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sldIdLst>
    <p:sldId id="505" r:id="rId2"/>
    <p:sldId id="454" r:id="rId3"/>
    <p:sldId id="461" r:id="rId4"/>
    <p:sldId id="521" r:id="rId5"/>
    <p:sldId id="526" r:id="rId6"/>
    <p:sldId id="527" r:id="rId7"/>
    <p:sldId id="528" r:id="rId8"/>
    <p:sldId id="498" r:id="rId9"/>
    <p:sldId id="533" r:id="rId10"/>
    <p:sldId id="529" r:id="rId11"/>
    <p:sldId id="537" r:id="rId12"/>
    <p:sldId id="534" r:id="rId13"/>
    <p:sldId id="475" r:id="rId14"/>
    <p:sldId id="536" r:id="rId15"/>
    <p:sldId id="476" r:id="rId16"/>
    <p:sldId id="530" r:id="rId17"/>
    <p:sldId id="531" r:id="rId18"/>
    <p:sldId id="488" r:id="rId19"/>
    <p:sldId id="517" r:id="rId20"/>
    <p:sldId id="518" r:id="rId2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فؤاد" initials="فؤاد"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E4BD"/>
    <a:srgbClr val="FFFFB9"/>
    <a:srgbClr val="FAE2ED"/>
    <a:srgbClr val="DAF6EA"/>
    <a:srgbClr val="C1F3F7"/>
    <a:srgbClr val="CCFFFF"/>
    <a:srgbClr val="99FFCC"/>
    <a:srgbClr val="FFEED5"/>
    <a:srgbClr val="FFE3B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3979" autoAdjust="0"/>
  </p:normalViewPr>
  <p:slideViewPr>
    <p:cSldViewPr>
      <p:cViewPr varScale="1">
        <p:scale>
          <a:sx n="65" d="100"/>
          <a:sy n="65" d="100"/>
        </p:scale>
        <p:origin x="560" y="4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12/25/2017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49916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8</a:t>
            </a:fld>
            <a:endParaRPr lang="en-US" dirty="0"/>
          </a:p>
        </p:txBody>
      </p:sp>
    </p:spTree>
    <p:extLst>
      <p:ext uri="{BB962C8B-B14F-4D97-AF65-F5344CB8AC3E}">
        <p14:creationId xmlns:p14="http://schemas.microsoft.com/office/powerpoint/2010/main" val="365811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096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12/25/2017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762000"/>
            <a:ext cx="10360501" cy="1143000"/>
          </a:xfrm>
        </p:spPr>
        <p:txBody>
          <a:bodyPr/>
          <a:lstStyle/>
          <a:p>
            <a:r>
              <a:rPr lang="en-US"/>
              <a:t>Click to edit Master title style</a:t>
            </a:r>
          </a:p>
        </p:txBody>
      </p:sp>
      <p:sp>
        <p:nvSpPr>
          <p:cNvPr id="3" name="Text Placeholder 2"/>
          <p:cNvSpPr>
            <a:spLocks noGrp="1"/>
          </p:cNvSpPr>
          <p:nvPr>
            <p:ph type="body" sz="half" idx="1"/>
          </p:nvPr>
        </p:nvSpPr>
        <p:spPr>
          <a:xfrm>
            <a:off x="914162" y="2133600"/>
            <a:ext cx="103605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162" y="4267200"/>
            <a:ext cx="10360501"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2017C28-AB60-484D-9175-B9B6CF259BE0}"/>
              </a:ext>
            </a:extLst>
          </p:cNvPr>
          <p:cNvSpPr>
            <a:spLocks noGrp="1"/>
          </p:cNvSpPr>
          <p:nvPr>
            <p:ph type="dt" sz="half" idx="10"/>
          </p:nvPr>
        </p:nvSpPr>
        <p:spPr/>
        <p:txBody>
          <a:bodyPr/>
          <a:lstStyle>
            <a:lvl1pPr>
              <a:defRPr/>
            </a:lvl1pPr>
          </a:lstStyle>
          <a:p>
            <a:pPr>
              <a:defRPr/>
            </a:pPr>
            <a:fld id="{97CE83D5-31E7-4A8C-B250-AE8580482F1E}" type="datetime1">
              <a:rPr lang="en-US"/>
              <a:pPr>
                <a:defRPr/>
              </a:pPr>
              <a:t>12/25/2017</a:t>
            </a:fld>
            <a:endParaRPr lang="en-US"/>
          </a:p>
        </p:txBody>
      </p:sp>
      <p:sp>
        <p:nvSpPr>
          <p:cNvPr id="6" name="Footer Placeholder 4">
            <a:extLst>
              <a:ext uri="{FF2B5EF4-FFF2-40B4-BE49-F238E27FC236}">
                <a16:creationId xmlns:a16="http://schemas.microsoft.com/office/drawing/2014/main" id="{B36BC731-FB2F-4AB8-A2DD-2F600798C71F}"/>
              </a:ext>
            </a:extLst>
          </p:cNvPr>
          <p:cNvSpPr>
            <a:spLocks noGrp="1"/>
          </p:cNvSpPr>
          <p:nvPr>
            <p:ph type="ftr" sz="quarter" idx="11"/>
          </p:nvPr>
        </p:nvSpPr>
        <p:spPr/>
        <p:txBody>
          <a:bodyPr/>
          <a:lstStyle>
            <a:lvl1pPr>
              <a:defRPr/>
            </a:lvl1pPr>
          </a:lstStyle>
          <a:p>
            <a:pPr>
              <a:defRPr/>
            </a:pPr>
            <a:r>
              <a:rPr lang="en-US"/>
              <a:t>Dr Sitelbanat</a:t>
            </a:r>
          </a:p>
        </p:txBody>
      </p:sp>
      <p:sp>
        <p:nvSpPr>
          <p:cNvPr id="7" name="Slide Number Placeholder 5">
            <a:extLst>
              <a:ext uri="{FF2B5EF4-FFF2-40B4-BE49-F238E27FC236}">
                <a16:creationId xmlns:a16="http://schemas.microsoft.com/office/drawing/2014/main" id="{0BD19FC1-1FA6-42D9-8799-8C3168FB7237}"/>
              </a:ext>
            </a:extLst>
          </p:cNvPr>
          <p:cNvSpPr>
            <a:spLocks noGrp="1"/>
          </p:cNvSpPr>
          <p:nvPr>
            <p:ph type="sldNum" sz="quarter" idx="12"/>
          </p:nvPr>
        </p:nvSpPr>
        <p:spPr/>
        <p:txBody>
          <a:bodyPr/>
          <a:lstStyle>
            <a:lvl1pPr>
              <a:defRPr/>
            </a:lvl1pPr>
          </a:lstStyle>
          <a:p>
            <a:fld id="{2F0F4510-302D-4D12-BAAF-8FE944D29FAB}" type="slidenum">
              <a:rPr lang="en-US" altLang="en-US"/>
              <a:pPr/>
              <a:t>‹#›</a:t>
            </a:fld>
            <a:endParaRPr lang="en-US" altLang="en-US"/>
          </a:p>
        </p:txBody>
      </p:sp>
    </p:spTree>
    <p:extLst>
      <p:ext uri="{BB962C8B-B14F-4D97-AF65-F5344CB8AC3E}">
        <p14:creationId xmlns:p14="http://schemas.microsoft.com/office/powerpoint/2010/main" val="1334613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12/25/2017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12/25/2017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www.youtube.com/watch?v=rgFeL3jd9X0" TargetMode="External"/><Relationship Id="rId4" Type="http://schemas.openxmlformats.org/officeDocument/2006/relationships/hyperlink" Target="https://www.youtube.com/watch?v=QT_nydun70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youtube.com/watch?v=QT_nydun70c" TargetMode="External"/><Relationship Id="rId2" Type="http://schemas.openxmlformats.org/officeDocument/2006/relationships/hyperlink" Target="http://upload.wikimedia.org/wikipedia/commons/f/f2/Neutrophil_with_anthrax_copy.jpg"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www.youtube.com/watch?v=Z_mXDvZQ6dU"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6.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hyperlink" Target="https://www.onlineexambuilder.com/reticuloendothelial-system-res-spleen/exam-198842" TargetMode="External"/><Relationship Id="rId5" Type="http://schemas.openxmlformats.org/officeDocument/2006/relationships/hyperlink" Target="https://twitter.com/Physiology436"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drive.google.com/open?id=0B-7mWPKMvk76Z2traHhac3F1dFU" TargetMode="External"/><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hyperlink" Target="https://drive.google.com/open?id=1m6hSKrXVEThr2nBUHyEc9slLV0YMb8GL" TargetMode="External"/><Relationship Id="rId3" Type="http://schemas.openxmlformats.org/officeDocument/2006/relationships/hyperlink" Target="https://drive.google.com/open?id=1H3hZPgFWWu5C0pbQcuTx4SQuCAVl-6r4" TargetMode="External"/><Relationship Id="rId7" Type="http://schemas.openxmlformats.org/officeDocument/2006/relationships/hyperlink" Target="https://drive.google.com/open?id=1pIsZDIbiUqBMM1g2-cZE9OwStXlvM1MZ" TargetMode="External"/><Relationship Id="rId12" Type="http://schemas.microsoft.com/office/2007/relationships/hdphoto" Target="../media/hdphoto3.wdp"/><Relationship Id="rId2" Type="http://schemas.openxmlformats.org/officeDocument/2006/relationships/hyperlink" Target="https://drive.google.com/open?id=1x29v0S6eAAp2BJvDAsvAcpsYsRCRM9-V" TargetMode="External"/><Relationship Id="rId1" Type="http://schemas.openxmlformats.org/officeDocument/2006/relationships/slideLayout" Target="../slideLayouts/slideLayout7.xml"/><Relationship Id="rId6" Type="http://schemas.openxmlformats.org/officeDocument/2006/relationships/hyperlink" Target="https://drive.google.com/open?id=1ytQPXlfokZGYu-GLGvW-i3UzotVanXY6" TargetMode="External"/><Relationship Id="rId11" Type="http://schemas.openxmlformats.org/officeDocument/2006/relationships/image" Target="../media/image9.png"/><Relationship Id="rId5" Type="http://schemas.openxmlformats.org/officeDocument/2006/relationships/hyperlink" Target="https://drive.google.com/open?id=1W4rGaNZaWhf2mFHGkRAWqZ1DX2mjVEXO" TargetMode="External"/><Relationship Id="rId10" Type="http://schemas.openxmlformats.org/officeDocument/2006/relationships/hyperlink" Target="https://drive.google.com/open?id=1h_MQVBGYpPqJAaSqVmT2DBrgNOtPO5FU" TargetMode="External"/><Relationship Id="rId4" Type="http://schemas.openxmlformats.org/officeDocument/2006/relationships/hyperlink" Target="https://drive.google.com/open?id=15PXRAA-x3ZMTKSBRl8ebYDqVshLY07yo" TargetMode="External"/><Relationship Id="rId9" Type="http://schemas.openxmlformats.org/officeDocument/2006/relationships/hyperlink" Target="https://drive.google.com/open?id=1ZMpsNNE2CquBP5js7kmMjiWmZn-DOsd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sp>
        <p:nvSpPr>
          <p:cNvPr id="14" name="Flowchart: Process 13"/>
          <p:cNvSpPr/>
          <p:nvPr/>
        </p:nvSpPr>
        <p:spPr>
          <a:xfrm>
            <a:off x="9262128" y="5150890"/>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No.7</a:t>
            </a:r>
            <a:endParaRPr lang="en-US" sz="1200" b="1" dirty="0">
              <a:solidFill>
                <a:schemeClr val="bg1">
                  <a:lumMod val="50000"/>
                </a:schemeClr>
              </a:solidFill>
            </a:endParaRPr>
          </a:p>
        </p:txBody>
      </p:sp>
      <p:sp>
        <p:nvSpPr>
          <p:cNvPr id="19" name="مربع نص 1"/>
          <p:cNvSpPr txBox="1"/>
          <p:nvPr/>
        </p:nvSpPr>
        <p:spPr>
          <a:xfrm>
            <a:off x="9262128" y="5749851"/>
            <a:ext cx="2298307" cy="307777"/>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“Stay Focused And Extra Sparkly”</a:t>
            </a:r>
            <a:endParaRPr lang="en-US" sz="1400" b="1" dirty="0">
              <a:solidFill>
                <a:schemeClr val="bg2">
                  <a:lumMod val="75000"/>
                </a:schemeClr>
              </a:solidFill>
              <a:latin typeface="Agency FB" panose="020B0503020202020204" pitchFamily="34" charset="0"/>
            </a:endParaRPr>
          </a:p>
        </p:txBody>
      </p:sp>
      <p:pic>
        <p:nvPicPr>
          <p:cNvPr id="20" name="Picture 19"/>
          <p:cNvPicPr>
            <a:picLocks noChangeAspect="1"/>
          </p:cNvPicPr>
          <p:nvPr/>
        </p:nvPicPr>
        <p:blipFill>
          <a:blip r:embed="rId5"/>
          <a:stretch>
            <a:fillRect/>
          </a:stretch>
        </p:blipFill>
        <p:spPr>
          <a:xfrm>
            <a:off x="2986770" y="335012"/>
            <a:ext cx="6218459" cy="6187976"/>
          </a:xfrm>
          <a:prstGeom prst="rect">
            <a:avLst/>
          </a:prstGeom>
        </p:spPr>
      </p:pic>
      <p:sp>
        <p:nvSpPr>
          <p:cNvPr id="17"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a:t>
            </a:r>
            <a:r>
              <a:rPr lang="en-US" sz="1200" b="1" dirty="0" smtClean="0">
                <a:solidFill>
                  <a:schemeClr val="accent5">
                    <a:lumMod val="75000"/>
                  </a:schemeClr>
                </a:solidFill>
              </a:rPr>
              <a:t>slides</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
        <p:nvSpPr>
          <p:cNvPr id="18" name="TextBox 17"/>
          <p:cNvSpPr txBox="1"/>
          <p:nvPr/>
        </p:nvSpPr>
        <p:spPr>
          <a:xfrm>
            <a:off x="2412448" y="6356350"/>
            <a:ext cx="7200800" cy="369332"/>
          </a:xfrm>
          <a:prstGeom prst="rect">
            <a:avLst/>
          </a:prstGeom>
          <a:noFill/>
        </p:spPr>
        <p:txBody>
          <a:bodyPr wrap="square" rtlCol="0">
            <a:spAutoFit/>
          </a:bodyPr>
          <a:lstStyle/>
          <a:p>
            <a:pPr algn="ctr" rtl="1"/>
            <a:r>
              <a:rPr lang="en-US" sz="1800" dirty="0" smtClean="0">
                <a:solidFill>
                  <a:schemeClr val="tx2"/>
                </a:solidFill>
                <a:latin typeface="Calibri" panose="020F0502020204030204" pitchFamily="34" charset="0"/>
                <a:cs typeface="Calibri" panose="020F0502020204030204" pitchFamily="34" charset="0"/>
              </a:rPr>
              <a:t>All the videos in this lecture is very </a:t>
            </a:r>
            <a:r>
              <a:rPr lang="en-US" sz="1800" dirty="0" err="1" smtClean="0">
                <a:solidFill>
                  <a:schemeClr val="tx2"/>
                </a:solidFill>
                <a:latin typeface="Calibri" panose="020F0502020204030204" pitchFamily="34" charset="0"/>
                <a:cs typeface="Calibri" panose="020F0502020204030204" pitchFamily="34" charset="0"/>
              </a:rPr>
              <a:t>very</a:t>
            </a:r>
            <a:r>
              <a:rPr lang="en-US" sz="1800" dirty="0" smtClean="0">
                <a:solidFill>
                  <a:schemeClr val="tx2"/>
                </a:solidFill>
                <a:latin typeface="Calibri" panose="020F0502020204030204" pitchFamily="34" charset="0"/>
                <a:cs typeface="Calibri" panose="020F0502020204030204" pitchFamily="34" charset="0"/>
              </a:rPr>
              <a:t> helpful </a:t>
            </a:r>
            <a:r>
              <a:rPr lang="en-US" sz="1800" dirty="0" smtClean="0">
                <a:solidFill>
                  <a:schemeClr val="tx2"/>
                </a:solidFill>
                <a:latin typeface="Calibri" panose="020F0502020204030204" pitchFamily="34" charset="0"/>
                <a:cs typeface="Calibri" panose="020F0502020204030204" pitchFamily="34" charset="0"/>
                <a:sym typeface="Wingdings" panose="05000000000000000000" pitchFamily="2" charset="2"/>
              </a:rPr>
              <a:t></a:t>
            </a:r>
            <a:endParaRPr lang="en-US" sz="18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20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cxnSp>
        <p:nvCxnSpPr>
          <p:cNvPr id="6" name="Straight Connector 5"/>
          <p:cNvCxnSpPr/>
          <p:nvPr/>
        </p:nvCxnSpPr>
        <p:spPr>
          <a:xfrm>
            <a:off x="6058583" y="1196752"/>
            <a:ext cx="12345" cy="515959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Title 4">
            <a:extLst>
              <a:ext uri="{FF2B5EF4-FFF2-40B4-BE49-F238E27FC236}">
                <a16:creationId xmlns:a16="http://schemas.microsoft.com/office/drawing/2014/main" id="{DD645997-2E13-457B-90B6-331BD2A59DE5}"/>
              </a:ext>
            </a:extLst>
          </p:cNvPr>
          <p:cNvSpPr txBox="1">
            <a:spLocks/>
          </p:cNvSpPr>
          <p:nvPr/>
        </p:nvSpPr>
        <p:spPr>
          <a:xfrm>
            <a:off x="609460" y="115889"/>
            <a:ext cx="10957559" cy="936625"/>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ltLang="en-US" sz="2800" dirty="0" smtClean="0"/>
              <a:t>Direct anti-inflammatory</a:t>
            </a:r>
            <a:r>
              <a:rPr lang="en-US" altLang="en-US" sz="2800" dirty="0"/>
              <a:t> function (</a:t>
            </a:r>
            <a:r>
              <a:rPr lang="en-US" sz="2800" dirty="0"/>
              <a:t>Phagocytosis)</a:t>
            </a:r>
            <a:endParaRPr lang="en-US" altLang="en-US" sz="2800" dirty="0"/>
          </a:p>
        </p:txBody>
      </p:sp>
      <p:pic>
        <p:nvPicPr>
          <p:cNvPr id="8" name="Content Placeholder 6" descr="800px-Phagocytosis2.png">
            <a:extLst>
              <a:ext uri="{FF2B5EF4-FFF2-40B4-BE49-F238E27FC236}">
                <a16:creationId xmlns:a16="http://schemas.microsoft.com/office/drawing/2014/main" id="{3C8F4D9C-2123-41F6-861D-72498DB06B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320054" y="2513750"/>
            <a:ext cx="3504423" cy="3781045"/>
          </a:xfrm>
          <a:prstGeom prst="rect">
            <a:avLst/>
          </a:prstGeom>
        </p:spPr>
      </p:pic>
      <p:sp>
        <p:nvSpPr>
          <p:cNvPr id="12" name="Oval 11"/>
          <p:cNvSpPr/>
          <p:nvPr/>
        </p:nvSpPr>
        <p:spPr>
          <a:xfrm>
            <a:off x="631182" y="5702022"/>
            <a:ext cx="523462" cy="523462"/>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4" name="TextBox 13">
            <a:hlinkClick r:id="rId4"/>
          </p:cNvPr>
          <p:cNvSpPr txBox="1"/>
          <p:nvPr/>
        </p:nvSpPr>
        <p:spPr>
          <a:xfrm>
            <a:off x="892913" y="5648464"/>
            <a:ext cx="2747055" cy="646331"/>
          </a:xfrm>
          <a:prstGeom prst="rect">
            <a:avLst/>
          </a:prstGeom>
          <a:noFill/>
        </p:spPr>
        <p:txBody>
          <a:bodyPr wrap="square" rtlCol="0">
            <a:spAutoFit/>
          </a:bodyPr>
          <a:lstStyle/>
          <a:p>
            <a:pPr algn="ctr"/>
            <a:r>
              <a:rPr lang="en-US" sz="1800" b="1" dirty="0" smtClean="0">
                <a:solidFill>
                  <a:schemeClr val="tx2"/>
                </a:solidFill>
                <a:latin typeface="Courier New" panose="02070309020205020404" pitchFamily="49" charset="0"/>
                <a:cs typeface="Courier New" panose="02070309020205020404" pitchFamily="49" charset="0"/>
              </a:rPr>
              <a:t>Phagocytosis</a:t>
            </a:r>
          </a:p>
          <a:p>
            <a:pPr algn="ctr"/>
            <a:r>
              <a:rPr lang="en-US" sz="1800" b="1" dirty="0" smtClean="0">
                <a:solidFill>
                  <a:schemeClr val="tx2"/>
                </a:solidFill>
                <a:latin typeface="Courier New" panose="02070309020205020404" pitchFamily="49" charset="0"/>
                <a:cs typeface="Courier New" panose="02070309020205020404" pitchFamily="49" charset="0"/>
              </a:rPr>
              <a:t>2:27</a:t>
            </a:r>
            <a:endParaRPr lang="en-US" sz="1800" b="1" dirty="0">
              <a:solidFill>
                <a:schemeClr val="tx2"/>
              </a:solidFill>
              <a:latin typeface="Courier New" panose="02070309020205020404" pitchFamily="49" charset="0"/>
              <a:cs typeface="Courier New" panose="02070309020205020404" pitchFamily="49" charset="0"/>
            </a:endParaRPr>
          </a:p>
        </p:txBody>
      </p:sp>
      <p:sp>
        <p:nvSpPr>
          <p:cNvPr id="17" name="Oval 16">
            <a:hlinkClick r:id="rId5"/>
          </p:cNvPr>
          <p:cNvSpPr/>
          <p:nvPr/>
        </p:nvSpPr>
        <p:spPr>
          <a:xfrm>
            <a:off x="9175023" y="475848"/>
            <a:ext cx="523462" cy="523462"/>
          </a:xfrm>
          <a:prstGeom prst="ellipse">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8" name="TextBox 17">
            <a:hlinkClick r:id="rId4"/>
          </p:cNvPr>
          <p:cNvSpPr txBox="1"/>
          <p:nvPr/>
        </p:nvSpPr>
        <p:spPr>
          <a:xfrm>
            <a:off x="9452521" y="564247"/>
            <a:ext cx="2736304" cy="461665"/>
          </a:xfrm>
          <a:prstGeom prst="rect">
            <a:avLst/>
          </a:prstGeom>
          <a:noFill/>
        </p:spPr>
        <p:txBody>
          <a:bodyPr wrap="square" rtlCol="0">
            <a:spAutoFit/>
          </a:bodyPr>
          <a:lstStyle/>
          <a:p>
            <a:pPr algn="ctr"/>
            <a:r>
              <a:rPr lang="en-US" sz="1200" b="1" dirty="0">
                <a:solidFill>
                  <a:schemeClr val="tx2"/>
                </a:solidFill>
                <a:latin typeface="Courier New" panose="02070309020205020404" pitchFamily="49" charset="0"/>
                <a:cs typeface="Courier New" panose="02070309020205020404" pitchFamily="49" charset="0"/>
              </a:rPr>
              <a:t>Bacteria vs. </a:t>
            </a:r>
            <a:r>
              <a:rPr lang="en-US" sz="1200" b="1" dirty="0" smtClean="0">
                <a:solidFill>
                  <a:schemeClr val="tx2"/>
                </a:solidFill>
                <a:latin typeface="Courier New" panose="02070309020205020404" pitchFamily="49" charset="0"/>
                <a:cs typeface="Courier New" panose="02070309020205020404" pitchFamily="49" charset="0"/>
              </a:rPr>
              <a:t>Macrophage</a:t>
            </a:r>
          </a:p>
          <a:p>
            <a:pPr algn="ctr"/>
            <a:r>
              <a:rPr lang="en-US" sz="1200" b="1" dirty="0" smtClean="0">
                <a:solidFill>
                  <a:schemeClr val="tx2"/>
                </a:solidFill>
                <a:latin typeface="Courier New" panose="02070309020205020404" pitchFamily="49" charset="0"/>
                <a:cs typeface="Courier New" panose="02070309020205020404" pitchFamily="49" charset="0"/>
              </a:rPr>
              <a:t>3:14</a:t>
            </a:r>
            <a:endParaRPr lang="en-US" sz="1200" b="1" dirty="0">
              <a:solidFill>
                <a:schemeClr val="tx2"/>
              </a:solidFill>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6"/>
          <a:stretch>
            <a:fillRect/>
          </a:stretch>
        </p:blipFill>
        <p:spPr>
          <a:xfrm>
            <a:off x="6137015" y="1390791"/>
            <a:ext cx="5430004" cy="4632832"/>
          </a:xfrm>
          <a:prstGeom prst="rect">
            <a:avLst/>
          </a:prstGeom>
        </p:spPr>
      </p:pic>
      <p:sp>
        <p:nvSpPr>
          <p:cNvPr id="24" name="Rectangle 23"/>
          <p:cNvSpPr/>
          <p:nvPr/>
        </p:nvSpPr>
        <p:spPr>
          <a:xfrm>
            <a:off x="631182" y="1209702"/>
            <a:ext cx="5040559" cy="2523768"/>
          </a:xfrm>
          <a:prstGeom prst="rect">
            <a:avLst/>
          </a:prstGeom>
          <a:ln>
            <a:noFill/>
            <a:prstDash val="dashDot"/>
          </a:ln>
        </p:spPr>
        <p:txBody>
          <a:bodyPr wrap="square">
            <a:spAutoFit/>
          </a:bodyPr>
          <a:lstStyle/>
          <a:p>
            <a:pPr marL="171450" indent="-171450" algn="r" rtl="1">
              <a:buFont typeface="Arial" panose="020B0604020202020204" pitchFamily="34" charset="0"/>
              <a:buChar char="•"/>
            </a:pPr>
            <a:r>
              <a:rPr lang="ar-SA" sz="1400" dirty="0" smtClean="0">
                <a:solidFill>
                  <a:schemeClr val="bg1">
                    <a:lumMod val="50000"/>
                  </a:schemeClr>
                </a:solidFill>
                <a:latin typeface="Calibri" panose="020F0502020204030204" pitchFamily="34" charset="0"/>
                <a:cs typeface="Calibri" panose="020F0502020204030204" pitchFamily="34" charset="0"/>
              </a:rPr>
              <a:t>وش المقصود بهذه العملية </a:t>
            </a:r>
            <a:r>
              <a:rPr lang="ar-SA" sz="1400" dirty="0" err="1" smtClean="0">
                <a:solidFill>
                  <a:schemeClr val="bg1">
                    <a:lumMod val="50000"/>
                  </a:schemeClr>
                </a:solidFill>
                <a:latin typeface="Calibri" panose="020F0502020204030204" pitchFamily="34" charset="0"/>
                <a:cs typeface="Calibri" panose="020F0502020204030204" pitchFamily="34" charset="0"/>
              </a:rPr>
              <a:t>بإختصار</a:t>
            </a:r>
            <a:r>
              <a:rPr lang="ar-SA" sz="1400" dirty="0" smtClean="0">
                <a:solidFill>
                  <a:schemeClr val="bg1">
                    <a:lumMod val="50000"/>
                  </a:schemeClr>
                </a:solidFill>
                <a:latin typeface="Calibri" panose="020F0502020204030204" pitchFamily="34" charset="0"/>
                <a:cs typeface="Calibri" panose="020F0502020204030204" pitchFamily="34" charset="0"/>
              </a:rPr>
              <a:t>؟</a:t>
            </a:r>
            <a:endParaRPr lang="en-US" sz="1400" dirty="0" smtClean="0">
              <a:solidFill>
                <a:schemeClr val="bg1">
                  <a:lumMod val="50000"/>
                </a:schemeClr>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sz="1200" dirty="0" smtClean="0">
                <a:solidFill>
                  <a:schemeClr val="bg1">
                    <a:lumMod val="50000"/>
                  </a:schemeClr>
                </a:solidFill>
              </a:rPr>
              <a:t>Macrophage moves toward the pathogen which will be engulfed in a phagosome.</a:t>
            </a:r>
          </a:p>
          <a:p>
            <a:pPr marL="171450" indent="-171450" algn="l">
              <a:buFont typeface="Arial" panose="020B0604020202020204" pitchFamily="34" charset="0"/>
              <a:buChar char="•"/>
            </a:pPr>
            <a:r>
              <a:rPr lang="en-US" sz="1200" dirty="0" smtClean="0">
                <a:solidFill>
                  <a:schemeClr val="bg1">
                    <a:lumMod val="50000"/>
                  </a:schemeClr>
                </a:solidFill>
              </a:rPr>
              <a:t>The lysosome will bind to the phagosome &amp; release its substances. </a:t>
            </a:r>
          </a:p>
          <a:p>
            <a:pPr marL="171450" indent="-171450" algn="l">
              <a:buFont typeface="Arial" panose="020B0604020202020204" pitchFamily="34" charset="0"/>
              <a:buChar char="•"/>
            </a:pPr>
            <a:r>
              <a:rPr lang="en-US" sz="1200" dirty="0" smtClean="0">
                <a:solidFill>
                  <a:schemeClr val="bg1">
                    <a:lumMod val="50000"/>
                  </a:schemeClr>
                </a:solidFill>
              </a:rPr>
              <a:t>Now it becomes a </a:t>
            </a:r>
            <a:r>
              <a:rPr lang="en-US" sz="1200" dirty="0" err="1" smtClean="0">
                <a:solidFill>
                  <a:schemeClr val="bg1">
                    <a:lumMod val="50000"/>
                  </a:schemeClr>
                </a:solidFill>
              </a:rPr>
              <a:t>phagolysosome</a:t>
            </a:r>
            <a:r>
              <a:rPr lang="en-US" sz="1200" dirty="0" smtClean="0">
                <a:solidFill>
                  <a:schemeClr val="bg1">
                    <a:lumMod val="50000"/>
                  </a:schemeClr>
                </a:solidFill>
              </a:rPr>
              <a:t> which will digest the pathogen.</a:t>
            </a:r>
          </a:p>
          <a:p>
            <a:pPr marL="171450" indent="-171450" algn="l">
              <a:buFont typeface="Arial" panose="020B0604020202020204" pitchFamily="34" charset="0"/>
              <a:buChar char="•"/>
            </a:pPr>
            <a:r>
              <a:rPr lang="en-US" sz="1200" dirty="0" smtClean="0">
                <a:solidFill>
                  <a:schemeClr val="bg1">
                    <a:lumMod val="50000"/>
                  </a:schemeClr>
                </a:solidFill>
              </a:rPr>
              <a:t>The residual part of the digested pathogen will be released out of the cell by exocytosis. </a:t>
            </a:r>
          </a:p>
          <a:p>
            <a:pPr marL="171450" indent="-171450" algn="l">
              <a:buFont typeface="Arial" panose="020B0604020202020204" pitchFamily="34" charset="0"/>
              <a:buChar char="•"/>
            </a:pPr>
            <a:r>
              <a:rPr lang="en-US" sz="1200" dirty="0">
                <a:solidFill>
                  <a:schemeClr val="bg1">
                    <a:lumMod val="50000"/>
                  </a:schemeClr>
                </a:solidFill>
              </a:rPr>
              <a:t>The residual </a:t>
            </a:r>
            <a:r>
              <a:rPr lang="en-US" sz="1200" dirty="0" smtClean="0">
                <a:solidFill>
                  <a:schemeClr val="bg1">
                    <a:lumMod val="50000"/>
                  </a:schemeClr>
                </a:solidFill>
              </a:rPr>
              <a:t>part contain </a:t>
            </a:r>
          </a:p>
          <a:p>
            <a:pPr algn="l"/>
            <a:r>
              <a:rPr lang="en-US" sz="1200" dirty="0" smtClean="0">
                <a:solidFill>
                  <a:schemeClr val="bg1">
                    <a:lumMod val="50000"/>
                  </a:schemeClr>
                </a:solidFill>
              </a:rPr>
              <a:t>     indigestible material which </a:t>
            </a:r>
          </a:p>
          <a:p>
            <a:pPr algn="l"/>
            <a:r>
              <a:rPr lang="en-US" sz="1200" dirty="0" smtClean="0">
                <a:solidFill>
                  <a:schemeClr val="bg1">
                    <a:lumMod val="50000"/>
                  </a:schemeClr>
                </a:solidFill>
              </a:rPr>
              <a:t>     will be cleared from</a:t>
            </a:r>
          </a:p>
          <a:p>
            <a:pPr algn="l"/>
            <a:r>
              <a:rPr lang="en-US" sz="1200" dirty="0" smtClean="0">
                <a:solidFill>
                  <a:schemeClr val="bg1">
                    <a:lumMod val="50000"/>
                  </a:schemeClr>
                </a:solidFill>
              </a:rPr>
              <a:t>     the tissue gradually </a:t>
            </a:r>
          </a:p>
          <a:p>
            <a:pPr algn="l"/>
            <a:r>
              <a:rPr lang="en-US" sz="1200" dirty="0">
                <a:solidFill>
                  <a:schemeClr val="bg1">
                    <a:lumMod val="50000"/>
                  </a:schemeClr>
                </a:solidFill>
              </a:rPr>
              <a:t> </a:t>
            </a:r>
            <a:r>
              <a:rPr lang="en-US" sz="1200" dirty="0" smtClean="0">
                <a:solidFill>
                  <a:schemeClr val="bg1">
                    <a:lumMod val="50000"/>
                  </a:schemeClr>
                </a:solidFill>
              </a:rPr>
              <a:t>    through the blood </a:t>
            </a:r>
          </a:p>
          <a:p>
            <a:pPr algn="l"/>
            <a:r>
              <a:rPr lang="en-US" sz="1200" dirty="0">
                <a:solidFill>
                  <a:schemeClr val="bg1">
                    <a:lumMod val="50000"/>
                  </a:schemeClr>
                </a:solidFill>
              </a:rPr>
              <a:t> </a:t>
            </a:r>
            <a:r>
              <a:rPr lang="en-US" sz="1200" dirty="0" smtClean="0">
                <a:solidFill>
                  <a:schemeClr val="bg1">
                    <a:lumMod val="50000"/>
                  </a:schemeClr>
                </a:solidFill>
              </a:rPr>
              <a:t>    circulation. </a:t>
            </a:r>
            <a:endParaRPr lang="en-US" sz="1200" dirty="0">
              <a:solidFill>
                <a:schemeClr val="bg1">
                  <a:lumMod val="50000"/>
                </a:schemeClr>
              </a:solidFill>
            </a:endParaRPr>
          </a:p>
        </p:txBody>
      </p:sp>
    </p:spTree>
    <p:extLst>
      <p:ext uri="{BB962C8B-B14F-4D97-AF65-F5344CB8AC3E}">
        <p14:creationId xmlns:p14="http://schemas.microsoft.com/office/powerpoint/2010/main" val="4037243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pic>
        <p:nvPicPr>
          <p:cNvPr id="4" name="Picture 2" descr="File:Neutrophil with anthrax copy.jpg">
            <a:hlinkClick r:id="rId2"/>
            <a:extLst>
              <a:ext uri="{FF2B5EF4-FFF2-40B4-BE49-F238E27FC236}">
                <a16:creationId xmlns:a16="http://schemas.microsoft.com/office/drawing/2014/main" id="{F6BE9260-32CC-4D9D-A4B1-57B26C15B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240"/>
          <a:stretch/>
        </p:blipFill>
        <p:spPr bwMode="auto">
          <a:xfrm>
            <a:off x="609460" y="2319952"/>
            <a:ext cx="3900776" cy="290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49E6D83-BB1F-44A6-BF11-6ABAE44CAFE7}"/>
              </a:ext>
            </a:extLst>
          </p:cNvPr>
          <p:cNvSpPr/>
          <p:nvPr/>
        </p:nvSpPr>
        <p:spPr>
          <a:xfrm>
            <a:off x="614458" y="1275596"/>
            <a:ext cx="3895778" cy="923330"/>
          </a:xfrm>
          <a:prstGeom prst="rect">
            <a:avLst/>
          </a:prstGeom>
        </p:spPr>
        <p:txBody>
          <a:bodyPr wrap="square">
            <a:spAutoFit/>
          </a:bodyPr>
          <a:lstStyle/>
          <a:p>
            <a:pPr>
              <a:defRPr/>
            </a:pPr>
            <a:r>
              <a:rPr lang="en-US" sz="1800" dirty="0">
                <a:solidFill>
                  <a:schemeClr val="accent2">
                    <a:lumMod val="75000"/>
                  </a:schemeClr>
                </a:solidFill>
              </a:rPr>
              <a:t>A scanning electron microscope: </a:t>
            </a:r>
            <a:r>
              <a:rPr lang="en-US" sz="1600" dirty="0">
                <a:solidFill>
                  <a:srgbClr val="FF66CC"/>
                </a:solidFill>
              </a:rPr>
              <a:t>image</a:t>
            </a:r>
            <a:r>
              <a:rPr lang="en-US" sz="1800" dirty="0" smtClean="0"/>
              <a:t> </a:t>
            </a:r>
            <a:r>
              <a:rPr lang="en-US" sz="1600" dirty="0">
                <a:solidFill>
                  <a:srgbClr val="FF66CC"/>
                </a:solidFill>
              </a:rPr>
              <a:t>of</a:t>
            </a:r>
            <a:r>
              <a:rPr lang="en-US" sz="1800" dirty="0"/>
              <a:t> </a:t>
            </a:r>
            <a:r>
              <a:rPr lang="en-US" sz="1600" dirty="0">
                <a:solidFill>
                  <a:srgbClr val="FF66CC"/>
                </a:solidFill>
              </a:rPr>
              <a:t>a</a:t>
            </a:r>
            <a:r>
              <a:rPr lang="en-US" sz="1800" dirty="0"/>
              <a:t> </a:t>
            </a:r>
            <a:r>
              <a:rPr lang="en-US" sz="1600" dirty="0">
                <a:solidFill>
                  <a:srgbClr val="FF66CC"/>
                </a:solidFill>
              </a:rPr>
              <a:t>single</a:t>
            </a:r>
            <a:r>
              <a:rPr lang="en-US" sz="1800" dirty="0">
                <a:solidFill>
                  <a:schemeClr val="bg1"/>
                </a:solidFill>
              </a:rPr>
              <a:t> </a:t>
            </a:r>
            <a:r>
              <a:rPr lang="en-US" sz="1800" dirty="0">
                <a:solidFill>
                  <a:srgbClr val="0070C0"/>
                </a:solidFill>
              </a:rPr>
              <a:t>neutrophil</a:t>
            </a:r>
            <a:r>
              <a:rPr lang="en-US" sz="1800" dirty="0">
                <a:solidFill>
                  <a:srgbClr val="FFFF00"/>
                </a:solidFill>
              </a:rPr>
              <a:t> </a:t>
            </a:r>
            <a:r>
              <a:rPr lang="en-US" sz="1800" dirty="0" smtClean="0">
                <a:solidFill>
                  <a:schemeClr val="accent4"/>
                </a:solidFill>
              </a:rPr>
              <a:t>yellow</a:t>
            </a:r>
            <a:r>
              <a:rPr lang="en-US" sz="1800" dirty="0" smtClean="0">
                <a:solidFill>
                  <a:schemeClr val="bg1"/>
                </a:solidFill>
              </a:rPr>
              <a:t>, </a:t>
            </a:r>
            <a:r>
              <a:rPr lang="en-US" sz="1600" dirty="0">
                <a:solidFill>
                  <a:srgbClr val="FF66CC"/>
                </a:solidFill>
              </a:rPr>
              <a:t>engulfing</a:t>
            </a:r>
            <a:r>
              <a:rPr lang="en-US" sz="1800" dirty="0">
                <a:solidFill>
                  <a:schemeClr val="bg1"/>
                </a:solidFill>
              </a:rPr>
              <a:t> </a:t>
            </a:r>
            <a:r>
              <a:rPr lang="en-US" sz="1600" dirty="0">
                <a:solidFill>
                  <a:srgbClr val="FF66CC"/>
                </a:solidFill>
              </a:rPr>
              <a:t>anthrax</a:t>
            </a:r>
            <a:r>
              <a:rPr lang="en-US" sz="1800" dirty="0">
                <a:solidFill>
                  <a:schemeClr val="bg1"/>
                </a:solidFill>
              </a:rPr>
              <a:t> </a:t>
            </a:r>
            <a:r>
              <a:rPr lang="en-US" sz="1800" dirty="0" smtClean="0">
                <a:solidFill>
                  <a:srgbClr val="FF9900"/>
                </a:solidFill>
              </a:rPr>
              <a:t>orange</a:t>
            </a:r>
            <a:r>
              <a:rPr lang="en-US" sz="1800" dirty="0">
                <a:solidFill>
                  <a:schemeClr val="bg1"/>
                </a:solidFill>
              </a:rPr>
              <a:t>.</a:t>
            </a:r>
          </a:p>
        </p:txBody>
      </p:sp>
      <p:sp>
        <p:nvSpPr>
          <p:cNvPr id="7" name="Title 4">
            <a:extLst>
              <a:ext uri="{FF2B5EF4-FFF2-40B4-BE49-F238E27FC236}">
                <a16:creationId xmlns:a16="http://schemas.microsoft.com/office/drawing/2014/main" id="{DD645997-2E13-457B-90B6-331BD2A59DE5}"/>
              </a:ext>
            </a:extLst>
          </p:cNvPr>
          <p:cNvSpPr txBox="1">
            <a:spLocks/>
          </p:cNvSpPr>
          <p:nvPr/>
        </p:nvSpPr>
        <p:spPr>
          <a:xfrm>
            <a:off x="609460" y="115889"/>
            <a:ext cx="10957559" cy="936625"/>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ltLang="en-US" sz="2800" dirty="0" smtClean="0"/>
              <a:t>Cont.</a:t>
            </a:r>
            <a:endParaRPr lang="en-US" altLang="en-US" sz="2800" dirty="0"/>
          </a:p>
        </p:txBody>
      </p:sp>
      <p:pic>
        <p:nvPicPr>
          <p:cNvPr id="11" name="Picture 2" descr="13">
            <a:extLst>
              <a:ext uri="{FF2B5EF4-FFF2-40B4-BE49-F238E27FC236}">
                <a16:creationId xmlns:a16="http://schemas.microsoft.com/office/drawing/2014/main" id="{D1DC1F87-93A7-4F8D-B146-E975B757606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1" t="135" r="2895" b="16823"/>
          <a:stretch/>
        </p:blipFill>
        <p:spPr bwMode="auto">
          <a:xfrm>
            <a:off x="4857893" y="1184427"/>
            <a:ext cx="6709126" cy="44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4726260" y="1170682"/>
            <a:ext cx="12345" cy="515959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0" name="Oval 9">
            <a:hlinkClick r:id="rId5"/>
          </p:cNvPr>
          <p:cNvSpPr/>
          <p:nvPr/>
        </p:nvSpPr>
        <p:spPr>
          <a:xfrm>
            <a:off x="631182" y="5702022"/>
            <a:ext cx="523462" cy="523462"/>
          </a:xfrm>
          <a:prstGeom prst="ellipse">
            <a:avLst/>
          </a:prstGeom>
          <a:blipFill>
            <a:blip r:embed="rId6" cstate="print">
              <a:extLst>
                <a:ext uri="{28A0092B-C50C-407E-A947-70E740481C1C}">
                  <a14:useLocalDpi xmlns:a14="http://schemas.microsoft.com/office/drawing/2010/main" val="0"/>
                </a:ext>
              </a:extLst>
            </a:blip>
            <a:srcRect/>
            <a:stretch>
              <a:fillRect l="-17000" r="-17000"/>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3" name="TextBox 12">
            <a:hlinkClick r:id="rId7"/>
          </p:cNvPr>
          <p:cNvSpPr txBox="1"/>
          <p:nvPr/>
        </p:nvSpPr>
        <p:spPr>
          <a:xfrm>
            <a:off x="892913" y="5648464"/>
            <a:ext cx="3845692" cy="646331"/>
          </a:xfrm>
          <a:prstGeom prst="rect">
            <a:avLst/>
          </a:prstGeom>
          <a:noFill/>
        </p:spPr>
        <p:txBody>
          <a:bodyPr wrap="square" rtlCol="0">
            <a:spAutoFit/>
          </a:bodyPr>
          <a:lstStyle/>
          <a:p>
            <a:pPr algn="ctr"/>
            <a:r>
              <a:rPr lang="en-US" sz="1800" b="1" dirty="0" smtClean="0">
                <a:solidFill>
                  <a:schemeClr val="tx2"/>
                </a:solidFill>
                <a:latin typeface="Courier New" panose="02070309020205020404" pitchFamily="49" charset="0"/>
                <a:cs typeface="Courier New" panose="02070309020205020404" pitchFamily="49" charset="0"/>
              </a:rPr>
              <a:t>Neutrophil Phagocytosis</a:t>
            </a:r>
          </a:p>
          <a:p>
            <a:pPr algn="ctr"/>
            <a:r>
              <a:rPr lang="en-US" sz="1800" b="1" dirty="0" smtClean="0">
                <a:solidFill>
                  <a:schemeClr val="tx2"/>
                </a:solidFill>
                <a:latin typeface="Courier New" panose="02070309020205020404" pitchFamily="49" charset="0"/>
                <a:cs typeface="Courier New" panose="02070309020205020404" pitchFamily="49" charset="0"/>
              </a:rPr>
              <a:t>1:00</a:t>
            </a:r>
            <a:endParaRPr lang="en-US" sz="1800" b="1" dirty="0">
              <a:solidFill>
                <a:schemeClr val="tx2"/>
              </a:solidFill>
              <a:latin typeface="Courier New" panose="02070309020205020404" pitchFamily="49" charset="0"/>
              <a:cs typeface="Courier New" panose="02070309020205020404" pitchFamily="49" charset="0"/>
            </a:endParaRPr>
          </a:p>
        </p:txBody>
      </p:sp>
      <p:sp>
        <p:nvSpPr>
          <p:cNvPr id="2" name="Oval 1"/>
          <p:cNvSpPr/>
          <p:nvPr/>
        </p:nvSpPr>
        <p:spPr>
          <a:xfrm>
            <a:off x="7390556" y="2935818"/>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175247" y="2920635"/>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26460" y="4760620"/>
            <a:ext cx="5040559" cy="1569660"/>
          </a:xfrm>
          <a:prstGeom prst="rect">
            <a:avLst/>
          </a:prstGeom>
          <a:ln>
            <a:solidFill>
              <a:schemeClr val="bg1">
                <a:lumMod val="75000"/>
              </a:schemeClr>
            </a:solidFill>
            <a:prstDash val="dashDot"/>
          </a:ln>
        </p:spPr>
        <p:txBody>
          <a:bodyPr wrap="square">
            <a:spAutoFit/>
          </a:bodyPr>
          <a:lstStyle/>
          <a:p>
            <a:pPr marL="171450" indent="-171450">
              <a:buFont typeface="Arial" panose="020B0604020202020204" pitchFamily="34" charset="0"/>
              <a:buChar char="•"/>
            </a:pPr>
            <a:r>
              <a:rPr lang="en-US" sz="1200" dirty="0" smtClean="0">
                <a:solidFill>
                  <a:schemeClr val="bg1">
                    <a:lumMod val="50000"/>
                  </a:schemeClr>
                </a:solidFill>
              </a:rPr>
              <a:t>Phagocytosis by a neutrophil cell or macrophage. A phagocytic cell extend its pseudopods around the object to the engulfed (such as a bacterium). (Blue dots represent lysosomal enzymes).</a:t>
            </a:r>
          </a:p>
          <a:p>
            <a:pPr marL="228600" indent="-228600">
              <a:buFont typeface="+mj-lt"/>
              <a:buAutoNum type="arabicPeriod"/>
            </a:pPr>
            <a:r>
              <a:rPr lang="en-US" sz="1200" dirty="0" smtClean="0">
                <a:solidFill>
                  <a:schemeClr val="bg1">
                    <a:lumMod val="50000"/>
                  </a:schemeClr>
                </a:solidFill>
              </a:rPr>
              <a:t>If the pseudopods fuse to form a complete food vacuole, lysosomal enzymes are restricted to the organelle formed by the lysosome &amp; food vacuole.</a:t>
            </a:r>
          </a:p>
          <a:p>
            <a:pPr marL="228600" indent="-228600">
              <a:buFont typeface="+mj-lt"/>
              <a:buAutoNum type="arabicPeriod"/>
            </a:pPr>
            <a:r>
              <a:rPr lang="en-US" sz="1200" dirty="0" smtClean="0">
                <a:solidFill>
                  <a:schemeClr val="bg1">
                    <a:lumMod val="50000"/>
                  </a:schemeClr>
                </a:solidFill>
              </a:rPr>
              <a:t>If the lysosome fuses with the vacuole before fusion of the pseudopods is complete, lysosomal enzymes are released into the infected area of tissue.</a:t>
            </a:r>
            <a:endParaRPr lang="en-US" sz="1200" dirty="0">
              <a:solidFill>
                <a:schemeClr val="bg1">
                  <a:lumMod val="50000"/>
                </a:schemeClr>
              </a:solidFill>
            </a:endParaRPr>
          </a:p>
        </p:txBody>
      </p:sp>
    </p:spTree>
    <p:extLst>
      <p:ext uri="{BB962C8B-B14F-4D97-AF65-F5344CB8AC3E}">
        <p14:creationId xmlns:p14="http://schemas.microsoft.com/office/powerpoint/2010/main" val="126341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23960A2-5792-474E-A9A3-BAA635AB036A}"/>
              </a:ext>
            </a:extLst>
          </p:cNvPr>
          <p:cNvSpPr>
            <a:spLocks noGrp="1"/>
          </p:cNvSpPr>
          <p:nvPr>
            <p:ph type="title"/>
          </p:nvPr>
        </p:nvSpPr>
        <p:spPr>
          <a:xfrm>
            <a:off x="621804" y="2332"/>
            <a:ext cx="9315946" cy="1143000"/>
          </a:xfrm>
        </p:spPr>
        <p:txBody>
          <a:bodyPr>
            <a:normAutofit/>
          </a:bodyPr>
          <a:lstStyle/>
          <a:p>
            <a:pPr>
              <a:defRPr/>
            </a:pPr>
            <a:r>
              <a:rPr lang="en-US" altLang="en-US" sz="3200" dirty="0"/>
              <a:t>Microbial killing</a:t>
            </a:r>
          </a:p>
        </p:txBody>
      </p:sp>
      <p:sp>
        <p:nvSpPr>
          <p:cNvPr id="43012" name="Slide Number Placeholder 4">
            <a:extLst>
              <a:ext uri="{FF2B5EF4-FFF2-40B4-BE49-F238E27FC236}">
                <a16:creationId xmlns:a16="http://schemas.microsoft.com/office/drawing/2014/main" id="{8DB64C07-BA28-4A42-93DE-9C593D42E13C}"/>
              </a:ext>
            </a:extLst>
          </p:cNvPr>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dirty="0">
                <a:solidFill>
                  <a:schemeClr val="tx2"/>
                </a:solidFill>
                <a:latin typeface="+mn-lt"/>
                <a:cs typeface="+mn-cs"/>
              </a:rPr>
              <a:t>12</a:t>
            </a:r>
            <a:endParaRPr lang="en-US" altLang="en-US" dirty="0">
              <a:solidFill>
                <a:schemeClr val="tx2"/>
              </a:solidFill>
              <a:latin typeface="+mn-lt"/>
              <a:cs typeface="+mn-cs"/>
            </a:endParaRPr>
          </a:p>
        </p:txBody>
      </p:sp>
      <p:sp>
        <p:nvSpPr>
          <p:cNvPr id="3" name="مستطيل 2"/>
          <p:cNvSpPr/>
          <p:nvPr/>
        </p:nvSpPr>
        <p:spPr>
          <a:xfrm>
            <a:off x="637697" y="5998680"/>
            <a:ext cx="10945216" cy="338554"/>
          </a:xfrm>
          <a:prstGeom prst="rect">
            <a:avLst/>
          </a:prstGeom>
        </p:spPr>
        <p:txBody>
          <a:bodyPr wrap="square">
            <a:spAutoFit/>
          </a:bodyPr>
          <a:lstStyle/>
          <a:p>
            <a:r>
              <a:rPr lang="ar-SA" sz="1600" dirty="0">
                <a:solidFill>
                  <a:schemeClr val="accent5">
                    <a:lumMod val="75000"/>
                  </a:schemeClr>
                </a:solidFill>
              </a:rPr>
              <a:t>Macrophage: a wandering, walking cell. “Big eater”capable of phagocytosis. Is a modified monocyte </a:t>
            </a:r>
            <a:r>
              <a:rPr lang="ar-SA" sz="1600" dirty="0" err="1">
                <a:solidFill>
                  <a:schemeClr val="accent5">
                    <a:lumMod val="75000"/>
                  </a:schemeClr>
                </a:solidFill>
              </a:rPr>
              <a:t>in</a:t>
            </a:r>
            <a:r>
              <a:rPr lang="en-US" sz="1600" dirty="0">
                <a:solidFill>
                  <a:schemeClr val="accent5">
                    <a:lumMod val="75000"/>
                  </a:schemeClr>
                </a:solidFill>
              </a:rPr>
              <a:t> </a:t>
            </a:r>
            <a:r>
              <a:rPr lang="ar-SA" sz="1600" dirty="0" err="1" smtClean="0">
                <a:solidFill>
                  <a:schemeClr val="accent5">
                    <a:lumMod val="75000"/>
                  </a:schemeClr>
                </a:solidFill>
              </a:rPr>
              <a:t>tissues</a:t>
            </a:r>
            <a:r>
              <a:rPr lang="en-US" sz="1600" dirty="0" smtClean="0">
                <a:solidFill>
                  <a:schemeClr val="accent5">
                    <a:lumMod val="75000"/>
                  </a:schemeClr>
                </a:solidFill>
              </a:rPr>
              <a:t>.</a:t>
            </a:r>
            <a:endParaRPr lang="ar-SA" sz="1600" dirty="0">
              <a:solidFill>
                <a:schemeClr val="accent5">
                  <a:lumMod val="75000"/>
                </a:schemeClr>
              </a:solidFill>
            </a:endParaRPr>
          </a:p>
        </p:txBody>
      </p:sp>
      <p:grpSp>
        <p:nvGrpSpPr>
          <p:cNvPr id="5" name="Group 4"/>
          <p:cNvGrpSpPr/>
          <p:nvPr/>
        </p:nvGrpSpPr>
        <p:grpSpPr>
          <a:xfrm>
            <a:off x="7750596" y="1228345"/>
            <a:ext cx="3832317" cy="4633537"/>
            <a:chOff x="7526460" y="1228345"/>
            <a:chExt cx="3345263" cy="4633537"/>
          </a:xfrm>
        </p:grpSpPr>
        <p:sp>
          <p:nvSpPr>
            <p:cNvPr id="6" name="Freeform 5"/>
            <p:cNvSpPr/>
            <p:nvPr/>
          </p:nvSpPr>
          <p:spPr>
            <a:xfrm>
              <a:off x="9022991" y="1632125"/>
              <a:ext cx="318001" cy="91440"/>
            </a:xfrm>
            <a:custGeom>
              <a:avLst/>
              <a:gdLst>
                <a:gd name="connsiteX0" fmla="*/ 0 w 318001"/>
                <a:gd name="connsiteY0" fmla="*/ 45720 h 91440"/>
                <a:gd name="connsiteX1" fmla="*/ 176100 w 318001"/>
                <a:gd name="connsiteY1" fmla="*/ 45720 h 91440"/>
                <a:gd name="connsiteX2" fmla="*/ 176100 w 318001"/>
                <a:gd name="connsiteY2" fmla="*/ 49414 h 91440"/>
                <a:gd name="connsiteX3" fmla="*/ 318001 w 318001"/>
                <a:gd name="connsiteY3" fmla="*/ 49414 h 91440"/>
              </a:gdLst>
              <a:ahLst/>
              <a:cxnLst>
                <a:cxn ang="0">
                  <a:pos x="connsiteX0" y="connsiteY0"/>
                </a:cxn>
                <a:cxn ang="0">
                  <a:pos x="connsiteX1" y="connsiteY1"/>
                </a:cxn>
                <a:cxn ang="0">
                  <a:pos x="connsiteX2" y="connsiteY2"/>
                </a:cxn>
                <a:cxn ang="0">
                  <a:pos x="connsiteX3" y="connsiteY3"/>
                </a:cxn>
              </a:cxnLst>
              <a:rect l="l" t="t" r="r" b="b"/>
              <a:pathLst>
                <a:path w="318001" h="91440">
                  <a:moveTo>
                    <a:pt x="0" y="45720"/>
                  </a:moveTo>
                  <a:lnTo>
                    <a:pt x="176100" y="45720"/>
                  </a:lnTo>
                  <a:lnTo>
                    <a:pt x="176100" y="49414"/>
                  </a:lnTo>
                  <a:lnTo>
                    <a:pt x="318001" y="49414"/>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62985" tIns="43995" rIns="162985" bIns="43996" numCol="1" spcCol="1270" anchor="ctr" anchorCtr="0">
              <a:noAutofit/>
            </a:bodyPr>
            <a:lstStyle/>
            <a:p>
              <a:pPr lvl="0" algn="ctr" defTabSz="622300">
                <a:lnSpc>
                  <a:spcPct val="90000"/>
                </a:lnSpc>
                <a:spcBef>
                  <a:spcPct val="0"/>
                </a:spcBef>
                <a:spcAft>
                  <a:spcPct val="35000"/>
                </a:spcAft>
              </a:pPr>
              <a:endParaRPr lang="en-US" sz="1400" kern="1200"/>
            </a:p>
          </p:txBody>
        </p:sp>
        <p:sp>
          <p:nvSpPr>
            <p:cNvPr id="7" name="Freeform 6"/>
            <p:cNvSpPr/>
            <p:nvPr/>
          </p:nvSpPr>
          <p:spPr>
            <a:xfrm>
              <a:off x="7526460" y="1228345"/>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 Chemotaxis &amp; adherence of microbe to phagocyte. </a:t>
              </a:r>
              <a:endParaRPr lang="en-US" sz="1400" kern="1200" dirty="0"/>
            </a:p>
          </p:txBody>
        </p:sp>
        <p:sp>
          <p:nvSpPr>
            <p:cNvPr id="8" name="Freeform 7"/>
            <p:cNvSpPr/>
            <p:nvPr/>
          </p:nvSpPr>
          <p:spPr>
            <a:xfrm>
              <a:off x="8279611" y="2129239"/>
              <a:ext cx="1842946" cy="314016"/>
            </a:xfrm>
            <a:custGeom>
              <a:avLst/>
              <a:gdLst>
                <a:gd name="connsiteX0" fmla="*/ 1842946 w 1842946"/>
                <a:gd name="connsiteY0" fmla="*/ 0 h 314016"/>
                <a:gd name="connsiteX1" fmla="*/ 1842946 w 1842946"/>
                <a:gd name="connsiteY1" fmla="*/ 174108 h 314016"/>
                <a:gd name="connsiteX2" fmla="*/ 0 w 1842946"/>
                <a:gd name="connsiteY2" fmla="*/ 174108 h 314016"/>
                <a:gd name="connsiteX3" fmla="*/ 0 w 1842946"/>
                <a:gd name="connsiteY3" fmla="*/ 314016 h 314016"/>
              </a:gdLst>
              <a:ahLst/>
              <a:cxnLst>
                <a:cxn ang="0">
                  <a:pos x="connsiteX0" y="connsiteY0"/>
                </a:cxn>
                <a:cxn ang="0">
                  <a:pos x="connsiteX1" y="connsiteY1"/>
                </a:cxn>
                <a:cxn ang="0">
                  <a:pos x="connsiteX2" y="connsiteY2"/>
                </a:cxn>
                <a:cxn ang="0">
                  <a:pos x="connsiteX3" y="connsiteY3"/>
                </a:cxn>
              </a:cxnLst>
              <a:rect l="l" t="t" r="r" b="b"/>
              <a:pathLst>
                <a:path w="1842946" h="314016">
                  <a:moveTo>
                    <a:pt x="1842946" y="0"/>
                  </a:moveTo>
                  <a:lnTo>
                    <a:pt x="1842946" y="174108"/>
                  </a:lnTo>
                  <a:lnTo>
                    <a:pt x="0" y="174108"/>
                  </a:lnTo>
                  <a:lnTo>
                    <a:pt x="0" y="31401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887301" tIns="155283" rIns="887301" bIns="155284" numCol="1" spcCol="1270" anchor="ctr" anchorCtr="0">
              <a:noAutofit/>
            </a:bodyPr>
            <a:lstStyle/>
            <a:p>
              <a:pPr lvl="0" algn="ctr" defTabSz="622300">
                <a:lnSpc>
                  <a:spcPct val="90000"/>
                </a:lnSpc>
                <a:spcBef>
                  <a:spcPct val="0"/>
                </a:spcBef>
                <a:spcAft>
                  <a:spcPct val="35000"/>
                </a:spcAft>
              </a:pPr>
              <a:endParaRPr lang="en-US" sz="1400" kern="1200"/>
            </a:p>
          </p:txBody>
        </p:sp>
        <p:sp>
          <p:nvSpPr>
            <p:cNvPr id="9" name="Freeform 8"/>
            <p:cNvSpPr/>
            <p:nvPr/>
          </p:nvSpPr>
          <p:spPr>
            <a:xfrm>
              <a:off x="9373393" y="1232040"/>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 Ingestion of microbe by phagocyte.</a:t>
              </a:r>
              <a:endParaRPr lang="en-US" sz="1400" kern="1200" dirty="0"/>
            </a:p>
          </p:txBody>
        </p:sp>
        <p:sp>
          <p:nvSpPr>
            <p:cNvPr id="10" name="Freeform 9"/>
            <p:cNvSpPr/>
            <p:nvPr/>
          </p:nvSpPr>
          <p:spPr>
            <a:xfrm>
              <a:off x="9026976" y="2879434"/>
              <a:ext cx="314016" cy="91440"/>
            </a:xfrm>
            <a:custGeom>
              <a:avLst/>
              <a:gdLst>
                <a:gd name="connsiteX0" fmla="*/ 0 w 314016"/>
                <a:gd name="connsiteY0" fmla="*/ 45720 h 91440"/>
                <a:gd name="connsiteX1" fmla="*/ 314016 w 314016"/>
                <a:gd name="connsiteY1" fmla="*/ 45720 h 91440"/>
              </a:gdLst>
              <a:ahLst/>
              <a:cxnLst>
                <a:cxn ang="0">
                  <a:pos x="connsiteX0" y="connsiteY0"/>
                </a:cxn>
                <a:cxn ang="0">
                  <a:pos x="connsiteX1" y="connsiteY1"/>
                </a:cxn>
              </a:cxnLst>
              <a:rect l="l" t="t" r="r" b="b"/>
              <a:pathLst>
                <a:path w="314016" h="91440">
                  <a:moveTo>
                    <a:pt x="0" y="45720"/>
                  </a:moveTo>
                  <a:lnTo>
                    <a:pt x="31401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61093" tIns="43995" rIns="161093" bIns="43996" numCol="1" spcCol="1270" anchor="ctr" anchorCtr="0">
              <a:noAutofit/>
            </a:bodyPr>
            <a:lstStyle/>
            <a:p>
              <a:pPr lvl="0" algn="ctr" defTabSz="622300">
                <a:lnSpc>
                  <a:spcPct val="90000"/>
                </a:lnSpc>
                <a:spcBef>
                  <a:spcPct val="0"/>
                </a:spcBef>
                <a:spcAft>
                  <a:spcPct val="35000"/>
                </a:spcAft>
              </a:pPr>
              <a:endParaRPr lang="en-US" sz="1400" kern="1200"/>
            </a:p>
          </p:txBody>
        </p:sp>
        <p:sp>
          <p:nvSpPr>
            <p:cNvPr id="11" name="Freeform 10"/>
            <p:cNvSpPr/>
            <p:nvPr/>
          </p:nvSpPr>
          <p:spPr>
            <a:xfrm>
              <a:off x="7530446" y="2475655"/>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3. Formation of a phagosome.</a:t>
              </a:r>
              <a:endParaRPr lang="en-US" sz="1400" kern="1200" dirty="0"/>
            </a:p>
          </p:txBody>
        </p:sp>
        <p:sp>
          <p:nvSpPr>
            <p:cNvPr id="12" name="Freeform 11"/>
            <p:cNvSpPr/>
            <p:nvPr/>
          </p:nvSpPr>
          <p:spPr>
            <a:xfrm>
              <a:off x="8279611" y="3372853"/>
              <a:ext cx="1842946" cy="314016"/>
            </a:xfrm>
            <a:custGeom>
              <a:avLst/>
              <a:gdLst>
                <a:gd name="connsiteX0" fmla="*/ 1842946 w 1842946"/>
                <a:gd name="connsiteY0" fmla="*/ 0 h 314016"/>
                <a:gd name="connsiteX1" fmla="*/ 1842946 w 1842946"/>
                <a:gd name="connsiteY1" fmla="*/ 174108 h 314016"/>
                <a:gd name="connsiteX2" fmla="*/ 0 w 1842946"/>
                <a:gd name="connsiteY2" fmla="*/ 174108 h 314016"/>
                <a:gd name="connsiteX3" fmla="*/ 0 w 1842946"/>
                <a:gd name="connsiteY3" fmla="*/ 314016 h 314016"/>
              </a:gdLst>
              <a:ahLst/>
              <a:cxnLst>
                <a:cxn ang="0">
                  <a:pos x="connsiteX0" y="connsiteY0"/>
                </a:cxn>
                <a:cxn ang="0">
                  <a:pos x="connsiteX1" y="connsiteY1"/>
                </a:cxn>
                <a:cxn ang="0">
                  <a:pos x="connsiteX2" y="connsiteY2"/>
                </a:cxn>
                <a:cxn ang="0">
                  <a:pos x="connsiteX3" y="connsiteY3"/>
                </a:cxn>
              </a:cxnLst>
              <a:rect l="l" t="t" r="r" b="b"/>
              <a:pathLst>
                <a:path w="1842946" h="314016">
                  <a:moveTo>
                    <a:pt x="1842946" y="0"/>
                  </a:moveTo>
                  <a:lnTo>
                    <a:pt x="1842946" y="174108"/>
                  </a:lnTo>
                  <a:lnTo>
                    <a:pt x="0" y="174108"/>
                  </a:lnTo>
                  <a:lnTo>
                    <a:pt x="0" y="31401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887301" tIns="155284" rIns="887301" bIns="155283" numCol="1" spcCol="1270" anchor="ctr" anchorCtr="0">
              <a:noAutofit/>
            </a:bodyPr>
            <a:lstStyle/>
            <a:p>
              <a:pPr lvl="0" algn="ctr" defTabSz="622300">
                <a:lnSpc>
                  <a:spcPct val="90000"/>
                </a:lnSpc>
                <a:spcBef>
                  <a:spcPct val="0"/>
                </a:spcBef>
                <a:spcAft>
                  <a:spcPct val="35000"/>
                </a:spcAft>
              </a:pPr>
              <a:endParaRPr lang="en-US" sz="1400" kern="1200"/>
            </a:p>
          </p:txBody>
        </p:sp>
        <p:sp>
          <p:nvSpPr>
            <p:cNvPr id="13" name="Freeform 12"/>
            <p:cNvSpPr/>
            <p:nvPr/>
          </p:nvSpPr>
          <p:spPr>
            <a:xfrm>
              <a:off x="9373393" y="2475655"/>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4. Fusion of the phagosome with a lysosome to form a </a:t>
              </a:r>
              <a:r>
                <a:rPr lang="en-US" sz="1400" kern="1200" dirty="0" err="1" smtClean="0"/>
                <a:t>phagolysosome</a:t>
              </a:r>
              <a:r>
                <a:rPr lang="en-US" sz="1400" kern="1200" dirty="0" smtClean="0"/>
                <a:t>.</a:t>
              </a:r>
              <a:endParaRPr lang="en-US" sz="1400" kern="1200" dirty="0"/>
            </a:p>
          </p:txBody>
        </p:sp>
        <p:sp>
          <p:nvSpPr>
            <p:cNvPr id="14" name="Freeform 13"/>
            <p:cNvSpPr/>
            <p:nvPr/>
          </p:nvSpPr>
          <p:spPr>
            <a:xfrm>
              <a:off x="9026976" y="4123049"/>
              <a:ext cx="314016" cy="91440"/>
            </a:xfrm>
            <a:custGeom>
              <a:avLst/>
              <a:gdLst>
                <a:gd name="connsiteX0" fmla="*/ 0 w 314016"/>
                <a:gd name="connsiteY0" fmla="*/ 45720 h 91440"/>
                <a:gd name="connsiteX1" fmla="*/ 314016 w 314016"/>
                <a:gd name="connsiteY1" fmla="*/ 45720 h 91440"/>
              </a:gdLst>
              <a:ahLst/>
              <a:cxnLst>
                <a:cxn ang="0">
                  <a:pos x="connsiteX0" y="connsiteY0"/>
                </a:cxn>
                <a:cxn ang="0">
                  <a:pos x="connsiteX1" y="connsiteY1"/>
                </a:cxn>
              </a:cxnLst>
              <a:rect l="l" t="t" r="r" b="b"/>
              <a:pathLst>
                <a:path w="314016" h="91440">
                  <a:moveTo>
                    <a:pt x="0" y="45720"/>
                  </a:moveTo>
                  <a:lnTo>
                    <a:pt x="31401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61093" tIns="43995" rIns="161093" bIns="43996" numCol="1" spcCol="1270" anchor="ctr" anchorCtr="0">
              <a:noAutofit/>
            </a:bodyPr>
            <a:lstStyle/>
            <a:p>
              <a:pPr lvl="0" algn="ctr" defTabSz="622300">
                <a:lnSpc>
                  <a:spcPct val="90000"/>
                </a:lnSpc>
                <a:spcBef>
                  <a:spcPct val="0"/>
                </a:spcBef>
                <a:spcAft>
                  <a:spcPct val="35000"/>
                </a:spcAft>
              </a:pPr>
              <a:endParaRPr lang="en-US" sz="1400" kern="1200"/>
            </a:p>
          </p:txBody>
        </p:sp>
        <p:sp>
          <p:nvSpPr>
            <p:cNvPr id="15" name="Freeform 14"/>
            <p:cNvSpPr/>
            <p:nvPr/>
          </p:nvSpPr>
          <p:spPr>
            <a:xfrm>
              <a:off x="7530446" y="3719270"/>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5. Digestion of ingested microbe by enzymes.</a:t>
              </a:r>
              <a:endParaRPr lang="en-US" sz="1400" kern="1200" dirty="0"/>
            </a:p>
          </p:txBody>
        </p:sp>
        <p:sp>
          <p:nvSpPr>
            <p:cNvPr id="16" name="Freeform 15"/>
            <p:cNvSpPr/>
            <p:nvPr/>
          </p:nvSpPr>
          <p:spPr>
            <a:xfrm>
              <a:off x="8279611" y="4616468"/>
              <a:ext cx="1842946" cy="314016"/>
            </a:xfrm>
            <a:custGeom>
              <a:avLst/>
              <a:gdLst>
                <a:gd name="connsiteX0" fmla="*/ 1842946 w 1842946"/>
                <a:gd name="connsiteY0" fmla="*/ 0 h 314016"/>
                <a:gd name="connsiteX1" fmla="*/ 1842946 w 1842946"/>
                <a:gd name="connsiteY1" fmla="*/ 174108 h 314016"/>
                <a:gd name="connsiteX2" fmla="*/ 0 w 1842946"/>
                <a:gd name="connsiteY2" fmla="*/ 174108 h 314016"/>
                <a:gd name="connsiteX3" fmla="*/ 0 w 1842946"/>
                <a:gd name="connsiteY3" fmla="*/ 314016 h 314016"/>
              </a:gdLst>
              <a:ahLst/>
              <a:cxnLst>
                <a:cxn ang="0">
                  <a:pos x="connsiteX0" y="connsiteY0"/>
                </a:cxn>
                <a:cxn ang="0">
                  <a:pos x="connsiteX1" y="connsiteY1"/>
                </a:cxn>
                <a:cxn ang="0">
                  <a:pos x="connsiteX2" y="connsiteY2"/>
                </a:cxn>
                <a:cxn ang="0">
                  <a:pos x="connsiteX3" y="connsiteY3"/>
                </a:cxn>
              </a:cxnLst>
              <a:rect l="l" t="t" r="r" b="b"/>
              <a:pathLst>
                <a:path w="1842946" h="314016">
                  <a:moveTo>
                    <a:pt x="1842946" y="0"/>
                  </a:moveTo>
                  <a:lnTo>
                    <a:pt x="1842946" y="174108"/>
                  </a:lnTo>
                  <a:lnTo>
                    <a:pt x="0" y="174108"/>
                  </a:lnTo>
                  <a:lnTo>
                    <a:pt x="0" y="31401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887301" tIns="155283" rIns="887301" bIns="155284" numCol="1" spcCol="1270" anchor="ctr" anchorCtr="0">
              <a:noAutofit/>
            </a:bodyPr>
            <a:lstStyle/>
            <a:p>
              <a:pPr lvl="0" algn="ctr" defTabSz="622300">
                <a:lnSpc>
                  <a:spcPct val="90000"/>
                </a:lnSpc>
                <a:spcBef>
                  <a:spcPct val="0"/>
                </a:spcBef>
                <a:spcAft>
                  <a:spcPct val="35000"/>
                </a:spcAft>
              </a:pPr>
              <a:endParaRPr lang="en-US" sz="1400" kern="1200"/>
            </a:p>
          </p:txBody>
        </p:sp>
        <p:sp>
          <p:nvSpPr>
            <p:cNvPr id="17" name="Freeform 16"/>
            <p:cNvSpPr/>
            <p:nvPr/>
          </p:nvSpPr>
          <p:spPr>
            <a:xfrm>
              <a:off x="9373393" y="3719270"/>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6. Formation of residual body containing indigestible material.</a:t>
              </a:r>
              <a:endParaRPr lang="en-US" sz="1400" kern="1200" dirty="0"/>
            </a:p>
          </p:txBody>
        </p:sp>
        <p:sp>
          <p:nvSpPr>
            <p:cNvPr id="18" name="Freeform 17"/>
            <p:cNvSpPr/>
            <p:nvPr/>
          </p:nvSpPr>
          <p:spPr>
            <a:xfrm>
              <a:off x="7530446" y="4962884"/>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7. Discharge of waste material.</a:t>
              </a:r>
              <a:endParaRPr lang="en-US" sz="1400" kern="1200" dirty="0"/>
            </a:p>
          </p:txBody>
        </p:sp>
      </p:grpSp>
      <p:pic>
        <p:nvPicPr>
          <p:cNvPr id="19" name="Picture 18"/>
          <p:cNvPicPr>
            <a:picLocks noChangeAspect="1"/>
          </p:cNvPicPr>
          <p:nvPr/>
        </p:nvPicPr>
        <p:blipFill rotWithShape="1">
          <a:blip r:embed="rId2"/>
          <a:srcRect r="23309"/>
          <a:stretch/>
        </p:blipFill>
        <p:spPr>
          <a:xfrm>
            <a:off x="621804" y="1228346"/>
            <a:ext cx="6912768" cy="4633536"/>
          </a:xfrm>
          <a:prstGeom prst="rect">
            <a:avLst/>
          </a:prstGeom>
        </p:spPr>
      </p:pic>
    </p:spTree>
    <p:extLst>
      <p:ext uri="{BB962C8B-B14F-4D97-AF65-F5344CB8AC3E}">
        <p14:creationId xmlns:p14="http://schemas.microsoft.com/office/powerpoint/2010/main" val="292043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67493C1D-9C0D-4A3C-9010-66A1FE13A64B}"/>
              </a:ext>
            </a:extLst>
          </p:cNvPr>
          <p:cNvSpPr>
            <a:spLocks noGrp="1"/>
          </p:cNvSpPr>
          <p:nvPr>
            <p:ph type="title"/>
          </p:nvPr>
        </p:nvSpPr>
        <p:spPr>
          <a:xfrm>
            <a:off x="549796" y="62751"/>
            <a:ext cx="9648304" cy="1143000"/>
          </a:xfrm>
        </p:spPr>
        <p:txBody>
          <a:bodyPr rtlCol="0">
            <a:normAutofit/>
          </a:bodyPr>
          <a:lstStyle/>
          <a:p>
            <a:pPr>
              <a:defRPr/>
            </a:pPr>
            <a:r>
              <a:rPr lang="en-US" sz="3200" dirty="0"/>
              <a:t>Indirect Immune function Of RES</a:t>
            </a:r>
          </a:p>
        </p:txBody>
      </p:sp>
      <p:sp>
        <p:nvSpPr>
          <p:cNvPr id="23555" name="Text Placeholder 6">
            <a:extLst>
              <a:ext uri="{FF2B5EF4-FFF2-40B4-BE49-F238E27FC236}">
                <a16:creationId xmlns:a16="http://schemas.microsoft.com/office/drawing/2014/main" id="{7ED5AF2A-BE5A-4A92-A389-59E704422F90}"/>
              </a:ext>
            </a:extLst>
          </p:cNvPr>
          <p:cNvSpPr>
            <a:spLocks noGrp="1"/>
          </p:cNvSpPr>
          <p:nvPr>
            <p:ph type="body" sz="half" idx="1"/>
          </p:nvPr>
        </p:nvSpPr>
        <p:spPr>
          <a:xfrm>
            <a:off x="549796" y="1196470"/>
            <a:ext cx="9937104" cy="1348421"/>
          </a:xfrm>
        </p:spPr>
        <p:txBody>
          <a:bodyPr rtlCol="0">
            <a:noAutofit/>
          </a:bodyPr>
          <a:lstStyle/>
          <a:p>
            <a:pPr>
              <a:lnSpc>
                <a:spcPct val="90000"/>
              </a:lnSpc>
              <a:defRPr/>
            </a:pPr>
            <a:r>
              <a:rPr lang="en-US" altLang="en-US" sz="1600" dirty="0">
                <a:solidFill>
                  <a:schemeClr val="accent2">
                    <a:lumMod val="75000"/>
                  </a:schemeClr>
                </a:solidFill>
              </a:rPr>
              <a:t>Indirect immune function of </a:t>
            </a:r>
            <a:r>
              <a:rPr lang="en-US" altLang="en-US" sz="1600" dirty="0" smtClean="0">
                <a:solidFill>
                  <a:schemeClr val="accent2">
                    <a:lumMod val="75000"/>
                  </a:schemeClr>
                </a:solidFill>
              </a:rPr>
              <a:t>RES:</a:t>
            </a:r>
          </a:p>
          <a:p>
            <a:pPr lvl="1">
              <a:lnSpc>
                <a:spcPct val="90000"/>
              </a:lnSpc>
              <a:defRPr/>
            </a:pPr>
            <a:r>
              <a:rPr lang="en-US" sz="1400" spc="-15" dirty="0" smtClean="0">
                <a:solidFill>
                  <a:schemeClr val="tx1"/>
                </a:solidFill>
                <a:cs typeface="Calibri"/>
              </a:rPr>
              <a:t>As Antigen </a:t>
            </a:r>
            <a:r>
              <a:rPr lang="en-US" sz="1400" spc="-10" dirty="0">
                <a:solidFill>
                  <a:schemeClr val="tx1"/>
                </a:solidFill>
                <a:cs typeface="Calibri"/>
              </a:rPr>
              <a:t>Presenting</a:t>
            </a:r>
            <a:r>
              <a:rPr lang="en-US" sz="1400" spc="-15" dirty="0">
                <a:solidFill>
                  <a:schemeClr val="tx1"/>
                </a:solidFill>
                <a:cs typeface="Calibri"/>
              </a:rPr>
              <a:t> </a:t>
            </a:r>
            <a:r>
              <a:rPr lang="en-US" sz="1400" spc="-5" dirty="0" smtClean="0">
                <a:solidFill>
                  <a:schemeClr val="tx1"/>
                </a:solidFill>
                <a:cs typeface="Calibri"/>
              </a:rPr>
              <a:t>Cells.</a:t>
            </a:r>
          </a:p>
          <a:p>
            <a:pPr lvl="1">
              <a:lnSpc>
                <a:spcPct val="90000"/>
              </a:lnSpc>
              <a:defRPr/>
            </a:pPr>
            <a:r>
              <a:rPr lang="en-US" sz="1400" dirty="0">
                <a:solidFill>
                  <a:schemeClr val="accent5">
                    <a:lumMod val="75000"/>
                  </a:schemeClr>
                </a:solidFill>
              </a:rPr>
              <a:t>Displaying it attached to an </a:t>
            </a:r>
            <a:r>
              <a:rPr lang="en-US" sz="1400" u="sng" dirty="0">
                <a:solidFill>
                  <a:schemeClr val="accent5">
                    <a:lumMod val="75000"/>
                  </a:schemeClr>
                </a:solidFill>
              </a:rPr>
              <a:t>MHC </a:t>
            </a:r>
            <a:r>
              <a:rPr lang="en-US" sz="1400" u="sng" dirty="0" smtClean="0">
                <a:solidFill>
                  <a:schemeClr val="accent5">
                    <a:lumMod val="75000"/>
                  </a:schemeClr>
                </a:solidFill>
              </a:rPr>
              <a:t> class </a:t>
            </a:r>
            <a:r>
              <a:rPr lang="en-US" sz="1400" u="sng" dirty="0">
                <a:solidFill>
                  <a:schemeClr val="accent5">
                    <a:lumMod val="75000"/>
                  </a:schemeClr>
                </a:solidFill>
              </a:rPr>
              <a:t>II  </a:t>
            </a:r>
            <a:r>
              <a:rPr lang="en-US" sz="1400" dirty="0" smtClean="0">
                <a:solidFill>
                  <a:schemeClr val="accent5">
                    <a:lumMod val="75000"/>
                  </a:schemeClr>
                </a:solidFill>
              </a:rPr>
              <a:t>molecule.</a:t>
            </a:r>
            <a:endParaRPr lang="en-US" sz="1400" dirty="0">
              <a:solidFill>
                <a:schemeClr val="accent5">
                  <a:lumMod val="75000"/>
                </a:schemeClr>
              </a:solidFill>
            </a:endParaRPr>
          </a:p>
          <a:p>
            <a:pPr lvl="1">
              <a:lnSpc>
                <a:spcPct val="90000"/>
              </a:lnSpc>
              <a:defRPr/>
            </a:pPr>
            <a:r>
              <a:rPr lang="en-US" altLang="en-US" sz="1400" dirty="0">
                <a:solidFill>
                  <a:srgbClr val="FF66CC"/>
                </a:solidFill>
              </a:rPr>
              <a:t>Ingest foreign body,  process it and present it to lymphocytes. </a:t>
            </a:r>
          </a:p>
        </p:txBody>
      </p:sp>
      <p:sp>
        <p:nvSpPr>
          <p:cNvPr id="18437" name="Slide Number Placeholder 3">
            <a:extLst>
              <a:ext uri="{FF2B5EF4-FFF2-40B4-BE49-F238E27FC236}">
                <a16:creationId xmlns:a16="http://schemas.microsoft.com/office/drawing/2014/main" id="{4687D587-4F27-4188-B430-1F9E5B1B20D7}"/>
              </a:ext>
            </a:extLst>
          </p:cNvPr>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dirty="0">
                <a:solidFill>
                  <a:schemeClr val="tx2"/>
                </a:solidFill>
                <a:latin typeface="+mn-lt"/>
                <a:cs typeface="+mn-cs"/>
              </a:rPr>
              <a:t>13</a:t>
            </a:r>
            <a:endParaRPr lang="en-US" altLang="en-US" dirty="0">
              <a:solidFill>
                <a:schemeClr val="tx2"/>
              </a:solidFill>
              <a:latin typeface="+mn-lt"/>
              <a:cs typeface="+mn-cs"/>
            </a:endParaRPr>
          </a:p>
        </p:txBody>
      </p:sp>
      <p:sp>
        <p:nvSpPr>
          <p:cNvPr id="6" name="object 2">
            <a:extLst>
              <a:ext uri="{FF2B5EF4-FFF2-40B4-BE49-F238E27FC236}">
                <a16:creationId xmlns:a16="http://schemas.microsoft.com/office/drawing/2014/main" id="{A22DAF68-3E1D-4A46-9B74-2938C3117A9E}"/>
              </a:ext>
            </a:extLst>
          </p:cNvPr>
          <p:cNvSpPr/>
          <p:nvPr/>
        </p:nvSpPr>
        <p:spPr>
          <a:xfrm>
            <a:off x="549796" y="3724465"/>
            <a:ext cx="5442796" cy="2598675"/>
          </a:xfrm>
          <a:prstGeom prst="rect">
            <a:avLst/>
          </a:prstGeom>
          <a:blipFill>
            <a:blip r:embed="rId2" cstate="print"/>
            <a:stretch>
              <a:fillRect/>
            </a:stretch>
          </a:blipFill>
        </p:spPr>
        <p:txBody>
          <a:bodyPr wrap="square" lIns="0" tIns="0" rIns="0" bIns="0" rtlCol="0"/>
          <a:lstStyle/>
          <a:p>
            <a:endParaRPr/>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26459" t="17446" r="27723" b="20600"/>
          <a:stretch/>
        </p:blipFill>
        <p:spPr>
          <a:xfrm>
            <a:off x="6280625" y="1205751"/>
            <a:ext cx="5286396" cy="5117390"/>
          </a:xfrm>
          <a:prstGeom prst="rect">
            <a:avLst/>
          </a:prstGeom>
        </p:spPr>
      </p:pic>
      <p:sp>
        <p:nvSpPr>
          <p:cNvPr id="7" name="Rectangle 6"/>
          <p:cNvSpPr/>
          <p:nvPr/>
        </p:nvSpPr>
        <p:spPr>
          <a:xfrm>
            <a:off x="750914" y="2339470"/>
            <a:ext cx="5040559" cy="1384995"/>
          </a:xfrm>
          <a:prstGeom prst="rect">
            <a:avLst/>
          </a:prstGeom>
          <a:ln>
            <a:solidFill>
              <a:schemeClr val="bg1">
                <a:lumMod val="75000"/>
              </a:schemeClr>
            </a:solidFill>
            <a:prstDash val="dashDot"/>
          </a:ln>
        </p:spPr>
        <p:txBody>
          <a:bodyPr wrap="square">
            <a:spAutoFit/>
          </a:bodyPr>
          <a:lstStyle/>
          <a:p>
            <a:pPr marL="171450" indent="-171450" algn="r" rtl="1">
              <a:buFont typeface="Arial" panose="020B0604020202020204" pitchFamily="34" charset="0"/>
              <a:buChar char="•"/>
            </a:pPr>
            <a:r>
              <a:rPr lang="ar-SA" sz="1400" dirty="0" smtClean="0">
                <a:solidFill>
                  <a:schemeClr val="bg1">
                    <a:lumMod val="50000"/>
                  </a:schemeClr>
                </a:solidFill>
                <a:latin typeface="Calibri" panose="020F0502020204030204" pitchFamily="34" charset="0"/>
                <a:cs typeface="Calibri" panose="020F0502020204030204" pitchFamily="34" charset="0"/>
              </a:rPr>
              <a:t>وش المقصود بهذه العملية </a:t>
            </a:r>
            <a:r>
              <a:rPr lang="ar-SA" sz="1400" dirty="0" err="1" smtClean="0">
                <a:solidFill>
                  <a:schemeClr val="bg1">
                    <a:lumMod val="50000"/>
                  </a:schemeClr>
                </a:solidFill>
                <a:latin typeface="Calibri" panose="020F0502020204030204" pitchFamily="34" charset="0"/>
                <a:cs typeface="Calibri" panose="020F0502020204030204" pitchFamily="34" charset="0"/>
              </a:rPr>
              <a:t>بإختصار</a:t>
            </a:r>
            <a:r>
              <a:rPr lang="ar-SA" sz="1400" dirty="0" smtClean="0">
                <a:solidFill>
                  <a:schemeClr val="bg1">
                    <a:lumMod val="50000"/>
                  </a:schemeClr>
                </a:solidFill>
                <a:latin typeface="Calibri" panose="020F0502020204030204" pitchFamily="34" charset="0"/>
                <a:cs typeface="Calibri" panose="020F0502020204030204" pitchFamily="34" charset="0"/>
              </a:rPr>
              <a:t>؟</a:t>
            </a:r>
          </a:p>
          <a:p>
            <a:pPr marL="171450" indent="-171450" algn="l">
              <a:buFont typeface="Arial" panose="020B0604020202020204" pitchFamily="34" charset="0"/>
              <a:buChar char="•"/>
            </a:pPr>
            <a:r>
              <a:rPr lang="en-US" sz="1400" dirty="0" smtClean="0">
                <a:solidFill>
                  <a:schemeClr val="bg1">
                    <a:lumMod val="50000"/>
                  </a:schemeClr>
                </a:solidFill>
                <a:latin typeface="Calibri" panose="020F0502020204030204" pitchFamily="34" charset="0"/>
                <a:cs typeface="Calibri" panose="020F0502020204030204" pitchFamily="34" charset="0"/>
              </a:rPr>
              <a:t>Same as further steps in Direct function. But here after the pathogen get digested, a copy of the protein structure of antigen is taken and exposer on the surface of the surface of the cells and this is what we call it antigen presenting cell (APC).</a:t>
            </a:r>
          </a:p>
          <a:p>
            <a:pPr marL="171450" indent="-171450" algn="l">
              <a:buFont typeface="Arial" panose="020B0604020202020204" pitchFamily="34" charset="0"/>
              <a:buChar char="•"/>
            </a:pPr>
            <a:r>
              <a:rPr lang="en-US" sz="1400" dirty="0" smtClean="0">
                <a:solidFill>
                  <a:schemeClr val="bg1">
                    <a:lumMod val="50000"/>
                  </a:schemeClr>
                </a:solidFill>
                <a:latin typeface="Calibri" panose="020F0502020204030204" pitchFamily="34" charset="0"/>
                <a:cs typeface="Calibri" panose="020F0502020204030204" pitchFamily="34" charset="0"/>
              </a:rPr>
              <a:t>Finally this expressed by MHC class II</a:t>
            </a:r>
          </a:p>
        </p:txBody>
      </p:sp>
    </p:spTree>
    <p:extLst>
      <p:ext uri="{BB962C8B-B14F-4D97-AF65-F5344CB8AC3E}">
        <p14:creationId xmlns:p14="http://schemas.microsoft.com/office/powerpoint/2010/main" val="33958936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a:pPr/>
              <a:t>14</a:t>
            </a:fld>
            <a:endParaRPr lang="en-US" dirty="0"/>
          </a:p>
        </p:txBody>
      </p:sp>
      <p:cxnSp>
        <p:nvCxnSpPr>
          <p:cNvPr id="12" name="Straight Connector 11"/>
          <p:cNvCxnSpPr/>
          <p:nvPr/>
        </p:nvCxnSpPr>
        <p:spPr>
          <a:xfrm>
            <a:off x="6256258" y="1169876"/>
            <a:ext cx="12345" cy="515959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3" name="Title 1"/>
          <p:cNvSpPr>
            <a:spLocks noGrp="1"/>
          </p:cNvSpPr>
          <p:nvPr>
            <p:ph type="title"/>
          </p:nvPr>
        </p:nvSpPr>
        <p:spPr>
          <a:xfrm>
            <a:off x="609460" y="228600"/>
            <a:ext cx="10969943" cy="914400"/>
          </a:xfrm>
        </p:spPr>
        <p:txBody>
          <a:bodyPr>
            <a:normAutofit/>
          </a:bodyPr>
          <a:lstStyle/>
          <a:p>
            <a:r>
              <a:rPr lang="en-US" sz="3200" dirty="0" smtClean="0"/>
              <a:t>Role of an antigen-presenting cell</a:t>
            </a:r>
            <a:endParaRPr lang="en-US" sz="3200" dirty="0"/>
          </a:p>
        </p:txBody>
      </p:sp>
      <p:sp>
        <p:nvSpPr>
          <p:cNvPr id="14" name="object 2"/>
          <p:cNvSpPr/>
          <p:nvPr/>
        </p:nvSpPr>
        <p:spPr>
          <a:xfrm>
            <a:off x="6268603" y="1223526"/>
            <a:ext cx="5220963" cy="4149690"/>
          </a:xfrm>
          <a:prstGeom prst="rect">
            <a:avLst/>
          </a:prstGeom>
          <a:blipFill>
            <a:blip r:embed="rId2" cstate="print"/>
            <a:stretch>
              <a:fillRect/>
            </a:stretch>
          </a:blipFill>
        </p:spPr>
        <p:txBody>
          <a:bodyPr wrap="square" lIns="0" tIns="0" rIns="0" bIns="0" rtlCol="0"/>
          <a:lstStyle/>
          <a:p>
            <a:endParaRPr/>
          </a:p>
        </p:txBody>
      </p:sp>
      <p:sp>
        <p:nvSpPr>
          <p:cNvPr id="15" name="object 2"/>
          <p:cNvSpPr/>
          <p:nvPr/>
        </p:nvSpPr>
        <p:spPr>
          <a:xfrm>
            <a:off x="609460" y="1667452"/>
            <a:ext cx="2676640" cy="4104456"/>
          </a:xfrm>
          <a:prstGeom prst="rect">
            <a:avLst/>
          </a:prstGeom>
          <a:blipFill>
            <a:blip r:embed="rId3" cstate="print">
              <a:extLst>
                <a:ext uri="{BEBA8EAE-BF5A-486C-A8C5-ECC9F3942E4B}">
                  <a14:imgProps xmlns:a14="http://schemas.microsoft.com/office/drawing/2010/main">
                    <a14:imgLayer r:embed="rId4">
                      <a14:imgEffect>
                        <a14:backgroundRemoval t="29195" b="92133" l="10117" r="88933"/>
                      </a14:imgEffect>
                    </a14:imgLayer>
                  </a14:imgProps>
                </a:ext>
              </a:extLst>
            </a:blip>
            <a:srcRect/>
            <a:stretch>
              <a:fillRect l="-67942" t="-43975" r="-20898" b="-10717"/>
            </a:stretch>
          </a:blipFill>
        </p:spPr>
        <p:txBody>
          <a:bodyPr wrap="square" lIns="0" tIns="0" rIns="0" bIns="0" rtlCol="0"/>
          <a:lstStyle/>
          <a:p>
            <a:endParaRPr/>
          </a:p>
        </p:txBody>
      </p:sp>
      <p:grpSp>
        <p:nvGrpSpPr>
          <p:cNvPr id="17" name="Group 16"/>
          <p:cNvGrpSpPr/>
          <p:nvPr/>
        </p:nvGrpSpPr>
        <p:grpSpPr>
          <a:xfrm>
            <a:off x="3358109" y="1917654"/>
            <a:ext cx="2808311" cy="3743594"/>
            <a:chOff x="7526460" y="1228345"/>
            <a:chExt cx="3345263" cy="3389923"/>
          </a:xfrm>
        </p:grpSpPr>
        <p:sp>
          <p:nvSpPr>
            <p:cNvPr id="18" name="Freeform 17"/>
            <p:cNvSpPr/>
            <p:nvPr/>
          </p:nvSpPr>
          <p:spPr>
            <a:xfrm>
              <a:off x="9022991" y="1632125"/>
              <a:ext cx="318001" cy="91440"/>
            </a:xfrm>
            <a:custGeom>
              <a:avLst/>
              <a:gdLst>
                <a:gd name="connsiteX0" fmla="*/ 0 w 318001"/>
                <a:gd name="connsiteY0" fmla="*/ 45720 h 91440"/>
                <a:gd name="connsiteX1" fmla="*/ 176100 w 318001"/>
                <a:gd name="connsiteY1" fmla="*/ 45720 h 91440"/>
                <a:gd name="connsiteX2" fmla="*/ 176100 w 318001"/>
                <a:gd name="connsiteY2" fmla="*/ 49414 h 91440"/>
                <a:gd name="connsiteX3" fmla="*/ 318001 w 318001"/>
                <a:gd name="connsiteY3" fmla="*/ 49414 h 91440"/>
              </a:gdLst>
              <a:ahLst/>
              <a:cxnLst>
                <a:cxn ang="0">
                  <a:pos x="connsiteX0" y="connsiteY0"/>
                </a:cxn>
                <a:cxn ang="0">
                  <a:pos x="connsiteX1" y="connsiteY1"/>
                </a:cxn>
                <a:cxn ang="0">
                  <a:pos x="connsiteX2" y="connsiteY2"/>
                </a:cxn>
                <a:cxn ang="0">
                  <a:pos x="connsiteX3" y="connsiteY3"/>
                </a:cxn>
              </a:cxnLst>
              <a:rect l="l" t="t" r="r" b="b"/>
              <a:pathLst>
                <a:path w="318001" h="91440">
                  <a:moveTo>
                    <a:pt x="0" y="45720"/>
                  </a:moveTo>
                  <a:lnTo>
                    <a:pt x="176100" y="45720"/>
                  </a:lnTo>
                  <a:lnTo>
                    <a:pt x="176100" y="49414"/>
                  </a:lnTo>
                  <a:lnTo>
                    <a:pt x="318001" y="49414"/>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62985" tIns="43995" rIns="162985" bIns="43996" numCol="1" spcCol="1270" anchor="ctr" anchorCtr="0">
              <a:noAutofit/>
            </a:bodyPr>
            <a:lstStyle/>
            <a:p>
              <a:pPr lvl="0" algn="ctr" defTabSz="622300">
                <a:lnSpc>
                  <a:spcPct val="90000"/>
                </a:lnSpc>
                <a:spcBef>
                  <a:spcPct val="0"/>
                </a:spcBef>
                <a:spcAft>
                  <a:spcPct val="35000"/>
                </a:spcAft>
              </a:pPr>
              <a:endParaRPr lang="en-US" sz="1300" kern="1200"/>
            </a:p>
          </p:txBody>
        </p:sp>
        <p:sp>
          <p:nvSpPr>
            <p:cNvPr id="19" name="Freeform 18"/>
            <p:cNvSpPr/>
            <p:nvPr/>
          </p:nvSpPr>
          <p:spPr>
            <a:xfrm>
              <a:off x="7526460" y="1228345"/>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1. Phagocytosis of enemy cell (antigen). </a:t>
              </a:r>
              <a:endParaRPr lang="en-US" sz="1300" kern="1200" dirty="0"/>
            </a:p>
          </p:txBody>
        </p:sp>
        <p:sp>
          <p:nvSpPr>
            <p:cNvPr id="20" name="Freeform 19"/>
            <p:cNvSpPr/>
            <p:nvPr/>
          </p:nvSpPr>
          <p:spPr>
            <a:xfrm>
              <a:off x="8279611" y="2129239"/>
              <a:ext cx="1842946" cy="314016"/>
            </a:xfrm>
            <a:custGeom>
              <a:avLst/>
              <a:gdLst>
                <a:gd name="connsiteX0" fmla="*/ 1842946 w 1842946"/>
                <a:gd name="connsiteY0" fmla="*/ 0 h 314016"/>
                <a:gd name="connsiteX1" fmla="*/ 1842946 w 1842946"/>
                <a:gd name="connsiteY1" fmla="*/ 174108 h 314016"/>
                <a:gd name="connsiteX2" fmla="*/ 0 w 1842946"/>
                <a:gd name="connsiteY2" fmla="*/ 174108 h 314016"/>
                <a:gd name="connsiteX3" fmla="*/ 0 w 1842946"/>
                <a:gd name="connsiteY3" fmla="*/ 314016 h 314016"/>
              </a:gdLst>
              <a:ahLst/>
              <a:cxnLst>
                <a:cxn ang="0">
                  <a:pos x="connsiteX0" y="connsiteY0"/>
                </a:cxn>
                <a:cxn ang="0">
                  <a:pos x="connsiteX1" y="connsiteY1"/>
                </a:cxn>
                <a:cxn ang="0">
                  <a:pos x="connsiteX2" y="connsiteY2"/>
                </a:cxn>
                <a:cxn ang="0">
                  <a:pos x="connsiteX3" y="connsiteY3"/>
                </a:cxn>
              </a:cxnLst>
              <a:rect l="l" t="t" r="r" b="b"/>
              <a:pathLst>
                <a:path w="1842946" h="314016">
                  <a:moveTo>
                    <a:pt x="1842946" y="0"/>
                  </a:moveTo>
                  <a:lnTo>
                    <a:pt x="1842946" y="174108"/>
                  </a:lnTo>
                  <a:lnTo>
                    <a:pt x="0" y="174108"/>
                  </a:lnTo>
                  <a:lnTo>
                    <a:pt x="0" y="31401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887301" tIns="155283" rIns="887301" bIns="155284" numCol="1" spcCol="1270" anchor="ctr" anchorCtr="0">
              <a:noAutofit/>
            </a:bodyPr>
            <a:lstStyle/>
            <a:p>
              <a:pPr lvl="0" algn="ctr" defTabSz="622300">
                <a:lnSpc>
                  <a:spcPct val="90000"/>
                </a:lnSpc>
                <a:spcBef>
                  <a:spcPct val="0"/>
                </a:spcBef>
                <a:spcAft>
                  <a:spcPct val="35000"/>
                </a:spcAft>
              </a:pPr>
              <a:endParaRPr lang="en-US" sz="1300" kern="1200"/>
            </a:p>
          </p:txBody>
        </p:sp>
        <p:sp>
          <p:nvSpPr>
            <p:cNvPr id="21" name="Freeform 20"/>
            <p:cNvSpPr/>
            <p:nvPr/>
          </p:nvSpPr>
          <p:spPr>
            <a:xfrm>
              <a:off x="9373393" y="1232040"/>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2. </a:t>
              </a:r>
              <a:r>
                <a:rPr lang="en-US" sz="1300" dirty="0" smtClean="0"/>
                <a:t>Fusion of lysosome &amp; phagosome.  </a:t>
              </a:r>
              <a:endParaRPr lang="en-US" sz="1300" kern="1200" dirty="0"/>
            </a:p>
          </p:txBody>
        </p:sp>
        <p:sp>
          <p:nvSpPr>
            <p:cNvPr id="22" name="Freeform 21"/>
            <p:cNvSpPr/>
            <p:nvPr/>
          </p:nvSpPr>
          <p:spPr>
            <a:xfrm>
              <a:off x="9026976" y="2879434"/>
              <a:ext cx="314016" cy="91440"/>
            </a:xfrm>
            <a:custGeom>
              <a:avLst/>
              <a:gdLst>
                <a:gd name="connsiteX0" fmla="*/ 0 w 314016"/>
                <a:gd name="connsiteY0" fmla="*/ 45720 h 91440"/>
                <a:gd name="connsiteX1" fmla="*/ 314016 w 314016"/>
                <a:gd name="connsiteY1" fmla="*/ 45720 h 91440"/>
              </a:gdLst>
              <a:ahLst/>
              <a:cxnLst>
                <a:cxn ang="0">
                  <a:pos x="connsiteX0" y="connsiteY0"/>
                </a:cxn>
                <a:cxn ang="0">
                  <a:pos x="connsiteX1" y="connsiteY1"/>
                </a:cxn>
              </a:cxnLst>
              <a:rect l="l" t="t" r="r" b="b"/>
              <a:pathLst>
                <a:path w="314016" h="91440">
                  <a:moveTo>
                    <a:pt x="0" y="45720"/>
                  </a:moveTo>
                  <a:lnTo>
                    <a:pt x="31401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61093" tIns="43995" rIns="161093" bIns="43996" numCol="1" spcCol="1270" anchor="ctr" anchorCtr="0">
              <a:noAutofit/>
            </a:bodyPr>
            <a:lstStyle/>
            <a:p>
              <a:pPr lvl="0" algn="ctr" defTabSz="622300">
                <a:lnSpc>
                  <a:spcPct val="90000"/>
                </a:lnSpc>
                <a:spcBef>
                  <a:spcPct val="0"/>
                </a:spcBef>
                <a:spcAft>
                  <a:spcPct val="35000"/>
                </a:spcAft>
              </a:pPr>
              <a:endParaRPr lang="en-US" sz="1300" kern="1200"/>
            </a:p>
          </p:txBody>
        </p:sp>
        <p:sp>
          <p:nvSpPr>
            <p:cNvPr id="23" name="Freeform 22"/>
            <p:cNvSpPr/>
            <p:nvPr/>
          </p:nvSpPr>
          <p:spPr>
            <a:xfrm>
              <a:off x="7530446" y="2475655"/>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3. </a:t>
              </a:r>
              <a:r>
                <a:rPr lang="en-US" sz="1300" dirty="0" smtClean="0"/>
                <a:t>Enzymes</a:t>
              </a:r>
              <a:r>
                <a:rPr lang="en-US" sz="1300" dirty="0"/>
                <a:t> </a:t>
              </a:r>
              <a:r>
                <a:rPr lang="en-US" sz="1300" dirty="0" smtClean="0"/>
                <a:t>start to degrade enemy cell.</a:t>
              </a:r>
              <a:endParaRPr lang="en-US" sz="1300" kern="1200" dirty="0"/>
            </a:p>
          </p:txBody>
        </p:sp>
        <p:sp>
          <p:nvSpPr>
            <p:cNvPr id="24" name="Freeform 23"/>
            <p:cNvSpPr/>
            <p:nvPr/>
          </p:nvSpPr>
          <p:spPr>
            <a:xfrm>
              <a:off x="8279611" y="3372853"/>
              <a:ext cx="1842946" cy="314016"/>
            </a:xfrm>
            <a:custGeom>
              <a:avLst/>
              <a:gdLst>
                <a:gd name="connsiteX0" fmla="*/ 1842946 w 1842946"/>
                <a:gd name="connsiteY0" fmla="*/ 0 h 314016"/>
                <a:gd name="connsiteX1" fmla="*/ 1842946 w 1842946"/>
                <a:gd name="connsiteY1" fmla="*/ 174108 h 314016"/>
                <a:gd name="connsiteX2" fmla="*/ 0 w 1842946"/>
                <a:gd name="connsiteY2" fmla="*/ 174108 h 314016"/>
                <a:gd name="connsiteX3" fmla="*/ 0 w 1842946"/>
                <a:gd name="connsiteY3" fmla="*/ 314016 h 314016"/>
              </a:gdLst>
              <a:ahLst/>
              <a:cxnLst>
                <a:cxn ang="0">
                  <a:pos x="connsiteX0" y="connsiteY0"/>
                </a:cxn>
                <a:cxn ang="0">
                  <a:pos x="connsiteX1" y="connsiteY1"/>
                </a:cxn>
                <a:cxn ang="0">
                  <a:pos x="connsiteX2" y="connsiteY2"/>
                </a:cxn>
                <a:cxn ang="0">
                  <a:pos x="connsiteX3" y="connsiteY3"/>
                </a:cxn>
              </a:cxnLst>
              <a:rect l="l" t="t" r="r" b="b"/>
              <a:pathLst>
                <a:path w="1842946" h="314016">
                  <a:moveTo>
                    <a:pt x="1842946" y="0"/>
                  </a:moveTo>
                  <a:lnTo>
                    <a:pt x="1842946" y="174108"/>
                  </a:lnTo>
                  <a:lnTo>
                    <a:pt x="0" y="174108"/>
                  </a:lnTo>
                  <a:lnTo>
                    <a:pt x="0" y="314016"/>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887301" tIns="155284" rIns="887301" bIns="155283" numCol="1" spcCol="1270" anchor="ctr" anchorCtr="0">
              <a:noAutofit/>
            </a:bodyPr>
            <a:lstStyle/>
            <a:p>
              <a:pPr lvl="0" algn="ctr" defTabSz="622300">
                <a:lnSpc>
                  <a:spcPct val="90000"/>
                </a:lnSpc>
                <a:spcBef>
                  <a:spcPct val="0"/>
                </a:spcBef>
                <a:spcAft>
                  <a:spcPct val="35000"/>
                </a:spcAft>
              </a:pPr>
              <a:endParaRPr lang="en-US" sz="1300" kern="1200"/>
            </a:p>
          </p:txBody>
        </p:sp>
        <p:sp>
          <p:nvSpPr>
            <p:cNvPr id="25" name="Freeform 24"/>
            <p:cNvSpPr/>
            <p:nvPr/>
          </p:nvSpPr>
          <p:spPr>
            <a:xfrm>
              <a:off x="9373393" y="2475655"/>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4. Enemy cell broken into small fragments.</a:t>
              </a:r>
              <a:endParaRPr lang="en-US" sz="1300" kern="1200" dirty="0"/>
            </a:p>
          </p:txBody>
        </p:sp>
        <p:sp>
          <p:nvSpPr>
            <p:cNvPr id="26" name="Freeform 25"/>
            <p:cNvSpPr/>
            <p:nvPr/>
          </p:nvSpPr>
          <p:spPr>
            <a:xfrm>
              <a:off x="9026976" y="4123049"/>
              <a:ext cx="314016" cy="91440"/>
            </a:xfrm>
            <a:custGeom>
              <a:avLst/>
              <a:gdLst>
                <a:gd name="connsiteX0" fmla="*/ 0 w 314016"/>
                <a:gd name="connsiteY0" fmla="*/ 45720 h 91440"/>
                <a:gd name="connsiteX1" fmla="*/ 314016 w 314016"/>
                <a:gd name="connsiteY1" fmla="*/ 45720 h 91440"/>
              </a:gdLst>
              <a:ahLst/>
              <a:cxnLst>
                <a:cxn ang="0">
                  <a:pos x="connsiteX0" y="connsiteY0"/>
                </a:cxn>
                <a:cxn ang="0">
                  <a:pos x="connsiteX1" y="connsiteY1"/>
                </a:cxn>
              </a:cxnLst>
              <a:rect l="l" t="t" r="r" b="b"/>
              <a:pathLst>
                <a:path w="314016" h="91440">
                  <a:moveTo>
                    <a:pt x="0" y="45720"/>
                  </a:moveTo>
                  <a:lnTo>
                    <a:pt x="314016"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61093" tIns="43995" rIns="161093" bIns="43996" numCol="1" spcCol="1270" anchor="ctr" anchorCtr="0">
              <a:noAutofit/>
            </a:bodyPr>
            <a:lstStyle/>
            <a:p>
              <a:pPr lvl="0" algn="ctr" defTabSz="622300">
                <a:lnSpc>
                  <a:spcPct val="90000"/>
                </a:lnSpc>
                <a:spcBef>
                  <a:spcPct val="0"/>
                </a:spcBef>
                <a:spcAft>
                  <a:spcPct val="35000"/>
                </a:spcAft>
              </a:pPr>
              <a:endParaRPr lang="en-US" sz="1300" kern="1200"/>
            </a:p>
          </p:txBody>
        </p:sp>
        <p:sp>
          <p:nvSpPr>
            <p:cNvPr id="27" name="Freeform 26"/>
            <p:cNvSpPr/>
            <p:nvPr/>
          </p:nvSpPr>
          <p:spPr>
            <a:xfrm>
              <a:off x="7530446" y="3719270"/>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5. Fragments of antigen presented on APC surface. </a:t>
              </a:r>
              <a:endParaRPr lang="en-US" sz="1300" kern="1200" dirty="0"/>
            </a:p>
          </p:txBody>
        </p:sp>
        <p:sp>
          <p:nvSpPr>
            <p:cNvPr id="29" name="Freeform 28"/>
            <p:cNvSpPr/>
            <p:nvPr/>
          </p:nvSpPr>
          <p:spPr>
            <a:xfrm>
              <a:off x="9373393" y="3719270"/>
              <a:ext cx="1498330" cy="898998"/>
            </a:xfrm>
            <a:custGeom>
              <a:avLst/>
              <a:gdLst>
                <a:gd name="connsiteX0" fmla="*/ 0 w 1498330"/>
                <a:gd name="connsiteY0" fmla="*/ 0 h 898998"/>
                <a:gd name="connsiteX1" fmla="*/ 1498330 w 1498330"/>
                <a:gd name="connsiteY1" fmla="*/ 0 h 898998"/>
                <a:gd name="connsiteX2" fmla="*/ 1498330 w 1498330"/>
                <a:gd name="connsiteY2" fmla="*/ 898998 h 898998"/>
                <a:gd name="connsiteX3" fmla="*/ 0 w 1498330"/>
                <a:gd name="connsiteY3" fmla="*/ 898998 h 898998"/>
                <a:gd name="connsiteX4" fmla="*/ 0 w 1498330"/>
                <a:gd name="connsiteY4" fmla="*/ 0 h 898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330" h="898998">
                  <a:moveTo>
                    <a:pt x="0" y="0"/>
                  </a:moveTo>
                  <a:lnTo>
                    <a:pt x="1498330" y="0"/>
                  </a:lnTo>
                  <a:lnTo>
                    <a:pt x="1498330" y="898998"/>
                  </a:lnTo>
                  <a:lnTo>
                    <a:pt x="0" y="89899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6. Leftover fragments released by exocytosis.</a:t>
              </a:r>
              <a:endParaRPr lang="en-US" sz="1300" kern="1200" dirty="0"/>
            </a:p>
          </p:txBody>
        </p:sp>
      </p:grpSp>
      <p:sp>
        <p:nvSpPr>
          <p:cNvPr id="2" name="Rectangle 1"/>
          <p:cNvSpPr/>
          <p:nvPr/>
        </p:nvSpPr>
        <p:spPr>
          <a:xfrm>
            <a:off x="6289108" y="5373216"/>
            <a:ext cx="5251436" cy="954107"/>
          </a:xfrm>
          <a:prstGeom prst="rect">
            <a:avLst/>
          </a:prstGeom>
          <a:ln>
            <a:solidFill>
              <a:schemeClr val="bg1">
                <a:lumMod val="75000"/>
              </a:schemeClr>
            </a:solidFill>
            <a:prstDash val="dashDot"/>
          </a:ln>
        </p:spPr>
        <p:txBody>
          <a:bodyPr wrap="square">
            <a:spAutoFit/>
          </a:bodyPr>
          <a:lstStyle/>
          <a:p>
            <a:r>
              <a:rPr lang="en-US" sz="1400" dirty="0" smtClean="0">
                <a:solidFill>
                  <a:srgbClr val="00B050"/>
                </a:solidFill>
              </a:rPr>
              <a:t>What I have to know from this picture? </a:t>
            </a:r>
          </a:p>
          <a:p>
            <a:r>
              <a:rPr lang="en-US" sz="1400" dirty="0" smtClean="0">
                <a:solidFill>
                  <a:srgbClr val="00B050"/>
                </a:solidFill>
              </a:rPr>
              <a:t>That phagocytosis is either due to inflammatory response or apoptotic bodies that get ingested from macrophage and degraded to be cleared from the body.</a:t>
            </a:r>
            <a:endParaRPr lang="en-US" sz="1400" dirty="0">
              <a:solidFill>
                <a:srgbClr val="00B050"/>
              </a:solidFill>
            </a:endParaRPr>
          </a:p>
        </p:txBody>
      </p:sp>
    </p:spTree>
    <p:extLst>
      <p:ext uri="{BB962C8B-B14F-4D97-AF65-F5344CB8AC3E}">
        <p14:creationId xmlns:p14="http://schemas.microsoft.com/office/powerpoint/2010/main" val="314883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4CD493B2-1DF6-4BBC-9BD4-2F6D720F601F}"/>
              </a:ext>
            </a:extLst>
          </p:cNvPr>
          <p:cNvSpPr>
            <a:spLocks noGrp="1" noChangeArrowheads="1"/>
          </p:cNvSpPr>
          <p:nvPr>
            <p:ph type="title"/>
          </p:nvPr>
        </p:nvSpPr>
        <p:spPr>
          <a:xfrm>
            <a:off x="621803" y="116632"/>
            <a:ext cx="10945216" cy="914400"/>
          </a:xfrm>
        </p:spPr>
        <p:txBody>
          <a:bodyPr rtlCol="0">
            <a:normAutofit/>
          </a:bodyPr>
          <a:lstStyle/>
          <a:p>
            <a:pPr>
              <a:defRPr/>
            </a:pPr>
            <a:r>
              <a:rPr lang="en-US" sz="3200" dirty="0"/>
              <a:t>Lymphoid Organs</a:t>
            </a:r>
          </a:p>
        </p:txBody>
      </p:sp>
      <p:sp>
        <p:nvSpPr>
          <p:cNvPr id="19458" name="Slide Number Placeholder 5">
            <a:extLst>
              <a:ext uri="{FF2B5EF4-FFF2-40B4-BE49-F238E27FC236}">
                <a16:creationId xmlns:a16="http://schemas.microsoft.com/office/drawing/2014/main" id="{4615CAF0-383D-4C38-8C88-3FA429FAF5A0}"/>
              </a:ext>
            </a:extLst>
          </p:cNvPr>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779C416B-A920-4770-A3CF-EB6C878F8627}" type="slidenum">
              <a:rPr lang="en-US" altLang="en-US">
                <a:solidFill>
                  <a:schemeClr val="tx2"/>
                </a:solidFill>
                <a:latin typeface="+mn-lt"/>
                <a:cs typeface="+mn-cs"/>
              </a:rPr>
              <a:pPr eaLnBrk="1" hangingPunct="1"/>
              <a:t>15</a:t>
            </a:fld>
            <a:endParaRPr lang="en-US" altLang="en-US" dirty="0">
              <a:solidFill>
                <a:schemeClr val="tx2"/>
              </a:solidFill>
              <a:latin typeface="+mn-lt"/>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075108723"/>
              </p:ext>
            </p:extLst>
          </p:nvPr>
        </p:nvGraphicFramePr>
        <p:xfrm>
          <a:off x="621801" y="1988840"/>
          <a:ext cx="10945218" cy="2834640"/>
        </p:xfrm>
        <a:graphic>
          <a:graphicData uri="http://schemas.openxmlformats.org/drawingml/2006/table">
            <a:tbl>
              <a:tblPr firstRow="1" bandRow="1">
                <a:tableStyleId>{5DA37D80-6434-44D0-A028-1B22A696006F}</a:tableStyleId>
              </a:tblPr>
              <a:tblGrid>
                <a:gridCol w="3456384">
                  <a:extLst>
                    <a:ext uri="{9D8B030D-6E8A-4147-A177-3AD203B41FA5}">
                      <a16:colId xmlns:a16="http://schemas.microsoft.com/office/drawing/2014/main" val="868826657"/>
                    </a:ext>
                  </a:extLst>
                </a:gridCol>
                <a:gridCol w="4176464">
                  <a:extLst>
                    <a:ext uri="{9D8B030D-6E8A-4147-A177-3AD203B41FA5}">
                      <a16:colId xmlns:a16="http://schemas.microsoft.com/office/drawing/2014/main" val="2387463"/>
                    </a:ext>
                  </a:extLst>
                </a:gridCol>
                <a:gridCol w="3312370">
                  <a:extLst>
                    <a:ext uri="{9D8B030D-6E8A-4147-A177-3AD203B41FA5}">
                      <a16:colId xmlns:a16="http://schemas.microsoft.com/office/drawing/2014/main" val="2083805705"/>
                    </a:ext>
                  </a:extLst>
                </a:gridCol>
              </a:tblGrid>
              <a:tr h="288195">
                <a:tc gridSpan="3">
                  <a:txBody>
                    <a:bodyPr/>
                    <a:lstStyle/>
                    <a:p>
                      <a:pPr algn="ctr">
                        <a:lnSpc>
                          <a:spcPct val="150000"/>
                        </a:lnSpc>
                      </a:pPr>
                      <a:r>
                        <a:rPr lang="en-US" sz="1600" b="0" dirty="0" smtClean="0">
                          <a:latin typeface="Gill Sans MT" panose="020B0502020104020203" pitchFamily="34" charset="0"/>
                          <a:cs typeface="Times New Roman" panose="02020603050405020304" pitchFamily="18" charset="0"/>
                        </a:rPr>
                        <a:t>Lymphoid Organs</a:t>
                      </a:r>
                      <a:endParaRPr lang="en-US" sz="1600" b="0" dirty="0">
                        <a:latin typeface="Gill Sans MT" panose="020B0502020104020203" pitchFamily="34" charset="0"/>
                      </a:endParaRPr>
                    </a:p>
                  </a:txBody>
                  <a:tcPr>
                    <a:solidFill>
                      <a:srgbClr val="D6EAF6"/>
                    </a:solidFill>
                  </a:tcPr>
                </a:tc>
                <a:tc hMerge="1">
                  <a:txBody>
                    <a:bodyPr/>
                    <a:lstStyle/>
                    <a:p>
                      <a:endParaRPr lang="en-US" dirty="0"/>
                    </a:p>
                  </a:txBody>
                  <a:tcPr/>
                </a:tc>
                <a:tc hMerge="1">
                  <a:txBody>
                    <a:bodyPr/>
                    <a:lstStyle/>
                    <a:p>
                      <a:pPr algn="ctr"/>
                      <a:endParaRPr lang="en-US" sz="1300" b="0" dirty="0">
                        <a:latin typeface="Gill Sans MT" panose="020B0502020104020203" pitchFamily="34" charset="0"/>
                      </a:endParaRPr>
                    </a:p>
                  </a:txBody>
                  <a:tcPr>
                    <a:solidFill>
                      <a:srgbClr val="D6EAF6"/>
                    </a:solidFill>
                  </a:tcPr>
                </a:tc>
                <a:extLst>
                  <a:ext uri="{0D108BD9-81ED-4DB2-BD59-A6C34878D82A}">
                    <a16:rowId xmlns:a16="http://schemas.microsoft.com/office/drawing/2014/main" val="402202847"/>
                  </a:ext>
                </a:extLst>
              </a:tr>
              <a:tr h="303363">
                <a:tc>
                  <a:txBody>
                    <a:bodyPr/>
                    <a:lstStyle/>
                    <a:p>
                      <a:pPr algn="ctr">
                        <a:lnSpc>
                          <a:spcPct val="150000"/>
                        </a:lnSpc>
                      </a:pPr>
                      <a:r>
                        <a:rPr lang="en-US" sz="1600" dirty="0" smtClean="0">
                          <a:solidFill>
                            <a:schemeClr val="accent2">
                              <a:lumMod val="75000"/>
                            </a:schemeClr>
                          </a:solidFill>
                          <a:latin typeface="Gill Sans MT" panose="020B0502020104020203" pitchFamily="34" charset="0"/>
                        </a:rPr>
                        <a:t>Thymus</a:t>
                      </a:r>
                      <a:endParaRPr lang="en-US" sz="1600" dirty="0">
                        <a:latin typeface="Gill Sans MT" panose="020B0502020104020203" pitchFamily="34" charset="0"/>
                      </a:endParaRPr>
                    </a:p>
                  </a:txBody>
                  <a:tcPr>
                    <a:solidFill>
                      <a:schemeClr val="bg1">
                        <a:lumMod val="95000"/>
                      </a:schemeClr>
                    </a:solidFill>
                  </a:tcPr>
                </a:tc>
                <a:tc>
                  <a:txBody>
                    <a:bodyPr/>
                    <a:lstStyle/>
                    <a:p>
                      <a:pPr algn="ctr">
                        <a:lnSpc>
                          <a:spcPct val="150000"/>
                        </a:lnSpc>
                      </a:pPr>
                      <a:r>
                        <a:rPr lang="en-US" sz="1600" dirty="0" smtClean="0">
                          <a:solidFill>
                            <a:schemeClr val="accent2">
                              <a:lumMod val="75000"/>
                            </a:schemeClr>
                          </a:solidFill>
                          <a:latin typeface="Gill Sans MT" panose="020B0502020104020203" pitchFamily="34" charset="0"/>
                        </a:rPr>
                        <a:t>Lymph nodes</a:t>
                      </a:r>
                      <a:endParaRPr kumimoji="0" lang="en-US" sz="1600" kern="1200" dirty="0">
                        <a:solidFill>
                          <a:schemeClr val="accent2">
                            <a:lumMod val="75000"/>
                          </a:schemeClr>
                        </a:solidFill>
                        <a:latin typeface="Gill Sans MT" panose="020B0502020104020203" pitchFamily="34" charset="0"/>
                        <a:ea typeface="+mn-ea"/>
                        <a:cs typeface="+mn-cs"/>
                      </a:endParaRPr>
                    </a:p>
                  </a:txBody>
                  <a:tcPr>
                    <a:solidFill>
                      <a:schemeClr val="bg1">
                        <a:lumMod val="95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en-US" sz="1600" dirty="0" smtClean="0">
                          <a:solidFill>
                            <a:schemeClr val="accent2">
                              <a:lumMod val="75000"/>
                            </a:schemeClr>
                          </a:solidFill>
                          <a:ea typeface="ヒラギノ角ゴ Pro W3"/>
                          <a:cs typeface="ヒラギノ角ゴ Pro W3"/>
                        </a:rPr>
                        <a:t>Spleen</a:t>
                      </a:r>
                      <a:endParaRPr lang="en-US" altLang="en-US" sz="1600" dirty="0" smtClean="0">
                        <a:solidFill>
                          <a:schemeClr val="bg1">
                            <a:lumMod val="50000"/>
                          </a:schemeClr>
                        </a:solidFill>
                        <a:ea typeface="ヒラギノ角ゴ Pro W3"/>
                        <a:cs typeface="ヒラギノ角ゴ Pro W3"/>
                      </a:endParaRPr>
                    </a:p>
                  </a:txBody>
                  <a:tcPr>
                    <a:solidFill>
                      <a:schemeClr val="bg1">
                        <a:lumMod val="95000"/>
                      </a:schemeClr>
                    </a:solidFill>
                  </a:tcPr>
                </a:tc>
                <a:extLst>
                  <a:ext uri="{0D108BD9-81ED-4DB2-BD59-A6C34878D82A}">
                    <a16:rowId xmlns:a16="http://schemas.microsoft.com/office/drawing/2014/main" val="2238428804"/>
                  </a:ext>
                </a:extLst>
              </a:tr>
              <a:tr h="1668498">
                <a:tc>
                  <a:txBody>
                    <a:bodyPr/>
                    <a:lstStyle/>
                    <a:p>
                      <a:pPr marL="285750" indent="-285750">
                        <a:lnSpc>
                          <a:spcPct val="150000"/>
                        </a:lnSpc>
                        <a:buClr>
                          <a:schemeClr val="tx1">
                            <a:shade val="95000"/>
                          </a:schemeClr>
                        </a:buClr>
                        <a:buFont typeface="Arial" panose="020B0604020202020204" pitchFamily="34" charset="0"/>
                        <a:buChar char="•"/>
                        <a:defRPr/>
                      </a:pPr>
                      <a:r>
                        <a:rPr lang="en-US" sz="1600" dirty="0" smtClean="0"/>
                        <a:t>High rate of growth and activity until puberty, then begins to shrink.</a:t>
                      </a:r>
                    </a:p>
                    <a:p>
                      <a:pPr marL="285750" indent="-285750">
                        <a:lnSpc>
                          <a:spcPct val="150000"/>
                        </a:lnSpc>
                        <a:buClr>
                          <a:schemeClr val="tx1">
                            <a:shade val="95000"/>
                          </a:schemeClr>
                        </a:buClr>
                        <a:buFont typeface="Arial" panose="020B0604020202020204" pitchFamily="34" charset="0"/>
                        <a:buChar char="•"/>
                        <a:defRPr/>
                      </a:pPr>
                      <a:r>
                        <a:rPr lang="en-US" sz="1600" dirty="0" smtClean="0"/>
                        <a:t>Site of t-cell maturation.</a:t>
                      </a:r>
                    </a:p>
                    <a:p>
                      <a:pPr marL="0" indent="0">
                        <a:lnSpc>
                          <a:spcPct val="150000"/>
                        </a:lnSpc>
                        <a:buClr>
                          <a:schemeClr val="tx1">
                            <a:shade val="95000"/>
                          </a:schemeClr>
                        </a:buClr>
                        <a:buFont typeface="Arial" panose="020B0604020202020204" pitchFamily="34" charset="0"/>
                        <a:buNone/>
                        <a:defRPr/>
                      </a:pPr>
                      <a:endParaRPr lang="en-US" sz="1600" dirty="0"/>
                    </a:p>
                  </a:txBody>
                  <a:tcPr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t>Small, encapsulated, bean-shaped organs stationed along lymphatic channels and large blood vessels of the thoracic and abdominal cavities.</a:t>
                      </a:r>
                    </a:p>
                    <a:p>
                      <a:pPr algn="ctr">
                        <a:lnSpc>
                          <a:spcPct val="150000"/>
                        </a:lnSpc>
                      </a:pPr>
                      <a:endParaRPr lang="en-US" sz="1600" b="0" dirty="0" smtClean="0">
                        <a:solidFill>
                          <a:srgbClr val="FF0000"/>
                        </a:solidFill>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dirty="0" smtClean="0"/>
                        <a:t>Structurally similar to lymph node, it filters circulating blood to remove worn out </a:t>
                      </a:r>
                      <a:r>
                        <a:rPr lang="en-US" sz="1600" dirty="0" err="1" smtClean="0"/>
                        <a:t>rbcs</a:t>
                      </a:r>
                      <a:r>
                        <a:rPr lang="en-US" sz="1600" dirty="0" smtClean="0"/>
                        <a:t> and pathogens.</a:t>
                      </a:r>
                    </a:p>
                    <a:p>
                      <a:pPr algn="ctr">
                        <a:lnSpc>
                          <a:spcPct val="150000"/>
                        </a:lnSpc>
                      </a:pPr>
                      <a:endParaRPr lang="en-US" sz="1600" b="0" dirty="0">
                        <a:solidFill>
                          <a:srgbClr val="00B050"/>
                        </a:solidFill>
                      </a:endParaRPr>
                    </a:p>
                  </a:txBody>
                  <a:tcPr/>
                </a:tc>
                <a:extLst>
                  <a:ext uri="{0D108BD9-81ED-4DB2-BD59-A6C34878D82A}">
                    <a16:rowId xmlns:a16="http://schemas.microsoft.com/office/drawing/2014/main" val="2878319891"/>
                  </a:ext>
                </a:extLst>
              </a:tr>
            </a:tbl>
          </a:graphicData>
        </a:graphic>
      </p:graphicFrame>
      <p:sp>
        <p:nvSpPr>
          <p:cNvPr id="6" name="Rectangle 5"/>
          <p:cNvSpPr/>
          <p:nvPr/>
        </p:nvSpPr>
        <p:spPr>
          <a:xfrm>
            <a:off x="9982844" y="0"/>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777162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16</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219137534"/>
              </p:ext>
            </p:extLst>
          </p:nvPr>
        </p:nvGraphicFramePr>
        <p:xfrm>
          <a:off x="2" y="-11440"/>
          <a:ext cx="12188822" cy="6869439"/>
        </p:xfrm>
        <a:graphic>
          <a:graphicData uri="http://schemas.openxmlformats.org/drawingml/2006/table">
            <a:tbl>
              <a:tblPr firstRow="1" bandRow="1">
                <a:tableStyleId>{5DA37D80-6434-44D0-A028-1B22A696006F}</a:tableStyleId>
              </a:tblPr>
              <a:tblGrid>
                <a:gridCol w="1269874">
                  <a:extLst>
                    <a:ext uri="{9D8B030D-6E8A-4147-A177-3AD203B41FA5}">
                      <a16:colId xmlns:a16="http://schemas.microsoft.com/office/drawing/2014/main" val="1063136193"/>
                    </a:ext>
                  </a:extLst>
                </a:gridCol>
                <a:gridCol w="167567">
                  <a:extLst>
                    <a:ext uri="{9D8B030D-6E8A-4147-A177-3AD203B41FA5}">
                      <a16:colId xmlns:a16="http://schemas.microsoft.com/office/drawing/2014/main" val="20001"/>
                    </a:ext>
                  </a:extLst>
                </a:gridCol>
                <a:gridCol w="4440945">
                  <a:extLst>
                    <a:ext uri="{9D8B030D-6E8A-4147-A177-3AD203B41FA5}">
                      <a16:colId xmlns:a16="http://schemas.microsoft.com/office/drawing/2014/main" val="3702036245"/>
                    </a:ext>
                  </a:extLst>
                </a:gridCol>
                <a:gridCol w="6310436">
                  <a:extLst>
                    <a:ext uri="{9D8B030D-6E8A-4147-A177-3AD203B41FA5}">
                      <a16:colId xmlns:a16="http://schemas.microsoft.com/office/drawing/2014/main" val="1348687273"/>
                    </a:ext>
                  </a:extLst>
                </a:gridCol>
              </a:tblGrid>
              <a:tr h="321288">
                <a:tc gridSpan="4">
                  <a:txBody>
                    <a:bodyPr/>
                    <a:lstStyle/>
                    <a:p>
                      <a:pPr algn="ctr"/>
                      <a:r>
                        <a:rPr lang="en-US" sz="1500" b="0" i="0" u="none" dirty="0" smtClean="0">
                          <a:latin typeface="Gill Sans MT" panose="020B0502020104020203" pitchFamily="34" charset="0"/>
                          <a:cs typeface="Times New Roman" panose="02020603050405020304" pitchFamily="18" charset="0"/>
                        </a:rPr>
                        <a:t>spleen</a:t>
                      </a:r>
                    </a:p>
                  </a:txBody>
                  <a:tcPr>
                    <a:solidFill>
                      <a:srgbClr val="D6EAF6"/>
                    </a:solidFill>
                  </a:tcPr>
                </a:tc>
                <a:tc hMerge="1">
                  <a:txBody>
                    <a:bodyPr/>
                    <a:lstStyle/>
                    <a:p>
                      <a:pPr rtl="1"/>
                      <a:endParaRPr lang="ar-S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1239253">
                <a:tc gridSpan="2">
                  <a:txBody>
                    <a:bodyPr/>
                    <a:lstStyle/>
                    <a:p>
                      <a:pPr algn="ctr">
                        <a:defRPr/>
                      </a:pPr>
                      <a:endParaRPr kumimoji="0" lang="en-US" altLang="en-US" sz="1400" kern="1200" dirty="0" smtClean="0">
                        <a:solidFill>
                          <a:schemeClr val="accent2">
                            <a:lumMod val="75000"/>
                          </a:schemeClr>
                        </a:solidFill>
                        <a:latin typeface="+mn-lt"/>
                        <a:ea typeface="+mn-ea"/>
                        <a:cs typeface="Calibri"/>
                      </a:endParaRPr>
                    </a:p>
                    <a:p>
                      <a:pPr algn="ctr">
                        <a:defRPr/>
                      </a:pPr>
                      <a:endParaRPr kumimoji="0" lang="en-US" altLang="en-US" sz="1400" kern="1200" dirty="0" smtClean="0">
                        <a:solidFill>
                          <a:schemeClr val="accent2">
                            <a:lumMod val="75000"/>
                          </a:schemeClr>
                        </a:solidFill>
                        <a:latin typeface="+mn-lt"/>
                        <a:ea typeface="+mn-ea"/>
                        <a:cs typeface="Calibri"/>
                      </a:endParaRPr>
                    </a:p>
                    <a:p>
                      <a:pPr algn="ctr">
                        <a:defRPr/>
                      </a:pPr>
                      <a:r>
                        <a:rPr kumimoji="0" lang="en-US" altLang="en-US" sz="1400" kern="1200" dirty="0" smtClean="0">
                          <a:solidFill>
                            <a:schemeClr val="accent2">
                              <a:lumMod val="75000"/>
                            </a:schemeClr>
                          </a:solidFill>
                          <a:latin typeface="+mn-lt"/>
                          <a:ea typeface="+mn-ea"/>
                          <a:cs typeface="Calibri"/>
                        </a:rPr>
                        <a:t>Main characteristic  </a:t>
                      </a:r>
                      <a:endParaRPr kumimoji="0" lang="en-US" altLang="en-US" sz="1400" kern="1200" dirty="0">
                        <a:solidFill>
                          <a:schemeClr val="accent2">
                            <a:lumMod val="75000"/>
                          </a:schemeClr>
                        </a:solidFill>
                        <a:latin typeface="+mn-lt"/>
                        <a:ea typeface="+mn-ea"/>
                        <a:cs typeface="Calibri"/>
                      </a:endParaRPr>
                    </a:p>
                  </a:txBody>
                  <a:tcPr>
                    <a:solidFill>
                      <a:schemeClr val="bg1">
                        <a:lumMod val="95000"/>
                      </a:schemeClr>
                    </a:solidFill>
                  </a:tcPr>
                </a:tc>
                <a:tc hMerge="1">
                  <a:txBody>
                    <a:bodyPr/>
                    <a:lstStyle/>
                    <a:p>
                      <a:pPr rtl="1"/>
                      <a:endParaRPr lang="ar-SA"/>
                    </a:p>
                  </a:txBody>
                  <a:tcPr/>
                </a:tc>
                <a:tc gridSpan="2">
                  <a:txBody>
                    <a:bodyPr/>
                    <a:lstStyle/>
                    <a:p>
                      <a:pPr marL="285750" indent="-285750" eaLnBrk="1" hangingPunct="1">
                        <a:buFont typeface="Wingdings" panose="05000000000000000000" pitchFamily="2" charset="2"/>
                        <a:buChar char="ü"/>
                      </a:pPr>
                      <a:r>
                        <a:rPr lang="en-US" altLang="en-US" sz="1250" dirty="0" smtClean="0">
                          <a:latin typeface="Gill Sans MT" panose="020B0502020104020203" pitchFamily="34" charset="0"/>
                          <a:cs typeface="Tahoma" panose="020B0604030504040204" pitchFamily="34" charset="0"/>
                        </a:rPr>
                        <a:t>Is soft </a:t>
                      </a:r>
                      <a:r>
                        <a:rPr lang="en-US" altLang="en-US" sz="1250" dirty="0" smtClean="0">
                          <a:solidFill>
                            <a:srgbClr val="FF0000"/>
                          </a:solidFill>
                          <a:latin typeface="Gill Sans MT" panose="020B0502020104020203" pitchFamily="34" charset="0"/>
                          <a:cs typeface="Tahoma" panose="020B0604030504040204" pitchFamily="34" charset="0"/>
                        </a:rPr>
                        <a:t>purple gray </a:t>
                      </a:r>
                      <a:r>
                        <a:rPr lang="en-US" altLang="en-US" sz="1250" dirty="0" smtClean="0">
                          <a:latin typeface="Gill Sans MT" panose="020B0502020104020203" pitchFamily="34" charset="0"/>
                          <a:cs typeface="Tahoma" panose="020B0604030504040204" pitchFamily="34" charset="0"/>
                        </a:rPr>
                        <a:t>in color located in the </a:t>
                      </a:r>
                      <a:r>
                        <a:rPr lang="en-US" altLang="en-US" sz="1250" dirty="0" smtClean="0">
                          <a:solidFill>
                            <a:srgbClr val="FF0000"/>
                          </a:solidFill>
                          <a:latin typeface="Gill Sans MT" panose="020B0502020104020203" pitchFamily="34" charset="0"/>
                          <a:cs typeface="Tahoma" panose="020B0604030504040204" pitchFamily="34" charset="0"/>
                        </a:rPr>
                        <a:t>left upper quadrant </a:t>
                      </a:r>
                      <a:r>
                        <a:rPr lang="en-US" altLang="en-US" sz="1250" dirty="0" smtClean="0">
                          <a:latin typeface="Gill Sans MT" panose="020B0502020104020203" pitchFamily="34" charset="0"/>
                          <a:cs typeface="Tahoma" panose="020B0604030504040204" pitchFamily="34" charset="0"/>
                        </a:rPr>
                        <a:t>of the </a:t>
                      </a:r>
                      <a:r>
                        <a:rPr lang="en-US" altLang="en-US" sz="1250" dirty="0" smtClean="0">
                          <a:solidFill>
                            <a:srgbClr val="FF0000"/>
                          </a:solidFill>
                          <a:latin typeface="Gill Sans MT" panose="020B0502020104020203" pitchFamily="34" charset="0"/>
                          <a:cs typeface="Tahoma" panose="020B0604030504040204" pitchFamily="34" charset="0"/>
                        </a:rPr>
                        <a:t>abdomen</a:t>
                      </a:r>
                      <a:r>
                        <a:rPr lang="en-US" altLang="en-US" sz="1250" dirty="0" smtClean="0">
                          <a:latin typeface="Gill Sans MT" panose="020B0502020104020203" pitchFamily="34" charset="0"/>
                          <a:cs typeface="Tahoma" panose="020B0604030504040204" pitchFamily="34" charset="0"/>
                        </a:rPr>
                        <a:t>. </a:t>
                      </a:r>
                    </a:p>
                    <a:p>
                      <a:pPr marL="285750" indent="-285750" eaLnBrk="1" hangingPunct="1">
                        <a:buFont typeface="Wingdings" panose="05000000000000000000" pitchFamily="2" charset="2"/>
                        <a:buChar char="ü"/>
                      </a:pPr>
                      <a:r>
                        <a:rPr lang="en-US" altLang="en-US" sz="1250" dirty="0" smtClean="0">
                          <a:latin typeface="Gill Sans MT" panose="020B0502020104020203" pitchFamily="34" charset="0"/>
                          <a:cs typeface="Tahoma" panose="020B0604030504040204" pitchFamily="34" charset="0"/>
                        </a:rPr>
                        <a:t>It is a </a:t>
                      </a:r>
                      <a:r>
                        <a:rPr lang="en-US" altLang="en-US" sz="1250" dirty="0" smtClean="0">
                          <a:solidFill>
                            <a:srgbClr val="FF0000"/>
                          </a:solidFill>
                          <a:latin typeface="Gill Sans MT" panose="020B0502020104020203" pitchFamily="34" charset="0"/>
                          <a:cs typeface="Tahoma" panose="020B0604030504040204" pitchFamily="34" charset="0"/>
                        </a:rPr>
                        <a:t>highly vascular </a:t>
                      </a:r>
                      <a:r>
                        <a:rPr lang="en-US" altLang="en-US" sz="1250" dirty="0" smtClean="0">
                          <a:latin typeface="Gill Sans MT" panose="020B0502020104020203" pitchFamily="34" charset="0"/>
                          <a:cs typeface="Tahoma" panose="020B0604030504040204" pitchFamily="34" charset="0"/>
                        </a:rPr>
                        <a:t>lymphoid organ.</a:t>
                      </a:r>
                      <a:endParaRPr lang="en-US" altLang="en-US" sz="1250" i="1" dirty="0" smtClean="0">
                        <a:latin typeface="Gill Sans MT" panose="020B0502020104020203" pitchFamily="34" charset="0"/>
                        <a:cs typeface="Tahoma" panose="020B0604030504040204" pitchFamily="34" charset="0"/>
                      </a:endParaRPr>
                    </a:p>
                    <a:p>
                      <a:pPr marL="285750" indent="-285750" eaLnBrk="1" hangingPunct="1">
                        <a:buFont typeface="Wingdings" panose="05000000000000000000" pitchFamily="2" charset="2"/>
                        <a:buChar char="ü"/>
                      </a:pPr>
                      <a:r>
                        <a:rPr lang="en-US" altLang="en-US" sz="1250" dirty="0" smtClean="0">
                          <a:latin typeface="Gill Sans MT" panose="020B0502020104020203" pitchFamily="34" charset="0"/>
                          <a:cs typeface="Tahoma" panose="020B0604030504040204" pitchFamily="34" charset="0"/>
                        </a:rPr>
                        <a:t>It plays an important roles in: </a:t>
                      </a:r>
                      <a:r>
                        <a:rPr lang="en-US" altLang="en-US" sz="1250" dirty="0" smtClean="0">
                          <a:solidFill>
                            <a:srgbClr val="FF0000"/>
                          </a:solidFill>
                          <a:latin typeface="Gill Sans MT" panose="020B0502020104020203" pitchFamily="34" charset="0"/>
                          <a:cs typeface="Tahoma" panose="020B0604030504040204" pitchFamily="34" charset="0"/>
                        </a:rPr>
                        <a:t>red blood cells </a:t>
                      </a:r>
                      <a:r>
                        <a:rPr lang="en-US" altLang="en-US" sz="1250" dirty="0" smtClean="0">
                          <a:latin typeface="Gill Sans MT" panose="020B0502020104020203" pitchFamily="34" charset="0"/>
                          <a:cs typeface="Tahoma" panose="020B0604030504040204" pitchFamily="34" charset="0"/>
                        </a:rPr>
                        <a:t>integrity and has </a:t>
                      </a:r>
                      <a:r>
                        <a:rPr lang="en-US" altLang="en-US" sz="1250" dirty="0" smtClean="0">
                          <a:solidFill>
                            <a:srgbClr val="FF0000"/>
                          </a:solidFill>
                          <a:latin typeface="Gill Sans MT" panose="020B0502020104020203" pitchFamily="34" charset="0"/>
                          <a:cs typeface="Tahoma" panose="020B0604030504040204" pitchFamily="34" charset="0"/>
                        </a:rPr>
                        <a:t>immune function</a:t>
                      </a:r>
                      <a:r>
                        <a:rPr lang="en-US" altLang="en-US" sz="1250" dirty="0" smtClean="0">
                          <a:latin typeface="Gill Sans MT" panose="020B0502020104020203" pitchFamily="34" charset="0"/>
                          <a:cs typeface="Tahoma" panose="020B0604030504040204" pitchFamily="34" charset="0"/>
                        </a:rPr>
                        <a:t>.</a:t>
                      </a:r>
                    </a:p>
                    <a:p>
                      <a:pPr marL="285750" indent="-285750" eaLnBrk="1" hangingPunct="1">
                        <a:buFont typeface="Wingdings" panose="05000000000000000000" pitchFamily="2" charset="2"/>
                        <a:buChar char="ü"/>
                      </a:pPr>
                      <a:r>
                        <a:rPr lang="en-US" altLang="en-US" sz="1250" dirty="0" smtClean="0">
                          <a:latin typeface="Gill Sans MT" panose="020B0502020104020203" pitchFamily="34" charset="0"/>
                          <a:cs typeface="Tahoma" panose="020B0604030504040204" pitchFamily="34" charset="0"/>
                        </a:rPr>
                        <a:t>It holds a </a:t>
                      </a:r>
                      <a:r>
                        <a:rPr lang="en-US" altLang="en-US" sz="1250" dirty="0" smtClean="0">
                          <a:solidFill>
                            <a:srgbClr val="FF0000"/>
                          </a:solidFill>
                          <a:latin typeface="Gill Sans MT" panose="020B0502020104020203" pitchFamily="34" charset="0"/>
                          <a:cs typeface="Tahoma" panose="020B0604030504040204" pitchFamily="34" charset="0"/>
                        </a:rPr>
                        <a:t>reserve </a:t>
                      </a:r>
                      <a:r>
                        <a:rPr lang="en-US" altLang="en-US" sz="1250" dirty="0" smtClean="0">
                          <a:latin typeface="Gill Sans MT" panose="020B0502020104020203" pitchFamily="34" charset="0"/>
                          <a:cs typeface="Tahoma" panose="020B0604030504040204" pitchFamily="34" charset="0"/>
                        </a:rPr>
                        <a:t>of blood in case of </a:t>
                      </a:r>
                      <a:r>
                        <a:rPr lang="en-US" altLang="en-US" sz="1250" dirty="0" smtClean="0">
                          <a:solidFill>
                            <a:srgbClr val="FF0000"/>
                          </a:solidFill>
                          <a:latin typeface="Gill Sans MT" panose="020B0502020104020203" pitchFamily="34" charset="0"/>
                          <a:cs typeface="Tahoma" panose="020B0604030504040204" pitchFamily="34" charset="0"/>
                        </a:rPr>
                        <a:t>hemorrhagic shock</a:t>
                      </a:r>
                      <a:r>
                        <a:rPr lang="en-US" altLang="en-US" sz="1250" dirty="0" smtClean="0">
                          <a:latin typeface="Gill Sans MT" panose="020B0502020104020203" pitchFamily="34" charset="0"/>
                          <a:cs typeface="Tahoma" panose="020B0604030504040204" pitchFamily="34" charset="0"/>
                        </a:rPr>
                        <a:t>.</a:t>
                      </a:r>
                    </a:p>
                    <a:p>
                      <a:pPr marL="285750" indent="-285750" eaLnBrk="1" hangingPunct="1">
                        <a:buFont typeface="Wingdings" panose="05000000000000000000" pitchFamily="2" charset="2"/>
                        <a:buChar char="ü"/>
                      </a:pPr>
                      <a:r>
                        <a:rPr lang="en-US" altLang="en-US" sz="1250" dirty="0" smtClean="0">
                          <a:latin typeface="Gill Sans MT" panose="020B0502020104020203" pitchFamily="34" charset="0"/>
                          <a:cs typeface="Tahoma" panose="020B0604030504040204" pitchFamily="34" charset="0"/>
                        </a:rPr>
                        <a:t>It is one of the centers of activity of the </a:t>
                      </a:r>
                      <a:r>
                        <a:rPr lang="en-US" altLang="en-US" sz="1250" dirty="0" smtClean="0">
                          <a:solidFill>
                            <a:srgbClr val="FF0000"/>
                          </a:solidFill>
                          <a:latin typeface="Gill Sans MT" panose="020B0502020104020203" pitchFamily="34" charset="0"/>
                          <a:cs typeface="Tahoma" panose="020B0604030504040204" pitchFamily="34" charset="0"/>
                        </a:rPr>
                        <a:t>RES </a:t>
                      </a:r>
                      <a:r>
                        <a:rPr lang="en-US" altLang="en-US" sz="1250" dirty="0" smtClean="0">
                          <a:latin typeface="Gill Sans MT" panose="020B0502020104020203" pitchFamily="34" charset="0"/>
                          <a:cs typeface="Tahoma" panose="020B0604030504040204" pitchFamily="34" charset="0"/>
                        </a:rPr>
                        <a:t>and its </a:t>
                      </a:r>
                      <a:r>
                        <a:rPr lang="en-US" altLang="en-US" sz="1250" dirty="0" smtClean="0">
                          <a:solidFill>
                            <a:srgbClr val="FF0000"/>
                          </a:solidFill>
                          <a:latin typeface="Gill Sans MT" panose="020B0502020104020203" pitchFamily="34" charset="0"/>
                          <a:cs typeface="Tahoma" panose="020B0604030504040204" pitchFamily="34" charset="0"/>
                        </a:rPr>
                        <a:t>absence </a:t>
                      </a:r>
                      <a:r>
                        <a:rPr lang="en-US" altLang="en-US" sz="1250" dirty="0" smtClean="0">
                          <a:latin typeface="Gill Sans MT" panose="020B0502020104020203" pitchFamily="34" charset="0"/>
                          <a:cs typeface="Tahoma" panose="020B0604030504040204" pitchFamily="34" charset="0"/>
                        </a:rPr>
                        <a:t>leads to a </a:t>
                      </a:r>
                      <a:r>
                        <a:rPr lang="en-US" altLang="en-US" sz="1250" dirty="0" smtClean="0">
                          <a:solidFill>
                            <a:srgbClr val="FF0000"/>
                          </a:solidFill>
                          <a:latin typeface="Gill Sans MT" panose="020B0502020104020203" pitchFamily="34" charset="0"/>
                          <a:cs typeface="Tahoma" panose="020B0604030504040204" pitchFamily="34" charset="0"/>
                        </a:rPr>
                        <a:t>predisposition </a:t>
                      </a:r>
                      <a:r>
                        <a:rPr lang="en-US" altLang="en-US" sz="1250" dirty="0" smtClean="0">
                          <a:latin typeface="Gill Sans MT" panose="020B0502020104020203" pitchFamily="34" charset="0"/>
                          <a:cs typeface="Tahoma" panose="020B0604030504040204" pitchFamily="34" charset="0"/>
                        </a:rPr>
                        <a:t>toward</a:t>
                      </a:r>
                      <a:r>
                        <a:rPr lang="en-US" altLang="en-US" sz="1250" baseline="0" dirty="0" smtClean="0">
                          <a:latin typeface="Gill Sans MT" panose="020B0502020104020203" pitchFamily="34" charset="0"/>
                          <a:cs typeface="Tahoma" panose="020B0604030504040204" pitchFamily="34" charset="0"/>
                        </a:rPr>
                        <a:t> </a:t>
                      </a:r>
                      <a:r>
                        <a:rPr lang="en-US" altLang="en-US" sz="1250" dirty="0" smtClean="0">
                          <a:latin typeface="Gill Sans MT" panose="020B0502020104020203" pitchFamily="34" charset="0"/>
                          <a:cs typeface="Tahoma" panose="020B0604030504040204" pitchFamily="34" charset="0"/>
                        </a:rPr>
                        <a:t>certain </a:t>
                      </a:r>
                      <a:r>
                        <a:rPr lang="en-US" altLang="en-US" sz="1250" dirty="0" smtClean="0">
                          <a:solidFill>
                            <a:srgbClr val="FF0000"/>
                          </a:solidFill>
                          <a:latin typeface="Gill Sans MT" panose="020B0502020104020203" pitchFamily="34" charset="0"/>
                          <a:cs typeface="Tahoma" panose="020B0604030504040204" pitchFamily="34" charset="0"/>
                        </a:rPr>
                        <a:t>infections.</a:t>
                      </a:r>
                    </a:p>
                    <a:p>
                      <a:pPr marL="285750" indent="-285750" eaLnBrk="1" hangingPunct="1">
                        <a:buFont typeface="Wingdings" panose="05000000000000000000" pitchFamily="2" charset="2"/>
                        <a:buChar char="ü"/>
                      </a:pPr>
                      <a:r>
                        <a:rPr lang="en-US" altLang="en-US" sz="1250" dirty="0" smtClean="0">
                          <a:latin typeface="Gill Sans MT" panose="020B0502020104020203" pitchFamily="34" charset="0"/>
                          <a:cs typeface="Tahoma" panose="020B0604030504040204" pitchFamily="34" charset="0"/>
                        </a:rPr>
                        <a:t>Despite its importance, there are </a:t>
                      </a:r>
                      <a:r>
                        <a:rPr lang="en-US" altLang="en-US" sz="1250" dirty="0" smtClean="0">
                          <a:solidFill>
                            <a:srgbClr val="FF0000"/>
                          </a:solidFill>
                          <a:latin typeface="Gill Sans MT" panose="020B0502020104020203" pitchFamily="34" charset="0"/>
                          <a:cs typeface="Tahoma" panose="020B0604030504040204" pitchFamily="34" charset="0"/>
                        </a:rPr>
                        <a:t>no tests </a:t>
                      </a:r>
                      <a:r>
                        <a:rPr lang="en-US" altLang="en-US" sz="1250" dirty="0" smtClean="0">
                          <a:latin typeface="Gill Sans MT" panose="020B0502020104020203" pitchFamily="34" charset="0"/>
                          <a:cs typeface="Tahoma" panose="020B0604030504040204" pitchFamily="34" charset="0"/>
                        </a:rPr>
                        <a:t>specific to splenic function.</a:t>
                      </a:r>
                      <a:endParaRPr lang="en-US" altLang="en-US" sz="1250" dirty="0">
                        <a:solidFill>
                          <a:srgbClr val="FFFF00"/>
                        </a:solidFill>
                        <a:latin typeface="Gill Sans MT" panose="020B0502020104020203" pitchFamily="34" charset="0"/>
                        <a:cs typeface="Tahoma" panose="020B0604030504040204" pitchFamily="34" charset="0"/>
                      </a:endParaRP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275470013"/>
                  </a:ext>
                </a:extLst>
              </a:tr>
              <a:tr h="305988">
                <a:tc gridSpan="3">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accent2">
                              <a:lumMod val="75000"/>
                            </a:schemeClr>
                          </a:solidFill>
                        </a:rPr>
                        <a:t>White pulp</a:t>
                      </a:r>
                      <a:endParaRPr kumimoji="0" lang="en-US" sz="1400" kern="1200" dirty="0" smtClean="0">
                        <a:solidFill>
                          <a:schemeClr val="accent2">
                            <a:lumMod val="75000"/>
                          </a:schemeClr>
                        </a:solidFill>
                        <a:latin typeface="+mn-lt"/>
                        <a:ea typeface="+mn-ea"/>
                        <a:cs typeface="Calibri"/>
                      </a:endParaRPr>
                    </a:p>
                  </a:txBody>
                  <a:tcPr>
                    <a:solidFill>
                      <a:srgbClr val="99FFCC"/>
                    </a:solidFill>
                  </a:tcPr>
                </a:tc>
                <a:tc hMerge="1">
                  <a:txBody>
                    <a:bodyPr/>
                    <a:lstStyle/>
                    <a:p>
                      <a:pPr rtl="1"/>
                      <a:endParaRPr lang="ar-SA"/>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u="none" dirty="0" smtClean="0">
                          <a:solidFill>
                            <a:srgbClr val="FF0000"/>
                          </a:solidFill>
                          <a:cs typeface="Tahoma" pitchFamily="34" charset="0"/>
                        </a:rPr>
                        <a:t>Red pulp</a:t>
                      </a:r>
                      <a:endParaRPr lang="en-US" sz="1400" u="none" dirty="0" smtClean="0"/>
                    </a:p>
                  </a:txBody>
                  <a:tcPr>
                    <a:solidFill>
                      <a:srgbClr val="99FFCC"/>
                    </a:solidFill>
                  </a:tcPr>
                </a:tc>
                <a:extLst>
                  <a:ext uri="{0D108BD9-81ED-4DB2-BD59-A6C34878D82A}">
                    <a16:rowId xmlns:a16="http://schemas.microsoft.com/office/drawing/2014/main" val="2878319891"/>
                  </a:ext>
                </a:extLst>
              </a:tr>
              <a:tr h="1181880">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dirty="0" smtClean="0">
                        <a:solidFill>
                          <a:schemeClr val="accent2">
                            <a:lumMod val="75000"/>
                          </a:schemeClr>
                        </a:solidFill>
                      </a:endParaRPr>
                    </a:p>
                    <a:p>
                      <a:pPr marL="0" marR="0" indent="0" algn="ctr" defTabSz="914400" rtl="0" eaLnBrk="1" fontAlgn="auto" latinLnBrk="0" hangingPunct="1">
                        <a:lnSpc>
                          <a:spcPct val="90000"/>
                        </a:lnSpc>
                        <a:spcBef>
                          <a:spcPts val="0"/>
                        </a:spcBef>
                        <a:spcAft>
                          <a:spcPts val="0"/>
                        </a:spcAft>
                        <a:buClrTx/>
                        <a:buSzTx/>
                        <a:buFontTx/>
                        <a:buNone/>
                        <a:tabLst/>
                        <a:defRPr/>
                      </a:pPr>
                      <a:endParaRPr lang="en-US" sz="1200" dirty="0" smtClean="0">
                        <a:solidFill>
                          <a:schemeClr val="accent2">
                            <a:lumMod val="75000"/>
                          </a:schemeClr>
                        </a:solidFill>
                      </a:endParaRPr>
                    </a:p>
                    <a:p>
                      <a:pPr marL="0" marR="0" indent="0" algn="ctr" defTabSz="914400" rtl="0" eaLnBrk="1" fontAlgn="auto" latinLnBrk="0" hangingPunct="1">
                        <a:lnSpc>
                          <a:spcPct val="90000"/>
                        </a:lnSpc>
                        <a:spcBef>
                          <a:spcPts val="0"/>
                        </a:spcBef>
                        <a:spcAft>
                          <a:spcPts val="0"/>
                        </a:spcAft>
                        <a:buClrTx/>
                        <a:buSzTx/>
                        <a:buFontTx/>
                        <a:buNone/>
                        <a:tabLst/>
                        <a:defRPr/>
                      </a:pPr>
                      <a:r>
                        <a:rPr lang="en-US" sz="1200" dirty="0" smtClean="0">
                          <a:solidFill>
                            <a:schemeClr val="accent2">
                              <a:lumMod val="75000"/>
                            </a:schemeClr>
                          </a:solidFill>
                        </a:rPr>
                        <a:t>Structural Function </a:t>
                      </a:r>
                      <a:endParaRPr kumimoji="0" lang="en-US" sz="1200" kern="1200" dirty="0" smtClean="0">
                        <a:solidFill>
                          <a:schemeClr val="accent2">
                            <a:lumMod val="75000"/>
                          </a:schemeClr>
                        </a:solidFill>
                        <a:latin typeface="+mn-lt"/>
                        <a:ea typeface="+mn-ea"/>
                        <a:cs typeface="Calibri"/>
                      </a:endParaRPr>
                    </a:p>
                  </a:txBody>
                  <a:tcPr>
                    <a:solidFill>
                      <a:srgbClr val="FAE2ED"/>
                    </a:solidFill>
                  </a:tcPr>
                </a:tc>
                <a:tc gridSpan="2">
                  <a:txBody>
                    <a:bodyPr/>
                    <a:lstStyle/>
                    <a:p>
                      <a:pPr marL="285750" indent="-285750">
                        <a:lnSpc>
                          <a:spcPct val="90000"/>
                        </a:lnSpc>
                        <a:buFont typeface="Wingdings" panose="05000000000000000000" pitchFamily="2" charset="2"/>
                        <a:buChar char="ü"/>
                        <a:defRPr/>
                      </a:pPr>
                      <a:r>
                        <a:rPr kumimoji="0" lang="en-US" altLang="en-US" sz="1250" kern="1200" dirty="0" smtClean="0">
                          <a:solidFill>
                            <a:schemeClr val="tx1"/>
                          </a:solidFill>
                          <a:latin typeface="+mn-lt"/>
                          <a:ea typeface="+mn-ea"/>
                          <a:cs typeface="Tahoma" pitchFamily="34" charset="0"/>
                        </a:rPr>
                        <a:t>Thick sleeves of lymphoid tissue.</a:t>
                      </a:r>
                    </a:p>
                    <a:p>
                      <a:pPr marL="285750" indent="-285750">
                        <a:lnSpc>
                          <a:spcPct val="90000"/>
                        </a:lnSpc>
                        <a:buFont typeface="Wingdings" panose="05000000000000000000" pitchFamily="2" charset="2"/>
                        <a:buChar char="ü"/>
                        <a:defRPr/>
                      </a:pPr>
                      <a:r>
                        <a:rPr kumimoji="0" lang="en-US" altLang="en-US" sz="1250" kern="1200" dirty="0" smtClean="0">
                          <a:solidFill>
                            <a:schemeClr val="tx1"/>
                          </a:solidFill>
                          <a:latin typeface="+mn-lt"/>
                          <a:ea typeface="+mn-ea"/>
                          <a:cs typeface="Tahoma" pitchFamily="34" charset="0"/>
                        </a:rPr>
                        <a:t>provides the immune function of the spleen.</a:t>
                      </a:r>
                    </a:p>
                    <a:p>
                      <a:pPr marL="285750" indent="-285750">
                        <a:buFont typeface="Wingdings" panose="05000000000000000000" pitchFamily="2" charset="2"/>
                        <a:buChar char="ü"/>
                      </a:pPr>
                      <a:r>
                        <a:rPr kumimoji="0" lang="en-US" sz="1250" kern="1200" dirty="0" smtClean="0">
                          <a:solidFill>
                            <a:schemeClr val="accent5">
                              <a:lumMod val="75000"/>
                            </a:schemeClr>
                          </a:solidFill>
                          <a:latin typeface="+mn-lt"/>
                          <a:ea typeface="+mn-ea"/>
                          <a:cs typeface="+mn-cs"/>
                        </a:rPr>
                        <a:t>trapping and processing of antigens.</a:t>
                      </a:r>
                    </a:p>
                    <a:p>
                      <a:pPr marL="285750" indent="-285750">
                        <a:buFont typeface="Wingdings" panose="05000000000000000000" pitchFamily="2" charset="2"/>
                        <a:buChar char="ü"/>
                      </a:pPr>
                      <a:r>
                        <a:rPr kumimoji="0" lang="en-US" sz="1250" kern="1200" dirty="0" smtClean="0">
                          <a:solidFill>
                            <a:schemeClr val="accent5">
                              <a:lumMod val="75000"/>
                            </a:schemeClr>
                          </a:solidFill>
                          <a:latin typeface="+mn-lt"/>
                          <a:ea typeface="+mn-ea"/>
                          <a:cs typeface="+mn-cs"/>
                        </a:rPr>
                        <a:t>the major site of antibody synthesis.</a:t>
                      </a:r>
                    </a:p>
                    <a:p>
                      <a:pPr marL="285750" indent="-285750">
                        <a:buFont typeface="Wingdings" panose="05000000000000000000" pitchFamily="2" charset="2"/>
                        <a:buChar char="ü"/>
                      </a:pPr>
                      <a:r>
                        <a:rPr kumimoji="0" lang="en-US" sz="1250" kern="1200" dirty="0" smtClean="0">
                          <a:solidFill>
                            <a:schemeClr val="accent5">
                              <a:lumMod val="75000"/>
                            </a:schemeClr>
                          </a:solidFill>
                          <a:latin typeface="+mn-lt"/>
                          <a:ea typeface="+mn-ea"/>
                          <a:cs typeface="+mn-cs"/>
                        </a:rPr>
                        <a:t>key role in removal of encapsulated bacteria (Strep </a:t>
                      </a:r>
                      <a:r>
                        <a:rPr kumimoji="0" lang="en-US" sz="1250" kern="1200" dirty="0" err="1" smtClean="0">
                          <a:solidFill>
                            <a:schemeClr val="accent5">
                              <a:lumMod val="75000"/>
                            </a:schemeClr>
                          </a:solidFill>
                          <a:latin typeface="+mn-lt"/>
                          <a:ea typeface="+mn-ea"/>
                          <a:cs typeface="+mn-cs"/>
                        </a:rPr>
                        <a:t>pneumo</a:t>
                      </a:r>
                      <a:r>
                        <a:rPr kumimoji="0" lang="en-US" sz="1250" kern="1200" dirty="0" smtClean="0">
                          <a:solidFill>
                            <a:schemeClr val="accent5">
                              <a:lumMod val="75000"/>
                            </a:schemeClr>
                          </a:solidFill>
                          <a:latin typeface="+mn-lt"/>
                          <a:ea typeface="+mn-ea"/>
                          <a:cs typeface="+mn-cs"/>
                        </a:rPr>
                        <a:t>).</a:t>
                      </a:r>
                    </a:p>
                  </a:txBody>
                  <a:tcPr>
                    <a:solidFill>
                      <a:schemeClr val="bg1"/>
                    </a:solidFill>
                  </a:tcPr>
                </a:tc>
                <a:tc hMerge="1">
                  <a:txBody>
                    <a:bodyPr/>
                    <a:lstStyle/>
                    <a:p>
                      <a:pPr marL="285750" indent="-285750">
                        <a:lnSpc>
                          <a:spcPct val="90000"/>
                        </a:lnSpc>
                        <a:buFont typeface="Arial" panose="020B0604020202020204" pitchFamily="34" charset="0"/>
                        <a:buChar char="•"/>
                        <a:defRPr/>
                      </a:pPr>
                      <a:endParaRPr kumimoji="0" lang="en-US" sz="1250" kern="1200" dirty="0" smtClean="0">
                        <a:solidFill>
                          <a:schemeClr val="accent5">
                            <a:lumMod val="75000"/>
                          </a:schemeClr>
                        </a:solidFill>
                        <a:latin typeface="+mn-lt"/>
                        <a:ea typeface="+mn-ea"/>
                        <a:cs typeface="+mn-cs"/>
                      </a:endParaRPr>
                    </a:p>
                  </a:txBody>
                  <a:tcPr>
                    <a:solidFill>
                      <a:schemeClr val="bg1"/>
                    </a:solidFill>
                  </a:tcPr>
                </a:tc>
                <a:tc>
                  <a:txBody>
                    <a:bodyPr/>
                    <a:lstStyle/>
                    <a:p>
                      <a:pPr marL="285750" indent="-285750">
                        <a:lnSpc>
                          <a:spcPct val="90000"/>
                        </a:lnSpc>
                        <a:buFont typeface="Wingdings" panose="05000000000000000000" pitchFamily="2" charset="2"/>
                        <a:buChar char="ü"/>
                        <a:defRPr/>
                      </a:pPr>
                      <a:r>
                        <a:rPr lang="en-US" altLang="en-US" sz="1250" dirty="0" smtClean="0">
                          <a:cs typeface="Tahoma" pitchFamily="34" charset="0"/>
                        </a:rPr>
                        <a:t>Surrounds white pulp, composed of  </a:t>
                      </a:r>
                      <a:r>
                        <a:rPr lang="en-US" altLang="en-US" sz="1250" dirty="0" smtClean="0">
                          <a:solidFill>
                            <a:srgbClr val="FF0000"/>
                          </a:solidFill>
                          <a:cs typeface="Tahoma" pitchFamily="34" charset="0"/>
                        </a:rPr>
                        <a:t>venous sinuses</a:t>
                      </a:r>
                      <a:r>
                        <a:rPr lang="en-US" altLang="en-US" sz="1250" dirty="0" smtClean="0">
                          <a:cs typeface="Tahoma" pitchFamily="34" charset="0"/>
                        </a:rPr>
                        <a:t> filled with whole blood and splenic cords of reticular connective tissue rich in </a:t>
                      </a:r>
                      <a:r>
                        <a:rPr lang="en-US" altLang="en-US" sz="1250" dirty="0" smtClean="0">
                          <a:solidFill>
                            <a:srgbClr val="FF0000"/>
                          </a:solidFill>
                          <a:cs typeface="Tahoma" pitchFamily="34" charset="0"/>
                        </a:rPr>
                        <a:t>macrophages.</a:t>
                      </a:r>
                      <a:r>
                        <a:rPr lang="en-US" altLang="en-US" sz="1250" dirty="0" smtClean="0">
                          <a:cs typeface="Tahoma" pitchFamily="34" charset="0"/>
                        </a:rPr>
                        <a:t> </a:t>
                      </a:r>
                    </a:p>
                    <a:p>
                      <a:pPr marL="285750" indent="-285750" algn="l" rtl="0" eaLnBrk="1" latinLnBrk="0" hangingPunct="1">
                        <a:lnSpc>
                          <a:spcPct val="90000"/>
                        </a:lnSpc>
                        <a:buFont typeface="Wingdings" panose="05000000000000000000" pitchFamily="2" charset="2"/>
                        <a:buChar char="ü"/>
                        <a:defRPr/>
                      </a:pPr>
                      <a:r>
                        <a:rPr kumimoji="0" lang="en-US" altLang="en-US" sz="1250" kern="1200" dirty="0" smtClean="0">
                          <a:solidFill>
                            <a:schemeClr val="accent5">
                              <a:lumMod val="75000"/>
                            </a:schemeClr>
                          </a:solidFill>
                          <a:latin typeface="+mn-lt"/>
                          <a:ea typeface="+mn-ea"/>
                          <a:cs typeface="+mn-cs"/>
                        </a:rPr>
                        <a:t>provides the filtrate function of the spleen.</a:t>
                      </a:r>
                    </a:p>
                    <a:p>
                      <a:pPr marL="285750" indent="-285750" algn="l" rtl="0" eaLnBrk="1" latinLnBrk="0" hangingPunct="1">
                        <a:buFont typeface="Wingdings" panose="05000000000000000000" pitchFamily="2" charset="2"/>
                        <a:buChar char="ü"/>
                      </a:pPr>
                      <a:r>
                        <a:rPr kumimoji="0" lang="en-US" sz="1250" kern="1200" dirty="0" smtClean="0">
                          <a:solidFill>
                            <a:schemeClr val="accent5">
                              <a:lumMod val="75000"/>
                            </a:schemeClr>
                          </a:solidFill>
                          <a:latin typeface="+mn-lt"/>
                          <a:ea typeface="+mn-ea"/>
                          <a:cs typeface="+mn-cs"/>
                        </a:rPr>
                        <a:t>RBC’s able to deform through sinusoidal wall and endothelium Culling.</a:t>
                      </a:r>
                    </a:p>
                    <a:p>
                      <a:pPr marL="285750" indent="-285750" algn="l" rtl="0" eaLnBrk="1" latinLnBrk="0" hangingPunct="1">
                        <a:buFont typeface="Wingdings" panose="05000000000000000000" pitchFamily="2" charset="2"/>
                        <a:buChar char="ü"/>
                      </a:pPr>
                      <a:r>
                        <a:rPr kumimoji="0" lang="en-US" sz="1250" kern="1200" dirty="0" smtClean="0">
                          <a:solidFill>
                            <a:schemeClr val="accent5">
                              <a:lumMod val="75000"/>
                            </a:schemeClr>
                          </a:solidFill>
                          <a:latin typeface="+mn-lt"/>
                          <a:ea typeface="+mn-ea"/>
                          <a:cs typeface="+mn-cs"/>
                        </a:rPr>
                        <a:t>Macrophage activation macrophages filter and destroy foreign material in blood Macrophage activation.</a:t>
                      </a:r>
                    </a:p>
                  </a:txBody>
                  <a:tcPr>
                    <a:solidFill>
                      <a:schemeClr val="bg1"/>
                    </a:solidFill>
                  </a:tcPr>
                </a:tc>
                <a:extLst>
                  <a:ext uri="{0D108BD9-81ED-4DB2-BD59-A6C34878D82A}">
                    <a16:rowId xmlns:a16="http://schemas.microsoft.com/office/drawing/2014/main" val="2605088324"/>
                  </a:ext>
                </a:extLst>
              </a:tr>
              <a:tr h="952389">
                <a:tc rowSpan="2">
                  <a:txBody>
                    <a:bodyPr/>
                    <a:lstStyle/>
                    <a:p>
                      <a:pPr marL="0" indent="0" algn="ctr">
                        <a:buFont typeface="Arial" panose="020B0604020202020204" pitchFamily="34" charset="0"/>
                        <a:buNone/>
                      </a:pPr>
                      <a:endParaRPr kumimoji="0" lang="en-US" sz="14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4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4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r>
                        <a:rPr kumimoji="0" lang="en-US" sz="1400" kern="1200" dirty="0" smtClean="0">
                          <a:solidFill>
                            <a:schemeClr val="accent2">
                              <a:lumMod val="75000"/>
                            </a:schemeClr>
                          </a:solidFill>
                          <a:latin typeface="+mn-lt"/>
                          <a:ea typeface="+mn-ea"/>
                          <a:cs typeface="+mn-cs"/>
                        </a:rPr>
                        <a:t>Immune function</a:t>
                      </a:r>
                      <a:endParaRPr kumimoji="0" lang="en-US" sz="1400" kern="1200" dirty="0">
                        <a:solidFill>
                          <a:schemeClr val="accent2">
                            <a:lumMod val="75000"/>
                          </a:schemeClr>
                        </a:solidFill>
                        <a:latin typeface="+mn-lt"/>
                        <a:ea typeface="+mn-ea"/>
                        <a:cs typeface="+mn-cs"/>
                      </a:endParaRPr>
                    </a:p>
                  </a:txBody>
                  <a:tcPr>
                    <a:solidFill>
                      <a:srgbClr val="FAE2ED"/>
                    </a:solidFill>
                  </a:tcPr>
                </a:tc>
                <a:tc gridSpan="2">
                  <a:txBody>
                    <a:bodyPr/>
                    <a:lstStyle/>
                    <a:p>
                      <a:pPr marL="342900" indent="-342900" algn="l">
                        <a:buFont typeface="+mj-lt"/>
                        <a:buAutoNum type="arabicPeriod"/>
                      </a:pPr>
                      <a:r>
                        <a:rPr lang="en-US" altLang="en-US" sz="1250" dirty="0" smtClean="0">
                          <a:solidFill>
                            <a:srgbClr val="FF0000"/>
                          </a:solidFill>
                          <a:cs typeface="Times New Roman" pitchFamily="18" charset="0"/>
                        </a:rPr>
                        <a:t>Reservoir of lymphocytes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50" dirty="0" smtClean="0">
                          <a:cs typeface="Tahoma" pitchFamily="34" charset="0"/>
                        </a:rPr>
                        <a:t>Site of </a:t>
                      </a:r>
                      <a:r>
                        <a:rPr lang="en-US" altLang="en-US" sz="1250" dirty="0" smtClean="0">
                          <a:solidFill>
                            <a:srgbClr val="FF0000"/>
                          </a:solidFill>
                          <a:cs typeface="Tahoma" pitchFamily="34" charset="0"/>
                        </a:rPr>
                        <a:t>B cell maturation </a:t>
                      </a:r>
                      <a:r>
                        <a:rPr lang="en-US" altLang="en-US" sz="1250" dirty="0" smtClean="0">
                          <a:cs typeface="Tahoma" pitchFamily="34" charset="0"/>
                        </a:rPr>
                        <a:t>into plasma cells, which synthesize antibodies and </a:t>
                      </a:r>
                      <a:r>
                        <a:rPr lang="en-US" altLang="en-US" sz="1250" dirty="0" smtClean="0">
                          <a:cs typeface="Times New Roman" pitchFamily="18" charset="0"/>
                        </a:rPr>
                        <a:t>initiates </a:t>
                      </a:r>
                      <a:r>
                        <a:rPr lang="en-US" altLang="en-US" sz="1250" dirty="0" smtClean="0">
                          <a:solidFill>
                            <a:srgbClr val="FF0000"/>
                          </a:solidFill>
                          <a:cs typeface="Times New Roman" pitchFamily="18" charset="0"/>
                        </a:rPr>
                        <a:t>humoral response.</a:t>
                      </a:r>
                    </a:p>
                    <a:p>
                      <a:pPr marL="0" indent="0" algn="ctr">
                        <a:buFont typeface="Arial" panose="020B0604020202020204" pitchFamily="34" charset="0"/>
                        <a:buNone/>
                      </a:pPr>
                      <a:endParaRPr kumimoji="0" lang="en-US" sz="1250" kern="1200" dirty="0">
                        <a:solidFill>
                          <a:schemeClr val="accent2">
                            <a:lumMod val="75000"/>
                          </a:schemeClr>
                        </a:solidFill>
                        <a:latin typeface="+mn-lt"/>
                        <a:ea typeface="+mn-ea"/>
                        <a:cs typeface="+mn-cs"/>
                      </a:endParaRPr>
                    </a:p>
                  </a:txBody>
                  <a:tcPr>
                    <a:solidFill>
                      <a:schemeClr val="bg1"/>
                    </a:solidFill>
                  </a:tcPr>
                </a:tc>
                <a:tc hMerge="1">
                  <a:txBody>
                    <a:bodyPr/>
                    <a:lstStyle/>
                    <a:p>
                      <a:pPr marL="0" indent="0" algn="ctr">
                        <a:buFont typeface="Arial" panose="020B0604020202020204" pitchFamily="34" charset="0"/>
                        <a:buNone/>
                      </a:pPr>
                      <a:endParaRPr kumimoji="0" lang="en-US" sz="1250" kern="1200" dirty="0">
                        <a:solidFill>
                          <a:schemeClr val="accent2">
                            <a:lumMod val="75000"/>
                          </a:schemeClr>
                        </a:solidFill>
                        <a:latin typeface="+mn-lt"/>
                        <a:ea typeface="+mn-ea"/>
                        <a:cs typeface="+mn-cs"/>
                      </a:endParaRPr>
                    </a:p>
                  </a:txBody>
                  <a:tcPr>
                    <a:solidFill>
                      <a:schemeClr val="bg1"/>
                    </a:solidFill>
                  </a:tcPr>
                </a:tc>
                <a:tc>
                  <a:txBody>
                    <a:bodyPr/>
                    <a:lstStyle/>
                    <a:p>
                      <a:pPr marL="457200" indent="-457200">
                        <a:lnSpc>
                          <a:spcPct val="90000"/>
                        </a:lnSpc>
                        <a:buFont typeface="Times New Roman" pitchFamily="18" charset="0"/>
                        <a:buAutoNum type="arabicPeriod"/>
                        <a:defRPr/>
                      </a:pPr>
                      <a:r>
                        <a:rPr lang="en-US" altLang="en-US" sz="1250" dirty="0" smtClean="0">
                          <a:cs typeface="Tahoma" pitchFamily="34" charset="0"/>
                        </a:rPr>
                        <a:t>Site for </a:t>
                      </a:r>
                      <a:r>
                        <a:rPr lang="en-US" altLang="en-US" sz="1250" dirty="0" smtClean="0">
                          <a:solidFill>
                            <a:srgbClr val="FF0000"/>
                          </a:solidFill>
                          <a:cs typeface="Tahoma" pitchFamily="34" charset="0"/>
                        </a:rPr>
                        <a:t>Phagocytosis</a:t>
                      </a:r>
                      <a:r>
                        <a:rPr lang="en-US" altLang="en-US" sz="1250" dirty="0" smtClean="0">
                          <a:cs typeface="Tahoma" pitchFamily="34" charset="0"/>
                        </a:rPr>
                        <a:t> of bacteria and worn-out blood cells (</a:t>
                      </a:r>
                      <a:r>
                        <a:rPr lang="en-US" altLang="en-US" sz="1250" dirty="0" smtClean="0">
                          <a:cs typeface="Times New Roman" pitchFamily="18" charset="0"/>
                        </a:rPr>
                        <a:t>Slow blood flow in the red pulp cords allows foreign particles to be phagocytosed )</a:t>
                      </a:r>
                    </a:p>
                    <a:p>
                      <a:pPr marL="457200" marR="0" indent="-457200" algn="l" defTabSz="914400" rtl="0" eaLnBrk="1" fontAlgn="auto" latinLnBrk="0" hangingPunct="1">
                        <a:lnSpc>
                          <a:spcPct val="90000"/>
                        </a:lnSpc>
                        <a:spcBef>
                          <a:spcPts val="0"/>
                        </a:spcBef>
                        <a:spcAft>
                          <a:spcPts val="0"/>
                        </a:spcAft>
                        <a:buClrTx/>
                        <a:buSzTx/>
                        <a:buFont typeface="Times New Roman" pitchFamily="18" charset="0"/>
                        <a:buAutoNum type="arabicPeriod"/>
                        <a:tabLst/>
                        <a:defRPr/>
                      </a:pPr>
                      <a:r>
                        <a:rPr lang="en-US" altLang="en-US" sz="1250" dirty="0" smtClean="0">
                          <a:cs typeface="Tahoma" pitchFamily="34" charset="0"/>
                        </a:rPr>
                        <a:t>It  contains (in its blood reserve) half of the body </a:t>
                      </a:r>
                      <a:r>
                        <a:rPr lang="en-US" altLang="en-US" sz="1250" dirty="0" smtClean="0">
                          <a:solidFill>
                            <a:srgbClr val="FF0000"/>
                          </a:solidFill>
                          <a:cs typeface="Tahoma" pitchFamily="34" charset="0"/>
                        </a:rPr>
                        <a:t>monocytes </a:t>
                      </a:r>
                      <a:r>
                        <a:rPr lang="en-US" altLang="en-US" sz="1250" dirty="0" smtClean="0">
                          <a:cs typeface="Tahoma" pitchFamily="34" charset="0"/>
                        </a:rPr>
                        <a:t>within the red pulp, upon moving to injured tissue (such as the heart), turn into </a:t>
                      </a:r>
                      <a:r>
                        <a:rPr lang="en-US" altLang="en-US" sz="1250" dirty="0" smtClean="0">
                          <a:solidFill>
                            <a:srgbClr val="FF0000"/>
                          </a:solidFill>
                          <a:cs typeface="Tahoma" pitchFamily="34" charset="0"/>
                        </a:rPr>
                        <a:t>dendritic </a:t>
                      </a:r>
                      <a:r>
                        <a:rPr lang="en-US" altLang="en-US" sz="1250" dirty="0" smtClean="0">
                          <a:cs typeface="Tahoma" pitchFamily="34" charset="0"/>
                        </a:rPr>
                        <a:t>cells and </a:t>
                      </a:r>
                      <a:r>
                        <a:rPr lang="en-US" altLang="en-US" sz="1250" dirty="0" smtClean="0">
                          <a:solidFill>
                            <a:srgbClr val="FF0000"/>
                          </a:solidFill>
                          <a:cs typeface="Tahoma" pitchFamily="34" charset="0"/>
                        </a:rPr>
                        <a:t>macrophages </a:t>
                      </a:r>
                      <a:r>
                        <a:rPr lang="en-US" altLang="en-US" sz="1250" dirty="0" smtClean="0">
                          <a:cs typeface="Tahoma" pitchFamily="34" charset="0"/>
                        </a:rPr>
                        <a:t>that promoting </a:t>
                      </a:r>
                      <a:r>
                        <a:rPr lang="en-US" altLang="en-US" sz="1250" dirty="0" smtClean="0">
                          <a:solidFill>
                            <a:srgbClr val="FF0000"/>
                          </a:solidFill>
                          <a:cs typeface="Tahoma" pitchFamily="34" charset="0"/>
                        </a:rPr>
                        <a:t>tissue healing</a:t>
                      </a:r>
                      <a:r>
                        <a:rPr lang="en-US" altLang="en-US" sz="1250" dirty="0" smtClean="0">
                          <a:cs typeface="Tahoma" pitchFamily="34" charset="0"/>
                        </a:rPr>
                        <a:t>.</a:t>
                      </a:r>
                      <a:endParaRPr lang="en-US" altLang="en-US" sz="1250" dirty="0" smtClean="0">
                        <a:cs typeface="Times New Roman" pitchFamily="18" charset="0"/>
                      </a:endParaRPr>
                    </a:p>
                  </a:txBody>
                  <a:tcPr>
                    <a:solidFill>
                      <a:schemeClr val="bg1"/>
                    </a:solidFill>
                  </a:tcPr>
                </a:tc>
                <a:extLst>
                  <a:ext uri="{0D108BD9-81ED-4DB2-BD59-A6C34878D82A}">
                    <a16:rowId xmlns:a16="http://schemas.microsoft.com/office/drawing/2014/main" val="2413756661"/>
                  </a:ext>
                </a:extLst>
              </a:tr>
              <a:tr h="665525">
                <a:tc vMerge="1">
                  <a:txBody>
                    <a:bodyPr/>
                    <a:lstStyle/>
                    <a:p>
                      <a:pPr algn="ctr"/>
                      <a:endParaRPr kumimoji="0" lang="en-US" sz="1400" kern="1200" dirty="0" smtClean="0">
                        <a:solidFill>
                          <a:schemeClr val="accent2">
                            <a:lumMod val="75000"/>
                          </a:schemeClr>
                        </a:solidFill>
                        <a:latin typeface="+mn-lt"/>
                        <a:ea typeface="+mn-ea"/>
                        <a:cs typeface="+mn-cs"/>
                      </a:endParaRPr>
                    </a:p>
                  </a:txBody>
                  <a:tcPr>
                    <a:solidFill>
                      <a:schemeClr val="accent5">
                        <a:lumMod val="20000"/>
                        <a:lumOff val="80000"/>
                        <a:alpha val="20000"/>
                      </a:schemeClr>
                    </a:solidFill>
                  </a:tcPr>
                </a:tc>
                <a:tc gridSpan="3">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50" dirty="0" smtClean="0">
                          <a:solidFill>
                            <a:srgbClr val="FF0000"/>
                          </a:solidFill>
                          <a:cs typeface="Tahoma" pitchFamily="34" charset="0"/>
                        </a:rPr>
                        <a:t>Destruction and processing </a:t>
                      </a:r>
                      <a:r>
                        <a:rPr lang="en-US" altLang="en-US" sz="1250" dirty="0" smtClean="0">
                          <a:cs typeface="Tahoma" pitchFamily="34" charset="0"/>
                        </a:rPr>
                        <a:t>of antigens.</a:t>
                      </a:r>
                      <a:r>
                        <a:rPr lang="en-US" altLang="en-US" sz="1250" dirty="0" smtClean="0">
                          <a:cs typeface="Times New Roman" pitchFamily="18" charset="0"/>
                        </a:rPr>
                        <a:t> Because the organ is directly connected to blood circulation, it responds faster than other lymph nodes to </a:t>
                      </a:r>
                      <a:r>
                        <a:rPr lang="en-US" altLang="en-US" sz="1250" dirty="0" smtClean="0">
                          <a:solidFill>
                            <a:srgbClr val="FF0000"/>
                          </a:solidFill>
                          <a:cs typeface="Times New Roman" pitchFamily="18" charset="0"/>
                        </a:rPr>
                        <a:t>blood-borne antigens</a:t>
                      </a:r>
                      <a:r>
                        <a:rPr lang="en-US" altLang="en-US" sz="1250" dirty="0" smtClean="0">
                          <a:cs typeface="Times New Roman" pitchFamily="18" charset="0"/>
                        </a:rPr>
                        <a: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sz="1250" dirty="0" smtClean="0">
                          <a:cs typeface="Tahoma" pitchFamily="34" charset="0"/>
                        </a:rPr>
                        <a:t>Removes antibody-coated bacteria along with </a:t>
                      </a:r>
                      <a:r>
                        <a:rPr lang="en-US" altLang="en-US" sz="1250" u="sng" dirty="0" smtClean="0">
                          <a:solidFill>
                            <a:srgbClr val="FF0000"/>
                          </a:solidFill>
                          <a:cs typeface="Tahoma" pitchFamily="34" charset="0"/>
                        </a:rPr>
                        <a:t>antibody-coated blood cells</a:t>
                      </a:r>
                      <a:r>
                        <a:rPr lang="en-US" altLang="en-US" sz="1250" dirty="0" smtClean="0">
                          <a:solidFill>
                            <a:srgbClr val="FF0000"/>
                          </a:solidFill>
                          <a:cs typeface="Tahoma" pitchFamily="34" charset="0"/>
                        </a:rPr>
                        <a:t>. </a:t>
                      </a:r>
                    </a:p>
                  </a:txBody>
                  <a:tcPr>
                    <a:solidFill>
                      <a:schemeClr val="accent5">
                        <a:lumMod val="20000"/>
                        <a:lumOff val="80000"/>
                        <a:alpha val="20000"/>
                      </a:schemeClr>
                    </a:solidFill>
                  </a:tcPr>
                </a:tc>
                <a:tc hMerge="1">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250" dirty="0" smtClean="0">
                        <a:solidFill>
                          <a:srgbClr val="FF0000"/>
                        </a:solidFill>
                        <a:cs typeface="Tahoma" pitchFamily="34" charset="0"/>
                      </a:endParaRPr>
                    </a:p>
                  </a:txBody>
                  <a:tcPr>
                    <a:solidFill>
                      <a:schemeClr val="accent5">
                        <a:lumMod val="20000"/>
                        <a:lumOff val="80000"/>
                        <a:alpha val="20000"/>
                      </a:schemeClr>
                    </a:solidFill>
                  </a:tcPr>
                </a:tc>
                <a:tc hMerge="1">
                  <a:txBody>
                    <a:bodyPr/>
                    <a:lstStyle/>
                    <a:p>
                      <a:endParaRPr lang="en-US"/>
                    </a:p>
                  </a:txBody>
                  <a:tcPr/>
                </a:tc>
                <a:extLst>
                  <a:ext uri="{0D108BD9-81ED-4DB2-BD59-A6C34878D82A}">
                    <a16:rowId xmlns:a16="http://schemas.microsoft.com/office/drawing/2014/main" val="241299811"/>
                  </a:ext>
                </a:extLst>
              </a:tr>
              <a:tr h="2203116">
                <a:tc>
                  <a:txBody>
                    <a:bodyPr/>
                    <a:lstStyle/>
                    <a:p>
                      <a:pPr algn="ctr"/>
                      <a:endParaRPr kumimoji="0" lang="en-US" sz="1400" kern="1200" dirty="0" smtClean="0">
                        <a:solidFill>
                          <a:schemeClr val="accent2">
                            <a:lumMod val="75000"/>
                          </a:schemeClr>
                        </a:solidFill>
                        <a:latin typeface="+mn-lt"/>
                        <a:ea typeface="+mn-ea"/>
                        <a:cs typeface="+mn-cs"/>
                      </a:endParaRPr>
                    </a:p>
                    <a:p>
                      <a:pPr algn="ctr"/>
                      <a:endParaRPr kumimoji="0" lang="en-US" sz="1400" kern="1200" dirty="0" smtClean="0">
                        <a:solidFill>
                          <a:schemeClr val="accent2">
                            <a:lumMod val="75000"/>
                          </a:schemeClr>
                        </a:solidFill>
                        <a:latin typeface="+mn-lt"/>
                        <a:ea typeface="+mn-ea"/>
                        <a:cs typeface="+mn-cs"/>
                      </a:endParaRPr>
                    </a:p>
                    <a:p>
                      <a:pPr algn="ctr"/>
                      <a:endParaRPr kumimoji="0" lang="en-US" sz="1400" kern="1200" dirty="0" smtClean="0">
                        <a:solidFill>
                          <a:schemeClr val="accent2">
                            <a:lumMod val="75000"/>
                          </a:schemeClr>
                        </a:solidFill>
                        <a:latin typeface="+mn-lt"/>
                        <a:ea typeface="+mn-ea"/>
                        <a:cs typeface="+mn-cs"/>
                      </a:endParaRPr>
                    </a:p>
                    <a:p>
                      <a:pPr algn="ctr"/>
                      <a:endParaRPr kumimoji="0" lang="en-US" sz="1400" kern="1200" dirty="0" smtClean="0">
                        <a:solidFill>
                          <a:schemeClr val="accent2">
                            <a:lumMod val="75000"/>
                          </a:schemeClr>
                        </a:solidFill>
                        <a:latin typeface="+mn-lt"/>
                        <a:ea typeface="+mn-ea"/>
                        <a:cs typeface="+mn-cs"/>
                      </a:endParaRPr>
                    </a:p>
                    <a:p>
                      <a:pPr algn="ctr"/>
                      <a:r>
                        <a:rPr kumimoji="0" lang="en-US" sz="1400" kern="1200" dirty="0" smtClean="0">
                          <a:solidFill>
                            <a:schemeClr val="accent2">
                              <a:lumMod val="75000"/>
                            </a:schemeClr>
                          </a:solidFill>
                          <a:latin typeface="+mn-lt"/>
                          <a:ea typeface="+mn-ea"/>
                          <a:cs typeface="+mn-cs"/>
                        </a:rPr>
                        <a:t>General function</a:t>
                      </a:r>
                    </a:p>
                  </a:txBody>
                  <a:tcPr>
                    <a:solidFill>
                      <a:srgbClr val="FAE2ED"/>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accent2">
                              <a:lumMod val="75000"/>
                            </a:schemeClr>
                          </a:solidFill>
                        </a:rPr>
                        <a:t>1. Hematopoiesis: </a:t>
                      </a:r>
                      <a:r>
                        <a:rPr lang="en-US" sz="1250" kern="1200" dirty="0" smtClean="0">
                          <a:solidFill>
                            <a:srgbClr val="FF66CC"/>
                          </a:solidFill>
                          <a:latin typeface="+mn-lt"/>
                          <a:ea typeface="+mn-ea"/>
                          <a:cs typeface="+mn-cs"/>
                        </a:rPr>
                        <a:t>fetal life. Formation of blood cells,</a:t>
                      </a:r>
                      <a:r>
                        <a:rPr lang="en-US" sz="1300" kern="1200" dirty="0" smtClean="0">
                          <a:solidFill>
                            <a:srgbClr val="FF66CC"/>
                          </a:solidFill>
                          <a:latin typeface="+mn-lt"/>
                          <a:ea typeface="+mn-ea"/>
                          <a:cs typeface="+mn-cs"/>
                        </a:rPr>
                        <a:t> </a:t>
                      </a:r>
                      <a:r>
                        <a:rPr lang="en-US" sz="1300" kern="1200" baseline="0" dirty="0" smtClean="0">
                          <a:solidFill>
                            <a:srgbClr val="FF66CC"/>
                          </a:solidFill>
                          <a:latin typeface="+mn-lt"/>
                          <a:ea typeface="+mn-ea"/>
                          <a:cs typeface="+mn-cs"/>
                        </a:rPr>
                        <a:t> </a:t>
                      </a:r>
                      <a:r>
                        <a:rPr kumimoji="0" lang="en-US" sz="1250" kern="1200" dirty="0" smtClean="0">
                          <a:solidFill>
                            <a:schemeClr val="accent5">
                              <a:lumMod val="75000"/>
                            </a:schemeClr>
                          </a:solidFill>
                          <a:latin typeface="+mn-lt"/>
                          <a:ea typeface="+mn-ea"/>
                          <a:cs typeface="+mn-cs"/>
                        </a:rPr>
                        <a:t>- it plays an important role in the hemopoietic function in embryo, - during the hepatic stage, spleen produces the blood cells along with liver.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accent2">
                              <a:lumMod val="75000"/>
                            </a:schemeClr>
                          </a:solidFill>
                        </a:rPr>
                        <a:t>2. Destruction: </a:t>
                      </a:r>
                      <a:r>
                        <a:rPr lang="en-US" sz="1250" dirty="0" smtClean="0"/>
                        <a:t>Spleen is a main site for </a:t>
                      </a:r>
                      <a:r>
                        <a:rPr lang="en-US" sz="1250" dirty="0" smtClean="0">
                          <a:solidFill>
                            <a:srgbClr val="FF0000"/>
                          </a:solidFill>
                        </a:rPr>
                        <a:t>destruction of lymphocytes &amp; thrombocytes and RBCs </a:t>
                      </a:r>
                      <a:r>
                        <a:rPr lang="en-US" sz="1250" dirty="0" smtClean="0"/>
                        <a:t>specially old and abnormal e.g. spherocytosis.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accent2">
                              <a:lumMod val="75000"/>
                            </a:schemeClr>
                          </a:solidFill>
                        </a:rPr>
                        <a:t>3. Filtered (defense of body): </a:t>
                      </a:r>
                      <a:r>
                        <a:rPr lang="en-US" sz="1250" dirty="0" smtClean="0"/>
                        <a:t>Blood is </a:t>
                      </a:r>
                      <a:r>
                        <a:rPr lang="en-US" sz="1250" dirty="0" smtClean="0">
                          <a:solidFill>
                            <a:srgbClr val="FF0000"/>
                          </a:solidFill>
                        </a:rPr>
                        <a:t>filtered</a:t>
                      </a:r>
                      <a:r>
                        <a:rPr lang="en-US" sz="1250" dirty="0" smtClean="0"/>
                        <a:t> through the spleen. </a:t>
                      </a:r>
                      <a:r>
                        <a:rPr kumimoji="0" lang="en-US" sz="1250" kern="1200" dirty="0" smtClean="0">
                          <a:solidFill>
                            <a:schemeClr val="accent5">
                              <a:lumMod val="75000"/>
                            </a:schemeClr>
                          </a:solidFill>
                          <a:latin typeface="+mn-lt"/>
                          <a:ea typeface="+mn-ea"/>
                          <a:cs typeface="+mn-cs"/>
                        </a:rPr>
                        <a:t>by removing the microorganism &amp; foreign bodies.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accent2">
                              <a:lumMod val="75000"/>
                            </a:schemeClr>
                          </a:solidFill>
                        </a:rPr>
                        <a:t>4. Reservoir: </a:t>
                      </a:r>
                      <a:r>
                        <a:rPr lang="en-US" sz="1250" dirty="0" smtClean="0">
                          <a:solidFill>
                            <a:srgbClr val="FF0000"/>
                          </a:solidFill>
                        </a:rPr>
                        <a:t>Reservoir </a:t>
                      </a:r>
                      <a:r>
                        <a:rPr lang="en-US" sz="1250" dirty="0" smtClean="0"/>
                        <a:t>of </a:t>
                      </a:r>
                      <a:r>
                        <a:rPr lang="en-US" sz="1250" dirty="0" smtClean="0">
                          <a:solidFill>
                            <a:srgbClr val="FF0000"/>
                          </a:solidFill>
                        </a:rPr>
                        <a:t>thrombocytes </a:t>
                      </a:r>
                      <a:r>
                        <a:rPr lang="en-US" sz="1250" dirty="0" smtClean="0"/>
                        <a:t>and  immature erythrocytes.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50" kern="1200" dirty="0" smtClean="0">
                          <a:solidFill>
                            <a:schemeClr val="accent5">
                              <a:lumMod val="75000"/>
                            </a:schemeClr>
                          </a:solidFill>
                          <a:latin typeface="+mn-lt"/>
                          <a:ea typeface="+mn-ea"/>
                          <a:cs typeface="+mn-cs"/>
                        </a:rPr>
                        <a:t>A large number of RBCs and platelets are stored in spleen.</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50" kern="1200" dirty="0" smtClean="0">
                          <a:solidFill>
                            <a:schemeClr val="accent5">
                              <a:lumMod val="75000"/>
                            </a:schemeClr>
                          </a:solidFill>
                          <a:latin typeface="+mn-lt"/>
                          <a:ea typeface="+mn-ea"/>
                          <a:cs typeface="+mn-cs"/>
                        </a:rPr>
                        <a:t>RBCs are released form spleen into circulation during the emergency conditions like hypoxia &amp; hemorrhage.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accent2">
                              <a:lumMod val="75000"/>
                            </a:schemeClr>
                          </a:solidFill>
                          <a:cs typeface="Tahoma" pitchFamily="34" charset="0"/>
                        </a:rPr>
                        <a:t>5. Iron: </a:t>
                      </a:r>
                      <a:r>
                        <a:rPr lang="en-US" sz="1250" dirty="0" smtClean="0">
                          <a:cs typeface="Tahoma" pitchFamily="34" charset="0"/>
                        </a:rPr>
                        <a:t>Recycles of </a:t>
                      </a:r>
                      <a:r>
                        <a:rPr lang="en-US" sz="1250" dirty="0" smtClean="0">
                          <a:solidFill>
                            <a:srgbClr val="FF0000"/>
                          </a:solidFill>
                          <a:cs typeface="Tahoma" pitchFamily="34" charset="0"/>
                        </a:rPr>
                        <a:t>iron.</a:t>
                      </a:r>
                    </a:p>
                    <a:p>
                      <a:pPr marL="0" indent="0">
                        <a:buFont typeface="Wingdings" panose="05000000000000000000" pitchFamily="2" charset="2"/>
                        <a:buNone/>
                      </a:pPr>
                      <a:r>
                        <a:rPr kumimoji="0" lang="en-US" sz="1250" kern="1200" dirty="0" smtClean="0">
                          <a:solidFill>
                            <a:schemeClr val="accent2">
                              <a:lumMod val="75000"/>
                            </a:schemeClr>
                          </a:solidFill>
                          <a:latin typeface="+mn-lt"/>
                          <a:ea typeface="+mn-ea"/>
                          <a:cs typeface="Tahoma" pitchFamily="34" charset="0"/>
                        </a:rPr>
                        <a:t>6:Cytopoiesis: - </a:t>
                      </a:r>
                      <a:r>
                        <a:rPr kumimoji="0" lang="en-US" sz="1250" kern="1200" dirty="0" smtClean="0">
                          <a:solidFill>
                            <a:schemeClr val="accent5">
                              <a:lumMod val="75000"/>
                            </a:schemeClr>
                          </a:solidFill>
                          <a:latin typeface="+mn-lt"/>
                          <a:ea typeface="+mn-ea"/>
                          <a:cs typeface="+mn-cs"/>
                        </a:rPr>
                        <a:t>From the fourth month of intrauterine life, some degree of hemopoiesis  occurs in the fetal spleen.</a:t>
                      </a:r>
                    </a:p>
                    <a:p>
                      <a:pPr marL="0" indent="0">
                        <a:buFont typeface="Wingdings" panose="05000000000000000000" pitchFamily="2" charset="2"/>
                        <a:buNone/>
                      </a:pPr>
                      <a:r>
                        <a:rPr kumimoji="0" lang="en-US" sz="1250" kern="1200" dirty="0" smtClean="0">
                          <a:solidFill>
                            <a:schemeClr val="accent5">
                              <a:lumMod val="75000"/>
                            </a:schemeClr>
                          </a:solidFill>
                          <a:latin typeface="+mn-lt"/>
                          <a:ea typeface="+mn-ea"/>
                          <a:cs typeface="+mn-cs"/>
                        </a:rPr>
                        <a:t>- Stimulation of the white pulp may occur following antigenic challenge, resulting in the proliferation of T and B cells and macrophages.</a:t>
                      </a:r>
                    </a:p>
                    <a:p>
                      <a:pPr marL="0" indent="0">
                        <a:buFont typeface="Wingdings" panose="05000000000000000000" pitchFamily="2" charset="2"/>
                        <a:buNone/>
                      </a:pPr>
                      <a:r>
                        <a:rPr kumimoji="0" lang="en-US" sz="1250" kern="1200" dirty="0" smtClean="0">
                          <a:solidFill>
                            <a:schemeClr val="accent5">
                              <a:lumMod val="75000"/>
                            </a:schemeClr>
                          </a:solidFill>
                          <a:latin typeface="+mn-lt"/>
                          <a:ea typeface="+mn-ea"/>
                          <a:cs typeface="+mn-cs"/>
                        </a:rPr>
                        <a:t>- This may also occur in myeloproliferative disorders, thalassemias and  chronic hemolytic anemias.</a:t>
                      </a: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50" kern="1200" dirty="0" smtClean="0">
                        <a:solidFill>
                          <a:schemeClr val="accent5">
                            <a:lumMod val="75000"/>
                          </a:schemeClr>
                        </a:solidFill>
                        <a:latin typeface="+mn-lt"/>
                        <a:ea typeface="+mn-ea"/>
                        <a:cs typeface="+mn-cs"/>
                      </a:endParaRPr>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kern="1200" dirty="0">
                        <a:solidFill>
                          <a:schemeClr val="tx1"/>
                        </a:solidFill>
                        <a:latin typeface="+mn-lt"/>
                        <a:ea typeface="+mn-ea"/>
                        <a:cs typeface="Times New Roman" pitchFamily="18" charset="0"/>
                      </a:endParaRPr>
                    </a:p>
                  </a:txBody>
                  <a:tcPr>
                    <a:solidFill>
                      <a:schemeClr val="bg1"/>
                    </a:solidFill>
                  </a:tcPr>
                </a:tc>
                <a:extLst>
                  <a:ext uri="{0D108BD9-81ED-4DB2-BD59-A6C34878D82A}">
                    <a16:rowId xmlns:a16="http://schemas.microsoft.com/office/drawing/2014/main" val="557633682"/>
                  </a:ext>
                </a:extLst>
              </a:tr>
            </a:tbl>
          </a:graphicData>
        </a:graphic>
      </p:graphicFrame>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6303" t="34251" r="14194" b="27950"/>
          <a:stretch/>
        </p:blipFill>
        <p:spPr>
          <a:xfrm>
            <a:off x="9080957" y="332656"/>
            <a:ext cx="3062127" cy="1152128"/>
          </a:xfrm>
          <a:prstGeom prst="rect">
            <a:avLst/>
          </a:prstGeom>
        </p:spPr>
      </p:pic>
    </p:spTree>
    <p:extLst>
      <p:ext uri="{BB962C8B-B14F-4D97-AF65-F5344CB8AC3E}">
        <p14:creationId xmlns:p14="http://schemas.microsoft.com/office/powerpoint/2010/main" val="122299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17</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993673275"/>
              </p:ext>
            </p:extLst>
          </p:nvPr>
        </p:nvGraphicFramePr>
        <p:xfrm>
          <a:off x="2" y="-11439"/>
          <a:ext cx="12188822" cy="6869440"/>
        </p:xfrm>
        <a:graphic>
          <a:graphicData uri="http://schemas.openxmlformats.org/drawingml/2006/table">
            <a:tbl>
              <a:tblPr firstRow="1" bandRow="1">
                <a:tableStyleId>{5DA37D80-6434-44D0-A028-1B22A696006F}</a:tableStyleId>
              </a:tblPr>
              <a:tblGrid>
                <a:gridCol w="7318546">
                  <a:extLst>
                    <a:ext uri="{9D8B030D-6E8A-4147-A177-3AD203B41FA5}">
                      <a16:colId xmlns:a16="http://schemas.microsoft.com/office/drawing/2014/main" val="1063136193"/>
                    </a:ext>
                  </a:extLst>
                </a:gridCol>
                <a:gridCol w="4870276">
                  <a:extLst>
                    <a:ext uri="{9D8B030D-6E8A-4147-A177-3AD203B41FA5}">
                      <a16:colId xmlns:a16="http://schemas.microsoft.com/office/drawing/2014/main" val="4211400971"/>
                    </a:ext>
                  </a:extLst>
                </a:gridCol>
              </a:tblGrid>
              <a:tr h="378614">
                <a:tc gridSpan="2">
                  <a:txBody>
                    <a:bodyPr/>
                    <a:lstStyle/>
                    <a:p>
                      <a:pPr marL="0" indent="0" algn="ctr">
                        <a:lnSpc>
                          <a:spcPct val="150000"/>
                        </a:lnSpc>
                        <a:buFont typeface="Wingdings" panose="05000000000000000000" pitchFamily="2" charset="2"/>
                        <a:buNone/>
                      </a:pPr>
                      <a:r>
                        <a:rPr kumimoji="0" lang="en-US" sz="1400" b="0" kern="1200" dirty="0" smtClean="0">
                          <a:solidFill>
                            <a:schemeClr val="tx1"/>
                          </a:solidFill>
                          <a:latin typeface="+mn-lt"/>
                          <a:ea typeface="+mn-ea"/>
                          <a:cs typeface="+mn-cs"/>
                        </a:rPr>
                        <a:t>Role in defense of body</a:t>
                      </a:r>
                      <a:endParaRPr kumimoji="0" lang="en-US" sz="1400" b="0" kern="1200" dirty="0">
                        <a:solidFill>
                          <a:schemeClr val="tx1"/>
                        </a:solidFill>
                        <a:latin typeface="+mn-lt"/>
                        <a:ea typeface="+mn-ea"/>
                        <a:cs typeface="+mn-cs"/>
                      </a:endParaRPr>
                    </a:p>
                  </a:txBody>
                  <a:tcPr>
                    <a:solidFill>
                      <a:srgbClr val="99FFCC">
                        <a:alpha val="20000"/>
                      </a:srgbClr>
                    </a:solidFill>
                  </a:tcPr>
                </a:tc>
                <a:tc hMerge="1">
                  <a:txBody>
                    <a:bodyPr/>
                    <a:lstStyle/>
                    <a:p>
                      <a:endParaRPr lang="en-US"/>
                    </a:p>
                  </a:txBody>
                  <a:tcPr/>
                </a:tc>
                <a:extLst>
                  <a:ext uri="{0D108BD9-81ED-4DB2-BD59-A6C34878D82A}">
                    <a16:rowId xmlns:a16="http://schemas.microsoft.com/office/drawing/2014/main" val="936405671"/>
                  </a:ext>
                </a:extLst>
              </a:tr>
              <a:tr h="2323451">
                <a:tc gridSpan="2">
                  <a:txBody>
                    <a:bodyPr/>
                    <a:lstStyle/>
                    <a:p>
                      <a:pPr marL="457200" indent="-457200">
                        <a:lnSpc>
                          <a:spcPct val="150000"/>
                        </a:lnSpc>
                        <a:buFont typeface="+mj-lt"/>
                        <a:buAutoNum type="arabicPeriod"/>
                      </a:pPr>
                      <a:r>
                        <a:rPr kumimoji="0" lang="en-US" sz="1400" kern="1200" dirty="0" smtClean="0">
                          <a:solidFill>
                            <a:schemeClr val="accent5">
                              <a:lumMod val="75000"/>
                            </a:schemeClr>
                          </a:solidFill>
                          <a:latin typeface="+mn-lt"/>
                          <a:ea typeface="+mn-ea"/>
                          <a:cs typeface="+mn-cs"/>
                        </a:rPr>
                        <a:t>Spleen</a:t>
                      </a:r>
                      <a:r>
                        <a:rPr lang="en-US" sz="1400" dirty="0" smtClean="0"/>
                        <a:t> </a:t>
                      </a:r>
                      <a:r>
                        <a:rPr lang="en-US" sz="1400" dirty="0" smtClean="0">
                          <a:solidFill>
                            <a:srgbClr val="FF0000"/>
                          </a:solidFill>
                        </a:rPr>
                        <a:t>filters</a:t>
                      </a:r>
                      <a:r>
                        <a:rPr lang="en-US" sz="1400" dirty="0" smtClean="0"/>
                        <a:t> </a:t>
                      </a:r>
                      <a:r>
                        <a:rPr kumimoji="0" lang="en-US" sz="1400" kern="1200" dirty="0" smtClean="0">
                          <a:solidFill>
                            <a:schemeClr val="accent5">
                              <a:lumMod val="75000"/>
                            </a:schemeClr>
                          </a:solidFill>
                          <a:latin typeface="+mn-lt"/>
                          <a:ea typeface="+mn-ea"/>
                          <a:cs typeface="+mn-cs"/>
                        </a:rPr>
                        <a:t>the</a:t>
                      </a:r>
                      <a:r>
                        <a:rPr lang="en-US" sz="1400" dirty="0" smtClean="0"/>
                        <a:t> </a:t>
                      </a:r>
                      <a:r>
                        <a:rPr lang="en-US" sz="1400" dirty="0" smtClean="0">
                          <a:solidFill>
                            <a:srgbClr val="FF0000"/>
                          </a:solidFill>
                        </a:rPr>
                        <a:t>blood</a:t>
                      </a:r>
                      <a:r>
                        <a:rPr lang="en-US" sz="1400" dirty="0" smtClean="0"/>
                        <a:t> </a:t>
                      </a:r>
                      <a:r>
                        <a:rPr kumimoji="0" lang="en-US" sz="1400" kern="1200" dirty="0" smtClean="0">
                          <a:solidFill>
                            <a:schemeClr val="accent5">
                              <a:lumMod val="75000"/>
                            </a:schemeClr>
                          </a:solidFill>
                          <a:latin typeface="+mn-lt"/>
                          <a:ea typeface="+mn-ea"/>
                          <a:cs typeface="+mn-cs"/>
                        </a:rPr>
                        <a:t>by</a:t>
                      </a:r>
                      <a:r>
                        <a:rPr lang="en-US" sz="1400" dirty="0" smtClean="0"/>
                        <a:t> </a:t>
                      </a:r>
                      <a:r>
                        <a:rPr kumimoji="0" lang="en-US" sz="1400" kern="1200" dirty="0" smtClean="0">
                          <a:solidFill>
                            <a:schemeClr val="accent5">
                              <a:lumMod val="75000"/>
                            </a:schemeClr>
                          </a:solidFill>
                          <a:latin typeface="+mn-lt"/>
                          <a:ea typeface="+mn-ea"/>
                          <a:cs typeface="+mn-cs"/>
                        </a:rPr>
                        <a:t>removing</a:t>
                      </a:r>
                      <a:r>
                        <a:rPr lang="en-US" sz="1400" dirty="0" smtClean="0"/>
                        <a:t> </a:t>
                      </a:r>
                      <a:r>
                        <a:rPr kumimoji="0" lang="en-US" sz="1400" kern="1200" dirty="0" smtClean="0">
                          <a:solidFill>
                            <a:schemeClr val="accent5">
                              <a:lumMod val="75000"/>
                            </a:schemeClr>
                          </a:solidFill>
                          <a:latin typeface="+mn-lt"/>
                          <a:ea typeface="+mn-ea"/>
                          <a:cs typeface="+mn-cs"/>
                        </a:rPr>
                        <a:t>the</a:t>
                      </a:r>
                      <a:r>
                        <a:rPr lang="en-US" sz="1400" dirty="0" smtClean="0"/>
                        <a:t> </a:t>
                      </a:r>
                      <a:r>
                        <a:rPr kumimoji="0" lang="en-US" sz="1400" kern="1200" dirty="0" smtClean="0">
                          <a:solidFill>
                            <a:schemeClr val="accent5">
                              <a:lumMod val="75000"/>
                            </a:schemeClr>
                          </a:solidFill>
                          <a:latin typeface="+mn-lt"/>
                          <a:ea typeface="+mn-ea"/>
                          <a:cs typeface="+mn-cs"/>
                        </a:rPr>
                        <a:t>microorganism</a:t>
                      </a:r>
                      <a:r>
                        <a:rPr lang="en-US" sz="1400" dirty="0" smtClean="0"/>
                        <a:t>.</a:t>
                      </a:r>
                      <a:endParaRPr kumimoji="0" lang="en-US" sz="1400" kern="1200" dirty="0" smtClean="0">
                        <a:solidFill>
                          <a:schemeClr val="accent5">
                            <a:lumMod val="75000"/>
                          </a:schemeClr>
                        </a:solidFill>
                        <a:latin typeface="+mn-lt"/>
                        <a:ea typeface="+mn-ea"/>
                        <a:cs typeface="+mn-cs"/>
                      </a:endParaRPr>
                    </a:p>
                    <a:p>
                      <a:pPr marL="457200" indent="-457200">
                        <a:lnSpc>
                          <a:spcPct val="150000"/>
                        </a:lnSpc>
                        <a:buFont typeface="+mj-lt"/>
                        <a:buAutoNum type="arabicPeriod"/>
                      </a:pPr>
                      <a:r>
                        <a:rPr kumimoji="0" lang="en-US" sz="1400" kern="1200" dirty="0" smtClean="0">
                          <a:solidFill>
                            <a:schemeClr val="accent5">
                              <a:lumMod val="75000"/>
                            </a:schemeClr>
                          </a:solidFill>
                          <a:latin typeface="+mn-lt"/>
                          <a:ea typeface="+mn-ea"/>
                          <a:cs typeface="+mn-cs"/>
                        </a:rPr>
                        <a:t>Macrophages</a:t>
                      </a:r>
                      <a:r>
                        <a:rPr lang="en-US" sz="1400" dirty="0" smtClean="0"/>
                        <a:t> </a:t>
                      </a:r>
                      <a:r>
                        <a:rPr kumimoji="0" lang="en-US" sz="1400" kern="1200" dirty="0" smtClean="0">
                          <a:solidFill>
                            <a:schemeClr val="accent5">
                              <a:lumMod val="75000"/>
                            </a:schemeClr>
                          </a:solidFill>
                          <a:latin typeface="+mn-lt"/>
                          <a:ea typeface="+mn-ea"/>
                          <a:cs typeface="+mn-cs"/>
                        </a:rPr>
                        <a:t>in</a:t>
                      </a:r>
                      <a:r>
                        <a:rPr lang="en-US" sz="1400" dirty="0" smtClean="0"/>
                        <a:t> </a:t>
                      </a:r>
                      <a:r>
                        <a:rPr kumimoji="0" lang="en-US" sz="1400" kern="1200" dirty="0" smtClean="0">
                          <a:solidFill>
                            <a:schemeClr val="accent5">
                              <a:lumMod val="75000"/>
                            </a:schemeClr>
                          </a:solidFill>
                          <a:latin typeface="+mn-lt"/>
                          <a:ea typeface="+mn-ea"/>
                          <a:cs typeface="+mn-cs"/>
                        </a:rPr>
                        <a:t>splenic</a:t>
                      </a:r>
                      <a:r>
                        <a:rPr lang="en-US" sz="1400" dirty="0" smtClean="0"/>
                        <a:t> </a:t>
                      </a:r>
                      <a:r>
                        <a:rPr kumimoji="0" lang="en-US" sz="1400" kern="1200" dirty="0" smtClean="0">
                          <a:solidFill>
                            <a:schemeClr val="accent5">
                              <a:lumMod val="75000"/>
                            </a:schemeClr>
                          </a:solidFill>
                          <a:latin typeface="+mn-lt"/>
                          <a:ea typeface="+mn-ea"/>
                          <a:cs typeface="+mn-cs"/>
                        </a:rPr>
                        <a:t>pulp</a:t>
                      </a:r>
                      <a:r>
                        <a:rPr lang="en-US" sz="1400" dirty="0" smtClean="0"/>
                        <a:t> </a:t>
                      </a:r>
                      <a:r>
                        <a:rPr lang="en-US" sz="1400" dirty="0" smtClean="0">
                          <a:solidFill>
                            <a:srgbClr val="FF0000"/>
                          </a:solidFill>
                        </a:rPr>
                        <a:t>phagocytose</a:t>
                      </a:r>
                      <a:r>
                        <a:rPr lang="en-US" sz="1400" dirty="0" smtClean="0"/>
                        <a:t> </a:t>
                      </a:r>
                      <a:r>
                        <a:rPr lang="en-US" sz="1400" dirty="0" smtClean="0">
                          <a:solidFill>
                            <a:srgbClr val="FF0000"/>
                          </a:solidFill>
                        </a:rPr>
                        <a:t>microorganisms</a:t>
                      </a:r>
                      <a:r>
                        <a:rPr lang="en-US" sz="1400" dirty="0" smtClean="0"/>
                        <a:t> </a:t>
                      </a:r>
                      <a:r>
                        <a:rPr kumimoji="0" lang="en-US" sz="1400" kern="1200" dirty="0" smtClean="0">
                          <a:solidFill>
                            <a:schemeClr val="accent5">
                              <a:lumMod val="75000"/>
                            </a:schemeClr>
                          </a:solidFill>
                          <a:latin typeface="+mn-lt"/>
                          <a:ea typeface="+mn-ea"/>
                          <a:cs typeface="+mn-cs"/>
                        </a:rPr>
                        <a:t>&amp;</a:t>
                      </a:r>
                      <a:r>
                        <a:rPr lang="en-US" sz="1400" dirty="0" smtClean="0"/>
                        <a:t> </a:t>
                      </a:r>
                      <a:r>
                        <a:rPr kumimoji="0" lang="en-US" sz="1400" kern="1200" dirty="0" smtClean="0">
                          <a:solidFill>
                            <a:schemeClr val="accent5">
                              <a:lumMod val="75000"/>
                            </a:schemeClr>
                          </a:solidFill>
                          <a:latin typeface="+mn-lt"/>
                          <a:ea typeface="+mn-ea"/>
                          <a:cs typeface="+mn-cs"/>
                        </a:rPr>
                        <a:t>foreign</a:t>
                      </a:r>
                      <a:r>
                        <a:rPr lang="en-US" sz="1400" baseline="0" dirty="0" smtClean="0"/>
                        <a:t> </a:t>
                      </a:r>
                      <a:r>
                        <a:rPr kumimoji="0" lang="en-US" sz="1400" kern="1200" dirty="0" smtClean="0">
                          <a:solidFill>
                            <a:schemeClr val="accent5">
                              <a:lumMod val="75000"/>
                            </a:schemeClr>
                          </a:solidFill>
                          <a:latin typeface="+mn-lt"/>
                          <a:ea typeface="+mn-ea"/>
                          <a:cs typeface="+mn-cs"/>
                        </a:rPr>
                        <a:t>bodies.</a:t>
                      </a:r>
                    </a:p>
                    <a:p>
                      <a:pPr marL="457200" indent="-457200">
                        <a:lnSpc>
                          <a:spcPct val="150000"/>
                        </a:lnSpc>
                        <a:buFont typeface="+mj-lt"/>
                        <a:buAutoNum type="arabicPeriod"/>
                      </a:pPr>
                      <a:r>
                        <a:rPr kumimoji="0" lang="en-US" sz="1400" kern="1200" dirty="0" smtClean="0">
                          <a:solidFill>
                            <a:schemeClr val="accent5">
                              <a:lumMod val="75000"/>
                            </a:schemeClr>
                          </a:solidFill>
                          <a:latin typeface="+mn-lt"/>
                          <a:ea typeface="+mn-ea"/>
                          <a:cs typeface="+mn-cs"/>
                        </a:rPr>
                        <a:t>Spleen</a:t>
                      </a:r>
                      <a:r>
                        <a:rPr lang="en-US" sz="1400" dirty="0" smtClean="0"/>
                        <a:t> </a:t>
                      </a:r>
                      <a:r>
                        <a:rPr kumimoji="0" lang="en-US" sz="1400" kern="1200" dirty="0" smtClean="0">
                          <a:solidFill>
                            <a:schemeClr val="accent5">
                              <a:lumMod val="75000"/>
                            </a:schemeClr>
                          </a:solidFill>
                          <a:latin typeface="+mn-lt"/>
                          <a:ea typeface="+mn-ea"/>
                          <a:cs typeface="+mn-cs"/>
                        </a:rPr>
                        <a:t>contains</a:t>
                      </a:r>
                      <a:r>
                        <a:rPr lang="en-US" sz="1400" dirty="0" smtClean="0"/>
                        <a:t> </a:t>
                      </a:r>
                      <a:r>
                        <a:rPr kumimoji="0" lang="en-US" sz="1400" kern="1200" dirty="0" smtClean="0">
                          <a:solidFill>
                            <a:schemeClr val="accent5">
                              <a:lumMod val="75000"/>
                            </a:schemeClr>
                          </a:solidFill>
                          <a:latin typeface="+mn-lt"/>
                          <a:ea typeface="+mn-ea"/>
                          <a:cs typeface="+mn-cs"/>
                        </a:rPr>
                        <a:t>about</a:t>
                      </a:r>
                      <a:r>
                        <a:rPr lang="en-US" sz="1400" dirty="0" smtClean="0"/>
                        <a:t> </a:t>
                      </a:r>
                      <a:r>
                        <a:rPr lang="en-US" sz="1400" dirty="0" smtClean="0">
                          <a:solidFill>
                            <a:schemeClr val="accent4">
                              <a:lumMod val="75000"/>
                            </a:schemeClr>
                          </a:solidFill>
                        </a:rPr>
                        <a:t>25% </a:t>
                      </a:r>
                      <a:r>
                        <a:rPr kumimoji="0" lang="en-US" sz="1400" kern="1200" dirty="0" smtClean="0">
                          <a:solidFill>
                            <a:schemeClr val="accent5">
                              <a:lumMod val="75000"/>
                            </a:schemeClr>
                          </a:solidFill>
                          <a:latin typeface="+mn-lt"/>
                          <a:ea typeface="+mn-ea"/>
                          <a:cs typeface="+mn-cs"/>
                        </a:rPr>
                        <a:t>of</a:t>
                      </a:r>
                      <a:r>
                        <a:rPr lang="en-US" sz="1400" dirty="0" smtClean="0"/>
                        <a:t> </a:t>
                      </a:r>
                      <a:r>
                        <a:rPr lang="en-US" sz="1400" dirty="0" smtClean="0">
                          <a:solidFill>
                            <a:srgbClr val="FF0000"/>
                          </a:solidFill>
                        </a:rPr>
                        <a:t>T lymphocytes </a:t>
                      </a:r>
                      <a:r>
                        <a:rPr lang="en-US" sz="1400" dirty="0" smtClean="0"/>
                        <a:t>&amp; </a:t>
                      </a:r>
                      <a:r>
                        <a:rPr lang="en-US" sz="1400" dirty="0" smtClean="0">
                          <a:solidFill>
                            <a:schemeClr val="accent4">
                              <a:lumMod val="75000"/>
                            </a:schemeClr>
                          </a:solidFill>
                        </a:rPr>
                        <a:t>15% </a:t>
                      </a:r>
                      <a:r>
                        <a:rPr kumimoji="0" lang="en-US" sz="1400" kern="1200" dirty="0" smtClean="0">
                          <a:solidFill>
                            <a:schemeClr val="accent5">
                              <a:lumMod val="75000"/>
                            </a:schemeClr>
                          </a:solidFill>
                          <a:latin typeface="+mn-lt"/>
                          <a:ea typeface="+mn-ea"/>
                          <a:cs typeface="+mn-cs"/>
                        </a:rPr>
                        <a:t>of</a:t>
                      </a:r>
                      <a:r>
                        <a:rPr lang="en-US" sz="1400" dirty="0" smtClean="0"/>
                        <a:t> </a:t>
                      </a:r>
                      <a:r>
                        <a:rPr lang="en-US" sz="1400" dirty="0" smtClean="0">
                          <a:solidFill>
                            <a:srgbClr val="FF0000"/>
                          </a:solidFill>
                        </a:rPr>
                        <a:t>B lymphocytes.</a:t>
                      </a:r>
                    </a:p>
                    <a:p>
                      <a:pPr marL="457200" indent="-457200">
                        <a:lnSpc>
                          <a:spcPct val="150000"/>
                        </a:lnSpc>
                        <a:buFont typeface="+mj-lt"/>
                        <a:buAutoNum type="arabicPeriod"/>
                      </a:pPr>
                      <a:r>
                        <a:rPr kumimoji="0" lang="en-US" sz="1400" kern="1200" dirty="0" smtClean="0">
                          <a:solidFill>
                            <a:schemeClr val="accent5">
                              <a:lumMod val="75000"/>
                            </a:schemeClr>
                          </a:solidFill>
                          <a:latin typeface="+mn-lt"/>
                          <a:ea typeface="+mn-ea"/>
                          <a:cs typeface="+mn-cs"/>
                        </a:rPr>
                        <a:t>The spleen processes foreign antigens  and it is the site of antibody </a:t>
                      </a:r>
                      <a:r>
                        <a:rPr lang="en-US" sz="1400" dirty="0" smtClean="0">
                          <a:solidFill>
                            <a:srgbClr val="FF0000"/>
                          </a:solidFill>
                        </a:rPr>
                        <a:t>production</a:t>
                      </a:r>
                      <a:r>
                        <a:rPr lang="en-US" sz="1400" dirty="0" smtClean="0"/>
                        <a:t> </a:t>
                      </a:r>
                      <a:r>
                        <a:rPr lang="en-US" sz="1400" dirty="0" smtClean="0">
                          <a:solidFill>
                            <a:srgbClr val="FF0000"/>
                          </a:solidFill>
                        </a:rPr>
                        <a:t>mainly IgM.</a:t>
                      </a:r>
                    </a:p>
                    <a:p>
                      <a:pPr marL="457200" indent="-457200">
                        <a:lnSpc>
                          <a:spcPct val="150000"/>
                        </a:lnSpc>
                        <a:buFont typeface="+mj-lt"/>
                        <a:buAutoNum type="arabicPeriod"/>
                      </a:pPr>
                      <a:r>
                        <a:rPr kumimoji="0" lang="en-US" sz="1400" kern="1200" dirty="0" smtClean="0">
                          <a:solidFill>
                            <a:schemeClr val="accent5">
                              <a:lumMod val="75000"/>
                            </a:schemeClr>
                          </a:solidFill>
                          <a:latin typeface="+mn-lt"/>
                          <a:ea typeface="+mn-ea"/>
                          <a:cs typeface="+mn-cs"/>
                        </a:rPr>
                        <a:t>The non-speciﬁc opsonins, properdin and tuftsin, are  synthesized.</a:t>
                      </a:r>
                    </a:p>
                    <a:p>
                      <a:pPr marL="457200" indent="-457200">
                        <a:lnSpc>
                          <a:spcPct val="150000"/>
                        </a:lnSpc>
                        <a:buFont typeface="+mj-lt"/>
                        <a:buAutoNum type="arabicPeriod"/>
                      </a:pPr>
                      <a:r>
                        <a:rPr kumimoji="0" lang="en-US" sz="1400" kern="1200" dirty="0" smtClean="0">
                          <a:solidFill>
                            <a:schemeClr val="accent5">
                              <a:lumMod val="75000"/>
                            </a:schemeClr>
                          </a:solidFill>
                          <a:latin typeface="+mn-lt"/>
                          <a:ea typeface="+mn-ea"/>
                          <a:cs typeface="+mn-cs"/>
                        </a:rPr>
                        <a:t>These antibodies are of b- and t-cell origin and bind to the  speciﬁc receptors on the surface of macrophages and leukocytes, stimulating their phagocytic, bactericidal and </a:t>
                      </a:r>
                      <a:r>
                        <a:rPr kumimoji="0" lang="en-US" sz="1400" kern="1200" dirty="0" err="1" smtClean="0">
                          <a:solidFill>
                            <a:schemeClr val="accent5">
                              <a:lumMod val="75000"/>
                            </a:schemeClr>
                          </a:solidFill>
                          <a:latin typeface="+mn-lt"/>
                          <a:ea typeface="+mn-ea"/>
                          <a:cs typeface="+mn-cs"/>
                        </a:rPr>
                        <a:t>tumoricidal</a:t>
                      </a:r>
                      <a:r>
                        <a:rPr kumimoji="0" lang="en-US" sz="1400" kern="1200" dirty="0" smtClean="0">
                          <a:solidFill>
                            <a:schemeClr val="accent5">
                              <a:lumMod val="75000"/>
                            </a:schemeClr>
                          </a:solidFill>
                          <a:latin typeface="+mn-lt"/>
                          <a:ea typeface="+mn-ea"/>
                          <a:cs typeface="+mn-cs"/>
                        </a:rPr>
                        <a:t> activity.</a:t>
                      </a:r>
                    </a:p>
                  </a:txBody>
                  <a:tcPr>
                    <a:solidFill>
                      <a:schemeClr val="accent3">
                        <a:lumMod val="20000"/>
                        <a:lumOff val="80000"/>
                        <a:alpha val="20000"/>
                      </a:schemeClr>
                    </a:solidFill>
                  </a:tcPr>
                </a:tc>
                <a:tc hMerge="1">
                  <a:txBody>
                    <a:bodyPr/>
                    <a:lstStyle/>
                    <a:p>
                      <a:endParaRPr lang="en-US"/>
                    </a:p>
                  </a:txBody>
                  <a:tcPr/>
                </a:tc>
                <a:extLst>
                  <a:ext uri="{0D108BD9-81ED-4DB2-BD59-A6C34878D82A}">
                    <a16:rowId xmlns:a16="http://schemas.microsoft.com/office/drawing/2014/main" val="2021446518"/>
                  </a:ext>
                </a:extLst>
              </a:tr>
              <a:tr h="378614">
                <a:tc gridSpan="2">
                  <a:txBody>
                    <a:bodyPr/>
                    <a:lstStyle/>
                    <a:p>
                      <a:pPr marL="0" indent="0" algn="ctr">
                        <a:lnSpc>
                          <a:spcPct val="150000"/>
                        </a:lnSpc>
                        <a:buFont typeface="+mj-lt"/>
                        <a:buNone/>
                      </a:pPr>
                      <a:r>
                        <a:rPr kumimoji="0" lang="en-US" sz="1400" b="0" kern="1200" dirty="0" smtClean="0">
                          <a:solidFill>
                            <a:schemeClr val="tx1"/>
                          </a:solidFill>
                          <a:latin typeface="+mn-lt"/>
                          <a:ea typeface="+mn-ea"/>
                          <a:cs typeface="+mn-cs"/>
                        </a:rPr>
                        <a:t>Splenectomy</a:t>
                      </a:r>
                    </a:p>
                  </a:txBody>
                  <a:tcPr>
                    <a:solidFill>
                      <a:srgbClr val="FFC000">
                        <a:alpha val="20000"/>
                      </a:srgbClr>
                    </a:solidFill>
                  </a:tcPr>
                </a:tc>
                <a:tc hMerge="1">
                  <a:txBody>
                    <a:bodyPr/>
                    <a:lstStyle/>
                    <a:p>
                      <a:endParaRPr lang="en-US"/>
                    </a:p>
                  </a:txBody>
                  <a:tcPr/>
                </a:tc>
                <a:extLst>
                  <a:ext uri="{0D108BD9-81ED-4DB2-BD59-A6C34878D82A}">
                    <a16:rowId xmlns:a16="http://schemas.microsoft.com/office/drawing/2014/main" val="2767211686"/>
                  </a:ext>
                </a:extLst>
              </a:tr>
              <a:tr h="416751">
                <a:tc>
                  <a:txBody>
                    <a:bodyPr/>
                    <a:lstStyle/>
                    <a:p>
                      <a:pPr algn="ctr">
                        <a:lnSpc>
                          <a:spcPct val="150000"/>
                        </a:lnSpc>
                      </a:pPr>
                      <a:r>
                        <a:rPr lang="en-US" sz="1400" dirty="0" smtClean="0">
                          <a:solidFill>
                            <a:schemeClr val="accent2">
                              <a:lumMod val="75000"/>
                            </a:schemeClr>
                          </a:solidFill>
                        </a:rPr>
                        <a:t>Indications</a:t>
                      </a:r>
                      <a:endParaRPr lang="en-US" sz="1400" dirty="0">
                        <a:solidFill>
                          <a:schemeClr val="accent2">
                            <a:lumMod val="75000"/>
                          </a:schemeClr>
                        </a:solidFill>
                      </a:endParaRPr>
                    </a:p>
                  </a:txBody>
                  <a:tcPr>
                    <a:solidFill>
                      <a:schemeClr val="accent3">
                        <a:lumMod val="60000"/>
                        <a:lumOff val="40000"/>
                        <a:alpha val="20000"/>
                      </a:schemeClr>
                    </a:solidFill>
                  </a:tcPr>
                </a:tc>
                <a:tc>
                  <a:txBody>
                    <a:bodyPr/>
                    <a:lstStyle/>
                    <a:p>
                      <a:pPr algn="ctr">
                        <a:lnSpc>
                          <a:spcPct val="150000"/>
                        </a:lnSpc>
                      </a:pPr>
                      <a:r>
                        <a:rPr lang="en-US" sz="1400" dirty="0" smtClean="0">
                          <a:solidFill>
                            <a:schemeClr val="accent2">
                              <a:lumMod val="75000"/>
                            </a:schemeClr>
                          </a:solidFill>
                        </a:rPr>
                        <a:t>Risks &amp; complications </a:t>
                      </a:r>
                      <a:endParaRPr lang="en-US" sz="1400" dirty="0">
                        <a:solidFill>
                          <a:schemeClr val="accent2">
                            <a:lumMod val="75000"/>
                          </a:schemeClr>
                        </a:solidFill>
                      </a:endParaRPr>
                    </a:p>
                  </a:txBody>
                  <a:tcPr>
                    <a:solidFill>
                      <a:schemeClr val="accent3">
                        <a:lumMod val="60000"/>
                        <a:lumOff val="40000"/>
                        <a:alpha val="20000"/>
                      </a:schemeClr>
                    </a:solidFill>
                  </a:tcPr>
                </a:tc>
                <a:extLst>
                  <a:ext uri="{0D108BD9-81ED-4DB2-BD59-A6C34878D82A}">
                    <a16:rowId xmlns:a16="http://schemas.microsoft.com/office/drawing/2014/main" val="2572528572"/>
                  </a:ext>
                </a:extLst>
              </a:tr>
              <a:tr h="3372010">
                <a:tc>
                  <a:txBody>
                    <a:bodyPr/>
                    <a:lstStyle/>
                    <a:p>
                      <a:pPr marL="0" indent="0">
                        <a:lnSpc>
                          <a:spcPct val="150000"/>
                        </a:lnSpc>
                        <a:buClr>
                          <a:schemeClr val="tx1">
                            <a:shade val="95000"/>
                          </a:schemeClr>
                        </a:buClr>
                        <a:buFont typeface="+mj-lt"/>
                        <a:buNone/>
                        <a:defRPr/>
                      </a:pPr>
                      <a:r>
                        <a:rPr lang="en-US" sz="1400" dirty="0" smtClean="0">
                          <a:solidFill>
                            <a:srgbClr val="FF0000"/>
                          </a:solidFill>
                          <a:cs typeface="Tahoma" pitchFamily="34" charset="0"/>
                        </a:rPr>
                        <a:t>1. </a:t>
                      </a:r>
                      <a:r>
                        <a:rPr lang="en-US" sz="1400" dirty="0" err="1" smtClean="0">
                          <a:solidFill>
                            <a:srgbClr val="FF0000"/>
                          </a:solidFill>
                          <a:cs typeface="Tahoma" pitchFamily="34" charset="0"/>
                        </a:rPr>
                        <a:t>Hypersplenism</a:t>
                      </a:r>
                      <a:r>
                        <a:rPr lang="en-US" sz="1400" dirty="0" smtClean="0">
                          <a:cs typeface="Tahoma" pitchFamily="34" charset="0"/>
                        </a:rPr>
                        <a:t>: enlargement of the spleen (splenomegaly) with defects in the blood cells count. </a:t>
                      </a:r>
                    </a:p>
                    <a:p>
                      <a:pPr marL="0" indent="0">
                        <a:lnSpc>
                          <a:spcPct val="150000"/>
                        </a:lnSpc>
                        <a:buClr>
                          <a:schemeClr val="tx1">
                            <a:shade val="95000"/>
                          </a:schemeClr>
                        </a:buClr>
                        <a:buFont typeface="+mj-lt"/>
                        <a:buNone/>
                        <a:defRPr/>
                      </a:pPr>
                      <a:r>
                        <a:rPr lang="en-US" sz="1400" dirty="0" smtClean="0">
                          <a:cs typeface="Tahoma" pitchFamily="34" charset="0"/>
                        </a:rPr>
                        <a:t>2. Primary spleen </a:t>
                      </a:r>
                      <a:r>
                        <a:rPr lang="en-US" sz="1400" dirty="0" smtClean="0">
                          <a:solidFill>
                            <a:srgbClr val="FF0000"/>
                          </a:solidFill>
                          <a:cs typeface="Tahoma" pitchFamily="34" charset="0"/>
                        </a:rPr>
                        <a:t>cancers. </a:t>
                      </a:r>
                    </a:p>
                    <a:p>
                      <a:r>
                        <a:rPr lang="en-US" sz="1400" dirty="0" smtClean="0">
                          <a:solidFill>
                            <a:srgbClr val="FF0000"/>
                          </a:solidFill>
                          <a:cs typeface="Tahoma" pitchFamily="34" charset="0"/>
                        </a:rPr>
                        <a:t>3. </a:t>
                      </a:r>
                      <a:r>
                        <a:rPr lang="en-US" sz="1400" dirty="0" err="1" smtClean="0">
                          <a:solidFill>
                            <a:srgbClr val="FF0000"/>
                          </a:solidFill>
                          <a:cs typeface="Tahoma" pitchFamily="34" charset="0"/>
                        </a:rPr>
                        <a:t>Haemolytic</a:t>
                      </a:r>
                      <a:r>
                        <a:rPr lang="en-US" sz="1400" dirty="0" smtClean="0">
                          <a:solidFill>
                            <a:srgbClr val="FF0000"/>
                          </a:solidFill>
                          <a:cs typeface="Tahoma" pitchFamily="34" charset="0"/>
                        </a:rPr>
                        <a:t> anaemias</a:t>
                      </a:r>
                      <a:r>
                        <a:rPr lang="en-US" sz="1400" dirty="0" smtClean="0">
                          <a:cs typeface="Tahoma" pitchFamily="34" charset="0"/>
                        </a:rPr>
                        <a:t>: Sickle cell anemia, Thalassemia ,hereditary spherocytosis (HS) and </a:t>
                      </a:r>
                      <a:r>
                        <a:rPr lang="en-US" sz="1400" u="sng" dirty="0" err="1" smtClean="0">
                          <a:cs typeface="Tahoma" pitchFamily="34" charset="0"/>
                        </a:rPr>
                        <a:t>elliptocytosis</a:t>
                      </a:r>
                      <a:r>
                        <a:rPr lang="en-US" sz="1400" u="sng" baseline="0" dirty="0" smtClean="0">
                          <a:cs typeface="Tahoma" pitchFamily="34" charset="0"/>
                        </a:rPr>
                        <a:t> </a:t>
                      </a:r>
                      <a:r>
                        <a:rPr lang="en-US" sz="1400" u="sng" baseline="0" dirty="0" smtClean="0">
                          <a:solidFill>
                            <a:schemeClr val="bg1">
                              <a:lumMod val="50000"/>
                            </a:schemeClr>
                          </a:solidFill>
                          <a:cs typeface="Tahoma" pitchFamily="34" charset="0"/>
                        </a:rPr>
                        <a:t>(</a:t>
                      </a:r>
                      <a:r>
                        <a:rPr kumimoji="0" lang="en-US" sz="1400" kern="1200" dirty="0" smtClean="0">
                          <a:solidFill>
                            <a:schemeClr val="bg1">
                              <a:lumMod val="50000"/>
                            </a:schemeClr>
                          </a:solidFill>
                          <a:latin typeface="+mn-lt"/>
                          <a:ea typeface="+mn-ea"/>
                          <a:cs typeface="Tahoma" pitchFamily="34" charset="0"/>
                        </a:rPr>
                        <a:t>Hereditary </a:t>
                      </a:r>
                      <a:r>
                        <a:rPr kumimoji="0" lang="en-US" sz="1400" kern="1200" dirty="0" err="1" smtClean="0">
                          <a:solidFill>
                            <a:schemeClr val="bg1">
                              <a:lumMod val="50000"/>
                            </a:schemeClr>
                          </a:solidFill>
                          <a:latin typeface="+mn-lt"/>
                          <a:ea typeface="+mn-ea"/>
                          <a:cs typeface="Tahoma" pitchFamily="34" charset="0"/>
                        </a:rPr>
                        <a:t>elliptocytosis</a:t>
                      </a:r>
                      <a:r>
                        <a:rPr kumimoji="0" lang="en-US" sz="1400" kern="1200" dirty="0" smtClean="0">
                          <a:solidFill>
                            <a:schemeClr val="bg1">
                              <a:lumMod val="50000"/>
                            </a:schemeClr>
                          </a:solidFill>
                          <a:latin typeface="+mn-lt"/>
                          <a:ea typeface="+mn-ea"/>
                          <a:cs typeface="Tahoma" pitchFamily="34" charset="0"/>
                        </a:rPr>
                        <a:t>, also known as </a:t>
                      </a:r>
                      <a:r>
                        <a:rPr kumimoji="0" lang="en-US" sz="1400" kern="1200" dirty="0" err="1" smtClean="0">
                          <a:solidFill>
                            <a:schemeClr val="bg1">
                              <a:lumMod val="50000"/>
                            </a:schemeClr>
                          </a:solidFill>
                          <a:latin typeface="+mn-lt"/>
                          <a:ea typeface="+mn-ea"/>
                          <a:cs typeface="Tahoma" pitchFamily="34" charset="0"/>
                        </a:rPr>
                        <a:t>ovalocytosis</a:t>
                      </a:r>
                      <a:r>
                        <a:rPr kumimoji="0" lang="en-US" sz="1400" kern="1200" dirty="0" smtClean="0">
                          <a:solidFill>
                            <a:schemeClr val="bg1">
                              <a:lumMod val="50000"/>
                            </a:schemeClr>
                          </a:solidFill>
                          <a:latin typeface="+mn-lt"/>
                          <a:ea typeface="+mn-ea"/>
                          <a:cs typeface="Tahoma" pitchFamily="34" charset="0"/>
                        </a:rPr>
                        <a:t>, is an inherited blood disorder in which an abnormally large number of</a:t>
                      </a:r>
                      <a:r>
                        <a:rPr kumimoji="0" lang="en-US" sz="1400" kern="1200" baseline="0" dirty="0" smtClean="0">
                          <a:solidFill>
                            <a:schemeClr val="bg1">
                              <a:lumMod val="50000"/>
                            </a:schemeClr>
                          </a:solidFill>
                          <a:latin typeface="+mn-lt"/>
                          <a:ea typeface="+mn-ea"/>
                          <a:cs typeface="Tahoma" pitchFamily="34" charset="0"/>
                        </a:rPr>
                        <a:t> </a:t>
                      </a:r>
                      <a:r>
                        <a:rPr kumimoji="0" lang="en-US" sz="1400" kern="1200" dirty="0" smtClean="0">
                          <a:solidFill>
                            <a:schemeClr val="bg1">
                              <a:lumMod val="50000"/>
                            </a:schemeClr>
                          </a:solidFill>
                          <a:latin typeface="+mn-lt"/>
                          <a:ea typeface="+mn-ea"/>
                          <a:cs typeface="Tahoma" pitchFamily="34" charset="0"/>
                        </a:rPr>
                        <a:t>the patient's RBCs are elliptical rather than the typical biconcave disc shape).</a:t>
                      </a:r>
                    </a:p>
                    <a:p>
                      <a:pPr marL="0" indent="0">
                        <a:lnSpc>
                          <a:spcPct val="150000"/>
                        </a:lnSpc>
                        <a:buClr>
                          <a:schemeClr val="tx1">
                            <a:shade val="95000"/>
                          </a:schemeClr>
                        </a:buClr>
                        <a:buFont typeface="+mj-lt"/>
                        <a:buNone/>
                        <a:defRPr/>
                      </a:pPr>
                      <a:r>
                        <a:rPr lang="en-US" sz="1400" dirty="0" smtClean="0">
                          <a:cs typeface="Tahoma" pitchFamily="34" charset="0"/>
                        </a:rPr>
                        <a:t>4. Idiopathic thrombocytopenic purpura </a:t>
                      </a:r>
                      <a:r>
                        <a:rPr lang="en-US" sz="1400" dirty="0" smtClean="0">
                          <a:solidFill>
                            <a:srgbClr val="FF0000"/>
                          </a:solidFill>
                          <a:cs typeface="Tahoma" pitchFamily="34" charset="0"/>
                        </a:rPr>
                        <a:t>(ITP)</a:t>
                      </a:r>
                      <a:r>
                        <a:rPr lang="en-US" sz="1400" baseline="0" dirty="0" smtClean="0">
                          <a:solidFill>
                            <a:srgbClr val="FF0000"/>
                          </a:solidFill>
                          <a:cs typeface="Tahoma" pitchFamily="34" charset="0"/>
                        </a:rPr>
                        <a:t> </a:t>
                      </a:r>
                      <a:r>
                        <a:rPr lang="en-US" sz="1400" b="0" baseline="0" dirty="0" smtClean="0">
                          <a:solidFill>
                            <a:schemeClr val="bg1">
                              <a:lumMod val="50000"/>
                            </a:schemeClr>
                          </a:solidFill>
                          <a:cs typeface="Tahoma" pitchFamily="34" charset="0"/>
                        </a:rPr>
                        <a:t>(</a:t>
                      </a:r>
                      <a:r>
                        <a:rPr kumimoji="0" lang="en-US" sz="1400" b="0" i="0" u="none" strike="noStrike" kern="1200" dirty="0" smtClean="0">
                          <a:solidFill>
                            <a:schemeClr val="bg1">
                              <a:lumMod val="50000"/>
                            </a:schemeClr>
                          </a:solidFill>
                          <a:effectLst/>
                          <a:latin typeface="+mn-lt"/>
                          <a:ea typeface="+mn-ea"/>
                          <a:cs typeface="+mn-cs"/>
                        </a:rPr>
                        <a:t>a bleeding disorder in which the immune system destroys platelets).</a:t>
                      </a:r>
                      <a:endParaRPr lang="en-US" sz="1400" b="0" dirty="0" smtClean="0">
                        <a:solidFill>
                          <a:schemeClr val="bg1">
                            <a:lumMod val="50000"/>
                          </a:schemeClr>
                        </a:solidFill>
                        <a:cs typeface="Tahoma" pitchFamily="34" charset="0"/>
                      </a:endParaRPr>
                    </a:p>
                    <a:p>
                      <a:pPr marL="0" indent="0">
                        <a:lnSpc>
                          <a:spcPct val="150000"/>
                        </a:lnSpc>
                        <a:buClr>
                          <a:schemeClr val="tx1">
                            <a:shade val="95000"/>
                          </a:schemeClr>
                        </a:buClr>
                        <a:buFont typeface="+mj-lt"/>
                        <a:buNone/>
                        <a:defRPr/>
                      </a:pPr>
                      <a:r>
                        <a:rPr lang="en-US" sz="1400" dirty="0" smtClean="0">
                          <a:cs typeface="Tahoma" pitchFamily="34" charset="0"/>
                        </a:rPr>
                        <a:t>5. Trauma.</a:t>
                      </a:r>
                    </a:p>
                    <a:p>
                      <a:pPr marL="0" indent="0">
                        <a:lnSpc>
                          <a:spcPct val="150000"/>
                        </a:lnSpc>
                        <a:buClr>
                          <a:schemeClr val="tx1">
                            <a:shade val="95000"/>
                          </a:schemeClr>
                        </a:buClr>
                        <a:buFont typeface="+mj-lt"/>
                        <a:buNone/>
                        <a:defRPr/>
                      </a:pPr>
                      <a:r>
                        <a:rPr lang="en-US" sz="1400" dirty="0" smtClean="0">
                          <a:cs typeface="Tahoma" pitchFamily="34" charset="0"/>
                        </a:rPr>
                        <a:t>6. Hodgkin's disease</a:t>
                      </a:r>
                      <a:r>
                        <a:rPr lang="en-US" sz="1400" baseline="0" dirty="0" smtClean="0">
                          <a:cs typeface="Tahoma" pitchFamily="34" charset="0"/>
                        </a:rPr>
                        <a:t> </a:t>
                      </a:r>
                      <a:r>
                        <a:rPr lang="en-US" sz="1400" b="0" baseline="0" dirty="0" smtClean="0">
                          <a:solidFill>
                            <a:schemeClr val="bg1">
                              <a:lumMod val="50000"/>
                            </a:schemeClr>
                          </a:solidFill>
                          <a:cs typeface="Tahoma" pitchFamily="34" charset="0"/>
                        </a:rPr>
                        <a:t>(</a:t>
                      </a:r>
                      <a:r>
                        <a:rPr kumimoji="0" lang="en-US" sz="1400" b="0" i="0" u="none" strike="noStrike" kern="1200" dirty="0" smtClean="0">
                          <a:solidFill>
                            <a:schemeClr val="bg1">
                              <a:lumMod val="50000"/>
                            </a:schemeClr>
                          </a:solidFill>
                          <a:effectLst/>
                          <a:latin typeface="+mn-lt"/>
                          <a:ea typeface="+mn-ea"/>
                          <a:cs typeface="+mn-cs"/>
                        </a:rPr>
                        <a:t>type of lymphoma).</a:t>
                      </a:r>
                      <a:endParaRPr lang="en-US" sz="1400" b="0" dirty="0" smtClean="0">
                        <a:solidFill>
                          <a:schemeClr val="bg1">
                            <a:lumMod val="50000"/>
                          </a:schemeClr>
                        </a:solidFill>
                        <a:cs typeface="Tahoma" pitchFamily="34" charset="0"/>
                      </a:endParaRPr>
                    </a:p>
                    <a:p>
                      <a:pPr marL="0" indent="0">
                        <a:lnSpc>
                          <a:spcPct val="150000"/>
                        </a:lnSpc>
                        <a:buClr>
                          <a:schemeClr val="tx1">
                            <a:shade val="95000"/>
                          </a:schemeClr>
                        </a:buClr>
                        <a:buFont typeface="+mj-lt"/>
                        <a:buNone/>
                        <a:defRPr/>
                      </a:pPr>
                      <a:r>
                        <a:rPr lang="en-US" sz="1400" dirty="0" smtClean="0">
                          <a:cs typeface="Tahoma" pitchFamily="34" charset="0"/>
                        </a:rPr>
                        <a:t>7. Autoimmune hemolytic disorders. </a:t>
                      </a:r>
                      <a:endParaRPr lang="en-US" sz="1400" dirty="0">
                        <a:cs typeface="Tahoma" pitchFamily="34" charset="0"/>
                      </a:endParaRPr>
                    </a:p>
                  </a:txBody>
                  <a:tcPr>
                    <a:solidFill>
                      <a:schemeClr val="accent3">
                        <a:lumMod val="20000"/>
                        <a:lumOff val="80000"/>
                        <a:alpha val="20000"/>
                      </a:schemeClr>
                    </a:solidFill>
                  </a:tcPr>
                </a:tc>
                <a:tc>
                  <a:txBody>
                    <a:bodyPr/>
                    <a:lstStyle/>
                    <a:p>
                      <a:pPr marL="285750" indent="-285750">
                        <a:lnSpc>
                          <a:spcPct val="150000"/>
                        </a:lnSpc>
                        <a:buClr>
                          <a:schemeClr val="accent2">
                            <a:lumMod val="50000"/>
                          </a:schemeClr>
                        </a:buClr>
                        <a:buFont typeface="Wingdings" panose="05000000000000000000" pitchFamily="2" charset="2"/>
                        <a:buChar char="§"/>
                        <a:defRPr/>
                      </a:pPr>
                      <a:r>
                        <a:rPr lang="en-US" altLang="en-US" sz="1400" dirty="0" smtClean="0">
                          <a:ea typeface="Tahoma" panose="020B0604030504040204" pitchFamily="34" charset="0"/>
                          <a:cs typeface="Tahoma" panose="020B0604030504040204" pitchFamily="34" charset="0"/>
                        </a:rPr>
                        <a:t>Overwhelming </a:t>
                      </a:r>
                      <a:r>
                        <a:rPr lang="en-US" altLang="en-US" sz="1400" dirty="0" smtClean="0">
                          <a:solidFill>
                            <a:srgbClr val="FF0000"/>
                          </a:solidFill>
                          <a:ea typeface="Tahoma" panose="020B0604030504040204" pitchFamily="34" charset="0"/>
                          <a:cs typeface="Tahoma" panose="020B0604030504040204" pitchFamily="34" charset="0"/>
                        </a:rPr>
                        <a:t>bacterial infection </a:t>
                      </a:r>
                      <a:r>
                        <a:rPr lang="en-US" altLang="en-US" sz="1400" dirty="0" smtClean="0">
                          <a:ea typeface="Tahoma" panose="020B0604030504040204" pitchFamily="34" charset="0"/>
                          <a:cs typeface="Tahoma" panose="020B0604030504040204" pitchFamily="34" charset="0"/>
                        </a:rPr>
                        <a:t>or post splenectomy </a:t>
                      </a:r>
                      <a:r>
                        <a:rPr lang="en-US" altLang="en-US" sz="1400" dirty="0" smtClean="0">
                          <a:solidFill>
                            <a:srgbClr val="FF0000"/>
                          </a:solidFill>
                          <a:ea typeface="Tahoma" panose="020B0604030504040204" pitchFamily="34" charset="0"/>
                          <a:cs typeface="Tahoma" panose="020B0604030504040204" pitchFamily="34" charset="0"/>
                        </a:rPr>
                        <a:t>sepsis</a:t>
                      </a:r>
                      <a:r>
                        <a:rPr lang="en-US" altLang="en-US" sz="1400" dirty="0" smtClean="0">
                          <a:ea typeface="Tahoma" panose="020B0604030504040204" pitchFamily="34" charset="0"/>
                          <a:cs typeface="Tahoma" panose="020B0604030504040204" pitchFamily="34" charset="0"/>
                        </a:rPr>
                        <a:t>.  </a:t>
                      </a:r>
                    </a:p>
                    <a:p>
                      <a:pPr marL="285750" indent="-285750">
                        <a:lnSpc>
                          <a:spcPct val="150000"/>
                        </a:lnSpc>
                        <a:buClr>
                          <a:schemeClr val="accent2">
                            <a:lumMod val="50000"/>
                          </a:schemeClr>
                        </a:buClr>
                        <a:buFont typeface="Wingdings" panose="05000000000000000000" pitchFamily="2" charset="2"/>
                        <a:buChar char="§"/>
                        <a:defRPr/>
                      </a:pPr>
                      <a:endParaRPr lang="en-US" altLang="en-US" sz="1400" dirty="0" smtClean="0">
                        <a:ea typeface="Tahoma" panose="020B0604030504040204" pitchFamily="34" charset="0"/>
                        <a:cs typeface="Tahoma" panose="020B0604030504040204" pitchFamily="34" charset="0"/>
                      </a:endParaRPr>
                    </a:p>
                    <a:p>
                      <a:pPr marL="285750" indent="-285750">
                        <a:lnSpc>
                          <a:spcPct val="150000"/>
                        </a:lnSpc>
                        <a:buClr>
                          <a:schemeClr val="accent2">
                            <a:lumMod val="50000"/>
                          </a:schemeClr>
                        </a:buClr>
                        <a:buFont typeface="Wingdings" panose="05000000000000000000" pitchFamily="2" charset="2"/>
                        <a:buChar char="§"/>
                        <a:defRPr/>
                      </a:pPr>
                      <a:r>
                        <a:rPr lang="en-US" altLang="en-US" sz="1400" dirty="0" smtClean="0">
                          <a:ea typeface="Tahoma" panose="020B0604030504040204" pitchFamily="34" charset="0"/>
                          <a:cs typeface="Tahoma" panose="020B0604030504040204" pitchFamily="34" charset="0"/>
                        </a:rPr>
                        <a:t>Patient prone to </a:t>
                      </a:r>
                      <a:r>
                        <a:rPr lang="en-US" altLang="en-US" sz="1400" dirty="0" smtClean="0">
                          <a:solidFill>
                            <a:srgbClr val="FF0000"/>
                          </a:solidFill>
                          <a:ea typeface="Tahoma" panose="020B0604030504040204" pitchFamily="34" charset="0"/>
                          <a:cs typeface="Tahoma" panose="020B0604030504040204" pitchFamily="34" charset="0"/>
                        </a:rPr>
                        <a:t>malaria</a:t>
                      </a:r>
                      <a:r>
                        <a:rPr lang="en-US" altLang="en-US" sz="1400" dirty="0" smtClean="0">
                          <a:ea typeface="Tahoma" panose="020B0604030504040204" pitchFamily="34" charset="0"/>
                          <a:cs typeface="Tahoma" panose="020B0604030504040204" pitchFamily="34" charset="0"/>
                        </a:rPr>
                        <a:t>.</a:t>
                      </a:r>
                    </a:p>
                    <a:p>
                      <a:pPr marL="285750" indent="-285750">
                        <a:lnSpc>
                          <a:spcPct val="150000"/>
                        </a:lnSpc>
                        <a:buClr>
                          <a:schemeClr val="accent2">
                            <a:lumMod val="50000"/>
                          </a:schemeClr>
                        </a:buClr>
                        <a:buFont typeface="Wingdings" panose="05000000000000000000" pitchFamily="2" charset="2"/>
                        <a:buChar char="§"/>
                        <a:defRPr/>
                      </a:pPr>
                      <a:endParaRPr lang="en-US" altLang="en-US" sz="1400" dirty="0" smtClean="0">
                        <a:ea typeface="Tahoma" panose="020B0604030504040204" pitchFamily="34" charset="0"/>
                        <a:cs typeface="Tahoma" panose="020B0604030504040204" pitchFamily="34" charset="0"/>
                      </a:endParaRPr>
                    </a:p>
                    <a:p>
                      <a:pPr marL="285750" indent="-285750">
                        <a:lnSpc>
                          <a:spcPct val="150000"/>
                        </a:lnSpc>
                        <a:buClr>
                          <a:schemeClr val="accent2">
                            <a:lumMod val="50000"/>
                          </a:schemeClr>
                        </a:buClr>
                        <a:buFont typeface="Wingdings" panose="05000000000000000000" pitchFamily="2" charset="2"/>
                        <a:buChar char="§"/>
                        <a:defRPr/>
                      </a:pPr>
                      <a:r>
                        <a:rPr lang="en-US" altLang="en-US" sz="1400" dirty="0" smtClean="0">
                          <a:ea typeface="Tahoma" panose="020B0604030504040204" pitchFamily="34" charset="0"/>
                          <a:cs typeface="Tahoma" panose="020B0604030504040204" pitchFamily="34" charset="0"/>
                        </a:rPr>
                        <a:t>Inflammation of the </a:t>
                      </a:r>
                      <a:r>
                        <a:rPr lang="en-US" altLang="en-US" sz="1400" dirty="0" smtClean="0">
                          <a:solidFill>
                            <a:srgbClr val="FF0000"/>
                          </a:solidFill>
                          <a:ea typeface="Tahoma" panose="020B0604030504040204" pitchFamily="34" charset="0"/>
                          <a:cs typeface="Tahoma" panose="020B0604030504040204" pitchFamily="34" charset="0"/>
                        </a:rPr>
                        <a:t>pancreas</a:t>
                      </a:r>
                      <a:r>
                        <a:rPr lang="en-US" altLang="en-US" sz="1400" dirty="0" smtClean="0">
                          <a:ea typeface="Tahoma" panose="020B0604030504040204" pitchFamily="34" charset="0"/>
                          <a:cs typeface="Tahoma" panose="020B0604030504040204" pitchFamily="34" charset="0"/>
                        </a:rPr>
                        <a:t> and collapse of the </a:t>
                      </a:r>
                      <a:r>
                        <a:rPr lang="en-US" altLang="en-US" sz="1400" dirty="0" smtClean="0">
                          <a:solidFill>
                            <a:srgbClr val="FF0000"/>
                          </a:solidFill>
                          <a:ea typeface="Tahoma" panose="020B0604030504040204" pitchFamily="34" charset="0"/>
                          <a:cs typeface="Tahoma" panose="020B0604030504040204" pitchFamily="34" charset="0"/>
                        </a:rPr>
                        <a:t>lungs</a:t>
                      </a:r>
                      <a:r>
                        <a:rPr lang="en-US" altLang="en-US" sz="1400" dirty="0" smtClean="0">
                          <a:ea typeface="Tahoma" panose="020B0604030504040204" pitchFamily="34" charset="0"/>
                          <a:cs typeface="Tahoma" panose="020B0604030504040204" pitchFamily="34" charset="0"/>
                        </a:rPr>
                        <a:t>. </a:t>
                      </a:r>
                    </a:p>
                    <a:p>
                      <a:pPr marL="285750" indent="-285750">
                        <a:lnSpc>
                          <a:spcPct val="150000"/>
                        </a:lnSpc>
                        <a:buClr>
                          <a:schemeClr val="accent2">
                            <a:lumMod val="50000"/>
                          </a:schemeClr>
                        </a:buClr>
                        <a:buFont typeface="Wingdings" panose="05000000000000000000" pitchFamily="2" charset="2"/>
                        <a:buChar char="§"/>
                        <a:defRPr/>
                      </a:pPr>
                      <a:endParaRPr lang="en-US" altLang="en-US" sz="1400" dirty="0" smtClean="0">
                        <a:ea typeface="Tahoma" panose="020B0604030504040204" pitchFamily="34" charset="0"/>
                        <a:cs typeface="Tahoma" panose="020B0604030504040204" pitchFamily="34" charset="0"/>
                      </a:endParaRPr>
                    </a:p>
                    <a:p>
                      <a:pPr marL="285750" indent="-285750">
                        <a:lnSpc>
                          <a:spcPct val="150000"/>
                        </a:lnSpc>
                        <a:buClr>
                          <a:schemeClr val="accent2">
                            <a:lumMod val="50000"/>
                          </a:schemeClr>
                        </a:buClr>
                        <a:buFont typeface="Wingdings" panose="05000000000000000000" pitchFamily="2" charset="2"/>
                        <a:buChar char="§"/>
                        <a:defRPr/>
                      </a:pPr>
                      <a:r>
                        <a:rPr lang="en-US" altLang="en-US" sz="1400" dirty="0" smtClean="0">
                          <a:ea typeface="Tahoma" panose="020B0604030504040204" pitchFamily="34" charset="0"/>
                          <a:cs typeface="Tahoma" panose="020B0604030504040204" pitchFamily="34" charset="0"/>
                        </a:rPr>
                        <a:t>Excessive post-operative </a:t>
                      </a:r>
                      <a:r>
                        <a:rPr lang="en-US" altLang="en-US" sz="1400" dirty="0" smtClean="0">
                          <a:solidFill>
                            <a:srgbClr val="FF0000"/>
                          </a:solidFill>
                          <a:ea typeface="Tahoma" panose="020B0604030504040204" pitchFamily="34" charset="0"/>
                          <a:cs typeface="Tahoma" panose="020B0604030504040204" pitchFamily="34" charset="0"/>
                        </a:rPr>
                        <a:t>bleeding</a:t>
                      </a:r>
                      <a:r>
                        <a:rPr lang="en-US" altLang="en-US" sz="1400" dirty="0" smtClean="0">
                          <a:ea typeface="Tahoma" panose="020B0604030504040204" pitchFamily="34" charset="0"/>
                          <a:cs typeface="Tahoma" panose="020B0604030504040204" pitchFamily="34" charset="0"/>
                        </a:rPr>
                        <a:t> (surgical).</a:t>
                      </a:r>
                    </a:p>
                    <a:p>
                      <a:pPr marL="285750" indent="-285750">
                        <a:lnSpc>
                          <a:spcPct val="150000"/>
                        </a:lnSpc>
                        <a:buClr>
                          <a:schemeClr val="accent2">
                            <a:lumMod val="50000"/>
                          </a:schemeClr>
                        </a:buClr>
                        <a:buFont typeface="Wingdings" panose="05000000000000000000" pitchFamily="2" charset="2"/>
                        <a:buChar char="§"/>
                        <a:defRPr/>
                      </a:pPr>
                      <a:endParaRPr lang="en-US" altLang="en-US" sz="1400" dirty="0" smtClean="0">
                        <a:ea typeface="Tahoma" panose="020B0604030504040204" pitchFamily="34" charset="0"/>
                        <a:cs typeface="Tahoma" panose="020B0604030504040204" pitchFamily="34" charset="0"/>
                      </a:endParaRPr>
                    </a:p>
                    <a:p>
                      <a:pPr marL="285750" indent="-285750">
                        <a:lnSpc>
                          <a:spcPct val="150000"/>
                        </a:lnSpc>
                        <a:buClr>
                          <a:schemeClr val="accent2">
                            <a:lumMod val="50000"/>
                          </a:schemeClr>
                        </a:buClr>
                        <a:buFont typeface="Wingdings" panose="05000000000000000000" pitchFamily="2" charset="2"/>
                        <a:buChar char="§"/>
                        <a:defRPr/>
                      </a:pPr>
                      <a:r>
                        <a:rPr lang="en-US" altLang="en-US" sz="1400" dirty="0" smtClean="0">
                          <a:ea typeface="Tahoma" panose="020B0604030504040204" pitchFamily="34" charset="0"/>
                          <a:cs typeface="Tahoma" panose="020B0604030504040204" pitchFamily="34" charset="0"/>
                        </a:rPr>
                        <a:t>Post-operative </a:t>
                      </a:r>
                      <a:r>
                        <a:rPr lang="en-US" altLang="en-US" sz="1400" dirty="0" smtClean="0">
                          <a:solidFill>
                            <a:srgbClr val="FF0000"/>
                          </a:solidFill>
                          <a:ea typeface="Tahoma" panose="020B0604030504040204" pitchFamily="34" charset="0"/>
                          <a:cs typeface="Tahoma" panose="020B0604030504040204" pitchFamily="34" charset="0"/>
                        </a:rPr>
                        <a:t>thrombocytosis</a:t>
                      </a:r>
                      <a:r>
                        <a:rPr lang="en-US" altLang="en-US" sz="1400" dirty="0" smtClean="0">
                          <a:ea typeface="Tahoma" panose="020B0604030504040204" pitchFamily="34" charset="0"/>
                          <a:cs typeface="Tahoma" panose="020B0604030504040204" pitchFamily="34" charset="0"/>
                        </a:rPr>
                        <a:t> and </a:t>
                      </a:r>
                      <a:r>
                        <a:rPr lang="en-US" altLang="en-US" sz="1400" dirty="0" smtClean="0">
                          <a:solidFill>
                            <a:srgbClr val="FF0000"/>
                          </a:solidFill>
                          <a:ea typeface="Tahoma" panose="020B0604030504040204" pitchFamily="34" charset="0"/>
                          <a:cs typeface="Tahoma" panose="020B0604030504040204" pitchFamily="34" charset="0"/>
                        </a:rPr>
                        <a:t>thrombosis.</a:t>
                      </a:r>
                      <a:endParaRPr lang="en-US" altLang="en-US" sz="1400" dirty="0">
                        <a:solidFill>
                          <a:srgbClr val="FF0000"/>
                        </a:solidFill>
                        <a:ea typeface="Tahoma" panose="020B0604030504040204" pitchFamily="34" charset="0"/>
                        <a:cs typeface="Tahoma" panose="020B0604030504040204" pitchFamily="34" charset="0"/>
                      </a:endParaRPr>
                    </a:p>
                  </a:txBody>
                  <a:tcPr>
                    <a:solidFill>
                      <a:schemeClr val="accent3">
                        <a:lumMod val="20000"/>
                        <a:lumOff val="80000"/>
                        <a:alpha val="20000"/>
                      </a:schemeClr>
                    </a:solidFill>
                  </a:tcPr>
                </a:tc>
                <a:extLst>
                  <a:ext uri="{0D108BD9-81ED-4DB2-BD59-A6C34878D82A}">
                    <a16:rowId xmlns:a16="http://schemas.microsoft.com/office/drawing/2014/main" val="2691704663"/>
                  </a:ext>
                </a:extLst>
              </a:tr>
            </a:tbl>
          </a:graphicData>
        </a:graphic>
      </p:graphicFrame>
    </p:spTree>
    <p:extLst>
      <p:ext uri="{BB962C8B-B14F-4D97-AF65-F5344CB8AC3E}">
        <p14:creationId xmlns:p14="http://schemas.microsoft.com/office/powerpoint/2010/main" val="1615814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89856" y="4622495"/>
            <a:ext cx="5472606" cy="1656183"/>
          </a:xfrm>
          <a:prstGeom prst="rect">
            <a:avLst/>
          </a:prstGeom>
          <a:blipFill>
            <a:blip r:embed="rId2" cstate="print"/>
            <a:stretch>
              <a:fillRect/>
            </a:stretch>
          </a:blipFill>
          <a:ln>
            <a:solidFill>
              <a:schemeClr val="accent2"/>
            </a:solidFill>
          </a:ln>
        </p:spPr>
        <p:txBody>
          <a:bodyPr wrap="square" lIns="0" tIns="0" rIns="0" bIns="0" rtlCol="0"/>
          <a:lstStyle/>
          <a:p>
            <a:endParaRPr/>
          </a:p>
        </p:txBody>
      </p:sp>
      <p:sp>
        <p:nvSpPr>
          <p:cNvPr id="5" name="Rectangle 4">
            <a:extLst>
              <a:ext uri="{FF2B5EF4-FFF2-40B4-BE49-F238E27FC236}">
                <a16:creationId xmlns:a16="http://schemas.microsoft.com/office/drawing/2014/main" id="{CE5C4C88-3AA0-45BC-88C8-516CDBE13BBF}"/>
              </a:ext>
            </a:extLst>
          </p:cNvPr>
          <p:cNvSpPr/>
          <p:nvPr/>
        </p:nvSpPr>
        <p:spPr>
          <a:xfrm>
            <a:off x="621802" y="558223"/>
            <a:ext cx="6480719" cy="584775"/>
          </a:xfrm>
          <a:prstGeom prst="rect">
            <a:avLst/>
          </a:prstGeom>
        </p:spPr>
        <p:txBody>
          <a:bodyPr wrap="square">
            <a:spAutoFit/>
          </a:bodyPr>
          <a:lstStyle/>
          <a:p>
            <a:r>
              <a:rPr lang="en-US" sz="3200" dirty="0">
                <a:solidFill>
                  <a:schemeClr val="tx2"/>
                </a:solidFill>
                <a:latin typeface="+mj-lt"/>
                <a:ea typeface="+mj-ea"/>
                <a:cs typeface="+mj-cs"/>
              </a:rPr>
              <a:t>WBCs</a:t>
            </a:r>
            <a:r>
              <a:rPr lang="en-US" sz="3200" spc="-5" dirty="0">
                <a:latin typeface="+mj-lt"/>
                <a:cs typeface="Calibri"/>
              </a:rPr>
              <a:t> </a:t>
            </a:r>
            <a:r>
              <a:rPr lang="en-US" sz="3200" dirty="0">
                <a:solidFill>
                  <a:schemeClr val="tx2"/>
                </a:solidFill>
                <a:latin typeface="+mj-lt"/>
                <a:ea typeface="+mj-ea"/>
                <a:cs typeface="+mj-cs"/>
              </a:rPr>
              <a:t>Concentration </a:t>
            </a:r>
            <a:endParaRPr lang="en-US" sz="3200" dirty="0" smtClean="0">
              <a:solidFill>
                <a:schemeClr val="tx2"/>
              </a:solidFill>
              <a:latin typeface="+mj-lt"/>
              <a:ea typeface="+mj-ea"/>
              <a:cs typeface="+mj-cs"/>
            </a:endParaRPr>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32692" t="25808" r="18738" b="19858"/>
          <a:stretch/>
        </p:blipFill>
        <p:spPr>
          <a:xfrm>
            <a:off x="7246540" y="1276070"/>
            <a:ext cx="4320480" cy="4889233"/>
          </a:xfrm>
          <a:prstGeom prst="rect">
            <a:avLst/>
          </a:prstGeom>
        </p:spPr>
      </p:pic>
      <p:cxnSp>
        <p:nvCxnSpPr>
          <p:cNvPr id="7" name="Straight Connector 2"/>
          <p:cNvCxnSpPr/>
          <p:nvPr/>
        </p:nvCxnSpPr>
        <p:spPr>
          <a:xfrm>
            <a:off x="7102524" y="1142999"/>
            <a:ext cx="0" cy="5213351"/>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Slide Number Placeholder 2"/>
          <p:cNvSpPr>
            <a:spLocks noGrp="1"/>
          </p:cNvSpPr>
          <p:nvPr>
            <p:ph type="sldNum" sz="quarter" idx="12"/>
          </p:nvPr>
        </p:nvSpPr>
        <p:spPr>
          <a:xfrm>
            <a:off x="816669" y="6356350"/>
            <a:ext cx="2640913" cy="365760"/>
          </a:xfrm>
        </p:spPr>
        <p:txBody>
          <a:bodyPr/>
          <a:lstStyle/>
          <a:p>
            <a:r>
              <a:rPr lang="en-US" dirty="0" smtClean="0"/>
              <a:t>18</a:t>
            </a:r>
            <a:endParaRPr lang="en-US" dirty="0"/>
          </a:p>
        </p:txBody>
      </p:sp>
      <p:sp>
        <p:nvSpPr>
          <p:cNvPr id="10" name="عنوان 1"/>
          <p:cNvSpPr>
            <a:spLocks noGrp="1"/>
          </p:cNvSpPr>
          <p:nvPr>
            <p:ph type="title"/>
          </p:nvPr>
        </p:nvSpPr>
        <p:spPr>
          <a:xfrm>
            <a:off x="7102524" y="152400"/>
            <a:ext cx="4476879" cy="990600"/>
          </a:xfrm>
        </p:spPr>
        <p:txBody>
          <a:bodyPr>
            <a:normAutofit/>
          </a:bodyPr>
          <a:lstStyle/>
          <a:p>
            <a:r>
              <a:rPr lang="en-US" sz="3200" dirty="0"/>
              <a:t>Summary </a:t>
            </a:r>
            <a:r>
              <a:rPr lang="en-US" sz="2400" dirty="0" smtClean="0">
                <a:solidFill>
                  <a:schemeClr val="bg1">
                    <a:lumMod val="50000"/>
                  </a:schemeClr>
                </a:solidFill>
              </a:rPr>
              <a:t>(from slides) </a:t>
            </a:r>
            <a:endParaRPr lang="ar-SA" sz="2400" dirty="0">
              <a:solidFill>
                <a:schemeClr val="bg1">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00234455"/>
              </p:ext>
            </p:extLst>
          </p:nvPr>
        </p:nvGraphicFramePr>
        <p:xfrm>
          <a:off x="621802" y="1212867"/>
          <a:ext cx="6408714" cy="3331957"/>
        </p:xfrm>
        <a:graphic>
          <a:graphicData uri="http://schemas.openxmlformats.org/drawingml/2006/table">
            <a:tbl>
              <a:tblPr firstRow="1" bandRow="1">
                <a:tableStyleId>{5DA37D80-6434-44D0-A028-1B22A696006F}</a:tableStyleId>
              </a:tblPr>
              <a:tblGrid>
                <a:gridCol w="417959">
                  <a:extLst>
                    <a:ext uri="{9D8B030D-6E8A-4147-A177-3AD203B41FA5}">
                      <a16:colId xmlns:a16="http://schemas.microsoft.com/office/drawing/2014/main" val="3259160090"/>
                    </a:ext>
                  </a:extLst>
                </a:gridCol>
                <a:gridCol w="1393199">
                  <a:extLst>
                    <a:ext uri="{9D8B030D-6E8A-4147-A177-3AD203B41FA5}">
                      <a16:colId xmlns:a16="http://schemas.microsoft.com/office/drawing/2014/main" val="2724297397"/>
                    </a:ext>
                  </a:extLst>
                </a:gridCol>
                <a:gridCol w="1645228">
                  <a:extLst>
                    <a:ext uri="{9D8B030D-6E8A-4147-A177-3AD203B41FA5}">
                      <a16:colId xmlns:a16="http://schemas.microsoft.com/office/drawing/2014/main" val="12787287"/>
                    </a:ext>
                  </a:extLst>
                </a:gridCol>
                <a:gridCol w="1368152">
                  <a:extLst>
                    <a:ext uri="{9D8B030D-6E8A-4147-A177-3AD203B41FA5}">
                      <a16:colId xmlns:a16="http://schemas.microsoft.com/office/drawing/2014/main" val="2409521695"/>
                    </a:ext>
                  </a:extLst>
                </a:gridCol>
                <a:gridCol w="1584176">
                  <a:extLst>
                    <a:ext uri="{9D8B030D-6E8A-4147-A177-3AD203B41FA5}">
                      <a16:colId xmlns:a16="http://schemas.microsoft.com/office/drawing/2014/main" val="2388250779"/>
                    </a:ext>
                  </a:extLst>
                </a:gridCol>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spc="-50" dirty="0" smtClean="0">
                          <a:solidFill>
                            <a:schemeClr val="tx1"/>
                          </a:solidFill>
                          <a:latin typeface="+mn-lt"/>
                          <a:ea typeface="+mn-ea"/>
                          <a:cs typeface="+mn-cs"/>
                        </a:rPr>
                        <a:t>WBCs Concentration (Normal Counts)</a:t>
                      </a:r>
                    </a:p>
                  </a:txBody>
                  <a:tcPr>
                    <a:solidFill>
                      <a:srgbClr val="DAF6EA"/>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2755804638"/>
                  </a:ext>
                </a:extLst>
              </a:tr>
              <a:tr h="370840">
                <a:tc gridSpan="2">
                  <a:txBody>
                    <a:bodyPr/>
                    <a:lstStyle/>
                    <a:p>
                      <a:r>
                        <a:rPr lang="en-US" sz="1400" dirty="0" smtClean="0">
                          <a:latin typeface="+mn-lt"/>
                        </a:rPr>
                        <a:t>Cells </a:t>
                      </a:r>
                      <a:endParaRPr lang="en-US" sz="1400" dirty="0">
                        <a:latin typeface="+mn-lt"/>
                      </a:endParaRPr>
                    </a:p>
                  </a:txBody>
                  <a:tcPr>
                    <a:solidFill>
                      <a:schemeClr val="bg1">
                        <a:lumMod val="95000"/>
                      </a:schemeClr>
                    </a:solidFill>
                  </a:tcPr>
                </a:tc>
                <a:tc hMerge="1">
                  <a:txBody>
                    <a:bodyPr/>
                    <a:lstStyle/>
                    <a:p>
                      <a:endParaRPr lang="en-US" sz="1400" dirty="0"/>
                    </a:p>
                  </a:txBody>
                  <a:tcPr>
                    <a:solidFill>
                      <a:schemeClr val="bg1"/>
                    </a:solidFill>
                  </a:tcPr>
                </a:tc>
                <a:tc>
                  <a:txBody>
                    <a:bodyPr/>
                    <a:lstStyle/>
                    <a:p>
                      <a:pPr marL="85090" marR="455930" algn="ctr">
                        <a:lnSpc>
                          <a:spcPct val="100000"/>
                        </a:lnSpc>
                        <a:spcBef>
                          <a:spcPts val="155"/>
                        </a:spcBef>
                      </a:pPr>
                      <a:r>
                        <a:rPr sz="1400" b="0" spc="-15" dirty="0" smtClean="0">
                          <a:solidFill>
                            <a:schemeClr val="tx1"/>
                          </a:solidFill>
                          <a:latin typeface="+mn-lt"/>
                        </a:rPr>
                        <a:t>Approxima</a:t>
                      </a:r>
                      <a:r>
                        <a:rPr lang="en-US" sz="1400" b="0" spc="-15" dirty="0" smtClean="0">
                          <a:solidFill>
                            <a:schemeClr val="tx1"/>
                          </a:solidFill>
                          <a:latin typeface="+mn-lt"/>
                        </a:rPr>
                        <a:t>t</a:t>
                      </a:r>
                      <a:r>
                        <a:rPr sz="1400" b="0" spc="-15" dirty="0" smtClean="0">
                          <a:solidFill>
                            <a:schemeClr val="tx1"/>
                          </a:solidFill>
                          <a:latin typeface="+mn-lt"/>
                        </a:rPr>
                        <a:t>e  </a:t>
                      </a:r>
                      <a:r>
                        <a:rPr sz="1400" b="0" dirty="0" smtClean="0">
                          <a:solidFill>
                            <a:schemeClr val="tx1"/>
                          </a:solidFill>
                          <a:latin typeface="+mn-lt"/>
                        </a:rPr>
                        <a:t>Normal</a:t>
                      </a:r>
                      <a:r>
                        <a:rPr lang="en-US" sz="1400" b="0" spc="-125" baseline="0" dirty="0" smtClean="0">
                          <a:solidFill>
                            <a:schemeClr val="tx1"/>
                          </a:solidFill>
                          <a:latin typeface="+mn-lt"/>
                        </a:rPr>
                        <a:t> </a:t>
                      </a:r>
                      <a:r>
                        <a:rPr sz="1400" b="0" spc="-15" dirty="0" smtClean="0">
                          <a:solidFill>
                            <a:schemeClr val="tx1"/>
                          </a:solidFill>
                          <a:latin typeface="+mn-lt"/>
                        </a:rPr>
                        <a:t>range  </a:t>
                      </a:r>
                      <a:r>
                        <a:rPr sz="1400" b="0" dirty="0">
                          <a:solidFill>
                            <a:schemeClr val="tx1"/>
                          </a:solidFill>
                          <a:latin typeface="+mn-lt"/>
                        </a:rPr>
                        <a:t>(/µL)</a:t>
                      </a:r>
                      <a:endParaRPr sz="1400" b="0" dirty="0">
                        <a:solidFill>
                          <a:schemeClr val="tx1"/>
                        </a:solidFill>
                        <a:latin typeface="+mn-lt"/>
                        <a:cs typeface="Calibri"/>
                      </a:endParaRPr>
                    </a:p>
                  </a:txBody>
                  <a:tcPr marL="0" marR="0" marT="0" marB="0">
                    <a:solidFill>
                      <a:schemeClr val="bg1">
                        <a:lumMod val="95000"/>
                      </a:schemeClr>
                    </a:solidFill>
                  </a:tcPr>
                </a:tc>
                <a:tc>
                  <a:txBody>
                    <a:bodyPr/>
                    <a:lstStyle/>
                    <a:p>
                      <a:pPr marL="337820" marR="109220" indent="-220979">
                        <a:lnSpc>
                          <a:spcPct val="100000"/>
                        </a:lnSpc>
                        <a:spcBef>
                          <a:spcPts val="155"/>
                        </a:spcBef>
                      </a:pPr>
                      <a:r>
                        <a:rPr sz="1400" b="0" spc="-20" dirty="0" smtClean="0">
                          <a:solidFill>
                            <a:schemeClr val="tx1"/>
                          </a:solidFill>
                          <a:latin typeface="+mn-lt"/>
                        </a:rPr>
                        <a:t>Percentage</a:t>
                      </a:r>
                      <a:r>
                        <a:rPr sz="1400" b="0" spc="-65" dirty="0" smtClean="0">
                          <a:solidFill>
                            <a:schemeClr val="tx1"/>
                          </a:solidFill>
                          <a:latin typeface="+mn-lt"/>
                        </a:rPr>
                        <a:t> </a:t>
                      </a:r>
                      <a:r>
                        <a:rPr sz="1400" b="0" dirty="0">
                          <a:solidFill>
                            <a:schemeClr val="tx1"/>
                          </a:solidFill>
                          <a:latin typeface="+mn-lt"/>
                        </a:rPr>
                        <a:t>of  </a:t>
                      </a:r>
                      <a:r>
                        <a:rPr sz="1400" b="0" spc="-50" dirty="0">
                          <a:solidFill>
                            <a:schemeClr val="tx1"/>
                          </a:solidFill>
                          <a:latin typeface="+mn-lt"/>
                        </a:rPr>
                        <a:t>Total</a:t>
                      </a:r>
                      <a:r>
                        <a:rPr sz="1400" b="0" spc="-95" dirty="0">
                          <a:solidFill>
                            <a:schemeClr val="tx1"/>
                          </a:solidFill>
                          <a:latin typeface="+mn-lt"/>
                        </a:rPr>
                        <a:t> </a:t>
                      </a:r>
                      <a:r>
                        <a:rPr sz="1400" b="0" spc="-5" dirty="0">
                          <a:solidFill>
                            <a:schemeClr val="tx1"/>
                          </a:solidFill>
                          <a:latin typeface="+mn-lt"/>
                        </a:rPr>
                        <a:t>WBC</a:t>
                      </a:r>
                      <a:endParaRPr sz="1400" b="0" dirty="0">
                        <a:solidFill>
                          <a:schemeClr val="tx1"/>
                        </a:solidFill>
                        <a:latin typeface="+mn-lt"/>
                        <a:cs typeface="Calibri"/>
                      </a:endParaRPr>
                    </a:p>
                  </a:txBody>
                  <a:tcPr marL="0" marR="0" marT="0" marB="0">
                    <a:solidFill>
                      <a:schemeClr val="bg1">
                        <a:lumMod val="95000"/>
                      </a:schemeClr>
                    </a:solidFill>
                  </a:tcPr>
                </a:tc>
                <a:tc>
                  <a:txBody>
                    <a:bodyPr/>
                    <a:lstStyle/>
                    <a:p>
                      <a:pPr marL="1905" algn="ctr">
                        <a:lnSpc>
                          <a:spcPct val="100000"/>
                        </a:lnSpc>
                        <a:spcBef>
                          <a:spcPts val="185"/>
                        </a:spcBef>
                      </a:pPr>
                      <a:r>
                        <a:rPr sz="1400" b="0" spc="-10" dirty="0" smtClean="0">
                          <a:solidFill>
                            <a:schemeClr val="tx1"/>
                          </a:solidFill>
                          <a:latin typeface="+mn-lt"/>
                        </a:rPr>
                        <a:t>Life</a:t>
                      </a:r>
                      <a:r>
                        <a:rPr sz="1400" b="0" spc="-80" dirty="0" smtClean="0">
                          <a:solidFill>
                            <a:schemeClr val="tx1"/>
                          </a:solidFill>
                          <a:latin typeface="+mn-lt"/>
                        </a:rPr>
                        <a:t> </a:t>
                      </a:r>
                      <a:r>
                        <a:rPr sz="1400" b="0" dirty="0">
                          <a:solidFill>
                            <a:schemeClr val="tx1"/>
                          </a:solidFill>
                          <a:latin typeface="+mn-lt"/>
                        </a:rPr>
                        <a:t>Span</a:t>
                      </a:r>
                      <a:endParaRPr sz="1400" b="0" dirty="0">
                        <a:solidFill>
                          <a:schemeClr val="tx1"/>
                        </a:solidFill>
                        <a:latin typeface="+mn-lt"/>
                        <a:cs typeface="Calibri"/>
                      </a:endParaRPr>
                    </a:p>
                  </a:txBody>
                  <a:tcPr marL="0" marR="0" marT="0" marB="0">
                    <a:solidFill>
                      <a:schemeClr val="bg1">
                        <a:lumMod val="95000"/>
                      </a:schemeClr>
                    </a:solidFill>
                  </a:tcPr>
                </a:tc>
                <a:extLst>
                  <a:ext uri="{0D108BD9-81ED-4DB2-BD59-A6C34878D82A}">
                    <a16:rowId xmlns:a16="http://schemas.microsoft.com/office/drawing/2014/main" val="4115613892"/>
                  </a:ext>
                </a:extLst>
              </a:tr>
              <a:tr h="370840">
                <a:tc rowSpan="3">
                  <a:txBody>
                    <a:bodyPr/>
                    <a:lstStyle/>
                    <a:p>
                      <a:pPr algn="ctr"/>
                      <a:r>
                        <a:rPr lang="en-US" sz="1400" spc="-10" dirty="0" smtClean="0">
                          <a:solidFill>
                            <a:schemeClr val="accent2">
                              <a:lumMod val="75000"/>
                            </a:schemeClr>
                          </a:solidFill>
                          <a:latin typeface="+mn-lt"/>
                        </a:rPr>
                        <a:t>Granulocytes</a:t>
                      </a:r>
                      <a:endParaRPr lang="en-US" sz="1400" dirty="0">
                        <a:latin typeface="+mn-lt"/>
                      </a:endParaRPr>
                    </a:p>
                  </a:txBody>
                  <a:tcPr vert="vert270">
                    <a:solidFill>
                      <a:srgbClr val="FAE2ED"/>
                    </a:solidFill>
                  </a:tcPr>
                </a:tc>
                <a:tc>
                  <a:txBody>
                    <a:bodyPr/>
                    <a:lstStyle/>
                    <a:p>
                      <a:r>
                        <a:rPr lang="en-US" sz="1400" spc="-5" dirty="0" smtClean="0">
                          <a:solidFill>
                            <a:schemeClr val="accent2">
                              <a:lumMod val="75000"/>
                            </a:schemeClr>
                          </a:solidFill>
                          <a:latin typeface="+mn-lt"/>
                        </a:rPr>
                        <a:t>Neutrophils</a:t>
                      </a:r>
                      <a:endParaRPr lang="en-US" sz="1400" dirty="0">
                        <a:latin typeface="+mn-lt"/>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spc="-5" dirty="0" smtClean="0">
                          <a:solidFill>
                            <a:schemeClr val="accent4">
                              <a:lumMod val="75000"/>
                            </a:schemeClr>
                          </a:solidFill>
                          <a:latin typeface="+mn-lt"/>
                          <a:ea typeface="+mn-ea"/>
                          <a:cs typeface="+mn-cs"/>
                        </a:rPr>
                        <a:t>3000-6000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spc="-5" dirty="0" smtClean="0">
                          <a:solidFill>
                            <a:schemeClr val="accent4">
                              <a:lumMod val="75000"/>
                            </a:schemeClr>
                          </a:solidFill>
                          <a:latin typeface="+mn-lt"/>
                          <a:ea typeface="+mn-ea"/>
                          <a:cs typeface="+mn-cs"/>
                        </a:rPr>
                        <a:t>50-70%</a:t>
                      </a:r>
                    </a:p>
                  </a:txBody>
                  <a:tcPr>
                    <a:solidFill>
                      <a:schemeClr val="bg1"/>
                    </a:solidFill>
                  </a:tcPr>
                </a:tc>
                <a:tc rowSpan="3">
                  <a:txBody>
                    <a:bodyPr/>
                    <a:lstStyle/>
                    <a:p>
                      <a:pPr marL="1905" algn="ctr">
                        <a:lnSpc>
                          <a:spcPct val="100000"/>
                        </a:lnSpc>
                      </a:pPr>
                      <a:r>
                        <a:rPr kumimoji="0" lang="en-US" sz="1400" kern="1200" spc="-5" dirty="0" smtClean="0">
                          <a:solidFill>
                            <a:schemeClr val="accent4">
                              <a:lumMod val="75000"/>
                            </a:schemeClr>
                          </a:solidFill>
                          <a:latin typeface="+mn-lt"/>
                          <a:ea typeface="+mn-ea"/>
                          <a:cs typeface="+mn-cs"/>
                        </a:rPr>
                        <a:t>4-8 </a:t>
                      </a:r>
                      <a:r>
                        <a:rPr lang="en-US" sz="1400" spc="-5" dirty="0" smtClean="0">
                          <a:latin typeface="+mn-lt"/>
                        </a:rPr>
                        <a:t>hours</a:t>
                      </a:r>
                      <a:r>
                        <a:rPr lang="en-US" sz="1400" spc="-105" dirty="0" smtClean="0">
                          <a:latin typeface="+mn-lt"/>
                        </a:rPr>
                        <a:t> </a:t>
                      </a:r>
                      <a:r>
                        <a:rPr lang="en-US" sz="1400" dirty="0" smtClean="0">
                          <a:latin typeface="+mn-lt"/>
                        </a:rPr>
                        <a:t>in</a:t>
                      </a:r>
                    </a:p>
                    <a:p>
                      <a:pPr marL="152400" marR="143510" indent="-1270" algn="ctr">
                        <a:lnSpc>
                          <a:spcPct val="100000"/>
                        </a:lnSpc>
                      </a:pPr>
                      <a:r>
                        <a:rPr lang="en-US" sz="1400" dirty="0" smtClean="0">
                          <a:latin typeface="+mn-lt"/>
                        </a:rPr>
                        <a:t>blood. </a:t>
                      </a:r>
                    </a:p>
                    <a:p>
                      <a:pPr marL="152400" marR="143510" indent="-1270" algn="ctr">
                        <a:lnSpc>
                          <a:spcPct val="100000"/>
                        </a:lnSpc>
                      </a:pPr>
                      <a:r>
                        <a:rPr kumimoji="0" lang="en-US" sz="1400" kern="1200" spc="-5" dirty="0" smtClean="0">
                          <a:solidFill>
                            <a:schemeClr val="accent4">
                              <a:lumMod val="75000"/>
                            </a:schemeClr>
                          </a:solidFill>
                          <a:latin typeface="+mn-lt"/>
                          <a:ea typeface="+mn-ea"/>
                          <a:cs typeface="+mn-cs"/>
                        </a:rPr>
                        <a:t>4-5 </a:t>
                      </a:r>
                      <a:r>
                        <a:rPr lang="en-US" sz="1400" dirty="0" smtClean="0">
                          <a:latin typeface="+mn-lt"/>
                        </a:rPr>
                        <a:t> </a:t>
                      </a:r>
                      <a:r>
                        <a:rPr lang="en-US" sz="1400" spc="-15" dirty="0" smtClean="0">
                          <a:latin typeface="+mn-lt"/>
                        </a:rPr>
                        <a:t>days </a:t>
                      </a:r>
                      <a:r>
                        <a:rPr lang="en-US" sz="1400" dirty="0" smtClean="0">
                          <a:latin typeface="+mn-lt"/>
                        </a:rPr>
                        <a:t>in</a:t>
                      </a:r>
                      <a:r>
                        <a:rPr lang="en-US" sz="1400" spc="-65" dirty="0" smtClean="0">
                          <a:latin typeface="+mn-lt"/>
                        </a:rPr>
                        <a:t> </a:t>
                      </a:r>
                      <a:r>
                        <a:rPr lang="en-US" sz="1400" dirty="0" smtClean="0">
                          <a:latin typeface="+mn-lt"/>
                        </a:rPr>
                        <a:t>tissues</a:t>
                      </a:r>
                      <a:endParaRPr lang="en-US" sz="1400" dirty="0" smtClean="0">
                        <a:latin typeface="+mn-lt"/>
                        <a:cs typeface="Calibri"/>
                      </a:endParaRPr>
                    </a:p>
                  </a:txBody>
                  <a:tcPr>
                    <a:solidFill>
                      <a:schemeClr val="bg1"/>
                    </a:solidFill>
                  </a:tcPr>
                </a:tc>
                <a:extLst>
                  <a:ext uri="{0D108BD9-81ED-4DB2-BD59-A6C34878D82A}">
                    <a16:rowId xmlns:a16="http://schemas.microsoft.com/office/drawing/2014/main" val="3480022387"/>
                  </a:ext>
                </a:extLst>
              </a:tr>
              <a:tr h="370840">
                <a:tc vMerge="1">
                  <a:txBody>
                    <a:bodyPr/>
                    <a:lstStyle/>
                    <a:p>
                      <a:endParaRPr lang="en-US" dirty="0"/>
                    </a:p>
                  </a:txBody>
                  <a:tcPr>
                    <a:solidFill>
                      <a:schemeClr val="bg1"/>
                    </a:solidFill>
                  </a:tcPr>
                </a:tc>
                <a:tc>
                  <a:txBody>
                    <a:bodyPr/>
                    <a:lstStyle/>
                    <a:p>
                      <a:r>
                        <a:rPr lang="en-US" sz="1400" spc="-5" dirty="0" smtClean="0">
                          <a:solidFill>
                            <a:schemeClr val="accent2">
                              <a:lumMod val="75000"/>
                            </a:schemeClr>
                          </a:solidFill>
                          <a:latin typeface="+mn-lt"/>
                        </a:rPr>
                        <a:t>Eosinophils</a:t>
                      </a:r>
                      <a:endParaRPr lang="en-US" sz="1400" dirty="0">
                        <a:latin typeface="+mn-lt"/>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spc="-5" dirty="0" smtClean="0">
                          <a:solidFill>
                            <a:schemeClr val="accent4">
                              <a:lumMod val="75000"/>
                            </a:schemeClr>
                          </a:solidFill>
                          <a:latin typeface="+mn-lt"/>
                          <a:ea typeface="+mn-ea"/>
                          <a:cs typeface="+mn-cs"/>
                        </a:rPr>
                        <a:t>150-300</a:t>
                      </a:r>
                    </a:p>
                  </a:txBody>
                  <a:tcPr>
                    <a:solidFill>
                      <a:schemeClr val="bg1"/>
                    </a:solidFill>
                  </a:tcPr>
                </a:tc>
                <a:tc>
                  <a:txBody>
                    <a:bodyPr/>
                    <a:lstStyle/>
                    <a:p>
                      <a:pPr marL="635" algn="ctr" rtl="0" eaLnBrk="1" latinLnBrk="0" hangingPunct="1">
                        <a:lnSpc>
                          <a:spcPct val="100000"/>
                        </a:lnSpc>
                        <a:spcBef>
                          <a:spcPts val="160"/>
                        </a:spcBef>
                      </a:pPr>
                      <a:r>
                        <a:rPr kumimoji="0" lang="en-US" sz="1400" kern="1200" spc="-5" dirty="0" smtClean="0">
                          <a:solidFill>
                            <a:schemeClr val="accent4">
                              <a:lumMod val="75000"/>
                            </a:schemeClr>
                          </a:solidFill>
                          <a:latin typeface="+mn-lt"/>
                          <a:ea typeface="+mn-ea"/>
                          <a:cs typeface="+mn-cs"/>
                        </a:rPr>
                        <a:t>1-4%</a:t>
                      </a:r>
                      <a:endParaRPr kumimoji="0" lang="en-US" sz="1400" kern="1200" spc="-5" dirty="0">
                        <a:solidFill>
                          <a:schemeClr val="accent4">
                            <a:lumMod val="75000"/>
                          </a:schemeClr>
                        </a:solidFill>
                        <a:latin typeface="+mn-lt"/>
                        <a:ea typeface="+mn-ea"/>
                        <a:cs typeface="+mn-cs"/>
                      </a:endParaRPr>
                    </a:p>
                  </a:txBody>
                  <a:tcPr>
                    <a:solidFill>
                      <a:schemeClr val="bg1"/>
                    </a:solidFill>
                  </a:tcPr>
                </a:tc>
                <a:tc vMerge="1">
                  <a:txBody>
                    <a:bodyPr/>
                    <a:lstStyle/>
                    <a:p>
                      <a:endParaRPr lang="en-US" dirty="0"/>
                    </a:p>
                  </a:txBody>
                  <a:tcPr>
                    <a:solidFill>
                      <a:schemeClr val="bg1"/>
                    </a:solidFill>
                  </a:tcPr>
                </a:tc>
                <a:extLst>
                  <a:ext uri="{0D108BD9-81ED-4DB2-BD59-A6C34878D82A}">
                    <a16:rowId xmlns:a16="http://schemas.microsoft.com/office/drawing/2014/main" val="2568434985"/>
                  </a:ext>
                </a:extLst>
              </a:tr>
              <a:tr h="319517">
                <a:tc vMerge="1">
                  <a:txBody>
                    <a:bodyPr/>
                    <a:lstStyle/>
                    <a:p>
                      <a:endParaRPr lang="en-US" dirty="0"/>
                    </a:p>
                  </a:txBody>
                  <a:tcPr>
                    <a:solidFill>
                      <a:schemeClr val="bg1"/>
                    </a:solidFill>
                  </a:tcPr>
                </a:tc>
                <a:tc>
                  <a:txBody>
                    <a:bodyPr/>
                    <a:lstStyle/>
                    <a:p>
                      <a:r>
                        <a:rPr lang="en-US" sz="1400" spc="-5" dirty="0" smtClean="0">
                          <a:solidFill>
                            <a:schemeClr val="accent2">
                              <a:lumMod val="75000"/>
                            </a:schemeClr>
                          </a:solidFill>
                          <a:latin typeface="+mn-lt"/>
                        </a:rPr>
                        <a:t>Basophils</a:t>
                      </a:r>
                      <a:endParaRPr lang="en-US" sz="1400" dirty="0">
                        <a:latin typeface="+mn-lt"/>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spc="-5" dirty="0" smtClean="0">
                          <a:solidFill>
                            <a:schemeClr val="accent4">
                              <a:lumMod val="75000"/>
                            </a:schemeClr>
                          </a:solidFill>
                          <a:latin typeface="+mn-lt"/>
                          <a:ea typeface="+mn-ea"/>
                          <a:cs typeface="+mn-cs"/>
                        </a:rPr>
                        <a:t>0-100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spc="-5" dirty="0" smtClean="0">
                          <a:solidFill>
                            <a:schemeClr val="accent4">
                              <a:lumMod val="75000"/>
                            </a:schemeClr>
                          </a:solidFill>
                          <a:latin typeface="+mn-lt"/>
                          <a:ea typeface="+mn-ea"/>
                          <a:cs typeface="+mn-cs"/>
                        </a:rPr>
                        <a:t>0.4</a:t>
                      </a:r>
                    </a:p>
                  </a:txBody>
                  <a:tcPr>
                    <a:solidFill>
                      <a:schemeClr val="bg1"/>
                    </a:solidFill>
                  </a:tcPr>
                </a:tc>
                <a:tc vMerge="1">
                  <a:txBody>
                    <a:bodyPr/>
                    <a:lstStyle/>
                    <a:p>
                      <a:endParaRPr lang="en-US" dirty="0"/>
                    </a:p>
                  </a:txBody>
                  <a:tcPr>
                    <a:solidFill>
                      <a:schemeClr val="bg1"/>
                    </a:solidFill>
                  </a:tcPr>
                </a:tc>
                <a:extLst>
                  <a:ext uri="{0D108BD9-81ED-4DB2-BD59-A6C34878D82A}">
                    <a16:rowId xmlns:a16="http://schemas.microsoft.com/office/drawing/2014/main" val="1838767360"/>
                  </a:ext>
                </a:extLst>
              </a:tr>
              <a:tr h="370840">
                <a:tc rowSpan="2">
                  <a:txBody>
                    <a:bodyPr/>
                    <a:lstStyle/>
                    <a:p>
                      <a:endParaRPr lang="en-US" sz="1400" dirty="0">
                        <a:latin typeface="+mn-lt"/>
                      </a:endParaRPr>
                    </a:p>
                  </a:txBody>
                  <a:tcPr vert="vert270">
                    <a:solidFill>
                      <a:schemeClr val="bg1"/>
                    </a:solidFill>
                  </a:tcPr>
                </a:tc>
                <a:tc>
                  <a:txBody>
                    <a:bodyPr/>
                    <a:lstStyle/>
                    <a:p>
                      <a:r>
                        <a:rPr lang="en-US" sz="1400" spc="-15" dirty="0" smtClean="0">
                          <a:solidFill>
                            <a:schemeClr val="accent2">
                              <a:lumMod val="75000"/>
                            </a:schemeClr>
                          </a:solidFill>
                          <a:latin typeface="+mn-lt"/>
                        </a:rPr>
                        <a:t>Lymphocytes</a:t>
                      </a:r>
                      <a:endParaRPr lang="en-US" sz="1400" dirty="0">
                        <a:latin typeface="+mn-lt"/>
                      </a:endParaRPr>
                    </a:p>
                  </a:txBody>
                  <a:tcPr>
                    <a:solidFill>
                      <a:schemeClr val="bg1"/>
                    </a:solidFill>
                  </a:tcPr>
                </a:tc>
                <a:tc>
                  <a:txBody>
                    <a:bodyPr/>
                    <a:lstStyle/>
                    <a:p>
                      <a:pPr marL="635" algn="ctr" rtl="0" eaLnBrk="1" latinLnBrk="0" hangingPunct="1">
                        <a:lnSpc>
                          <a:spcPct val="100000"/>
                        </a:lnSpc>
                        <a:spcBef>
                          <a:spcPts val="160"/>
                        </a:spcBef>
                      </a:pPr>
                      <a:r>
                        <a:rPr kumimoji="0" lang="en-US" sz="1400" kern="1200" spc="-5" dirty="0" smtClean="0">
                          <a:solidFill>
                            <a:schemeClr val="accent4">
                              <a:lumMod val="75000"/>
                            </a:schemeClr>
                          </a:solidFill>
                          <a:latin typeface="+mn-lt"/>
                          <a:ea typeface="+mn-ea"/>
                          <a:cs typeface="+mn-cs"/>
                        </a:rPr>
                        <a:t>1500-4000</a:t>
                      </a:r>
                      <a:endParaRPr kumimoji="0" lang="en-US" sz="1400" kern="1200" spc="-5" dirty="0">
                        <a:solidFill>
                          <a:schemeClr val="accent4">
                            <a:lumMod val="75000"/>
                          </a:schemeClr>
                        </a:solidFill>
                        <a:latin typeface="+mn-lt"/>
                        <a:ea typeface="+mn-ea"/>
                        <a:cs typeface="+mn-cs"/>
                      </a:endParaRPr>
                    </a:p>
                  </a:txBody>
                  <a:tcPr marL="0" marR="0" marT="0" marB="0">
                    <a:solidFill>
                      <a:schemeClr val="bg1"/>
                    </a:solidFill>
                  </a:tcPr>
                </a:tc>
                <a:tc>
                  <a:txBody>
                    <a:bodyPr/>
                    <a:lstStyle/>
                    <a:p>
                      <a:pPr marL="635" algn="ctr" rtl="0" eaLnBrk="1" latinLnBrk="0" hangingPunct="1">
                        <a:lnSpc>
                          <a:spcPct val="100000"/>
                        </a:lnSpc>
                        <a:spcBef>
                          <a:spcPts val="160"/>
                        </a:spcBef>
                      </a:pPr>
                      <a:r>
                        <a:rPr kumimoji="0" lang="en-US" sz="1400" kern="1200" spc="-5" dirty="0" smtClean="0">
                          <a:solidFill>
                            <a:schemeClr val="accent4">
                              <a:lumMod val="75000"/>
                            </a:schemeClr>
                          </a:solidFill>
                          <a:latin typeface="+mn-lt"/>
                          <a:ea typeface="+mn-ea"/>
                          <a:cs typeface="+mn-cs"/>
                        </a:rPr>
                        <a:t>20-40%</a:t>
                      </a:r>
                      <a:endParaRPr kumimoji="0" lang="en-US" sz="1400" kern="1200" spc="-5" dirty="0">
                        <a:solidFill>
                          <a:schemeClr val="accent4">
                            <a:lumMod val="75000"/>
                          </a:schemeClr>
                        </a:solidFill>
                        <a:latin typeface="+mn-lt"/>
                        <a:ea typeface="+mn-ea"/>
                        <a:cs typeface="+mn-cs"/>
                      </a:endParaRPr>
                    </a:p>
                  </a:txBody>
                  <a:tcPr marL="0" marR="0" marT="0" marB="0">
                    <a:solidFill>
                      <a:schemeClr val="bg1"/>
                    </a:solidFill>
                  </a:tcPr>
                </a:tc>
                <a:tc>
                  <a:txBody>
                    <a:bodyPr/>
                    <a:lstStyle/>
                    <a:p>
                      <a:pPr marL="635" algn="ctr">
                        <a:lnSpc>
                          <a:spcPct val="100000"/>
                        </a:lnSpc>
                        <a:spcBef>
                          <a:spcPts val="185"/>
                        </a:spcBef>
                      </a:pPr>
                      <a:r>
                        <a:rPr lang="en-US" sz="1400" spc="-10" dirty="0" smtClean="0">
                          <a:latin typeface="+mn-lt"/>
                        </a:rPr>
                        <a:t>Weeks-months</a:t>
                      </a:r>
                      <a:endParaRPr lang="en-US" sz="1400" dirty="0">
                        <a:latin typeface="+mn-lt"/>
                        <a:cs typeface="Calibri"/>
                      </a:endParaRPr>
                    </a:p>
                  </a:txBody>
                  <a:tcPr marL="0" marR="0" marT="0" marB="0">
                    <a:solidFill>
                      <a:schemeClr val="bg1"/>
                    </a:solidFill>
                  </a:tcPr>
                </a:tc>
                <a:extLst>
                  <a:ext uri="{0D108BD9-81ED-4DB2-BD59-A6C34878D82A}">
                    <a16:rowId xmlns:a16="http://schemas.microsoft.com/office/drawing/2014/main" val="568545450"/>
                  </a:ext>
                </a:extLst>
              </a:tr>
              <a:tr h="490592">
                <a:tc vMerge="1">
                  <a:txBody>
                    <a:bodyPr/>
                    <a:lstStyle/>
                    <a:p>
                      <a:endParaRPr lang="en-US" sz="1400" dirty="0">
                        <a:latin typeface="+mn-lt"/>
                      </a:endParaRPr>
                    </a:p>
                  </a:txBody>
                  <a:tcPr vert="vert27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pc="-5" dirty="0" smtClean="0">
                          <a:solidFill>
                            <a:schemeClr val="accent2">
                              <a:lumMod val="75000"/>
                            </a:schemeClr>
                          </a:solidFill>
                          <a:latin typeface="+mn-lt"/>
                        </a:rPr>
                        <a:t>Monocytes  </a:t>
                      </a:r>
                      <a:r>
                        <a:rPr lang="en-US" sz="1400" dirty="0" smtClean="0">
                          <a:solidFill>
                            <a:schemeClr val="accent2">
                              <a:lumMod val="75000"/>
                            </a:schemeClr>
                          </a:solidFill>
                          <a:latin typeface="+mn-lt"/>
                        </a:rPr>
                        <a:t>(mac</a:t>
                      </a:r>
                      <a:r>
                        <a:rPr lang="en-US" sz="1400" spc="-30" dirty="0" smtClean="0">
                          <a:solidFill>
                            <a:schemeClr val="accent2">
                              <a:lumMod val="75000"/>
                            </a:schemeClr>
                          </a:solidFill>
                          <a:latin typeface="+mn-lt"/>
                        </a:rPr>
                        <a:t>r</a:t>
                      </a:r>
                      <a:r>
                        <a:rPr lang="en-US" sz="1400" dirty="0" smtClean="0">
                          <a:solidFill>
                            <a:schemeClr val="accent2">
                              <a:lumMod val="75000"/>
                            </a:schemeClr>
                          </a:solidFill>
                          <a:latin typeface="+mn-lt"/>
                        </a:rPr>
                        <a:t>opha</a:t>
                      </a:r>
                      <a:r>
                        <a:rPr lang="en-US" sz="1400" spc="-25" dirty="0" smtClean="0">
                          <a:solidFill>
                            <a:schemeClr val="accent2">
                              <a:lumMod val="75000"/>
                            </a:schemeClr>
                          </a:solidFill>
                          <a:latin typeface="+mn-lt"/>
                        </a:rPr>
                        <a:t>g</a:t>
                      </a:r>
                      <a:r>
                        <a:rPr lang="en-US" sz="1400" spc="-5" dirty="0" smtClean="0">
                          <a:solidFill>
                            <a:schemeClr val="accent2">
                              <a:lumMod val="75000"/>
                            </a:schemeClr>
                          </a:solidFill>
                          <a:latin typeface="+mn-lt"/>
                        </a:rPr>
                        <a:t>e</a:t>
                      </a:r>
                      <a:r>
                        <a:rPr lang="en-US" sz="1400" spc="5" dirty="0" smtClean="0">
                          <a:solidFill>
                            <a:schemeClr val="accent2">
                              <a:lumMod val="75000"/>
                            </a:schemeClr>
                          </a:solidFill>
                          <a:latin typeface="+mn-lt"/>
                        </a:rPr>
                        <a:t>s</a:t>
                      </a:r>
                      <a:r>
                        <a:rPr lang="en-US" sz="1400" dirty="0" smtClean="0">
                          <a:solidFill>
                            <a:schemeClr val="accent2">
                              <a:lumMod val="75000"/>
                            </a:schemeClr>
                          </a:solidFill>
                          <a:latin typeface="+mn-lt"/>
                        </a:rPr>
                        <a:t>)</a:t>
                      </a:r>
                      <a:endParaRPr lang="en-US" sz="1400" dirty="0" smtClean="0">
                        <a:solidFill>
                          <a:schemeClr val="accent2">
                            <a:lumMod val="75000"/>
                          </a:schemeClr>
                        </a:solidFill>
                        <a:latin typeface="+mn-lt"/>
                        <a:cs typeface="Calibri"/>
                      </a:endParaRPr>
                    </a:p>
                  </a:txBody>
                  <a:tcPr>
                    <a:solidFill>
                      <a:schemeClr val="bg1"/>
                    </a:solidFill>
                  </a:tcPr>
                </a:tc>
                <a:tc>
                  <a:txBody>
                    <a:bodyPr/>
                    <a:lstStyle/>
                    <a:p>
                      <a:pPr marL="635" algn="ctr" rtl="0" eaLnBrk="1" latinLnBrk="0" hangingPunct="1">
                        <a:lnSpc>
                          <a:spcPct val="100000"/>
                        </a:lnSpc>
                        <a:spcBef>
                          <a:spcPts val="160"/>
                        </a:spcBef>
                      </a:pPr>
                      <a:r>
                        <a:rPr kumimoji="0" lang="en-US" sz="1400" kern="1200" spc="-5" dirty="0" smtClean="0">
                          <a:solidFill>
                            <a:schemeClr val="accent4">
                              <a:lumMod val="75000"/>
                            </a:schemeClr>
                          </a:solidFill>
                          <a:latin typeface="+mn-lt"/>
                          <a:ea typeface="+mn-ea"/>
                          <a:cs typeface="+mn-cs"/>
                        </a:rPr>
                        <a:t>300-600</a:t>
                      </a:r>
                      <a:endParaRPr kumimoji="0" lang="en-US" sz="1400" kern="1200" spc="-5" dirty="0">
                        <a:solidFill>
                          <a:schemeClr val="accent4">
                            <a:lumMod val="75000"/>
                          </a:schemeClr>
                        </a:solidFill>
                        <a:latin typeface="+mn-lt"/>
                        <a:ea typeface="+mn-ea"/>
                        <a:cs typeface="+mn-cs"/>
                      </a:endParaRPr>
                    </a:p>
                  </a:txBody>
                  <a:tcPr marL="0" marR="0" marT="0" marB="0">
                    <a:solidFill>
                      <a:schemeClr val="bg1"/>
                    </a:solidFill>
                  </a:tcPr>
                </a:tc>
                <a:tc>
                  <a:txBody>
                    <a:bodyPr/>
                    <a:lstStyle/>
                    <a:p>
                      <a:pPr marL="635" algn="ctr" rtl="0" eaLnBrk="1" latinLnBrk="0" hangingPunct="1">
                        <a:lnSpc>
                          <a:spcPct val="100000"/>
                        </a:lnSpc>
                        <a:spcBef>
                          <a:spcPts val="160"/>
                        </a:spcBef>
                      </a:pPr>
                      <a:r>
                        <a:rPr kumimoji="0" lang="en-US" sz="1400" kern="1200" spc="-5" dirty="0" smtClean="0">
                          <a:solidFill>
                            <a:schemeClr val="accent4">
                              <a:lumMod val="75000"/>
                            </a:schemeClr>
                          </a:solidFill>
                          <a:latin typeface="+mn-lt"/>
                          <a:ea typeface="+mn-ea"/>
                          <a:cs typeface="+mn-cs"/>
                        </a:rPr>
                        <a:t>2-8%</a:t>
                      </a:r>
                      <a:endParaRPr kumimoji="0" lang="en-US" sz="1400" kern="1200" spc="-5" dirty="0">
                        <a:solidFill>
                          <a:schemeClr val="accent4">
                            <a:lumMod val="75000"/>
                          </a:schemeClr>
                        </a:solidFill>
                        <a:latin typeface="+mn-lt"/>
                        <a:ea typeface="+mn-ea"/>
                        <a:cs typeface="+mn-cs"/>
                      </a:endParaRPr>
                    </a:p>
                  </a:txBody>
                  <a:tcPr marL="0" marR="0" marT="0" marB="0">
                    <a:solidFill>
                      <a:schemeClr val="bg1"/>
                    </a:solidFill>
                  </a:tcPr>
                </a:tc>
                <a:tc>
                  <a:txBody>
                    <a:bodyPr/>
                    <a:lstStyle/>
                    <a:p>
                      <a:pPr marL="426720" marR="276225" indent="-143510" algn="ctr">
                        <a:lnSpc>
                          <a:spcPct val="100000"/>
                        </a:lnSpc>
                        <a:spcBef>
                          <a:spcPts val="185"/>
                        </a:spcBef>
                      </a:pPr>
                      <a:r>
                        <a:rPr kumimoji="0" lang="en-US" sz="1400" kern="1200" spc="-5" dirty="0" smtClean="0">
                          <a:solidFill>
                            <a:schemeClr val="accent4">
                              <a:lumMod val="75000"/>
                            </a:schemeClr>
                          </a:solidFill>
                          <a:latin typeface="+mn-lt"/>
                          <a:ea typeface="+mn-ea"/>
                          <a:cs typeface="+mn-cs"/>
                        </a:rPr>
                        <a:t>10-20</a:t>
                      </a:r>
                      <a:r>
                        <a:rPr lang="en-US" sz="1400" spc="-110" dirty="0" smtClean="0">
                          <a:latin typeface="+mn-lt"/>
                        </a:rPr>
                        <a:t> </a:t>
                      </a:r>
                      <a:r>
                        <a:rPr lang="en-US" sz="1400" spc="-5" dirty="0" smtClean="0">
                          <a:latin typeface="+mn-lt"/>
                        </a:rPr>
                        <a:t>hours  </a:t>
                      </a:r>
                      <a:r>
                        <a:rPr lang="en-US" sz="1400" dirty="0" smtClean="0">
                          <a:latin typeface="+mn-lt"/>
                        </a:rPr>
                        <a:t>(months)</a:t>
                      </a:r>
                      <a:endParaRPr lang="en-US" sz="1400" dirty="0">
                        <a:latin typeface="+mn-lt"/>
                        <a:cs typeface="Calibri"/>
                      </a:endParaRPr>
                    </a:p>
                  </a:txBody>
                  <a:tcPr marL="0" marR="0" marT="0" marB="0">
                    <a:solidFill>
                      <a:schemeClr val="bg1"/>
                    </a:solidFill>
                  </a:tcPr>
                </a:tc>
                <a:extLst>
                  <a:ext uri="{0D108BD9-81ED-4DB2-BD59-A6C34878D82A}">
                    <a16:rowId xmlns:a16="http://schemas.microsoft.com/office/drawing/2014/main" val="3976487022"/>
                  </a:ext>
                </a:extLst>
              </a:tr>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pc="-50" dirty="0" smtClean="0">
                          <a:solidFill>
                            <a:schemeClr val="accent2">
                              <a:lumMod val="75000"/>
                            </a:schemeClr>
                          </a:solidFill>
                          <a:latin typeface="+mn-lt"/>
                        </a:rPr>
                        <a:t>Total</a:t>
                      </a:r>
                      <a:r>
                        <a:rPr lang="en-US" sz="1400" spc="-95" dirty="0" smtClean="0">
                          <a:solidFill>
                            <a:schemeClr val="accent2">
                              <a:lumMod val="75000"/>
                            </a:schemeClr>
                          </a:solidFill>
                          <a:latin typeface="+mn-lt"/>
                        </a:rPr>
                        <a:t> </a:t>
                      </a:r>
                      <a:r>
                        <a:rPr lang="en-US" sz="1400" spc="-5" dirty="0" smtClean="0">
                          <a:solidFill>
                            <a:schemeClr val="accent2">
                              <a:lumMod val="75000"/>
                            </a:schemeClr>
                          </a:solidFill>
                          <a:latin typeface="+mn-lt"/>
                        </a:rPr>
                        <a:t>WBC: </a:t>
                      </a:r>
                      <a:r>
                        <a:rPr lang="en-US" sz="1400" spc="-5" dirty="0" smtClean="0">
                          <a:solidFill>
                            <a:schemeClr val="accent4">
                              <a:lumMod val="75000"/>
                            </a:schemeClr>
                          </a:solidFill>
                          <a:latin typeface="+mn-lt"/>
                        </a:rPr>
                        <a:t>4000-11000 </a:t>
                      </a:r>
                      <a:r>
                        <a:rPr lang="en-US" sz="1400" b="0" dirty="0" smtClean="0">
                          <a:solidFill>
                            <a:schemeClr val="tx1"/>
                          </a:solidFill>
                          <a:latin typeface="+mn-lt"/>
                        </a:rPr>
                        <a:t>µL</a:t>
                      </a:r>
                      <a:endParaRPr lang="en-US" sz="1400" dirty="0" smtClean="0">
                        <a:solidFill>
                          <a:schemeClr val="accent2">
                            <a:lumMod val="75000"/>
                          </a:schemeClr>
                        </a:solidFill>
                        <a:latin typeface="+mn-lt"/>
                        <a:cs typeface="Calibri"/>
                      </a:endParaRPr>
                    </a:p>
                  </a:txBody>
                  <a:tcPr>
                    <a:solidFill>
                      <a:srgbClr val="FFFFB9"/>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3329283289"/>
                  </a:ext>
                </a:extLst>
              </a:tr>
            </a:tbl>
          </a:graphicData>
        </a:graphic>
      </p:graphicFrame>
      <p:sp>
        <p:nvSpPr>
          <p:cNvPr id="11" name="Rectangle 10"/>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63331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object 2"/>
          <p:cNvSpPr/>
          <p:nvPr/>
        </p:nvSpPr>
        <p:spPr>
          <a:xfrm>
            <a:off x="5806381" y="1340768"/>
            <a:ext cx="5773022" cy="4752528"/>
          </a:xfrm>
          <a:prstGeom prst="rect">
            <a:avLst/>
          </a:prstGeom>
          <a:blipFill>
            <a:blip r:embed="rId2" cstate="print">
              <a:duotone>
                <a:schemeClr val="accent1">
                  <a:shade val="45000"/>
                  <a:satMod val="135000"/>
                </a:schemeClr>
                <a:prstClr val="white"/>
              </a:duotone>
            </a:blip>
            <a:srcRect/>
            <a:stretch>
              <a:fillRect l="-3187" t="-8790" r="-3187" b="-8790"/>
            </a:stretch>
          </a:blipFill>
        </p:spPr>
        <p:txBody>
          <a:bodyPr wrap="square" lIns="0" tIns="0" rIns="0" bIns="0" rtlCol="0"/>
          <a:lstStyle/>
          <a:p>
            <a:endParaRPr/>
          </a:p>
        </p:txBody>
      </p:sp>
      <p:sp>
        <p:nvSpPr>
          <p:cNvPr id="6" name="object 2"/>
          <p:cNvSpPr/>
          <p:nvPr/>
        </p:nvSpPr>
        <p:spPr>
          <a:xfrm>
            <a:off x="609461" y="1340769"/>
            <a:ext cx="5052904" cy="4752528"/>
          </a:xfrm>
          <a:prstGeom prst="rect">
            <a:avLst/>
          </a:prstGeom>
          <a: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a:blipFill>
        </p:spPr>
        <p:txBody>
          <a:bodyPr wrap="square" lIns="0" tIns="0" rIns="0" bIns="0" rtlCol="0"/>
          <a:lstStyle/>
          <a:p>
            <a:endParaRPr/>
          </a:p>
        </p:txBody>
      </p:sp>
      <p:sp>
        <p:nvSpPr>
          <p:cNvPr id="8" name="عنوان 1"/>
          <p:cNvSpPr>
            <a:spLocks noGrp="1"/>
          </p:cNvSpPr>
          <p:nvPr>
            <p:ph type="title"/>
          </p:nvPr>
        </p:nvSpPr>
        <p:spPr>
          <a:xfrm>
            <a:off x="609460" y="152400"/>
            <a:ext cx="10969943" cy="990600"/>
          </a:xfrm>
        </p:spPr>
        <p:txBody>
          <a:bodyPr>
            <a:normAutofit/>
          </a:bodyPr>
          <a:lstStyle/>
          <a:p>
            <a:r>
              <a:rPr lang="en-US" sz="3200" dirty="0"/>
              <a:t>Summary </a:t>
            </a:r>
            <a:r>
              <a:rPr lang="en-US" sz="2400" dirty="0" smtClean="0">
                <a:solidFill>
                  <a:schemeClr val="bg1">
                    <a:lumMod val="50000"/>
                  </a:schemeClr>
                </a:solidFill>
              </a:rPr>
              <a:t>(from slides) </a:t>
            </a:r>
            <a:endParaRPr lang="ar-SA" sz="2400" dirty="0">
              <a:solidFill>
                <a:schemeClr val="bg1">
                  <a:lumMod val="50000"/>
                </a:schemeClr>
              </a:solidFill>
            </a:endParaRPr>
          </a:p>
        </p:txBody>
      </p:sp>
      <p:sp>
        <p:nvSpPr>
          <p:cNvPr id="10" name="Rectangle 9"/>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69012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815831" y="503624"/>
            <a:ext cx="8560099" cy="907416"/>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r>
              <a:rPr lang="en-US" sz="2400" b="1" dirty="0" smtClean="0">
                <a:solidFill>
                  <a:srgbClr val="9FB8CD">
                    <a:lumMod val="75000"/>
                  </a:srgbClr>
                </a:solidFill>
                <a:latin typeface="Arial Black" panose="020B0A04020102020204" pitchFamily="34" charset="0"/>
              </a:rPr>
              <a:t>Reticuloendothelial </a:t>
            </a:r>
            <a:r>
              <a:rPr lang="en-US" sz="2400" b="1" dirty="0">
                <a:solidFill>
                  <a:srgbClr val="9FB8CD">
                    <a:lumMod val="75000"/>
                  </a:srgbClr>
                </a:solidFill>
                <a:latin typeface="Arial Black" panose="020B0A04020102020204" pitchFamily="34" charset="0"/>
              </a:rPr>
              <a:t>System (RES) &amp; </a:t>
            </a:r>
            <a:r>
              <a:rPr lang="en-US" sz="2400" b="1" dirty="0" smtClean="0">
                <a:solidFill>
                  <a:srgbClr val="9FB8CD">
                    <a:lumMod val="75000"/>
                  </a:srgbClr>
                </a:solidFill>
                <a:latin typeface="Arial Black" panose="020B0A04020102020204" pitchFamily="34" charset="0"/>
              </a:rPr>
              <a:t>Function of the Spleen</a:t>
            </a:r>
            <a:endParaRPr lang="en-US" sz="2400" b="1" dirty="0">
              <a:solidFill>
                <a:srgbClr val="9FB8CD">
                  <a:lumMod val="75000"/>
                </a:srgbClr>
              </a:solidFill>
              <a:latin typeface="Arial Black" panose="020B0A04020102020204" pitchFamily="34" charset="0"/>
            </a:endParaRPr>
          </a:p>
        </p:txBody>
      </p:sp>
      <p:sp>
        <p:nvSpPr>
          <p:cNvPr id="4" name="Flowchart: Process 3"/>
          <p:cNvSpPr/>
          <p:nvPr/>
        </p:nvSpPr>
        <p:spPr>
          <a:xfrm>
            <a:off x="950922" y="1628800"/>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150000"/>
              </a:lnSpc>
            </a:pPr>
            <a:r>
              <a:rPr lang="en-US" b="1">
                <a:solidFill>
                  <a:schemeClr val="accent1">
                    <a:lumMod val="75000"/>
                  </a:schemeClr>
                </a:solidFill>
              </a:rPr>
              <a:t>Objectives:</a:t>
            </a:r>
          </a:p>
          <a:p>
            <a:pPr marL="514350" lvl="0" indent="-514350">
              <a:lnSpc>
                <a:spcPct val="150000"/>
              </a:lnSpc>
              <a:buFont typeface="+mj-lt"/>
              <a:buAutoNum type="arabicPeriod"/>
            </a:pPr>
            <a:r>
              <a:rPr lang="en-US">
                <a:solidFill>
                  <a:schemeClr val="tx2"/>
                </a:solidFill>
              </a:rPr>
              <a:t>Define the term Reticuloendothelial system (RES).</a:t>
            </a:r>
          </a:p>
          <a:p>
            <a:pPr marL="514350" lvl="0" indent="-514350">
              <a:lnSpc>
                <a:spcPct val="150000"/>
              </a:lnSpc>
              <a:buFont typeface="+mj-lt"/>
              <a:buAutoNum type="arabicPeriod"/>
            </a:pPr>
            <a:r>
              <a:rPr lang="en-US">
                <a:solidFill>
                  <a:schemeClr val="tx2"/>
                </a:solidFill>
              </a:rPr>
              <a:t>Describe  the cellular components of RES.</a:t>
            </a:r>
          </a:p>
          <a:p>
            <a:pPr marL="514350" lvl="0" indent="-514350">
              <a:lnSpc>
                <a:spcPct val="150000"/>
              </a:lnSpc>
              <a:buFont typeface="+mj-lt"/>
              <a:buAutoNum type="arabicPeriod"/>
            </a:pPr>
            <a:r>
              <a:rPr lang="en-US">
                <a:solidFill>
                  <a:schemeClr val="tx2"/>
                </a:solidFill>
              </a:rPr>
              <a:t>Describe  the functions of the RES.</a:t>
            </a:r>
          </a:p>
          <a:p>
            <a:pPr marL="514350" lvl="0" indent="-514350">
              <a:lnSpc>
                <a:spcPct val="150000"/>
              </a:lnSpc>
              <a:buFont typeface="+mj-lt"/>
              <a:buAutoNum type="arabicPeriod"/>
            </a:pPr>
            <a:r>
              <a:rPr lang="en-US">
                <a:solidFill>
                  <a:schemeClr val="tx2"/>
                </a:solidFill>
              </a:rPr>
              <a:t>Define the structural function of the spleen.</a:t>
            </a:r>
          </a:p>
          <a:p>
            <a:pPr marL="514350" lvl="0" indent="-514350">
              <a:lnSpc>
                <a:spcPct val="150000"/>
              </a:lnSpc>
              <a:buFont typeface="+mj-lt"/>
              <a:buAutoNum type="arabicPeriod"/>
            </a:pPr>
            <a:r>
              <a:rPr lang="en-US">
                <a:solidFill>
                  <a:schemeClr val="tx2"/>
                </a:solidFill>
              </a:rPr>
              <a:t>Describe the functions of the spleen.</a:t>
            </a:r>
          </a:p>
          <a:p>
            <a:pPr marL="514350" lvl="0" indent="-514350">
              <a:lnSpc>
                <a:spcPct val="150000"/>
              </a:lnSpc>
              <a:buFont typeface="+mj-lt"/>
              <a:buAutoNum type="arabicPeriod"/>
            </a:pPr>
            <a:r>
              <a:rPr lang="en-US">
                <a:solidFill>
                  <a:schemeClr val="tx2"/>
                </a:solidFill>
              </a:rPr>
              <a:t>Understand the basic concept of the indication and risks of splenectomy.</a:t>
            </a:r>
          </a:p>
          <a:p>
            <a:pPr marL="514350" lvl="0" indent="-514350">
              <a:lnSpc>
                <a:spcPct val="150000"/>
              </a:lnSpc>
              <a:buAutoNum type="arabicPeriod" startAt="7"/>
            </a:pPr>
            <a:r>
              <a:rPr lang="en-US">
                <a:solidFill>
                  <a:schemeClr val="tx2"/>
                </a:solidFill>
              </a:rPr>
              <a:t>Mechanism of chemotaxis, phagocytosis and  microbial killing</a:t>
            </a:r>
          </a:p>
          <a:p>
            <a:pPr marL="514350" lvl="0" indent="-514350">
              <a:lnSpc>
                <a:spcPct val="150000"/>
              </a:lnSpc>
              <a:buAutoNum type="arabicPeriod" startAt="7"/>
            </a:pPr>
            <a:r>
              <a:rPr lang="en-US">
                <a:solidFill>
                  <a:schemeClr val="tx2"/>
                </a:solidFill>
              </a:rPr>
              <a:t>Functions of monocytes/macrophages in different tissues</a:t>
            </a:r>
            <a:endParaRPr lang="en-US" dirty="0">
              <a:solidFill>
                <a:schemeClr val="tx2"/>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65919" y="0"/>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32952" y="2913426"/>
            <a:ext cx="1965375" cy="1875375"/>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Rawan</a:t>
            </a:r>
            <a:r>
              <a:rPr lang="en-US" sz="1800" dirty="0">
                <a:solidFill>
                  <a:srgbClr val="DDE9EC">
                    <a:lumMod val="75000"/>
                  </a:srgbClr>
                </a:solidFill>
              </a:rPr>
              <a:t> </a:t>
            </a:r>
            <a:r>
              <a:rPr lang="en-US" sz="1800" dirty="0" err="1">
                <a:solidFill>
                  <a:srgbClr val="DDE9EC">
                    <a:lumMod val="75000"/>
                  </a:srgbClr>
                </a:solidFill>
              </a:rPr>
              <a:t>Alqahtani</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Zaina</a:t>
            </a:r>
            <a:r>
              <a:rPr lang="en-US" sz="1800" dirty="0">
                <a:solidFill>
                  <a:srgbClr val="DDE9EC">
                    <a:lumMod val="75000"/>
                  </a:srgbClr>
                </a:solidFill>
              </a:rPr>
              <a:t> </a:t>
            </a:r>
            <a:r>
              <a:rPr lang="en-US" sz="1800" dirty="0" err="1">
                <a:solidFill>
                  <a:srgbClr val="DDE9EC">
                    <a:lumMod val="75000"/>
                  </a:srgbClr>
                </a:solidFill>
              </a:rPr>
              <a:t>Alkaff</a:t>
            </a:r>
            <a:r>
              <a:rPr lang="en-US" sz="1800" dirty="0">
                <a:solidFill>
                  <a:srgbClr val="DDE9EC">
                    <a:lumMod val="75000"/>
                  </a:srgbClr>
                </a:solidFill>
              </a:rPr>
              <a:t> 	</a:t>
            </a:r>
          </a:p>
        </p:txBody>
      </p:sp>
      <p:sp>
        <p:nvSpPr>
          <p:cNvPr id="15" name="Rectangle 14"/>
          <p:cNvSpPr/>
          <p:nvPr/>
        </p:nvSpPr>
        <p:spPr>
          <a:xfrm>
            <a:off x="3440090" y="2913426"/>
            <a:ext cx="1821359" cy="1404477"/>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Fouad </a:t>
            </a:r>
            <a:r>
              <a:rPr lang="en-US" sz="1800" dirty="0" err="1">
                <a:solidFill>
                  <a:srgbClr val="DDE9EC">
                    <a:lumMod val="75000"/>
                  </a:srgbClr>
                </a:solidFill>
              </a:rPr>
              <a:t>Faathi</a:t>
            </a:r>
            <a:r>
              <a:rPr lang="en-US" sz="1800" dirty="0">
                <a:solidFill>
                  <a:srgbClr val="DDE9EC">
                    <a:lumMod val="75000"/>
                  </a:srgbClr>
                </a:solidFill>
              </a:rPr>
              <a:t/>
            </a:r>
            <a:br>
              <a:rPr lang="en-US" sz="1800" dirty="0">
                <a:solidFill>
                  <a:srgbClr val="DDE9EC">
                    <a:lumMod val="75000"/>
                  </a:srgbClr>
                </a:solidFill>
              </a:rPr>
            </a:br>
            <a:endParaRPr lang="en-US" sz="1800" dirty="0">
              <a:solidFill>
                <a:srgbClr val="DDE9EC">
                  <a:lumMod val="75000"/>
                </a:srgbClr>
              </a:solidFill>
            </a:endParaRPr>
          </a:p>
        </p:txBody>
      </p:sp>
      <p:sp>
        <p:nvSpPr>
          <p:cNvPr id="17"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TextBox 24"/>
          <p:cNvSpPr txBox="1"/>
          <p:nvPr/>
        </p:nvSpPr>
        <p:spPr>
          <a:xfrm>
            <a:off x="816669" y="6356350"/>
            <a:ext cx="7200800" cy="338554"/>
          </a:xfrm>
          <a:prstGeom prst="rect">
            <a:avLst/>
          </a:prstGeom>
          <a:noFill/>
        </p:spPr>
        <p:txBody>
          <a:bodyPr wrap="square" rtlCol="0">
            <a:spAutoFit/>
          </a:bodyPr>
          <a:lstStyle/>
          <a:p>
            <a:pPr algn="r" rtl="1"/>
            <a:r>
              <a:rPr lang="ar-SA" sz="1600" dirty="0" smtClean="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chemeClr val="tx2"/>
              </a:solidFill>
              <a:latin typeface="Calibri" panose="020F0502020204030204" pitchFamily="34" charset="0"/>
              <a:cs typeface="Calibri" panose="020F0502020204030204" pitchFamily="34" charset="0"/>
            </a:endParaRPr>
          </a:p>
        </p:txBody>
      </p:sp>
      <p:sp>
        <p:nvSpPr>
          <p:cNvPr id="26"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Dr. </a:t>
            </a:r>
            <a:r>
              <a:rPr lang="fr-FR" sz="1200" dirty="0" err="1">
                <a:solidFill>
                  <a:srgbClr val="464653"/>
                </a:solidFill>
              </a:rPr>
              <a:t>Nervana</a:t>
            </a:r>
            <a:r>
              <a:rPr lang="fr-FR" sz="1200" dirty="0">
                <a:solidFill>
                  <a:srgbClr val="464653"/>
                </a:solidFill>
              </a:rPr>
              <a:t> </a:t>
            </a:r>
            <a:r>
              <a:rPr lang="fr-FR" sz="1200" dirty="0" err="1" smtClean="0">
                <a:solidFill>
                  <a:srgbClr val="464653"/>
                </a:solidFill>
              </a:rPr>
              <a:t>Bayoumi’s</a:t>
            </a:r>
            <a:r>
              <a:rPr lang="fr-FR" sz="1200" dirty="0" smtClean="0">
                <a:solidFill>
                  <a:srgbClr val="464653"/>
                </a:solidFill>
              </a:rPr>
              <a:t> Lecture.</a:t>
            </a:r>
          </a:p>
          <a:p>
            <a:pPr marL="285750" indent="-285750" defTabSz="914400">
              <a:buFont typeface="Arial" panose="020B0604020202020204" pitchFamily="34" charset="0"/>
              <a:buChar char="•"/>
            </a:pPr>
            <a:r>
              <a:rPr lang="fr-FR" sz="1200" dirty="0" smtClean="0">
                <a:solidFill>
                  <a:srgbClr val="464653"/>
                </a:solidFill>
              </a:rPr>
              <a:t>2017-2018 </a:t>
            </a:r>
            <a:r>
              <a:rPr lang="fr-FR" sz="1200" dirty="0">
                <a:solidFill>
                  <a:srgbClr val="464653"/>
                </a:solidFill>
              </a:rPr>
              <a:t>Prof. </a:t>
            </a:r>
            <a:r>
              <a:rPr lang="fr-FR" sz="1200" dirty="0" err="1">
                <a:solidFill>
                  <a:srgbClr val="464653"/>
                </a:solidFill>
              </a:rPr>
              <a:t>Shahid</a:t>
            </a:r>
            <a:r>
              <a:rPr lang="fr-FR" sz="1200" dirty="0">
                <a:solidFill>
                  <a:srgbClr val="464653"/>
                </a:solidFill>
              </a:rPr>
              <a:t> </a:t>
            </a:r>
            <a:r>
              <a:rPr lang="fr-FR" sz="1200" dirty="0" err="1" smtClean="0">
                <a:solidFill>
                  <a:srgbClr val="464653"/>
                </a:solidFill>
              </a:rPr>
              <a:t>Habib’s</a:t>
            </a:r>
            <a:r>
              <a:rPr lang="fr-FR" sz="1200" dirty="0" smtClean="0">
                <a:solidFill>
                  <a:srgbClr val="464653"/>
                </a:solidFill>
              </a:rPr>
              <a:t> Lecture.</a:t>
            </a:r>
            <a:endParaRPr lang="fr-FR" sz="1200" dirty="0">
              <a:solidFill>
                <a:srgbClr val="464653"/>
              </a:solidFill>
            </a:endParaRPr>
          </a:p>
          <a:p>
            <a:pPr marL="285750" indent="-285750" defTabSz="914400">
              <a:buFont typeface="Arial" panose="020B0604020202020204" pitchFamily="34" charset="0"/>
              <a:buChar char="•"/>
            </a:pPr>
            <a:r>
              <a:rPr lang="en-US" sz="1200" dirty="0" smtClean="0">
                <a:solidFill>
                  <a:srgbClr val="464653"/>
                </a:solidFill>
              </a:rPr>
              <a:t>Guyton </a:t>
            </a:r>
            <a:r>
              <a:rPr lang="en-US" sz="1200" dirty="0">
                <a:solidFill>
                  <a:srgbClr val="464653"/>
                </a:solidFill>
              </a:rPr>
              <a:t>and Hall Textbook of Medical Physiology (Thirteenth Edition</a:t>
            </a:r>
            <a:r>
              <a:rPr lang="en-US" sz="1200" dirty="0" smtClean="0">
                <a:solidFill>
                  <a:srgbClr val="464653"/>
                </a:solidFill>
              </a:rPr>
              <a:t>.)</a:t>
            </a:r>
          </a:p>
        </p:txBody>
      </p:sp>
    </p:spTree>
    <p:extLst>
      <p:ext uri="{BB962C8B-B14F-4D97-AF65-F5344CB8AC3E}">
        <p14:creationId xmlns:p14="http://schemas.microsoft.com/office/powerpoint/2010/main" val="2290855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6" name="عنوان 1"/>
          <p:cNvSpPr>
            <a:spLocks noGrp="1"/>
          </p:cNvSpPr>
          <p:nvPr>
            <p:ph type="title"/>
          </p:nvPr>
        </p:nvSpPr>
        <p:spPr>
          <a:xfrm>
            <a:off x="609460" y="152400"/>
            <a:ext cx="10969943" cy="990600"/>
          </a:xfrm>
        </p:spPr>
        <p:txBody>
          <a:bodyPr>
            <a:normAutofit/>
          </a:bodyPr>
          <a:lstStyle/>
          <a:p>
            <a:r>
              <a:rPr lang="en-US" sz="3200" dirty="0" smtClean="0"/>
              <a:t>Overview of the immune system</a:t>
            </a:r>
            <a:endParaRPr lang="ar-SA" sz="3200" dirty="0"/>
          </a:p>
        </p:txBody>
      </p:sp>
      <p:sp>
        <p:nvSpPr>
          <p:cNvPr id="2" name="Rectangle 1"/>
          <p:cNvSpPr/>
          <p:nvPr/>
        </p:nvSpPr>
        <p:spPr>
          <a:xfrm>
            <a:off x="4582244" y="1340768"/>
            <a:ext cx="2880320"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solidFill>
                  <a:schemeClr val="bg1"/>
                </a:solidFill>
              </a:rPr>
              <a:t>Immunity </a:t>
            </a:r>
          </a:p>
        </p:txBody>
      </p:sp>
      <p:cxnSp>
        <p:nvCxnSpPr>
          <p:cNvPr id="8" name="Straight Connector 7"/>
          <p:cNvCxnSpPr>
            <a:stCxn id="2" idx="2"/>
          </p:cNvCxnSpPr>
          <p:nvPr/>
        </p:nvCxnSpPr>
        <p:spPr>
          <a:xfrm>
            <a:off x="6022404" y="1772816"/>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22404" y="1988840"/>
            <a:ext cx="20162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4027835" y="1988840"/>
            <a:ext cx="20162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4027835" y="1988840"/>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8038628" y="1988840"/>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2959995" y="2384883"/>
            <a:ext cx="2135680"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rtl="1"/>
            <a:r>
              <a:rPr lang="en-US" sz="1600">
                <a:solidFill>
                  <a:schemeClr val="accent2">
                    <a:lumMod val="75000"/>
                  </a:schemeClr>
                </a:solidFill>
              </a:rPr>
              <a:t>Innate Immunity </a:t>
            </a:r>
            <a:endParaRPr lang="ar-SA" sz="1600" dirty="0">
              <a:solidFill>
                <a:schemeClr val="accent2">
                  <a:lumMod val="75000"/>
                </a:schemeClr>
              </a:solidFill>
            </a:endParaRPr>
          </a:p>
        </p:txBody>
      </p:sp>
      <p:sp>
        <p:nvSpPr>
          <p:cNvPr id="18" name="Rectangle 17"/>
          <p:cNvSpPr/>
          <p:nvPr/>
        </p:nvSpPr>
        <p:spPr>
          <a:xfrm>
            <a:off x="6970788" y="2387530"/>
            <a:ext cx="2135680"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en-GB" sz="1600" dirty="0">
                <a:solidFill>
                  <a:schemeClr val="accent2">
                    <a:lumMod val="75000"/>
                  </a:schemeClr>
                </a:solidFill>
              </a:rPr>
              <a:t>Acquired immunity</a:t>
            </a:r>
          </a:p>
          <a:p>
            <a:pPr algn="ctr" rtl="1"/>
            <a:r>
              <a:rPr lang="en-US" sz="1600" dirty="0">
                <a:solidFill>
                  <a:schemeClr val="bg2">
                    <a:lumMod val="75000"/>
                  </a:schemeClr>
                </a:solidFill>
              </a:rPr>
              <a:t>(specific, adaptive)</a:t>
            </a:r>
            <a:r>
              <a:rPr lang="en-GB" sz="1600" dirty="0">
                <a:solidFill>
                  <a:schemeClr val="bg2">
                    <a:lumMod val="75000"/>
                  </a:schemeClr>
                </a:solidFill>
              </a:rPr>
              <a:t> </a:t>
            </a:r>
          </a:p>
        </p:txBody>
      </p:sp>
      <p:sp>
        <p:nvSpPr>
          <p:cNvPr id="17" name="Rectangle 16"/>
          <p:cNvSpPr/>
          <p:nvPr/>
        </p:nvSpPr>
        <p:spPr>
          <a:xfrm>
            <a:off x="609460" y="5744283"/>
            <a:ext cx="10969943" cy="584775"/>
          </a:xfrm>
          <a:prstGeom prst="rect">
            <a:avLst/>
          </a:prstGeom>
        </p:spPr>
        <p:txBody>
          <a:bodyPr wrap="square">
            <a:spAutoFit/>
          </a:bodyPr>
          <a:lstStyle/>
          <a:p>
            <a:pPr marL="12700" marR="5080"/>
            <a:r>
              <a:rPr lang="en-US" sz="1600" spc="-5" dirty="0">
                <a:cs typeface="Garamond"/>
              </a:rPr>
              <a:t>Note: Macrophages are key components of the innate immunity and activate adaptive immunity by transforming into Antigen Presenting </a:t>
            </a:r>
            <a:r>
              <a:rPr lang="en-US" sz="1600" spc="-5" dirty="0" smtClean="0">
                <a:cs typeface="Garamond"/>
              </a:rPr>
              <a:t>Cells.</a:t>
            </a:r>
            <a:endParaRPr lang="en-US" sz="1600" spc="-5" dirty="0">
              <a:cs typeface="Garamond"/>
            </a:endParaRPr>
          </a:p>
        </p:txBody>
      </p:sp>
      <p:sp>
        <p:nvSpPr>
          <p:cNvPr id="22" name="Rectangle 21"/>
          <p:cNvSpPr/>
          <p:nvPr/>
        </p:nvSpPr>
        <p:spPr>
          <a:xfrm>
            <a:off x="2959995" y="3519009"/>
            <a:ext cx="2135680" cy="14035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b="1" spc="-5" dirty="0">
                <a:solidFill>
                  <a:schemeClr val="tx1"/>
                </a:solidFill>
                <a:cs typeface="Garamond"/>
              </a:rPr>
              <a:t>(non specific) </a:t>
            </a:r>
            <a:endParaRPr lang="en-US" sz="1600" b="1" spc="-5" dirty="0" smtClean="0">
              <a:solidFill>
                <a:schemeClr val="tx1"/>
              </a:solidFill>
              <a:cs typeface="Garamond"/>
            </a:endParaRPr>
          </a:p>
          <a:p>
            <a:pPr lvl="0"/>
            <a:r>
              <a:rPr lang="en-US" sz="1600" spc="-5" dirty="0" smtClean="0">
                <a:solidFill>
                  <a:schemeClr val="tx1"/>
                </a:solidFill>
                <a:cs typeface="Garamond"/>
              </a:rPr>
              <a:t>Examples</a:t>
            </a:r>
            <a:r>
              <a:rPr lang="en-US" sz="1600" spc="-5" dirty="0">
                <a:solidFill>
                  <a:schemeClr val="tx1"/>
                </a:solidFill>
                <a:cs typeface="Garamond"/>
              </a:rPr>
              <a:t>:</a:t>
            </a:r>
            <a:endParaRPr lang="en-US" sz="1600" spc="-5" dirty="0">
              <a:solidFill>
                <a:prstClr val="black"/>
              </a:solidFill>
              <a:cs typeface="Garamond"/>
            </a:endParaRPr>
          </a:p>
          <a:p>
            <a:pPr lvl="0"/>
            <a:r>
              <a:rPr lang="en-US" sz="1600" spc="-5" dirty="0" smtClean="0">
                <a:solidFill>
                  <a:schemeClr val="accent2"/>
                </a:solidFill>
                <a:cs typeface="Garamond"/>
              </a:rPr>
              <a:t>Complement,</a:t>
            </a:r>
            <a:endParaRPr lang="en-US" sz="1600" spc="-5" dirty="0">
              <a:solidFill>
                <a:schemeClr val="accent2"/>
              </a:solidFill>
              <a:cs typeface="Garamond"/>
            </a:endParaRPr>
          </a:p>
          <a:p>
            <a:pPr lvl="0"/>
            <a:r>
              <a:rPr lang="en-US" sz="1600" spc="-5" dirty="0" smtClean="0">
                <a:solidFill>
                  <a:schemeClr val="accent2"/>
                </a:solidFill>
                <a:cs typeface="Garamond"/>
              </a:rPr>
              <a:t>Barriers,</a:t>
            </a:r>
          </a:p>
          <a:p>
            <a:pPr lvl="0"/>
            <a:r>
              <a:rPr lang="en-US" sz="1600" spc="-5" dirty="0" smtClean="0">
                <a:solidFill>
                  <a:schemeClr val="accent2"/>
                </a:solidFill>
                <a:cs typeface="Garamond"/>
              </a:rPr>
              <a:t>Phagocytes  </a:t>
            </a:r>
            <a:r>
              <a:rPr lang="en-US" sz="1600" spc="-5" dirty="0">
                <a:solidFill>
                  <a:schemeClr val="accent2"/>
                </a:solidFill>
                <a:cs typeface="Garamond"/>
              </a:rPr>
              <a:t>(</a:t>
            </a:r>
            <a:r>
              <a:rPr lang="en-US" sz="1600" spc="-5" dirty="0" err="1" smtClean="0">
                <a:solidFill>
                  <a:schemeClr val="accent2"/>
                </a:solidFill>
                <a:cs typeface="Garamond"/>
              </a:rPr>
              <a:t>Neut</a:t>
            </a:r>
            <a:r>
              <a:rPr lang="en-US" sz="1600" spc="-5" dirty="0" smtClean="0">
                <a:solidFill>
                  <a:schemeClr val="accent2"/>
                </a:solidFill>
                <a:cs typeface="Garamond"/>
              </a:rPr>
              <a:t>, </a:t>
            </a:r>
            <a:r>
              <a:rPr lang="en-US" sz="1600" spc="-5" dirty="0">
                <a:solidFill>
                  <a:schemeClr val="accent2"/>
                </a:solidFill>
                <a:cs typeface="Garamond"/>
              </a:rPr>
              <a:t>Mono, NK)</a:t>
            </a:r>
            <a:endParaRPr lang="ar-SA" sz="1600" spc="-5" dirty="0">
              <a:solidFill>
                <a:schemeClr val="accent2"/>
              </a:solidFill>
              <a:cs typeface="Garamond"/>
            </a:endParaRPr>
          </a:p>
        </p:txBody>
      </p:sp>
      <p:cxnSp>
        <p:nvCxnSpPr>
          <p:cNvPr id="26" name="Straight Connector 25"/>
          <p:cNvCxnSpPr/>
          <p:nvPr/>
        </p:nvCxnSpPr>
        <p:spPr>
          <a:xfrm>
            <a:off x="8038628" y="2888939"/>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8038628" y="3104963"/>
            <a:ext cx="136815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6598468" y="3104963"/>
            <a:ext cx="146181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6598468" y="3104963"/>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9406780" y="3104963"/>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5530628" y="3519010"/>
            <a:ext cx="2135680" cy="14035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US" sz="1600" b="1" spc="-5" dirty="0" err="1">
                <a:solidFill>
                  <a:schemeClr val="tx1"/>
                </a:solidFill>
                <a:cs typeface="Garamond"/>
              </a:rPr>
              <a:t>Humoral</a:t>
            </a:r>
            <a:endParaRPr lang="en-US" sz="1600" b="1" spc="-5" dirty="0">
              <a:solidFill>
                <a:schemeClr val="tx1"/>
              </a:solidFill>
              <a:cs typeface="Garamond"/>
            </a:endParaRPr>
          </a:p>
          <a:p>
            <a:pPr lvl="0" algn="ctr" rtl="1"/>
            <a:r>
              <a:rPr lang="en-US" sz="1600" spc="-5" dirty="0">
                <a:solidFill>
                  <a:schemeClr val="tx1"/>
                </a:solidFill>
                <a:cs typeface="Garamond"/>
              </a:rPr>
              <a:t>(T lymphocytes)</a:t>
            </a:r>
          </a:p>
        </p:txBody>
      </p:sp>
      <p:sp>
        <p:nvSpPr>
          <p:cNvPr id="35" name="Rectangle 34"/>
          <p:cNvSpPr/>
          <p:nvPr/>
        </p:nvSpPr>
        <p:spPr>
          <a:xfrm>
            <a:off x="8338940" y="3519010"/>
            <a:ext cx="2135680" cy="14035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1600" b="1" spc="-5" dirty="0">
                <a:solidFill>
                  <a:schemeClr val="tx1"/>
                </a:solidFill>
                <a:cs typeface="Garamond"/>
              </a:rPr>
              <a:t>Cell mediated</a:t>
            </a:r>
          </a:p>
          <a:p>
            <a:pPr algn="ctr" rtl="1"/>
            <a:r>
              <a:rPr lang="en-US" sz="1600" spc="-5" dirty="0">
                <a:solidFill>
                  <a:schemeClr val="tx1"/>
                </a:solidFill>
                <a:cs typeface="Garamond"/>
              </a:rPr>
              <a:t>Antibody </a:t>
            </a:r>
            <a:r>
              <a:rPr lang="en-US" sz="1600" spc="-5" dirty="0" smtClean="0">
                <a:solidFill>
                  <a:schemeClr val="tx1"/>
                </a:solidFill>
                <a:cs typeface="Garamond"/>
              </a:rPr>
              <a:t>mediated</a:t>
            </a:r>
            <a:endParaRPr lang="en-US" sz="1600" spc="-5" dirty="0">
              <a:solidFill>
                <a:schemeClr val="tx1"/>
              </a:solidFill>
              <a:cs typeface="Garamond"/>
            </a:endParaRPr>
          </a:p>
          <a:p>
            <a:pPr algn="ctr" rtl="1"/>
            <a:r>
              <a:rPr lang="en-US" sz="1600" spc="-5" dirty="0">
                <a:solidFill>
                  <a:schemeClr val="tx1"/>
                </a:solidFill>
                <a:cs typeface="Garamond"/>
              </a:rPr>
              <a:t>(B lymphocytes)  </a:t>
            </a:r>
          </a:p>
        </p:txBody>
      </p:sp>
      <p:cxnSp>
        <p:nvCxnSpPr>
          <p:cNvPr id="45" name="Straight Connector 44"/>
          <p:cNvCxnSpPr/>
          <p:nvPr/>
        </p:nvCxnSpPr>
        <p:spPr>
          <a:xfrm>
            <a:off x="3934172" y="2870936"/>
            <a:ext cx="0" cy="648074"/>
          </a:xfrm>
          <a:prstGeom prst="line">
            <a:avLst/>
          </a:prstGeom>
        </p:spPr>
        <p:style>
          <a:lnRef idx="1">
            <a:schemeClr val="accent2"/>
          </a:lnRef>
          <a:fillRef idx="0">
            <a:schemeClr val="accent2"/>
          </a:fillRef>
          <a:effectRef idx="0">
            <a:schemeClr val="accent2"/>
          </a:effectRef>
          <a:fontRef idx="minor">
            <a:schemeClr val="tx1"/>
          </a:fontRef>
        </p:style>
      </p:cxnSp>
      <p:sp>
        <p:nvSpPr>
          <p:cNvPr id="32" name="Rectangle 31"/>
          <p:cNvSpPr/>
          <p:nvPr/>
        </p:nvSpPr>
        <p:spPr>
          <a:xfrm>
            <a:off x="9982844" y="9892"/>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39979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5484952" cy="914400"/>
          </a:xfrm>
        </p:spPr>
        <p:txBody>
          <a:bodyPr>
            <a:normAutofit fontScale="90000"/>
          </a:bodyPr>
          <a:lstStyle/>
          <a:p>
            <a:r>
              <a:rPr lang="en-US" sz="3200" dirty="0"/>
              <a:t>Reticuloendothelial system (RES</a:t>
            </a:r>
            <a:r>
              <a:rPr lang="en-US" sz="3200" dirty="0" smtClean="0"/>
              <a: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60" y="1268760"/>
            <a:ext cx="5628968" cy="5256584"/>
          </a:xfrm>
        </p:spPr>
        <p:txBody>
          <a:bodyPr>
            <a:normAutofit/>
          </a:bodyPr>
          <a:lstStyle/>
          <a:p>
            <a:r>
              <a:rPr lang="en-US" sz="1400" dirty="0" smtClean="0">
                <a:solidFill>
                  <a:schemeClr val="accent2">
                    <a:lumMod val="75000"/>
                  </a:schemeClr>
                </a:solidFill>
              </a:rPr>
              <a:t>Reticuloendothelial System </a:t>
            </a:r>
            <a:r>
              <a:rPr lang="en-US" sz="1400" dirty="0">
                <a:solidFill>
                  <a:srgbClr val="FF66CC"/>
                </a:solidFill>
              </a:rPr>
              <a:t>is an </a:t>
            </a:r>
            <a:r>
              <a:rPr lang="en-US" sz="1400" dirty="0">
                <a:solidFill>
                  <a:srgbClr val="FF0000"/>
                </a:solidFill>
              </a:rPr>
              <a:t>older</a:t>
            </a:r>
            <a:r>
              <a:rPr lang="en-US" sz="1400" dirty="0">
                <a:solidFill>
                  <a:schemeClr val="accent5">
                    <a:lumMod val="75000"/>
                  </a:schemeClr>
                </a:solidFill>
              </a:rPr>
              <a:t> </a:t>
            </a:r>
            <a:r>
              <a:rPr lang="en-US" sz="1400" dirty="0">
                <a:solidFill>
                  <a:srgbClr val="FF66CC"/>
                </a:solidFill>
              </a:rPr>
              <a:t>term for the </a:t>
            </a:r>
            <a:r>
              <a:rPr lang="en-US" sz="1400" dirty="0" smtClean="0">
                <a:solidFill>
                  <a:schemeClr val="accent2">
                    <a:lumMod val="75000"/>
                  </a:schemeClr>
                </a:solidFill>
              </a:rPr>
              <a:t>Mononuclear Phagocyte System</a:t>
            </a:r>
            <a:r>
              <a:rPr lang="en-US" sz="1400" dirty="0" smtClean="0"/>
              <a:t>. </a:t>
            </a:r>
          </a:p>
          <a:p>
            <a:endParaRPr lang="en-US" sz="100" dirty="0" smtClean="0"/>
          </a:p>
          <a:p>
            <a:r>
              <a:rPr lang="en-US" sz="1400" dirty="0" smtClean="0">
                <a:solidFill>
                  <a:schemeClr val="accent5">
                    <a:lumMod val="75000"/>
                  </a:schemeClr>
                </a:solidFill>
              </a:rPr>
              <a:t>although </a:t>
            </a:r>
            <a:r>
              <a:rPr lang="en-US" sz="1400" dirty="0">
                <a:solidFill>
                  <a:schemeClr val="accent5">
                    <a:lumMod val="75000"/>
                  </a:schemeClr>
                </a:solidFill>
              </a:rPr>
              <a:t>they are neither reticular (mesh or network) in appearance nor they have endothelial origin just these phagocytic cells are </a:t>
            </a:r>
            <a:r>
              <a:rPr lang="en-US" sz="1400" dirty="0">
                <a:solidFill>
                  <a:srgbClr val="FF0000"/>
                </a:solidFill>
              </a:rPr>
              <a:t>located</a:t>
            </a:r>
            <a:r>
              <a:rPr lang="en-US" sz="1400" dirty="0"/>
              <a:t> </a:t>
            </a:r>
            <a:r>
              <a:rPr lang="en-US" sz="1400" dirty="0">
                <a:solidFill>
                  <a:schemeClr val="accent5">
                    <a:lumMod val="75000"/>
                  </a:schemeClr>
                </a:solidFill>
              </a:rPr>
              <a:t>in </a:t>
            </a:r>
            <a:r>
              <a:rPr lang="en-US" sz="1400" u="sng" dirty="0">
                <a:solidFill>
                  <a:schemeClr val="accent5">
                    <a:lumMod val="75000"/>
                  </a:schemeClr>
                </a:solidFill>
              </a:rPr>
              <a:t>reticular connective </a:t>
            </a:r>
            <a:r>
              <a:rPr lang="en-US" sz="1400" u="sng" dirty="0" smtClean="0">
                <a:solidFill>
                  <a:schemeClr val="accent5">
                    <a:lumMod val="75000"/>
                  </a:schemeClr>
                </a:solidFill>
              </a:rPr>
              <a:t>tissue.</a:t>
            </a:r>
          </a:p>
          <a:p>
            <a:endParaRPr lang="en-US" sz="100" dirty="0" smtClean="0"/>
          </a:p>
          <a:p>
            <a:r>
              <a:rPr lang="en-US" sz="1400" dirty="0">
                <a:solidFill>
                  <a:schemeClr val="accent5">
                    <a:lumMod val="75000"/>
                  </a:schemeClr>
                </a:solidFill>
              </a:rPr>
              <a:t>Therefore, the term reticuloendothelial system is not used nowadays</a:t>
            </a:r>
            <a:r>
              <a:rPr lang="en-US" sz="1400" dirty="0" smtClean="0">
                <a:solidFill>
                  <a:schemeClr val="accent5">
                    <a:lumMod val="75000"/>
                  </a:schemeClr>
                </a:solidFill>
              </a:rPr>
              <a:t>.</a:t>
            </a:r>
          </a:p>
          <a:p>
            <a:endParaRPr lang="en-US" sz="100" dirty="0"/>
          </a:p>
          <a:p>
            <a:r>
              <a:rPr lang="en-US" sz="1400" dirty="0" smtClean="0"/>
              <a:t>It </a:t>
            </a:r>
            <a:r>
              <a:rPr lang="en-US" sz="1400" dirty="0"/>
              <a:t>is a network of connective tissue fibers </a:t>
            </a:r>
            <a:r>
              <a:rPr lang="en-US" sz="1400" u="sng" dirty="0"/>
              <a:t>inhabited</a:t>
            </a:r>
            <a:r>
              <a:rPr lang="en-US" sz="1400" dirty="0"/>
              <a:t> </a:t>
            </a:r>
            <a:r>
              <a:rPr lang="en-US" sz="1400" b="1" i="1" dirty="0"/>
              <a:t>(</a:t>
            </a:r>
            <a:r>
              <a:rPr lang="en-US" sz="1400" dirty="0"/>
              <a:t>occupied) </a:t>
            </a:r>
            <a:r>
              <a:rPr lang="en-US" sz="1400" dirty="0" smtClean="0"/>
              <a:t>By </a:t>
            </a:r>
            <a:r>
              <a:rPr lang="en-US" sz="1400" dirty="0">
                <a:solidFill>
                  <a:srgbClr val="FF0000"/>
                </a:solidFill>
              </a:rPr>
              <a:t>phagocytic cells </a:t>
            </a:r>
            <a:r>
              <a:rPr lang="en-US" sz="1400" dirty="0"/>
              <a:t>such as </a:t>
            </a:r>
            <a:r>
              <a:rPr lang="en-US" sz="1400" dirty="0">
                <a:solidFill>
                  <a:srgbClr val="FF0000"/>
                </a:solidFill>
              </a:rPr>
              <a:t>macrophages</a:t>
            </a:r>
            <a:r>
              <a:rPr lang="en-US" sz="1400" dirty="0"/>
              <a:t> ready to attack and ingest microbes</a:t>
            </a:r>
            <a:r>
              <a:rPr lang="en-US" sz="1400" dirty="0" smtClean="0"/>
              <a:t>.</a:t>
            </a:r>
          </a:p>
          <a:p>
            <a:endParaRPr lang="en-US" sz="100" dirty="0"/>
          </a:p>
          <a:p>
            <a:r>
              <a:rPr lang="en-US" sz="1400" dirty="0">
                <a:solidFill>
                  <a:srgbClr val="FF66CC"/>
                </a:solidFill>
              </a:rPr>
              <a:t>RES is an </a:t>
            </a:r>
            <a:r>
              <a:rPr lang="en-US" sz="1400" dirty="0">
                <a:solidFill>
                  <a:srgbClr val="FF0000"/>
                </a:solidFill>
              </a:rPr>
              <a:t>essential</a:t>
            </a:r>
            <a:r>
              <a:rPr lang="en-US" sz="1400" dirty="0"/>
              <a:t> </a:t>
            </a:r>
            <a:r>
              <a:rPr lang="en-US" sz="1400" dirty="0">
                <a:solidFill>
                  <a:srgbClr val="FF66CC"/>
                </a:solidFill>
              </a:rPr>
              <a:t>component of the immune system</a:t>
            </a:r>
            <a:r>
              <a:rPr lang="en-US" sz="1400" b="1" dirty="0" smtClean="0">
                <a:solidFill>
                  <a:srgbClr val="FF66CC"/>
                </a:solidFill>
              </a:rPr>
              <a:t>.</a:t>
            </a:r>
          </a:p>
          <a:p>
            <a:endParaRPr lang="en-US" sz="100" dirty="0"/>
          </a:p>
          <a:p>
            <a:r>
              <a:rPr lang="en-US" sz="1400" dirty="0" smtClean="0">
                <a:solidFill>
                  <a:srgbClr val="FF0000"/>
                </a:solidFill>
              </a:rPr>
              <a:t>Most</a:t>
            </a:r>
            <a:r>
              <a:rPr lang="en-US" sz="1400" dirty="0" smtClean="0"/>
              <a:t> </a:t>
            </a:r>
            <a:r>
              <a:rPr lang="en-US" sz="1400" dirty="0"/>
              <a:t>endothelial cells are </a:t>
            </a:r>
            <a:r>
              <a:rPr lang="en-US" sz="1400" dirty="0">
                <a:solidFill>
                  <a:srgbClr val="FF0000"/>
                </a:solidFill>
              </a:rPr>
              <a:t>not</a:t>
            </a:r>
            <a:r>
              <a:rPr lang="en-US" sz="1400" dirty="0"/>
              <a:t> macrophages.</a:t>
            </a:r>
          </a:p>
          <a:p>
            <a:endParaRPr lang="en-US" sz="1400" dirty="0"/>
          </a:p>
        </p:txBody>
      </p:sp>
      <p:cxnSp>
        <p:nvCxnSpPr>
          <p:cNvPr id="17" name="Straight Connector 16"/>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9" name="Title 1"/>
          <p:cNvSpPr txBox="1">
            <a:spLocks/>
          </p:cNvSpPr>
          <p:nvPr/>
        </p:nvSpPr>
        <p:spPr>
          <a:xfrm>
            <a:off x="6094412" y="228600"/>
            <a:ext cx="5484991" cy="914400"/>
          </a:xfrm>
          <a:prstGeom prst="rect">
            <a:avLst/>
          </a:prstGeom>
        </p:spPr>
        <p:txBody>
          <a:bodyPr vert="horz" lIns="101590" tIns="50795" rIns="101590" bIns="50795" anchor="b" anchorCtr="0">
            <a:normAutofit fontScale="92500"/>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Cellular components of RES</a:t>
            </a:r>
            <a:endParaRPr lang="en-US" sz="3200" dirty="0"/>
          </a:p>
        </p:txBody>
      </p:sp>
      <p:sp>
        <p:nvSpPr>
          <p:cNvPr id="41" name="Rectangle 40"/>
          <p:cNvSpPr/>
          <p:nvPr/>
        </p:nvSpPr>
        <p:spPr>
          <a:xfrm>
            <a:off x="7534572" y="1268760"/>
            <a:ext cx="2808312" cy="43204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tx1"/>
                </a:solidFill>
                <a:latin typeface="Gill Sans MT" panose="020B0502020104020203" pitchFamily="34" charset="0"/>
                <a:cs typeface="Times New Roman" panose="02020603050405020304" pitchFamily="18" charset="0"/>
              </a:rPr>
              <a:t>Cellular components of RES</a:t>
            </a:r>
          </a:p>
        </p:txBody>
      </p:sp>
      <p:cxnSp>
        <p:nvCxnSpPr>
          <p:cNvPr id="48" name="Straight Connector 47"/>
          <p:cNvCxnSpPr/>
          <p:nvPr/>
        </p:nvCxnSpPr>
        <p:spPr>
          <a:xfrm>
            <a:off x="8974732" y="1700808"/>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a:off x="8974732" y="1916832"/>
            <a:ext cx="187220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a:off x="7030516" y="1916832"/>
            <a:ext cx="2016224" cy="0"/>
          </a:xfrm>
          <a:prstGeom prst="line">
            <a:avLst/>
          </a:prstGeom>
        </p:spPr>
        <p:style>
          <a:lnRef idx="1">
            <a:schemeClr val="accent2"/>
          </a:lnRef>
          <a:fillRef idx="0">
            <a:schemeClr val="accent2"/>
          </a:fillRef>
          <a:effectRef idx="0">
            <a:schemeClr val="accent2"/>
          </a:effectRef>
          <a:fontRef idx="minor">
            <a:schemeClr val="tx1"/>
          </a:fontRef>
        </p:style>
      </p:cxnSp>
      <p:sp>
        <p:nvSpPr>
          <p:cNvPr id="55" name="Rectangle 54"/>
          <p:cNvSpPr/>
          <p:nvPr/>
        </p:nvSpPr>
        <p:spPr>
          <a:xfrm>
            <a:off x="6238428" y="2358721"/>
            <a:ext cx="1666318" cy="57606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solidFill>
                  <a:schemeClr val="accent2">
                    <a:lumMod val="75000"/>
                  </a:schemeClr>
                </a:solidFill>
              </a:rPr>
              <a:t>Monocytes</a:t>
            </a:r>
            <a:endParaRPr lang="en-US" sz="1600" dirty="0">
              <a:latin typeface="Gill Sans MT" panose="020B0502020104020203" pitchFamily="34" charset="0"/>
              <a:cs typeface="Times New Roman" panose="02020603050405020304" pitchFamily="18" charset="0"/>
            </a:endParaRPr>
          </a:p>
        </p:txBody>
      </p:sp>
      <p:sp>
        <p:nvSpPr>
          <p:cNvPr id="56" name="Rectangle 55"/>
          <p:cNvSpPr/>
          <p:nvPr/>
        </p:nvSpPr>
        <p:spPr>
          <a:xfrm>
            <a:off x="8134116" y="2358721"/>
            <a:ext cx="1666318" cy="57606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Macrophage</a:t>
            </a:r>
            <a:endParaRPr lang="en-US" sz="1600" dirty="0">
              <a:latin typeface="Gill Sans MT" panose="020B0502020104020203" pitchFamily="34" charset="0"/>
              <a:cs typeface="Times New Roman" panose="02020603050405020304" pitchFamily="18" charset="0"/>
            </a:endParaRPr>
          </a:p>
        </p:txBody>
      </p:sp>
      <p:sp>
        <p:nvSpPr>
          <p:cNvPr id="57" name="Rectangle 56"/>
          <p:cNvSpPr/>
          <p:nvPr/>
        </p:nvSpPr>
        <p:spPr>
          <a:xfrm>
            <a:off x="10029804" y="2358721"/>
            <a:ext cx="1666318" cy="57606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Specialized Endothelial </a:t>
            </a:r>
            <a:r>
              <a:rPr lang="en-US" sz="1600" dirty="0" smtClean="0">
                <a:solidFill>
                  <a:schemeClr val="accent2">
                    <a:lumMod val="75000"/>
                  </a:schemeClr>
                </a:solidFill>
              </a:rPr>
              <a:t>cells</a:t>
            </a:r>
            <a:endParaRPr lang="en-GB" sz="1600" dirty="0">
              <a:solidFill>
                <a:schemeClr val="accent2">
                  <a:lumMod val="75000"/>
                </a:schemeClr>
              </a:solidFill>
            </a:endParaRPr>
          </a:p>
        </p:txBody>
      </p:sp>
      <p:cxnSp>
        <p:nvCxnSpPr>
          <p:cNvPr id="59" name="Straight Arrow Connector 58"/>
          <p:cNvCxnSpPr/>
          <p:nvPr/>
        </p:nvCxnSpPr>
        <p:spPr>
          <a:xfrm>
            <a:off x="8974732" y="1916832"/>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p:nvPr/>
        </p:nvCxnSpPr>
        <p:spPr>
          <a:xfrm>
            <a:off x="7030516" y="1916832"/>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p:nvPr/>
        </p:nvCxnSpPr>
        <p:spPr>
          <a:xfrm>
            <a:off x="10846940" y="1916832"/>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a:off x="7030516" y="2934785"/>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74" name="Straight Connector 73"/>
          <p:cNvCxnSpPr/>
          <p:nvPr/>
        </p:nvCxnSpPr>
        <p:spPr>
          <a:xfrm>
            <a:off x="8990230" y="2934785"/>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75" name="Straight Connector 74"/>
          <p:cNvCxnSpPr/>
          <p:nvPr/>
        </p:nvCxnSpPr>
        <p:spPr>
          <a:xfrm>
            <a:off x="10846940" y="2934785"/>
            <a:ext cx="0" cy="216024"/>
          </a:xfrm>
          <a:prstGeom prst="line">
            <a:avLst/>
          </a:prstGeom>
        </p:spPr>
        <p:style>
          <a:lnRef idx="1">
            <a:schemeClr val="accent2"/>
          </a:lnRef>
          <a:fillRef idx="0">
            <a:schemeClr val="accent2"/>
          </a:fillRef>
          <a:effectRef idx="0">
            <a:schemeClr val="accent2"/>
          </a:effectRef>
          <a:fontRef idx="minor">
            <a:schemeClr val="tx1"/>
          </a:fontRef>
        </p:style>
      </p:cxnSp>
      <p:sp>
        <p:nvSpPr>
          <p:cNvPr id="76" name="Rectangle 75"/>
          <p:cNvSpPr/>
          <p:nvPr/>
        </p:nvSpPr>
        <p:spPr>
          <a:xfrm>
            <a:off x="6238428" y="3164200"/>
            <a:ext cx="1666318" cy="30731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Next slides </a:t>
            </a:r>
            <a:endParaRPr lang="en-US" sz="1600" dirty="0">
              <a:solidFill>
                <a:schemeClr val="tx1"/>
              </a:solidFill>
              <a:latin typeface="Gill Sans MT" panose="020B0502020104020203" pitchFamily="34" charset="0"/>
              <a:cs typeface="Times New Roman" panose="02020603050405020304" pitchFamily="18" charset="0"/>
            </a:endParaRPr>
          </a:p>
        </p:txBody>
      </p:sp>
      <p:sp>
        <p:nvSpPr>
          <p:cNvPr id="77" name="Rectangle 76"/>
          <p:cNvSpPr/>
          <p:nvPr/>
        </p:nvSpPr>
        <p:spPr>
          <a:xfrm>
            <a:off x="8134116" y="3164200"/>
            <a:ext cx="1666318" cy="30731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tx1"/>
                </a:solidFill>
              </a:rPr>
              <a:t>Next slides </a:t>
            </a:r>
            <a:endParaRPr lang="en-US" sz="1600" dirty="0">
              <a:solidFill>
                <a:schemeClr val="tx1"/>
              </a:solidFill>
              <a:latin typeface="Gill Sans MT" panose="020B0502020104020203" pitchFamily="34" charset="0"/>
              <a:cs typeface="Times New Roman" panose="02020603050405020304" pitchFamily="18" charset="0"/>
            </a:endParaRPr>
          </a:p>
        </p:txBody>
      </p:sp>
      <p:sp>
        <p:nvSpPr>
          <p:cNvPr id="78" name="Rectangle 77"/>
          <p:cNvSpPr/>
          <p:nvPr/>
        </p:nvSpPr>
        <p:spPr>
          <a:xfrm>
            <a:off x="10029804" y="3164200"/>
            <a:ext cx="2041272" cy="307311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1200" dirty="0">
                <a:solidFill>
                  <a:schemeClr val="tx1"/>
                </a:solidFill>
              </a:rPr>
              <a:t>In bone marrow , spleen , </a:t>
            </a:r>
            <a:r>
              <a:rPr lang="en-US" sz="1200" dirty="0" err="1" smtClean="0">
                <a:solidFill>
                  <a:schemeClr val="tx1"/>
                </a:solidFill>
              </a:rPr>
              <a:t>lymp</a:t>
            </a:r>
            <a:r>
              <a:rPr lang="en-US" sz="1200" dirty="0" smtClean="0">
                <a:solidFill>
                  <a:schemeClr val="tx1"/>
                </a:solidFill>
              </a:rPr>
              <a:t> </a:t>
            </a:r>
            <a:r>
              <a:rPr lang="en-US" sz="1200" dirty="0">
                <a:solidFill>
                  <a:schemeClr val="tx1"/>
                </a:solidFill>
              </a:rPr>
              <a:t>node</a:t>
            </a:r>
            <a:r>
              <a:rPr lang="en-US" sz="1600" dirty="0">
                <a:solidFill>
                  <a:schemeClr val="tx1"/>
                </a:solidFill>
              </a:rPr>
              <a:t>.</a:t>
            </a:r>
          </a:p>
          <a:p>
            <a:r>
              <a:rPr lang="en-US" sz="1100" dirty="0" smtClean="0">
                <a:solidFill>
                  <a:schemeClr val="bg1">
                    <a:lumMod val="50000"/>
                  </a:schemeClr>
                </a:solidFill>
              </a:rPr>
              <a:t>cells </a:t>
            </a:r>
            <a:r>
              <a:rPr lang="en-US" sz="1100" dirty="0">
                <a:solidFill>
                  <a:schemeClr val="bg1">
                    <a:lumMod val="50000"/>
                  </a:schemeClr>
                </a:solidFill>
              </a:rPr>
              <a:t>that line the interior surface of blood vessels and lymphatic vessels, forming an interface between circulating blood or lymph in the lumen and the rest of the vessel wall. It is a thin layer of simple squamous cells called </a:t>
            </a:r>
            <a:r>
              <a:rPr lang="en-US" sz="1100" b="1" dirty="0">
                <a:solidFill>
                  <a:schemeClr val="bg1">
                    <a:lumMod val="50000"/>
                  </a:schemeClr>
                </a:solidFill>
              </a:rPr>
              <a:t>endothelial cells</a:t>
            </a:r>
            <a:r>
              <a:rPr lang="en-US" sz="1100" dirty="0">
                <a:solidFill>
                  <a:schemeClr val="bg1">
                    <a:lumMod val="50000"/>
                  </a:schemeClr>
                </a:solidFill>
              </a:rPr>
              <a:t>. Endothelial cells in direct contact with blood are called vascular endothelial cells, whereas those in direct contact with lymph are known as lymphatic endothelial cells.</a:t>
            </a:r>
          </a:p>
        </p:txBody>
      </p:sp>
      <p:sp>
        <p:nvSpPr>
          <p:cNvPr id="23" name="Rectangle 22"/>
          <p:cNvSpPr/>
          <p:nvPr/>
        </p:nvSpPr>
        <p:spPr>
          <a:xfrm>
            <a:off x="638752" y="4700756"/>
            <a:ext cx="5340975" cy="1615827"/>
          </a:xfrm>
          <a:prstGeom prst="rect">
            <a:avLst/>
          </a:prstGeom>
          <a:ln>
            <a:solidFill>
              <a:schemeClr val="bg1">
                <a:lumMod val="75000"/>
              </a:schemeClr>
            </a:solidFill>
            <a:prstDash val="dashDot"/>
          </a:ln>
        </p:spPr>
        <p:txBody>
          <a:bodyPr wrap="square">
            <a:spAutoFit/>
          </a:bodyPr>
          <a:lstStyle/>
          <a:p>
            <a:pPr marL="171450" indent="-171450">
              <a:buFont typeface="Arial" panose="020B0604020202020204" pitchFamily="34" charset="0"/>
              <a:buChar char="•"/>
            </a:pPr>
            <a:r>
              <a:rPr lang="en-US" sz="1100" dirty="0">
                <a:solidFill>
                  <a:schemeClr val="bg1">
                    <a:lumMod val="50000"/>
                  </a:schemeClr>
                </a:solidFill>
              </a:rPr>
              <a:t>The total combination of monocytes, mobile macrophages, fixed tissue macrophages, and a </a:t>
            </a:r>
            <a:r>
              <a:rPr lang="en-US" sz="1100" dirty="0" smtClean="0">
                <a:solidFill>
                  <a:schemeClr val="bg1">
                    <a:lumMod val="50000"/>
                  </a:schemeClr>
                </a:solidFill>
              </a:rPr>
              <a:t>few</a:t>
            </a:r>
            <a:r>
              <a:rPr lang="ar-SA" sz="1100" dirty="0" smtClean="0">
                <a:solidFill>
                  <a:schemeClr val="bg1">
                    <a:lumMod val="50000"/>
                  </a:schemeClr>
                </a:solidFill>
              </a:rPr>
              <a:t> </a:t>
            </a:r>
            <a:r>
              <a:rPr lang="en-US" sz="1100" dirty="0" smtClean="0">
                <a:solidFill>
                  <a:schemeClr val="bg1">
                    <a:lumMod val="50000"/>
                  </a:schemeClr>
                </a:solidFill>
              </a:rPr>
              <a:t>specialized </a:t>
            </a:r>
            <a:r>
              <a:rPr lang="en-US" sz="1100" dirty="0">
                <a:solidFill>
                  <a:schemeClr val="bg1">
                    <a:lumMod val="50000"/>
                  </a:schemeClr>
                </a:solidFill>
              </a:rPr>
              <a:t>endothelial cells in the bone marrow, spleen, and lymph nodes is called the reticuloendothelial system.</a:t>
            </a:r>
          </a:p>
          <a:p>
            <a:pPr marL="171450" indent="-171450">
              <a:buFont typeface="Arial" panose="020B0604020202020204" pitchFamily="34" charset="0"/>
              <a:buChar char="•"/>
            </a:pPr>
            <a:r>
              <a:rPr lang="en-US" sz="1100" dirty="0">
                <a:solidFill>
                  <a:schemeClr val="bg1">
                    <a:lumMod val="50000"/>
                  </a:schemeClr>
                </a:solidFill>
              </a:rPr>
              <a:t>However, all or almost all these cells originate from </a:t>
            </a:r>
            <a:r>
              <a:rPr lang="en-US" sz="1100" dirty="0" err="1">
                <a:solidFill>
                  <a:schemeClr val="bg1">
                    <a:lumMod val="50000"/>
                  </a:schemeClr>
                </a:solidFill>
              </a:rPr>
              <a:t>monocytic</a:t>
            </a:r>
            <a:r>
              <a:rPr lang="en-US" sz="1100" dirty="0">
                <a:solidFill>
                  <a:schemeClr val="bg1">
                    <a:lumMod val="50000"/>
                  </a:schemeClr>
                </a:solidFill>
              </a:rPr>
              <a:t> stem cells; therefore, the reticuloendothelial system </a:t>
            </a:r>
            <a:r>
              <a:rPr lang="en-US" sz="1100" dirty="0" smtClean="0">
                <a:solidFill>
                  <a:schemeClr val="bg1">
                    <a:lumMod val="50000"/>
                  </a:schemeClr>
                </a:solidFill>
              </a:rPr>
              <a:t>is almost </a:t>
            </a:r>
            <a:r>
              <a:rPr lang="en-US" sz="1100" dirty="0">
                <a:solidFill>
                  <a:schemeClr val="bg1">
                    <a:lumMod val="50000"/>
                  </a:schemeClr>
                </a:solidFill>
              </a:rPr>
              <a:t>synonymous with the monocyte-macrophage system. Because the term reticuloendothelial system is </a:t>
            </a:r>
            <a:r>
              <a:rPr lang="en-US" sz="1100" dirty="0" smtClean="0">
                <a:solidFill>
                  <a:schemeClr val="bg1">
                    <a:lumMod val="50000"/>
                  </a:schemeClr>
                </a:solidFill>
              </a:rPr>
              <a:t>much better </a:t>
            </a:r>
            <a:r>
              <a:rPr lang="en-US" sz="1100" dirty="0">
                <a:solidFill>
                  <a:schemeClr val="bg1">
                    <a:lumMod val="50000"/>
                  </a:schemeClr>
                </a:solidFill>
              </a:rPr>
              <a:t>known in medical literature than the term monocyte-macrophage system, it should </a:t>
            </a:r>
            <a:r>
              <a:rPr lang="en-US" sz="1100" dirty="0" smtClean="0">
                <a:solidFill>
                  <a:schemeClr val="bg1">
                    <a:lumMod val="50000"/>
                  </a:schemeClr>
                </a:solidFill>
              </a:rPr>
              <a:t>be remembered </a:t>
            </a:r>
            <a:r>
              <a:rPr lang="en-US" sz="1100" dirty="0">
                <a:solidFill>
                  <a:schemeClr val="bg1">
                    <a:lumMod val="50000"/>
                  </a:schemeClr>
                </a:solidFill>
              </a:rPr>
              <a:t>as </a:t>
            </a:r>
            <a:r>
              <a:rPr lang="en-US" sz="1100" dirty="0" smtClean="0">
                <a:solidFill>
                  <a:schemeClr val="bg1">
                    <a:lumMod val="50000"/>
                  </a:schemeClr>
                </a:solidFill>
              </a:rPr>
              <a:t>a generalized </a:t>
            </a:r>
            <a:r>
              <a:rPr lang="en-US" sz="1100" dirty="0">
                <a:solidFill>
                  <a:schemeClr val="bg1">
                    <a:lumMod val="50000"/>
                  </a:schemeClr>
                </a:solidFill>
              </a:rPr>
              <a:t>phagocytic system located in all tissues, especially in the tissue areas where large quantities of </a:t>
            </a:r>
            <a:r>
              <a:rPr lang="en-US" sz="1100" dirty="0" smtClean="0">
                <a:solidFill>
                  <a:schemeClr val="bg1">
                    <a:lumMod val="50000"/>
                  </a:schemeClr>
                </a:solidFill>
              </a:rPr>
              <a:t>particles, toxins</a:t>
            </a:r>
            <a:r>
              <a:rPr lang="en-US" sz="1100" dirty="0">
                <a:solidFill>
                  <a:schemeClr val="bg1">
                    <a:lumMod val="50000"/>
                  </a:schemeClr>
                </a:solidFill>
              </a:rPr>
              <a:t>, and other unwanted substances must be destroyed.</a:t>
            </a:r>
          </a:p>
        </p:txBody>
      </p:sp>
    </p:spTree>
    <p:extLst>
      <p:ext uri="{BB962C8B-B14F-4D97-AF65-F5344CB8AC3E}">
        <p14:creationId xmlns:p14="http://schemas.microsoft.com/office/powerpoint/2010/main" val="230770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5</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27555303"/>
              </p:ext>
            </p:extLst>
          </p:nvPr>
        </p:nvGraphicFramePr>
        <p:xfrm>
          <a:off x="-1" y="0"/>
          <a:ext cx="12188825" cy="6857998"/>
        </p:xfrm>
        <a:graphic>
          <a:graphicData uri="http://schemas.openxmlformats.org/drawingml/2006/table">
            <a:tbl>
              <a:tblPr firstRow="1" bandRow="1">
                <a:tableStyleId>{5DA37D80-6434-44D0-A028-1B22A696006F}</a:tableStyleId>
              </a:tblPr>
              <a:tblGrid>
                <a:gridCol w="1564039">
                  <a:extLst>
                    <a:ext uri="{9D8B030D-6E8A-4147-A177-3AD203B41FA5}">
                      <a16:colId xmlns:a16="http://schemas.microsoft.com/office/drawing/2014/main" val="3312537016"/>
                    </a:ext>
                  </a:extLst>
                </a:gridCol>
                <a:gridCol w="10624786">
                  <a:extLst>
                    <a:ext uri="{9D8B030D-6E8A-4147-A177-3AD203B41FA5}">
                      <a16:colId xmlns:a16="http://schemas.microsoft.com/office/drawing/2014/main" val="432294192"/>
                    </a:ext>
                  </a:extLst>
                </a:gridCol>
              </a:tblGrid>
              <a:tr h="396419">
                <a:tc gridSpan="2">
                  <a:txBody>
                    <a:bodyPr/>
                    <a:lstStyle/>
                    <a:p>
                      <a:pPr algn="ctr"/>
                      <a:r>
                        <a:rPr lang="en-US" sz="1600" b="0" i="0" u="none" dirty="0" smtClean="0">
                          <a:latin typeface="Gill Sans MT" panose="020B0502020104020203" pitchFamily="34" charset="0"/>
                          <a:cs typeface="Times New Roman" panose="02020603050405020304" pitchFamily="18" charset="0"/>
                        </a:rPr>
                        <a:t>1</a:t>
                      </a:r>
                      <a:r>
                        <a:rPr lang="en-US" sz="1600" b="0" i="0" u="none" baseline="30000" dirty="0" smtClean="0">
                          <a:latin typeface="Gill Sans MT" panose="020B0502020104020203" pitchFamily="34" charset="0"/>
                          <a:cs typeface="Times New Roman" panose="02020603050405020304" pitchFamily="18" charset="0"/>
                        </a:rPr>
                        <a:t>st</a:t>
                      </a:r>
                      <a:r>
                        <a:rPr lang="en-US" sz="1600" b="0" i="0" u="none" dirty="0" smtClean="0">
                          <a:latin typeface="Gill Sans MT" panose="020B0502020104020203" pitchFamily="34" charset="0"/>
                          <a:cs typeface="Times New Roman" panose="02020603050405020304" pitchFamily="18" charset="0"/>
                        </a:rPr>
                        <a:t> Monocytes </a:t>
                      </a:r>
                    </a:p>
                  </a:txBody>
                  <a:tcPr>
                    <a:solidFill>
                      <a:srgbClr val="D6EAF6"/>
                    </a:solidFill>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extLst>
                  <a:ext uri="{0D108BD9-81ED-4DB2-BD59-A6C34878D82A}">
                    <a16:rowId xmlns:a16="http://schemas.microsoft.com/office/drawing/2014/main" val="402202847"/>
                  </a:ext>
                </a:extLst>
              </a:tr>
              <a:tr h="527455">
                <a:tc>
                  <a:txBody>
                    <a:bodyPr/>
                    <a:lstStyle/>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r>
                        <a:rPr kumimoji="0" lang="en-US" altLang="en-US" sz="1600" kern="1200" dirty="0" smtClean="0">
                          <a:solidFill>
                            <a:schemeClr val="accent2">
                              <a:lumMod val="75000"/>
                            </a:schemeClr>
                          </a:solidFill>
                          <a:latin typeface="+mn-lt"/>
                          <a:ea typeface="+mn-ea"/>
                          <a:cs typeface="Calibri"/>
                        </a:rPr>
                        <a:t>Definition </a:t>
                      </a:r>
                      <a:endParaRPr kumimoji="0" lang="en-US" altLang="en-US" sz="1600" kern="1200" dirty="0">
                        <a:solidFill>
                          <a:schemeClr val="accent2">
                            <a:lumMod val="75000"/>
                          </a:schemeClr>
                        </a:solidFill>
                        <a:latin typeface="+mn-lt"/>
                        <a:ea typeface="+mn-ea"/>
                        <a:cs typeface="Calibri"/>
                      </a:endParaRPr>
                    </a:p>
                  </a:txBody>
                  <a:tcPr>
                    <a:solidFill>
                      <a:schemeClr val="bg1">
                        <a:lumMod val="95000"/>
                      </a:schemeClr>
                    </a:solidFill>
                  </a:tcPr>
                </a:tc>
                <a:tc>
                  <a:txBody>
                    <a:bodyPr/>
                    <a:lstStyle/>
                    <a:p>
                      <a:pPr marL="171450" indent="-171450" algn="l" defTabSz="914089" rtl="0" eaLnBrk="1" latinLnBrk="0" hangingPunct="1">
                        <a:buFont typeface="Arial" panose="020B0604020202020204" pitchFamily="34" charset="0"/>
                        <a:buChar char="•"/>
                      </a:pPr>
                      <a:r>
                        <a:rPr lang="en-US" sz="1200" b="0" kern="1200" dirty="0" smtClean="0">
                          <a:solidFill>
                            <a:schemeClr val="bg1">
                              <a:lumMod val="50000"/>
                            </a:schemeClr>
                          </a:solidFill>
                          <a:latin typeface="+mn-lt"/>
                          <a:ea typeface="+mn-ea"/>
                          <a:cs typeface="+mn-cs"/>
                        </a:rPr>
                        <a:t> </a:t>
                      </a:r>
                      <a:r>
                        <a:rPr lang="en-US" sz="1400" b="0" kern="1200" dirty="0" smtClean="0">
                          <a:solidFill>
                            <a:schemeClr val="bg1">
                              <a:lumMod val="50000"/>
                            </a:schemeClr>
                          </a:solidFill>
                          <a:latin typeface="+mn-lt"/>
                          <a:ea typeface="+mn-ea"/>
                          <a:cs typeface="+mn-cs"/>
                        </a:rPr>
                        <a:t>Are a type of white blood cell “leukocyte.”</a:t>
                      </a:r>
                    </a:p>
                    <a:p>
                      <a:pPr marL="285750" indent="-285750" algn="l" defTabSz="914089" rtl="0" eaLnBrk="1" latinLnBrk="0" hangingPunct="1">
                        <a:buFont typeface="Arial" panose="020B0604020202020204" pitchFamily="34" charset="0"/>
                        <a:buChar char="•"/>
                      </a:pPr>
                      <a:r>
                        <a:rPr lang="en-US" sz="1400" b="0" strike="noStrike" kern="1200" dirty="0" smtClean="0">
                          <a:solidFill>
                            <a:schemeClr val="bg1">
                              <a:lumMod val="50000"/>
                            </a:schemeClr>
                          </a:solidFill>
                          <a:latin typeface="+mn-lt"/>
                          <a:ea typeface="+mn-ea"/>
                          <a:cs typeface="+mn-cs"/>
                        </a:rPr>
                        <a:t>They are the </a:t>
                      </a:r>
                      <a:r>
                        <a:rPr lang="en-US" sz="1400" b="0" strike="noStrike" dirty="0" smtClean="0">
                          <a:solidFill>
                            <a:srgbClr val="FF0000"/>
                          </a:solidFill>
                        </a:rPr>
                        <a:t>largest</a:t>
                      </a:r>
                      <a:r>
                        <a:rPr lang="en-US" sz="1400" b="0" strike="noStrike" dirty="0" smtClean="0">
                          <a:solidFill>
                            <a:schemeClr val="tx1"/>
                          </a:solidFill>
                        </a:rPr>
                        <a:t> </a:t>
                      </a:r>
                      <a:r>
                        <a:rPr lang="en-US" sz="1400" b="0" strike="noStrike" kern="1200" dirty="0" smtClean="0">
                          <a:solidFill>
                            <a:schemeClr val="bg1">
                              <a:lumMod val="50000"/>
                            </a:schemeClr>
                          </a:solidFill>
                          <a:latin typeface="+mn-lt"/>
                          <a:ea typeface="+mn-ea"/>
                          <a:cs typeface="+mn-cs"/>
                        </a:rPr>
                        <a:t>type of leukocyte and can </a:t>
                      </a:r>
                      <a:r>
                        <a:rPr lang="en-US" sz="1400" b="0" strike="noStrike" dirty="0" smtClean="0">
                          <a:solidFill>
                            <a:srgbClr val="FF0000"/>
                          </a:solidFill>
                        </a:rPr>
                        <a:t>differentiate</a:t>
                      </a:r>
                      <a:r>
                        <a:rPr lang="en-US" sz="1400" b="0" strike="noStrike" dirty="0" smtClean="0">
                          <a:solidFill>
                            <a:schemeClr val="tx1"/>
                          </a:solidFill>
                        </a:rPr>
                        <a:t> </a:t>
                      </a:r>
                      <a:r>
                        <a:rPr lang="en-US" sz="1400" b="0" strike="noStrike" kern="1200" dirty="0" smtClean="0">
                          <a:solidFill>
                            <a:schemeClr val="bg1">
                              <a:lumMod val="50000"/>
                            </a:schemeClr>
                          </a:solidFill>
                          <a:latin typeface="+mn-lt"/>
                          <a:ea typeface="+mn-ea"/>
                          <a:cs typeface="+mn-cs"/>
                        </a:rPr>
                        <a:t>into</a:t>
                      </a:r>
                      <a:r>
                        <a:rPr lang="en-US" sz="1400" b="0" strike="noStrike" dirty="0" smtClean="0">
                          <a:solidFill>
                            <a:schemeClr val="tx1"/>
                          </a:solidFill>
                        </a:rPr>
                        <a:t> </a:t>
                      </a:r>
                      <a:r>
                        <a:rPr lang="en-US" sz="1400" b="0" strike="noStrike" dirty="0" smtClean="0">
                          <a:solidFill>
                            <a:srgbClr val="FF0000"/>
                          </a:solidFill>
                        </a:rPr>
                        <a:t>macrophages</a:t>
                      </a:r>
                      <a:r>
                        <a:rPr lang="en-US" sz="1400" b="0" strike="noStrike" dirty="0" smtClean="0">
                          <a:solidFill>
                            <a:schemeClr val="tx1"/>
                          </a:solidFill>
                        </a:rPr>
                        <a:t>. </a:t>
                      </a:r>
                    </a:p>
                  </a:txBody>
                  <a:tcPr>
                    <a:solidFill>
                      <a:schemeClr val="bg1">
                        <a:lumMod val="95000"/>
                      </a:schemeClr>
                    </a:solidFill>
                  </a:tcPr>
                </a:tc>
                <a:extLst>
                  <a:ext uri="{0D108BD9-81ED-4DB2-BD59-A6C34878D82A}">
                    <a16:rowId xmlns:a16="http://schemas.microsoft.com/office/drawing/2014/main" val="1275470013"/>
                  </a:ext>
                </a:extLst>
              </a:tr>
              <a:tr h="3964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accent2">
                              <a:lumMod val="75000"/>
                            </a:schemeClr>
                          </a:solidFill>
                          <a:latin typeface="+mn-lt"/>
                          <a:ea typeface="+mn-ea"/>
                          <a:cs typeface="Calibri"/>
                        </a:rPr>
                        <a:t>Location</a:t>
                      </a:r>
                    </a:p>
                  </a:txBody>
                  <a:tcPr>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0" dirty="0" smtClean="0">
                          <a:solidFill>
                            <a:srgbClr val="FF0000"/>
                          </a:solidFill>
                        </a:rPr>
                        <a:t>In the blood</a:t>
                      </a:r>
                    </a:p>
                  </a:txBody>
                  <a:tcPr>
                    <a:solidFill>
                      <a:srgbClr val="FFCCCC"/>
                    </a:solidFill>
                  </a:tcPr>
                </a:tc>
                <a:extLst>
                  <a:ext uri="{0D108BD9-81ED-4DB2-BD59-A6C34878D82A}">
                    <a16:rowId xmlns:a16="http://schemas.microsoft.com/office/drawing/2014/main" val="2238428804"/>
                  </a:ext>
                </a:extLst>
              </a:tr>
              <a:tr h="396419">
                <a:tc>
                  <a:txBody>
                    <a:bodyPr/>
                    <a:lstStyle/>
                    <a:p>
                      <a:pPr marL="0" indent="0" algn="ctr">
                        <a:buFont typeface="Arial" panose="020B0604020202020204" pitchFamily="34" charset="0"/>
                        <a:buNone/>
                      </a:pPr>
                      <a:r>
                        <a:rPr kumimoji="0" lang="en-US" sz="1600" kern="1200" dirty="0" smtClean="0">
                          <a:solidFill>
                            <a:schemeClr val="accent2">
                              <a:lumMod val="75000"/>
                            </a:schemeClr>
                          </a:solidFill>
                          <a:latin typeface="+mn-lt"/>
                          <a:ea typeface="+mn-ea"/>
                          <a:cs typeface="Calibri"/>
                        </a:rPr>
                        <a:t>Size </a:t>
                      </a:r>
                      <a:endParaRPr kumimoji="0" lang="en-US" sz="1600" kern="1200" dirty="0">
                        <a:solidFill>
                          <a:schemeClr val="accent2">
                            <a:lumMod val="75000"/>
                          </a:schemeClr>
                        </a:solidFill>
                        <a:latin typeface="+mn-lt"/>
                        <a:ea typeface="+mn-ea"/>
                        <a:cs typeface="Calibri"/>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spc="-5" dirty="0" smtClean="0">
                          <a:solidFill>
                            <a:schemeClr val="accent4">
                              <a:lumMod val="75000"/>
                            </a:schemeClr>
                          </a:solidFill>
                          <a:cs typeface="Calibri"/>
                        </a:rPr>
                        <a:t>15-20</a:t>
                      </a:r>
                      <a:r>
                        <a:rPr lang="en-US" sz="1600" spc="-5" dirty="0" smtClean="0">
                          <a:cs typeface="Calibri"/>
                        </a:rPr>
                        <a:t> </a:t>
                      </a:r>
                      <a:r>
                        <a:rPr lang="en-US" sz="1600" dirty="0" smtClean="0">
                          <a:cs typeface="Calibri"/>
                        </a:rPr>
                        <a:t>µm (active </a:t>
                      </a:r>
                      <a:r>
                        <a:rPr lang="en-US" sz="1600" spc="-5" dirty="0" smtClean="0">
                          <a:cs typeface="Calibri"/>
                        </a:rPr>
                        <a:t>cells</a:t>
                      </a:r>
                      <a:r>
                        <a:rPr lang="en-US" sz="1600" spc="-5" dirty="0" smtClean="0">
                          <a:solidFill>
                            <a:schemeClr val="accent4">
                              <a:lumMod val="75000"/>
                            </a:schemeClr>
                          </a:solidFill>
                          <a:cs typeface="Calibri"/>
                        </a:rPr>
                        <a:t> </a:t>
                      </a:r>
                      <a:r>
                        <a:rPr lang="en-US" sz="1600" dirty="0" smtClean="0">
                          <a:solidFill>
                            <a:schemeClr val="accent4">
                              <a:lumMod val="75000"/>
                            </a:schemeClr>
                          </a:solidFill>
                          <a:cs typeface="Calibri"/>
                        </a:rPr>
                        <a:t>60-80</a:t>
                      </a:r>
                      <a:r>
                        <a:rPr lang="en-US" sz="1600" spc="-35" dirty="0" smtClean="0">
                          <a:solidFill>
                            <a:schemeClr val="accent4">
                              <a:lumMod val="75000"/>
                            </a:schemeClr>
                          </a:solidFill>
                          <a:cs typeface="Calibri"/>
                        </a:rPr>
                        <a:t> </a:t>
                      </a:r>
                      <a:r>
                        <a:rPr lang="en-US" sz="1600" spc="-5" dirty="0" smtClean="0">
                          <a:cs typeface="Calibri"/>
                        </a:rPr>
                        <a:t>µm)</a:t>
                      </a:r>
                      <a:endParaRPr lang="en-US" sz="1600" dirty="0" smtClean="0">
                        <a:cs typeface="Calibri"/>
                      </a:endParaRPr>
                    </a:p>
                  </a:txBody>
                  <a:tcPr/>
                </a:tc>
                <a:extLst>
                  <a:ext uri="{0D108BD9-81ED-4DB2-BD59-A6C34878D82A}">
                    <a16:rowId xmlns:a16="http://schemas.microsoft.com/office/drawing/2014/main" val="2878319891"/>
                  </a:ext>
                </a:extLst>
              </a:tr>
              <a:tr h="396419">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kern="1200" dirty="0" smtClean="0">
                          <a:solidFill>
                            <a:schemeClr val="accent2">
                              <a:lumMod val="75000"/>
                            </a:schemeClr>
                          </a:solidFill>
                          <a:latin typeface="+mn-lt"/>
                          <a:ea typeface="+mn-ea"/>
                          <a:cs typeface="Calibri"/>
                        </a:rPr>
                        <a:t>Small granules </a:t>
                      </a:r>
                    </a:p>
                  </a:txBody>
                  <a:tcPr>
                    <a:solidFill>
                      <a:srgbClr val="D3FDF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cs typeface="Calibri"/>
                        </a:rPr>
                        <a:t>Prim</a:t>
                      </a:r>
                      <a:r>
                        <a:rPr lang="en-US" sz="1600" baseline="0" dirty="0" smtClean="0">
                          <a:cs typeface="Calibri"/>
                        </a:rPr>
                        <a:t> </a:t>
                      </a:r>
                      <a:r>
                        <a:rPr lang="en-US" sz="1600" dirty="0" smtClean="0">
                          <a:cs typeface="Calibri"/>
                        </a:rPr>
                        <a:t>&amp;</a:t>
                      </a:r>
                      <a:r>
                        <a:rPr lang="en-US" sz="1600" spc="-95" dirty="0" smtClean="0">
                          <a:cs typeface="Calibri"/>
                        </a:rPr>
                        <a:t> </a:t>
                      </a:r>
                      <a:r>
                        <a:rPr lang="en-US" sz="1600" dirty="0" err="1" smtClean="0">
                          <a:cs typeface="Calibri"/>
                        </a:rPr>
                        <a:t>Vacoules</a:t>
                      </a:r>
                      <a:endParaRPr lang="en-US" sz="1600" dirty="0" smtClean="0">
                        <a:cs typeface="Calibri"/>
                      </a:endParaRPr>
                    </a:p>
                  </a:txBody>
                  <a:tcPr>
                    <a:solidFill>
                      <a:srgbClr val="D3FDF1"/>
                    </a:solidFill>
                  </a:tcPr>
                </a:tc>
                <a:extLst>
                  <a:ext uri="{0D108BD9-81ED-4DB2-BD59-A6C34878D82A}">
                    <a16:rowId xmlns:a16="http://schemas.microsoft.com/office/drawing/2014/main" val="2605088324"/>
                  </a:ext>
                </a:extLst>
              </a:tr>
              <a:tr h="641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accent2">
                              <a:lumMod val="75000"/>
                            </a:schemeClr>
                          </a:solidFill>
                          <a:latin typeface="+mn-lt"/>
                          <a:ea typeface="+mn-ea"/>
                          <a:cs typeface="Calibri"/>
                        </a:rPr>
                        <a:t>Efficient</a:t>
                      </a:r>
                    </a:p>
                  </a:txBody>
                  <a:tcPr>
                    <a:solidFill>
                      <a:srgbClr val="FAD9D2">
                        <a:alpha val="20000"/>
                      </a:srgbClr>
                    </a:solidFill>
                  </a:tcPr>
                </a:tc>
                <a:tc>
                  <a:txBody>
                    <a:bodyPr/>
                    <a:lstStyle/>
                    <a:p>
                      <a:pPr marL="298450" indent="-285750">
                        <a:buFont typeface="Arial" panose="020B0604020202020204" pitchFamily="34" charset="0"/>
                        <a:buChar char="•"/>
                      </a:pPr>
                      <a:r>
                        <a:rPr lang="en-US" sz="1600" spc="-5" dirty="0" smtClean="0">
                          <a:cs typeface="Calibri"/>
                        </a:rPr>
                        <a:t>More </a:t>
                      </a:r>
                      <a:r>
                        <a:rPr lang="en-US" sz="1600" dirty="0" smtClean="0">
                          <a:cs typeface="Calibri"/>
                        </a:rPr>
                        <a:t>Efficient </a:t>
                      </a:r>
                      <a:r>
                        <a:rPr lang="en-US" sz="1600" spc="-5" dirty="0" smtClean="0">
                          <a:solidFill>
                            <a:srgbClr val="FF0000"/>
                          </a:solidFill>
                          <a:cs typeface="Calibri"/>
                        </a:rPr>
                        <a:t>Phagocytosis</a:t>
                      </a:r>
                      <a:r>
                        <a:rPr lang="en-US" sz="1600" spc="-5" dirty="0" smtClean="0">
                          <a:cs typeface="Calibri"/>
                        </a:rPr>
                        <a:t> </a:t>
                      </a:r>
                      <a:r>
                        <a:rPr lang="en-US" sz="1600" dirty="0" smtClean="0">
                          <a:cs typeface="Calibri"/>
                        </a:rPr>
                        <a:t>than</a:t>
                      </a:r>
                      <a:r>
                        <a:rPr lang="en-US" sz="1600" spc="-90" dirty="0" smtClean="0">
                          <a:cs typeface="Calibri"/>
                        </a:rPr>
                        <a:t> </a:t>
                      </a:r>
                      <a:r>
                        <a:rPr lang="en-US" sz="1600" spc="-5" dirty="0" smtClean="0">
                          <a:solidFill>
                            <a:srgbClr val="FF0000"/>
                          </a:solidFill>
                          <a:cs typeface="Calibri"/>
                        </a:rPr>
                        <a:t>Neutrophils.</a:t>
                      </a:r>
                    </a:p>
                    <a:p>
                      <a:pPr marL="298450" indent="-285750">
                        <a:buFont typeface="Arial" panose="020B0604020202020204" pitchFamily="34" charset="0"/>
                        <a:buChar char="•"/>
                      </a:pPr>
                      <a:r>
                        <a:rPr lang="en-US" sz="1600" spc="-5" dirty="0" smtClean="0">
                          <a:solidFill>
                            <a:schemeClr val="accent4">
                              <a:lumMod val="75000"/>
                            </a:schemeClr>
                          </a:solidFill>
                          <a:cs typeface="Calibri"/>
                        </a:rPr>
                        <a:t>100</a:t>
                      </a:r>
                      <a:r>
                        <a:rPr lang="en-US" sz="1600" spc="-5" dirty="0" smtClean="0">
                          <a:cs typeface="Calibri"/>
                        </a:rPr>
                        <a:t> bacteria vs </a:t>
                      </a:r>
                      <a:r>
                        <a:rPr lang="en-US" sz="1600" spc="-5" dirty="0" smtClean="0">
                          <a:solidFill>
                            <a:schemeClr val="accent4">
                              <a:lumMod val="75000"/>
                            </a:schemeClr>
                          </a:solidFill>
                          <a:cs typeface="Calibri"/>
                        </a:rPr>
                        <a:t>3-20</a:t>
                      </a:r>
                      <a:r>
                        <a:rPr lang="en-US" sz="1600" spc="-5" dirty="0" smtClean="0">
                          <a:cs typeface="Calibri"/>
                        </a:rPr>
                        <a:t> </a:t>
                      </a:r>
                      <a:r>
                        <a:rPr lang="en-US" sz="1600" dirty="0" smtClean="0">
                          <a:cs typeface="Calibri"/>
                        </a:rPr>
                        <a:t>by </a:t>
                      </a:r>
                      <a:r>
                        <a:rPr lang="en-US" sz="1600" spc="-5" dirty="0" smtClean="0">
                          <a:cs typeface="Calibri"/>
                        </a:rPr>
                        <a:t>Neutrophils, </a:t>
                      </a:r>
                      <a:r>
                        <a:rPr lang="en-US" sz="1600" dirty="0" smtClean="0">
                          <a:cs typeface="Calibri"/>
                        </a:rPr>
                        <a:t>larger </a:t>
                      </a:r>
                      <a:r>
                        <a:rPr lang="en-US" sz="1600" spc="-5" dirty="0" smtClean="0">
                          <a:cs typeface="Calibri"/>
                        </a:rPr>
                        <a:t>particles </a:t>
                      </a:r>
                      <a:r>
                        <a:rPr lang="en-US" sz="1600" dirty="0" smtClean="0">
                          <a:cs typeface="Calibri"/>
                        </a:rPr>
                        <a:t>like RBCs</a:t>
                      </a:r>
                      <a:r>
                        <a:rPr lang="en-US" sz="1600" spc="-20" dirty="0" smtClean="0">
                          <a:cs typeface="Calibri"/>
                        </a:rPr>
                        <a:t> </a:t>
                      </a:r>
                      <a:r>
                        <a:rPr lang="en-US" sz="1600" dirty="0" smtClean="0">
                          <a:cs typeface="Calibri"/>
                        </a:rPr>
                        <a:t>&amp;</a:t>
                      </a:r>
                      <a:r>
                        <a:rPr lang="en-US" sz="1600" baseline="0" dirty="0" smtClean="0">
                          <a:cs typeface="Calibri"/>
                        </a:rPr>
                        <a:t> </a:t>
                      </a:r>
                      <a:r>
                        <a:rPr lang="en-US" sz="1600" spc="-5" dirty="0" smtClean="0">
                          <a:cs typeface="Calibri"/>
                        </a:rPr>
                        <a:t>malarial</a:t>
                      </a:r>
                      <a:r>
                        <a:rPr lang="en-US" sz="1600" spc="-60" dirty="0" smtClean="0">
                          <a:cs typeface="Calibri"/>
                        </a:rPr>
                        <a:t> </a:t>
                      </a:r>
                      <a:r>
                        <a:rPr lang="en-US" sz="1600" spc="-5" dirty="0" smtClean="0">
                          <a:cs typeface="Calibri"/>
                        </a:rPr>
                        <a:t>parasites.</a:t>
                      </a:r>
                      <a:endParaRPr lang="en-US" sz="1600" dirty="0" smtClean="0">
                        <a:cs typeface="Calibri"/>
                      </a:endParaRPr>
                    </a:p>
                  </a:txBody>
                  <a:tcPr>
                    <a:solidFill>
                      <a:srgbClr val="FAD9D2">
                        <a:alpha val="20000"/>
                      </a:srgbClr>
                    </a:solidFill>
                  </a:tcPr>
                </a:tc>
                <a:extLst>
                  <a:ext uri="{0D108BD9-81ED-4DB2-BD59-A6C34878D82A}">
                    <a16:rowId xmlns:a16="http://schemas.microsoft.com/office/drawing/2014/main" val="241299811"/>
                  </a:ext>
                </a:extLst>
              </a:tr>
              <a:tr h="3964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accent2">
                              <a:lumMod val="75000"/>
                            </a:schemeClr>
                          </a:solidFill>
                          <a:latin typeface="+mn-lt"/>
                          <a:ea typeface="+mn-ea"/>
                          <a:cs typeface="Calibri"/>
                        </a:rPr>
                        <a:t>Life span</a:t>
                      </a:r>
                    </a:p>
                  </a:txBody>
                  <a:tcPr>
                    <a:solidFill>
                      <a:srgbClr val="FF990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4">
                              <a:lumMod val="75000"/>
                            </a:schemeClr>
                          </a:solidFill>
                          <a:cs typeface="Calibri"/>
                        </a:rPr>
                        <a:t>10-20</a:t>
                      </a:r>
                      <a:r>
                        <a:rPr lang="en-US" sz="1600" dirty="0" smtClean="0">
                          <a:cs typeface="Calibri"/>
                        </a:rPr>
                        <a:t> hours in blood</a:t>
                      </a:r>
                      <a:r>
                        <a:rPr lang="en-US" sz="1600" baseline="0" dirty="0" smtClean="0">
                          <a:cs typeface="Calibri"/>
                        </a:rPr>
                        <a:t> </a:t>
                      </a:r>
                      <a:r>
                        <a:rPr lang="en-US" sz="1600" dirty="0" smtClean="0">
                          <a:cs typeface="Calibri"/>
                        </a:rPr>
                        <a:t>&amp; in</a:t>
                      </a:r>
                      <a:r>
                        <a:rPr lang="en-US" sz="1600" spc="-65" dirty="0" smtClean="0">
                          <a:cs typeface="Calibri"/>
                        </a:rPr>
                        <a:t> </a:t>
                      </a:r>
                      <a:r>
                        <a:rPr lang="en-US" sz="1600" dirty="0" smtClean="0">
                          <a:cs typeface="Calibri"/>
                        </a:rPr>
                        <a:t>tissues.</a:t>
                      </a:r>
                      <a:endParaRPr lang="en-US" sz="1600" dirty="0" smtClean="0"/>
                    </a:p>
                  </a:txBody>
                  <a:tcPr>
                    <a:solidFill>
                      <a:srgbClr val="FF9900">
                        <a:alpha val="20000"/>
                      </a:srgbClr>
                    </a:solidFill>
                  </a:tcPr>
                </a:tc>
                <a:extLst>
                  <a:ext uri="{0D108BD9-81ED-4DB2-BD59-A6C34878D82A}">
                    <a16:rowId xmlns:a16="http://schemas.microsoft.com/office/drawing/2014/main" val="772154621"/>
                  </a:ext>
                </a:extLst>
              </a:tr>
              <a:tr h="641823">
                <a:tc>
                  <a:txBody>
                    <a:bodyPr/>
                    <a:lstStyle/>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r>
                        <a:rPr kumimoji="0" lang="en-US" sz="1600" kern="1200" dirty="0" smtClean="0">
                          <a:solidFill>
                            <a:schemeClr val="accent2">
                              <a:lumMod val="75000"/>
                            </a:schemeClr>
                          </a:solidFill>
                          <a:latin typeface="+mn-lt"/>
                          <a:ea typeface="+mn-ea"/>
                          <a:cs typeface="Calibri"/>
                        </a:rPr>
                        <a:t>Types</a:t>
                      </a:r>
                      <a:endParaRPr kumimoji="0" lang="en-US" sz="1600" kern="1200" dirty="0">
                        <a:solidFill>
                          <a:schemeClr val="accent2">
                            <a:lumMod val="75000"/>
                          </a:schemeClr>
                        </a:solidFill>
                        <a:latin typeface="+mn-lt"/>
                        <a:ea typeface="+mn-ea"/>
                        <a:cs typeface="Calibri"/>
                      </a:endParaRPr>
                    </a:p>
                  </a:txBody>
                  <a:tcPr>
                    <a:solidFill>
                      <a:schemeClr val="accent5">
                        <a:lumMod val="60000"/>
                        <a:lumOff val="40000"/>
                        <a:alpha val="2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spc="-5" dirty="0" smtClean="0">
                          <a:cs typeface="Calibri"/>
                        </a:rPr>
                        <a:t>Mobile </a:t>
                      </a:r>
                      <a:r>
                        <a:rPr lang="en-US" sz="1600" spc="-5" dirty="0" smtClean="0">
                          <a:solidFill>
                            <a:srgbClr val="00B050"/>
                          </a:solidFill>
                          <a:cs typeface="Calibri"/>
                        </a:rPr>
                        <a:t>(</a:t>
                      </a:r>
                      <a:r>
                        <a:rPr lang="en-US" sz="1600" spc="-5" baseline="0" dirty="0" smtClean="0">
                          <a:solidFill>
                            <a:srgbClr val="00B050"/>
                          </a:solidFill>
                          <a:cs typeface="Calibri"/>
                        </a:rPr>
                        <a:t>to ingest large particle)</a:t>
                      </a:r>
                      <a:endParaRPr lang="en-US" sz="1600" spc="0" dirty="0" smtClean="0">
                        <a:solidFill>
                          <a:srgbClr val="00B050"/>
                        </a:solidFill>
                        <a:cs typeface="Calibri"/>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cs typeface="Calibri"/>
                        </a:rPr>
                        <a:t>Fixed </a:t>
                      </a:r>
                      <a:r>
                        <a:rPr lang="en-US" sz="1600" dirty="0" smtClean="0">
                          <a:solidFill>
                            <a:schemeClr val="bg1">
                              <a:lumMod val="50000"/>
                            </a:schemeClr>
                          </a:solidFill>
                          <a:cs typeface="Calibri"/>
                        </a:rPr>
                        <a:t>(often</a:t>
                      </a:r>
                      <a:r>
                        <a:rPr lang="en-US" sz="1600" baseline="0" dirty="0" smtClean="0">
                          <a:solidFill>
                            <a:schemeClr val="bg1">
                              <a:lumMod val="50000"/>
                            </a:schemeClr>
                          </a:solidFill>
                          <a:cs typeface="Calibri"/>
                        </a:rPr>
                        <a:t> in tissue)</a:t>
                      </a:r>
                      <a:endParaRPr lang="en-US" sz="1600" dirty="0" smtClean="0">
                        <a:solidFill>
                          <a:schemeClr val="bg1">
                            <a:lumMod val="50000"/>
                          </a:schemeClr>
                        </a:solidFill>
                        <a:cs typeface="Calibri"/>
                      </a:endParaRPr>
                    </a:p>
                  </a:txBody>
                  <a:tcPr>
                    <a:solidFill>
                      <a:schemeClr val="accent5">
                        <a:lumMod val="60000"/>
                        <a:lumOff val="40000"/>
                        <a:alpha val="20000"/>
                      </a:schemeClr>
                    </a:solidFill>
                  </a:tcPr>
                </a:tc>
                <a:extLst>
                  <a:ext uri="{0D108BD9-81ED-4DB2-BD59-A6C34878D82A}">
                    <a16:rowId xmlns:a16="http://schemas.microsoft.com/office/drawing/2014/main" val="1864208523"/>
                  </a:ext>
                </a:extLst>
              </a:tr>
              <a:tr h="641823">
                <a:tc>
                  <a:txBody>
                    <a:bodyPr/>
                    <a:lstStyle/>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endParaRPr kumimoji="0" lang="en-US" sz="100" kern="1200" dirty="0" smtClean="0">
                        <a:solidFill>
                          <a:schemeClr val="accent2">
                            <a:lumMod val="75000"/>
                          </a:schemeClr>
                        </a:solidFill>
                        <a:latin typeface="+mn-lt"/>
                        <a:ea typeface="+mn-ea"/>
                        <a:cs typeface="Calibri"/>
                      </a:endParaRPr>
                    </a:p>
                    <a:p>
                      <a:pPr algn="ctr"/>
                      <a:r>
                        <a:rPr kumimoji="0" lang="en-US" sz="1600" kern="1200" dirty="0" smtClean="0">
                          <a:solidFill>
                            <a:schemeClr val="accent2">
                              <a:lumMod val="75000"/>
                            </a:schemeClr>
                          </a:solidFill>
                          <a:latin typeface="+mn-lt"/>
                          <a:ea typeface="+mn-ea"/>
                          <a:cs typeface="Calibri"/>
                        </a:rPr>
                        <a:t>N.B</a:t>
                      </a:r>
                      <a:endParaRPr kumimoji="0" lang="en-US" sz="1600" kern="1200" dirty="0">
                        <a:solidFill>
                          <a:schemeClr val="accent2">
                            <a:lumMod val="75000"/>
                          </a:schemeClr>
                        </a:solidFill>
                        <a:latin typeface="+mn-lt"/>
                        <a:ea typeface="+mn-ea"/>
                        <a:cs typeface="Calibri"/>
                      </a:endParaRPr>
                    </a:p>
                  </a:txBody>
                  <a:tcPr>
                    <a:solidFill>
                      <a:srgbClr val="CC00CC">
                        <a:alpha val="20000"/>
                      </a:srgbClr>
                    </a:solidFill>
                  </a:tcPr>
                </a:tc>
                <a:tc>
                  <a:txBody>
                    <a:bodyPr/>
                    <a:lstStyle/>
                    <a:p>
                      <a:pPr marL="12700"/>
                      <a:r>
                        <a:rPr lang="en-US" sz="1600" dirty="0" smtClean="0">
                          <a:cs typeface="Calibri"/>
                        </a:rPr>
                        <a:t>- </a:t>
                      </a:r>
                      <a:r>
                        <a:rPr lang="en-US" sz="1600" spc="-5" dirty="0" smtClean="0">
                          <a:solidFill>
                            <a:srgbClr val="FF0000"/>
                          </a:solidFill>
                          <a:cs typeface="Calibri"/>
                        </a:rPr>
                        <a:t>Lysosomes</a:t>
                      </a:r>
                      <a:r>
                        <a:rPr lang="en-US" sz="1600" dirty="0" smtClean="0">
                          <a:cs typeface="Calibri"/>
                        </a:rPr>
                        <a:t> contain </a:t>
                      </a:r>
                      <a:r>
                        <a:rPr lang="en-US" sz="1600" spc="-5" dirty="0" smtClean="0">
                          <a:solidFill>
                            <a:srgbClr val="FF0000"/>
                          </a:solidFill>
                          <a:cs typeface="Calibri"/>
                        </a:rPr>
                        <a:t>lipases</a:t>
                      </a:r>
                      <a:r>
                        <a:rPr lang="en-US" sz="1600" dirty="0" smtClean="0">
                          <a:cs typeface="Calibri"/>
                        </a:rPr>
                        <a:t> unlike</a:t>
                      </a:r>
                      <a:r>
                        <a:rPr lang="en-US" sz="1600" spc="-155" dirty="0" smtClean="0">
                          <a:cs typeface="Calibri"/>
                        </a:rPr>
                        <a:t> </a:t>
                      </a:r>
                      <a:r>
                        <a:rPr lang="en-US" sz="1600" spc="-5" dirty="0" smtClean="0">
                          <a:solidFill>
                            <a:srgbClr val="FF0000"/>
                          </a:solidFill>
                          <a:cs typeface="Calibri"/>
                        </a:rPr>
                        <a:t>Neutrophils</a:t>
                      </a:r>
                      <a:r>
                        <a:rPr lang="en-US" sz="1600" dirty="0" smtClean="0">
                          <a:cs typeface="Calibri"/>
                        </a:rPr>
                        <a:t>.</a:t>
                      </a:r>
                    </a:p>
                    <a:p>
                      <a:pPr marL="12700"/>
                      <a:r>
                        <a:rPr lang="en-US" sz="1600" dirty="0" smtClean="0">
                          <a:cs typeface="Calibri"/>
                        </a:rPr>
                        <a:t>- Acts as </a:t>
                      </a:r>
                      <a:r>
                        <a:rPr lang="en-US" sz="1600" spc="-5" dirty="0" smtClean="0">
                          <a:solidFill>
                            <a:srgbClr val="FF0000"/>
                          </a:solidFill>
                          <a:cs typeface="Calibri"/>
                        </a:rPr>
                        <a:t>Antigen</a:t>
                      </a:r>
                      <a:r>
                        <a:rPr lang="en-US" sz="1600" dirty="0" smtClean="0">
                          <a:cs typeface="Calibri"/>
                        </a:rPr>
                        <a:t> </a:t>
                      </a:r>
                      <a:r>
                        <a:rPr lang="en-US" sz="1600" spc="-5" dirty="0" smtClean="0">
                          <a:solidFill>
                            <a:srgbClr val="FF0000"/>
                          </a:solidFill>
                          <a:cs typeface="Calibri"/>
                        </a:rPr>
                        <a:t>Presenting</a:t>
                      </a:r>
                      <a:r>
                        <a:rPr lang="en-US" sz="1600" spc="-135" dirty="0" smtClean="0">
                          <a:cs typeface="Calibri"/>
                        </a:rPr>
                        <a:t> </a:t>
                      </a:r>
                      <a:r>
                        <a:rPr lang="en-US" sz="1600" spc="-5" dirty="0" smtClean="0">
                          <a:solidFill>
                            <a:srgbClr val="FF0000"/>
                          </a:solidFill>
                          <a:cs typeface="Calibri"/>
                        </a:rPr>
                        <a:t>Cells.</a:t>
                      </a:r>
                    </a:p>
                  </a:txBody>
                  <a:tcPr>
                    <a:solidFill>
                      <a:srgbClr val="CC00CC">
                        <a:alpha val="20000"/>
                      </a:srgbClr>
                    </a:solidFill>
                  </a:tcPr>
                </a:tc>
                <a:extLst>
                  <a:ext uri="{0D108BD9-81ED-4DB2-BD59-A6C34878D82A}">
                    <a16:rowId xmlns:a16="http://schemas.microsoft.com/office/drawing/2014/main" val="2280465580"/>
                  </a:ext>
                </a:extLst>
              </a:tr>
              <a:tr h="988317">
                <a:tc>
                  <a:txBody>
                    <a:bodyPr/>
                    <a:lstStyle/>
                    <a:p>
                      <a:pPr algn="ctr"/>
                      <a:r>
                        <a:rPr kumimoji="0" lang="en-US" sz="1600" kern="1200" dirty="0" smtClean="0">
                          <a:solidFill>
                            <a:schemeClr val="accent2">
                              <a:lumMod val="75000"/>
                            </a:schemeClr>
                          </a:solidFill>
                          <a:latin typeface="+mn-lt"/>
                          <a:ea typeface="+mn-ea"/>
                          <a:cs typeface="Calibri"/>
                        </a:rPr>
                        <a:t>Picture</a:t>
                      </a:r>
                      <a:endParaRPr kumimoji="0" lang="en-US" sz="1600" kern="1200" dirty="0">
                        <a:solidFill>
                          <a:schemeClr val="accent2">
                            <a:lumMod val="75000"/>
                          </a:schemeClr>
                        </a:solidFill>
                        <a:latin typeface="+mn-lt"/>
                        <a:ea typeface="+mn-ea"/>
                        <a:cs typeface="Calibri"/>
                      </a:endParaRPr>
                    </a:p>
                  </a:txBody>
                  <a:tcPr anchor="ctr">
                    <a:solidFill>
                      <a:srgbClr val="FFFF0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kern="0" dirty="0" smtClean="0">
                        <a:solidFill>
                          <a:srgbClr val="FF0000"/>
                        </a:solidFill>
                      </a:endParaRPr>
                    </a:p>
                  </a:txBody>
                  <a:tcPr>
                    <a:solidFill>
                      <a:srgbClr val="FFFF00">
                        <a:alpha val="20000"/>
                      </a:srgbClr>
                    </a:solidFill>
                  </a:tcPr>
                </a:tc>
                <a:extLst>
                  <a:ext uri="{0D108BD9-81ED-4DB2-BD59-A6C34878D82A}">
                    <a16:rowId xmlns:a16="http://schemas.microsoft.com/office/drawing/2014/main" val="4046147672"/>
                  </a:ext>
                </a:extLst>
              </a:tr>
              <a:tr h="1434662">
                <a:tc gridSpan="2">
                  <a:txBody>
                    <a:bodyPr/>
                    <a:lstStyle/>
                    <a:p>
                      <a:pPr marL="285750" indent="-285750">
                        <a:buFont typeface="Wingdings" panose="05000000000000000000" pitchFamily="2" charset="2"/>
                        <a:buChar char="ü"/>
                      </a:pPr>
                      <a:r>
                        <a:rPr lang="en-US" sz="1600" dirty="0" smtClean="0">
                          <a:solidFill>
                            <a:schemeClr val="accent2">
                              <a:lumMod val="75000"/>
                            </a:schemeClr>
                          </a:solidFill>
                        </a:rPr>
                        <a:t>Monocytes transform themselves into macrophages in tissue &amp; this system of phagocytes is called as </a:t>
                      </a:r>
                      <a:r>
                        <a:rPr lang="en-US" sz="1600" dirty="0" err="1" smtClean="0">
                          <a:solidFill>
                            <a:schemeClr val="accent2">
                              <a:lumMod val="75000"/>
                            </a:schemeClr>
                          </a:solidFill>
                        </a:rPr>
                        <a:t>Monoctye</a:t>
                      </a:r>
                      <a:r>
                        <a:rPr lang="en-US" sz="1600" dirty="0" smtClean="0">
                          <a:solidFill>
                            <a:schemeClr val="accent2">
                              <a:lumMod val="75000"/>
                            </a:schemeClr>
                          </a:solidFill>
                        </a:rPr>
                        <a:t>-Macrophage Cell.</a:t>
                      </a:r>
                    </a:p>
                    <a:p>
                      <a:pPr marL="342900" indent="-342900">
                        <a:buFont typeface="Wingdings" panose="05000000000000000000" pitchFamily="2" charset="2"/>
                        <a:buChar char="ü"/>
                      </a:pPr>
                      <a:r>
                        <a:rPr lang="en-US" sz="1600" dirty="0" smtClean="0">
                          <a:solidFill>
                            <a:schemeClr val="accent2">
                              <a:lumMod val="75000"/>
                            </a:schemeClr>
                          </a:solidFill>
                        </a:rPr>
                        <a:t>Characterized by an increase in:</a:t>
                      </a:r>
                      <a:endParaRPr lang="en-US" sz="1600" dirty="0" smtClean="0"/>
                    </a:p>
                    <a:p>
                      <a:pPr marL="342900" indent="-342900">
                        <a:buFont typeface="+mj-lt"/>
                        <a:buAutoNum type="arabicPeriod"/>
                      </a:pPr>
                      <a:r>
                        <a:rPr kumimoji="0" lang="en-US" sz="1600" kern="1200" dirty="0" smtClean="0">
                          <a:solidFill>
                            <a:srgbClr val="FF66CC"/>
                          </a:solidFill>
                          <a:latin typeface="+mn-lt"/>
                          <a:ea typeface="+mn-ea"/>
                          <a:cs typeface="+mn-cs"/>
                        </a:rPr>
                        <a:t>Cell size.</a:t>
                      </a:r>
                    </a:p>
                    <a:p>
                      <a:pPr marL="342900" indent="-342900">
                        <a:buFont typeface="+mj-lt"/>
                        <a:buAutoNum type="arabicPeriod"/>
                      </a:pPr>
                      <a:r>
                        <a:rPr kumimoji="0" lang="en-US" sz="1600" kern="1200" dirty="0" smtClean="0">
                          <a:solidFill>
                            <a:srgbClr val="FF66CC"/>
                          </a:solidFill>
                          <a:latin typeface="+mn-lt"/>
                          <a:ea typeface="+mn-ea"/>
                          <a:cs typeface="+mn-cs"/>
                        </a:rPr>
                        <a:t>Number and complexity of intracellular organelles </a:t>
                      </a:r>
                      <a:r>
                        <a:rPr lang="en-US" sz="1600" dirty="0" smtClean="0">
                          <a:solidFill>
                            <a:srgbClr val="FF0000"/>
                          </a:solidFill>
                        </a:rPr>
                        <a:t>Golgi, mitochondria, lysosomes</a:t>
                      </a:r>
                      <a:r>
                        <a:rPr lang="en-US" sz="1600" dirty="0" smtClean="0"/>
                        <a:t>.</a:t>
                      </a:r>
                    </a:p>
                    <a:p>
                      <a:pPr marL="342900" indent="-342900">
                        <a:buFont typeface="+mj-lt"/>
                        <a:buAutoNum type="arabicPeriod"/>
                      </a:pPr>
                      <a:r>
                        <a:rPr kumimoji="0" lang="en-US" sz="1600" kern="1200" dirty="0" smtClean="0">
                          <a:solidFill>
                            <a:srgbClr val="FF66CC"/>
                          </a:solidFill>
                          <a:latin typeface="+mn-lt"/>
                          <a:ea typeface="+mn-ea"/>
                          <a:cs typeface="+mn-cs"/>
                        </a:rPr>
                        <a:t>Intracellular </a:t>
                      </a:r>
                      <a:r>
                        <a:rPr lang="en-US" sz="1600" dirty="0" smtClean="0">
                          <a:solidFill>
                            <a:srgbClr val="FF0000"/>
                          </a:solidFill>
                        </a:rPr>
                        <a:t>digestive enzymes</a:t>
                      </a:r>
                      <a:r>
                        <a:rPr lang="en-US" sz="1600" dirty="0" smtClean="0"/>
                        <a:t>.</a:t>
                      </a:r>
                    </a:p>
                  </a:txBody>
                  <a:tcPr anchor="ctr">
                    <a:solidFill>
                      <a:schemeClr val="bg1">
                        <a:alpha val="2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0" kern="0" dirty="0" smtClean="0">
                        <a:solidFill>
                          <a:srgbClr val="FF0000"/>
                        </a:solidFill>
                      </a:endParaRPr>
                    </a:p>
                  </a:txBody>
                  <a:tcPr>
                    <a:solidFill>
                      <a:schemeClr val="bg1">
                        <a:alpha val="20000"/>
                      </a:schemeClr>
                    </a:solidFill>
                  </a:tcPr>
                </a:tc>
                <a:extLst>
                  <a:ext uri="{0D108BD9-81ED-4DB2-BD59-A6C34878D82A}">
                    <a16:rowId xmlns:a16="http://schemas.microsoft.com/office/drawing/2014/main" val="3861599357"/>
                  </a:ext>
                </a:extLst>
              </a:tr>
            </a:tbl>
          </a:graphicData>
        </a:graphic>
      </p:graphicFrame>
      <p:pic>
        <p:nvPicPr>
          <p:cNvPr id="5" name="Picture 4">
            <a:extLst>
              <a:ext uri="{FF2B5EF4-FFF2-40B4-BE49-F238E27FC236}">
                <a16:creationId xmlns:a16="http://schemas.microsoft.com/office/drawing/2014/main" id="{0437280D-A57F-4617-B6AA-DCA38409B0D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5747" b="82992" l="48866" r="82832"/>
                    </a14:imgEffect>
                  </a14:imgLayer>
                </a14:imgProps>
              </a:ext>
              <a:ext uri="{28A0092B-C50C-407E-A947-70E740481C1C}">
                <a14:useLocalDpi xmlns:a14="http://schemas.microsoft.com/office/drawing/2010/main" val="0"/>
              </a:ext>
            </a:extLst>
          </a:blip>
          <a:srcRect l="44620" t="7341" r="12922" b="8602"/>
          <a:stretch/>
        </p:blipFill>
        <p:spPr>
          <a:xfrm>
            <a:off x="2349996" y="4437112"/>
            <a:ext cx="1296144" cy="1014374"/>
          </a:xfrm>
          <a:prstGeom prst="rect">
            <a:avLst/>
          </a:prstGeom>
        </p:spPr>
      </p:pic>
      <p:sp>
        <p:nvSpPr>
          <p:cNvPr id="6" name="TextBox 5"/>
          <p:cNvSpPr txBox="1"/>
          <p:nvPr/>
        </p:nvSpPr>
        <p:spPr>
          <a:xfrm>
            <a:off x="9550796" y="4944299"/>
            <a:ext cx="1231427" cy="307777"/>
          </a:xfrm>
          <a:prstGeom prst="rect">
            <a:avLst/>
          </a:prstGeom>
          <a:noFill/>
          <a:ln>
            <a:solidFill>
              <a:schemeClr val="bg1">
                <a:lumMod val="75000"/>
              </a:schemeClr>
            </a:solidFill>
            <a:prstDash val="dash"/>
          </a:ln>
        </p:spPr>
        <p:txBody>
          <a:bodyPr wrap="none" rtlCol="0">
            <a:spAutoFit/>
          </a:bodyPr>
          <a:lstStyle/>
          <a:p>
            <a:r>
              <a:rPr lang="ar-SA" sz="1400" dirty="0" smtClean="0">
                <a:solidFill>
                  <a:schemeClr val="bg1">
                    <a:lumMod val="50000"/>
                  </a:schemeClr>
                </a:solidFill>
                <a:latin typeface="Calibri" panose="020F0502020204030204" pitchFamily="34" charset="0"/>
                <a:cs typeface="Calibri" panose="020F0502020204030204" pitchFamily="34" charset="0"/>
              </a:rPr>
              <a:t>زي حدوة الحصان</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8" name="object 2">
            <a:extLst>
              <a:ext uri="{FF2B5EF4-FFF2-40B4-BE49-F238E27FC236}">
                <a16:creationId xmlns:a16="http://schemas.microsoft.com/office/drawing/2014/main" id="{09F66A7A-89AA-4C76-ADFA-D10548C7CDE9}"/>
              </a:ext>
            </a:extLst>
          </p:cNvPr>
          <p:cNvSpPr/>
          <p:nvPr/>
        </p:nvSpPr>
        <p:spPr>
          <a:xfrm>
            <a:off x="4958542" y="4548255"/>
            <a:ext cx="1368153" cy="792088"/>
          </a:xfrm>
          <a:prstGeom prst="rect">
            <a:avLst/>
          </a:prstGeom>
          <a:blipFill>
            <a:blip r:embed="rId4" cstate="print"/>
            <a:srcRect/>
            <a:stretch>
              <a:fillRect l="-21051" t="-63635" r="-274591" b="-381825"/>
            </a:stretch>
          </a:blipFill>
          <a:ln w="38100">
            <a:noFill/>
          </a:ln>
        </p:spPr>
        <p:txBody>
          <a:bodyPr wrap="square" lIns="0" tIns="0" rIns="0" bIns="0" rtlCol="0"/>
          <a:lstStyle/>
          <a:p>
            <a:endParaRPr dirty="0"/>
          </a:p>
        </p:txBody>
      </p:sp>
      <p:sp>
        <p:nvSpPr>
          <p:cNvPr id="9" name="object 2">
            <a:extLst>
              <a:ext uri="{FF2B5EF4-FFF2-40B4-BE49-F238E27FC236}">
                <a16:creationId xmlns:a16="http://schemas.microsoft.com/office/drawing/2014/main" id="{09F66A7A-89AA-4C76-ADFA-D10548C7CDE9}"/>
              </a:ext>
            </a:extLst>
          </p:cNvPr>
          <p:cNvSpPr/>
          <p:nvPr/>
        </p:nvSpPr>
        <p:spPr>
          <a:xfrm>
            <a:off x="7639097" y="4332231"/>
            <a:ext cx="1080121" cy="1224136"/>
          </a:xfrm>
          <a:prstGeom prst="rect">
            <a:avLst/>
          </a:prstGeom>
          <a:blipFill>
            <a:blip r:embed="rId5" cstate="print">
              <a:extLst>
                <a:ext uri="{BEBA8EAE-BF5A-486C-A8C5-ECC9F3942E4B}">
                  <a14:imgProps xmlns:a14="http://schemas.microsoft.com/office/drawing/2010/main">
                    <a14:imgLayer r:embed="rId6">
                      <a14:imgEffect>
                        <a14:backgroundRemoval t="51021" b="87020" l="6921" r="28436"/>
                      </a14:imgEffect>
                    </a14:imgLayer>
                  </a14:imgProps>
                </a:ext>
              </a:extLst>
            </a:blip>
            <a:srcRect/>
            <a:stretch>
              <a:fillRect l="-15732" t="-103382" r="-256086" b="-18844"/>
            </a:stretch>
          </a:blipFill>
          <a:ln w="38100">
            <a:noFill/>
          </a:ln>
        </p:spPr>
        <p:txBody>
          <a:bodyPr wrap="square" lIns="0" tIns="0" rIns="0" bIns="0" rtlCol="0"/>
          <a:lstStyle/>
          <a:p>
            <a:endParaRPr dirty="0"/>
          </a:p>
        </p:txBody>
      </p:sp>
      <p:sp>
        <p:nvSpPr>
          <p:cNvPr id="10" name="Rectangle 9"/>
          <p:cNvSpPr/>
          <p:nvPr/>
        </p:nvSpPr>
        <p:spPr>
          <a:xfrm>
            <a:off x="9982844" y="9892"/>
            <a:ext cx="2205981" cy="394772"/>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2" name="Rectangle 11"/>
          <p:cNvSpPr/>
          <p:nvPr/>
        </p:nvSpPr>
        <p:spPr>
          <a:xfrm>
            <a:off x="5622439" y="5824204"/>
            <a:ext cx="6554187" cy="461665"/>
          </a:xfrm>
          <a:prstGeom prst="rect">
            <a:avLst/>
          </a:prstGeom>
          <a:ln>
            <a:solidFill>
              <a:srgbClr val="00B050"/>
            </a:solidFill>
            <a:prstDash val="dashDot"/>
          </a:ln>
        </p:spPr>
        <p:txBody>
          <a:bodyPr wrap="square">
            <a:spAutoFit/>
          </a:bodyPr>
          <a:lstStyle/>
          <a:p>
            <a:r>
              <a:rPr lang="en-US" sz="1200" dirty="0" smtClean="0">
                <a:solidFill>
                  <a:srgbClr val="00B050"/>
                </a:solidFill>
              </a:rPr>
              <a:t>Neutrophils is the fastest &amp; most potent chemotactic cell, while the monocyte is slower but stronger in response to the inflammatory process.</a:t>
            </a:r>
            <a:endParaRPr lang="en-US" sz="1200" dirty="0">
              <a:solidFill>
                <a:srgbClr val="00B050"/>
              </a:solidFill>
            </a:endParaRPr>
          </a:p>
        </p:txBody>
      </p:sp>
    </p:spTree>
    <p:extLst>
      <p:ext uri="{BB962C8B-B14F-4D97-AF65-F5344CB8AC3E}">
        <p14:creationId xmlns:p14="http://schemas.microsoft.com/office/powerpoint/2010/main" val="2441580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6</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529493159"/>
              </p:ext>
            </p:extLst>
          </p:nvPr>
        </p:nvGraphicFramePr>
        <p:xfrm>
          <a:off x="0" y="-11443"/>
          <a:ext cx="12188826" cy="6869442"/>
        </p:xfrm>
        <a:graphic>
          <a:graphicData uri="http://schemas.openxmlformats.org/drawingml/2006/table">
            <a:tbl>
              <a:tblPr firstRow="1" bandRow="1">
                <a:tableStyleId>{5DA37D80-6434-44D0-A028-1B22A696006F}</a:tableStyleId>
              </a:tblPr>
              <a:tblGrid>
                <a:gridCol w="333772">
                  <a:extLst>
                    <a:ext uri="{9D8B030D-6E8A-4147-A177-3AD203B41FA5}">
                      <a16:colId xmlns:a16="http://schemas.microsoft.com/office/drawing/2014/main" val="976847984"/>
                    </a:ext>
                  </a:extLst>
                </a:gridCol>
                <a:gridCol w="457144">
                  <a:extLst>
                    <a:ext uri="{9D8B030D-6E8A-4147-A177-3AD203B41FA5}">
                      <a16:colId xmlns:a16="http://schemas.microsoft.com/office/drawing/2014/main" val="20001"/>
                    </a:ext>
                  </a:extLst>
                </a:gridCol>
                <a:gridCol w="445164">
                  <a:extLst>
                    <a:ext uri="{9D8B030D-6E8A-4147-A177-3AD203B41FA5}">
                      <a16:colId xmlns:a16="http://schemas.microsoft.com/office/drawing/2014/main" val="117537495"/>
                    </a:ext>
                  </a:extLst>
                </a:gridCol>
                <a:gridCol w="2410060">
                  <a:extLst>
                    <a:ext uri="{9D8B030D-6E8A-4147-A177-3AD203B41FA5}">
                      <a16:colId xmlns:a16="http://schemas.microsoft.com/office/drawing/2014/main" val="3702036245"/>
                    </a:ext>
                  </a:extLst>
                </a:gridCol>
                <a:gridCol w="1512168">
                  <a:extLst>
                    <a:ext uri="{9D8B030D-6E8A-4147-A177-3AD203B41FA5}">
                      <a16:colId xmlns:a16="http://schemas.microsoft.com/office/drawing/2014/main" val="868826657"/>
                    </a:ext>
                  </a:extLst>
                </a:gridCol>
                <a:gridCol w="864096">
                  <a:extLst>
                    <a:ext uri="{9D8B030D-6E8A-4147-A177-3AD203B41FA5}">
                      <a16:colId xmlns:a16="http://schemas.microsoft.com/office/drawing/2014/main" val="1455877838"/>
                    </a:ext>
                  </a:extLst>
                </a:gridCol>
                <a:gridCol w="1296144">
                  <a:extLst>
                    <a:ext uri="{9D8B030D-6E8A-4147-A177-3AD203B41FA5}">
                      <a16:colId xmlns:a16="http://schemas.microsoft.com/office/drawing/2014/main" val="4155407684"/>
                    </a:ext>
                  </a:extLst>
                </a:gridCol>
                <a:gridCol w="1008112">
                  <a:extLst>
                    <a:ext uri="{9D8B030D-6E8A-4147-A177-3AD203B41FA5}">
                      <a16:colId xmlns:a16="http://schemas.microsoft.com/office/drawing/2014/main" val="20007"/>
                    </a:ext>
                  </a:extLst>
                </a:gridCol>
                <a:gridCol w="864096">
                  <a:extLst>
                    <a:ext uri="{9D8B030D-6E8A-4147-A177-3AD203B41FA5}">
                      <a16:colId xmlns:a16="http://schemas.microsoft.com/office/drawing/2014/main" val="185923419"/>
                    </a:ext>
                  </a:extLst>
                </a:gridCol>
                <a:gridCol w="1008112">
                  <a:extLst>
                    <a:ext uri="{9D8B030D-6E8A-4147-A177-3AD203B41FA5}">
                      <a16:colId xmlns:a16="http://schemas.microsoft.com/office/drawing/2014/main" val="227221220"/>
                    </a:ext>
                  </a:extLst>
                </a:gridCol>
                <a:gridCol w="925828">
                  <a:extLst>
                    <a:ext uri="{9D8B030D-6E8A-4147-A177-3AD203B41FA5}">
                      <a16:colId xmlns:a16="http://schemas.microsoft.com/office/drawing/2014/main" val="367652105"/>
                    </a:ext>
                  </a:extLst>
                </a:gridCol>
                <a:gridCol w="1064130">
                  <a:extLst>
                    <a:ext uri="{9D8B030D-6E8A-4147-A177-3AD203B41FA5}">
                      <a16:colId xmlns:a16="http://schemas.microsoft.com/office/drawing/2014/main" val="2964326285"/>
                    </a:ext>
                  </a:extLst>
                </a:gridCol>
              </a:tblGrid>
              <a:tr h="321334">
                <a:tc gridSpan="12">
                  <a:txBody>
                    <a:bodyPr/>
                    <a:lstStyle/>
                    <a:p>
                      <a:pPr algn="ctr"/>
                      <a:r>
                        <a:rPr lang="en-US" sz="1500" b="0" i="0" u="none" dirty="0" smtClean="0">
                          <a:latin typeface="Gill Sans MT" panose="020B0502020104020203" pitchFamily="34" charset="0"/>
                          <a:cs typeface="Times New Roman" panose="02020603050405020304" pitchFamily="18" charset="0"/>
                        </a:rPr>
                        <a:t>2</a:t>
                      </a:r>
                      <a:r>
                        <a:rPr lang="en-US" sz="1500" b="0" i="0" u="none" baseline="30000" dirty="0" smtClean="0">
                          <a:latin typeface="Gill Sans MT" panose="020B0502020104020203" pitchFamily="34" charset="0"/>
                          <a:cs typeface="Times New Roman" panose="02020603050405020304" pitchFamily="18" charset="0"/>
                        </a:rPr>
                        <a:t>nd</a:t>
                      </a:r>
                      <a:r>
                        <a:rPr lang="en-US" sz="1500" b="0" i="0" u="none" baseline="0" dirty="0" smtClean="0">
                          <a:latin typeface="Gill Sans MT" panose="020B0502020104020203" pitchFamily="34" charset="0"/>
                          <a:cs typeface="Times New Roman" panose="02020603050405020304" pitchFamily="18" charset="0"/>
                        </a:rPr>
                        <a:t> </a:t>
                      </a:r>
                      <a:r>
                        <a:rPr lang="en-US" sz="1500" b="0" i="0" u="none" dirty="0" smtClean="0">
                          <a:latin typeface="Gill Sans MT" panose="020B0502020104020203" pitchFamily="34" charset="0"/>
                          <a:cs typeface="Times New Roman" panose="02020603050405020304" pitchFamily="18" charset="0"/>
                        </a:rPr>
                        <a:t>Macrophages</a:t>
                      </a:r>
                    </a:p>
                  </a:txBody>
                  <a:tcPr>
                    <a:solidFill>
                      <a:srgbClr val="D6EAF6"/>
                    </a:solidFill>
                  </a:tcPr>
                </a:tc>
                <a:tc hMerge="1">
                  <a:txBody>
                    <a:bodyPr/>
                    <a:lstStyle/>
                    <a:p>
                      <a:pPr rtl="1"/>
                      <a:endParaRPr lang="ar-SA"/>
                    </a:p>
                  </a:txBody>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endParaRPr lang="en-US"/>
                    </a:p>
                  </a:txBody>
                  <a:tcPr/>
                </a:tc>
                <a:tc hMerge="1">
                  <a:txBody>
                    <a:bodyPr/>
                    <a:lstStyle/>
                    <a:p>
                      <a:pPr algn="ctr"/>
                      <a:endParaRPr lang="en-US" sz="16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endParaRPr lang="en-US"/>
                    </a:p>
                  </a:txBody>
                  <a:tcPr/>
                </a:tc>
                <a:tc hMerge="1">
                  <a:txBody>
                    <a:bodyPr/>
                    <a:lstStyle/>
                    <a:p>
                      <a:pPr algn="ctr"/>
                      <a:endParaRPr lang="en-US" sz="16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rtl="1"/>
                      <a:endParaRPr lang="ar-SA"/>
                    </a:p>
                  </a:txBody>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extLst>
                  <a:ext uri="{0D108BD9-81ED-4DB2-BD59-A6C34878D82A}">
                    <a16:rowId xmlns:a16="http://schemas.microsoft.com/office/drawing/2014/main" val="402202847"/>
                  </a:ext>
                </a:extLst>
              </a:tr>
              <a:tr h="306032">
                <a:tc gridSpan="3">
                  <a:txBody>
                    <a:bodyPr/>
                    <a:lstStyle/>
                    <a:p>
                      <a:pPr algn="ctr">
                        <a:defRPr/>
                      </a:pPr>
                      <a:r>
                        <a:rPr kumimoji="0" lang="en-US" altLang="en-US" sz="1400" kern="1200" dirty="0" smtClean="0">
                          <a:solidFill>
                            <a:schemeClr val="accent2">
                              <a:lumMod val="75000"/>
                            </a:schemeClr>
                          </a:solidFill>
                          <a:latin typeface="+mn-lt"/>
                          <a:ea typeface="+mn-ea"/>
                          <a:cs typeface="Calibri"/>
                        </a:rPr>
                        <a:t>Definition </a:t>
                      </a:r>
                      <a:endParaRPr kumimoji="0" lang="en-US" altLang="en-US" sz="1400" kern="1200" dirty="0">
                        <a:solidFill>
                          <a:schemeClr val="accent2">
                            <a:lumMod val="75000"/>
                          </a:schemeClr>
                        </a:solidFill>
                        <a:latin typeface="+mn-lt"/>
                        <a:ea typeface="+mn-ea"/>
                        <a:cs typeface="Calibri"/>
                      </a:endParaRPr>
                    </a:p>
                  </a:txBody>
                  <a:tcPr>
                    <a:solidFill>
                      <a:schemeClr val="bg1">
                        <a:lumMod val="95000"/>
                      </a:schemeClr>
                    </a:solidFill>
                  </a:tcPr>
                </a:tc>
                <a:tc hMerge="1">
                  <a:txBody>
                    <a:bodyPr/>
                    <a:lstStyle/>
                    <a:p>
                      <a:pPr rtl="1"/>
                      <a:endParaRPr lang="ar-SA"/>
                    </a:p>
                  </a:txBody>
                  <a:tcPr/>
                </a:tc>
                <a:tc hMerge="1">
                  <a:txBody>
                    <a:bodyPr/>
                    <a:lstStyle/>
                    <a:p>
                      <a:pPr algn="ctr">
                        <a:defRPr/>
                      </a:pPr>
                      <a:endParaRPr kumimoji="0" lang="en-US" altLang="en-US" sz="1400" kern="1200" dirty="0">
                        <a:solidFill>
                          <a:schemeClr val="accent2">
                            <a:lumMod val="75000"/>
                          </a:schemeClr>
                        </a:solidFill>
                        <a:latin typeface="+mn-lt"/>
                        <a:ea typeface="+mn-ea"/>
                        <a:cs typeface="Calibri"/>
                      </a:endParaRPr>
                    </a:p>
                  </a:txBody>
                  <a:tcPr>
                    <a:solidFill>
                      <a:schemeClr val="bg1">
                        <a:lumMod val="95000"/>
                      </a:schemeClr>
                    </a:solidFill>
                  </a:tcPr>
                </a:tc>
                <a:tc grid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strike="noStrike" dirty="0" smtClean="0">
                          <a:solidFill>
                            <a:schemeClr val="tx1"/>
                          </a:solidFill>
                        </a:rPr>
                        <a:t>A large phagocytic cell found in</a:t>
                      </a:r>
                      <a:r>
                        <a:rPr lang="en-US" sz="1300" strike="noStrike" baseline="0" dirty="0" smtClean="0">
                          <a:solidFill>
                            <a:schemeClr val="tx1"/>
                          </a:solidFill>
                        </a:rPr>
                        <a:t> </a:t>
                      </a:r>
                      <a:r>
                        <a:rPr lang="en-US" sz="1300" strike="noStrike" dirty="0" smtClean="0">
                          <a:solidFill>
                            <a:srgbClr val="FF0000"/>
                          </a:solidFill>
                        </a:rPr>
                        <a:t>stationary form </a:t>
                      </a:r>
                      <a:r>
                        <a:rPr lang="en-US" sz="1300" strike="noStrike" dirty="0" smtClean="0">
                          <a:solidFill>
                            <a:schemeClr val="tx1"/>
                          </a:solidFill>
                        </a:rPr>
                        <a:t>in the tissues </a:t>
                      </a:r>
                      <a:r>
                        <a:rPr lang="en-US" sz="1300" b="1" strike="noStrike" dirty="0" smtClean="0">
                          <a:solidFill>
                            <a:schemeClr val="tx1"/>
                          </a:solidFill>
                        </a:rPr>
                        <a:t>or </a:t>
                      </a:r>
                      <a:r>
                        <a:rPr lang="en-US" sz="1300" strike="noStrike" dirty="0" smtClean="0">
                          <a:solidFill>
                            <a:schemeClr val="tx1"/>
                          </a:solidFill>
                        </a:rPr>
                        <a:t>as a </a:t>
                      </a:r>
                      <a:r>
                        <a:rPr lang="en-US" sz="1300" strike="noStrike" dirty="0" smtClean="0">
                          <a:solidFill>
                            <a:srgbClr val="FF0000"/>
                          </a:solidFill>
                        </a:rPr>
                        <a:t>mobile form </a:t>
                      </a:r>
                      <a:r>
                        <a:rPr lang="en-US" sz="1300" strike="noStrike" dirty="0" smtClean="0">
                          <a:solidFill>
                            <a:schemeClr val="tx1"/>
                          </a:solidFill>
                        </a:rPr>
                        <a:t>white blood cell, especially at sites of infection.</a:t>
                      </a:r>
                      <a:endParaRPr lang="en-GB" sz="1300" strike="noStrike" dirty="0" smtClean="0">
                        <a:solidFill>
                          <a:schemeClr val="tx1"/>
                        </a:solidFill>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5">
                            <a:lumMod val="75000"/>
                          </a:schemeClr>
                        </a:solidFill>
                      </a:endParaRPr>
                    </a:p>
                  </a:txBody>
                  <a:tcPr>
                    <a:solidFill>
                      <a:schemeClr val="bg1">
                        <a:lumMod val="95000"/>
                      </a:schemeClr>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5">
                            <a:lumMod val="75000"/>
                          </a:schemeClr>
                        </a:solidFill>
                      </a:endParaRPr>
                    </a:p>
                  </a:txBody>
                  <a:tcPr>
                    <a:solidFill>
                      <a:schemeClr val="bg1">
                        <a:lumMod val="95000"/>
                      </a:schemeClr>
                    </a:solidFill>
                  </a:tcPr>
                </a:tc>
                <a:tc hMerge="1">
                  <a:txBody>
                    <a:bodyPr/>
                    <a:lstStyle/>
                    <a:p>
                      <a:pPr rtl="1"/>
                      <a:endParaRPr lang="ar-S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endParaRPr>
                    </a:p>
                  </a:txBody>
                  <a:tcP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endParaRPr>
                    </a:p>
                  </a:txBody>
                  <a:tcP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endParaRPr>
                    </a:p>
                  </a:txBody>
                  <a:tcP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endParaRPr>
                    </a:p>
                  </a:txBody>
                  <a:tcPr>
                    <a:solidFill>
                      <a:schemeClr val="bg1">
                        <a:lumMod val="95000"/>
                      </a:schemeClr>
                    </a:solidFill>
                  </a:tcPr>
                </a:tc>
                <a:extLst>
                  <a:ext uri="{0D108BD9-81ED-4DB2-BD59-A6C34878D82A}">
                    <a16:rowId xmlns:a16="http://schemas.microsoft.com/office/drawing/2014/main" val="1275470013"/>
                  </a:ext>
                </a:extLst>
              </a:tr>
              <a:tr h="48965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accent2">
                              <a:lumMod val="75000"/>
                            </a:schemeClr>
                          </a:solidFill>
                          <a:latin typeface="+mn-lt"/>
                          <a:ea typeface="+mn-ea"/>
                          <a:cs typeface="Calibri"/>
                        </a:rPr>
                        <a:t>Function</a:t>
                      </a:r>
                    </a:p>
                  </a:txBody>
                  <a:tcPr>
                    <a:solidFill>
                      <a:schemeClr val="accent2">
                        <a:lumMod val="20000"/>
                        <a:lumOff val="80000"/>
                      </a:schemeClr>
                    </a:solidFill>
                  </a:tcPr>
                </a:tc>
                <a:tc hMerge="1">
                  <a:txBody>
                    <a:bodyPr/>
                    <a:lstStyle/>
                    <a:p>
                      <a:pPr rtl="1"/>
                      <a:endParaRPr lang="ar-SA"/>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accent2">
                            <a:lumMod val="75000"/>
                          </a:schemeClr>
                        </a:solidFill>
                        <a:latin typeface="+mn-lt"/>
                        <a:ea typeface="+mn-ea"/>
                        <a:cs typeface="Calibri"/>
                      </a:endParaRPr>
                    </a:p>
                  </a:txBody>
                  <a:tcPr>
                    <a:solidFill>
                      <a:srgbClr val="FFCCCC"/>
                    </a:solidFill>
                  </a:tcPr>
                </a:tc>
                <a:tc gridSpan="9">
                  <a:txBody>
                    <a:bodyPr/>
                    <a:lstStyle/>
                    <a:p>
                      <a:pPr>
                        <a:defRPr/>
                      </a:pPr>
                      <a:r>
                        <a:rPr lang="en-US" altLang="en-US" sz="1300" dirty="0" smtClean="0"/>
                        <a:t>- </a:t>
                      </a:r>
                      <a:r>
                        <a:rPr kumimoji="0" lang="en-US" altLang="en-US" sz="1300" kern="1200" dirty="0" smtClean="0">
                          <a:solidFill>
                            <a:srgbClr val="FF66CC"/>
                          </a:solidFill>
                          <a:latin typeface="+mn-lt"/>
                          <a:ea typeface="+mn-ea"/>
                          <a:cs typeface="+mn-cs"/>
                        </a:rPr>
                        <a:t>They f</a:t>
                      </a:r>
                      <a:r>
                        <a:rPr lang="en-US" altLang="en-US" sz="1300" dirty="0" smtClean="0">
                          <a:solidFill>
                            <a:srgbClr val="FF0000"/>
                          </a:solidFill>
                        </a:rPr>
                        <a:t>ilter</a:t>
                      </a:r>
                      <a:r>
                        <a:rPr kumimoji="0" lang="en-US" altLang="en-US" sz="1300" kern="1200" dirty="0" smtClean="0">
                          <a:solidFill>
                            <a:srgbClr val="FF66CC"/>
                          </a:solidFill>
                          <a:latin typeface="+mn-lt"/>
                          <a:ea typeface="+mn-ea"/>
                          <a:cs typeface="+mn-cs"/>
                        </a:rPr>
                        <a:t> and </a:t>
                      </a:r>
                      <a:r>
                        <a:rPr lang="en-US" altLang="en-US" sz="1300" dirty="0" smtClean="0">
                          <a:solidFill>
                            <a:srgbClr val="FF0000"/>
                          </a:solidFill>
                        </a:rPr>
                        <a:t>destroy</a:t>
                      </a:r>
                      <a:r>
                        <a:rPr lang="en-US" altLang="en-US" sz="1300" dirty="0" smtClean="0"/>
                        <a:t> </a:t>
                      </a:r>
                      <a:r>
                        <a:rPr kumimoji="0" lang="en-US" altLang="en-US" sz="1300" kern="1200" dirty="0" smtClean="0">
                          <a:solidFill>
                            <a:srgbClr val="FF66CC"/>
                          </a:solidFill>
                          <a:latin typeface="+mn-lt"/>
                          <a:ea typeface="+mn-ea"/>
                          <a:cs typeface="+mn-cs"/>
                        </a:rPr>
                        <a:t>objects which are foreign to the body, such as bacteria, viruses.</a:t>
                      </a:r>
                    </a:p>
                    <a:p>
                      <a:pPr>
                        <a:defRPr/>
                      </a:pPr>
                      <a:r>
                        <a:rPr lang="en-US" altLang="en-US" sz="1300" dirty="0" smtClean="0"/>
                        <a:t>- </a:t>
                      </a:r>
                      <a:r>
                        <a:rPr kumimoji="0" lang="en-US" altLang="en-US" sz="1300" kern="1200" dirty="0" smtClean="0">
                          <a:solidFill>
                            <a:srgbClr val="FF66CC"/>
                          </a:solidFill>
                          <a:latin typeface="+mn-lt"/>
                          <a:ea typeface="+mn-ea"/>
                          <a:cs typeface="+mn-cs"/>
                        </a:rPr>
                        <a:t>Some macrophages are </a:t>
                      </a:r>
                      <a:r>
                        <a:rPr lang="en-US" altLang="en-US" sz="1300" b="1" dirty="0" smtClean="0">
                          <a:solidFill>
                            <a:srgbClr val="FF0000"/>
                          </a:solidFill>
                        </a:rPr>
                        <a:t>mobile</a:t>
                      </a:r>
                      <a:r>
                        <a:rPr lang="en-US" altLang="en-US" sz="1300" dirty="0" smtClean="0"/>
                        <a:t>, </a:t>
                      </a:r>
                      <a:r>
                        <a:rPr kumimoji="0" lang="en-US" altLang="en-US" sz="1300" kern="1200" dirty="0" smtClean="0">
                          <a:solidFill>
                            <a:srgbClr val="FF66CC"/>
                          </a:solidFill>
                          <a:latin typeface="+mn-lt"/>
                          <a:ea typeface="+mn-ea"/>
                          <a:cs typeface="+mn-cs"/>
                        </a:rPr>
                        <a:t>and they can group together to become </a:t>
                      </a:r>
                      <a:r>
                        <a:rPr kumimoji="0" lang="en-US" altLang="en-US" sz="1300" kern="1200" dirty="0" smtClean="0">
                          <a:solidFill>
                            <a:srgbClr val="FF0000"/>
                          </a:solidFill>
                          <a:latin typeface="+mn-lt"/>
                          <a:ea typeface="+mn-ea"/>
                          <a:cs typeface="+mn-cs"/>
                        </a:rPr>
                        <a:t>o</a:t>
                      </a:r>
                      <a:r>
                        <a:rPr lang="en-US" altLang="en-US" sz="1300" dirty="0" smtClean="0">
                          <a:solidFill>
                            <a:srgbClr val="FF0000"/>
                          </a:solidFill>
                        </a:rPr>
                        <a:t>ne big phagocytic cell</a:t>
                      </a:r>
                      <a:r>
                        <a:rPr lang="en-US" altLang="en-US" sz="1300" dirty="0" smtClean="0"/>
                        <a:t> </a:t>
                      </a:r>
                      <a:r>
                        <a:rPr kumimoji="0" lang="en-US" altLang="en-US" sz="1300" kern="1200" dirty="0" smtClean="0">
                          <a:solidFill>
                            <a:srgbClr val="FF66CC"/>
                          </a:solidFill>
                          <a:latin typeface="+mn-lt"/>
                          <a:ea typeface="+mn-ea"/>
                          <a:cs typeface="+mn-cs"/>
                        </a:rPr>
                        <a:t>in order to ingest larger foreign particles.</a:t>
                      </a:r>
                    </a:p>
                  </a:txBody>
                  <a:tcPr>
                    <a:solidFill>
                      <a:schemeClr val="accent2">
                        <a:lumMod val="20000"/>
                        <a:lumOff val="80000"/>
                      </a:schemeClr>
                    </a:solidFill>
                  </a:tcPr>
                </a:tc>
                <a:tc hMerge="1">
                  <a:txBody>
                    <a:bodyPr/>
                    <a:lstStyle/>
                    <a:p>
                      <a:pPr algn="ctr"/>
                      <a:endParaRPr lang="en-US" sz="1300" b="0" i="0" u="none" dirty="0" smtClean="0">
                        <a:solidFill>
                          <a:schemeClr val="accent2">
                            <a:lumMod val="75000"/>
                          </a:schemeClr>
                        </a:solidFill>
                        <a:latin typeface="Gill Sans MT" panose="020B0502020104020203" pitchFamily="34" charset="0"/>
                      </a:endParaRPr>
                    </a:p>
                  </a:txBody>
                  <a:tcPr>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kern="1200" dirty="0" smtClean="0">
                        <a:solidFill>
                          <a:schemeClr val="bg1">
                            <a:lumMod val="50000"/>
                          </a:schemeClr>
                        </a:solidFill>
                        <a:latin typeface="Gill Sans MT" panose="020B0502020104020203" pitchFamily="34" charset="0"/>
                        <a:ea typeface="+mn-ea"/>
                        <a:cs typeface="+mn-cs"/>
                      </a:endParaRPr>
                    </a:p>
                  </a:txBody>
                  <a:tcPr>
                    <a:solidFill>
                      <a:srgbClr val="FFCC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kern="1200" dirty="0" smtClean="0">
                        <a:solidFill>
                          <a:schemeClr val="bg1">
                            <a:lumMod val="50000"/>
                          </a:schemeClr>
                        </a:solidFill>
                        <a:latin typeface="Gill Sans MT" panose="020B0502020104020203" pitchFamily="34" charset="0"/>
                        <a:ea typeface="+mn-ea"/>
                        <a:cs typeface="+mn-cs"/>
                      </a:endParaRPr>
                    </a:p>
                  </a:txBody>
                  <a:tcPr>
                    <a:solidFill>
                      <a:srgbClr val="FFCCCC"/>
                    </a:solidFill>
                  </a:tcPr>
                </a:tc>
                <a:tc hMerge="1">
                  <a:txBody>
                    <a:bodyPr/>
                    <a:lstStyle/>
                    <a:p>
                      <a:pPr rtl="1"/>
                      <a:endParaRPr lang="ar-SA"/>
                    </a:p>
                  </a:txBody>
                  <a:tcPr/>
                </a:tc>
                <a:tc hMerge="1">
                  <a:txBody>
                    <a:bodyPr/>
                    <a:lstStyle/>
                    <a:p>
                      <a:pPr>
                        <a:defRPr/>
                      </a:pPr>
                      <a:endParaRPr lang="en-US" altLang="en-US" sz="1400" dirty="0" smtClean="0"/>
                    </a:p>
                  </a:txBody>
                  <a:tcPr>
                    <a:solidFill>
                      <a:srgbClr val="FFCCCC"/>
                    </a:solidFill>
                  </a:tcPr>
                </a:tc>
                <a:tc hMerge="1">
                  <a:txBody>
                    <a:bodyPr/>
                    <a:lstStyle/>
                    <a:p>
                      <a:pPr>
                        <a:defRPr/>
                      </a:pPr>
                      <a:endParaRPr lang="en-US" altLang="en-US" sz="1400" dirty="0" smtClean="0"/>
                    </a:p>
                  </a:txBody>
                  <a:tcPr>
                    <a:solidFill>
                      <a:srgbClr val="FFCCCC"/>
                    </a:solidFill>
                  </a:tcPr>
                </a:tc>
                <a:tc hMerge="1">
                  <a:txBody>
                    <a:bodyPr/>
                    <a:lstStyle/>
                    <a:p>
                      <a:pPr>
                        <a:defRPr/>
                      </a:pPr>
                      <a:endParaRPr lang="en-US" altLang="en-US" sz="1400" dirty="0" smtClean="0"/>
                    </a:p>
                  </a:txBody>
                  <a:tcPr>
                    <a:solidFill>
                      <a:srgbClr val="FFCCCC"/>
                    </a:solidFill>
                  </a:tcPr>
                </a:tc>
                <a:tc hMerge="1">
                  <a:txBody>
                    <a:bodyPr/>
                    <a:lstStyle/>
                    <a:p>
                      <a:pPr>
                        <a:defRPr/>
                      </a:pPr>
                      <a:endParaRPr lang="en-US" altLang="en-US" sz="1400" dirty="0" smtClean="0"/>
                    </a:p>
                  </a:txBody>
                  <a:tcPr>
                    <a:solidFill>
                      <a:srgbClr val="FFCCCC"/>
                    </a:solidFill>
                  </a:tcPr>
                </a:tc>
                <a:extLst>
                  <a:ext uri="{0D108BD9-81ED-4DB2-BD59-A6C34878D82A}">
                    <a16:rowId xmlns:a16="http://schemas.microsoft.com/office/drawing/2014/main" val="2238428804"/>
                  </a:ext>
                </a:extLst>
              </a:tr>
              <a:tr h="489651">
                <a:tc gridSpan="3">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 kern="1200" dirty="0" smtClean="0">
                        <a:solidFill>
                          <a:schemeClr val="accent2">
                            <a:lumMod val="75000"/>
                          </a:schemeClr>
                        </a:solidFill>
                        <a:latin typeface="+mn-lt"/>
                        <a:ea typeface="+mn-ea"/>
                        <a:cs typeface="Calibri"/>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kern="1200" dirty="0" smtClean="0">
                          <a:solidFill>
                            <a:schemeClr val="accent2">
                              <a:lumMod val="75000"/>
                            </a:schemeClr>
                          </a:solidFill>
                          <a:latin typeface="+mn-lt"/>
                          <a:ea typeface="+mn-ea"/>
                          <a:cs typeface="Calibri"/>
                        </a:rPr>
                        <a:t>Location</a:t>
                      </a:r>
                    </a:p>
                  </a:txBody>
                  <a:tcPr>
                    <a:solidFill>
                      <a:srgbClr val="FAE2ED">
                        <a:alpha val="20000"/>
                      </a:srgbClr>
                    </a:solidFill>
                  </a:tcPr>
                </a:tc>
                <a:tc hMerge="1">
                  <a:txBody>
                    <a:bodyPr/>
                    <a:lstStyle/>
                    <a:p>
                      <a:pPr rtl="1"/>
                      <a:endParaRPr lang="ar-SA"/>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kern="1200" dirty="0" smtClean="0">
                        <a:solidFill>
                          <a:schemeClr val="accent2">
                            <a:lumMod val="75000"/>
                          </a:schemeClr>
                        </a:solidFill>
                        <a:latin typeface="+mn-lt"/>
                        <a:ea typeface="+mn-ea"/>
                        <a:cs typeface="Calibri"/>
                      </a:endParaRPr>
                    </a:p>
                  </a:txBody>
                  <a:tcPr/>
                </a:tc>
                <a:tc gridSpan="9">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solidFill>
                            <a:schemeClr val="tx1"/>
                          </a:solidFill>
                        </a:rPr>
                        <a:t>- In </a:t>
                      </a:r>
                      <a:r>
                        <a:rPr lang="en-US" sz="1300" u="sng" dirty="0" smtClean="0">
                          <a:solidFill>
                            <a:schemeClr val="tx1"/>
                          </a:solidFill>
                        </a:rPr>
                        <a:t>all tissues.</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300" b="1" kern="1200" dirty="0" smtClean="0">
                          <a:solidFill>
                            <a:srgbClr val="FF66CC"/>
                          </a:solidFill>
                          <a:latin typeface="+mn-lt"/>
                          <a:ea typeface="+mn-ea"/>
                          <a:cs typeface="+mn-cs"/>
                        </a:rPr>
                        <a:t>- often</a:t>
                      </a:r>
                      <a:r>
                        <a:rPr kumimoji="0" lang="en-US" altLang="en-US" sz="1300" kern="1200" dirty="0" smtClean="0">
                          <a:solidFill>
                            <a:srgbClr val="FF66CC"/>
                          </a:solidFill>
                          <a:latin typeface="+mn-lt"/>
                          <a:ea typeface="+mn-ea"/>
                          <a:cs typeface="+mn-cs"/>
                        </a:rPr>
                        <a:t> </a:t>
                      </a:r>
                      <a:r>
                        <a:rPr lang="en-US" altLang="en-US" sz="1300" dirty="0" smtClean="0">
                          <a:solidFill>
                            <a:srgbClr val="FF0000"/>
                          </a:solidFill>
                        </a:rPr>
                        <a:t>remain fixed </a:t>
                      </a:r>
                      <a:r>
                        <a:rPr kumimoji="0" lang="en-US" altLang="en-US" sz="1300" kern="1200" dirty="0" smtClean="0">
                          <a:solidFill>
                            <a:srgbClr val="FF66CC"/>
                          </a:solidFill>
                          <a:latin typeface="+mn-lt"/>
                          <a:ea typeface="+mn-ea"/>
                          <a:cs typeface="+mn-cs"/>
                        </a:rPr>
                        <a:t>to their organs. </a:t>
                      </a:r>
                    </a:p>
                  </a:txBody>
                  <a:tcPr>
                    <a:solidFill>
                      <a:srgbClr val="FAE2ED">
                        <a:alpha val="20000"/>
                      </a:srgbClr>
                    </a:solidFill>
                  </a:tcPr>
                </a:tc>
                <a:tc hMerge="1">
                  <a:txBody>
                    <a:bodyPr/>
                    <a:lstStyle/>
                    <a:p>
                      <a:pPr marL="285750" indent="-285750">
                        <a:buFont typeface="Arial" panose="020B0604020202020204" pitchFamily="34" charset="0"/>
                        <a:buChar char="•"/>
                      </a:pPr>
                      <a:endParaRPr lang="en-US" sz="14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u="none" dirty="0" smtClean="0"/>
                    </a:p>
                  </a:txBody>
                  <a:tcPr/>
                </a:tc>
                <a:tc hMerge="1">
                  <a:txBody>
                    <a:bodyPr/>
                    <a:lstStyle/>
                    <a:p>
                      <a:pPr marL="285750" indent="-285750">
                        <a:buFont typeface="Arial" panose="020B0604020202020204" pitchFamily="34" charset="0"/>
                        <a:buChar char="•"/>
                      </a:pPr>
                      <a:endParaRPr lang="en-US" sz="1400" b="0" dirty="0" smtClean="0"/>
                    </a:p>
                  </a:txBody>
                  <a:tcPr/>
                </a:tc>
                <a:tc hMerge="1">
                  <a:txBody>
                    <a:bodyPr/>
                    <a:lstStyle/>
                    <a:p>
                      <a:pPr rtl="1"/>
                      <a:endParaRPr lang="ar-SA"/>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dirty="0" smtClean="0"/>
                    </a:p>
                  </a:txBody>
                  <a:tcPr/>
                </a:tc>
                <a:extLst>
                  <a:ext uri="{0D108BD9-81ED-4DB2-BD59-A6C34878D82A}">
                    <a16:rowId xmlns:a16="http://schemas.microsoft.com/office/drawing/2014/main" val="2878319891"/>
                  </a:ext>
                </a:extLst>
              </a:tr>
              <a:tr h="1484256">
                <a:tc gridSpan="3">
                  <a:txBody>
                    <a:bodyPr/>
                    <a:lstStyle/>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endParaRPr lang="en-US" sz="100" dirty="0" smtClean="0">
                        <a:solidFill>
                          <a:schemeClr val="accent2">
                            <a:lumMod val="75000"/>
                          </a:schemeClr>
                        </a:solidFill>
                      </a:endParaRPr>
                    </a:p>
                    <a:p>
                      <a:pPr marL="0" indent="0" algn="ctr">
                        <a:buFont typeface="Arial" panose="020B0604020202020204" pitchFamily="34" charset="0"/>
                        <a:buNone/>
                      </a:pPr>
                      <a:r>
                        <a:rPr lang="en-US" sz="1400" dirty="0" smtClean="0">
                          <a:solidFill>
                            <a:schemeClr val="accent2">
                              <a:lumMod val="75000"/>
                            </a:schemeClr>
                          </a:solidFill>
                        </a:rPr>
                        <a:t>Formation of Macrophages</a:t>
                      </a:r>
                      <a:endParaRPr kumimoji="0" lang="en-US" sz="1400" b="0" i="0" u="none" kern="1200" dirty="0">
                        <a:solidFill>
                          <a:schemeClr val="tx1"/>
                        </a:solidFill>
                        <a:latin typeface="+mn-lt"/>
                        <a:ea typeface="+mn-ea"/>
                        <a:cs typeface="+mn-cs"/>
                      </a:endParaRPr>
                    </a:p>
                  </a:txBody>
                  <a:tcPr>
                    <a:solidFill>
                      <a:srgbClr val="D3FDF1"/>
                    </a:solidFill>
                  </a:tcPr>
                </a:tc>
                <a:tc hMerge="1">
                  <a:txBody>
                    <a:bodyPr/>
                    <a:lstStyle/>
                    <a:p>
                      <a:pPr rtl="1"/>
                      <a:endParaRPr lang="ar-SA"/>
                    </a:p>
                  </a:txBody>
                  <a:tcPr/>
                </a:tc>
                <a:tc hMerge="1">
                  <a:txBody>
                    <a:bodyPr/>
                    <a:lstStyle/>
                    <a:p>
                      <a:pPr marL="0" indent="0" algn="ctr">
                        <a:buFont typeface="Arial" panose="020B0604020202020204" pitchFamily="34" charset="0"/>
                        <a:buNone/>
                      </a:pPr>
                      <a:endParaRPr kumimoji="0" lang="en-US" sz="1400" b="0" i="0" u="none" kern="1200" dirty="0">
                        <a:solidFill>
                          <a:schemeClr val="tx1"/>
                        </a:solidFill>
                        <a:latin typeface="+mn-lt"/>
                        <a:ea typeface="+mn-ea"/>
                        <a:cs typeface="+mn-cs"/>
                      </a:endParaRPr>
                    </a:p>
                  </a:txBody>
                  <a:tcPr>
                    <a:solidFill>
                      <a:srgbClr val="D3FDF1"/>
                    </a:solidFill>
                  </a:tcPr>
                </a:tc>
                <a:tc gridSpan="9">
                  <a:txBody>
                    <a:bodyPr/>
                    <a:lstStyle/>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p>
                      <a:pPr marL="0" indent="0" algn="ctr">
                        <a:buFont typeface="Arial" panose="020B0604020202020204" pitchFamily="34" charset="0"/>
                        <a:buNone/>
                      </a:pPr>
                      <a:endParaRPr kumimoji="0" lang="en-US" sz="1300" kern="1200" dirty="0" smtClean="0">
                        <a:solidFill>
                          <a:srgbClr val="FF66CC"/>
                        </a:solidFill>
                        <a:latin typeface="+mn-lt"/>
                        <a:ea typeface="+mn-ea"/>
                        <a:cs typeface="+mn-cs"/>
                      </a:endParaRPr>
                    </a:p>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txBody>
                  <a:tcPr>
                    <a:solidFill>
                      <a:srgbClr val="D3FDF1"/>
                    </a:solidFill>
                  </a:tcPr>
                </a:tc>
                <a:tc hMerge="1">
                  <a:txBody>
                    <a:bodyPr/>
                    <a:lstStyle/>
                    <a:p>
                      <a:pPr marL="0" indent="0" algn="ctr">
                        <a:buFont typeface="Arial" panose="020B0604020202020204" pitchFamily="34" charset="0"/>
                        <a:buNone/>
                      </a:pPr>
                      <a:endParaRPr lang="en-US" sz="1300" dirty="0"/>
                    </a:p>
                  </a:txBody>
                  <a:tcPr>
                    <a:solidFill>
                      <a:srgbClr val="D3FDF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kern="1200" dirty="0" smtClean="0">
                        <a:solidFill>
                          <a:schemeClr val="tx1"/>
                        </a:solidFill>
                        <a:latin typeface="+mn-lt"/>
                        <a:ea typeface="+mn-ea"/>
                        <a:cs typeface="+mn-cs"/>
                      </a:endParaRPr>
                    </a:p>
                  </a:txBody>
                  <a:tcPr>
                    <a:solidFill>
                      <a:srgbClr val="D3FDF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0" i="0" u="none" dirty="0" smtClean="0">
                        <a:latin typeface="Gill Sans MT" panose="020B0502020104020203" pitchFamily="34" charset="0"/>
                      </a:endParaRPr>
                    </a:p>
                  </a:txBody>
                  <a:tcPr>
                    <a:solidFill>
                      <a:srgbClr val="D3FDF1"/>
                    </a:solidFill>
                  </a:tcPr>
                </a:tc>
                <a:tc hMerge="1">
                  <a:txBody>
                    <a:bodyPr/>
                    <a:lstStyle/>
                    <a:p>
                      <a:pPr rtl="1"/>
                      <a:endParaRPr lang="ar-SA"/>
                    </a:p>
                  </a:txBody>
                  <a:tcPr/>
                </a:tc>
                <a:tc hMerge="1">
                  <a:txBody>
                    <a:bodyPr/>
                    <a:lstStyle/>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txBody>
                  <a:tcPr>
                    <a:solidFill>
                      <a:srgbClr val="D3FDF1"/>
                    </a:solidFill>
                  </a:tcPr>
                </a:tc>
                <a:tc hMerge="1">
                  <a:txBody>
                    <a:bodyPr/>
                    <a:lstStyle/>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txBody>
                  <a:tcPr>
                    <a:solidFill>
                      <a:srgbClr val="D3FDF1"/>
                    </a:solidFill>
                  </a:tcPr>
                </a:tc>
                <a:tc hMerge="1">
                  <a:txBody>
                    <a:bodyPr/>
                    <a:lstStyle/>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txBody>
                  <a:tcPr>
                    <a:solidFill>
                      <a:srgbClr val="D3FDF1"/>
                    </a:solidFill>
                  </a:tcPr>
                </a:tc>
                <a:tc hMerge="1">
                  <a:txBody>
                    <a:bodyPr/>
                    <a:lstStyle/>
                    <a:p>
                      <a:pPr marL="0" indent="0" algn="ctr">
                        <a:buFont typeface="Arial" panose="020B0604020202020204" pitchFamily="34" charset="0"/>
                        <a:buNone/>
                      </a:pPr>
                      <a:endParaRPr kumimoji="0" lang="en-US" sz="1300" b="0" i="0" u="none" kern="1200" dirty="0" smtClean="0">
                        <a:solidFill>
                          <a:schemeClr val="tx1"/>
                        </a:solidFill>
                        <a:latin typeface="+mn-lt"/>
                        <a:ea typeface="+mn-ea"/>
                        <a:cs typeface="+mn-cs"/>
                      </a:endParaRPr>
                    </a:p>
                  </a:txBody>
                  <a:tcPr>
                    <a:solidFill>
                      <a:srgbClr val="D3FDF1"/>
                    </a:solidFill>
                  </a:tcPr>
                </a:tc>
                <a:extLst>
                  <a:ext uri="{0D108BD9-81ED-4DB2-BD59-A6C34878D82A}">
                    <a16:rowId xmlns:a16="http://schemas.microsoft.com/office/drawing/2014/main" val="2605088324"/>
                  </a:ext>
                </a:extLst>
              </a:tr>
              <a:tr h="306032">
                <a:tc gridSpan="3">
                  <a:txBody>
                    <a:bodyPr/>
                    <a:lstStyle/>
                    <a:p>
                      <a:pPr marL="0" indent="0" algn="ctr">
                        <a:buFont typeface="Arial" panose="020B0604020202020204" pitchFamily="34" charset="0"/>
                        <a:buNone/>
                      </a:pPr>
                      <a:r>
                        <a:rPr kumimoji="0" lang="en-US" sz="1400" kern="1200" dirty="0" smtClean="0">
                          <a:solidFill>
                            <a:schemeClr val="accent2">
                              <a:lumMod val="75000"/>
                            </a:schemeClr>
                          </a:solidFill>
                          <a:latin typeface="+mn-lt"/>
                          <a:ea typeface="+mn-ea"/>
                          <a:cs typeface="+mn-cs"/>
                        </a:rPr>
                        <a:t>Life spine</a:t>
                      </a:r>
                      <a:endParaRPr kumimoji="0" lang="en-US" sz="1400" kern="1200" dirty="0">
                        <a:solidFill>
                          <a:schemeClr val="accent2">
                            <a:lumMod val="75000"/>
                          </a:schemeClr>
                        </a:solidFill>
                        <a:latin typeface="+mn-lt"/>
                        <a:ea typeface="+mn-ea"/>
                        <a:cs typeface="+mn-cs"/>
                      </a:endParaRPr>
                    </a:p>
                  </a:txBody>
                  <a:tcPr>
                    <a:solidFill>
                      <a:srgbClr val="FFEED5"/>
                    </a:solidFill>
                  </a:tcPr>
                </a:tc>
                <a:tc hMerge="1">
                  <a:txBody>
                    <a:bodyPr/>
                    <a:lstStyle/>
                    <a:p>
                      <a:pPr rtl="1"/>
                      <a:endParaRPr lang="ar-SA"/>
                    </a:p>
                  </a:txBody>
                  <a:tcPr/>
                </a:tc>
                <a:tc hMerge="1">
                  <a:txBody>
                    <a:bodyPr/>
                    <a:lstStyle/>
                    <a:p>
                      <a:endParaRPr lang="en-US"/>
                    </a:p>
                  </a:txBody>
                  <a:tcPr/>
                </a:tc>
                <a:tc gridSpan="9">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kern="1200" spc="-5" dirty="0" smtClean="0">
                          <a:solidFill>
                            <a:schemeClr val="accent4">
                              <a:lumMod val="75000"/>
                            </a:schemeClr>
                          </a:solidFill>
                          <a:latin typeface="+mn-lt"/>
                          <a:ea typeface="+mn-ea"/>
                          <a:cs typeface="+mn-cs"/>
                        </a:rPr>
                        <a:t>10-20</a:t>
                      </a:r>
                      <a:r>
                        <a:rPr lang="en-US" sz="1400" spc="-110" dirty="0" smtClean="0"/>
                        <a:t> </a:t>
                      </a:r>
                      <a:r>
                        <a:rPr lang="en-US" sz="1400" spc="-5" dirty="0" smtClean="0"/>
                        <a:t>hours -</a:t>
                      </a:r>
                      <a:r>
                        <a:rPr lang="en-US" sz="1400" spc="-5" baseline="0" dirty="0" smtClean="0"/>
                        <a:t> </a:t>
                      </a:r>
                      <a:r>
                        <a:rPr lang="en-US" sz="1400" dirty="0" smtClean="0"/>
                        <a:t>months</a:t>
                      </a:r>
                      <a:endParaRPr lang="en-US" sz="1400" dirty="0" smtClean="0">
                        <a:latin typeface="Calibri"/>
                        <a:cs typeface="Calibri"/>
                      </a:endParaRPr>
                    </a:p>
                  </a:txBody>
                  <a:tcPr>
                    <a:solidFill>
                      <a:srgbClr val="FFEE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rtl="1"/>
                      <a:endParaRPr lang="ar-S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3756661"/>
                  </a:ext>
                </a:extLst>
              </a:tr>
              <a:tr h="520255">
                <a:tc gridSpan="12">
                  <a:txBody>
                    <a:bodyPr/>
                    <a:lstStyle/>
                    <a:p>
                      <a:pPr algn="ctr"/>
                      <a:r>
                        <a:rPr kumimoji="0" lang="en-US" sz="1400" kern="1200" dirty="0" smtClean="0">
                          <a:solidFill>
                            <a:schemeClr val="accent2">
                              <a:lumMod val="75000"/>
                            </a:schemeClr>
                          </a:solidFill>
                          <a:latin typeface="+mn-lt"/>
                          <a:ea typeface="+mn-ea"/>
                          <a:cs typeface="+mn-cs"/>
                        </a:rPr>
                        <a:t>Types of Macrophages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solidFill>
                        </a:rPr>
                        <a:t>Macrophage differ depending on the </a:t>
                      </a:r>
                      <a:r>
                        <a:rPr lang="en-US" altLang="en-US" sz="1400" b="1" u="none" dirty="0" smtClean="0">
                          <a:solidFill>
                            <a:schemeClr val="tx1"/>
                          </a:solidFill>
                        </a:rPr>
                        <a:t>organs</a:t>
                      </a:r>
                      <a:r>
                        <a:rPr lang="en-US" altLang="en-US" sz="1400" dirty="0" smtClean="0">
                          <a:solidFill>
                            <a:schemeClr val="tx1"/>
                          </a:solidFill>
                        </a:rPr>
                        <a:t> in which they reside. </a:t>
                      </a:r>
                    </a:p>
                  </a:txBody>
                  <a:tcPr>
                    <a:solidFill>
                      <a:schemeClr val="accent5">
                        <a:lumMod val="20000"/>
                        <a:lumOff val="80000"/>
                        <a:alpha val="20000"/>
                      </a:schemeClr>
                    </a:solidFill>
                  </a:tcPr>
                </a:tc>
                <a:tc hMerge="1">
                  <a:txBody>
                    <a:bodyPr/>
                    <a:lstStyle/>
                    <a:p>
                      <a:pPr rtl="1"/>
                      <a:endParaRPr lang="ar-SA"/>
                    </a:p>
                  </a:txBody>
                  <a:tcPr/>
                </a:tc>
                <a:tc hMerge="1">
                  <a:txBody>
                    <a:bodyPr/>
                    <a:lstStyle/>
                    <a:p>
                      <a:pPr algn="ctr"/>
                      <a:endParaRPr lang="en-US" altLang="en-US" sz="1400" dirty="0" smtClean="0">
                        <a:solidFill>
                          <a:schemeClr val="tx1"/>
                        </a:solidFill>
                      </a:endParaRPr>
                    </a:p>
                  </a:txBody>
                  <a:tcPr>
                    <a:solidFill>
                      <a:schemeClr val="accent5">
                        <a:lumMod val="20000"/>
                        <a:lumOff val="80000"/>
                        <a:alpha val="20000"/>
                      </a:schemeClr>
                    </a:solidFill>
                  </a:tcPr>
                </a:tc>
                <a:tc hMerge="1">
                  <a:txBody>
                    <a:bodyPr/>
                    <a:lstStyle/>
                    <a:p>
                      <a:endParaRPr lang="en-US"/>
                    </a:p>
                  </a:txBody>
                  <a:tcPr/>
                </a:tc>
                <a:tc hMerge="1">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solidFill>
                      <a:schemeClr val="accent5">
                        <a:lumMod val="20000"/>
                        <a:lumOff val="80000"/>
                        <a:alpha val="2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00B050"/>
                        </a:solidFill>
                      </a:endParaRPr>
                    </a:p>
                  </a:txBody>
                  <a:tcPr>
                    <a:solidFill>
                      <a:schemeClr val="accent5">
                        <a:lumMod val="20000"/>
                        <a:lumOff val="80000"/>
                        <a:alpha val="20000"/>
                      </a:schemeClr>
                    </a:solidFill>
                  </a:tcPr>
                </a:tc>
                <a:tc hMerge="1">
                  <a:txBody>
                    <a:bodyPr/>
                    <a:lstStyle/>
                    <a:p>
                      <a:pPr marL="0" indent="0">
                        <a:buFont typeface="Arial" panose="020B0604020202020204" pitchFamily="34" charset="0"/>
                        <a:buNone/>
                      </a:pPr>
                      <a:endParaRPr lang="en-US" sz="1200" dirty="0" smtClean="0">
                        <a:ln>
                          <a:solidFill>
                            <a:schemeClr val="tx1">
                              <a:lumMod val="50000"/>
                              <a:lumOff val="50000"/>
                            </a:schemeClr>
                          </a:solidFill>
                        </a:ln>
                        <a:solidFill>
                          <a:srgbClr val="FF0000"/>
                        </a:solidFill>
                      </a:endParaRPr>
                    </a:p>
                  </a:txBody>
                  <a:tcPr>
                    <a:solidFill>
                      <a:schemeClr val="accent5">
                        <a:lumMod val="20000"/>
                        <a:lumOff val="80000"/>
                        <a:alpha val="20000"/>
                      </a:schemeClr>
                    </a:solidFill>
                  </a:tcPr>
                </a:tc>
                <a:tc hMerge="1">
                  <a:txBody>
                    <a:bodyPr/>
                    <a:lstStyle/>
                    <a:p>
                      <a:pPr rtl="1"/>
                      <a:endParaRPr lang="ar-SA"/>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solidFill>
                      </a:endParaRPr>
                    </a:p>
                  </a:txBody>
                  <a:tcPr>
                    <a:solidFill>
                      <a:schemeClr val="accent5">
                        <a:lumMod val="20000"/>
                        <a:lumOff val="80000"/>
                        <a:alpha val="2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solidFill>
                      </a:endParaRPr>
                    </a:p>
                  </a:txBody>
                  <a:tcPr>
                    <a:solidFill>
                      <a:schemeClr val="accent5">
                        <a:lumMod val="20000"/>
                        <a:lumOff val="80000"/>
                        <a:alpha val="2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solidFill>
                      </a:endParaRPr>
                    </a:p>
                  </a:txBody>
                  <a:tcPr>
                    <a:solidFill>
                      <a:schemeClr val="accent5">
                        <a:lumMod val="20000"/>
                        <a:lumOff val="80000"/>
                        <a:alpha val="2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solidFill>
                      </a:endParaRPr>
                    </a:p>
                  </a:txBody>
                  <a:tcPr>
                    <a:solidFill>
                      <a:schemeClr val="accent5">
                        <a:lumMod val="20000"/>
                        <a:lumOff val="80000"/>
                        <a:alpha val="20000"/>
                      </a:schemeClr>
                    </a:solidFill>
                  </a:tcPr>
                </a:tc>
                <a:extLst>
                  <a:ext uri="{0D108BD9-81ED-4DB2-BD59-A6C34878D82A}">
                    <a16:rowId xmlns:a16="http://schemas.microsoft.com/office/drawing/2014/main" val="241299811"/>
                  </a:ext>
                </a:extLst>
              </a:tr>
              <a:tr h="719176">
                <a:tc>
                  <a:txBody>
                    <a:bodyPr/>
                    <a:lstStyle/>
                    <a:p>
                      <a:pPr algn="ctr"/>
                      <a:r>
                        <a:rPr kumimoji="0" lang="en-US" sz="1400" kern="1200" dirty="0" smtClean="0">
                          <a:solidFill>
                            <a:schemeClr val="accent2">
                              <a:lumMod val="75000"/>
                            </a:schemeClr>
                          </a:solidFill>
                          <a:latin typeface="+mn-lt"/>
                          <a:ea typeface="+mn-ea"/>
                          <a:cs typeface="+mn-cs"/>
                        </a:rPr>
                        <a:t>Types</a:t>
                      </a:r>
                    </a:p>
                  </a:txBody>
                  <a:tcPr vert="vert270">
                    <a:solidFill>
                      <a:schemeClr val="bg2">
                        <a:alpha val="2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err="1" smtClean="0">
                          <a:solidFill>
                            <a:schemeClr val="accent2">
                              <a:lumMod val="75000"/>
                            </a:schemeClr>
                          </a:solidFill>
                          <a:latin typeface="+mn-lt"/>
                          <a:ea typeface="+mn-ea"/>
                          <a:cs typeface="+mn-cs"/>
                        </a:rPr>
                        <a:t>Kupff</a:t>
                      </a:r>
                      <a:r>
                        <a:rPr kumimoji="0" lang="en-US" altLang="en-US" sz="1300" kern="1200" dirty="0" err="1" smtClean="0">
                          <a:solidFill>
                            <a:srgbClr val="FF0000"/>
                          </a:solidFill>
                          <a:latin typeface="+mn-lt"/>
                          <a:ea typeface="+mn-ea"/>
                          <a:cs typeface="+mn-cs"/>
                        </a:rPr>
                        <a:t>er</a:t>
                      </a:r>
                      <a:r>
                        <a:rPr kumimoji="0" lang="en-US" altLang="en-US" sz="1300" kern="1200" dirty="0" smtClean="0">
                          <a:solidFill>
                            <a:schemeClr val="accent2">
                              <a:lumMod val="75000"/>
                            </a:schemeClr>
                          </a:solidFill>
                          <a:latin typeface="+mn-lt"/>
                          <a:ea typeface="+mn-ea"/>
                          <a:cs typeface="+mn-cs"/>
                        </a:rPr>
                        <a:t> cells </a:t>
                      </a:r>
                      <a:endParaRPr kumimoji="0" lang="en-US" sz="1300" kern="1200" dirty="0" smtClean="0">
                        <a:solidFill>
                          <a:schemeClr val="accent2">
                            <a:lumMod val="75000"/>
                          </a:schemeClr>
                        </a:solidFill>
                        <a:latin typeface="+mn-lt"/>
                        <a:ea typeface="+mn-ea"/>
                        <a:cs typeface="+mn-cs"/>
                      </a:endParaRPr>
                    </a:p>
                    <a:p>
                      <a:pPr algn="ctr"/>
                      <a:r>
                        <a:rPr kumimoji="0" lang="en-US" sz="1400" i="1" kern="1200" dirty="0" smtClean="0">
                          <a:solidFill>
                            <a:srgbClr val="2EE4BD"/>
                          </a:solidFill>
                          <a:latin typeface="+mn-lt"/>
                          <a:ea typeface="+mn-ea"/>
                          <a:cs typeface="+mn-cs"/>
                          <a:hlinkClick r:id="rId2"/>
                        </a:rPr>
                        <a:t>Picture</a:t>
                      </a:r>
                      <a:endParaRPr kumimoji="0" lang="en-US" sz="1300" i="1" kern="1200" dirty="0" smtClean="0">
                        <a:solidFill>
                          <a:srgbClr val="2EE4BD"/>
                        </a:solidFill>
                        <a:latin typeface="+mn-lt"/>
                        <a:ea typeface="+mn-ea"/>
                        <a:cs typeface="+mn-cs"/>
                      </a:endParaRPr>
                    </a:p>
                  </a:txBody>
                  <a:tcPr>
                    <a:solidFill>
                      <a:schemeClr val="bg1">
                        <a:alpha val="2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300" kern="1200" dirty="0">
                        <a:solidFill>
                          <a:schemeClr val="tx1"/>
                        </a:solidFill>
                        <a:latin typeface="+mn-lt"/>
                        <a:ea typeface="+mn-ea"/>
                        <a:cs typeface="Times New Roman" pitchFamily="18" charset="0"/>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smtClean="0">
                          <a:solidFill>
                            <a:schemeClr val="accent2">
                              <a:lumMod val="75000"/>
                            </a:schemeClr>
                          </a:solidFill>
                          <a:latin typeface="+mn-lt"/>
                          <a:ea typeface="+mn-ea"/>
                          <a:cs typeface="+mn-cs"/>
                        </a:rPr>
                        <a:t>Alveolar cells</a:t>
                      </a:r>
                      <a:endParaRPr kumimoji="0" lang="en-US" sz="1300" kern="1200" dirty="0" smtClean="0">
                        <a:solidFill>
                          <a:schemeClr val="accent2">
                            <a:lumMod val="75000"/>
                          </a:schemeClr>
                        </a:solidFill>
                        <a:latin typeface="+mn-lt"/>
                        <a:ea typeface="+mn-ea"/>
                        <a:cs typeface="+mn-cs"/>
                      </a:endParaRPr>
                    </a:p>
                    <a:p>
                      <a:pPr algn="ctr"/>
                      <a:r>
                        <a:rPr kumimoji="0" lang="en-US" sz="1400" b="0" kern="1200" dirty="0" smtClean="0">
                          <a:solidFill>
                            <a:schemeClr val="bg1">
                              <a:lumMod val="50000"/>
                            </a:schemeClr>
                          </a:solidFill>
                          <a:latin typeface="+mn-lt"/>
                          <a:ea typeface="+mn-ea"/>
                          <a:cs typeface="+mn-cs"/>
                        </a:rPr>
                        <a:t>(Duct cells)</a:t>
                      </a:r>
                    </a:p>
                    <a:p>
                      <a:pPr algn="ctr"/>
                      <a:r>
                        <a:rPr kumimoji="0" lang="en-US" sz="1400" i="1" kern="1200" dirty="0" smtClean="0">
                          <a:solidFill>
                            <a:srgbClr val="2EE4BD"/>
                          </a:solidFill>
                          <a:latin typeface="+mn-lt"/>
                          <a:ea typeface="+mn-ea"/>
                          <a:cs typeface="+mn-cs"/>
                          <a:hlinkClick r:id="rId3"/>
                        </a:rPr>
                        <a:t>Picture</a:t>
                      </a:r>
                      <a:r>
                        <a:rPr kumimoji="0" lang="en-US" sz="1400" i="1" kern="1200" dirty="0" smtClean="0">
                          <a:solidFill>
                            <a:srgbClr val="2EE4BD"/>
                          </a:solidFill>
                          <a:latin typeface="+mn-lt"/>
                          <a:ea typeface="+mn-ea"/>
                          <a:cs typeface="+mn-cs"/>
                        </a:rPr>
                        <a:t>, </a:t>
                      </a:r>
                      <a:r>
                        <a:rPr kumimoji="0" lang="en-US" sz="1400" i="1" kern="1200" dirty="0" smtClean="0">
                          <a:solidFill>
                            <a:srgbClr val="2EE4BD"/>
                          </a:solidFill>
                          <a:latin typeface="+mn-lt"/>
                          <a:ea typeface="+mn-ea"/>
                          <a:cs typeface="+mn-cs"/>
                          <a:hlinkClick r:id="rId4"/>
                        </a:rPr>
                        <a:t>another picture</a:t>
                      </a:r>
                      <a:endParaRPr kumimoji="0" lang="en-US" sz="1400" i="1" kern="1200" dirty="0">
                        <a:solidFill>
                          <a:srgbClr val="2EE4BD"/>
                        </a:solidFill>
                        <a:latin typeface="+mn-lt"/>
                        <a:ea typeface="+mn-ea"/>
                        <a:cs typeface="+mn-cs"/>
                      </a:endParaRPr>
                    </a:p>
                  </a:txBody>
                  <a:tcPr>
                    <a:solidFill>
                      <a:schemeClr val="bg1">
                        <a:alpha val="20000"/>
                      </a:schemeClr>
                    </a:solidFill>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smtClean="0">
                          <a:solidFill>
                            <a:schemeClr val="accent2">
                              <a:lumMod val="75000"/>
                            </a:schemeClr>
                          </a:solidFill>
                          <a:latin typeface="+mn-lt"/>
                          <a:ea typeface="+mn-ea"/>
                          <a:cs typeface="+mn-cs"/>
                        </a:rPr>
                        <a:t>Tissue </a:t>
                      </a:r>
                      <a:r>
                        <a:rPr kumimoji="0" lang="en-US" altLang="en-US" sz="1300" kern="1200" dirty="0" err="1" smtClean="0">
                          <a:solidFill>
                            <a:schemeClr val="accent2">
                              <a:lumMod val="75000"/>
                            </a:schemeClr>
                          </a:solidFill>
                          <a:latin typeface="+mn-lt"/>
                          <a:ea typeface="+mn-ea"/>
                          <a:cs typeface="+mn-cs"/>
                        </a:rPr>
                        <a:t>histiocytes</a:t>
                      </a:r>
                      <a:r>
                        <a:rPr kumimoji="0" lang="en-US" altLang="en-US" sz="1300" kern="1200" dirty="0" smtClean="0">
                          <a:solidFill>
                            <a:schemeClr val="accent2">
                              <a:lumMod val="75000"/>
                            </a:schemeClr>
                          </a:solidFill>
                          <a:latin typeface="+mn-lt"/>
                          <a:ea typeface="+mn-ea"/>
                          <a:cs typeface="+mn-cs"/>
                        </a:rPr>
                        <a:t> </a:t>
                      </a:r>
                    </a:p>
                    <a:p>
                      <a:pPr marL="0" marR="0" lvl="3"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Times New Roman" pitchFamily="18" charset="0"/>
                        </a:rPr>
                        <a:t>(</a:t>
                      </a:r>
                      <a:r>
                        <a:rPr lang="en-US" altLang="en-US" sz="1200" dirty="0" err="1" smtClean="0">
                          <a:cs typeface="Times New Roman" pitchFamily="18" charset="0"/>
                        </a:rPr>
                        <a:t>langerhans</a:t>
                      </a:r>
                      <a:r>
                        <a:rPr lang="en-US" altLang="en-US" sz="1200" dirty="0" smtClean="0">
                          <a:cs typeface="Times New Roman" pitchFamily="18" charset="0"/>
                        </a:rPr>
                        <a:t> cell) </a:t>
                      </a:r>
                    </a:p>
                    <a:p>
                      <a:pPr marL="0" marR="0" lvl="3" indent="0" algn="ctr"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Times New Roman" pitchFamily="18" charset="0"/>
                        </a:rPr>
                        <a:t>(fixed macrophages)</a:t>
                      </a:r>
                      <a:endParaRPr kumimoji="0" lang="en-US" sz="1200" kern="1200" dirty="0" smtClean="0">
                        <a:solidFill>
                          <a:schemeClr val="accent2">
                            <a:lumMod val="75000"/>
                          </a:schemeClr>
                        </a:solidFill>
                        <a:latin typeface="+mn-lt"/>
                        <a:ea typeface="+mn-ea"/>
                        <a:cs typeface="+mn-cs"/>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smtClean="0">
                          <a:solidFill>
                            <a:schemeClr val="accent2">
                              <a:lumMod val="75000"/>
                            </a:schemeClr>
                          </a:solidFill>
                          <a:latin typeface="+mn-lt"/>
                          <a:ea typeface="+mn-ea"/>
                          <a:cs typeface="+mn-cs"/>
                        </a:rPr>
                        <a:t>Microglia</a:t>
                      </a: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smtClean="0">
                          <a:solidFill>
                            <a:schemeClr val="accent2">
                              <a:lumMod val="75000"/>
                            </a:schemeClr>
                          </a:solidFill>
                          <a:latin typeface="+mn-lt"/>
                          <a:ea typeface="+mn-ea"/>
                          <a:cs typeface="+mn-cs"/>
                        </a:rPr>
                        <a:t>Reticular cells </a:t>
                      </a:r>
                      <a:endParaRPr kumimoji="0" lang="en-US" sz="1300" kern="1200" dirty="0" smtClean="0">
                        <a:solidFill>
                          <a:schemeClr val="accent2">
                            <a:lumMod val="75000"/>
                          </a:schemeClr>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r>
                        <a:rPr kumimoji="0" lang="en-US" sz="1300" kern="1200" dirty="0" smtClean="0">
                          <a:solidFill>
                            <a:schemeClr val="accent2">
                              <a:lumMod val="75000"/>
                            </a:schemeClr>
                          </a:solidFill>
                          <a:latin typeface="+mn-lt"/>
                          <a:ea typeface="+mn-ea"/>
                          <a:cs typeface="+mn-cs"/>
                        </a:rPr>
                        <a:t>Sinus</a:t>
                      </a:r>
                      <a:r>
                        <a:rPr kumimoji="0" lang="en-US" sz="1300" kern="1200" baseline="0" dirty="0" smtClean="0">
                          <a:solidFill>
                            <a:schemeClr val="accent2">
                              <a:lumMod val="75000"/>
                            </a:schemeClr>
                          </a:solidFill>
                          <a:latin typeface="+mn-lt"/>
                          <a:ea typeface="+mn-ea"/>
                          <a:cs typeface="+mn-cs"/>
                        </a:rPr>
                        <a:t> </a:t>
                      </a:r>
                      <a:r>
                        <a:rPr kumimoji="0" lang="en-US" altLang="en-US" sz="1300" kern="1200" dirty="0" err="1" smtClean="0">
                          <a:solidFill>
                            <a:schemeClr val="accent2">
                              <a:lumMod val="75000"/>
                            </a:schemeClr>
                          </a:solidFill>
                          <a:latin typeface="+mn-lt"/>
                          <a:ea typeface="+mn-ea"/>
                          <a:cs typeface="+mn-cs"/>
                        </a:rPr>
                        <a:t>histiocytes</a:t>
                      </a:r>
                      <a:r>
                        <a:rPr kumimoji="0" lang="en-US" altLang="en-US" sz="1300" kern="1200" dirty="0" smtClean="0">
                          <a:solidFill>
                            <a:schemeClr val="accent2">
                              <a:lumMod val="75000"/>
                            </a:schemeClr>
                          </a:solidFill>
                          <a:latin typeface="+mn-lt"/>
                          <a:ea typeface="+mn-ea"/>
                          <a:cs typeface="+mn-cs"/>
                        </a:rPr>
                        <a:t> </a:t>
                      </a:r>
                      <a:endParaRPr kumimoji="0" lang="en-US" sz="1300" kern="1200" dirty="0" smtClean="0">
                        <a:solidFill>
                          <a:schemeClr val="accent2">
                            <a:lumMod val="75000"/>
                          </a:schemeClr>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r>
                        <a:rPr kumimoji="0" lang="en-US" altLang="en-US" sz="1300" kern="1200" dirty="0" smtClean="0">
                          <a:solidFill>
                            <a:schemeClr val="accent2">
                              <a:lumMod val="75000"/>
                            </a:schemeClr>
                          </a:solidFill>
                          <a:latin typeface="+mn-lt"/>
                          <a:ea typeface="+mn-ea"/>
                          <a:cs typeface="+mn-cs"/>
                        </a:rPr>
                        <a:t>Mesangial cells</a:t>
                      </a:r>
                      <a:endParaRPr kumimoji="0" lang="en-US" altLang="en-US" sz="1400" i="1" kern="1200" dirty="0" smtClean="0">
                        <a:solidFill>
                          <a:srgbClr val="2EE4BD"/>
                        </a:solidFill>
                        <a:latin typeface="+mn-lt"/>
                        <a:ea typeface="+mn-ea"/>
                        <a:cs typeface="+mn-cs"/>
                      </a:endParaRPr>
                    </a:p>
                    <a:p>
                      <a:pPr marL="0" indent="0" algn="ctr">
                        <a:buFont typeface="Arial" panose="020B0604020202020204" pitchFamily="34" charset="0"/>
                        <a:buNone/>
                      </a:pPr>
                      <a:r>
                        <a:rPr kumimoji="0" lang="en-US" sz="1400" i="1" kern="1200" dirty="0" smtClean="0">
                          <a:solidFill>
                            <a:srgbClr val="2EE4BD"/>
                          </a:solidFill>
                          <a:latin typeface="+mn-lt"/>
                          <a:ea typeface="+mn-ea"/>
                          <a:cs typeface="+mn-cs"/>
                          <a:hlinkClick r:id="rId5"/>
                        </a:rPr>
                        <a:t>Picture</a:t>
                      </a:r>
                      <a:endParaRPr kumimoji="0" lang="en-US" sz="1600" i="1" kern="1200" dirty="0" smtClean="0">
                        <a:solidFill>
                          <a:srgbClr val="2EE4BD"/>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smtClean="0">
                          <a:solidFill>
                            <a:schemeClr val="accent2">
                              <a:lumMod val="75000"/>
                            </a:schemeClr>
                          </a:solidFill>
                          <a:latin typeface="+mn-lt"/>
                          <a:ea typeface="+mn-ea"/>
                          <a:cs typeface="+mn-cs"/>
                        </a:rPr>
                        <a:t>Osteoclasts</a:t>
                      </a:r>
                      <a:endParaRPr kumimoji="0" lang="en-US" sz="1300" kern="1200" dirty="0" smtClean="0">
                        <a:solidFill>
                          <a:schemeClr val="accent2">
                            <a:lumMod val="75000"/>
                          </a:schemeClr>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err="1" smtClean="0">
                          <a:solidFill>
                            <a:schemeClr val="accent2">
                              <a:lumMod val="75000"/>
                            </a:schemeClr>
                          </a:solidFill>
                          <a:latin typeface="+mn-lt"/>
                          <a:ea typeface="+mn-ea"/>
                          <a:cs typeface="+mn-cs"/>
                        </a:rPr>
                        <a:t>Hofbauer</a:t>
                      </a:r>
                      <a:endParaRPr kumimoji="0" lang="en-US" sz="1300" kern="1200" dirty="0" smtClean="0">
                        <a:solidFill>
                          <a:schemeClr val="accent2">
                            <a:lumMod val="75000"/>
                          </a:schemeClr>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2">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smtClean="0">
                          <a:solidFill>
                            <a:schemeClr val="accent2">
                              <a:lumMod val="75000"/>
                            </a:schemeClr>
                          </a:solidFill>
                          <a:latin typeface="+mn-lt"/>
                          <a:ea typeface="+mn-ea"/>
                          <a:cs typeface="+mn-cs"/>
                        </a:rPr>
                        <a:t>Epithelioid</a:t>
                      </a:r>
                      <a:endParaRPr kumimoji="0" lang="en-US" sz="1300" kern="1200" dirty="0" smtClean="0">
                        <a:solidFill>
                          <a:schemeClr val="accent2">
                            <a:lumMod val="75000"/>
                          </a:schemeClr>
                        </a:solidFill>
                        <a:latin typeface="+mn-lt"/>
                        <a:ea typeface="+mn-ea"/>
                        <a:cs typeface="+mn-cs"/>
                      </a:endParaRPr>
                    </a:p>
                  </a:txBody>
                  <a:tcPr>
                    <a:solidFill>
                      <a:schemeClr val="bg1">
                        <a:alpha val="20000"/>
                      </a:schemeClr>
                    </a:solidFill>
                  </a:tcPr>
                </a:tc>
                <a:extLst>
                  <a:ext uri="{0D108BD9-81ED-4DB2-BD59-A6C34878D82A}">
                    <a16:rowId xmlns:a16="http://schemas.microsoft.com/office/drawing/2014/main" val="557633682"/>
                  </a:ext>
                </a:extLst>
              </a:tr>
              <a:tr h="933398">
                <a:tc>
                  <a:txBody>
                    <a:bodyPr/>
                    <a:lstStyle/>
                    <a:p>
                      <a:pPr algn="ctr"/>
                      <a:r>
                        <a:rPr kumimoji="0" lang="en-US" sz="1400" kern="1200" dirty="0" smtClean="0">
                          <a:solidFill>
                            <a:schemeClr val="accent2">
                              <a:lumMod val="75000"/>
                            </a:schemeClr>
                          </a:solidFill>
                          <a:latin typeface="+mn-lt"/>
                          <a:ea typeface="+mn-ea"/>
                          <a:cs typeface="+mn-cs"/>
                        </a:rPr>
                        <a:t>Location</a:t>
                      </a:r>
                    </a:p>
                  </a:txBody>
                  <a:tcPr vert="vert270">
                    <a:solidFill>
                      <a:schemeClr val="accent5">
                        <a:alpha val="20000"/>
                      </a:schemeClr>
                    </a:solidFill>
                  </a:tcPr>
                </a:tc>
                <a:tc gridSpan="2">
                  <a:txBody>
                    <a:bodyPr/>
                    <a:lstStyle/>
                    <a:p>
                      <a:pPr algn="ctr"/>
                      <a:r>
                        <a:rPr kumimoji="0" lang="en-US" altLang="en-US" sz="1300" kern="1200" dirty="0" smtClean="0">
                          <a:solidFill>
                            <a:schemeClr val="tx1"/>
                          </a:solidFill>
                          <a:latin typeface="+mn-lt"/>
                          <a:ea typeface="+mn-ea"/>
                          <a:cs typeface="+mn-cs"/>
                        </a:rPr>
                        <a:t>Liv</a:t>
                      </a:r>
                      <a:r>
                        <a:rPr kumimoji="0" lang="en-US" altLang="en-US" sz="1300" kern="1200" dirty="0" smtClean="0">
                          <a:solidFill>
                            <a:srgbClr val="FF0000"/>
                          </a:solidFill>
                          <a:latin typeface="+mn-lt"/>
                          <a:ea typeface="+mn-ea"/>
                          <a:cs typeface="+mn-cs"/>
                        </a:rPr>
                        <a:t>er</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i="1" kern="1200" dirty="0" smtClean="0">
                          <a:solidFill>
                            <a:srgbClr val="2EE4BD"/>
                          </a:solidFill>
                          <a:latin typeface="+mn-lt"/>
                          <a:ea typeface="+mn-ea"/>
                          <a:cs typeface="+mn-cs"/>
                          <a:hlinkClick r:id="rId6"/>
                        </a:rPr>
                        <a:t>Picture</a:t>
                      </a:r>
                      <a:endParaRPr kumimoji="0" lang="en-US" sz="1400" i="1" kern="1200" dirty="0" smtClean="0">
                        <a:solidFill>
                          <a:srgbClr val="2EE4BD"/>
                        </a:solidFill>
                        <a:latin typeface="+mn-lt"/>
                        <a:ea typeface="+mn-ea"/>
                        <a:cs typeface="+mn-cs"/>
                      </a:endParaRPr>
                    </a:p>
                    <a:p>
                      <a:pPr algn="ctr"/>
                      <a:r>
                        <a:rPr kumimoji="0" lang="en-US" sz="1400" i="1" kern="1200" dirty="0" smtClean="0">
                          <a:solidFill>
                            <a:srgbClr val="2EE4BD"/>
                          </a:solidFill>
                          <a:latin typeface="+mn-lt"/>
                          <a:ea typeface="+mn-ea"/>
                          <a:cs typeface="+mn-cs"/>
                          <a:hlinkClick r:id="rId7"/>
                        </a:rPr>
                        <a:t>Picture</a:t>
                      </a:r>
                      <a:endParaRPr kumimoji="0" lang="en-US" sz="1400" i="1" kern="1200" dirty="0">
                        <a:solidFill>
                          <a:srgbClr val="2EE4BD"/>
                        </a:solidFill>
                        <a:latin typeface="+mn-lt"/>
                        <a:ea typeface="+mn-ea"/>
                        <a:cs typeface="+mn-cs"/>
                      </a:endParaRPr>
                    </a:p>
                  </a:txBody>
                  <a:tcPr>
                    <a:solidFill>
                      <a:schemeClr val="bg1">
                        <a:alpha val="20000"/>
                      </a:schemeClr>
                    </a:solidFill>
                  </a:tcPr>
                </a:tc>
                <a:tc hMerge="1">
                  <a:txBody>
                    <a:bodyPr/>
                    <a:lstStyle/>
                    <a:p>
                      <a:endParaRPr lang="en-US" altLang="en-US" sz="1300" dirty="0" smtClean="0">
                        <a:cs typeface="Times New Roman" pitchFamily="18" charset="0"/>
                      </a:endParaRPr>
                    </a:p>
                  </a:txBody>
                  <a:tcPr>
                    <a:solidFill>
                      <a:schemeClr val="bg1">
                        <a:alpha val="20000"/>
                      </a:schemeClr>
                    </a:solidFill>
                  </a:tcPr>
                </a:tc>
                <a:tc>
                  <a:txBody>
                    <a:bodyPr/>
                    <a:lstStyle/>
                    <a:p>
                      <a:r>
                        <a:rPr kumimoji="0" lang="en-US" sz="1300" kern="1200" dirty="0" smtClean="0">
                          <a:solidFill>
                            <a:schemeClr val="tx1"/>
                          </a:solidFill>
                          <a:latin typeface="+mn-lt"/>
                          <a:ea typeface="+mn-ea"/>
                          <a:cs typeface="+mn-cs"/>
                        </a:rPr>
                        <a:t>Lung</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300" b="0" kern="1200" dirty="0" smtClean="0">
                          <a:solidFill>
                            <a:schemeClr val="bg1">
                              <a:lumMod val="50000"/>
                            </a:schemeClr>
                          </a:solidFill>
                          <a:latin typeface="+mn-lt"/>
                          <a:ea typeface="+mn-ea"/>
                          <a:cs typeface="+mn-cs"/>
                        </a:rPr>
                        <a:t>“Dust cells” because of their content of  intracellular carbon particles.</a:t>
                      </a:r>
                    </a:p>
                  </a:txBody>
                  <a:tcPr>
                    <a:solidFill>
                      <a:schemeClr val="bg1">
                        <a:alpha val="20000"/>
                      </a:schemeClr>
                    </a:solid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300" kern="1200" dirty="0" smtClean="0">
                          <a:solidFill>
                            <a:schemeClr val="tx1"/>
                          </a:solidFill>
                          <a:latin typeface="+mn-lt"/>
                          <a:ea typeface="+mn-ea"/>
                          <a:cs typeface="+mn-cs"/>
                        </a:rPr>
                        <a:t>- Skin.</a:t>
                      </a:r>
                    </a:p>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300" kern="1200" dirty="0" smtClean="0">
                          <a:solidFill>
                            <a:schemeClr val="tx1"/>
                          </a:solidFill>
                          <a:latin typeface="+mn-lt"/>
                          <a:ea typeface="+mn-ea"/>
                          <a:cs typeface="+mn-cs"/>
                        </a:rPr>
                        <a:t>- </a:t>
                      </a:r>
                      <a:r>
                        <a:rPr kumimoji="0" lang="en-US" sz="1300" kern="1200" dirty="0" smtClean="0">
                          <a:solidFill>
                            <a:schemeClr val="accent5">
                              <a:lumMod val="75000"/>
                            </a:schemeClr>
                          </a:solidFill>
                          <a:latin typeface="+mn-lt"/>
                          <a:ea typeface="+mn-ea"/>
                          <a:cs typeface="+mn-cs"/>
                        </a:rPr>
                        <a:t>Mucosa.</a:t>
                      </a:r>
                    </a:p>
                    <a:p>
                      <a:pPr marL="0" marR="0" lvl="3" indent="0" algn="l" defTabSz="914400" rtl="0" eaLnBrk="1" fontAlgn="auto" latinLnBrk="0" hangingPunct="1">
                        <a:lnSpc>
                          <a:spcPct val="100000"/>
                        </a:lnSpc>
                        <a:spcBef>
                          <a:spcPts val="0"/>
                        </a:spcBef>
                        <a:spcAft>
                          <a:spcPts val="0"/>
                        </a:spcAft>
                        <a:buClrTx/>
                        <a:buSzTx/>
                        <a:buFontTx/>
                        <a:buNone/>
                        <a:tabLst/>
                        <a:defRPr/>
                      </a:pPr>
                      <a:r>
                        <a:rPr lang="en-US" altLang="en-US" sz="1300" dirty="0" smtClean="0">
                          <a:cs typeface="Times New Roman" pitchFamily="18" charset="0"/>
                        </a:rPr>
                        <a:t>- Subcutaneous tissues</a:t>
                      </a:r>
                      <a:r>
                        <a:rPr kumimoji="0" lang="en-US" altLang="en-US" sz="1300" kern="1200" dirty="0" smtClean="0">
                          <a:solidFill>
                            <a:schemeClr val="tx1"/>
                          </a:solidFill>
                          <a:latin typeface="+mn-lt"/>
                          <a:ea typeface="+mn-ea"/>
                          <a:cs typeface="+mn-cs"/>
                        </a:rPr>
                        <a:t>.</a:t>
                      </a:r>
                      <a:endParaRPr lang="en-US" altLang="en-US" sz="1300" dirty="0" smtClean="0">
                        <a:cs typeface="Times New Roman" pitchFamily="18" charset="0"/>
                      </a:endParaRPr>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altLang="en-US" sz="1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smtClean="0">
                          <a:solidFill>
                            <a:schemeClr val="tx1"/>
                          </a:solidFill>
                          <a:latin typeface="+mn-lt"/>
                          <a:ea typeface="+mn-ea"/>
                          <a:cs typeface="+mn-cs"/>
                        </a:rPr>
                        <a:t>Brain</a:t>
                      </a:r>
                      <a:endParaRPr kumimoji="0" lang="en-US" sz="1300" kern="1200" dirty="0" smtClean="0">
                        <a:solidFill>
                          <a:schemeClr val="tx1"/>
                        </a:solidFill>
                        <a:latin typeface="+mn-lt"/>
                        <a:ea typeface="+mn-ea"/>
                        <a:cs typeface="+mn-cs"/>
                      </a:endParaRPr>
                    </a:p>
                  </a:txBody>
                  <a:tcPr>
                    <a:solidFill>
                      <a:schemeClr val="bg1">
                        <a:alpha val="20000"/>
                      </a:schemeClr>
                    </a:solidFill>
                  </a:tcPr>
                </a:tc>
                <a:tc>
                  <a:txBody>
                    <a:bodyPr/>
                    <a:lstStyle/>
                    <a:p>
                      <a:pPr marL="0" indent="0">
                        <a:buFontTx/>
                        <a:buNone/>
                      </a:pPr>
                      <a:r>
                        <a:rPr kumimoji="0" lang="en-US" altLang="en-US" sz="1300" kern="1200" dirty="0" smtClean="0">
                          <a:solidFill>
                            <a:schemeClr val="tx1"/>
                          </a:solidFill>
                          <a:latin typeface="+mn-lt"/>
                          <a:ea typeface="+mn-ea"/>
                          <a:cs typeface="+mn-cs"/>
                        </a:rPr>
                        <a:t>- Lymph nodes.</a:t>
                      </a:r>
                    </a:p>
                    <a:p>
                      <a:pPr marL="0" indent="0" algn="ctr">
                        <a:buFontTx/>
                        <a:buNone/>
                      </a:pPr>
                      <a:r>
                        <a:rPr kumimoji="0" lang="en-US" sz="1400" i="1" kern="1200" dirty="0" smtClean="0">
                          <a:solidFill>
                            <a:srgbClr val="2EE4BD"/>
                          </a:solidFill>
                          <a:latin typeface="+mn-lt"/>
                          <a:ea typeface="+mn-ea"/>
                          <a:cs typeface="+mn-cs"/>
                          <a:hlinkClick r:id="rId8"/>
                        </a:rPr>
                        <a:t>Picture</a:t>
                      </a:r>
                      <a:endParaRPr kumimoji="0" lang="en-US" altLang="en-US" sz="1300" kern="1200" dirty="0" smtClean="0">
                        <a:solidFill>
                          <a:schemeClr val="tx1"/>
                        </a:solidFill>
                        <a:latin typeface="+mn-lt"/>
                        <a:ea typeface="+mn-ea"/>
                        <a:cs typeface="+mn-cs"/>
                      </a:endParaRPr>
                    </a:p>
                    <a:p>
                      <a:pPr marL="0" indent="0">
                        <a:buFont typeface="Arial" panose="020B0604020202020204" pitchFamily="34" charset="0"/>
                        <a:buNone/>
                      </a:pPr>
                      <a:r>
                        <a:rPr kumimoji="0" lang="en-US" altLang="en-US" sz="1300" kern="1200" dirty="0" smtClean="0">
                          <a:solidFill>
                            <a:schemeClr val="tx1"/>
                          </a:solidFill>
                          <a:latin typeface="+mn-lt"/>
                          <a:ea typeface="+mn-ea"/>
                          <a:cs typeface="+mn-cs"/>
                        </a:rPr>
                        <a:t>- Bone marrow.</a:t>
                      </a:r>
                    </a:p>
                    <a:p>
                      <a:pPr marL="0" indent="0">
                        <a:buFontTx/>
                        <a:buNone/>
                      </a:pPr>
                      <a:r>
                        <a:rPr kumimoji="0" lang="en-US" altLang="en-US" sz="1300" kern="1200" dirty="0" smtClean="0">
                          <a:solidFill>
                            <a:schemeClr val="tx1"/>
                          </a:solidFill>
                          <a:latin typeface="+mn-lt"/>
                          <a:ea typeface="+mn-ea"/>
                          <a:cs typeface="+mn-cs"/>
                        </a:rPr>
                        <a:t>- Spleen.</a:t>
                      </a:r>
                      <a:r>
                        <a:rPr kumimoji="0" lang="en-US" altLang="en-US" sz="1300" kern="1200" baseline="0" dirty="0" smtClean="0">
                          <a:solidFill>
                            <a:schemeClr val="tx1"/>
                          </a:solidFill>
                          <a:latin typeface="+mn-lt"/>
                          <a:ea typeface="+mn-ea"/>
                          <a:cs typeface="+mn-cs"/>
                        </a:rPr>
                        <a:t> </a:t>
                      </a:r>
                      <a:r>
                        <a:rPr kumimoji="0" lang="en-US" sz="1400" i="1" kern="1200" dirty="0" smtClean="0">
                          <a:solidFill>
                            <a:srgbClr val="2EE4BD"/>
                          </a:solidFill>
                          <a:latin typeface="+mn-lt"/>
                          <a:ea typeface="+mn-ea"/>
                          <a:cs typeface="+mn-cs"/>
                          <a:hlinkClick r:id="rId9"/>
                        </a:rPr>
                        <a:t>Picture</a:t>
                      </a:r>
                      <a:endParaRPr kumimoji="0" lang="en-US" sz="1300" kern="1200" dirty="0" smtClean="0">
                        <a:solidFill>
                          <a:schemeClr val="tx1"/>
                        </a:solidFill>
                        <a:latin typeface="+mn-lt"/>
                        <a:ea typeface="+mn-ea"/>
                        <a:cs typeface="+mn-cs"/>
                      </a:endParaRPr>
                    </a:p>
                  </a:txBody>
                  <a:tcPr>
                    <a:solidFill>
                      <a:schemeClr val="bg1">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300" kern="1200" dirty="0" smtClean="0">
                          <a:solidFill>
                            <a:schemeClr val="accent5">
                              <a:lumMod val="75000"/>
                            </a:schemeClr>
                          </a:solidFill>
                          <a:latin typeface="+mn-lt"/>
                          <a:ea typeface="+mn-ea"/>
                          <a:cs typeface="+mn-cs"/>
                        </a:rPr>
                        <a:t>Lymph nodes.</a:t>
                      </a:r>
                      <a:r>
                        <a:rPr kumimoji="0" lang="en-US" sz="1400" i="1" kern="1200" dirty="0" smtClean="0">
                          <a:solidFill>
                            <a:srgbClr val="2EE4BD"/>
                          </a:solidFill>
                          <a:latin typeface="+mn-lt"/>
                          <a:ea typeface="+mn-ea"/>
                          <a:cs typeface="+mn-cs"/>
                          <a:hlinkClick r:id="rId6"/>
                        </a:rPr>
                        <a:t> </a:t>
                      </a:r>
                      <a:r>
                        <a:rPr kumimoji="0" lang="en-US" sz="1400" i="1" kern="1200" dirty="0" smtClean="0">
                          <a:solidFill>
                            <a:srgbClr val="2EE4BD"/>
                          </a:solidFill>
                          <a:latin typeface="+mn-lt"/>
                          <a:ea typeface="+mn-ea"/>
                          <a:cs typeface="+mn-cs"/>
                          <a:hlinkClick r:id="rId10"/>
                        </a:rPr>
                        <a:t>Picture</a:t>
                      </a:r>
                      <a:endParaRPr kumimoji="0" lang="en-US" altLang="en-US" sz="1400" i="1" kern="1200" dirty="0" smtClean="0">
                        <a:solidFill>
                          <a:srgbClr val="2EE4BD"/>
                        </a:solidFill>
                        <a:latin typeface="+mn-lt"/>
                        <a:ea typeface="+mn-ea"/>
                        <a:cs typeface="+mn-cs"/>
                      </a:endParaRPr>
                    </a:p>
                    <a:p>
                      <a:pPr marL="0" indent="0" algn="ctr">
                        <a:buFont typeface="Arial" panose="020B0604020202020204" pitchFamily="34" charset="0"/>
                        <a:buNone/>
                      </a:pPr>
                      <a:r>
                        <a:rPr kumimoji="0" lang="en-US" sz="1400" i="1" kern="1200" dirty="0" smtClean="0">
                          <a:solidFill>
                            <a:srgbClr val="2EE4BD"/>
                          </a:solidFill>
                          <a:latin typeface="+mn-lt"/>
                          <a:ea typeface="+mn-ea"/>
                          <a:cs typeface="+mn-cs"/>
                          <a:hlinkClick r:id="rId8"/>
                        </a:rPr>
                        <a:t>Picture</a:t>
                      </a:r>
                      <a:endParaRPr kumimoji="0" lang="en-US" sz="1200" kern="1200" dirty="0" smtClean="0">
                        <a:solidFill>
                          <a:schemeClr val="tx1"/>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smtClean="0">
                          <a:solidFill>
                            <a:schemeClr val="accent5">
                              <a:lumMod val="75000"/>
                            </a:schemeClr>
                          </a:solidFill>
                          <a:latin typeface="+mn-lt"/>
                          <a:ea typeface="+mn-ea"/>
                          <a:cs typeface="+mn-cs"/>
                        </a:rPr>
                        <a:t>Kidneys</a:t>
                      </a:r>
                      <a:endParaRPr kumimoji="0" lang="en-US" sz="1300" kern="1200" dirty="0" smtClean="0">
                        <a:solidFill>
                          <a:schemeClr val="accent5">
                            <a:lumMod val="75000"/>
                          </a:schemeClr>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r>
                        <a:rPr kumimoji="0" lang="en-US" sz="1300" kern="1200" dirty="0" smtClean="0">
                          <a:solidFill>
                            <a:schemeClr val="accent5">
                              <a:lumMod val="75000"/>
                            </a:schemeClr>
                          </a:solidFill>
                          <a:latin typeface="+mn-lt"/>
                          <a:ea typeface="+mn-ea"/>
                          <a:cs typeface="+mn-cs"/>
                        </a:rPr>
                        <a:t>Bone</a:t>
                      </a: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smtClean="0">
                          <a:solidFill>
                            <a:schemeClr val="accent5">
                              <a:lumMod val="75000"/>
                            </a:schemeClr>
                          </a:solidFill>
                          <a:latin typeface="+mn-lt"/>
                          <a:ea typeface="+mn-ea"/>
                          <a:cs typeface="+mn-cs"/>
                        </a:rPr>
                        <a:t>Placenta</a:t>
                      </a:r>
                      <a:endParaRPr kumimoji="0" lang="en-US" sz="1300" kern="1200" dirty="0" smtClean="0">
                        <a:solidFill>
                          <a:schemeClr val="accent5">
                            <a:lumMod val="75000"/>
                          </a:schemeClr>
                        </a:solidFill>
                        <a:latin typeface="+mn-lt"/>
                        <a:ea typeface="+mn-ea"/>
                        <a:cs typeface="+mn-cs"/>
                      </a:endParaRPr>
                    </a:p>
                  </a:txBody>
                  <a:tcPr>
                    <a:solidFill>
                      <a:schemeClr val="bg1">
                        <a:alpha val="20000"/>
                      </a:schemeClr>
                    </a:solidFill>
                  </a:tcPr>
                </a:tc>
                <a:tc>
                  <a:txBody>
                    <a:bodyPr/>
                    <a:lstStyle/>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endParaRPr kumimoji="0" lang="en-US" altLang="en-US" sz="100" kern="1200" dirty="0" smtClean="0">
                        <a:solidFill>
                          <a:schemeClr val="accent5">
                            <a:lumMod val="75000"/>
                          </a:schemeClr>
                        </a:solidFill>
                        <a:latin typeface="+mn-lt"/>
                        <a:ea typeface="+mn-ea"/>
                        <a:cs typeface="+mn-cs"/>
                      </a:endParaRPr>
                    </a:p>
                    <a:p>
                      <a:pPr marL="0" indent="0" algn="ctr">
                        <a:buFont typeface="Arial" panose="020B0604020202020204" pitchFamily="34" charset="0"/>
                        <a:buNone/>
                      </a:pPr>
                      <a:r>
                        <a:rPr kumimoji="0" lang="en-US" altLang="en-US" sz="1300" kern="1200" dirty="0" smtClean="0">
                          <a:solidFill>
                            <a:schemeClr val="accent5">
                              <a:lumMod val="75000"/>
                            </a:schemeClr>
                          </a:solidFill>
                          <a:latin typeface="+mn-lt"/>
                          <a:ea typeface="+mn-ea"/>
                          <a:cs typeface="+mn-cs"/>
                        </a:rPr>
                        <a:t>Granulomas</a:t>
                      </a:r>
                      <a:endParaRPr kumimoji="0" lang="en-US" sz="1300" kern="1200" dirty="0" smtClean="0">
                        <a:solidFill>
                          <a:schemeClr val="accent5">
                            <a:lumMod val="75000"/>
                          </a:schemeClr>
                        </a:solidFill>
                        <a:latin typeface="+mn-lt"/>
                        <a:ea typeface="+mn-ea"/>
                        <a:cs typeface="+mn-cs"/>
                      </a:endParaRPr>
                    </a:p>
                  </a:txBody>
                  <a:tcPr>
                    <a:solidFill>
                      <a:schemeClr val="bg1">
                        <a:alpha val="20000"/>
                      </a:schemeClr>
                    </a:solidFill>
                  </a:tcPr>
                </a:tc>
                <a:extLst>
                  <a:ext uri="{0D108BD9-81ED-4DB2-BD59-A6C34878D82A}">
                    <a16:rowId xmlns:a16="http://schemas.microsoft.com/office/drawing/2014/main" val="3008208962"/>
                  </a:ext>
                </a:extLst>
              </a:tr>
              <a:tr h="887493">
                <a:tc gridSpan="12">
                  <a:txBody>
                    <a:bodyPr/>
                    <a:lstStyle/>
                    <a:p>
                      <a:pPr algn="l"/>
                      <a:r>
                        <a:rPr lang="en-US" altLang="en-US" sz="1300" dirty="0" smtClean="0">
                          <a:solidFill>
                            <a:schemeClr val="accent2">
                              <a:lumMod val="75000"/>
                            </a:schemeClr>
                          </a:solidFill>
                          <a:cs typeface="Times New Roman" pitchFamily="18" charset="0"/>
                        </a:rPr>
                        <a:t>Macrophages Line Nodal Medullary sinuses:</a:t>
                      </a:r>
                    </a:p>
                    <a:p>
                      <a:pPr>
                        <a:defRPr/>
                      </a:pPr>
                      <a:r>
                        <a:rPr kumimoji="0" lang="en-US" altLang="en-US" sz="1300" kern="1200" dirty="0" smtClean="0">
                          <a:solidFill>
                            <a:schemeClr val="accent5">
                              <a:lumMod val="75000"/>
                            </a:schemeClr>
                          </a:solidFill>
                          <a:latin typeface="+mn-lt"/>
                          <a:ea typeface="+mn-ea"/>
                          <a:cs typeface="+mn-cs"/>
                        </a:rPr>
                        <a:t>1) subcapsular sinus macrophages (SSMs).</a:t>
                      </a:r>
                    </a:p>
                    <a:p>
                      <a:pPr>
                        <a:defRPr/>
                      </a:pPr>
                      <a:r>
                        <a:rPr kumimoji="0" lang="en-US" altLang="en-US" sz="1300" kern="1200" dirty="0" smtClean="0">
                          <a:solidFill>
                            <a:schemeClr val="accent5">
                              <a:lumMod val="75000"/>
                            </a:schemeClr>
                          </a:solidFill>
                          <a:latin typeface="+mn-lt"/>
                          <a:ea typeface="+mn-ea"/>
                          <a:cs typeface="+mn-cs"/>
                        </a:rPr>
                        <a:t>2) medullary sinus macrophages (MSMs).</a:t>
                      </a:r>
                    </a:p>
                    <a:p>
                      <a:pPr>
                        <a:defRPr/>
                      </a:pPr>
                      <a:r>
                        <a:rPr kumimoji="0" lang="en-US" altLang="en-US" sz="1300" kern="1200" dirty="0" smtClean="0">
                          <a:solidFill>
                            <a:schemeClr val="accent5">
                              <a:lumMod val="75000"/>
                            </a:schemeClr>
                          </a:solidFill>
                          <a:latin typeface="+mn-lt"/>
                          <a:ea typeface="+mn-ea"/>
                          <a:cs typeface="+mn-cs"/>
                        </a:rPr>
                        <a:t>3) medullary cord macrophages (MCMs).</a:t>
                      </a:r>
                    </a:p>
                  </a:txBody>
                  <a:tcPr>
                    <a:solidFill>
                      <a:srgbClr val="CC00CC">
                        <a:alpha val="20000"/>
                      </a:srgbClr>
                    </a:solidFill>
                  </a:tcPr>
                </a:tc>
                <a:tc hMerge="1">
                  <a:txBody>
                    <a:bodyPr/>
                    <a:lstStyle/>
                    <a:p>
                      <a:pPr rtl="1"/>
                      <a:endParaRPr lang="ar-SA"/>
                    </a:p>
                  </a:txBody>
                  <a:tcPr/>
                </a:tc>
                <a:tc hMerge="1">
                  <a:txBody>
                    <a:bodyPr/>
                    <a:lstStyle/>
                    <a:p>
                      <a:pPr algn="l"/>
                      <a:endParaRPr lang="en-US" altLang="en-US" sz="1400" dirty="0" smtClean="0">
                        <a:solidFill>
                          <a:schemeClr val="accent2"/>
                        </a:solidFill>
                        <a:cs typeface="Times New Roman" pitchFamily="18" charset="0"/>
                      </a:endParaRPr>
                    </a:p>
                  </a:txBody>
                  <a:tcPr>
                    <a:solidFill>
                      <a:srgbClr val="FFFF00">
                        <a:alpha val="20000"/>
                      </a:srgbClr>
                    </a:solidFill>
                  </a:tcPr>
                </a:tc>
                <a:tc hMerge="1">
                  <a:txBody>
                    <a:bodyPr/>
                    <a:lstStyle/>
                    <a:p>
                      <a:endParaRPr lang="en-US"/>
                    </a:p>
                  </a:txBody>
                  <a:tcPr/>
                </a:tc>
                <a:tc hMerge="1">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tx1"/>
                        </a:solidFill>
                        <a:latin typeface="+mn-lt"/>
                        <a:ea typeface="+mn-ea"/>
                        <a:cs typeface="+mn-cs"/>
                      </a:endParaRPr>
                    </a:p>
                  </a:txBody>
                  <a:tcPr>
                    <a:solidFill>
                      <a:schemeClr val="bg1">
                        <a:alpha val="2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tx1"/>
                        </a:solidFill>
                        <a:latin typeface="+mn-lt"/>
                        <a:ea typeface="+mn-ea"/>
                        <a:cs typeface="+mn-cs"/>
                      </a:endParaRPr>
                    </a:p>
                  </a:txBody>
                  <a:tcPr>
                    <a:solidFill>
                      <a:schemeClr val="bg1">
                        <a:alpha val="20000"/>
                      </a:schemeClr>
                    </a:solidFill>
                  </a:tcPr>
                </a:tc>
                <a:tc hMerge="1">
                  <a:txBody>
                    <a:bodyPr/>
                    <a:lstStyle/>
                    <a:p>
                      <a:pPr marL="0" indent="0">
                        <a:buFont typeface="Arial" panose="020B0604020202020204" pitchFamily="34" charset="0"/>
                        <a:buNone/>
                      </a:pPr>
                      <a:endParaRPr kumimoji="0" lang="en-US" sz="1300" kern="1200" dirty="0" smtClean="0">
                        <a:solidFill>
                          <a:schemeClr val="tx1"/>
                        </a:solidFill>
                        <a:latin typeface="+mn-lt"/>
                        <a:ea typeface="+mn-ea"/>
                        <a:cs typeface="+mn-cs"/>
                      </a:endParaRPr>
                    </a:p>
                  </a:txBody>
                  <a:tcPr>
                    <a:solidFill>
                      <a:schemeClr val="bg1">
                        <a:alpha val="20000"/>
                      </a:schemeClr>
                    </a:solidFill>
                  </a:tcPr>
                </a:tc>
                <a:tc hMerge="1">
                  <a:txBody>
                    <a:bodyPr/>
                    <a:lstStyle/>
                    <a:p>
                      <a:pPr rtl="1"/>
                      <a:endParaRPr lang="ar-SA"/>
                    </a:p>
                  </a:txBody>
                  <a:tcPr/>
                </a:tc>
                <a:tc hMerge="1">
                  <a:txBody>
                    <a:bodyPr/>
                    <a:lstStyle/>
                    <a:p>
                      <a:pPr marL="0" indent="0">
                        <a:buFont typeface="Arial" panose="020B0604020202020204" pitchFamily="34" charset="0"/>
                        <a:buNone/>
                      </a:pPr>
                      <a:endParaRPr kumimoji="0" lang="en-US" sz="1300" kern="1200" dirty="0" smtClean="0">
                        <a:solidFill>
                          <a:schemeClr val="tx1"/>
                        </a:solidFill>
                        <a:latin typeface="+mn-lt"/>
                        <a:ea typeface="+mn-ea"/>
                        <a:cs typeface="+mn-cs"/>
                      </a:endParaRPr>
                    </a:p>
                  </a:txBody>
                  <a:tcPr>
                    <a:solidFill>
                      <a:schemeClr val="bg1">
                        <a:alpha val="20000"/>
                      </a:schemeClr>
                    </a:solidFill>
                  </a:tcPr>
                </a:tc>
                <a:tc hMerge="1">
                  <a:txBody>
                    <a:bodyPr/>
                    <a:lstStyle/>
                    <a:p>
                      <a:pPr marL="0" indent="0">
                        <a:buFont typeface="Arial" panose="020B0604020202020204" pitchFamily="34" charset="0"/>
                        <a:buNone/>
                      </a:pPr>
                      <a:endParaRPr kumimoji="0" lang="en-US" sz="1300" kern="1200" dirty="0" smtClean="0">
                        <a:solidFill>
                          <a:schemeClr val="tx1"/>
                        </a:solidFill>
                        <a:latin typeface="+mn-lt"/>
                        <a:ea typeface="+mn-ea"/>
                        <a:cs typeface="+mn-cs"/>
                      </a:endParaRPr>
                    </a:p>
                  </a:txBody>
                  <a:tcPr>
                    <a:solidFill>
                      <a:schemeClr val="bg1">
                        <a:alpha val="20000"/>
                      </a:schemeClr>
                    </a:solidFill>
                  </a:tcPr>
                </a:tc>
                <a:tc hMerge="1">
                  <a:txBody>
                    <a:bodyPr/>
                    <a:lstStyle/>
                    <a:p>
                      <a:pPr marL="0" indent="0">
                        <a:buFont typeface="Arial" panose="020B0604020202020204" pitchFamily="34" charset="0"/>
                        <a:buNone/>
                      </a:pPr>
                      <a:endParaRPr kumimoji="0" lang="en-US" sz="1300" kern="1200" dirty="0" smtClean="0">
                        <a:solidFill>
                          <a:schemeClr val="tx1"/>
                        </a:solidFill>
                        <a:latin typeface="+mn-lt"/>
                        <a:ea typeface="+mn-ea"/>
                        <a:cs typeface="+mn-cs"/>
                      </a:endParaRPr>
                    </a:p>
                  </a:txBody>
                  <a:tcPr>
                    <a:solidFill>
                      <a:schemeClr val="bg1">
                        <a:alpha val="20000"/>
                      </a:schemeClr>
                    </a:solidFill>
                  </a:tcPr>
                </a:tc>
                <a:tc hMerge="1">
                  <a:txBody>
                    <a:bodyPr/>
                    <a:lstStyle/>
                    <a:p>
                      <a:pPr marL="0" indent="0">
                        <a:buFont typeface="Arial" panose="020B0604020202020204" pitchFamily="34" charset="0"/>
                        <a:buNone/>
                      </a:pPr>
                      <a:endParaRPr kumimoji="0" lang="en-US" sz="1300" kern="1200" dirty="0" smtClean="0">
                        <a:solidFill>
                          <a:schemeClr val="tx1"/>
                        </a:solidFill>
                        <a:latin typeface="+mn-lt"/>
                        <a:ea typeface="+mn-ea"/>
                        <a:cs typeface="+mn-cs"/>
                      </a:endParaRPr>
                    </a:p>
                  </a:txBody>
                  <a:tcPr>
                    <a:solidFill>
                      <a:schemeClr val="bg1">
                        <a:alpha val="20000"/>
                      </a:schemeClr>
                    </a:solidFill>
                  </a:tcPr>
                </a:tc>
                <a:extLst>
                  <a:ext uri="{0D108BD9-81ED-4DB2-BD59-A6C34878D82A}">
                    <a16:rowId xmlns:a16="http://schemas.microsoft.com/office/drawing/2014/main" val="936405671"/>
                  </a:ext>
                </a:extLst>
              </a:tr>
              <a:tr h="412164">
                <a:tc gridSpan="2">
                  <a:txBody>
                    <a:bodyPr/>
                    <a:lstStyle/>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r>
                        <a:rPr kumimoji="0" lang="en-US" altLang="en-US" sz="1400" kern="1200" dirty="0" smtClean="0">
                          <a:solidFill>
                            <a:schemeClr val="accent2">
                              <a:lumMod val="75000"/>
                            </a:schemeClr>
                          </a:solidFill>
                          <a:latin typeface="+mn-lt"/>
                          <a:ea typeface="+mn-ea"/>
                          <a:cs typeface="+mn-cs"/>
                        </a:rPr>
                        <a:t>Picture</a:t>
                      </a:r>
                    </a:p>
                  </a:txBody>
                  <a:tcPr>
                    <a:solidFill>
                      <a:srgbClr val="FFFF00">
                        <a:alpha val="20000"/>
                      </a:srgbClr>
                    </a:solidFill>
                  </a:tcPr>
                </a:tc>
                <a:tc hMerge="1">
                  <a:txBody>
                    <a:bodyPr/>
                    <a:lstStyle/>
                    <a:p>
                      <a:pPr rtl="1"/>
                      <a:endParaRPr lang="ar-SA"/>
                    </a:p>
                  </a:txBody>
                  <a:tcPr/>
                </a:tc>
                <a:tc gridSpan="10">
                  <a:txBody>
                    <a:bodyPr/>
                    <a:lstStyle/>
                    <a:p>
                      <a:pPr>
                        <a:defRPr/>
                      </a:pPr>
                      <a:endParaRPr lang="en-US" altLang="en-US" sz="1400" dirty="0" smtClean="0">
                        <a:solidFill>
                          <a:schemeClr val="accent2"/>
                        </a:solidFill>
                        <a:cs typeface="Times New Roman" pitchFamily="18" charset="0"/>
                      </a:endParaRPr>
                    </a:p>
                  </a:txBody>
                  <a:tcPr>
                    <a:solidFill>
                      <a:srgbClr val="FFFF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rtl="1"/>
                      <a:endParaRPr lang="ar-S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3197886"/>
                  </a:ext>
                </a:extLst>
              </a:tr>
            </a:tbl>
          </a:graphicData>
        </a:graphic>
      </p:graphicFrame>
      <p:grpSp>
        <p:nvGrpSpPr>
          <p:cNvPr id="11" name="Group 10"/>
          <p:cNvGrpSpPr/>
          <p:nvPr/>
        </p:nvGrpSpPr>
        <p:grpSpPr>
          <a:xfrm>
            <a:off x="1413892" y="1628800"/>
            <a:ext cx="10585176" cy="1368152"/>
            <a:chOff x="6599344" y="1579434"/>
            <a:chExt cx="4174710" cy="4230872"/>
          </a:xfrm>
          <a:noFill/>
        </p:grpSpPr>
        <p:sp>
          <p:nvSpPr>
            <p:cNvPr id="12" name="Freeform 11"/>
            <p:cNvSpPr/>
            <p:nvPr/>
          </p:nvSpPr>
          <p:spPr>
            <a:xfrm>
              <a:off x="8469612" y="2095335"/>
              <a:ext cx="399975" cy="91440"/>
            </a:xfrm>
            <a:custGeom>
              <a:avLst/>
              <a:gdLst>
                <a:gd name="connsiteX0" fmla="*/ 0 w 399975"/>
                <a:gd name="connsiteY0" fmla="*/ 45720 h 91440"/>
                <a:gd name="connsiteX1" fmla="*/ 399975 w 399975"/>
                <a:gd name="connsiteY1" fmla="*/ 45720 h 91440"/>
              </a:gdLst>
              <a:ahLst/>
              <a:cxnLst>
                <a:cxn ang="0">
                  <a:pos x="connsiteX0" y="connsiteY0"/>
                </a:cxn>
                <a:cxn ang="0">
                  <a:pos x="connsiteX1" y="connsiteY1"/>
                </a:cxn>
              </a:cxnLst>
              <a:rect l="l" t="t" r="r" b="b"/>
              <a:pathLst>
                <a:path w="399975" h="91440">
                  <a:moveTo>
                    <a:pt x="0" y="45720"/>
                  </a:moveTo>
                  <a:lnTo>
                    <a:pt x="399975" y="45720"/>
                  </a:lnTo>
                </a:path>
              </a:pathLst>
            </a:custGeom>
            <a:grpFill/>
            <a:ln>
              <a:solidFill>
                <a:schemeClr val="bg2">
                  <a:lumMod val="50000"/>
                </a:schemeClr>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1923" tIns="43567" rIns="201924" bIns="43568" numCol="1" spcCol="1270" anchor="ctr" anchorCtr="0">
              <a:noAutofit/>
            </a:bodyPr>
            <a:lstStyle/>
            <a:p>
              <a:pPr lvl="0" algn="ctr" defTabSz="222250">
                <a:lnSpc>
                  <a:spcPct val="90000"/>
                </a:lnSpc>
                <a:spcBef>
                  <a:spcPct val="0"/>
                </a:spcBef>
                <a:spcAft>
                  <a:spcPct val="35000"/>
                </a:spcAft>
              </a:pPr>
              <a:endParaRPr lang="en-US" sz="1300" kern="1200"/>
            </a:p>
          </p:txBody>
        </p:sp>
        <p:sp>
          <p:nvSpPr>
            <p:cNvPr id="13" name="Freeform 12"/>
            <p:cNvSpPr/>
            <p:nvPr/>
          </p:nvSpPr>
          <p:spPr>
            <a:xfrm>
              <a:off x="6599344" y="1579437"/>
              <a:ext cx="1872067" cy="723259"/>
            </a:xfrm>
            <a:custGeom>
              <a:avLst/>
              <a:gdLst>
                <a:gd name="connsiteX0" fmla="*/ 0 w 1872067"/>
                <a:gd name="connsiteY0" fmla="*/ 0 h 1123240"/>
                <a:gd name="connsiteX1" fmla="*/ 1872067 w 1872067"/>
                <a:gd name="connsiteY1" fmla="*/ 0 h 1123240"/>
                <a:gd name="connsiteX2" fmla="*/ 1872067 w 1872067"/>
                <a:gd name="connsiteY2" fmla="*/ 1123240 h 1123240"/>
                <a:gd name="connsiteX3" fmla="*/ 0 w 1872067"/>
                <a:gd name="connsiteY3" fmla="*/ 1123240 h 1123240"/>
                <a:gd name="connsiteX4" fmla="*/ 0 w 1872067"/>
                <a:gd name="connsiteY4" fmla="*/ 0 h 11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067" h="1123240">
                  <a:moveTo>
                    <a:pt x="0" y="0"/>
                  </a:moveTo>
                  <a:lnTo>
                    <a:pt x="1872067" y="0"/>
                  </a:lnTo>
                  <a:lnTo>
                    <a:pt x="1872067" y="1123240"/>
                  </a:lnTo>
                  <a:lnTo>
                    <a:pt x="0" y="1123240"/>
                  </a:lnTo>
                  <a:lnTo>
                    <a:pt x="0" y="0"/>
                  </a:lnTo>
                  <a:close/>
                </a:path>
              </a:pathLst>
            </a:custGeom>
            <a:grpFill/>
            <a:ln>
              <a:solidFill>
                <a:schemeClr val="bg2">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en-US" sz="1300" dirty="0">
                  <a:solidFill>
                    <a:schemeClr val="tx1"/>
                  </a:solidFill>
                </a:rPr>
                <a:t>Begin</a:t>
              </a:r>
              <a:r>
                <a:rPr lang="en-US" altLang="en-US" sz="1300" kern="1200" dirty="0" smtClean="0">
                  <a:solidFill>
                    <a:schemeClr val="tx1"/>
                  </a:solidFill>
                </a:rPr>
                <a:t> </a:t>
              </a:r>
              <a:r>
                <a:rPr lang="en-US" altLang="en-US" sz="1300" dirty="0">
                  <a:solidFill>
                    <a:schemeClr val="tx1"/>
                  </a:solidFill>
                </a:rPr>
                <a:t>by</a:t>
              </a:r>
              <a:r>
                <a:rPr lang="en-US" altLang="en-US" sz="1300" kern="1200" dirty="0" smtClean="0">
                  <a:solidFill>
                    <a:schemeClr val="tx1"/>
                  </a:solidFill>
                </a:rPr>
                <a:t> </a:t>
              </a:r>
              <a:r>
                <a:rPr lang="en-US" altLang="en-US" sz="1300" kern="1200" dirty="0" smtClean="0">
                  <a:solidFill>
                    <a:srgbClr val="FF0000"/>
                  </a:solidFill>
                </a:rPr>
                <a:t>Stem cell </a:t>
              </a:r>
              <a:r>
                <a:rPr lang="en-US" altLang="en-US" sz="1300" dirty="0">
                  <a:solidFill>
                    <a:schemeClr val="tx1"/>
                  </a:solidFill>
                </a:rPr>
                <a:t>in</a:t>
              </a:r>
              <a:r>
                <a:rPr lang="en-US" altLang="en-US" sz="1300" kern="1200" dirty="0" smtClean="0"/>
                <a:t> </a:t>
              </a:r>
              <a:r>
                <a:rPr lang="en-US" altLang="en-US" sz="1300" kern="1200" dirty="0" smtClean="0">
                  <a:solidFill>
                    <a:srgbClr val="FF0000"/>
                  </a:solidFill>
                </a:rPr>
                <a:t>Bone Marrow</a:t>
              </a:r>
              <a:endParaRPr lang="en-US" sz="1300" kern="1200" dirty="0"/>
            </a:p>
          </p:txBody>
        </p:sp>
        <p:sp>
          <p:nvSpPr>
            <p:cNvPr id="14" name="Freeform 13"/>
            <p:cNvSpPr/>
            <p:nvPr/>
          </p:nvSpPr>
          <p:spPr>
            <a:xfrm>
              <a:off x="7535378" y="2700875"/>
              <a:ext cx="2302642" cy="399975"/>
            </a:xfrm>
            <a:custGeom>
              <a:avLst/>
              <a:gdLst>
                <a:gd name="connsiteX0" fmla="*/ 2302642 w 2302642"/>
                <a:gd name="connsiteY0" fmla="*/ 0 h 399975"/>
                <a:gd name="connsiteX1" fmla="*/ 2302642 w 2302642"/>
                <a:gd name="connsiteY1" fmla="*/ 217087 h 399975"/>
                <a:gd name="connsiteX2" fmla="*/ 0 w 2302642"/>
                <a:gd name="connsiteY2" fmla="*/ 217087 h 399975"/>
                <a:gd name="connsiteX3" fmla="*/ 0 w 2302642"/>
                <a:gd name="connsiteY3" fmla="*/ 399975 h 399975"/>
              </a:gdLst>
              <a:ahLst/>
              <a:cxnLst>
                <a:cxn ang="0">
                  <a:pos x="connsiteX0" y="connsiteY0"/>
                </a:cxn>
                <a:cxn ang="0">
                  <a:pos x="connsiteX1" y="connsiteY1"/>
                </a:cxn>
                <a:cxn ang="0">
                  <a:pos x="connsiteX2" y="connsiteY2"/>
                </a:cxn>
                <a:cxn ang="0">
                  <a:pos x="connsiteX3" y="connsiteY3"/>
                </a:cxn>
              </a:cxnLst>
              <a:rect l="l" t="t" r="r" b="b"/>
              <a:pathLst>
                <a:path w="2302642" h="399975">
                  <a:moveTo>
                    <a:pt x="2302642" y="0"/>
                  </a:moveTo>
                  <a:lnTo>
                    <a:pt x="2302642" y="217087"/>
                  </a:lnTo>
                  <a:lnTo>
                    <a:pt x="0" y="217087"/>
                  </a:lnTo>
                  <a:lnTo>
                    <a:pt x="0" y="399975"/>
                  </a:lnTo>
                </a:path>
              </a:pathLst>
            </a:custGeom>
            <a:grpFill/>
            <a:ln>
              <a:solidFill>
                <a:schemeClr val="bg2">
                  <a:lumMod val="50000"/>
                </a:schemeClr>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05458" tIns="197835" rIns="1105457" bIns="197835" numCol="1" spcCol="1270" anchor="ctr" anchorCtr="0">
              <a:noAutofit/>
            </a:bodyPr>
            <a:lstStyle/>
            <a:p>
              <a:pPr lvl="0" algn="ctr" defTabSz="222250">
                <a:lnSpc>
                  <a:spcPct val="90000"/>
                </a:lnSpc>
                <a:spcBef>
                  <a:spcPct val="0"/>
                </a:spcBef>
                <a:spcAft>
                  <a:spcPct val="35000"/>
                </a:spcAft>
              </a:pPr>
              <a:endParaRPr lang="en-US" sz="1300" kern="1200"/>
            </a:p>
          </p:txBody>
        </p:sp>
        <p:sp>
          <p:nvSpPr>
            <p:cNvPr id="15" name="Freeform 14"/>
            <p:cNvSpPr/>
            <p:nvPr/>
          </p:nvSpPr>
          <p:spPr>
            <a:xfrm>
              <a:off x="8901987" y="1579434"/>
              <a:ext cx="1872067" cy="1123240"/>
            </a:xfrm>
            <a:custGeom>
              <a:avLst/>
              <a:gdLst>
                <a:gd name="connsiteX0" fmla="*/ 0 w 1872067"/>
                <a:gd name="connsiteY0" fmla="*/ 0 h 1123240"/>
                <a:gd name="connsiteX1" fmla="*/ 1872067 w 1872067"/>
                <a:gd name="connsiteY1" fmla="*/ 0 h 1123240"/>
                <a:gd name="connsiteX2" fmla="*/ 1872067 w 1872067"/>
                <a:gd name="connsiteY2" fmla="*/ 1123240 h 1123240"/>
                <a:gd name="connsiteX3" fmla="*/ 0 w 1872067"/>
                <a:gd name="connsiteY3" fmla="*/ 1123240 h 1123240"/>
                <a:gd name="connsiteX4" fmla="*/ 0 w 1872067"/>
                <a:gd name="connsiteY4" fmla="*/ 0 h 11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067" h="1123240">
                  <a:moveTo>
                    <a:pt x="0" y="0"/>
                  </a:moveTo>
                  <a:lnTo>
                    <a:pt x="1872067" y="0"/>
                  </a:lnTo>
                  <a:lnTo>
                    <a:pt x="1872067" y="1123240"/>
                  </a:lnTo>
                  <a:lnTo>
                    <a:pt x="0" y="1123240"/>
                  </a:lnTo>
                  <a:lnTo>
                    <a:pt x="0" y="0"/>
                  </a:lnTo>
                  <a:close/>
                </a:path>
              </a:pathLst>
            </a:custGeom>
            <a:grpFill/>
            <a:ln>
              <a:solidFill>
                <a:schemeClr val="bg2">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en-US" sz="1300" kern="1200" dirty="0" err="1" smtClean="0">
                  <a:solidFill>
                    <a:srgbClr val="FF0000"/>
                  </a:solidFill>
                </a:rPr>
                <a:t>Monoblast</a:t>
              </a:r>
              <a:r>
                <a:rPr lang="en-US" altLang="en-US" sz="1300" kern="1200" dirty="0" smtClean="0"/>
                <a:t> </a:t>
              </a:r>
              <a:r>
                <a:rPr lang="en-US" altLang="en-US" sz="1300" dirty="0">
                  <a:solidFill>
                    <a:schemeClr val="tx1"/>
                  </a:solidFill>
                  <a:sym typeface="Symbol" pitchFamily="18" charset="2"/>
                </a:rPr>
                <a:t>maturing</a:t>
              </a:r>
              <a:r>
                <a:rPr lang="en-US" altLang="en-US" sz="1300" kern="1200" dirty="0" smtClean="0">
                  <a:solidFill>
                    <a:schemeClr val="tx1"/>
                  </a:solidFill>
                  <a:sym typeface="Symbol" pitchFamily="18" charset="2"/>
                </a:rPr>
                <a:t> </a:t>
              </a:r>
              <a:r>
                <a:rPr lang="en-US" altLang="en-US" sz="1300" dirty="0">
                  <a:solidFill>
                    <a:schemeClr val="tx1"/>
                  </a:solidFill>
                  <a:sym typeface="Symbol" pitchFamily="18" charset="2"/>
                </a:rPr>
                <a:t>to</a:t>
              </a:r>
              <a:r>
                <a:rPr lang="en-US" altLang="en-US" sz="1300" kern="1200" dirty="0" smtClean="0">
                  <a:solidFill>
                    <a:schemeClr val="tx1"/>
                  </a:solidFill>
                </a:rPr>
                <a:t> </a:t>
              </a:r>
              <a:r>
                <a:rPr lang="en-US" altLang="en-US" sz="1300" kern="1200" dirty="0" err="1" smtClean="0">
                  <a:solidFill>
                    <a:srgbClr val="FF0000"/>
                  </a:solidFill>
                </a:rPr>
                <a:t>promonocyte</a:t>
              </a:r>
              <a:endParaRPr lang="en-US" sz="1300" kern="1200" dirty="0"/>
            </a:p>
          </p:txBody>
        </p:sp>
        <p:sp>
          <p:nvSpPr>
            <p:cNvPr id="16" name="Freeform 15"/>
            <p:cNvSpPr/>
            <p:nvPr/>
          </p:nvSpPr>
          <p:spPr>
            <a:xfrm>
              <a:off x="8469612" y="3649151"/>
              <a:ext cx="399975" cy="91440"/>
            </a:xfrm>
            <a:custGeom>
              <a:avLst/>
              <a:gdLst>
                <a:gd name="connsiteX0" fmla="*/ 0 w 399975"/>
                <a:gd name="connsiteY0" fmla="*/ 45720 h 91440"/>
                <a:gd name="connsiteX1" fmla="*/ 399975 w 399975"/>
                <a:gd name="connsiteY1" fmla="*/ 45720 h 91440"/>
              </a:gdLst>
              <a:ahLst/>
              <a:cxnLst>
                <a:cxn ang="0">
                  <a:pos x="connsiteX0" y="connsiteY0"/>
                </a:cxn>
                <a:cxn ang="0">
                  <a:pos x="connsiteX1" y="connsiteY1"/>
                </a:cxn>
              </a:cxnLst>
              <a:rect l="l" t="t" r="r" b="b"/>
              <a:pathLst>
                <a:path w="399975" h="91440">
                  <a:moveTo>
                    <a:pt x="0" y="45720"/>
                  </a:moveTo>
                  <a:lnTo>
                    <a:pt x="399975" y="45720"/>
                  </a:lnTo>
                </a:path>
              </a:pathLst>
            </a:custGeom>
            <a:grpFill/>
            <a:ln>
              <a:solidFill>
                <a:schemeClr val="bg2">
                  <a:lumMod val="50000"/>
                </a:schemeClr>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1923" tIns="43567" rIns="201924" bIns="43568" numCol="1" spcCol="1270" anchor="ctr" anchorCtr="0">
              <a:noAutofit/>
            </a:bodyPr>
            <a:lstStyle/>
            <a:p>
              <a:pPr lvl="0" algn="ctr" defTabSz="222250">
                <a:lnSpc>
                  <a:spcPct val="90000"/>
                </a:lnSpc>
                <a:spcBef>
                  <a:spcPct val="0"/>
                </a:spcBef>
                <a:spcAft>
                  <a:spcPct val="35000"/>
                </a:spcAft>
              </a:pPr>
              <a:endParaRPr lang="en-US" sz="1300" kern="1200"/>
            </a:p>
          </p:txBody>
        </p:sp>
        <p:sp>
          <p:nvSpPr>
            <p:cNvPr id="17" name="Freeform 16"/>
            <p:cNvSpPr/>
            <p:nvPr/>
          </p:nvSpPr>
          <p:spPr>
            <a:xfrm>
              <a:off x="6599344" y="2915613"/>
              <a:ext cx="1872067" cy="1123239"/>
            </a:xfrm>
            <a:custGeom>
              <a:avLst/>
              <a:gdLst>
                <a:gd name="connsiteX0" fmla="*/ 0 w 1872067"/>
                <a:gd name="connsiteY0" fmla="*/ 0 h 1123240"/>
                <a:gd name="connsiteX1" fmla="*/ 1872067 w 1872067"/>
                <a:gd name="connsiteY1" fmla="*/ 0 h 1123240"/>
                <a:gd name="connsiteX2" fmla="*/ 1872067 w 1872067"/>
                <a:gd name="connsiteY2" fmla="*/ 1123240 h 1123240"/>
                <a:gd name="connsiteX3" fmla="*/ 0 w 1872067"/>
                <a:gd name="connsiteY3" fmla="*/ 1123240 h 1123240"/>
                <a:gd name="connsiteX4" fmla="*/ 0 w 1872067"/>
                <a:gd name="connsiteY4" fmla="*/ 0 h 11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067" h="1123240">
                  <a:moveTo>
                    <a:pt x="0" y="0"/>
                  </a:moveTo>
                  <a:lnTo>
                    <a:pt x="1872067" y="0"/>
                  </a:lnTo>
                  <a:lnTo>
                    <a:pt x="1872067" y="1123240"/>
                  </a:lnTo>
                  <a:lnTo>
                    <a:pt x="0" y="1123240"/>
                  </a:lnTo>
                  <a:lnTo>
                    <a:pt x="0" y="0"/>
                  </a:lnTo>
                  <a:close/>
                </a:path>
              </a:pathLst>
            </a:custGeom>
            <a:grpFill/>
            <a:ln>
              <a:solidFill>
                <a:schemeClr val="bg2">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en-US" sz="1300" dirty="0">
                  <a:solidFill>
                    <a:schemeClr val="tx1"/>
                  </a:solidFill>
                  <a:sym typeface="Symbol" pitchFamily="18" charset="2"/>
                </a:rPr>
                <a:t>mature monocytes released into blood</a:t>
              </a:r>
              <a:endParaRPr lang="en-US" sz="1300" dirty="0">
                <a:solidFill>
                  <a:schemeClr val="tx1"/>
                </a:solidFill>
              </a:endParaRPr>
            </a:p>
          </p:txBody>
        </p:sp>
        <p:sp>
          <p:nvSpPr>
            <p:cNvPr id="18" name="Freeform 17"/>
            <p:cNvSpPr/>
            <p:nvPr/>
          </p:nvSpPr>
          <p:spPr>
            <a:xfrm>
              <a:off x="7535378" y="4254691"/>
              <a:ext cx="2302642" cy="399975"/>
            </a:xfrm>
            <a:custGeom>
              <a:avLst/>
              <a:gdLst>
                <a:gd name="connsiteX0" fmla="*/ 2302642 w 2302642"/>
                <a:gd name="connsiteY0" fmla="*/ 0 h 399975"/>
                <a:gd name="connsiteX1" fmla="*/ 2302642 w 2302642"/>
                <a:gd name="connsiteY1" fmla="*/ 217087 h 399975"/>
                <a:gd name="connsiteX2" fmla="*/ 0 w 2302642"/>
                <a:gd name="connsiteY2" fmla="*/ 217087 h 399975"/>
                <a:gd name="connsiteX3" fmla="*/ 0 w 2302642"/>
                <a:gd name="connsiteY3" fmla="*/ 399975 h 399975"/>
              </a:gdLst>
              <a:ahLst/>
              <a:cxnLst>
                <a:cxn ang="0">
                  <a:pos x="connsiteX0" y="connsiteY0"/>
                </a:cxn>
                <a:cxn ang="0">
                  <a:pos x="connsiteX1" y="connsiteY1"/>
                </a:cxn>
                <a:cxn ang="0">
                  <a:pos x="connsiteX2" y="connsiteY2"/>
                </a:cxn>
                <a:cxn ang="0">
                  <a:pos x="connsiteX3" y="connsiteY3"/>
                </a:cxn>
              </a:cxnLst>
              <a:rect l="l" t="t" r="r" b="b"/>
              <a:pathLst>
                <a:path w="2302642" h="399975">
                  <a:moveTo>
                    <a:pt x="2302642" y="0"/>
                  </a:moveTo>
                  <a:lnTo>
                    <a:pt x="2302642" y="217087"/>
                  </a:lnTo>
                  <a:lnTo>
                    <a:pt x="0" y="217087"/>
                  </a:lnTo>
                  <a:lnTo>
                    <a:pt x="0" y="399975"/>
                  </a:lnTo>
                </a:path>
              </a:pathLst>
            </a:custGeom>
            <a:grpFill/>
            <a:ln>
              <a:solidFill>
                <a:schemeClr val="bg2">
                  <a:lumMod val="50000"/>
                </a:schemeClr>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105458" tIns="197835" rIns="1105457" bIns="197835" numCol="1" spcCol="1270" anchor="ctr" anchorCtr="0">
              <a:noAutofit/>
            </a:bodyPr>
            <a:lstStyle/>
            <a:p>
              <a:pPr lvl="0" algn="ctr" defTabSz="222250">
                <a:lnSpc>
                  <a:spcPct val="90000"/>
                </a:lnSpc>
                <a:spcBef>
                  <a:spcPct val="0"/>
                </a:spcBef>
                <a:spcAft>
                  <a:spcPct val="35000"/>
                </a:spcAft>
              </a:pPr>
              <a:endParaRPr lang="en-US" sz="1300" kern="1200"/>
            </a:p>
          </p:txBody>
        </p:sp>
        <p:sp>
          <p:nvSpPr>
            <p:cNvPr id="19" name="Freeform 18"/>
            <p:cNvSpPr/>
            <p:nvPr/>
          </p:nvSpPr>
          <p:spPr>
            <a:xfrm>
              <a:off x="8901987" y="3133250"/>
              <a:ext cx="1872067" cy="1123240"/>
            </a:xfrm>
            <a:custGeom>
              <a:avLst/>
              <a:gdLst>
                <a:gd name="connsiteX0" fmla="*/ 0 w 1872067"/>
                <a:gd name="connsiteY0" fmla="*/ 0 h 1123240"/>
                <a:gd name="connsiteX1" fmla="*/ 1872067 w 1872067"/>
                <a:gd name="connsiteY1" fmla="*/ 0 h 1123240"/>
                <a:gd name="connsiteX2" fmla="*/ 1872067 w 1872067"/>
                <a:gd name="connsiteY2" fmla="*/ 1123240 h 1123240"/>
                <a:gd name="connsiteX3" fmla="*/ 0 w 1872067"/>
                <a:gd name="connsiteY3" fmla="*/ 1123240 h 1123240"/>
                <a:gd name="connsiteX4" fmla="*/ 0 w 1872067"/>
                <a:gd name="connsiteY4" fmla="*/ 0 h 11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067" h="1123240">
                  <a:moveTo>
                    <a:pt x="0" y="0"/>
                  </a:moveTo>
                  <a:lnTo>
                    <a:pt x="1872067" y="0"/>
                  </a:lnTo>
                  <a:lnTo>
                    <a:pt x="1872067" y="1123240"/>
                  </a:lnTo>
                  <a:lnTo>
                    <a:pt x="0" y="1123240"/>
                  </a:lnTo>
                  <a:lnTo>
                    <a:pt x="0" y="0"/>
                  </a:lnTo>
                  <a:close/>
                </a:path>
              </a:pathLst>
            </a:custGeom>
            <a:grpFill/>
            <a:ln>
              <a:solidFill>
                <a:schemeClr val="bg2">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en-US" sz="1300" dirty="0">
                  <a:solidFill>
                    <a:schemeClr val="tx1"/>
                  </a:solidFill>
                  <a:sym typeface="Symbol" pitchFamily="18" charset="2"/>
                </a:rPr>
                <a:t>Stay</a:t>
              </a:r>
              <a:r>
                <a:rPr lang="en-US" altLang="en-US" sz="1300" kern="1200" dirty="0" smtClean="0">
                  <a:solidFill>
                    <a:schemeClr val="tx1"/>
                  </a:solidFill>
                  <a:sym typeface="Symbol" pitchFamily="18" charset="2"/>
                </a:rPr>
                <a:t> </a:t>
              </a:r>
              <a:r>
                <a:rPr lang="en-US" altLang="en-US" sz="1300" dirty="0">
                  <a:solidFill>
                    <a:schemeClr val="tx1"/>
                  </a:solidFill>
                  <a:sym typeface="Symbol" pitchFamily="18" charset="2"/>
                </a:rPr>
                <a:t>for</a:t>
              </a:r>
              <a:r>
                <a:rPr lang="en-US" altLang="en-US" sz="1300" kern="1200" dirty="0" smtClean="0">
                  <a:solidFill>
                    <a:schemeClr val="tx1"/>
                  </a:solidFill>
                  <a:sym typeface="Symbol" pitchFamily="18" charset="2"/>
                </a:rPr>
                <a:t> </a:t>
              </a:r>
              <a:r>
                <a:rPr lang="en-US" altLang="en-US" sz="1300" b="1" kern="1200" dirty="0" smtClean="0">
                  <a:solidFill>
                    <a:schemeClr val="accent4">
                      <a:lumMod val="75000"/>
                    </a:schemeClr>
                  </a:solidFill>
                </a:rPr>
                <a:t>10-20</a:t>
              </a:r>
              <a:r>
                <a:rPr lang="en-US" altLang="en-US" sz="1300" b="1" kern="1200" dirty="0" smtClean="0">
                  <a:solidFill>
                    <a:srgbClr val="FF0000"/>
                  </a:solidFill>
                </a:rPr>
                <a:t> </a:t>
              </a:r>
              <a:r>
                <a:rPr lang="en-US" altLang="en-US" sz="1300" dirty="0">
                  <a:solidFill>
                    <a:schemeClr val="tx1"/>
                  </a:solidFill>
                </a:rPr>
                <a:t>hours</a:t>
              </a:r>
              <a:r>
                <a:rPr lang="en-US" altLang="en-US" sz="1300" kern="1200" dirty="0" smtClean="0">
                  <a:solidFill>
                    <a:schemeClr val="tx1"/>
                  </a:solidFill>
                </a:rPr>
                <a:t> </a:t>
              </a:r>
              <a:r>
                <a:rPr lang="en-US" altLang="en-US" sz="1300" dirty="0">
                  <a:solidFill>
                    <a:schemeClr val="tx1"/>
                  </a:solidFill>
                </a:rPr>
                <a:t>in</a:t>
              </a:r>
              <a:r>
                <a:rPr lang="en-US" altLang="en-US" sz="1300" kern="1200" dirty="0" smtClean="0">
                  <a:solidFill>
                    <a:schemeClr val="tx1"/>
                  </a:solidFill>
                </a:rPr>
                <a:t> </a:t>
              </a:r>
              <a:r>
                <a:rPr lang="en-US" altLang="en-US" sz="1300" dirty="0">
                  <a:solidFill>
                    <a:schemeClr val="tx1"/>
                  </a:solidFill>
                </a:rPr>
                <a:t>circulation</a:t>
              </a:r>
              <a:endParaRPr lang="en-US" sz="1300" dirty="0">
                <a:solidFill>
                  <a:schemeClr val="tx1"/>
                </a:solidFill>
              </a:endParaRPr>
            </a:p>
          </p:txBody>
        </p:sp>
        <p:sp>
          <p:nvSpPr>
            <p:cNvPr id="20" name="Freeform 19"/>
            <p:cNvSpPr/>
            <p:nvPr/>
          </p:nvSpPr>
          <p:spPr>
            <a:xfrm>
              <a:off x="8469612" y="5202966"/>
              <a:ext cx="399975" cy="91440"/>
            </a:xfrm>
            <a:custGeom>
              <a:avLst/>
              <a:gdLst>
                <a:gd name="connsiteX0" fmla="*/ 0 w 399975"/>
                <a:gd name="connsiteY0" fmla="*/ 45720 h 91440"/>
                <a:gd name="connsiteX1" fmla="*/ 399975 w 399975"/>
                <a:gd name="connsiteY1" fmla="*/ 45720 h 91440"/>
              </a:gdLst>
              <a:ahLst/>
              <a:cxnLst>
                <a:cxn ang="0">
                  <a:pos x="connsiteX0" y="connsiteY0"/>
                </a:cxn>
                <a:cxn ang="0">
                  <a:pos x="connsiteX1" y="connsiteY1"/>
                </a:cxn>
              </a:cxnLst>
              <a:rect l="l" t="t" r="r" b="b"/>
              <a:pathLst>
                <a:path w="399975" h="91440">
                  <a:moveTo>
                    <a:pt x="0" y="45720"/>
                  </a:moveTo>
                  <a:lnTo>
                    <a:pt x="399975" y="45720"/>
                  </a:lnTo>
                </a:path>
              </a:pathLst>
            </a:custGeom>
            <a:grpFill/>
            <a:ln>
              <a:solidFill>
                <a:schemeClr val="bg2">
                  <a:lumMod val="50000"/>
                </a:schemeClr>
              </a:solidFill>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1923" tIns="43568" rIns="201924" bIns="43567" numCol="1" spcCol="1270" anchor="ctr" anchorCtr="0">
              <a:noAutofit/>
            </a:bodyPr>
            <a:lstStyle/>
            <a:p>
              <a:pPr lvl="0" algn="ctr" defTabSz="222250">
                <a:lnSpc>
                  <a:spcPct val="90000"/>
                </a:lnSpc>
                <a:spcBef>
                  <a:spcPct val="0"/>
                </a:spcBef>
                <a:spcAft>
                  <a:spcPct val="35000"/>
                </a:spcAft>
              </a:pPr>
              <a:endParaRPr lang="en-US" sz="1300" kern="1200"/>
            </a:p>
          </p:txBody>
        </p:sp>
        <p:sp>
          <p:nvSpPr>
            <p:cNvPr id="21" name="Freeform 20"/>
            <p:cNvSpPr/>
            <p:nvPr/>
          </p:nvSpPr>
          <p:spPr>
            <a:xfrm>
              <a:off x="6599344" y="4687067"/>
              <a:ext cx="1870268" cy="1089039"/>
            </a:xfrm>
            <a:custGeom>
              <a:avLst/>
              <a:gdLst>
                <a:gd name="connsiteX0" fmla="*/ 0 w 1872067"/>
                <a:gd name="connsiteY0" fmla="*/ 0 h 1123240"/>
                <a:gd name="connsiteX1" fmla="*/ 1872067 w 1872067"/>
                <a:gd name="connsiteY1" fmla="*/ 0 h 1123240"/>
                <a:gd name="connsiteX2" fmla="*/ 1872067 w 1872067"/>
                <a:gd name="connsiteY2" fmla="*/ 1123240 h 1123240"/>
                <a:gd name="connsiteX3" fmla="*/ 0 w 1872067"/>
                <a:gd name="connsiteY3" fmla="*/ 1123240 h 1123240"/>
                <a:gd name="connsiteX4" fmla="*/ 0 w 1872067"/>
                <a:gd name="connsiteY4" fmla="*/ 0 h 11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067" h="1123240">
                  <a:moveTo>
                    <a:pt x="0" y="0"/>
                  </a:moveTo>
                  <a:lnTo>
                    <a:pt x="1872067" y="0"/>
                  </a:lnTo>
                  <a:lnTo>
                    <a:pt x="1872067" y="1123240"/>
                  </a:lnTo>
                  <a:lnTo>
                    <a:pt x="0" y="1123240"/>
                  </a:lnTo>
                  <a:lnTo>
                    <a:pt x="0" y="0"/>
                  </a:lnTo>
                  <a:close/>
                </a:path>
              </a:pathLst>
            </a:custGeom>
            <a:grpFill/>
            <a:ln>
              <a:solidFill>
                <a:schemeClr val="bg2">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en-US" sz="1300" dirty="0">
                  <a:solidFill>
                    <a:schemeClr val="tx1"/>
                  </a:solidFill>
                </a:rPr>
                <a:t>Then leave blood to tissues transforming into larger cells macrophage</a:t>
              </a:r>
              <a:endParaRPr lang="en-US" sz="1300" dirty="0">
                <a:solidFill>
                  <a:schemeClr val="tx1"/>
                </a:solidFill>
              </a:endParaRPr>
            </a:p>
          </p:txBody>
        </p:sp>
        <p:sp>
          <p:nvSpPr>
            <p:cNvPr id="22" name="Freeform 21"/>
            <p:cNvSpPr/>
            <p:nvPr/>
          </p:nvSpPr>
          <p:spPr>
            <a:xfrm>
              <a:off x="8901987" y="4687066"/>
              <a:ext cx="1872067" cy="1123240"/>
            </a:xfrm>
            <a:custGeom>
              <a:avLst/>
              <a:gdLst>
                <a:gd name="connsiteX0" fmla="*/ 0 w 1872067"/>
                <a:gd name="connsiteY0" fmla="*/ 0 h 1123240"/>
                <a:gd name="connsiteX1" fmla="*/ 1872067 w 1872067"/>
                <a:gd name="connsiteY1" fmla="*/ 0 h 1123240"/>
                <a:gd name="connsiteX2" fmla="*/ 1872067 w 1872067"/>
                <a:gd name="connsiteY2" fmla="*/ 1123240 h 1123240"/>
                <a:gd name="connsiteX3" fmla="*/ 0 w 1872067"/>
                <a:gd name="connsiteY3" fmla="*/ 1123240 h 1123240"/>
                <a:gd name="connsiteX4" fmla="*/ 0 w 1872067"/>
                <a:gd name="connsiteY4" fmla="*/ 0 h 1123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067" h="1123240">
                  <a:moveTo>
                    <a:pt x="0" y="0"/>
                  </a:moveTo>
                  <a:lnTo>
                    <a:pt x="1872067" y="0"/>
                  </a:lnTo>
                  <a:lnTo>
                    <a:pt x="1872067" y="1123240"/>
                  </a:lnTo>
                  <a:lnTo>
                    <a:pt x="0" y="1123240"/>
                  </a:lnTo>
                  <a:lnTo>
                    <a:pt x="0" y="0"/>
                  </a:lnTo>
                  <a:close/>
                </a:path>
              </a:pathLst>
            </a:custGeom>
            <a:grpFill/>
            <a:ln>
              <a:solidFill>
                <a:schemeClr val="bg2">
                  <a:lumMod val="50000"/>
                </a:schemeClr>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altLang="en-US" sz="1300" dirty="0">
                  <a:solidFill>
                    <a:schemeClr val="tx1"/>
                  </a:solidFill>
                </a:rPr>
                <a:t>Macrophage</a:t>
              </a:r>
              <a:r>
                <a:rPr lang="en-US" altLang="en-US" sz="1300" kern="1200" dirty="0" smtClean="0">
                  <a:solidFill>
                    <a:schemeClr val="tx1"/>
                  </a:solidFill>
                </a:rPr>
                <a:t> </a:t>
              </a:r>
              <a:r>
                <a:rPr lang="en-US" altLang="en-US" sz="1300" dirty="0">
                  <a:solidFill>
                    <a:schemeClr val="tx1"/>
                  </a:solidFill>
                </a:rPr>
                <a:t>life</a:t>
              </a:r>
              <a:r>
                <a:rPr lang="en-US" altLang="en-US" sz="1300" kern="1200" dirty="0" smtClean="0">
                  <a:solidFill>
                    <a:schemeClr val="tx1"/>
                  </a:solidFill>
                </a:rPr>
                <a:t> </a:t>
              </a:r>
              <a:r>
                <a:rPr lang="en-US" altLang="en-US" sz="1300" dirty="0">
                  <a:solidFill>
                    <a:schemeClr val="tx1"/>
                  </a:solidFill>
                </a:rPr>
                <a:t>span</a:t>
              </a:r>
              <a:r>
                <a:rPr lang="en-US" altLang="en-US" sz="1300" kern="1200" dirty="0" smtClean="0">
                  <a:solidFill>
                    <a:schemeClr val="tx1"/>
                  </a:solidFill>
                </a:rPr>
                <a:t> </a:t>
              </a:r>
              <a:r>
                <a:rPr lang="en-US" altLang="en-US" sz="1300" dirty="0" smtClean="0">
                  <a:solidFill>
                    <a:schemeClr val="tx1"/>
                  </a:solidFill>
                </a:rPr>
                <a:t>is longer  </a:t>
              </a:r>
              <a:r>
                <a:rPr lang="en-US" altLang="en-US" sz="1300" dirty="0">
                  <a:solidFill>
                    <a:schemeClr val="tx1"/>
                  </a:solidFill>
                </a:rPr>
                <a:t>up to</a:t>
              </a:r>
              <a:r>
                <a:rPr lang="en-US" altLang="en-US" sz="1300" kern="1200" dirty="0" smtClean="0">
                  <a:solidFill>
                    <a:schemeClr val="tx1"/>
                  </a:solidFill>
                </a:rPr>
                <a:t> </a:t>
              </a:r>
              <a:r>
                <a:rPr lang="en-US" altLang="en-US" sz="1300" kern="1200" dirty="0" smtClean="0">
                  <a:solidFill>
                    <a:srgbClr val="FF0000"/>
                  </a:solidFill>
                </a:rPr>
                <a:t>few months </a:t>
              </a:r>
              <a:r>
                <a:rPr lang="en-US" altLang="en-US" sz="1300" dirty="0">
                  <a:solidFill>
                    <a:schemeClr val="tx1"/>
                  </a:solidFill>
                </a:rPr>
                <a:t>in</a:t>
              </a:r>
              <a:r>
                <a:rPr lang="en-US" altLang="en-US" sz="1300" kern="1200" dirty="0" smtClean="0">
                  <a:solidFill>
                    <a:schemeClr val="tx1"/>
                  </a:solidFill>
                </a:rPr>
                <a:t> </a:t>
              </a:r>
              <a:r>
                <a:rPr lang="en-US" altLang="en-US" sz="1300" dirty="0">
                  <a:solidFill>
                    <a:schemeClr val="tx1"/>
                  </a:solidFill>
                </a:rPr>
                <a:t>tissues</a:t>
              </a:r>
              <a:endParaRPr lang="en-US" sz="1300" dirty="0">
                <a:solidFill>
                  <a:schemeClr val="tx1"/>
                </a:solidFill>
              </a:endParaRPr>
            </a:p>
          </p:txBody>
        </p:sp>
      </p:grpSp>
      <p:pic>
        <p:nvPicPr>
          <p:cNvPr id="23" name="Picture 22">
            <a:extLst>
              <a:ext uri="{FF2B5EF4-FFF2-40B4-BE49-F238E27FC236}">
                <a16:creationId xmlns:a16="http://schemas.microsoft.com/office/drawing/2014/main" id="{364CCDF4-CC45-4635-B0C0-1AE0207FD55F}"/>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70640" y="6405137"/>
            <a:ext cx="792088" cy="485907"/>
          </a:xfrm>
          <a:prstGeom prst="rect">
            <a:avLst/>
          </a:prstGeom>
        </p:spPr>
      </p:pic>
      <p:sp>
        <p:nvSpPr>
          <p:cNvPr id="5" name="Rectangle 4"/>
          <p:cNvSpPr/>
          <p:nvPr/>
        </p:nvSpPr>
        <p:spPr>
          <a:xfrm>
            <a:off x="7252353" y="-11443"/>
            <a:ext cx="4930583" cy="307777"/>
          </a:xfrm>
          <a:prstGeom prst="rect">
            <a:avLst/>
          </a:prstGeom>
          <a:ln>
            <a:solidFill>
              <a:srgbClr val="00B050"/>
            </a:solidFill>
            <a:prstDash val="dashDot"/>
          </a:ln>
        </p:spPr>
        <p:txBody>
          <a:bodyPr wrap="square">
            <a:spAutoFit/>
          </a:bodyPr>
          <a:lstStyle/>
          <a:p>
            <a:r>
              <a:rPr lang="en-US" sz="1400" dirty="0" smtClean="0">
                <a:solidFill>
                  <a:srgbClr val="00B050"/>
                </a:solidFill>
              </a:rPr>
              <a:t>Tissue macrophages provide a first line defense against infection</a:t>
            </a:r>
            <a:endParaRPr lang="en-US" sz="1400" dirty="0">
              <a:solidFill>
                <a:srgbClr val="00B050"/>
              </a:solidFill>
            </a:endParaRPr>
          </a:p>
        </p:txBody>
      </p:sp>
    </p:spTree>
    <p:extLst>
      <p:ext uri="{BB962C8B-B14F-4D97-AF65-F5344CB8AC3E}">
        <p14:creationId xmlns:p14="http://schemas.microsoft.com/office/powerpoint/2010/main" val="2222555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7</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3"/>
          <p:cNvSpPr/>
          <p:nvPr/>
        </p:nvSpPr>
        <p:spPr>
          <a:xfrm>
            <a:off x="9982844" y="4511492"/>
            <a:ext cx="2205980" cy="1670557"/>
          </a:xfrm>
          <a:prstGeom prst="rect">
            <a:avLst/>
          </a:prstGeom>
          <a:blipFill>
            <a:blip r:embed="rId2" cstate="print"/>
            <a:stretch>
              <a:fillRect/>
            </a:stretch>
          </a:blipFill>
        </p:spPr>
        <p:txBody>
          <a:bodyPr wrap="square" lIns="0" tIns="0" rIns="0" bIns="0" rtlCol="0"/>
          <a:lstStyle/>
          <a:p>
            <a:endParaRPr/>
          </a:p>
        </p:txBody>
      </p:sp>
      <p:graphicFrame>
        <p:nvGraphicFramePr>
          <p:cNvPr id="10" name="Table 9"/>
          <p:cNvGraphicFramePr>
            <a:graphicFrameLocks noGrp="1"/>
          </p:cNvGraphicFramePr>
          <p:nvPr>
            <p:extLst>
              <p:ext uri="{D42A27DB-BD31-4B8C-83A1-F6EECF244321}">
                <p14:modId xmlns:p14="http://schemas.microsoft.com/office/powerpoint/2010/main" val="3298001229"/>
              </p:ext>
            </p:extLst>
          </p:nvPr>
        </p:nvGraphicFramePr>
        <p:xfrm>
          <a:off x="2" y="-11443"/>
          <a:ext cx="12188822" cy="6869442"/>
        </p:xfrm>
        <a:graphic>
          <a:graphicData uri="http://schemas.openxmlformats.org/drawingml/2006/table">
            <a:tbl>
              <a:tblPr firstRow="1" bandRow="1">
                <a:tableStyleId>{5DA37D80-6434-44D0-A028-1B22A696006F}</a:tableStyleId>
              </a:tblPr>
              <a:tblGrid>
                <a:gridCol w="1260616">
                  <a:extLst>
                    <a:ext uri="{9D8B030D-6E8A-4147-A177-3AD203B41FA5}">
                      <a16:colId xmlns:a16="http://schemas.microsoft.com/office/drawing/2014/main" val="976847984"/>
                    </a:ext>
                  </a:extLst>
                </a:gridCol>
                <a:gridCol w="201164">
                  <a:extLst>
                    <a:ext uri="{9D8B030D-6E8A-4147-A177-3AD203B41FA5}">
                      <a16:colId xmlns:a16="http://schemas.microsoft.com/office/drawing/2014/main" val="2138109454"/>
                    </a:ext>
                  </a:extLst>
                </a:gridCol>
                <a:gridCol w="2256366">
                  <a:extLst>
                    <a:ext uri="{9D8B030D-6E8A-4147-A177-3AD203B41FA5}">
                      <a16:colId xmlns:a16="http://schemas.microsoft.com/office/drawing/2014/main" val="117537495"/>
                    </a:ext>
                  </a:extLst>
                </a:gridCol>
                <a:gridCol w="4248472">
                  <a:extLst>
                    <a:ext uri="{9D8B030D-6E8A-4147-A177-3AD203B41FA5}">
                      <a16:colId xmlns:a16="http://schemas.microsoft.com/office/drawing/2014/main" val="3702036245"/>
                    </a:ext>
                  </a:extLst>
                </a:gridCol>
                <a:gridCol w="4222204">
                  <a:extLst>
                    <a:ext uri="{9D8B030D-6E8A-4147-A177-3AD203B41FA5}">
                      <a16:colId xmlns:a16="http://schemas.microsoft.com/office/drawing/2014/main" val="4211400971"/>
                    </a:ext>
                  </a:extLst>
                </a:gridCol>
              </a:tblGrid>
              <a:tr h="350697">
                <a:tc gridSpan="5">
                  <a:txBody>
                    <a:bodyPr/>
                    <a:lstStyle/>
                    <a:p>
                      <a:pPr algn="ctr"/>
                      <a:r>
                        <a:rPr lang="en-US" sz="1500" b="0" i="0" u="none" dirty="0" smtClean="0">
                          <a:latin typeface="Gill Sans MT" panose="020B0502020104020203" pitchFamily="34" charset="0"/>
                          <a:cs typeface="Times New Roman" panose="02020603050405020304" pitchFamily="18" charset="0"/>
                        </a:rPr>
                        <a:t>3</a:t>
                      </a:r>
                      <a:r>
                        <a:rPr lang="en-US" sz="1500" b="0" i="0" u="none" baseline="30000" dirty="0" smtClean="0">
                          <a:latin typeface="Gill Sans MT" panose="020B0502020104020203" pitchFamily="34" charset="0"/>
                          <a:cs typeface="Times New Roman" panose="02020603050405020304" pitchFamily="18" charset="0"/>
                        </a:rPr>
                        <a:t>rd</a:t>
                      </a:r>
                      <a:r>
                        <a:rPr lang="en-US" sz="1500" b="0" i="0" u="none" baseline="0" dirty="0" smtClean="0">
                          <a:latin typeface="Gill Sans MT" panose="020B0502020104020203" pitchFamily="34" charset="0"/>
                          <a:cs typeface="Times New Roman" panose="02020603050405020304" pitchFamily="18" charset="0"/>
                        </a:rPr>
                        <a:t> </a:t>
                      </a:r>
                      <a:r>
                        <a:rPr lang="en-US" sz="1500" b="0" i="0" u="none" dirty="0" smtClean="0">
                          <a:latin typeface="Gill Sans MT" panose="020B0502020104020203" pitchFamily="34" charset="0"/>
                          <a:cs typeface="Times New Roman" panose="02020603050405020304" pitchFamily="18" charset="0"/>
                        </a:rPr>
                        <a:t>Neutrophils</a:t>
                      </a:r>
                    </a:p>
                  </a:txBody>
                  <a:tcPr>
                    <a:solidFill>
                      <a:srgbClr val="D6EAF6"/>
                    </a:solidFill>
                  </a:tcPr>
                </a:tc>
                <a:tc hMerge="1">
                  <a:txBody>
                    <a:bodyPr/>
                    <a:lstStyle/>
                    <a:p>
                      <a:endParaRPr lang="en-US"/>
                    </a:p>
                  </a:txBody>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02847"/>
                  </a:ext>
                </a:extLst>
              </a:tr>
              <a:tr h="534395">
                <a:tc>
                  <a:txBody>
                    <a:bodyPr/>
                    <a:lstStyle/>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endParaRPr kumimoji="0" lang="en-US" altLang="en-US" sz="100" kern="1200" dirty="0" smtClean="0">
                        <a:solidFill>
                          <a:schemeClr val="accent2">
                            <a:lumMod val="75000"/>
                          </a:schemeClr>
                        </a:solidFill>
                        <a:latin typeface="+mn-lt"/>
                        <a:ea typeface="+mn-ea"/>
                        <a:cs typeface="Calibri"/>
                      </a:endParaRPr>
                    </a:p>
                    <a:p>
                      <a:pPr algn="ctr">
                        <a:defRPr/>
                      </a:pPr>
                      <a:r>
                        <a:rPr kumimoji="0" lang="en-US" altLang="en-US" sz="1400" kern="1200" dirty="0" smtClean="0">
                          <a:solidFill>
                            <a:schemeClr val="accent2">
                              <a:lumMod val="75000"/>
                            </a:schemeClr>
                          </a:solidFill>
                          <a:latin typeface="+mn-lt"/>
                          <a:ea typeface="+mn-ea"/>
                          <a:cs typeface="Calibri"/>
                        </a:rPr>
                        <a:t>Definition </a:t>
                      </a:r>
                      <a:endParaRPr kumimoji="0" lang="en-US" altLang="en-US" sz="1400" kern="1200" dirty="0">
                        <a:solidFill>
                          <a:schemeClr val="accent2">
                            <a:lumMod val="75000"/>
                          </a:schemeClr>
                        </a:solidFill>
                        <a:latin typeface="+mn-lt"/>
                        <a:ea typeface="+mn-ea"/>
                        <a:cs typeface="Calibri"/>
                      </a:endParaRPr>
                    </a:p>
                  </a:txBody>
                  <a:tcPr>
                    <a:solidFill>
                      <a:schemeClr val="bg1">
                        <a:lumMod val="95000"/>
                      </a:schemeClr>
                    </a:solidFill>
                  </a:tcPr>
                </a:tc>
                <a:tc gridSpan="4">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dirty="0" smtClean="0">
                          <a:solidFill>
                            <a:schemeClr val="bg1">
                              <a:lumMod val="50000"/>
                            </a:schemeClr>
                          </a:solidFill>
                          <a:effectLst/>
                          <a:latin typeface="+mn-lt"/>
                          <a:ea typeface="+mn-ea"/>
                          <a:cs typeface="+mn-cs"/>
                        </a:rPr>
                        <a:t>Neutrophils are a type of white blood cell. In fact, most of the white blood cells that lead the immune system’s response are neutrophils.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solidFill>
                            <a:srgbClr val="FF0000"/>
                          </a:solidFill>
                        </a:rPr>
                        <a:t>Most Abundant WBCs  </a:t>
                      </a:r>
                      <a:r>
                        <a:rPr lang="en-US" sz="1300" dirty="0" smtClean="0">
                          <a:solidFill>
                            <a:schemeClr val="accent4">
                              <a:lumMod val="75000"/>
                            </a:schemeClr>
                          </a:solidFill>
                        </a:rPr>
                        <a:t>60-70 %.</a:t>
                      </a:r>
                    </a:p>
                  </a:txBody>
                  <a:tcPr>
                    <a:solidFill>
                      <a:schemeClr val="bg1">
                        <a:lumMod val="95000"/>
                      </a:schemeClr>
                    </a:solidFill>
                  </a:tcPr>
                </a:tc>
                <a:tc hMerge="1">
                  <a:txBody>
                    <a:bodyPr/>
                    <a:lstStyle/>
                    <a:p>
                      <a:pPr algn="ctr">
                        <a:defRPr/>
                      </a:pPr>
                      <a:endParaRPr kumimoji="0" lang="en-US" altLang="en-US" sz="1400" kern="1200" dirty="0">
                        <a:solidFill>
                          <a:schemeClr val="accent2">
                            <a:lumMod val="75000"/>
                          </a:schemeClr>
                        </a:solidFill>
                        <a:latin typeface="+mn-lt"/>
                        <a:ea typeface="+mn-ea"/>
                        <a:cs typeface="Calibri"/>
                      </a:endParaRPr>
                    </a:p>
                  </a:txBody>
                  <a:tcPr>
                    <a:solidFill>
                      <a:schemeClr val="bg1">
                        <a:lumMod val="95000"/>
                      </a:schemeClr>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accent4">
                            <a:lumMod val="75000"/>
                          </a:schemeClr>
                        </a:solidFill>
                      </a:endParaRP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275470013"/>
                  </a:ext>
                </a:extLst>
              </a:tr>
              <a:tr h="3339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2">
                              <a:lumMod val="75000"/>
                            </a:schemeClr>
                          </a:solidFill>
                        </a:rPr>
                        <a:t>Size</a:t>
                      </a:r>
                      <a:endParaRPr kumimoji="0" lang="en-US" sz="1400" kern="1200" dirty="0" smtClean="0">
                        <a:solidFill>
                          <a:schemeClr val="accent2">
                            <a:lumMod val="75000"/>
                          </a:schemeClr>
                        </a:solidFill>
                        <a:latin typeface="+mn-lt"/>
                        <a:ea typeface="+mn-ea"/>
                        <a:cs typeface="Calibri"/>
                      </a:endParaRPr>
                    </a:p>
                  </a:txBody>
                  <a:tcPr>
                    <a:solidFill>
                      <a:srgbClr val="FAE2ED"/>
                    </a:solidFill>
                  </a:tcPr>
                </a:tc>
                <a:tc gridSpan="4">
                  <a:txBody>
                    <a:bodyPr/>
                    <a:lstStyle/>
                    <a:p>
                      <a:pPr marL="0" indent="0" algn="ctr">
                        <a:buFont typeface="Arial" panose="020B0604020202020204" pitchFamily="34" charset="0"/>
                        <a:buNone/>
                      </a:pPr>
                      <a:r>
                        <a:rPr lang="en-US" sz="1300" dirty="0" smtClean="0">
                          <a:solidFill>
                            <a:schemeClr val="accent4">
                              <a:lumMod val="75000"/>
                            </a:schemeClr>
                          </a:solidFill>
                        </a:rPr>
                        <a:t>15-20</a:t>
                      </a:r>
                      <a:r>
                        <a:rPr lang="en-US" sz="1300" dirty="0" smtClean="0"/>
                        <a:t> µm</a:t>
                      </a:r>
                      <a:endParaRPr lang="en-US" sz="1300" dirty="0"/>
                    </a:p>
                  </a:txBody>
                  <a:tcPr>
                    <a:solidFill>
                      <a:srgbClr val="FAE2ED"/>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accent2">
                            <a:lumMod val="75000"/>
                          </a:schemeClr>
                        </a:solidFill>
                        <a:latin typeface="+mn-lt"/>
                        <a:ea typeface="+mn-ea"/>
                        <a:cs typeface="Calibri"/>
                      </a:endParaRPr>
                    </a:p>
                  </a:txBody>
                  <a:tcPr>
                    <a:solidFill>
                      <a:srgbClr val="FFCCCC"/>
                    </a:solidFill>
                  </a:tcPr>
                </a:tc>
                <a:tc hMerge="1">
                  <a:txBody>
                    <a:bodyPr/>
                    <a:lstStyle/>
                    <a:p>
                      <a:pPr marL="0" indent="0">
                        <a:buFont typeface="Arial" panose="020B0604020202020204" pitchFamily="34" charset="0"/>
                        <a:buNone/>
                      </a:pPr>
                      <a:endParaRPr lang="en-US" sz="1400" dirty="0"/>
                    </a:p>
                  </a:txBody>
                  <a:tcPr>
                    <a:solidFill>
                      <a:srgbClr val="FFCCCC"/>
                    </a:solidFill>
                  </a:tcPr>
                </a:tc>
                <a:tc hMerge="1">
                  <a:txBody>
                    <a:bodyPr/>
                    <a:lstStyle/>
                    <a:p>
                      <a:endParaRPr lang="en-US"/>
                    </a:p>
                  </a:txBody>
                  <a:tcPr/>
                </a:tc>
                <a:extLst>
                  <a:ext uri="{0D108BD9-81ED-4DB2-BD59-A6C34878D82A}">
                    <a16:rowId xmlns:a16="http://schemas.microsoft.com/office/drawing/2014/main" val="2238428804"/>
                  </a:ext>
                </a:extLst>
              </a:tr>
              <a:tr h="333997">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solidFill>
                            <a:schemeClr val="accent2">
                              <a:lumMod val="75000"/>
                            </a:schemeClr>
                          </a:solidFill>
                        </a:rPr>
                        <a:t>Nucleus</a:t>
                      </a:r>
                      <a:endParaRPr kumimoji="0" lang="en-US" sz="1400" kern="1200" dirty="0" smtClean="0">
                        <a:solidFill>
                          <a:schemeClr val="accent2">
                            <a:lumMod val="75000"/>
                          </a:schemeClr>
                        </a:solidFill>
                        <a:latin typeface="+mn-lt"/>
                        <a:ea typeface="+mn-ea"/>
                        <a:cs typeface="Calibri"/>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err="1" smtClean="0"/>
                        <a:t>Multilobed</a:t>
                      </a:r>
                      <a:r>
                        <a:rPr lang="en-US" sz="1300" dirty="0" smtClean="0"/>
                        <a:t>, </a:t>
                      </a:r>
                      <a:r>
                        <a:rPr lang="en-US" sz="1300" dirty="0" smtClean="0">
                          <a:solidFill>
                            <a:schemeClr val="accent4">
                              <a:lumMod val="75000"/>
                            </a:schemeClr>
                          </a:solidFill>
                        </a:rPr>
                        <a:t>2-5 </a:t>
                      </a:r>
                      <a:r>
                        <a:rPr lang="en-US" sz="1300" dirty="0" smtClean="0"/>
                        <a:t>lobes</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kern="1200" dirty="0" smtClean="0">
                        <a:solidFill>
                          <a:schemeClr val="accent2">
                            <a:lumMod val="75000"/>
                          </a:schemeClr>
                        </a:solidFill>
                        <a:latin typeface="+mn-lt"/>
                        <a:ea typeface="+mn-ea"/>
                        <a:cs typeface="Calibri"/>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txBody>
                  <a:tcPr/>
                </a:tc>
                <a:tc hMerge="1">
                  <a:txBody>
                    <a:bodyPr/>
                    <a:lstStyle/>
                    <a:p>
                      <a:endParaRPr lang="en-US"/>
                    </a:p>
                  </a:txBody>
                  <a:tcPr/>
                </a:tc>
                <a:extLst>
                  <a:ext uri="{0D108BD9-81ED-4DB2-BD59-A6C34878D82A}">
                    <a16:rowId xmlns:a16="http://schemas.microsoft.com/office/drawing/2014/main" val="2878319891"/>
                  </a:ext>
                </a:extLst>
              </a:tr>
              <a:tr h="333997">
                <a:tc>
                  <a:txBody>
                    <a:bodyPr/>
                    <a:lstStyle/>
                    <a:p>
                      <a:pPr marL="0" indent="0" algn="ctr">
                        <a:buFont typeface="Arial" panose="020B0604020202020204" pitchFamily="34" charset="0"/>
                        <a:buNone/>
                      </a:pPr>
                      <a:r>
                        <a:rPr lang="en-US" sz="1400" dirty="0" smtClean="0">
                          <a:solidFill>
                            <a:schemeClr val="accent2">
                              <a:lumMod val="75000"/>
                            </a:schemeClr>
                          </a:solidFill>
                        </a:rPr>
                        <a:t>Life span</a:t>
                      </a:r>
                      <a:endParaRPr kumimoji="0" lang="en-US" sz="1400" b="0" i="0" u="none" kern="1200" dirty="0">
                        <a:solidFill>
                          <a:schemeClr val="tx1"/>
                        </a:solidFill>
                        <a:latin typeface="+mn-lt"/>
                        <a:ea typeface="+mn-ea"/>
                        <a:cs typeface="+mn-cs"/>
                      </a:endParaRPr>
                    </a:p>
                  </a:txBody>
                  <a:tcPr>
                    <a:solidFill>
                      <a:srgbClr val="D3FDF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smtClean="0">
                          <a:solidFill>
                            <a:schemeClr val="accent4">
                              <a:lumMod val="75000"/>
                            </a:schemeClr>
                          </a:solidFill>
                        </a:rPr>
                        <a:t>6-8</a:t>
                      </a:r>
                      <a:r>
                        <a:rPr lang="en-US" sz="1300" dirty="0" smtClean="0"/>
                        <a:t> hours</a:t>
                      </a:r>
                    </a:p>
                  </a:txBody>
                  <a:tcPr>
                    <a:solidFill>
                      <a:srgbClr val="D3FDF1"/>
                    </a:solidFill>
                  </a:tcPr>
                </a:tc>
                <a:tc hMerge="1">
                  <a:txBody>
                    <a:bodyPr/>
                    <a:lstStyle/>
                    <a:p>
                      <a:pPr marL="0" indent="0" algn="ctr">
                        <a:buFont typeface="Arial" panose="020B0604020202020204" pitchFamily="34" charset="0"/>
                        <a:buNone/>
                      </a:pPr>
                      <a:endParaRPr kumimoji="0" lang="en-US" sz="1400" b="0" i="0" u="none" kern="1200" dirty="0">
                        <a:solidFill>
                          <a:schemeClr val="tx1"/>
                        </a:solidFill>
                        <a:latin typeface="+mn-lt"/>
                        <a:ea typeface="+mn-ea"/>
                        <a:cs typeface="+mn-cs"/>
                      </a:endParaRPr>
                    </a:p>
                  </a:txBody>
                  <a:tcPr>
                    <a:solidFill>
                      <a:srgbClr val="D3FDF1"/>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txBody>
                  <a:tcPr>
                    <a:solidFill>
                      <a:srgbClr val="D3FDF1"/>
                    </a:solidFill>
                  </a:tcPr>
                </a:tc>
                <a:tc hMerge="1">
                  <a:txBody>
                    <a:bodyPr/>
                    <a:lstStyle/>
                    <a:p>
                      <a:endParaRPr lang="en-US"/>
                    </a:p>
                  </a:txBody>
                  <a:tcPr/>
                </a:tc>
                <a:extLst>
                  <a:ext uri="{0D108BD9-81ED-4DB2-BD59-A6C34878D82A}">
                    <a16:rowId xmlns:a16="http://schemas.microsoft.com/office/drawing/2014/main" val="2605088324"/>
                  </a:ext>
                </a:extLst>
              </a:tr>
              <a:tr h="317297">
                <a:tc gridSpan="5">
                  <a:txBody>
                    <a:bodyPr/>
                    <a:lstStyle/>
                    <a:p>
                      <a:pPr algn="ctr"/>
                      <a:r>
                        <a:rPr kumimoji="0" lang="en-US" sz="1300" kern="1200" dirty="0" smtClean="0">
                          <a:solidFill>
                            <a:schemeClr val="accent2">
                              <a:lumMod val="75000"/>
                            </a:schemeClr>
                          </a:solidFill>
                          <a:latin typeface="+mn-lt"/>
                          <a:ea typeface="+mn-ea"/>
                          <a:cs typeface="+mn-cs"/>
                        </a:rPr>
                        <a:t>POOLS:  “three populations of neutrophils” </a:t>
                      </a:r>
                    </a:p>
                  </a:txBody>
                  <a:tcPr>
                    <a:solidFill>
                      <a:schemeClr val="accent5">
                        <a:lumMod val="20000"/>
                        <a:lumOff val="80000"/>
                        <a:alpha val="20000"/>
                      </a:schemeClr>
                    </a:solidFill>
                  </a:tcPr>
                </a:tc>
                <a:tc hMerge="1">
                  <a:txBody>
                    <a:bodyPr/>
                    <a:lstStyle/>
                    <a:p>
                      <a:endParaRPr lang="en-US"/>
                    </a:p>
                  </a:txBody>
                  <a:tcPr/>
                </a:tc>
                <a:tc hMerge="1">
                  <a:txBody>
                    <a:bodyPr/>
                    <a:lstStyle/>
                    <a:p>
                      <a:pPr algn="ctr"/>
                      <a:endParaRPr lang="en-US" altLang="en-US" sz="1400" dirty="0" smtClean="0">
                        <a:solidFill>
                          <a:schemeClr val="tx1"/>
                        </a:solidFill>
                      </a:endParaRPr>
                    </a:p>
                  </a:txBody>
                  <a:tcPr>
                    <a:solidFill>
                      <a:schemeClr val="accent5">
                        <a:lumMod val="20000"/>
                        <a:lumOff val="80000"/>
                        <a:alpha val="2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299811"/>
                  </a:ext>
                </a:extLst>
              </a:tr>
              <a:tr h="317297">
                <a:tc gridSpan="3">
                  <a:txBody>
                    <a:bodyPr/>
                    <a:lstStyle/>
                    <a:p>
                      <a:pPr algn="ctr"/>
                      <a:r>
                        <a:rPr kumimoji="0" lang="en-US" sz="1300" kern="1200" dirty="0" smtClean="0">
                          <a:solidFill>
                            <a:schemeClr val="accent2">
                              <a:lumMod val="75000"/>
                            </a:schemeClr>
                          </a:solidFill>
                          <a:latin typeface="+mn-lt"/>
                          <a:ea typeface="+mn-ea"/>
                          <a:cs typeface="+mn-cs"/>
                        </a:rPr>
                        <a:t>Bone Marrow pool </a:t>
                      </a:r>
                    </a:p>
                  </a:txBody>
                  <a:tcPr>
                    <a:solidFill>
                      <a:schemeClr val="accent3">
                        <a:lumMod val="20000"/>
                        <a:lumOff val="80000"/>
                      </a:schemeClr>
                    </a:solidFill>
                  </a:tcPr>
                </a:tc>
                <a:tc hMerge="1">
                  <a:txBody>
                    <a:bodyPr/>
                    <a:lstStyle/>
                    <a:p>
                      <a:endParaRPr lang="en-US"/>
                    </a:p>
                  </a:txBody>
                  <a:tcPr/>
                </a:tc>
                <a:tc hMerge="1">
                  <a:txBody>
                    <a:bodyPr/>
                    <a:lstStyle/>
                    <a:p>
                      <a:pPr algn="ctr"/>
                      <a:endParaRPr kumimoji="0" lang="en-US" sz="1400" kern="1200" dirty="0" smtClean="0">
                        <a:solidFill>
                          <a:schemeClr val="accent2">
                            <a:lumMod val="75000"/>
                          </a:schemeClr>
                        </a:solidFill>
                        <a:latin typeface="+mn-lt"/>
                        <a:ea typeface="+mn-ea"/>
                        <a:cs typeface="+mn-cs"/>
                      </a:endParaRPr>
                    </a:p>
                  </a:txBody>
                  <a:tcPr vert="vert270">
                    <a:solidFill>
                      <a:srgbClr val="FF990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smtClean="0">
                          <a:solidFill>
                            <a:schemeClr val="accent2">
                              <a:lumMod val="75000"/>
                            </a:schemeClr>
                          </a:solidFill>
                          <a:latin typeface="+mn-lt"/>
                          <a:ea typeface="+mn-ea"/>
                          <a:cs typeface="+mn-cs"/>
                        </a:rPr>
                        <a:t>Circulating pool </a:t>
                      </a:r>
                      <a:endParaRPr kumimoji="0" lang="en-US" sz="1300" kern="1200" dirty="0" smtClean="0">
                        <a:solidFill>
                          <a:schemeClr val="accent2">
                            <a:lumMod val="75000"/>
                          </a:schemeClr>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en-US" sz="1300" kern="1200" dirty="0" err="1" smtClean="0">
                          <a:solidFill>
                            <a:schemeClr val="accent2">
                              <a:lumMod val="75000"/>
                            </a:schemeClr>
                          </a:solidFill>
                          <a:latin typeface="+mn-lt"/>
                          <a:ea typeface="+mn-ea"/>
                          <a:cs typeface="+mn-cs"/>
                        </a:rPr>
                        <a:t>Marginating</a:t>
                      </a:r>
                      <a:r>
                        <a:rPr kumimoji="0" lang="en-US" altLang="en-US" sz="1300" kern="1200" dirty="0" smtClean="0">
                          <a:solidFill>
                            <a:schemeClr val="accent2">
                              <a:lumMod val="75000"/>
                            </a:schemeClr>
                          </a:solidFill>
                          <a:latin typeface="+mn-lt"/>
                          <a:ea typeface="+mn-ea"/>
                          <a:cs typeface="+mn-cs"/>
                        </a:rPr>
                        <a:t> Pool</a:t>
                      </a:r>
                      <a:endParaRPr kumimoji="0" lang="en-US" sz="1300" kern="1200" dirty="0">
                        <a:solidFill>
                          <a:schemeClr val="accent2">
                            <a:lumMod val="75000"/>
                          </a:schemeClr>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557633682"/>
                  </a:ext>
                </a:extLst>
              </a:tr>
              <a:tr h="534395">
                <a:tc gridSpan="3">
                  <a:txBody>
                    <a:bodyPr/>
                    <a:lstStyle/>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r>
                        <a:rPr lang="en-US" sz="1300" dirty="0" smtClean="0"/>
                        <a:t>Neutrophils within bone marrow.</a:t>
                      </a:r>
                      <a:endParaRPr lang="en-US" sz="1300" dirty="0"/>
                    </a:p>
                  </a:txBody>
                  <a:tcPr>
                    <a:solidFill>
                      <a:schemeClr val="bg1"/>
                    </a:solidFill>
                  </a:tcPr>
                </a:tc>
                <a:tc hMerge="1">
                  <a:txBody>
                    <a:bodyPr/>
                    <a:lstStyle/>
                    <a:p>
                      <a:endParaRPr lang="en-US"/>
                    </a:p>
                  </a:txBody>
                  <a:tcPr/>
                </a:tc>
                <a:tc hMerge="1">
                  <a:txBody>
                    <a:bodyPr/>
                    <a:lstStyle/>
                    <a:p>
                      <a:pPr algn="ctr"/>
                      <a:endParaRPr kumimoji="0" lang="en-US" sz="1400" kern="1200" dirty="0" smtClean="0">
                        <a:solidFill>
                          <a:schemeClr val="accent2">
                            <a:lumMod val="75000"/>
                          </a:schemeClr>
                        </a:solidFill>
                        <a:latin typeface="+mn-lt"/>
                        <a:ea typeface="+mn-ea"/>
                        <a:cs typeface="+mn-cs"/>
                      </a:endParaRPr>
                    </a:p>
                  </a:txBody>
                  <a:tcPr vert="vert270">
                    <a:solidFill>
                      <a:schemeClr val="accent5">
                        <a:alpha val="20000"/>
                      </a:schemeClr>
                    </a:solidFill>
                  </a:tcPr>
                </a:tc>
                <a:tc>
                  <a:txBody>
                    <a:bodyPr/>
                    <a:lstStyle/>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endParaRPr lang="ar-SA" sz="100" dirty="0" smtClean="0"/>
                    </a:p>
                    <a:p>
                      <a:pPr marL="0" indent="0" algn="ctr">
                        <a:buFont typeface="Arial" panose="020B0604020202020204" pitchFamily="34" charset="0"/>
                        <a:buNone/>
                      </a:pPr>
                      <a:r>
                        <a:rPr lang="en-US" sz="1300" dirty="0" smtClean="0"/>
                        <a:t>Neutrophils within blood. </a:t>
                      </a:r>
                      <a:endParaRPr lang="en-US" sz="1300" dirty="0"/>
                    </a:p>
                  </a:txBody>
                  <a:tcPr>
                    <a:solidFill>
                      <a:schemeClr val="bg1"/>
                    </a:solidFill>
                  </a:tcPr>
                </a:tc>
                <a:tc>
                  <a:txBody>
                    <a:bodyPr/>
                    <a:lstStyle/>
                    <a:p>
                      <a:pPr marL="0" indent="0" algn="ctr">
                        <a:buFont typeface="Arial" panose="020B0604020202020204" pitchFamily="34" charset="0"/>
                        <a:buNone/>
                      </a:pPr>
                      <a:r>
                        <a:rPr kumimoji="0" lang="en-US" sz="1300" b="0" i="0" u="none" strike="noStrike" kern="1200" dirty="0" smtClean="0">
                          <a:solidFill>
                            <a:schemeClr val="bg1">
                              <a:lumMod val="50000"/>
                            </a:schemeClr>
                          </a:solidFill>
                          <a:effectLst/>
                          <a:latin typeface="+mn-lt"/>
                          <a:ea typeface="+mn-ea"/>
                          <a:cs typeface="+mn-cs"/>
                        </a:rPr>
                        <a:t>Neutrophils adherent to endothelium in low flow exchange vessels.</a:t>
                      </a:r>
                      <a:endParaRPr kumimoji="0" lang="en-US" sz="1300" b="0" i="0" u="none" strike="noStrike" kern="1200" dirty="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3008208962"/>
                  </a:ext>
                </a:extLst>
              </a:tr>
              <a:tr h="333997">
                <a:tc gridSpan="5">
                  <a:txBody>
                    <a:bodyPr/>
                    <a:lstStyle/>
                    <a:p>
                      <a:pPr marL="0" indent="0" algn="ctr">
                        <a:buFont typeface="Wingdings" panose="05000000000000000000" pitchFamily="2" charset="2"/>
                        <a:buNone/>
                      </a:pPr>
                      <a:r>
                        <a:rPr kumimoji="0" lang="en-US" sz="1400" kern="1200" dirty="0" smtClean="0">
                          <a:solidFill>
                            <a:schemeClr val="accent2">
                              <a:lumMod val="75000"/>
                            </a:schemeClr>
                          </a:solidFill>
                          <a:latin typeface="+mn-lt"/>
                          <a:ea typeface="+mn-ea"/>
                          <a:cs typeface="+mn-cs"/>
                        </a:rPr>
                        <a:t>Neutrophil granules</a:t>
                      </a:r>
                      <a:endParaRPr kumimoji="0" lang="en-US" sz="1400" kern="1200" dirty="0">
                        <a:solidFill>
                          <a:schemeClr val="accent2">
                            <a:lumMod val="75000"/>
                          </a:schemeClr>
                        </a:solidFill>
                        <a:latin typeface="+mn-lt"/>
                        <a:ea typeface="+mn-ea"/>
                        <a:cs typeface="+mn-cs"/>
                      </a:endParaRPr>
                    </a:p>
                  </a:txBody>
                  <a:tcPr>
                    <a:solidFill>
                      <a:srgbClr val="CC00CC">
                        <a:alpha val="20000"/>
                      </a:srgbClr>
                    </a:solidFill>
                  </a:tcPr>
                </a:tc>
                <a:tc hMerge="1">
                  <a:txBody>
                    <a:bodyPr/>
                    <a:lstStyle/>
                    <a:p>
                      <a:endParaRPr lang="en-US"/>
                    </a:p>
                  </a:txBody>
                  <a:tcPr/>
                </a:tc>
                <a:tc hMerge="1">
                  <a:txBody>
                    <a:bodyPr/>
                    <a:lstStyle/>
                    <a:p>
                      <a:pPr algn="l"/>
                      <a:endParaRPr lang="en-US" altLang="en-US" sz="1400" dirty="0" smtClean="0">
                        <a:solidFill>
                          <a:schemeClr val="accent2"/>
                        </a:solidFill>
                        <a:cs typeface="Times New Roman" pitchFamily="18" charset="0"/>
                      </a:endParaRPr>
                    </a:p>
                  </a:txBody>
                  <a:tcPr>
                    <a:solidFill>
                      <a:srgbClr val="FFFF00">
                        <a:alpha val="20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6405671"/>
                  </a:ext>
                </a:extLst>
              </a:tr>
              <a:tr h="534395">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kern="1200" dirty="0" smtClean="0">
                          <a:solidFill>
                            <a:srgbClr val="FF0000"/>
                          </a:solidFill>
                          <a:latin typeface="+mn-lt"/>
                          <a:ea typeface="+mn-ea"/>
                          <a:cs typeface="+mn-cs"/>
                        </a:rPr>
                        <a:t>Monocytes</a:t>
                      </a:r>
                      <a:r>
                        <a:rPr kumimoji="0" lang="en-US" sz="1300" kern="1200" dirty="0" smtClean="0">
                          <a:solidFill>
                            <a:schemeClr val="accent2">
                              <a:lumMod val="75000"/>
                            </a:schemeClr>
                          </a:solidFill>
                          <a:latin typeface="+mn-lt"/>
                          <a:ea typeface="+mn-ea"/>
                          <a:cs typeface="+mn-cs"/>
                        </a:rPr>
                        <a:t> contain primary granules and </a:t>
                      </a:r>
                      <a:r>
                        <a:rPr kumimoji="0" lang="en-US" sz="1300" kern="1200" dirty="0" err="1" smtClean="0">
                          <a:solidFill>
                            <a:schemeClr val="accent2">
                              <a:lumMod val="75000"/>
                            </a:schemeClr>
                          </a:solidFill>
                          <a:latin typeface="+mn-lt"/>
                          <a:ea typeface="+mn-ea"/>
                          <a:cs typeface="+mn-cs"/>
                        </a:rPr>
                        <a:t>vacoules</a:t>
                      </a:r>
                      <a:r>
                        <a:rPr kumimoji="0" lang="en-US" sz="1300" kern="1200" dirty="0" smtClean="0">
                          <a:solidFill>
                            <a:schemeClr val="accent2">
                              <a:lumMod val="75000"/>
                            </a:schemeClr>
                          </a:solidFill>
                          <a:latin typeface="+mn-lt"/>
                          <a:ea typeface="+mn-ea"/>
                          <a:cs typeface="+mn-cs"/>
                        </a:rPr>
                        <a:t> </a:t>
                      </a:r>
                      <a:r>
                        <a:rPr kumimoji="0" lang="en-US" sz="1300" kern="1200" dirty="0" smtClean="0">
                          <a:solidFill>
                            <a:srgbClr val="FF0000"/>
                          </a:solidFill>
                          <a:latin typeface="+mn-lt"/>
                          <a:ea typeface="+mn-ea"/>
                          <a:cs typeface="+mn-cs"/>
                        </a:rPr>
                        <a:t>only</a:t>
                      </a:r>
                      <a:r>
                        <a:rPr kumimoji="0" lang="en-US" sz="1300" kern="1200" dirty="0" smtClean="0">
                          <a:solidFill>
                            <a:schemeClr val="accent2">
                              <a:lumMod val="75000"/>
                            </a:schemeClr>
                          </a:solidFill>
                          <a:latin typeface="+mn-lt"/>
                          <a:ea typeface="+mn-ea"/>
                          <a:cs typeface="+mn-cs"/>
                        </a:rPr>
                        <a:t>, </a:t>
                      </a:r>
                      <a:r>
                        <a:rPr kumimoji="0" lang="en-US" sz="1300" kern="1200" dirty="0" smtClean="0">
                          <a:solidFill>
                            <a:srgbClr val="FF0000"/>
                          </a:solidFill>
                          <a:latin typeface="+mn-lt"/>
                          <a:ea typeface="+mn-ea"/>
                          <a:cs typeface="+mn-cs"/>
                        </a:rPr>
                        <a:t>neutrophils</a:t>
                      </a:r>
                      <a:r>
                        <a:rPr kumimoji="0" lang="en-US" sz="1300" kern="1200" dirty="0" smtClean="0">
                          <a:solidFill>
                            <a:schemeClr val="accent2">
                              <a:lumMod val="75000"/>
                            </a:schemeClr>
                          </a:solidFill>
                          <a:latin typeface="+mn-lt"/>
                          <a:ea typeface="+mn-ea"/>
                          <a:cs typeface="+mn-cs"/>
                        </a:rPr>
                        <a:t> Contain </a:t>
                      </a:r>
                      <a:r>
                        <a:rPr kumimoji="0" lang="en-US" sz="1300" kern="1200" dirty="0" smtClean="0">
                          <a:solidFill>
                            <a:srgbClr val="FF0000"/>
                          </a:solidFill>
                          <a:latin typeface="+mn-lt"/>
                          <a:ea typeface="+mn-ea"/>
                          <a:cs typeface="+mn-cs"/>
                        </a:rPr>
                        <a:t>glycogen</a:t>
                      </a:r>
                      <a:r>
                        <a:rPr kumimoji="0" lang="en-US" sz="1300" kern="1200" dirty="0" smtClean="0">
                          <a:solidFill>
                            <a:schemeClr val="accent2">
                              <a:lumMod val="75000"/>
                            </a:schemeClr>
                          </a:solidFill>
                          <a:latin typeface="+mn-lt"/>
                          <a:ea typeface="+mn-ea"/>
                          <a:cs typeface="+mn-cs"/>
                        </a:rPr>
                        <a:t> granules.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kern="1200" dirty="0" smtClean="0">
                          <a:solidFill>
                            <a:schemeClr val="bg1">
                              <a:lumMod val="50000"/>
                            </a:schemeClr>
                          </a:solidFill>
                          <a:latin typeface="+mn-lt"/>
                          <a:ea typeface="+mn-ea"/>
                          <a:cs typeface="+mn-cs"/>
                        </a:rPr>
                        <a:t>Why it contain </a:t>
                      </a:r>
                      <a:r>
                        <a:rPr kumimoji="0" lang="en-US" sz="1300" kern="1200" dirty="0" smtClean="0">
                          <a:solidFill>
                            <a:schemeClr val="accent2">
                              <a:lumMod val="75000"/>
                            </a:schemeClr>
                          </a:solidFill>
                          <a:latin typeface="+mn-lt"/>
                          <a:ea typeface="+mn-ea"/>
                          <a:cs typeface="+mn-cs"/>
                        </a:rPr>
                        <a:t>glycogen granules? </a:t>
                      </a:r>
                      <a:r>
                        <a:rPr kumimoji="0" lang="en-US" sz="1300" kern="1200" dirty="0" smtClean="0">
                          <a:solidFill>
                            <a:srgbClr val="FF0000"/>
                          </a:solidFill>
                          <a:latin typeface="+mn-lt"/>
                          <a:ea typeface="+mn-ea"/>
                          <a:cs typeface="+mn-cs"/>
                        </a:rPr>
                        <a:t>for anaerobic glycolysis.</a:t>
                      </a:r>
                    </a:p>
                  </a:txBody>
                  <a:tcPr>
                    <a:solidFill>
                      <a:schemeClr val="accent3">
                        <a:lumMod val="20000"/>
                        <a:lumOff val="80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1446518"/>
                  </a:ext>
                </a:extLst>
              </a:tr>
              <a:tr h="33399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Primary Granules </a:t>
                      </a:r>
                      <a:endParaRPr kumimoji="0" lang="en-US" sz="1400" kern="1200" dirty="0" smtClean="0">
                        <a:solidFill>
                          <a:schemeClr val="accent2">
                            <a:lumMod val="75000"/>
                          </a:schemeClr>
                        </a:solidFill>
                        <a:latin typeface="+mn-lt"/>
                        <a:ea typeface="+mn-ea"/>
                        <a:cs typeface="+mn-cs"/>
                      </a:endParaRPr>
                    </a:p>
                  </a:txBody>
                  <a:tcPr>
                    <a:solidFill>
                      <a:schemeClr val="accent3">
                        <a:lumMod val="60000"/>
                        <a:lumOff val="40000"/>
                        <a:alpha val="20000"/>
                      </a:schemeClr>
                    </a:solidFill>
                  </a:tcPr>
                </a:tc>
                <a:tc hMerge="1">
                  <a:txBody>
                    <a:bodyPr/>
                    <a:lstStyle/>
                    <a:p>
                      <a:endParaRPr lang="en-US"/>
                    </a:p>
                  </a:txBody>
                  <a:tcPr/>
                </a:tc>
                <a:tc hMerge="1">
                  <a:txBody>
                    <a:bodyPr/>
                    <a:lstStyle/>
                    <a:p>
                      <a:endParaRPr lang="en-US"/>
                    </a:p>
                  </a:txBody>
                  <a:tcPr/>
                </a:tc>
                <a:tc>
                  <a:txBody>
                    <a:bodyPr/>
                    <a:lstStyle/>
                    <a:p>
                      <a:pPr algn="ctr"/>
                      <a:r>
                        <a:rPr lang="en-US" sz="1400" dirty="0" smtClean="0">
                          <a:solidFill>
                            <a:srgbClr val="FF0000"/>
                          </a:solidFill>
                        </a:rPr>
                        <a:t>Secondary</a:t>
                      </a:r>
                      <a:r>
                        <a:rPr lang="en-US" sz="1400" dirty="0" smtClean="0"/>
                        <a:t> </a:t>
                      </a:r>
                      <a:r>
                        <a:rPr lang="en-US" sz="1400" dirty="0" smtClean="0">
                          <a:solidFill>
                            <a:srgbClr val="FF0000"/>
                          </a:solidFill>
                        </a:rPr>
                        <a:t>Granules</a:t>
                      </a:r>
                      <a:r>
                        <a:rPr lang="en-US" sz="1400" dirty="0" smtClean="0"/>
                        <a:t> </a:t>
                      </a:r>
                      <a:endParaRPr lang="en-US" sz="1400" dirty="0"/>
                    </a:p>
                  </a:txBody>
                  <a:tcPr>
                    <a:solidFill>
                      <a:schemeClr val="accent3">
                        <a:lumMod val="60000"/>
                        <a:lumOff val="40000"/>
                        <a:alpha val="20000"/>
                      </a:schemeClr>
                    </a:solidFill>
                  </a:tcPr>
                </a:tc>
                <a:tc>
                  <a:txBody>
                    <a:bodyPr/>
                    <a:lstStyle/>
                    <a:p>
                      <a:pPr algn="ctr"/>
                      <a:r>
                        <a:rPr lang="en-US" sz="1400" dirty="0" smtClean="0">
                          <a:solidFill>
                            <a:srgbClr val="FF0000"/>
                          </a:solidFill>
                        </a:rPr>
                        <a:t>Tertiary</a:t>
                      </a:r>
                      <a:r>
                        <a:rPr lang="en-US" sz="1400" dirty="0" smtClean="0"/>
                        <a:t> </a:t>
                      </a:r>
                      <a:r>
                        <a:rPr lang="en-US" sz="1400" dirty="0" smtClean="0">
                          <a:solidFill>
                            <a:srgbClr val="FF0000"/>
                          </a:solidFill>
                        </a:rPr>
                        <a:t>Granules</a:t>
                      </a:r>
                      <a:r>
                        <a:rPr lang="en-US" sz="1400" dirty="0" smtClean="0"/>
                        <a:t> </a:t>
                      </a:r>
                      <a:endParaRPr lang="en-US" sz="1400" dirty="0"/>
                    </a:p>
                  </a:txBody>
                  <a:tcPr>
                    <a:solidFill>
                      <a:schemeClr val="accent3">
                        <a:lumMod val="60000"/>
                        <a:lumOff val="40000"/>
                        <a:alpha val="20000"/>
                      </a:schemeClr>
                    </a:solidFill>
                  </a:tcPr>
                </a:tc>
                <a:extLst>
                  <a:ext uri="{0D108BD9-81ED-4DB2-BD59-A6C34878D82A}">
                    <a16:rowId xmlns:a16="http://schemas.microsoft.com/office/drawing/2014/main" val="2572528572"/>
                  </a:ext>
                </a:extLst>
              </a:tr>
              <a:tr h="1776551">
                <a:tc gridSpan="3">
                  <a:txBody>
                    <a:bodyPr/>
                    <a:lstStyle/>
                    <a:p>
                      <a:pPr marL="285750" indent="-285750">
                        <a:buFont typeface="Wingdings" panose="05000000000000000000" pitchFamily="2" charset="2"/>
                        <a:buChar char="ü"/>
                      </a:pPr>
                      <a:r>
                        <a:rPr lang="en-US" sz="1300" dirty="0" smtClean="0"/>
                        <a:t>Non Specific.</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300" kern="1200" dirty="0" smtClean="0">
                          <a:solidFill>
                            <a:schemeClr val="accent4">
                              <a:lumMod val="75000"/>
                            </a:schemeClr>
                          </a:solidFill>
                          <a:latin typeface="+mn-lt"/>
                          <a:ea typeface="+mn-ea"/>
                          <a:cs typeface="+mn-cs"/>
                        </a:rPr>
                        <a:t>33%</a:t>
                      </a:r>
                      <a:endParaRPr lang="en-US" sz="1300" dirty="0" smtClean="0"/>
                    </a:p>
                    <a:p>
                      <a:pPr marL="285750" indent="-285750">
                        <a:buFont typeface="Wingdings" panose="05000000000000000000" pitchFamily="2" charset="2"/>
                        <a:buChar char="ü"/>
                      </a:pPr>
                      <a:r>
                        <a:rPr lang="en-US" sz="1300" dirty="0" err="1" smtClean="0"/>
                        <a:t>Azurophilic</a:t>
                      </a:r>
                      <a:r>
                        <a:rPr lang="en-US" sz="1300" dirty="0" smtClean="0"/>
                        <a:t>.</a:t>
                      </a:r>
                    </a:p>
                    <a:p>
                      <a:r>
                        <a:rPr lang="en-US" sz="1300" dirty="0" smtClean="0">
                          <a:solidFill>
                            <a:srgbClr val="FF0000"/>
                          </a:solidFill>
                        </a:rPr>
                        <a:t>Lysosomes contain:</a:t>
                      </a:r>
                      <a:endParaRPr lang="en-US" sz="1300" baseline="0" dirty="0" smtClean="0">
                        <a:solidFill>
                          <a:srgbClr val="FF0000"/>
                        </a:solidFill>
                      </a:endParaRPr>
                    </a:p>
                    <a:p>
                      <a:r>
                        <a:rPr lang="en-US" sz="1300" dirty="0" smtClean="0"/>
                        <a:t>- Acid hydrolases.</a:t>
                      </a:r>
                    </a:p>
                    <a:p>
                      <a:r>
                        <a:rPr lang="en-US" sz="1300" dirty="0" smtClean="0"/>
                        <a:t>- MPO.</a:t>
                      </a:r>
                    </a:p>
                    <a:p>
                      <a:r>
                        <a:rPr lang="en-US" sz="1300" dirty="0" smtClean="0"/>
                        <a:t>- </a:t>
                      </a:r>
                      <a:r>
                        <a:rPr lang="en-US" sz="1300" dirty="0" err="1" smtClean="0"/>
                        <a:t>HOCl</a:t>
                      </a:r>
                      <a:r>
                        <a:rPr lang="en-US" sz="1300" dirty="0" smtClean="0"/>
                        <a:t>.</a:t>
                      </a:r>
                    </a:p>
                    <a:p>
                      <a:r>
                        <a:rPr lang="en-US" sz="1300" dirty="0" smtClean="0"/>
                        <a:t>-</a:t>
                      </a:r>
                      <a:r>
                        <a:rPr lang="en-US" sz="1300" baseline="0" dirty="0" smtClean="0"/>
                        <a:t> </a:t>
                      </a:r>
                      <a:r>
                        <a:rPr lang="en-US" sz="1300" dirty="0" err="1" smtClean="0"/>
                        <a:t>Defensins</a:t>
                      </a:r>
                      <a:r>
                        <a:rPr lang="en-US" sz="1300" dirty="0" smtClean="0"/>
                        <a:t> </a:t>
                      </a:r>
                    </a:p>
                  </a:txBody>
                  <a:tcPr>
                    <a:solidFill>
                      <a:schemeClr val="accent3">
                        <a:lumMod val="20000"/>
                        <a:lumOff val="80000"/>
                        <a:alpha val="20000"/>
                      </a:schemeClr>
                    </a:solidFill>
                  </a:tcPr>
                </a:tc>
                <a:tc hMerge="1">
                  <a:txBody>
                    <a:bodyPr/>
                    <a:lstStyle/>
                    <a:p>
                      <a:endParaRPr lang="en-US"/>
                    </a:p>
                  </a:txBody>
                  <a:tcPr/>
                </a:tc>
                <a:tc hMerge="1">
                  <a:txBody>
                    <a:bodyPr/>
                    <a:lstStyle/>
                    <a:p>
                      <a:endParaRPr lang="en-US"/>
                    </a:p>
                  </a:txBody>
                  <a:tcPr/>
                </a:tc>
                <a:tc>
                  <a:txBody>
                    <a:bodyPr/>
                    <a:lstStyle/>
                    <a:p>
                      <a:pPr marL="285750" indent="-285750" algn="l">
                        <a:buFont typeface="Wingdings" panose="05000000000000000000" pitchFamily="2" charset="2"/>
                        <a:buChar char="ü"/>
                      </a:pPr>
                      <a:r>
                        <a:rPr lang="en-US" sz="1300" dirty="0" smtClean="0"/>
                        <a:t>Specific</a:t>
                      </a:r>
                    </a:p>
                    <a:p>
                      <a:pPr marL="285750" indent="-285750" algn="l">
                        <a:buFont typeface="Wingdings" panose="05000000000000000000" pitchFamily="2" charset="2"/>
                        <a:buChar char="ü"/>
                      </a:pPr>
                      <a:r>
                        <a:rPr kumimoji="0" lang="en-US" sz="1300" kern="1200" dirty="0" smtClean="0">
                          <a:solidFill>
                            <a:schemeClr val="accent4">
                              <a:lumMod val="75000"/>
                            </a:schemeClr>
                          </a:solidFill>
                          <a:latin typeface="+mn-lt"/>
                          <a:ea typeface="+mn-ea"/>
                          <a:cs typeface="+mn-cs"/>
                        </a:rPr>
                        <a:t>67%</a:t>
                      </a:r>
                    </a:p>
                    <a:p>
                      <a:pPr algn="l"/>
                      <a:r>
                        <a:rPr lang="en-US" sz="1300" dirty="0" smtClean="0">
                          <a:solidFill>
                            <a:srgbClr val="FF0000"/>
                          </a:solidFill>
                        </a:rPr>
                        <a:t>Granules contain:</a:t>
                      </a:r>
                    </a:p>
                    <a:p>
                      <a:pPr algn="l"/>
                      <a:r>
                        <a:rPr lang="en-US" sz="1300" dirty="0" smtClean="0"/>
                        <a:t>- Lyso</a:t>
                      </a:r>
                      <a:r>
                        <a:rPr lang="en-US" sz="1300" dirty="0" smtClean="0">
                          <a:solidFill>
                            <a:srgbClr val="FF0000"/>
                          </a:solidFill>
                        </a:rPr>
                        <a:t>z</a:t>
                      </a:r>
                      <a:r>
                        <a:rPr lang="en-US" sz="1300" dirty="0" smtClean="0"/>
                        <a:t>yme</a:t>
                      </a:r>
                      <a:r>
                        <a:rPr lang="en-US" sz="1300" baseline="0" dirty="0" smtClean="0"/>
                        <a:t> </a:t>
                      </a:r>
                      <a:r>
                        <a:rPr lang="en-US" sz="1300" baseline="0" dirty="0" smtClean="0">
                          <a:solidFill>
                            <a:srgbClr val="FF0000"/>
                          </a:solidFill>
                        </a:rPr>
                        <a:t>NOT</a:t>
                      </a:r>
                      <a:r>
                        <a:rPr lang="en-US" sz="1300" baseline="0" dirty="0" smtClean="0"/>
                        <a:t> </a:t>
                      </a:r>
                      <a:r>
                        <a:rPr kumimoji="0" lang="en-US" sz="1300" kern="1200" dirty="0" smtClean="0">
                          <a:solidFill>
                            <a:schemeClr val="tx1"/>
                          </a:solidFill>
                          <a:latin typeface="+mn-lt"/>
                          <a:ea typeface="+mn-ea"/>
                          <a:cs typeface="+mn-cs"/>
                        </a:rPr>
                        <a:t>Lyso</a:t>
                      </a:r>
                      <a:r>
                        <a:rPr kumimoji="0" lang="en-US" sz="1300" kern="1200" dirty="0" smtClean="0">
                          <a:solidFill>
                            <a:srgbClr val="FF0000"/>
                          </a:solidFill>
                          <a:latin typeface="+mn-lt"/>
                          <a:ea typeface="+mn-ea"/>
                          <a:cs typeface="+mn-cs"/>
                        </a:rPr>
                        <a:t>s</a:t>
                      </a:r>
                      <a:r>
                        <a:rPr kumimoji="0" lang="en-US" sz="1300" kern="1200" dirty="0" smtClean="0">
                          <a:solidFill>
                            <a:schemeClr val="tx1"/>
                          </a:solidFill>
                          <a:latin typeface="+mn-lt"/>
                          <a:ea typeface="+mn-ea"/>
                          <a:cs typeface="+mn-cs"/>
                        </a:rPr>
                        <a:t>omes.</a:t>
                      </a:r>
                    </a:p>
                    <a:p>
                      <a:pPr algn="l"/>
                      <a:r>
                        <a:rPr lang="en-US" sz="1300" dirty="0" smtClean="0"/>
                        <a:t>- </a:t>
                      </a:r>
                      <a:r>
                        <a:rPr lang="en-US" sz="1300" dirty="0" err="1" smtClean="0"/>
                        <a:t>Lactoferrin</a:t>
                      </a:r>
                      <a:r>
                        <a:rPr lang="en-US" sz="1300" dirty="0" smtClean="0"/>
                        <a:t>.</a:t>
                      </a:r>
                    </a:p>
                    <a:p>
                      <a:pPr algn="l"/>
                      <a:r>
                        <a:rPr lang="en-US" sz="1300" dirty="0" smtClean="0"/>
                        <a:t>- Alkaline </a:t>
                      </a:r>
                      <a:r>
                        <a:rPr lang="en-US" sz="1300" dirty="0" err="1" smtClean="0"/>
                        <a:t>Phaphatase</a:t>
                      </a:r>
                      <a:r>
                        <a:rPr lang="en-US" sz="1300" dirty="0" smtClean="0"/>
                        <a:t>.</a:t>
                      </a:r>
                    </a:p>
                    <a:p>
                      <a:pPr algn="l"/>
                      <a:r>
                        <a:rPr lang="en-US" sz="1300" dirty="0" smtClean="0"/>
                        <a:t>- Gelatinase.</a:t>
                      </a:r>
                    </a:p>
                    <a:p>
                      <a:pPr algn="l"/>
                      <a:r>
                        <a:rPr lang="en-US" sz="1300" dirty="0" smtClean="0"/>
                        <a:t>- Bacteriostatic &amp; </a:t>
                      </a:r>
                      <a:r>
                        <a:rPr lang="en-US" sz="1300" dirty="0" err="1" smtClean="0"/>
                        <a:t>Bacericidal</a:t>
                      </a:r>
                      <a:r>
                        <a:rPr lang="en-US" sz="1300" dirty="0" smtClean="0"/>
                        <a:t> products.</a:t>
                      </a:r>
                      <a:endParaRPr lang="en-US" sz="1300" dirty="0"/>
                    </a:p>
                  </a:txBody>
                  <a:tcPr>
                    <a:solidFill>
                      <a:schemeClr val="accent3">
                        <a:lumMod val="20000"/>
                        <a:lumOff val="80000"/>
                        <a:alpha val="2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300" dirty="0" smtClean="0"/>
                        <a:t>Help to digest tissues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FF0000"/>
                          </a:solidFill>
                        </a:rPr>
                        <a:t>Granules contain:</a:t>
                      </a:r>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 Collagenase.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 Hyaluronidase</a:t>
                      </a:r>
                      <a:r>
                        <a:rPr lang="en-US" sz="1300" baseline="0" dirty="0" smtClean="0"/>
                        <a:t> &amp; </a:t>
                      </a:r>
                      <a:r>
                        <a:rPr lang="en-US" sz="1300" dirty="0" smtClean="0"/>
                        <a:t>Gelatinase.</a:t>
                      </a:r>
                    </a:p>
                    <a:p>
                      <a:pPr algn="ctr"/>
                      <a:endParaRPr lang="en-US" sz="1300" dirty="0"/>
                    </a:p>
                  </a:txBody>
                  <a:tcPr>
                    <a:solidFill>
                      <a:schemeClr val="accent3">
                        <a:lumMod val="20000"/>
                        <a:lumOff val="80000"/>
                        <a:alpha val="20000"/>
                      </a:schemeClr>
                    </a:solidFill>
                  </a:tcPr>
                </a:tc>
                <a:extLst>
                  <a:ext uri="{0D108BD9-81ED-4DB2-BD59-A6C34878D82A}">
                    <a16:rowId xmlns:a16="http://schemas.microsoft.com/office/drawing/2014/main" val="2691704663"/>
                  </a:ext>
                </a:extLst>
              </a:tr>
              <a:tr h="323010">
                <a:tc gridSpan="5">
                  <a:txBody>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كل</a:t>
                      </a:r>
                      <a:r>
                        <a:rPr lang="ar-SA" sz="1400" baseline="0" dirty="0" smtClean="0">
                          <a:solidFill>
                            <a:schemeClr val="bg1">
                              <a:lumMod val="50000"/>
                            </a:schemeClr>
                          </a:solidFill>
                          <a:latin typeface="Calibri" panose="020F0502020204030204" pitchFamily="34" charset="0"/>
                          <a:cs typeface="Calibri" panose="020F0502020204030204" pitchFamily="34" charset="0"/>
                        </a:rPr>
                        <a:t> </a:t>
                      </a:r>
                      <a:r>
                        <a:rPr lang="ar-SA" sz="1400" baseline="0" dirty="0" err="1" smtClean="0">
                          <a:solidFill>
                            <a:schemeClr val="bg1">
                              <a:lumMod val="50000"/>
                            </a:schemeClr>
                          </a:solidFill>
                          <a:latin typeface="Calibri" panose="020F0502020204030204" pitchFamily="34" charset="0"/>
                          <a:cs typeface="Calibri" panose="020F0502020204030204" pitchFamily="34" charset="0"/>
                        </a:rPr>
                        <a:t>الجرانيلوز</a:t>
                      </a:r>
                      <a:r>
                        <a:rPr lang="ar-SA" sz="1400" baseline="0" dirty="0" smtClean="0">
                          <a:solidFill>
                            <a:schemeClr val="bg1">
                              <a:lumMod val="50000"/>
                            </a:schemeClr>
                          </a:solidFill>
                          <a:latin typeface="Calibri" panose="020F0502020204030204" pitchFamily="34" charset="0"/>
                          <a:cs typeface="Calibri" panose="020F0502020204030204" pitchFamily="34" charset="0"/>
                        </a:rPr>
                        <a:t> يشتغلون لما نحتاجهم فقط، فلنفترض جانا التهاب، </a:t>
                      </a:r>
                      <a:r>
                        <a:rPr lang="ar-SA" sz="1400" baseline="0" dirty="0" err="1" smtClean="0">
                          <a:solidFill>
                            <a:schemeClr val="bg1">
                              <a:lumMod val="50000"/>
                            </a:schemeClr>
                          </a:solidFill>
                          <a:latin typeface="Calibri" panose="020F0502020204030204" pitchFamily="34" charset="0"/>
                          <a:cs typeface="Calibri" panose="020F0502020204030204" pitchFamily="34" charset="0"/>
                        </a:rPr>
                        <a:t>البرايمري</a:t>
                      </a:r>
                      <a:r>
                        <a:rPr lang="ar-SA" sz="1400" baseline="0" dirty="0" smtClean="0">
                          <a:solidFill>
                            <a:schemeClr val="bg1">
                              <a:lumMod val="50000"/>
                            </a:schemeClr>
                          </a:solidFill>
                          <a:latin typeface="Calibri" panose="020F0502020204030204" pitchFamily="34" charset="0"/>
                          <a:cs typeface="Calibri" panose="020F0502020204030204" pitchFamily="34" charset="0"/>
                        </a:rPr>
                        <a:t> راح يصير له </a:t>
                      </a:r>
                      <a:r>
                        <a:rPr lang="en-US" sz="1400" baseline="0" dirty="0" err="1" smtClean="0">
                          <a:solidFill>
                            <a:schemeClr val="bg1">
                              <a:lumMod val="50000"/>
                            </a:schemeClr>
                          </a:solidFill>
                          <a:latin typeface="Calibri" panose="020F0502020204030204" pitchFamily="34" charset="0"/>
                          <a:cs typeface="Calibri" panose="020F0502020204030204" pitchFamily="34" charset="0"/>
                        </a:rPr>
                        <a:t>activeted</a:t>
                      </a:r>
                      <a:r>
                        <a:rPr lang="ar-SA" sz="1400" baseline="0" dirty="0" smtClean="0">
                          <a:solidFill>
                            <a:schemeClr val="bg1">
                              <a:lumMod val="50000"/>
                            </a:schemeClr>
                          </a:solidFill>
                          <a:latin typeface="Calibri" panose="020F0502020204030204" pitchFamily="34" charset="0"/>
                          <a:cs typeface="Calibri" panose="020F0502020204030204" pitchFamily="34" charset="0"/>
                        </a:rPr>
                        <a:t>، اذا ما كان كافي للسيطرة على الالتهاب راح يشتغل الثاني، بينما لو كان كفاية ما راح نحتاج الباقي وهكذا </a:t>
                      </a:r>
                      <a:r>
                        <a:rPr lang="ar-SA" sz="1400" baseline="0" dirty="0" smtClean="0">
                          <a:solidFill>
                            <a:schemeClr val="bg1">
                              <a:lumMod val="50000"/>
                            </a:schemeClr>
                          </a:solidFill>
                          <a:latin typeface="Calibri" panose="020F0502020204030204" pitchFamily="34" charset="0"/>
                          <a:cs typeface="Calibri" panose="020F0502020204030204" pitchFamily="34" charset="0"/>
                          <a:sym typeface="Wingdings" panose="05000000000000000000" pitchFamily="2" charset="2"/>
                        </a:rPr>
                        <a:t></a:t>
                      </a:r>
                      <a:endParaRPr lang="en-US" sz="1400" dirty="0" smtClean="0">
                        <a:solidFill>
                          <a:schemeClr val="bg1">
                            <a:lumMod val="50000"/>
                          </a:schemeClr>
                        </a:solidFill>
                        <a:latin typeface="Calibri" panose="020F0502020204030204" pitchFamily="34" charset="0"/>
                        <a:cs typeface="Calibri" panose="020F0502020204030204" pitchFamily="34" charset="0"/>
                      </a:endParaRPr>
                    </a:p>
                  </a:txBody>
                  <a:tcPr>
                    <a:solidFill>
                      <a:schemeClr val="accent3">
                        <a:lumMod val="20000"/>
                        <a:lumOff val="80000"/>
                        <a:alpha val="20000"/>
                      </a:schemeClr>
                    </a:solidFill>
                  </a:tcPr>
                </a:tc>
                <a:tc hMerge="1">
                  <a:txBody>
                    <a:bodyPr/>
                    <a:lstStyle/>
                    <a:p>
                      <a:endParaRPr lang="en-US"/>
                    </a:p>
                  </a:txBody>
                  <a:tcPr/>
                </a:tc>
                <a:tc hMerge="1">
                  <a:txBody>
                    <a:bodyPr/>
                    <a:lstStyle/>
                    <a:p>
                      <a:endParaRPr lang="en-US"/>
                    </a:p>
                  </a:txBody>
                  <a:tcPr/>
                </a:tc>
                <a:tc hMerge="1">
                  <a:txBody>
                    <a:bodyPr/>
                    <a:lstStyle/>
                    <a:p>
                      <a:pPr algn="l"/>
                      <a:endParaRPr lang="en-US" sz="1300" dirty="0"/>
                    </a:p>
                  </a:txBody>
                  <a:tcPr>
                    <a:solidFill>
                      <a:schemeClr val="accent3">
                        <a:lumMod val="20000"/>
                        <a:lumOff val="80000"/>
                        <a:alpha val="20000"/>
                      </a:schemeClr>
                    </a:solidFill>
                  </a:tcPr>
                </a:tc>
                <a:tc hMerge="1">
                  <a:txBody>
                    <a:bodyPr/>
                    <a:lstStyle/>
                    <a:p>
                      <a:pPr algn="ctr"/>
                      <a:endParaRPr lang="en-US" sz="1300" dirty="0"/>
                    </a:p>
                  </a:txBody>
                  <a:tcPr>
                    <a:solidFill>
                      <a:schemeClr val="accent3">
                        <a:lumMod val="20000"/>
                        <a:lumOff val="80000"/>
                        <a:alpha val="20000"/>
                      </a:schemeClr>
                    </a:solidFill>
                  </a:tcPr>
                </a:tc>
                <a:extLst>
                  <a:ext uri="{0D108BD9-81ED-4DB2-BD59-A6C34878D82A}">
                    <a16:rowId xmlns:a16="http://schemas.microsoft.com/office/drawing/2014/main" val="1323906290"/>
                  </a:ext>
                </a:extLst>
              </a:tr>
              <a:tr h="511420">
                <a:tc gridSpan="2">
                  <a:txBody>
                    <a:bodyPr/>
                    <a:lstStyle/>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endParaRPr kumimoji="0" lang="en-US" altLang="en-US" sz="100" kern="1200" dirty="0" smtClean="0">
                        <a:solidFill>
                          <a:schemeClr val="accent2">
                            <a:lumMod val="75000"/>
                          </a:schemeClr>
                        </a:solidFill>
                        <a:latin typeface="+mn-lt"/>
                        <a:ea typeface="+mn-ea"/>
                        <a:cs typeface="+mn-cs"/>
                      </a:endParaRPr>
                    </a:p>
                    <a:p>
                      <a:pPr algn="ctr">
                        <a:defRPr/>
                      </a:pPr>
                      <a:r>
                        <a:rPr kumimoji="0" lang="en-US" altLang="en-US" sz="1400" kern="1200" dirty="0" smtClean="0">
                          <a:solidFill>
                            <a:schemeClr val="accent2">
                              <a:lumMod val="75000"/>
                            </a:schemeClr>
                          </a:solidFill>
                          <a:latin typeface="+mn-lt"/>
                          <a:ea typeface="+mn-ea"/>
                          <a:cs typeface="+mn-cs"/>
                        </a:rPr>
                        <a:t>Picture</a:t>
                      </a:r>
                    </a:p>
                  </a:txBody>
                  <a:tcPr>
                    <a:solidFill>
                      <a:srgbClr val="FFFF00">
                        <a:alpha val="20000"/>
                      </a:srgbClr>
                    </a:solidFill>
                  </a:tcPr>
                </a:tc>
                <a:tc hMerge="1">
                  <a:txBody>
                    <a:bodyPr/>
                    <a:lstStyle/>
                    <a:p>
                      <a:endParaRPr lang="en-US"/>
                    </a:p>
                  </a:txBody>
                  <a:tcPr/>
                </a:tc>
                <a:tc gridSpan="3">
                  <a:txBody>
                    <a:bodyPr/>
                    <a:lstStyle/>
                    <a:p>
                      <a:pPr>
                        <a:defRPr/>
                      </a:pPr>
                      <a:endParaRPr lang="en-US" altLang="en-US" sz="1400" dirty="0" smtClean="0">
                        <a:solidFill>
                          <a:schemeClr val="accent2"/>
                        </a:solidFill>
                        <a:cs typeface="Times New Roman" pitchFamily="18" charset="0"/>
                      </a:endParaRPr>
                    </a:p>
                  </a:txBody>
                  <a:tcPr>
                    <a:solidFill>
                      <a:srgbClr val="FFFF00">
                        <a:alpha val="20000"/>
                      </a:srgbClr>
                    </a:solidFill>
                  </a:tcPr>
                </a:tc>
                <a:tc hMerge="1">
                  <a:txBody>
                    <a:bodyPr/>
                    <a:lstStyle/>
                    <a:p>
                      <a:endParaRPr lang="en-US"/>
                    </a:p>
                  </a:txBody>
                  <a:tcPr>
                    <a:solidFill>
                      <a:srgbClr val="FFFF00">
                        <a:alpha val="20000"/>
                      </a:srgbClr>
                    </a:solidFill>
                  </a:tcPr>
                </a:tc>
                <a:tc hMerge="1">
                  <a:txBody>
                    <a:bodyPr/>
                    <a:lstStyle/>
                    <a:p>
                      <a:endParaRPr lang="en-US" dirty="0"/>
                    </a:p>
                  </a:txBody>
                  <a:tcPr>
                    <a:solidFill>
                      <a:srgbClr val="FFFF00">
                        <a:alpha val="20000"/>
                      </a:srgbClr>
                    </a:solidFill>
                  </a:tcPr>
                </a:tc>
                <a:extLst>
                  <a:ext uri="{0D108BD9-81ED-4DB2-BD59-A6C34878D82A}">
                    <a16:rowId xmlns:a16="http://schemas.microsoft.com/office/drawing/2014/main" val="2513197886"/>
                  </a:ext>
                </a:extLst>
              </a:tr>
            </a:tbl>
          </a:graphicData>
        </a:graphic>
      </p:graphicFrame>
      <p:sp>
        <p:nvSpPr>
          <p:cNvPr id="24" name="object 2">
            <a:extLst>
              <a:ext uri="{FF2B5EF4-FFF2-40B4-BE49-F238E27FC236}">
                <a16:creationId xmlns:a16="http://schemas.microsoft.com/office/drawing/2014/main" id="{A0AF3294-28F2-45BA-9995-9CDA5924051C}"/>
              </a:ext>
            </a:extLst>
          </p:cNvPr>
          <p:cNvSpPr/>
          <p:nvPr/>
        </p:nvSpPr>
        <p:spPr>
          <a:xfrm>
            <a:off x="1741081" y="6356350"/>
            <a:ext cx="792088" cy="540059"/>
          </a:xfrm>
          <a:prstGeom prst="rect">
            <a:avLst/>
          </a:prstGeom>
          <a:blipFill>
            <a:blip r:embed="rId3" cstate="print">
              <a:extLst>
                <a:ext uri="{BEBA8EAE-BF5A-486C-A8C5-ECC9F3942E4B}">
                  <a14:imgProps xmlns:a14="http://schemas.microsoft.com/office/drawing/2010/main">
                    <a14:imgLayer r:embed="rId4">
                      <a14:imgEffect>
                        <a14:backgroundRemoval t="55833" b="89167" l="4707" r="29710"/>
                      </a14:imgEffect>
                    </a14:imgLayer>
                  </a14:imgProps>
                </a:ext>
              </a:extLst>
            </a:blip>
            <a:srcRect/>
            <a:stretch>
              <a:fillRect l="-5061" t="-124000" r="-214907" b="-16000"/>
            </a:stretch>
          </a:blipFill>
          <a:ln w="28575">
            <a:noFill/>
          </a:ln>
        </p:spPr>
        <p:txBody>
          <a:bodyPr wrap="square" lIns="0" tIns="0" rIns="0" bIns="0" rtlCol="0"/>
          <a:lstStyle/>
          <a:p>
            <a:endParaRPr/>
          </a:p>
        </p:txBody>
      </p:sp>
      <p:sp>
        <p:nvSpPr>
          <p:cNvPr id="25" name="object 2">
            <a:extLst>
              <a:ext uri="{FF2B5EF4-FFF2-40B4-BE49-F238E27FC236}">
                <a16:creationId xmlns:a16="http://schemas.microsoft.com/office/drawing/2014/main" id="{A0AF3294-28F2-45BA-9995-9CDA5924051C}"/>
              </a:ext>
            </a:extLst>
          </p:cNvPr>
          <p:cNvSpPr/>
          <p:nvPr/>
        </p:nvSpPr>
        <p:spPr>
          <a:xfrm>
            <a:off x="3030204" y="6436623"/>
            <a:ext cx="449519" cy="379511"/>
          </a:xfrm>
          <a:prstGeom prst="rect">
            <a:avLst/>
          </a:prstGeom>
          <a:blipFill>
            <a:blip r:embed="rId5" cstate="print"/>
            <a:srcRect/>
            <a:stretch>
              <a:fillRect l="-112000" t="-70834" r="-677694" b="-579166"/>
            </a:stretch>
          </a:blipFill>
          <a:ln w="28575">
            <a:noFill/>
          </a:ln>
        </p:spPr>
        <p:txBody>
          <a:bodyPr wrap="square" lIns="0" tIns="0" rIns="0" bIns="0" rtlCol="0"/>
          <a:lstStyle/>
          <a:p>
            <a:endParaRPr/>
          </a:p>
        </p:txBody>
      </p:sp>
      <p:sp>
        <p:nvSpPr>
          <p:cNvPr id="11" name="Rectangle 10"/>
          <p:cNvSpPr/>
          <p:nvPr/>
        </p:nvSpPr>
        <p:spPr>
          <a:xfrm>
            <a:off x="9982844" y="9892"/>
            <a:ext cx="2205981" cy="3227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2" name="Rectangle 11"/>
          <p:cNvSpPr/>
          <p:nvPr/>
        </p:nvSpPr>
        <p:spPr>
          <a:xfrm>
            <a:off x="5590355" y="6375448"/>
            <a:ext cx="6554187" cy="461665"/>
          </a:xfrm>
          <a:prstGeom prst="rect">
            <a:avLst/>
          </a:prstGeom>
          <a:ln>
            <a:solidFill>
              <a:srgbClr val="00B050"/>
            </a:solidFill>
            <a:prstDash val="dashDot"/>
          </a:ln>
        </p:spPr>
        <p:txBody>
          <a:bodyPr wrap="square">
            <a:spAutoFit/>
          </a:bodyPr>
          <a:lstStyle/>
          <a:p>
            <a:r>
              <a:rPr lang="en-US" sz="1200" dirty="0" smtClean="0">
                <a:solidFill>
                  <a:srgbClr val="00B050"/>
                </a:solidFill>
              </a:rPr>
              <a:t>Neutrophils is the fastest &amp; most potent chemotactic cell, while the monocyte is slower but stronger in response to the inflammatory process.</a:t>
            </a:r>
            <a:endParaRPr lang="en-US" sz="1200" dirty="0">
              <a:solidFill>
                <a:srgbClr val="00B050"/>
              </a:solidFill>
            </a:endParaRPr>
          </a:p>
        </p:txBody>
      </p:sp>
    </p:spTree>
    <p:extLst>
      <p:ext uri="{BB962C8B-B14F-4D97-AF65-F5344CB8AC3E}">
        <p14:creationId xmlns:p14="http://schemas.microsoft.com/office/powerpoint/2010/main" val="3545825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a:extLst>
              <a:ext uri="{FF2B5EF4-FFF2-40B4-BE49-F238E27FC236}">
                <a16:creationId xmlns:a16="http://schemas.microsoft.com/office/drawing/2014/main" id="{6B2799B5-ABAB-4748-93AD-B40F03627936}"/>
              </a:ext>
            </a:extLst>
          </p:cNvPr>
          <p:cNvSpPr>
            <a:spLocks noGrp="1"/>
          </p:cNvSpPr>
          <p:nvPr>
            <p:ph type="sldNum" sz="quarter" idx="12"/>
          </p:nvPr>
        </p:nvSpPr>
        <p:spPr>
          <a:xfrm>
            <a:off x="816669" y="6356350"/>
            <a:ext cx="2640913" cy="365760"/>
          </a:xfrm>
        </p:spPr>
        <p:txBody>
          <a:bodyPr/>
          <a:lstStyle/>
          <a:p>
            <a:r>
              <a:rPr lang="en-US" dirty="0" smtClean="0"/>
              <a:t>8</a:t>
            </a:r>
            <a:endParaRPr lang="en-US" dirty="0"/>
          </a:p>
        </p:txBody>
      </p:sp>
      <p:sp>
        <p:nvSpPr>
          <p:cNvPr id="9" name="Title 1">
            <a:extLst>
              <a:ext uri="{FF2B5EF4-FFF2-40B4-BE49-F238E27FC236}">
                <a16:creationId xmlns:a16="http://schemas.microsoft.com/office/drawing/2014/main" id="{831A9FF5-B915-4A16-8A7C-9A65441A0B1D}"/>
              </a:ext>
            </a:extLst>
          </p:cNvPr>
          <p:cNvSpPr txBox="1">
            <a:spLocks/>
          </p:cNvSpPr>
          <p:nvPr/>
        </p:nvSpPr>
        <p:spPr>
          <a:xfrm>
            <a:off x="621804" y="228600"/>
            <a:ext cx="10957599"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General Functions of RES</a:t>
            </a:r>
            <a:endParaRPr lang="en-US" sz="3200" dirty="0"/>
          </a:p>
        </p:txBody>
      </p:sp>
      <p:sp>
        <p:nvSpPr>
          <p:cNvPr id="14" name="Rectangle 13">
            <a:extLst>
              <a:ext uri="{FF2B5EF4-FFF2-40B4-BE49-F238E27FC236}">
                <a16:creationId xmlns:a16="http://schemas.microsoft.com/office/drawing/2014/main" id="{E70F3B12-19A7-4C8C-A9B5-948B865BAB6C}"/>
              </a:ext>
            </a:extLst>
          </p:cNvPr>
          <p:cNvSpPr/>
          <p:nvPr/>
        </p:nvSpPr>
        <p:spPr>
          <a:xfrm>
            <a:off x="621803" y="1164851"/>
            <a:ext cx="10957599" cy="5032147"/>
          </a:xfrm>
          <a:prstGeom prst="rect">
            <a:avLst/>
          </a:prstGeom>
        </p:spPr>
        <p:txBody>
          <a:bodyPr wrap="square">
            <a:spAutoFit/>
          </a:bodyPr>
          <a:lstStyle/>
          <a:p>
            <a:r>
              <a:rPr lang="en-US" sz="1600" dirty="0" smtClean="0">
                <a:solidFill>
                  <a:srgbClr val="FF0000"/>
                </a:solidFill>
              </a:rPr>
              <a:t>1. Phagocytosis</a:t>
            </a:r>
            <a:r>
              <a:rPr lang="en-US" sz="1600" dirty="0"/>
              <a:t>: Bacterial, dead cells, foreign particles (</a:t>
            </a:r>
            <a:r>
              <a:rPr lang="en-US" sz="1600" dirty="0">
                <a:solidFill>
                  <a:srgbClr val="FF0000"/>
                </a:solidFill>
              </a:rPr>
              <a:t>direct</a:t>
            </a:r>
            <a:r>
              <a:rPr lang="en-US" sz="1600" dirty="0" smtClean="0"/>
              <a:t>).</a:t>
            </a:r>
          </a:p>
          <a:p>
            <a:pPr marL="457200" indent="-457200">
              <a:buFont typeface="+mj-lt"/>
              <a:buAutoNum type="arabicPeriod"/>
            </a:pPr>
            <a:endParaRPr lang="en-US" sz="1600" dirty="0" smtClean="0"/>
          </a:p>
          <a:p>
            <a:pPr marL="285750" indent="-285750">
              <a:buClr>
                <a:schemeClr val="accent2"/>
              </a:buClr>
              <a:buFont typeface="Wingdings" panose="05000000000000000000" pitchFamily="2" charset="2"/>
              <a:buChar char="ü"/>
            </a:pPr>
            <a:r>
              <a:rPr lang="en-US" sz="1600" dirty="0">
                <a:solidFill>
                  <a:srgbClr val="FF0000"/>
                </a:solidFill>
              </a:rPr>
              <a:t>Phagocytosis </a:t>
            </a:r>
            <a:r>
              <a:rPr lang="en-US" sz="1600" dirty="0"/>
              <a:t>is the processes of engulfing and ingestion of bacteria or other foreign bodies.</a:t>
            </a:r>
            <a:endParaRPr lang="en-US" sz="1600" dirty="0">
              <a:solidFill>
                <a:srgbClr val="FF0000"/>
              </a:solidFill>
            </a:endParaRPr>
          </a:p>
          <a:p>
            <a:pPr marL="285750" indent="-285750" defTabSz="914089">
              <a:buClr>
                <a:schemeClr val="accent2"/>
              </a:buClr>
              <a:buFont typeface="Arial" panose="020B0604020202020204" pitchFamily="34" charset="0"/>
              <a:buChar char="•"/>
            </a:pPr>
            <a:r>
              <a:rPr lang="en-US" sz="1600" dirty="0"/>
              <a:t> </a:t>
            </a:r>
            <a:r>
              <a:rPr lang="en-US" sz="1600" dirty="0">
                <a:solidFill>
                  <a:srgbClr val="FF66CC"/>
                </a:solidFill>
              </a:rPr>
              <a:t>It is part of the natural or innate immune process.</a:t>
            </a:r>
          </a:p>
          <a:p>
            <a:pPr marL="285750" indent="-285750">
              <a:buFont typeface="Wingdings" panose="05000000000000000000" pitchFamily="2" charset="2"/>
              <a:buChar char="ü"/>
            </a:pPr>
            <a:endParaRPr lang="en-US" sz="1200" dirty="0"/>
          </a:p>
          <a:p>
            <a:pPr marL="285750" indent="-285750">
              <a:lnSpc>
                <a:spcPct val="150000"/>
              </a:lnSpc>
              <a:buClr>
                <a:schemeClr val="accent2"/>
              </a:buClr>
              <a:buFont typeface="Wingdings" panose="05000000000000000000" pitchFamily="2" charset="2"/>
              <a:buChar char="ü"/>
            </a:pPr>
            <a:r>
              <a:rPr lang="en-US" sz="1600" dirty="0">
                <a:solidFill>
                  <a:srgbClr val="FF0000"/>
                </a:solidFill>
              </a:rPr>
              <a:t>Macrophages</a:t>
            </a:r>
            <a:r>
              <a:rPr lang="en-US" sz="1600" dirty="0"/>
              <a:t> </a:t>
            </a:r>
            <a:r>
              <a:rPr lang="en-US" sz="1600" dirty="0">
                <a:solidFill>
                  <a:srgbClr val="FF66CC"/>
                </a:solidFill>
              </a:rPr>
              <a:t>are a powerful phagocytic cells</a:t>
            </a:r>
            <a:r>
              <a:rPr lang="en-US" sz="1600" dirty="0">
                <a:solidFill>
                  <a:schemeClr val="accent2">
                    <a:lumMod val="75000"/>
                  </a:schemeClr>
                </a:solidFill>
              </a:rPr>
              <a:t>: </a:t>
            </a:r>
            <a:endParaRPr lang="en-US" sz="1600" dirty="0">
              <a:solidFill>
                <a:schemeClr val="accent5">
                  <a:lumMod val="75000"/>
                </a:schemeClr>
              </a:solidFill>
            </a:endParaRPr>
          </a:p>
          <a:p>
            <a:pPr marL="285750" indent="-285750">
              <a:lnSpc>
                <a:spcPct val="150000"/>
              </a:lnSpc>
              <a:buFont typeface="Arial" panose="020B0604020202020204" pitchFamily="34" charset="0"/>
              <a:buChar char="•"/>
            </a:pPr>
            <a:r>
              <a:rPr lang="en-US" sz="1600" dirty="0" smtClean="0">
                <a:solidFill>
                  <a:schemeClr val="accent5">
                    <a:lumMod val="75000"/>
                  </a:schemeClr>
                </a:solidFill>
              </a:rPr>
              <a:t>Macrophages also means “Big eater”, they are capable of phagocytosis. </a:t>
            </a:r>
          </a:p>
          <a:p>
            <a:pPr marL="285750" indent="-285750">
              <a:lnSpc>
                <a:spcPct val="150000"/>
              </a:lnSpc>
              <a:buFont typeface="Arial" panose="020B0604020202020204" pitchFamily="34" charset="0"/>
              <a:buChar char="•"/>
            </a:pPr>
            <a:r>
              <a:rPr lang="en-US" sz="1600" dirty="0" smtClean="0">
                <a:solidFill>
                  <a:schemeClr val="accent5">
                    <a:lumMod val="75000"/>
                  </a:schemeClr>
                </a:solidFill>
              </a:rPr>
              <a:t>They are </a:t>
            </a:r>
            <a:r>
              <a:rPr lang="en-US" sz="1600" dirty="0" smtClean="0">
                <a:solidFill>
                  <a:srgbClr val="FF0000"/>
                </a:solidFill>
              </a:rPr>
              <a:t>modified</a:t>
            </a:r>
            <a:r>
              <a:rPr lang="en-US" sz="1600" dirty="0" smtClean="0"/>
              <a:t> </a:t>
            </a:r>
            <a:r>
              <a:rPr lang="en-US" sz="1600" dirty="0" smtClean="0">
                <a:solidFill>
                  <a:srgbClr val="FF0000"/>
                </a:solidFill>
              </a:rPr>
              <a:t>monocyte</a:t>
            </a:r>
            <a:r>
              <a:rPr lang="en-US" sz="1600" dirty="0" smtClean="0"/>
              <a:t> </a:t>
            </a:r>
            <a:r>
              <a:rPr lang="en-US" sz="1600" dirty="0" smtClean="0">
                <a:solidFill>
                  <a:schemeClr val="accent5">
                    <a:lumMod val="75000"/>
                  </a:schemeClr>
                </a:solidFill>
              </a:rPr>
              <a:t>in  tissues.</a:t>
            </a:r>
          </a:p>
          <a:p>
            <a:pPr marL="285750" indent="-285750">
              <a:lnSpc>
                <a:spcPct val="150000"/>
              </a:lnSpc>
              <a:buFont typeface="Arial" panose="020B0604020202020204" pitchFamily="34" charset="0"/>
              <a:buChar char="•"/>
            </a:pPr>
            <a:r>
              <a:rPr lang="en-US" sz="1600" dirty="0"/>
              <a:t>Ingest up </a:t>
            </a:r>
            <a:r>
              <a:rPr lang="en-US" sz="1600" dirty="0">
                <a:solidFill>
                  <a:srgbClr val="FF0000"/>
                </a:solidFill>
              </a:rPr>
              <a:t>to 100 bacteria. </a:t>
            </a:r>
          </a:p>
          <a:p>
            <a:pPr marL="285750" indent="-285750">
              <a:lnSpc>
                <a:spcPct val="150000"/>
              </a:lnSpc>
              <a:buFont typeface="Arial" panose="020B0604020202020204" pitchFamily="34" charset="0"/>
              <a:buChar char="•"/>
            </a:pPr>
            <a:r>
              <a:rPr lang="en-US" sz="1600" dirty="0"/>
              <a:t>Ingest </a:t>
            </a:r>
            <a:r>
              <a:rPr lang="en-US" sz="1600" dirty="0" smtClean="0">
                <a:solidFill>
                  <a:srgbClr val="FF0000"/>
                </a:solidFill>
              </a:rPr>
              <a:t>larger </a:t>
            </a:r>
            <a:r>
              <a:rPr lang="en-US" sz="1600" dirty="0">
                <a:solidFill>
                  <a:srgbClr val="FF0000"/>
                </a:solidFill>
              </a:rPr>
              <a:t>particles  </a:t>
            </a:r>
            <a:r>
              <a:rPr lang="en-US" sz="1600" dirty="0"/>
              <a:t>such as old RBC.</a:t>
            </a:r>
          </a:p>
          <a:p>
            <a:pPr marL="285750" indent="-285750">
              <a:lnSpc>
                <a:spcPct val="150000"/>
              </a:lnSpc>
              <a:buFont typeface="Arial" panose="020B0604020202020204" pitchFamily="34" charset="0"/>
              <a:buChar char="•"/>
            </a:pPr>
            <a:r>
              <a:rPr lang="en-US" sz="1600" dirty="0"/>
              <a:t>Get rid of </a:t>
            </a:r>
            <a:r>
              <a:rPr lang="en-US" sz="1600" dirty="0" smtClean="0">
                <a:solidFill>
                  <a:srgbClr val="FF0000"/>
                </a:solidFill>
              </a:rPr>
              <a:t>waste </a:t>
            </a:r>
            <a:r>
              <a:rPr lang="en-US" sz="1600" dirty="0">
                <a:solidFill>
                  <a:srgbClr val="FF0000"/>
                </a:solidFill>
              </a:rPr>
              <a:t>products. </a:t>
            </a:r>
          </a:p>
          <a:p>
            <a:endParaRPr lang="en-US" sz="1600" dirty="0"/>
          </a:p>
          <a:p>
            <a:pPr marL="457200" indent="-457200">
              <a:buFont typeface="+mj-lt"/>
              <a:buAutoNum type="arabicPeriod"/>
            </a:pPr>
            <a:endParaRPr lang="en-US" sz="500" dirty="0"/>
          </a:p>
          <a:p>
            <a:r>
              <a:rPr lang="en-US" sz="1600" dirty="0" smtClean="0">
                <a:solidFill>
                  <a:srgbClr val="FF0000"/>
                </a:solidFill>
              </a:rPr>
              <a:t>2. Immune</a:t>
            </a:r>
            <a:r>
              <a:rPr lang="en-US" sz="1600" dirty="0" smtClean="0"/>
              <a:t> </a:t>
            </a:r>
            <a:r>
              <a:rPr lang="en-US" sz="1600" dirty="0">
                <a:solidFill>
                  <a:srgbClr val="FF0000"/>
                </a:solidFill>
              </a:rPr>
              <a:t>function</a:t>
            </a:r>
            <a:r>
              <a:rPr lang="en-US" sz="1600" dirty="0"/>
              <a:t>: processing antigen and antibodies production (</a:t>
            </a:r>
            <a:r>
              <a:rPr lang="en-US" sz="1600" dirty="0">
                <a:solidFill>
                  <a:srgbClr val="FF0000"/>
                </a:solidFill>
              </a:rPr>
              <a:t>indirect</a:t>
            </a:r>
            <a:r>
              <a:rPr lang="en-US" sz="1600" dirty="0"/>
              <a:t>).</a:t>
            </a:r>
          </a:p>
          <a:p>
            <a:pPr marL="457200" indent="-457200">
              <a:buFont typeface="+mj-lt"/>
              <a:buAutoNum type="arabicPeriod"/>
            </a:pPr>
            <a:endParaRPr lang="en-US" sz="1600" dirty="0"/>
          </a:p>
          <a:p>
            <a:r>
              <a:rPr lang="en-US" sz="1600" dirty="0" smtClean="0">
                <a:solidFill>
                  <a:srgbClr val="FF0000"/>
                </a:solidFill>
              </a:rPr>
              <a:t>3. Breakdown</a:t>
            </a:r>
            <a:r>
              <a:rPr lang="en-US" sz="1600" dirty="0" smtClean="0"/>
              <a:t> </a:t>
            </a:r>
            <a:r>
              <a:rPr lang="en-US" sz="1600" dirty="0"/>
              <a:t>of aging RBC.</a:t>
            </a:r>
          </a:p>
          <a:p>
            <a:pPr marL="457200" indent="-457200">
              <a:buFont typeface="+mj-lt"/>
              <a:buAutoNum type="arabicPeriod"/>
            </a:pPr>
            <a:endParaRPr lang="en-US" sz="1600" dirty="0"/>
          </a:p>
          <a:p>
            <a:r>
              <a:rPr lang="en-US" sz="1600" dirty="0" smtClean="0"/>
              <a:t>4. Storage </a:t>
            </a:r>
            <a:r>
              <a:rPr lang="en-US" sz="1600" dirty="0"/>
              <a:t>of RBC and circulation of </a:t>
            </a:r>
            <a:r>
              <a:rPr lang="en-US" sz="1600" dirty="0">
                <a:solidFill>
                  <a:srgbClr val="FF0000"/>
                </a:solidFill>
              </a:rPr>
              <a:t>iron</a:t>
            </a:r>
            <a:r>
              <a:rPr lang="en-US" sz="1600" dirty="0"/>
              <a:t>.</a:t>
            </a:r>
          </a:p>
        </p:txBody>
      </p:sp>
    </p:spTree>
    <p:extLst>
      <p:ext uri="{BB962C8B-B14F-4D97-AF65-F5344CB8AC3E}">
        <p14:creationId xmlns:p14="http://schemas.microsoft.com/office/powerpoint/2010/main" val="493511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9A69E-7D8F-4515-9605-0315ABD4F316}" type="slidenum">
              <a:rPr lang="en-US" smtClean="0"/>
              <a:t>9</a:t>
            </a:fld>
            <a:endParaRPr lang="en-US" dirty="0"/>
          </a:p>
        </p:txBody>
      </p:sp>
      <p:sp>
        <p:nvSpPr>
          <p:cNvPr id="3" name="Rectangle 2"/>
          <p:cNvSpPr/>
          <p:nvPr/>
        </p:nvSpPr>
        <p:spPr>
          <a:xfrm>
            <a:off x="0" y="0"/>
            <a:ext cx="1218882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474225993"/>
              </p:ext>
            </p:extLst>
          </p:nvPr>
        </p:nvGraphicFramePr>
        <p:xfrm>
          <a:off x="2" y="-11440"/>
          <a:ext cx="12188823" cy="6869439"/>
        </p:xfrm>
        <a:graphic>
          <a:graphicData uri="http://schemas.openxmlformats.org/drawingml/2006/table">
            <a:tbl>
              <a:tblPr firstRow="1" bandRow="1">
                <a:tableStyleId>{5DA37D80-6434-44D0-A028-1B22A696006F}</a:tableStyleId>
              </a:tblPr>
              <a:tblGrid>
                <a:gridCol w="2761547">
                  <a:extLst>
                    <a:ext uri="{9D8B030D-6E8A-4147-A177-3AD203B41FA5}">
                      <a16:colId xmlns:a16="http://schemas.microsoft.com/office/drawing/2014/main" val="976847984"/>
                    </a:ext>
                  </a:extLst>
                </a:gridCol>
                <a:gridCol w="3155432">
                  <a:extLst>
                    <a:ext uri="{9D8B030D-6E8A-4147-A177-3AD203B41FA5}">
                      <a16:colId xmlns:a16="http://schemas.microsoft.com/office/drawing/2014/main" val="3702036245"/>
                    </a:ext>
                  </a:extLst>
                </a:gridCol>
                <a:gridCol w="3135922">
                  <a:extLst>
                    <a:ext uri="{9D8B030D-6E8A-4147-A177-3AD203B41FA5}">
                      <a16:colId xmlns:a16="http://schemas.microsoft.com/office/drawing/2014/main" val="4211400971"/>
                    </a:ext>
                  </a:extLst>
                </a:gridCol>
                <a:gridCol w="3135922">
                  <a:extLst>
                    <a:ext uri="{9D8B030D-6E8A-4147-A177-3AD203B41FA5}">
                      <a16:colId xmlns:a16="http://schemas.microsoft.com/office/drawing/2014/main" val="4112108353"/>
                    </a:ext>
                  </a:extLst>
                </a:gridCol>
              </a:tblGrid>
              <a:tr h="348021">
                <a:tc gridSpan="4">
                  <a:txBody>
                    <a:bodyPr/>
                    <a:lstStyle/>
                    <a:p>
                      <a:pPr algn="ctr"/>
                      <a:r>
                        <a:rPr lang="en-US" sz="1600" b="0" i="0" u="none" dirty="0" smtClean="0">
                          <a:latin typeface="Gill Sans MT" panose="020B0502020104020203" pitchFamily="34" charset="0"/>
                          <a:cs typeface="Times New Roman" panose="02020603050405020304" pitchFamily="18" charset="0"/>
                        </a:rPr>
                        <a:t>Responses During Inflammation Macrophage and Neutrophil</a:t>
                      </a:r>
                    </a:p>
                  </a:txBody>
                  <a:tcPr>
                    <a:solidFill>
                      <a:srgbClr val="D6EAF6"/>
                    </a:solidFill>
                  </a:tcPr>
                </a:tc>
                <a:tc hMerge="1">
                  <a:txBody>
                    <a:bodyPr/>
                    <a:lstStyle/>
                    <a:p>
                      <a:endParaRPr lang="en-US"/>
                    </a:p>
                  </a:txBody>
                  <a:tcPr/>
                </a:tc>
                <a:tc hMerge="1">
                  <a:txBody>
                    <a:bodyPr/>
                    <a:lstStyle/>
                    <a:p>
                      <a:endParaRPr lang="en-US"/>
                    </a:p>
                  </a:txBody>
                  <a:tcPr/>
                </a:tc>
                <a:tc hMerge="1">
                  <a:txBody>
                    <a:bodyPr/>
                    <a:lstStyle/>
                    <a:p>
                      <a:pPr algn="ctr"/>
                      <a:endParaRPr lang="en-US" sz="1500" b="0" i="0" u="none" dirty="0" smtClean="0">
                        <a:latin typeface="Gill Sans MT" panose="020B0502020104020203" pitchFamily="34" charset="0"/>
                        <a:cs typeface="Times New Roman" panose="02020603050405020304" pitchFamily="18" charset="0"/>
                      </a:endParaRPr>
                    </a:p>
                  </a:txBody>
                  <a:tcPr>
                    <a:solidFill>
                      <a:srgbClr val="D6EAF6"/>
                    </a:solidFill>
                  </a:tcPr>
                </a:tc>
                <a:extLst>
                  <a:ext uri="{0D108BD9-81ED-4DB2-BD59-A6C34878D82A}">
                    <a16:rowId xmlns:a16="http://schemas.microsoft.com/office/drawing/2014/main" val="402202847"/>
                  </a:ext>
                </a:extLst>
              </a:tr>
              <a:tr h="1463732">
                <a:tc gridSpan="4">
                  <a:txBody>
                    <a:bodyPr/>
                    <a:lstStyle/>
                    <a:p>
                      <a:pPr>
                        <a:lnSpc>
                          <a:spcPct val="150000"/>
                        </a:lnSpc>
                        <a:spcBef>
                          <a:spcPts val="2650"/>
                        </a:spcBef>
                        <a:buClr>
                          <a:srgbClr val="FFFFFF"/>
                        </a:buClr>
                        <a:buSzPct val="70000"/>
                        <a:tabLst>
                          <a:tab pos="469900" algn="l"/>
                          <a:tab pos="470534" algn="l"/>
                        </a:tabLst>
                      </a:pPr>
                      <a:r>
                        <a:rPr lang="en-US" sz="1400" dirty="0" smtClean="0">
                          <a:solidFill>
                            <a:schemeClr val="accent2">
                              <a:lumMod val="75000"/>
                            </a:schemeClr>
                          </a:solidFill>
                          <a:cs typeface="Calibri"/>
                        </a:rPr>
                        <a:t>1</a:t>
                      </a:r>
                      <a:r>
                        <a:rPr lang="en-US" sz="1400" baseline="25157" dirty="0" smtClean="0">
                          <a:solidFill>
                            <a:schemeClr val="accent2">
                              <a:lumMod val="75000"/>
                            </a:schemeClr>
                          </a:solidFill>
                          <a:cs typeface="Calibri"/>
                        </a:rPr>
                        <a:t>st </a:t>
                      </a:r>
                      <a:r>
                        <a:rPr lang="en-US" sz="1400" spc="-5" dirty="0" smtClean="0">
                          <a:solidFill>
                            <a:schemeClr val="accent2">
                              <a:lumMod val="75000"/>
                            </a:schemeClr>
                          </a:solidFill>
                          <a:cs typeface="Calibri"/>
                        </a:rPr>
                        <a:t>line of defense </a:t>
                      </a:r>
                      <a:r>
                        <a:rPr lang="en-US" sz="1400" dirty="0" smtClean="0">
                          <a:solidFill>
                            <a:schemeClr val="accent5">
                              <a:lumMod val="75000"/>
                            </a:schemeClr>
                          </a:solidFill>
                        </a:rPr>
                        <a:t>– Tissue macrophages &amp; Physical Barriers.</a:t>
                      </a:r>
                    </a:p>
                    <a:p>
                      <a:pPr marR="5080">
                        <a:lnSpc>
                          <a:spcPct val="150000"/>
                        </a:lnSpc>
                        <a:spcBef>
                          <a:spcPts val="600"/>
                        </a:spcBef>
                        <a:buClr>
                          <a:srgbClr val="FFFFFF"/>
                        </a:buClr>
                        <a:buSzPct val="70000"/>
                        <a:tabLst>
                          <a:tab pos="469900" algn="l"/>
                          <a:tab pos="470534" algn="l"/>
                        </a:tabLst>
                      </a:pPr>
                      <a:r>
                        <a:rPr lang="en-US" sz="1400" dirty="0" smtClean="0">
                          <a:solidFill>
                            <a:schemeClr val="accent2">
                              <a:lumMod val="75000"/>
                            </a:schemeClr>
                          </a:solidFill>
                          <a:cs typeface="Calibri"/>
                        </a:rPr>
                        <a:t>2</a:t>
                      </a:r>
                      <a:r>
                        <a:rPr lang="en-US" sz="1400" baseline="25157" dirty="0" smtClean="0">
                          <a:solidFill>
                            <a:schemeClr val="accent2">
                              <a:lumMod val="75000"/>
                            </a:schemeClr>
                          </a:solidFill>
                          <a:cs typeface="Calibri"/>
                        </a:rPr>
                        <a:t>nd </a:t>
                      </a:r>
                      <a:r>
                        <a:rPr lang="en-US" sz="1400" spc="-5" dirty="0" smtClean="0">
                          <a:solidFill>
                            <a:schemeClr val="accent2">
                              <a:lumMod val="75000"/>
                            </a:schemeClr>
                          </a:solidFill>
                          <a:cs typeface="Calibri"/>
                        </a:rPr>
                        <a:t>line of defense </a:t>
                      </a:r>
                      <a:r>
                        <a:rPr lang="en-US" sz="1400" dirty="0" smtClean="0">
                          <a:solidFill>
                            <a:schemeClr val="accent5">
                              <a:lumMod val="75000"/>
                            </a:schemeClr>
                          </a:solidFill>
                        </a:rPr>
                        <a:t>– Neutrophil Invasion of the inflamed area.</a:t>
                      </a:r>
                    </a:p>
                    <a:p>
                      <a:pPr>
                        <a:lnSpc>
                          <a:spcPct val="150000"/>
                        </a:lnSpc>
                        <a:buClr>
                          <a:srgbClr val="FFFFFF"/>
                        </a:buClr>
                        <a:buSzPct val="70000"/>
                        <a:tabLst>
                          <a:tab pos="469900" algn="l"/>
                          <a:tab pos="470534" algn="l"/>
                        </a:tabLst>
                      </a:pPr>
                      <a:r>
                        <a:rPr lang="en-US" sz="1400" dirty="0" smtClean="0">
                          <a:solidFill>
                            <a:schemeClr val="accent2">
                              <a:lumMod val="75000"/>
                            </a:schemeClr>
                          </a:solidFill>
                          <a:cs typeface="Calibri"/>
                        </a:rPr>
                        <a:t>3</a:t>
                      </a:r>
                      <a:r>
                        <a:rPr lang="en-US" sz="1400" baseline="25157" dirty="0" smtClean="0">
                          <a:solidFill>
                            <a:schemeClr val="accent2">
                              <a:lumMod val="75000"/>
                            </a:schemeClr>
                          </a:solidFill>
                          <a:cs typeface="Calibri"/>
                        </a:rPr>
                        <a:t>rd </a:t>
                      </a:r>
                      <a:r>
                        <a:rPr lang="en-US" sz="1400" spc="-5" dirty="0" smtClean="0">
                          <a:solidFill>
                            <a:schemeClr val="accent2">
                              <a:lumMod val="75000"/>
                            </a:schemeClr>
                          </a:solidFill>
                          <a:cs typeface="Calibri"/>
                        </a:rPr>
                        <a:t>line of defense </a:t>
                      </a:r>
                      <a:r>
                        <a:rPr lang="en-US" sz="1400" dirty="0" smtClean="0">
                          <a:solidFill>
                            <a:schemeClr val="accent5">
                              <a:lumMod val="75000"/>
                            </a:schemeClr>
                          </a:solidFill>
                        </a:rPr>
                        <a:t>– Monocytes – macrophage (invasion of inflamed area).</a:t>
                      </a:r>
                    </a:p>
                    <a:p>
                      <a:pPr>
                        <a:lnSpc>
                          <a:spcPct val="150000"/>
                        </a:lnSpc>
                        <a:buClr>
                          <a:srgbClr val="FFFFFF"/>
                        </a:buClr>
                        <a:buSzPct val="70000"/>
                        <a:tabLst>
                          <a:tab pos="469900" algn="l"/>
                          <a:tab pos="470534" algn="l"/>
                        </a:tabLst>
                      </a:pPr>
                      <a:r>
                        <a:rPr lang="en-US" sz="1400" dirty="0" smtClean="0">
                          <a:solidFill>
                            <a:schemeClr val="accent2">
                              <a:lumMod val="75000"/>
                            </a:schemeClr>
                          </a:solidFill>
                          <a:cs typeface="Calibri"/>
                        </a:rPr>
                        <a:t>4</a:t>
                      </a:r>
                      <a:r>
                        <a:rPr lang="en-US" sz="1400" baseline="25157" dirty="0" smtClean="0">
                          <a:solidFill>
                            <a:schemeClr val="accent2">
                              <a:lumMod val="75000"/>
                            </a:schemeClr>
                          </a:solidFill>
                          <a:cs typeface="Calibri"/>
                        </a:rPr>
                        <a:t>th </a:t>
                      </a:r>
                      <a:r>
                        <a:rPr lang="en-US" sz="1400" spc="-5" dirty="0" smtClean="0">
                          <a:solidFill>
                            <a:schemeClr val="accent2">
                              <a:lumMod val="75000"/>
                            </a:schemeClr>
                          </a:solidFill>
                          <a:cs typeface="Calibri"/>
                        </a:rPr>
                        <a:t>line of defense </a:t>
                      </a:r>
                      <a:r>
                        <a:rPr lang="en-US" sz="1400" dirty="0" smtClean="0">
                          <a:solidFill>
                            <a:schemeClr val="accent5">
                              <a:lumMod val="75000"/>
                            </a:schemeClr>
                          </a:solidFill>
                        </a:rPr>
                        <a:t>– Increased production of granulocytes and Monocytes by Bone marrow.</a:t>
                      </a:r>
                    </a:p>
                  </a:txBody>
                  <a:tcPr>
                    <a:solidFill>
                      <a:schemeClr val="bg1">
                        <a:lumMod val="95000"/>
                      </a:schemeClr>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smtClean="0">
                        <a:solidFill>
                          <a:schemeClr val="accent4">
                            <a:lumMod val="75000"/>
                          </a:schemeClr>
                        </a:solidFill>
                      </a:endParaRPr>
                    </a:p>
                  </a:txBody>
                  <a:tcPr>
                    <a:solidFill>
                      <a:schemeClr val="bg1">
                        <a:lumMod val="95000"/>
                      </a:schemeClr>
                    </a:solidFill>
                  </a:tcPr>
                </a:tc>
                <a:tc hMerge="1">
                  <a:txBody>
                    <a:bodyPr/>
                    <a:lstStyle/>
                    <a:p>
                      <a:endParaRPr lang="en-US"/>
                    </a:p>
                  </a:txBody>
                  <a:tcPr/>
                </a:tc>
                <a:tc hMerge="1">
                  <a:txBody>
                    <a:bodyPr/>
                    <a:lstStyle/>
                    <a:p>
                      <a:pPr>
                        <a:lnSpc>
                          <a:spcPct val="150000"/>
                        </a:lnSpc>
                        <a:buClr>
                          <a:srgbClr val="FFFFFF"/>
                        </a:buClr>
                        <a:buSzPct val="70000"/>
                        <a:tabLst>
                          <a:tab pos="469900" algn="l"/>
                          <a:tab pos="470534" algn="l"/>
                        </a:tabLst>
                      </a:pPr>
                      <a:endParaRPr lang="en-US" sz="1400" dirty="0" smtClean="0">
                        <a:solidFill>
                          <a:schemeClr val="accent5">
                            <a:lumMod val="75000"/>
                          </a:schemeClr>
                        </a:solidFill>
                      </a:endParaRPr>
                    </a:p>
                  </a:txBody>
                  <a:tcPr>
                    <a:solidFill>
                      <a:schemeClr val="bg1">
                        <a:lumMod val="95000"/>
                      </a:schemeClr>
                    </a:solidFill>
                  </a:tcPr>
                </a:tc>
                <a:extLst>
                  <a:ext uri="{0D108BD9-81ED-4DB2-BD59-A6C34878D82A}">
                    <a16:rowId xmlns:a16="http://schemas.microsoft.com/office/drawing/2014/main" val="1275470013"/>
                  </a:ext>
                </a:extLst>
              </a:tr>
              <a:tr h="34802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Defensive Properties Of macrophages &amp; Neutrophils</a:t>
                      </a:r>
                      <a:endParaRPr kumimoji="0" lang="en-US" sz="1600" kern="1200" dirty="0" smtClean="0">
                        <a:solidFill>
                          <a:schemeClr val="accent2">
                            <a:lumMod val="75000"/>
                          </a:schemeClr>
                        </a:solidFill>
                        <a:latin typeface="+mn-lt"/>
                        <a:ea typeface="+mn-ea"/>
                        <a:cs typeface="Calibri"/>
                      </a:endParaRPr>
                    </a:p>
                  </a:txBody>
                  <a:tcPr>
                    <a:solidFill>
                      <a:srgbClr val="FAE2ED"/>
                    </a:solidFill>
                  </a:tcPr>
                </a:tc>
                <a:tc hMerge="1">
                  <a:txBody>
                    <a:bodyPr/>
                    <a:lstStyle/>
                    <a:p>
                      <a:pPr marL="0" indent="0">
                        <a:buFont typeface="Arial" panose="020B0604020202020204" pitchFamily="34" charset="0"/>
                        <a:buNone/>
                      </a:pPr>
                      <a:endParaRPr lang="en-US" sz="1400" dirty="0"/>
                    </a:p>
                  </a:txBody>
                  <a:tcPr>
                    <a:solidFill>
                      <a:srgbClr val="FFCCCC"/>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accent2">
                            <a:lumMod val="75000"/>
                          </a:schemeClr>
                        </a:solidFill>
                        <a:latin typeface="+mn-lt"/>
                        <a:ea typeface="+mn-ea"/>
                        <a:cs typeface="Calibri"/>
                      </a:endParaRPr>
                    </a:p>
                  </a:txBody>
                  <a:tcPr>
                    <a:solidFill>
                      <a:srgbClr val="FAE2ED"/>
                    </a:solidFill>
                  </a:tcPr>
                </a:tc>
                <a:extLst>
                  <a:ext uri="{0D108BD9-81ED-4DB2-BD59-A6C34878D82A}">
                    <a16:rowId xmlns:a16="http://schemas.microsoft.com/office/drawing/2014/main" val="2238428804"/>
                  </a:ext>
                </a:extLst>
              </a:tr>
              <a:tr h="348021">
                <a:tc>
                  <a:txBody>
                    <a:bodyPr/>
                    <a:lstStyle/>
                    <a:p>
                      <a:pPr algn="ctr"/>
                      <a:r>
                        <a:rPr lang="en-US" sz="1600" dirty="0" smtClean="0">
                          <a:solidFill>
                            <a:srgbClr val="FF0000"/>
                          </a:solidFill>
                        </a:rPr>
                        <a:t>Margination</a:t>
                      </a:r>
                      <a:endParaRPr kumimoji="0" lang="en-US" sz="1600" kern="1200" dirty="0" smtClean="0">
                        <a:solidFill>
                          <a:schemeClr val="accent2">
                            <a:lumMod val="75000"/>
                          </a:schemeClr>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FF0000"/>
                          </a:solidFill>
                        </a:rPr>
                        <a:t>Diapedesis</a:t>
                      </a:r>
                      <a:endParaRPr kumimoji="0" lang="en-US" sz="1600" kern="1200" dirty="0" smtClean="0">
                        <a:solidFill>
                          <a:schemeClr val="accent2">
                            <a:lumMod val="75000"/>
                          </a:schemeClr>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Chemotaxis</a:t>
                      </a:r>
                      <a:endParaRPr kumimoji="0" lang="en-US" sz="1600" kern="1200" dirty="0">
                        <a:solidFill>
                          <a:schemeClr val="accent2">
                            <a:lumMod val="75000"/>
                          </a:schemeClr>
                        </a:solidFill>
                        <a:latin typeface="+mn-lt"/>
                        <a:ea typeface="+mn-ea"/>
                        <a:cs typeface="+mn-cs"/>
                      </a:endParaRPr>
                    </a:p>
                  </a:txBody>
                  <a:tcP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Phagocytosis</a:t>
                      </a:r>
                      <a:endParaRPr kumimoji="0" lang="en-US" sz="1600" kern="1200" dirty="0">
                        <a:solidFill>
                          <a:schemeClr val="accent2">
                            <a:lumMod val="75000"/>
                          </a:schemeClr>
                        </a:solidFill>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557633682"/>
                  </a:ext>
                </a:extLst>
              </a:tr>
              <a:tr h="1202254">
                <a:tc>
                  <a:txBody>
                    <a:bodyPr/>
                    <a:lstStyle/>
                    <a:p>
                      <a:pPr marL="0" indent="0" algn="ctr">
                        <a:buFont typeface="Arial" panose="020B0604020202020204" pitchFamily="34" charset="0"/>
                        <a:buNone/>
                      </a:pPr>
                      <a:endParaRPr lang="en-US" sz="1400" dirty="0" smtClean="0"/>
                    </a:p>
                    <a:p>
                      <a:pPr marL="0" indent="0" algn="ctr">
                        <a:buFont typeface="Arial" panose="020B0604020202020204" pitchFamily="34" charset="0"/>
                        <a:buNone/>
                      </a:pPr>
                      <a:r>
                        <a:rPr lang="en-US" sz="1400" dirty="0" smtClean="0"/>
                        <a:t>WBC Roll, Bind and then stick along the walls of blood capillaries.</a:t>
                      </a:r>
                      <a:endParaRPr lang="en-US" sz="1400" dirty="0"/>
                    </a:p>
                  </a:txBody>
                  <a:tcPr>
                    <a:solidFill>
                      <a:srgbClr val="DAF6E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WBC squeezes itself through endothelial holes leaving blood capillaries.</a:t>
                      </a:r>
                    </a:p>
                  </a:txBody>
                  <a:tcPr>
                    <a:solidFill>
                      <a:srgbClr val="DAF6EA"/>
                    </a:solidFill>
                  </a:tcPr>
                </a:tc>
                <a:tc>
                  <a:txBody>
                    <a:bodyPr/>
                    <a:lstStyle/>
                    <a:p>
                      <a:pPr marL="0" indent="0" algn="ctr">
                        <a:buFont typeface="Arial" panose="020B0604020202020204" pitchFamily="34" charset="0"/>
                        <a:buNone/>
                      </a:pPr>
                      <a:r>
                        <a:rPr lang="en-US" sz="1400" dirty="0" smtClean="0"/>
                        <a:t>WBC move by amoeboid motion towards inflammation area following chemotactic substances(Bacterial toxins, Complement [C5a], LKB4) are released from site of infection.</a:t>
                      </a:r>
                      <a:endParaRPr kumimoji="0" lang="en-US" sz="1400" b="0" i="0" u="none" strike="noStrike" kern="1200" dirty="0">
                        <a:solidFill>
                          <a:schemeClr val="bg1">
                            <a:lumMod val="50000"/>
                          </a:schemeClr>
                        </a:solidFill>
                        <a:effectLst/>
                        <a:latin typeface="+mn-lt"/>
                        <a:ea typeface="+mn-ea"/>
                        <a:cs typeface="+mn-cs"/>
                      </a:endParaRPr>
                    </a:p>
                  </a:txBody>
                  <a:tcPr>
                    <a:solidFill>
                      <a:srgbClr val="DAF6EA"/>
                    </a:solidFill>
                  </a:tcPr>
                </a:tc>
                <a:tc>
                  <a:txBody>
                    <a:bodyPr/>
                    <a:lstStyle/>
                    <a:p>
                      <a:pPr marL="0" indent="0" algn="ctr">
                        <a:buFont typeface="Arial" panose="020B0604020202020204" pitchFamily="34" charset="0"/>
                        <a:buNone/>
                      </a:pPr>
                      <a:endParaRPr lang="en-US" sz="1400" dirty="0" smtClean="0"/>
                    </a:p>
                    <a:p>
                      <a:pPr marL="0" indent="0" algn="ctr">
                        <a:buFont typeface="Arial" panose="020B0604020202020204" pitchFamily="34" charset="0"/>
                        <a:buNone/>
                      </a:pPr>
                      <a:r>
                        <a:rPr lang="en-US" sz="1400" dirty="0" smtClean="0"/>
                        <a:t>Upon reaching the site of infection neutrophils start to engulf infecting organism.</a:t>
                      </a:r>
                      <a:endParaRPr kumimoji="0" lang="en-US" sz="1400" b="0" i="0" u="none" strike="noStrike" kern="1200" dirty="0">
                        <a:solidFill>
                          <a:schemeClr val="bg1">
                            <a:lumMod val="50000"/>
                          </a:schemeClr>
                        </a:solidFill>
                        <a:effectLst/>
                        <a:latin typeface="+mn-lt"/>
                        <a:ea typeface="+mn-ea"/>
                        <a:cs typeface="+mn-cs"/>
                      </a:endParaRPr>
                    </a:p>
                  </a:txBody>
                  <a:tcPr>
                    <a:solidFill>
                      <a:srgbClr val="DAF6EA"/>
                    </a:solidFill>
                  </a:tcPr>
                </a:tc>
                <a:extLst>
                  <a:ext uri="{0D108BD9-81ED-4DB2-BD59-A6C34878D82A}">
                    <a16:rowId xmlns:a16="http://schemas.microsoft.com/office/drawing/2014/main" val="3008208962"/>
                  </a:ext>
                </a:extLst>
              </a:tr>
              <a:tr h="3159390">
                <a:tc gridSpan="4">
                  <a:txBody>
                    <a:bodyPr/>
                    <a:lstStyle/>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smtClean="0"/>
                    </a:p>
                    <a:p>
                      <a:pPr marL="0" indent="0" algn="ctr">
                        <a:buFont typeface="Arial" panose="020B0604020202020204" pitchFamily="34" charset="0"/>
                        <a:buNone/>
                      </a:pPr>
                      <a:endParaRPr lang="en-US" sz="1600" dirty="0"/>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smtClean="0"/>
                    </a:p>
                  </a:txBody>
                  <a:tcPr>
                    <a:solidFill>
                      <a:schemeClr val="bg1"/>
                    </a:solidFill>
                  </a:tcPr>
                </a:tc>
                <a:tc hMerge="1">
                  <a:txBody>
                    <a:bodyPr/>
                    <a:lstStyle/>
                    <a:p>
                      <a:pPr marL="0" indent="0" algn="ctr">
                        <a:buFont typeface="Arial" panose="020B0604020202020204" pitchFamily="34" charset="0"/>
                        <a:buNone/>
                      </a:pPr>
                      <a:endParaRPr kumimoji="0" lang="en-US" sz="1400" b="0" i="0" u="none" strike="noStrike" kern="1200" dirty="0">
                        <a:solidFill>
                          <a:schemeClr val="bg1">
                            <a:lumMod val="50000"/>
                          </a:schemeClr>
                        </a:solidFill>
                        <a:effectLst/>
                        <a:latin typeface="+mn-lt"/>
                        <a:ea typeface="+mn-ea"/>
                        <a:cs typeface="+mn-cs"/>
                      </a:endParaRPr>
                    </a:p>
                  </a:txBody>
                  <a:tcPr>
                    <a:solidFill>
                      <a:schemeClr val="bg1"/>
                    </a:solidFill>
                  </a:tcPr>
                </a:tc>
                <a:tc hMerge="1">
                  <a:txBody>
                    <a:bodyPr/>
                    <a:lstStyle/>
                    <a:p>
                      <a:pPr marL="0" indent="0" algn="ctr">
                        <a:buFont typeface="Arial" panose="020B0604020202020204" pitchFamily="34" charset="0"/>
                        <a:buNone/>
                      </a:pPr>
                      <a:endParaRPr kumimoji="0" lang="en-US" sz="1400" b="0" i="0" u="none" strike="noStrike" kern="1200" dirty="0">
                        <a:solidFill>
                          <a:schemeClr val="bg1">
                            <a:lumMod val="50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2098442474"/>
                  </a:ext>
                </a:extLst>
              </a:tr>
            </a:tbl>
          </a:graphicData>
        </a:graphic>
      </p:graphicFrame>
      <p:sp>
        <p:nvSpPr>
          <p:cNvPr id="13" name="object 2"/>
          <p:cNvSpPr/>
          <p:nvPr/>
        </p:nvSpPr>
        <p:spPr>
          <a:xfrm>
            <a:off x="1701924" y="3750309"/>
            <a:ext cx="8993123" cy="31076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89938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8729</TotalTime>
  <Words>2987</Words>
  <Application>Microsoft Office PowerPoint</Application>
  <PresentationFormat>Custom</PresentationFormat>
  <Paragraphs>675</Paragraphs>
  <Slides>20</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Agency FB</vt:lpstr>
      <vt:lpstr>Arabic Typesetting</vt:lpstr>
      <vt:lpstr>Arial</vt:lpstr>
      <vt:lpstr>Arial Black</vt:lpstr>
      <vt:lpstr>ArialMT</vt:lpstr>
      <vt:lpstr>Bookman Old Style</vt:lpstr>
      <vt:lpstr>Calibri</vt:lpstr>
      <vt:lpstr>Courier New</vt:lpstr>
      <vt:lpstr>Garamond</vt:lpstr>
      <vt:lpstr>Gill Sans MT</vt:lpstr>
      <vt:lpstr>Symbol</vt:lpstr>
      <vt:lpstr>Tahoma</vt:lpstr>
      <vt:lpstr>Times New Roman</vt:lpstr>
      <vt:lpstr>Wingdings</vt:lpstr>
      <vt:lpstr>Wingdings 3</vt:lpstr>
      <vt:lpstr>ヒラギノ角ゴ Pro W3</vt:lpstr>
      <vt:lpstr>Origin</vt:lpstr>
      <vt:lpstr>PowerPoint Presentation</vt:lpstr>
      <vt:lpstr>PowerPoint Presentation</vt:lpstr>
      <vt:lpstr>Overview of the immune system</vt:lpstr>
      <vt:lpstr>Reticuloendothelial system (RES)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Microbial killing</vt:lpstr>
      <vt:lpstr>Indirect Immune function Of RES</vt:lpstr>
      <vt:lpstr>Role of an antigen-presenting cell</vt:lpstr>
      <vt:lpstr>Lymphoid Organs</vt:lpstr>
      <vt:lpstr>PowerPoint Presentation</vt:lpstr>
      <vt:lpstr>PowerPoint Presentation</vt:lpstr>
      <vt:lpstr>Summary (from slides) </vt:lpstr>
      <vt:lpstr>Summary (from slides)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1022</cp:revision>
  <dcterms:created xsi:type="dcterms:W3CDTF">2016-09-07T16:15:34Z</dcterms:created>
  <dcterms:modified xsi:type="dcterms:W3CDTF">2017-12-24T21:31:30Z</dcterms:modified>
</cp:coreProperties>
</file>