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media/image20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521" r:id="rId2"/>
    <p:sldId id="454" r:id="rId3"/>
    <p:sldId id="522" r:id="rId4"/>
    <p:sldId id="523" r:id="rId5"/>
    <p:sldId id="524" r:id="rId6"/>
    <p:sldId id="525" r:id="rId7"/>
    <p:sldId id="526" r:id="rId8"/>
    <p:sldId id="527" r:id="rId9"/>
    <p:sldId id="519" r:id="rId10"/>
    <p:sldId id="491" r:id="rId11"/>
    <p:sldId id="528" r:id="rId12"/>
    <p:sldId id="529" r:id="rId13"/>
    <p:sldId id="530" r:id="rId14"/>
    <p:sldId id="520" r:id="rId15"/>
    <p:sldId id="492" r:id="rId16"/>
    <p:sldId id="531" r:id="rId17"/>
    <p:sldId id="514" r:id="rId18"/>
    <p:sldId id="513" r:id="rId19"/>
    <p:sldId id="532" r:id="rId20"/>
    <p:sldId id="516" r:id="rId21"/>
    <p:sldId id="533" r:id="rId22"/>
    <p:sldId id="472" r:id="rId23"/>
    <p:sldId id="534" r:id="rId24"/>
    <p:sldId id="536" r:id="rId25"/>
    <p:sldId id="535" r:id="rId26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FF66CC"/>
    <a:srgbClr val="DBF9F8"/>
    <a:srgbClr val="FFCCCC"/>
    <a:srgbClr val="EBFFF5"/>
    <a:srgbClr val="FFEBFF"/>
    <a:srgbClr val="CCFFCC"/>
    <a:srgbClr val="99FFCC"/>
    <a:srgbClr val="FBD9E3"/>
    <a:srgbClr val="FF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3979" autoAdjust="0"/>
  </p:normalViewPr>
  <p:slideViewPr>
    <p:cSldViewPr>
      <p:cViewPr varScale="1">
        <p:scale>
          <a:sx n="69" d="100"/>
          <a:sy n="69" d="100"/>
        </p:scale>
        <p:origin x="476" y="44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6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12/27/2017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_yQD0U3Zt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T_nydun70c" TargetMode="External"/><Relationship Id="rId4" Type="http://schemas.openxmlformats.org/officeDocument/2006/relationships/hyperlink" Target="https://www.youtube.com/watch?v=LVYmV5mK6Q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docs.google.com/forms/d/1u1JBrQF2OHrdd-GO9svz5ydywmjOUc5AXtFmphInV9c/prefill" TargetMode="External"/><Relationship Id="rId3" Type="http://schemas.openxmlformats.org/officeDocument/2006/relationships/hyperlink" Target="mailto:physiology436@gmail.com" TargetMode="External"/><Relationship Id="rId7" Type="http://schemas.openxmlformats.org/officeDocument/2006/relationships/hyperlink" Target="https://drive.google.com/open?id=10DChL7-FX9meMaPu55vRBHSA5K39eDojw_yy2mMXzRE" TargetMode="Externa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hyperlink" Target="https://www.proprofs.com/quiz-school/quizshow.php?title=coagulation-quiz&amp;q=1" TargetMode="External"/><Relationship Id="rId5" Type="http://schemas.openxmlformats.org/officeDocument/2006/relationships/hyperlink" Target="https://twitter.com/Physiology436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hyperlink" Target="https://drive.google.com/open?id=0B-7mWPKMvk76Z2traHhac3F1dFU" TargetMode="External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T_nydun70c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K5YbDZODYk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hyperlink" Target="https://www.youtube.com/watch?v=GAcAPDVD3C0&amp;t=223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4qxI0V8iY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497956"/>
            <a:ext cx="1940248" cy="1268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Rectangle 14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6" name="Rectangle 15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17" y="228851"/>
            <a:ext cx="5628252" cy="5600663"/>
          </a:xfrm>
          <a:prstGeom prst="rect">
            <a:avLst/>
          </a:prstGeom>
          <a:ln>
            <a:noFill/>
          </a:ln>
        </p:spPr>
      </p:pic>
      <p:sp>
        <p:nvSpPr>
          <p:cNvPr id="14" name="Flowchart: Process 13"/>
          <p:cNvSpPr/>
          <p:nvPr/>
        </p:nvSpPr>
        <p:spPr>
          <a:xfrm>
            <a:off x="8894064" y="4577312"/>
            <a:ext cx="779513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Lecture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No.8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مربع نص 1"/>
          <p:cNvSpPr txBox="1"/>
          <p:nvPr/>
        </p:nvSpPr>
        <p:spPr>
          <a:xfrm>
            <a:off x="8894065" y="5173437"/>
            <a:ext cx="260715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إذا مات ابن ادم انقطع عمله إلا من ثلاث إلا من صدقة جاريه أو </a:t>
            </a:r>
            <a:r>
              <a:rPr lang="ar-SA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علم ينتفع به </a:t>
            </a:r>
            <a:r>
              <a:rPr lang="ar-SA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ولد صالح يدعوا </a:t>
            </a:r>
            <a:r>
              <a:rPr lang="ar-SA" sz="14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له)..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ربع نص 1"/>
          <p:cNvSpPr txBox="1"/>
          <p:nvPr/>
        </p:nvSpPr>
        <p:spPr>
          <a:xfrm>
            <a:off x="618115" y="4527106"/>
            <a:ext cx="208814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DDE9EC">
                    <a:lumMod val="50000"/>
                  </a:srgbClr>
                </a:solidFill>
              </a:rPr>
              <a:t>Te</a:t>
            </a:r>
            <a:r>
              <a:rPr lang="en-US" sz="1200" b="1" dirty="0" smtClean="0"/>
              <a:t>xt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66CC"/>
                </a:solidFill>
              </a:rPr>
              <a:t>Only in Females’ slide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Only in Males’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slides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Important</a:t>
            </a:r>
            <a:endParaRPr lang="en-US" sz="1200" b="1" dirty="0" smtClean="0">
              <a:solidFill>
                <a:srgbClr val="DDE9EC">
                  <a:lumMod val="50000"/>
                </a:srgb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ADA7A">
                    <a:lumMod val="75000"/>
                  </a:srgbClr>
                </a:solidFill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B050"/>
                </a:solidFill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Notes and explanation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5" y="1989179"/>
            <a:ext cx="1660276" cy="13678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40123" y="5388881"/>
            <a:ext cx="5760640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الأفضل تدرسون محاضرة الـ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Platelets </a:t>
            </a:r>
            <a:r>
              <a:rPr lang="ar-SA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أول، لو </a:t>
            </a:r>
            <a:r>
              <a:rPr lang="ar-SA" sz="14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درستوا</a:t>
            </a:r>
            <a:r>
              <a:rPr lang="ar-SA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هذه أول بعد ما تخلصون دراستها، ادرسوا جزئية الـ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Thrombin &amp; tests </a:t>
            </a:r>
            <a:r>
              <a:rPr lang="ar-SA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محاضرة الـ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Platelets</a:t>
            </a:r>
            <a:r>
              <a:rPr lang="ar-SA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 مشروحة بالتفصيل هناك منعا للتكرار 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1844" y="5957860"/>
            <a:ext cx="9649071" cy="364192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prevent excessive bleeding of marks, please study this lecture Very Well</a:t>
            </a:r>
            <a:r>
              <a:rPr 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 This lecture </a:t>
            </a:r>
            <a:r>
              <a:rPr 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very important.</a:t>
            </a:r>
            <a:endParaRPr lang="en-US" sz="17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/>
              <a:t>Extrinsic &amp; intrinsic mechanism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18541"/>
              </p:ext>
            </p:extLst>
          </p:nvPr>
        </p:nvGraphicFramePr>
        <p:xfrm>
          <a:off x="609460" y="1222525"/>
          <a:ext cx="10969944" cy="4587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84972">
                  <a:extLst>
                    <a:ext uri="{9D8B030D-6E8A-4147-A177-3AD203B41FA5}">
                      <a16:colId xmlns:a16="http://schemas.microsoft.com/office/drawing/2014/main" val="3129152148"/>
                    </a:ext>
                  </a:extLst>
                </a:gridCol>
                <a:gridCol w="5484972">
                  <a:extLst>
                    <a:ext uri="{9D8B030D-6E8A-4147-A177-3AD203B41FA5}">
                      <a16:colId xmlns:a16="http://schemas.microsoft.com/office/drawing/2014/main" val="352054881"/>
                    </a:ext>
                  </a:extLst>
                </a:gridCol>
              </a:tblGrid>
              <a:tr h="263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Intrinsic mechanism</a:t>
                      </a: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Extrinsic mechanism</a:t>
                      </a:r>
                    </a:p>
                  </a:txBody>
                  <a:tcPr>
                    <a:solidFill>
                      <a:srgbClr val="EB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62183"/>
                  </a:ext>
                </a:extLst>
              </a:tr>
              <a:tr h="2808700">
                <a:tc>
                  <a:txBody>
                    <a:bodyPr/>
                    <a:lstStyle/>
                    <a:p>
                      <a:pPr marL="379730" marR="358775" indent="-285750">
                        <a:lnSpc>
                          <a:spcPct val="150000"/>
                        </a:lnSpc>
                        <a:spcBef>
                          <a:spcPts val="31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spc="-3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Trauma </a:t>
                      </a:r>
                      <a:r>
                        <a:rPr lang="en-US" sz="14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to the </a:t>
                      </a:r>
                      <a:r>
                        <a:rPr lang="en-US" sz="1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blood </a:t>
                      </a:r>
                      <a:r>
                        <a:rPr lang="en-US" sz="14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itself </a:t>
                      </a:r>
                      <a:r>
                        <a:rPr lang="en-US" sz="1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or</a:t>
                      </a:r>
                      <a:r>
                        <a:rPr lang="en-US" sz="1400" b="0" spc="-1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4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exposure</a:t>
                      </a:r>
                      <a:r>
                        <a:rPr lang="en-US" sz="1400" b="0" spc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of </a:t>
                      </a:r>
                      <a:r>
                        <a:rPr lang="en-US" sz="14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the </a:t>
                      </a:r>
                      <a:r>
                        <a:rPr lang="en-US" sz="1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blood </a:t>
                      </a:r>
                      <a:r>
                        <a:rPr lang="en-US" sz="14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to collagen </a:t>
                      </a:r>
                      <a:r>
                        <a:rPr lang="en-US" sz="1400" b="0" spc="-1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(from </a:t>
                      </a:r>
                      <a:r>
                        <a:rPr lang="en-US" sz="1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 </a:t>
                      </a:r>
                      <a:r>
                        <a:rPr lang="en-US" sz="14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traumatized </a:t>
                      </a:r>
                      <a:r>
                        <a:rPr lang="en-US" sz="1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blood </a:t>
                      </a:r>
                      <a:r>
                        <a:rPr lang="en-US" sz="14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vessel </a:t>
                      </a:r>
                      <a:r>
                        <a:rPr lang="en-US" sz="1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wall),</a:t>
                      </a:r>
                      <a:r>
                        <a:rPr lang="en-US" sz="1400" b="0" spc="-9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4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foreign </a:t>
                      </a:r>
                      <a:r>
                        <a:rPr lang="en-US" sz="14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surface/glass.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954AB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All clotting factors present in the blood.</a:t>
                      </a:r>
                    </a:p>
                    <a:p>
                      <a:pPr marL="342900" indent="-342900" algn="l" rtl="0" eaLnBrk="1" hangingPunct="1">
                        <a:lnSpc>
                          <a:spcPct val="150000"/>
                        </a:lnSpc>
                        <a:buClr>
                          <a:srgbClr val="A954AB"/>
                        </a:buClr>
                        <a:buFont typeface="+mj-lt"/>
                        <a:buAutoNum type="arabicPeriod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The trigger is the activation of factor XII by contact</a:t>
                      </a:r>
                      <a:r>
                        <a:rPr lang="en-US" sz="1400" b="0" baseline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with foreign surface, injured blood vessel, and glass.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Clr>
                          <a:srgbClr val="A954AB"/>
                        </a:buClr>
                        <a:buFont typeface="+mj-lt"/>
                        <a:buAutoNum type="arabicPeriod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Activated factor XII will activate factor XI.</a:t>
                      </a:r>
                    </a:p>
                    <a:p>
                      <a:pPr marL="342900" indent="-342900" algn="l" rtl="0" eaLnBrk="1" hangingPunct="1">
                        <a:lnSpc>
                          <a:spcPct val="150000"/>
                        </a:lnSpc>
                        <a:buClr>
                          <a:srgbClr val="A954AB"/>
                        </a:buClr>
                        <a:buFont typeface="+mj-lt"/>
                        <a:buAutoNum type="arabicPeriod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Activated factor Xl will activate IX.</a:t>
                      </a:r>
                    </a:p>
                    <a:p>
                      <a:pPr marL="342900" indent="-342900" algn="l" rtl="0" eaLnBrk="1" hangingPunct="1">
                        <a:lnSpc>
                          <a:spcPct val="150000"/>
                        </a:lnSpc>
                        <a:buClr>
                          <a:srgbClr val="A954AB"/>
                        </a:buClr>
                        <a:buFont typeface="+mj-lt"/>
                        <a:buAutoNum type="arabicPeriod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Activated factor IX + factor VIII + platelet</a:t>
                      </a:r>
                      <a:r>
                        <a:rPr lang="en-US" sz="1400" b="0" baseline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phospholipid factor (PF3)+ Ca </a:t>
                      </a:r>
                      <a:r>
                        <a:rPr lang="en-US" sz="1400" b="0" u="sng" dirty="0" smtClean="0">
                          <a:solidFill>
                            <a:srgbClr val="FF66CC"/>
                          </a:solidFill>
                          <a:latin typeface="+mn-lt"/>
                        </a:rPr>
                        <a:t>activate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 factor X.</a:t>
                      </a:r>
                      <a:endParaRPr lang="en-US" sz="14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kern="1200" spc="-1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TF (tissue thromboplastin) includes phospholipids from the membranes of the tissue plus a lipoprotein complex that functions mainly as a proteolytic enzyme.</a:t>
                      </a:r>
                    </a:p>
                    <a:p>
                      <a:pPr marL="285750" indent="-285750" algn="l" rtl="0" eaLnBrk="1" hangingPunct="1">
                        <a:lnSpc>
                          <a:spcPct val="150000"/>
                        </a:lnSpc>
                        <a:buClr>
                          <a:srgbClr val="A954A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Triggered by material released from damaged tissues (tissue thromboplastin).</a:t>
                      </a:r>
                    </a:p>
                    <a:p>
                      <a:pPr marL="285750" indent="-285750" algn="l" rtl="0" eaLnBrk="1" hangingPunct="1">
                        <a:lnSpc>
                          <a:spcPct val="150000"/>
                        </a:lnSpc>
                        <a:buClr>
                          <a:srgbClr val="A954A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Tissue thromboplastin + VII + Ca  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  <a:sym typeface="Symbol" pitchFamily="18" charset="2"/>
                        </a:rPr>
                        <a:t>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 activate  X.</a:t>
                      </a:r>
                      <a:endParaRPr lang="ar-SA" sz="1400" b="0" dirty="0" smtClean="0">
                        <a:solidFill>
                          <a:srgbClr val="FF66CC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30125"/>
                  </a:ext>
                </a:extLst>
              </a:tr>
              <a:tr h="23459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Common pathway</a:t>
                      </a:r>
                    </a:p>
                  </a:txBody>
                  <a:tcPr>
                    <a:solidFill>
                      <a:srgbClr val="FBD9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586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indent="-285750" algn="l" rtl="0" eaLnBrk="1" hangingPunct="1">
                        <a:lnSpc>
                          <a:spcPct val="100000"/>
                        </a:lnSpc>
                        <a:buClr>
                          <a:srgbClr val="A954A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Activated factor X + factor V +PF3 + Ca  </a:t>
                      </a:r>
                      <a:r>
                        <a:rPr lang="en-US" sz="1400" b="0" u="sng" dirty="0" smtClean="0">
                          <a:solidFill>
                            <a:srgbClr val="FF66CC"/>
                          </a:solidFill>
                          <a:latin typeface="+mn-lt"/>
                        </a:rPr>
                        <a:t>activate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 prothrombin activator; a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  <a:sym typeface="Symbol" pitchFamily="18" charset="2"/>
                        </a:rPr>
                        <a:t> proteolytic enzyme which activates prothrombin.</a:t>
                      </a:r>
                    </a:p>
                    <a:p>
                      <a:pPr marL="285750" indent="-285750" algn="l" rtl="0" eaLnBrk="1" hangingPunct="1">
                        <a:lnSpc>
                          <a:spcPct val="100000"/>
                        </a:lnSpc>
                        <a:buClr>
                          <a:srgbClr val="A954A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  <a:sym typeface="Symbol" pitchFamily="18" charset="2"/>
                        </a:rPr>
                        <a:t>Activated p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rothrombin 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  <a:sym typeface="Symbol" pitchFamily="18" charset="2"/>
                        </a:rPr>
                        <a:t>activates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 thrombin.</a:t>
                      </a:r>
                    </a:p>
                    <a:p>
                      <a:pPr marL="285750" indent="-285750" algn="l" rtl="0" eaLnBrk="1" hangingPunct="1">
                        <a:lnSpc>
                          <a:spcPct val="100000"/>
                        </a:lnSpc>
                        <a:buClr>
                          <a:srgbClr val="A954A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Thrombin acts on 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  <a:sym typeface="Symbol" pitchFamily="18" charset="2"/>
                        </a:rPr>
                        <a:t>f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ibrinogen 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  <a:sym typeface="Symbol" pitchFamily="18" charset="2"/>
                        </a:rPr>
                        <a:t>and change it into insoluble thread like fibrin.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Clr>
                          <a:srgbClr val="A954A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  <a:sym typeface="Symbol" pitchFamily="18" charset="2"/>
                        </a:rPr>
                        <a:t> Factor XIII + Calcium </a:t>
                      </a:r>
                      <a:r>
                        <a:rPr lang="en-US" sz="14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 strong fibrin (strong clot).</a:t>
                      </a:r>
                      <a:endParaRPr lang="en-US" sz="1400" b="0" dirty="0" smtClean="0">
                        <a:solidFill>
                          <a:srgbClr val="FF66CC"/>
                        </a:solidFill>
                        <a:latin typeface="+mn-lt"/>
                        <a:sym typeface="Symbol" pitchFamily="18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8615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246540" y="0"/>
            <a:ext cx="4942285" cy="1054125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افهموا هذه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كويس، لو ما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فهمتوا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بسطناها لكم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الجاية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ولو لسا ما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فهمتوا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اقرؤوا شرح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قايتون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و13 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بعد ما تفهمون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الباثواي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كويس، اختاروا واحد من الـ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الأنسب لكم من اللي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 و15  وطبقوا الكلام عليه !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hlinkClick r:id="rId2"/>
          </p:cNvPr>
          <p:cNvSpPr/>
          <p:nvPr/>
        </p:nvSpPr>
        <p:spPr>
          <a:xfrm>
            <a:off x="8468669" y="5157192"/>
            <a:ext cx="523462" cy="52346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8831332" y="5095879"/>
            <a:ext cx="2698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الفيديو رهيب خاصة للناس البصريّة!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1:53</a:t>
            </a:r>
            <a:endParaRPr lang="en-US" sz="1600" b="1" dirty="0">
              <a:solidFill>
                <a:schemeClr val="tx2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0" name="Oval 9">
            <a:hlinkClick r:id="rId4"/>
          </p:cNvPr>
          <p:cNvSpPr/>
          <p:nvPr/>
        </p:nvSpPr>
        <p:spPr>
          <a:xfrm>
            <a:off x="8715459" y="3741362"/>
            <a:ext cx="523462" cy="52346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hlinkClick r:id="rId5"/>
          </p:cNvPr>
          <p:cNvSpPr txBox="1"/>
          <p:nvPr/>
        </p:nvSpPr>
        <p:spPr>
          <a:xfrm>
            <a:off x="9190758" y="3710706"/>
            <a:ext cx="238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Coagulation </a:t>
            </a:r>
            <a:r>
              <a:rPr lang="en-US" sz="1600" b="1" dirty="0" smtClean="0">
                <a:solidFill>
                  <a:schemeClr val="tx2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Cascade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5:22</a:t>
            </a:r>
            <a:endParaRPr lang="en-US" sz="1600" b="1" dirty="0">
              <a:solidFill>
                <a:schemeClr val="tx2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60" y="5831344"/>
            <a:ext cx="10969943" cy="369332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B050"/>
                </a:solidFill>
                <a:latin typeface="arial" panose="020B0604020202020204" pitchFamily="34" charset="0"/>
              </a:rPr>
              <a:t>PTT</a:t>
            </a:r>
            <a:r>
              <a:rPr lang="en-US" sz="1800" baseline="30000" dirty="0" smtClean="0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sz="1800" dirty="0" smtClean="0">
                <a:solidFill>
                  <a:srgbClr val="00B050"/>
                </a:solidFill>
                <a:latin typeface="arial" panose="020B0604020202020204" pitchFamily="34" charset="0"/>
              </a:rPr>
              <a:t> is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for the intrinsic pathway while </a:t>
            </a:r>
            <a:r>
              <a:rPr lang="en-US" sz="1800" dirty="0" smtClean="0">
                <a:solidFill>
                  <a:srgbClr val="00B050"/>
                </a:solidFill>
                <a:latin typeface="arial" panose="020B0604020202020204" pitchFamily="34" charset="0"/>
              </a:rPr>
              <a:t>PT</a:t>
            </a:r>
            <a:r>
              <a:rPr lang="en-US" sz="1800" baseline="30000" dirty="0" smtClean="0">
                <a:solidFill>
                  <a:srgbClr val="00B050"/>
                </a:solidFill>
                <a:latin typeface="arial" panose="020B0604020202020204" pitchFamily="34" charset="0"/>
              </a:rPr>
              <a:t>2</a:t>
            </a:r>
            <a:r>
              <a:rPr lang="en-US" sz="1800" dirty="0" smtClean="0">
                <a:solidFill>
                  <a:srgbClr val="00B050"/>
                </a:solidFill>
                <a:latin typeface="arial" panose="020B0604020202020204" pitchFamily="34" charset="0"/>
              </a:rPr>
              <a:t> is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for the extrinsic pathway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7868" y="6356350"/>
            <a:ext cx="3024336" cy="523220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PPT= Partial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Thromboplastin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Time</a:t>
            </a:r>
          </a:p>
          <a:p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PT=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prothrombin time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" y="0"/>
            <a:ext cx="3142085" cy="4046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2400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Notes</a:t>
            </a:r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here is very 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4212" y="2924944"/>
            <a:ext cx="1656184" cy="954107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coagulates in a plain glass tube by the intrinsic pathway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5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Simple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way to memorize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coagulation cascade (Extra)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79938"/>
              </p:ext>
            </p:extLst>
          </p:nvPr>
        </p:nvGraphicFramePr>
        <p:xfrm>
          <a:off x="609459" y="1659882"/>
          <a:ext cx="10969944" cy="4114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84972">
                  <a:extLst>
                    <a:ext uri="{9D8B030D-6E8A-4147-A177-3AD203B41FA5}">
                      <a16:colId xmlns:a16="http://schemas.microsoft.com/office/drawing/2014/main" val="3129152148"/>
                    </a:ext>
                  </a:extLst>
                </a:gridCol>
                <a:gridCol w="5484972">
                  <a:extLst>
                    <a:ext uri="{9D8B030D-6E8A-4147-A177-3AD203B41FA5}">
                      <a16:colId xmlns:a16="http://schemas.microsoft.com/office/drawing/2014/main" val="352054881"/>
                    </a:ext>
                  </a:extLst>
                </a:gridCol>
              </a:tblGrid>
              <a:tr h="201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Intrinsic mechanism</a:t>
                      </a: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Extrinsic mechanism</a:t>
                      </a:r>
                    </a:p>
                  </a:txBody>
                  <a:tcPr>
                    <a:solidFill>
                      <a:srgbClr val="EB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62183"/>
                  </a:ext>
                </a:extLst>
              </a:tr>
              <a:tr h="1569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s-IS" sz="1400" b="0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 → 11 → 9 → 10. The pattern?</a:t>
                      </a:r>
                    </a:p>
                    <a:p>
                      <a:pPr marL="311170" lvl="0" indent="-51435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400" b="0" u="none" dirty="0" smtClean="0"/>
                        <a:t>Split 12 into two numbers; 1 and 2</a:t>
                      </a:r>
                    </a:p>
                    <a:p>
                      <a:pPr marL="311170" lvl="0" indent="-51435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400" b="0" u="none" dirty="0" smtClean="0"/>
                        <a:t>First, minus 1 to get from 12 to 11</a:t>
                      </a:r>
                    </a:p>
                    <a:p>
                      <a:pPr marL="311170" lvl="0" indent="-51435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400" b="0" u="none" dirty="0" smtClean="0"/>
                        <a:t>Then, minus 2 to get from 11 to 9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order for factor 9 to activate factor 10, there needs to be factor 8 present. The pattern?</a:t>
                      </a:r>
                    </a:p>
                    <a:p>
                      <a:pPr marL="311170" lvl="0" indent="-51435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sz="1400" b="0" u="none" dirty="0" smtClean="0"/>
                        <a:t>Count 8, 9, 10</a:t>
                      </a:r>
                    </a:p>
                    <a:p>
                      <a:pPr marL="311170" lvl="0" indent="-51435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sz="1400" b="0" u="none" dirty="0" smtClean="0"/>
                        <a:t>You need 8 to get 9 to activate 10</a:t>
                      </a:r>
                      <a:endParaRPr lang="en-US" sz="1400" b="0" u="none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n-US" sz="1400" b="0" u="non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→ 7 → 10. The pattern?</a:t>
                      </a:r>
                    </a:p>
                    <a:p>
                      <a:pPr defTabSz="914400">
                        <a:lnSpc>
                          <a:spcPct val="150000"/>
                        </a:lnSpc>
                      </a:pPr>
                      <a:endParaRPr lang="en-US" sz="1400" b="0" u="none" dirty="0" smtClean="0"/>
                    </a:p>
                    <a:p>
                      <a:pPr marL="13972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400" b="0" u="none" dirty="0" smtClean="0"/>
                        <a:t>Split the 12 from the intrinsic pathway again into two numbers; 1 and 2</a:t>
                      </a:r>
                    </a:p>
                    <a:p>
                      <a:pPr marL="13972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400" b="0" u="none" dirty="0" smtClean="0"/>
                        <a:t>Add them together so that 1 + 2 = 3</a:t>
                      </a:r>
                    </a:p>
                    <a:p>
                      <a:pPr marL="13972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400" b="0" u="none" dirty="0" smtClean="0"/>
                        <a:t>In order to get to 10, you need 7 more</a:t>
                      </a:r>
                      <a:endParaRPr lang="en-US" sz="1400" b="0" u="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30125"/>
                  </a:ext>
                </a:extLst>
              </a:tr>
              <a:tr h="576064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FF0000"/>
                          </a:solidFill>
                        </a:rPr>
                        <a:t>Thrombin comes before fibrin</a:t>
                      </a:r>
                    </a:p>
                    <a:p>
                      <a:pPr marL="0" lvl="0" indent="0" algn="ctr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en-US" sz="1400" b="0" u="none" dirty="0" smtClean="0"/>
                        <a:t>Back at the start when we talked about how factor 3 is generally the “spark” that starts it all? Which is  known as tissue factor 3 (TF)</a:t>
                      </a:r>
                      <a:r>
                        <a:rPr lang="en-US" sz="1400" b="0" u="none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marL="0" lvl="0" indent="0" algn="ctr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en-US" sz="1400" b="0" u="none" dirty="0" smtClean="0">
                          <a:solidFill>
                            <a:srgbClr val="FF0000"/>
                          </a:solidFill>
                        </a:rPr>
                        <a:t>  TF. : thrombin –&gt; fibrin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9720" lvl="0" indent="-342900">
                        <a:buFont typeface="+mj-lt"/>
                        <a:buAutoNum type="arabicPeriod"/>
                      </a:pPr>
                      <a:endParaRPr lang="en-US" sz="1300" b="0" u="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6145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246540" y="0"/>
            <a:ext cx="4942285" cy="1054125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لو ما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فهمتوا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السابق، بسطناها لكم هنا، ولو لسا ما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فهمتوا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اقرؤوا شرح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قايتون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بالسلايدتين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الجاية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بعد ما تفهمون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الباثواي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كويس، اختاروا واحد من الـ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الأنسب لكم من اللي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 و15 وطبقوا الكلام عليه !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5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Extrinsic pathway for initiating clotting (Guyton)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7573183" cy="493776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extrinsic pathway for initiating the formation of prothrombin activator begins with a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traumatized vascular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 or traumatized extravascular tissues that come in contact with the blood. This leads to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following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steps, as shown in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picture.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Release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tissue factor. Traumatized tissue releases a complex of several factors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called tissue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factor or tissue thromboplastin. This factor is composed especially of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phospholipids from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membranes of the tissue plus a lipoprotein complex that functions mainly as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proteolytic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enzyme.</a:t>
            </a: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Activation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Factor X—role of Factor VII and tissue factor. The lipoprotein complex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tissue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factor further complexes with blood coagulation Factor VII and, in the presence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calcium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ions, acts enzymatically on Factor X to form activated Factor X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Effect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 form prothrombin activator—role of Factor V. The activated Factor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X combines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immediately with tissue phospholipids that are part of tissue factors 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additional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phospholipids released from platelets, as well as with Factor V to form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complex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called prothrombin activator. Within a few seconds, in the presence of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calcium ions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(Ca++), this splits prothrombin to form thrombin, and the clotting process proceeds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already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explained. At first, the Factor V in the prothrombin activator complex 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inactive, but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once clotting begins and thrombin begins to form, the proteolytic action of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thrombin activates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Factor V. This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becomes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 additional strong accelerator of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prothrombin activation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Thus, in the final prothrombin activator complex, activated Factor X is the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actual protease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that causes splitting of prothrombin to form thrombin; activated Factor V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greatly accelerates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this protease activity, and platelet phospholipids act as a vehicle that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accelerates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process. Note especially the positive feedback effect of thrombin,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acting through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Factor V, to accelerate the entire process once it begins.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8268" y="0"/>
            <a:ext cx="7390557" cy="623237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لو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فهمتوا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اللي قبل 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</a:t>
            </a:r>
            <a:endParaRPr lang="ar-SA" sz="1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بعد ما تفهمون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الباثواي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كويس، اختاروا واحد من الـ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الأنسب لكم من اللي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 و15  وطبقوا الكلام عليه !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1186478"/>
            <a:ext cx="3396760" cy="51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Intrinsic pathway for initiating clotting (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uyton)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7717200" cy="5137150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second mechanism for initiating formation of prothrombin activator, and therefore for initiating clotting, begins with trauma to the blood or exposure of the blood to collagen from a traumatized blood vessel wall. Then the process continues through the series of cascading reactions shown in the picture.</a:t>
            </a:r>
          </a:p>
          <a:p>
            <a:pPr marL="0" indent="0">
              <a:buNone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Blood trauma causes (1) activation of Factor XII and (2) release of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platelet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phospholipids.Trauma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the blood or exposure of the blood to vascular wall collagen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alters two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important clotting factors in the blood: Factor XII and the platelets. When Factor XII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disturbed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such as by coming into contact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collagen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or with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wettable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surface such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glass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it takes on a new molecular configuration that converts it into a proteolytic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enzyme called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“activated Factor XII.” Simultaneously, the blood trauma also damages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platelets because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of adherence to either collagen or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wettable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surface (or by damage in other ways),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this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releases platelet phospholipids that contain the lipoprotein called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plateletfactor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 which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also plays a role in subsequent clotting reactions.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2. Activation of Factor XI. The activated Factor XII acts enzymatically on Factor XI to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activate this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factor as well, which is the second step in the intrinsic pathway. This reaction also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HMW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(high-molecular-weight)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kininogen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and is accelerated by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prekallikrein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3. Activation of Factor IX by activated Factor XI. The activated Factor XI then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acts enzymatically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 Factor IX to activate this factor as well.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4. Activation of Factor X—role of Factor VIII. The activated Factor IX, acting in concert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activated Factor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VIII and with the platelet phospholipids and factor 3 from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traumatized platelets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activates Factor X. It is clear that when either Factor VIII or platelets are in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short supply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this step is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deficient. Factor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VIII is the factor that is missing in a person who has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classic hemophilia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for which reason it is called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antihemophilic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factor.Platelets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are the clotting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factor that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is lacking in the bleeding disease called thrombocytopenia.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5. Action of activated Factor X to form prothrombin activator—role of Factor V. This step in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intrinsic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pathway is the same as the last step in the extrinsic pathway. That is, activated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Factor X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combines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Factor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 and platelet or tissue phospholipids to form the complex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called prothrombin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activator. The prothrombin activator in turn initiates within seconds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cleavage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of prothrombin to form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thrombin, thereby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setting into motion the final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clotting process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344" y="1219199"/>
            <a:ext cx="3505504" cy="51278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8268" y="0"/>
            <a:ext cx="7390557" cy="623237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لو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فهمتوا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اللي قبل 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</a:t>
            </a:r>
            <a:endParaRPr lang="ar-SA" sz="1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بعد ما تفهمون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الباثواي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كويس، اختاروا واحد من الـ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الأنسب لكم من اللي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بسلايد</a:t>
            </a:r>
            <a:r>
              <a:rPr lang="ar-SA" sz="1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 و15 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وطبقوا الكلام عليه !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5820" y="6356350"/>
            <a:ext cx="2640913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94013" y="3541589"/>
            <a:ext cx="7908536" cy="1223493"/>
          </a:xfrm>
          <a:custGeom>
            <a:avLst/>
            <a:gdLst>
              <a:gd name="connsiteX0" fmla="*/ 0 w 7856113"/>
              <a:gd name="connsiteY0" fmla="*/ 0 h 1223493"/>
              <a:gd name="connsiteX1" fmla="*/ 103031 w 7856113"/>
              <a:gd name="connsiteY1" fmla="*/ 1223493 h 1223493"/>
              <a:gd name="connsiteX2" fmla="*/ 7856113 w 7856113"/>
              <a:gd name="connsiteY2" fmla="*/ 1081825 h 1223493"/>
              <a:gd name="connsiteX3" fmla="*/ 6800045 w 7856113"/>
              <a:gd name="connsiteY3" fmla="*/ 0 h 1223493"/>
              <a:gd name="connsiteX4" fmla="*/ 0 w 7856113"/>
              <a:gd name="connsiteY4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113" h="1223493">
                <a:moveTo>
                  <a:pt x="0" y="0"/>
                </a:moveTo>
                <a:lnTo>
                  <a:pt x="103031" y="1223493"/>
                </a:lnTo>
                <a:lnTo>
                  <a:pt x="7856113" y="1081825"/>
                </a:lnTo>
                <a:lnTo>
                  <a:pt x="680004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06953" y="4777584"/>
            <a:ext cx="9079606" cy="1493949"/>
          </a:xfrm>
          <a:custGeom>
            <a:avLst/>
            <a:gdLst>
              <a:gd name="connsiteX0" fmla="*/ 0 w 9079606"/>
              <a:gd name="connsiteY0" fmla="*/ 0 h 1493949"/>
              <a:gd name="connsiteX1" fmla="*/ 3296992 w 9079606"/>
              <a:gd name="connsiteY1" fmla="*/ 12879 h 1493949"/>
              <a:gd name="connsiteX2" fmla="*/ 3296992 w 9079606"/>
              <a:gd name="connsiteY2" fmla="*/ 605307 h 1493949"/>
              <a:gd name="connsiteX3" fmla="*/ 9079606 w 9079606"/>
              <a:gd name="connsiteY3" fmla="*/ 643944 h 1493949"/>
              <a:gd name="connsiteX4" fmla="*/ 9079606 w 9079606"/>
              <a:gd name="connsiteY4" fmla="*/ 1493949 h 1493949"/>
              <a:gd name="connsiteX5" fmla="*/ 38637 w 9079606"/>
              <a:gd name="connsiteY5" fmla="*/ 1455313 h 1493949"/>
              <a:gd name="connsiteX6" fmla="*/ 0 w 9079606"/>
              <a:gd name="connsiteY6" fmla="*/ 0 h 14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9606" h="1493949">
                <a:moveTo>
                  <a:pt x="0" y="0"/>
                </a:moveTo>
                <a:lnTo>
                  <a:pt x="3296992" y="12879"/>
                </a:lnTo>
                <a:lnTo>
                  <a:pt x="3296992" y="605307"/>
                </a:lnTo>
                <a:lnTo>
                  <a:pt x="9079606" y="643944"/>
                </a:lnTo>
                <a:lnTo>
                  <a:pt x="9079606" y="1493949"/>
                </a:lnTo>
                <a:lnTo>
                  <a:pt x="38637" y="1455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22804" y="5805264"/>
            <a:ext cx="1955990" cy="3326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Plasminogen activators t-</a:t>
            </a:r>
            <a:r>
              <a:rPr lang="en-US" sz="1200" b="1" dirty="0" err="1">
                <a:solidFill>
                  <a:schemeClr val="tx1"/>
                </a:solidFill>
              </a:rPr>
              <a:t>PA,u</a:t>
            </a:r>
            <a:r>
              <a:rPr lang="en-US" sz="1200" b="1" dirty="0">
                <a:solidFill>
                  <a:schemeClr val="tx1"/>
                </a:solidFill>
              </a:rPr>
              <a:t>-PA</a:t>
            </a:r>
            <a:endParaRPr lang="en-US" sz="1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18548" y="4077072"/>
            <a:ext cx="0" cy="280711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92869" y="4221088"/>
            <a:ext cx="1363970" cy="8508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15258" y="4437112"/>
            <a:ext cx="2517" cy="463426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582906" y="1548946"/>
            <a:ext cx="5703731" cy="2001591"/>
          </a:xfrm>
          <a:custGeom>
            <a:avLst/>
            <a:gdLst>
              <a:gd name="connsiteX0" fmla="*/ 3331028 w 5823857"/>
              <a:gd name="connsiteY0" fmla="*/ 10886 h 2242457"/>
              <a:gd name="connsiteX1" fmla="*/ 0 w 5823857"/>
              <a:gd name="connsiteY1" fmla="*/ 0 h 2242457"/>
              <a:gd name="connsiteX2" fmla="*/ 2253343 w 5823857"/>
              <a:gd name="connsiteY2" fmla="*/ 2242457 h 2242457"/>
              <a:gd name="connsiteX3" fmla="*/ 5823857 w 5823857"/>
              <a:gd name="connsiteY3" fmla="*/ 2220686 h 2242457"/>
              <a:gd name="connsiteX4" fmla="*/ 3331028 w 5823857"/>
              <a:gd name="connsiteY4" fmla="*/ 10886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3857" h="2242457">
                <a:moveTo>
                  <a:pt x="3331028" y="10886"/>
                </a:moveTo>
                <a:lnTo>
                  <a:pt x="0" y="0"/>
                </a:lnTo>
                <a:lnTo>
                  <a:pt x="2253343" y="2242457"/>
                </a:lnTo>
                <a:lnTo>
                  <a:pt x="5823857" y="2220686"/>
                </a:lnTo>
                <a:lnTo>
                  <a:pt x="3331028" y="10886"/>
                </a:lnTo>
                <a:close/>
              </a:path>
            </a:pathLst>
          </a:custGeom>
          <a:solidFill>
            <a:srgbClr val="FFD4E3"/>
          </a:solidFill>
          <a:ln>
            <a:solidFill>
              <a:srgbClr val="FF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1" y="1548946"/>
            <a:ext cx="6336249" cy="2001221"/>
          </a:xfrm>
          <a:custGeom>
            <a:avLst/>
            <a:gdLst>
              <a:gd name="connsiteX0" fmla="*/ 3331028 w 5823857"/>
              <a:gd name="connsiteY0" fmla="*/ 10886 h 2242457"/>
              <a:gd name="connsiteX1" fmla="*/ 0 w 5823857"/>
              <a:gd name="connsiteY1" fmla="*/ 0 h 2242457"/>
              <a:gd name="connsiteX2" fmla="*/ 2253343 w 5823857"/>
              <a:gd name="connsiteY2" fmla="*/ 2242457 h 2242457"/>
              <a:gd name="connsiteX3" fmla="*/ 5823857 w 5823857"/>
              <a:gd name="connsiteY3" fmla="*/ 2220686 h 2242457"/>
              <a:gd name="connsiteX4" fmla="*/ 3331028 w 5823857"/>
              <a:gd name="connsiteY4" fmla="*/ 10886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3857" h="2242457">
                <a:moveTo>
                  <a:pt x="3331028" y="10886"/>
                </a:moveTo>
                <a:lnTo>
                  <a:pt x="0" y="0"/>
                </a:lnTo>
                <a:lnTo>
                  <a:pt x="2253343" y="2242457"/>
                </a:lnTo>
                <a:lnTo>
                  <a:pt x="5823857" y="2220686"/>
                </a:lnTo>
                <a:lnTo>
                  <a:pt x="3331028" y="10886"/>
                </a:lnTo>
                <a:close/>
              </a:path>
            </a:pathLst>
          </a:custGeom>
          <a:solidFill>
            <a:srgbClr val="D4EFFF"/>
          </a:solidFill>
          <a:ln>
            <a:solidFill>
              <a:srgbClr val="D4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89189" y="2287624"/>
            <a:ext cx="0" cy="280711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9796" y="129683"/>
            <a:ext cx="10969943" cy="99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The Coagulation Cascade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923303" y="1886233"/>
            <a:ext cx="1164472" cy="421139"/>
          </a:xfrm>
          <a:prstGeom prst="roundRect">
            <a:avLst/>
          </a:prstGeom>
          <a:solidFill>
            <a:srgbClr val="FCE9BA"/>
          </a:solidFill>
          <a:ln>
            <a:solidFill>
              <a:srgbClr val="FCE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FXII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Inactive factor XII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06953" y="1886232"/>
            <a:ext cx="1164472" cy="421139"/>
          </a:xfrm>
          <a:prstGeom prst="roundRect">
            <a:avLst/>
          </a:prstGeom>
          <a:solidFill>
            <a:srgbClr val="F9D266"/>
          </a:solidFill>
          <a:ln>
            <a:solidFill>
              <a:srgbClr val="F9D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FXIIa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active factor XII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82706" y="2451388"/>
            <a:ext cx="1164472" cy="421139"/>
          </a:xfrm>
          <a:prstGeom prst="roundRect">
            <a:avLst/>
          </a:prstGeom>
          <a:solidFill>
            <a:srgbClr val="FCE9BA"/>
          </a:solidFill>
          <a:ln>
            <a:solidFill>
              <a:srgbClr val="FCE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FXI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Inactive factor XI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15591" y="2451388"/>
            <a:ext cx="1164472" cy="421139"/>
          </a:xfrm>
          <a:prstGeom prst="roundRect">
            <a:avLst/>
          </a:prstGeom>
          <a:solidFill>
            <a:srgbClr val="F9D266"/>
          </a:solidFill>
          <a:ln>
            <a:solidFill>
              <a:srgbClr val="F9D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FXIa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active factor XI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087775" y="2096802"/>
            <a:ext cx="519178" cy="1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967522" y="2636046"/>
            <a:ext cx="519178" cy="1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718810" y="3047200"/>
            <a:ext cx="1164472" cy="421139"/>
          </a:xfrm>
          <a:prstGeom prst="roundRect">
            <a:avLst/>
          </a:prstGeom>
          <a:solidFill>
            <a:srgbClr val="FCE9BA"/>
          </a:solidFill>
          <a:ln>
            <a:solidFill>
              <a:srgbClr val="FCE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FIX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Inactive factor IX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51695" y="3047200"/>
            <a:ext cx="1164472" cy="421139"/>
          </a:xfrm>
          <a:prstGeom prst="roundRect">
            <a:avLst/>
          </a:prstGeom>
          <a:solidFill>
            <a:srgbClr val="F9D266"/>
          </a:solidFill>
          <a:ln>
            <a:solidFill>
              <a:srgbClr val="F9D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FIXa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active factor IX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03626" y="3231858"/>
            <a:ext cx="519178" cy="1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25293" y="2883436"/>
            <a:ext cx="0" cy="280711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813005" y="1898864"/>
            <a:ext cx="1224136" cy="560503"/>
          </a:xfrm>
          <a:prstGeom prst="roundRect">
            <a:avLst/>
          </a:prstGeom>
          <a:solidFill>
            <a:srgbClr val="FFA8CA"/>
          </a:solidFill>
          <a:ln>
            <a:solidFill>
              <a:srgbClr val="F1A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Tissue factor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factor III 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thromboplastin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82906" y="3686433"/>
            <a:ext cx="1164472" cy="421139"/>
          </a:xfrm>
          <a:prstGeom prst="roundRect">
            <a:avLst/>
          </a:prstGeom>
          <a:solidFill>
            <a:srgbClr val="E6FFC3"/>
          </a:solidFill>
          <a:ln>
            <a:solidFill>
              <a:srgbClr val="E6F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FX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Inactive factor X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62310" y="3701858"/>
            <a:ext cx="1164472" cy="421139"/>
          </a:xfrm>
          <a:prstGeom prst="roundRect">
            <a:avLst/>
          </a:prstGeom>
          <a:solidFill>
            <a:srgbClr val="CBF56B"/>
          </a:solidFill>
          <a:ln>
            <a:solidFill>
              <a:srgbClr val="CBF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FXa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active factor X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47378" y="3897003"/>
            <a:ext cx="2014932" cy="15425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89389" y="3522669"/>
            <a:ext cx="0" cy="280711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08255" y="2568335"/>
            <a:ext cx="0" cy="1272663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683943" y="2844428"/>
            <a:ext cx="1164472" cy="224532"/>
          </a:xfrm>
          <a:prstGeom prst="roundRect">
            <a:avLst/>
          </a:prstGeom>
          <a:solidFill>
            <a:schemeClr val="bg1"/>
          </a:solidFill>
          <a:ln>
            <a:solidFill>
              <a:srgbClr val="FCE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FVII &amp; Ca++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480263" y="2955444"/>
            <a:ext cx="196230" cy="8508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302324" y="3550167"/>
            <a:ext cx="583123" cy="238873"/>
          </a:xfrm>
          <a:prstGeom prst="roundRect">
            <a:avLst/>
          </a:prstGeom>
          <a:solidFill>
            <a:schemeClr val="bg1"/>
          </a:solidFill>
          <a:ln>
            <a:solidFill>
              <a:srgbClr val="FCE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FVIII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086300" y="3675524"/>
            <a:ext cx="196230" cy="8508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080251" y="4293096"/>
            <a:ext cx="1022273" cy="279524"/>
          </a:xfrm>
          <a:prstGeom prst="roundRect">
            <a:avLst/>
          </a:prstGeom>
          <a:solidFill>
            <a:srgbClr val="9FCAFF"/>
          </a:solidFill>
          <a:ln>
            <a:solidFill>
              <a:srgbClr val="9FC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Prothrombin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06430" y="4307438"/>
            <a:ext cx="994502" cy="236821"/>
          </a:xfrm>
          <a:prstGeom prst="roundRect">
            <a:avLst/>
          </a:prstGeom>
          <a:solidFill>
            <a:srgbClr val="72BBCE"/>
          </a:solidFill>
          <a:ln>
            <a:solidFill>
              <a:srgbClr val="72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Thrombin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063204" y="4437112"/>
            <a:ext cx="519178" cy="1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857932" y="4077072"/>
            <a:ext cx="1164472" cy="224532"/>
          </a:xfrm>
          <a:prstGeom prst="roundRect">
            <a:avLst/>
          </a:prstGeom>
          <a:solidFill>
            <a:schemeClr val="bg1"/>
          </a:solidFill>
          <a:ln>
            <a:solidFill>
              <a:srgbClr val="FCE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FV+ Ca</a:t>
            </a:r>
            <a:r>
              <a:rPr lang="en-US" sz="1200" b="1" baseline="30000" dirty="0">
                <a:solidFill>
                  <a:schemeClr val="tx1"/>
                </a:solidFill>
              </a:rPr>
              <a:t>++ </a:t>
            </a:r>
            <a:r>
              <a:rPr lang="en-US" sz="1200" b="1" dirty="0">
                <a:solidFill>
                  <a:schemeClr val="tx1"/>
                </a:solidFill>
              </a:rPr>
              <a:t>+P</a:t>
            </a:r>
            <a:endParaRPr lang="en-US" sz="1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25860" y="1606340"/>
            <a:ext cx="2370092" cy="1517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Damaged vessel surface/ 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foreign surface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/ exposed collagen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349996" y="1772816"/>
            <a:ext cx="0" cy="280711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746756" y="2084278"/>
            <a:ext cx="196230" cy="8508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926744" y="2022724"/>
            <a:ext cx="926697" cy="1401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Hageman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factor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05780" y="1124743"/>
            <a:ext cx="2201173" cy="371801"/>
          </a:xfrm>
          <a:prstGeom prst="roundRect">
            <a:avLst/>
          </a:prstGeom>
          <a:solidFill>
            <a:srgbClr val="D4EFFD"/>
          </a:solidFill>
          <a:ln w="57150">
            <a:solidFill>
              <a:srgbClr val="9FCA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FF0000"/>
                </a:solidFill>
              </a:rPr>
              <a:t>Intrinsic Pathway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473999" y="1150092"/>
            <a:ext cx="2006263" cy="334692"/>
          </a:xfrm>
          <a:prstGeom prst="roundRect">
            <a:avLst/>
          </a:prstGeom>
          <a:solidFill>
            <a:srgbClr val="FFD4E3"/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FF0000"/>
                </a:solidFill>
              </a:rPr>
              <a:t>Extrinsic Pathway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67655" y="1579165"/>
            <a:ext cx="910138" cy="219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bg1">
                    <a:lumMod val="50000"/>
                  </a:schemeClr>
                </a:solidFill>
              </a:rPr>
              <a:t>Tissue damage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93885" y="1742013"/>
            <a:ext cx="160959" cy="144219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797455" y="4797152"/>
            <a:ext cx="1164472" cy="260931"/>
          </a:xfrm>
          <a:prstGeom prst="roundRect">
            <a:avLst/>
          </a:prstGeom>
          <a:solidFill>
            <a:srgbClr val="D1B7FF"/>
          </a:solidFill>
          <a:ln>
            <a:solidFill>
              <a:srgbClr val="D1B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Fibrinogen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559751" y="4817034"/>
            <a:ext cx="1164472" cy="278497"/>
          </a:xfrm>
          <a:prstGeom prst="roundRect">
            <a:avLst/>
          </a:prstGeom>
          <a:solidFill>
            <a:srgbClr val="AC6FFF"/>
          </a:solidFill>
          <a:ln>
            <a:solidFill>
              <a:srgbClr val="AC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Fibrin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7982271" y="4965618"/>
            <a:ext cx="519178" cy="1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8683261" y="4073649"/>
            <a:ext cx="1164472" cy="18351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Fraction 1+2</a:t>
            </a:r>
            <a:endParaRPr lang="en-US" sz="1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8713488" y="4471367"/>
            <a:ext cx="1910196" cy="5458"/>
          </a:xfrm>
          <a:prstGeom prst="straightConnector1">
            <a:avLst/>
          </a:prstGeom>
          <a:ln w="127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997541" y="4356675"/>
            <a:ext cx="4113" cy="274413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0402548" y="3943965"/>
            <a:ext cx="1164472" cy="421139"/>
          </a:xfrm>
          <a:prstGeom prst="roundRect">
            <a:avLst/>
          </a:prstGeom>
          <a:solidFill>
            <a:srgbClr val="D1B7FF"/>
          </a:solidFill>
          <a:ln>
            <a:solidFill>
              <a:srgbClr val="D1B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Antithrombin</a:t>
            </a:r>
            <a:r>
              <a:rPr lang="en-US" sz="1200" dirty="0">
                <a:solidFill>
                  <a:schemeClr val="tx1"/>
                </a:solidFill>
              </a:rPr>
              <a:t> III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090848" y="4631088"/>
            <a:ext cx="1821611" cy="610246"/>
          </a:xfrm>
          <a:prstGeom prst="roundRect">
            <a:avLst/>
          </a:prstGeom>
          <a:solidFill>
            <a:srgbClr val="AC6FFF"/>
          </a:solidFill>
          <a:ln>
            <a:solidFill>
              <a:srgbClr val="AC6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Thrombin-</a:t>
            </a:r>
            <a:r>
              <a:rPr lang="en-US" sz="1100" b="1" dirty="0" err="1">
                <a:solidFill>
                  <a:schemeClr val="tx1"/>
                </a:solidFill>
              </a:rPr>
              <a:t>antithrombin</a:t>
            </a:r>
            <a:r>
              <a:rPr lang="en-US" sz="1100" b="1" dirty="0">
                <a:solidFill>
                  <a:schemeClr val="tx1"/>
                </a:solidFill>
              </a:rPr>
              <a:t> complex (TAT)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694207" y="5816173"/>
            <a:ext cx="1164472" cy="421139"/>
          </a:xfrm>
          <a:prstGeom prst="roundRect">
            <a:avLst/>
          </a:prstGeom>
          <a:solidFill>
            <a:srgbClr val="FF8F77"/>
          </a:solidFill>
          <a:ln>
            <a:solidFill>
              <a:srgbClr val="FF8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D-Dimer (FDP)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8867805" y="5589239"/>
            <a:ext cx="548364" cy="1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6936982" y="5120798"/>
            <a:ext cx="523593" cy="22531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FPA</a:t>
            </a:r>
            <a:endParaRPr lang="en-US" sz="1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9" name="Elbow Connector 58"/>
          <p:cNvCxnSpPr/>
          <p:nvPr/>
        </p:nvCxnSpPr>
        <p:spPr>
          <a:xfrm flipV="1">
            <a:off x="7480156" y="5059924"/>
            <a:ext cx="745184" cy="151336"/>
          </a:xfrm>
          <a:prstGeom prst="bentConnector3">
            <a:avLst>
              <a:gd name="adj1" fmla="val 100527"/>
            </a:avLst>
          </a:prstGeom>
          <a:ln>
            <a:solidFill>
              <a:srgbClr val="529F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8156957" y="1785265"/>
            <a:ext cx="3867782" cy="1783186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none" anchor="ctr">
            <a:no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1400" u="sng" dirty="0" err="1">
                <a:solidFill>
                  <a:srgbClr val="FF0000"/>
                </a:solidFill>
              </a:rPr>
              <a:t>Haemostatic</a:t>
            </a:r>
            <a:r>
              <a:rPr lang="en-US" sz="1400" u="sng" dirty="0">
                <a:solidFill>
                  <a:srgbClr val="FF0000"/>
                </a:solidFill>
              </a:rPr>
              <a:t> Activation </a:t>
            </a:r>
          </a:p>
          <a:p>
            <a:pPr algn="ctr"/>
            <a:r>
              <a:rPr lang="en-US" sz="1400" u="sng" dirty="0">
                <a:solidFill>
                  <a:srgbClr val="FF0000"/>
                </a:solidFill>
              </a:rPr>
              <a:t>Markers </a:t>
            </a:r>
          </a:p>
          <a:p>
            <a:pPr algn="ctr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(4 markers with this. Sign      )</a:t>
            </a: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6683943" y="5085184"/>
            <a:ext cx="339051" cy="272637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AutoShape 38"/>
          <p:cNvSpPr>
            <a:spLocks noChangeArrowheads="1"/>
          </p:cNvSpPr>
          <p:nvPr/>
        </p:nvSpPr>
        <p:spPr bwMode="auto">
          <a:xfrm>
            <a:off x="4614218" y="5910295"/>
            <a:ext cx="339051" cy="272637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AutoShape 38"/>
          <p:cNvSpPr>
            <a:spLocks noChangeArrowheads="1"/>
          </p:cNvSpPr>
          <p:nvPr/>
        </p:nvSpPr>
        <p:spPr bwMode="auto">
          <a:xfrm>
            <a:off x="9735840" y="4016270"/>
            <a:ext cx="339051" cy="272637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AutoShape 38"/>
          <p:cNvSpPr>
            <a:spLocks noChangeArrowheads="1"/>
          </p:cNvSpPr>
          <p:nvPr/>
        </p:nvSpPr>
        <p:spPr bwMode="auto">
          <a:xfrm>
            <a:off x="11655948" y="4525325"/>
            <a:ext cx="339051" cy="272637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Rounded Rectangle 64"/>
          <p:cNvSpPr/>
          <p:nvPr/>
        </p:nvSpPr>
        <p:spPr>
          <a:xfrm>
            <a:off x="9445950" y="5419717"/>
            <a:ext cx="1164472" cy="302630"/>
          </a:xfrm>
          <a:prstGeom prst="roundRect">
            <a:avLst/>
          </a:prstGeom>
          <a:solidFill>
            <a:srgbClr val="FCE9BA"/>
          </a:solidFill>
          <a:ln>
            <a:solidFill>
              <a:srgbClr val="FCE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Plasminogen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06430" y="5452545"/>
            <a:ext cx="1164472" cy="269802"/>
          </a:xfrm>
          <a:prstGeom prst="roundRect">
            <a:avLst/>
          </a:prstGeom>
          <a:solidFill>
            <a:srgbClr val="F9D266"/>
          </a:solidFill>
          <a:ln>
            <a:solidFill>
              <a:srgbClr val="F9D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Plasmin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800454" y="5020569"/>
            <a:ext cx="1164472" cy="421139"/>
          </a:xfrm>
          <a:prstGeom prst="roundRect">
            <a:avLst/>
          </a:prstGeom>
          <a:solidFill>
            <a:srgbClr val="FCE9BA"/>
          </a:solidFill>
          <a:ln>
            <a:solidFill>
              <a:srgbClr val="FCE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Coagulation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673334" y="5013176"/>
            <a:ext cx="1164472" cy="421139"/>
          </a:xfrm>
          <a:prstGeom prst="roundRect">
            <a:avLst/>
          </a:prstGeom>
          <a:solidFill>
            <a:srgbClr val="F9D266"/>
          </a:solidFill>
          <a:ln>
            <a:solidFill>
              <a:srgbClr val="F9D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Fibrin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9141987" y="5085184"/>
            <a:ext cx="19789" cy="426593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343125" y="5805264"/>
            <a:ext cx="1559599" cy="3326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Anti-activators PAI-1&amp;2</a:t>
            </a:r>
            <a:endParaRPr lang="en-US" sz="1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1" name="Elbow Connector 70"/>
          <p:cNvCxnSpPr/>
          <p:nvPr/>
        </p:nvCxnSpPr>
        <p:spPr>
          <a:xfrm flipV="1">
            <a:off x="8902724" y="5594173"/>
            <a:ext cx="216024" cy="377421"/>
          </a:xfrm>
          <a:prstGeom prst="bentConnector2">
            <a:avLst/>
          </a:prstGeom>
          <a:ln>
            <a:solidFill>
              <a:srgbClr val="529F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>
            <a:off x="9259028" y="5594178"/>
            <a:ext cx="363776" cy="377417"/>
          </a:xfrm>
          <a:prstGeom prst="bentConnector2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5366059" y="5568912"/>
            <a:ext cx="2157512" cy="5976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255570" y="5434315"/>
            <a:ext cx="0" cy="288032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6094412" y="5877272"/>
            <a:ext cx="1162427" cy="2084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Anti-plasmin</a:t>
            </a:r>
            <a:endParaRPr lang="en-US" sz="1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6670476" y="5609458"/>
            <a:ext cx="5150" cy="267814"/>
          </a:xfrm>
          <a:prstGeom prst="straightConnector1">
            <a:avLst/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059541" y="5237891"/>
            <a:ext cx="519178" cy="1"/>
          </a:xfrm>
          <a:prstGeom prst="straightConnector1">
            <a:avLst/>
          </a:prstGeom>
          <a:ln w="38100"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844464" y="5237891"/>
            <a:ext cx="1524319" cy="383349"/>
          </a:xfrm>
          <a:prstGeom prst="roundRect">
            <a:avLst/>
          </a:prstGeom>
          <a:solidFill>
            <a:srgbClr val="FFF9E5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FF0000"/>
                </a:solidFill>
              </a:rPr>
              <a:t>Fibrinolysis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-1" y="1077760"/>
            <a:ext cx="5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055954" y="1099894"/>
            <a:ext cx="946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2)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8667706" y="2368280"/>
            <a:ext cx="516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51696" y="5187336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4)</a:t>
            </a:r>
            <a:endParaRPr lang="en-US" dirty="0"/>
          </a:p>
        </p:txBody>
      </p:sp>
      <p:sp>
        <p:nvSpPr>
          <p:cNvPr id="83" name="AutoShape 38"/>
          <p:cNvSpPr>
            <a:spLocks noChangeArrowheads="1"/>
          </p:cNvSpPr>
          <p:nvPr/>
        </p:nvSpPr>
        <p:spPr bwMode="auto">
          <a:xfrm>
            <a:off x="10723913" y="2708109"/>
            <a:ext cx="339051" cy="272637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4" name="Elbow Connector 83"/>
          <p:cNvCxnSpPr/>
          <p:nvPr/>
        </p:nvCxnSpPr>
        <p:spPr>
          <a:xfrm rot="10800000" flipV="1">
            <a:off x="7407180" y="4169174"/>
            <a:ext cx="1288258" cy="195929"/>
          </a:xfrm>
          <a:prstGeom prst="bentConnector3">
            <a:avLst>
              <a:gd name="adj1" fmla="val 99986"/>
            </a:avLst>
          </a:prstGeom>
          <a:ln>
            <a:solidFill>
              <a:srgbClr val="3B8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940911" y="3955326"/>
            <a:ext cx="2201173" cy="3718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bg1">
                    <a:lumMod val="50000"/>
                  </a:schemeClr>
                </a:solidFill>
              </a:rPr>
              <a:t>Common Pathway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246540" y="0"/>
            <a:ext cx="4942285" cy="533469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ما تفهمون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الباثواي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كويس، اختاروا واحد من الـ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الأنسب لكم سواء هذا أو من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الجاية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وطبقوا الكلام عليه !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0984" y="1400204"/>
            <a:ext cx="1782796" cy="307777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</a:t>
            </a:r>
            <a:r>
              <a:rPr lang="en-US" sz="14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thromboblastin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88861" y="1708862"/>
            <a:ext cx="111857" cy="1844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02340" y="2390251"/>
            <a:ext cx="1578025" cy="769441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factor (if it finds anything other than the smooth endothelium it will get activated)</a:t>
            </a:r>
          </a:p>
        </p:txBody>
      </p:sp>
      <p:cxnSp>
        <p:nvCxnSpPr>
          <p:cNvPr id="89" name="Straight Arrow Connector 88"/>
          <p:cNvCxnSpPr>
            <a:stCxn id="86" idx="0"/>
          </p:cNvCxnSpPr>
          <p:nvPr/>
        </p:nvCxnSpPr>
        <p:spPr>
          <a:xfrm flipV="1">
            <a:off x="891353" y="2265448"/>
            <a:ext cx="58864" cy="1248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/>
              <a:t>Extrinsic &amp; intrinsic mechanism</a:t>
            </a:r>
          </a:p>
        </p:txBody>
      </p:sp>
      <p:sp>
        <p:nvSpPr>
          <p:cNvPr id="7" name="object 2"/>
          <p:cNvSpPr/>
          <p:nvPr/>
        </p:nvSpPr>
        <p:spPr>
          <a:xfrm>
            <a:off x="552965" y="1312277"/>
            <a:ext cx="5181407" cy="4781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630656" y="1250722"/>
            <a:ext cx="205928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-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Blood </a:t>
            </a:r>
            <a:r>
              <a:rPr lang="en-US" sz="1400" spc="-4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Trauma </a:t>
            </a:r>
            <a:r>
              <a:rPr lang="en-US" sz="1400" spc="-1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or  Contact </a:t>
            </a:r>
            <a:r>
              <a:rPr lang="en-US" sz="1400" spc="1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with</a:t>
            </a:r>
            <a:r>
              <a:rPr lang="en-US" sz="1400" spc="-9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</a:t>
            </a:r>
            <a:r>
              <a:rPr lang="en-US" sz="1400" spc="-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collagen</a:t>
            </a:r>
            <a:endParaRPr lang="en-US" sz="1400" dirty="0">
              <a:solidFill>
                <a:schemeClr val="accent2">
                  <a:lumMod val="75000"/>
                </a:schemeClr>
              </a:solidFill>
              <a:cs typeface="Times New Roman"/>
            </a:endParaRPr>
          </a:p>
        </p:txBody>
      </p:sp>
      <p:cxnSp>
        <p:nvCxnSpPr>
          <p:cNvPr id="9" name="Straight Arrow Connector 8"/>
          <p:cNvCxnSpPr>
            <a:stCxn id="11" idx="2"/>
          </p:cNvCxnSpPr>
          <p:nvPr/>
        </p:nvCxnSpPr>
        <p:spPr>
          <a:xfrm flipH="1">
            <a:off x="1630656" y="1773942"/>
            <a:ext cx="1029644" cy="169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14768" y="1982493"/>
            <a:ext cx="99643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spc="-1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Tissue</a:t>
            </a:r>
            <a:r>
              <a:rPr lang="en-US" sz="1200" spc="-5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</a:t>
            </a:r>
            <a:r>
              <a:rPr lang="en-US" sz="1200" spc="-1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Factor</a:t>
            </a:r>
            <a:endParaRPr lang="en-US" sz="1200" dirty="0">
              <a:solidFill>
                <a:schemeClr val="accent2">
                  <a:lumMod val="75000"/>
                </a:schemeClr>
              </a:solidFill>
              <a:cs typeface="Times New Roman"/>
            </a:endParaRPr>
          </a:p>
        </p:txBody>
      </p:sp>
      <p:cxnSp>
        <p:nvCxnSpPr>
          <p:cNvPr id="11" name="Straight Arrow Connector 10"/>
          <p:cNvCxnSpPr>
            <a:stCxn id="13" idx="2"/>
          </p:cNvCxnSpPr>
          <p:nvPr/>
        </p:nvCxnSpPr>
        <p:spPr>
          <a:xfrm>
            <a:off x="4012983" y="2259492"/>
            <a:ext cx="281229" cy="305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5862" y="5493357"/>
            <a:ext cx="211559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pc="-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Fibrin </a:t>
            </a:r>
            <a:r>
              <a:rPr lang="en-US" sz="1400" spc="-1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Stabilizing Factor</a:t>
            </a:r>
            <a:r>
              <a:rPr lang="en-US" sz="1400" spc="2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</a:t>
            </a:r>
            <a:r>
              <a:rPr lang="en-US" sz="1400" spc="-1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XIII</a:t>
            </a:r>
            <a:endParaRPr lang="en-US" sz="1400" dirty="0">
              <a:solidFill>
                <a:schemeClr val="accent2">
                  <a:lumMod val="75000"/>
                </a:schemeClr>
              </a:solidFill>
              <a:cs typeface="Times New Roman"/>
            </a:endParaRPr>
          </a:p>
        </p:txBody>
      </p:sp>
      <p:cxnSp>
        <p:nvCxnSpPr>
          <p:cNvPr id="13" name="Straight Arrow Connector 12"/>
          <p:cNvCxnSpPr>
            <a:stCxn id="15" idx="3"/>
          </p:cNvCxnSpPr>
          <p:nvPr/>
        </p:nvCxnSpPr>
        <p:spPr>
          <a:xfrm flipV="1">
            <a:off x="3821453" y="5441778"/>
            <a:ext cx="668873" cy="313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2965" y="3026677"/>
            <a:ext cx="106285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spc="-2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Prothrombin</a:t>
            </a:r>
            <a:r>
              <a:rPr lang="en-US" sz="1400" spc="-2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Activator</a:t>
            </a:r>
            <a:r>
              <a:rPr lang="en-US" sz="1400" spc="-14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</a:t>
            </a:r>
            <a:r>
              <a:rPr lang="en-US" sz="1400" spc="-15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Complex</a:t>
            </a:r>
            <a:endParaRPr lang="en-US" sz="1400" dirty="0">
              <a:solidFill>
                <a:schemeClr val="accent2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12668" y="3626691"/>
            <a:ext cx="804199" cy="82142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stCxn id="17" idx="3"/>
          </p:cNvCxnSpPr>
          <p:nvPr/>
        </p:nvCxnSpPr>
        <p:spPr>
          <a:xfrm>
            <a:off x="1615823" y="3396009"/>
            <a:ext cx="1496845" cy="641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2"/>
          <p:cNvSpPr/>
          <p:nvPr/>
        </p:nvSpPr>
        <p:spPr>
          <a:xfrm>
            <a:off x="6354788" y="1299553"/>
            <a:ext cx="5224615" cy="4937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69867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246540" y="0"/>
            <a:ext cx="4942285" cy="533469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ما تفهمون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الباثواي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كويس، اختاروا واحد من الـ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الأنسب لكم سواء من هنا أو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السلايد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السابق، وطبقوا الكلام عليه !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8321" y="3883513"/>
            <a:ext cx="1379095" cy="307777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stabilizing factor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77877" y="4187029"/>
            <a:ext cx="59991" cy="1440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4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/>
              <a:t>Activation </a:t>
            </a:r>
            <a:r>
              <a:rPr lang="en-US" sz="3200" dirty="0" smtClean="0"/>
              <a:t>&amp; </a:t>
            </a:r>
            <a:r>
              <a:rPr lang="en-US" sz="3200" dirty="0"/>
              <a:t>Inactivation of coagulation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06795"/>
              </p:ext>
            </p:extLst>
          </p:nvPr>
        </p:nvGraphicFramePr>
        <p:xfrm>
          <a:off x="609460" y="1806575"/>
          <a:ext cx="10969944" cy="3886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84972">
                  <a:extLst>
                    <a:ext uri="{9D8B030D-6E8A-4147-A177-3AD203B41FA5}">
                      <a16:colId xmlns:a16="http://schemas.microsoft.com/office/drawing/2014/main" val="3129152148"/>
                    </a:ext>
                  </a:extLst>
                </a:gridCol>
                <a:gridCol w="5484972">
                  <a:extLst>
                    <a:ext uri="{9D8B030D-6E8A-4147-A177-3AD203B41FA5}">
                      <a16:colId xmlns:a16="http://schemas.microsoft.com/office/drawing/2014/main" val="35205488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Activation and Inactivation of coagulation</a:t>
                      </a:r>
                    </a:p>
                  </a:txBody>
                  <a:tcPr>
                    <a:solidFill>
                      <a:srgbClr val="EBFF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5826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Activation of coagulation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Inactivation of coagulation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62183"/>
                  </a:ext>
                </a:extLst>
              </a:tr>
              <a:tr h="706507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altLang="en-US" sz="1400" dirty="0" smtClean="0">
                          <a:solidFill>
                            <a:schemeClr val="tx1"/>
                          </a:solidFill>
                        </a:rPr>
                        <a:t>Are not coded for by specific genes, and their concentrations reflect the overall activation of the coagulation and fibrinolytic systems.</a:t>
                      </a:r>
                      <a:endParaRPr lang="ar-SA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1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1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1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1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1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1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By </a:t>
                      </a:r>
                      <a:r>
                        <a:rPr lang="en-US" sz="1400" dirty="0" smtClean="0">
                          <a:solidFill>
                            <a:srgbClr val="528693"/>
                          </a:solidFill>
                        </a:rPr>
                        <a:t>natural anticoagulants</a:t>
                      </a:r>
                      <a:endParaRPr lang="ar-SA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3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en-US" sz="1400" dirty="0" smtClean="0">
                          <a:solidFill>
                            <a:srgbClr val="528693"/>
                          </a:solidFill>
                        </a:rPr>
                        <a:t>Enzymatic activation products of coagulation and fibrinolytic mechanisms such as :</a:t>
                      </a:r>
                    </a:p>
                    <a:p>
                      <a:pPr marL="793699" lvl="1" indent="-285750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en-US" altLang="en-US" sz="1400" dirty="0" err="1" smtClean="0">
                          <a:solidFill>
                            <a:schemeClr val="tx1"/>
                          </a:solidFill>
                        </a:rPr>
                        <a:t>prothombin</a:t>
                      </a:r>
                      <a:r>
                        <a:rPr lang="en-US" altLang="en-US" sz="1400" dirty="0" smtClean="0">
                          <a:solidFill>
                            <a:schemeClr val="tx1"/>
                          </a:solidFill>
                        </a:rPr>
                        <a:t> 1+2 (F1+2) </a:t>
                      </a:r>
                    </a:p>
                    <a:p>
                      <a:pPr marL="793699" lvl="1" indent="-285750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en-US" altLang="en-US" sz="1400" dirty="0" smtClean="0">
                          <a:solidFill>
                            <a:schemeClr val="tx1"/>
                          </a:solidFill>
                        </a:rPr>
                        <a:t>thrombin-</a:t>
                      </a:r>
                      <a:r>
                        <a:rPr lang="en-US" altLang="en-US" sz="1400" dirty="0" err="1" smtClean="0">
                          <a:solidFill>
                            <a:schemeClr val="tx1"/>
                          </a:solidFill>
                        </a:rPr>
                        <a:t>antithrombin</a:t>
                      </a:r>
                      <a:r>
                        <a:rPr lang="en-US" altLang="en-US" sz="1400" dirty="0" smtClean="0">
                          <a:solidFill>
                            <a:schemeClr val="tx1"/>
                          </a:solidFill>
                        </a:rPr>
                        <a:t> complex (TAT)</a:t>
                      </a:r>
                    </a:p>
                    <a:p>
                      <a:pPr marL="793699" lvl="1" indent="-285750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en-US" altLang="en-US" sz="1400" dirty="0" smtClean="0">
                          <a:solidFill>
                            <a:schemeClr val="tx1"/>
                          </a:solidFill>
                        </a:rPr>
                        <a:t>FPA </a:t>
                      </a:r>
                    </a:p>
                    <a:p>
                      <a:pPr marL="793699" lvl="1" indent="-285750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en-US" altLang="en-US" sz="1400" dirty="0" smtClean="0">
                          <a:solidFill>
                            <a:schemeClr val="tx1"/>
                          </a:solidFill>
                        </a:rPr>
                        <a:t>D-dimer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rgbClr val="528693"/>
                          </a:solidFill>
                        </a:rPr>
                        <a:t>Natural anticoagulants 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Anti-thrombin III (AT-III)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Protein C (inhibits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VIIIa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Protein S  (cofactor for protein C)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endParaRPr lang="ar-SA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4579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982844" y="0"/>
            <a:ext cx="2205981" cy="404664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Females’ Slides</a:t>
            </a:r>
            <a:endParaRPr lang="en-US" sz="24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574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Cell based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192181" y="1664633"/>
            <a:ext cx="2325415" cy="1152128"/>
          </a:xfrm>
          <a:prstGeom prst="ellipse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725508" y="1808649"/>
            <a:ext cx="3866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ysClr val="windowText" lastClr="000000"/>
                </a:solidFill>
                <a:latin typeface="Calibri" pitchFamily="34" charset="0"/>
              </a:rPr>
              <a:t>IXa</a:t>
            </a:r>
            <a:endParaRPr lang="en-US" sz="12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127806" y="1773657"/>
            <a:ext cx="434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99"/>
                </a:solidFill>
                <a:latin typeface="Calibri" pitchFamily="34" charset="0"/>
              </a:rPr>
              <a:t> TF</a:t>
            </a:r>
          </a:p>
          <a:p>
            <a:r>
              <a:rPr lang="en-US" sz="1200" dirty="0" err="1">
                <a:solidFill>
                  <a:srgbClr val="000099"/>
                </a:solidFill>
                <a:latin typeface="Calibri" pitchFamily="34" charset="0"/>
              </a:rPr>
              <a:t>VIIa</a:t>
            </a:r>
            <a:endParaRPr lang="en-US" sz="12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192559" y="2467754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99"/>
                </a:solidFill>
                <a:latin typeface="Calibri" pitchFamily="34" charset="0"/>
              </a:rPr>
              <a:t>Xa</a:t>
            </a:r>
            <a:endParaRPr lang="en-US" sz="12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 flipV="1">
            <a:off x="2513020" y="1960003"/>
            <a:ext cx="226604" cy="104563"/>
          </a:xfrm>
          <a:prstGeom prst="line">
            <a:avLst/>
          </a:prstGeom>
          <a:noFill/>
          <a:ln w="9525">
            <a:solidFill>
              <a:srgbClr val="F55AF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solidFill>
                <a:srgbClr val="000099"/>
              </a:solidFill>
            </a:endParaRP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2345173" y="2284566"/>
            <a:ext cx="0" cy="188563"/>
          </a:xfrm>
          <a:prstGeom prst="line">
            <a:avLst/>
          </a:prstGeom>
          <a:noFill/>
          <a:ln w="9525">
            <a:solidFill>
              <a:srgbClr val="F55AF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solidFill>
                <a:srgbClr val="000099"/>
              </a:solidFill>
            </a:endParaRPr>
          </a:p>
        </p:txBody>
      </p:sp>
      <p:sp>
        <p:nvSpPr>
          <p:cNvPr id="47" name="Explosion 1 46"/>
          <p:cNvSpPr/>
          <p:nvPr/>
        </p:nvSpPr>
        <p:spPr>
          <a:xfrm>
            <a:off x="853301" y="1664633"/>
            <a:ext cx="1082154" cy="1080120"/>
          </a:xfrm>
          <a:prstGeom prst="irregularSeal1">
            <a:avLst/>
          </a:prstGeom>
          <a:solidFill>
            <a:srgbClr val="FCE0FF"/>
          </a:solidFill>
          <a:ln>
            <a:solidFill>
              <a:srgbClr val="FC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9661454">
            <a:off x="1083600" y="2069309"/>
            <a:ext cx="762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fibroblast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45122" y="2219717"/>
            <a:ext cx="16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+mj-lt"/>
              </a:rPr>
              <a:t>Propagation</a:t>
            </a:r>
            <a:endParaRPr lang="en-US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12759" y="2857498"/>
            <a:ext cx="125040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/>
              <a:t>Prothrombin</a:t>
            </a:r>
          </a:p>
        </p:txBody>
      </p:sp>
      <p:cxnSp>
        <p:nvCxnSpPr>
          <p:cNvPr id="52" name="Straight Connector 51"/>
          <p:cNvCxnSpPr>
            <a:stCxn id="50" idx="1"/>
          </p:cNvCxnSpPr>
          <p:nvPr/>
        </p:nvCxnSpPr>
        <p:spPr>
          <a:xfrm flipH="1">
            <a:off x="2318849" y="3026775"/>
            <a:ext cx="89391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9" idx="0"/>
          </p:cNvCxnSpPr>
          <p:nvPr/>
        </p:nvCxnSpPr>
        <p:spPr>
          <a:xfrm flipH="1">
            <a:off x="2317863" y="3026775"/>
            <a:ext cx="986" cy="576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812820" y="3602775"/>
            <a:ext cx="101008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/>
              <a:t>Thrombin</a:t>
            </a:r>
          </a:p>
        </p:txBody>
      </p:sp>
      <p:sp>
        <p:nvSpPr>
          <p:cNvPr id="62" name="Oval 61"/>
          <p:cNvSpPr/>
          <p:nvPr/>
        </p:nvSpPr>
        <p:spPr>
          <a:xfrm>
            <a:off x="1131780" y="4097300"/>
            <a:ext cx="2325415" cy="1152128"/>
          </a:xfrm>
          <a:prstGeom prst="ellipse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4" name="Straight Arrow Connector 63"/>
          <p:cNvCxnSpPr>
            <a:stCxn id="59" idx="2"/>
            <a:endCxn id="72" idx="0"/>
          </p:cNvCxnSpPr>
          <p:nvPr/>
        </p:nvCxnSpPr>
        <p:spPr>
          <a:xfrm>
            <a:off x="2317863" y="3941329"/>
            <a:ext cx="392748" cy="429346"/>
          </a:xfrm>
          <a:prstGeom prst="straightConnector1">
            <a:avLst/>
          </a:prstGeom>
          <a:ln w="9525">
            <a:solidFill>
              <a:srgbClr val="F55A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9" idx="2"/>
            <a:endCxn id="77" idx="0"/>
          </p:cNvCxnSpPr>
          <p:nvPr/>
        </p:nvCxnSpPr>
        <p:spPr>
          <a:xfrm flipH="1">
            <a:off x="1624269" y="3941329"/>
            <a:ext cx="693594" cy="830710"/>
          </a:xfrm>
          <a:prstGeom prst="straightConnector1">
            <a:avLst/>
          </a:prstGeom>
          <a:ln w="9525">
            <a:solidFill>
              <a:srgbClr val="F55A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9" idx="2"/>
            <a:endCxn id="71" idx="0"/>
          </p:cNvCxnSpPr>
          <p:nvPr/>
        </p:nvCxnSpPr>
        <p:spPr>
          <a:xfrm flipH="1">
            <a:off x="2294487" y="3941329"/>
            <a:ext cx="23376" cy="470083"/>
          </a:xfrm>
          <a:prstGeom prst="straightConnector1">
            <a:avLst/>
          </a:prstGeom>
          <a:ln w="9525">
            <a:solidFill>
              <a:srgbClr val="F55A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065097" y="4411412"/>
            <a:ext cx="4587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VIIIa</a:t>
            </a:r>
            <a:endParaRPr lang="en-US" sz="1200" dirty="0"/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2511678" y="4370675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XIa</a:t>
            </a:r>
            <a:endParaRPr lang="en-US" sz="1200" dirty="0"/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 rot="2644230">
            <a:off x="875416" y="4717090"/>
            <a:ext cx="1226182" cy="390378"/>
          </a:xfrm>
          <a:prstGeom prst="flowChartTerminator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2722757">
            <a:off x="1169131" y="478362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Platelet</a:t>
            </a:r>
            <a:endParaRPr lang="en-US" sz="1200" dirty="0"/>
          </a:p>
        </p:txBody>
      </p:sp>
      <p:sp>
        <p:nvSpPr>
          <p:cNvPr id="80" name="Oval 79"/>
          <p:cNvSpPr/>
          <p:nvPr/>
        </p:nvSpPr>
        <p:spPr>
          <a:xfrm>
            <a:off x="5195964" y="4095237"/>
            <a:ext cx="2325415" cy="1152128"/>
          </a:xfrm>
          <a:prstGeom prst="ellipse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70229" y="5413282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+mj-lt"/>
              </a:rPr>
              <a:t>Amplification</a:t>
            </a:r>
            <a:endParaRPr lang="en-US" dirty="0">
              <a:latin typeface="+mj-lt"/>
            </a:endParaRPr>
          </a:p>
        </p:txBody>
      </p:sp>
      <p:sp>
        <p:nvSpPr>
          <p:cNvPr id="82" name="Cloud 81"/>
          <p:cNvSpPr/>
          <p:nvPr/>
        </p:nvSpPr>
        <p:spPr>
          <a:xfrm>
            <a:off x="5758788" y="4816619"/>
            <a:ext cx="1224136" cy="556828"/>
          </a:xfrm>
          <a:prstGeom prst="cloud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6801026" y="4301935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XIa</a:t>
            </a:r>
            <a:endParaRPr lang="en-US" sz="1200" dirty="0"/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6228733" y="4299872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IXa</a:t>
            </a:r>
            <a:endParaRPr lang="en-US" sz="1200" dirty="0"/>
          </a:p>
        </p:txBody>
      </p:sp>
      <p:sp>
        <p:nvSpPr>
          <p:cNvPr id="85" name="Text Box 28"/>
          <p:cNvSpPr txBox="1">
            <a:spLocks noChangeArrowheads="1"/>
          </p:cNvSpPr>
          <p:nvPr/>
        </p:nvSpPr>
        <p:spPr bwMode="auto">
          <a:xfrm>
            <a:off x="5729095" y="4299872"/>
            <a:ext cx="359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Xa</a:t>
            </a:r>
            <a:endParaRPr lang="en-US" sz="1200" dirty="0"/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6621026" y="4429401"/>
            <a:ext cx="180000" cy="0"/>
          </a:xfrm>
          <a:prstGeom prst="straightConnector1">
            <a:avLst/>
          </a:prstGeom>
          <a:ln>
            <a:solidFill>
              <a:srgbClr val="F55A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4" idx="1"/>
            <a:endCxn id="85" idx="3"/>
          </p:cNvCxnSpPr>
          <p:nvPr/>
        </p:nvCxnSpPr>
        <p:spPr>
          <a:xfrm flipH="1">
            <a:off x="6088489" y="4438372"/>
            <a:ext cx="180000" cy="0"/>
          </a:xfrm>
          <a:prstGeom prst="straightConnector1">
            <a:avLst/>
          </a:prstGeom>
          <a:ln>
            <a:solidFill>
              <a:srgbClr val="F55A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Arrow 89"/>
          <p:cNvSpPr/>
          <p:nvPr/>
        </p:nvSpPr>
        <p:spPr>
          <a:xfrm>
            <a:off x="3772007" y="4490117"/>
            <a:ext cx="1157223" cy="326502"/>
          </a:xfrm>
          <a:prstGeom prst="rightArrow">
            <a:avLst/>
          </a:prstGeom>
          <a:solidFill>
            <a:srgbClr val="F55AFD"/>
          </a:solidFill>
          <a:ln>
            <a:solidFill>
              <a:srgbClr val="F55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972303" y="4072858"/>
            <a:ext cx="125040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/>
              <a:t>Prothrombin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325754" y="3036077"/>
            <a:ext cx="101008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/>
              <a:t>Thrombin</a:t>
            </a:r>
          </a:p>
        </p:txBody>
      </p:sp>
      <p:cxnSp>
        <p:nvCxnSpPr>
          <p:cNvPr id="99" name="Straight Connector 98"/>
          <p:cNvCxnSpPr>
            <a:stCxn id="91" idx="3"/>
            <a:endCxn id="80" idx="1"/>
          </p:cNvCxnSpPr>
          <p:nvPr/>
        </p:nvCxnSpPr>
        <p:spPr>
          <a:xfrm>
            <a:off x="5222710" y="4242135"/>
            <a:ext cx="313803" cy="2182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0" idx="1"/>
            <a:endCxn id="92" idx="2"/>
          </p:cNvCxnSpPr>
          <p:nvPr/>
        </p:nvCxnSpPr>
        <p:spPr>
          <a:xfrm flipV="1">
            <a:off x="5536513" y="3374631"/>
            <a:ext cx="294284" cy="889331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374332" y="5488038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Activated platelets</a:t>
            </a:r>
          </a:p>
        </p:txBody>
      </p:sp>
      <p:sp>
        <p:nvSpPr>
          <p:cNvPr id="4" name="Document 3"/>
          <p:cNvSpPr/>
          <p:nvPr/>
        </p:nvSpPr>
        <p:spPr>
          <a:xfrm>
            <a:off x="7983354" y="1295400"/>
            <a:ext cx="3596050" cy="4941912"/>
          </a:xfrm>
          <a:prstGeom prst="flowChartDocument">
            <a:avLst/>
          </a:prstGeom>
          <a:solidFill>
            <a:schemeClr val="bg1"/>
          </a:solidFill>
          <a:ln w="9525"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ONLY FOR YOUR INFORMATION.</a:t>
            </a:r>
            <a:endParaRPr lang="ar-SA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ctr" defTabSz="1015898" rtl="1" eaLnBrk="1" latinLnBrk="0" hangingPunct="1"/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 المطلوب تعرفون من هذه الصورة أن الـ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based model means the Extrinsic &amp; intrinsic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 occur in the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platelets &amp; endothelium.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460" y="1295400"/>
            <a:ext cx="7185342" cy="4941912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982844" y="0"/>
            <a:ext cx="2205981" cy="404664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Females’ Slides</a:t>
            </a:r>
            <a:endParaRPr lang="en-US" sz="24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499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Role of CALCIUM ions in clotting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62562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No Ca</a:t>
            </a:r>
            <a:r>
              <a:rPr lang="en-US" sz="1800" baseline="30000" dirty="0">
                <a:solidFill>
                  <a:schemeClr val="accent2">
                    <a:lumMod val="75000"/>
                  </a:schemeClr>
                </a:solidFill>
              </a:rPr>
              <a:t>++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→ No clotting (needed in many steps)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7646" y="1793974"/>
            <a:ext cx="885255" cy="4117765"/>
          </a:xfrm>
          <a:prstGeom prst="roundRect">
            <a:avLst/>
          </a:prstGeom>
          <a:solidFill>
            <a:srgbClr val="E8E0FF"/>
          </a:solidFill>
          <a:ln>
            <a:solidFill>
              <a:srgbClr val="E8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2700" marR="361315" algn="ctr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cs typeface="Times New Roman"/>
              </a:rPr>
              <a:t>Blood </a:t>
            </a:r>
            <a:r>
              <a:rPr lang="en-US" sz="1600" spc="-10" dirty="0">
                <a:solidFill>
                  <a:schemeClr val="tx1"/>
                </a:solidFill>
                <a:cs typeface="Times New Roman"/>
              </a:rPr>
              <a:t>samples </a:t>
            </a:r>
            <a:r>
              <a:rPr lang="en-US" sz="1600" spc="-5" dirty="0">
                <a:solidFill>
                  <a:schemeClr val="tx1"/>
                </a:solidFill>
                <a:cs typeface="Times New Roman"/>
              </a:rPr>
              <a:t>are </a:t>
            </a:r>
            <a:r>
              <a:rPr lang="en-US" sz="1600" spc="-10" dirty="0">
                <a:solidFill>
                  <a:schemeClr val="tx1"/>
                </a:solidFill>
                <a:cs typeface="Times New Roman"/>
              </a:rPr>
              <a:t>prevented from </a:t>
            </a:r>
            <a:r>
              <a:rPr lang="en-US" sz="1600" spc="-5" dirty="0">
                <a:solidFill>
                  <a:schemeClr val="tx1"/>
                </a:solidFill>
                <a:cs typeface="Times New Roman"/>
              </a:rPr>
              <a:t>clotting</a:t>
            </a:r>
            <a:r>
              <a:rPr lang="en-US" sz="1600" spc="13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600" spc="-5" dirty="0">
                <a:solidFill>
                  <a:schemeClr val="tx1"/>
                </a:solidFill>
                <a:cs typeface="Times New Roman"/>
              </a:rPr>
              <a:t>by:</a:t>
            </a:r>
            <a:endParaRPr lang="en-US" sz="1600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" name="Straight Arrow Connector 5"/>
          <p:cNvCxnSpPr>
            <a:endCxn id="9" idx="1"/>
          </p:cNvCxnSpPr>
          <p:nvPr/>
        </p:nvCxnSpPr>
        <p:spPr>
          <a:xfrm>
            <a:off x="1492901" y="2149822"/>
            <a:ext cx="1000438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0" idx="1"/>
          </p:cNvCxnSpPr>
          <p:nvPr/>
        </p:nvCxnSpPr>
        <p:spPr>
          <a:xfrm flipV="1">
            <a:off x="1492899" y="3001134"/>
            <a:ext cx="999767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1" idx="1"/>
          </p:cNvCxnSpPr>
          <p:nvPr/>
        </p:nvCxnSpPr>
        <p:spPr>
          <a:xfrm>
            <a:off x="1492899" y="3850151"/>
            <a:ext cx="999766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493339" y="1794371"/>
            <a:ext cx="2887994" cy="720080"/>
          </a:xfrm>
          <a:prstGeom prst="roundRect">
            <a:avLst/>
          </a:prstGeom>
          <a:solidFill>
            <a:srgbClr val="FFF6D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5" dirty="0">
                <a:solidFill>
                  <a:schemeClr val="tx1"/>
                </a:solidFill>
                <a:cs typeface="Times New Roman"/>
              </a:rPr>
              <a:t>Citrate </a:t>
            </a:r>
            <a:r>
              <a:rPr lang="en-US" sz="1400" spc="-10" dirty="0">
                <a:solidFill>
                  <a:schemeClr val="tx1"/>
                </a:solidFill>
                <a:cs typeface="Times New Roman"/>
              </a:rPr>
              <a:t>ions</a:t>
            </a:r>
            <a:endParaRPr lang="en-US" sz="1400" dirty="0">
              <a:solidFill>
                <a:schemeClr val="tx1"/>
              </a:solidFill>
              <a:cs typeface="Comic Sans M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2666" y="2638799"/>
            <a:ext cx="2882339" cy="724669"/>
          </a:xfrm>
          <a:prstGeom prst="roundRect">
            <a:avLst/>
          </a:prstGeom>
          <a:solidFill>
            <a:srgbClr val="EBFFF5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en-US" sz="1400" spc="-5" dirty="0">
                <a:solidFill>
                  <a:schemeClr val="tx1"/>
                </a:solidFill>
                <a:cs typeface="Times New Roman"/>
              </a:rPr>
              <a:t>Oxalate </a:t>
            </a:r>
            <a:r>
              <a:rPr lang="en-US" sz="1400" spc="-10" dirty="0">
                <a:solidFill>
                  <a:schemeClr val="tx1"/>
                </a:solidFill>
                <a:cs typeface="Times New Roman"/>
              </a:rPr>
              <a:t>ions</a:t>
            </a:r>
            <a:endParaRPr lang="en-US" sz="1400" dirty="0">
              <a:solidFill>
                <a:schemeClr val="tx1"/>
              </a:solidFill>
              <a:cs typeface="Comic Sans M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92665" y="3491134"/>
            <a:ext cx="2882339" cy="718034"/>
          </a:xfrm>
          <a:prstGeom prst="roundRect">
            <a:avLst/>
          </a:prstGeom>
          <a:solidFill>
            <a:srgbClr val="FFFFC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10" dirty="0">
                <a:solidFill>
                  <a:schemeClr val="tx1"/>
                </a:solidFill>
                <a:cs typeface="Times New Roman"/>
              </a:rPr>
              <a:t>Heparin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4411" y="1793974"/>
            <a:ext cx="5484991" cy="720478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10" dirty="0">
                <a:solidFill>
                  <a:schemeClr val="tx1"/>
                </a:solidFill>
                <a:cs typeface="Times New Roman"/>
              </a:rPr>
              <a:t>Deionization </a:t>
            </a:r>
            <a:r>
              <a:rPr lang="en-US" sz="1400" spc="-5" dirty="0">
                <a:solidFill>
                  <a:schemeClr val="tx1"/>
                </a:solidFill>
                <a:cs typeface="Times New Roman"/>
              </a:rPr>
              <a:t>of</a:t>
            </a:r>
            <a:r>
              <a:rPr lang="en-US" sz="1400" spc="9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Ca</a:t>
            </a:r>
            <a:r>
              <a:rPr lang="en-US" sz="1400" baseline="26143" dirty="0">
                <a:solidFill>
                  <a:schemeClr val="tx1"/>
                </a:solidFill>
                <a:cs typeface="Times New Roman"/>
              </a:rPr>
              <a:t>++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92664" y="4340150"/>
            <a:ext cx="2882339" cy="718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5" dirty="0">
                <a:solidFill>
                  <a:schemeClr val="tx1"/>
                </a:solidFill>
                <a:cs typeface="Times New Roman"/>
              </a:rPr>
              <a:t>Warfarin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92663" y="5195800"/>
            <a:ext cx="2882339" cy="718034"/>
          </a:xfrm>
          <a:prstGeom prst="roundRect">
            <a:avLst/>
          </a:prstGeom>
          <a:solidFill>
            <a:srgbClr val="FFCCC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10" dirty="0">
                <a:solidFill>
                  <a:schemeClr val="tx1"/>
                </a:solidFill>
                <a:ea typeface="Arial" charset="0"/>
                <a:cs typeface="Arial" charset="0"/>
              </a:rPr>
              <a:t>EDTA</a:t>
            </a:r>
            <a:endParaRPr lang="en-US" sz="14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>
            <a:endCxn id="21" idx="1"/>
          </p:cNvCxnSpPr>
          <p:nvPr/>
        </p:nvCxnSpPr>
        <p:spPr>
          <a:xfrm>
            <a:off x="1492899" y="4699167"/>
            <a:ext cx="999765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1"/>
          </p:cNvCxnSpPr>
          <p:nvPr/>
        </p:nvCxnSpPr>
        <p:spPr>
          <a:xfrm>
            <a:off x="1492899" y="5554817"/>
            <a:ext cx="999764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5" idx="1"/>
          </p:cNvCxnSpPr>
          <p:nvPr/>
        </p:nvCxnSpPr>
        <p:spPr>
          <a:xfrm flipV="1">
            <a:off x="5381333" y="2154213"/>
            <a:ext cx="713078" cy="198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094411" y="2618954"/>
            <a:ext cx="5484991" cy="720478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5" dirty="0">
                <a:solidFill>
                  <a:schemeClr val="tx1"/>
                </a:solidFill>
                <a:cs typeface="Times New Roman"/>
              </a:rPr>
              <a:t>Precipitate </a:t>
            </a:r>
            <a:r>
              <a:rPr lang="en-US" sz="1400" spc="-10" dirty="0">
                <a:solidFill>
                  <a:schemeClr val="tx1"/>
                </a:solidFill>
                <a:cs typeface="Times New Roman"/>
              </a:rPr>
              <a:t>the</a:t>
            </a:r>
            <a:r>
              <a:rPr lang="en-US" sz="1400" spc="35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Ca</a:t>
            </a:r>
            <a:r>
              <a:rPr lang="en-US" sz="1400" baseline="26143" dirty="0">
                <a:solidFill>
                  <a:schemeClr val="tx1"/>
                </a:solidFill>
                <a:cs typeface="Times New Roman"/>
              </a:rPr>
              <a:t>++</a:t>
            </a:r>
          </a:p>
        </p:txBody>
      </p:sp>
      <p:cxnSp>
        <p:nvCxnSpPr>
          <p:cNvPr id="44" name="Straight Arrow Connector 43"/>
          <p:cNvCxnSpPr>
            <a:stCxn id="10" idx="3"/>
            <a:endCxn id="43" idx="1"/>
          </p:cNvCxnSpPr>
          <p:nvPr/>
        </p:nvCxnSpPr>
        <p:spPr>
          <a:xfrm flipV="1">
            <a:off x="5375005" y="2979193"/>
            <a:ext cx="684000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094411" y="3489898"/>
            <a:ext cx="5484991" cy="720478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Combines </a:t>
            </a:r>
            <a:r>
              <a:rPr lang="en-US" sz="1400" spc="5" dirty="0" smtClean="0">
                <a:solidFill>
                  <a:schemeClr val="tx1"/>
                </a:solidFill>
                <a:cs typeface="Times New Roman"/>
              </a:rPr>
              <a:t>with </a:t>
            </a:r>
            <a:r>
              <a:rPr lang="en-US" sz="1400" spc="-10" dirty="0" err="1" smtClean="0">
                <a:solidFill>
                  <a:schemeClr val="tx1"/>
                </a:solidFill>
                <a:cs typeface="Times New Roman"/>
              </a:rPr>
              <a:t>antithrombin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spc="-5" dirty="0" smtClean="0">
                <a:solidFill>
                  <a:schemeClr val="tx1"/>
                </a:solidFill>
                <a:cs typeface="Times New Roman"/>
              </a:rPr>
              <a:t>effectiveness  increases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by </a:t>
            </a:r>
            <a:r>
              <a:rPr lang="en-US" sz="1400" spc="-5" dirty="0" smtClean="0">
                <a:solidFill>
                  <a:schemeClr val="accent4">
                    <a:lumMod val="75000"/>
                  </a:schemeClr>
                </a:solidFill>
                <a:cs typeface="Times New Roman"/>
              </a:rPr>
              <a:t>100-1000</a:t>
            </a:r>
            <a:r>
              <a:rPr lang="en-US" sz="1400" spc="-5" dirty="0" smtClean="0">
                <a:solidFill>
                  <a:schemeClr val="tx1"/>
                </a:solidFill>
                <a:cs typeface="Times New Roman"/>
              </a:rPr>
              <a:t> fold,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also remove </a:t>
            </a:r>
            <a:r>
              <a:rPr lang="en-US" sz="1400" spc="-5" dirty="0" smtClean="0">
                <a:solidFill>
                  <a:schemeClr val="tx1"/>
                </a:solidFill>
                <a:cs typeface="Times New Roman"/>
              </a:rPr>
              <a:t>factors </a:t>
            </a:r>
            <a:r>
              <a:rPr lang="en-US" sz="1400" spc="-15" dirty="0" smtClean="0">
                <a:solidFill>
                  <a:schemeClr val="tx1"/>
                </a:solidFill>
                <a:cs typeface="Times New Roman"/>
              </a:rPr>
              <a:t>XII, XI,  </a:t>
            </a:r>
            <a:r>
              <a:rPr lang="en-US" sz="1400" spc="-20" dirty="0" smtClean="0">
                <a:solidFill>
                  <a:schemeClr val="tx1"/>
                </a:solidFill>
                <a:cs typeface="Times New Roman"/>
              </a:rPr>
              <a:t>X,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and IX </a:t>
            </a:r>
            <a:r>
              <a:rPr lang="en-US" sz="1400" spc="-5" dirty="0" smtClean="0">
                <a:solidFill>
                  <a:schemeClr val="tx1"/>
                </a:solidFill>
                <a:cs typeface="Times New Roman"/>
              </a:rPr>
              <a:t>(monitored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by PTT</a:t>
            </a:r>
            <a:r>
              <a:rPr lang="en-US" sz="1400" spc="114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time)</a:t>
            </a:r>
            <a:endParaRPr lang="en-US" sz="1400" dirty="0">
              <a:solidFill>
                <a:schemeClr val="tx1"/>
              </a:solidFill>
              <a:cs typeface="Comic Sans MS"/>
            </a:endParaRPr>
          </a:p>
        </p:txBody>
      </p:sp>
      <p:cxnSp>
        <p:nvCxnSpPr>
          <p:cNvPr id="46" name="Straight Arrow Connector 45"/>
          <p:cNvCxnSpPr>
            <a:stCxn id="11" idx="3"/>
            <a:endCxn id="45" idx="1"/>
          </p:cNvCxnSpPr>
          <p:nvPr/>
        </p:nvCxnSpPr>
        <p:spPr>
          <a:xfrm flipV="1">
            <a:off x="5375004" y="3850137"/>
            <a:ext cx="712800" cy="14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094411" y="4345561"/>
            <a:ext cx="5484991" cy="720478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Decrease Production </a:t>
            </a:r>
            <a:r>
              <a:rPr lang="en-US" sz="1400" spc="-5" dirty="0" smtClean="0">
                <a:solidFill>
                  <a:schemeClr val="tx1"/>
                </a:solidFill>
                <a:cs typeface="Times New Roman"/>
              </a:rPr>
              <a:t>of factors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VII , IX and X by </a:t>
            </a:r>
            <a:r>
              <a:rPr lang="en-US" sz="1400" spc="-5" dirty="0" smtClean="0">
                <a:solidFill>
                  <a:schemeClr val="tx1"/>
                </a:solidFill>
                <a:cs typeface="Times New Roman"/>
              </a:rPr>
              <a:t>liver  (monitored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by </a:t>
            </a:r>
            <a:r>
              <a:rPr lang="en-US" sz="1400" spc="-5" dirty="0" smtClean="0">
                <a:solidFill>
                  <a:schemeClr val="tx1"/>
                </a:solidFill>
                <a:cs typeface="Times New Roman"/>
              </a:rPr>
              <a:t>PT</a:t>
            </a:r>
            <a:r>
              <a:rPr lang="en-US" sz="1400" spc="-15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time)</a:t>
            </a:r>
            <a:endParaRPr lang="en-US" sz="1400" dirty="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48" name="Straight Arrow Connector 47"/>
          <p:cNvCxnSpPr>
            <a:stCxn id="21" idx="3"/>
            <a:endCxn id="47" idx="1"/>
          </p:cNvCxnSpPr>
          <p:nvPr/>
        </p:nvCxnSpPr>
        <p:spPr>
          <a:xfrm>
            <a:off x="5375003" y="4699167"/>
            <a:ext cx="712800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094411" y="5191261"/>
            <a:ext cx="5484991" cy="720478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-5" dirty="0" smtClean="0">
                <a:solidFill>
                  <a:schemeClr val="tx1"/>
                </a:solidFill>
                <a:cs typeface="Times New Roman"/>
              </a:rPr>
              <a:t>Chelates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(binds) calcium</a:t>
            </a:r>
            <a:r>
              <a:rPr lang="en-US" sz="1400" spc="95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spc="-10" dirty="0" smtClean="0">
                <a:solidFill>
                  <a:schemeClr val="tx1"/>
                </a:solidFill>
                <a:cs typeface="Times New Roman"/>
              </a:rPr>
              <a:t>ions</a:t>
            </a:r>
            <a:endParaRPr lang="en-US" sz="1400" dirty="0">
              <a:solidFill>
                <a:schemeClr val="tx1"/>
              </a:solidFill>
              <a:cs typeface="Comic Sans MS"/>
            </a:endParaRPr>
          </a:p>
        </p:txBody>
      </p:sp>
      <p:cxnSp>
        <p:nvCxnSpPr>
          <p:cNvPr id="50" name="Straight Arrow Connector 49"/>
          <p:cNvCxnSpPr>
            <a:stCxn id="22" idx="3"/>
            <a:endCxn id="49" idx="1"/>
          </p:cNvCxnSpPr>
          <p:nvPr/>
        </p:nvCxnSpPr>
        <p:spPr>
          <a:xfrm flipV="1">
            <a:off x="5375002" y="5551500"/>
            <a:ext cx="712800" cy="0"/>
          </a:xfrm>
          <a:prstGeom prst="straightConnector1">
            <a:avLst/>
          </a:prstGeom>
          <a:ln w="28575">
            <a:solidFill>
              <a:srgbClr val="E8E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982844" y="9892"/>
            <a:ext cx="2205981" cy="404664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Males’ Slides</a:t>
            </a:r>
            <a:endParaRPr lang="en-US" sz="24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49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57864"/>
              </p:ext>
            </p:extLst>
          </p:nvPr>
        </p:nvGraphicFramePr>
        <p:xfrm>
          <a:off x="0" y="-2"/>
          <a:ext cx="12198361" cy="68950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3438">
                  <a:extLst>
                    <a:ext uri="{9D8B030D-6E8A-4147-A177-3AD203B41FA5}">
                      <a16:colId xmlns:a16="http://schemas.microsoft.com/office/drawing/2014/main" val="212972279"/>
                    </a:ext>
                  </a:extLst>
                </a:gridCol>
                <a:gridCol w="2726718">
                  <a:extLst>
                    <a:ext uri="{9D8B030D-6E8A-4147-A177-3AD203B41FA5}">
                      <a16:colId xmlns:a16="http://schemas.microsoft.com/office/drawing/2014/main" val="950791764"/>
                    </a:ext>
                  </a:extLst>
                </a:gridCol>
                <a:gridCol w="664849">
                  <a:extLst>
                    <a:ext uri="{9D8B030D-6E8A-4147-A177-3AD203B41FA5}">
                      <a16:colId xmlns:a16="http://schemas.microsoft.com/office/drawing/2014/main" val="1530697575"/>
                    </a:ext>
                  </a:extLst>
                </a:gridCol>
                <a:gridCol w="1279367">
                  <a:extLst>
                    <a:ext uri="{9D8B030D-6E8A-4147-A177-3AD203B41FA5}">
                      <a16:colId xmlns:a16="http://schemas.microsoft.com/office/drawing/2014/main" val="1540195824"/>
                    </a:ext>
                  </a:extLst>
                </a:gridCol>
                <a:gridCol w="6463989">
                  <a:extLst>
                    <a:ext uri="{9D8B030D-6E8A-4147-A177-3AD203B41FA5}">
                      <a16:colId xmlns:a16="http://schemas.microsoft.com/office/drawing/2014/main" val="32778588"/>
                    </a:ext>
                  </a:extLst>
                </a:gridCol>
              </a:tblGrid>
              <a:tr h="374471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400" b="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Natural anticoagulants </a:t>
                      </a:r>
                      <a:endParaRPr kumimoji="0" lang="en-US" sz="1400" b="0" kern="1200" dirty="0">
                        <a:solidFill>
                          <a:srgbClr val="FF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70640"/>
                  </a:ext>
                </a:extLst>
              </a:tr>
              <a:tr h="27507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u="none" dirty="0" err="1">
                          <a:solidFill>
                            <a:schemeClr val="tx1"/>
                          </a:solidFill>
                        </a:rPr>
                        <a:t>Antithrombin</a:t>
                      </a:r>
                      <a:r>
                        <a:rPr lang="en-US" altLang="en-US" sz="1200" u="none" dirty="0">
                          <a:solidFill>
                            <a:schemeClr val="tx1"/>
                          </a:solidFill>
                        </a:rPr>
                        <a:t> III</a:t>
                      </a:r>
                      <a:endParaRPr lang="en-US" altLang="en-US" sz="12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1200" u="none" dirty="0">
                          <a:solidFill>
                            <a:srgbClr val="FF0000"/>
                          </a:solidFill>
                        </a:rPr>
                        <a:t>Protein C &amp; S </a:t>
                      </a:r>
                      <a:endParaRPr lang="en-US" sz="1200" u="non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46185"/>
                  </a:ext>
                </a:extLst>
              </a:tr>
              <a:tr h="825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400" u="none" dirty="0" smtClean="0">
                          <a:solidFill>
                            <a:srgbClr val="528693"/>
                          </a:solidFill>
                        </a:rPr>
                        <a:t>Synthesis</a:t>
                      </a:r>
                      <a:endParaRPr lang="en-US" altLang="en-US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200" dirty="0" smtClean="0"/>
                        <a:t>Hepatocytes &amp; endothelial cells.</a:t>
                      </a:r>
                      <a:endParaRPr lang="en-US" sz="12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400" u="none" dirty="0" smtClean="0">
                          <a:solidFill>
                            <a:srgbClr val="528693"/>
                          </a:solidFill>
                        </a:rPr>
                        <a:t>Protein C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altLang="ar-SA" sz="1200" dirty="0" smtClean="0"/>
                        <a:t>Vitamin K-dependent.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altLang="ar-SA" sz="1200" dirty="0" smtClean="0"/>
                        <a:t>Synthesized by the hepatocytes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200" u="sng" dirty="0" smtClean="0">
                          <a:solidFill>
                            <a:srgbClr val="528693"/>
                          </a:solidFill>
                        </a:rPr>
                        <a:t>Activated protein C resistance (APC-R):</a:t>
                      </a:r>
                      <a:endParaRPr lang="en-US" altLang="ar-SA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200" dirty="0" smtClean="0"/>
                        <a:t>is mainly due to a genetic abnormality of clotting  factor V called (factor V Leiden mutation).</a:t>
                      </a:r>
                      <a:endParaRPr lang="en-US" sz="12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48045"/>
                  </a:ext>
                </a:extLst>
              </a:tr>
              <a:tr h="119198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400" u="none" dirty="0" smtClean="0">
                          <a:solidFill>
                            <a:srgbClr val="528693"/>
                          </a:solidFill>
                        </a:rPr>
                        <a:t>Action</a:t>
                      </a:r>
                      <a:endParaRPr lang="en-US" altLang="en-US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lvl="0" indent="-203180">
                        <a:buNone/>
                        <a:defRPr/>
                      </a:pPr>
                      <a:r>
                        <a:rPr lang="en-US" altLang="ar-SA" sz="1200" dirty="0" smtClean="0"/>
                        <a:t>ATIII + thrombin </a:t>
                      </a:r>
                      <a:r>
                        <a:rPr lang="en-US" altLang="ar-SA" sz="1200" dirty="0" smtClean="0">
                          <a:sym typeface="Symbol" pitchFamily="18" charset="2"/>
                        </a:rPr>
                        <a:t> </a:t>
                      </a:r>
                      <a:r>
                        <a:rPr lang="en-US" altLang="ar-SA" sz="1200" dirty="0" smtClean="0"/>
                        <a:t> thrombin-ATIII complex.</a:t>
                      </a:r>
                    </a:p>
                    <a:p>
                      <a:pPr marL="0" lvl="0" indent="-203180">
                        <a:buNone/>
                        <a:defRPr/>
                      </a:pPr>
                      <a:r>
                        <a:rPr lang="en-US" altLang="ar-SA" sz="1200" dirty="0" smtClean="0"/>
                        <a:t>Heparin dramatically enhances this action.</a:t>
                      </a:r>
                    </a:p>
                    <a:p>
                      <a:pPr marL="0" lvl="0" indent="-203180">
                        <a:buNone/>
                        <a:defRPr/>
                      </a:pPr>
                      <a:endParaRPr lang="en-US" altLang="ar-SA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  <a:p>
                      <a:pPr marL="0" lvl="0" indent="-203180">
                        <a:buNone/>
                        <a:defRPr/>
                      </a:pPr>
                      <a:endParaRPr lang="en-US" altLang="ar-SA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  <a:p>
                      <a:pPr marL="0" lvl="0" indent="-203180">
                        <a:buNone/>
                        <a:defRPr/>
                      </a:pPr>
                      <a:endParaRPr lang="en-US" altLang="ar-SA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  <a:p>
                      <a:pPr marL="0" lvl="0" indent="-203180">
                        <a:buNone/>
                        <a:defRPr/>
                      </a:pPr>
                      <a:endParaRPr lang="en-US" altLang="ar-SA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  <a:p>
                      <a:pPr marL="0" lvl="0" indent="-203180">
                        <a:buNone/>
                        <a:defRPr/>
                      </a:pPr>
                      <a:endParaRPr lang="en-US" altLang="ar-SA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  <a:p>
                      <a:pPr marL="0" lvl="0" indent="-203180">
                        <a:buNone/>
                        <a:defRPr/>
                      </a:pPr>
                      <a:endParaRPr lang="en-US" altLang="ar-SA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  <a:p>
                      <a:pPr marL="0" lvl="0" indent="-203180">
                        <a:buNone/>
                        <a:defRPr/>
                      </a:pPr>
                      <a:endParaRPr lang="en-US" altLang="ar-SA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  <a:p>
                      <a:pPr marL="0" lvl="0" indent="-203180">
                        <a:buNone/>
                        <a:defRPr/>
                      </a:pPr>
                      <a:endParaRPr lang="en-US" altLang="ar-SA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400" u="none" dirty="0" smtClean="0">
                          <a:solidFill>
                            <a:srgbClr val="528693"/>
                          </a:solidFill>
                        </a:rPr>
                        <a:t>Action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297"/>
                  </a:ext>
                </a:extLst>
              </a:tr>
              <a:tr h="82522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3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lvl="0" indent="-203180">
                        <a:buNone/>
                        <a:defRPr/>
                      </a:pPr>
                      <a:endParaRPr lang="en-US" altLang="ar-SA" sz="13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200" u="none" dirty="0" smtClean="0">
                          <a:solidFill>
                            <a:srgbClr val="528693"/>
                          </a:solidFill>
                          <a:ea typeface="Tahoma" charset="0"/>
                          <a:cs typeface="Tahoma" charset="0"/>
                        </a:rPr>
                        <a:t>Note on the picture: </a:t>
                      </a:r>
                      <a:r>
                        <a:rPr lang="en-US" altLang="en-US" sz="1200" dirty="0" smtClean="0"/>
                        <a:t>point mutation in the factor V gene, G1691A in exon 10, leading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 smtClean="0"/>
                        <a:t>to Arg506Gln.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sz="1200" u="sng" dirty="0" smtClean="0">
                        <a:solidFill>
                          <a:srgbClr val="528693"/>
                        </a:solidFill>
                        <a:ea typeface="Tahoma" charset="0"/>
                        <a:cs typeface="Tahoma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sz="1200" u="sng" dirty="0" smtClean="0">
                        <a:solidFill>
                          <a:srgbClr val="528693"/>
                        </a:solidFill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32045"/>
                  </a:ext>
                </a:extLst>
              </a:tr>
              <a:tr h="27507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Natural intravascular anticoagulant </a:t>
                      </a:r>
                      <a:r>
                        <a:rPr lang="en-US" sz="1200" dirty="0" smtClean="0">
                          <a:solidFill>
                            <a:srgbClr val="FF66CC"/>
                          </a:solidFill>
                        </a:rPr>
                        <a:t>(prevention</a:t>
                      </a:r>
                      <a:r>
                        <a:rPr lang="en-US" sz="1200" baseline="0" dirty="0" smtClean="0">
                          <a:solidFill>
                            <a:srgbClr val="FF66CC"/>
                          </a:solidFill>
                        </a:rPr>
                        <a:t> of blood clotting in the normal vascular system and anticoagulant)</a:t>
                      </a:r>
                      <a:endParaRPr lang="en-US" altLang="en-US" sz="12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BF9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-203180">
                        <a:buNone/>
                        <a:defRPr/>
                      </a:pPr>
                      <a:endParaRPr lang="en-US" altLang="ar-SA" sz="13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sz="1300" u="sng" dirty="0" smtClean="0">
                        <a:solidFill>
                          <a:srgbClr val="528693"/>
                        </a:solidFill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922267"/>
                  </a:ext>
                </a:extLst>
              </a:tr>
              <a:tr h="8252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5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Endothelial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Surface</a:t>
                      </a:r>
                      <a:r>
                        <a:rPr lang="en-US" sz="1200" b="0" spc="-165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Factors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-203180">
                        <a:buNone/>
                        <a:defRPr/>
                      </a:pPr>
                      <a:endParaRPr lang="en-US" altLang="ar-SA" sz="13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Smoothness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of</a:t>
                      </a:r>
                      <a:r>
                        <a:rPr lang="en-US" sz="1200" b="0" spc="-4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Endothelium.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spc="-5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Glycocalyx</a:t>
                      </a:r>
                      <a:r>
                        <a:rPr lang="en-US" sz="1200" b="0" spc="-7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Layers.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spc="-5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Thrombomodulin</a:t>
                      </a:r>
                      <a:r>
                        <a:rPr lang="en-US" sz="12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1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Protein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binds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to </a:t>
                      </a:r>
                      <a:r>
                        <a:rPr lang="en-US" sz="1200" b="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thrombin</a:t>
                      </a:r>
                      <a:r>
                        <a:rPr lang="en-US" sz="1200" b="0" spc="5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5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="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Activates </a:t>
                      </a: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Protein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C (with </a:t>
                      </a:r>
                      <a:r>
                        <a:rPr lang="en-US" sz="1200" b="0" spc="2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ProtS</a:t>
                      </a:r>
                      <a:r>
                        <a:rPr lang="en-US" sz="1200" b="0" spc="2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) </a:t>
                      </a:r>
                      <a:r>
                        <a:rPr lang="en-US" sz="1200" b="0" spc="2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0" spc="2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inactivates factors V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&amp;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VIII 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and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inactivates an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inhibitor of </a:t>
                      </a:r>
                      <a:r>
                        <a:rPr lang="en-US" sz="1200" b="0" spc="-15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tPA</a:t>
                      </a:r>
                      <a:r>
                        <a:rPr lang="en-US" sz="1200" b="0" spc="-15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15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increasing the formation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of</a:t>
                      </a:r>
                      <a:r>
                        <a:rPr lang="en-US" sz="1200" b="0" spc="-5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plasmin</a:t>
                      </a:r>
                      <a:r>
                        <a:rPr lang="en-US" sz="12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.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83738"/>
                  </a:ext>
                </a:extLst>
              </a:tr>
              <a:tr h="8252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Antithrombin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action of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Fibrin</a:t>
                      </a:r>
                      <a:r>
                        <a:rPr lang="en-US" sz="1200" b="0" spc="-17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and  </a:t>
                      </a:r>
                      <a:r>
                        <a:rPr lang="en-US" sz="1200" b="0" dirty="0" err="1" smtClean="0">
                          <a:solidFill>
                            <a:srgbClr val="528693"/>
                          </a:solidFill>
                          <a:latin typeface="+mn-lt"/>
                          <a:cs typeface="Times New Roman"/>
                        </a:rPr>
                        <a:t>Antithrombin</a:t>
                      </a:r>
                      <a:r>
                        <a:rPr lang="en-US" sz="1200" b="0" spc="-90" dirty="0" smtClean="0">
                          <a:solidFill>
                            <a:srgbClr val="528693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rgbClr val="528693"/>
                          </a:solidFill>
                          <a:latin typeface="+mn-lt"/>
                          <a:cs typeface="Times New Roman"/>
                        </a:rPr>
                        <a:t>III</a:t>
                      </a:r>
                      <a:endParaRPr lang="en-US" sz="1200" b="0" dirty="0" smtClean="0">
                        <a:solidFill>
                          <a:srgbClr val="528693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-203180">
                        <a:buNone/>
                        <a:defRPr/>
                      </a:pPr>
                      <a:endParaRPr lang="en-US" altLang="ar-SA" sz="13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spc="-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85-90 </a:t>
                      </a:r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%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Thrombin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binds with</a:t>
                      </a:r>
                      <a:r>
                        <a:rPr lang="en-US" sz="1200" b="0" spc="-6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Fibrin.</a:t>
                      </a:r>
                      <a:endParaRPr lang="en-US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spc="-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10-15 </a:t>
                      </a:r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%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Thrombin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binds with </a:t>
                      </a:r>
                      <a:r>
                        <a:rPr lang="en-US" sz="1200" b="0" spc="-5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Antithrombin</a:t>
                      </a:r>
                      <a:r>
                        <a:rPr lang="en-US" sz="1200" b="0" spc="-3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III.</a:t>
                      </a:r>
                      <a:endParaRPr lang="en-US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spc="-1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Antithrombin</a:t>
                      </a: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III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is a </a:t>
                      </a: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circulating protease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blocking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clot</a:t>
                      </a:r>
                      <a:r>
                        <a:rPr lang="en-US" sz="1200" b="0" spc="1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factors.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rgbClr val="FF66CC"/>
                          </a:solidFill>
                          <a:latin typeface="+mn-lt"/>
                        </a:rPr>
                        <a:t>Antithrombin</a:t>
                      </a:r>
                      <a:r>
                        <a:rPr lang="en-US" sz="12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 III, combines the remaining thrombin and removes it from blood.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115343"/>
                  </a:ext>
                </a:extLst>
              </a:tr>
              <a:tr h="10850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Heparin</a:t>
                      </a:r>
                      <a:endParaRPr lang="en-US" altLang="en-US" sz="1200" b="1" u="non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-203180">
                        <a:buNone/>
                        <a:defRPr/>
                      </a:pPr>
                      <a:endParaRPr lang="en-US" altLang="ar-SA" sz="13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chemeClr val="accent1"/>
                        </a:buClr>
                        <a:buSzPct val="75000"/>
                        <a:buFont typeface="Arial" charset="0"/>
                        <a:buChar char="•"/>
                        <a:tabLst>
                          <a:tab pos="1002665" algn="l"/>
                          <a:tab pos="1003300" algn="l"/>
                        </a:tabLst>
                      </a:pPr>
                      <a:r>
                        <a:rPr lang="en-US" sz="1200" b="0" spc="-5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vely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charged conjugated</a:t>
                      </a:r>
                      <a:r>
                        <a:rPr lang="en-US" sz="1200" b="0" spc="3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polysaccharide.</a:t>
                      </a:r>
                      <a:endParaRPr lang="en-US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  <a:p>
                      <a:pPr marL="196952" lvl="0" indent="-285750">
                        <a:lnSpc>
                          <a:spcPct val="100000"/>
                        </a:lnSpc>
                        <a:spcBef>
                          <a:spcPts val="229"/>
                        </a:spcBef>
                        <a:buClr>
                          <a:schemeClr val="accent1"/>
                        </a:buClr>
                        <a:buSzPct val="75000"/>
                        <a:buFont typeface="Arial" charset="0"/>
                        <a:buChar char="•"/>
                        <a:tabLst>
                          <a:tab pos="1383665" algn="l"/>
                          <a:tab pos="1384300" algn="l"/>
                        </a:tabLst>
                      </a:pP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Increase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the effectiveness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of</a:t>
                      </a:r>
                      <a:r>
                        <a:rPr lang="en-US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1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Antithrombin</a:t>
                      </a: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1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III</a:t>
                      </a:r>
                      <a:r>
                        <a:rPr lang="en-US" sz="1200" b="0" spc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Produced</a:t>
                      </a:r>
                      <a:r>
                        <a:rPr lang="en-US" sz="1200" b="0" spc="-6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by :</a:t>
                      </a:r>
                      <a:r>
                        <a:rPr lang="en-US" sz="1200" b="0" spc="-1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Mast</a:t>
                      </a:r>
                      <a:r>
                        <a:rPr lang="en-US" sz="1200" b="0" spc="-1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cell</a:t>
                      </a:r>
                      <a:r>
                        <a:rPr lang="en-US" sz="1200" b="0" spc="-5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, </a:t>
                      </a: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Basophil</a:t>
                      </a:r>
                      <a:r>
                        <a:rPr lang="en-US" sz="1200" b="0" spc="-4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cells , liver , lung.</a:t>
                      </a:r>
                    </a:p>
                    <a:p>
                      <a:pPr marL="196952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29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Arial" charset="0"/>
                        <a:buChar char="•"/>
                        <a:tabLst>
                          <a:tab pos="1383665" algn="l"/>
                          <a:tab pos="1384300" algn="l"/>
                        </a:tabLst>
                        <a:defRPr/>
                      </a:pP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Most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widely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used anticoagulant clinically e.g.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in 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stroke.</a:t>
                      </a:r>
                    </a:p>
                    <a:p>
                      <a:pPr marL="196952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29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Arial" charset="0"/>
                        <a:buChar char="•"/>
                        <a:tabLst>
                          <a:tab pos="1383665" algn="l"/>
                          <a:tab pos="1384300" algn="l"/>
                        </a:tabLst>
                        <a:defRPr/>
                      </a:pP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Alpha</a:t>
                      </a:r>
                      <a:r>
                        <a:rPr lang="en-US" sz="1200" b="0" baseline="-19519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2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–</a:t>
                      </a:r>
                      <a:r>
                        <a:rPr lang="en-US" sz="1200" b="0" spc="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Macrogobulin</a:t>
                      </a:r>
                      <a:r>
                        <a:rPr lang="en-US" sz="12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200" b="0" spc="-1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</a:t>
                      </a:r>
                      <a:r>
                        <a:rPr lang="en-US" sz="1200" b="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cts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as </a:t>
                      </a:r>
                      <a:r>
                        <a:rPr lang="en-US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 binding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agent </a:t>
                      </a:r>
                      <a:r>
                        <a:rPr lang="en-US" sz="1200" b="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for </a:t>
                      </a:r>
                      <a:r>
                        <a:rPr lang="en-US" sz="1200" b="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several coagulation  factors </a:t>
                      </a:r>
                      <a:r>
                        <a:rPr lang="en-US" sz="12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combines with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Antithrombin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III and </a:t>
                      </a:r>
                      <a:r>
                        <a:rPr lang="en-US" sz="1200" b="0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quickly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removes thrombin from blood).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chemeClr val="accent1"/>
                        </a:buClr>
                        <a:buSzPct val="75000"/>
                        <a:buFont typeface="Arial" charset="0"/>
                        <a:buChar char="•"/>
                        <a:tabLst>
                          <a:tab pos="1002665" algn="l"/>
                          <a:tab pos="1003300" algn="l"/>
                        </a:tabLs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86098"/>
                  </a:ext>
                </a:extLst>
              </a:tr>
              <a:tr h="3554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66CC"/>
                          </a:solidFill>
                          <a:latin typeface="+mn-lt"/>
                        </a:rPr>
                        <a:t>Fibrin fibers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-203180">
                        <a:buNone/>
                        <a:defRPr/>
                      </a:pPr>
                      <a:endParaRPr lang="en-US" altLang="ar-SA" sz="13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Times New Roman (Arabic)" pitchFamily="26" charset="-78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adsorbs ~ </a:t>
                      </a:r>
                      <a:r>
                        <a:rPr lang="en-US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90%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of thrombin to removes it from circulating blood</a:t>
                      </a:r>
                      <a:r>
                        <a:rPr lang="en-US" sz="1200" b="0" u="sng" dirty="0" smtClean="0">
                          <a:solidFill>
                            <a:srgbClr val="528693"/>
                          </a:solidFill>
                          <a:latin typeface="+mn-lt"/>
                          <a:ea typeface="Tahoma" charset="0"/>
                          <a:cs typeface="Tahoma" charset="0"/>
                        </a:rPr>
                        <a:t>.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85495"/>
                  </a:ext>
                </a:extLst>
              </a:tr>
            </a:tbl>
          </a:graphicData>
        </a:graphic>
      </p:graphicFrame>
      <p:pic>
        <p:nvPicPr>
          <p:cNvPr id="6" name="Picture 3" descr="E:\Power Point\Nervana\Protein 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5573" r="8134" b="5952"/>
          <a:stretch>
            <a:fillRect/>
          </a:stretch>
        </p:blipFill>
        <p:spPr bwMode="auto">
          <a:xfrm>
            <a:off x="6670476" y="1484784"/>
            <a:ext cx="442396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media.wiley.com/CurrentProtocols/HG/hg0919/hg0919-fig-0002-1-fu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3"/>
          <a:stretch>
            <a:fillRect/>
          </a:stretch>
        </p:blipFill>
        <p:spPr bwMode="auto">
          <a:xfrm>
            <a:off x="10126860" y="2708671"/>
            <a:ext cx="1589353" cy="726829"/>
          </a:xfrm>
          <a:prstGeom prst="rect">
            <a:avLst/>
          </a:prstGeom>
          <a:ln w="28575">
            <a:solidFill>
              <a:srgbClr val="3B8ECA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 descr="D:\Files\Corel Draw\Nervana\fig2_6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860" y="2033921"/>
            <a:ext cx="3240361" cy="1401579"/>
          </a:xfrm>
          <a:prstGeom prst="rect">
            <a:avLst/>
          </a:prstGeom>
          <a:solidFill>
            <a:srgbClr val="FFEFFF"/>
          </a:solidFill>
          <a:ln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262764" y="44624"/>
            <a:ext cx="2893919" cy="288032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slide is very 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81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279962" y="363221"/>
            <a:ext cx="7443889" cy="104955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" b="1" dirty="0" smtClean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 smtClean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 smtClean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 smtClean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 smtClean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100" b="1" dirty="0">
              <a:solidFill>
                <a:srgbClr val="9FB8C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Coagulation </a:t>
            </a:r>
            <a:r>
              <a:rPr lang="en-US" sz="2800" b="1" dirty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mechanism and hypercoagulability</a:t>
            </a:r>
            <a:endParaRPr lang="en-US" sz="2800" dirty="0"/>
          </a:p>
        </p:txBody>
      </p:sp>
      <p:sp>
        <p:nvSpPr>
          <p:cNvPr id="4" name="Flowchart: Process 3"/>
          <p:cNvSpPr/>
          <p:nvPr/>
        </p:nvSpPr>
        <p:spPr>
          <a:xfrm>
            <a:off x="837828" y="1698622"/>
            <a:ext cx="10289916" cy="453869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1- Recognize the different clotting factors.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2- Understand the role of calcium ions during clotting cascades.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3- Describe the cascades of intrinsic and extrinsic pathways for clotting.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4- Recognize process of fibrinolysis  and function of plasmin.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5- Recognize some conditions causing excessive bleeding.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6- Understand some important anticoagulants and their mechanism of action.</a:t>
            </a:r>
          </a:p>
          <a:p>
            <a:pPr marL="0" lvl="1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7- Normal </a:t>
            </a:r>
            <a:r>
              <a:rPr lang="en-US" dirty="0" err="1" smtClean="0">
                <a:solidFill>
                  <a:schemeClr val="tx2"/>
                </a:solidFill>
              </a:rPr>
              <a:t>Hemostasi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Coagulation cascade, Fibrinolysis, Natural anti-coagulants, Hemostatic balance.</a:t>
            </a:r>
          </a:p>
          <a:p>
            <a:pPr marL="0" lvl="1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8- Hypercoagulability: Definition, Types, Causes, Laboratory testing.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1" name="Rectangle 10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2" name="Rectangle 11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US" sz="3200" dirty="0"/>
              <a:t>Plasmin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  <p:sp>
        <p:nvSpPr>
          <p:cNvPr id="48" name="Round Diagonal Corner Rectangle 47"/>
          <p:cNvSpPr/>
          <p:nvPr/>
        </p:nvSpPr>
        <p:spPr>
          <a:xfrm>
            <a:off x="3423227" y="1412776"/>
            <a:ext cx="5139683" cy="546735"/>
          </a:xfrm>
          <a:prstGeom prst="round2DiagRect">
            <a:avLst/>
          </a:prstGeom>
          <a:solidFill>
            <a:srgbClr val="EBFFF5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Plasmin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ound Diagonal Corner Rectangle 48"/>
          <p:cNvSpPr/>
          <p:nvPr/>
        </p:nvSpPr>
        <p:spPr>
          <a:xfrm>
            <a:off x="1125860" y="2708920"/>
            <a:ext cx="1656184" cy="504056"/>
          </a:xfrm>
          <a:prstGeom prst="round2DiagRect">
            <a:avLst/>
          </a:prstGeom>
          <a:solidFill>
            <a:srgbClr val="FFFFCC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chemeClr val="tx1"/>
                </a:solidFill>
              </a:rPr>
              <a:t>Important information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993068" y="1959511"/>
            <a:ext cx="1" cy="317361"/>
          </a:xfrm>
          <a:prstGeom prst="line">
            <a:avLst/>
          </a:prstGeom>
          <a:ln>
            <a:solidFill>
              <a:srgbClr val="70B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53952" y="2276872"/>
            <a:ext cx="8078232" cy="0"/>
          </a:xfrm>
          <a:prstGeom prst="line">
            <a:avLst/>
          </a:prstGeom>
          <a:ln>
            <a:solidFill>
              <a:srgbClr val="70B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 Diagonal Corner Rectangle 51"/>
          <p:cNvSpPr/>
          <p:nvPr/>
        </p:nvSpPr>
        <p:spPr>
          <a:xfrm>
            <a:off x="5164976" y="2705759"/>
            <a:ext cx="1656184" cy="504056"/>
          </a:xfrm>
          <a:prstGeom prst="round2DiagRect">
            <a:avLst/>
          </a:prstGeom>
          <a:solidFill>
            <a:srgbClr val="FBD9E3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Controlled by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Round Diagonal Corner Rectangle 52"/>
          <p:cNvSpPr/>
          <p:nvPr/>
        </p:nvSpPr>
        <p:spPr>
          <a:xfrm>
            <a:off x="9204092" y="2708920"/>
            <a:ext cx="1656184" cy="504056"/>
          </a:xfrm>
          <a:prstGeom prst="round2DiagRect">
            <a:avLst/>
          </a:prstGeom>
          <a:solidFill>
            <a:srgbClr val="DCE6F2"/>
          </a:solidFill>
          <a:ln>
            <a:solidFill>
              <a:srgbClr val="DC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</a:rPr>
              <a:t>Uses</a:t>
            </a:r>
            <a:endParaRPr lang="en-US" sz="1600" dirty="0">
              <a:latin typeface="+mj-lt"/>
            </a:endParaRPr>
          </a:p>
        </p:txBody>
      </p:sp>
      <p:cxnSp>
        <p:nvCxnSpPr>
          <p:cNvPr id="56" name="Straight Arrow Connector 55"/>
          <p:cNvCxnSpPr>
            <a:endCxn id="49" idx="3"/>
          </p:cNvCxnSpPr>
          <p:nvPr/>
        </p:nvCxnSpPr>
        <p:spPr>
          <a:xfrm>
            <a:off x="1953952" y="2276872"/>
            <a:ext cx="0" cy="432048"/>
          </a:xfrm>
          <a:prstGeom prst="straightConnector1">
            <a:avLst/>
          </a:prstGeom>
          <a:ln>
            <a:solidFill>
              <a:srgbClr val="70B7C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3"/>
          </p:cNvCxnSpPr>
          <p:nvPr/>
        </p:nvCxnSpPr>
        <p:spPr>
          <a:xfrm>
            <a:off x="5993068" y="2273711"/>
            <a:ext cx="0" cy="432048"/>
          </a:xfrm>
          <a:prstGeom prst="straightConnector1">
            <a:avLst/>
          </a:prstGeom>
          <a:ln>
            <a:solidFill>
              <a:srgbClr val="70B7C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3" idx="3"/>
          </p:cNvCxnSpPr>
          <p:nvPr/>
        </p:nvCxnSpPr>
        <p:spPr>
          <a:xfrm>
            <a:off x="10032184" y="2276872"/>
            <a:ext cx="0" cy="432048"/>
          </a:xfrm>
          <a:prstGeom prst="straightConnector1">
            <a:avLst/>
          </a:prstGeom>
          <a:ln>
            <a:solidFill>
              <a:srgbClr val="70B7C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28"/>
          <p:cNvSpPr/>
          <p:nvPr/>
        </p:nvSpPr>
        <p:spPr>
          <a:xfrm>
            <a:off x="645879" y="3517601"/>
            <a:ext cx="2628292" cy="2588866"/>
          </a:xfrm>
          <a:custGeom>
            <a:avLst/>
            <a:gdLst/>
            <a:ahLst/>
            <a:cxnLst/>
            <a:rect l="l" t="t" r="r" b="b"/>
            <a:pathLst>
              <a:path w="2016760" h="3968750">
                <a:moveTo>
                  <a:pt x="336042" y="0"/>
                </a:moveTo>
                <a:lnTo>
                  <a:pt x="2016188" y="0"/>
                </a:lnTo>
                <a:lnTo>
                  <a:pt x="2016188" y="3632657"/>
                </a:lnTo>
                <a:lnTo>
                  <a:pt x="2012546" y="3682316"/>
                </a:lnTo>
                <a:lnTo>
                  <a:pt x="2001967" y="3729714"/>
                </a:lnTo>
                <a:lnTo>
                  <a:pt x="1984969" y="3774329"/>
                </a:lnTo>
                <a:lnTo>
                  <a:pt x="1962071" y="3815642"/>
                </a:lnTo>
                <a:lnTo>
                  <a:pt x="1933791" y="3853133"/>
                </a:lnTo>
                <a:lnTo>
                  <a:pt x="1900648" y="3886283"/>
                </a:lnTo>
                <a:lnTo>
                  <a:pt x="1863161" y="3914571"/>
                </a:lnTo>
                <a:lnTo>
                  <a:pt x="1821849" y="3937478"/>
                </a:lnTo>
                <a:lnTo>
                  <a:pt x="1777230" y="3954483"/>
                </a:lnTo>
                <a:lnTo>
                  <a:pt x="1729823" y="3965068"/>
                </a:lnTo>
                <a:lnTo>
                  <a:pt x="1680146" y="3968711"/>
                </a:lnTo>
                <a:lnTo>
                  <a:pt x="0" y="3968711"/>
                </a:lnTo>
                <a:lnTo>
                  <a:pt x="0" y="336041"/>
                </a:lnTo>
                <a:lnTo>
                  <a:pt x="3643" y="286394"/>
                </a:lnTo>
                <a:lnTo>
                  <a:pt x="14227" y="239004"/>
                </a:lnTo>
                <a:lnTo>
                  <a:pt x="31231" y="194394"/>
                </a:lnTo>
                <a:lnTo>
                  <a:pt x="54136" y="153082"/>
                </a:lnTo>
                <a:lnTo>
                  <a:pt x="82423" y="115591"/>
                </a:lnTo>
                <a:lnTo>
                  <a:pt x="115570" y="82440"/>
                </a:lnTo>
                <a:lnTo>
                  <a:pt x="153060" y="54149"/>
                </a:lnTo>
                <a:lnTo>
                  <a:pt x="194372" y="31239"/>
                </a:lnTo>
                <a:lnTo>
                  <a:pt x="238986" y="14231"/>
                </a:lnTo>
                <a:lnTo>
                  <a:pt x="286382" y="3644"/>
                </a:lnTo>
                <a:lnTo>
                  <a:pt x="33604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FF61"/>
            </a:solidFill>
            <a:prstDash val="dash"/>
          </a:ln>
        </p:spPr>
        <p:txBody>
          <a:bodyPr wrap="square" lIns="0" tIns="0" rIns="0" bIns="0" rtlCol="0" anchor="ctr"/>
          <a:lstStyle/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Is present in the blood in an inactive form plasminogen</a:t>
            </a:r>
            <a:r>
              <a:rPr lang="en-US" sz="1400" dirty="0" smtClean="0"/>
              <a:t>.</a:t>
            </a:r>
          </a:p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Is activated by tissue plasminogen activators (t-PA) in blood</a:t>
            </a:r>
            <a:r>
              <a:rPr lang="en-US" sz="1400" dirty="0" smtClean="0"/>
              <a:t>.</a:t>
            </a:r>
          </a:p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Digests intra &amp; extra vascular deposit of Fibrin </a:t>
            </a:r>
            <a:r>
              <a:rPr lang="en-US" sz="1400" dirty="0">
                <a:sym typeface="Symbol" pitchFamily="18" charset="2"/>
              </a:rPr>
              <a:t></a:t>
            </a:r>
            <a:r>
              <a:rPr lang="en-US" sz="1400" dirty="0"/>
              <a:t> fibrin degradation products (FDP</a:t>
            </a:r>
            <a:r>
              <a:rPr lang="en-US" sz="1400" dirty="0" smtClean="0"/>
              <a:t>).</a:t>
            </a:r>
          </a:p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Unwanted effect of plasmin is the digestion of clotting factors.</a:t>
            </a:r>
          </a:p>
        </p:txBody>
      </p:sp>
      <p:sp>
        <p:nvSpPr>
          <p:cNvPr id="70" name="object 28"/>
          <p:cNvSpPr/>
          <p:nvPr/>
        </p:nvSpPr>
        <p:spPr>
          <a:xfrm>
            <a:off x="4678922" y="3517601"/>
            <a:ext cx="2628292" cy="2588866"/>
          </a:xfrm>
          <a:custGeom>
            <a:avLst/>
            <a:gdLst/>
            <a:ahLst/>
            <a:cxnLst/>
            <a:rect l="l" t="t" r="r" b="b"/>
            <a:pathLst>
              <a:path w="2016760" h="3968750">
                <a:moveTo>
                  <a:pt x="336042" y="0"/>
                </a:moveTo>
                <a:lnTo>
                  <a:pt x="2016188" y="0"/>
                </a:lnTo>
                <a:lnTo>
                  <a:pt x="2016188" y="3632657"/>
                </a:lnTo>
                <a:lnTo>
                  <a:pt x="2012546" y="3682316"/>
                </a:lnTo>
                <a:lnTo>
                  <a:pt x="2001967" y="3729714"/>
                </a:lnTo>
                <a:lnTo>
                  <a:pt x="1984969" y="3774329"/>
                </a:lnTo>
                <a:lnTo>
                  <a:pt x="1962071" y="3815642"/>
                </a:lnTo>
                <a:lnTo>
                  <a:pt x="1933791" y="3853133"/>
                </a:lnTo>
                <a:lnTo>
                  <a:pt x="1900648" y="3886283"/>
                </a:lnTo>
                <a:lnTo>
                  <a:pt x="1863161" y="3914571"/>
                </a:lnTo>
                <a:lnTo>
                  <a:pt x="1821849" y="3937478"/>
                </a:lnTo>
                <a:lnTo>
                  <a:pt x="1777230" y="3954483"/>
                </a:lnTo>
                <a:lnTo>
                  <a:pt x="1729823" y="3965068"/>
                </a:lnTo>
                <a:lnTo>
                  <a:pt x="1680146" y="3968711"/>
                </a:lnTo>
                <a:lnTo>
                  <a:pt x="0" y="3968711"/>
                </a:lnTo>
                <a:lnTo>
                  <a:pt x="0" y="336041"/>
                </a:lnTo>
                <a:lnTo>
                  <a:pt x="3643" y="286394"/>
                </a:lnTo>
                <a:lnTo>
                  <a:pt x="14227" y="239004"/>
                </a:lnTo>
                <a:lnTo>
                  <a:pt x="31231" y="194394"/>
                </a:lnTo>
                <a:lnTo>
                  <a:pt x="54136" y="153082"/>
                </a:lnTo>
                <a:lnTo>
                  <a:pt x="82423" y="115591"/>
                </a:lnTo>
                <a:lnTo>
                  <a:pt x="115570" y="82440"/>
                </a:lnTo>
                <a:lnTo>
                  <a:pt x="153060" y="54149"/>
                </a:lnTo>
                <a:lnTo>
                  <a:pt x="194372" y="31239"/>
                </a:lnTo>
                <a:lnTo>
                  <a:pt x="238986" y="14231"/>
                </a:lnTo>
                <a:lnTo>
                  <a:pt x="286382" y="3644"/>
                </a:lnTo>
                <a:lnTo>
                  <a:pt x="33604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BD9E3"/>
            </a:solidFill>
            <a:prstDash val="dash"/>
          </a:ln>
        </p:spPr>
        <p:txBody>
          <a:bodyPr wrap="square" lIns="0" tIns="0" rIns="0" bIns="0" rtlCol="0" anchor="ctr"/>
          <a:lstStyle/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/>
              <a:t>Tissue Plasminogen Activator Inhibitor (TPAI).</a:t>
            </a:r>
          </a:p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  <a:p>
            <a:pPr marL="285750" indent="-285750">
              <a:lnSpc>
                <a:spcPct val="9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/>
              <a:t>Antiplasmin from the liver.</a:t>
            </a:r>
            <a:endParaRPr lang="en-US" sz="1600" dirty="0"/>
          </a:p>
        </p:txBody>
      </p:sp>
      <p:sp>
        <p:nvSpPr>
          <p:cNvPr id="71" name="object 28"/>
          <p:cNvSpPr/>
          <p:nvPr/>
        </p:nvSpPr>
        <p:spPr>
          <a:xfrm>
            <a:off x="8718038" y="3517601"/>
            <a:ext cx="2628292" cy="2588866"/>
          </a:xfrm>
          <a:custGeom>
            <a:avLst/>
            <a:gdLst/>
            <a:ahLst/>
            <a:cxnLst/>
            <a:rect l="l" t="t" r="r" b="b"/>
            <a:pathLst>
              <a:path w="2016760" h="3968750">
                <a:moveTo>
                  <a:pt x="336042" y="0"/>
                </a:moveTo>
                <a:lnTo>
                  <a:pt x="2016188" y="0"/>
                </a:lnTo>
                <a:lnTo>
                  <a:pt x="2016188" y="3632657"/>
                </a:lnTo>
                <a:lnTo>
                  <a:pt x="2012546" y="3682316"/>
                </a:lnTo>
                <a:lnTo>
                  <a:pt x="2001967" y="3729714"/>
                </a:lnTo>
                <a:lnTo>
                  <a:pt x="1984969" y="3774329"/>
                </a:lnTo>
                <a:lnTo>
                  <a:pt x="1962071" y="3815642"/>
                </a:lnTo>
                <a:lnTo>
                  <a:pt x="1933791" y="3853133"/>
                </a:lnTo>
                <a:lnTo>
                  <a:pt x="1900648" y="3886283"/>
                </a:lnTo>
                <a:lnTo>
                  <a:pt x="1863161" y="3914571"/>
                </a:lnTo>
                <a:lnTo>
                  <a:pt x="1821849" y="3937478"/>
                </a:lnTo>
                <a:lnTo>
                  <a:pt x="1777230" y="3954483"/>
                </a:lnTo>
                <a:lnTo>
                  <a:pt x="1729823" y="3965068"/>
                </a:lnTo>
                <a:lnTo>
                  <a:pt x="1680146" y="3968711"/>
                </a:lnTo>
                <a:lnTo>
                  <a:pt x="0" y="3968711"/>
                </a:lnTo>
                <a:lnTo>
                  <a:pt x="0" y="336041"/>
                </a:lnTo>
                <a:lnTo>
                  <a:pt x="3643" y="286394"/>
                </a:lnTo>
                <a:lnTo>
                  <a:pt x="14227" y="239004"/>
                </a:lnTo>
                <a:lnTo>
                  <a:pt x="31231" y="194394"/>
                </a:lnTo>
                <a:lnTo>
                  <a:pt x="54136" y="153082"/>
                </a:lnTo>
                <a:lnTo>
                  <a:pt x="82423" y="115591"/>
                </a:lnTo>
                <a:lnTo>
                  <a:pt x="115570" y="82440"/>
                </a:lnTo>
                <a:lnTo>
                  <a:pt x="153060" y="54149"/>
                </a:lnTo>
                <a:lnTo>
                  <a:pt x="194372" y="31239"/>
                </a:lnTo>
                <a:lnTo>
                  <a:pt x="238986" y="14231"/>
                </a:lnTo>
                <a:lnTo>
                  <a:pt x="286382" y="3644"/>
                </a:lnTo>
                <a:lnTo>
                  <a:pt x="33604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B7DEE8"/>
            </a:solidFill>
            <a:prstDash val="dash"/>
          </a:ln>
        </p:spPr>
        <p:txBody>
          <a:bodyPr wrap="square" lIns="0" tIns="0" rIns="0" bIns="0" rtlCol="0" anchor="ctr"/>
          <a:lstStyle/>
          <a:p>
            <a:pPr marL="285750" lvl="1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/>
              <a:t>Tissue Plasminogen Activator (TPA) used to activate plasminogen to dissolve coronary clots.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9982844" y="0"/>
            <a:ext cx="2205981" cy="404664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Females’ Slides</a:t>
            </a:r>
            <a:endParaRPr lang="en-US" sz="24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83151"/>
              </p:ext>
            </p:extLst>
          </p:nvPr>
        </p:nvGraphicFramePr>
        <p:xfrm>
          <a:off x="0" y="1"/>
          <a:ext cx="12188824" cy="69227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70076">
                  <a:extLst>
                    <a:ext uri="{9D8B030D-6E8A-4147-A177-3AD203B41FA5}">
                      <a16:colId xmlns:a16="http://schemas.microsoft.com/office/drawing/2014/main" val="4308464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3132966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72470329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2591474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683792794"/>
                    </a:ext>
                  </a:extLst>
                </a:gridCol>
                <a:gridCol w="2566020">
                  <a:extLst>
                    <a:ext uri="{9D8B030D-6E8A-4147-A177-3AD203B41FA5}">
                      <a16:colId xmlns:a16="http://schemas.microsoft.com/office/drawing/2014/main" val="4246081385"/>
                    </a:ext>
                  </a:extLst>
                </a:gridCol>
              </a:tblGrid>
              <a:tr h="39528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Hemostatic balance</a:t>
                      </a: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70640"/>
                  </a:ext>
                </a:extLst>
              </a:tr>
              <a:tr h="395284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 smtClean="0">
                          <a:solidFill>
                            <a:schemeClr val="tx1"/>
                          </a:solidFill>
                        </a:rPr>
                        <a:t>A crucial physiological balance exists between factors promoting coagulation (</a:t>
                      </a:r>
                      <a:r>
                        <a:rPr lang="en-GB" sz="1400" b="0" i="0" dirty="0" err="1" smtClean="0">
                          <a:solidFill>
                            <a:schemeClr val="tx1"/>
                          </a:solidFill>
                        </a:rPr>
                        <a:t>procoagulants</a:t>
                      </a:r>
                      <a:r>
                        <a:rPr lang="en-GB" sz="1400" b="0" i="0" dirty="0" smtClean="0">
                          <a:solidFill>
                            <a:schemeClr val="tx1"/>
                          </a:solidFill>
                        </a:rPr>
                        <a:t>) and factors inhibiting coagulation (anticoagulants). 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46185"/>
                  </a:ext>
                </a:extLst>
              </a:tr>
              <a:tr h="51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u="none" dirty="0" smtClean="0">
                          <a:solidFill>
                            <a:srgbClr val="528693"/>
                          </a:solidFill>
                          <a:ea typeface="Tahoma" charset="0"/>
                          <a:cs typeface="Tahoma" charset="0"/>
                        </a:rPr>
                        <a:t>Homeostasis of the clotting system: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85750" indent="-285750" algn="justLow">
                        <a:buFont typeface="Arial" panose="020B0604020202020204" pitchFamily="34" charset="0"/>
                        <a:buChar char="•"/>
                        <a:tabLst>
                          <a:tab pos="-914400" algn="l"/>
                        </a:tabLst>
                      </a:pPr>
                      <a:r>
                        <a:rPr lang="en-US" altLang="en-US" sz="1400" dirty="0" smtClean="0">
                          <a:ea typeface="Tahoma" charset="0"/>
                          <a:cs typeface="Tahoma" charset="0"/>
                        </a:rPr>
                        <a:t>A crucial physiological balance exists between factors favoring clotting and factors that oppose it.</a:t>
                      </a:r>
                    </a:p>
                    <a:p>
                      <a:pPr marL="285750" indent="-285750" algn="just">
                        <a:buFont typeface="Arial" charset="0"/>
                        <a:buChar char="•"/>
                        <a:tabLst>
                          <a:tab pos="-914400" algn="l"/>
                        </a:tabLst>
                      </a:pPr>
                      <a:r>
                        <a:rPr lang="en-US" altLang="en-US" sz="1400" dirty="0" smtClean="0">
                          <a:ea typeface="Tahoma" charset="0"/>
                          <a:cs typeface="Tahoma" charset="0"/>
                        </a:rPr>
                        <a:t>Disturbances in this balance can lead to thrombotic diseases or bleeding.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  <a:tabLst>
                          <a:tab pos="-914400" algn="l"/>
                        </a:tabLst>
                      </a:pPr>
                      <a:endParaRPr lang="en-US" altLang="en-US" sz="1400" dirty="0" smtClean="0">
                        <a:ea typeface="Tahoma" charset="0"/>
                        <a:cs typeface="Tahoma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34762"/>
                  </a:ext>
                </a:extLst>
              </a:tr>
              <a:tr h="256700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ahoma" charset="0"/>
                          <a:cs typeface="Tahoma" charset="0"/>
                        </a:rPr>
                        <a:t>Coagulation of blood depends on the balance between these two factors.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63596"/>
                  </a:ext>
                </a:extLst>
              </a:tr>
              <a:tr h="39528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/>
                        <a:t>Hemostatic Disturbances 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9608"/>
                  </a:ext>
                </a:extLst>
              </a:tr>
              <a:tr h="488953">
                <a:tc gridSpan="2">
                  <a:txBody>
                    <a:bodyPr/>
                    <a:lstStyle/>
                    <a:p>
                      <a:pPr lvl="0" algn="ctr" rtl="0"/>
                      <a:r>
                        <a:rPr kumimoji="0" lang="en-US" alt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DVT &amp; PE</a:t>
                      </a:r>
                    </a:p>
                    <a:p>
                      <a:pPr lvl="0" algn="ctr" rtl="0"/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(Deep vein thrombosis &amp; pulmonary embolism)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kumimoji="0" lang="en-US" alt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</a:p>
                    <a:p>
                      <a:pPr lvl="0" algn="ctr"/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(Myocardial infraction)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Placental infraction</a:t>
                      </a:r>
                    </a:p>
                    <a:p>
                      <a:pPr algn="ctr"/>
                      <a:r>
                        <a:rPr kumimoji="0" lang="en-US" sz="13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Recurrent abortions</a:t>
                      </a:r>
                      <a:endParaRPr kumimoji="0" lang="en-US" sz="13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</a:p>
                    <a:p>
                      <a:pPr algn="ctr"/>
                      <a:endParaRPr kumimoji="0" lang="en-US" sz="13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21599"/>
                  </a:ext>
                </a:extLst>
              </a:tr>
              <a:tr h="733429">
                <a:tc gridSpan="2">
                  <a:txBody>
                    <a:bodyPr/>
                    <a:lstStyle/>
                    <a:p>
                      <a:pPr lvl="0" algn="ctr" rtl="0"/>
                      <a:endParaRPr kumimoji="0"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 rtl="0"/>
                      <a:endParaRPr kumimoji="0"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 rtl="0"/>
                      <a:endParaRPr kumimoji="0"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97033"/>
                  </a:ext>
                </a:extLst>
              </a:tr>
              <a:tr h="395284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Virchow Triads 1845 </a:t>
                      </a:r>
                    </a:p>
                  </a:txBody>
                  <a:tcPr>
                    <a:solidFill>
                      <a:srgbClr val="DBF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50570"/>
                  </a:ext>
                </a:extLst>
              </a:tr>
              <a:tr h="967968">
                <a:tc gridSpan="6">
                  <a:txBody>
                    <a:bodyPr/>
                    <a:lstStyle/>
                    <a:p>
                      <a:r>
                        <a:rPr lang="en-US" altLang="en-US" sz="1400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Etiological factors for thrombosis:</a:t>
                      </a:r>
                    </a:p>
                    <a:p>
                      <a:pPr lvl="0"/>
                      <a:r>
                        <a:rPr lang="en-US" altLang="en-US" sz="1400" u="none" dirty="0" smtClean="0"/>
                        <a:t>- Changes in blood flow (stasis).</a:t>
                      </a:r>
                    </a:p>
                    <a:p>
                      <a:pPr lvl="0"/>
                      <a:r>
                        <a:rPr lang="en-US" altLang="en-US" sz="1400" u="none" dirty="0" smtClean="0"/>
                        <a:t>- Changes in the endothelium.</a:t>
                      </a:r>
                    </a:p>
                    <a:p>
                      <a:pPr lvl="0"/>
                      <a:r>
                        <a:rPr lang="en-US" altLang="en-US" sz="1400" u="none" dirty="0" smtClean="0"/>
                        <a:t>- Changes in blood composition (Hypercoagulability).</a:t>
                      </a:r>
                      <a:endParaRPr lang="en-GB" altLang="en-US" sz="1400" u="none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0715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982844" y="44624"/>
            <a:ext cx="2205981" cy="332657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Females’ Slides</a:t>
            </a:r>
            <a:endParaRPr lang="en-US" sz="24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286905"/>
              </p:ext>
            </p:extLst>
          </p:nvPr>
        </p:nvGraphicFramePr>
        <p:xfrm>
          <a:off x="1519132" y="2420888"/>
          <a:ext cx="2780928" cy="1012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CorelDRAW" r:id="rId3" imgW="5191354" imgH="1489862" progId="CorelDRAW.Graphic.10">
                  <p:embed/>
                </p:oleObj>
              </mc:Choice>
              <mc:Fallback>
                <p:oleObj name="CorelDRAW" r:id="rId3" imgW="5191354" imgH="1489862" progId="CorelDRAW.Graphic.10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132" y="2420888"/>
                        <a:ext cx="2780928" cy="1012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094331" y="2024424"/>
            <a:ext cx="157066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CCC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ar-SA" sz="1200" dirty="0"/>
              <a:t>Coagulation inhibitors </a:t>
            </a:r>
          </a:p>
          <a:p>
            <a:pPr algn="ctr" eaLnBrk="0" hangingPunct="0">
              <a:defRPr/>
            </a:pPr>
            <a:r>
              <a:rPr lang="en-US" altLang="ar-SA" sz="1200" dirty="0"/>
              <a:t>Coagulation factors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4197" y="2024423"/>
            <a:ext cx="1479815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1200" dirty="0">
                <a:solidFill>
                  <a:schemeClr val="tx1"/>
                </a:solidFill>
              </a:rPr>
              <a:t>Fibrinolytic</a:t>
            </a:r>
            <a:r>
              <a:rPr lang="en-US" altLang="ar-SA" sz="1400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98468" y="1373738"/>
            <a:ext cx="5185312" cy="3270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</a:rPr>
              <a:t>Disturbances in this balance could lead </a:t>
            </a:r>
            <a:r>
              <a:rPr lang="en-GB" sz="1600" dirty="0" smtClean="0">
                <a:solidFill>
                  <a:schemeClr val="tx1"/>
                </a:solidFill>
              </a:rPr>
              <a:t>to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30876" y="1916832"/>
            <a:ext cx="1514678" cy="35323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>
                <a:solidFill>
                  <a:schemeClr val="tx1"/>
                </a:solidFill>
              </a:rPr>
              <a:t>Thrombosis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55300" y="1916832"/>
            <a:ext cx="1520655" cy="35323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>
                <a:solidFill>
                  <a:schemeClr val="tx1"/>
                </a:solidFill>
              </a:rPr>
              <a:t>Bleeding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3" idx="2"/>
          </p:cNvCxnSpPr>
          <p:nvPr/>
        </p:nvCxnSpPr>
        <p:spPr>
          <a:xfrm>
            <a:off x="9191124" y="1700808"/>
            <a:ext cx="1151760" cy="216024"/>
          </a:xfrm>
          <a:prstGeom prst="line">
            <a:avLst/>
          </a:prstGeom>
          <a:ln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</p:cNvCxnSpPr>
          <p:nvPr/>
        </p:nvCxnSpPr>
        <p:spPr>
          <a:xfrm flipH="1">
            <a:off x="7966620" y="1700808"/>
            <a:ext cx="1224504" cy="216024"/>
          </a:xfrm>
          <a:prstGeom prst="line">
            <a:avLst/>
          </a:prstGeom>
          <a:ln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2"/>
          </p:cNvCxnSpPr>
          <p:nvPr/>
        </p:nvCxnSpPr>
        <p:spPr>
          <a:xfrm flipH="1">
            <a:off x="10414892" y="2270064"/>
            <a:ext cx="736" cy="216024"/>
          </a:xfrm>
          <a:prstGeom prst="line">
            <a:avLst/>
          </a:prstGeom>
          <a:ln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b="8009"/>
          <a:stretch/>
        </p:blipFill>
        <p:spPr>
          <a:xfrm>
            <a:off x="9347548" y="2420888"/>
            <a:ext cx="2436232" cy="1368152"/>
          </a:xfrm>
          <a:prstGeom prst="rect">
            <a:avLst/>
          </a:prstGeom>
          <a:ln>
            <a:solidFill>
              <a:srgbClr val="FFCCCC"/>
            </a:solidFill>
          </a:ln>
        </p:spPr>
      </p:pic>
      <p:cxnSp>
        <p:nvCxnSpPr>
          <p:cNvPr id="29" name="Straight Connector 28"/>
          <p:cNvCxnSpPr/>
          <p:nvPr/>
        </p:nvCxnSpPr>
        <p:spPr>
          <a:xfrm flipH="1">
            <a:off x="7846051" y="2270064"/>
            <a:ext cx="736" cy="216024"/>
          </a:xfrm>
          <a:prstGeom prst="line">
            <a:avLst/>
          </a:prstGeom>
          <a:ln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b="12291"/>
          <a:stretch/>
        </p:blipFill>
        <p:spPr>
          <a:xfrm>
            <a:off x="6454452" y="2420888"/>
            <a:ext cx="2562395" cy="1368152"/>
          </a:xfrm>
          <a:prstGeom prst="rect">
            <a:avLst/>
          </a:prstGeom>
          <a:ln>
            <a:solidFill>
              <a:srgbClr val="FFCCCC"/>
            </a:solidFill>
          </a:ln>
        </p:spPr>
      </p:pic>
      <p:sp>
        <p:nvSpPr>
          <p:cNvPr id="31" name="Rounded Rectangle 30"/>
          <p:cNvSpPr/>
          <p:nvPr/>
        </p:nvSpPr>
        <p:spPr>
          <a:xfrm>
            <a:off x="963707" y="4813455"/>
            <a:ext cx="1860793" cy="626377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ounded Rectangle 31"/>
          <p:cNvSpPr/>
          <p:nvPr/>
        </p:nvSpPr>
        <p:spPr>
          <a:xfrm>
            <a:off x="4437300" y="4797152"/>
            <a:ext cx="1815202" cy="626377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10564"/>
              <a:satOff val="-490"/>
              <a:lumOff val="26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ounded Rectangle 32"/>
          <p:cNvSpPr/>
          <p:nvPr/>
        </p:nvSpPr>
        <p:spPr>
          <a:xfrm>
            <a:off x="7261800" y="4813454"/>
            <a:ext cx="2060248" cy="626377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21129"/>
              <a:satOff val="-980"/>
              <a:lumOff val="521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ounded Rectangle 33"/>
          <p:cNvSpPr/>
          <p:nvPr/>
        </p:nvSpPr>
        <p:spPr>
          <a:xfrm>
            <a:off x="10030339" y="4797151"/>
            <a:ext cx="1716778" cy="626377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31693"/>
              <a:satOff val="-1470"/>
              <a:lumOff val="782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6598468" y="6073171"/>
            <a:ext cx="5148649" cy="523220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imbalance in one of these 3 can lead to hyper </a:t>
            </a:r>
            <a:r>
              <a:rPr lang="en-US" sz="14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coagulability</a:t>
            </a:r>
            <a:r>
              <a:rPr lang="en-US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imbalance between the pro and the anti.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7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1009284"/>
              </p:ext>
            </p:extLst>
          </p:nvPr>
        </p:nvGraphicFramePr>
        <p:xfrm>
          <a:off x="-62" y="-5"/>
          <a:ext cx="12188826" cy="6860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7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413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Bleeding and clotting disorders </a:t>
                      </a:r>
                      <a:r>
                        <a:rPr kumimoji="0" lang="en-US" sz="1300" b="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(condition that cause excessive</a:t>
                      </a:r>
                      <a:r>
                        <a:rPr kumimoji="0" lang="en-US" sz="1300" b="0" kern="1200" baseline="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 bleeding)</a:t>
                      </a:r>
                      <a:endParaRPr kumimoji="0" lang="en-US" sz="1300" b="0" kern="1200" dirty="0">
                        <a:solidFill>
                          <a:srgbClr val="FF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02700"/>
                  </a:ext>
                </a:extLst>
              </a:tr>
              <a:tr h="2754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/>
                        <a:t>Thrombocytopenia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FF0000"/>
                          </a:solidFill>
                        </a:rPr>
                        <a:t>Hemophilia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/>
                        <a:t>Liver disease and vitamin-K deficiency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229">
                <a:tc gridSpan="2">
                  <a:txBody>
                    <a:bodyPr/>
                    <a:lstStyle/>
                    <a:p>
                      <a:pPr marL="2984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357505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Bleeding disorder &amp; related to platelet problems.</a:t>
                      </a:r>
                      <a:endParaRPr lang="en-US" sz="1300" b="0" dirty="0" smtClean="0">
                        <a:solidFill>
                          <a:srgbClr val="00B05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2984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357505" algn="l"/>
                        </a:tabLst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Very low numbers of platelets in blood (</a:t>
                      </a:r>
                      <a:r>
                        <a:rPr lang="en-US" sz="13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&lt;</a:t>
                      </a:r>
                      <a:r>
                        <a:rPr lang="en-US" sz="13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 50,000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/</a:t>
                      </a:r>
                      <a:r>
                        <a:rPr lang="en-US" sz="13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ul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) </a:t>
                      </a:r>
                      <a:r>
                        <a:rPr lang="en-US" sz="13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may </a:t>
                      </a:r>
                      <a:r>
                        <a:rPr lang="en-US" sz="1300" spc="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cause spontaneous</a:t>
                      </a:r>
                      <a:r>
                        <a:rPr lang="en-US" sz="1300" spc="-19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bleeding.</a:t>
                      </a:r>
                      <a:endParaRPr lang="en-US" sz="13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298450" indent="-285750">
                        <a:lnSpc>
                          <a:spcPct val="100000"/>
                        </a:lnSpc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357505" algn="l"/>
                        </a:tabLst>
                      </a:pPr>
                      <a:r>
                        <a:rPr lang="en-US" sz="130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Less </a:t>
                      </a:r>
                      <a:r>
                        <a:rPr lang="en-US" sz="1300" spc="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than </a:t>
                      </a:r>
                      <a:r>
                        <a:rPr lang="en-US" sz="1300" spc="5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10,000</a:t>
                      </a:r>
                      <a:r>
                        <a:rPr lang="en-US" sz="1300" spc="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⇢</a:t>
                      </a:r>
                      <a:r>
                        <a:rPr lang="en-US" sz="1300" spc="-18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Fatal.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65430" indent="-171450">
                        <a:lnSpc>
                          <a:spcPct val="100000"/>
                        </a:lnSpc>
                        <a:spcBef>
                          <a:spcPts val="310"/>
                        </a:spcBef>
                        <a:buClr>
                          <a:srgbClr val="CC0000"/>
                        </a:buClr>
                        <a:buFont typeface="Arial" charset="0"/>
                        <a:buChar char="•"/>
                        <a:tabLst>
                          <a:tab pos="326390" algn="l"/>
                        </a:tabLst>
                      </a:pPr>
                      <a:r>
                        <a:rPr lang="en-US" sz="1300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Small Comp. </a:t>
                      </a:r>
                      <a:r>
                        <a:rPr 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→ </a:t>
                      </a:r>
                      <a:r>
                        <a:rPr lang="en-US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Hemophilia A</a:t>
                      </a:r>
                      <a:r>
                        <a:rPr lang="ar-SA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-24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ar-SA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→</a:t>
                      </a:r>
                      <a:r>
                        <a:rPr lang="en-US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-5" dirty="0">
                          <a:solidFill>
                            <a:srgbClr val="FF0000"/>
                          </a:solidFill>
                        </a:rPr>
                        <a:t>↑</a:t>
                      </a:r>
                      <a:r>
                        <a:rPr lang="en-US" sz="13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PTT </a:t>
                      </a:r>
                      <a:r>
                        <a:rPr lang="en-US" sz="14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kumimoji="0" lang="en-US" sz="1400" kern="12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Partial Thromboplastin Time).</a:t>
                      </a:r>
                      <a:endParaRPr kumimoji="0" lang="en-US" sz="1400" kern="1200" spc="-5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5430" indent="-171450">
                        <a:lnSpc>
                          <a:spcPct val="100000"/>
                        </a:lnSpc>
                        <a:buClr>
                          <a:srgbClr val="CC0000"/>
                        </a:buClr>
                        <a:buFont typeface="Arial" charset="0"/>
                        <a:buChar char="•"/>
                        <a:tabLst>
                          <a:tab pos="326390" algn="l"/>
                        </a:tabLst>
                      </a:pPr>
                      <a:r>
                        <a:rPr lang="en-US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Large </a:t>
                      </a:r>
                      <a:r>
                        <a:rPr lang="en-US" sz="1300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Comp. </a:t>
                      </a:r>
                      <a:r>
                        <a:rPr 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→ </a:t>
                      </a:r>
                      <a:r>
                        <a:rPr lang="en-US" sz="1300" spc="-2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Von-</a:t>
                      </a:r>
                      <a:r>
                        <a:rPr lang="en-US" sz="1300" spc="-25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Willebrand’s</a:t>
                      </a:r>
                      <a:r>
                        <a:rPr lang="en-US" sz="1300" spc="-2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disease → ↑PTT </a:t>
                      </a:r>
                      <a:r>
                        <a:rPr 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</a:t>
                      </a:r>
                      <a:r>
                        <a:rPr lang="en-US" sz="1300" spc="-4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BT</a:t>
                      </a:r>
                      <a:r>
                        <a:rPr lang="en-US" sz="13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(bleeding time).</a:t>
                      </a:r>
                      <a:endParaRPr lang="en-US" sz="13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FF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300" spc="-5" dirty="0"/>
                        <a:t>e.g. </a:t>
                      </a:r>
                      <a:r>
                        <a:rPr lang="en-US" sz="1300" spc="-10" dirty="0"/>
                        <a:t>Hepatitis,</a:t>
                      </a:r>
                      <a:r>
                        <a:rPr lang="en-US" sz="1300" spc="5" dirty="0"/>
                        <a:t> </a:t>
                      </a:r>
                      <a:r>
                        <a:rPr lang="en-US" sz="1300" spc="-5" dirty="0"/>
                        <a:t>Cirrhosis, </a:t>
                      </a:r>
                      <a:r>
                        <a:rPr lang="en-US" sz="1300" dirty="0"/>
                        <a:t>acute yellow atrophy,</a:t>
                      </a:r>
                      <a:r>
                        <a:rPr lang="en-US" sz="1300" baseline="0" dirty="0"/>
                        <a:t> </a:t>
                      </a:r>
                      <a:r>
                        <a:rPr lang="en-US" sz="1300" dirty="0"/>
                        <a:t>GI </a:t>
                      </a:r>
                      <a:r>
                        <a:rPr lang="en-US" sz="1300" dirty="0" smtClean="0"/>
                        <a:t>disease.</a:t>
                      </a:r>
                      <a:endParaRPr lang="ar-SA" sz="13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rgbClr val="00B050"/>
                          </a:solidFill>
                        </a:rPr>
                        <a:t>Liver disease can have signs of bleeding and clotting together.</a:t>
                      </a:r>
                      <a:endParaRPr lang="en-US" sz="13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Etiology</a:t>
                      </a:r>
                      <a:endParaRPr lang="en-US" sz="13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B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Hemophilia  </a:t>
                      </a:r>
                      <a:r>
                        <a:rPr lang="en-US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A:</a:t>
                      </a:r>
                      <a:endParaRPr lang="en-US" sz="13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Classic</a:t>
                      </a:r>
                      <a:r>
                        <a:rPr lang="en-US" sz="1300" spc="-1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</a:t>
                      </a:r>
                      <a:r>
                        <a:rPr lang="en-US" sz="1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emophilia.</a:t>
                      </a:r>
                      <a:endParaRPr lang="en-US" sz="1300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spc="5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85%</a:t>
                      </a:r>
                      <a:r>
                        <a:rPr lang="en-US" sz="1300" spc="-1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5" dirty="0" smtClean="0"/>
                        <a:t>cases.</a:t>
                      </a:r>
                      <a:endParaRPr lang="en-US" sz="1300" spc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spc="-5" dirty="0" smtClean="0"/>
                        <a:t>Deficiency</a:t>
                      </a:r>
                      <a:r>
                        <a:rPr lang="en-US" sz="1300" spc="-5" baseline="0" dirty="0" smtClean="0"/>
                        <a:t> </a:t>
                      </a:r>
                      <a:r>
                        <a:rPr lang="en-US" sz="1300" spc="0" dirty="0" smtClean="0"/>
                        <a:t>o</a:t>
                      </a:r>
                      <a:r>
                        <a:rPr lang="en-US" sz="1300" dirty="0" smtClean="0"/>
                        <a:t>f </a:t>
                      </a:r>
                      <a:r>
                        <a:rPr lang="en-US" sz="1300" spc="5" dirty="0"/>
                        <a:t>factor</a:t>
                      </a:r>
                      <a:r>
                        <a:rPr lang="en-US" sz="1300" spc="-114" dirty="0"/>
                        <a:t>  </a:t>
                      </a:r>
                      <a:r>
                        <a:rPr lang="en-US" sz="1300" dirty="0" smtClean="0"/>
                        <a:t>VIII.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FFFF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Hemophilia </a:t>
                      </a:r>
                      <a:r>
                        <a:rPr lang="en-US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B:</a:t>
                      </a:r>
                      <a:endParaRPr lang="en-US" sz="13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15%</a:t>
                      </a:r>
                      <a:r>
                        <a:rPr lang="en-US" sz="13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baseline="0" dirty="0" smtClean="0"/>
                        <a:t>case.</a:t>
                      </a:r>
                      <a:endParaRPr lang="en-US" sz="1300" baseline="0" dirty="0"/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300" spc="-5" dirty="0" smtClean="0"/>
                        <a:t>Deficiency </a:t>
                      </a:r>
                      <a:r>
                        <a:rPr lang="en-US" sz="1300" baseline="0" dirty="0" smtClean="0"/>
                        <a:t>of </a:t>
                      </a:r>
                      <a:r>
                        <a:rPr lang="en-US" sz="1300" baseline="0" dirty="0"/>
                        <a:t>factor </a:t>
                      </a:r>
                      <a:r>
                        <a:rPr lang="en-US" sz="1300" baseline="0" dirty="0" smtClean="0"/>
                        <a:t>IX.</a:t>
                      </a:r>
                      <a:endParaRPr lang="en-US" sz="1300" b="0" dirty="0"/>
                    </a:p>
                  </a:txBody>
                  <a:tcPr anchor="ctr">
                    <a:solidFill>
                      <a:srgbClr val="FFFFD9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1405"/>
                        </a:spcBef>
                        <a:buClr>
                          <a:schemeClr val="accent4"/>
                        </a:buClr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1002665" algn="l"/>
                          <a:tab pos="1003300" algn="l"/>
                        </a:tabLst>
                      </a:pPr>
                      <a:r>
                        <a:rPr 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Decreased formation </a:t>
                      </a:r>
                      <a:r>
                        <a:rPr lang="en-US" sz="1300" spc="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of clotting</a:t>
                      </a:r>
                      <a:r>
                        <a:rPr lang="en-US" sz="1300" spc="-18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factors.</a:t>
                      </a:r>
                      <a:endParaRPr lang="en-US" sz="1300" spc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1405"/>
                        </a:spcBef>
                        <a:buClr>
                          <a:schemeClr val="accent4"/>
                        </a:buClr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1002665" algn="l"/>
                          <a:tab pos="1003300" algn="l"/>
                        </a:tabLst>
                      </a:pPr>
                      <a:r>
                        <a:rPr lang="en-US" sz="1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Increased </a:t>
                      </a:r>
                      <a:r>
                        <a:rPr lang="en-US" sz="1300" spc="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clotting</a:t>
                      </a:r>
                      <a:r>
                        <a:rPr lang="en-US" sz="1300" spc="-16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time.</a:t>
                      </a:r>
                      <a:endParaRPr lang="en-US" sz="1300" spc="-5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247701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45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1002665" algn="l"/>
                          <a:tab pos="1003300" algn="l"/>
                        </a:tabLst>
                        <a:defRPr/>
                      </a:pPr>
                      <a:r>
                        <a:rPr lang="en-US" sz="1300" spc="-15" dirty="0"/>
                        <a:t>Vitamin </a:t>
                      </a:r>
                      <a:r>
                        <a:rPr lang="en-US" sz="1300" spc="-10" dirty="0"/>
                        <a:t>K dependent</a:t>
                      </a:r>
                      <a:r>
                        <a:rPr lang="en-US" sz="1300" spc="65" dirty="0"/>
                        <a:t> </a:t>
                      </a:r>
                      <a:r>
                        <a:rPr lang="en-US" sz="1300" spc="-5" dirty="0"/>
                        <a:t>factors</a:t>
                      </a:r>
                      <a:r>
                        <a:rPr lang="en-US" sz="1300" spc="0" dirty="0"/>
                        <a:t>:  </a:t>
                      </a:r>
                      <a:endParaRPr lang="en-US" sz="1300" spc="5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45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Arial" panose="020B0604020202020204" pitchFamily="34" charset="0"/>
                        <a:buChar char="•"/>
                        <a:tabLst>
                          <a:tab pos="1002665" algn="l"/>
                          <a:tab pos="1003300" algn="l"/>
                        </a:tabLst>
                        <a:defRPr/>
                      </a:pPr>
                      <a:r>
                        <a:rPr lang="en-US" sz="1300" spc="5" dirty="0" smtClean="0"/>
                        <a:t>II (</a:t>
                      </a:r>
                      <a:r>
                        <a:rPr lang="en-US" sz="1300" dirty="0" smtClean="0"/>
                        <a:t>Prothrombin)</a:t>
                      </a:r>
                      <a:r>
                        <a:rPr lang="en-US" sz="1300" spc="5" dirty="0" smtClean="0"/>
                        <a:t> </a:t>
                      </a:r>
                      <a:r>
                        <a:rPr lang="en-US" sz="1300" dirty="0"/>
                        <a:t>, VII,</a:t>
                      </a:r>
                      <a:r>
                        <a:rPr lang="en-US" sz="1300" spc="-100" dirty="0"/>
                        <a:t> </a:t>
                      </a:r>
                      <a:r>
                        <a:rPr lang="en-US" sz="1300" spc="5" dirty="0"/>
                        <a:t>IX</a:t>
                      </a:r>
                      <a:r>
                        <a:rPr lang="en-US" sz="1300" spc="-15" dirty="0"/>
                        <a:t> </a:t>
                      </a:r>
                      <a:r>
                        <a:rPr lang="en-US" sz="1300" spc="5" dirty="0"/>
                        <a:t>&amp;</a:t>
                      </a:r>
                      <a:r>
                        <a:rPr lang="en-US" sz="1300" spc="5" baseline="0" dirty="0"/>
                        <a:t> </a:t>
                      </a:r>
                      <a:r>
                        <a:rPr lang="en-US" sz="1300" spc="5" dirty="0" smtClean="0"/>
                        <a:t>X.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88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Decrease production: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300" spc="-5" dirty="0"/>
                        <a:t>Aplastic</a:t>
                      </a:r>
                      <a:r>
                        <a:rPr lang="en-US" sz="1300" spc="-60" dirty="0"/>
                        <a:t> </a:t>
                      </a:r>
                      <a:r>
                        <a:rPr lang="en-US" sz="1300" spc="-10" dirty="0" smtClean="0"/>
                        <a:t>anemia.</a:t>
                      </a:r>
                      <a:endParaRPr lang="en-US" sz="1300" dirty="0"/>
                    </a:p>
                    <a:p>
                      <a:pPr marL="184150" indent="-1714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Arial" charset="0"/>
                        <a:buChar char="•"/>
                        <a:tabLst>
                          <a:tab pos="357505" algn="l"/>
                        </a:tabLst>
                      </a:pPr>
                      <a:r>
                        <a:rPr lang="en-US" sz="1300" spc="-5" dirty="0" smtClean="0"/>
                        <a:t>Leukemia.</a:t>
                      </a:r>
                      <a:endParaRPr lang="en-US" sz="1300" dirty="0"/>
                    </a:p>
                    <a:p>
                      <a:pPr marL="184150" indent="-1714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Arial" charset="0"/>
                        <a:buChar char="•"/>
                        <a:tabLst>
                          <a:tab pos="357505" algn="l"/>
                        </a:tabLst>
                      </a:pPr>
                      <a:r>
                        <a:rPr lang="en-US" sz="1300" spc="-5" dirty="0" smtClean="0"/>
                        <a:t>Drugs.</a:t>
                      </a:r>
                      <a:endParaRPr lang="en-US" sz="1300" dirty="0"/>
                    </a:p>
                    <a:p>
                      <a:pPr marL="184150" indent="-1714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Arial" charset="0"/>
                        <a:buChar char="•"/>
                        <a:tabLst>
                          <a:tab pos="357505" algn="l"/>
                        </a:tabLst>
                      </a:pPr>
                      <a:r>
                        <a:rPr lang="en-US" sz="1300" spc="-5" dirty="0"/>
                        <a:t>Infections </a:t>
                      </a:r>
                      <a:r>
                        <a:rPr lang="en-US" sz="1300" spc="-70" dirty="0"/>
                        <a:t>(HIV,</a:t>
                      </a:r>
                      <a:r>
                        <a:rPr lang="en-US" sz="1300" spc="-25" dirty="0"/>
                        <a:t> </a:t>
                      </a:r>
                      <a:r>
                        <a:rPr lang="en-US" sz="1300" spc="-5" dirty="0"/>
                        <a:t>Measles</a:t>
                      </a:r>
                      <a:r>
                        <a:rPr lang="en-US" sz="1300" spc="-5" dirty="0" smtClean="0"/>
                        <a:t>).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Increased</a:t>
                      </a:r>
                      <a:r>
                        <a:rPr lang="en-US" sz="1300" spc="-12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destruction:</a:t>
                      </a:r>
                    </a:p>
                    <a:p>
                      <a:pPr marL="298450" indent="-285750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chemeClr val="accent4"/>
                        </a:buClr>
                        <a:buSzPct val="75000"/>
                        <a:buFont typeface="Arial" charset="0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lang="en-US" sz="1300" dirty="0" smtClean="0"/>
                        <a:t>ITP (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Idiopathic thrombocytopenic purpura).</a:t>
                      </a:r>
                      <a:endParaRPr lang="en-US" sz="1300" dirty="0"/>
                    </a:p>
                    <a:p>
                      <a:pPr marL="29845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chemeClr val="accent4"/>
                        </a:buClr>
                        <a:buSzPct val="75000"/>
                        <a:buFont typeface="Arial" charset="0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lang="en-US" sz="1300" spc="-5" dirty="0" smtClean="0"/>
                        <a:t>Drugs.</a:t>
                      </a:r>
                      <a:endParaRPr lang="en-US" sz="1300" dirty="0"/>
                    </a:p>
                    <a:p>
                      <a:pPr marL="29845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chemeClr val="accent4"/>
                        </a:buClr>
                        <a:buSzPct val="75000"/>
                        <a:buFont typeface="Arial" charset="0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lang="en-US" sz="1300" spc="-5" dirty="0"/>
                        <a:t>Infections</a:t>
                      </a:r>
                      <a:r>
                        <a:rPr lang="en-US" sz="1300" spc="-75" dirty="0"/>
                        <a:t> </a:t>
                      </a:r>
                      <a:r>
                        <a:rPr lang="en-US" sz="1300" spc="-5" dirty="0"/>
                        <a:t>(HIV</a:t>
                      </a:r>
                      <a:r>
                        <a:rPr lang="en-US" sz="1300" spc="-5" dirty="0" smtClean="0"/>
                        <a:t>).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>
                          <a:tab pos="344170" algn="l"/>
                          <a:tab pos="344805" algn="l"/>
                        </a:tabLst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</a:t>
                      </a:r>
                    </a:p>
                  </a:txBody>
                  <a:tcPr anchor="ctr">
                    <a:solidFill>
                      <a:srgbClr val="EB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</a:t>
                      </a:r>
                    </a:p>
                  </a:txBody>
                  <a:tcPr anchor="ctr">
                    <a:solidFill>
                      <a:srgbClr val="EB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75000"/>
                        <a:buFont typeface="Wingdings"/>
                        <a:buNone/>
                        <a:tabLst>
                          <a:tab pos="621665" algn="l"/>
                          <a:tab pos="622300" algn="l"/>
                        </a:tabLst>
                      </a:pPr>
                      <a:endParaRPr lang="en-US" sz="1200" b="0" u="none" dirty="0">
                        <a:solidFill>
                          <a:srgbClr val="528693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141754"/>
                  </a:ext>
                </a:extLst>
              </a:tr>
              <a:tr h="275413">
                <a:tc rowSpan="2"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/>
                        <a:buNone/>
                        <a:tabLst>
                          <a:tab pos="344170" algn="l"/>
                          <a:tab pos="344805" algn="l"/>
                        </a:tabLst>
                      </a:pPr>
                      <a:r>
                        <a:rPr lang="en-US" sz="1300" dirty="0" smtClean="0"/>
                        <a:t>Easy</a:t>
                      </a:r>
                      <a:r>
                        <a:rPr lang="en-US" sz="1300" spc="-50" dirty="0" smtClean="0"/>
                        <a:t> </a:t>
                      </a:r>
                      <a:r>
                        <a:rPr lang="en-US" sz="1300" spc="-5" dirty="0" err="1" smtClean="0"/>
                        <a:t>brusability</a:t>
                      </a:r>
                      <a:r>
                        <a:rPr lang="en-US" sz="1300" spc="0" baseline="0" dirty="0" smtClean="0"/>
                        <a:t>, </a:t>
                      </a:r>
                      <a:r>
                        <a:rPr lang="en-US" sz="1300" dirty="0" smtClean="0"/>
                        <a:t>Epistaxis</a:t>
                      </a:r>
                      <a:r>
                        <a:rPr lang="en-US" sz="1300" baseline="0" dirty="0" smtClean="0"/>
                        <a:t>, </a:t>
                      </a:r>
                      <a:r>
                        <a:rPr lang="en-US" sz="1300" spc="-5" dirty="0"/>
                        <a:t>Gum</a:t>
                      </a:r>
                      <a:r>
                        <a:rPr lang="en-US" sz="1300" spc="-50" dirty="0"/>
                        <a:t> </a:t>
                      </a:r>
                      <a:r>
                        <a:rPr lang="en-US" sz="1300" spc="-5" dirty="0" smtClean="0"/>
                        <a:t>bleeding</a:t>
                      </a:r>
                      <a:r>
                        <a:rPr lang="en-US" sz="1300" spc="0" baseline="0" dirty="0" smtClean="0"/>
                        <a:t>, </a:t>
                      </a:r>
                      <a:r>
                        <a:rPr lang="en-US" sz="1300" spc="-10" dirty="0"/>
                        <a:t>Hemorrhage </a:t>
                      </a:r>
                      <a:r>
                        <a:rPr lang="en-US" sz="1300" spc="-5" dirty="0"/>
                        <a:t>after </a:t>
                      </a:r>
                      <a:r>
                        <a:rPr lang="en-US" sz="1300" spc="-10" dirty="0" smtClean="0"/>
                        <a:t>minor</a:t>
                      </a:r>
                      <a:r>
                        <a:rPr lang="en-US" sz="1300" spc="40" dirty="0" smtClean="0"/>
                        <a:t> </a:t>
                      </a:r>
                      <a:r>
                        <a:rPr lang="en-US" sz="1300" spc="-10" dirty="0" smtClean="0"/>
                        <a:t>trauma</a:t>
                      </a:r>
                      <a:r>
                        <a:rPr lang="en-US" sz="1300" spc="0" baseline="0" dirty="0" smtClean="0"/>
                        <a:t>, </a:t>
                      </a:r>
                      <a:r>
                        <a:rPr lang="en-US" sz="1300" spc="-10" dirty="0" err="1" smtClean="0"/>
                        <a:t>Petechiae</a:t>
                      </a:r>
                      <a:r>
                        <a:rPr lang="en-US" sz="1300" spc="-10" dirty="0" smtClean="0"/>
                        <a:t> /Ecchymosis.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Easy bruising, </a:t>
                      </a:r>
                      <a:r>
                        <a:rPr lang="en-US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massive bleeding after </a:t>
                      </a:r>
                      <a:r>
                        <a:rPr lang="en-US" sz="1300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trauma </a:t>
                      </a:r>
                      <a:r>
                        <a:rPr 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or </a:t>
                      </a:r>
                      <a:r>
                        <a:rPr lang="en-US" sz="13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operation, </a:t>
                      </a:r>
                      <a:r>
                        <a:rPr lang="en-US" sz="1300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hemorrhages </a:t>
                      </a:r>
                      <a:r>
                        <a:rPr 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</a:t>
                      </a:r>
                      <a:r>
                        <a:rPr lang="en-US" sz="1300" spc="4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joints.</a:t>
                      </a:r>
                      <a:endParaRPr lang="en-US" sz="13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75000"/>
                        <a:buFont typeface="Wingdings"/>
                        <a:buNone/>
                        <a:tabLst>
                          <a:tab pos="621665" algn="l"/>
                          <a:tab pos="622300" algn="l"/>
                        </a:tabLst>
                      </a:pPr>
                      <a:r>
                        <a:rPr lang="en-US" sz="1300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Vitamin-K :</a:t>
                      </a:r>
                      <a:endParaRPr lang="en-US" sz="1300" b="0" u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1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869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300" u="none" dirty="0"/>
                        <a:t>Fat </a:t>
                      </a:r>
                      <a:r>
                        <a:rPr lang="en-US" sz="1300" u="none" spc="5" dirty="0" smtClean="0"/>
                        <a:t>soluble.</a:t>
                      </a:r>
                      <a:endParaRPr lang="en-US" sz="1300" u="none" spc="-125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869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300" u="none" dirty="0"/>
                        <a:t>vitamin</a:t>
                      </a:r>
                      <a:r>
                        <a:rPr lang="en-US" sz="1300" u="none" baseline="0" dirty="0"/>
                        <a:t> </a:t>
                      </a:r>
                      <a:r>
                        <a:rPr lang="en-US" sz="1300" u="none" dirty="0"/>
                        <a:t>Required by </a:t>
                      </a:r>
                      <a:r>
                        <a:rPr lang="en-US" sz="1300" u="none" spc="5" dirty="0"/>
                        <a:t>liver for </a:t>
                      </a:r>
                      <a:r>
                        <a:rPr lang="en-US" sz="1300" u="none" dirty="0" smtClean="0"/>
                        <a:t>formation: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869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Prothrombin.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869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Factor VII.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869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Factor IX.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869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 </a:t>
                      </a:r>
                      <a:r>
                        <a:rPr lang="en-US" sz="1300" dirty="0"/>
                        <a:t>Factor </a:t>
                      </a:r>
                      <a:r>
                        <a:rPr lang="en-US" sz="1300" dirty="0" smtClean="0"/>
                        <a:t>X.</a:t>
                      </a:r>
                      <a:endParaRPr lang="en-US" sz="1300" b="0" u="none" spc="5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None/>
                        <a:tabLst>
                          <a:tab pos="1002665" algn="l"/>
                          <a:tab pos="100330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Deficiency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B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855202"/>
                  </a:ext>
                </a:extLst>
              </a:tr>
              <a:tr h="275413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85"/>
                        </a:spcBef>
                        <a:buSzPct val="75000"/>
                        <a:buFont typeface="Arial" charset="0"/>
                        <a:buNone/>
                        <a:tabLst>
                          <a:tab pos="75692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  <a:endParaRPr kumimoji="0" lang="en-US" sz="13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B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marL="379730" indent="-285750">
                        <a:lnSpc>
                          <a:spcPct val="100000"/>
                        </a:lnSpc>
                        <a:spcBef>
                          <a:spcPts val="240"/>
                        </a:spcBef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  <a:tabLst>
                          <a:tab pos="326390" algn="l"/>
                        </a:tabLst>
                      </a:pPr>
                      <a:r>
                        <a:rPr lang="en-US" sz="1300" spc="-5" dirty="0" smtClean="0">
                          <a:solidFill>
                            <a:srgbClr val="FF66CC"/>
                          </a:solidFill>
                        </a:rPr>
                        <a:t>Increase</a:t>
                      </a:r>
                      <a:r>
                        <a:rPr lang="en-US" sz="1300" spc="-5" baseline="0" dirty="0" smtClean="0">
                          <a:solidFill>
                            <a:srgbClr val="FF66CC"/>
                          </a:solidFill>
                        </a:rPr>
                        <a:t> bleeding to tendency </a:t>
                      </a:r>
                    </a:p>
                    <a:p>
                      <a:pPr marL="379730" indent="-285750">
                        <a:lnSpc>
                          <a:spcPct val="100000"/>
                        </a:lnSpc>
                        <a:spcBef>
                          <a:spcPts val="240"/>
                        </a:spcBef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  <a:tabLst>
                          <a:tab pos="326390" algn="l"/>
                        </a:tabLst>
                      </a:pPr>
                      <a:r>
                        <a:rPr lang="en-US" sz="13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Genetic</a:t>
                      </a:r>
                      <a:r>
                        <a:rPr lang="en-US" sz="1300" spc="-7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disorders (</a:t>
                      </a:r>
                      <a:r>
                        <a:rPr lang="en-US" altLang="en-US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X-linked disease</a:t>
                      </a:r>
                      <a:r>
                        <a:rPr lang="en-US" altLang="en-US" sz="1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).</a:t>
                      </a:r>
                      <a:endParaRPr lang="en-US" sz="13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379730" marR="104139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  <a:tabLst>
                          <a:tab pos="326390" algn="l"/>
                        </a:tabLst>
                      </a:pPr>
                      <a:r>
                        <a:rPr lang="en-US" sz="1300" spc="-2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Transmitted </a:t>
                      </a:r>
                      <a:r>
                        <a:rPr lang="en-US" sz="1300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by </a:t>
                      </a:r>
                      <a:r>
                        <a:rPr lang="en-US" sz="1300" spc="-1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female </a:t>
                      </a:r>
                      <a:r>
                        <a:rPr lang="en-US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chromosome as</a:t>
                      </a:r>
                      <a:r>
                        <a:rPr lang="en-US" sz="1300" spc="-7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300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recessive </a:t>
                      </a:r>
                      <a:r>
                        <a:rPr lang="en-US" sz="13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trait</a:t>
                      </a:r>
                      <a:r>
                        <a:rPr lang="en-US" sz="1300" spc="-5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endParaRPr lang="en-US" sz="1300" spc="-5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379730" marR="104139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  <a:tabLst>
                          <a:tab pos="326390" algn="l"/>
                        </a:tabLst>
                      </a:pPr>
                      <a:r>
                        <a:rPr lang="en-US" sz="1300" spc="-5" dirty="0" smtClean="0">
                          <a:solidFill>
                            <a:schemeClr val="tx1"/>
                          </a:solidFill>
                        </a:rPr>
                        <a:t>Occurs </a:t>
                      </a:r>
                      <a:r>
                        <a:rPr lang="en-US" sz="1300" spc="-15" dirty="0" smtClean="0">
                          <a:solidFill>
                            <a:schemeClr val="tx1"/>
                          </a:solidFill>
                        </a:rPr>
                        <a:t>exclusively </a:t>
                      </a:r>
                      <a:r>
                        <a:rPr lang="en-US" sz="1300" spc="5" dirty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en-US" sz="1300" spc="-5" dirty="0" smtClean="0">
                          <a:solidFill>
                            <a:schemeClr val="tx1"/>
                          </a:solidFill>
                        </a:rPr>
                        <a:t>males,</a:t>
                      </a:r>
                      <a:r>
                        <a:rPr lang="en-US" sz="1300" spc="-5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Females </a:t>
                      </a:r>
                      <a:r>
                        <a:rPr lang="en-US" sz="1300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are </a:t>
                      </a:r>
                      <a:r>
                        <a:rPr lang="en-US" sz="13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carriers.</a:t>
                      </a:r>
                    </a:p>
                    <a:p>
                      <a:pPr marL="379730" marR="104139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  <a:tabLst>
                          <a:tab pos="326390" algn="l"/>
                        </a:tabLst>
                      </a:pPr>
                      <a:r>
                        <a:rPr lang="en-US" sz="1400" b="0" dirty="0" smtClean="0">
                          <a:solidFill>
                            <a:srgbClr val="00B050"/>
                          </a:solidFill>
                        </a:rPr>
                        <a:t>Hemophilia</a:t>
                      </a:r>
                      <a:r>
                        <a:rPr lang="en-US" sz="1400" b="0" baseline="0" dirty="0" smtClean="0">
                          <a:solidFill>
                            <a:srgbClr val="00B050"/>
                          </a:solidFill>
                        </a:rPr>
                        <a:t> is one of the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clotting disorders are related to clotting problems.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Remember that: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in Hemophilia a PTT is increased,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while in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In Von-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Willebrand’s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disease PTT and BT is increased.</a:t>
                      </a:r>
                    </a:p>
                    <a:p>
                      <a:pPr marL="379730" marR="104139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  <a:tabLst>
                          <a:tab pos="326390" algn="l"/>
                        </a:tabLst>
                      </a:pPr>
                      <a:endParaRPr lang="en-US" sz="1300" b="0" dirty="0">
                        <a:solidFill>
                          <a:srgbClr val="00B05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>
                    <a:solidFill>
                      <a:srgbClr val="FFFFD9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8693"/>
                        </a:buClr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en-US" sz="1200" b="0" u="none" spc="5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30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1002665" algn="l"/>
                          <a:tab pos="1003300" algn="l"/>
                        </a:tabLst>
                      </a:pPr>
                      <a:r>
                        <a:rPr lang="en-US" sz="1300" spc="-5" dirty="0" smtClean="0"/>
                        <a:t>Malabsorption</a:t>
                      </a:r>
                      <a:r>
                        <a:rPr lang="en-US" sz="1300" spc="-75" dirty="0" smtClean="0"/>
                        <a:t> </a:t>
                      </a:r>
                      <a:r>
                        <a:rPr lang="en-US" sz="1300" spc="-5" dirty="0" smtClean="0"/>
                        <a:t>syndromes.</a:t>
                      </a:r>
                      <a:endParaRPr lang="en-US" sz="1300" dirty="0"/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1002665" algn="l"/>
                          <a:tab pos="1003300" algn="l"/>
                        </a:tabLst>
                      </a:pPr>
                      <a:r>
                        <a:rPr lang="en-US" sz="1300" spc="-5" dirty="0" smtClean="0"/>
                        <a:t>Biliary</a:t>
                      </a:r>
                      <a:r>
                        <a:rPr lang="en-US" sz="1300" spc="-70" dirty="0" smtClean="0"/>
                        <a:t> </a:t>
                      </a:r>
                      <a:r>
                        <a:rPr lang="en-US" sz="1300" spc="-5" dirty="0" smtClean="0"/>
                        <a:t>obstruction.</a:t>
                      </a:r>
                      <a:endParaRPr lang="en-US" sz="1300" dirty="0"/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1002665" algn="l"/>
                          <a:tab pos="1003300" algn="l"/>
                        </a:tabLst>
                      </a:pPr>
                      <a:r>
                        <a:rPr lang="en-US" sz="1300" spc="-5" dirty="0" smtClean="0"/>
                        <a:t>Broad </a:t>
                      </a:r>
                      <a:r>
                        <a:rPr lang="en-US" sz="1300" spc="-5" dirty="0"/>
                        <a:t>spectrum</a:t>
                      </a:r>
                      <a:r>
                        <a:rPr lang="en-US" sz="1300" spc="-10" dirty="0"/>
                        <a:t> </a:t>
                      </a:r>
                      <a:r>
                        <a:rPr lang="en-US" sz="1300" spc="-5" dirty="0" smtClean="0"/>
                        <a:t>antibiotics.</a:t>
                      </a:r>
                      <a:endParaRPr lang="en-US" sz="1300" spc="0" dirty="0"/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1002665" algn="l"/>
                          <a:tab pos="1003300" algn="l"/>
                        </a:tabLst>
                      </a:pPr>
                      <a:r>
                        <a:rPr lang="en-US" sz="1300" spc="-5" dirty="0" smtClean="0"/>
                        <a:t>Dietary deficiency</a:t>
                      </a:r>
                      <a:r>
                        <a:rPr lang="en-US" sz="1300" spc="-5" baseline="0" dirty="0" smtClean="0"/>
                        <a:t> </a:t>
                      </a:r>
                      <a:r>
                        <a:rPr lang="en-US" sz="1300" spc="-5" dirty="0" smtClean="0"/>
                        <a:t>(in</a:t>
                      </a:r>
                      <a:r>
                        <a:rPr lang="en-US" sz="1300" spc="-45" dirty="0" smtClean="0"/>
                        <a:t> </a:t>
                      </a:r>
                      <a:r>
                        <a:rPr lang="en-US" sz="1300" spc="-5" dirty="0"/>
                        <a:t>Neonates</a:t>
                      </a:r>
                      <a:r>
                        <a:rPr lang="en-US" sz="1300" spc="-5" dirty="0" smtClean="0"/>
                        <a:t>).</a:t>
                      </a:r>
                      <a:endParaRPr lang="en-US" sz="1300" spc="-5" dirty="0"/>
                    </a:p>
                    <a:p>
                      <a:pPr marL="133401" lvl="0" indent="-1714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Char char="•"/>
                        <a:tabLst>
                          <a:tab pos="1002665" algn="l"/>
                          <a:tab pos="1003300" algn="l"/>
                        </a:tabLst>
                      </a:pPr>
                      <a:endParaRPr lang="en-US" sz="1300" dirty="0"/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13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85"/>
                        </a:spcBef>
                        <a:buSzPct val="75000"/>
                        <a:buFont typeface="Arial" charset="0"/>
                        <a:buNone/>
                        <a:tabLst>
                          <a:tab pos="756920" algn="l"/>
                        </a:tabLst>
                      </a:pPr>
                      <a:r>
                        <a:rPr lang="en-US" sz="1300" spc="-5" dirty="0" smtClean="0"/>
                        <a:t>Platelets</a:t>
                      </a:r>
                      <a:r>
                        <a:rPr lang="en-US" sz="1300" spc="-70" dirty="0" smtClean="0"/>
                        <a:t> </a:t>
                      </a:r>
                      <a:r>
                        <a:rPr lang="en-US" sz="1300" dirty="0" smtClean="0"/>
                        <a:t>decreased</a:t>
                      </a:r>
                      <a:r>
                        <a:rPr lang="en-US" sz="1300" baseline="0" dirty="0" smtClean="0"/>
                        <a:t>, </a:t>
                      </a:r>
                      <a:r>
                        <a:rPr lang="en-US" sz="1300" spc="-5" dirty="0" smtClean="0"/>
                        <a:t>B.T (bleeding time)</a:t>
                      </a:r>
                      <a:r>
                        <a:rPr lang="en-US" sz="1300" spc="-60" dirty="0" smtClean="0"/>
                        <a:t> </a:t>
                      </a:r>
                      <a:r>
                        <a:rPr lang="en-US" sz="1300" dirty="0" smtClean="0"/>
                        <a:t>increased.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25755" indent="-231775">
                        <a:lnSpc>
                          <a:spcPct val="100000"/>
                        </a:lnSpc>
                        <a:spcBef>
                          <a:spcPts val="240"/>
                        </a:spcBef>
                        <a:buClr>
                          <a:schemeClr val="accent4"/>
                        </a:buClr>
                        <a:buFont typeface="Arial"/>
                        <a:buChar char="•"/>
                        <a:tabLst>
                          <a:tab pos="326390" algn="l"/>
                        </a:tabLs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13">
                <a:tc gridSpan="2">
                  <a:txBody>
                    <a:bodyPr/>
                    <a:lstStyle/>
                    <a:p>
                      <a:pPr marL="0" lvl="0" indent="-38049" algn="ctr" rtl="0">
                        <a:lnSpc>
                          <a:spcPct val="100000"/>
                        </a:lnSpc>
                        <a:spcBef>
                          <a:spcPts val="685"/>
                        </a:spcBef>
                        <a:buSzPct val="75000"/>
                        <a:buFont typeface="Wingdings"/>
                        <a:buNone/>
                        <a:tabLst>
                          <a:tab pos="75692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kumimoji="0" lang="en-US" sz="130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B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23910"/>
                  </a:ext>
                </a:extLst>
              </a:tr>
              <a:tr h="930726">
                <a:tc rowSpan="2" gridSpan="2">
                  <a:txBody>
                    <a:bodyPr/>
                    <a:lstStyle/>
                    <a:p>
                      <a:pPr marL="247701" lvl="0" indent="-285750" rtl="0">
                        <a:lnSpc>
                          <a:spcPct val="100000"/>
                        </a:lnSpc>
                        <a:spcBef>
                          <a:spcPts val="6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756920" algn="l"/>
                        </a:tabLst>
                      </a:pPr>
                      <a:r>
                        <a:rPr lang="en-US" sz="1300" spc="-5" dirty="0" smtClean="0"/>
                        <a:t>Treatment </a:t>
                      </a:r>
                      <a:r>
                        <a:rPr lang="en-US" sz="1300" spc="5" dirty="0"/>
                        <a:t>of </a:t>
                      </a:r>
                      <a:r>
                        <a:rPr lang="en-US" sz="1300" dirty="0"/>
                        <a:t>the underlying</a:t>
                      </a:r>
                      <a:r>
                        <a:rPr lang="en-US" sz="1300" spc="-125" dirty="0"/>
                        <a:t> </a:t>
                      </a:r>
                      <a:r>
                        <a:rPr lang="en-US" sz="1300" spc="5" dirty="0" smtClean="0"/>
                        <a:t>cause</a:t>
                      </a:r>
                      <a:r>
                        <a:rPr lang="en-US" sz="1300" spc="0" baseline="0" dirty="0" smtClean="0"/>
                        <a:t>.</a:t>
                      </a:r>
                    </a:p>
                    <a:p>
                      <a:pPr marL="247701" lvl="0" indent="-285750" rtl="0">
                        <a:lnSpc>
                          <a:spcPct val="100000"/>
                        </a:lnSpc>
                        <a:spcBef>
                          <a:spcPts val="6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756920" algn="l"/>
                        </a:tabLst>
                      </a:pPr>
                      <a:r>
                        <a:rPr lang="en-US" sz="1300" spc="-5" dirty="0" smtClean="0"/>
                        <a:t>Palates</a:t>
                      </a:r>
                      <a:r>
                        <a:rPr lang="en-US" sz="1300" spc="-45" dirty="0" smtClean="0"/>
                        <a:t> </a:t>
                      </a:r>
                      <a:r>
                        <a:rPr lang="en-US" sz="1300" dirty="0" smtClean="0"/>
                        <a:t>concentrates</a:t>
                      </a:r>
                      <a:r>
                        <a:rPr lang="en-US" sz="1300" baseline="0" dirty="0" smtClean="0"/>
                        <a:t>.</a:t>
                      </a:r>
                    </a:p>
                    <a:p>
                      <a:pPr marL="247701" lvl="0" indent="-285750" rtl="0">
                        <a:lnSpc>
                          <a:spcPct val="100000"/>
                        </a:lnSpc>
                        <a:spcBef>
                          <a:spcPts val="6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756920" algn="l"/>
                        </a:tabLst>
                      </a:pPr>
                      <a:r>
                        <a:rPr lang="en-US" sz="1300" dirty="0" smtClean="0"/>
                        <a:t>Fresh </a:t>
                      </a:r>
                      <a:r>
                        <a:rPr lang="en-US" sz="1300" spc="10" dirty="0"/>
                        <a:t>whole</a:t>
                      </a:r>
                      <a:r>
                        <a:rPr lang="en-US" sz="1300" spc="-155" dirty="0"/>
                        <a:t> </a:t>
                      </a:r>
                      <a:r>
                        <a:rPr lang="en-US" sz="1300" spc="5" dirty="0"/>
                        <a:t>blood </a:t>
                      </a:r>
                      <a:r>
                        <a:rPr lang="en-US" sz="1300" dirty="0" smtClean="0"/>
                        <a:t>transfusion</a:t>
                      </a:r>
                      <a:r>
                        <a:rPr lang="en-US" sz="1300" baseline="0" dirty="0" smtClean="0"/>
                        <a:t>. </a:t>
                      </a:r>
                    </a:p>
                    <a:p>
                      <a:pPr marL="247701" lvl="0" indent="-285750" rtl="0">
                        <a:lnSpc>
                          <a:spcPct val="100000"/>
                        </a:lnSpc>
                        <a:spcBef>
                          <a:spcPts val="6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756920" algn="l"/>
                        </a:tabLst>
                      </a:pPr>
                      <a:r>
                        <a:rPr lang="en-US" sz="1300" dirty="0" smtClean="0"/>
                        <a:t>Splenectomy.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E3E3E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E3E3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41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55AFD"/>
                        </a:buClr>
                        <a:buFont typeface="Courier New" charset="0"/>
                        <a:buNone/>
                      </a:pPr>
                      <a:r>
                        <a:rPr lang="en-US" sz="1300" dirty="0" smtClean="0"/>
                        <a:t>Source</a:t>
                      </a:r>
                      <a:endParaRPr lang="en-US" sz="1300" b="0" u="none" spc="5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954AB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300" spc="-5" dirty="0" smtClean="0"/>
                        <a:t>Treatment</a:t>
                      </a:r>
                      <a:endParaRPr lang="en-US" sz="1300" b="0" spc="-5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EB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70947"/>
                  </a:ext>
                </a:extLst>
              </a:tr>
              <a:tr h="818387">
                <a:tc gridSpan="2">
                  <a:txBody>
                    <a:bodyPr/>
                    <a:lstStyle/>
                    <a:p>
                      <a:pPr marL="181026" lvl="0" indent="-285750" algn="l">
                        <a:lnSpc>
                          <a:spcPct val="80000"/>
                        </a:lnSpc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300" dirty="0">
                          <a:solidFill>
                            <a:srgbClr val="FF66CC"/>
                          </a:solidFill>
                        </a:rPr>
                        <a:t>Thrombocytopenia purpura, </a:t>
                      </a:r>
                      <a:r>
                        <a:rPr lang="en-US" altLang="en-US" sz="1300" dirty="0" smtClean="0">
                          <a:solidFill>
                            <a:srgbClr val="FF66CC"/>
                          </a:solidFill>
                        </a:rPr>
                        <a:t>hemorrhages</a:t>
                      </a:r>
                      <a:r>
                        <a:rPr lang="en-US" altLang="en-US" sz="1300" baseline="0" dirty="0" smtClean="0">
                          <a:solidFill>
                            <a:srgbClr val="FF66CC"/>
                          </a:solidFill>
                        </a:rPr>
                        <a:t> </a:t>
                      </a:r>
                      <a:r>
                        <a:rPr lang="en-US" altLang="en-US" sz="1300" dirty="0">
                          <a:solidFill>
                            <a:srgbClr val="FF66CC"/>
                          </a:solidFill>
                        </a:rPr>
                        <a:t>throughout</a:t>
                      </a:r>
                      <a:r>
                        <a:rPr lang="en-US" altLang="en-US" sz="1300" baseline="0" dirty="0">
                          <a:solidFill>
                            <a:srgbClr val="FF66CC"/>
                          </a:solidFill>
                        </a:rPr>
                        <a:t> </a:t>
                      </a:r>
                      <a:r>
                        <a:rPr lang="en-US" altLang="en-US" sz="1300" dirty="0" smtClean="0">
                          <a:solidFill>
                            <a:srgbClr val="FF66CC"/>
                          </a:solidFill>
                        </a:rPr>
                        <a:t>all </a:t>
                      </a:r>
                      <a:r>
                        <a:rPr lang="en-US" altLang="en-US" sz="1300" dirty="0">
                          <a:solidFill>
                            <a:srgbClr val="FF66CC"/>
                          </a:solidFill>
                        </a:rPr>
                        <a:t>the body </a:t>
                      </a:r>
                      <a:r>
                        <a:rPr lang="en-US" altLang="en-US" sz="1300" dirty="0" smtClean="0">
                          <a:solidFill>
                            <a:srgbClr val="FF66CC"/>
                          </a:solidFill>
                        </a:rPr>
                        <a:t>tissues.</a:t>
                      </a:r>
                    </a:p>
                    <a:p>
                      <a:pPr marL="181026" lvl="0" indent="-285750" algn="l">
                        <a:lnSpc>
                          <a:spcPct val="80000"/>
                        </a:lnSpc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altLang="en-US" sz="1300" dirty="0">
                        <a:solidFill>
                          <a:srgbClr val="FF66CC"/>
                        </a:solidFill>
                      </a:endParaRPr>
                    </a:p>
                    <a:p>
                      <a:pPr marL="181026" lvl="0" indent="-285750" algn="l">
                        <a:lnSpc>
                          <a:spcPct val="80000"/>
                        </a:lnSpc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300" dirty="0">
                          <a:solidFill>
                            <a:srgbClr val="FF66CC"/>
                          </a:solidFill>
                        </a:rPr>
                        <a:t> Idiopathic Thrombocytopenia, unknown cause.</a:t>
                      </a:r>
                      <a:endParaRPr lang="en-US" altLang="en-US" sz="1300" b="0" i="0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55AF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Diet.</a:t>
                      </a:r>
                      <a:endParaRPr lang="en-US" sz="1300" baseline="0" dirty="0" smtClean="0"/>
                    </a:p>
                    <a:p>
                      <a:pPr marL="285750" indent="-285750">
                        <a:buClr>
                          <a:srgbClr val="F55AF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Synthesized in the intestinal tract by bacteria.</a:t>
                      </a:r>
                      <a:endParaRPr lang="en-US" sz="1300" b="0" u="none" spc="5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954AB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300" spc="-5" dirty="0" smtClean="0"/>
                        <a:t>Treat the </a:t>
                      </a:r>
                      <a:r>
                        <a:rPr lang="en-US" sz="1300" dirty="0" smtClean="0"/>
                        <a:t>underlying </a:t>
                      </a:r>
                      <a:r>
                        <a:rPr lang="en-US" sz="1300" spc="-5" dirty="0" smtClean="0"/>
                        <a:t>cause.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954AB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300" spc="-5" dirty="0" err="1" smtClean="0"/>
                        <a:t>Vit</a:t>
                      </a:r>
                      <a:r>
                        <a:rPr lang="en-US" sz="1300" spc="-5" dirty="0" smtClean="0"/>
                        <a:t>-</a:t>
                      </a:r>
                      <a:r>
                        <a:rPr lang="en-US" sz="1300" dirty="0" smtClean="0"/>
                        <a:t>K</a:t>
                      </a:r>
                      <a:r>
                        <a:rPr lang="en-US" sz="1300" spc="-25" dirty="0" smtClean="0"/>
                        <a:t> </a:t>
                      </a:r>
                      <a:r>
                        <a:rPr lang="en-US" sz="1300" spc="-5" dirty="0" smtClean="0"/>
                        <a:t>injections.</a:t>
                      </a:r>
                      <a:endParaRPr lang="en-US" sz="1300" b="0" spc="-5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686702" y="14676"/>
            <a:ext cx="3502124" cy="273582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Hemophilia is very 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95313"/>
              </p:ext>
            </p:extLst>
          </p:nvPr>
        </p:nvGraphicFramePr>
        <p:xfrm>
          <a:off x="0" y="-3"/>
          <a:ext cx="12188825" cy="6935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33972">
                  <a:extLst>
                    <a:ext uri="{9D8B030D-6E8A-4147-A177-3AD203B41FA5}">
                      <a16:colId xmlns:a16="http://schemas.microsoft.com/office/drawing/2014/main" val="43084646"/>
                    </a:ext>
                  </a:extLst>
                </a:gridCol>
                <a:gridCol w="402186">
                  <a:extLst>
                    <a:ext uri="{9D8B030D-6E8A-4147-A177-3AD203B41FA5}">
                      <a16:colId xmlns:a16="http://schemas.microsoft.com/office/drawing/2014/main" val="4154302973"/>
                    </a:ext>
                  </a:extLst>
                </a:gridCol>
                <a:gridCol w="1614038">
                  <a:extLst>
                    <a:ext uri="{9D8B030D-6E8A-4147-A177-3AD203B41FA5}">
                      <a16:colId xmlns:a16="http://schemas.microsoft.com/office/drawing/2014/main" val="203132966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1003041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68379279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246081385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3381008739"/>
                    </a:ext>
                  </a:extLst>
                </a:gridCol>
                <a:gridCol w="2854053">
                  <a:extLst>
                    <a:ext uri="{9D8B030D-6E8A-4147-A177-3AD203B41FA5}">
                      <a16:colId xmlns:a16="http://schemas.microsoft.com/office/drawing/2014/main" val="3059582793"/>
                    </a:ext>
                  </a:extLst>
                </a:gridCol>
              </a:tblGrid>
              <a:tr h="407086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Hypercougulability</a:t>
                      </a: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70640"/>
                  </a:ext>
                </a:extLst>
              </a:tr>
              <a:tr h="1356957">
                <a:tc gridSpan="8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The dynamic balance between 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</a:rPr>
                        <a:t>procoagulant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 reactions &amp; their downregulation by natural anticoagulants in conjunction with the fibrinolytic system should function within normal parameters to prevent abnormal thrombus formation or propagation.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However, in some instances, alteration of just one variable in this complex series of interacting components will bring about a significant 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</a:rPr>
                        <a:t>hypercoagulable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</a:rPr>
                        <a:t>prothrombotic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) state, which can manifest itself clinically as arterial and/or venous TE.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46185"/>
                  </a:ext>
                </a:extLst>
              </a:tr>
              <a:tr h="4070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u="none" dirty="0" smtClean="0">
                          <a:solidFill>
                            <a:srgbClr val="528693"/>
                          </a:solidFill>
                          <a:ea typeface="Tahoma" charset="0"/>
                          <a:cs typeface="Tahoma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indent="0" defTabSz="914400">
                        <a:buNone/>
                      </a:pPr>
                      <a:r>
                        <a:rPr lang="en-US" sz="1400" dirty="0" smtClean="0"/>
                        <a:t>Is a laboratory phenotype whereby activation of the of clotting, fibrinolysis, endothelial cells and platelets are identified. 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  <a:tabLst>
                          <a:tab pos="-914400" algn="l"/>
                        </a:tabLst>
                      </a:pPr>
                      <a:endParaRPr lang="en-US" altLang="en-US" sz="1400" dirty="0" smtClean="0">
                        <a:ea typeface="Tahoma" charset="0"/>
                        <a:cs typeface="Tahoma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defTabSz="914400">
                        <a:buNone/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34762"/>
                  </a:ext>
                </a:extLst>
              </a:tr>
              <a:tr h="30549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Hypercougulability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Prothrombotic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States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63596"/>
                  </a:ext>
                </a:extLst>
              </a:tr>
              <a:tr h="37268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Hereditory</a:t>
                      </a:r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Hemostatic disorders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Acquired Hemostatic disorders: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10071"/>
                  </a:ext>
                </a:extLst>
              </a:tr>
              <a:tr h="2075932">
                <a:tc gridSpan="4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>
                          <a:latin typeface="+mn-lt"/>
                        </a:rPr>
                        <a:t>Factor V </a:t>
                      </a:r>
                      <a:r>
                        <a:rPr lang="en-US" sz="1400" dirty="0" err="1" smtClean="0">
                          <a:latin typeface="+mn-lt"/>
                        </a:rPr>
                        <a:t>Leidin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Deficincey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).</a:t>
                      </a:r>
                      <a:endParaRPr lang="en-US" sz="14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>
                          <a:latin typeface="+mn-lt"/>
                        </a:rPr>
                        <a:t>Prothrombin G20210A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(Mutation).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 smtClean="0">
                          <a:latin typeface="+mn-lt"/>
                        </a:rPr>
                        <a:t>Hyperhomocysteinaema</a:t>
                      </a:r>
                      <a:endParaRPr lang="en-US" sz="1400" dirty="0" smtClean="0"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>
                          <a:latin typeface="+mn-lt"/>
                        </a:rPr>
                        <a:t>Deficiencies of AT III, Proteins C &amp; 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>
                          <a:latin typeface="+mn-lt"/>
                        </a:rPr>
                        <a:t>Increased FVIII.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3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>
                          <a:latin typeface="+mn-lt"/>
                        </a:rPr>
                        <a:t>Raised Levels of fibrinogen &amp; FVII </a:t>
                      </a:r>
                      <a:r>
                        <a:rPr lang="en-US" sz="13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(With growth and pregnancy).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latin typeface="+mn-lt"/>
                        </a:rPr>
                        <a:t>Antiphosphlipid</a:t>
                      </a:r>
                      <a:r>
                        <a:rPr lang="en-US" sz="1300" dirty="0" smtClean="0">
                          <a:latin typeface="+mn-lt"/>
                        </a:rPr>
                        <a:t> Antibodies (LA &amp; ACAs).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latin typeface="+mn-lt"/>
                        </a:rPr>
                        <a:t>Oestrogen</a:t>
                      </a:r>
                      <a:r>
                        <a:rPr lang="en-US" sz="1300" dirty="0" smtClean="0">
                          <a:latin typeface="+mn-lt"/>
                        </a:rPr>
                        <a:t> therapy </a:t>
                      </a:r>
                      <a:r>
                        <a:rPr lang="en-US" sz="13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(Contraception pills, infertility treatment).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>
                          <a:latin typeface="+mn-lt"/>
                        </a:rPr>
                        <a:t>Pregnancy and its complications.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300" dirty="0" smtClean="0"/>
                        <a:t>Surgery and prolonged immobility.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Major Trauma.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Malignancy.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/>
                        <a:t>Hyperviscosity</a:t>
                      </a:r>
                      <a:r>
                        <a:rPr lang="en-US" sz="1300" dirty="0" smtClean="0"/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Nephrotic Syndrome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Dehydration 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Thrombocytosis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/>
                        <a:t>Polycycaemia</a:t>
                      </a:r>
                      <a:endParaRPr lang="en-US" sz="1300" dirty="0" smtClean="0"/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Sepsis 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Smoking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Obesity 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Age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/>
                        <a:t>Varicose veins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86969"/>
                  </a:ext>
                </a:extLst>
              </a:tr>
              <a:tr h="407086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/>
                        <a:t>Laboratory tests of hypercoagulability</a:t>
                      </a:r>
                    </a:p>
                  </a:txBody>
                  <a:tcPr>
                    <a:solidFill>
                      <a:srgbClr val="DBF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 smtClean="0"/>
                    </a:p>
                  </a:txBody>
                  <a:tcPr>
                    <a:solidFill>
                      <a:srgbClr val="DB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9608"/>
                  </a:ext>
                </a:extLst>
              </a:tr>
              <a:tr h="508078">
                <a:tc>
                  <a:txBody>
                    <a:bodyPr/>
                    <a:lstStyle/>
                    <a:p>
                      <a:pPr lvl="0" algn="ctr" rtl="0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 rtl="0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 rtl="0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 rtl="0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 rtl="0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 rtl="0"/>
                      <a:r>
                        <a:rPr kumimoji="0" lang="en-US" alt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Natural anticoagulant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kumimoji="0" lang="en-US" alt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kumimoji="0" lang="en-US" alt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Fibrinolysis</a:t>
                      </a:r>
                      <a:endParaRPr kumimoji="0" lang="en-US" sz="13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kumimoji="0" lang="en-US" sz="13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Coagulation activation marker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13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Activation protein C resistance (APCR)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3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Genotyping</a:t>
                      </a:r>
                      <a:endParaRPr kumimoji="0" lang="en-US" sz="13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13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21599"/>
                  </a:ext>
                </a:extLst>
              </a:tr>
              <a:tr h="1016200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ATIII </a:t>
                      </a:r>
                      <a:r>
                        <a:rPr kumimoji="0" lang="en-US" alt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en-US" sz="14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Antithrombin</a:t>
                      </a:r>
                      <a:r>
                        <a:rPr kumimoji="0" lang="en-US" alt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3)</a:t>
                      </a:r>
                      <a:endParaRPr kumimoji="0" lang="en-US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Protein C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Protein S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 rtl="0"/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PAI-1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FDPs (D-Dimer)</a:t>
                      </a:r>
                      <a:endParaRPr kumimoji="0" lang="en-GB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Thrombin-</a:t>
                      </a:r>
                      <a:r>
                        <a:rPr kumimoji="0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Antithrombin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complexes (TAT).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Prothrombin fraction 1+2.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D-Dimer.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Functional Assay.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Genetic assay (Factor V Leiden).</a:t>
                      </a:r>
                    </a:p>
                    <a:p>
                      <a:pPr algn="ctr"/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 V Leiden.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Prothrombin G20210A.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GB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Hyperhomocysteinaemia</a:t>
                      </a: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(MTHFR).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9703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982844" y="44624"/>
            <a:ext cx="2205981" cy="332657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Females’ Slides</a:t>
            </a:r>
            <a:endParaRPr lang="en-US" sz="24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2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Questions'!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5137150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What prevents blood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from coagulating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 normal </a:t>
            </a:r>
            <a:r>
              <a:rPr lang="en-US" sz="1600" dirty="0">
                <a:solidFill>
                  <a:srgbClr val="FF0000"/>
                </a:solidFill>
              </a:rPr>
              <a:t>(not injured)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conditions? What are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natural intravascular anticoagulants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Endothelial </a:t>
            </a:r>
            <a:r>
              <a:rPr lang="en-US" sz="1600" dirty="0"/>
              <a:t>Surface Factors (Smoothness, </a:t>
            </a:r>
            <a:r>
              <a:rPr lang="en-US" sz="1600" dirty="0" err="1"/>
              <a:t>Glycocalyx</a:t>
            </a:r>
            <a:r>
              <a:rPr lang="en-US" sz="1600" dirty="0"/>
              <a:t> layers and action </a:t>
            </a:r>
            <a:r>
              <a:rPr lang="en-US" sz="1600" dirty="0" smtClean="0"/>
              <a:t>of </a:t>
            </a:r>
            <a:r>
              <a:rPr lang="en-US" sz="1600" dirty="0" err="1" smtClean="0"/>
              <a:t>Thrombomodulin</a:t>
            </a:r>
            <a:r>
              <a:rPr lang="en-US" sz="1600" dirty="0" smtClean="0"/>
              <a:t> </a:t>
            </a:r>
            <a:r>
              <a:rPr lang="en-US" sz="1600" dirty="0"/>
              <a:t>Protein C and S</a:t>
            </a:r>
            <a:r>
              <a:rPr lang="en-US" sz="1600" dirty="0" smtClean="0"/>
              <a:t>).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Antithrombin</a:t>
            </a:r>
            <a:r>
              <a:rPr lang="en-US" sz="1600" dirty="0" smtClean="0"/>
              <a:t> </a:t>
            </a:r>
            <a:r>
              <a:rPr lang="en-US" sz="1600" dirty="0"/>
              <a:t>action of Fibrin and </a:t>
            </a:r>
            <a:r>
              <a:rPr lang="en-US" sz="1600" dirty="0" err="1"/>
              <a:t>Antithrombin</a:t>
            </a:r>
            <a:r>
              <a:rPr lang="en-US" sz="1600" dirty="0"/>
              <a:t> </a:t>
            </a:r>
            <a:r>
              <a:rPr lang="en-US" sz="1600" dirty="0" smtClean="0"/>
              <a:t>III.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Heparin.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Alpha2 Macroglobulin.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What are the actions of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Thrombomodulin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, Protein C and S?</a:t>
            </a:r>
          </a:p>
          <a:p>
            <a:pPr marL="0" indent="0">
              <a:buNone/>
            </a:pPr>
            <a:r>
              <a:rPr lang="en-US" sz="1600" dirty="0" err="1"/>
              <a:t>Thrombomodulin</a:t>
            </a:r>
            <a:r>
              <a:rPr lang="en-US" sz="1600" dirty="0"/>
              <a:t> Protein binds to </a:t>
            </a:r>
            <a:r>
              <a:rPr lang="en-US" sz="1600" dirty="0" smtClean="0"/>
              <a:t>thrombin</a:t>
            </a:r>
            <a:r>
              <a:rPr lang="en-US" sz="1600" dirty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Activates Protein C (with Protein </a:t>
            </a:r>
            <a:r>
              <a:rPr lang="en-US" sz="1600" dirty="0" smtClean="0"/>
              <a:t>S)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inactivates </a:t>
            </a:r>
            <a:r>
              <a:rPr lang="en-US" sz="1600" dirty="0"/>
              <a:t>factors V &amp; VIII and inactivates an inhibitor of </a:t>
            </a:r>
            <a:r>
              <a:rPr lang="en-US" sz="1600" dirty="0" smtClean="0"/>
              <a:t>TPA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increasing the formation </a:t>
            </a:r>
            <a:r>
              <a:rPr lang="en-US" sz="1600" dirty="0"/>
              <a:t>of plasmin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What aids in the mechanism of clot retraction?</a:t>
            </a:r>
          </a:p>
          <a:p>
            <a:pPr marL="0" indent="0">
              <a:buNone/>
            </a:pPr>
            <a:r>
              <a:rPr lang="en-US" sz="1600" dirty="0"/>
              <a:t>The contractile property of </a:t>
            </a:r>
            <a:r>
              <a:rPr lang="en-US" sz="1600" dirty="0" smtClean="0"/>
              <a:t>platelets.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174658" y="1216154"/>
            <a:ext cx="5387461" cy="5140196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Main ENDOTHELIAL factors that prevent platelets from aggregating?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PGI2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NO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ADP Phosphatase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What are the actions of thrombin?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Stimulates </a:t>
            </a:r>
            <a:r>
              <a:rPr lang="en-US" sz="1600" dirty="0"/>
              <a:t>conversion of Fibrinogen into </a:t>
            </a:r>
            <a:r>
              <a:rPr lang="en-US" sz="1600" dirty="0" smtClean="0"/>
              <a:t>Fibrin.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Activates </a:t>
            </a:r>
            <a:r>
              <a:rPr lang="en-US" sz="1600" dirty="0"/>
              <a:t>Factor XIII (Fibrin Stabilizer</a:t>
            </a:r>
            <a:r>
              <a:rPr lang="en-US" sz="1600" dirty="0" smtClean="0"/>
              <a:t>).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Enhances </a:t>
            </a:r>
            <a:r>
              <a:rPr lang="en-US" sz="1600" dirty="0"/>
              <a:t>its own activation(Prothrombin to Thrombin</a:t>
            </a:r>
            <a:r>
              <a:rPr lang="en-US" sz="1600" dirty="0" smtClean="0"/>
              <a:t>).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Enhances </a:t>
            </a:r>
            <a:r>
              <a:rPr lang="en-US" sz="1600" dirty="0"/>
              <a:t>platelet </a:t>
            </a:r>
            <a:r>
              <a:rPr lang="en-US" sz="1600" dirty="0" smtClean="0"/>
              <a:t>aggregation.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Main source of Heparin?</a:t>
            </a:r>
          </a:p>
          <a:p>
            <a:pPr marL="0" indent="0">
              <a:buNone/>
            </a:pPr>
            <a:r>
              <a:rPr lang="en-US" sz="1600" dirty="0"/>
              <a:t>Mast cells and </a:t>
            </a:r>
            <a:r>
              <a:rPr lang="en-US" sz="1600" dirty="0" smtClean="0"/>
              <a:t>Basophils.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How is the bleeding time changed in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Haemophilia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A?</a:t>
            </a:r>
          </a:p>
          <a:p>
            <a:pPr marL="0" indent="0">
              <a:buNone/>
            </a:pPr>
            <a:r>
              <a:rPr lang="en-US" sz="1600" dirty="0"/>
              <a:t>It is normal. While in Von-</a:t>
            </a:r>
            <a:r>
              <a:rPr lang="en-US" sz="1600" dirty="0" err="1"/>
              <a:t>Willebrand’s</a:t>
            </a:r>
            <a:r>
              <a:rPr lang="en-US" sz="1600" dirty="0"/>
              <a:t> disease it is increased.</a:t>
            </a:r>
            <a:endParaRPr lang="en-US" sz="1600" dirty="0" smtClean="0"/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62764" y="44624"/>
            <a:ext cx="2893919" cy="288032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slide is very 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069867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61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05"/>
            <a:ext cx="1218882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160" y="2451761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Physiology 436 Team: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40" y="1654995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2952" y="2913426"/>
            <a:ext cx="1965375" cy="1930775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Females Members: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Allulu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Alsulayhem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Shrooq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</a:t>
            </a:r>
            <a:r>
              <a:rPr lang="en-US" sz="1800" smtClean="0">
                <a:solidFill>
                  <a:srgbClr val="DDE9EC">
                    <a:lumMod val="75000"/>
                  </a:srgbClr>
                </a:solidFill>
              </a:rPr>
              <a:t>lsomali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Aseel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Alsulimani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0090" y="2913426"/>
            <a:ext cx="1821359" cy="1875375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Males Members: 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Faisal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Alfawaz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/>
            </a:r>
            <a:br>
              <a:rPr lang="en-US" sz="1800" dirty="0">
                <a:solidFill>
                  <a:srgbClr val="DDE9EC">
                    <a:lumMod val="75000"/>
                  </a:srgbClr>
                </a:solidFill>
              </a:rPr>
            </a:b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46058" y="2480726"/>
            <a:ext cx="2916905" cy="15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Laila Mathkour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Mohammad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Alayed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6058" y="4276772"/>
            <a:ext cx="1944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us:</a:t>
            </a:r>
          </a:p>
        </p:txBody>
      </p:sp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1850" r="25930" b="22937"/>
          <a:stretch/>
        </p:blipFill>
        <p:spPr>
          <a:xfrm>
            <a:off x="8254652" y="5409259"/>
            <a:ext cx="490813" cy="354476"/>
          </a:xfrm>
          <a:prstGeom prst="rect">
            <a:avLst/>
          </a:prstGeom>
        </p:spPr>
      </p:pic>
      <p:pic>
        <p:nvPicPr>
          <p:cNvPr id="20" name="Picture 19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721" r="26650" b="22723"/>
          <a:stretch/>
        </p:blipFill>
        <p:spPr>
          <a:xfrm>
            <a:off x="8254652" y="4735673"/>
            <a:ext cx="512901" cy="431941"/>
          </a:xfrm>
          <a:prstGeom prst="rect">
            <a:avLst/>
          </a:prstGeom>
        </p:spPr>
      </p:pic>
      <p:pic>
        <p:nvPicPr>
          <p:cNvPr id="21" name="Picture 20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8500" b="9051"/>
          <a:stretch/>
        </p:blipFill>
        <p:spPr>
          <a:xfrm>
            <a:off x="9356906" y="4660517"/>
            <a:ext cx="360040" cy="507097"/>
          </a:xfrm>
          <a:prstGeom prst="rect">
            <a:avLst/>
          </a:prstGeom>
        </p:spPr>
      </p:pic>
      <p:pic>
        <p:nvPicPr>
          <p:cNvPr id="22" name="Picture 21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19760" r="23540" b="19761"/>
          <a:stretch/>
        </p:blipFill>
        <p:spPr>
          <a:xfrm>
            <a:off x="9284898" y="5331687"/>
            <a:ext cx="504056" cy="432048"/>
          </a:xfrm>
          <a:prstGeom prst="rect">
            <a:avLst/>
          </a:prstGeom>
        </p:spPr>
      </p:pic>
      <p:pic>
        <p:nvPicPr>
          <p:cNvPr id="23" name="Picture 22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6012" y="5763735"/>
            <a:ext cx="1158340" cy="646232"/>
          </a:xfrm>
          <a:prstGeom prst="rect">
            <a:avLst/>
          </a:prstGeom>
        </p:spPr>
      </p:pic>
      <p:pic>
        <p:nvPicPr>
          <p:cNvPr id="24" name="Picture 23">
            <a:hlinkClick r:id="rId13"/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91" y="5473472"/>
            <a:ext cx="992439" cy="815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6669" y="6356350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اللهم اني استودعتك ما حفظت وما قرأت وما فهمت، فرده لي وقت حاجتي إليه إنّك على كل شيءٍ قدير.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مربع نص 1"/>
          <p:cNvSpPr txBox="1"/>
          <p:nvPr/>
        </p:nvSpPr>
        <p:spPr>
          <a:xfrm>
            <a:off x="621804" y="5027363"/>
            <a:ext cx="5472608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464653"/>
                </a:solidFill>
              </a:rPr>
              <a:t>2017-2018 </a:t>
            </a:r>
            <a:r>
              <a:rPr lang="fr-FR" sz="1200" dirty="0">
                <a:solidFill>
                  <a:srgbClr val="464653"/>
                </a:solidFill>
              </a:rPr>
              <a:t>Dr. Nervana </a:t>
            </a:r>
            <a:r>
              <a:rPr lang="fr-FR" sz="1200" dirty="0" err="1" smtClean="0">
                <a:solidFill>
                  <a:srgbClr val="464653"/>
                </a:solidFill>
              </a:rPr>
              <a:t>Bayoumi’s</a:t>
            </a:r>
            <a:r>
              <a:rPr lang="fr-FR" sz="1200" dirty="0" smtClean="0">
                <a:solidFill>
                  <a:srgbClr val="464653"/>
                </a:solidFill>
              </a:rPr>
              <a:t> Lecture &amp; Notes.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464653"/>
                </a:solidFill>
              </a:rPr>
              <a:t>2017-2018 </a:t>
            </a:r>
            <a:r>
              <a:rPr lang="fr-FR" sz="1200" dirty="0">
                <a:solidFill>
                  <a:srgbClr val="464653"/>
                </a:solidFill>
              </a:rPr>
              <a:t>Prof. </a:t>
            </a:r>
            <a:r>
              <a:rPr lang="fr-FR" sz="1200" dirty="0" err="1">
                <a:solidFill>
                  <a:srgbClr val="464653"/>
                </a:solidFill>
              </a:rPr>
              <a:t>Shahid</a:t>
            </a:r>
            <a:r>
              <a:rPr lang="fr-FR" sz="1200" dirty="0">
                <a:solidFill>
                  <a:srgbClr val="464653"/>
                </a:solidFill>
              </a:rPr>
              <a:t> </a:t>
            </a:r>
            <a:r>
              <a:rPr lang="fr-FR" sz="1200" dirty="0" err="1" smtClean="0">
                <a:solidFill>
                  <a:srgbClr val="464653"/>
                </a:solidFill>
              </a:rPr>
              <a:t>Habib’s</a:t>
            </a:r>
            <a:r>
              <a:rPr lang="fr-FR" sz="1200" dirty="0" smtClean="0">
                <a:solidFill>
                  <a:srgbClr val="464653"/>
                </a:solidFill>
              </a:rPr>
              <a:t> Lecture &amp; Notes.</a:t>
            </a:r>
            <a:endParaRPr lang="fr-FR" sz="1200" dirty="0">
              <a:solidFill>
                <a:srgbClr val="464653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64653"/>
                </a:solidFill>
              </a:rPr>
              <a:t>Guyton </a:t>
            </a:r>
            <a:r>
              <a:rPr lang="en-US" sz="1200" dirty="0">
                <a:solidFill>
                  <a:srgbClr val="464653"/>
                </a:solidFill>
              </a:rPr>
              <a:t>and Hall Textbook of Medical Physiology </a:t>
            </a:r>
            <a:r>
              <a:rPr lang="en-US" sz="1200" dirty="0" smtClean="0">
                <a:solidFill>
                  <a:srgbClr val="464653"/>
                </a:solidFill>
              </a:rPr>
              <a:t>(13</a:t>
            </a:r>
            <a:r>
              <a:rPr lang="en-US" sz="1200" baseline="30000" dirty="0" smtClean="0">
                <a:solidFill>
                  <a:srgbClr val="464653"/>
                </a:solidFill>
              </a:rPr>
              <a:t>th</a:t>
            </a:r>
            <a:r>
              <a:rPr lang="en-US" sz="1200" dirty="0" smtClean="0">
                <a:solidFill>
                  <a:srgbClr val="464653"/>
                </a:solidFill>
              </a:rPr>
              <a:t> Edition).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464653"/>
                </a:solidFill>
              </a:rPr>
              <a:t>Ganong’s</a:t>
            </a:r>
            <a:r>
              <a:rPr lang="en-US" sz="1200" dirty="0" smtClean="0">
                <a:solidFill>
                  <a:srgbClr val="464653"/>
                </a:solidFill>
              </a:rPr>
              <a:t> Medical Physiology (25</a:t>
            </a:r>
            <a:r>
              <a:rPr lang="en-US" sz="1200" baseline="30000" dirty="0" smtClean="0">
                <a:solidFill>
                  <a:srgbClr val="464653"/>
                </a:solidFill>
              </a:rPr>
              <a:t>th</a:t>
            </a:r>
            <a:r>
              <a:rPr lang="en-US" sz="1200" dirty="0" smtClean="0">
                <a:solidFill>
                  <a:srgbClr val="464653"/>
                </a:solidFill>
              </a:rPr>
              <a:t> Edition)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64653"/>
                </a:solidFill>
              </a:rPr>
              <a:t>Linda S. Costanzo (5</a:t>
            </a:r>
            <a:r>
              <a:rPr lang="en-US" sz="1200" baseline="30000" dirty="0" smtClean="0">
                <a:solidFill>
                  <a:srgbClr val="464653"/>
                </a:solidFill>
              </a:rPr>
              <a:t>th</a:t>
            </a:r>
            <a:r>
              <a:rPr lang="en-US" sz="1200" dirty="0" smtClean="0">
                <a:solidFill>
                  <a:srgbClr val="464653"/>
                </a:solidFill>
              </a:rPr>
              <a:t> Edition).</a:t>
            </a:r>
          </a:p>
        </p:txBody>
      </p:sp>
    </p:spTree>
    <p:extLst>
      <p:ext uri="{BB962C8B-B14F-4D97-AF65-F5344CB8AC3E}">
        <p14:creationId xmlns:p14="http://schemas.microsoft.com/office/powerpoint/2010/main" val="12879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Hemostasis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Hemostasis: </a:t>
            </a:r>
            <a:r>
              <a:rPr lang="en-US" sz="1800" spc="-5" dirty="0" smtClean="0">
                <a:cs typeface="Times New Roman"/>
              </a:rPr>
              <a:t>the spontaneous arrest </a:t>
            </a:r>
            <a:r>
              <a:rPr lang="en-US" sz="1800" spc="-5" dirty="0" smtClean="0">
                <a:solidFill>
                  <a:srgbClr val="FF66CC"/>
                </a:solidFill>
                <a:cs typeface="Times New Roman"/>
              </a:rPr>
              <a:t>(</a:t>
            </a:r>
            <a:r>
              <a:rPr lang="en-US" sz="1800" spc="-5" dirty="0">
                <a:solidFill>
                  <a:srgbClr val="FF66CC"/>
                </a:solidFill>
                <a:cs typeface="Times New Roman"/>
              </a:rPr>
              <a:t>Prevention or </a:t>
            </a:r>
            <a:r>
              <a:rPr lang="en-US" sz="1800" spc="-5" dirty="0" smtClean="0">
                <a:solidFill>
                  <a:srgbClr val="FF66CC"/>
                </a:solidFill>
                <a:cs typeface="Times New Roman"/>
              </a:rPr>
              <a:t>stoppage) </a:t>
            </a:r>
            <a:r>
              <a:rPr lang="en-US" sz="1800" dirty="0" smtClean="0">
                <a:cs typeface="Times New Roman"/>
              </a:rPr>
              <a:t>of </a:t>
            </a:r>
            <a:r>
              <a:rPr lang="en-US" sz="1800" spc="-5" dirty="0" smtClean="0">
                <a:cs typeface="Times New Roman"/>
              </a:rPr>
              <a:t>bleeding </a:t>
            </a:r>
            <a:r>
              <a:rPr lang="en-US" sz="1800" spc="-10" dirty="0" smtClean="0">
                <a:cs typeface="Times New Roman"/>
              </a:rPr>
              <a:t>from ruptured </a:t>
            </a:r>
            <a:r>
              <a:rPr lang="en-US" sz="1800" dirty="0" smtClean="0">
                <a:cs typeface="Times New Roman"/>
              </a:rPr>
              <a:t>blood</a:t>
            </a:r>
            <a:r>
              <a:rPr lang="en-US" sz="1800" spc="-40" dirty="0" smtClean="0">
                <a:cs typeface="Times New Roman"/>
              </a:rPr>
              <a:t> </a:t>
            </a:r>
            <a:r>
              <a:rPr lang="en-US" sz="1800" spc="-5" dirty="0" smtClean="0">
                <a:cs typeface="Times New Roman"/>
              </a:rPr>
              <a:t>vessels.</a:t>
            </a:r>
          </a:p>
          <a:p>
            <a:endParaRPr lang="en-US" sz="1800" spc="-5" dirty="0">
              <a:cs typeface="Times New Roman"/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Stages of Hemostasis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800" dirty="0">
              <a:solidFill>
                <a:srgbClr val="528693"/>
              </a:solidFill>
            </a:endParaRPr>
          </a:p>
          <a:p>
            <a:endParaRPr lang="en-US" sz="1800" dirty="0" smtClean="0">
              <a:solidFill>
                <a:srgbClr val="528693"/>
              </a:solidFill>
            </a:endParaRPr>
          </a:p>
          <a:p>
            <a:endParaRPr lang="en-US" sz="1800" dirty="0">
              <a:solidFill>
                <a:srgbClr val="528693"/>
              </a:solidFill>
            </a:endParaRPr>
          </a:p>
          <a:p>
            <a:endParaRPr lang="en-US" sz="1800" dirty="0" smtClean="0">
              <a:solidFill>
                <a:srgbClr val="528693"/>
              </a:solidFill>
            </a:endParaRPr>
          </a:p>
          <a:p>
            <a:endParaRPr lang="en-US" sz="1800" dirty="0">
              <a:solidFill>
                <a:srgbClr val="528693"/>
              </a:solidFill>
            </a:endParaRPr>
          </a:p>
          <a:p>
            <a:endParaRPr lang="en-US" sz="1800" dirty="0" smtClean="0">
              <a:solidFill>
                <a:srgbClr val="528693"/>
              </a:solidFill>
            </a:endParaRPr>
          </a:p>
          <a:p>
            <a:endParaRPr lang="en-US" sz="1800" dirty="0">
              <a:solidFill>
                <a:srgbClr val="528693"/>
              </a:solidFill>
            </a:endParaRPr>
          </a:p>
          <a:p>
            <a:endParaRPr lang="en-US" sz="1800" dirty="0" smtClean="0">
              <a:solidFill>
                <a:srgbClr val="528693"/>
              </a:solidFill>
            </a:endParaRP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Coagulation:  </a:t>
            </a:r>
            <a:r>
              <a:rPr lang="en-US" sz="1800" dirty="0" smtClean="0"/>
              <a:t>formation of </a:t>
            </a:r>
            <a:r>
              <a:rPr lang="en-US" sz="1800" u="sng" dirty="0" smtClean="0"/>
              <a:t>fibrin</a:t>
            </a:r>
            <a:r>
              <a:rPr lang="en-US" sz="1800" dirty="0" smtClean="0"/>
              <a:t> meshwork (threads) to form a clot.</a:t>
            </a:r>
            <a:endParaRPr lang="en-US" sz="1800" spc="-5" dirty="0">
              <a:cs typeface="Times New Roman"/>
            </a:endParaRPr>
          </a:p>
          <a:p>
            <a:endParaRPr lang="en-US" sz="1800" dirty="0">
              <a:solidFill>
                <a:srgbClr val="528693"/>
              </a:solidFill>
            </a:endParaRPr>
          </a:p>
          <a:p>
            <a:endParaRPr lang="en-US" sz="1800" spc="-5" dirty="0" smtClean="0">
              <a:cs typeface="Times New Roman"/>
            </a:endParaRPr>
          </a:p>
          <a:p>
            <a:endParaRPr lang="en-US" sz="1800" spc="-5" dirty="0">
              <a:cs typeface="Times New Roman"/>
            </a:endParaRPr>
          </a:p>
          <a:p>
            <a:endParaRPr lang="en-US" sz="18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701924" y="2828859"/>
            <a:ext cx="4248472" cy="913758"/>
          </a:xfrm>
          <a:prstGeom prst="round2DiagRect">
            <a:avLst/>
          </a:prstGeom>
          <a:solidFill>
            <a:srgbClr val="F3E7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Vascular phase: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Vascular </a:t>
            </a:r>
            <a:r>
              <a:rPr lang="en-US" sz="1800" dirty="0" smtClean="0">
                <a:solidFill>
                  <a:schemeClr val="tx1"/>
                </a:solidFill>
              </a:rPr>
              <a:t>spasm (vasoconstriction)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47019" y="2742334"/>
            <a:ext cx="1013676" cy="115488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ound Diagonal Corner Rectangle 6"/>
          <p:cNvSpPr/>
          <p:nvPr/>
        </p:nvSpPr>
        <p:spPr>
          <a:xfrm>
            <a:off x="1701924" y="4003333"/>
            <a:ext cx="4248472" cy="913758"/>
          </a:xfrm>
          <a:prstGeom prst="round2DiagRect">
            <a:avLst/>
          </a:prstGeom>
          <a:solidFill>
            <a:srgbClr val="F6E2E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2. Platelet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phase: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Production, activation and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Formation </a:t>
            </a:r>
            <a:r>
              <a:rPr lang="en-US" sz="1800" dirty="0">
                <a:solidFill>
                  <a:schemeClr val="tx1"/>
                </a:solidFill>
              </a:rPr>
              <a:t>of platelet plug</a:t>
            </a:r>
          </a:p>
        </p:txBody>
      </p:sp>
      <p:sp>
        <p:nvSpPr>
          <p:cNvPr id="8" name="Oval 7"/>
          <p:cNvSpPr/>
          <p:nvPr/>
        </p:nvSpPr>
        <p:spPr>
          <a:xfrm>
            <a:off x="1147019" y="3916808"/>
            <a:ext cx="1013676" cy="115488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ound Diagonal Corner Rectangle 8"/>
          <p:cNvSpPr/>
          <p:nvPr/>
        </p:nvSpPr>
        <p:spPr>
          <a:xfrm>
            <a:off x="6958508" y="2828859"/>
            <a:ext cx="4248472" cy="913758"/>
          </a:xfrm>
          <a:prstGeom prst="round2DiagRect">
            <a:avLst/>
          </a:prstGeom>
          <a:solidFill>
            <a:srgbClr val="CC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3. Coagulation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phase: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     Blood </a:t>
            </a:r>
            <a:r>
              <a:rPr lang="en-US" sz="1800" dirty="0">
                <a:solidFill>
                  <a:schemeClr val="tx1"/>
                </a:solidFill>
              </a:rPr>
              <a:t>coagulation &amp; clot retraction</a:t>
            </a:r>
          </a:p>
        </p:txBody>
      </p:sp>
      <p:sp>
        <p:nvSpPr>
          <p:cNvPr id="10" name="Oval 9"/>
          <p:cNvSpPr/>
          <p:nvPr/>
        </p:nvSpPr>
        <p:spPr>
          <a:xfrm>
            <a:off x="6403603" y="2742334"/>
            <a:ext cx="1013676" cy="115488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6958508" y="4003333"/>
            <a:ext cx="4248472" cy="913758"/>
          </a:xfrm>
          <a:prstGeom prst="round2DiagRect">
            <a:avLst/>
          </a:prstGeom>
          <a:solidFill>
            <a:srgbClr val="FF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4. Fibrinolytic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phase: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fibrinolysis</a:t>
            </a:r>
          </a:p>
        </p:txBody>
      </p:sp>
      <p:sp>
        <p:nvSpPr>
          <p:cNvPr id="12" name="Oval 11"/>
          <p:cNvSpPr/>
          <p:nvPr/>
        </p:nvSpPr>
        <p:spPr>
          <a:xfrm>
            <a:off x="6403603" y="3916808"/>
            <a:ext cx="1013676" cy="115488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>
            <a:hlinkClick r:id="rId6"/>
          </p:cNvPr>
          <p:cNvSpPr/>
          <p:nvPr/>
        </p:nvSpPr>
        <p:spPr>
          <a:xfrm>
            <a:off x="9082744" y="5430933"/>
            <a:ext cx="523462" cy="523462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>
            <a:hlinkClick r:id="rId8"/>
          </p:cNvPr>
          <p:cNvSpPr txBox="1"/>
          <p:nvPr/>
        </p:nvSpPr>
        <p:spPr>
          <a:xfrm>
            <a:off x="9419164" y="5400277"/>
            <a:ext cx="216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الفيديو هذا </a:t>
            </a:r>
            <a:r>
              <a:rPr lang="ar-SA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للناس البصريّة!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1600" b="1" dirty="0" smtClean="0">
                <a:solidFill>
                  <a:schemeClr val="tx2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3</a:t>
            </a:r>
            <a:r>
              <a:rPr lang="en-US" sz="1600" b="1" dirty="0" smtClean="0">
                <a:solidFill>
                  <a:schemeClr val="tx2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:27</a:t>
            </a:r>
            <a:endParaRPr lang="en-US" sz="1600" b="1" dirty="0">
              <a:solidFill>
                <a:schemeClr val="tx2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82844" y="0"/>
            <a:ext cx="2205981" cy="533469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الفيديو راح يساعدكم على فهم المحاضرة كاملة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hlinkClick r:id="rId9"/>
          </p:cNvPr>
          <p:cNvSpPr/>
          <p:nvPr/>
        </p:nvSpPr>
        <p:spPr>
          <a:xfrm>
            <a:off x="8038628" y="545847"/>
            <a:ext cx="523462" cy="523462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hlinkClick r:id="rId8"/>
          </p:cNvPr>
          <p:cNvSpPr txBox="1"/>
          <p:nvPr/>
        </p:nvSpPr>
        <p:spPr>
          <a:xfrm>
            <a:off x="8375048" y="515191"/>
            <a:ext cx="216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Hemostasis</a:t>
            </a:r>
          </a:p>
          <a:p>
            <a:pPr algn="ctr" rtl="1"/>
            <a:r>
              <a:rPr lang="en-US" sz="1600" b="1" dirty="0" smtClean="0">
                <a:solidFill>
                  <a:schemeClr val="tx2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9:59</a:t>
            </a:r>
            <a:endParaRPr lang="en-US" sz="1600" b="1" dirty="0">
              <a:solidFill>
                <a:schemeClr val="tx2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879112"/>
              </p:ext>
            </p:extLst>
          </p:nvPr>
        </p:nvGraphicFramePr>
        <p:xfrm>
          <a:off x="-1" y="0"/>
          <a:ext cx="12188828" cy="68579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1845">
                  <a:extLst>
                    <a:ext uri="{9D8B030D-6E8A-4147-A177-3AD203B41FA5}">
                      <a16:colId xmlns:a16="http://schemas.microsoft.com/office/drawing/2014/main" val="1891440882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140888814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449342815"/>
                    </a:ext>
                  </a:extLst>
                </a:gridCol>
                <a:gridCol w="3646143">
                  <a:extLst>
                    <a:ext uri="{9D8B030D-6E8A-4147-A177-3AD203B41FA5}">
                      <a16:colId xmlns:a16="http://schemas.microsoft.com/office/drawing/2014/main" val="1259185901"/>
                    </a:ext>
                  </a:extLst>
                </a:gridCol>
              </a:tblGrid>
              <a:tr h="31557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Mechanism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Hemostasis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69495"/>
                  </a:ext>
                </a:extLst>
              </a:tr>
              <a:tr h="343598">
                <a:tc rowSpan="3"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1. Vascular phase:</a:t>
                      </a:r>
                    </a:p>
                    <a:p>
                      <a:endParaRPr lang="en-US" sz="1300" dirty="0"/>
                    </a:p>
                  </a:txBody>
                  <a:tcPr>
                    <a:solidFill>
                      <a:srgbClr val="F3E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Immediately After </a:t>
                      </a:r>
                      <a:r>
                        <a:rPr lang="en-US" sz="1300" b="0" spc="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injury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there </a:t>
                      </a:r>
                      <a:r>
                        <a:rPr lang="en-US" sz="1300" b="0" spc="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is</a:t>
                      </a:r>
                      <a:r>
                        <a:rPr lang="en-US" sz="1300" b="0" spc="-16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300" b="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localized  </a:t>
                      </a:r>
                      <a:r>
                        <a:rPr lang="en-US" sz="1300" b="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Vasoconstriction</a:t>
                      </a:r>
                      <a:r>
                        <a:rPr lang="en-US" sz="1300" b="0" spc="-10" baseline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(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Vascular spasm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).</a:t>
                      </a:r>
                      <a:endParaRPr 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Picture</a:t>
                      </a:r>
                      <a:endParaRPr kumimoji="0" lang="en-US" sz="13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17542"/>
                  </a:ext>
                </a:extLst>
              </a:tr>
              <a:tr h="3435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 smtClean="0">
                          <a:solidFill>
                            <a:srgbClr val="528693"/>
                          </a:solidFill>
                          <a:latin typeface="+mn-lt"/>
                          <a:ea typeface="+mn-ea"/>
                          <a:cs typeface="Times New Roman"/>
                        </a:rPr>
                        <a:t>Causative Factors </a:t>
                      </a:r>
                      <a:endParaRPr kumimoji="0" lang="en-US" sz="1400" b="0" kern="1200" dirty="0">
                        <a:solidFill>
                          <a:srgbClr val="528693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 smtClean="0">
                          <a:solidFill>
                            <a:srgbClr val="528693"/>
                          </a:solidFill>
                          <a:latin typeface="+mn-lt"/>
                          <a:ea typeface="+mn-ea"/>
                          <a:cs typeface="Times New Roman"/>
                        </a:rPr>
                        <a:t>Importance</a:t>
                      </a:r>
                      <a:endParaRPr kumimoji="0" lang="en-US" sz="1400" b="0" kern="1200" dirty="0">
                        <a:solidFill>
                          <a:srgbClr val="528693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0" lang="en-US" sz="1300" b="0" kern="1200" dirty="0">
                        <a:solidFill>
                          <a:srgbClr val="528693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62848"/>
                  </a:ext>
                </a:extLst>
              </a:tr>
              <a:tr h="22758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51" lvl="0" indent="-457200">
                        <a:lnSpc>
                          <a:spcPct val="100000"/>
                        </a:lnSpc>
                        <a:spcBef>
                          <a:spcPts val="965"/>
                        </a:spcBef>
                        <a:buClr>
                          <a:schemeClr val="tx1"/>
                        </a:buClr>
                        <a:buAutoNum type="arabicPeriod"/>
                        <a:tabLst>
                          <a:tab pos="926465" algn="l"/>
                          <a:tab pos="92710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Nervous reflexes.</a:t>
                      </a:r>
                    </a:p>
                    <a:p>
                      <a:pPr marL="419151" lvl="0" indent="-457200">
                        <a:lnSpc>
                          <a:spcPct val="100000"/>
                        </a:lnSpc>
                        <a:spcBef>
                          <a:spcPts val="865"/>
                        </a:spcBef>
                        <a:buClr>
                          <a:schemeClr val="tx1"/>
                        </a:buClr>
                        <a:buAutoNum type="arabicPeriod"/>
                        <a:tabLst>
                          <a:tab pos="926465" algn="l"/>
                          <a:tab pos="92710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myogenic spasm.</a:t>
                      </a:r>
                    </a:p>
                    <a:p>
                      <a:pPr marL="419151" marR="5080" lvl="0" indent="-457200">
                        <a:lnSpc>
                          <a:spcPct val="110000"/>
                        </a:lnSpc>
                        <a:spcBef>
                          <a:spcPts val="575"/>
                        </a:spcBef>
                        <a:buClr>
                          <a:schemeClr val="tx1"/>
                        </a:buClr>
                        <a:buAutoNum type="arabicPeriod"/>
                        <a:tabLst>
                          <a:tab pos="926465" algn="l"/>
                          <a:tab pos="92710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humoral factor</a:t>
                      </a:r>
                      <a:r>
                        <a:rPr kumimoji="0" lang="en-US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Platelets Thromboxane  A2 [TXA2]</a:t>
                      </a:r>
                      <a:r>
                        <a:rPr kumimoji="0" lang="en-US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(Vasoconstrictor</a:t>
                      </a:r>
                      <a:r>
                        <a:rPr lang="en-US" sz="13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).</a:t>
                      </a:r>
                    </a:p>
                    <a:p>
                      <a:pPr marL="419151" marR="5080" lvl="0" indent="-457200">
                        <a:lnSpc>
                          <a:spcPct val="110000"/>
                        </a:lnSpc>
                        <a:spcBef>
                          <a:spcPts val="575"/>
                        </a:spcBef>
                        <a:buClr>
                          <a:schemeClr val="tx1"/>
                        </a:buClr>
                        <a:buAutoNum type="arabicPeriod"/>
                        <a:tabLst>
                          <a:tab pos="926465" algn="l"/>
                          <a:tab pos="92710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TXA2 (Thromboxane  A2)</a:t>
                      </a:r>
                      <a:r>
                        <a:rPr kumimoji="0" lang="en-US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inhibited by aspirin. 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spc="-5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spc="-5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spc="-5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Crushing injuries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Symbol"/>
                        </a:rPr>
                        <a:t>→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3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Intense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spasm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Symbol"/>
                        </a:rPr>
                        <a:t>→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300" b="0" spc="-5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No lethal</a:t>
                      </a:r>
                      <a:r>
                        <a:rPr lang="en-US" sz="1300" b="0" spc="1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loss</a:t>
                      </a:r>
                      <a:r>
                        <a:rPr lang="en-US" sz="1300" b="0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of</a:t>
                      </a:r>
                      <a:r>
                        <a:rPr lang="en-US" sz="1300" b="0" spc="-11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blood.</a:t>
                      </a:r>
                    </a:p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20461"/>
                  </a:ext>
                </a:extLst>
              </a:tr>
              <a:tr h="343598">
                <a:tc rowSpan="3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2. Platelet phase:</a:t>
                      </a:r>
                    </a:p>
                  </a:txBody>
                  <a:tcPr>
                    <a:solidFill>
                      <a:srgbClr val="F6E2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formation of platelet plug (primary hemostasis).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13819"/>
                  </a:ext>
                </a:extLst>
              </a:tr>
              <a:tr h="306451">
                <a:tc v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Will Secret (very</a:t>
                      </a:r>
                      <a:r>
                        <a:rPr kumimoji="0" lang="en-US" sz="1400" b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 important)</a:t>
                      </a:r>
                      <a:endParaRPr kumimoji="0" lang="en-US" sz="1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rgbClr val="528693"/>
                          </a:solidFill>
                          <a:latin typeface="+mn-lt"/>
                          <a:ea typeface="+mn-ea"/>
                          <a:cs typeface="Times New Roman"/>
                        </a:rPr>
                        <a:t>Importance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49447"/>
                  </a:ext>
                </a:extLst>
              </a:tr>
              <a:tr h="2929380">
                <a:tc v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Enough to stop bleeding  from small  vascular damage.</a:t>
                      </a:r>
                    </a:p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112497"/>
                  </a:ext>
                </a:extLst>
              </a:tr>
            </a:tbl>
          </a:graphicData>
        </a:graphic>
      </p:graphicFrame>
      <p:sp>
        <p:nvSpPr>
          <p:cNvPr id="6" name="object 2"/>
          <p:cNvSpPr/>
          <p:nvPr/>
        </p:nvSpPr>
        <p:spPr>
          <a:xfrm>
            <a:off x="8614691" y="732408"/>
            <a:ext cx="3456384" cy="244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8600131" y="3382449"/>
            <a:ext cx="3456385" cy="2952328"/>
          </a:xfrm>
          <a:prstGeom prst="rect">
            <a:avLst/>
          </a:prstGeom>
          <a:blipFill>
            <a:blip r:embed="rId3" cstate="print"/>
            <a:srcRect/>
            <a:stretch>
              <a:fillRect t="-4879" b="-1230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209484" y="3378205"/>
            <a:ext cx="1847032" cy="30777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spc="-5" dirty="0"/>
              <a:t>ADP causes</a:t>
            </a:r>
            <a:r>
              <a:rPr lang="en-US" sz="1400" spc="-150" dirty="0"/>
              <a:t> </a:t>
            </a:r>
            <a:r>
              <a:rPr lang="en-US" sz="1400" spc="-5" dirty="0"/>
              <a:t>stickiness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614691" y="6274937"/>
            <a:ext cx="3456385" cy="52322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5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dirty="0"/>
              <a:t>Serotonin &amp; thromboxane A2 </a:t>
            </a:r>
            <a:r>
              <a:rPr lang="en-US" dirty="0" smtClean="0"/>
              <a:t>are vasoconstrictors</a:t>
            </a:r>
            <a:endParaRPr lang="en-US" dirty="0"/>
          </a:p>
        </p:txBody>
      </p:sp>
      <p:sp>
        <p:nvSpPr>
          <p:cNvPr id="10" name="object 2"/>
          <p:cNvSpPr/>
          <p:nvPr/>
        </p:nvSpPr>
        <p:spPr>
          <a:xfrm>
            <a:off x="1053852" y="4221088"/>
            <a:ext cx="5544616" cy="2577069"/>
          </a:xfrm>
          <a:prstGeom prst="rect">
            <a:avLst/>
          </a:prstGeom>
          <a:blipFill>
            <a:blip r:embed="rId4" cstate="print"/>
            <a:srcRect/>
            <a:stretch>
              <a:fillRect r="-2632" b="-163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528585" y="3919894"/>
            <a:ext cx="1207275" cy="938719"/>
          </a:xfrm>
          <a:prstGeom prst="rect">
            <a:avLst/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5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100" dirty="0" smtClean="0">
                <a:solidFill>
                  <a:srgbClr val="FF0000"/>
                </a:solidFill>
              </a:rPr>
              <a:t>Secret: </a:t>
            </a:r>
          </a:p>
          <a:p>
            <a:r>
              <a:rPr lang="en-US" sz="1100" dirty="0" smtClean="0"/>
              <a:t>prostacyclin</a:t>
            </a:r>
            <a:endParaRPr lang="en-US" sz="1100" dirty="0"/>
          </a:p>
          <a:p>
            <a:r>
              <a:rPr lang="en-US" sz="1100" dirty="0"/>
              <a:t>PG12</a:t>
            </a:r>
          </a:p>
          <a:p>
            <a:r>
              <a:rPr lang="en-US" sz="1100" dirty="0"/>
              <a:t>NO</a:t>
            </a:r>
          </a:p>
          <a:p>
            <a:r>
              <a:rPr lang="en-US" sz="1100" dirty="0"/>
              <a:t>ADP phosphatase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82844" y="29538"/>
            <a:ext cx="2205981" cy="259136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Males’ Slides</a:t>
            </a:r>
            <a:endParaRPr lang="en-US" sz="24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9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51651"/>
              </p:ext>
            </p:extLst>
          </p:nvPr>
        </p:nvGraphicFramePr>
        <p:xfrm>
          <a:off x="0" y="0"/>
          <a:ext cx="12188828" cy="68853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1885">
                  <a:extLst>
                    <a:ext uri="{9D8B030D-6E8A-4147-A177-3AD203B41FA5}">
                      <a16:colId xmlns:a16="http://schemas.microsoft.com/office/drawing/2014/main" val="189144088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235259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40888814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548113309"/>
                    </a:ext>
                  </a:extLst>
                </a:gridCol>
                <a:gridCol w="4438231">
                  <a:extLst>
                    <a:ext uri="{9D8B030D-6E8A-4147-A177-3AD203B41FA5}">
                      <a16:colId xmlns:a16="http://schemas.microsoft.com/office/drawing/2014/main" val="1259185901"/>
                    </a:ext>
                  </a:extLst>
                </a:gridCol>
              </a:tblGrid>
              <a:tr h="32075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Mechanism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Hemostasis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69495"/>
                  </a:ext>
                </a:extLst>
              </a:tr>
              <a:tr h="513212">
                <a:tc rowSpan="5">
                  <a:txBody>
                    <a:bodyPr/>
                    <a:lstStyle/>
                    <a:p>
                      <a:pPr lvl="0" algn="ctr"/>
                      <a:endParaRPr kumimoji="0" lang="en-US" sz="14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kumimoji="0" lang="en-US" sz="14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kumimoji="0" lang="en-US" sz="14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3- blood coagulation</a:t>
                      </a:r>
                    </a:p>
                    <a:p>
                      <a:pPr lvl="0" algn="ctr"/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spc="5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(formation of clot or thrombus)</a:t>
                      </a:r>
                      <a:r>
                        <a:rPr kumimoji="0" lang="en-US" sz="1400" b="0" kern="1200" spc="5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kern="1200" spc="5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spc="5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{secondary hemostasis}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kern="1200" spc="5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Blood clotting is the transformation of blood  (soluble fibrinogen) from a liquid into a solid  gel form (insoluble fibrin strands).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kern="1200" spc="5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/>
                      <a:endParaRPr kumimoji="0" lang="en-US" sz="1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Picture</a:t>
                      </a:r>
                      <a:endParaRPr kumimoji="0" lang="en-US" sz="14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17542"/>
                  </a:ext>
                </a:extLst>
              </a:tr>
              <a:tr h="3207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rgbClr val="528693"/>
                          </a:solidFill>
                          <a:latin typeface="+mn-lt"/>
                          <a:ea typeface="+mn-ea"/>
                          <a:cs typeface="Times New Roman"/>
                        </a:rPr>
                        <a:t>Pathways: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kern="1200" dirty="0" smtClean="0">
                        <a:solidFill>
                          <a:srgbClr val="528693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 smtClean="0">
                          <a:solidFill>
                            <a:srgbClr val="528693"/>
                          </a:solidFill>
                          <a:latin typeface="+mn-lt"/>
                          <a:ea typeface="+mn-ea"/>
                          <a:cs typeface="Times New Roman"/>
                        </a:rPr>
                        <a:t>Begins to develop in: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ar-SA" sz="1300" dirty="0" smtClean="0"/>
                    </a:p>
                    <a:p>
                      <a:endParaRPr lang="ar-SA" sz="1300" dirty="0" smtClean="0"/>
                    </a:p>
                    <a:p>
                      <a:endParaRPr lang="ar-SA" sz="1300" dirty="0" smtClean="0"/>
                    </a:p>
                    <a:p>
                      <a:endParaRPr lang="ar-SA" sz="13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62848"/>
                  </a:ext>
                </a:extLst>
              </a:tr>
              <a:tr h="8018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30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75692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Intrinsic</a:t>
                      </a:r>
                    </a:p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75692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Extrinsic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305"/>
                        </a:spcBef>
                        <a:buSzPct val="75000"/>
                        <a:buFont typeface="Arial" charset="0"/>
                        <a:buChar char="•"/>
                        <a:tabLst>
                          <a:tab pos="756920" algn="l"/>
                        </a:tabLst>
                      </a:pPr>
                      <a:endParaRPr kumimoji="0" 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30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75692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min → Minor trauma.</a:t>
                      </a:r>
                    </a:p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756920" algn="l"/>
                        </a:tabLst>
                      </a:pPr>
                      <a:r>
                        <a:rPr kumimoji="0" lang="en-US" sz="13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15-20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sec → Severe trauma.</a:t>
                      </a:r>
                      <a:endParaRPr kumimoji="0" lang="ar-SA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Char char="•"/>
                        <a:tabLst>
                          <a:tab pos="756920" algn="l"/>
                        </a:tabLst>
                      </a:pPr>
                      <a:endParaRPr kumimoji="0" 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20461"/>
                  </a:ext>
                </a:extLst>
              </a:tr>
              <a:tr h="5132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Arial" charset="0"/>
                        <a:buNone/>
                        <a:tabLst>
                          <a:tab pos="756920" algn="l"/>
                        </a:tabLst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Clot is a meshwork of fibrin fibers running in all directions  entrapping blood cells, platelets and plasma.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Char char="•"/>
                        <a:tabLst>
                          <a:tab pos="756920" algn="l"/>
                        </a:tabLst>
                      </a:pPr>
                      <a:endParaRPr kumimoji="0" 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Char char="•"/>
                        <a:tabLst>
                          <a:tab pos="756920" algn="l"/>
                        </a:tabLst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93724"/>
                  </a:ext>
                </a:extLst>
              </a:tr>
              <a:tr h="11751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None/>
                        <a:tabLst>
                          <a:tab pos="756920" algn="l"/>
                        </a:tabLst>
                      </a:pPr>
                      <a:r>
                        <a:rPr kumimoji="0" lang="en-US" sz="13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Mechanism of clotting – STEPS: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3398"/>
                  </a:ext>
                </a:extLst>
              </a:tr>
              <a:tr h="55157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4-</a:t>
                      </a:r>
                      <a:r>
                        <a:rPr kumimoji="0" lang="en-US" sz="1400" kern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fibrinolysis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spc="5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(lysis of blood clot by plasmin)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22923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Formed 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blood</a:t>
                      </a:r>
                      <a:r>
                        <a:rPr kumimoji="0" lang="en-US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clot  </a:t>
                      </a: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either become  fibrous or dissolve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None/>
                        <a:tabLst>
                          <a:tab pos="756920" algn="l"/>
                        </a:tabLst>
                      </a:pPr>
                      <a:endParaRPr kumimoji="0" 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03611"/>
                  </a:ext>
                </a:extLst>
              </a:tr>
              <a:tr h="14077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26162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Fibrinolysis (dissolving</a:t>
                      </a:r>
                      <a:r>
                        <a:rPr kumimoji="0" lang="en-US" sz="13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</a:p>
                    <a:p>
                      <a:pPr marL="93980" marR="26162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Break down of fibrin by naturally occurring enzyme plasmin therefore prevent intravascular blocking.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Char char="•"/>
                        <a:tabLst>
                          <a:tab pos="756920" algn="l"/>
                        </a:tabLst>
                      </a:pPr>
                      <a:endParaRPr kumimoji="0" 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40126"/>
                  </a:ext>
                </a:extLst>
              </a:tr>
              <a:tr h="1281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eaLnBrk="1" hangingPunct="1">
                        <a:lnSpc>
                          <a:spcPct val="80000"/>
                        </a:lnSpc>
                        <a:buFont typeface="Arial" charset="0"/>
                        <a:buNone/>
                      </a:pPr>
                      <a:r>
                        <a:rPr kumimoji="0" lang="en-US" sz="13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kumimoji="0" lang="en-US" sz="13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is a balance between </a:t>
                      </a:r>
                      <a:r>
                        <a:rPr kumimoji="0" lang="en-US" sz="1300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cloting</a:t>
                      </a:r>
                      <a:r>
                        <a:rPr kumimoji="0" lang="en-US" sz="13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1300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fibrolysis</a:t>
                      </a:r>
                      <a:r>
                        <a:rPr kumimoji="0" lang="en-US" sz="13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lvl="0" indent="0" algn="l" rtl="0" eaLnBrk="1" hangingPunct="1">
                        <a:lnSpc>
                          <a:spcPct val="80000"/>
                        </a:lnSpc>
                        <a:buFont typeface="Arial" charset="0"/>
                        <a:buNone/>
                      </a:pPr>
                      <a:endParaRPr kumimoji="0" lang="en-US" sz="1300" kern="12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rtl="0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Excess </a:t>
                      </a: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clotting </a:t>
                      </a: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</a:t>
                      </a: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blocking of Blood 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Vessels.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rtl="0" eaLnBrk="1" hangingPunct="1">
                        <a:lnSpc>
                          <a:spcPct val="8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Excess fibrinolysis </a:t>
                      </a: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</a:t>
                      </a: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tendency for </a:t>
                      </a: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bleeding.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247701" lvl="0" indent="-285750">
                        <a:lnSpc>
                          <a:spcPct val="100000"/>
                        </a:lnSpc>
                        <a:spcBef>
                          <a:spcPts val="285"/>
                        </a:spcBef>
                        <a:buSzPct val="75000"/>
                        <a:buFont typeface="Arial" charset="0"/>
                        <a:buChar char="•"/>
                        <a:tabLst>
                          <a:tab pos="756920" algn="l"/>
                        </a:tabLst>
                      </a:pPr>
                      <a:endParaRPr kumimoji="0" lang="en-US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86468"/>
                  </a:ext>
                </a:extLst>
              </a:tr>
            </a:tbl>
          </a:graphicData>
        </a:graphic>
      </p:graphicFrame>
      <p:sp>
        <p:nvSpPr>
          <p:cNvPr id="5" name="object 2"/>
          <p:cNvSpPr/>
          <p:nvPr/>
        </p:nvSpPr>
        <p:spPr>
          <a:xfrm>
            <a:off x="7944379" y="863816"/>
            <a:ext cx="3888432" cy="1005817"/>
          </a:xfrm>
          <a:prstGeom prst="rect">
            <a:avLst/>
          </a:prstGeom>
          <a:blipFill>
            <a:blip r:embed="rId2" cstate="print"/>
            <a:srcRect/>
            <a:stretch>
              <a:fillRect t="2" b="-831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7944379" y="2063927"/>
            <a:ext cx="3888432" cy="1447093"/>
          </a:xfrm>
          <a:prstGeom prst="rect">
            <a:avLst/>
          </a:prstGeom>
          <a:blipFill>
            <a:blip r:embed="rId3" cstate="print"/>
            <a:srcRect/>
            <a:stretch>
              <a:fillRect t="-1534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/>
          <p:nvPr/>
        </p:nvSpPr>
        <p:spPr>
          <a:xfrm>
            <a:off x="7879599" y="3732698"/>
            <a:ext cx="4041460" cy="3065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0051851" y="3705314"/>
            <a:ext cx="2003091" cy="73866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5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The  fibrinolytic  system and its  regulation by  Protein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36498" y="2700645"/>
            <a:ext cx="6187337" cy="920324"/>
            <a:chOff x="1924133" y="2544084"/>
            <a:chExt cx="8456638" cy="1176059"/>
          </a:xfrm>
          <a:noFill/>
        </p:grpSpPr>
        <p:sp>
          <p:nvSpPr>
            <p:cNvPr id="22" name="Freeform 21"/>
            <p:cNvSpPr/>
            <p:nvPr/>
          </p:nvSpPr>
          <p:spPr>
            <a:xfrm>
              <a:off x="4754356" y="3099456"/>
              <a:ext cx="410207" cy="91440"/>
            </a:xfrm>
            <a:custGeom>
              <a:avLst/>
              <a:gdLst>
                <a:gd name="connsiteX0" fmla="*/ 0 w 410207"/>
                <a:gd name="connsiteY0" fmla="*/ 45720 h 91440"/>
                <a:gd name="connsiteX1" fmla="*/ 410207 w 410207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207" h="91440">
                  <a:moveTo>
                    <a:pt x="0" y="45720"/>
                  </a:moveTo>
                  <a:lnTo>
                    <a:pt x="410207" y="45720"/>
                  </a:lnTo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83" tIns="43513" rIns="206784" bIns="4351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u="none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924133" y="2570212"/>
              <a:ext cx="2837074" cy="1149931"/>
            </a:xfrm>
            <a:custGeom>
              <a:avLst/>
              <a:gdLst>
                <a:gd name="connsiteX0" fmla="*/ 0 w 1916552"/>
                <a:gd name="connsiteY0" fmla="*/ 0 h 1149931"/>
                <a:gd name="connsiteX1" fmla="*/ 1916552 w 1916552"/>
                <a:gd name="connsiteY1" fmla="*/ 0 h 1149931"/>
                <a:gd name="connsiteX2" fmla="*/ 1916552 w 1916552"/>
                <a:gd name="connsiteY2" fmla="*/ 1149931 h 1149931"/>
                <a:gd name="connsiteX3" fmla="*/ 0 w 1916552"/>
                <a:gd name="connsiteY3" fmla="*/ 1149931 h 1149931"/>
                <a:gd name="connsiteX4" fmla="*/ 0 w 1916552"/>
                <a:gd name="connsiteY4" fmla="*/ 0 h 11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552" h="1149931">
                  <a:moveTo>
                    <a:pt x="0" y="0"/>
                  </a:moveTo>
                  <a:lnTo>
                    <a:pt x="1916552" y="0"/>
                  </a:lnTo>
                  <a:lnTo>
                    <a:pt x="1916552" y="1149931"/>
                  </a:lnTo>
                  <a:lnTo>
                    <a:pt x="0" y="11499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u="none" kern="1200" spc="-10" dirty="0" smtClean="0">
                  <a:solidFill>
                    <a:srgbClr val="FF0000"/>
                  </a:solidFill>
                  <a:cs typeface="Times New Roman"/>
                </a:rPr>
                <a:t>Formation </a:t>
              </a:r>
              <a:r>
                <a:rPr lang="en-US" sz="1200" b="0" u="none" kern="1200" dirty="0" smtClean="0">
                  <a:solidFill>
                    <a:srgbClr val="FF0000"/>
                  </a:solidFill>
                  <a:cs typeface="Times New Roman"/>
                </a:rPr>
                <a:t>of </a:t>
              </a:r>
              <a:r>
                <a:rPr lang="en-US" sz="1200" b="0" u="none" kern="1200" spc="-10" dirty="0" smtClean="0">
                  <a:solidFill>
                    <a:srgbClr val="FF0000"/>
                  </a:solidFill>
                  <a:cs typeface="Times New Roman"/>
                </a:rPr>
                <a:t>Prothrombin </a:t>
              </a:r>
              <a:r>
                <a:rPr lang="en-US" sz="1200" b="0" u="none" kern="1200" spc="-5" dirty="0" smtClean="0">
                  <a:solidFill>
                    <a:srgbClr val="FF0000"/>
                  </a:solidFill>
                  <a:cs typeface="Times New Roman"/>
                </a:rPr>
                <a:t>activator </a:t>
              </a:r>
              <a:r>
                <a:rPr lang="en-US" sz="1200" b="0" u="none" kern="1200" spc="-15" dirty="0" smtClean="0">
                  <a:solidFill>
                    <a:srgbClr val="FF0000"/>
                  </a:solidFill>
                  <a:cs typeface="Times New Roman"/>
                </a:rPr>
                <a:t>complex </a:t>
              </a:r>
              <a:r>
                <a:rPr lang="en-US" sz="1200" b="0" u="none" kern="1200" spc="-10" dirty="0" smtClean="0">
                  <a:solidFill>
                    <a:srgbClr val="FF0000"/>
                  </a:solidFill>
                  <a:cs typeface="Times New Roman"/>
                </a:rPr>
                <a:t>(</a:t>
              </a:r>
              <a:r>
                <a:rPr lang="en-US" sz="1200" b="0" u="none" kern="1200" spc="-10" dirty="0" err="1" smtClean="0">
                  <a:solidFill>
                    <a:srgbClr val="FF0000"/>
                  </a:solidFill>
                  <a:cs typeface="Times New Roman"/>
                </a:rPr>
                <a:t>Xa</a:t>
              </a:r>
              <a:r>
                <a:rPr lang="en-US" sz="1200" b="0" u="none" kern="1200" spc="-10" dirty="0" smtClean="0">
                  <a:solidFill>
                    <a:srgbClr val="FF0000"/>
                  </a:solidFill>
                  <a:cs typeface="Times New Roman"/>
                </a:rPr>
                <a:t> + Ca + PF-3 + V) </a:t>
              </a:r>
              <a:r>
                <a:rPr lang="en-US" sz="1200" b="0" u="none" kern="1200" spc="-5" dirty="0" smtClean="0">
                  <a:solidFill>
                    <a:schemeClr val="tx1"/>
                  </a:solidFill>
                  <a:cs typeface="Times New Roman"/>
                </a:rPr>
                <a:t>by Extrinsic </a:t>
              </a: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&amp; </a:t>
              </a:r>
              <a:r>
                <a:rPr lang="en-US" sz="1200" b="0" u="none" kern="1200" spc="-5" dirty="0" smtClean="0">
                  <a:solidFill>
                    <a:schemeClr val="tx1"/>
                  </a:solidFill>
                  <a:cs typeface="Times New Roman"/>
                </a:rPr>
                <a:t>Intrinsic </a:t>
              </a:r>
              <a:r>
                <a:rPr lang="en-US" sz="1200" b="0" u="none" kern="1200" dirty="0" smtClean="0">
                  <a:solidFill>
                    <a:schemeClr val="tx1"/>
                  </a:solidFill>
                  <a:cs typeface="Times New Roman"/>
                </a:rPr>
                <a:t>Pathways </a:t>
              </a:r>
              <a:r>
                <a:rPr lang="en-US" sz="1200" b="0" u="none" kern="1200" spc="-5" dirty="0" smtClean="0">
                  <a:solidFill>
                    <a:schemeClr val="tx1"/>
                  </a:solidFill>
                  <a:cs typeface="Times New Roman"/>
                </a:rPr>
                <a:t>leading </a:t>
              </a: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to </a:t>
              </a:r>
              <a:r>
                <a:rPr lang="en-US" sz="1200" b="0" u="none" kern="1200" spc="-20" dirty="0" smtClean="0">
                  <a:solidFill>
                    <a:schemeClr val="tx1"/>
                  </a:solidFill>
                  <a:cs typeface="Times New Roman"/>
                </a:rPr>
                <a:t>Common </a:t>
              </a:r>
              <a:r>
                <a:rPr lang="en-US" sz="1200" b="0" u="none" kern="1200" dirty="0" smtClean="0">
                  <a:solidFill>
                    <a:schemeClr val="tx1"/>
                  </a:solidFill>
                  <a:cs typeface="Times New Roman"/>
                </a:rPr>
                <a:t>Pathway</a:t>
              </a:r>
              <a:endParaRPr lang="en-US" sz="1200" u="none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985841" y="3099456"/>
              <a:ext cx="410207" cy="91440"/>
            </a:xfrm>
            <a:custGeom>
              <a:avLst/>
              <a:gdLst>
                <a:gd name="connsiteX0" fmla="*/ 0 w 410207"/>
                <a:gd name="connsiteY0" fmla="*/ 45720 h 91440"/>
                <a:gd name="connsiteX1" fmla="*/ 410207 w 410207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207" h="91440">
                  <a:moveTo>
                    <a:pt x="0" y="45720"/>
                  </a:moveTo>
                  <a:lnTo>
                    <a:pt x="410207" y="45720"/>
                  </a:lnTo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84" tIns="43513" rIns="206783" bIns="4351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u="none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66462" y="2570211"/>
              <a:ext cx="1916552" cy="1149931"/>
            </a:xfrm>
            <a:custGeom>
              <a:avLst/>
              <a:gdLst>
                <a:gd name="connsiteX0" fmla="*/ 0 w 1916552"/>
                <a:gd name="connsiteY0" fmla="*/ 0 h 1149931"/>
                <a:gd name="connsiteX1" fmla="*/ 1916552 w 1916552"/>
                <a:gd name="connsiteY1" fmla="*/ 0 h 1149931"/>
                <a:gd name="connsiteX2" fmla="*/ 1916552 w 1916552"/>
                <a:gd name="connsiteY2" fmla="*/ 1149931 h 1149931"/>
                <a:gd name="connsiteX3" fmla="*/ 0 w 1916552"/>
                <a:gd name="connsiteY3" fmla="*/ 1149931 h 1149931"/>
                <a:gd name="connsiteX4" fmla="*/ 0 w 1916552"/>
                <a:gd name="connsiteY4" fmla="*/ 0 h 11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552" h="1149931">
                  <a:moveTo>
                    <a:pt x="0" y="0"/>
                  </a:moveTo>
                  <a:lnTo>
                    <a:pt x="1916552" y="0"/>
                  </a:lnTo>
                  <a:lnTo>
                    <a:pt x="1916552" y="1149931"/>
                  </a:lnTo>
                  <a:lnTo>
                    <a:pt x="0" y="11499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u="none" kern="1200" spc="-5" dirty="0" smtClean="0">
                  <a:solidFill>
                    <a:schemeClr val="tx1"/>
                  </a:solidFill>
                  <a:cs typeface="Times New Roman"/>
                </a:rPr>
                <a:t>Conversion </a:t>
              </a:r>
              <a:r>
                <a:rPr lang="en-US" sz="1200" b="0" u="none" kern="1200" dirty="0" smtClean="0">
                  <a:solidFill>
                    <a:schemeClr val="tx1"/>
                  </a:solidFill>
                  <a:cs typeface="Times New Roman"/>
                </a:rPr>
                <a:t>of </a:t>
              </a: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prothrombin into</a:t>
              </a:r>
              <a:r>
                <a:rPr lang="en-US" sz="1200" b="0" u="none" kern="1200" spc="55" dirty="0" smtClean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lang="en-US" sz="1200" b="0" u="none" kern="1200" spc="-15" dirty="0" smtClean="0">
                  <a:solidFill>
                    <a:schemeClr val="tx1"/>
                  </a:solidFill>
                  <a:cs typeface="Times New Roman"/>
                </a:rPr>
                <a:t>thrombin</a:t>
              </a:r>
              <a:endParaRPr lang="en-US" sz="1200" u="none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553604" y="3099457"/>
              <a:ext cx="410207" cy="91440"/>
            </a:xfrm>
            <a:custGeom>
              <a:avLst/>
              <a:gdLst>
                <a:gd name="connsiteX0" fmla="*/ 0 w 410207"/>
                <a:gd name="connsiteY0" fmla="*/ 45720 h 91440"/>
                <a:gd name="connsiteX1" fmla="*/ 410207 w 410207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207" h="91440">
                  <a:moveTo>
                    <a:pt x="0" y="45720"/>
                  </a:moveTo>
                  <a:lnTo>
                    <a:pt x="410207" y="45720"/>
                  </a:lnTo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83" tIns="43513" rIns="206784" bIns="4351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u="none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396048" y="2570211"/>
              <a:ext cx="1249176" cy="1149932"/>
            </a:xfrm>
            <a:custGeom>
              <a:avLst/>
              <a:gdLst>
                <a:gd name="connsiteX0" fmla="*/ 0 w 1916552"/>
                <a:gd name="connsiteY0" fmla="*/ 0 h 1149931"/>
                <a:gd name="connsiteX1" fmla="*/ 1916552 w 1916552"/>
                <a:gd name="connsiteY1" fmla="*/ 0 h 1149931"/>
                <a:gd name="connsiteX2" fmla="*/ 1916552 w 1916552"/>
                <a:gd name="connsiteY2" fmla="*/ 1149931 h 1149931"/>
                <a:gd name="connsiteX3" fmla="*/ 0 w 1916552"/>
                <a:gd name="connsiteY3" fmla="*/ 1149931 h 1149931"/>
                <a:gd name="connsiteX4" fmla="*/ 0 w 1916552"/>
                <a:gd name="connsiteY4" fmla="*/ 0 h 11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552" h="1149931">
                  <a:moveTo>
                    <a:pt x="0" y="0"/>
                  </a:moveTo>
                  <a:lnTo>
                    <a:pt x="1916552" y="0"/>
                  </a:lnTo>
                  <a:lnTo>
                    <a:pt x="1916552" y="1149931"/>
                  </a:lnTo>
                  <a:lnTo>
                    <a:pt x="0" y="11499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u="none" kern="1200" spc="-5" dirty="0" smtClean="0">
                  <a:solidFill>
                    <a:schemeClr val="tx1"/>
                  </a:solidFill>
                  <a:cs typeface="Times New Roman"/>
                </a:rPr>
                <a:t>Conversion </a:t>
              </a:r>
              <a:r>
                <a:rPr lang="en-US" sz="1200" b="0" u="none" kern="1200" dirty="0" smtClean="0">
                  <a:solidFill>
                    <a:schemeClr val="tx1"/>
                  </a:solidFill>
                  <a:cs typeface="Times New Roman"/>
                </a:rPr>
                <a:t>of </a:t>
              </a:r>
              <a:r>
                <a:rPr lang="en-US" sz="1200" b="0" u="none" kern="1200" spc="-5" dirty="0" smtClean="0">
                  <a:solidFill>
                    <a:schemeClr val="tx1"/>
                  </a:solidFill>
                  <a:cs typeface="Times New Roman"/>
                </a:rPr>
                <a:t>fibrinogen </a:t>
              </a: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into</a:t>
              </a:r>
              <a:r>
                <a:rPr lang="en-US" sz="1200" b="0" u="none" kern="1200" spc="-15" dirty="0" smtClean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fibrin</a:t>
              </a:r>
              <a:endParaRPr lang="en-US" sz="1200" u="none" kern="12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963811" y="2544084"/>
              <a:ext cx="1416960" cy="1149931"/>
            </a:xfrm>
            <a:custGeom>
              <a:avLst/>
              <a:gdLst>
                <a:gd name="connsiteX0" fmla="*/ 0 w 1916552"/>
                <a:gd name="connsiteY0" fmla="*/ 0 h 1149931"/>
                <a:gd name="connsiteX1" fmla="*/ 1916552 w 1916552"/>
                <a:gd name="connsiteY1" fmla="*/ 0 h 1149931"/>
                <a:gd name="connsiteX2" fmla="*/ 1916552 w 1916552"/>
                <a:gd name="connsiteY2" fmla="*/ 1149931 h 1149931"/>
                <a:gd name="connsiteX3" fmla="*/ 0 w 1916552"/>
                <a:gd name="connsiteY3" fmla="*/ 1149931 h 1149931"/>
                <a:gd name="connsiteX4" fmla="*/ 0 w 1916552"/>
                <a:gd name="connsiteY4" fmla="*/ 0 h 114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552" h="1149931">
                  <a:moveTo>
                    <a:pt x="0" y="0"/>
                  </a:moveTo>
                  <a:lnTo>
                    <a:pt x="1916552" y="0"/>
                  </a:lnTo>
                  <a:lnTo>
                    <a:pt x="1916552" y="1149931"/>
                  </a:lnTo>
                  <a:lnTo>
                    <a:pt x="0" y="11499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Fibrin </a:t>
              </a:r>
              <a:r>
                <a:rPr lang="en-US" sz="1200" b="0" u="none" kern="1200" spc="-5" dirty="0" smtClean="0">
                  <a:solidFill>
                    <a:schemeClr val="tx1"/>
                  </a:solidFill>
                  <a:cs typeface="Times New Roman"/>
                </a:rPr>
                <a:t>converts </a:t>
              </a: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to </a:t>
              </a:r>
              <a:r>
                <a:rPr lang="en-US" sz="1200" b="0" u="none" kern="1200" spc="-5" dirty="0" smtClean="0">
                  <a:solidFill>
                    <a:schemeClr val="tx1"/>
                  </a:solidFill>
                  <a:cs typeface="Times New Roman"/>
                </a:rPr>
                <a:t>stable </a:t>
              </a: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fibrin</a:t>
              </a:r>
              <a:r>
                <a:rPr lang="en-US" sz="1200" b="0" u="none" kern="1200" spc="75" dirty="0" smtClean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lang="en-US" sz="1200" b="0" u="none" kern="1200" spc="-10" dirty="0" smtClean="0">
                  <a:solidFill>
                    <a:schemeClr val="tx1"/>
                  </a:solidFill>
                  <a:cs typeface="Times New Roman"/>
                </a:rPr>
                <a:t>polymer</a:t>
              </a:r>
              <a:endParaRPr lang="en-US" sz="1200" u="none" kern="12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54254" y="3732698"/>
            <a:ext cx="2160240" cy="523220"/>
          </a:xfrm>
          <a:prstGeom prst="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spc="-10" dirty="0">
                <a:cs typeface="Times New Roman"/>
              </a:rPr>
              <a:t>Plasminogen  (</a:t>
            </a:r>
            <a:r>
              <a:rPr lang="en-US" sz="1400" spc="-30" dirty="0">
                <a:cs typeface="Times New Roman"/>
              </a:rPr>
              <a:t>P</a:t>
            </a:r>
            <a:r>
              <a:rPr lang="en-US" sz="1400" spc="-60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o</a:t>
            </a:r>
            <a:r>
              <a:rPr lang="en-US" sz="1400" spc="15" dirty="0">
                <a:cs typeface="Times New Roman"/>
              </a:rPr>
              <a:t>f</a:t>
            </a:r>
            <a:r>
              <a:rPr lang="en-US" sz="1400" dirty="0">
                <a:cs typeface="Times New Roman"/>
              </a:rPr>
              <a:t>ib</a:t>
            </a:r>
            <a:r>
              <a:rPr lang="en-US" sz="1400" spc="-10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inol</a:t>
            </a:r>
            <a:r>
              <a:rPr lang="en-US" sz="1400" spc="-5" dirty="0">
                <a:cs typeface="Times New Roman"/>
              </a:rPr>
              <a:t>ys</a:t>
            </a:r>
            <a:r>
              <a:rPr lang="en-US" sz="1400" dirty="0">
                <a:cs typeface="Times New Roman"/>
              </a:rPr>
              <a:t>in)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654254" y="5278183"/>
            <a:ext cx="2160240" cy="307777"/>
          </a:xfrm>
          <a:prstGeom prst="rect">
            <a:avLst/>
          </a:prstGeom>
          <a:solidFill>
            <a:srgbClr val="E4CBE7"/>
          </a:solidFill>
          <a:ln>
            <a:solidFill>
              <a:srgbClr val="E4CBE7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spc="-10" dirty="0">
                <a:cs typeface="Times New Roman"/>
              </a:rPr>
              <a:t>Plasmin</a:t>
            </a:r>
            <a:r>
              <a:rPr lang="en-US" sz="1400" spc="-30" dirty="0">
                <a:cs typeface="Times New Roman"/>
              </a:rPr>
              <a:t> </a:t>
            </a:r>
            <a:r>
              <a:rPr lang="en-US" sz="1400" spc="-5" dirty="0">
                <a:cs typeface="Times New Roman"/>
              </a:rPr>
              <a:t>(Fibrinolysis)</a:t>
            </a:r>
            <a:endParaRPr lang="en-US" sz="1400" dirty="0"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54254" y="5733256"/>
            <a:ext cx="2160240" cy="30777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spc="-30" dirty="0">
                <a:cs typeface="Times New Roman"/>
              </a:rPr>
              <a:t>Lysis </a:t>
            </a:r>
            <a:r>
              <a:rPr lang="en-US" sz="1400" dirty="0">
                <a:cs typeface="Times New Roman"/>
              </a:rPr>
              <a:t>of</a:t>
            </a:r>
            <a:r>
              <a:rPr lang="en-US" sz="1400" spc="-60" dirty="0">
                <a:cs typeface="Times New Roman"/>
              </a:rPr>
              <a:t> </a:t>
            </a:r>
            <a:r>
              <a:rPr lang="en-US" sz="1400" spc="-5" dirty="0">
                <a:cs typeface="Times New Roman"/>
              </a:rPr>
              <a:t>clot</a:t>
            </a:r>
            <a:endParaRPr lang="en-US" sz="1400" dirty="0">
              <a:cs typeface="Times New Roman"/>
            </a:endParaRPr>
          </a:p>
        </p:txBody>
      </p:sp>
      <p:cxnSp>
        <p:nvCxnSpPr>
          <p:cNvPr id="43" name="Straight Arrow Connector 42"/>
          <p:cNvCxnSpPr>
            <a:stCxn id="40" idx="2"/>
          </p:cNvCxnSpPr>
          <p:nvPr/>
        </p:nvCxnSpPr>
        <p:spPr>
          <a:xfrm>
            <a:off x="5734374" y="4255918"/>
            <a:ext cx="0" cy="1022265"/>
          </a:xfrm>
          <a:prstGeom prst="straightConnector1">
            <a:avLst/>
          </a:prstGeom>
          <a:ln w="28575">
            <a:solidFill>
              <a:srgbClr val="F6E2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34374" y="4717583"/>
            <a:ext cx="1620000" cy="0"/>
          </a:xfrm>
          <a:prstGeom prst="line">
            <a:avLst/>
          </a:prstGeom>
          <a:ln w="28575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35395" y="4228980"/>
            <a:ext cx="165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65" dirty="0">
                <a:cs typeface="Times New Roman"/>
              </a:rPr>
              <a:t>T-PA </a:t>
            </a:r>
            <a:r>
              <a:rPr lang="en-US" sz="1200" spc="-5" dirty="0">
                <a:cs typeface="Times New Roman"/>
              </a:rPr>
              <a:t>(Tissue</a:t>
            </a:r>
            <a:r>
              <a:rPr lang="en-US" sz="1200" spc="-114" dirty="0">
                <a:cs typeface="Times New Roman"/>
              </a:rPr>
              <a:t> </a:t>
            </a:r>
            <a:r>
              <a:rPr lang="en-US" sz="1200" dirty="0">
                <a:cs typeface="Times New Roman"/>
              </a:rPr>
              <a:t>Plasminogen  Activator)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38374" y="5117923"/>
            <a:ext cx="1296000" cy="0"/>
          </a:xfrm>
          <a:prstGeom prst="line">
            <a:avLst/>
          </a:prstGeom>
          <a:ln w="28575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22206" y="472910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" marR="142240" indent="-52069">
              <a:lnSpc>
                <a:spcPct val="100000"/>
              </a:lnSpc>
              <a:spcBef>
                <a:spcPts val="320"/>
              </a:spcBef>
            </a:pPr>
            <a:r>
              <a:rPr lang="en-US" sz="1200" spc="-5" dirty="0">
                <a:cs typeface="Times New Roman"/>
              </a:rPr>
              <a:t>↓ Antiplasmin  </a:t>
            </a:r>
            <a:r>
              <a:rPr lang="en-US" sz="1200" spc="5" dirty="0">
                <a:cs typeface="Times New Roman"/>
              </a:rPr>
              <a:t>from </a:t>
            </a:r>
            <a:r>
              <a:rPr lang="en-US" sz="1200" spc="-5" dirty="0">
                <a:cs typeface="Times New Roman"/>
              </a:rPr>
              <a:t>the</a:t>
            </a:r>
            <a:r>
              <a:rPr lang="en-US" sz="1200" spc="-135" dirty="0">
                <a:cs typeface="Times New Roman"/>
              </a:rPr>
              <a:t> </a:t>
            </a:r>
            <a:r>
              <a:rPr lang="en-US" sz="1200" dirty="0">
                <a:cs typeface="Times New Roman"/>
              </a:rPr>
              <a:t>liver</a:t>
            </a:r>
          </a:p>
        </p:txBody>
      </p:sp>
      <p:cxnSp>
        <p:nvCxnSpPr>
          <p:cNvPr id="48" name="Straight Arrow Connector 47"/>
          <p:cNvCxnSpPr>
            <a:stCxn id="41" idx="2"/>
          </p:cNvCxnSpPr>
          <p:nvPr/>
        </p:nvCxnSpPr>
        <p:spPr>
          <a:xfrm>
            <a:off x="5734374" y="5585960"/>
            <a:ext cx="0" cy="147296"/>
          </a:xfrm>
          <a:prstGeom prst="straightConnector1">
            <a:avLst/>
          </a:prstGeom>
          <a:ln w="28575">
            <a:solidFill>
              <a:srgbClr val="F6E2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222204" y="6230713"/>
            <a:ext cx="3310511" cy="56768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spc="-20" dirty="0">
                <a:solidFill>
                  <a:schemeClr val="tx1"/>
                </a:solidFill>
                <a:cs typeface="Times New Roman"/>
              </a:rPr>
              <a:t>Tissue </a:t>
            </a:r>
            <a:r>
              <a:rPr lang="en-US" sz="1300" spc="-10" dirty="0">
                <a:solidFill>
                  <a:schemeClr val="tx1"/>
                </a:solidFill>
                <a:cs typeface="Times New Roman"/>
              </a:rPr>
              <a:t>Plasminogen </a:t>
            </a:r>
            <a:r>
              <a:rPr lang="en-US" sz="1300" dirty="0">
                <a:solidFill>
                  <a:schemeClr val="tx1"/>
                </a:solidFill>
                <a:cs typeface="Times New Roman"/>
              </a:rPr>
              <a:t>Activator </a:t>
            </a:r>
            <a:r>
              <a:rPr lang="en-US" sz="1300" spc="-35" dirty="0">
                <a:solidFill>
                  <a:schemeClr val="tx1"/>
                </a:solidFill>
                <a:cs typeface="Times New Roman"/>
              </a:rPr>
              <a:t>(TPA) </a:t>
            </a:r>
            <a:r>
              <a:rPr lang="en-US" sz="1300" spc="-10" dirty="0">
                <a:solidFill>
                  <a:schemeClr val="tx1"/>
                </a:solidFill>
                <a:cs typeface="Times New Roman"/>
              </a:rPr>
              <a:t>used </a:t>
            </a:r>
            <a:r>
              <a:rPr lang="en-US" sz="1300" spc="-5" dirty="0">
                <a:solidFill>
                  <a:schemeClr val="tx1"/>
                </a:solidFill>
                <a:cs typeface="Times New Roman"/>
              </a:rPr>
              <a:t>to  </a:t>
            </a:r>
            <a:r>
              <a:rPr lang="en-US" sz="1300" dirty="0">
                <a:solidFill>
                  <a:schemeClr val="tx1"/>
                </a:solidFill>
                <a:cs typeface="Times New Roman"/>
              </a:rPr>
              <a:t>activate </a:t>
            </a:r>
            <a:r>
              <a:rPr lang="en-US" sz="1300" spc="-10" dirty="0">
                <a:solidFill>
                  <a:schemeClr val="tx1"/>
                </a:solidFill>
                <a:cs typeface="Times New Roman"/>
              </a:rPr>
              <a:t>plasminogen </a:t>
            </a:r>
            <a:r>
              <a:rPr lang="en-US" sz="1300" spc="-5" dirty="0">
                <a:solidFill>
                  <a:schemeClr val="tx1"/>
                </a:solidFill>
                <a:cs typeface="Times New Roman"/>
              </a:rPr>
              <a:t>to </a:t>
            </a:r>
            <a:r>
              <a:rPr lang="en-US" sz="1300" spc="-10" dirty="0">
                <a:solidFill>
                  <a:schemeClr val="tx1"/>
                </a:solidFill>
                <a:cs typeface="Times New Roman"/>
              </a:rPr>
              <a:t>dissolve coronary  </a:t>
            </a:r>
            <a:r>
              <a:rPr lang="en-US" sz="1300" spc="-5" dirty="0">
                <a:solidFill>
                  <a:schemeClr val="tx1"/>
                </a:solidFill>
                <a:cs typeface="Times New Roman"/>
              </a:rPr>
              <a:t>and </a:t>
            </a:r>
            <a:r>
              <a:rPr lang="en-US" sz="1300" spc="-10" dirty="0">
                <a:solidFill>
                  <a:schemeClr val="tx1"/>
                </a:solidFill>
                <a:cs typeface="Times New Roman"/>
              </a:rPr>
              <a:t>cerebral</a:t>
            </a:r>
            <a:r>
              <a:rPr lang="en-US" sz="1300" spc="-65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300" spc="-5" dirty="0">
                <a:solidFill>
                  <a:schemeClr val="tx1"/>
                </a:solidFill>
                <a:cs typeface="Times New Roman"/>
              </a:rPr>
              <a:t>clots.</a:t>
            </a:r>
            <a:endParaRPr lang="en-US" sz="13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33" y="4693144"/>
            <a:ext cx="1203393" cy="954107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Thrombin and plasmin both circulate in inactive 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2676" y="3641614"/>
            <a:ext cx="1746963" cy="769441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only be given within 3 hours only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it was given after 3 hours the patient will die</a:t>
            </a: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7354374" y="4411055"/>
            <a:ext cx="391342" cy="144830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3376311" y="4403387"/>
            <a:ext cx="1701925" cy="277897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Males’ Slides</a:t>
            </a:r>
            <a:endParaRPr lang="en-US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7055663" y="5139234"/>
            <a:ext cx="1701925" cy="277897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Males’ Slides</a:t>
            </a:r>
            <a:endParaRPr lang="en-US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483" y="3068483"/>
            <a:ext cx="1207843" cy="532039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Males’ Slides</a:t>
            </a:r>
            <a:endParaRPr lang="en-US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3637" y="1248247"/>
            <a:ext cx="2620656" cy="430887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clotting is considered a positive feedback mechanism</a:t>
            </a:r>
            <a:endParaRPr lang="en-US" sz="11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2604" y="14676"/>
            <a:ext cx="4309227" cy="31798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Mechanism of clotting </a:t>
            </a:r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very 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483" y="5753659"/>
            <a:ext cx="1207843" cy="954107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Fibrous clots tend to form in people of old age.</a:t>
            </a:r>
          </a:p>
        </p:txBody>
      </p:sp>
    </p:spTree>
    <p:extLst>
      <p:ext uri="{BB962C8B-B14F-4D97-AF65-F5344CB8AC3E}">
        <p14:creationId xmlns:p14="http://schemas.microsoft.com/office/powerpoint/2010/main" val="14308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41183"/>
              </p:ext>
            </p:extLst>
          </p:nvPr>
        </p:nvGraphicFramePr>
        <p:xfrm>
          <a:off x="9535" y="6"/>
          <a:ext cx="12188826" cy="68579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28493">
                  <a:extLst>
                    <a:ext uri="{9D8B030D-6E8A-4147-A177-3AD203B41FA5}">
                      <a16:colId xmlns:a16="http://schemas.microsoft.com/office/drawing/2014/main" val="950791764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482539489"/>
                    </a:ext>
                  </a:extLst>
                </a:gridCol>
                <a:gridCol w="5239853">
                  <a:extLst>
                    <a:ext uri="{9D8B030D-6E8A-4147-A177-3AD203B41FA5}">
                      <a16:colId xmlns:a16="http://schemas.microsoft.com/office/drawing/2014/main" val="32778588"/>
                    </a:ext>
                  </a:extLst>
                </a:gridCol>
              </a:tblGrid>
              <a:tr h="305803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Clotting factors</a:t>
                      </a: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70640"/>
                  </a:ext>
                </a:extLst>
              </a:tr>
              <a:tr h="3058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Blood clot: </a:t>
                      </a:r>
                      <a:r>
                        <a:rPr lang="en-US" sz="1400" dirty="0" smtClean="0"/>
                        <a:t>is composed of a meshwork of fibrin fibers running in all directions and entrapping blood cells, platelets, plasma.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293443"/>
                  </a:ext>
                </a:extLst>
              </a:tr>
              <a:tr h="3058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 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Factor 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46185"/>
                  </a:ext>
                </a:extLst>
              </a:tr>
              <a:tr h="305803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Fibrinogen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63596"/>
                  </a:ext>
                </a:extLst>
              </a:tr>
              <a:tr h="305803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Prothrombin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42828"/>
                  </a:ext>
                </a:extLst>
              </a:tr>
              <a:tr h="305803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Tissue factor or thromboplastin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54213"/>
                  </a:ext>
                </a:extLst>
              </a:tr>
              <a:tr h="305803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Calcium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IV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61753"/>
                  </a:ext>
                </a:extLst>
              </a:tr>
              <a:tr h="519865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Proaccelerin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(Labile factor)</a:t>
                      </a:r>
                    </a:p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accelerator</a:t>
                      </a:r>
                      <a:endParaRPr kumimoji="0" lang="en-US" sz="1400" b="0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63359"/>
                  </a:ext>
                </a:extLst>
              </a:tr>
              <a:tr h="305803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Proconvertin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(Stable factor)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NOT VI </a:t>
                      </a:r>
                      <a:r>
                        <a:rPr lang="ar-SA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انتبهوا أن </a:t>
                      </a:r>
                      <a:r>
                        <a:rPr lang="ar-SA" sz="14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مافي</a:t>
                      </a:r>
                      <a:r>
                        <a:rPr lang="ar-SA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79862"/>
                  </a:ext>
                </a:extLst>
              </a:tr>
              <a:tr h="519865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Antihaemophilic factor 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1400" b="0" i="0" u="none" strike="noStrike" kern="12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Antihaemophilic globulin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r>
                        <a:rPr lang="en-US" sz="1400" dirty="0" smtClean="0"/>
                        <a:t>VIII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27867"/>
                  </a:ext>
                </a:extLst>
              </a:tr>
              <a:tr h="733927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Antihaemophilic factor B</a:t>
                      </a:r>
                      <a:endParaRPr kumimoji="0" lang="en-US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Plasma thromboplastin component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kumimoji="0" lang="en-US" sz="14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 factor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r>
                        <a:rPr lang="en-US" sz="1400" dirty="0" smtClean="0"/>
                        <a:t>IX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370643"/>
                  </a:ext>
                </a:extLst>
              </a:tr>
              <a:tr h="305803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Stuart-</a:t>
                      </a:r>
                      <a:r>
                        <a:rPr kumimoji="0" lang="en-US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Prower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factor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79987"/>
                  </a:ext>
                </a:extLst>
              </a:tr>
              <a:tr h="733927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Plasma thromboplastin antecedent (PTA)</a:t>
                      </a:r>
                      <a:endParaRPr kumimoji="0" lang="en-US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Antihaemophilic</a:t>
                      </a:r>
                      <a:r>
                        <a:rPr kumimoji="0"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factor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kumimoji="0" lang="en-US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Rosenthal syndrome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r>
                        <a:rPr lang="en-US" sz="1400" dirty="0" smtClean="0"/>
                        <a:t>XI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46155"/>
                  </a:ext>
                </a:extLst>
              </a:tr>
              <a:tr h="305803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Hageman factor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85415"/>
                  </a:ext>
                </a:extLst>
              </a:tr>
              <a:tr h="519865">
                <a:tc gridSpan="2">
                  <a:txBody>
                    <a:bodyPr/>
                    <a:lstStyle/>
                    <a:p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Fibrin </a:t>
                      </a:r>
                      <a:r>
                        <a:rPr kumimoji="0" lang="en-US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stabilising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factor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kumimoji="0" lang="en-US" sz="1400" b="0" i="0" u="none" strike="noStrike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Laki-Lorand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factor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endParaRPr lang="en-US" sz="100" dirty="0" smtClean="0"/>
                    </a:p>
                    <a:p>
                      <a:pPr algn="ctr"/>
                      <a:r>
                        <a:rPr lang="en-US" sz="1400" dirty="0" smtClean="0"/>
                        <a:t>XIII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75826"/>
                  </a:ext>
                </a:extLst>
              </a:tr>
              <a:tr h="772517">
                <a:tc>
                  <a:txBody>
                    <a:bodyPr/>
                    <a:lstStyle/>
                    <a:p>
                      <a:pPr algn="ctr"/>
                      <a:endParaRPr kumimoji="0" lang="en-US" sz="16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Clotting factors mnemonic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4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eorgia" charset="0"/>
                        </a:rPr>
                        <a:t>Person Told Cancer Leads Sickness, Another Chap Said Protein High Fat.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eorgia" charset="0"/>
                          <a:ea typeface="+mn-ea"/>
                          <a:cs typeface="+mn-cs"/>
                        </a:rPr>
                        <a:t>Fresher's Party Tonight, Come Let's Sing And Call Seniors, Please Have Fun.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4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Georgia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286782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8542684" y="0"/>
            <a:ext cx="3646141" cy="318026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 rtl="1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الـ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لهم أكثر من اسم، لازم </a:t>
            </a:r>
            <a:r>
              <a:rPr lang="ar-SA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ينحفظون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كلهم </a:t>
            </a:r>
            <a:r>
              <a:rPr lang="ar-SA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hlinkClick r:id="rId2"/>
          </p:cNvPr>
          <p:cNvSpPr/>
          <p:nvPr/>
        </p:nvSpPr>
        <p:spPr>
          <a:xfrm>
            <a:off x="9406780" y="6134331"/>
            <a:ext cx="523462" cy="52346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/>
          <p:cNvSpPr txBox="1"/>
          <p:nvPr/>
        </p:nvSpPr>
        <p:spPr>
          <a:xfrm>
            <a:off x="9998455" y="6134331"/>
            <a:ext cx="2122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Clotting factors mnemonic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1:00</a:t>
            </a:r>
            <a:endParaRPr lang="en-US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03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64969"/>
              </p:ext>
            </p:extLst>
          </p:nvPr>
        </p:nvGraphicFramePr>
        <p:xfrm>
          <a:off x="9535" y="0"/>
          <a:ext cx="12188826" cy="68579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96645">
                  <a:extLst>
                    <a:ext uri="{9D8B030D-6E8A-4147-A177-3AD203B41FA5}">
                      <a16:colId xmlns:a16="http://schemas.microsoft.com/office/drawing/2014/main" val="950791764"/>
                    </a:ext>
                  </a:extLst>
                </a:gridCol>
                <a:gridCol w="8192181">
                  <a:extLst>
                    <a:ext uri="{9D8B030D-6E8A-4147-A177-3AD203B41FA5}">
                      <a16:colId xmlns:a16="http://schemas.microsoft.com/office/drawing/2014/main" val="32778588"/>
                    </a:ext>
                  </a:extLst>
                </a:gridCol>
              </a:tblGrid>
              <a:tr h="482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Cont.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70640"/>
                  </a:ext>
                </a:extLst>
              </a:tr>
              <a:tr h="2008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Fibrinogen (</a:t>
                      </a:r>
                      <a:r>
                        <a:rPr kumimoji="0"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)</a:t>
                      </a:r>
                      <a:endParaRPr lang="en-US" sz="1400" dirty="0"/>
                    </a:p>
                  </a:txBody>
                  <a:tcP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High-molecular-weight plasma protein.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Mol. </a:t>
                      </a:r>
                      <a:r>
                        <a:rPr lang="en-US" sz="14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W</a:t>
                      </a:r>
                      <a:r>
                        <a:rPr lang="en-US" sz="1400" spc="-5" baseline="-25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t</a:t>
                      </a:r>
                      <a:r>
                        <a:rPr lang="en-US" sz="14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. 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cs typeface="Times New Roman"/>
                        </a:rPr>
                        <a:t>–</a:t>
                      </a:r>
                      <a:r>
                        <a:rPr lang="en-US" sz="1400" spc="-100" dirty="0" smtClean="0">
                          <a:solidFill>
                            <a:schemeClr val="tx1"/>
                          </a:solidFill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Times New Roman"/>
                        </a:rPr>
                        <a:t>340,000</a:t>
                      </a:r>
                      <a:r>
                        <a:rPr lang="en-US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Times New Roman"/>
                        </a:rPr>
                        <a:t> </a:t>
                      </a:r>
                      <a:endParaRPr lang="en-GB" sz="14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It is continually formed by the liver.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kumimoji="0" lang="en-GB" sz="140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Little or no fibrinogen leak from blood vessels</a:t>
                      </a:r>
                      <a:r>
                        <a:rPr lang="en-GB" sz="1400" b="0" dirty="0" smtClean="0">
                          <a:solidFill>
                            <a:srgbClr val="FF99CC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298450" marR="121920" lvl="0" indent="-285750">
                        <a:lnSpc>
                          <a:spcPct val="150000"/>
                        </a:lnSpc>
                        <a:spcBef>
                          <a:spcPts val="480"/>
                        </a:spcBef>
                        <a:buClr>
                          <a:srgbClr val="528693"/>
                        </a:buClr>
                        <a:buSzPct val="75000"/>
                        <a:buFont typeface="Wingdings" panose="05000000000000000000" pitchFamily="2" charset="2"/>
                        <a:buChar char="ü"/>
                        <a:tabLst>
                          <a:tab pos="356870" algn="l"/>
                          <a:tab pos="357505" algn="l"/>
                        </a:tabLst>
                      </a:pPr>
                      <a:r>
                        <a:rPr lang="en-US" sz="1400" spc="-1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Plasma </a:t>
                      </a:r>
                      <a:r>
                        <a:rPr lang="en-US" sz="14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conc. –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Times New Roman"/>
                        </a:rPr>
                        <a:t>100 </a:t>
                      </a:r>
                      <a:r>
                        <a:rPr lang="en-US" sz="1400" spc="-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Times New Roman"/>
                        </a:rPr>
                        <a:t>–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Times New Roman"/>
                        </a:rPr>
                        <a:t>700  </a:t>
                      </a:r>
                      <a:r>
                        <a:rPr lang="en-US" sz="1400" spc="-1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mg/dl</a:t>
                      </a:r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63596"/>
                  </a:ext>
                </a:extLst>
              </a:tr>
              <a:tr h="27755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Prothrombin ( II )</a:t>
                      </a:r>
                      <a:endParaRPr lang="en-US" sz="1400" dirty="0"/>
                    </a:p>
                  </a:txBody>
                  <a:tcP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 a plasma protein, 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α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2-globulin.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spc="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Mol. </a:t>
                      </a:r>
                      <a:r>
                        <a:rPr lang="en-US" sz="14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W</a:t>
                      </a:r>
                      <a:r>
                        <a:rPr lang="en-US" sz="1400" spc="-5" baseline="-25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t</a:t>
                      </a:r>
                      <a:r>
                        <a:rPr lang="en-US" sz="1400" spc="-5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cs typeface="Times New Roman"/>
                        </a:rPr>
                        <a:t>.  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cs typeface="Times New Roman"/>
                        </a:rPr>
                        <a:t>-</a:t>
                      </a:r>
                      <a:r>
                        <a:rPr lang="en-US" sz="1400" spc="-100" dirty="0" smtClean="0">
                          <a:solidFill>
                            <a:schemeClr val="tx1"/>
                          </a:solidFill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Times New Roman"/>
                        </a:rPr>
                        <a:t>68,700</a:t>
                      </a:r>
                      <a:endParaRPr lang="en-GB" sz="14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present in normal plasma in a concentration of </a:t>
                      </a:r>
                      <a:r>
                        <a:rPr lang="en-GB" sz="1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15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mg/dl.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is unstable protein </a:t>
                      </a:r>
                      <a:r>
                        <a:rPr kumimoji="0" lang="en-GB" sz="1400" kern="1200" noProof="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that can be split easily into thrombin.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It is continually formed by the liver.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 K is important for normal production of prothrombin by the liver.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Lack of  </a:t>
                      </a:r>
                      <a:r>
                        <a:rPr kumimoji="0" lang="en-US" sz="1400" kern="1200" dirty="0" err="1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Vit</a:t>
                      </a:r>
                      <a:r>
                        <a:rPr kumimoji="0" lang="en-US" sz="140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-K or liver disease can decrease the of prothrombin formation to a very low level → bleeding.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42828"/>
                  </a:ext>
                </a:extLst>
              </a:tr>
              <a:tr h="1591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Fibrin </a:t>
                      </a:r>
                      <a:r>
                        <a:rPr kumimoji="0" lang="en-US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stabilising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factor</a:t>
                      </a:r>
                      <a:r>
                        <a:rPr kumimoji="0"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XIII )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kumimoji="0" lang="en-US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Laki-Lorand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factor</a:t>
                      </a:r>
                      <a:endParaRPr lang="en-US" sz="1400" dirty="0"/>
                    </a:p>
                  </a:txBody>
                  <a:tcP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Is a plasma protein.</a:t>
                      </a:r>
                      <a:endParaRPr kumimoji="0" lang="en-GB" sz="1400" kern="1200" dirty="0" smtClean="0">
                        <a:solidFill>
                          <a:srgbClr val="FF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It is also released from platelets that is entrapped in the clot.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kern="1200" noProof="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It must be activated before it affects the fibrin fibres.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Activated XIII factor operates as an enzyme causing additional strength of fibrin meshwork.</a:t>
                      </a:r>
                      <a:endParaRPr kumimoji="0" lang="en-US" sz="1400" kern="1200" noProof="0" dirty="0">
                        <a:solidFill>
                          <a:srgbClr val="FF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7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9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29543"/>
              </p:ext>
            </p:extLst>
          </p:nvPr>
        </p:nvGraphicFramePr>
        <p:xfrm>
          <a:off x="0" y="2"/>
          <a:ext cx="12188826" cy="68579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08613">
                  <a:extLst>
                    <a:ext uri="{9D8B030D-6E8A-4147-A177-3AD203B41FA5}">
                      <a16:colId xmlns:a16="http://schemas.microsoft.com/office/drawing/2014/main" val="950791764"/>
                    </a:ext>
                  </a:extLst>
                </a:gridCol>
                <a:gridCol w="8480213">
                  <a:extLst>
                    <a:ext uri="{9D8B030D-6E8A-4147-A177-3AD203B41FA5}">
                      <a16:colId xmlns:a16="http://schemas.microsoft.com/office/drawing/2014/main" val="32778588"/>
                    </a:ext>
                  </a:extLst>
                </a:gridCol>
              </a:tblGrid>
              <a:tr h="3287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Thrombin </a:t>
                      </a:r>
                      <a:r>
                        <a:rPr kumimoji="0" lang="en-US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(key enzyme)</a:t>
                      </a:r>
                      <a:endParaRPr kumimoji="0" lang="en-US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70640"/>
                  </a:ext>
                </a:extLst>
              </a:tr>
              <a:tr h="3123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Thrombin</a:t>
                      </a:r>
                      <a:r>
                        <a:rPr lang="en-US" sz="13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sz="1300" dirty="0" smtClean="0"/>
                        <a:t>is a protein enzyme with weak proteolytic capabilities.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46185"/>
                  </a:ext>
                </a:extLst>
              </a:tr>
              <a:tr h="1058735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sz="1300" dirty="0" smtClean="0">
                          <a:solidFill>
                            <a:srgbClr val="FF66CC"/>
                          </a:solidFill>
                        </a:rPr>
                        <a:t>It acts on fibrinogen to form one molecule of fibrin monomer.</a:t>
                      </a:r>
                    </a:p>
                    <a:p>
                      <a:pPr marL="342900" lvl="0" indent="-3429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sz="1300" dirty="0" smtClean="0">
                          <a:solidFill>
                            <a:srgbClr val="FF66CC"/>
                          </a:solidFill>
                        </a:rPr>
                        <a:t>Fibrin monomers polymerize with one another to form fibrin fibres.</a:t>
                      </a:r>
                    </a:p>
                    <a:p>
                      <a:pPr marL="342900" lvl="0" indent="-3429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sz="1300" dirty="0" smtClean="0">
                          <a:solidFill>
                            <a:srgbClr val="FF66CC"/>
                          </a:solidFill>
                        </a:rPr>
                        <a:t>It activates factor XIII.</a:t>
                      </a:r>
                    </a:p>
                    <a:p>
                      <a:pPr marL="285750" indent="-285750" algn="l" rtl="0" eaLnBrk="1" hangingPunct="1">
                        <a:lnSpc>
                          <a:spcPct val="9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>
                          <a:solidFill>
                            <a:srgbClr val="FF66CC"/>
                          </a:solidFill>
                        </a:rPr>
                        <a:t>Thrombin is essential in platelet morphological changes to form primary plug.</a:t>
                      </a:r>
                    </a:p>
                    <a:p>
                      <a:pPr marL="285750" indent="-285750" algn="l" rtl="0" eaLnBrk="1" hangingPunct="1">
                        <a:lnSpc>
                          <a:spcPct val="9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>
                          <a:solidFill>
                            <a:srgbClr val="FF66CC"/>
                          </a:solidFill>
                        </a:rPr>
                        <a:t>Thrombin stimulates platelets to release ADP &amp; thromboxane A2; both </a:t>
                      </a:r>
                      <a:r>
                        <a:rPr kumimoji="0" lang="en-US" sz="1300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stimulate further platelets aggregation.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63596"/>
                  </a:ext>
                </a:extLst>
              </a:tr>
              <a:tr h="323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Role of thrombin in hemostasis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Role of thrombin in fibrinolysis </a:t>
                      </a:r>
                      <a:r>
                        <a:rPr lang="en-US" sz="1400" dirty="0" smtClean="0">
                          <a:solidFill>
                            <a:srgbClr val="FF66CC"/>
                          </a:solidFill>
                        </a:rPr>
                        <a:t>(Action of thrombin on fibrinogen to form fibrin)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42828"/>
                  </a:ext>
                </a:extLst>
              </a:tr>
              <a:tr h="483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75826"/>
                  </a:ext>
                </a:extLst>
              </a:tr>
            </a:tbl>
          </a:graphicData>
        </a:graphic>
      </p:graphicFrame>
      <p:sp>
        <p:nvSpPr>
          <p:cNvPr id="5" name="object 4"/>
          <p:cNvSpPr/>
          <p:nvPr/>
        </p:nvSpPr>
        <p:spPr>
          <a:xfrm>
            <a:off x="129028" y="3653807"/>
            <a:ext cx="3515588" cy="31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5308729" y="2068598"/>
            <a:ext cx="5203584" cy="2377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3748444" y="4478448"/>
            <a:ext cx="8397281" cy="23467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marL="171450" indent="-171450">
              <a:spcBef>
                <a:spcPts val="667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Fibrinogen is formed in the liver, and liver disease can decrease the concentration of circulating fibrinogen, as it does the concentration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of prothrombin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pointed out earlier. Because of its large molecular size, little fibrinogen normally leaks from the blood vessels into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the interstitial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fluids, and because fibrinogen is one of the essential factors in the coagulation process, interstitial fluids ordinarily do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 coagulate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Yet, when the permeability of the capillaries becomes pathologically increased, fibrinogen does then leak into the tissue fluids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in sufficient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quantities to allow clotting of these fluids in much the same way that plasma and whole blood can clot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171450" indent="-171450">
              <a:spcBef>
                <a:spcPts val="667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Thrombin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is a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protein enzyme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with weak proteolytic capabilities. It acts on fibrinogen to remove four low-molecular-weight peptides from each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molecule of fibrinogen, forming one molecule of fibrin monomer that has the automatic capability to polymerize with other fibrin monomer molecules to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form fibrin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fibers. Therefore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many fibrin monomer molecules polymerize within seconds into long fibrin fibers that constitute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the reticulum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of the blood clot. In the early stages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of polymerization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the fibrin monomer molecules are held together by weak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noncovalent hydrogen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bonding, and the newly forming fibers are not cross-linked with one another; therefore, the resultant clot is weak and can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be broken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apart with ease. But another process occurs during the next few minutes that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greatly strengthens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the fibrin reticulum. This involves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 substance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called fibrin-stabilizing factor that is present in normal plasma but is also released from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platelets entrapped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 the clot. It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must be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activated. The same thrombin that causes fibrin formation also activates the fibrin-stabilizing factor. Then this activated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substance operates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as an enzyme to cause covalent bonds between more and more of the fibrin monomer molecules, as well as multiple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cross-linkages between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adjacent fibrin fibers.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22" y="2014511"/>
            <a:ext cx="3674908" cy="10002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marL="171450" indent="-171450">
              <a:spcBef>
                <a:spcPts val="667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Thrombin is a serine protease that converts fibrinogen into fibrin and plays a crucial role in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haemostasis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thrombosis.</a:t>
            </a:r>
          </a:p>
          <a:p>
            <a:pPr marL="171450" indent="-171450">
              <a:spcBef>
                <a:spcPts val="667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During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coagulation, factor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Xa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Va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complex formed on phospholipid or platelet membrane converts prothrombin to thrombin in the presence of Ca</a:t>
            </a:r>
            <a:r>
              <a:rPr lang="en-US" sz="1050" baseline="30000" dirty="0">
                <a:solidFill>
                  <a:schemeClr val="bg1">
                    <a:lumMod val="50000"/>
                  </a:schemeClr>
                </a:solidFill>
              </a:rPr>
              <a:t>2+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5799322"/>
            <a:ext cx="816206" cy="10259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ctr"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الصورة هذه موجودة عند البنات بمحاضرات أخرى </a:t>
            </a:r>
            <a:endParaRPr lang="en-US" sz="12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25" y="3019014"/>
            <a:ext cx="3671205" cy="656580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marL="171450" indent="-171450">
              <a:spcBef>
                <a:spcPts val="667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FF0000"/>
                </a:solidFill>
              </a:rPr>
              <a:t>Important to know what normal endothelium </a:t>
            </a:r>
            <a:r>
              <a:rPr lang="en-US" sz="1200" dirty="0" smtClean="0">
                <a:solidFill>
                  <a:srgbClr val="FF0000"/>
                </a:solidFill>
              </a:rPr>
              <a:t>secretes &amp; </a:t>
            </a:r>
            <a:r>
              <a:rPr lang="en-US" sz="1200" dirty="0">
                <a:solidFill>
                  <a:srgbClr val="FF0000"/>
                </a:solidFill>
              </a:rPr>
              <a:t>remember to write ADP Phosphatase not just ADP alone!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4532" y="14676"/>
            <a:ext cx="5014294" cy="31798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slide is very important </a:t>
            </a:r>
            <a:r>
              <a:rPr lang="en-US" sz="2400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INCLUDE</a:t>
            </a:r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</a:t>
            </a:r>
            <a:r>
              <a:rPr lang="en-US" sz="2400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PICTURES</a:t>
            </a:r>
            <a:endParaRPr lang="en-US" sz="2400" u="sng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1010" y="3347304"/>
            <a:ext cx="1443238" cy="101566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5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Secret: </a:t>
            </a:r>
          </a:p>
          <a:p>
            <a:r>
              <a:rPr lang="en-US" sz="1200" dirty="0" smtClean="0"/>
              <a:t>prostacyclin</a:t>
            </a:r>
            <a:endParaRPr lang="en-US" sz="1200" dirty="0"/>
          </a:p>
          <a:p>
            <a:r>
              <a:rPr lang="en-US" sz="1200" dirty="0"/>
              <a:t>PG12</a:t>
            </a:r>
          </a:p>
          <a:p>
            <a:r>
              <a:rPr lang="en-US" sz="1200" dirty="0"/>
              <a:t>NO</a:t>
            </a:r>
          </a:p>
          <a:p>
            <a:r>
              <a:rPr lang="en-US" sz="1200" dirty="0"/>
              <a:t>ADP phosphatase</a:t>
            </a:r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3214092" y="3861048"/>
            <a:ext cx="559552" cy="28803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8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Clot retraction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645965" y="1621917"/>
            <a:ext cx="9022453" cy="1236274"/>
          </a:xfrm>
          <a:prstGeom prst="roundRect">
            <a:avLst/>
          </a:prstGeom>
          <a:solidFill>
            <a:srgbClr val="F6E2E1"/>
          </a:solidFill>
          <a:ln>
            <a:solidFill>
              <a:srgbClr val="F6E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-5" dirty="0">
                <a:solidFill>
                  <a:schemeClr val="tx1"/>
                </a:solidFill>
                <a:cs typeface="Times New Roman"/>
              </a:rPr>
              <a:t>When clot retracts (contracts), it expresses most of the </a:t>
            </a:r>
            <a:endParaRPr lang="en-US" sz="1800" spc="-5" dirty="0" smtClean="0">
              <a:solidFill>
                <a:schemeClr val="tx1"/>
              </a:solidFill>
              <a:cs typeface="Times New Roman"/>
            </a:endParaRPr>
          </a:p>
          <a:p>
            <a:pPr algn="ctr"/>
            <a:r>
              <a:rPr lang="en-US" sz="1800" spc="-5" dirty="0" smtClean="0">
                <a:solidFill>
                  <a:schemeClr val="tx1"/>
                </a:solidFill>
                <a:cs typeface="Times New Roman"/>
              </a:rPr>
              <a:t>fluid </a:t>
            </a:r>
            <a:r>
              <a:rPr lang="en-US" sz="1800" spc="-5" dirty="0">
                <a:solidFill>
                  <a:schemeClr val="tx1"/>
                </a:solidFill>
                <a:cs typeface="Times New Roman"/>
              </a:rPr>
              <a:t>from </a:t>
            </a:r>
            <a:r>
              <a:rPr lang="en-US" sz="1800" spc="-5" dirty="0" smtClean="0">
                <a:solidFill>
                  <a:schemeClr val="tx1"/>
                </a:solidFill>
                <a:cs typeface="Times New Roman"/>
              </a:rPr>
              <a:t>the clot </a:t>
            </a:r>
            <a:r>
              <a:rPr lang="en-US" sz="1800" spc="-5" dirty="0">
                <a:solidFill>
                  <a:schemeClr val="tx1"/>
                </a:solidFill>
                <a:cs typeface="Times New Roman"/>
              </a:rPr>
              <a:t>within </a:t>
            </a:r>
            <a:r>
              <a:rPr lang="en-US" sz="1800" spc="-5" dirty="0">
                <a:solidFill>
                  <a:schemeClr val="accent4">
                    <a:lumMod val="75000"/>
                  </a:schemeClr>
                </a:solidFill>
                <a:cs typeface="Times New Roman"/>
              </a:rPr>
              <a:t>20-60</a:t>
            </a:r>
            <a:r>
              <a:rPr lang="en-US" sz="1800" spc="-5" dirty="0">
                <a:solidFill>
                  <a:schemeClr val="tx1"/>
                </a:solidFill>
                <a:cs typeface="Times New Roman"/>
              </a:rPr>
              <a:t> min called → Serum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71060" y="1727505"/>
            <a:ext cx="1359357" cy="1053423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622449" y="3120128"/>
            <a:ext cx="9022453" cy="1239645"/>
          </a:xfrm>
          <a:prstGeom prst="roundRect">
            <a:avLst/>
          </a:prstGeom>
          <a:solidFill>
            <a:srgbClr val="FFF6D9"/>
          </a:solidFill>
          <a:ln>
            <a:solidFill>
              <a:srgbClr val="FFF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-5" dirty="0">
                <a:solidFill>
                  <a:schemeClr val="tx1"/>
                </a:solidFill>
                <a:cs typeface="Times New Roman"/>
              </a:rPr>
              <a:t>Serum cannot </a:t>
            </a:r>
            <a:r>
              <a:rPr lang="en-US" sz="1800" spc="-45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Times New Roman"/>
              </a:rPr>
              <a:t>clot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55011" y="3212976"/>
            <a:ext cx="1386426" cy="10556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622449" y="4621710"/>
            <a:ext cx="9022453" cy="1236274"/>
          </a:xfrm>
          <a:prstGeom prst="roundRect">
            <a:avLst/>
          </a:prstGeom>
          <a:solidFill>
            <a:srgbClr val="E3E3E3"/>
          </a:solidFill>
          <a:ln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spc="-5" dirty="0">
                <a:solidFill>
                  <a:schemeClr val="tx1"/>
                </a:solidFill>
                <a:cs typeface="Times New Roman"/>
              </a:rPr>
              <a:t>Role </a:t>
            </a:r>
            <a:r>
              <a:rPr lang="en-US" sz="1800" dirty="0">
                <a:solidFill>
                  <a:schemeClr val="tx1"/>
                </a:solidFill>
                <a:cs typeface="Times New Roman"/>
              </a:rPr>
              <a:t>of platelets in clot formation</a:t>
            </a:r>
            <a:r>
              <a:rPr lang="en-US" sz="1800" spc="-52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800" spc="-520" dirty="0" smtClean="0">
                <a:solidFill>
                  <a:schemeClr val="tx1"/>
                </a:solidFill>
                <a:cs typeface="Times New Roman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cs typeface="Times New Roman"/>
              </a:rPr>
              <a:t>&amp; </a:t>
            </a:r>
          </a:p>
          <a:p>
            <a:pPr lvl="0" algn="ctr"/>
            <a:r>
              <a:rPr lang="en-US" sz="1800" dirty="0" smtClean="0">
                <a:solidFill>
                  <a:schemeClr val="tx1"/>
                </a:solidFill>
                <a:cs typeface="Times New Roman"/>
              </a:rPr>
              <a:t>Retraction </a:t>
            </a:r>
            <a:r>
              <a:rPr lang="en-US" sz="1800" dirty="0" smtClean="0">
                <a:solidFill>
                  <a:schemeClr val="tx1"/>
                </a:solidFill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  <a:cs typeface="Times New Roman"/>
              </a:rPr>
              <a:t>they </a:t>
            </a:r>
            <a:r>
              <a:rPr lang="en-US" sz="1800" dirty="0">
                <a:solidFill>
                  <a:schemeClr val="tx1"/>
                </a:solidFill>
                <a:cs typeface="Times New Roman"/>
              </a:rPr>
              <a:t>are</a:t>
            </a:r>
            <a:r>
              <a:rPr lang="en-US" sz="1800" spc="-105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Times New Roman"/>
              </a:rPr>
              <a:t>contractile.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55011" y="4701321"/>
            <a:ext cx="1378494" cy="107705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82844" y="9892"/>
            <a:ext cx="2205981" cy="404664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in Males’ Slides</a:t>
            </a:r>
            <a:endParaRPr lang="en-US" sz="24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793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5764</TotalTime>
  <Words>4759</Words>
  <Application>Microsoft Office PowerPoint</Application>
  <PresentationFormat>Custom</PresentationFormat>
  <Paragraphs>798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Arabic Typesetting</vt:lpstr>
      <vt:lpstr>Arial</vt:lpstr>
      <vt:lpstr>Arial</vt:lpstr>
      <vt:lpstr>Arial Black</vt:lpstr>
      <vt:lpstr>ArialMT</vt:lpstr>
      <vt:lpstr>Bookman Old Style</vt:lpstr>
      <vt:lpstr>Calibri</vt:lpstr>
      <vt:lpstr>Comic Sans MS</vt:lpstr>
      <vt:lpstr>Courier New</vt:lpstr>
      <vt:lpstr>Georgia</vt:lpstr>
      <vt:lpstr>Gill Sans MT</vt:lpstr>
      <vt:lpstr>Segoe Print</vt:lpstr>
      <vt:lpstr>Symbol</vt:lpstr>
      <vt:lpstr>Tahoma</vt:lpstr>
      <vt:lpstr>Times New Roman</vt:lpstr>
      <vt:lpstr>Times New Roman (Arabic)</vt:lpstr>
      <vt:lpstr>Wingdings</vt:lpstr>
      <vt:lpstr>Wingdings 3</vt:lpstr>
      <vt:lpstr>Origin</vt:lpstr>
      <vt:lpstr>CorelDRAW</vt:lpstr>
      <vt:lpstr>PowerPoint Presentation</vt:lpstr>
      <vt:lpstr>PowerPoint Presentation</vt:lpstr>
      <vt:lpstr>Hemostasis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Clot retraction</vt:lpstr>
      <vt:lpstr>Extrinsic &amp; intrinsic mechanism</vt:lpstr>
      <vt:lpstr>Simple way to memorize the  coagulation cascade (Extra)</vt:lpstr>
      <vt:lpstr>Extrinsic pathway for initiating clotting (Guyton)</vt:lpstr>
      <vt:lpstr>Intrinsic pathway for initiating clotting (Guyton)</vt:lpstr>
      <vt:lpstr>The Coagulation Cascade</vt:lpstr>
      <vt:lpstr>Extrinsic &amp; intrinsic mechanism</vt:lpstr>
      <vt:lpstr>Activation &amp; Inactivation of coagulation</vt:lpstr>
      <vt:lpstr>Cell based model</vt:lpstr>
      <vt:lpstr>Role of CALCIUM ions in clotting</vt:lpstr>
      <vt:lpstr>PowerPoint Presentation</vt:lpstr>
      <vt:lpstr>Plasmin</vt:lpstr>
      <vt:lpstr>PowerPoint Presentation</vt:lpstr>
      <vt:lpstr>PowerPoint Presentation</vt:lpstr>
      <vt:lpstr>PowerPoint Presentation</vt:lpstr>
      <vt:lpstr>Questions'!</vt:lpstr>
      <vt:lpstr>Thank you!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Laila .</cp:lastModifiedBy>
  <cp:revision>990</cp:revision>
  <cp:lastPrinted>2017-07-28T11:55:24Z</cp:lastPrinted>
  <dcterms:created xsi:type="dcterms:W3CDTF">2016-09-07T16:15:34Z</dcterms:created>
  <dcterms:modified xsi:type="dcterms:W3CDTF">2017-12-27T01:06:45Z</dcterms:modified>
</cp:coreProperties>
</file>