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sldIdLst>
    <p:sldId id="490" r:id="rId2"/>
    <p:sldId id="454" r:id="rId3"/>
    <p:sldId id="494" r:id="rId4"/>
    <p:sldId id="495" r:id="rId5"/>
    <p:sldId id="502" r:id="rId6"/>
    <p:sldId id="496" r:id="rId7"/>
    <p:sldId id="497" r:id="rId8"/>
    <p:sldId id="498" r:id="rId9"/>
    <p:sldId id="499" r:id="rId10"/>
    <p:sldId id="476" r:id="rId11"/>
    <p:sldId id="500" r:id="rId12"/>
    <p:sldId id="479" r:id="rId13"/>
    <p:sldId id="501" r:id="rId14"/>
    <p:sldId id="489" r:id="rId15"/>
    <p:sldId id="504" r:id="rId16"/>
    <p:sldId id="506" r:id="rId17"/>
    <p:sldId id="505" r:id="rId1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FFCC"/>
    <a:srgbClr val="A9F5D6"/>
    <a:srgbClr val="DA0000"/>
    <a:srgbClr val="D2FAEA"/>
    <a:srgbClr val="FFC9FF"/>
    <a:srgbClr val="C1E0FF"/>
    <a:srgbClr val="99CCFF"/>
    <a:srgbClr val="FCE4EA"/>
    <a:srgbClr val="D1F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31"/>
  </p:normalViewPr>
  <p:slideViewPr>
    <p:cSldViewPr>
      <p:cViewPr varScale="1">
        <p:scale>
          <a:sx n="69" d="100"/>
          <a:sy n="69" d="100"/>
        </p:scale>
        <p:origin x="784" y="4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12/26/2017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37576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6821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12/26/2017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12/26/2017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12/26/2017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hyperlink" Target="https://www.onlineexambuilder.com/platelets-structure-and-functions/exam-199880" TargetMode="External"/><Relationship Id="rId5" Type="http://schemas.openxmlformats.org/officeDocument/2006/relationships/hyperlink" Target="https://twitter.com/Physiology436"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drive.google.com/open?id=0B-7mWPKMvk76Z2traHhac3F1dFU" TargetMode="External"/><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9QVTHDM90io" TargetMode="External"/><Relationship Id="rId3" Type="http://schemas.openxmlformats.org/officeDocument/2006/relationships/image" Target="../media/image16.png"/><Relationship Id="rId7" Type="http://schemas.openxmlformats.org/officeDocument/2006/relationships/hyperlink" Target="https://www.youtube.com/watch?v=QT_nydun70c"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GAcAPDVD3C0"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a:t>
            </a:r>
            <a:r>
              <a:rPr lang="en-US" sz="1200" b="1" dirty="0" smtClean="0">
                <a:solidFill>
                  <a:schemeClr val="bg1">
                    <a:lumMod val="50000"/>
                  </a:schemeClr>
                </a:solidFill>
              </a:rPr>
              <a:t>No.9</a:t>
            </a:r>
            <a:endParaRPr lang="en-US" sz="1200" b="1" dirty="0">
              <a:solidFill>
                <a:schemeClr val="bg1">
                  <a:lumMod val="50000"/>
                </a:schemeClr>
              </a:solidFill>
            </a:endParaRPr>
          </a:p>
        </p:txBody>
      </p:sp>
      <p:sp>
        <p:nvSpPr>
          <p:cNvPr id="19"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“Nothing Is Impossible. The Word Itself Says I'm Possible ”</a:t>
            </a:r>
            <a:endParaRPr lang="en-US" sz="1400" b="1" dirty="0">
              <a:solidFill>
                <a:schemeClr val="bg2">
                  <a:lumMod val="75000"/>
                </a:schemeClr>
              </a:solidFill>
              <a:latin typeface="Agency FB" panose="020B0503020202020204" pitchFamily="34" charset="0"/>
            </a:endParaRPr>
          </a:p>
        </p:txBody>
      </p:sp>
      <p:pic>
        <p:nvPicPr>
          <p:cNvPr id="20" name="Picture 19"/>
          <p:cNvPicPr>
            <a:picLocks noChangeAspect="1"/>
          </p:cNvPicPr>
          <p:nvPr/>
        </p:nvPicPr>
        <p:blipFill>
          <a:blip r:embed="rId5"/>
          <a:stretch>
            <a:fillRect/>
          </a:stretch>
        </p:blipFill>
        <p:spPr>
          <a:xfrm>
            <a:off x="2986770" y="335012"/>
            <a:ext cx="6218459" cy="6187976"/>
          </a:xfrm>
          <a:prstGeom prst="rect">
            <a:avLst/>
          </a:prstGeom>
        </p:spPr>
      </p:pic>
      <p:sp>
        <p:nvSpPr>
          <p:cNvPr id="17"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a:t>
            </a:r>
            <a:r>
              <a:rPr lang="en-US" sz="1200" b="1" dirty="0" smtClean="0">
                <a:solidFill>
                  <a:schemeClr val="accent5">
                    <a:lumMod val="75000"/>
                  </a:schemeClr>
                </a:solidFill>
              </a:rPr>
              <a:t>slides</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Tree>
    <p:extLst>
      <p:ext uri="{BB962C8B-B14F-4D97-AF65-F5344CB8AC3E}">
        <p14:creationId xmlns:p14="http://schemas.microsoft.com/office/powerpoint/2010/main" val="31329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9" name="عنوان 1"/>
          <p:cNvSpPr txBox="1">
            <a:spLocks/>
          </p:cNvSpPr>
          <p:nvPr/>
        </p:nvSpPr>
        <p:spPr>
          <a:xfrm>
            <a:off x="609460" y="152400"/>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Summary of platelet activation </a:t>
            </a:r>
            <a:r>
              <a:rPr lang="en-US" sz="2400" dirty="0" smtClean="0">
                <a:solidFill>
                  <a:schemeClr val="bg1">
                    <a:lumMod val="50000"/>
                  </a:schemeClr>
                </a:solidFill>
              </a:rPr>
              <a:t>(from slides) </a:t>
            </a:r>
            <a:endParaRPr lang="ar-SA" sz="2400" dirty="0">
              <a:solidFill>
                <a:schemeClr val="bg1">
                  <a:lumMod val="50000"/>
                </a:schemeClr>
              </a:solidFill>
            </a:endParaRPr>
          </a:p>
        </p:txBody>
      </p:sp>
      <p:sp>
        <p:nvSpPr>
          <p:cNvPr id="7" name="Content Placeholder 6"/>
          <p:cNvSpPr>
            <a:spLocks noGrp="1"/>
          </p:cNvSpPr>
          <p:nvPr>
            <p:ph sz="quarter" idx="1"/>
          </p:nvPr>
        </p:nvSpPr>
        <p:spPr>
          <a:xfrm>
            <a:off x="609460" y="1143000"/>
            <a:ext cx="7046061" cy="5399049"/>
          </a:xfrm>
          <a:noFill/>
          <a:ln w="38100">
            <a:noFill/>
          </a:ln>
        </p:spPr>
        <p:style>
          <a:lnRef idx="2">
            <a:schemeClr val="accent3"/>
          </a:lnRef>
          <a:fillRef idx="1">
            <a:schemeClr val="lt1"/>
          </a:fillRef>
          <a:effectRef idx="0">
            <a:schemeClr val="accent3"/>
          </a:effectRef>
          <a:fontRef idx="minor">
            <a:schemeClr val="dk1"/>
          </a:fontRef>
        </p:style>
        <p:txBody>
          <a:bodyPr>
            <a:normAutofit/>
          </a:bodyPr>
          <a:lstStyle/>
          <a:p>
            <a:pPr>
              <a:lnSpc>
                <a:spcPct val="150000"/>
              </a:lnSpc>
            </a:pPr>
            <a:r>
              <a:rPr lang="en-US" sz="1250" dirty="0"/>
              <a:t>Platelets are cell fragments derived from megakaryocyte in the bone marrow .</a:t>
            </a:r>
          </a:p>
          <a:p>
            <a:pPr>
              <a:lnSpc>
                <a:spcPct val="150000"/>
              </a:lnSpc>
            </a:pPr>
            <a:r>
              <a:rPr lang="en-US" sz="1250" dirty="0"/>
              <a:t>Platelets play a pivotal role in hemostasis by arresting bleeding from an injured blood vessels.</a:t>
            </a:r>
          </a:p>
          <a:p>
            <a:pPr>
              <a:lnSpc>
                <a:spcPct val="150000"/>
              </a:lnSpc>
            </a:pPr>
            <a:r>
              <a:rPr lang="en-US" sz="1250" dirty="0"/>
              <a:t>Bleeding can result from : platelet defects acquired or congenital.</a:t>
            </a:r>
          </a:p>
          <a:p>
            <a:pPr>
              <a:lnSpc>
                <a:spcPct val="150000"/>
              </a:lnSpc>
            </a:pPr>
            <a:r>
              <a:rPr lang="en-US" sz="1250" dirty="0"/>
              <a:t>Platelet function tests are used to detect abnormal platelet function</a:t>
            </a:r>
            <a:r>
              <a:rPr lang="en-US" sz="1250" dirty="0" smtClean="0"/>
              <a:t>.</a:t>
            </a:r>
            <a:endParaRPr lang="en-GB" sz="1250" dirty="0" smtClean="0"/>
          </a:p>
          <a:p>
            <a:pPr>
              <a:lnSpc>
                <a:spcPct val="150000"/>
              </a:lnSpc>
            </a:pPr>
            <a:r>
              <a:rPr lang="en-GB" sz="1250" dirty="0" smtClean="0"/>
              <a:t>Platelets </a:t>
            </a:r>
            <a:r>
              <a:rPr lang="en-GB" sz="1250" dirty="0"/>
              <a:t>are activated when brought into contact with </a:t>
            </a:r>
            <a:r>
              <a:rPr lang="en-GB" sz="1250" dirty="0" smtClean="0"/>
              <a:t>collagen ,exposed </a:t>
            </a:r>
            <a:r>
              <a:rPr lang="en-GB" sz="1250" dirty="0"/>
              <a:t>when the endothelial blood vessel lining is </a:t>
            </a:r>
            <a:r>
              <a:rPr lang="en-GB" sz="1250" dirty="0" smtClean="0"/>
              <a:t>damaged.</a:t>
            </a:r>
            <a:endParaRPr lang="en-GB" sz="1250" dirty="0"/>
          </a:p>
          <a:p>
            <a:pPr>
              <a:lnSpc>
                <a:spcPct val="150000"/>
              </a:lnSpc>
            </a:pPr>
            <a:r>
              <a:rPr lang="en-GB" sz="1250" dirty="0"/>
              <a:t>Activated platelets release a number of different coagulation </a:t>
            </a:r>
            <a:r>
              <a:rPr lang="en-GB" sz="1250" dirty="0" smtClean="0"/>
              <a:t>and platelet </a:t>
            </a:r>
            <a:r>
              <a:rPr lang="en-GB" sz="1250" dirty="0"/>
              <a:t>activating </a:t>
            </a:r>
            <a:r>
              <a:rPr lang="en-GB" sz="1250" dirty="0" smtClean="0"/>
              <a:t>factors.</a:t>
            </a:r>
            <a:endParaRPr lang="en-GB" sz="1250" dirty="0"/>
          </a:p>
          <a:p>
            <a:pPr>
              <a:lnSpc>
                <a:spcPct val="150000"/>
              </a:lnSpc>
            </a:pPr>
            <a:r>
              <a:rPr lang="en-GB" sz="1250" dirty="0"/>
              <a:t>Transport of negatively charged phospholipids to the platelet </a:t>
            </a:r>
            <a:r>
              <a:rPr lang="en-GB" sz="1250" dirty="0" smtClean="0"/>
              <a:t>surface; provide </a:t>
            </a:r>
            <a:r>
              <a:rPr lang="en-GB" sz="1250" dirty="0"/>
              <a:t>a catalytic surface for coagulation cascade to </a:t>
            </a:r>
            <a:r>
              <a:rPr lang="en-GB" sz="1250" dirty="0" smtClean="0"/>
              <a:t>occur.</a:t>
            </a:r>
          </a:p>
          <a:p>
            <a:pPr>
              <a:lnSpc>
                <a:spcPct val="150000"/>
              </a:lnSpc>
            </a:pPr>
            <a:r>
              <a:rPr lang="en-GB" sz="1250" dirty="0" smtClean="0">
                <a:solidFill>
                  <a:schemeClr val="accent2">
                    <a:lumMod val="75000"/>
                  </a:schemeClr>
                </a:solidFill>
              </a:rPr>
              <a:t>Platelets </a:t>
            </a:r>
            <a:r>
              <a:rPr lang="en-GB" sz="1250" dirty="0">
                <a:solidFill>
                  <a:schemeClr val="accent2">
                    <a:lumMod val="75000"/>
                  </a:schemeClr>
                </a:solidFill>
              </a:rPr>
              <a:t>adhesion receptors (</a:t>
            </a:r>
            <a:r>
              <a:rPr lang="en-GB" sz="1250" dirty="0" err="1">
                <a:solidFill>
                  <a:schemeClr val="accent2">
                    <a:lumMod val="75000"/>
                  </a:schemeClr>
                </a:solidFill>
              </a:rPr>
              <a:t>integrins</a:t>
            </a:r>
            <a:r>
              <a:rPr lang="en-GB" sz="1250" dirty="0">
                <a:solidFill>
                  <a:schemeClr val="accent2">
                    <a:lumMod val="75000"/>
                  </a:schemeClr>
                </a:solidFill>
              </a:rPr>
              <a:t>): </a:t>
            </a:r>
            <a:r>
              <a:rPr lang="en-GB" sz="1250" dirty="0"/>
              <a:t>Platelets adhere to each other </a:t>
            </a:r>
            <a:r>
              <a:rPr lang="en-GB" sz="1250" dirty="0" smtClean="0"/>
              <a:t>via </a:t>
            </a:r>
            <a:r>
              <a:rPr lang="en-GB" sz="1250" dirty="0"/>
              <a:t>adhesion receptors forming a </a:t>
            </a:r>
            <a:r>
              <a:rPr lang="en-GB" sz="1250" dirty="0" err="1"/>
              <a:t>hemostatic</a:t>
            </a:r>
            <a:r>
              <a:rPr lang="en-GB" sz="1250" dirty="0"/>
              <a:t> plug with </a:t>
            </a:r>
            <a:r>
              <a:rPr lang="en-GB" sz="1250" dirty="0" smtClean="0"/>
              <a:t>fibrin.</a:t>
            </a:r>
          </a:p>
          <a:p>
            <a:pPr>
              <a:lnSpc>
                <a:spcPct val="150000"/>
              </a:lnSpc>
            </a:pPr>
            <a:r>
              <a:rPr lang="en-GB" sz="1250" dirty="0" smtClean="0"/>
              <a:t>Myosin </a:t>
            </a:r>
            <a:r>
              <a:rPr lang="en-GB" sz="1250" dirty="0"/>
              <a:t>and actin filaments in platelets are stimulated to contract </a:t>
            </a:r>
            <a:r>
              <a:rPr lang="en-GB" sz="1250" dirty="0" smtClean="0"/>
              <a:t>during aggregation further reinforcing the plug and help release of granule contents.</a:t>
            </a:r>
          </a:p>
          <a:p>
            <a:pPr>
              <a:lnSpc>
                <a:spcPct val="150000"/>
              </a:lnSpc>
            </a:pPr>
            <a:r>
              <a:rPr lang="en-GB" sz="1250" dirty="0" err="1" smtClean="0">
                <a:solidFill>
                  <a:schemeClr val="accent2">
                    <a:lumMod val="75000"/>
                  </a:schemeClr>
                </a:solidFill>
              </a:rPr>
              <a:t>GPIIb</a:t>
            </a:r>
            <a:r>
              <a:rPr lang="en-GB" sz="1250" dirty="0" smtClean="0">
                <a:solidFill>
                  <a:schemeClr val="accent2">
                    <a:lumMod val="75000"/>
                  </a:schemeClr>
                </a:solidFill>
              </a:rPr>
              <a:t>/</a:t>
            </a:r>
            <a:r>
              <a:rPr lang="en-GB" sz="1250" dirty="0" err="1" smtClean="0">
                <a:solidFill>
                  <a:schemeClr val="accent2">
                    <a:lumMod val="75000"/>
                  </a:schemeClr>
                </a:solidFill>
              </a:rPr>
              <a:t>IIIa</a:t>
            </a:r>
            <a:r>
              <a:rPr lang="en-GB" sz="1250" dirty="0">
                <a:solidFill>
                  <a:schemeClr val="accent2">
                    <a:lumMod val="75000"/>
                  </a:schemeClr>
                </a:solidFill>
              </a:rPr>
              <a:t>: </a:t>
            </a:r>
            <a:r>
              <a:rPr lang="en-GB" sz="1250" dirty="0"/>
              <a:t>the most common platelet adhesion receptor for </a:t>
            </a:r>
            <a:r>
              <a:rPr lang="en-GB" sz="1250" dirty="0" smtClean="0"/>
              <a:t>fibrinogen and </a:t>
            </a:r>
            <a:r>
              <a:rPr lang="en-GB" sz="1250" dirty="0"/>
              <a:t>von </a:t>
            </a:r>
            <a:r>
              <a:rPr lang="en-GB" sz="1250" dirty="0" err="1"/>
              <a:t>Willebrand</a:t>
            </a:r>
            <a:r>
              <a:rPr lang="en-GB" sz="1250" dirty="0"/>
              <a:t> factor (</a:t>
            </a:r>
            <a:r>
              <a:rPr lang="en-GB" sz="1250" dirty="0" err="1"/>
              <a:t>vWF</a:t>
            </a:r>
            <a:r>
              <a:rPr lang="en-GB" sz="1250" dirty="0" smtClean="0"/>
              <a:t>).</a:t>
            </a:r>
          </a:p>
          <a:p>
            <a:pPr>
              <a:lnSpc>
                <a:spcPct val="150000"/>
              </a:lnSpc>
            </a:pPr>
            <a:endParaRPr lang="en-GB" sz="1250" dirty="0"/>
          </a:p>
          <a:p>
            <a:pPr>
              <a:lnSpc>
                <a:spcPct val="150000"/>
              </a:lnSpc>
            </a:pPr>
            <a:endParaRPr lang="en-GB" sz="1250" dirty="0"/>
          </a:p>
        </p:txBody>
      </p:sp>
      <p:pic>
        <p:nvPicPr>
          <p:cNvPr id="11" name="Picture 10"/>
          <p:cNvPicPr>
            <a:picLocks noChangeAspect="1"/>
          </p:cNvPicPr>
          <p:nvPr/>
        </p:nvPicPr>
        <p:blipFill>
          <a:blip r:embed="rId2"/>
          <a:stretch>
            <a:fillRect/>
          </a:stretch>
        </p:blipFill>
        <p:spPr>
          <a:xfrm>
            <a:off x="7453931" y="1295401"/>
            <a:ext cx="4545137" cy="4996664"/>
          </a:xfrm>
          <a:prstGeom prst="rect">
            <a:avLst/>
          </a:prstGeom>
        </p:spPr>
      </p:pic>
      <p:sp>
        <p:nvSpPr>
          <p:cNvPr id="10" name="Rectangle 9"/>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4" name="Rectangle 13"/>
          <p:cNvSpPr/>
          <p:nvPr/>
        </p:nvSpPr>
        <p:spPr>
          <a:xfrm>
            <a:off x="10273211" y="1295400"/>
            <a:ext cx="1904000"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24736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334862151"/>
              </p:ext>
            </p:extLst>
          </p:nvPr>
        </p:nvGraphicFramePr>
        <p:xfrm>
          <a:off x="1" y="1"/>
          <a:ext cx="12188823" cy="6871544"/>
        </p:xfrm>
        <a:graphic>
          <a:graphicData uri="http://schemas.openxmlformats.org/drawingml/2006/table">
            <a:tbl>
              <a:tblPr firstRow="1" bandRow="1">
                <a:tableStyleId>{5DA37D80-6434-44D0-A028-1B22A696006F}</a:tableStyleId>
              </a:tblPr>
              <a:tblGrid>
                <a:gridCol w="1587703">
                  <a:extLst>
                    <a:ext uri="{9D8B030D-6E8A-4147-A177-3AD203B41FA5}">
                      <a16:colId xmlns:a16="http://schemas.microsoft.com/office/drawing/2014/main" val="3116103051"/>
                    </a:ext>
                  </a:extLst>
                </a:gridCol>
                <a:gridCol w="2634500">
                  <a:extLst>
                    <a:ext uri="{9D8B030D-6E8A-4147-A177-3AD203B41FA5}">
                      <a16:colId xmlns:a16="http://schemas.microsoft.com/office/drawing/2014/main" val="3687207917"/>
                    </a:ext>
                  </a:extLst>
                </a:gridCol>
                <a:gridCol w="1800200">
                  <a:extLst>
                    <a:ext uri="{9D8B030D-6E8A-4147-A177-3AD203B41FA5}">
                      <a16:colId xmlns:a16="http://schemas.microsoft.com/office/drawing/2014/main" val="3887002143"/>
                    </a:ext>
                  </a:extLst>
                </a:gridCol>
                <a:gridCol w="6166420">
                  <a:extLst>
                    <a:ext uri="{9D8B030D-6E8A-4147-A177-3AD203B41FA5}">
                      <a16:colId xmlns:a16="http://schemas.microsoft.com/office/drawing/2014/main" val="3561559999"/>
                    </a:ext>
                  </a:extLst>
                </a:gridCol>
              </a:tblGrid>
              <a:tr h="311943">
                <a:tc gridSpan="4">
                  <a:txBody>
                    <a:bodyPr/>
                    <a:lstStyle/>
                    <a:p>
                      <a:pPr algn="ctr"/>
                      <a:r>
                        <a:rPr kumimoji="0" lang="en-US" sz="1400" b="0" kern="1200" dirty="0" smtClean="0">
                          <a:solidFill>
                            <a:schemeClr val="tx1"/>
                          </a:solidFill>
                          <a:latin typeface="+mn-lt"/>
                          <a:ea typeface="+mn-ea"/>
                          <a:cs typeface="+mn-cs"/>
                        </a:rPr>
                        <a:t>Bleeding disorders </a:t>
                      </a:r>
                      <a:r>
                        <a:rPr lang="en-US" sz="1400" b="0" dirty="0" smtClean="0">
                          <a:solidFill>
                            <a:schemeClr val="tx1"/>
                          </a:solidFill>
                        </a:rPr>
                        <a:t>(platelet defects)</a:t>
                      </a:r>
                      <a:endParaRPr lang="en-GB" sz="1400" b="0" dirty="0" smtClean="0">
                        <a:solidFill>
                          <a:schemeClr val="tx1"/>
                        </a:solidFill>
                      </a:endParaRPr>
                    </a:p>
                  </a:txBody>
                  <a:tcPr>
                    <a:solidFill>
                      <a:srgbClr val="D6EAF6"/>
                    </a:solidFill>
                  </a:tcPr>
                </a:tc>
                <a:tc hMerge="1">
                  <a:txBody>
                    <a:bodyPr/>
                    <a:lstStyle/>
                    <a:p>
                      <a:pPr algn="ctr"/>
                      <a:endParaRPr lang="en-GB" sz="1400" b="0" dirty="0" smtClean="0">
                        <a:solidFill>
                          <a:schemeClr val="tx1"/>
                        </a:solidFill>
                      </a:endParaRPr>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33189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Deficiency in number </a:t>
                      </a:r>
                      <a:r>
                        <a:rPr kumimoji="0" lang="en-US" sz="1400" kern="1200" baseline="0" dirty="0" smtClean="0">
                          <a:solidFill>
                            <a:schemeClr val="tx1"/>
                          </a:solidFill>
                          <a:latin typeface="+mn-lt"/>
                          <a:ea typeface="+mn-ea"/>
                          <a:cs typeface="+mn-cs"/>
                        </a:rPr>
                        <a:t> </a:t>
                      </a:r>
                      <a:r>
                        <a:rPr kumimoji="0" lang="en-US" sz="1400" kern="1200" dirty="0" smtClean="0">
                          <a:solidFill>
                            <a:schemeClr val="tx1"/>
                          </a:solidFill>
                          <a:latin typeface="+mn-lt"/>
                          <a:ea typeface="+mn-ea"/>
                          <a:cs typeface="+mn-cs"/>
                        </a:rPr>
                        <a:t>(Thrombocytopenia) </a:t>
                      </a:r>
                    </a:p>
                  </a:txBody>
                  <a:tcPr>
                    <a:solidFill>
                      <a:srgbClr val="FCE4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rgbClr val="FCE4EA"/>
                    </a:solidFill>
                  </a:tcPr>
                </a:tc>
                <a:tc hMerge="1">
                  <a:txBody>
                    <a:bodyPr/>
                    <a:lstStyle/>
                    <a:p>
                      <a:endParaRPr lang="en-US"/>
                    </a:p>
                  </a:txBody>
                  <a:tcPr/>
                </a:tc>
                <a:tc>
                  <a:txBody>
                    <a:bodyPr/>
                    <a:lstStyle/>
                    <a:p>
                      <a:pPr marL="12700" algn="ctr">
                        <a:lnSpc>
                          <a:spcPts val="2045"/>
                        </a:lnSpc>
                        <a:spcBef>
                          <a:spcPts val="102"/>
                        </a:spcBef>
                      </a:pPr>
                      <a:r>
                        <a:rPr kumimoji="0" lang="en-US" sz="1400" kern="1200" dirty="0" smtClean="0">
                          <a:solidFill>
                            <a:schemeClr val="tx1"/>
                          </a:solidFill>
                          <a:latin typeface="+mn-lt"/>
                          <a:ea typeface="+mn-ea"/>
                          <a:cs typeface="+mn-cs"/>
                        </a:rPr>
                        <a:t>Defect in function </a:t>
                      </a:r>
                      <a:r>
                        <a:rPr kumimoji="0" lang="en-US" sz="1400" kern="1200" dirty="0" smtClean="0">
                          <a:solidFill>
                            <a:srgbClr val="00B050"/>
                          </a:solidFill>
                          <a:latin typeface="+mn-lt"/>
                          <a:ea typeface="+mn-ea"/>
                          <a:cs typeface="+mn-cs"/>
                        </a:rPr>
                        <a:t>(May be acquired or congenital)</a:t>
                      </a:r>
                    </a:p>
                  </a:txBody>
                  <a:tcPr>
                    <a:solidFill>
                      <a:srgbClr val="FCE4EA"/>
                    </a:solidFill>
                  </a:tcPr>
                </a:tc>
                <a:extLst>
                  <a:ext uri="{0D108BD9-81ED-4DB2-BD59-A6C34878D82A}">
                    <a16:rowId xmlns:a16="http://schemas.microsoft.com/office/drawing/2014/main" val="4129942922"/>
                  </a:ext>
                </a:extLst>
              </a:tr>
              <a:tr h="31194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Thrombocytopenia</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rgbClr val="FCE4EA"/>
                    </a:solidFill>
                  </a:tcPr>
                </a:tc>
                <a:extLst>
                  <a:ext uri="{0D108BD9-81ED-4DB2-BD59-A6C34878D82A}">
                    <a16:rowId xmlns:a16="http://schemas.microsoft.com/office/drawing/2014/main" val="1621921248"/>
                  </a:ext>
                </a:extLst>
              </a:tr>
              <a:tr h="2186849">
                <a:tc rowSpan="3">
                  <a:txBody>
                    <a:bodyPr/>
                    <a:lstStyle/>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endParaRPr lang="en-US" sz="1400" dirty="0" smtClean="0">
                        <a:solidFill>
                          <a:schemeClr val="accent2">
                            <a:lumMod val="75000"/>
                          </a:schemeClr>
                        </a:solidFill>
                        <a:latin typeface="+mn-lt"/>
                      </a:endParaRPr>
                    </a:p>
                    <a:p>
                      <a:pPr algn="ctr"/>
                      <a:r>
                        <a:rPr lang="en-US" sz="1400" dirty="0" smtClean="0">
                          <a:solidFill>
                            <a:schemeClr val="accent2">
                              <a:lumMod val="75000"/>
                            </a:schemeClr>
                          </a:solidFill>
                          <a:latin typeface="+mn-lt"/>
                        </a:rPr>
                        <a:t>Causes</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2">
                              <a:lumMod val="75000"/>
                            </a:schemeClr>
                          </a:solidFill>
                        </a:rPr>
                        <a:t>Decreased production </a:t>
                      </a:r>
                      <a:endParaRPr lang="en-GB" sz="1400" dirty="0" smtClean="0">
                        <a:solidFill>
                          <a:schemeClr val="accent2">
                            <a:lumMod val="75000"/>
                          </a:schemeClr>
                        </a:solidFill>
                      </a:endParaRPr>
                    </a:p>
                  </a:txBody>
                  <a:tcPr>
                    <a:solidFill>
                      <a:srgbClr val="D2FAEA"/>
                    </a:solidFill>
                  </a:tcPr>
                </a:tc>
                <a:tc gridSpan="2">
                  <a:txBody>
                    <a:bodyPr/>
                    <a:lstStyle/>
                    <a:p>
                      <a:pPr marL="342900" indent="-342900">
                        <a:lnSpc>
                          <a:spcPct val="150000"/>
                        </a:lnSpc>
                        <a:buFont typeface="+mj-lt"/>
                        <a:buAutoNum type="arabicPeriod"/>
                      </a:pPr>
                      <a:r>
                        <a:rPr lang="en-GB" sz="1300" dirty="0" err="1" smtClean="0"/>
                        <a:t>Leukemia</a:t>
                      </a:r>
                      <a:r>
                        <a:rPr lang="en-GB" sz="1300" dirty="0" smtClean="0"/>
                        <a:t> or lymphoma.</a:t>
                      </a:r>
                    </a:p>
                    <a:p>
                      <a:pPr marL="342900" indent="-342900">
                        <a:lnSpc>
                          <a:spcPct val="150000"/>
                        </a:lnSpc>
                        <a:buFont typeface="+mj-lt"/>
                        <a:buAutoNum type="arabicPeriod"/>
                      </a:pPr>
                      <a:r>
                        <a:rPr lang="en-GB" sz="1300" dirty="0" smtClean="0"/>
                        <a:t>Cancer treatments such as radiation or chemotherapy</a:t>
                      </a:r>
                      <a:r>
                        <a:rPr lang="en-GB" sz="1300" baseline="0" dirty="0" smtClean="0"/>
                        <a:t> </a:t>
                      </a:r>
                      <a:r>
                        <a:rPr lang="en-GB" sz="1300" baseline="0" dirty="0" smtClean="0">
                          <a:sym typeface="Wingdings" panose="05000000000000000000" pitchFamily="2" charset="2"/>
                        </a:rPr>
                        <a:t>.</a:t>
                      </a:r>
                      <a:endParaRPr lang="en-GB" sz="1300" dirty="0" smtClean="0"/>
                    </a:p>
                    <a:p>
                      <a:pPr marL="342900" indent="-342900">
                        <a:lnSpc>
                          <a:spcPct val="150000"/>
                        </a:lnSpc>
                        <a:buFont typeface="+mj-lt"/>
                        <a:buAutoNum type="arabicPeriod"/>
                      </a:pPr>
                      <a:r>
                        <a:rPr lang="en-GB" sz="1300" dirty="0" smtClean="0"/>
                        <a:t>Various </a:t>
                      </a:r>
                      <a:r>
                        <a:rPr lang="en-GB" sz="1300" dirty="0" err="1" smtClean="0"/>
                        <a:t>anemias</a:t>
                      </a:r>
                      <a:r>
                        <a:rPr lang="en-GB" sz="1300" baseline="0" dirty="0" smtClean="0"/>
                        <a:t> &amp; </a:t>
                      </a:r>
                      <a:r>
                        <a:rPr lang="en-GB" sz="1300" dirty="0" smtClean="0"/>
                        <a:t>Toxic chemicals.</a:t>
                      </a:r>
                    </a:p>
                    <a:p>
                      <a:pPr marL="342900" indent="-342900">
                        <a:lnSpc>
                          <a:spcPct val="150000"/>
                        </a:lnSpc>
                        <a:buFont typeface="+mj-lt"/>
                        <a:buAutoNum type="arabicPeriod"/>
                      </a:pPr>
                      <a:r>
                        <a:rPr lang="en-GB" sz="1300" dirty="0" smtClean="0">
                          <a:solidFill>
                            <a:schemeClr val="accent2">
                              <a:lumMod val="75000"/>
                            </a:schemeClr>
                          </a:solidFill>
                        </a:rPr>
                        <a:t>Medications: </a:t>
                      </a:r>
                      <a:r>
                        <a:rPr lang="en-GB" sz="1300" dirty="0" smtClean="0"/>
                        <a:t>diuretics, chloramphenicol.</a:t>
                      </a:r>
                    </a:p>
                    <a:p>
                      <a:pPr marL="342900" indent="-342900">
                        <a:lnSpc>
                          <a:spcPct val="150000"/>
                        </a:lnSpc>
                        <a:buFont typeface="+mj-lt"/>
                        <a:buAutoNum type="arabicPeriod"/>
                      </a:pPr>
                      <a:r>
                        <a:rPr lang="en-GB" sz="1300" dirty="0" smtClean="0">
                          <a:solidFill>
                            <a:schemeClr val="accent2">
                              <a:lumMod val="75000"/>
                            </a:schemeClr>
                          </a:solidFill>
                        </a:rPr>
                        <a:t>Viruses: </a:t>
                      </a:r>
                      <a:r>
                        <a:rPr lang="en-GB" sz="1300" dirty="0" smtClean="0"/>
                        <a:t>chickenpox, mumps, Epstein-Barr, parvovirus, AIDS.</a:t>
                      </a:r>
                    </a:p>
                    <a:p>
                      <a:pPr marL="342900" indent="-342900">
                        <a:lnSpc>
                          <a:spcPct val="150000"/>
                        </a:lnSpc>
                        <a:buFont typeface="+mj-lt"/>
                        <a:buAutoNum type="arabicPeriod"/>
                      </a:pPr>
                      <a:r>
                        <a:rPr lang="en-GB" sz="1300" dirty="0" smtClean="0"/>
                        <a:t>Alcohol in excess.</a:t>
                      </a:r>
                    </a:p>
                    <a:p>
                      <a:pPr marL="342900" indent="-342900">
                        <a:lnSpc>
                          <a:spcPct val="150000"/>
                        </a:lnSpc>
                        <a:buFont typeface="+mj-lt"/>
                        <a:buAutoNum type="arabicPeriod"/>
                      </a:pPr>
                      <a:r>
                        <a:rPr lang="en-GB" sz="1300" dirty="0" smtClean="0">
                          <a:solidFill>
                            <a:schemeClr val="accent2">
                              <a:lumMod val="75000"/>
                            </a:schemeClr>
                          </a:solidFill>
                        </a:rPr>
                        <a:t>Genetic conditions: </a:t>
                      </a:r>
                      <a:r>
                        <a:rPr lang="en-GB" sz="1300" dirty="0" err="1" smtClean="0"/>
                        <a:t>Wiskott</a:t>
                      </a:r>
                      <a:r>
                        <a:rPr lang="en-GB" sz="1300" dirty="0" smtClean="0"/>
                        <a:t>-Aldrich, May-</a:t>
                      </a:r>
                      <a:r>
                        <a:rPr lang="en-GB" sz="1300" dirty="0" err="1" smtClean="0"/>
                        <a:t>Hegglin</a:t>
                      </a:r>
                      <a:r>
                        <a:rPr lang="en-GB" sz="1300" dirty="0" smtClean="0"/>
                        <a:t>.</a:t>
                      </a:r>
                    </a:p>
                  </a:txBody>
                  <a:tcPr>
                    <a:solidFill>
                      <a:schemeClr val="bg1"/>
                    </a:solidFill>
                  </a:tcPr>
                </a:tc>
                <a:tc hMerge="1">
                  <a:txBody>
                    <a:bodyPr/>
                    <a:lstStyle/>
                    <a:p>
                      <a:endParaRPr lang="en-US"/>
                    </a:p>
                  </a:txBody>
                  <a:tcPr/>
                </a:tc>
                <a:extLst>
                  <a:ext uri="{0D108BD9-81ED-4DB2-BD59-A6C34878D82A}">
                    <a16:rowId xmlns:a16="http://schemas.microsoft.com/office/drawing/2014/main" val="3419635767"/>
                  </a:ext>
                </a:extLst>
              </a:tr>
              <a:tr h="311943">
                <a:tc vMerge="1">
                  <a:txBody>
                    <a:bodyPr/>
                    <a:lstStyle/>
                    <a:p>
                      <a:pPr algn="ctr"/>
                      <a:endParaRPr lang="en-US" sz="1600" dirty="0" smtClean="0">
                        <a:solidFill>
                          <a:schemeClr val="accent2">
                            <a:lumMod val="75000"/>
                          </a:schemeClr>
                        </a:solidFill>
                        <a:latin typeface="+mn-lt"/>
                      </a:endParaRPr>
                    </a:p>
                  </a:txBody>
                  <a:tcPr>
                    <a:solidFill>
                      <a:srgbClr val="EFF7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2">
                              <a:lumMod val="75000"/>
                            </a:schemeClr>
                          </a:solidFill>
                        </a:rPr>
                        <a:t>Abnormal distribution </a:t>
                      </a:r>
                      <a:endParaRPr lang="en-GB" sz="1400" dirty="0" smtClean="0">
                        <a:solidFill>
                          <a:schemeClr val="accent2">
                            <a:lumMod val="75000"/>
                          </a:schemeClr>
                        </a:solidFill>
                      </a:endParaRPr>
                    </a:p>
                  </a:txBody>
                  <a:tcPr>
                    <a:solidFill>
                      <a:srgbClr val="D2FAEA"/>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Splenomegaly with sequestration in the spleen</a:t>
                      </a:r>
                      <a:r>
                        <a:rPr lang="en-US" sz="1300" dirty="0" smtClean="0"/>
                        <a:t>.</a:t>
                      </a:r>
                      <a:endParaRPr lang="en-GB" sz="1300" dirty="0" smtClean="0"/>
                    </a:p>
                  </a:txBody>
                  <a:tcPr>
                    <a:solidFill>
                      <a:schemeClr val="bg1"/>
                    </a:solidFill>
                  </a:tcPr>
                </a:tc>
                <a:tc hMerge="1">
                  <a:txBody>
                    <a:bodyPr/>
                    <a:lstStyle/>
                    <a:p>
                      <a:endParaRPr lang="en-US"/>
                    </a:p>
                  </a:txBody>
                  <a:tcPr/>
                </a:tc>
                <a:extLst>
                  <a:ext uri="{0D108BD9-81ED-4DB2-BD59-A6C34878D82A}">
                    <a16:rowId xmlns:a16="http://schemas.microsoft.com/office/drawing/2014/main" val="2406217737"/>
                  </a:ext>
                </a:extLst>
              </a:tr>
              <a:tr h="3403426">
                <a:tc vMerge="1">
                  <a:txBody>
                    <a:bodyPr/>
                    <a:lstStyle/>
                    <a:p>
                      <a:pPr algn="ctr"/>
                      <a:endParaRPr lang="en-US" sz="1600" dirty="0" smtClean="0">
                        <a:solidFill>
                          <a:schemeClr val="accent2">
                            <a:lumMod val="75000"/>
                          </a:schemeClr>
                        </a:solidFill>
                        <a:latin typeface="+mn-lt"/>
                      </a:endParaRPr>
                    </a:p>
                  </a:txBody>
                  <a:tcPr>
                    <a:solidFill>
                      <a:srgbClr val="EFF7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2">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2">
                              <a:lumMod val="75000"/>
                            </a:schemeClr>
                          </a:solidFill>
                        </a:rPr>
                        <a:t>Increased destruction </a:t>
                      </a:r>
                      <a:endParaRPr lang="en-GB" sz="1400" dirty="0" smtClean="0">
                        <a:solidFill>
                          <a:schemeClr val="accent2">
                            <a:lumMod val="75000"/>
                          </a:schemeClr>
                        </a:solidFill>
                      </a:endParaRPr>
                    </a:p>
                  </a:txBody>
                  <a:tcPr>
                    <a:solidFill>
                      <a:srgbClr val="D2FAEA"/>
                    </a:solidFill>
                  </a:tcPr>
                </a:tc>
                <a:tc gridSpan="2">
                  <a:txBody>
                    <a:bodyPr/>
                    <a:lstStyle/>
                    <a:p>
                      <a:pPr marL="342900" indent="-342900">
                        <a:lnSpc>
                          <a:spcPct val="150000"/>
                        </a:lnSpc>
                        <a:buFont typeface="+mj-lt"/>
                        <a:buAutoNum type="arabicPeriod"/>
                      </a:pPr>
                      <a:r>
                        <a:rPr lang="en-GB" sz="1300" dirty="0" smtClean="0">
                          <a:solidFill>
                            <a:schemeClr val="accent2">
                              <a:lumMod val="75000"/>
                            </a:schemeClr>
                          </a:solidFill>
                        </a:rPr>
                        <a:t>Medications: </a:t>
                      </a:r>
                      <a:r>
                        <a:rPr lang="en-GB" sz="1300" dirty="0" smtClean="0"/>
                        <a:t>quinine, antibiotics containing </a:t>
                      </a:r>
                      <a:r>
                        <a:rPr lang="en-GB" sz="1300" dirty="0" err="1" smtClean="0"/>
                        <a:t>sulfa</a:t>
                      </a:r>
                      <a:r>
                        <a:rPr lang="en-GB" sz="1300" dirty="0" smtClean="0"/>
                        <a:t>, </a:t>
                      </a:r>
                      <a:r>
                        <a:rPr lang="en-GB" sz="1300" dirty="0" err="1" smtClean="0"/>
                        <a:t>Dilantin</a:t>
                      </a:r>
                      <a:r>
                        <a:rPr lang="en-GB" sz="1300" dirty="0" smtClean="0"/>
                        <a:t>, vancomycin,</a:t>
                      </a:r>
                      <a:r>
                        <a:rPr lang="ar-SA" sz="1300" dirty="0" smtClean="0"/>
                        <a:t> </a:t>
                      </a:r>
                      <a:r>
                        <a:rPr lang="en-GB" sz="1300" dirty="0" err="1" smtClean="0"/>
                        <a:t>rifampin</a:t>
                      </a:r>
                      <a:r>
                        <a:rPr lang="en-GB" sz="1300" dirty="0" smtClean="0"/>
                        <a:t>, heparin-induced thrombocytopenia.</a:t>
                      </a:r>
                    </a:p>
                    <a:p>
                      <a:pPr marL="342900" indent="-342900">
                        <a:lnSpc>
                          <a:spcPct val="150000"/>
                        </a:lnSpc>
                        <a:buFont typeface="+mj-lt"/>
                        <a:buAutoNum type="arabicPeriod"/>
                      </a:pPr>
                      <a:r>
                        <a:rPr lang="en-GB" sz="1300" dirty="0" smtClean="0">
                          <a:solidFill>
                            <a:schemeClr val="accent2">
                              <a:lumMod val="75000"/>
                            </a:schemeClr>
                          </a:solidFill>
                        </a:rPr>
                        <a:t>Surgery: </a:t>
                      </a:r>
                      <a:r>
                        <a:rPr lang="en-GB" sz="1300" dirty="0" smtClean="0"/>
                        <a:t>man-made heart valves, blood vessel grafts, bypass machines.</a:t>
                      </a:r>
                    </a:p>
                    <a:p>
                      <a:pPr marL="342900" indent="-342900">
                        <a:lnSpc>
                          <a:spcPct val="150000"/>
                        </a:lnSpc>
                        <a:buFont typeface="+mj-lt"/>
                        <a:buAutoNum type="arabicPeriod"/>
                      </a:pPr>
                      <a:r>
                        <a:rPr lang="en-GB" sz="1300" dirty="0" smtClean="0">
                          <a:solidFill>
                            <a:schemeClr val="accent2">
                              <a:lumMod val="75000"/>
                            </a:schemeClr>
                          </a:solidFill>
                        </a:rPr>
                        <a:t>Infection: </a:t>
                      </a:r>
                      <a:r>
                        <a:rPr lang="en-GB" sz="1300" dirty="0" smtClean="0"/>
                        <a:t>septicaemia.</a:t>
                      </a:r>
                    </a:p>
                    <a:p>
                      <a:pPr marL="342900" indent="-342900">
                        <a:lnSpc>
                          <a:spcPct val="150000"/>
                        </a:lnSpc>
                        <a:buFont typeface="+mj-lt"/>
                        <a:buAutoNum type="arabicPeriod"/>
                      </a:pPr>
                      <a:r>
                        <a:rPr lang="en-GB" sz="1300" dirty="0" smtClean="0">
                          <a:solidFill>
                            <a:schemeClr val="accent2">
                              <a:lumMod val="75000"/>
                            </a:schemeClr>
                          </a:solidFill>
                        </a:rPr>
                        <a:t>Pregnancy: </a:t>
                      </a:r>
                      <a:r>
                        <a:rPr lang="en-GB" sz="1300" dirty="0" smtClean="0"/>
                        <a:t>about </a:t>
                      </a:r>
                      <a:r>
                        <a:rPr lang="en-GB" sz="1300" dirty="0" smtClean="0">
                          <a:solidFill>
                            <a:schemeClr val="accent4">
                              <a:lumMod val="75000"/>
                            </a:schemeClr>
                          </a:solidFill>
                        </a:rPr>
                        <a:t>5% </a:t>
                      </a:r>
                      <a:r>
                        <a:rPr lang="en-GB" sz="1300" dirty="0" smtClean="0"/>
                        <a:t>of pregnant women develop mild decrease:</a:t>
                      </a:r>
                    </a:p>
                    <a:p>
                      <a:pPr marL="285750" indent="-285750">
                        <a:lnSpc>
                          <a:spcPct val="150000"/>
                        </a:lnSpc>
                        <a:buFont typeface="Arial" panose="020B0604020202020204" pitchFamily="34" charset="0"/>
                        <a:buChar char="•"/>
                      </a:pPr>
                      <a:r>
                        <a:rPr lang="en-GB" sz="1300" dirty="0" smtClean="0"/>
                        <a:t>Thrombotic thrombocytopenic purpura.</a:t>
                      </a:r>
                    </a:p>
                    <a:p>
                      <a:pPr marL="285750" indent="-285750">
                        <a:lnSpc>
                          <a:spcPct val="150000"/>
                        </a:lnSpc>
                        <a:buFont typeface="Arial" panose="020B0604020202020204" pitchFamily="34" charset="0"/>
                        <a:buChar char="•"/>
                      </a:pPr>
                      <a:r>
                        <a:rPr lang="en-GB" sz="1300" dirty="0" smtClean="0"/>
                        <a:t>Disseminated intravascular coagulation</a:t>
                      </a:r>
                      <a:r>
                        <a:rPr lang="ar-SA" sz="1300" dirty="0" smtClean="0"/>
                        <a:t> </a:t>
                      </a:r>
                      <a:r>
                        <a:rPr lang="en-GB" sz="1300" dirty="0" err="1" smtClean="0"/>
                        <a:t>Pseudothrombocytopenia</a:t>
                      </a:r>
                      <a:r>
                        <a:rPr lang="en-GB" sz="1300" dirty="0" smtClean="0"/>
                        <a:t>. Partial clotting of specimen EDTA-platelet clumping</a:t>
                      </a:r>
                      <a:r>
                        <a:rPr lang="en-GB" sz="1300" baseline="0" dirty="0" smtClean="0"/>
                        <a:t> </a:t>
                      </a:r>
                      <a:r>
                        <a:rPr lang="ar-SA" sz="1300" baseline="0" dirty="0" smtClean="0">
                          <a:solidFill>
                            <a:schemeClr val="bg1">
                              <a:lumMod val="50000"/>
                            </a:schemeClr>
                          </a:solidFill>
                          <a:latin typeface="Calibri" panose="020F0502020204030204" pitchFamily="34" charset="0"/>
                          <a:cs typeface="Calibri" panose="020F0502020204030204" pitchFamily="34" charset="0"/>
                        </a:rPr>
                        <a:t>(عدد </a:t>
                      </a:r>
                      <a:r>
                        <a:rPr lang="ar-SA" sz="1300" baseline="0" dirty="0" err="1" smtClean="0">
                          <a:solidFill>
                            <a:schemeClr val="bg1">
                              <a:lumMod val="50000"/>
                            </a:schemeClr>
                          </a:solidFill>
                          <a:latin typeface="Calibri" panose="020F0502020204030204" pitchFamily="34" charset="0"/>
                          <a:cs typeface="Calibri" panose="020F0502020204030204" pitchFamily="34" charset="0"/>
                        </a:rPr>
                        <a:t>البلاتليت</a:t>
                      </a:r>
                      <a:r>
                        <a:rPr lang="ar-SA" sz="1300" baseline="0" dirty="0" smtClean="0">
                          <a:solidFill>
                            <a:schemeClr val="bg1">
                              <a:lumMod val="50000"/>
                            </a:schemeClr>
                          </a:solidFill>
                          <a:latin typeface="Calibri" panose="020F0502020204030204" pitchFamily="34" charset="0"/>
                          <a:cs typeface="Calibri" panose="020F0502020204030204" pitchFamily="34" charset="0"/>
                        </a:rPr>
                        <a:t> ممتاز، ولكن المشكلة في تأديتها وظيفتها)</a:t>
                      </a:r>
                      <a:endParaRPr lang="en-GB" sz="1300" dirty="0" smtClean="0">
                        <a:solidFill>
                          <a:schemeClr val="bg1">
                            <a:lumMod val="50000"/>
                          </a:schemeClr>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GB" sz="1300" dirty="0" smtClean="0"/>
                        <a:t>Platelet </a:t>
                      </a:r>
                      <a:r>
                        <a:rPr lang="en-GB" sz="1300" dirty="0" err="1" smtClean="0"/>
                        <a:t>satellitism</a:t>
                      </a:r>
                      <a:r>
                        <a:rPr lang="en-GB" sz="1300" dirty="0" smtClean="0"/>
                        <a:t> around WBCs.</a:t>
                      </a:r>
                    </a:p>
                    <a:p>
                      <a:pPr marL="285750" indent="-285750">
                        <a:lnSpc>
                          <a:spcPct val="150000"/>
                        </a:lnSpc>
                        <a:buFont typeface="Arial" panose="020B0604020202020204" pitchFamily="34" charset="0"/>
                        <a:buChar char="•"/>
                      </a:pPr>
                      <a:r>
                        <a:rPr lang="en-GB" sz="1300" dirty="0" smtClean="0"/>
                        <a:t>Cold agglutinins.</a:t>
                      </a:r>
                    </a:p>
                    <a:p>
                      <a:pPr marL="285750" indent="-285750">
                        <a:lnSpc>
                          <a:spcPct val="150000"/>
                        </a:lnSpc>
                        <a:buFont typeface="Arial" panose="020B0604020202020204" pitchFamily="34" charset="0"/>
                        <a:buChar char="•"/>
                      </a:pPr>
                      <a:r>
                        <a:rPr lang="en-GB" sz="1300" dirty="0" smtClean="0"/>
                        <a:t>Giant platelets.</a:t>
                      </a:r>
                    </a:p>
                  </a:txBody>
                  <a:tcPr>
                    <a:solidFill>
                      <a:schemeClr val="bg1"/>
                    </a:solidFill>
                  </a:tcPr>
                </a:tc>
                <a:tc hMerge="1">
                  <a:txBody>
                    <a:bodyPr/>
                    <a:lstStyle/>
                    <a:p>
                      <a:endParaRPr lang="en-US"/>
                    </a:p>
                  </a:txBody>
                  <a:tcPr/>
                </a:tc>
                <a:extLst>
                  <a:ext uri="{0D108BD9-81ED-4DB2-BD59-A6C34878D82A}">
                    <a16:rowId xmlns:a16="http://schemas.microsoft.com/office/drawing/2014/main" val="2597020471"/>
                  </a:ext>
                </a:extLst>
              </a:tr>
            </a:tbl>
          </a:graphicData>
        </a:graphic>
      </p:graphicFrame>
      <p:sp>
        <p:nvSpPr>
          <p:cNvPr id="16" name="Rectangle 15"/>
          <p:cNvSpPr/>
          <p:nvPr/>
        </p:nvSpPr>
        <p:spPr>
          <a:xfrm>
            <a:off x="10004231" y="2031"/>
            <a:ext cx="2205981" cy="330625"/>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8" name="TextBox 7">
            <a:extLst>
              <a:ext uri="{FF2B5EF4-FFF2-40B4-BE49-F238E27FC236}">
                <a16:creationId xmlns:a16="http://schemas.microsoft.com/office/drawing/2014/main" id="{78440237-B4E2-DE4F-AFDD-C3D114D6BDB1}"/>
              </a:ext>
            </a:extLst>
          </p:cNvPr>
          <p:cNvSpPr txBox="1"/>
          <p:nvPr/>
        </p:nvSpPr>
        <p:spPr>
          <a:xfrm>
            <a:off x="8542684" y="1052736"/>
            <a:ext cx="3528392" cy="1200329"/>
          </a:xfrm>
          <a:prstGeom prst="rect">
            <a:avLst/>
          </a:prstGeom>
          <a:ln>
            <a:solidFill>
              <a:srgbClr val="00B050"/>
            </a:solidFill>
            <a:prstDash val="dashDot"/>
          </a:ln>
        </p:spPr>
        <p:txBody>
          <a:bodyPr wrap="square">
            <a:spAutoFit/>
          </a:bodyPr>
          <a:lstStyle>
            <a:defPPr>
              <a:defRPr lang="en-US"/>
            </a:defPPr>
            <a:lvl1pPr>
              <a:defRPr sz="1200">
                <a:solidFill>
                  <a:srgbClr val="00B050"/>
                </a:solidFill>
                <a:latin typeface="Calibri" panose="020F0502020204030204" pitchFamily="34" charset="0"/>
                <a:cs typeface="Calibri" panose="020F0502020204030204" pitchFamily="34" charset="0"/>
              </a:defRPr>
            </a:lvl1pPr>
          </a:lstStyle>
          <a:p>
            <a:r>
              <a:rPr lang="en-US" dirty="0"/>
              <a:t>Normally in healthy people there are thousands of injuries occur in blood vessels but we don't feel them because platelets repair everything but if our platelets aren't normal, it may cause bleeding need long time to </a:t>
            </a:r>
            <a:r>
              <a:rPr lang="en-US" dirty="0" smtClean="0"/>
              <a:t>stop, </a:t>
            </a:r>
            <a:r>
              <a:rPr lang="en-US" dirty="0"/>
              <a:t>bruises without </a:t>
            </a:r>
            <a:r>
              <a:rPr lang="en-US" dirty="0" smtClean="0"/>
              <a:t>trauma, </a:t>
            </a:r>
            <a:r>
              <a:rPr lang="en-US" dirty="0"/>
              <a:t>spots on skin, epistaxis or abnormal menstrual bleeding in </a:t>
            </a:r>
            <a:r>
              <a:rPr lang="en-US" dirty="0" smtClean="0"/>
              <a:t>females.</a:t>
            </a:r>
            <a:endParaRPr lang="en-US" dirty="0"/>
          </a:p>
        </p:txBody>
      </p:sp>
    </p:spTree>
    <p:extLst>
      <p:ext uri="{BB962C8B-B14F-4D97-AF65-F5344CB8AC3E}">
        <p14:creationId xmlns:p14="http://schemas.microsoft.com/office/powerpoint/2010/main" val="108098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Congenital platelet disorders </a:t>
            </a:r>
            <a:endParaRPr lang="en-GB"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162551487"/>
              </p:ext>
            </p:extLst>
          </p:nvPr>
        </p:nvGraphicFramePr>
        <p:xfrm>
          <a:off x="609460" y="1218397"/>
          <a:ext cx="8653305" cy="5062556"/>
        </p:xfrm>
        <a:graphic>
          <a:graphicData uri="http://schemas.openxmlformats.org/drawingml/2006/table">
            <a:tbl>
              <a:tblPr firstRow="1" bandRow="1">
                <a:tableStyleId>{5DA37D80-6434-44D0-A028-1B22A696006F}</a:tableStyleId>
              </a:tblPr>
              <a:tblGrid>
                <a:gridCol w="2567658">
                  <a:extLst>
                    <a:ext uri="{9D8B030D-6E8A-4147-A177-3AD203B41FA5}">
                      <a16:colId xmlns:a16="http://schemas.microsoft.com/office/drawing/2014/main" val="20000"/>
                    </a:ext>
                  </a:extLst>
                </a:gridCol>
                <a:gridCol w="6085647">
                  <a:extLst>
                    <a:ext uri="{9D8B030D-6E8A-4147-A177-3AD203B41FA5}">
                      <a16:colId xmlns:a16="http://schemas.microsoft.com/office/drawing/2014/main" val="20001"/>
                    </a:ext>
                  </a:extLst>
                </a:gridCol>
              </a:tblGrid>
              <a:tr h="247574">
                <a:tc gridSpan="2">
                  <a:txBody>
                    <a:bodyPr/>
                    <a:lstStyle/>
                    <a:p>
                      <a:pPr algn="ctr">
                        <a:lnSpc>
                          <a:spcPct val="100000"/>
                        </a:lnSpc>
                      </a:pPr>
                      <a:r>
                        <a:rPr kumimoji="0" lang="en-US" sz="1600" b="0" kern="1200" dirty="0" smtClean="0">
                          <a:solidFill>
                            <a:schemeClr val="tx1"/>
                          </a:solidFill>
                          <a:latin typeface="+mn-lt"/>
                          <a:ea typeface="+mn-ea"/>
                          <a:cs typeface="+mn-cs"/>
                        </a:rPr>
                        <a:t>Congenital platelet disorders </a:t>
                      </a:r>
                      <a:endParaRPr kumimoji="0" lang="en-GB" sz="1600" b="0" kern="1200" dirty="0">
                        <a:solidFill>
                          <a:schemeClr val="tx1"/>
                        </a:solidFill>
                        <a:latin typeface="+mn-lt"/>
                        <a:ea typeface="+mn-ea"/>
                        <a:cs typeface="+mn-cs"/>
                      </a:endParaRPr>
                    </a:p>
                  </a:txBody>
                  <a:tcPr>
                    <a:solidFill>
                      <a:schemeClr val="accent2">
                        <a:lumMod val="20000"/>
                        <a:lumOff val="80000"/>
                      </a:schemeClr>
                    </a:solidFill>
                  </a:tcPr>
                </a:tc>
                <a:tc hMerge="1">
                  <a:txBody>
                    <a:bodyPr/>
                    <a:lstStyle/>
                    <a:p>
                      <a:pPr algn="ctr"/>
                      <a:endParaRPr lang="en-US" sz="1600" dirty="0" smtClean="0">
                        <a:solidFill>
                          <a:schemeClr val="bg1"/>
                        </a:solidFill>
                      </a:endParaRPr>
                    </a:p>
                  </a:txBody>
                  <a:tcPr>
                    <a:solidFill>
                      <a:schemeClr val="bg1"/>
                    </a:solidFill>
                  </a:tcPr>
                </a:tc>
                <a:extLst>
                  <a:ext uri="{0D108BD9-81ED-4DB2-BD59-A6C34878D82A}">
                    <a16:rowId xmlns:a16="http://schemas.microsoft.com/office/drawing/2014/main" val="2722134856"/>
                  </a:ext>
                </a:extLst>
              </a:tr>
              <a:tr h="255738">
                <a:tc>
                  <a:txBody>
                    <a:bodyPr/>
                    <a:lstStyle/>
                    <a:p>
                      <a:pPr algn="ctr">
                        <a:lnSpc>
                          <a:spcPct val="100000"/>
                        </a:lnSpc>
                      </a:pPr>
                      <a:r>
                        <a:rPr lang="en-US" sz="1600" dirty="0" smtClean="0"/>
                        <a:t>site</a:t>
                      </a:r>
                      <a:endParaRPr lang="en-GB" sz="1600" dirty="0">
                        <a:solidFill>
                          <a:schemeClr val="bg1"/>
                        </a:solidFill>
                      </a:endParaRPr>
                    </a:p>
                  </a:txBody>
                  <a:tcPr>
                    <a:solidFill>
                      <a:srgbClr val="D1FBF2"/>
                    </a:solidFill>
                  </a:tcPr>
                </a:tc>
                <a:tc>
                  <a:txBody>
                    <a:bodyPr/>
                    <a:lstStyle/>
                    <a:p>
                      <a:pPr algn="ctr">
                        <a:lnSpc>
                          <a:spcPct val="100000"/>
                        </a:lnSpc>
                      </a:pPr>
                      <a:r>
                        <a:rPr lang="en-US" sz="1600" dirty="0" smtClean="0"/>
                        <a:t>Disorders</a:t>
                      </a:r>
                      <a:endParaRPr lang="en-US" sz="1600" dirty="0" smtClean="0">
                        <a:solidFill>
                          <a:schemeClr val="bg1"/>
                        </a:solidFill>
                      </a:endParaRPr>
                    </a:p>
                  </a:txBody>
                  <a:tcPr>
                    <a:solidFill>
                      <a:srgbClr val="D1FBF2"/>
                    </a:solidFill>
                  </a:tcPr>
                </a:tc>
                <a:extLst>
                  <a:ext uri="{0D108BD9-81ED-4DB2-BD59-A6C34878D82A}">
                    <a16:rowId xmlns:a16="http://schemas.microsoft.com/office/drawing/2014/main" val="10000"/>
                  </a:ext>
                </a:extLst>
              </a:tr>
              <a:tr h="278834">
                <a:tc>
                  <a:txBody>
                    <a:bodyPr/>
                    <a:lstStyle/>
                    <a:p>
                      <a:pPr algn="ctr">
                        <a:lnSpc>
                          <a:spcPct val="100000"/>
                        </a:lnSpc>
                      </a:pPr>
                      <a:endParaRPr lang="en-US" sz="1400" dirty="0" smtClean="0">
                        <a:solidFill>
                          <a:srgbClr val="FF0000"/>
                        </a:solidFill>
                      </a:endParaRPr>
                    </a:p>
                    <a:p>
                      <a:pPr algn="ctr">
                        <a:lnSpc>
                          <a:spcPct val="100000"/>
                        </a:lnSpc>
                      </a:pPr>
                      <a:r>
                        <a:rPr lang="en-US" sz="1400" dirty="0" smtClean="0">
                          <a:solidFill>
                            <a:srgbClr val="FF0000"/>
                          </a:solidFill>
                        </a:rPr>
                        <a:t>Disorders of adhesion </a:t>
                      </a:r>
                      <a:endParaRPr lang="en-GB" sz="1400" dirty="0">
                        <a:solidFill>
                          <a:srgbClr val="FF0000"/>
                        </a:solidFill>
                      </a:endParaRPr>
                    </a:p>
                  </a:txBody>
                  <a:tcPr>
                    <a:solidFill>
                      <a:srgbClr val="FFFFCC"/>
                    </a:solidFill>
                  </a:tcPr>
                </a:tc>
                <a:tc>
                  <a:txBody>
                    <a:bodyPr/>
                    <a:lstStyle/>
                    <a:p>
                      <a:pPr>
                        <a:lnSpc>
                          <a:spcPct val="100000"/>
                        </a:lnSpc>
                      </a:pPr>
                      <a:r>
                        <a:rPr lang="en-GB" sz="1300" dirty="0" smtClean="0">
                          <a:solidFill>
                            <a:srgbClr val="FF0000"/>
                          </a:solidFill>
                        </a:rPr>
                        <a:t>Bernard-</a:t>
                      </a:r>
                      <a:r>
                        <a:rPr lang="en-GB" sz="1300" dirty="0" err="1" smtClean="0">
                          <a:solidFill>
                            <a:srgbClr val="FF0000"/>
                          </a:solidFill>
                        </a:rPr>
                        <a:t>Soulier</a:t>
                      </a:r>
                      <a:r>
                        <a:rPr lang="en-GB" sz="1300" baseline="0" dirty="0" smtClean="0">
                          <a:solidFill>
                            <a:srgbClr val="FF0000"/>
                          </a:solidFill>
                        </a:rPr>
                        <a:t>.</a:t>
                      </a:r>
                    </a:p>
                    <a:p>
                      <a:pPr marL="285750" indent="-285750">
                        <a:lnSpc>
                          <a:spcPct val="100000"/>
                        </a:lnSpc>
                        <a:buFont typeface="Wingdings" panose="05000000000000000000" pitchFamily="2" charset="2"/>
                        <a:buChar char="ü"/>
                      </a:pPr>
                      <a:r>
                        <a:rPr kumimoji="0" lang="en-US" sz="1300" kern="1200" dirty="0" smtClean="0">
                          <a:solidFill>
                            <a:schemeClr val="bg1">
                              <a:lumMod val="50000"/>
                            </a:schemeClr>
                          </a:solidFill>
                          <a:latin typeface="+mn-lt"/>
                          <a:ea typeface="+mn-ea"/>
                          <a:cs typeface="+mn-cs"/>
                        </a:rPr>
                        <a:t>Deficiency of glycoprotein </a:t>
                      </a:r>
                      <a:r>
                        <a:rPr kumimoji="0" lang="en-US" sz="1300" kern="1200" dirty="0" err="1" smtClean="0">
                          <a:solidFill>
                            <a:schemeClr val="bg1">
                              <a:lumMod val="50000"/>
                            </a:schemeClr>
                          </a:solidFill>
                          <a:latin typeface="+mn-lt"/>
                          <a:ea typeface="+mn-ea"/>
                          <a:cs typeface="+mn-cs"/>
                        </a:rPr>
                        <a:t>Ib</a:t>
                      </a:r>
                      <a:r>
                        <a:rPr kumimoji="0" lang="en-US" sz="1300" kern="1200" dirty="0" smtClean="0">
                          <a:solidFill>
                            <a:schemeClr val="bg1">
                              <a:lumMod val="50000"/>
                            </a:schemeClr>
                          </a:solidFill>
                          <a:latin typeface="+mn-lt"/>
                          <a:ea typeface="+mn-ea"/>
                          <a:cs typeface="+mn-cs"/>
                        </a:rPr>
                        <a:t> (</a:t>
                      </a:r>
                      <a:r>
                        <a:rPr kumimoji="0" lang="en-US" sz="1300" kern="1200" dirty="0" err="1" smtClean="0">
                          <a:solidFill>
                            <a:schemeClr val="bg1">
                              <a:lumMod val="50000"/>
                            </a:schemeClr>
                          </a:solidFill>
                          <a:latin typeface="+mn-lt"/>
                          <a:ea typeface="+mn-ea"/>
                          <a:cs typeface="+mn-cs"/>
                        </a:rPr>
                        <a:t>Gp</a:t>
                      </a:r>
                      <a:r>
                        <a:rPr kumimoji="0" lang="en-US" sz="1300" kern="1200" dirty="0" smtClean="0">
                          <a:solidFill>
                            <a:schemeClr val="bg1">
                              <a:lumMod val="50000"/>
                            </a:schemeClr>
                          </a:solidFill>
                          <a:latin typeface="+mn-lt"/>
                          <a:ea typeface="+mn-ea"/>
                          <a:cs typeface="+mn-cs"/>
                        </a:rPr>
                        <a:t> </a:t>
                      </a:r>
                      <a:r>
                        <a:rPr kumimoji="0" lang="en-US" sz="1300" kern="1200" dirty="0" err="1" smtClean="0">
                          <a:solidFill>
                            <a:schemeClr val="bg1">
                              <a:lumMod val="50000"/>
                            </a:schemeClr>
                          </a:solidFill>
                          <a:latin typeface="+mn-lt"/>
                          <a:ea typeface="+mn-ea"/>
                          <a:cs typeface="+mn-cs"/>
                        </a:rPr>
                        <a:t>Ib</a:t>
                      </a:r>
                      <a:r>
                        <a:rPr kumimoji="0" lang="en-US" sz="1300" kern="1200" dirty="0" smtClean="0">
                          <a:solidFill>
                            <a:schemeClr val="bg1">
                              <a:lumMod val="50000"/>
                            </a:schemeClr>
                          </a:solidFill>
                          <a:latin typeface="+mn-lt"/>
                          <a:ea typeface="+mn-ea"/>
                          <a:cs typeface="+mn-cs"/>
                        </a:rPr>
                        <a:t>), the receptor for von </a:t>
                      </a:r>
                      <a:r>
                        <a:rPr kumimoji="0" lang="en-US" sz="1300" kern="1200" dirty="0" err="1" smtClean="0">
                          <a:solidFill>
                            <a:schemeClr val="bg1">
                              <a:lumMod val="50000"/>
                            </a:schemeClr>
                          </a:solidFill>
                          <a:latin typeface="+mn-lt"/>
                          <a:ea typeface="+mn-ea"/>
                          <a:cs typeface="+mn-cs"/>
                        </a:rPr>
                        <a:t>Willebrand</a:t>
                      </a:r>
                      <a:r>
                        <a:rPr kumimoji="0" lang="en-US" sz="1300" kern="1200" dirty="0" smtClean="0">
                          <a:solidFill>
                            <a:schemeClr val="bg1">
                              <a:lumMod val="50000"/>
                            </a:schemeClr>
                          </a:solidFill>
                          <a:latin typeface="+mn-lt"/>
                          <a:ea typeface="+mn-ea"/>
                          <a:cs typeface="+mn-cs"/>
                        </a:rPr>
                        <a:t> factor.</a:t>
                      </a:r>
                    </a:p>
                    <a:p>
                      <a:pPr marL="285750" indent="-285750">
                        <a:lnSpc>
                          <a:spcPct val="100000"/>
                        </a:lnSpc>
                        <a:buFont typeface="Wingdings" panose="05000000000000000000" pitchFamily="2" charset="2"/>
                        <a:buChar char="ü"/>
                      </a:pPr>
                      <a:r>
                        <a:rPr kumimoji="0" lang="en-US" sz="1300" kern="1200" dirty="0" smtClean="0">
                          <a:solidFill>
                            <a:schemeClr val="bg1">
                              <a:lumMod val="50000"/>
                            </a:schemeClr>
                          </a:solidFill>
                          <a:latin typeface="+mn-lt"/>
                          <a:ea typeface="+mn-ea"/>
                          <a:cs typeface="+mn-cs"/>
                        </a:rPr>
                        <a:t>BSS is a giant platelet disorder, meaning that it is characterized by abnormally large platelets.</a:t>
                      </a:r>
                      <a:endParaRPr kumimoji="0" lang="en-GB" sz="1300" kern="120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262066">
                <a:tc>
                  <a:txBody>
                    <a:bodyPr/>
                    <a:lstStyle/>
                    <a:p>
                      <a:pPr algn="ctr">
                        <a:lnSpc>
                          <a:spcPct val="100000"/>
                        </a:lnSpc>
                      </a:pPr>
                      <a:endParaRPr lang="en-US" sz="14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endParaRPr lang="en-US" sz="100" dirty="0" smtClean="0">
                        <a:solidFill>
                          <a:srgbClr val="FF0000"/>
                        </a:solidFill>
                      </a:endParaRPr>
                    </a:p>
                    <a:p>
                      <a:pPr algn="ctr">
                        <a:lnSpc>
                          <a:spcPct val="100000"/>
                        </a:lnSpc>
                      </a:pPr>
                      <a:r>
                        <a:rPr lang="en-US" sz="1400" dirty="0" smtClean="0">
                          <a:solidFill>
                            <a:srgbClr val="FF0000"/>
                          </a:solidFill>
                        </a:rPr>
                        <a:t>Disorders of aggregation </a:t>
                      </a:r>
                    </a:p>
                  </a:txBody>
                  <a:tcPr>
                    <a:solidFill>
                      <a:srgbClr val="FFFFCC"/>
                    </a:solidFill>
                  </a:tcPr>
                </a:tc>
                <a:tc>
                  <a:txBody>
                    <a:bodyPr/>
                    <a:lstStyle/>
                    <a:p>
                      <a:pPr>
                        <a:lnSpc>
                          <a:spcPct val="100000"/>
                        </a:lnSpc>
                      </a:pPr>
                      <a:r>
                        <a:rPr lang="en-GB" sz="1300" dirty="0" smtClean="0">
                          <a:solidFill>
                            <a:srgbClr val="FF0000"/>
                          </a:solidFill>
                        </a:rPr>
                        <a:t>Glanzmann </a:t>
                      </a:r>
                      <a:r>
                        <a:rPr lang="en-GB" sz="1300" dirty="0" err="1" smtClean="0">
                          <a:solidFill>
                            <a:srgbClr val="FF0000"/>
                          </a:solidFill>
                        </a:rPr>
                        <a:t>thrombosthenia</a:t>
                      </a:r>
                      <a:r>
                        <a:rPr lang="en-GB" sz="1300" dirty="0" smtClean="0">
                          <a:solidFill>
                            <a:srgbClr val="FF0000"/>
                          </a:solidFill>
                        </a:rPr>
                        <a:t>.</a:t>
                      </a:r>
                    </a:p>
                    <a:p>
                      <a:pPr marL="285750" indent="-285750">
                        <a:buFont typeface="Wingdings" panose="05000000000000000000" pitchFamily="2" charset="2"/>
                        <a:buChar char="ü"/>
                      </a:pPr>
                      <a:r>
                        <a:rPr kumimoji="0" lang="en-US" sz="1300" kern="1200" dirty="0" smtClean="0">
                          <a:solidFill>
                            <a:schemeClr val="bg1">
                              <a:lumMod val="50000"/>
                            </a:schemeClr>
                          </a:solidFill>
                          <a:latin typeface="+mn-lt"/>
                          <a:ea typeface="+mn-ea"/>
                          <a:cs typeface="+mn-cs"/>
                        </a:rPr>
                        <a:t>Is an abnormality of the platelets. It is an</a:t>
                      </a:r>
                      <a:r>
                        <a:rPr kumimoji="0" lang="en-US" sz="1300" kern="1200" baseline="0" dirty="0" smtClean="0">
                          <a:solidFill>
                            <a:schemeClr val="bg1">
                              <a:lumMod val="50000"/>
                            </a:schemeClr>
                          </a:solidFill>
                          <a:latin typeface="+mn-lt"/>
                          <a:ea typeface="+mn-ea"/>
                          <a:cs typeface="+mn-cs"/>
                        </a:rPr>
                        <a:t> </a:t>
                      </a:r>
                      <a:r>
                        <a:rPr kumimoji="0" lang="en-US" sz="1300" kern="1200" dirty="0" smtClean="0">
                          <a:solidFill>
                            <a:schemeClr val="bg1">
                              <a:lumMod val="50000"/>
                            </a:schemeClr>
                          </a:solidFill>
                          <a:latin typeface="+mn-lt"/>
                          <a:ea typeface="+mn-ea"/>
                          <a:cs typeface="+mn-cs"/>
                        </a:rPr>
                        <a:t>extremely rare coagulopathy.</a:t>
                      </a:r>
                    </a:p>
                    <a:p>
                      <a:pPr marL="285750" indent="-285750">
                        <a:buFont typeface="Wingdings" panose="05000000000000000000" pitchFamily="2" charset="2"/>
                        <a:buChar char="ü"/>
                      </a:pPr>
                      <a:r>
                        <a:rPr kumimoji="0" lang="en-US" sz="1300" kern="1200" dirty="0" smtClean="0">
                          <a:solidFill>
                            <a:schemeClr val="bg1">
                              <a:lumMod val="50000"/>
                            </a:schemeClr>
                          </a:solidFill>
                          <a:latin typeface="+mn-lt"/>
                          <a:ea typeface="+mn-ea"/>
                          <a:cs typeface="+mn-cs"/>
                        </a:rPr>
                        <a:t>Deficiency or low levels of glycoprotein</a:t>
                      </a:r>
                      <a:r>
                        <a:rPr kumimoji="0" lang="en-US" sz="1300" kern="1200" baseline="0" dirty="0" smtClean="0">
                          <a:solidFill>
                            <a:schemeClr val="bg1">
                              <a:lumMod val="50000"/>
                            </a:schemeClr>
                          </a:solidFill>
                          <a:latin typeface="+mn-lt"/>
                          <a:ea typeface="+mn-ea"/>
                          <a:cs typeface="+mn-cs"/>
                        </a:rPr>
                        <a:t> </a:t>
                      </a:r>
                      <a:r>
                        <a:rPr kumimoji="0" lang="en-US" sz="1300" kern="1200" dirty="0" err="1" smtClean="0">
                          <a:solidFill>
                            <a:schemeClr val="bg1">
                              <a:lumMod val="50000"/>
                            </a:schemeClr>
                          </a:solidFill>
                          <a:latin typeface="+mn-lt"/>
                          <a:ea typeface="+mn-ea"/>
                          <a:cs typeface="+mn-cs"/>
                        </a:rPr>
                        <a:t>IIb</a:t>
                      </a:r>
                      <a:r>
                        <a:rPr kumimoji="0" lang="en-US" sz="1300" kern="1200" dirty="0" smtClean="0">
                          <a:solidFill>
                            <a:schemeClr val="bg1">
                              <a:lumMod val="50000"/>
                            </a:schemeClr>
                          </a:solidFill>
                          <a:latin typeface="+mn-lt"/>
                          <a:ea typeface="+mn-ea"/>
                          <a:cs typeface="+mn-cs"/>
                        </a:rPr>
                        <a:t>/</a:t>
                      </a:r>
                      <a:r>
                        <a:rPr kumimoji="0" lang="en-US" sz="1300" kern="1200" dirty="0" err="1" smtClean="0">
                          <a:solidFill>
                            <a:schemeClr val="bg1">
                              <a:lumMod val="50000"/>
                            </a:schemeClr>
                          </a:solidFill>
                          <a:latin typeface="+mn-lt"/>
                          <a:ea typeface="+mn-ea"/>
                          <a:cs typeface="+mn-cs"/>
                        </a:rPr>
                        <a:t>IIIa</a:t>
                      </a:r>
                      <a:r>
                        <a:rPr kumimoji="0" lang="en-US" sz="1300" kern="1200" dirty="0" smtClean="0">
                          <a:solidFill>
                            <a:schemeClr val="bg1">
                              <a:lumMod val="50000"/>
                            </a:schemeClr>
                          </a:solidFill>
                          <a:latin typeface="+mn-lt"/>
                          <a:ea typeface="+mn-ea"/>
                          <a:cs typeface="+mn-cs"/>
                        </a:rPr>
                        <a:t> (</a:t>
                      </a:r>
                      <a:r>
                        <a:rPr kumimoji="0" lang="en-US" sz="1300" kern="1200" dirty="0" err="1" smtClean="0">
                          <a:solidFill>
                            <a:schemeClr val="bg1">
                              <a:lumMod val="50000"/>
                            </a:schemeClr>
                          </a:solidFill>
                          <a:latin typeface="+mn-lt"/>
                          <a:ea typeface="+mn-ea"/>
                          <a:cs typeface="+mn-cs"/>
                        </a:rPr>
                        <a:t>Gp</a:t>
                      </a:r>
                      <a:r>
                        <a:rPr kumimoji="0" lang="en-US" sz="1300" kern="1200" baseline="0" dirty="0" smtClean="0">
                          <a:solidFill>
                            <a:schemeClr val="bg1">
                              <a:lumMod val="50000"/>
                            </a:schemeClr>
                          </a:solidFill>
                          <a:latin typeface="+mn-lt"/>
                          <a:ea typeface="+mn-ea"/>
                          <a:cs typeface="+mn-cs"/>
                        </a:rPr>
                        <a:t> </a:t>
                      </a:r>
                      <a:r>
                        <a:rPr kumimoji="0" lang="en-US" sz="1300" kern="1200" dirty="0" err="1" smtClean="0">
                          <a:solidFill>
                            <a:schemeClr val="bg1">
                              <a:lumMod val="50000"/>
                            </a:schemeClr>
                          </a:solidFill>
                          <a:latin typeface="+mn-lt"/>
                          <a:ea typeface="+mn-ea"/>
                          <a:cs typeface="+mn-cs"/>
                        </a:rPr>
                        <a:t>IIb</a:t>
                      </a:r>
                      <a:r>
                        <a:rPr kumimoji="0" lang="en-US" sz="1300" kern="1200" dirty="0" smtClean="0">
                          <a:solidFill>
                            <a:schemeClr val="bg1">
                              <a:lumMod val="50000"/>
                            </a:schemeClr>
                          </a:solidFill>
                          <a:latin typeface="+mn-lt"/>
                          <a:ea typeface="+mn-ea"/>
                          <a:cs typeface="+mn-cs"/>
                        </a:rPr>
                        <a:t>/</a:t>
                      </a:r>
                      <a:r>
                        <a:rPr kumimoji="0" lang="en-US" sz="1300" kern="1200" dirty="0" err="1" smtClean="0">
                          <a:solidFill>
                            <a:schemeClr val="bg1">
                              <a:lumMod val="50000"/>
                            </a:schemeClr>
                          </a:solidFill>
                          <a:latin typeface="+mn-lt"/>
                          <a:ea typeface="+mn-ea"/>
                          <a:cs typeface="+mn-cs"/>
                        </a:rPr>
                        <a:t>IIIa</a:t>
                      </a:r>
                      <a:r>
                        <a:rPr kumimoji="0" lang="en-US" sz="1300" kern="1200" dirty="0" smtClean="0">
                          <a:solidFill>
                            <a:schemeClr val="bg1">
                              <a:lumMod val="50000"/>
                            </a:schemeClr>
                          </a:solidFill>
                          <a:latin typeface="+mn-lt"/>
                          <a:ea typeface="+mn-ea"/>
                          <a:cs typeface="+mn-cs"/>
                        </a:rPr>
                        <a:t>), which is a receptor for</a:t>
                      </a:r>
                      <a:r>
                        <a:rPr kumimoji="0" lang="en-US" sz="1300" kern="1200" baseline="0" dirty="0" smtClean="0">
                          <a:solidFill>
                            <a:schemeClr val="bg1">
                              <a:lumMod val="50000"/>
                            </a:schemeClr>
                          </a:solidFill>
                          <a:latin typeface="+mn-lt"/>
                          <a:ea typeface="+mn-ea"/>
                          <a:cs typeface="+mn-cs"/>
                        </a:rPr>
                        <a:t> </a:t>
                      </a:r>
                      <a:r>
                        <a:rPr kumimoji="0" lang="pt-BR" sz="1300" kern="1200" dirty="0" smtClean="0">
                          <a:solidFill>
                            <a:schemeClr val="bg1">
                              <a:lumMod val="50000"/>
                            </a:schemeClr>
                          </a:solidFill>
                          <a:latin typeface="+mn-lt"/>
                          <a:ea typeface="+mn-ea"/>
                          <a:cs typeface="+mn-cs"/>
                        </a:rPr>
                        <a:t>fibrinogen. As a result --&gt; no fibrinogen</a:t>
                      </a:r>
                      <a:r>
                        <a:rPr kumimoji="0" lang="pt-BR" sz="1300" kern="1200" baseline="0" dirty="0" smtClean="0">
                          <a:solidFill>
                            <a:schemeClr val="bg1">
                              <a:lumMod val="50000"/>
                            </a:schemeClr>
                          </a:solidFill>
                          <a:latin typeface="+mn-lt"/>
                          <a:ea typeface="+mn-ea"/>
                          <a:cs typeface="+mn-cs"/>
                        </a:rPr>
                        <a:t> </a:t>
                      </a:r>
                      <a:r>
                        <a:rPr kumimoji="0" lang="en-US" sz="1300" kern="1200" dirty="0" smtClean="0">
                          <a:solidFill>
                            <a:schemeClr val="bg1">
                              <a:lumMod val="50000"/>
                            </a:schemeClr>
                          </a:solidFill>
                          <a:latin typeface="+mn-lt"/>
                          <a:ea typeface="+mn-ea"/>
                          <a:cs typeface="+mn-cs"/>
                        </a:rPr>
                        <a:t>bridging of platelets to other platelets can</a:t>
                      </a:r>
                      <a:r>
                        <a:rPr kumimoji="0" lang="en-US" sz="1300" kern="1200" baseline="0" dirty="0" smtClean="0">
                          <a:solidFill>
                            <a:schemeClr val="bg1">
                              <a:lumMod val="50000"/>
                            </a:schemeClr>
                          </a:solidFill>
                          <a:latin typeface="+mn-lt"/>
                          <a:ea typeface="+mn-ea"/>
                          <a:cs typeface="+mn-cs"/>
                        </a:rPr>
                        <a:t> </a:t>
                      </a:r>
                      <a:r>
                        <a:rPr kumimoji="0" lang="en-US" sz="1300" kern="1200" dirty="0" smtClean="0">
                          <a:solidFill>
                            <a:schemeClr val="bg1">
                              <a:lumMod val="50000"/>
                            </a:schemeClr>
                          </a:solidFill>
                          <a:latin typeface="+mn-lt"/>
                          <a:ea typeface="+mn-ea"/>
                          <a:cs typeface="+mn-cs"/>
                        </a:rPr>
                        <a:t>occur, and the bleeding time is</a:t>
                      </a:r>
                      <a:r>
                        <a:rPr kumimoji="0" lang="en-US" sz="1300" kern="1200" baseline="0" dirty="0" smtClean="0">
                          <a:solidFill>
                            <a:schemeClr val="bg1">
                              <a:lumMod val="50000"/>
                            </a:schemeClr>
                          </a:solidFill>
                          <a:latin typeface="+mn-lt"/>
                          <a:ea typeface="+mn-ea"/>
                          <a:cs typeface="+mn-cs"/>
                        </a:rPr>
                        <a:t> </a:t>
                      </a:r>
                      <a:r>
                        <a:rPr kumimoji="0" lang="en-US" sz="1300" kern="1200" dirty="0" smtClean="0">
                          <a:solidFill>
                            <a:schemeClr val="bg1">
                              <a:lumMod val="50000"/>
                            </a:schemeClr>
                          </a:solidFill>
                          <a:latin typeface="+mn-lt"/>
                          <a:ea typeface="+mn-ea"/>
                          <a:cs typeface="+mn-cs"/>
                        </a:rPr>
                        <a:t>significantly prolonged ( Aggregation ).</a:t>
                      </a:r>
                      <a:endParaRPr kumimoji="0" lang="en-GB" sz="1300" kern="120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893370">
                <a:tc>
                  <a:txBody>
                    <a:bodyPr/>
                    <a:lstStyle/>
                    <a:p>
                      <a:pPr algn="ctr">
                        <a:lnSpc>
                          <a:spcPct val="100000"/>
                        </a:lnSpc>
                      </a:pPr>
                      <a:endParaRPr lang="en-US" sz="1400" dirty="0" smtClean="0">
                        <a:solidFill>
                          <a:srgbClr val="FF0000"/>
                        </a:solidFill>
                      </a:endParaRPr>
                    </a:p>
                    <a:p>
                      <a:pPr algn="ctr">
                        <a:lnSpc>
                          <a:spcPct val="100000"/>
                        </a:lnSpc>
                      </a:pPr>
                      <a:r>
                        <a:rPr lang="en-US" sz="1400" dirty="0" smtClean="0">
                          <a:solidFill>
                            <a:srgbClr val="FF0000"/>
                          </a:solidFill>
                        </a:rPr>
                        <a:t>Disorders of granules </a:t>
                      </a:r>
                      <a:endParaRPr lang="en-GB" sz="1400" dirty="0">
                        <a:solidFill>
                          <a:srgbClr val="FF0000"/>
                        </a:solidFill>
                      </a:endParaRPr>
                    </a:p>
                  </a:txBody>
                  <a:tcPr>
                    <a:solidFill>
                      <a:srgbClr val="FFFFCC"/>
                    </a:solidFill>
                  </a:tcPr>
                </a:tc>
                <a:tc>
                  <a:txBody>
                    <a:bodyPr/>
                    <a:lstStyle/>
                    <a:p>
                      <a:pPr marL="285750" indent="-285750">
                        <a:lnSpc>
                          <a:spcPct val="100000"/>
                        </a:lnSpc>
                        <a:buFont typeface="Wingdings" panose="05000000000000000000" pitchFamily="2" charset="2"/>
                        <a:buChar char="ü"/>
                      </a:pPr>
                      <a:r>
                        <a:rPr lang="en-GB" sz="1300" dirty="0" smtClean="0"/>
                        <a:t>Grey Platelet Syndrome.</a:t>
                      </a:r>
                    </a:p>
                    <a:p>
                      <a:pPr marL="285750" indent="-285750">
                        <a:lnSpc>
                          <a:spcPct val="100000"/>
                        </a:lnSpc>
                        <a:buFont typeface="Wingdings" panose="05000000000000000000" pitchFamily="2" charset="2"/>
                        <a:buChar char="ü"/>
                      </a:pPr>
                      <a:r>
                        <a:rPr lang="en-GB" sz="1300" dirty="0" smtClean="0"/>
                        <a:t>Storage Pool deficiency.</a:t>
                      </a:r>
                    </a:p>
                    <a:p>
                      <a:pPr marL="285750" indent="-285750">
                        <a:lnSpc>
                          <a:spcPct val="100000"/>
                        </a:lnSpc>
                        <a:buFont typeface="Wingdings" panose="05000000000000000000" pitchFamily="2" charset="2"/>
                        <a:buChar char="ü"/>
                      </a:pPr>
                      <a:r>
                        <a:rPr lang="en-GB" sz="1300" dirty="0" err="1" smtClean="0"/>
                        <a:t>Hermansky-Pudlak</a:t>
                      </a:r>
                      <a:r>
                        <a:rPr lang="en-GB" sz="1300" dirty="0" smtClean="0"/>
                        <a:t> syndrome.</a:t>
                      </a:r>
                    </a:p>
                    <a:p>
                      <a:pPr marL="285750" indent="-285750">
                        <a:lnSpc>
                          <a:spcPct val="100000"/>
                        </a:lnSpc>
                        <a:buFont typeface="Wingdings" panose="05000000000000000000" pitchFamily="2" charset="2"/>
                        <a:buChar char="ü"/>
                      </a:pPr>
                      <a:r>
                        <a:rPr lang="en-GB" sz="1300" dirty="0" err="1" smtClean="0"/>
                        <a:t>Chediak</a:t>
                      </a:r>
                      <a:r>
                        <a:rPr lang="en-GB" sz="1300" dirty="0" smtClean="0"/>
                        <a:t>-Higashi syndrome.</a:t>
                      </a:r>
                    </a:p>
                  </a:txBody>
                  <a:tcPr>
                    <a:solidFill>
                      <a:schemeClr val="bg1"/>
                    </a:solidFill>
                  </a:tcPr>
                </a:tc>
                <a:extLst>
                  <a:ext uri="{0D108BD9-81ED-4DB2-BD59-A6C34878D82A}">
                    <a16:rowId xmlns:a16="http://schemas.microsoft.com/office/drawing/2014/main" val="10003"/>
                  </a:ext>
                </a:extLst>
              </a:tr>
              <a:tr h="236522">
                <a:tc>
                  <a:txBody>
                    <a:bodyPr/>
                    <a:lstStyle/>
                    <a:p>
                      <a:pPr algn="ctr">
                        <a:lnSpc>
                          <a:spcPct val="100000"/>
                        </a:lnSpc>
                      </a:pPr>
                      <a:r>
                        <a:rPr lang="en-US" sz="1400" dirty="0" smtClean="0">
                          <a:solidFill>
                            <a:schemeClr val="accent2">
                              <a:lumMod val="75000"/>
                            </a:schemeClr>
                          </a:solidFill>
                        </a:rPr>
                        <a:t>Disorders</a:t>
                      </a:r>
                      <a:r>
                        <a:rPr lang="en-US" sz="1400" baseline="0" dirty="0" smtClean="0">
                          <a:solidFill>
                            <a:schemeClr val="accent2">
                              <a:lumMod val="75000"/>
                            </a:schemeClr>
                          </a:solidFill>
                        </a:rPr>
                        <a:t> of cytoskeleton</a:t>
                      </a:r>
                      <a:endParaRPr lang="en-GB" sz="1400" dirty="0">
                        <a:solidFill>
                          <a:schemeClr val="accent2">
                            <a:lumMod val="75000"/>
                          </a:schemeClr>
                        </a:solidFill>
                      </a:endParaRPr>
                    </a:p>
                  </a:txBody>
                  <a:tcPr>
                    <a:solidFill>
                      <a:srgbClr val="FFFFCC"/>
                    </a:solidFill>
                  </a:tcPr>
                </a:tc>
                <a:tc>
                  <a:txBody>
                    <a:bodyPr/>
                    <a:lstStyle/>
                    <a:p>
                      <a:pPr>
                        <a:lnSpc>
                          <a:spcPct val="100000"/>
                        </a:lnSpc>
                      </a:pPr>
                      <a:r>
                        <a:rPr lang="en-GB" sz="1300" dirty="0" err="1" smtClean="0"/>
                        <a:t>Wiskott</a:t>
                      </a:r>
                      <a:r>
                        <a:rPr lang="en-GB" sz="1300" dirty="0" smtClean="0"/>
                        <a:t>-Aldrich syndrome.</a:t>
                      </a:r>
                    </a:p>
                  </a:txBody>
                  <a:tcPr>
                    <a:solidFill>
                      <a:schemeClr val="bg1"/>
                    </a:solidFill>
                  </a:tcPr>
                </a:tc>
                <a:extLst>
                  <a:ext uri="{0D108BD9-81ED-4DB2-BD59-A6C34878D82A}">
                    <a16:rowId xmlns:a16="http://schemas.microsoft.com/office/drawing/2014/main" val="10004"/>
                  </a:ext>
                </a:extLst>
              </a:tr>
              <a:tr h="291762">
                <a:tc>
                  <a:txBody>
                    <a:bodyPr/>
                    <a:lstStyle/>
                    <a:p>
                      <a:pPr algn="ctr">
                        <a:lnSpc>
                          <a:spcPct val="100000"/>
                        </a:lnSpc>
                      </a:pPr>
                      <a:r>
                        <a:rPr lang="en-GB" sz="1400" dirty="0" smtClean="0">
                          <a:solidFill>
                            <a:schemeClr val="accent2">
                              <a:lumMod val="75000"/>
                            </a:schemeClr>
                          </a:solidFill>
                        </a:rPr>
                        <a:t>Disorders of Primary Secretion</a:t>
                      </a:r>
                      <a:endParaRPr lang="en-GB" sz="1400" dirty="0">
                        <a:solidFill>
                          <a:schemeClr val="accent2">
                            <a:lumMod val="75000"/>
                          </a:schemeClr>
                        </a:solidFill>
                      </a:endParaRPr>
                    </a:p>
                  </a:txBody>
                  <a:tcPr>
                    <a:solidFill>
                      <a:srgbClr val="FFFFCC"/>
                    </a:solidFill>
                  </a:tcPr>
                </a:tc>
                <a:tc>
                  <a:txBody>
                    <a:bodyPr/>
                    <a:lstStyle/>
                    <a:p>
                      <a:pPr>
                        <a:lnSpc>
                          <a:spcPct val="100000"/>
                        </a:lnSpc>
                      </a:pPr>
                      <a:r>
                        <a:rPr lang="en-GB" sz="1300" dirty="0" smtClean="0"/>
                        <a:t>Receptor defects (TXA2, collagen, ADP, epinephrine).</a:t>
                      </a:r>
                      <a:endParaRPr lang="en-GB" sz="1300" dirty="0"/>
                    </a:p>
                  </a:txBody>
                  <a:tcPr>
                    <a:solidFill>
                      <a:schemeClr val="bg1"/>
                    </a:solidFill>
                  </a:tcPr>
                </a:tc>
                <a:extLst>
                  <a:ext uri="{0D108BD9-81ED-4DB2-BD59-A6C34878D82A}">
                    <a16:rowId xmlns:a16="http://schemas.microsoft.com/office/drawing/2014/main" val="10005"/>
                  </a:ext>
                </a:extLst>
              </a:tr>
              <a:tr h="923066">
                <a:tc>
                  <a:txBody>
                    <a:bodyPr/>
                    <a:lstStyle/>
                    <a:p>
                      <a:pPr algn="ctr">
                        <a:lnSpc>
                          <a:spcPct val="100000"/>
                        </a:lnSpc>
                      </a:pPr>
                      <a:endParaRPr lang="en-US" sz="1400" dirty="0" smtClean="0">
                        <a:solidFill>
                          <a:schemeClr val="accent2">
                            <a:lumMod val="75000"/>
                          </a:schemeClr>
                        </a:solidFill>
                      </a:endParaRPr>
                    </a:p>
                    <a:p>
                      <a:pPr algn="ctr">
                        <a:lnSpc>
                          <a:spcPct val="100000"/>
                        </a:lnSpc>
                      </a:pPr>
                      <a:r>
                        <a:rPr lang="en-US" sz="1400" dirty="0" smtClean="0">
                          <a:solidFill>
                            <a:schemeClr val="accent2">
                              <a:lumMod val="75000"/>
                            </a:schemeClr>
                          </a:solidFill>
                        </a:rPr>
                        <a:t>Disorders of production</a:t>
                      </a:r>
                      <a:r>
                        <a:rPr lang="en-US" sz="1400" baseline="0" dirty="0" smtClean="0">
                          <a:solidFill>
                            <a:schemeClr val="accent2">
                              <a:lumMod val="75000"/>
                            </a:schemeClr>
                          </a:solidFill>
                        </a:rPr>
                        <a:t> </a:t>
                      </a:r>
                      <a:endParaRPr lang="en-GB" sz="1400" dirty="0">
                        <a:solidFill>
                          <a:schemeClr val="accent2">
                            <a:lumMod val="75000"/>
                          </a:schemeClr>
                        </a:solidFill>
                      </a:endParaRPr>
                    </a:p>
                  </a:txBody>
                  <a:tcPr>
                    <a:solidFill>
                      <a:srgbClr val="FFFFCC"/>
                    </a:solidFill>
                  </a:tcPr>
                </a:tc>
                <a:tc>
                  <a:txBody>
                    <a:bodyPr/>
                    <a:lstStyle/>
                    <a:p>
                      <a:pPr marL="285750" indent="-285750">
                        <a:lnSpc>
                          <a:spcPct val="100000"/>
                        </a:lnSpc>
                        <a:buFont typeface="Wingdings" panose="05000000000000000000" pitchFamily="2" charset="2"/>
                        <a:buChar char="ü"/>
                      </a:pPr>
                      <a:r>
                        <a:rPr lang="en-US" sz="1300" dirty="0" smtClean="0"/>
                        <a:t>Congenital </a:t>
                      </a:r>
                      <a:r>
                        <a:rPr lang="en-US" sz="1300" dirty="0" err="1" smtClean="0"/>
                        <a:t>amegakaryocytic</a:t>
                      </a:r>
                      <a:r>
                        <a:rPr lang="en-US" sz="1300" dirty="0" smtClean="0"/>
                        <a:t> thrombocytopenia.</a:t>
                      </a:r>
                    </a:p>
                    <a:p>
                      <a:pPr marL="285750" indent="-285750">
                        <a:lnSpc>
                          <a:spcPct val="100000"/>
                        </a:lnSpc>
                        <a:buFont typeface="Wingdings" panose="05000000000000000000" pitchFamily="2" charset="2"/>
                        <a:buChar char="ü"/>
                      </a:pPr>
                      <a:r>
                        <a:rPr lang="en-US" sz="1300" dirty="0" smtClean="0"/>
                        <a:t>MYH9 related disorders.</a:t>
                      </a:r>
                    </a:p>
                    <a:p>
                      <a:pPr marL="285750" indent="-285750">
                        <a:lnSpc>
                          <a:spcPct val="100000"/>
                        </a:lnSpc>
                        <a:buFont typeface="Wingdings" panose="05000000000000000000" pitchFamily="2" charset="2"/>
                        <a:buChar char="ü"/>
                      </a:pPr>
                      <a:r>
                        <a:rPr lang="en-US" sz="1300" dirty="0" smtClean="0"/>
                        <a:t>Thrombocytopenia with absent radii (TAR).</a:t>
                      </a:r>
                    </a:p>
                    <a:p>
                      <a:pPr marL="285750" indent="-285750">
                        <a:lnSpc>
                          <a:spcPct val="100000"/>
                        </a:lnSpc>
                        <a:buFont typeface="Wingdings" panose="05000000000000000000" pitchFamily="2" charset="2"/>
                        <a:buChar char="ü"/>
                      </a:pPr>
                      <a:r>
                        <a:rPr lang="en-US" sz="1300" dirty="0" smtClean="0"/>
                        <a:t>Paris-Trousseau/Jacobsen.</a:t>
                      </a:r>
                    </a:p>
                  </a:txBody>
                  <a:tcPr>
                    <a:solidFill>
                      <a:schemeClr val="bg1"/>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9334772" y="1412776"/>
            <a:ext cx="2488955" cy="338554"/>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smtClean="0">
                <a:solidFill>
                  <a:schemeClr val="accent2">
                    <a:lumMod val="75000"/>
                  </a:schemeClr>
                </a:solidFill>
              </a:rPr>
              <a:t>Bernard-</a:t>
            </a:r>
            <a:r>
              <a:rPr lang="en-GB" sz="1600" dirty="0" err="1" smtClean="0">
                <a:solidFill>
                  <a:schemeClr val="accent2">
                    <a:lumMod val="75000"/>
                  </a:schemeClr>
                </a:solidFill>
              </a:rPr>
              <a:t>Soulier</a:t>
            </a:r>
            <a:r>
              <a:rPr lang="en-GB" sz="1600" dirty="0" smtClean="0">
                <a:solidFill>
                  <a:schemeClr val="accent2">
                    <a:lumMod val="75000"/>
                  </a:schemeClr>
                </a:solidFill>
              </a:rPr>
              <a:t> syndrome</a:t>
            </a:r>
            <a:endParaRPr lang="en-GB" sz="1600" dirty="0">
              <a:solidFill>
                <a:schemeClr val="accent2">
                  <a:lumMod val="75000"/>
                </a:schemeClr>
              </a:solidFill>
            </a:endParaRPr>
          </a:p>
        </p:txBody>
      </p:sp>
      <p:sp>
        <p:nvSpPr>
          <p:cNvPr id="9" name="Rectangle 8"/>
          <p:cNvSpPr/>
          <p:nvPr/>
        </p:nvSpPr>
        <p:spPr>
          <a:xfrm>
            <a:off x="9334771" y="4005064"/>
            <a:ext cx="2488956" cy="338554"/>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err="1">
                <a:solidFill>
                  <a:schemeClr val="accent2">
                    <a:lumMod val="75000"/>
                  </a:schemeClr>
                </a:solidFill>
              </a:rPr>
              <a:t>Glanzmann</a:t>
            </a:r>
            <a:r>
              <a:rPr lang="en-GB" sz="1600" dirty="0">
                <a:solidFill>
                  <a:schemeClr val="accent2">
                    <a:lumMod val="75000"/>
                  </a:schemeClr>
                </a:solidFill>
              </a:rPr>
              <a:t> </a:t>
            </a:r>
            <a:r>
              <a:rPr lang="en-GB" sz="1600" dirty="0" err="1">
                <a:solidFill>
                  <a:schemeClr val="accent2">
                    <a:lumMod val="75000"/>
                  </a:schemeClr>
                </a:solidFill>
              </a:rPr>
              <a:t>thromasthenia</a:t>
            </a:r>
            <a:r>
              <a:rPr lang="en-GB" sz="1600" dirty="0">
                <a:solidFill>
                  <a:schemeClr val="accent2">
                    <a:lumMod val="75000"/>
                  </a:schemeClr>
                </a:solidFill>
              </a:rPr>
              <a:t> </a:t>
            </a:r>
          </a:p>
        </p:txBody>
      </p:sp>
      <p:pic>
        <p:nvPicPr>
          <p:cNvPr id="4" name="Picture 3"/>
          <p:cNvPicPr>
            <a:picLocks noChangeAspect="1"/>
          </p:cNvPicPr>
          <p:nvPr/>
        </p:nvPicPr>
        <p:blipFill>
          <a:blip r:embed="rId2"/>
          <a:stretch>
            <a:fillRect/>
          </a:stretch>
        </p:blipFill>
        <p:spPr>
          <a:xfrm>
            <a:off x="9319745" y="2021106"/>
            <a:ext cx="2736305" cy="1616819"/>
          </a:xfrm>
          <a:prstGeom prst="rect">
            <a:avLst/>
          </a:prstGeom>
        </p:spPr>
      </p:pic>
      <p:pic>
        <p:nvPicPr>
          <p:cNvPr id="12" name="Picture 11"/>
          <p:cNvPicPr>
            <a:picLocks noChangeAspect="1"/>
          </p:cNvPicPr>
          <p:nvPr/>
        </p:nvPicPr>
        <p:blipFill>
          <a:blip r:embed="rId3"/>
          <a:stretch>
            <a:fillRect/>
          </a:stretch>
        </p:blipFill>
        <p:spPr>
          <a:xfrm>
            <a:off x="9319745" y="4540521"/>
            <a:ext cx="2736305" cy="1444188"/>
          </a:xfrm>
          <a:prstGeom prst="rect">
            <a:avLst/>
          </a:prstGeom>
        </p:spPr>
      </p:pic>
    </p:spTree>
    <p:extLst>
      <p:ext uri="{BB962C8B-B14F-4D97-AF65-F5344CB8AC3E}">
        <p14:creationId xmlns:p14="http://schemas.microsoft.com/office/powerpoint/2010/main" val="2066911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14325491"/>
              </p:ext>
            </p:extLst>
          </p:nvPr>
        </p:nvGraphicFramePr>
        <p:xfrm>
          <a:off x="1" y="0"/>
          <a:ext cx="12188824" cy="6925702"/>
        </p:xfrm>
        <a:graphic>
          <a:graphicData uri="http://schemas.openxmlformats.org/drawingml/2006/table">
            <a:tbl>
              <a:tblPr firstRow="1" bandRow="1">
                <a:tableStyleId>{5DA37D80-6434-44D0-A028-1B22A696006F}</a:tableStyleId>
              </a:tblPr>
              <a:tblGrid>
                <a:gridCol w="2998067">
                  <a:extLst>
                    <a:ext uri="{9D8B030D-6E8A-4147-A177-3AD203B41FA5}">
                      <a16:colId xmlns:a16="http://schemas.microsoft.com/office/drawing/2014/main" val="3116103051"/>
                    </a:ext>
                  </a:extLst>
                </a:gridCol>
                <a:gridCol w="1584176">
                  <a:extLst>
                    <a:ext uri="{9D8B030D-6E8A-4147-A177-3AD203B41FA5}">
                      <a16:colId xmlns:a16="http://schemas.microsoft.com/office/drawing/2014/main" val="1222965404"/>
                    </a:ext>
                  </a:extLst>
                </a:gridCol>
                <a:gridCol w="4464496">
                  <a:extLst>
                    <a:ext uri="{9D8B030D-6E8A-4147-A177-3AD203B41FA5}">
                      <a16:colId xmlns:a16="http://schemas.microsoft.com/office/drawing/2014/main" val="2375795215"/>
                    </a:ext>
                  </a:extLst>
                </a:gridCol>
                <a:gridCol w="3142085">
                  <a:extLst>
                    <a:ext uri="{9D8B030D-6E8A-4147-A177-3AD203B41FA5}">
                      <a16:colId xmlns:a16="http://schemas.microsoft.com/office/drawing/2014/main" val="3561559999"/>
                    </a:ext>
                  </a:extLst>
                </a:gridCol>
              </a:tblGrid>
              <a:tr h="307358">
                <a:tc gridSpan="4">
                  <a:txBody>
                    <a:bodyPr/>
                    <a:lstStyle/>
                    <a:p>
                      <a:pPr algn="ctr"/>
                      <a:r>
                        <a:rPr kumimoji="0" lang="en-US" sz="1400" b="0" kern="1200" dirty="0" smtClean="0">
                          <a:solidFill>
                            <a:schemeClr val="tx1"/>
                          </a:solidFill>
                          <a:latin typeface="+mn-lt"/>
                          <a:ea typeface="+mn-ea"/>
                          <a:cs typeface="+mn-cs"/>
                        </a:rPr>
                        <a:t>Laboratory testing of platelet function </a:t>
                      </a:r>
                      <a:endParaRPr lang="en-GB" sz="1400" b="0" dirty="0" smtClean="0">
                        <a:solidFill>
                          <a:schemeClr val="tx1"/>
                        </a:solidFill>
                      </a:endParaRPr>
                    </a:p>
                  </a:txBody>
                  <a:tcPr>
                    <a:solidFill>
                      <a:srgbClr val="D2FA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327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Test</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accent5">
                              <a:lumMod val="75000"/>
                            </a:schemeClr>
                          </a:solidFill>
                          <a:latin typeface="+mn-lt"/>
                          <a:ea typeface="+mn-ea"/>
                          <a:cs typeface="+mn-cs"/>
                        </a:rPr>
                        <a:t>Normal value</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accent5">
                              <a:lumMod val="75000"/>
                            </a:schemeClr>
                          </a:solidFill>
                          <a:latin typeface="+mn-lt"/>
                          <a:ea typeface="+mn-ea"/>
                          <a:cs typeface="+mn-cs"/>
                        </a:rPr>
                        <a:t>Important</a:t>
                      </a:r>
                    </a:p>
                  </a:txBody>
                  <a:tcPr>
                    <a:solidFill>
                      <a:srgbClr val="FFFFCC"/>
                    </a:solidFill>
                  </a:tcPr>
                </a:tc>
                <a:tc>
                  <a:txBody>
                    <a:bodyPr/>
                    <a:lstStyle/>
                    <a:p>
                      <a:pPr marL="12700" algn="ctr">
                        <a:lnSpc>
                          <a:spcPts val="2045"/>
                        </a:lnSpc>
                        <a:spcBef>
                          <a:spcPts val="102"/>
                        </a:spcBef>
                      </a:pPr>
                      <a:r>
                        <a:rPr kumimoji="0" lang="en-US" sz="1400" kern="1200" dirty="0" smtClean="0">
                          <a:solidFill>
                            <a:srgbClr val="FF66CC"/>
                          </a:solidFill>
                          <a:latin typeface="+mn-lt"/>
                          <a:ea typeface="+mn-ea"/>
                          <a:cs typeface="+mn-cs"/>
                        </a:rPr>
                        <a:t>N.B</a:t>
                      </a:r>
                    </a:p>
                  </a:txBody>
                  <a:tcPr>
                    <a:solidFill>
                      <a:srgbClr val="FFFFCC"/>
                    </a:solidFill>
                  </a:tcPr>
                </a:tc>
                <a:extLst>
                  <a:ext uri="{0D108BD9-81ED-4DB2-BD59-A6C34878D82A}">
                    <a16:rowId xmlns:a16="http://schemas.microsoft.com/office/drawing/2014/main" val="4129942922"/>
                  </a:ext>
                </a:extLst>
              </a:tr>
              <a:tr h="522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Platelet count</a:t>
                      </a:r>
                      <a:r>
                        <a:rPr lang="en-US" sz="1400" baseline="0" dirty="0" smtClean="0">
                          <a:solidFill>
                            <a:srgbClr val="FF0000"/>
                          </a:solidFill>
                        </a:rPr>
                        <a:t> </a:t>
                      </a:r>
                      <a:r>
                        <a:rPr lang="en-US" sz="1400" dirty="0" smtClean="0">
                          <a:solidFill>
                            <a:srgbClr val="FF66CC"/>
                          </a:solidFill>
                        </a:rPr>
                        <a:t>shape</a:t>
                      </a:r>
                      <a:r>
                        <a:rPr lang="en-US" sz="1400" baseline="0" dirty="0" smtClean="0">
                          <a:solidFill>
                            <a:srgbClr val="FF0000"/>
                          </a:solidFill>
                        </a:rPr>
                        <a:t> or </a:t>
                      </a:r>
                      <a:r>
                        <a:rPr lang="en-US" sz="1400" dirty="0" smtClean="0">
                          <a:solidFill>
                            <a:schemeClr val="accent5">
                              <a:lumMod val="75000"/>
                            </a:schemeClr>
                          </a:solidFill>
                        </a:rPr>
                        <a:t>Peripheral smear</a:t>
                      </a:r>
                      <a:r>
                        <a:rPr lang="en-US" sz="1400" dirty="0" smtClean="0">
                          <a:solidFill>
                            <a:srgbClr val="FF0000"/>
                          </a:solidFill>
                        </a:rPr>
                        <a:t> and platelet count </a:t>
                      </a:r>
                      <a:endParaRPr lang="en-US" sz="1400" dirty="0" smtClean="0"/>
                    </a:p>
                  </a:txBody>
                  <a:tcPr>
                    <a:solidFill>
                      <a:schemeClr val="bg1">
                        <a:lumMod val="95000"/>
                      </a:schemeClr>
                    </a:solidFill>
                  </a:tcPr>
                </a:tc>
                <a:tc>
                  <a:txBody>
                    <a:bodyPr/>
                    <a:lstStyle/>
                    <a:p>
                      <a:pPr marL="87630" algn="ctr">
                        <a:lnSpc>
                          <a:spcPct val="100000"/>
                        </a:lnSpc>
                        <a:spcBef>
                          <a:spcPts val="115"/>
                        </a:spcBef>
                      </a:pPr>
                      <a:r>
                        <a:rPr lang="en-GB" sz="1400" spc="-5" dirty="0" smtClean="0">
                          <a:solidFill>
                            <a:schemeClr val="accent4">
                              <a:lumMod val="75000"/>
                            </a:schemeClr>
                          </a:solidFill>
                        </a:rPr>
                        <a:t>100,000 </a:t>
                      </a:r>
                      <a:r>
                        <a:rPr lang="en-GB" sz="1400" dirty="0" smtClean="0">
                          <a:solidFill>
                            <a:schemeClr val="accent4">
                              <a:lumMod val="75000"/>
                            </a:schemeClr>
                          </a:solidFill>
                        </a:rPr>
                        <a:t>-</a:t>
                      </a:r>
                      <a:r>
                        <a:rPr lang="en-GB" sz="1400" spc="-20" dirty="0" smtClean="0">
                          <a:solidFill>
                            <a:schemeClr val="accent4">
                              <a:lumMod val="75000"/>
                            </a:schemeClr>
                          </a:solidFill>
                        </a:rPr>
                        <a:t> </a:t>
                      </a:r>
                      <a:r>
                        <a:rPr lang="en-GB" sz="1400" spc="-5" dirty="0" smtClean="0">
                          <a:solidFill>
                            <a:schemeClr val="accent4">
                              <a:lumMod val="75000"/>
                            </a:schemeClr>
                          </a:solidFill>
                        </a:rPr>
                        <a:t>400,000</a:t>
                      </a:r>
                      <a:r>
                        <a:rPr lang="en-GB" sz="1400" spc="0" baseline="0" dirty="0" smtClean="0">
                          <a:solidFill>
                            <a:schemeClr val="accent4">
                              <a:lumMod val="75000"/>
                            </a:schemeClr>
                          </a:solidFill>
                        </a:rPr>
                        <a:t> </a:t>
                      </a:r>
                      <a:r>
                        <a:rPr lang="en-GB" sz="1400" dirty="0" smtClean="0">
                          <a:solidFill>
                            <a:schemeClr val="accent4">
                              <a:lumMod val="75000"/>
                            </a:schemeClr>
                          </a:solidFill>
                        </a:rPr>
                        <a:t>cells/mm</a:t>
                      </a:r>
                      <a:r>
                        <a:rPr lang="en-GB" sz="1400" baseline="26455" dirty="0" smtClean="0">
                          <a:solidFill>
                            <a:schemeClr val="accent4">
                              <a:lumMod val="75000"/>
                            </a:schemeClr>
                          </a:solidFill>
                        </a:rPr>
                        <a:t>3</a:t>
                      </a:r>
                      <a:endParaRPr lang="en-GB" sz="1400" baseline="26455" dirty="0" smtClean="0">
                        <a:solidFill>
                          <a:schemeClr val="accent4">
                            <a:lumMod val="75000"/>
                          </a:schemeClr>
                        </a:solidFill>
                        <a:latin typeface="Calibri"/>
                        <a:cs typeface="Calibri"/>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00" kern="1200" spc="-1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00" kern="1200" spc="-1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00" kern="1200" spc="-1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00" kern="1200" spc="-1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00" kern="1200" spc="-1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300" kern="1200" spc="-10" dirty="0" smtClean="0">
                          <a:solidFill>
                            <a:schemeClr val="tx1"/>
                          </a:solidFill>
                          <a:latin typeface="+mn-lt"/>
                          <a:ea typeface="+mn-ea"/>
                          <a:cs typeface="+mn-cs"/>
                        </a:rPr>
                        <a:t>Thrombocytopenia</a:t>
                      </a:r>
                      <a:endParaRPr kumimoji="0" lang="en-US" sz="1300" kern="1200" spc="-10" dirty="0" smtClean="0">
                        <a:solidFill>
                          <a:schemeClr val="tx1"/>
                        </a:solidFill>
                        <a:latin typeface="+mn-lt"/>
                        <a:ea typeface="+mn-ea"/>
                        <a:cs typeface="+mn-cs"/>
                      </a:endParaRPr>
                    </a:p>
                  </a:txBody>
                  <a:tcPr>
                    <a:solidFill>
                      <a:schemeClr val="bg1"/>
                    </a:solidFill>
                  </a:tcPr>
                </a:tc>
                <a:tc>
                  <a:txBody>
                    <a:bodyPr/>
                    <a:lstStyle/>
                    <a:p>
                      <a:pPr marL="12700" marR="0" indent="0" algn="ctr" defTabSz="914400" rtl="0" eaLnBrk="1" fontAlgn="auto" latinLnBrk="0" hangingPunct="1">
                        <a:lnSpc>
                          <a:spcPts val="2045"/>
                        </a:lnSpc>
                        <a:spcBef>
                          <a:spcPts val="102"/>
                        </a:spcBef>
                        <a:spcAft>
                          <a:spcPts val="0"/>
                        </a:spcAft>
                        <a:buClrTx/>
                        <a:buSzTx/>
                        <a:buFontTx/>
                        <a:buNone/>
                        <a:tabLst/>
                        <a:defRPr/>
                      </a:pPr>
                      <a:r>
                        <a:rPr kumimoji="0" lang="ar-SA" sz="1400" kern="1200" dirty="0" smtClean="0">
                          <a:solidFill>
                            <a:srgbClr val="00B050"/>
                          </a:solidFill>
                          <a:latin typeface="Calibri" panose="020F0502020204030204" pitchFamily="34" charset="0"/>
                          <a:ea typeface="+mn-ea"/>
                          <a:cs typeface="Calibri" panose="020F0502020204030204" pitchFamily="34" charset="0"/>
                        </a:rPr>
                        <a:t>اذا كان عندها نازل معناته عندها </a:t>
                      </a:r>
                      <a:r>
                        <a:rPr kumimoji="0" lang="ar-SA" sz="1400" kern="1200" dirty="0" err="1" smtClean="0">
                          <a:solidFill>
                            <a:srgbClr val="00B050"/>
                          </a:solidFill>
                          <a:latin typeface="Calibri" panose="020F0502020204030204" pitchFamily="34" charset="0"/>
                          <a:ea typeface="+mn-ea"/>
                          <a:cs typeface="Calibri" panose="020F0502020204030204" pitchFamily="34" charset="0"/>
                        </a:rPr>
                        <a:t>ثرومبوسايتوبينيا</a:t>
                      </a:r>
                      <a:endParaRPr kumimoji="0" lang="en-US" sz="14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52562153"/>
                  </a:ext>
                </a:extLst>
              </a:tr>
              <a:tr h="307358">
                <a:tc>
                  <a:txBody>
                    <a:bodyPr/>
                    <a:lstStyle/>
                    <a:p>
                      <a:pPr lvl="0" algn="ctr"/>
                      <a:r>
                        <a:rPr lang="en-US" sz="1400" dirty="0" smtClean="0"/>
                        <a:t>Electron-microscope</a:t>
                      </a:r>
                      <a:endParaRPr lang="en-GB" sz="105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a:t>
                      </a:r>
                    </a:p>
                  </a:txBody>
                  <a:tcPr>
                    <a:solidFill>
                      <a:schemeClr val="bg1"/>
                    </a:solidFill>
                  </a:tcPr>
                </a:tc>
                <a:tc>
                  <a:txBody>
                    <a:bodyPr/>
                    <a:lstStyle/>
                    <a:p>
                      <a:pPr algn="ctr"/>
                      <a:r>
                        <a:rPr kumimoji="0" lang="en-US" sz="1300" kern="1200" dirty="0" smtClean="0">
                          <a:solidFill>
                            <a:schemeClr val="bg1">
                              <a:lumMod val="50000"/>
                            </a:schemeClr>
                          </a:solidFill>
                          <a:latin typeface="+mn-lt"/>
                          <a:ea typeface="+mn-ea"/>
                          <a:cs typeface="+mn-cs"/>
                        </a:rPr>
                        <a:t>To see the shape and granules</a:t>
                      </a:r>
                    </a:p>
                  </a:txBody>
                  <a:tcPr>
                    <a:solidFill>
                      <a:schemeClr val="bg1"/>
                    </a:solidFill>
                  </a:tcPr>
                </a:tc>
                <a:tc>
                  <a:txBody>
                    <a:bodyPr/>
                    <a:lstStyle/>
                    <a:p>
                      <a:pPr algn="ctr"/>
                      <a:r>
                        <a:rPr kumimoji="0" lang="ar-SA" sz="1400" kern="1200" dirty="0" smtClean="0">
                          <a:solidFill>
                            <a:srgbClr val="00B050"/>
                          </a:solidFill>
                          <a:latin typeface="Calibri" panose="020F0502020204030204" pitchFamily="34" charset="0"/>
                          <a:ea typeface="+mn-ea"/>
                          <a:cs typeface="Calibri" panose="020F0502020204030204" pitchFamily="34" charset="0"/>
                        </a:rPr>
                        <a:t>ادرس اذا </a:t>
                      </a:r>
                      <a:r>
                        <a:rPr kumimoji="0" lang="ar-SA" sz="1400" kern="1200" dirty="0" err="1" smtClean="0">
                          <a:solidFill>
                            <a:srgbClr val="00B050"/>
                          </a:solidFill>
                          <a:latin typeface="Calibri" panose="020F0502020204030204" pitchFamily="34" charset="0"/>
                          <a:ea typeface="+mn-ea"/>
                          <a:cs typeface="Calibri" panose="020F0502020204030204" pitchFamily="34" charset="0"/>
                        </a:rPr>
                        <a:t>القرانيولز</a:t>
                      </a:r>
                      <a:r>
                        <a:rPr kumimoji="0" lang="ar-SA" sz="1400" kern="1200" dirty="0" smtClean="0">
                          <a:solidFill>
                            <a:srgbClr val="00B050"/>
                          </a:solidFill>
                          <a:latin typeface="Calibri" panose="020F0502020204030204" pitchFamily="34" charset="0"/>
                          <a:ea typeface="+mn-ea"/>
                          <a:cs typeface="Calibri" panose="020F0502020204030204" pitchFamily="34" charset="0"/>
                        </a:rPr>
                        <a:t> موجوده ولا لا</a:t>
                      </a:r>
                      <a:endParaRPr kumimoji="0" lang="en-US" sz="1400" kern="120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945485662"/>
                  </a:ext>
                </a:extLst>
              </a:tr>
              <a:tr h="1014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Bleeding time (duke method)</a:t>
                      </a:r>
                      <a:endParaRPr lang="en-GB" sz="1400" dirty="0" smtClean="0">
                        <a:solidFill>
                          <a:srgbClr val="FF0000"/>
                        </a:solidFill>
                      </a:endParaRPr>
                    </a:p>
                  </a:txBody>
                  <a:tcPr>
                    <a:solidFill>
                      <a:schemeClr val="bg1">
                        <a:lumMod val="95000"/>
                      </a:schemeClr>
                    </a:solidFill>
                  </a:tcPr>
                </a:tc>
                <a:tc>
                  <a:txBody>
                    <a:bodyPr/>
                    <a:lstStyle/>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endParaRPr lang="en-GB" sz="100" dirty="0" smtClean="0">
                        <a:solidFill>
                          <a:schemeClr val="accent4">
                            <a:lumMod val="75000"/>
                          </a:schemeClr>
                        </a:solidFill>
                      </a:endParaRPr>
                    </a:p>
                    <a:p>
                      <a:pPr marL="88265" algn="ctr">
                        <a:lnSpc>
                          <a:spcPct val="100000"/>
                        </a:lnSpc>
                        <a:spcBef>
                          <a:spcPts val="215"/>
                        </a:spcBef>
                      </a:pPr>
                      <a:r>
                        <a:rPr lang="en-GB" sz="1500" dirty="0" smtClean="0">
                          <a:solidFill>
                            <a:schemeClr val="accent4">
                              <a:lumMod val="75000"/>
                            </a:schemeClr>
                          </a:solidFill>
                        </a:rPr>
                        <a:t>2-8</a:t>
                      </a:r>
                      <a:r>
                        <a:rPr lang="en-GB" sz="1500" spc="-85" dirty="0" smtClean="0"/>
                        <a:t> </a:t>
                      </a:r>
                      <a:r>
                        <a:rPr lang="en-GB" sz="1500" spc="-5" dirty="0" smtClean="0"/>
                        <a:t>minutes</a:t>
                      </a:r>
                      <a:endParaRPr lang="en-GB" sz="1500" dirty="0">
                        <a:latin typeface="Calibri"/>
                        <a:cs typeface="Calibri"/>
                      </a:endParaRPr>
                    </a:p>
                  </a:txBody>
                  <a:tcPr marL="0" marR="0" marT="0" marB="0">
                    <a:solidFill>
                      <a:schemeClr val="bg1"/>
                    </a:solidFill>
                  </a:tcPr>
                </a:tc>
                <a:tc>
                  <a:txBody>
                    <a:bodyPr/>
                    <a:lstStyle/>
                    <a:p>
                      <a:pPr marL="85725" algn="ctr">
                        <a:lnSpc>
                          <a:spcPct val="100000"/>
                        </a:lnSpc>
                        <a:spcBef>
                          <a:spcPts val="215"/>
                        </a:spcBef>
                      </a:pPr>
                      <a:endParaRPr kumimoji="0" lang="en-GB" sz="1300" kern="1200" spc="-10" dirty="0" smtClean="0">
                        <a:solidFill>
                          <a:schemeClr val="tx1"/>
                        </a:solidFill>
                        <a:latin typeface="+mn-lt"/>
                        <a:ea typeface="+mn-ea"/>
                        <a:cs typeface="+mn-cs"/>
                      </a:endParaRPr>
                    </a:p>
                    <a:p>
                      <a:pPr marL="85725" algn="ctr">
                        <a:lnSpc>
                          <a:spcPct val="100000"/>
                        </a:lnSpc>
                        <a:spcBef>
                          <a:spcPts val="215"/>
                        </a:spcBef>
                      </a:pPr>
                      <a:endParaRPr kumimoji="0" lang="en-GB" sz="100" kern="1200" spc="-10" dirty="0" smtClean="0">
                        <a:solidFill>
                          <a:schemeClr val="tx1"/>
                        </a:solidFill>
                        <a:latin typeface="+mn-lt"/>
                        <a:ea typeface="+mn-ea"/>
                        <a:cs typeface="+mn-cs"/>
                      </a:endParaRPr>
                    </a:p>
                    <a:p>
                      <a:pPr marL="85725" algn="ctr">
                        <a:lnSpc>
                          <a:spcPct val="100000"/>
                        </a:lnSpc>
                        <a:spcBef>
                          <a:spcPts val="215"/>
                        </a:spcBef>
                      </a:pPr>
                      <a:endParaRPr kumimoji="0" lang="en-GB" sz="100" kern="1200" spc="-10" dirty="0" smtClean="0">
                        <a:solidFill>
                          <a:schemeClr val="tx1"/>
                        </a:solidFill>
                        <a:latin typeface="+mn-lt"/>
                        <a:ea typeface="+mn-ea"/>
                        <a:cs typeface="+mn-cs"/>
                      </a:endParaRPr>
                    </a:p>
                    <a:p>
                      <a:pPr marL="85725" algn="ctr">
                        <a:lnSpc>
                          <a:spcPct val="100000"/>
                        </a:lnSpc>
                        <a:spcBef>
                          <a:spcPts val="215"/>
                        </a:spcBef>
                      </a:pPr>
                      <a:r>
                        <a:rPr kumimoji="0" lang="en-GB" sz="1300" kern="1200" spc="-10" dirty="0" smtClean="0">
                          <a:solidFill>
                            <a:schemeClr val="tx1"/>
                          </a:solidFill>
                          <a:latin typeface="+mn-lt"/>
                          <a:ea typeface="+mn-ea"/>
                          <a:cs typeface="+mn-cs"/>
                        </a:rPr>
                        <a:t>Bleeding disorders</a:t>
                      </a:r>
                      <a:endParaRPr kumimoji="0" lang="en-GB" sz="1300" kern="1200" spc="-10" dirty="0">
                        <a:solidFill>
                          <a:schemeClr val="tx1"/>
                        </a:solidFill>
                        <a:latin typeface="+mn-lt"/>
                        <a:ea typeface="+mn-ea"/>
                        <a:cs typeface="+mn-cs"/>
                      </a:endParaRPr>
                    </a:p>
                  </a:txBody>
                  <a:tcPr marL="0" marR="0" marT="0" marB="0">
                    <a:solidFill>
                      <a:schemeClr val="bg1"/>
                    </a:solidFill>
                  </a:tcPr>
                </a:tc>
                <a:tc>
                  <a:txBody>
                    <a:bodyPr/>
                    <a:lstStyle/>
                    <a:p>
                      <a:pPr marL="171450" indent="-171450" algn="l" rtl="0" eaLnBrk="1" latinLnBrk="0" hangingPunct="1">
                        <a:buFont typeface="Wingdings" panose="05000000000000000000" pitchFamily="2" charset="2"/>
                        <a:buChar char="ü"/>
                      </a:pPr>
                      <a:r>
                        <a:rPr kumimoji="0" lang="en-US" sz="1200" kern="1200" dirty="0" smtClean="0">
                          <a:solidFill>
                            <a:srgbClr val="00B050"/>
                          </a:solidFill>
                          <a:latin typeface="Calibri" panose="020F0502020204030204" pitchFamily="34" charset="0"/>
                          <a:ea typeface="+mn-ea"/>
                          <a:cs typeface="Calibri" panose="020F0502020204030204" pitchFamily="34" charset="0"/>
                        </a:rPr>
                        <a:t>If it's prolonged that's mean platelets defect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rgbClr val="00B050"/>
                          </a:solidFill>
                          <a:latin typeface="Calibri" panose="020F0502020204030204" pitchFamily="34" charset="0"/>
                          <a:ea typeface="+mn-ea"/>
                          <a:cs typeface="Calibri" panose="020F0502020204030204" pitchFamily="34" charset="0"/>
                        </a:rPr>
                        <a:t>We check for platelet plug formation</a:t>
                      </a:r>
                      <a:r>
                        <a:rPr kumimoji="0" lang="en-US" sz="1200" kern="1200" baseline="0" dirty="0" smtClean="0">
                          <a:solidFill>
                            <a:srgbClr val="00B050"/>
                          </a:solidFill>
                          <a:latin typeface="Calibri" panose="020F0502020204030204" pitchFamily="34" charset="0"/>
                          <a:ea typeface="+mn-ea"/>
                          <a:cs typeface="Calibri" panose="020F0502020204030204" pitchFamily="34" charset="0"/>
                        </a:rPr>
                        <a:t> </a:t>
                      </a:r>
                      <a:r>
                        <a:rPr kumimoji="0" lang="en-US" sz="1200" kern="1200" dirty="0" smtClean="0">
                          <a:solidFill>
                            <a:srgbClr val="00B050"/>
                          </a:solidFill>
                          <a:latin typeface="Calibri" panose="020F0502020204030204" pitchFamily="34" charset="0"/>
                          <a:ea typeface="+mn-ea"/>
                          <a:cs typeface="Calibri" panose="020F0502020204030204" pitchFamily="34" charset="0"/>
                        </a:rPr>
                        <a:t>(aggregation)  so, in thrombocytopenia bleeding time prolonged but clotting time normal.</a:t>
                      </a:r>
                    </a:p>
                  </a:txBody>
                  <a:tcPr>
                    <a:solidFill>
                      <a:schemeClr val="bg1"/>
                    </a:solidFill>
                  </a:tcPr>
                </a:tc>
                <a:extLst>
                  <a:ext uri="{0D108BD9-81ED-4DB2-BD59-A6C34878D82A}">
                    <a16:rowId xmlns:a16="http://schemas.microsoft.com/office/drawing/2014/main" val="2314846926"/>
                  </a:ext>
                </a:extLst>
              </a:tr>
              <a:tr h="2305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Platelet aggregation </a:t>
                      </a:r>
                      <a:endParaRPr lang="en-GB" sz="1400" dirty="0" smtClean="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a:t>
                      </a:r>
                    </a:p>
                  </a:txBody>
                  <a:tcPr>
                    <a:solidFill>
                      <a:schemeClr val="bg1"/>
                    </a:solidFill>
                  </a:tcPr>
                </a:tc>
                <a:tc>
                  <a:txBody>
                    <a:bodyPr/>
                    <a:lstStyle/>
                    <a:p>
                      <a:pPr marL="285750" indent="-285750">
                        <a:buFont typeface="Wingdings" panose="05000000000000000000" pitchFamily="2" charset="2"/>
                        <a:buChar char="ü"/>
                      </a:pPr>
                      <a:endParaRPr kumimoji="0" lang="en-US" sz="1200" kern="1200" dirty="0" smtClean="0">
                        <a:solidFill>
                          <a:schemeClr val="bg1">
                            <a:lumMod val="50000"/>
                          </a:schemeClr>
                        </a:solidFill>
                        <a:latin typeface="+mn-lt"/>
                        <a:ea typeface="+mn-ea"/>
                        <a:cs typeface="+mn-cs"/>
                      </a:endParaRPr>
                    </a:p>
                    <a:p>
                      <a:pPr marL="285750" indent="-285750">
                        <a:buFont typeface="Wingdings" panose="05000000000000000000" pitchFamily="2" charset="2"/>
                        <a:buChar char="ü"/>
                      </a:pPr>
                      <a:endParaRPr kumimoji="0" lang="en-US" sz="1200" kern="1200" dirty="0" smtClean="0">
                        <a:solidFill>
                          <a:schemeClr val="bg1">
                            <a:lumMod val="50000"/>
                          </a:schemeClr>
                        </a:solidFill>
                        <a:latin typeface="+mn-lt"/>
                        <a:ea typeface="+mn-ea"/>
                        <a:cs typeface="+mn-cs"/>
                      </a:endParaRPr>
                    </a:p>
                    <a:p>
                      <a:pPr marL="285750" indent="-2857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A </a:t>
                      </a:r>
                      <a:r>
                        <a:rPr kumimoji="0" lang="en-US" sz="1200" kern="1200" dirty="0" smtClean="0">
                          <a:solidFill>
                            <a:schemeClr val="bg1">
                              <a:lumMod val="50000"/>
                            </a:schemeClr>
                          </a:solidFill>
                          <a:latin typeface="+mn-lt"/>
                          <a:ea typeface="+mn-ea"/>
                          <a:cs typeface="+mn-cs"/>
                        </a:rPr>
                        <a:t>platelet aggregation test requires a blood sample.</a:t>
                      </a:r>
                    </a:p>
                    <a:p>
                      <a:pPr marL="285750" indent="-2857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The sample will be examined to see how the platelets are distributed through the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plasma.</a:t>
                      </a:r>
                    </a:p>
                    <a:p>
                      <a:pPr marL="285750" indent="-2857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Plasma is the liquid part of the blood. The lab technician will also add certain</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chemicals to your blood sample to </a:t>
                      </a:r>
                      <a:r>
                        <a:rPr kumimoji="0" lang="en-US" sz="1200" kern="1200" dirty="0" err="1" smtClean="0">
                          <a:solidFill>
                            <a:schemeClr val="bg1">
                              <a:lumMod val="50000"/>
                            </a:schemeClr>
                          </a:solidFill>
                          <a:latin typeface="+mn-lt"/>
                          <a:ea typeface="+mn-ea"/>
                          <a:cs typeface="+mn-cs"/>
                        </a:rPr>
                        <a:t>tes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how quickly your platelets form a clot. Also</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called </a:t>
                      </a:r>
                      <a:r>
                        <a:rPr kumimoji="0" lang="en-US" sz="1200" kern="1200" dirty="0" err="1" smtClean="0">
                          <a:solidFill>
                            <a:schemeClr val="bg1">
                              <a:lumMod val="50000"/>
                            </a:schemeClr>
                          </a:solidFill>
                          <a:latin typeface="+mn-lt"/>
                          <a:ea typeface="+mn-ea"/>
                          <a:cs typeface="+mn-cs"/>
                        </a:rPr>
                        <a:t>aggregometry</a:t>
                      </a:r>
                      <a:r>
                        <a:rPr kumimoji="0" lang="en-US" sz="1200" kern="1200" dirty="0" smtClean="0">
                          <a:solidFill>
                            <a:schemeClr val="bg1">
                              <a:lumMod val="50000"/>
                            </a:schemeClr>
                          </a:solidFill>
                          <a:latin typeface="+mn-lt"/>
                          <a:ea typeface="+mn-ea"/>
                          <a:cs typeface="+mn-cs"/>
                        </a:rPr>
                        <a:t>.</a:t>
                      </a:r>
                    </a:p>
                  </a:txBody>
                  <a:tcPr>
                    <a:solidFill>
                      <a:schemeClr val="bg1"/>
                    </a:solidFill>
                  </a:tcPr>
                </a:tc>
                <a:tc>
                  <a:txBody>
                    <a:bodyPr/>
                    <a:lstStyle/>
                    <a:p>
                      <a:r>
                        <a:rPr lang="en-US" sz="1200" dirty="0" smtClean="0">
                          <a:solidFill>
                            <a:schemeClr val="accent2"/>
                          </a:solidFill>
                        </a:rPr>
                        <a:t>In (PRP) platelet rich plasma :</a:t>
                      </a:r>
                    </a:p>
                    <a:p>
                      <a:r>
                        <a:rPr lang="en-US" sz="1200" dirty="0" smtClean="0"/>
                        <a:t>Provides information on time course of platelet activation.</a:t>
                      </a:r>
                    </a:p>
                    <a:p>
                      <a:r>
                        <a:rPr lang="en-US" sz="1200" dirty="0" smtClean="0">
                          <a:solidFill>
                            <a:schemeClr val="accent2"/>
                          </a:solidFill>
                        </a:rPr>
                        <a:t>Agonists:</a:t>
                      </a:r>
                    </a:p>
                    <a:p>
                      <a:pPr marL="285750" indent="-285750">
                        <a:buFont typeface="Wingdings" panose="05000000000000000000" pitchFamily="2" charset="2"/>
                        <a:buChar char="ü"/>
                      </a:pPr>
                      <a:r>
                        <a:rPr lang="en-US" sz="1200" dirty="0" smtClean="0"/>
                        <a:t>ADP </a:t>
                      </a:r>
                    </a:p>
                    <a:p>
                      <a:pPr marL="285750" indent="-285750">
                        <a:buFont typeface="Wingdings" panose="05000000000000000000" pitchFamily="2" charset="2"/>
                        <a:buChar char="ü"/>
                      </a:pPr>
                      <a:r>
                        <a:rPr lang="en-US" sz="1200" dirty="0" smtClean="0"/>
                        <a:t>Adrenaline </a:t>
                      </a:r>
                    </a:p>
                    <a:p>
                      <a:pPr marL="285750" indent="-285750">
                        <a:buFont typeface="Wingdings" panose="05000000000000000000" pitchFamily="2" charset="2"/>
                        <a:buChar char="ü"/>
                      </a:pPr>
                      <a:r>
                        <a:rPr lang="en-US" sz="1200" dirty="0" smtClean="0"/>
                        <a:t>Collagen</a:t>
                      </a:r>
                    </a:p>
                    <a:p>
                      <a:pPr marL="285750" indent="-285750">
                        <a:buFont typeface="Wingdings" panose="05000000000000000000" pitchFamily="2" charset="2"/>
                        <a:buChar char="ü"/>
                      </a:pPr>
                      <a:r>
                        <a:rPr kumimoji="0" lang="en-US" sz="1200" kern="1200" dirty="0" smtClean="0">
                          <a:solidFill>
                            <a:srgbClr val="FF66CC"/>
                          </a:solidFill>
                          <a:latin typeface="+mn-lt"/>
                          <a:ea typeface="+mn-ea"/>
                          <a:cs typeface="+mn-cs"/>
                        </a:rPr>
                        <a:t>Arachidonic acid </a:t>
                      </a:r>
                    </a:p>
                    <a:p>
                      <a:pPr marL="285750" indent="-285750">
                        <a:buFont typeface="Wingdings" panose="05000000000000000000" pitchFamily="2" charset="2"/>
                        <a:buChar char="ü"/>
                      </a:pPr>
                      <a:r>
                        <a:rPr lang="en-US" sz="1200" dirty="0" err="1" smtClean="0"/>
                        <a:t>Ristocetin</a:t>
                      </a:r>
                      <a:r>
                        <a:rPr lang="en-US" sz="1200" dirty="0" smtClean="0"/>
                        <a:t> </a:t>
                      </a:r>
                    </a:p>
                    <a:p>
                      <a:pPr marL="285750" indent="-285750">
                        <a:buFont typeface="Wingdings" panose="05000000000000000000" pitchFamily="2" charset="2"/>
                        <a:buChar char="ü"/>
                      </a:pPr>
                      <a:r>
                        <a:rPr lang="en-US" sz="1200" dirty="0" smtClean="0"/>
                        <a:t>Thrombin </a:t>
                      </a:r>
                    </a:p>
                    <a:p>
                      <a:pPr marL="285750" indent="-285750">
                        <a:buFont typeface="Wingdings" panose="05000000000000000000" pitchFamily="2" charset="2"/>
                        <a:buChar char="ü"/>
                      </a:pPr>
                      <a:r>
                        <a:rPr lang="en-US" sz="1200" dirty="0" smtClean="0"/>
                        <a:t>Reference </a:t>
                      </a:r>
                      <a:r>
                        <a:rPr kumimoji="0" lang="en-US" sz="1200" kern="1200" dirty="0" smtClean="0">
                          <a:solidFill>
                            <a:srgbClr val="FF66CC"/>
                          </a:solidFill>
                          <a:latin typeface="+mn-lt"/>
                          <a:ea typeface="+mn-ea"/>
                          <a:cs typeface="+mn-cs"/>
                        </a:rPr>
                        <a:t>ranges</a:t>
                      </a:r>
                      <a:r>
                        <a:rPr lang="en-US" sz="1200" dirty="0" smtClean="0"/>
                        <a:t> need to be determined for each agonist.</a:t>
                      </a:r>
                      <a:endParaRPr lang="en-GB" sz="1200" dirty="0" smtClean="0"/>
                    </a:p>
                  </a:txBody>
                  <a:tcPr>
                    <a:solidFill>
                      <a:schemeClr val="bg1"/>
                    </a:solidFill>
                  </a:tcPr>
                </a:tc>
                <a:extLst>
                  <a:ext uri="{0D108BD9-81ED-4DB2-BD59-A6C34878D82A}">
                    <a16:rowId xmlns:a16="http://schemas.microsoft.com/office/drawing/2014/main" val="657849531"/>
                  </a:ext>
                </a:extLst>
              </a:tr>
              <a:tr h="46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Platelet function analyzer (PFA -100)</a:t>
                      </a:r>
                      <a:endParaRPr lang="en-GB" sz="1400" dirty="0" smtClean="0">
                        <a:solidFill>
                          <a:srgbClr val="FF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spc="-5" dirty="0" smtClean="0"/>
                        <a:t>Normal</a:t>
                      </a:r>
                      <a:r>
                        <a:rPr lang="en-GB" sz="1200" spc="-95" dirty="0" smtClean="0"/>
                        <a:t> </a:t>
                      </a:r>
                      <a:r>
                        <a:rPr lang="en-GB" sz="1200" spc="-5" dirty="0" smtClean="0"/>
                        <a:t>aggregation</a:t>
                      </a:r>
                      <a:endParaRPr lang="en-GB" sz="1200" dirty="0" smtClean="0">
                        <a:latin typeface="Calibri"/>
                        <a:cs typeface="Calibri"/>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spc="-15" dirty="0" err="1" smtClean="0"/>
                        <a:t>Thrombocytopathy</a:t>
                      </a:r>
                      <a:r>
                        <a:rPr lang="en-GB" sz="1200" spc="-15" dirty="0" smtClean="0"/>
                        <a:t> </a:t>
                      </a:r>
                      <a:r>
                        <a:rPr lang="en-GB" sz="1200" spc="-10" dirty="0" smtClean="0"/>
                        <a:t>(normal count)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spc="-10" dirty="0" smtClean="0"/>
                        <a:t>(congenital </a:t>
                      </a:r>
                      <a:r>
                        <a:rPr lang="en-GB" sz="1200" spc="-5" dirty="0" smtClean="0"/>
                        <a:t>or</a:t>
                      </a:r>
                      <a:r>
                        <a:rPr lang="en-GB" sz="1200" spc="-35" dirty="0" smtClean="0"/>
                        <a:t> </a:t>
                      </a:r>
                      <a:r>
                        <a:rPr lang="en-GB" sz="1200" spc="-10" dirty="0" smtClean="0"/>
                        <a:t>acquire</a:t>
                      </a:r>
                      <a:r>
                        <a:rPr lang="en-GB" sz="1200" spc="-10" baseline="0" dirty="0" smtClean="0"/>
                        <a:t> </a:t>
                      </a:r>
                      <a:r>
                        <a:rPr lang="en-GB" sz="1200" spc="-10" baseline="0" dirty="0" smtClean="0">
                          <a:sym typeface="Wingdings" panose="05000000000000000000" pitchFamily="2" charset="2"/>
                        </a:rPr>
                        <a:t> </a:t>
                      </a:r>
                      <a:r>
                        <a:rPr lang="en-GB" sz="1200" spc="-10" dirty="0" smtClean="0"/>
                        <a:t>aspirin)</a:t>
                      </a:r>
                      <a:endParaRPr lang="en-GB" sz="1200" dirty="0" smtClean="0">
                        <a:latin typeface="Calibri"/>
                        <a:cs typeface="Calibri"/>
                      </a:endParaRPr>
                    </a:p>
                  </a:txBody>
                  <a:tcPr>
                    <a:solidFill>
                      <a:schemeClr val="bg1"/>
                    </a:solidFill>
                  </a:tcPr>
                </a:tc>
                <a:tc>
                  <a:txBody>
                    <a:bodyPr/>
                    <a:lstStyle/>
                    <a:p>
                      <a:r>
                        <a:rPr kumimoji="0" lang="en-US" sz="1100" kern="1200" dirty="0" smtClean="0">
                          <a:solidFill>
                            <a:srgbClr val="00B050"/>
                          </a:solidFill>
                          <a:latin typeface="Calibri" panose="020F0502020204030204" pitchFamily="34" charset="0"/>
                          <a:ea typeface="+mn-ea"/>
                          <a:cs typeface="Calibri" panose="020F0502020204030204" pitchFamily="34" charset="0"/>
                        </a:rPr>
                        <a:t>In hemophilia bleeding time normal but clotting time prolonged in severe cases both are prolonged </a:t>
                      </a:r>
                      <a:endParaRPr kumimoji="0" lang="en-US" sz="1100" kern="120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87551252"/>
                  </a:ext>
                </a:extLst>
              </a:tr>
              <a:tr h="324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Flow-cytometry</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a:t>
                      </a:r>
                    </a:p>
                  </a:txBody>
                  <a:tcPr>
                    <a:solidFill>
                      <a:schemeClr val="bg1"/>
                    </a:solidFill>
                  </a:tcPr>
                </a:tc>
                <a:tc>
                  <a:txBody>
                    <a:bodyPr/>
                    <a:lstStyle/>
                    <a:p>
                      <a:pPr marL="12700" algn="ctr">
                        <a:lnSpc>
                          <a:spcPts val="2045"/>
                        </a:lnSpc>
                        <a:spcBef>
                          <a:spcPts val="102"/>
                        </a:spcBef>
                      </a:pPr>
                      <a:r>
                        <a:rPr kumimoji="0" lang="en-US" sz="1300" kern="1200" dirty="0" smtClean="0">
                          <a:solidFill>
                            <a:srgbClr val="00B050"/>
                          </a:solidFill>
                          <a:latin typeface="+mn-lt"/>
                          <a:ea typeface="+mn-ea"/>
                          <a:cs typeface="+mn-cs"/>
                        </a:rPr>
                        <a:t>-</a:t>
                      </a:r>
                    </a:p>
                  </a:txBody>
                  <a:tcPr>
                    <a:solidFill>
                      <a:schemeClr val="bg1"/>
                    </a:solidFill>
                  </a:tcPr>
                </a:tc>
                <a:extLst>
                  <a:ext uri="{0D108BD9-81ED-4DB2-BD59-A6C34878D82A}">
                    <a16:rowId xmlns:a16="http://schemas.microsoft.com/office/drawing/2014/main" val="3051785457"/>
                  </a:ext>
                </a:extLst>
              </a:tr>
              <a:tr h="324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Granule release products </a:t>
                      </a:r>
                      <a:endParaRPr lang="en-GB" sz="1400" dirty="0" smtClean="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a:t>
                      </a:r>
                    </a:p>
                  </a:txBody>
                  <a:tcPr>
                    <a:solidFill>
                      <a:schemeClr val="bg1"/>
                    </a:solidFill>
                  </a:tcPr>
                </a:tc>
                <a:tc>
                  <a:txBody>
                    <a:bodyPr/>
                    <a:lstStyle/>
                    <a:p>
                      <a:pPr marL="12700" algn="ctr">
                        <a:lnSpc>
                          <a:spcPts val="2045"/>
                        </a:lnSpc>
                        <a:spcBef>
                          <a:spcPts val="102"/>
                        </a:spcBef>
                      </a:pPr>
                      <a:r>
                        <a:rPr kumimoji="0" lang="en-US" sz="1300" kern="1200" dirty="0" smtClean="0">
                          <a:solidFill>
                            <a:srgbClr val="00B050"/>
                          </a:solidFill>
                          <a:latin typeface="+mn-lt"/>
                          <a:ea typeface="+mn-ea"/>
                          <a:cs typeface="+mn-cs"/>
                        </a:rPr>
                        <a:t>-</a:t>
                      </a:r>
                    </a:p>
                  </a:txBody>
                  <a:tcPr>
                    <a:solidFill>
                      <a:schemeClr val="bg1"/>
                    </a:solidFill>
                  </a:tcPr>
                </a:tc>
                <a:extLst>
                  <a:ext uri="{0D108BD9-81ED-4DB2-BD59-A6C34878D82A}">
                    <a16:rowId xmlns:a16="http://schemas.microsoft.com/office/drawing/2014/main" val="3787394633"/>
                  </a:ext>
                </a:extLst>
              </a:tr>
              <a:tr h="276623">
                <a:tc>
                  <a:txBody>
                    <a:bodyPr/>
                    <a:lstStyle/>
                    <a:p>
                      <a:pPr marL="55880" marR="260985" algn="ctr">
                        <a:lnSpc>
                          <a:spcPct val="100000"/>
                        </a:lnSpc>
                        <a:spcBef>
                          <a:spcPts val="215"/>
                        </a:spcBef>
                      </a:pPr>
                      <a:r>
                        <a:rPr lang="en-GB" sz="1500" spc="-10" dirty="0" smtClean="0">
                          <a:solidFill>
                            <a:schemeClr val="accent5">
                              <a:lumMod val="75000"/>
                            </a:schemeClr>
                          </a:solidFill>
                        </a:rPr>
                        <a:t>prothrombin</a:t>
                      </a:r>
                      <a:r>
                        <a:rPr lang="en-GB" sz="1500" spc="-75" dirty="0" smtClean="0">
                          <a:solidFill>
                            <a:schemeClr val="accent5">
                              <a:lumMod val="75000"/>
                            </a:schemeClr>
                          </a:solidFill>
                        </a:rPr>
                        <a:t> </a:t>
                      </a:r>
                      <a:r>
                        <a:rPr lang="en-GB" sz="1500" dirty="0" smtClean="0">
                          <a:solidFill>
                            <a:schemeClr val="accent5">
                              <a:lumMod val="75000"/>
                            </a:schemeClr>
                          </a:solidFill>
                        </a:rPr>
                        <a:t>time </a:t>
                      </a:r>
                      <a:r>
                        <a:rPr lang="en-GB" sz="1500" spc="-5" dirty="0" smtClean="0">
                          <a:solidFill>
                            <a:schemeClr val="accent5">
                              <a:lumMod val="75000"/>
                            </a:schemeClr>
                          </a:solidFill>
                        </a:rPr>
                        <a:t>(</a:t>
                      </a:r>
                      <a:r>
                        <a:rPr lang="en-GB" sz="1500" spc="-5" dirty="0" err="1" smtClean="0">
                          <a:solidFill>
                            <a:schemeClr val="accent5">
                              <a:lumMod val="75000"/>
                            </a:schemeClr>
                          </a:solidFill>
                        </a:rPr>
                        <a:t>pt</a:t>
                      </a:r>
                      <a:r>
                        <a:rPr lang="en-GB" sz="1500" spc="-5" dirty="0" smtClean="0">
                          <a:solidFill>
                            <a:schemeClr val="accent5">
                              <a:lumMod val="75000"/>
                            </a:schemeClr>
                          </a:solidFill>
                        </a:rPr>
                        <a:t>)</a:t>
                      </a:r>
                      <a:endParaRPr lang="en-GB" sz="1500" dirty="0">
                        <a:solidFill>
                          <a:schemeClr val="accent5">
                            <a:lumMod val="75000"/>
                          </a:schemeClr>
                        </a:solidFill>
                        <a:latin typeface="Calibri"/>
                        <a:cs typeface="Calibri"/>
                      </a:endParaRPr>
                    </a:p>
                  </a:txBody>
                  <a:tcPr marL="0" marR="0" marT="0" marB="0">
                    <a:solidFill>
                      <a:schemeClr val="bg1">
                        <a:lumMod val="95000"/>
                      </a:schemeClr>
                    </a:solidFill>
                  </a:tcPr>
                </a:tc>
                <a:tc>
                  <a:txBody>
                    <a:bodyPr/>
                    <a:lstStyle/>
                    <a:p>
                      <a:pPr marL="87630" algn="ctr">
                        <a:lnSpc>
                          <a:spcPct val="100000"/>
                        </a:lnSpc>
                        <a:spcBef>
                          <a:spcPts val="215"/>
                        </a:spcBef>
                      </a:pPr>
                      <a:r>
                        <a:rPr lang="en-GB" sz="1200" dirty="0" smtClean="0">
                          <a:solidFill>
                            <a:schemeClr val="accent4">
                              <a:lumMod val="75000"/>
                            </a:schemeClr>
                          </a:solidFill>
                        </a:rPr>
                        <a:t>10-15</a:t>
                      </a:r>
                      <a:r>
                        <a:rPr lang="en-GB" sz="1200" spc="-85" dirty="0" smtClean="0"/>
                        <a:t> </a:t>
                      </a:r>
                      <a:r>
                        <a:rPr lang="en-GB" sz="1200" spc="-10" dirty="0" smtClean="0"/>
                        <a:t>secs</a:t>
                      </a:r>
                      <a:endParaRPr lang="en-GB" sz="1200" dirty="0">
                        <a:latin typeface="Calibri"/>
                        <a:cs typeface="Calibri"/>
                      </a:endParaRPr>
                    </a:p>
                  </a:txBody>
                  <a:tcPr marL="0" marR="0" marT="0" marB="0">
                    <a:solidFill>
                      <a:schemeClr val="bg1"/>
                    </a:solidFill>
                  </a:tcPr>
                </a:tc>
                <a:tc>
                  <a:txBody>
                    <a:bodyPr/>
                    <a:lstStyle/>
                    <a:p>
                      <a:pPr marL="85090" marR="728980" indent="0" algn="ctr" defTabSz="914400" rtl="0" eaLnBrk="1" fontAlgn="auto" latinLnBrk="0" hangingPunct="1">
                        <a:lnSpc>
                          <a:spcPct val="100000"/>
                        </a:lnSpc>
                        <a:spcBef>
                          <a:spcPts val="215"/>
                        </a:spcBef>
                        <a:spcAft>
                          <a:spcPts val="0"/>
                        </a:spcAft>
                        <a:buClrTx/>
                        <a:buSzTx/>
                        <a:buFontTx/>
                        <a:buNone/>
                        <a:tabLst/>
                        <a:defRPr/>
                      </a:pPr>
                      <a:r>
                        <a:rPr kumimoji="0" lang="en-GB" sz="1200" kern="1200" spc="-15" dirty="0" smtClean="0">
                          <a:solidFill>
                            <a:schemeClr val="tx1"/>
                          </a:solidFill>
                          <a:latin typeface="+mn-lt"/>
                          <a:ea typeface="+mn-ea"/>
                          <a:cs typeface="+mn-cs"/>
                        </a:rPr>
                        <a:t>Measures effectiveness of the</a:t>
                      </a:r>
                      <a:r>
                        <a:rPr kumimoji="0" lang="en-GB" sz="1200" kern="1200" spc="-15" baseline="0" dirty="0" smtClean="0">
                          <a:solidFill>
                            <a:schemeClr val="tx1"/>
                          </a:solidFill>
                          <a:latin typeface="+mn-lt"/>
                          <a:ea typeface="+mn-ea"/>
                          <a:cs typeface="+mn-cs"/>
                        </a:rPr>
                        <a:t> </a:t>
                      </a:r>
                      <a:r>
                        <a:rPr lang="en-GB" sz="1200" spc="-5" dirty="0" smtClean="0">
                          <a:solidFill>
                            <a:srgbClr val="FF0000"/>
                          </a:solidFill>
                        </a:rPr>
                        <a:t>extrinsic</a:t>
                      </a:r>
                      <a:r>
                        <a:rPr lang="en-GB" sz="1200" spc="-85" baseline="0" dirty="0" smtClean="0">
                          <a:solidFill>
                            <a:srgbClr val="FF0000"/>
                          </a:solidFill>
                        </a:rPr>
                        <a:t> </a:t>
                      </a:r>
                      <a:r>
                        <a:rPr lang="en-GB" sz="1200" spc="-20" dirty="0" smtClean="0">
                          <a:solidFill>
                            <a:srgbClr val="FF0000"/>
                          </a:solidFill>
                        </a:rPr>
                        <a:t>pathway</a:t>
                      </a:r>
                      <a:endParaRPr lang="en-GB" sz="1200" dirty="0" smtClean="0">
                        <a:solidFill>
                          <a:srgbClr val="FF0000"/>
                        </a:solidFill>
                        <a:latin typeface="Calibri"/>
                        <a:cs typeface="Calibri"/>
                      </a:endParaRPr>
                    </a:p>
                  </a:txBody>
                  <a:tcPr marL="0" marR="0" marT="0" marB="0">
                    <a:solidFill>
                      <a:schemeClr val="bg1"/>
                    </a:solidFill>
                  </a:tcPr>
                </a:tc>
                <a:tc>
                  <a:txBody>
                    <a:bodyPr/>
                    <a:lstStyle/>
                    <a:p>
                      <a:pPr algn="ctr"/>
                      <a:r>
                        <a:rPr kumimoji="0" lang="en-US" sz="1200" kern="1200" dirty="0" smtClean="0">
                          <a:solidFill>
                            <a:srgbClr val="00B050"/>
                          </a:solidFill>
                          <a:latin typeface="Calibri" panose="020F0502020204030204" pitchFamily="34" charset="0"/>
                          <a:ea typeface="+mn-ea"/>
                          <a:cs typeface="Calibri" panose="020F0502020204030204" pitchFamily="34" charset="0"/>
                        </a:rPr>
                        <a:t>Warfarin prolong this </a:t>
                      </a:r>
                      <a:endParaRPr kumimoji="0" lang="en-US" sz="1200" kern="120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23024577"/>
                  </a:ext>
                </a:extLst>
              </a:tr>
              <a:tr h="276623">
                <a:tc>
                  <a:txBody>
                    <a:bodyPr/>
                    <a:lstStyle/>
                    <a:p>
                      <a:pPr marL="55880" marR="469265" algn="ctr">
                        <a:lnSpc>
                          <a:spcPct val="100000"/>
                        </a:lnSpc>
                        <a:spcBef>
                          <a:spcPts val="215"/>
                        </a:spcBef>
                      </a:pPr>
                      <a:r>
                        <a:rPr lang="en-GB" sz="1400" spc="-30" dirty="0" smtClean="0">
                          <a:solidFill>
                            <a:schemeClr val="accent5">
                              <a:lumMod val="75000"/>
                            </a:schemeClr>
                          </a:solidFill>
                        </a:rPr>
                        <a:t>partial  </a:t>
                      </a:r>
                      <a:r>
                        <a:rPr lang="en-GB" sz="1400" spc="-5" dirty="0" smtClean="0">
                          <a:solidFill>
                            <a:schemeClr val="accent5">
                              <a:lumMod val="75000"/>
                            </a:schemeClr>
                          </a:solidFill>
                        </a:rPr>
                        <a:t>t</a:t>
                      </a:r>
                      <a:r>
                        <a:rPr lang="en-GB" sz="1400" spc="-10" dirty="0" smtClean="0">
                          <a:solidFill>
                            <a:schemeClr val="accent5">
                              <a:lumMod val="75000"/>
                            </a:schemeClr>
                          </a:solidFill>
                        </a:rPr>
                        <a:t>h</a:t>
                      </a:r>
                      <a:r>
                        <a:rPr lang="en-GB" sz="1400" spc="-30" dirty="0" smtClean="0">
                          <a:solidFill>
                            <a:schemeClr val="accent5">
                              <a:lumMod val="75000"/>
                            </a:schemeClr>
                          </a:solidFill>
                        </a:rPr>
                        <a:t>r</a:t>
                      </a:r>
                      <a:r>
                        <a:rPr lang="en-GB" sz="1400" spc="5" dirty="0" smtClean="0">
                          <a:solidFill>
                            <a:schemeClr val="accent5">
                              <a:lumMod val="75000"/>
                            </a:schemeClr>
                          </a:solidFill>
                        </a:rPr>
                        <a:t>o</a:t>
                      </a:r>
                      <a:r>
                        <a:rPr lang="en-GB" sz="1400" spc="10" dirty="0" smtClean="0">
                          <a:solidFill>
                            <a:schemeClr val="accent5">
                              <a:lumMod val="75000"/>
                            </a:schemeClr>
                          </a:solidFill>
                        </a:rPr>
                        <a:t>m</a:t>
                      </a:r>
                      <a:r>
                        <a:rPr lang="en-GB" sz="1400" spc="-5" dirty="0" smtClean="0">
                          <a:solidFill>
                            <a:schemeClr val="accent5">
                              <a:lumMod val="75000"/>
                            </a:schemeClr>
                          </a:solidFill>
                        </a:rPr>
                        <a:t>b</a:t>
                      </a:r>
                      <a:r>
                        <a:rPr lang="en-GB" sz="1400" spc="5" dirty="0" smtClean="0">
                          <a:solidFill>
                            <a:schemeClr val="accent5">
                              <a:lumMod val="75000"/>
                            </a:schemeClr>
                          </a:solidFill>
                        </a:rPr>
                        <a:t>o</a:t>
                      </a:r>
                      <a:r>
                        <a:rPr lang="en-GB" sz="1400" dirty="0" smtClean="0">
                          <a:solidFill>
                            <a:schemeClr val="accent5">
                              <a:lumMod val="75000"/>
                            </a:schemeClr>
                          </a:solidFill>
                        </a:rPr>
                        <a:t>p</a:t>
                      </a:r>
                      <a:r>
                        <a:rPr lang="en-GB" sz="1400" spc="5" dirty="0" smtClean="0">
                          <a:solidFill>
                            <a:schemeClr val="accent5">
                              <a:lumMod val="75000"/>
                            </a:schemeClr>
                          </a:solidFill>
                        </a:rPr>
                        <a:t>l</a:t>
                      </a:r>
                      <a:r>
                        <a:rPr lang="en-GB" sz="1400" spc="-15" dirty="0" smtClean="0">
                          <a:solidFill>
                            <a:schemeClr val="accent5">
                              <a:lumMod val="75000"/>
                            </a:schemeClr>
                          </a:solidFill>
                        </a:rPr>
                        <a:t>a</a:t>
                      </a:r>
                      <a:r>
                        <a:rPr lang="en-GB" sz="1400" spc="-35" dirty="0" smtClean="0">
                          <a:solidFill>
                            <a:schemeClr val="accent5">
                              <a:lumMod val="75000"/>
                            </a:schemeClr>
                          </a:solidFill>
                        </a:rPr>
                        <a:t>s</a:t>
                      </a:r>
                      <a:r>
                        <a:rPr lang="en-GB" sz="1400" spc="-5" dirty="0" smtClean="0">
                          <a:solidFill>
                            <a:schemeClr val="accent5">
                              <a:lumMod val="75000"/>
                            </a:schemeClr>
                          </a:solidFill>
                        </a:rPr>
                        <a:t>t</a:t>
                      </a:r>
                      <a:r>
                        <a:rPr lang="en-GB" sz="1400" dirty="0" smtClean="0">
                          <a:solidFill>
                            <a:schemeClr val="accent5">
                              <a:lumMod val="75000"/>
                            </a:schemeClr>
                          </a:solidFill>
                        </a:rPr>
                        <a:t>in time</a:t>
                      </a:r>
                      <a:r>
                        <a:rPr lang="en-GB" sz="1400" spc="-105" baseline="0" dirty="0" smtClean="0">
                          <a:solidFill>
                            <a:schemeClr val="accent5">
                              <a:lumMod val="75000"/>
                            </a:schemeClr>
                          </a:solidFill>
                        </a:rPr>
                        <a:t> </a:t>
                      </a:r>
                      <a:r>
                        <a:rPr lang="en-GB" sz="1400" dirty="0" smtClean="0">
                          <a:solidFill>
                            <a:schemeClr val="accent5">
                              <a:lumMod val="75000"/>
                            </a:schemeClr>
                          </a:solidFill>
                        </a:rPr>
                        <a:t>(</a:t>
                      </a:r>
                      <a:r>
                        <a:rPr lang="en-GB" sz="1400" dirty="0" err="1" smtClean="0">
                          <a:solidFill>
                            <a:schemeClr val="accent5">
                              <a:lumMod val="75000"/>
                            </a:schemeClr>
                          </a:solidFill>
                        </a:rPr>
                        <a:t>ptt</a:t>
                      </a:r>
                      <a:r>
                        <a:rPr lang="en-GB" sz="1400" dirty="0" smtClean="0">
                          <a:solidFill>
                            <a:schemeClr val="accent5">
                              <a:lumMod val="75000"/>
                            </a:schemeClr>
                          </a:solidFill>
                        </a:rPr>
                        <a:t>)</a:t>
                      </a:r>
                      <a:endParaRPr lang="en-GB" sz="1400" dirty="0">
                        <a:solidFill>
                          <a:schemeClr val="accent5">
                            <a:lumMod val="75000"/>
                          </a:schemeClr>
                        </a:solidFill>
                        <a:latin typeface="Calibri"/>
                        <a:cs typeface="Calibri"/>
                      </a:endParaRPr>
                    </a:p>
                  </a:txBody>
                  <a:tcPr marL="0" marR="0" marT="0" marB="0">
                    <a:solidFill>
                      <a:schemeClr val="bg1">
                        <a:lumMod val="95000"/>
                      </a:schemeClr>
                    </a:solidFill>
                  </a:tcPr>
                </a:tc>
                <a:tc>
                  <a:txBody>
                    <a:bodyPr/>
                    <a:lstStyle/>
                    <a:p>
                      <a:pPr marL="87630" algn="ctr">
                        <a:lnSpc>
                          <a:spcPct val="100000"/>
                        </a:lnSpc>
                        <a:spcBef>
                          <a:spcPts val="215"/>
                        </a:spcBef>
                      </a:pPr>
                      <a:r>
                        <a:rPr lang="en-GB" sz="1200" dirty="0" smtClean="0">
                          <a:solidFill>
                            <a:schemeClr val="accent4">
                              <a:lumMod val="75000"/>
                            </a:schemeClr>
                          </a:solidFill>
                        </a:rPr>
                        <a:t>25-40</a:t>
                      </a:r>
                      <a:r>
                        <a:rPr lang="en-GB" sz="1200" spc="-85" dirty="0" smtClean="0"/>
                        <a:t> </a:t>
                      </a:r>
                      <a:r>
                        <a:rPr lang="en-GB" sz="1200" spc="-10" dirty="0" smtClean="0"/>
                        <a:t>secs</a:t>
                      </a:r>
                      <a:endParaRPr lang="en-GB" sz="1200" dirty="0">
                        <a:latin typeface="Calibri"/>
                        <a:cs typeface="Calibri"/>
                      </a:endParaRPr>
                    </a:p>
                  </a:txBody>
                  <a:tcPr marL="0" marR="0" marT="0" marB="0">
                    <a:solidFill>
                      <a:schemeClr val="bg1"/>
                    </a:solidFill>
                  </a:tcPr>
                </a:tc>
                <a:tc>
                  <a:txBody>
                    <a:bodyPr/>
                    <a:lstStyle/>
                    <a:p>
                      <a:pPr marL="85090" marR="728980" algn="ctr">
                        <a:lnSpc>
                          <a:spcPct val="100000"/>
                        </a:lnSpc>
                        <a:spcBef>
                          <a:spcPts val="215"/>
                        </a:spcBef>
                      </a:pPr>
                      <a:r>
                        <a:rPr kumimoji="0" lang="en-GB" sz="1200" kern="1200" spc="-15" dirty="0" smtClean="0">
                          <a:solidFill>
                            <a:schemeClr val="tx1"/>
                          </a:solidFill>
                          <a:latin typeface="+mn-lt"/>
                          <a:ea typeface="+mn-ea"/>
                          <a:cs typeface="+mn-cs"/>
                        </a:rPr>
                        <a:t>Measures effectiveness of the</a:t>
                      </a:r>
                      <a:r>
                        <a:rPr kumimoji="0" lang="en-GB" sz="1200" kern="1200" spc="-15" baseline="0" dirty="0" smtClean="0">
                          <a:solidFill>
                            <a:schemeClr val="tx1"/>
                          </a:solidFill>
                          <a:latin typeface="+mn-lt"/>
                          <a:ea typeface="+mn-ea"/>
                          <a:cs typeface="+mn-cs"/>
                        </a:rPr>
                        <a:t> </a:t>
                      </a:r>
                      <a:r>
                        <a:rPr kumimoji="0" lang="en-GB" sz="1200" kern="1200" spc="-15" dirty="0" smtClean="0">
                          <a:solidFill>
                            <a:srgbClr val="FF0000"/>
                          </a:solidFill>
                          <a:latin typeface="+mn-lt"/>
                          <a:ea typeface="+mn-ea"/>
                          <a:cs typeface="+mn-cs"/>
                        </a:rPr>
                        <a:t>intrinsic </a:t>
                      </a:r>
                      <a:r>
                        <a:rPr kumimoji="0" lang="en-GB" sz="1200" kern="1200" spc="-15" dirty="0" smtClean="0">
                          <a:solidFill>
                            <a:srgbClr val="FF0000"/>
                          </a:solidFill>
                          <a:latin typeface="+mn-lt"/>
                          <a:ea typeface="+mn-ea"/>
                          <a:cs typeface="+mn-cs"/>
                        </a:rPr>
                        <a:t>pathway</a:t>
                      </a:r>
                      <a:endParaRPr kumimoji="0" lang="en-GB" sz="1200" kern="1200" spc="-15" dirty="0">
                        <a:solidFill>
                          <a:srgbClr val="FF0000"/>
                        </a:solidFill>
                        <a:latin typeface="+mn-lt"/>
                        <a:ea typeface="+mn-ea"/>
                        <a:cs typeface="+mn-cs"/>
                      </a:endParaRPr>
                    </a:p>
                  </a:txBody>
                  <a:tcPr marL="0" marR="0" marT="0" marB="0">
                    <a:solidFill>
                      <a:schemeClr val="bg1"/>
                    </a:solidFill>
                  </a:tcPr>
                </a:tc>
                <a:tc>
                  <a:txBody>
                    <a:bodyPr/>
                    <a:lstStyle/>
                    <a:p>
                      <a:pPr algn="ctr"/>
                      <a:r>
                        <a:rPr kumimoji="0" lang="en-US" sz="1200" kern="1200" dirty="0" smtClean="0">
                          <a:solidFill>
                            <a:srgbClr val="00B050"/>
                          </a:solidFill>
                          <a:latin typeface="Calibri" panose="020F0502020204030204" pitchFamily="34" charset="0"/>
                          <a:ea typeface="+mn-ea"/>
                          <a:cs typeface="Calibri" panose="020F0502020204030204" pitchFamily="34" charset="0"/>
                        </a:rPr>
                        <a:t>Heparin prolong this </a:t>
                      </a:r>
                      <a:endParaRPr kumimoji="0" lang="en-US" sz="1200" kern="120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057399517"/>
                  </a:ext>
                </a:extLst>
              </a:tr>
              <a:tr h="411988">
                <a:tc>
                  <a:txBody>
                    <a:bodyPr/>
                    <a:lstStyle/>
                    <a:p>
                      <a:pPr marL="55880" algn="ctr">
                        <a:lnSpc>
                          <a:spcPct val="100000"/>
                        </a:lnSpc>
                        <a:spcBef>
                          <a:spcPts val="215"/>
                        </a:spcBef>
                      </a:pPr>
                      <a:endParaRPr lang="en-GB" sz="100" spc="-5" dirty="0" smtClean="0">
                        <a:solidFill>
                          <a:schemeClr val="accent5">
                            <a:lumMod val="75000"/>
                          </a:schemeClr>
                        </a:solidFill>
                      </a:endParaRPr>
                    </a:p>
                    <a:p>
                      <a:pPr marL="55880" algn="ctr">
                        <a:lnSpc>
                          <a:spcPct val="100000"/>
                        </a:lnSpc>
                        <a:spcBef>
                          <a:spcPts val="215"/>
                        </a:spcBef>
                      </a:pPr>
                      <a:endParaRPr lang="en-GB" sz="100" spc="-5" dirty="0" smtClean="0">
                        <a:solidFill>
                          <a:schemeClr val="accent5">
                            <a:lumMod val="75000"/>
                          </a:schemeClr>
                        </a:solidFill>
                      </a:endParaRPr>
                    </a:p>
                    <a:p>
                      <a:pPr marL="55880" algn="ctr">
                        <a:lnSpc>
                          <a:spcPct val="100000"/>
                        </a:lnSpc>
                        <a:spcBef>
                          <a:spcPts val="215"/>
                        </a:spcBef>
                      </a:pPr>
                      <a:endParaRPr lang="en-GB" sz="100" spc="-5" dirty="0" smtClean="0">
                        <a:solidFill>
                          <a:schemeClr val="accent5">
                            <a:lumMod val="75000"/>
                          </a:schemeClr>
                        </a:solidFill>
                      </a:endParaRPr>
                    </a:p>
                    <a:p>
                      <a:pPr marL="55880" algn="ctr">
                        <a:lnSpc>
                          <a:spcPct val="100000"/>
                        </a:lnSpc>
                        <a:spcBef>
                          <a:spcPts val="215"/>
                        </a:spcBef>
                      </a:pPr>
                      <a:r>
                        <a:rPr lang="en-GB" sz="1500" spc="-5" dirty="0" smtClean="0">
                          <a:solidFill>
                            <a:schemeClr val="accent5">
                              <a:lumMod val="75000"/>
                            </a:schemeClr>
                          </a:solidFill>
                        </a:rPr>
                        <a:t>thrombin </a:t>
                      </a:r>
                      <a:r>
                        <a:rPr lang="en-GB" sz="1500" dirty="0" smtClean="0">
                          <a:solidFill>
                            <a:schemeClr val="accent5">
                              <a:lumMod val="75000"/>
                            </a:schemeClr>
                          </a:solidFill>
                        </a:rPr>
                        <a:t>time</a:t>
                      </a:r>
                      <a:r>
                        <a:rPr lang="en-GB" sz="1500" spc="-80" dirty="0" smtClean="0">
                          <a:solidFill>
                            <a:schemeClr val="accent5">
                              <a:lumMod val="75000"/>
                            </a:schemeClr>
                          </a:solidFill>
                        </a:rPr>
                        <a:t> </a:t>
                      </a:r>
                      <a:r>
                        <a:rPr lang="en-GB" sz="1500" dirty="0" smtClean="0">
                          <a:solidFill>
                            <a:schemeClr val="accent5">
                              <a:lumMod val="75000"/>
                            </a:schemeClr>
                          </a:solidFill>
                        </a:rPr>
                        <a:t>(</a:t>
                      </a:r>
                      <a:r>
                        <a:rPr lang="en-GB" sz="1500" dirty="0" err="1" smtClean="0">
                          <a:solidFill>
                            <a:schemeClr val="accent5">
                              <a:lumMod val="75000"/>
                            </a:schemeClr>
                          </a:solidFill>
                        </a:rPr>
                        <a:t>tt</a:t>
                      </a:r>
                      <a:r>
                        <a:rPr lang="en-GB" sz="1500" dirty="0" smtClean="0">
                          <a:solidFill>
                            <a:schemeClr val="accent5">
                              <a:lumMod val="75000"/>
                            </a:schemeClr>
                          </a:solidFill>
                        </a:rPr>
                        <a:t>)</a:t>
                      </a:r>
                      <a:endParaRPr lang="en-GB" sz="1500" dirty="0">
                        <a:solidFill>
                          <a:schemeClr val="accent5">
                            <a:lumMod val="75000"/>
                          </a:schemeClr>
                        </a:solidFill>
                        <a:latin typeface="Calibri"/>
                        <a:cs typeface="Calibri"/>
                      </a:endParaRPr>
                    </a:p>
                  </a:txBody>
                  <a:tcPr marL="0" marR="0" marT="0" marB="0">
                    <a:solidFill>
                      <a:schemeClr val="bg1">
                        <a:lumMod val="95000"/>
                      </a:schemeClr>
                    </a:solidFill>
                  </a:tcPr>
                </a:tc>
                <a:tc>
                  <a:txBody>
                    <a:bodyPr/>
                    <a:lstStyle/>
                    <a:p>
                      <a:pPr marL="88265" algn="ctr">
                        <a:lnSpc>
                          <a:spcPct val="100000"/>
                        </a:lnSpc>
                        <a:spcBef>
                          <a:spcPts val="215"/>
                        </a:spcBef>
                      </a:pPr>
                      <a:r>
                        <a:rPr lang="en-GB" sz="1200" dirty="0" smtClean="0">
                          <a:solidFill>
                            <a:schemeClr val="accent4">
                              <a:lumMod val="75000"/>
                            </a:schemeClr>
                          </a:solidFill>
                        </a:rPr>
                        <a:t>9-13</a:t>
                      </a:r>
                      <a:r>
                        <a:rPr lang="en-GB" sz="1200" spc="-85" dirty="0" smtClean="0"/>
                        <a:t> </a:t>
                      </a:r>
                      <a:r>
                        <a:rPr lang="en-GB" sz="1200" spc="-10" dirty="0" smtClean="0"/>
                        <a:t>secs</a:t>
                      </a:r>
                      <a:endParaRPr lang="en-GB" sz="1200" dirty="0">
                        <a:latin typeface="Calibri"/>
                        <a:cs typeface="Calibri"/>
                      </a:endParaRPr>
                    </a:p>
                  </a:txBody>
                  <a:tcPr marL="0" marR="0" marT="0" marB="0">
                    <a:solidFill>
                      <a:schemeClr val="bg1"/>
                    </a:solidFill>
                  </a:tcPr>
                </a:tc>
                <a:tc>
                  <a:txBody>
                    <a:bodyPr/>
                    <a:lstStyle/>
                    <a:p>
                      <a:pPr marL="85725">
                        <a:lnSpc>
                          <a:spcPct val="100000"/>
                        </a:lnSpc>
                        <a:spcBef>
                          <a:spcPts val="215"/>
                        </a:spcBef>
                      </a:pPr>
                      <a:r>
                        <a:rPr kumimoji="0" lang="en-GB" sz="1200" kern="1200" spc="-15" dirty="0" smtClean="0">
                          <a:solidFill>
                            <a:schemeClr val="tx1"/>
                          </a:solidFill>
                          <a:latin typeface="+mn-lt"/>
                          <a:ea typeface="+mn-ea"/>
                          <a:cs typeface="+mn-cs"/>
                        </a:rPr>
                        <a:t>A measure of fibrinolytic pathway</a:t>
                      </a:r>
                    </a:p>
                    <a:p>
                      <a:pPr marL="85090" marR="719455">
                        <a:lnSpc>
                          <a:spcPct val="101099"/>
                        </a:lnSpc>
                        <a:spcBef>
                          <a:spcPts val="405"/>
                        </a:spcBef>
                      </a:pPr>
                      <a:r>
                        <a:rPr kumimoji="0" lang="en-GB" sz="1200" kern="1200" spc="-15" dirty="0" smtClean="0">
                          <a:solidFill>
                            <a:schemeClr val="tx1"/>
                          </a:solidFill>
                          <a:latin typeface="+mn-lt"/>
                          <a:ea typeface="+mn-ea"/>
                          <a:cs typeface="+mn-cs"/>
                        </a:rPr>
                        <a:t>Time for thrombin to convert  fibrinogen to fibrin</a:t>
                      </a:r>
                      <a:endParaRPr kumimoji="0" lang="en-GB" sz="1200" kern="1200" spc="-15" dirty="0">
                        <a:solidFill>
                          <a:schemeClr val="tx1"/>
                        </a:solidFill>
                        <a:latin typeface="+mn-lt"/>
                        <a:ea typeface="+mn-ea"/>
                        <a:cs typeface="+mn-cs"/>
                      </a:endParaRPr>
                    </a:p>
                  </a:txBody>
                  <a:tcPr marL="0" marR="0" marT="0" marB="0">
                    <a:solidFill>
                      <a:schemeClr val="bg1"/>
                    </a:solidFill>
                  </a:tcPr>
                </a:tc>
                <a:tc>
                  <a:txBody>
                    <a:bodyPr/>
                    <a:lstStyle/>
                    <a:p>
                      <a:pPr marL="12700" algn="ctr">
                        <a:lnSpc>
                          <a:spcPts val="2045"/>
                        </a:lnSpc>
                        <a:spcBef>
                          <a:spcPts val="102"/>
                        </a:spcBef>
                      </a:pPr>
                      <a:r>
                        <a:rPr kumimoji="0" lang="en-US" sz="1300" kern="1200" dirty="0" smtClean="0">
                          <a:solidFill>
                            <a:srgbClr val="00B050"/>
                          </a:solidFill>
                          <a:latin typeface="+mn-lt"/>
                          <a:ea typeface="+mn-ea"/>
                          <a:cs typeface="+mn-cs"/>
                        </a:rPr>
                        <a:t>-</a:t>
                      </a:r>
                    </a:p>
                  </a:txBody>
                  <a:tcPr>
                    <a:solidFill>
                      <a:schemeClr val="bg1"/>
                    </a:solidFill>
                  </a:tcPr>
                </a:tc>
                <a:extLst>
                  <a:ext uri="{0D108BD9-81ED-4DB2-BD59-A6C34878D82A}">
                    <a16:rowId xmlns:a16="http://schemas.microsoft.com/office/drawing/2014/main" val="3360578716"/>
                  </a:ext>
                </a:extLst>
              </a:tr>
            </a:tbl>
          </a:graphicData>
        </a:graphic>
      </p:graphicFrame>
    </p:spTree>
    <p:extLst>
      <p:ext uri="{BB962C8B-B14F-4D97-AF65-F5344CB8AC3E}">
        <p14:creationId xmlns:p14="http://schemas.microsoft.com/office/powerpoint/2010/main" val="3148255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Factors affecting blood platelet count</a:t>
            </a:r>
            <a:endParaRPr lang="en-GB"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grpSp>
        <p:nvGrpSpPr>
          <p:cNvPr id="4" name="Group 3"/>
          <p:cNvGrpSpPr/>
          <p:nvPr/>
        </p:nvGrpSpPr>
        <p:grpSpPr>
          <a:xfrm>
            <a:off x="2243535" y="1327517"/>
            <a:ext cx="7706347" cy="4816467"/>
            <a:chOff x="2031316" y="1340876"/>
            <a:chExt cx="7706347" cy="4816467"/>
          </a:xfrm>
        </p:grpSpPr>
        <p:sp>
          <p:nvSpPr>
            <p:cNvPr id="8" name="Freeform 7"/>
            <p:cNvSpPr/>
            <p:nvPr/>
          </p:nvSpPr>
          <p:spPr>
            <a:xfrm>
              <a:off x="2056795" y="1369515"/>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Age</a:t>
              </a:r>
              <a:r>
                <a:rPr lang="ar-SA" sz="1800" kern="1200" dirty="0" smtClean="0">
                  <a:solidFill>
                    <a:schemeClr val="accent2">
                      <a:lumMod val="75000"/>
                    </a:schemeClr>
                  </a:solidFill>
                  <a:latin typeface="Calibri" panose="020F0502020204030204" pitchFamily="34" charset="0"/>
                  <a:cs typeface="Calibri" panose="020F0502020204030204" pitchFamily="34" charset="0"/>
                </a:rPr>
                <a:t> </a:t>
              </a:r>
              <a:r>
                <a:rPr lang="en-US" sz="1800" kern="1200" dirty="0" smtClean="0">
                  <a:solidFill>
                    <a:schemeClr val="accent2">
                      <a:lumMod val="75000"/>
                    </a:schemeClr>
                  </a:solidFill>
                  <a:latin typeface="Calibri" panose="020F0502020204030204" pitchFamily="34" charset="0"/>
                  <a:cs typeface="Calibri" panose="020F0502020204030204" pitchFamily="34" charset="0"/>
                </a:rPr>
                <a:t> </a:t>
              </a:r>
            </a:p>
            <a:p>
              <a:pPr lvl="0" algn="ctr" defTabSz="800100">
                <a:lnSpc>
                  <a:spcPct val="90000"/>
                </a:lnSpc>
                <a:spcBef>
                  <a:spcPct val="0"/>
                </a:spcBef>
                <a:spcAft>
                  <a:spcPct val="35000"/>
                </a:spcAft>
              </a:pPr>
              <a:r>
                <a:rPr lang="en-GB" sz="1800" kern="1200" dirty="0" smtClean="0">
                  <a:solidFill>
                    <a:schemeClr val="accent2">
                      <a:lumMod val="75000"/>
                    </a:schemeClr>
                  </a:solidFill>
                  <a:latin typeface="Calibri" panose="020F0502020204030204" pitchFamily="34" charset="0"/>
                  <a:cs typeface="Calibri" panose="020F0502020204030204" pitchFamily="34" charset="0"/>
                </a:rPr>
                <a:t>↓</a:t>
              </a:r>
              <a:r>
                <a:rPr lang="en-GB" sz="1800" kern="1200" dirty="0" err="1" smtClean="0">
                  <a:solidFill>
                    <a:schemeClr val="accent2">
                      <a:lumMod val="75000"/>
                    </a:schemeClr>
                  </a:solidFill>
                  <a:latin typeface="Calibri" panose="020F0502020204030204" pitchFamily="34" charset="0"/>
                  <a:cs typeface="Calibri" panose="020F0502020204030204" pitchFamily="34" charset="0"/>
                </a:rPr>
                <a:t>i</a:t>
              </a:r>
              <a:r>
                <a:rPr lang="en-US" sz="1800" kern="1200" dirty="0" smtClean="0">
                  <a:solidFill>
                    <a:schemeClr val="accent2">
                      <a:lumMod val="75000"/>
                    </a:schemeClr>
                  </a:solidFill>
                  <a:latin typeface="Calibri" panose="020F0502020204030204" pitchFamily="34" charset="0"/>
                  <a:cs typeface="Calibri" panose="020F0502020204030204" pitchFamily="34" charset="0"/>
                </a:rPr>
                <a:t>n newborn</a:t>
              </a:r>
            </a:p>
          </p:txBody>
        </p:sp>
        <p:sp>
          <p:nvSpPr>
            <p:cNvPr id="9" name="Freeform 8"/>
            <p:cNvSpPr/>
            <p:nvPr/>
          </p:nvSpPr>
          <p:spPr>
            <a:xfrm>
              <a:off x="4693111"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CE4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Menstrual cycle:</a:t>
              </a:r>
            </a:p>
            <a:p>
              <a:pPr lvl="0" algn="ctr" defTabSz="800100">
                <a:lnSpc>
                  <a:spcPct val="90000"/>
                </a:lnSpc>
                <a:spcBef>
                  <a:spcPct val="0"/>
                </a:spcBef>
                <a:spcAft>
                  <a:spcPct val="35000"/>
                </a:spcAft>
              </a:pPr>
              <a:r>
                <a:rPr lang="en-GB" sz="1800" kern="1200" dirty="0" smtClean="0">
                  <a:solidFill>
                    <a:schemeClr val="accent2">
                      <a:lumMod val="75000"/>
                    </a:schemeClr>
                  </a:solidFill>
                  <a:latin typeface="Calibri" panose="020F0502020204030204" pitchFamily="34" charset="0"/>
                  <a:cs typeface="Calibri" panose="020F0502020204030204" pitchFamily="34" charset="0"/>
                </a:rPr>
                <a:t>↓prior to menstruation</a:t>
              </a:r>
            </a:p>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↑After menstruation </a:t>
              </a:r>
              <a:endParaRPr lang="en-GB" sz="1800" kern="1200" dirty="0" smtClean="0">
                <a:solidFill>
                  <a:schemeClr val="accent2">
                    <a:lumMod val="75000"/>
                  </a:schemeClr>
                </a:solidFill>
                <a:latin typeface="Calibri" panose="020F0502020204030204" pitchFamily="34" charset="0"/>
                <a:cs typeface="Calibri" panose="020F0502020204030204" pitchFamily="34" charset="0"/>
              </a:endParaRPr>
            </a:p>
          </p:txBody>
        </p:sp>
        <p:sp>
          <p:nvSpPr>
            <p:cNvPr id="10" name="Freeform 9"/>
            <p:cNvSpPr/>
            <p:nvPr/>
          </p:nvSpPr>
          <p:spPr>
            <a:xfrm>
              <a:off x="7329430" y="1340876"/>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↓Pregnancy </a:t>
              </a:r>
              <a:endParaRPr lang="en-GB" sz="1800" kern="1200" dirty="0">
                <a:solidFill>
                  <a:schemeClr val="accent2">
                    <a:lumMod val="75000"/>
                  </a:schemeClr>
                </a:solidFill>
                <a:latin typeface="Calibri" panose="020F0502020204030204" pitchFamily="34" charset="0"/>
                <a:cs typeface="Calibri" panose="020F0502020204030204" pitchFamily="34" charset="0"/>
              </a:endParaRPr>
            </a:p>
          </p:txBody>
        </p:sp>
        <p:sp>
          <p:nvSpPr>
            <p:cNvPr id="11" name="Freeform 10"/>
            <p:cNvSpPr/>
            <p:nvPr/>
          </p:nvSpPr>
          <p:spPr>
            <a:xfrm>
              <a:off x="2031316"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↑Injury </a:t>
              </a:r>
              <a:endParaRPr lang="en-GB" sz="1800" kern="1200" dirty="0">
                <a:solidFill>
                  <a:schemeClr val="accent2">
                    <a:lumMod val="75000"/>
                  </a:schemeClr>
                </a:solidFill>
                <a:latin typeface="Calibri" panose="020F0502020204030204" pitchFamily="34" charset="0"/>
                <a:cs typeface="Calibri" panose="020F0502020204030204" pitchFamily="34" charset="0"/>
              </a:endParaRPr>
            </a:p>
          </p:txBody>
        </p:sp>
        <p:sp>
          <p:nvSpPr>
            <p:cNvPr id="12" name="Freeform 11"/>
            <p:cNvSpPr/>
            <p:nvPr/>
          </p:nvSpPr>
          <p:spPr>
            <a:xfrm>
              <a:off x="4693112" y="1363351"/>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↑adrenaline</a:t>
              </a:r>
            </a:p>
          </p:txBody>
        </p:sp>
        <p:sp>
          <p:nvSpPr>
            <p:cNvPr id="13" name="Freeform 12"/>
            <p:cNvSpPr/>
            <p:nvPr/>
          </p:nvSpPr>
          <p:spPr>
            <a:xfrm>
              <a:off x="7329430"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↑Hypoxia</a:t>
              </a:r>
              <a:endParaRPr lang="en-GB" sz="1800" kern="12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Freeform 13"/>
            <p:cNvSpPr/>
            <p:nvPr/>
          </p:nvSpPr>
          <p:spPr>
            <a:xfrm>
              <a:off x="3355845" y="4712403"/>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↓Smoking </a:t>
              </a:r>
              <a:endParaRPr lang="en-GB" sz="1800" kern="1200" dirty="0">
                <a:solidFill>
                  <a:schemeClr val="accent2">
                    <a:lumMod val="75000"/>
                  </a:schemeClr>
                </a:solidFill>
                <a:latin typeface="Calibri" panose="020F0502020204030204" pitchFamily="34" charset="0"/>
                <a:cs typeface="Calibri" panose="020F0502020204030204" pitchFamily="34" charset="0"/>
              </a:endParaRPr>
            </a:p>
          </p:txBody>
        </p:sp>
        <p:sp>
          <p:nvSpPr>
            <p:cNvPr id="15" name="Freeform 14"/>
            <p:cNvSpPr/>
            <p:nvPr/>
          </p:nvSpPr>
          <p:spPr>
            <a:xfrm>
              <a:off x="6004902" y="4712403"/>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75000"/>
                    </a:schemeClr>
                  </a:solidFill>
                  <a:latin typeface="Calibri" panose="020F0502020204030204" pitchFamily="34" charset="0"/>
                  <a:cs typeface="Calibri" panose="020F0502020204030204" pitchFamily="34" charset="0"/>
                </a:rPr>
                <a:t>Nutritional deficiencies↓</a:t>
              </a:r>
            </a:p>
            <a:p>
              <a:pPr lvl="0" algn="ctr" defTabSz="800100">
                <a:lnSpc>
                  <a:spcPct val="90000"/>
                </a:lnSpc>
                <a:spcBef>
                  <a:spcPct val="0"/>
                </a:spcBef>
                <a:spcAft>
                  <a:spcPct val="35000"/>
                </a:spcAft>
              </a:pPr>
              <a:r>
                <a:rPr lang="en-US" sz="1800" kern="1200" dirty="0" smtClean="0">
                  <a:solidFill>
                    <a:schemeClr val="tx1"/>
                  </a:solidFill>
                  <a:latin typeface="Calibri" panose="020F0502020204030204" pitchFamily="34" charset="0"/>
                  <a:cs typeface="Calibri" panose="020F0502020204030204" pitchFamily="34" charset="0"/>
                </a:rPr>
                <a:t>E.g.: vitamin b12,folic acid, iron  </a:t>
              </a:r>
              <a:endParaRPr lang="en-GB" sz="1800" kern="1200" dirty="0">
                <a:solidFill>
                  <a:schemeClr val="tx1"/>
                </a:solidFill>
                <a:latin typeface="Calibri" panose="020F0502020204030204" pitchFamily="34" charset="0"/>
                <a:cs typeface="Calibri" panose="020F0502020204030204" pitchFamily="34" charset="0"/>
              </a:endParaRPr>
            </a:p>
          </p:txBody>
        </p:sp>
      </p:grpSp>
      <p:sp>
        <p:nvSpPr>
          <p:cNvPr id="6" name="Rectangle 5"/>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0171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normAutofit/>
          </a:bodyPr>
          <a:lstStyle/>
          <a:p>
            <a:r>
              <a:rPr lang="en-US" sz="1600" dirty="0">
                <a:solidFill>
                  <a:srgbClr val="FF0000"/>
                </a:solidFill>
              </a:rPr>
              <a:t>A 7 years old girl complaining of severe bruising since birth and if she had injury she would </a:t>
            </a:r>
            <a:r>
              <a:rPr lang="en-US" sz="1600" dirty="0" err="1">
                <a:solidFill>
                  <a:srgbClr val="FF0000"/>
                </a:solidFill>
              </a:rPr>
              <a:t>blee</a:t>
            </a:r>
            <a:r>
              <a:rPr lang="en-US" sz="1600" dirty="0">
                <a:solidFill>
                  <a:srgbClr val="FF0000"/>
                </a:solidFill>
              </a:rPr>
              <a:t> for days. </a:t>
            </a:r>
            <a:r>
              <a:rPr lang="en-GB" sz="1600" dirty="0">
                <a:solidFill>
                  <a:srgbClr val="FF0000"/>
                </a:solidFill>
              </a:rPr>
              <a:t> She had epistaxis which lasted for days ,her mother said :”she just bruise more easily than her older sister</a:t>
            </a:r>
            <a:r>
              <a:rPr lang="en-GB" sz="1600" dirty="0" smtClean="0">
                <a:solidFill>
                  <a:srgbClr val="FF0000"/>
                </a:solidFill>
              </a:rPr>
              <a:t>.”</a:t>
            </a:r>
          </a:p>
          <a:p>
            <a:endParaRPr lang="en-GB" sz="1000" dirty="0">
              <a:solidFill>
                <a:srgbClr val="FF0000"/>
              </a:solidFill>
            </a:endParaRPr>
          </a:p>
          <a:p>
            <a:r>
              <a:rPr lang="en-US" sz="1600" dirty="0">
                <a:solidFill>
                  <a:schemeClr val="accent2">
                    <a:lumMod val="75000"/>
                  </a:schemeClr>
                </a:solidFill>
              </a:rPr>
              <a:t>Investigation</a:t>
            </a:r>
            <a:r>
              <a:rPr lang="en-US" sz="1600" dirty="0" smtClean="0">
                <a:solidFill>
                  <a:schemeClr val="accent2">
                    <a:lumMod val="75000"/>
                  </a:schemeClr>
                </a:solidFill>
              </a:rPr>
              <a:t>:</a:t>
            </a:r>
            <a:endParaRPr lang="en-US" sz="1600" dirty="0">
              <a:solidFill>
                <a:schemeClr val="accent2">
                  <a:lumMod val="75000"/>
                </a:schemeClr>
              </a:solidFill>
            </a:endParaRPr>
          </a:p>
          <a:p>
            <a:pPr lvl="1"/>
            <a:r>
              <a:rPr lang="en-US" sz="1600" dirty="0" smtClean="0">
                <a:solidFill>
                  <a:schemeClr val="tx1"/>
                </a:solidFill>
              </a:rPr>
              <a:t>CBC</a:t>
            </a:r>
          </a:p>
          <a:p>
            <a:pPr lvl="1"/>
            <a:r>
              <a:rPr lang="en-US" sz="1600" dirty="0" smtClean="0">
                <a:solidFill>
                  <a:schemeClr val="tx1"/>
                </a:solidFill>
              </a:rPr>
              <a:t>RBC</a:t>
            </a:r>
          </a:p>
          <a:p>
            <a:pPr lvl="1"/>
            <a:r>
              <a:rPr lang="en-US" sz="1600" dirty="0" smtClean="0">
                <a:solidFill>
                  <a:schemeClr val="tx1"/>
                </a:solidFill>
              </a:rPr>
              <a:t>WBC</a:t>
            </a:r>
          </a:p>
          <a:p>
            <a:pPr lvl="1"/>
            <a:r>
              <a:rPr lang="en-US" sz="1600" dirty="0" smtClean="0">
                <a:solidFill>
                  <a:schemeClr val="tx1"/>
                </a:solidFill>
              </a:rPr>
              <a:t>platelet </a:t>
            </a:r>
          </a:p>
          <a:p>
            <a:pPr marL="304769" lvl="1" indent="0">
              <a:buNone/>
            </a:pPr>
            <a:endParaRPr lang="en-US" sz="1600" dirty="0">
              <a:solidFill>
                <a:schemeClr val="tx1"/>
              </a:solidFill>
            </a:endParaRPr>
          </a:p>
          <a:p>
            <a:r>
              <a:rPr lang="en-US" sz="1600" dirty="0" smtClean="0">
                <a:solidFill>
                  <a:schemeClr val="accent2">
                    <a:lumMod val="75000"/>
                  </a:schemeClr>
                </a:solidFill>
              </a:rPr>
              <a:t>Platelet </a:t>
            </a:r>
            <a:r>
              <a:rPr lang="en-US" sz="1600" dirty="0">
                <a:solidFill>
                  <a:schemeClr val="accent2">
                    <a:lumMod val="75000"/>
                  </a:schemeClr>
                </a:solidFill>
              </a:rPr>
              <a:t>morphology: </a:t>
            </a:r>
          </a:p>
          <a:p>
            <a:pPr marL="0" indent="0">
              <a:buNone/>
            </a:pPr>
            <a:r>
              <a:rPr lang="en-US" sz="1600" dirty="0" smtClean="0"/>
              <a:t>     Normal</a:t>
            </a:r>
          </a:p>
          <a:p>
            <a:pPr marL="0" indent="0">
              <a:buNone/>
            </a:pPr>
            <a:endParaRPr lang="en-US" sz="1600" dirty="0"/>
          </a:p>
          <a:p>
            <a:r>
              <a:rPr lang="en-US" sz="1600" dirty="0" err="1">
                <a:solidFill>
                  <a:schemeClr val="accent2">
                    <a:lumMod val="75000"/>
                  </a:schemeClr>
                </a:solidFill>
              </a:rPr>
              <a:t>Aggregometry</a:t>
            </a:r>
            <a:r>
              <a:rPr lang="en-US" sz="1600" dirty="0">
                <a:solidFill>
                  <a:schemeClr val="accent2">
                    <a:lumMod val="75000"/>
                  </a:schemeClr>
                </a:solidFill>
              </a:rPr>
              <a:t> :</a:t>
            </a:r>
          </a:p>
          <a:p>
            <a:pPr marL="0" indent="0">
              <a:buNone/>
            </a:pPr>
            <a:r>
              <a:rPr lang="en-US" sz="1600" dirty="0" smtClean="0"/>
              <a:t>     Absent </a:t>
            </a:r>
            <a:r>
              <a:rPr lang="en-US" sz="1600" dirty="0"/>
              <a:t>platelet aggregation in response to </a:t>
            </a:r>
            <a:r>
              <a:rPr lang="en-US" sz="1600" dirty="0" err="1"/>
              <a:t>ADP,collagen</a:t>
            </a:r>
            <a:r>
              <a:rPr lang="en-US" sz="1600" dirty="0"/>
              <a:t> ,thrombin and epinephrine. </a:t>
            </a:r>
          </a:p>
          <a:p>
            <a:endParaRPr lang="en-US" sz="1600" dirty="0"/>
          </a:p>
        </p:txBody>
      </p:sp>
      <p:sp>
        <p:nvSpPr>
          <p:cNvPr id="5" name="Title 1"/>
          <p:cNvSpPr>
            <a:spLocks noGrp="1"/>
          </p:cNvSpPr>
          <p:nvPr>
            <p:ph type="title"/>
          </p:nvPr>
        </p:nvSpPr>
        <p:spPr>
          <a:xfrm>
            <a:off x="609460" y="152400"/>
            <a:ext cx="10969943" cy="990600"/>
          </a:xfrm>
        </p:spPr>
        <p:txBody>
          <a:bodyPr>
            <a:normAutofit/>
          </a:bodyPr>
          <a:lstStyle/>
          <a:p>
            <a:r>
              <a:rPr lang="en-GB" sz="3200" dirty="0"/>
              <a:t>Case study </a:t>
            </a:r>
          </a:p>
        </p:txBody>
      </p:sp>
      <p:sp>
        <p:nvSpPr>
          <p:cNvPr id="6" name="Rectangle 5"/>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pic>
        <p:nvPicPr>
          <p:cNvPr id="7" name="Content Placeholder 5"/>
          <p:cNvPicPr>
            <a:picLocks noChangeAspect="1"/>
          </p:cNvPicPr>
          <p:nvPr/>
        </p:nvPicPr>
        <p:blipFill>
          <a:blip r:embed="rId2"/>
          <a:stretch>
            <a:fillRect/>
          </a:stretch>
        </p:blipFill>
        <p:spPr>
          <a:xfrm>
            <a:off x="8709204" y="1772816"/>
            <a:ext cx="2849883" cy="2530708"/>
          </a:xfrm>
          <a:prstGeom prst="rect">
            <a:avLst/>
          </a:prstGeom>
        </p:spPr>
      </p:pic>
      <p:sp>
        <p:nvSpPr>
          <p:cNvPr id="8" name="object 2"/>
          <p:cNvSpPr txBox="1"/>
          <p:nvPr/>
        </p:nvSpPr>
        <p:spPr>
          <a:xfrm>
            <a:off x="8709205" y="4526287"/>
            <a:ext cx="2849882" cy="989279"/>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marL="331774" marR="363169" algn="ctr">
              <a:lnSpc>
                <a:spcPts val="3779"/>
              </a:lnSpc>
              <a:spcBef>
                <a:spcPts val="189"/>
              </a:spcBef>
            </a:pPr>
            <a:r>
              <a:rPr lang="en-US" sz="1600" dirty="0" smtClean="0">
                <a:solidFill>
                  <a:schemeClr val="accent2">
                    <a:lumMod val="75000"/>
                  </a:schemeClr>
                </a:solidFill>
                <a:cs typeface="Arial"/>
              </a:rPr>
              <a:t>Diagnosis: </a:t>
            </a:r>
            <a:r>
              <a:rPr sz="1600" spc="0" dirty="0" err="1" smtClean="0">
                <a:cs typeface="Arial"/>
              </a:rPr>
              <a:t>G</a:t>
            </a:r>
            <a:r>
              <a:rPr sz="1600" spc="14" dirty="0" err="1" smtClean="0">
                <a:cs typeface="Arial"/>
              </a:rPr>
              <a:t>l</a:t>
            </a:r>
            <a:r>
              <a:rPr sz="1600" spc="0" dirty="0" err="1" smtClean="0">
                <a:cs typeface="Arial"/>
              </a:rPr>
              <a:t>anzman</a:t>
            </a:r>
            <a:r>
              <a:rPr sz="1600" spc="9" dirty="0" err="1" smtClean="0">
                <a:cs typeface="Arial"/>
              </a:rPr>
              <a:t>n</a:t>
            </a:r>
            <a:r>
              <a:rPr sz="1600" spc="0" dirty="0" err="1" smtClean="0">
                <a:cs typeface="Arial"/>
              </a:rPr>
              <a:t>'s</a:t>
            </a:r>
            <a:r>
              <a:rPr lang="en-US" sz="1600" dirty="0" smtClean="0">
                <a:cs typeface="Arial"/>
              </a:rPr>
              <a:t> </a:t>
            </a:r>
            <a:r>
              <a:rPr sz="1600" spc="4" dirty="0" err="1" smtClean="0">
                <a:cs typeface="Arial"/>
              </a:rPr>
              <a:t>Th</a:t>
            </a:r>
            <a:r>
              <a:rPr sz="1600" spc="0" dirty="0" err="1" smtClean="0">
                <a:cs typeface="Arial"/>
              </a:rPr>
              <a:t>rombasthen</a:t>
            </a:r>
            <a:r>
              <a:rPr sz="1600" spc="9" dirty="0" err="1" smtClean="0">
                <a:cs typeface="Arial"/>
              </a:rPr>
              <a:t>i</a:t>
            </a:r>
            <a:r>
              <a:rPr sz="1600" spc="0" dirty="0" err="1" smtClean="0">
                <a:cs typeface="Arial"/>
              </a:rPr>
              <a:t>a</a:t>
            </a:r>
            <a:endParaRPr sz="1600" dirty="0">
              <a:cs typeface="Arial"/>
            </a:endParaRPr>
          </a:p>
        </p:txBody>
      </p:sp>
    </p:spTree>
    <p:extLst>
      <p:ext uri="{BB962C8B-B14F-4D97-AF65-F5344CB8AC3E}">
        <p14:creationId xmlns:p14="http://schemas.microsoft.com/office/powerpoint/2010/main" val="322147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1" y="1219200"/>
            <a:ext cx="6637080" cy="4937760"/>
          </a:xfrm>
        </p:spPr>
        <p:txBody>
          <a:bodyPr>
            <a:normAutofit/>
          </a:bodyPr>
          <a:lstStyle/>
          <a:p>
            <a:pPr>
              <a:lnSpc>
                <a:spcPct val="150000"/>
              </a:lnSpc>
            </a:pPr>
            <a:r>
              <a:rPr lang="en-US" sz="1400" dirty="0">
                <a:solidFill>
                  <a:schemeClr val="accent2">
                    <a:lumMod val="75000"/>
                  </a:schemeClr>
                </a:solidFill>
              </a:rPr>
              <a:t> Platelet Activation: </a:t>
            </a:r>
          </a:p>
          <a:p>
            <a:pPr marL="342900" indent="-342900">
              <a:lnSpc>
                <a:spcPct val="150000"/>
              </a:lnSpc>
              <a:buFont typeface="+mj-lt"/>
              <a:buAutoNum type="arabicPeriod"/>
            </a:pPr>
            <a:r>
              <a:rPr lang="en-US" sz="1400" dirty="0" smtClean="0"/>
              <a:t>Platelets </a:t>
            </a:r>
            <a:r>
              <a:rPr lang="en-US" sz="1400" dirty="0"/>
              <a:t>are activated when brought into contact with collagen exposed when the endothelial blood vessel lining is </a:t>
            </a:r>
            <a:r>
              <a:rPr lang="en-US" sz="1400" dirty="0" smtClean="0"/>
              <a:t>damaged.</a:t>
            </a:r>
          </a:p>
          <a:p>
            <a:pPr marL="342900" indent="-342900">
              <a:lnSpc>
                <a:spcPct val="150000"/>
              </a:lnSpc>
              <a:buFont typeface="+mj-lt"/>
              <a:buAutoNum type="arabicPeriod"/>
            </a:pPr>
            <a:r>
              <a:rPr lang="en-US" sz="1400" dirty="0" smtClean="0"/>
              <a:t>Activated </a:t>
            </a:r>
            <a:r>
              <a:rPr lang="en-US" sz="1400" dirty="0"/>
              <a:t>platelets release a number of different coagulation and platelet activating factors. </a:t>
            </a:r>
          </a:p>
          <a:p>
            <a:pPr marL="342900" indent="-342900">
              <a:lnSpc>
                <a:spcPct val="150000"/>
              </a:lnSpc>
              <a:buFont typeface="+mj-lt"/>
              <a:buAutoNum type="arabicPeriod"/>
            </a:pPr>
            <a:r>
              <a:rPr lang="en-US" sz="1400" dirty="0" smtClean="0"/>
              <a:t>Transport </a:t>
            </a:r>
            <a:r>
              <a:rPr lang="en-US" sz="1400" dirty="0"/>
              <a:t>of negatively charged phospholipids to the platelet surface; provide a catalytic surface for coagulation cascade to </a:t>
            </a:r>
            <a:r>
              <a:rPr lang="en-US" sz="1400" dirty="0" smtClean="0"/>
              <a:t>occur.</a:t>
            </a:r>
          </a:p>
          <a:p>
            <a:pPr marL="342900" indent="-342900">
              <a:lnSpc>
                <a:spcPct val="150000"/>
              </a:lnSpc>
              <a:buFont typeface="+mj-lt"/>
              <a:buAutoNum type="arabicPeriod"/>
            </a:pPr>
            <a:r>
              <a:rPr lang="en-US" sz="1400" dirty="0" smtClean="0"/>
              <a:t>Platelets </a:t>
            </a:r>
            <a:r>
              <a:rPr lang="en-US" sz="1400" dirty="0"/>
              <a:t>adhesion receptors (</a:t>
            </a:r>
            <a:r>
              <a:rPr lang="en-US" sz="1400" dirty="0" err="1"/>
              <a:t>integrins</a:t>
            </a:r>
            <a:r>
              <a:rPr lang="en-US" sz="1400" dirty="0"/>
              <a:t>): Platelets adhere to each other via adhesion receptors forming a hemostatic plug with fibrin. </a:t>
            </a:r>
          </a:p>
          <a:p>
            <a:pPr marL="342900" indent="-342900">
              <a:lnSpc>
                <a:spcPct val="150000"/>
              </a:lnSpc>
              <a:buFont typeface="+mj-lt"/>
              <a:buAutoNum type="arabicPeriod"/>
            </a:pPr>
            <a:r>
              <a:rPr lang="en-US" sz="1400" dirty="0" smtClean="0"/>
              <a:t>Myosin </a:t>
            </a:r>
            <a:r>
              <a:rPr lang="en-US" sz="1400" dirty="0"/>
              <a:t>and actin filaments in platelets are stimulated to contract during aggregation further reinforcing the plug and help release of granule contents. </a:t>
            </a:r>
          </a:p>
          <a:p>
            <a:pPr marL="342900" indent="-342900">
              <a:lnSpc>
                <a:spcPct val="150000"/>
              </a:lnSpc>
              <a:buFont typeface="+mj-lt"/>
              <a:buAutoNum type="arabicPeriod"/>
            </a:pPr>
            <a:r>
              <a:rPr lang="en-US" sz="1400" dirty="0" err="1" smtClean="0"/>
              <a:t>GPIIb</a:t>
            </a:r>
            <a:r>
              <a:rPr lang="en-US" sz="1400" dirty="0" smtClean="0"/>
              <a:t>/</a:t>
            </a:r>
            <a:r>
              <a:rPr lang="en-US" sz="1400" dirty="0" err="1" smtClean="0"/>
              <a:t>IIIa</a:t>
            </a:r>
            <a:r>
              <a:rPr lang="en-US" sz="1400" dirty="0"/>
              <a:t>: the most common platelet adhesion receptor for </a:t>
            </a:r>
            <a:r>
              <a:rPr lang="en-US" sz="1400" dirty="0" smtClean="0"/>
              <a:t>fibrinogen </a:t>
            </a:r>
            <a:r>
              <a:rPr lang="en-US" sz="1400" dirty="0"/>
              <a:t>and von </a:t>
            </a:r>
            <a:r>
              <a:rPr lang="en-US" sz="1400" dirty="0" err="1"/>
              <a:t>Willebrand</a:t>
            </a:r>
            <a:r>
              <a:rPr lang="en-US" sz="1400" dirty="0"/>
              <a:t> factor (</a:t>
            </a:r>
            <a:r>
              <a:rPr lang="en-US" sz="1400" dirty="0" err="1"/>
              <a:t>vWF</a:t>
            </a:r>
            <a:r>
              <a:rPr lang="en-US" sz="1400" dirty="0"/>
              <a:t>) </a:t>
            </a:r>
            <a:r>
              <a:rPr lang="en-US" sz="1400" dirty="0" smtClean="0"/>
              <a:t>Bleeding</a:t>
            </a:r>
          </a:p>
          <a:p>
            <a:pPr marL="342900" indent="-342900">
              <a:lnSpc>
                <a:spcPct val="150000"/>
              </a:lnSpc>
              <a:buFont typeface="+mj-lt"/>
              <a:buAutoNum type="arabicPeriod"/>
            </a:pPr>
            <a:endParaRPr lang="en-US" sz="1400" dirty="0"/>
          </a:p>
          <a:p>
            <a:pPr>
              <a:lnSpc>
                <a:spcPct val="150000"/>
              </a:lnSpc>
            </a:pPr>
            <a:endParaRPr lang="en-US" sz="1400" dirty="0"/>
          </a:p>
          <a:p>
            <a:pPr>
              <a:lnSpc>
                <a:spcPct val="150000"/>
              </a:lnSpc>
            </a:pPr>
            <a:endParaRPr lang="en-US" sz="1400" dirty="0"/>
          </a:p>
        </p:txBody>
      </p:sp>
      <p:sp>
        <p:nvSpPr>
          <p:cNvPr id="5" name="Title 1"/>
          <p:cNvSpPr>
            <a:spLocks noGrp="1"/>
          </p:cNvSpPr>
          <p:nvPr>
            <p:ph type="title"/>
          </p:nvPr>
        </p:nvSpPr>
        <p:spPr>
          <a:xfrm>
            <a:off x="609460" y="152400"/>
            <a:ext cx="10969943" cy="990600"/>
          </a:xfrm>
        </p:spPr>
        <p:txBody>
          <a:bodyPr>
            <a:normAutofit/>
          </a:bodyPr>
          <a:lstStyle/>
          <a:p>
            <a:r>
              <a:rPr lang="en-GB" sz="3200" dirty="0" smtClean="0"/>
              <a:t>Summary</a:t>
            </a:r>
            <a:endParaRPr lang="en-GB" sz="3200" dirty="0"/>
          </a:p>
        </p:txBody>
      </p:sp>
      <p:sp>
        <p:nvSpPr>
          <p:cNvPr id="9" name="object 2"/>
          <p:cNvSpPr/>
          <p:nvPr/>
        </p:nvSpPr>
        <p:spPr>
          <a:xfrm>
            <a:off x="7341354" y="1241865"/>
            <a:ext cx="4265340" cy="501811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091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17</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32952" y="2913426"/>
            <a:ext cx="1965375" cy="2915660"/>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Haifa </a:t>
            </a:r>
            <a:r>
              <a:rPr lang="en-US" sz="1800" dirty="0" err="1" smtClean="0">
                <a:solidFill>
                  <a:srgbClr val="DDE9EC">
                    <a:lumMod val="75000"/>
                  </a:srgbClr>
                </a:solidFill>
              </a:rPr>
              <a:t>Alwael</a:t>
            </a:r>
            <a:endParaRPr lang="en-US"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Shatha</a:t>
            </a:r>
            <a:r>
              <a:rPr lang="en-US" sz="1800" dirty="0">
                <a:solidFill>
                  <a:srgbClr val="DDE9EC">
                    <a:lumMod val="75000"/>
                  </a:srgbClr>
                </a:solidFill>
              </a:rPr>
              <a:t> </a:t>
            </a:r>
            <a:r>
              <a:rPr lang="en-US" sz="1800" dirty="0" err="1">
                <a:solidFill>
                  <a:srgbClr val="DDE9EC">
                    <a:lumMod val="75000"/>
                  </a:srgbClr>
                </a:solidFill>
              </a:rPr>
              <a:t>Alghaihb</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Monera</a:t>
            </a:r>
            <a:r>
              <a:rPr lang="en-US" sz="1800" dirty="0">
                <a:solidFill>
                  <a:srgbClr val="DDE9EC">
                    <a:lumMod val="75000"/>
                  </a:srgbClr>
                </a:solidFill>
              </a:rPr>
              <a:t> </a:t>
            </a:r>
            <a:r>
              <a:rPr lang="en-US" sz="1800" dirty="0" err="1">
                <a:solidFill>
                  <a:srgbClr val="DDE9EC">
                    <a:lumMod val="75000"/>
                  </a:srgbClr>
                </a:solidFill>
              </a:rPr>
              <a:t>alayuni</a:t>
            </a:r>
            <a:r>
              <a:rPr lang="en-US" sz="1800" dirty="0">
                <a:solidFill>
                  <a:srgbClr val="DDE9EC">
                    <a:lumMod val="75000"/>
                  </a:srgbClr>
                </a:solidFill>
              </a:rPr>
              <a:t> </a:t>
            </a:r>
            <a:r>
              <a:rPr lang="en-US" dirty="0"/>
              <a:t>	</a:t>
            </a:r>
          </a:p>
          <a:p>
            <a:pPr fontAlgn="t">
              <a:lnSpc>
                <a:spcPct val="150000"/>
              </a:lnSpc>
              <a:spcBef>
                <a:spcPct val="20000"/>
              </a:spcBef>
            </a:pPr>
            <a:r>
              <a:rPr lang="en-US" sz="1800" dirty="0">
                <a:solidFill>
                  <a:srgbClr val="DDE9EC">
                    <a:lumMod val="75000"/>
                  </a:srgbClr>
                </a:solidFill>
              </a:rPr>
              <a:t>	</a:t>
            </a:r>
          </a:p>
        </p:txBody>
      </p:sp>
      <p:sp>
        <p:nvSpPr>
          <p:cNvPr id="15" name="Rectangle 14"/>
          <p:cNvSpPr/>
          <p:nvPr/>
        </p:nvSpPr>
        <p:spPr>
          <a:xfrm>
            <a:off x="3216870" y="2913426"/>
            <a:ext cx="2044579" cy="2807938"/>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Fouad </a:t>
            </a:r>
            <a:r>
              <a:rPr lang="en-US" sz="1800" dirty="0" err="1" smtClean="0">
                <a:solidFill>
                  <a:srgbClr val="DDE9EC">
                    <a:lumMod val="75000"/>
                  </a:srgbClr>
                </a:solidFill>
              </a:rPr>
              <a:t>Faathi</a:t>
            </a:r>
            <a:endParaRPr lang="en-US" sz="1800" dirty="0" smtClean="0">
              <a:solidFill>
                <a:srgbClr val="DDE9EC">
                  <a:lumMod val="75000"/>
                </a:srgbClr>
              </a:solidFill>
            </a:endParaRPr>
          </a:p>
          <a:p>
            <a:pPr fontAlgn="t">
              <a:lnSpc>
                <a:spcPct val="150000"/>
              </a:lnSpc>
              <a:spcBef>
                <a:spcPct val="20000"/>
              </a:spcBef>
            </a:pPr>
            <a:r>
              <a:rPr lang="en-US" sz="1800" dirty="0">
                <a:solidFill>
                  <a:srgbClr val="DDE9EC">
                    <a:lumMod val="75000"/>
                  </a:srgbClr>
                </a:solidFill>
              </a:rPr>
              <a:t>Hassan </a:t>
            </a:r>
            <a:r>
              <a:rPr lang="en-US" sz="1800" dirty="0" err="1">
                <a:solidFill>
                  <a:srgbClr val="DDE9EC">
                    <a:lumMod val="75000"/>
                  </a:srgbClr>
                </a:solidFill>
              </a:rPr>
              <a:t>alshammari</a:t>
            </a:r>
            <a:r>
              <a:rPr lang="en-US" sz="1800" dirty="0">
                <a:solidFill>
                  <a:srgbClr val="DDE9EC">
                    <a:lumMod val="75000"/>
                  </a:srgbClr>
                </a:solidFill>
              </a:rPr>
              <a:t> </a:t>
            </a:r>
            <a:r>
              <a:rPr lang="en-US" dirty="0"/>
              <a:t>	</a:t>
            </a:r>
          </a:p>
          <a:p>
            <a:pPr fontAlgn="t">
              <a:lnSpc>
                <a:spcPct val="150000"/>
              </a:lnSpc>
              <a:spcBef>
                <a:spcPct val="20000"/>
              </a:spcBef>
            </a:pPr>
            <a:r>
              <a:rPr lang="en-US" sz="1800" dirty="0">
                <a:solidFill>
                  <a:srgbClr val="DDE9EC">
                    <a:lumMod val="75000"/>
                  </a:srgbClr>
                </a:solidFill>
              </a:rPr>
              <a:t/>
            </a:r>
            <a:br>
              <a:rPr lang="en-US" sz="1800" dirty="0">
                <a:solidFill>
                  <a:srgbClr val="DDE9EC">
                    <a:lumMod val="75000"/>
                  </a:srgbClr>
                </a:solidFill>
              </a:rPr>
            </a:br>
            <a:endParaRPr lang="en-US" sz="1800" dirty="0">
              <a:solidFill>
                <a:srgbClr val="DDE9EC">
                  <a:lumMod val="75000"/>
                </a:srgbClr>
              </a:solidFill>
            </a:endParaRPr>
          </a:p>
        </p:txBody>
      </p:sp>
      <p:sp>
        <p:nvSpPr>
          <p:cNvPr id="17"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TextBox 24"/>
          <p:cNvSpPr txBox="1"/>
          <p:nvPr/>
        </p:nvSpPr>
        <p:spPr>
          <a:xfrm>
            <a:off x="816669" y="6356350"/>
            <a:ext cx="7200800" cy="338554"/>
          </a:xfrm>
          <a:prstGeom prst="rect">
            <a:avLst/>
          </a:prstGeom>
          <a:noFill/>
        </p:spPr>
        <p:txBody>
          <a:bodyPr wrap="square" rtlCol="0">
            <a:spAutoFit/>
          </a:bodyPr>
          <a:lstStyle/>
          <a:p>
            <a:pPr algn="r" rtl="1"/>
            <a:r>
              <a:rPr lang="ar-SA" sz="1600" dirty="0" smtClean="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chemeClr val="tx2"/>
              </a:solidFill>
              <a:latin typeface="Calibri" panose="020F0502020204030204" pitchFamily="34" charset="0"/>
              <a:cs typeface="Calibri" panose="020F0502020204030204" pitchFamily="34" charset="0"/>
            </a:endParaRPr>
          </a:p>
        </p:txBody>
      </p:sp>
      <p:sp>
        <p:nvSpPr>
          <p:cNvPr id="26"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Dr. Dr. </a:t>
            </a:r>
            <a:r>
              <a:rPr lang="fr-FR" sz="1200" dirty="0" err="1">
                <a:solidFill>
                  <a:srgbClr val="464653"/>
                </a:solidFill>
              </a:rPr>
              <a:t>Abeer</a:t>
            </a:r>
            <a:r>
              <a:rPr lang="fr-FR" sz="1200" dirty="0">
                <a:solidFill>
                  <a:srgbClr val="464653"/>
                </a:solidFill>
              </a:rPr>
              <a:t> </a:t>
            </a:r>
            <a:r>
              <a:rPr lang="fr-FR" sz="1200" dirty="0" err="1" smtClean="0">
                <a:solidFill>
                  <a:srgbClr val="464653"/>
                </a:solidFill>
              </a:rPr>
              <a:t>Alghomals’s</a:t>
            </a:r>
            <a:r>
              <a:rPr lang="fr-FR" sz="1200" dirty="0" smtClean="0">
                <a:solidFill>
                  <a:srgbClr val="464653"/>
                </a:solidFill>
              </a:rPr>
              <a:t> Lecture</a:t>
            </a:r>
            <a:r>
              <a:rPr lang="fr-FR" sz="1200" dirty="0">
                <a:solidFill>
                  <a:srgbClr val="464653"/>
                </a:solidFill>
              </a:rPr>
              <a:t> </a:t>
            </a:r>
            <a:r>
              <a:rPr lang="fr-FR" sz="1200" dirty="0" smtClean="0">
                <a:solidFill>
                  <a:srgbClr val="464653"/>
                </a:solidFill>
              </a:rPr>
              <a:t>&amp; Notes.</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Prof. </a:t>
            </a:r>
            <a:r>
              <a:rPr lang="fr-FR" sz="1200" dirty="0" err="1">
                <a:solidFill>
                  <a:srgbClr val="464653"/>
                </a:solidFill>
              </a:rPr>
              <a:t>Shahid</a:t>
            </a:r>
            <a:r>
              <a:rPr lang="fr-FR" sz="1200" dirty="0">
                <a:solidFill>
                  <a:srgbClr val="464653"/>
                </a:solidFill>
              </a:rPr>
              <a:t> </a:t>
            </a:r>
            <a:r>
              <a:rPr lang="fr-FR" sz="1200" dirty="0" err="1" smtClean="0">
                <a:solidFill>
                  <a:srgbClr val="464653"/>
                </a:solidFill>
              </a:rPr>
              <a:t>Habib’s</a:t>
            </a:r>
            <a:r>
              <a:rPr lang="fr-FR" sz="1200" dirty="0" smtClean="0">
                <a:solidFill>
                  <a:srgbClr val="464653"/>
                </a:solidFill>
              </a:rPr>
              <a:t> Lecture &amp; Notes.</a:t>
            </a:r>
            <a:endParaRPr lang="fr-FR" sz="1200" dirty="0">
              <a:solidFill>
                <a:srgbClr val="464653"/>
              </a:solidFill>
            </a:endParaRPr>
          </a:p>
          <a:p>
            <a:pPr marL="285750" indent="-285750" defTabSz="914400">
              <a:buFont typeface="Arial" panose="020B0604020202020204" pitchFamily="34" charset="0"/>
              <a:buChar char="•"/>
            </a:pPr>
            <a:r>
              <a:rPr lang="en-US" sz="1200" dirty="0" smtClean="0">
                <a:solidFill>
                  <a:srgbClr val="464653"/>
                </a:solidFill>
              </a:rPr>
              <a:t>Guyton </a:t>
            </a:r>
            <a:r>
              <a:rPr lang="en-US" sz="1200" dirty="0">
                <a:solidFill>
                  <a:srgbClr val="464653"/>
                </a:solidFill>
              </a:rPr>
              <a:t>and Hall Textbook of Medical Physiology (Thirteenth Edition</a:t>
            </a:r>
            <a:r>
              <a:rPr lang="en-US" sz="1200" dirty="0" smtClean="0">
                <a:solidFill>
                  <a:srgbClr val="464653"/>
                </a:solidFill>
              </a:rPr>
              <a:t>.)</a:t>
            </a:r>
          </a:p>
        </p:txBody>
      </p:sp>
    </p:spTree>
    <p:extLst>
      <p:ext uri="{BB962C8B-B14F-4D97-AF65-F5344CB8AC3E}">
        <p14:creationId xmlns:p14="http://schemas.microsoft.com/office/powerpoint/2010/main" val="352209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smtClean="0">
                <a:solidFill>
                  <a:srgbClr val="9FB8CD">
                    <a:lumMod val="75000"/>
                  </a:srgbClr>
                </a:solidFill>
                <a:latin typeface="Arial Black" panose="020B0A04020102020204" pitchFamily="34" charset="0"/>
              </a:rPr>
              <a:t>platelet structure &amp;</a:t>
            </a:r>
            <a:r>
              <a:rPr lang="en-US" sz="3200" b="1" dirty="0">
                <a:solidFill>
                  <a:srgbClr val="9FB8CD">
                    <a:lumMod val="75000"/>
                  </a:srgbClr>
                </a:solidFill>
                <a:latin typeface="Arial Black" panose="020B0A04020102020204" pitchFamily="34" charset="0"/>
              </a:rPr>
              <a:t> </a:t>
            </a:r>
            <a:r>
              <a:rPr lang="en-US" sz="3200" b="1" dirty="0" smtClean="0">
                <a:solidFill>
                  <a:srgbClr val="9FB8CD">
                    <a:lumMod val="75000"/>
                  </a:srgbClr>
                </a:solidFill>
                <a:latin typeface="Arial Black" panose="020B0A04020102020204" pitchFamily="34" charset="0"/>
              </a:rPr>
              <a:t>function</a:t>
            </a:r>
            <a:endParaRPr lang="en-US" sz="1600" dirty="0"/>
          </a:p>
        </p:txBody>
      </p:sp>
      <p:sp>
        <p:nvSpPr>
          <p:cNvPr id="4" name="Flowchart: Process 3"/>
          <p:cNvSpPr/>
          <p:nvPr/>
        </p:nvSpPr>
        <p:spPr>
          <a:xfrm>
            <a:off x="1038538" y="183907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200000"/>
              </a:lnSpc>
            </a:pPr>
            <a:r>
              <a:rPr lang="en-US" b="1" dirty="0">
                <a:solidFill>
                  <a:schemeClr val="accent1">
                    <a:lumMod val="75000"/>
                  </a:schemeClr>
                </a:solidFill>
              </a:rPr>
              <a:t>Objectives:</a:t>
            </a:r>
          </a:p>
          <a:p>
            <a:pPr>
              <a:lnSpc>
                <a:spcPct val="200000"/>
              </a:lnSpc>
            </a:pPr>
            <a:r>
              <a:rPr lang="en-US" dirty="0">
                <a:solidFill>
                  <a:schemeClr val="tx2"/>
                </a:solidFill>
              </a:rPr>
              <a:t>1-</a:t>
            </a:r>
            <a:r>
              <a:rPr lang="en-GB" dirty="0">
                <a:solidFill>
                  <a:schemeClr val="tx2"/>
                </a:solidFill>
              </a:rPr>
              <a:t>Understand platelet normal </a:t>
            </a:r>
            <a:r>
              <a:rPr lang="en-GB" dirty="0" smtClean="0">
                <a:solidFill>
                  <a:schemeClr val="tx2"/>
                </a:solidFill>
              </a:rPr>
              <a:t>ultrastructure.</a:t>
            </a:r>
            <a:endParaRPr lang="en-US" dirty="0">
              <a:solidFill>
                <a:schemeClr val="tx2"/>
              </a:solidFill>
            </a:endParaRPr>
          </a:p>
          <a:p>
            <a:pPr marL="12700">
              <a:lnSpc>
                <a:spcPct val="200000"/>
              </a:lnSpc>
              <a:spcBef>
                <a:spcPts val="180"/>
              </a:spcBef>
            </a:pPr>
            <a:r>
              <a:rPr lang="en-US" dirty="0">
                <a:solidFill>
                  <a:schemeClr val="tx2"/>
                </a:solidFill>
              </a:rPr>
              <a:t>2-</a:t>
            </a:r>
            <a:r>
              <a:rPr lang="en-GB" dirty="0">
                <a:solidFill>
                  <a:schemeClr val="tx2"/>
                </a:solidFill>
              </a:rPr>
              <a:t>Understand the functions of different platelets organelles and surface </a:t>
            </a:r>
            <a:r>
              <a:rPr lang="en-GB" dirty="0" smtClean="0">
                <a:solidFill>
                  <a:schemeClr val="tx2"/>
                </a:solidFill>
              </a:rPr>
              <a:t>receptors.</a:t>
            </a:r>
            <a:endParaRPr lang="en-GB" dirty="0">
              <a:solidFill>
                <a:schemeClr val="tx2"/>
              </a:solidFill>
            </a:endParaRPr>
          </a:p>
          <a:p>
            <a:pPr>
              <a:lnSpc>
                <a:spcPct val="200000"/>
              </a:lnSpc>
            </a:pPr>
            <a:r>
              <a:rPr lang="en-US" dirty="0">
                <a:solidFill>
                  <a:schemeClr val="tx2"/>
                </a:solidFill>
              </a:rPr>
              <a:t>3-</a:t>
            </a:r>
            <a:r>
              <a:rPr lang="en-GB" dirty="0">
                <a:solidFill>
                  <a:schemeClr val="tx2"/>
                </a:solidFill>
              </a:rPr>
              <a:t>Understand the mechanisms of platelet </a:t>
            </a:r>
            <a:r>
              <a:rPr lang="en-GB" dirty="0" smtClean="0">
                <a:solidFill>
                  <a:schemeClr val="tx2"/>
                </a:solidFill>
              </a:rPr>
              <a:t>functions.</a:t>
            </a:r>
            <a:endParaRPr lang="en-US" dirty="0">
              <a:solidFill>
                <a:schemeClr val="tx2"/>
              </a:solidFill>
            </a:endParaRPr>
          </a:p>
          <a:p>
            <a:pPr marL="12700">
              <a:lnSpc>
                <a:spcPct val="200000"/>
              </a:lnSpc>
              <a:spcBef>
                <a:spcPts val="135"/>
              </a:spcBef>
            </a:pPr>
            <a:r>
              <a:rPr lang="en-US" dirty="0">
                <a:solidFill>
                  <a:schemeClr val="tx2"/>
                </a:solidFill>
              </a:rPr>
              <a:t>4-</a:t>
            </a:r>
            <a:r>
              <a:rPr lang="en-GB" dirty="0">
                <a:solidFill>
                  <a:schemeClr val="tx2"/>
                </a:solidFill>
              </a:rPr>
              <a:t>Relate membrane receptors and granule content </a:t>
            </a:r>
            <a:r>
              <a:rPr lang="en-GB" dirty="0" smtClean="0">
                <a:solidFill>
                  <a:schemeClr val="tx2"/>
                </a:solidFill>
              </a:rPr>
              <a:t>to normal </a:t>
            </a:r>
            <a:r>
              <a:rPr lang="en-GB" dirty="0">
                <a:solidFill>
                  <a:schemeClr val="tx2"/>
                </a:solidFill>
              </a:rPr>
              <a:t>function in </a:t>
            </a:r>
            <a:r>
              <a:rPr lang="en-GB" dirty="0" smtClean="0">
                <a:solidFill>
                  <a:schemeClr val="tx2"/>
                </a:solidFill>
              </a:rPr>
              <a:t>homeostasis </a:t>
            </a:r>
            <a:r>
              <a:rPr lang="en-GB" dirty="0">
                <a:solidFill>
                  <a:schemeClr val="tx2"/>
                </a:solidFill>
              </a:rPr>
              <a:t>and bleeding platelet </a:t>
            </a:r>
            <a:r>
              <a:rPr lang="en-GB" dirty="0" smtClean="0">
                <a:solidFill>
                  <a:schemeClr val="tx2"/>
                </a:solidFill>
              </a:rPr>
              <a:t>disorders.</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
        <p:nvSpPr>
          <p:cNvPr id="17" name="object 4"/>
          <p:cNvSpPr txBox="1"/>
          <p:nvPr/>
        </p:nvSpPr>
        <p:spPr>
          <a:xfrm>
            <a:off x="612444" y="3930122"/>
            <a:ext cx="7857576" cy="876033"/>
          </a:xfrm>
          <a:prstGeom prst="rect">
            <a:avLst/>
          </a:prstGeom>
        </p:spPr>
        <p:txBody>
          <a:bodyPr wrap="square" lIns="0" tIns="0" rIns="0" bIns="0" rtlCol="0">
            <a:noAutofit/>
          </a:bodyPr>
          <a:lstStyle/>
          <a:p>
            <a:pPr marL="12700" marR="61767">
              <a:lnSpc>
                <a:spcPts val="3315"/>
              </a:lnSpc>
            </a:pPr>
            <a:endParaRPr sz="3250" dirty="0">
              <a:latin typeface="Comic Sans MS"/>
              <a:cs typeface="Comic Sans MS"/>
            </a:endParaRPr>
          </a:p>
        </p:txBody>
      </p:sp>
      <p:sp>
        <p:nvSpPr>
          <p:cNvPr id="18" name="object 2"/>
          <p:cNvSpPr txBox="1"/>
          <p:nvPr/>
        </p:nvSpPr>
        <p:spPr>
          <a:xfrm>
            <a:off x="1060500" y="4892806"/>
            <a:ext cx="7623475" cy="1062024"/>
          </a:xfrm>
          <a:prstGeom prst="rect">
            <a:avLst/>
          </a:prstGeom>
        </p:spPr>
        <p:txBody>
          <a:bodyPr wrap="square" lIns="0" tIns="0" rIns="0" bIns="0" rtlCol="0">
            <a:noAutofit/>
          </a:bodyPr>
          <a:lstStyle/>
          <a:p>
            <a:pPr marL="12700">
              <a:lnSpc>
                <a:spcPts val="2700"/>
              </a:lnSpc>
              <a:spcBef>
                <a:spcPts val="135"/>
              </a:spcBef>
            </a:pPr>
            <a:endParaRPr sz="2400" dirty="0">
              <a:latin typeface="Comic Sans MS"/>
              <a:cs typeface="Comic Sans MS"/>
            </a:endParaRPr>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101913"/>
              </p:ext>
            </p:extLst>
          </p:nvPr>
        </p:nvGraphicFramePr>
        <p:xfrm>
          <a:off x="-1" y="-22922"/>
          <a:ext cx="12188824" cy="3761927"/>
        </p:xfrm>
        <a:graphic>
          <a:graphicData uri="http://schemas.openxmlformats.org/drawingml/2006/table">
            <a:tbl>
              <a:tblPr firstRow="1" bandRow="1">
                <a:tableStyleId>{5DA37D80-6434-44D0-A028-1B22A696006F}</a:tableStyleId>
              </a:tblPr>
              <a:tblGrid>
                <a:gridCol w="1849402">
                  <a:extLst>
                    <a:ext uri="{9D8B030D-6E8A-4147-A177-3AD203B41FA5}">
                      <a16:colId xmlns:a16="http://schemas.microsoft.com/office/drawing/2014/main" val="868826657"/>
                    </a:ext>
                  </a:extLst>
                </a:gridCol>
                <a:gridCol w="4100995">
                  <a:extLst>
                    <a:ext uri="{9D8B030D-6E8A-4147-A177-3AD203B41FA5}">
                      <a16:colId xmlns:a16="http://schemas.microsoft.com/office/drawing/2014/main" val="2387463"/>
                    </a:ext>
                  </a:extLst>
                </a:gridCol>
                <a:gridCol w="6238427">
                  <a:extLst>
                    <a:ext uri="{9D8B030D-6E8A-4147-A177-3AD203B41FA5}">
                      <a16:colId xmlns:a16="http://schemas.microsoft.com/office/drawing/2014/main" val="1889074285"/>
                    </a:ext>
                  </a:extLst>
                </a:gridCol>
              </a:tblGrid>
              <a:tr h="314199">
                <a:tc gridSpan="3">
                  <a:txBody>
                    <a:bodyPr/>
                    <a:lstStyle/>
                    <a:p>
                      <a:pPr algn="ctr"/>
                      <a:r>
                        <a:rPr lang="en-US" sz="1400" b="0" dirty="0" smtClean="0">
                          <a:latin typeface="Gill Sans MT" panose="020B0502020104020203" pitchFamily="34" charset="0"/>
                          <a:cs typeface="Times New Roman" panose="02020603050405020304" pitchFamily="18" charset="0"/>
                        </a:rPr>
                        <a:t>Platelet characteristic </a:t>
                      </a:r>
                      <a:endParaRPr lang="en-US" sz="1400" b="0" dirty="0">
                        <a:latin typeface="Gill Sans MT" panose="020B0502020104020203" pitchFamily="34" charset="0"/>
                      </a:endParaRPr>
                    </a:p>
                  </a:txBody>
                  <a:tcPr>
                    <a:solidFill>
                      <a:srgbClr val="D6EAF6"/>
                    </a:solidFill>
                  </a:tcPr>
                </a:tc>
                <a:tc hMerge="1">
                  <a:txBody>
                    <a:bodyPr/>
                    <a:lstStyle/>
                    <a:p>
                      <a:endParaRPr lang="en-US" dirty="0"/>
                    </a:p>
                  </a:txBody>
                  <a:tcPr/>
                </a:tc>
                <a:tc hMerge="1">
                  <a:txBody>
                    <a:bodyPr/>
                    <a:lstStyle/>
                    <a:p>
                      <a:pPr algn="ctr"/>
                      <a:endParaRPr lang="en-US" sz="1600" b="0" dirty="0">
                        <a:latin typeface="Gill Sans MT" panose="020B0502020104020203" pitchFamily="34" charset="0"/>
                      </a:endParaRPr>
                    </a:p>
                  </a:txBody>
                  <a:tcPr>
                    <a:solidFill>
                      <a:srgbClr val="D6EAF6"/>
                    </a:solidFill>
                  </a:tcPr>
                </a:tc>
                <a:extLst>
                  <a:ext uri="{0D108BD9-81ED-4DB2-BD59-A6C34878D82A}">
                    <a16:rowId xmlns:a16="http://schemas.microsoft.com/office/drawing/2014/main" val="402202847"/>
                  </a:ext>
                </a:extLst>
              </a:tr>
              <a:tr h="1413896">
                <a:tc gridSpan="2">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err="1" smtClean="0"/>
                        <a:t>Anuclear</a:t>
                      </a:r>
                      <a:r>
                        <a:rPr lang="en-US" sz="1400" dirty="0" smtClean="0"/>
                        <a:t> and discoid cell </a:t>
                      </a:r>
                      <a:r>
                        <a:rPr lang="en-US" sz="1400" dirty="0" smtClean="0">
                          <a:solidFill>
                            <a:srgbClr val="FF99CC"/>
                          </a:solidFill>
                        </a:rPr>
                        <a:t>( spherical when activated)</a:t>
                      </a:r>
                    </a:p>
                    <a:p>
                      <a:pPr marL="285750" indent="-285750" algn="l">
                        <a:buFont typeface="Wingdings" panose="05000000000000000000" pitchFamily="2" charset="2"/>
                        <a:buChar char="ü"/>
                      </a:pPr>
                      <a:r>
                        <a:rPr lang="en-US" sz="1400" dirty="0" smtClean="0">
                          <a:solidFill>
                            <a:schemeClr val="accent5">
                              <a:lumMod val="75000"/>
                            </a:schemeClr>
                          </a:solidFill>
                        </a:rPr>
                        <a:t>Contractile, adhesive, cell fragments.</a:t>
                      </a:r>
                    </a:p>
                    <a:p>
                      <a:pPr marL="285750" indent="-285750" algn="l">
                        <a:buFont typeface="Wingdings" panose="05000000000000000000" pitchFamily="2" charset="2"/>
                        <a:buChar char="ü"/>
                      </a:pPr>
                      <a:r>
                        <a:rPr lang="en-US" sz="1400" dirty="0" smtClean="0">
                          <a:solidFill>
                            <a:schemeClr val="accent5">
                              <a:lumMod val="75000"/>
                            </a:schemeClr>
                          </a:solidFill>
                        </a:rPr>
                        <a:t>Store coagulation factors &amp; enzymes.</a:t>
                      </a:r>
                    </a:p>
                    <a:p>
                      <a:pPr marL="285750" indent="-285750" algn="l">
                        <a:buFont typeface="Wingdings" panose="05000000000000000000" pitchFamily="2" charset="2"/>
                        <a:buChar char="ü"/>
                      </a:pPr>
                      <a:r>
                        <a:rPr lang="en-US" sz="1400" dirty="0" smtClean="0">
                          <a:solidFill>
                            <a:schemeClr val="accent5">
                              <a:lumMod val="75000"/>
                            </a:schemeClr>
                          </a:solidFill>
                        </a:rPr>
                        <a:t>Surface binding sites glycoproteins (surface antigens).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rgbClr val="FF99CC"/>
                          </a:solidFill>
                        </a:rPr>
                        <a:t>Sequestered in the spleen, (</a:t>
                      </a:r>
                      <a:r>
                        <a:rPr lang="en-US" sz="1400" dirty="0" err="1" smtClean="0">
                          <a:solidFill>
                            <a:srgbClr val="FF99CC"/>
                          </a:solidFill>
                        </a:rPr>
                        <a:t>hypersplenism</a:t>
                      </a:r>
                      <a:r>
                        <a:rPr lang="en-US" sz="1400" dirty="0" smtClean="0">
                          <a:solidFill>
                            <a:srgbClr val="FF99CC"/>
                          </a:solidFill>
                        </a:rPr>
                        <a:t> may lead to low platelet count).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smtClean="0">
                          <a:solidFill>
                            <a:schemeClr val="tx1"/>
                          </a:solidFill>
                          <a:latin typeface="+mn-lt"/>
                          <a:ea typeface="+mn-ea"/>
                          <a:cs typeface="+mn-cs"/>
                        </a:rPr>
                        <a:t>They are formed in the bone marrow from </a:t>
                      </a:r>
                      <a:r>
                        <a:rPr kumimoji="0" lang="en-US" sz="1400" b="0" i="0" u="none" strike="noStrike" kern="1200" baseline="0" dirty="0" smtClean="0">
                          <a:solidFill>
                            <a:srgbClr val="FF0000"/>
                          </a:solidFill>
                          <a:latin typeface="+mn-lt"/>
                          <a:ea typeface="+mn-ea"/>
                          <a:cs typeface="+mn-cs"/>
                        </a:rPr>
                        <a:t>megakaryocyte.</a:t>
                      </a:r>
                      <a:endParaRPr lang="en-US" sz="1400" b="0" dirty="0" smtClean="0">
                        <a:solidFill>
                          <a:srgbClr val="FF0000"/>
                        </a:solidFill>
                      </a:endParaRPr>
                    </a:p>
                  </a:txBody>
                  <a:tcPr anchor="ctr">
                    <a:solidFill>
                      <a:schemeClr val="bg1"/>
                    </a:solidFill>
                  </a:tcPr>
                </a:tc>
                <a:tc hMerge="1">
                  <a:txBody>
                    <a:bodyPr/>
                    <a:lstStyle/>
                    <a:p>
                      <a:pPr algn="ctr"/>
                      <a:endParaRPr lang="en-US" sz="1300" b="0" dirty="0" smtClean="0">
                        <a:solidFill>
                          <a:srgbClr val="FF0000"/>
                        </a:solidFill>
                      </a:endParaRPr>
                    </a:p>
                  </a:txBody>
                  <a:tcPr>
                    <a:solidFill>
                      <a:schemeClr val="bg1"/>
                    </a:solidFill>
                  </a:tcPr>
                </a:tc>
                <a:tc rowSpan="6">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b="0" dirty="0" smtClean="0">
                        <a:solidFill>
                          <a:srgbClr val="FF0000"/>
                        </a:solidFill>
                      </a:endParaRPr>
                    </a:p>
                  </a:txBody>
                  <a:tcPr anchor="ctr">
                    <a:solidFill>
                      <a:schemeClr val="bg1"/>
                    </a:solidFill>
                  </a:tcPr>
                </a:tc>
                <a:extLst>
                  <a:ext uri="{0D108BD9-81ED-4DB2-BD59-A6C34878D82A}">
                    <a16:rowId xmlns:a16="http://schemas.microsoft.com/office/drawing/2014/main" val="3820647376"/>
                  </a:ext>
                </a:extLst>
              </a:tr>
              <a:tr h="314199">
                <a:tc>
                  <a:txBody>
                    <a:bodyPr/>
                    <a:lstStyle/>
                    <a:p>
                      <a:pPr algn="ctr"/>
                      <a:r>
                        <a:rPr lang="en-GB" sz="1400" dirty="0" smtClean="0">
                          <a:solidFill>
                            <a:schemeClr val="accent5">
                              <a:lumMod val="75000"/>
                            </a:schemeClr>
                          </a:solidFill>
                        </a:rPr>
                        <a:t>shape</a:t>
                      </a:r>
                      <a:endParaRPr lang="en-US" sz="1400" b="0" dirty="0">
                        <a:solidFill>
                          <a:schemeClr val="accent5">
                            <a:lumMod val="75000"/>
                          </a:schemeClr>
                        </a:solidFill>
                      </a:endParaRPr>
                    </a:p>
                  </a:txBody>
                  <a:tcPr anchor="ctr">
                    <a:solidFill>
                      <a:schemeClr val="bg1">
                        <a:lumMod val="95000"/>
                      </a:schemeClr>
                    </a:solidFill>
                  </a:tcPr>
                </a:tc>
                <a:tc>
                  <a:txBody>
                    <a:bodyPr/>
                    <a:lstStyle/>
                    <a:p>
                      <a:pPr algn="ctr"/>
                      <a:r>
                        <a:rPr lang="en-GB" sz="1400" dirty="0" smtClean="0"/>
                        <a:t>minute round or oval discs </a:t>
                      </a:r>
                      <a:endParaRPr lang="en-US" sz="1400" b="0" dirty="0" smtClean="0">
                        <a:solidFill>
                          <a:srgbClr val="FF0000"/>
                        </a:solidFill>
                      </a:endParaRPr>
                    </a:p>
                  </a:txBody>
                  <a:tcPr>
                    <a:solidFill>
                      <a:schemeClr val="bg1"/>
                    </a:solidFill>
                  </a:tcPr>
                </a:tc>
                <a:tc vMerge="1">
                  <a:txBody>
                    <a:bodyPr/>
                    <a:lstStyle/>
                    <a:p>
                      <a:pPr algn="ctr"/>
                      <a:endParaRPr lang="en-US" sz="1600" b="0" dirty="0" smtClean="0">
                        <a:solidFill>
                          <a:srgbClr val="FF0000"/>
                        </a:solidFill>
                      </a:endParaRPr>
                    </a:p>
                  </a:txBody>
                  <a:tcPr>
                    <a:solidFill>
                      <a:schemeClr val="bg1"/>
                    </a:solidFill>
                  </a:tcPr>
                </a:tc>
                <a:extLst>
                  <a:ext uri="{0D108BD9-81ED-4DB2-BD59-A6C34878D82A}">
                    <a16:rowId xmlns:a16="http://schemas.microsoft.com/office/drawing/2014/main" val="2878319891"/>
                  </a:ext>
                </a:extLst>
              </a:tr>
              <a:tr h="314199">
                <a:tc>
                  <a:txBody>
                    <a:bodyPr/>
                    <a:lstStyle/>
                    <a:p>
                      <a:pPr algn="ctr"/>
                      <a:r>
                        <a:rPr kumimoji="0" lang="en-GB" sz="1400" b="0" kern="1200" dirty="0" smtClean="0">
                          <a:solidFill>
                            <a:schemeClr val="accent2">
                              <a:lumMod val="75000"/>
                            </a:schemeClr>
                          </a:solidFill>
                          <a:latin typeface="+mn-lt"/>
                          <a:ea typeface="+mn-ea"/>
                          <a:cs typeface="+mn-cs"/>
                        </a:rPr>
                        <a:t>size</a:t>
                      </a: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accent4">
                              <a:lumMod val="75000"/>
                            </a:schemeClr>
                          </a:solidFill>
                          <a:latin typeface="+mn-lt"/>
                          <a:ea typeface="+mn-ea"/>
                          <a:cs typeface="+mn-cs"/>
                        </a:rPr>
                        <a:t>1.5–3.0</a:t>
                      </a:r>
                      <a:r>
                        <a:rPr lang="en-US" sz="1400" dirty="0" smtClean="0">
                          <a:solidFill>
                            <a:schemeClr val="accent4">
                              <a:lumMod val="75000"/>
                            </a:schemeClr>
                          </a:solidFill>
                        </a:rPr>
                        <a:t> </a:t>
                      </a:r>
                      <a:r>
                        <a:rPr lang="en-US" sz="1400" dirty="0" smtClean="0"/>
                        <a:t>µm</a:t>
                      </a:r>
                    </a:p>
                  </a:txBody>
                  <a:tcPr>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chemeClr val="bg1"/>
                    </a:solidFill>
                  </a:tcPr>
                </a:tc>
                <a:extLst>
                  <a:ext uri="{0D108BD9-81ED-4DB2-BD59-A6C34878D82A}">
                    <a16:rowId xmlns:a16="http://schemas.microsoft.com/office/drawing/2014/main" val="1091202905"/>
                  </a:ext>
                </a:extLst>
              </a:tr>
              <a:tr h="754078">
                <a:tc>
                  <a:txBody>
                    <a:bodyPr/>
                    <a:lstStyle/>
                    <a:p>
                      <a:pPr algn="ctr"/>
                      <a:endParaRPr kumimoji="0" lang="en-US" sz="1400" b="0" kern="1200" dirty="0" smtClean="0">
                        <a:solidFill>
                          <a:schemeClr val="accent2">
                            <a:lumMod val="75000"/>
                          </a:schemeClr>
                        </a:solidFill>
                        <a:latin typeface="+mn-lt"/>
                        <a:ea typeface="+mn-ea"/>
                        <a:cs typeface="+mn-cs"/>
                      </a:endParaRPr>
                    </a:p>
                    <a:p>
                      <a:pPr algn="ctr"/>
                      <a:r>
                        <a:rPr kumimoji="0" lang="en-US" sz="1400" b="0" kern="1200" dirty="0" smtClean="0">
                          <a:solidFill>
                            <a:schemeClr val="accent2">
                              <a:lumMod val="75000"/>
                            </a:schemeClr>
                          </a:solidFill>
                          <a:latin typeface="+mn-lt"/>
                          <a:ea typeface="+mn-ea"/>
                          <a:cs typeface="+mn-cs"/>
                        </a:rPr>
                        <a:t>Count</a:t>
                      </a:r>
                    </a:p>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400" kern="1200" dirty="0" smtClean="0">
                          <a:solidFill>
                            <a:schemeClr val="accent4">
                              <a:lumMod val="75000"/>
                            </a:schemeClr>
                          </a:solidFill>
                          <a:latin typeface="+mn-lt"/>
                          <a:ea typeface="+mn-ea"/>
                          <a:cs typeface="+mn-cs"/>
                        </a:rPr>
                        <a:t>150 </a:t>
                      </a:r>
                      <a:r>
                        <a:rPr kumimoji="0" lang="en-GB" sz="1400" kern="1200" dirty="0" smtClean="0">
                          <a:solidFill>
                            <a:schemeClr val="accent4">
                              <a:lumMod val="75000"/>
                            </a:schemeClr>
                          </a:solidFill>
                          <a:latin typeface="+mn-lt"/>
                          <a:ea typeface="+mn-ea"/>
                          <a:cs typeface="+mn-cs"/>
                        </a:rPr>
                        <a:t>x103-300x103/ml </a:t>
                      </a:r>
                      <a:endParaRPr kumimoji="0" lang="en-US" sz="1400" kern="1200" dirty="0">
                        <a:solidFill>
                          <a:schemeClr val="accent4">
                            <a:lumMod val="75000"/>
                          </a:schemeClr>
                        </a:solidFill>
                        <a:latin typeface="+mn-lt"/>
                        <a:ea typeface="+mn-ea"/>
                        <a:cs typeface="+mn-cs"/>
                      </a:endParaRPr>
                    </a:p>
                  </a:txBody>
                  <a:tcPr>
                    <a:solidFill>
                      <a:schemeClr val="bg1"/>
                    </a:solidFill>
                  </a:tcPr>
                </a:tc>
                <a:tc vMerge="1">
                  <a:txBody>
                    <a:bodyPr/>
                    <a:lstStyle/>
                    <a:p>
                      <a:pPr algn="ctr"/>
                      <a:endParaRPr lang="en-US" sz="1600" dirty="0">
                        <a:latin typeface="Gill Sans MT" panose="020B0502020104020203" pitchFamily="34" charset="0"/>
                      </a:endParaRPr>
                    </a:p>
                  </a:txBody>
                  <a:tcPr>
                    <a:solidFill>
                      <a:schemeClr val="bg1"/>
                    </a:solidFill>
                  </a:tcPr>
                </a:tc>
                <a:extLst>
                  <a:ext uri="{0D108BD9-81ED-4DB2-BD59-A6C34878D82A}">
                    <a16:rowId xmlns:a16="http://schemas.microsoft.com/office/drawing/2014/main" val="2170880643"/>
                  </a:ext>
                </a:extLst>
              </a:tr>
              <a:tr h="325678">
                <a:tc>
                  <a:txBody>
                    <a:bodyPr/>
                    <a:lstStyle/>
                    <a:p>
                      <a:pPr algn="ctr"/>
                      <a:r>
                        <a:rPr lang="en-GB" sz="1400" dirty="0" smtClean="0">
                          <a:solidFill>
                            <a:schemeClr val="accent5">
                              <a:lumMod val="75000"/>
                            </a:schemeClr>
                          </a:solidFill>
                        </a:rPr>
                        <a:t>location</a:t>
                      </a:r>
                      <a:endParaRPr lang="en-US" sz="1400" b="0" dirty="0">
                        <a:solidFill>
                          <a:schemeClr val="accent5">
                            <a:lumMod val="75000"/>
                          </a:schemeClr>
                        </a:solidFill>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4">
                              <a:lumMod val="75000"/>
                            </a:schemeClr>
                          </a:solidFill>
                        </a:rPr>
                        <a:t>80% </a:t>
                      </a:r>
                      <a:r>
                        <a:rPr lang="en-GB" sz="1400" dirty="0" smtClean="0"/>
                        <a:t>in </a:t>
                      </a:r>
                      <a:r>
                        <a:rPr lang="en-GB" sz="1400" b="1" u="sng" dirty="0" smtClean="0"/>
                        <a:t>blood</a:t>
                      </a:r>
                      <a:r>
                        <a:rPr lang="en-GB" sz="1400" dirty="0" smtClean="0"/>
                        <a:t> &amp; </a:t>
                      </a:r>
                      <a:r>
                        <a:rPr lang="en-GB" sz="1400" dirty="0" smtClean="0">
                          <a:solidFill>
                            <a:schemeClr val="accent4">
                              <a:lumMod val="75000"/>
                            </a:schemeClr>
                          </a:solidFill>
                        </a:rPr>
                        <a:t>20%</a:t>
                      </a:r>
                      <a:r>
                        <a:rPr lang="en-GB" sz="1400" dirty="0" smtClean="0"/>
                        <a:t> in </a:t>
                      </a:r>
                      <a:r>
                        <a:rPr lang="en-GB" sz="1400" b="1" u="sng" dirty="0" smtClean="0"/>
                        <a:t>spleen</a:t>
                      </a:r>
                      <a:r>
                        <a:rPr lang="en-GB" sz="1400" dirty="0" smtClean="0"/>
                        <a:t>.</a:t>
                      </a:r>
                    </a:p>
                  </a:txBody>
                  <a:tcPr>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smtClean="0"/>
                    </a:p>
                  </a:txBody>
                  <a:tcPr>
                    <a:solidFill>
                      <a:schemeClr val="bg1"/>
                    </a:solidFill>
                  </a:tcPr>
                </a:tc>
                <a:extLst>
                  <a:ext uri="{0D108BD9-81ED-4DB2-BD59-A6C34878D82A}">
                    <a16:rowId xmlns:a16="http://schemas.microsoft.com/office/drawing/2014/main" val="2441647880"/>
                  </a:ext>
                </a:extLst>
              </a:tr>
              <a:tr h="3256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2">
                              <a:lumMod val="75000"/>
                            </a:schemeClr>
                          </a:solidFill>
                        </a:rPr>
                        <a:t>Life spine &amp; </a:t>
                      </a:r>
                      <a:r>
                        <a:rPr lang="en-GB" sz="1400" b="0" dirty="0" smtClean="0">
                          <a:solidFill>
                            <a:schemeClr val="accent5">
                              <a:lumMod val="75000"/>
                            </a:schemeClr>
                          </a:solidFill>
                        </a:rPr>
                        <a:t>H</a:t>
                      </a:r>
                      <a:r>
                        <a:rPr lang="en-GB" sz="1400" dirty="0" smtClean="0">
                          <a:solidFill>
                            <a:schemeClr val="accent5">
                              <a:lumMod val="75000"/>
                            </a:schemeClr>
                          </a:solidFill>
                        </a:rPr>
                        <a:t>alf life</a:t>
                      </a:r>
                      <a:endParaRPr lang="en-US" sz="1400" b="0" dirty="0" smtClean="0">
                        <a:solidFill>
                          <a:schemeClr val="accent5">
                            <a:lumMod val="75000"/>
                          </a:schemeClr>
                        </a:solidFill>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4">
                              <a:lumMod val="75000"/>
                            </a:schemeClr>
                          </a:solidFill>
                        </a:rPr>
                        <a:t>7-10 </a:t>
                      </a:r>
                      <a:r>
                        <a:rPr lang="en-US" sz="1400" dirty="0" smtClean="0"/>
                        <a:t>days </a:t>
                      </a:r>
                    </a:p>
                  </a:txBody>
                  <a:tcPr>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chemeClr val="bg1"/>
                    </a:solidFill>
                  </a:tcPr>
                </a:tc>
                <a:extLst>
                  <a:ext uri="{0D108BD9-81ED-4DB2-BD59-A6C34878D82A}">
                    <a16:rowId xmlns:a16="http://schemas.microsoft.com/office/drawing/2014/main" val="3707510258"/>
                  </a:ext>
                </a:extLst>
              </a:tr>
            </a:tbl>
          </a:graphicData>
        </a:graphic>
      </p:graphicFrame>
      <p:pic>
        <p:nvPicPr>
          <p:cNvPr id="6" name="Picture 5"/>
          <p:cNvPicPr>
            <a:picLocks noChangeAspect="1"/>
          </p:cNvPicPr>
          <p:nvPr/>
        </p:nvPicPr>
        <p:blipFill rotWithShape="1">
          <a:blip r:embed="rId2"/>
          <a:srcRect l="39461" t="44466"/>
          <a:stretch/>
        </p:blipFill>
        <p:spPr>
          <a:xfrm>
            <a:off x="6032556" y="358331"/>
            <a:ext cx="1275839" cy="1118389"/>
          </a:xfrm>
          <a:prstGeom prst="rect">
            <a:avLst/>
          </a:prstGeom>
        </p:spPr>
      </p:pic>
      <p:pic>
        <p:nvPicPr>
          <p:cNvPr id="7" name="Picture 6"/>
          <p:cNvPicPr>
            <a:picLocks noChangeAspect="1"/>
          </p:cNvPicPr>
          <p:nvPr/>
        </p:nvPicPr>
        <p:blipFill rotWithShape="1">
          <a:blip r:embed="rId2"/>
          <a:srcRect b="57478"/>
          <a:stretch/>
        </p:blipFill>
        <p:spPr>
          <a:xfrm>
            <a:off x="9932198" y="366395"/>
            <a:ext cx="1950465" cy="111838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38651493"/>
              </p:ext>
            </p:extLst>
          </p:nvPr>
        </p:nvGraphicFramePr>
        <p:xfrm>
          <a:off x="-2225" y="3739006"/>
          <a:ext cx="12188823" cy="3118996"/>
        </p:xfrm>
        <a:graphic>
          <a:graphicData uri="http://schemas.openxmlformats.org/drawingml/2006/table">
            <a:tbl>
              <a:tblPr firstRow="1" bandRow="1">
                <a:tableStyleId>{5DA37D80-6434-44D0-A028-1B22A696006F}</a:tableStyleId>
              </a:tblPr>
              <a:tblGrid>
                <a:gridCol w="1845940">
                  <a:extLst>
                    <a:ext uri="{9D8B030D-6E8A-4147-A177-3AD203B41FA5}">
                      <a16:colId xmlns:a16="http://schemas.microsoft.com/office/drawing/2014/main" val="868826657"/>
                    </a:ext>
                  </a:extLst>
                </a:gridCol>
                <a:gridCol w="2016224">
                  <a:extLst>
                    <a:ext uri="{9D8B030D-6E8A-4147-A177-3AD203B41FA5}">
                      <a16:colId xmlns:a16="http://schemas.microsoft.com/office/drawing/2014/main" val="2387463"/>
                    </a:ext>
                  </a:extLst>
                </a:gridCol>
                <a:gridCol w="2088232">
                  <a:extLst>
                    <a:ext uri="{9D8B030D-6E8A-4147-A177-3AD203B41FA5}">
                      <a16:colId xmlns:a16="http://schemas.microsoft.com/office/drawing/2014/main" val="2508394158"/>
                    </a:ext>
                  </a:extLst>
                </a:gridCol>
                <a:gridCol w="6238427">
                  <a:extLst>
                    <a:ext uri="{9D8B030D-6E8A-4147-A177-3AD203B41FA5}">
                      <a16:colId xmlns:a16="http://schemas.microsoft.com/office/drawing/2014/main" val="1999230772"/>
                    </a:ext>
                  </a:extLst>
                </a:gridCol>
              </a:tblGrid>
              <a:tr h="300359">
                <a:tc gridSpan="4">
                  <a:txBody>
                    <a:bodyPr/>
                    <a:lstStyle/>
                    <a:p>
                      <a:pPr algn="ctr"/>
                      <a:r>
                        <a:rPr lang="en-US" sz="1300" b="0" dirty="0" smtClean="0">
                          <a:solidFill>
                            <a:schemeClr val="accent5">
                              <a:lumMod val="75000"/>
                            </a:schemeClr>
                          </a:solidFill>
                          <a:latin typeface="Gill Sans MT" panose="020B0502020104020203" pitchFamily="34" charset="0"/>
                          <a:cs typeface="Times New Roman" panose="02020603050405020304" pitchFamily="18" charset="0"/>
                        </a:rPr>
                        <a:t>Functional characteristic of platelet</a:t>
                      </a:r>
                    </a:p>
                  </a:txBody>
                  <a:tcPr>
                    <a:solidFill>
                      <a:srgbClr val="CCFFCC"/>
                    </a:solidFill>
                  </a:tcPr>
                </a:tc>
                <a:tc hMerge="1">
                  <a:txBody>
                    <a:bodyPr/>
                    <a:lstStyle/>
                    <a:p>
                      <a:endParaRPr lang="en-US" dirty="0"/>
                    </a:p>
                  </a:txBody>
                  <a:tcPr/>
                </a:tc>
                <a:tc hMerge="1">
                  <a:txBody>
                    <a:bodyPr/>
                    <a:lstStyle/>
                    <a:p>
                      <a:pPr algn="ctr"/>
                      <a:endParaRPr lang="en-US" sz="1600" b="0"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algn="ctr"/>
                      <a:endParaRPr lang="en-US" sz="1300" b="0" dirty="0" smtClean="0">
                        <a:latin typeface="Gill Sans MT" panose="020B0502020104020203" pitchFamily="34" charset="0"/>
                        <a:cs typeface="Times New Roman" panose="02020603050405020304" pitchFamily="18" charset="0"/>
                      </a:endParaRPr>
                    </a:p>
                  </a:txBody>
                  <a:tcPr>
                    <a:solidFill>
                      <a:srgbClr val="CCFFCC"/>
                    </a:solidFill>
                  </a:tcPr>
                </a:tc>
                <a:extLst>
                  <a:ext uri="{0D108BD9-81ED-4DB2-BD59-A6C34878D82A}">
                    <a16:rowId xmlns:a16="http://schemas.microsoft.com/office/drawing/2014/main" val="402202847"/>
                  </a:ext>
                </a:extLst>
              </a:tr>
              <a:tr h="363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kern="1200" dirty="0" smtClean="0">
                          <a:solidFill>
                            <a:schemeClr val="accent2">
                              <a:lumMod val="75000"/>
                            </a:schemeClr>
                          </a:solidFill>
                          <a:latin typeface="+mn-lt"/>
                          <a:ea typeface="+mn-ea"/>
                          <a:cs typeface="+mn-cs"/>
                        </a:rPr>
                        <a:t>motile</a:t>
                      </a:r>
                    </a:p>
                  </a:txBody>
                  <a:tcPr anchor="ctr">
                    <a:solidFill>
                      <a:schemeClr val="bg1">
                        <a:lumMod val="95000"/>
                      </a:schemeClr>
                    </a:solidFill>
                  </a:tcPr>
                </a:tc>
                <a:tc gridSpan="2">
                  <a:txBody>
                    <a:bodyPr/>
                    <a:lstStyle/>
                    <a:p>
                      <a:pPr lvl="0" algn="ctr"/>
                      <a:r>
                        <a:rPr lang="en-US" sz="1300" dirty="0" smtClean="0"/>
                        <a:t>Actin and myosin molecules </a:t>
                      </a:r>
                      <a:endParaRPr lang="en-GB" sz="1300" dirty="0"/>
                    </a:p>
                  </a:txBody>
                  <a:tcPr>
                    <a:solidFill>
                      <a:schemeClr val="bg1"/>
                    </a:solidFill>
                  </a:tcPr>
                </a:tc>
                <a:tc hMerge="1">
                  <a:txBody>
                    <a:bodyPr/>
                    <a:lstStyle/>
                    <a:p>
                      <a:pPr lvl="0" algn="ctr"/>
                      <a:endParaRPr lang="en-GB" sz="1600" dirty="0"/>
                    </a:p>
                  </a:txBody>
                  <a:tcPr>
                    <a:solidFill>
                      <a:schemeClr val="bg1"/>
                    </a:solidFill>
                  </a:tcPr>
                </a:tc>
                <a:tc rowSpan="5">
                  <a:txBody>
                    <a:bodyPr/>
                    <a:lstStyle/>
                    <a:p>
                      <a:pPr lvl="0" algn="ctr"/>
                      <a:endParaRPr lang="en-GB" sz="1300" dirty="0"/>
                    </a:p>
                  </a:txBody>
                  <a:tcPr>
                    <a:solidFill>
                      <a:schemeClr val="bg1"/>
                    </a:solidFill>
                  </a:tcPr>
                </a:tc>
                <a:extLst>
                  <a:ext uri="{0D108BD9-81ED-4DB2-BD59-A6C34878D82A}">
                    <a16:rowId xmlns:a16="http://schemas.microsoft.com/office/drawing/2014/main" val="2878319891"/>
                  </a:ext>
                </a:extLst>
              </a:tr>
              <a:tr h="318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kern="1200" dirty="0" smtClean="0">
                          <a:solidFill>
                            <a:schemeClr val="accent2">
                              <a:lumMod val="75000"/>
                            </a:schemeClr>
                          </a:solidFill>
                          <a:latin typeface="+mn-lt"/>
                          <a:ea typeface="+mn-ea"/>
                          <a:cs typeface="+mn-cs"/>
                        </a:rPr>
                        <a:t>Active</a:t>
                      </a:r>
                    </a:p>
                  </a:txBody>
                  <a:tcPr anchor="ctr">
                    <a:solidFill>
                      <a:schemeClr val="bg1">
                        <a:lumMod val="95000"/>
                      </a:schemeClr>
                    </a:solidFill>
                  </a:tcPr>
                </a:tc>
                <a:tc gridSpan="2">
                  <a:txBody>
                    <a:bodyPr/>
                    <a:lstStyle/>
                    <a:p>
                      <a:pPr lvl="0" algn="ctr"/>
                      <a:r>
                        <a:rPr lang="en-US" sz="1300" dirty="0" smtClean="0"/>
                        <a:t>Endoplasmic reticulum Golgi apparatus &amp; mitochondria. </a:t>
                      </a:r>
                      <a:endParaRPr lang="en-GB" sz="1300" dirty="0"/>
                    </a:p>
                  </a:txBody>
                  <a:tcPr>
                    <a:solidFill>
                      <a:schemeClr val="bg1"/>
                    </a:solidFill>
                  </a:tcPr>
                </a:tc>
                <a:tc hMerge="1">
                  <a:txBody>
                    <a:bodyPr/>
                    <a:lstStyle/>
                    <a:p>
                      <a:pPr lvl="0" algn="ctr"/>
                      <a:endParaRPr lang="en-GB" sz="1600" dirty="0"/>
                    </a:p>
                  </a:txBody>
                  <a:tcPr>
                    <a:solidFill>
                      <a:schemeClr val="bg1"/>
                    </a:solidFill>
                  </a:tcPr>
                </a:tc>
                <a:tc vMerge="1">
                  <a:txBody>
                    <a:bodyPr/>
                    <a:lstStyle/>
                    <a:p>
                      <a:pPr lvl="0" algn="ctr"/>
                      <a:endParaRPr lang="en-GB" sz="1300" dirty="0"/>
                    </a:p>
                  </a:txBody>
                  <a:tcPr>
                    <a:solidFill>
                      <a:schemeClr val="bg1"/>
                    </a:solidFill>
                  </a:tcPr>
                </a:tc>
                <a:extLst>
                  <a:ext uri="{0D108BD9-81ED-4DB2-BD59-A6C34878D82A}">
                    <a16:rowId xmlns:a16="http://schemas.microsoft.com/office/drawing/2014/main" val="1091202905"/>
                  </a:ext>
                </a:extLst>
              </a:tr>
              <a:tr h="56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kern="1200" dirty="0" smtClean="0">
                          <a:solidFill>
                            <a:schemeClr val="accent2">
                              <a:lumMod val="75000"/>
                            </a:schemeClr>
                          </a:solidFill>
                          <a:latin typeface="+mn-lt"/>
                          <a:ea typeface="+mn-ea"/>
                          <a:cs typeface="+mn-cs"/>
                        </a:rPr>
                        <a:t>Enzymes</a:t>
                      </a:r>
                    </a:p>
                  </a:txBody>
                  <a:tcPr anchor="ctr">
                    <a:solidFill>
                      <a:schemeClr val="bg1">
                        <a:lumMod val="95000"/>
                      </a:schemeClr>
                    </a:solidFill>
                  </a:tcPr>
                </a:tc>
                <a:tc gridSpan="2">
                  <a:txBody>
                    <a:bodyPr/>
                    <a:lstStyle/>
                    <a:p>
                      <a:pPr lvl="0" algn="ctr"/>
                      <a:endParaRPr lang="en-GB" sz="100" dirty="0" smtClean="0"/>
                    </a:p>
                    <a:p>
                      <a:pPr lvl="0" algn="ctr"/>
                      <a:endParaRPr lang="en-GB" sz="100" dirty="0" smtClean="0"/>
                    </a:p>
                    <a:p>
                      <a:pPr lvl="0" algn="ctr"/>
                      <a:endParaRPr lang="en-GB" sz="100" dirty="0" smtClean="0"/>
                    </a:p>
                    <a:p>
                      <a:pPr lvl="0" algn="ctr"/>
                      <a:endParaRPr lang="en-GB" sz="100" dirty="0" smtClean="0"/>
                    </a:p>
                    <a:p>
                      <a:pPr lvl="0" algn="ctr"/>
                      <a:endParaRPr lang="en-GB" sz="100" dirty="0" smtClean="0"/>
                    </a:p>
                    <a:p>
                      <a:pPr lvl="0" algn="ctr"/>
                      <a:endParaRPr lang="en-GB" sz="100" dirty="0" smtClean="0"/>
                    </a:p>
                    <a:p>
                      <a:pPr lvl="0" algn="ctr"/>
                      <a:endParaRPr lang="en-GB" sz="100" dirty="0" smtClean="0"/>
                    </a:p>
                    <a:p>
                      <a:pPr lvl="0" algn="ctr"/>
                      <a:r>
                        <a:rPr lang="en-GB" sz="1300" dirty="0" smtClean="0"/>
                        <a:t>Systems For  Synthesis Of Prostaglandins</a:t>
                      </a:r>
                      <a:endParaRPr lang="en-GB" sz="1300" dirty="0"/>
                    </a:p>
                  </a:txBody>
                  <a:tcPr>
                    <a:solidFill>
                      <a:schemeClr val="bg1"/>
                    </a:solidFill>
                  </a:tcPr>
                </a:tc>
                <a:tc hMerge="1">
                  <a:txBody>
                    <a:bodyPr/>
                    <a:lstStyle/>
                    <a:p>
                      <a:pPr lvl="0" algn="ctr"/>
                      <a:endParaRPr lang="en-GB" sz="1600" dirty="0"/>
                    </a:p>
                  </a:txBody>
                  <a:tcPr>
                    <a:solidFill>
                      <a:schemeClr val="bg1"/>
                    </a:solidFill>
                  </a:tcPr>
                </a:tc>
                <a:tc vMerge="1">
                  <a:txBody>
                    <a:bodyPr/>
                    <a:lstStyle/>
                    <a:p>
                      <a:pPr lvl="0" algn="ctr"/>
                      <a:endParaRPr lang="en-GB" sz="1300" dirty="0"/>
                    </a:p>
                  </a:txBody>
                  <a:tcPr>
                    <a:solidFill>
                      <a:schemeClr val="bg1"/>
                    </a:solidFill>
                  </a:tcPr>
                </a:tc>
                <a:extLst>
                  <a:ext uri="{0D108BD9-81ED-4DB2-BD59-A6C34878D82A}">
                    <a16:rowId xmlns:a16="http://schemas.microsoft.com/office/drawing/2014/main" val="2170880643"/>
                  </a:ext>
                </a:extLst>
              </a:tr>
              <a:tr h="37857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kern="1200" dirty="0" smtClean="0">
                          <a:solidFill>
                            <a:schemeClr val="accent2">
                              <a:lumMod val="75000"/>
                            </a:schemeClr>
                          </a:solidFill>
                          <a:latin typeface="+mn-lt"/>
                          <a:ea typeface="+mn-ea"/>
                          <a:cs typeface="+mn-cs"/>
                        </a:rPr>
                        <a:t>granules</a:t>
                      </a:r>
                    </a:p>
                  </a:txBody>
                  <a:tcPr anchor="ctr">
                    <a:solidFill>
                      <a:schemeClr val="bg1">
                        <a:lumMod val="95000"/>
                      </a:schemeClr>
                    </a:solidFill>
                  </a:tcPr>
                </a:tc>
                <a:tc>
                  <a:txBody>
                    <a:bodyPr/>
                    <a:lstStyle/>
                    <a:p>
                      <a:pPr lvl="0" algn="ctr"/>
                      <a:r>
                        <a:rPr lang="en-US" sz="1300" dirty="0" smtClean="0">
                          <a:solidFill>
                            <a:schemeClr val="accent2">
                              <a:lumMod val="75000"/>
                            </a:schemeClr>
                          </a:solidFill>
                        </a:rPr>
                        <a:t>Dense or alpha granules</a:t>
                      </a:r>
                      <a:endParaRPr lang="en-US" sz="1300" dirty="0"/>
                    </a:p>
                  </a:txBody>
                  <a:tcP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accent2">
                              <a:lumMod val="75000"/>
                            </a:schemeClr>
                          </a:solidFill>
                        </a:rPr>
                        <a:t>Alpha granules</a:t>
                      </a:r>
                      <a:endParaRPr lang="en-US" sz="1300" dirty="0" smtClean="0"/>
                    </a:p>
                  </a:txBody>
                  <a:tcPr>
                    <a:solidFill>
                      <a:srgbClr val="FF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smtClean="0"/>
                    </a:p>
                  </a:txBody>
                  <a:tcPr>
                    <a:solidFill>
                      <a:srgbClr val="FFFFCC"/>
                    </a:solidFill>
                  </a:tcPr>
                </a:tc>
                <a:extLst>
                  <a:ext uri="{0D108BD9-81ED-4DB2-BD59-A6C34878D82A}">
                    <a16:rowId xmlns:a16="http://schemas.microsoft.com/office/drawing/2014/main" val="2441647880"/>
                  </a:ext>
                </a:extLst>
              </a:tr>
              <a:tr h="119524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marL="285750" lvl="0" indent="-285750" algn="l">
                        <a:lnSpc>
                          <a:spcPct val="150000"/>
                        </a:lnSpc>
                        <a:buFont typeface="Arial" panose="020B0604020202020204" pitchFamily="34" charset="0"/>
                        <a:buChar char="•"/>
                      </a:pPr>
                      <a:r>
                        <a:rPr lang="en-GB" sz="1300" dirty="0" err="1" smtClean="0"/>
                        <a:t>Serotinin</a:t>
                      </a:r>
                      <a:r>
                        <a:rPr lang="en-GB" sz="1300" dirty="0" smtClean="0"/>
                        <a:t> </a:t>
                      </a:r>
                    </a:p>
                    <a:p>
                      <a:pPr marL="285750" lvl="0" indent="-285750" algn="l">
                        <a:lnSpc>
                          <a:spcPct val="150000"/>
                        </a:lnSpc>
                        <a:buFont typeface="Arial" panose="020B0604020202020204" pitchFamily="34" charset="0"/>
                        <a:buChar char="•"/>
                      </a:pPr>
                      <a:r>
                        <a:rPr lang="en-GB" sz="1300" dirty="0" smtClean="0"/>
                        <a:t>ADP </a:t>
                      </a:r>
                    </a:p>
                    <a:p>
                      <a:pPr marL="285750" lvl="0" indent="-285750" algn="l">
                        <a:lnSpc>
                          <a:spcPct val="150000"/>
                        </a:lnSpc>
                        <a:buFont typeface="Arial" panose="020B0604020202020204" pitchFamily="34" charset="0"/>
                        <a:buChar char="•"/>
                      </a:pPr>
                      <a:r>
                        <a:rPr lang="en-GB" sz="1300" dirty="0" smtClean="0"/>
                        <a:t>Ca++ </a:t>
                      </a:r>
                    </a:p>
                  </a:txBody>
                  <a:tcPr>
                    <a:solidFill>
                      <a:schemeClr val="bg1"/>
                    </a:solidFill>
                  </a:tcPr>
                </a:tc>
                <a:tc>
                  <a:txBody>
                    <a:bodyPr/>
                    <a:lstStyle/>
                    <a:p>
                      <a:pPr marL="285750" lvl="0" indent="-285750" algn="l">
                        <a:lnSpc>
                          <a:spcPct val="150000"/>
                        </a:lnSpc>
                        <a:buFont typeface="Arial" panose="020B0604020202020204" pitchFamily="34" charset="0"/>
                        <a:buChar char="•"/>
                      </a:pPr>
                      <a:r>
                        <a:rPr lang="en-GB" sz="1300" dirty="0" err="1" smtClean="0"/>
                        <a:t>Coag</a:t>
                      </a:r>
                      <a:r>
                        <a:rPr lang="en-GB" sz="1300" dirty="0" smtClean="0"/>
                        <a:t> factor</a:t>
                      </a:r>
                    </a:p>
                    <a:p>
                      <a:pPr marL="285750" lvl="0" indent="-285750" algn="l">
                        <a:lnSpc>
                          <a:spcPct val="150000"/>
                        </a:lnSpc>
                        <a:buFont typeface="Arial" panose="020B0604020202020204" pitchFamily="34" charset="0"/>
                        <a:buChar char="•"/>
                      </a:pPr>
                      <a:r>
                        <a:rPr lang="en-GB" sz="1300" dirty="0" smtClean="0"/>
                        <a:t>PDGF</a:t>
                      </a:r>
                    </a:p>
                    <a:p>
                      <a:pPr marL="285750" lvl="0" indent="-285750" algn="l">
                        <a:lnSpc>
                          <a:spcPct val="150000"/>
                        </a:lnSpc>
                        <a:buFont typeface="Arial" panose="020B0604020202020204" pitchFamily="34" charset="0"/>
                        <a:buChar char="•"/>
                      </a:pPr>
                      <a:r>
                        <a:rPr lang="en-GB" sz="1300" dirty="0" err="1" smtClean="0"/>
                        <a:t>kemokines</a:t>
                      </a:r>
                      <a:r>
                        <a:rPr lang="en-GB" sz="1300" dirty="0" smtClean="0"/>
                        <a:t> </a:t>
                      </a:r>
                    </a:p>
                  </a:txBody>
                  <a:tcPr>
                    <a:solidFill>
                      <a:schemeClr val="bg1"/>
                    </a:solidFill>
                  </a:tcPr>
                </a:tc>
                <a:tc vMerge="1">
                  <a:txBody>
                    <a:bodyPr/>
                    <a:lstStyle/>
                    <a:p>
                      <a:pPr lvl="0"/>
                      <a:endParaRPr lang="en-GB" sz="1300" dirty="0" smtClean="0"/>
                    </a:p>
                  </a:txBody>
                  <a:tcPr>
                    <a:solidFill>
                      <a:schemeClr val="bg1"/>
                    </a:solidFill>
                  </a:tcPr>
                </a:tc>
                <a:extLst>
                  <a:ext uri="{0D108BD9-81ED-4DB2-BD59-A6C34878D82A}">
                    <a16:rowId xmlns:a16="http://schemas.microsoft.com/office/drawing/2014/main" val="647340268"/>
                  </a:ext>
                </a:extLst>
              </a:tr>
            </a:tbl>
          </a:graphicData>
        </a:graphic>
      </p:graphicFrame>
      <p:pic>
        <p:nvPicPr>
          <p:cNvPr id="9" name="Picture 8"/>
          <p:cNvPicPr>
            <a:picLocks noChangeAspect="1"/>
          </p:cNvPicPr>
          <p:nvPr/>
        </p:nvPicPr>
        <p:blipFill>
          <a:blip r:embed="rId3"/>
          <a:stretch>
            <a:fillRect/>
          </a:stretch>
        </p:blipFill>
        <p:spPr>
          <a:xfrm>
            <a:off x="7380815" y="4078523"/>
            <a:ext cx="4705247" cy="2727698"/>
          </a:xfrm>
          <a:prstGeom prst="rect">
            <a:avLst/>
          </a:prstGeom>
        </p:spPr>
      </p:pic>
      <p:pic>
        <p:nvPicPr>
          <p:cNvPr id="10" name="Picture 9"/>
          <p:cNvPicPr>
            <a:picLocks noChangeAspect="1"/>
          </p:cNvPicPr>
          <p:nvPr/>
        </p:nvPicPr>
        <p:blipFill>
          <a:blip r:embed="rId4"/>
          <a:stretch>
            <a:fillRect/>
          </a:stretch>
        </p:blipFill>
        <p:spPr>
          <a:xfrm>
            <a:off x="6061029" y="1988839"/>
            <a:ext cx="3672410" cy="1498239"/>
          </a:xfrm>
          <a:prstGeom prst="rect">
            <a:avLst/>
          </a:prstGeom>
        </p:spPr>
      </p:pic>
      <p:sp>
        <p:nvSpPr>
          <p:cNvPr id="11" name="TextBox 10"/>
          <p:cNvSpPr txBox="1"/>
          <p:nvPr/>
        </p:nvSpPr>
        <p:spPr>
          <a:xfrm>
            <a:off x="9366173" y="2983243"/>
            <a:ext cx="2822649" cy="646331"/>
          </a:xfrm>
          <a:prstGeom prst="rect">
            <a:avLst/>
          </a:prstGeom>
          <a:ln>
            <a:solidFill>
              <a:srgbClr val="00B050"/>
            </a:solidFill>
            <a:prstDash val="dashDot"/>
          </a:ln>
        </p:spPr>
        <p:txBody>
          <a:bodyPr wrap="square">
            <a:spAutoFit/>
          </a:bodyPr>
          <a:lstStyle>
            <a:defPPr>
              <a:defRPr lang="en-US"/>
            </a:defPPr>
            <a:lvl1pPr algn="r" rtl="1">
              <a:defRPr sz="1400">
                <a:solidFill>
                  <a:srgbClr val="00B050"/>
                </a:solidFill>
                <a:latin typeface="Calibri" panose="020F0502020204030204" pitchFamily="34" charset="0"/>
                <a:cs typeface="Calibri" panose="020F0502020204030204" pitchFamily="34" charset="0"/>
              </a:defRPr>
            </a:lvl1pPr>
          </a:lstStyle>
          <a:p>
            <a:pPr algn="l"/>
            <a:r>
              <a:rPr lang="en-US" sz="1200" dirty="0"/>
              <a:t>Platelets rich in actin and myosin which means it's able to contract that’s why it called small smooth </a:t>
            </a:r>
            <a:r>
              <a:rPr lang="en-US" sz="1200" dirty="0" smtClean="0"/>
              <a:t>muscle.</a:t>
            </a:r>
            <a:endParaRPr lang="en-US" sz="1200" dirty="0"/>
          </a:p>
        </p:txBody>
      </p:sp>
      <p:sp>
        <p:nvSpPr>
          <p:cNvPr id="12" name="Text Placeholder 6">
            <a:extLst>
              <a:ext uri="{FF2B5EF4-FFF2-40B4-BE49-F238E27FC236}">
                <a16:creationId xmlns:a16="http://schemas.microsoft.com/office/drawing/2014/main" id="{538447FD-10B2-A44C-A472-085B64A72607}"/>
              </a:ext>
            </a:extLst>
          </p:cNvPr>
          <p:cNvSpPr txBox="1">
            <a:spLocks/>
          </p:cNvSpPr>
          <p:nvPr/>
        </p:nvSpPr>
        <p:spPr>
          <a:xfrm>
            <a:off x="9752914" y="2076229"/>
            <a:ext cx="2416434" cy="830997"/>
          </a:xfrm>
          <a:prstGeom prst="rect">
            <a:avLst/>
          </a:prstGeom>
          <a:ln>
            <a:solidFill>
              <a:srgbClr val="00B050"/>
            </a:solidFill>
            <a:prstDash val="dashDot"/>
          </a:ln>
        </p:spPr>
        <p:txBody>
          <a:bodyPr wrap="square">
            <a:spAutoFit/>
          </a:bodyPr>
          <a:lstStyle>
            <a:defPPr>
              <a:defRPr lang="en-US"/>
            </a:defPPr>
            <a:lvl1pPr algn="r" rtl="1">
              <a:defRPr sz="1400">
                <a:solidFill>
                  <a:srgbClr val="00B050"/>
                </a:solidFill>
                <a:latin typeface="Calibri" panose="020F0502020204030204" pitchFamily="34" charset="0"/>
                <a:cs typeface="Calibri" panose="020F0502020204030204" pitchFamily="34" charset="0"/>
              </a:defRPr>
            </a:lvl1pPr>
          </a:lstStyle>
          <a:p>
            <a:r>
              <a:rPr lang="ar-SA" sz="1200" dirty="0" err="1" smtClean="0"/>
              <a:t>البلاتليتس</a:t>
            </a:r>
            <a:r>
              <a:rPr lang="ar-SA" sz="1200" dirty="0" smtClean="0"/>
              <a:t> </a:t>
            </a:r>
            <a:r>
              <a:rPr lang="ar-SA" sz="1200" dirty="0"/>
              <a:t>ما اكتشفوها زي </a:t>
            </a:r>
            <a:r>
              <a:rPr lang="ar-SA" sz="1200" dirty="0" err="1"/>
              <a:t>الوايت</a:t>
            </a:r>
            <a:r>
              <a:rPr lang="ar-SA" sz="1200" dirty="0"/>
              <a:t> </a:t>
            </a:r>
            <a:r>
              <a:rPr lang="ar-SA" sz="1200" dirty="0" err="1"/>
              <a:t>بلود</a:t>
            </a:r>
            <a:r>
              <a:rPr lang="ar-SA" sz="1200" dirty="0"/>
              <a:t> سيلز والرد </a:t>
            </a:r>
            <a:r>
              <a:rPr lang="ar-SA" sz="1200" dirty="0" err="1"/>
              <a:t>بلود</a:t>
            </a:r>
            <a:r>
              <a:rPr lang="ar-SA" sz="1200" dirty="0"/>
              <a:t> سيلز </a:t>
            </a:r>
            <a:r>
              <a:rPr lang="ar-SA" sz="1200" dirty="0" err="1"/>
              <a:t>كانو</a:t>
            </a:r>
            <a:r>
              <a:rPr lang="ar-SA" sz="1200" dirty="0"/>
              <a:t> لما يشوفونها في السمير </a:t>
            </a:r>
            <a:r>
              <a:rPr lang="ar-SA" sz="1200" dirty="0" smtClean="0"/>
              <a:t>يعتبرونها بكتيريا </a:t>
            </a:r>
            <a:r>
              <a:rPr lang="ar-SA" sz="1200" dirty="0"/>
              <a:t>او سيل </a:t>
            </a:r>
            <a:r>
              <a:rPr lang="ar-SA" sz="1200" dirty="0" smtClean="0"/>
              <a:t>فما كانوا </a:t>
            </a:r>
            <a:r>
              <a:rPr lang="ar-SA" sz="1200" dirty="0"/>
              <a:t>يعطونها اي اهتمام حتى اكتشفوها وبدأت الابحاث عليها </a:t>
            </a:r>
            <a:endParaRPr lang="en-US" sz="1200" dirty="0"/>
          </a:p>
        </p:txBody>
      </p:sp>
      <p:sp>
        <p:nvSpPr>
          <p:cNvPr id="13" name="object 3"/>
          <p:cNvSpPr/>
          <p:nvPr/>
        </p:nvSpPr>
        <p:spPr>
          <a:xfrm>
            <a:off x="7897234" y="366395"/>
            <a:ext cx="1646875" cy="1110325"/>
          </a:xfrm>
          <a:prstGeom prst="rect">
            <a:avLst/>
          </a:prstGeom>
          <a:blipFill>
            <a:blip r:embed="rId5" cstate="print"/>
            <a:stretch>
              <a:fillRect/>
            </a:stretch>
          </a:blipFill>
        </p:spPr>
        <p:txBody>
          <a:bodyPr wrap="square" lIns="0" tIns="0" rIns="0" bIns="0" rtlCol="0"/>
          <a:lstStyle/>
          <a:p>
            <a:endParaRPr/>
          </a:p>
        </p:txBody>
      </p:sp>
      <p:sp>
        <p:nvSpPr>
          <p:cNvPr id="14" name="Text Placeholder 6">
            <a:extLst>
              <a:ext uri="{FF2B5EF4-FFF2-40B4-BE49-F238E27FC236}">
                <a16:creationId xmlns:a16="http://schemas.microsoft.com/office/drawing/2014/main" id="{29029B9F-1E09-064F-A3E7-5F20F3ABA57B}"/>
              </a:ext>
            </a:extLst>
          </p:cNvPr>
          <p:cNvSpPr txBox="1">
            <a:spLocks/>
          </p:cNvSpPr>
          <p:nvPr/>
        </p:nvSpPr>
        <p:spPr>
          <a:xfrm>
            <a:off x="6061030" y="1538547"/>
            <a:ext cx="5821633" cy="461665"/>
          </a:xfrm>
          <a:prstGeom prst="rect">
            <a:avLst/>
          </a:prstGeom>
          <a:ln>
            <a:solidFill>
              <a:srgbClr val="00B050"/>
            </a:solidFill>
            <a:prstDash val="dashDot"/>
          </a:ln>
        </p:spPr>
        <p:txBody>
          <a:bodyPr wrap="square">
            <a:spAutoFit/>
          </a:bodyPr>
          <a:lstStyle>
            <a:defPPr>
              <a:defRPr lang="en-US"/>
            </a:defPPr>
            <a:lvl1pPr algn="r" rtl="1">
              <a:defRPr sz="1200">
                <a:solidFill>
                  <a:srgbClr val="00B050"/>
                </a:solidFill>
                <a:latin typeface="Calibri" panose="020F0502020204030204" pitchFamily="34" charset="0"/>
                <a:cs typeface="Calibri" panose="020F0502020204030204" pitchFamily="34" charset="0"/>
              </a:defRPr>
            </a:lvl1pPr>
          </a:lstStyle>
          <a:p>
            <a:r>
              <a:rPr lang="ar-SA" dirty="0"/>
              <a:t>كانو يعتقدون ان السيرفس الخارجي </a:t>
            </a:r>
            <a:r>
              <a:rPr lang="ar-SA" dirty="0" err="1" smtClean="0"/>
              <a:t>للبلاتليتس</a:t>
            </a:r>
            <a:r>
              <a:rPr lang="ar-SA" dirty="0" smtClean="0"/>
              <a:t> </a:t>
            </a:r>
            <a:r>
              <a:rPr lang="ar-SA" dirty="0"/>
              <a:t>سموذ واملس لكن لما شافوها بالالكترومايكروسكوب وكبروها </a:t>
            </a:r>
            <a:r>
              <a:rPr lang="ar-SA" dirty="0" smtClean="0"/>
              <a:t>لاحظوا </a:t>
            </a:r>
            <a:r>
              <a:rPr lang="ar-SA" dirty="0"/>
              <a:t>ان سيرفسها غير مستوي يشبه السلكاي والقيراي في الدماغ عشان يزيد لي </a:t>
            </a:r>
            <a:r>
              <a:rPr lang="ar-SA" dirty="0" err="1"/>
              <a:t>السيرفس</a:t>
            </a:r>
            <a:r>
              <a:rPr lang="ar-SA" dirty="0"/>
              <a:t> </a:t>
            </a:r>
            <a:r>
              <a:rPr lang="ar-SA" dirty="0" err="1" smtClean="0"/>
              <a:t>ايريا</a:t>
            </a:r>
            <a:r>
              <a:rPr lang="ar-SA" dirty="0" smtClean="0"/>
              <a:t>.</a:t>
            </a:r>
            <a:endParaRPr lang="en-US" dirty="0"/>
          </a:p>
        </p:txBody>
      </p:sp>
      <p:sp>
        <p:nvSpPr>
          <p:cNvPr id="15" name="Rectangle 14"/>
          <p:cNvSpPr/>
          <p:nvPr/>
        </p:nvSpPr>
        <p:spPr>
          <a:xfrm>
            <a:off x="1922736" y="2636912"/>
            <a:ext cx="3860577" cy="461665"/>
          </a:xfrm>
          <a:prstGeom prst="rect">
            <a:avLst/>
          </a:prstGeom>
          <a:ln>
            <a:noFill/>
            <a:prstDash val="dashDot"/>
          </a:ln>
        </p:spPr>
        <p:txBody>
          <a:bodyPr wrap="square">
            <a:spAutoFit/>
          </a:bodyPr>
          <a:lstStyle/>
          <a:p>
            <a:pPr rtl="1"/>
            <a:r>
              <a:rPr lang="en-US" sz="1200" dirty="0" smtClean="0">
                <a:solidFill>
                  <a:srgbClr val="00B050"/>
                </a:solidFill>
                <a:latin typeface="Calibri" panose="020F0502020204030204" pitchFamily="34" charset="0"/>
                <a:cs typeface="Calibri" panose="020F0502020204030204" pitchFamily="34" charset="0"/>
              </a:rPr>
              <a:t>More </a:t>
            </a:r>
            <a:r>
              <a:rPr lang="en-US" sz="1200" dirty="0">
                <a:solidFill>
                  <a:srgbClr val="00B050"/>
                </a:solidFill>
                <a:latin typeface="Calibri" panose="020F0502020204030204" pitchFamily="34" charset="0"/>
                <a:cs typeface="Calibri" panose="020F0502020204030204" pitchFamily="34" charset="0"/>
              </a:rPr>
              <a:t>than WBCs and less than </a:t>
            </a:r>
            <a:r>
              <a:rPr lang="en-US" sz="1200" dirty="0" smtClean="0">
                <a:solidFill>
                  <a:srgbClr val="00B050"/>
                </a:solidFill>
                <a:latin typeface="Calibri" panose="020F0502020204030204" pitchFamily="34" charset="0"/>
                <a:cs typeface="Calibri" panose="020F0502020204030204" pitchFamily="34" charset="0"/>
              </a:rPr>
              <a:t>RBCs</a:t>
            </a:r>
          </a:p>
          <a:p>
            <a:pPr algn="r" rtl="1"/>
            <a:r>
              <a:rPr lang="ar-SA" sz="1200" dirty="0" err="1">
                <a:solidFill>
                  <a:srgbClr val="00B050"/>
                </a:solidFill>
                <a:latin typeface="Calibri" panose="020F0502020204030204" pitchFamily="34" charset="0"/>
                <a:cs typeface="Calibri" panose="020F0502020204030204" pitchFamily="34" charset="0"/>
              </a:rPr>
              <a:t>لاني</a:t>
            </a:r>
            <a:r>
              <a:rPr lang="ar-SA" sz="1200" dirty="0">
                <a:solidFill>
                  <a:srgbClr val="00B050"/>
                </a:solidFill>
                <a:latin typeface="Calibri" panose="020F0502020204030204" pitchFamily="34" charset="0"/>
                <a:cs typeface="Calibri" panose="020F0502020204030204" pitchFamily="34" charset="0"/>
              </a:rPr>
              <a:t> احتاجها وقت الطوارئ بس </a:t>
            </a:r>
            <a:r>
              <a:rPr lang="ar-SA" sz="1200" dirty="0" err="1">
                <a:solidFill>
                  <a:srgbClr val="00B050"/>
                </a:solidFill>
                <a:latin typeface="Calibri" panose="020F0502020204030204" pitchFamily="34" charset="0"/>
                <a:cs typeface="Calibri" panose="020F0502020204030204" pitchFamily="34" charset="0"/>
              </a:rPr>
              <a:t>مو</a:t>
            </a:r>
            <a:r>
              <a:rPr lang="ar-SA" sz="1200" dirty="0">
                <a:solidFill>
                  <a:srgbClr val="00B050"/>
                </a:solidFill>
                <a:latin typeface="Calibri" panose="020F0502020204030204" pitchFamily="34" charset="0"/>
                <a:cs typeface="Calibri" panose="020F0502020204030204" pitchFamily="34" charset="0"/>
              </a:rPr>
              <a:t> زي الرد </a:t>
            </a:r>
            <a:r>
              <a:rPr lang="ar-SA" sz="1200" dirty="0" err="1">
                <a:solidFill>
                  <a:srgbClr val="00B050"/>
                </a:solidFill>
                <a:latin typeface="Calibri" panose="020F0502020204030204" pitchFamily="34" charset="0"/>
                <a:cs typeface="Calibri" panose="020F0502020204030204" pitchFamily="34" charset="0"/>
              </a:rPr>
              <a:t>بلود</a:t>
            </a:r>
            <a:r>
              <a:rPr lang="ar-SA" sz="1200" dirty="0">
                <a:solidFill>
                  <a:srgbClr val="00B050"/>
                </a:solidFill>
                <a:latin typeface="Calibri" panose="020F0502020204030204" pitchFamily="34" charset="0"/>
                <a:cs typeface="Calibri" panose="020F0502020204030204" pitchFamily="34" charset="0"/>
              </a:rPr>
              <a:t> سيلز احتاجها طول </a:t>
            </a:r>
            <a:r>
              <a:rPr lang="ar-SA" sz="1200" dirty="0" smtClean="0">
                <a:solidFill>
                  <a:srgbClr val="00B050"/>
                </a:solidFill>
                <a:latin typeface="Calibri" panose="020F0502020204030204" pitchFamily="34" charset="0"/>
                <a:cs typeface="Calibri" panose="020F0502020204030204" pitchFamily="34" charset="0"/>
              </a:rPr>
              <a:t>الوقت</a:t>
            </a:r>
            <a:endParaRPr lang="en-US" sz="1200" dirty="0">
              <a:solidFill>
                <a:srgbClr val="00B050"/>
              </a:solidFill>
              <a:latin typeface="Calibri" panose="020F0502020204030204" pitchFamily="34" charset="0"/>
              <a:cs typeface="Calibri" panose="020F0502020204030204" pitchFamily="34" charset="0"/>
            </a:endParaRPr>
          </a:p>
        </p:txBody>
      </p:sp>
      <p:sp>
        <p:nvSpPr>
          <p:cNvPr id="16" name="Rectangle 15"/>
          <p:cNvSpPr/>
          <p:nvPr/>
        </p:nvSpPr>
        <p:spPr>
          <a:xfrm>
            <a:off x="5998732" y="4157015"/>
            <a:ext cx="1309664" cy="2123658"/>
          </a:xfrm>
          <a:prstGeom prst="rect">
            <a:avLst/>
          </a:prstGeom>
          <a:ln>
            <a:solidFill>
              <a:srgbClr val="00B050"/>
            </a:solidFill>
            <a:prstDash val="dashDot"/>
          </a:ln>
        </p:spPr>
        <p:txBody>
          <a:bodyPr wrap="square">
            <a:spAutoFit/>
          </a:bodyPr>
          <a:lstStyle/>
          <a:p>
            <a:pPr rtl="1"/>
            <a:r>
              <a:rPr lang="en-US" sz="1200" dirty="0" smtClean="0">
                <a:solidFill>
                  <a:srgbClr val="00B050"/>
                </a:solidFill>
                <a:latin typeface="Calibri" panose="020F0502020204030204" pitchFamily="34" charset="0"/>
                <a:cs typeface="Calibri" panose="020F0502020204030204" pitchFamily="34" charset="0"/>
              </a:rPr>
              <a:t>If the </a:t>
            </a:r>
            <a:r>
              <a:rPr lang="en-US" sz="1200" dirty="0">
                <a:solidFill>
                  <a:srgbClr val="00B050"/>
                </a:solidFill>
                <a:latin typeface="Calibri" panose="020F0502020204030204" pitchFamily="34" charset="0"/>
                <a:cs typeface="Calibri" panose="020F0502020204030204" pitchFamily="34" charset="0"/>
              </a:rPr>
              <a:t>patient has normal platelet count but still have problems in aggregation and clotting </a:t>
            </a:r>
            <a:r>
              <a:rPr lang="en-US" sz="1200" dirty="0" smtClean="0">
                <a:solidFill>
                  <a:srgbClr val="00B050"/>
                </a:solidFill>
                <a:latin typeface="Calibri" panose="020F0502020204030204" pitchFamily="34" charset="0"/>
                <a:cs typeface="Calibri" panose="020F0502020204030204" pitchFamily="34" charset="0"/>
              </a:rPr>
              <a:t>formation, we </a:t>
            </a:r>
            <a:r>
              <a:rPr lang="en-US" sz="1200" dirty="0">
                <a:solidFill>
                  <a:srgbClr val="00B050"/>
                </a:solidFill>
                <a:latin typeface="Calibri" panose="020F0502020204030204" pitchFamily="34" charset="0"/>
                <a:cs typeface="Calibri" panose="020F0502020204030204" pitchFamily="34" charset="0"/>
              </a:rPr>
              <a:t>should do platelet  functional  studies to check </a:t>
            </a:r>
            <a:r>
              <a:rPr lang="en-US" sz="1200" dirty="0" smtClean="0">
                <a:solidFill>
                  <a:srgbClr val="00B050"/>
                </a:solidFill>
                <a:latin typeface="Calibri" panose="020F0502020204030204" pitchFamily="34" charset="0"/>
                <a:cs typeface="Calibri" panose="020F0502020204030204" pitchFamily="34" charset="0"/>
              </a:rPr>
              <a:t>the receptors.</a:t>
            </a:r>
            <a:endParaRPr lang="en-US" sz="12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80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5200306"/>
              </p:ext>
            </p:extLst>
          </p:nvPr>
        </p:nvGraphicFramePr>
        <p:xfrm>
          <a:off x="28995" y="13568"/>
          <a:ext cx="12188826" cy="6862447"/>
        </p:xfrm>
        <a:graphic>
          <a:graphicData uri="http://schemas.openxmlformats.org/drawingml/2006/table">
            <a:tbl>
              <a:tblPr firstRow="1" bandRow="1">
                <a:tableStyleId>{5DA37D80-6434-44D0-A028-1B22A696006F}</a:tableStyleId>
              </a:tblPr>
              <a:tblGrid>
                <a:gridCol w="2854053">
                  <a:extLst>
                    <a:ext uri="{9D8B030D-6E8A-4147-A177-3AD203B41FA5}">
                      <a16:colId xmlns:a16="http://schemas.microsoft.com/office/drawing/2014/main" val="868826657"/>
                    </a:ext>
                  </a:extLst>
                </a:gridCol>
                <a:gridCol w="9334773">
                  <a:extLst>
                    <a:ext uri="{9D8B030D-6E8A-4147-A177-3AD203B41FA5}">
                      <a16:colId xmlns:a16="http://schemas.microsoft.com/office/drawing/2014/main" val="2387463"/>
                    </a:ext>
                  </a:extLst>
                </a:gridCol>
              </a:tblGrid>
              <a:tr h="305726">
                <a:tc gridSpan="2">
                  <a:txBody>
                    <a:bodyPr/>
                    <a:lstStyle/>
                    <a:p>
                      <a:pPr algn="ctr"/>
                      <a:r>
                        <a:rPr lang="en-US" sz="1300" b="0" dirty="0" smtClean="0">
                          <a:latin typeface="Gill Sans MT" panose="020B0502020104020203" pitchFamily="34" charset="0"/>
                          <a:cs typeface="Times New Roman" panose="02020603050405020304" pitchFamily="18" charset="0"/>
                        </a:rPr>
                        <a:t>Platelet ultra-structure </a:t>
                      </a:r>
                      <a:endParaRPr lang="en-US" sz="1300" b="0" dirty="0">
                        <a:latin typeface="Gill Sans MT" panose="020B0502020104020203" pitchFamily="34" charset="0"/>
                      </a:endParaRPr>
                    </a:p>
                  </a:txBody>
                  <a:tcPr>
                    <a:solidFill>
                      <a:srgbClr val="CCFFCC"/>
                    </a:solidFill>
                  </a:tcPr>
                </a:tc>
                <a:tc hMerge="1">
                  <a:txBody>
                    <a:bodyPr/>
                    <a:lstStyle/>
                    <a:p>
                      <a:endParaRPr lang="en-US" dirty="0"/>
                    </a:p>
                  </a:txBody>
                  <a:tcPr/>
                </a:tc>
                <a:extLst>
                  <a:ext uri="{0D108BD9-81ED-4DB2-BD59-A6C34878D82A}">
                    <a16:rowId xmlns:a16="http://schemas.microsoft.com/office/drawing/2014/main" val="402202847"/>
                  </a:ext>
                </a:extLst>
              </a:tr>
              <a:tr h="305726">
                <a:tc rowSpan="3">
                  <a:txBody>
                    <a:bodyPr/>
                    <a:lstStyle/>
                    <a:p>
                      <a:pPr algn="ctr"/>
                      <a:r>
                        <a:rPr kumimoji="0" lang="en-US" sz="1300" b="0" kern="1200" dirty="0" smtClean="0">
                          <a:solidFill>
                            <a:srgbClr val="FF0000"/>
                          </a:solidFill>
                          <a:latin typeface="+mn-lt"/>
                          <a:ea typeface="+mn-ea"/>
                          <a:cs typeface="+mn-cs"/>
                        </a:rPr>
                        <a:t>Dens body</a:t>
                      </a:r>
                    </a:p>
                    <a:p>
                      <a:pPr algn="ctr"/>
                      <a:r>
                        <a:rPr kumimoji="0" lang="en-US" sz="1300" b="0" kern="1200" dirty="0" smtClean="0">
                          <a:solidFill>
                            <a:schemeClr val="accent2">
                              <a:lumMod val="75000"/>
                            </a:schemeClr>
                          </a:solidFill>
                          <a:latin typeface="+mn-lt"/>
                          <a:ea typeface="+mn-ea"/>
                          <a:cs typeface="+mn-cs"/>
                        </a:rPr>
                        <a:t>(delta granules)</a:t>
                      </a:r>
                      <a:endParaRPr kumimoji="0" lang="en-US" sz="1300" b="0" kern="1200" dirty="0">
                        <a:solidFill>
                          <a:schemeClr val="accent2">
                            <a:lumMod val="75000"/>
                          </a:schemeClr>
                        </a:solidFill>
                        <a:latin typeface="+mn-lt"/>
                        <a:ea typeface="+mn-ea"/>
                        <a:cs typeface="+mn-cs"/>
                      </a:endParaRPr>
                    </a:p>
                  </a:txBody>
                  <a:tcPr anchor="ctr">
                    <a:solidFill>
                      <a:srgbClr val="FFFFCC"/>
                    </a:solidFill>
                  </a:tcPr>
                </a:tc>
                <a:tc>
                  <a:txBody>
                    <a:bodyPr/>
                    <a:lstStyle/>
                    <a:p>
                      <a:pPr algn="ctr"/>
                      <a:r>
                        <a:rPr kumimoji="0" lang="en-GB" sz="1300" kern="1200" dirty="0" smtClean="0">
                          <a:solidFill>
                            <a:schemeClr val="tx1"/>
                          </a:solidFill>
                          <a:latin typeface="+mn-lt"/>
                          <a:ea typeface="+mn-ea"/>
                          <a:cs typeface="+mn-cs"/>
                        </a:rPr>
                        <a:t>Calcium</a:t>
                      </a:r>
                      <a:endParaRPr kumimoji="0" lang="en-US" sz="1300" kern="1200" dirty="0" smtClean="0">
                        <a:solidFill>
                          <a:schemeClr val="tx1"/>
                        </a:solidFill>
                        <a:latin typeface="+mn-lt"/>
                        <a:ea typeface="+mn-ea"/>
                        <a:cs typeface="+mn-cs"/>
                      </a:endParaRPr>
                    </a:p>
                  </a:txBody>
                  <a:tcPr>
                    <a:solidFill>
                      <a:srgbClr val="FFFFCC"/>
                    </a:solidFill>
                  </a:tcPr>
                </a:tc>
                <a:extLst>
                  <a:ext uri="{0D108BD9-81ED-4DB2-BD59-A6C34878D82A}">
                    <a16:rowId xmlns:a16="http://schemas.microsoft.com/office/drawing/2014/main" val="2878319891"/>
                  </a:ext>
                </a:extLst>
              </a:tr>
              <a:tr h="305726">
                <a:tc vMerge="1">
                  <a:txBody>
                    <a:bodyPr/>
                    <a:lstStyle/>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chemeClr val="tx1"/>
                          </a:solidFill>
                          <a:latin typeface="+mn-lt"/>
                          <a:ea typeface="+mn-ea"/>
                          <a:cs typeface="+mn-cs"/>
                        </a:rPr>
                        <a:t>Serotonin</a:t>
                      </a:r>
                    </a:p>
                  </a:txBody>
                  <a:tcPr>
                    <a:solidFill>
                      <a:srgbClr val="FFFFCC"/>
                    </a:solidFill>
                  </a:tcPr>
                </a:tc>
                <a:extLst>
                  <a:ext uri="{0D108BD9-81ED-4DB2-BD59-A6C34878D82A}">
                    <a16:rowId xmlns:a16="http://schemas.microsoft.com/office/drawing/2014/main" val="3249354396"/>
                  </a:ext>
                </a:extLst>
              </a:tr>
              <a:tr h="305726">
                <a:tc vMerge="1">
                  <a:txBody>
                    <a:bodyPr/>
                    <a:lstStyle/>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chemeClr val="tx1"/>
                          </a:solidFill>
                          <a:latin typeface="+mn-lt"/>
                          <a:ea typeface="+mn-ea"/>
                          <a:cs typeface="+mn-cs"/>
                        </a:rPr>
                        <a:t>ADP\ATP</a:t>
                      </a:r>
                    </a:p>
                  </a:txBody>
                  <a:tcPr>
                    <a:solidFill>
                      <a:srgbClr val="FFFFCC"/>
                    </a:solidFill>
                  </a:tcPr>
                </a:tc>
                <a:extLst>
                  <a:ext uri="{0D108BD9-81ED-4DB2-BD59-A6C34878D82A}">
                    <a16:rowId xmlns:a16="http://schemas.microsoft.com/office/drawing/2014/main" val="3406811217"/>
                  </a:ext>
                </a:extLst>
              </a:tr>
              <a:tr h="37106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300" b="0" kern="1200" dirty="0" smtClean="0">
                          <a:solidFill>
                            <a:srgbClr val="FF0000"/>
                          </a:solidFill>
                          <a:latin typeface="+mn-lt"/>
                          <a:ea typeface="+mn-ea"/>
                          <a:cs typeface="+mn-cs"/>
                        </a:rPr>
                        <a:t>Alpha granules</a:t>
                      </a:r>
                      <a:endParaRPr kumimoji="0" lang="en-US" sz="1300" b="0" kern="1200" dirty="0" smtClean="0">
                        <a:solidFill>
                          <a:srgbClr val="FF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b="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b="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b="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ar-SA" sz="1300" b="0" kern="1200" dirty="0" smtClean="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rgbClr val="FF0000"/>
                          </a:solidFill>
                          <a:latin typeface="+mn-lt"/>
                          <a:ea typeface="+mn-ea"/>
                          <a:cs typeface="+mn-cs"/>
                        </a:rPr>
                        <a:t>Von </a:t>
                      </a:r>
                      <a:r>
                        <a:rPr kumimoji="0" lang="en-US" sz="1300" kern="1200" dirty="0" err="1" smtClean="0">
                          <a:solidFill>
                            <a:srgbClr val="FF0000"/>
                          </a:solidFill>
                          <a:latin typeface="+mn-lt"/>
                          <a:ea typeface="+mn-ea"/>
                          <a:cs typeface="+mn-cs"/>
                        </a:rPr>
                        <a:t>Willebrand</a:t>
                      </a:r>
                      <a:r>
                        <a:rPr kumimoji="0" lang="en-US" sz="1300" kern="1200" dirty="0" smtClean="0">
                          <a:solidFill>
                            <a:srgbClr val="FF0000"/>
                          </a:solidFill>
                          <a:latin typeface="+mn-lt"/>
                          <a:ea typeface="+mn-ea"/>
                          <a:cs typeface="+mn-cs"/>
                        </a:rPr>
                        <a:t> factor(VWF)</a:t>
                      </a:r>
                    </a:p>
                  </a:txBody>
                  <a:tcPr>
                    <a:solidFill>
                      <a:schemeClr val="bg1">
                        <a:lumMod val="95000"/>
                      </a:schemeClr>
                    </a:solidFill>
                  </a:tcPr>
                </a:tc>
                <a:extLst>
                  <a:ext uri="{0D108BD9-81ED-4DB2-BD59-A6C34878D82A}">
                    <a16:rowId xmlns:a16="http://schemas.microsoft.com/office/drawing/2014/main" val="1091202905"/>
                  </a:ext>
                </a:extLst>
              </a:tr>
              <a:tr h="305726">
                <a:tc vMerge="1">
                  <a:txBody>
                    <a:bodyPr/>
                    <a:lstStyle/>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chemeClr val="tx1"/>
                          </a:solidFill>
                          <a:latin typeface="+mn-lt"/>
                          <a:ea typeface="+mn-ea"/>
                          <a:cs typeface="+mn-cs"/>
                        </a:rPr>
                        <a:t>Thrombospondin</a:t>
                      </a:r>
                    </a:p>
                  </a:txBody>
                  <a:tcPr>
                    <a:solidFill>
                      <a:schemeClr val="bg1">
                        <a:lumMod val="95000"/>
                      </a:schemeClr>
                    </a:solidFill>
                  </a:tcPr>
                </a:tc>
                <a:extLst>
                  <a:ext uri="{0D108BD9-81ED-4DB2-BD59-A6C34878D82A}">
                    <a16:rowId xmlns:a16="http://schemas.microsoft.com/office/drawing/2014/main" val="1731530933"/>
                  </a:ext>
                </a:extLst>
              </a:tr>
              <a:tr h="305726">
                <a:tc vMerge="1">
                  <a:txBody>
                    <a:bodyPr/>
                    <a:lstStyle/>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chemeClr val="tx1"/>
                          </a:solidFill>
                          <a:latin typeface="+mn-lt"/>
                          <a:ea typeface="+mn-ea"/>
                          <a:cs typeface="+mn-cs"/>
                        </a:rPr>
                        <a:t>P-selectin</a:t>
                      </a:r>
                    </a:p>
                  </a:txBody>
                  <a:tcPr>
                    <a:solidFill>
                      <a:schemeClr val="bg1">
                        <a:lumMod val="95000"/>
                      </a:schemeClr>
                    </a:solidFill>
                  </a:tcPr>
                </a:tc>
                <a:extLst>
                  <a:ext uri="{0D108BD9-81ED-4DB2-BD59-A6C34878D82A}">
                    <a16:rowId xmlns:a16="http://schemas.microsoft.com/office/drawing/2014/main" val="2447800915"/>
                  </a:ext>
                </a:extLst>
              </a:tr>
              <a:tr h="305726">
                <a:tc vMerge="1">
                  <a:txBody>
                    <a:bodyPr/>
                    <a:lstStyle/>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chemeClr val="tx1"/>
                          </a:solidFill>
                          <a:latin typeface="+mn-lt"/>
                          <a:ea typeface="+mn-ea"/>
                          <a:cs typeface="+mn-cs"/>
                        </a:rPr>
                        <a:t>fibrinogen</a:t>
                      </a:r>
                    </a:p>
                  </a:txBody>
                  <a:tcPr>
                    <a:solidFill>
                      <a:schemeClr val="bg1">
                        <a:lumMod val="95000"/>
                      </a:schemeClr>
                    </a:solidFill>
                  </a:tcPr>
                </a:tc>
                <a:extLst>
                  <a:ext uri="{0D108BD9-81ED-4DB2-BD59-A6C34878D82A}">
                    <a16:rowId xmlns:a16="http://schemas.microsoft.com/office/drawing/2014/main" val="1491555447"/>
                  </a:ext>
                </a:extLst>
              </a:tr>
              <a:tr h="305726">
                <a:tc vMerge="1">
                  <a:txBody>
                    <a:bodyPr/>
                    <a:lstStyle/>
                    <a:p>
                      <a:pPr algn="ctr"/>
                      <a:endParaRPr kumimoji="0" lang="en-US" sz="1400" b="0" kern="1200" dirty="0">
                        <a:solidFill>
                          <a:schemeClr val="accent2">
                            <a:lumMod val="75000"/>
                          </a:schemeClr>
                        </a:solidFill>
                        <a:latin typeface="+mn-lt"/>
                        <a:ea typeface="+mn-ea"/>
                        <a:cs typeface="+mn-cs"/>
                      </a:endParaRPr>
                    </a:p>
                  </a:txBody>
                  <a:tcPr anchor="ctr">
                    <a:solidFill>
                      <a:schemeClr val="bg1">
                        <a:lumMod val="95000"/>
                      </a:schemeClr>
                    </a:solidFill>
                  </a:tcPr>
                </a:tc>
                <a:tc>
                  <a:txBody>
                    <a:bodyPr/>
                    <a:lstStyle/>
                    <a:p>
                      <a:pPr algn="ctr"/>
                      <a:r>
                        <a:rPr kumimoji="0" lang="en-US" sz="1300" kern="1200" dirty="0" smtClean="0">
                          <a:solidFill>
                            <a:schemeClr val="tx1"/>
                          </a:solidFill>
                          <a:latin typeface="+mn-lt"/>
                          <a:ea typeface="+mn-ea"/>
                          <a:cs typeface="+mn-cs"/>
                        </a:rPr>
                        <a:t>Chemokines (PF4)</a:t>
                      </a:r>
                    </a:p>
                  </a:txBody>
                  <a:tcPr>
                    <a:solidFill>
                      <a:schemeClr val="bg1">
                        <a:lumMod val="95000"/>
                      </a:schemeClr>
                    </a:solidFill>
                  </a:tcPr>
                </a:tc>
                <a:extLst>
                  <a:ext uri="{0D108BD9-81ED-4DB2-BD59-A6C34878D82A}">
                    <a16:rowId xmlns:a16="http://schemas.microsoft.com/office/drawing/2014/main" val="4286919138"/>
                  </a:ext>
                </a:extLst>
              </a:tr>
              <a:tr h="305726">
                <a:tc>
                  <a:txBody>
                    <a:bodyPr/>
                    <a:lstStyle/>
                    <a:p>
                      <a:pPr algn="ctr"/>
                      <a:r>
                        <a:rPr kumimoji="0" lang="en-US" sz="1300" b="0" kern="1200" dirty="0" smtClean="0">
                          <a:solidFill>
                            <a:schemeClr val="accent2">
                              <a:lumMod val="75000"/>
                            </a:schemeClr>
                          </a:solidFill>
                          <a:latin typeface="+mn-lt"/>
                          <a:ea typeface="+mn-ea"/>
                          <a:cs typeface="+mn-cs"/>
                        </a:rPr>
                        <a:t>Mitochondria</a:t>
                      </a:r>
                      <a:endParaRPr kumimoji="0" lang="en-US" sz="1300" b="0" kern="1200" dirty="0">
                        <a:solidFill>
                          <a:schemeClr val="accent2">
                            <a:lumMod val="75000"/>
                          </a:schemeClr>
                        </a:solidFill>
                        <a:latin typeface="+mn-lt"/>
                        <a:ea typeface="+mn-ea"/>
                        <a:cs typeface="+mn-cs"/>
                      </a:endParaRPr>
                    </a:p>
                  </a:txBody>
                  <a:tcPr anchor="ctr">
                    <a:solidFill>
                      <a:srgbClr val="FCE4EA"/>
                    </a:solidFill>
                  </a:tcPr>
                </a:tc>
                <a:tc rowSpan="5">
                  <a:txBody>
                    <a:bodyPr/>
                    <a:lstStyle/>
                    <a:p>
                      <a:pPr algn="ctr"/>
                      <a:endParaRPr lang="en-US" sz="1400" dirty="0">
                        <a:latin typeface="Gill Sans MT" panose="020B0502020104020203" pitchFamily="34" charset="0"/>
                      </a:endParaRPr>
                    </a:p>
                  </a:txBody>
                  <a:tcPr anchor="ctr">
                    <a:solidFill>
                      <a:schemeClr val="bg1"/>
                    </a:solidFill>
                  </a:tcPr>
                </a:tc>
                <a:extLst>
                  <a:ext uri="{0D108BD9-81ED-4DB2-BD59-A6C34878D82A}">
                    <a16:rowId xmlns:a16="http://schemas.microsoft.com/office/drawing/2014/main" val="2170880643"/>
                  </a:ext>
                </a:extLst>
              </a:tr>
              <a:tr h="305726">
                <a:tc>
                  <a:txBody>
                    <a:bodyPr/>
                    <a:lstStyle/>
                    <a:p>
                      <a:pPr algn="ctr"/>
                      <a:r>
                        <a:rPr kumimoji="0" lang="en-US" sz="1300" b="0" kern="1200" dirty="0" smtClean="0">
                          <a:solidFill>
                            <a:schemeClr val="accent2">
                              <a:lumMod val="75000"/>
                            </a:schemeClr>
                          </a:solidFill>
                          <a:latin typeface="+mn-lt"/>
                          <a:ea typeface="+mn-ea"/>
                          <a:cs typeface="+mn-cs"/>
                        </a:rPr>
                        <a:t>Dens tubular system</a:t>
                      </a:r>
                      <a:endParaRPr kumimoji="0" lang="en-US" sz="1300" b="0" kern="1200" dirty="0">
                        <a:solidFill>
                          <a:schemeClr val="accent2">
                            <a:lumMod val="75000"/>
                          </a:schemeClr>
                        </a:solidFill>
                        <a:latin typeface="+mn-lt"/>
                        <a:ea typeface="+mn-ea"/>
                        <a:cs typeface="+mn-cs"/>
                      </a:endParaRPr>
                    </a:p>
                  </a:txBody>
                  <a:tcPr anchor="ctr">
                    <a:solidFill>
                      <a:schemeClr val="accent4">
                        <a:lumMod val="60000"/>
                        <a:lumOff val="4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p>
                  </a:txBody>
                  <a:tcPr anchor="ctr">
                    <a:solidFill>
                      <a:srgbClr val="EFF7FB"/>
                    </a:solidFill>
                  </a:tcPr>
                </a:tc>
                <a:extLst>
                  <a:ext uri="{0D108BD9-81ED-4DB2-BD59-A6C34878D82A}">
                    <a16:rowId xmlns:a16="http://schemas.microsoft.com/office/drawing/2014/main" val="2441647880"/>
                  </a:ext>
                </a:extLst>
              </a:tr>
              <a:tr h="305726">
                <a:tc>
                  <a:txBody>
                    <a:bodyPr/>
                    <a:lstStyle/>
                    <a:p>
                      <a:pPr algn="ctr"/>
                      <a:r>
                        <a:rPr kumimoji="0" lang="en-US" sz="1300" b="0" kern="1200" dirty="0" smtClean="0">
                          <a:solidFill>
                            <a:schemeClr val="accent2">
                              <a:lumMod val="75000"/>
                            </a:schemeClr>
                          </a:solidFill>
                          <a:latin typeface="+mn-lt"/>
                          <a:ea typeface="+mn-ea"/>
                          <a:cs typeface="+mn-cs"/>
                        </a:rPr>
                        <a:t>Glycogen particles</a:t>
                      </a:r>
                      <a:endParaRPr kumimoji="0" lang="en-US" sz="1300" b="0" kern="1200" dirty="0">
                        <a:solidFill>
                          <a:schemeClr val="accent2">
                            <a:lumMod val="75000"/>
                          </a:schemeClr>
                        </a:solidFill>
                        <a:latin typeface="+mn-lt"/>
                        <a:ea typeface="+mn-ea"/>
                        <a:cs typeface="+mn-cs"/>
                      </a:endParaRPr>
                    </a:p>
                  </a:txBody>
                  <a:tcPr anchor="ctr">
                    <a:solidFill>
                      <a:schemeClr val="accent3">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p>
                  </a:txBody>
                  <a:tcPr anchor="ctr">
                    <a:solidFill>
                      <a:srgbClr val="FFEDA3"/>
                    </a:solidFill>
                  </a:tcPr>
                </a:tc>
                <a:extLst>
                  <a:ext uri="{0D108BD9-81ED-4DB2-BD59-A6C34878D82A}">
                    <a16:rowId xmlns:a16="http://schemas.microsoft.com/office/drawing/2014/main" val="3010489767"/>
                  </a:ext>
                </a:extLst>
              </a:tr>
              <a:tr h="305726">
                <a:tc>
                  <a:txBody>
                    <a:bodyPr/>
                    <a:lstStyle/>
                    <a:p>
                      <a:pPr algn="ctr"/>
                      <a:r>
                        <a:rPr kumimoji="0" lang="en-US" sz="1300" b="0" kern="1200" dirty="0" smtClean="0">
                          <a:solidFill>
                            <a:schemeClr val="accent2">
                              <a:lumMod val="75000"/>
                            </a:schemeClr>
                          </a:solidFill>
                          <a:latin typeface="+mn-lt"/>
                          <a:ea typeface="+mn-ea"/>
                          <a:cs typeface="+mn-cs"/>
                        </a:rPr>
                        <a:t>Microtubules</a:t>
                      </a:r>
                      <a:endParaRPr kumimoji="0" lang="en-US" sz="1300" b="0" kern="1200" dirty="0">
                        <a:solidFill>
                          <a:schemeClr val="accent2">
                            <a:lumMod val="75000"/>
                          </a:schemeClr>
                        </a:solidFill>
                        <a:latin typeface="+mn-lt"/>
                        <a:ea typeface="+mn-ea"/>
                        <a:cs typeface="+mn-cs"/>
                      </a:endParaRPr>
                    </a:p>
                  </a:txBody>
                  <a:tcPr anchor="ctr">
                    <a:solidFill>
                      <a:srgbClr val="C1E0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rgbClr val="CCFFFF"/>
                    </a:solidFill>
                  </a:tcPr>
                </a:tc>
                <a:extLst>
                  <a:ext uri="{0D108BD9-81ED-4DB2-BD59-A6C34878D82A}">
                    <a16:rowId xmlns:a16="http://schemas.microsoft.com/office/drawing/2014/main" val="3707510258"/>
                  </a:ext>
                </a:extLst>
              </a:tr>
              <a:tr h="2822675">
                <a:tc>
                  <a:txBody>
                    <a:bodyPr/>
                    <a:lstStyle/>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endParaRPr kumimoji="0" lang="en-US" sz="100" b="0" kern="1200" dirty="0" smtClean="0">
                        <a:solidFill>
                          <a:schemeClr val="accent2">
                            <a:lumMod val="75000"/>
                          </a:schemeClr>
                        </a:solidFill>
                        <a:latin typeface="+mn-lt"/>
                        <a:ea typeface="+mn-ea"/>
                        <a:cs typeface="+mn-cs"/>
                      </a:endParaRPr>
                    </a:p>
                    <a:p>
                      <a:pPr algn="ctr"/>
                      <a:r>
                        <a:rPr kumimoji="0" lang="en-US" sz="1300" b="0" kern="1200" dirty="0" smtClean="0">
                          <a:solidFill>
                            <a:schemeClr val="accent2">
                              <a:lumMod val="75000"/>
                            </a:schemeClr>
                          </a:solidFill>
                          <a:latin typeface="+mn-lt"/>
                          <a:ea typeface="+mn-ea"/>
                          <a:cs typeface="+mn-cs"/>
                        </a:rPr>
                        <a:t>Open </a:t>
                      </a:r>
                      <a:r>
                        <a:rPr kumimoji="0" lang="en-US" sz="1300" b="0" kern="1200" dirty="0" err="1" smtClean="0">
                          <a:solidFill>
                            <a:schemeClr val="accent2">
                              <a:lumMod val="75000"/>
                            </a:schemeClr>
                          </a:solidFill>
                          <a:latin typeface="+mn-lt"/>
                          <a:ea typeface="+mn-ea"/>
                          <a:cs typeface="+mn-cs"/>
                        </a:rPr>
                        <a:t>canalicular</a:t>
                      </a:r>
                      <a:r>
                        <a:rPr kumimoji="0" lang="en-US" sz="1300" b="0" kern="1200" dirty="0" smtClean="0">
                          <a:solidFill>
                            <a:schemeClr val="accent2">
                              <a:lumMod val="75000"/>
                            </a:schemeClr>
                          </a:solidFill>
                          <a:latin typeface="+mn-lt"/>
                          <a:ea typeface="+mn-ea"/>
                          <a:cs typeface="+mn-cs"/>
                        </a:rPr>
                        <a:t> system</a:t>
                      </a:r>
                    </a:p>
                    <a:p>
                      <a:pPr algn="ctr"/>
                      <a:r>
                        <a:rPr kumimoji="0" lang="en-US" sz="1300" b="0" kern="1200" dirty="0" smtClean="0">
                          <a:solidFill>
                            <a:schemeClr val="accent2">
                              <a:lumMod val="75000"/>
                            </a:schemeClr>
                          </a:solidFill>
                          <a:latin typeface="+mn-lt"/>
                          <a:ea typeface="+mn-ea"/>
                          <a:cs typeface="+mn-cs"/>
                        </a:rPr>
                        <a:t>(OCS)</a:t>
                      </a:r>
                      <a:endParaRPr kumimoji="0" lang="en-US" sz="1300" b="0" kern="1200" dirty="0">
                        <a:solidFill>
                          <a:schemeClr val="accent2">
                            <a:lumMod val="75000"/>
                          </a:schemeClr>
                        </a:solidFill>
                        <a:latin typeface="+mn-lt"/>
                        <a:ea typeface="+mn-ea"/>
                        <a:cs typeface="+mn-cs"/>
                      </a:endParaRPr>
                    </a:p>
                    <a:p>
                      <a:pPr algn="ctr"/>
                      <a:endParaRPr kumimoji="0" lang="en-US" sz="1300" b="0" kern="1200" dirty="0" smtClean="0">
                        <a:solidFill>
                          <a:schemeClr val="accent2">
                            <a:lumMod val="75000"/>
                          </a:schemeClr>
                        </a:solidFill>
                        <a:latin typeface="+mn-lt"/>
                        <a:ea typeface="+mn-ea"/>
                        <a:cs typeface="+mn-cs"/>
                      </a:endParaRPr>
                    </a:p>
                    <a:p>
                      <a:pPr algn="ctr"/>
                      <a:endParaRPr kumimoji="0" lang="en-US" sz="1300" b="0" kern="1200" dirty="0" smtClean="0">
                        <a:solidFill>
                          <a:schemeClr val="accent2">
                            <a:lumMod val="75000"/>
                          </a:schemeClr>
                        </a:solidFill>
                        <a:latin typeface="+mn-lt"/>
                        <a:ea typeface="+mn-ea"/>
                        <a:cs typeface="+mn-cs"/>
                      </a:endParaRPr>
                    </a:p>
                    <a:p>
                      <a:pPr algn="ctr"/>
                      <a:endParaRPr kumimoji="0" lang="en-US" sz="1300" b="0" kern="1200" dirty="0" smtClean="0">
                        <a:solidFill>
                          <a:schemeClr val="accent2">
                            <a:lumMod val="75000"/>
                          </a:schemeClr>
                        </a:solidFill>
                        <a:latin typeface="+mn-lt"/>
                        <a:ea typeface="+mn-ea"/>
                        <a:cs typeface="+mn-cs"/>
                      </a:endParaRPr>
                    </a:p>
                    <a:p>
                      <a:pPr algn="ctr"/>
                      <a:endParaRPr kumimoji="0" lang="en-US" sz="1300" b="0" kern="1200" dirty="0" smtClean="0">
                        <a:solidFill>
                          <a:schemeClr val="accent2">
                            <a:lumMod val="75000"/>
                          </a:schemeClr>
                        </a:solidFill>
                        <a:latin typeface="+mn-lt"/>
                        <a:ea typeface="+mn-ea"/>
                        <a:cs typeface="+mn-cs"/>
                      </a:endParaRPr>
                    </a:p>
                    <a:p>
                      <a:pPr algn="ctr"/>
                      <a:endParaRPr kumimoji="0" lang="en-US" sz="1300" b="0" kern="1200" dirty="0" smtClean="0">
                        <a:solidFill>
                          <a:schemeClr val="accent2">
                            <a:lumMod val="75000"/>
                          </a:schemeClr>
                        </a:solidFill>
                        <a:latin typeface="+mn-lt"/>
                        <a:ea typeface="+mn-ea"/>
                        <a:cs typeface="+mn-cs"/>
                      </a:endParaRPr>
                    </a:p>
                    <a:p>
                      <a:pPr algn="ctr"/>
                      <a:endParaRPr kumimoji="0" lang="en-US" sz="1300" b="0" kern="1200" dirty="0" smtClean="0">
                        <a:solidFill>
                          <a:schemeClr val="accent2">
                            <a:lumMod val="75000"/>
                          </a:schemeClr>
                        </a:solidFill>
                        <a:latin typeface="+mn-lt"/>
                        <a:ea typeface="+mn-ea"/>
                        <a:cs typeface="+mn-cs"/>
                      </a:endParaRPr>
                    </a:p>
                  </a:txBody>
                  <a:tcPr anchor="ctr">
                    <a:solidFill>
                      <a:srgbClr val="D2FAEA"/>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rgbClr val="F0D1FF"/>
                    </a:solidFill>
                  </a:tcPr>
                </a:tc>
                <a:extLst>
                  <a:ext uri="{0D108BD9-81ED-4DB2-BD59-A6C34878D82A}">
                    <a16:rowId xmlns:a16="http://schemas.microsoft.com/office/drawing/2014/main" val="4258531669"/>
                  </a:ext>
                </a:extLst>
              </a:tr>
            </a:tbl>
          </a:graphicData>
        </a:graphic>
      </p:graphicFrame>
      <p:sp>
        <p:nvSpPr>
          <p:cNvPr id="20" name="TextBox 19">
            <a:extLst>
              <a:ext uri="{FF2B5EF4-FFF2-40B4-BE49-F238E27FC236}">
                <a16:creationId xmlns:a16="http://schemas.microsoft.com/office/drawing/2014/main" id="{F58C7F1C-6AEF-BC44-974A-D622D68445CA}"/>
              </a:ext>
            </a:extLst>
          </p:cNvPr>
          <p:cNvSpPr txBox="1"/>
          <p:nvPr/>
        </p:nvSpPr>
        <p:spPr>
          <a:xfrm>
            <a:off x="117748" y="1844824"/>
            <a:ext cx="2710036" cy="954107"/>
          </a:xfrm>
          <a:prstGeom prst="rect">
            <a:avLst/>
          </a:prstGeom>
          <a:ln>
            <a:solidFill>
              <a:srgbClr val="00B050"/>
            </a:solidFill>
            <a:prstDash val="dashDot"/>
          </a:ln>
        </p:spPr>
        <p:txBody>
          <a:bodyPr wrap="square">
            <a:spAutoFit/>
          </a:bodyPr>
          <a:lstStyle>
            <a:defPPr>
              <a:defRPr lang="en-US"/>
            </a:defPPr>
            <a:lvl1pPr algn="r" rtl="1">
              <a:defRPr sz="1400">
                <a:solidFill>
                  <a:srgbClr val="00B050"/>
                </a:solidFill>
                <a:latin typeface="Calibri" panose="020F0502020204030204" pitchFamily="34" charset="0"/>
                <a:cs typeface="Calibri" panose="020F0502020204030204" pitchFamily="34" charset="0"/>
              </a:defRPr>
            </a:lvl1pPr>
          </a:lstStyle>
          <a:p>
            <a:r>
              <a:rPr lang="ar-SA" dirty="0"/>
              <a:t>الالفا </a:t>
            </a:r>
            <a:r>
              <a:rPr lang="ar-SA" dirty="0" err="1"/>
              <a:t>قرانيولز</a:t>
            </a:r>
            <a:r>
              <a:rPr lang="ar-SA" dirty="0"/>
              <a:t> شكلها يشبه الدنس بدي لكن الدنس بدي لونها اغمق تحت </a:t>
            </a:r>
            <a:r>
              <a:rPr lang="ar-SA" dirty="0" err="1"/>
              <a:t>الالكترومايكروسكوب</a:t>
            </a:r>
            <a:r>
              <a:rPr lang="ar-SA" dirty="0"/>
              <a:t> والالفا </a:t>
            </a:r>
            <a:r>
              <a:rPr lang="ar-SA" dirty="0" err="1"/>
              <a:t>قرانيولز</a:t>
            </a:r>
            <a:r>
              <a:rPr lang="ar-SA" dirty="0"/>
              <a:t> عددها اكثر</a:t>
            </a:r>
            <a:endParaRPr lang="en-US" dirty="0"/>
          </a:p>
        </p:txBody>
      </p:sp>
      <p:sp>
        <p:nvSpPr>
          <p:cNvPr id="21" name="Text Placeholder 6">
            <a:extLst>
              <a:ext uri="{FF2B5EF4-FFF2-40B4-BE49-F238E27FC236}">
                <a16:creationId xmlns:a16="http://schemas.microsoft.com/office/drawing/2014/main" id="{6605870B-B1B5-1243-BACA-A05B96A86C12}"/>
              </a:ext>
            </a:extLst>
          </p:cNvPr>
          <p:cNvSpPr txBox="1">
            <a:spLocks/>
          </p:cNvSpPr>
          <p:nvPr/>
        </p:nvSpPr>
        <p:spPr>
          <a:xfrm>
            <a:off x="6454452" y="2852936"/>
            <a:ext cx="5734373" cy="1107996"/>
          </a:xfrm>
          <a:prstGeom prst="rect">
            <a:avLst/>
          </a:prstGeom>
          <a:ln>
            <a:solidFill>
              <a:srgbClr val="00B050"/>
            </a:solidFill>
            <a:prstDash val="dashDot"/>
          </a:ln>
        </p:spPr>
        <p:txBody>
          <a:bodyPr wrap="square">
            <a:spAutoFit/>
          </a:bodyPr>
          <a:lstStyle>
            <a:defPPr>
              <a:defRPr lang="en-US"/>
            </a:defPPr>
            <a:lvl1pPr algn="r" rtl="1">
              <a:defRPr sz="1400">
                <a:solidFill>
                  <a:srgbClr val="00B050"/>
                </a:solidFill>
                <a:latin typeface="Calibri" panose="020F0502020204030204" pitchFamily="34" charset="0"/>
                <a:cs typeface="Calibri" panose="020F0502020204030204" pitchFamily="34" charset="0"/>
              </a:defRPr>
            </a:lvl1pPr>
          </a:lstStyle>
          <a:p>
            <a:r>
              <a:rPr lang="ar-SA" sz="1100" dirty="0"/>
              <a:t>هذي </a:t>
            </a:r>
            <a:r>
              <a:rPr lang="ar-SA" sz="1100" dirty="0" smtClean="0"/>
              <a:t>القنوات (</a:t>
            </a:r>
            <a:r>
              <a:rPr lang="ar-SA" sz="1100" dirty="0" err="1" smtClean="0"/>
              <a:t>الكنال</a:t>
            </a:r>
            <a:r>
              <a:rPr lang="ar-SA" sz="1100" dirty="0" smtClean="0"/>
              <a:t>)</a:t>
            </a:r>
            <a:r>
              <a:rPr lang="en-US" sz="1100" dirty="0" smtClean="0"/>
              <a:t> </a:t>
            </a:r>
            <a:r>
              <a:rPr lang="ar-SA" sz="1100" dirty="0" smtClean="0"/>
              <a:t> </a:t>
            </a:r>
            <a:r>
              <a:rPr lang="ar-SA" sz="1100" dirty="0"/>
              <a:t>تميز </a:t>
            </a:r>
            <a:r>
              <a:rPr lang="ar-SA" sz="1100" dirty="0" err="1" smtClean="0"/>
              <a:t>البلاتليتس</a:t>
            </a:r>
            <a:r>
              <a:rPr lang="ar-SA" sz="1100" dirty="0" smtClean="0"/>
              <a:t> </a:t>
            </a:r>
            <a:r>
              <a:rPr lang="ar-SA" sz="1100" dirty="0"/>
              <a:t>وهي عباره عن انفاجنيشن للسيل ممبرين داخل </a:t>
            </a:r>
            <a:r>
              <a:rPr lang="ar-SA" sz="1100" dirty="0" err="1" smtClean="0"/>
              <a:t>الخليه</a:t>
            </a:r>
            <a:r>
              <a:rPr lang="ar-SA" sz="1100" dirty="0" smtClean="0"/>
              <a:t>، </a:t>
            </a:r>
            <a:r>
              <a:rPr lang="ar-SA" sz="1100" dirty="0"/>
              <a:t>وهو سستم من القنوات داخل </a:t>
            </a:r>
            <a:r>
              <a:rPr lang="ar-SA" sz="1100" dirty="0" err="1"/>
              <a:t>الخليه</a:t>
            </a:r>
            <a:r>
              <a:rPr lang="ar-SA" sz="1100" dirty="0"/>
              <a:t> </a:t>
            </a:r>
            <a:r>
              <a:rPr lang="ar-SA" sz="1100" dirty="0" smtClean="0"/>
              <a:t>له </a:t>
            </a:r>
            <a:r>
              <a:rPr lang="ar-SA" sz="1100" dirty="0"/>
              <a:t>ثلاث </a:t>
            </a:r>
            <a:r>
              <a:rPr lang="ar-SA" sz="1100" dirty="0" smtClean="0"/>
              <a:t>وظائف: </a:t>
            </a:r>
          </a:p>
          <a:p>
            <a:pPr marL="342900" indent="-342900">
              <a:buAutoNum type="arabicPeriod"/>
            </a:pPr>
            <a:r>
              <a:rPr lang="ar-SA" sz="1100" dirty="0" smtClean="0"/>
              <a:t>لما يصير </a:t>
            </a:r>
            <a:r>
              <a:rPr lang="ar-SA" sz="1100" dirty="0"/>
              <a:t>اكتفيشن للرستنغ بليتلتس الاوبن كاناليكيولار سيستم بتطلع منه زي الاذرع فايدتها انها تزيد </a:t>
            </a:r>
            <a:r>
              <a:rPr lang="ar-SA" sz="1100" dirty="0" err="1"/>
              <a:t>السيرفس</a:t>
            </a:r>
            <a:r>
              <a:rPr lang="ar-SA" sz="1100" dirty="0"/>
              <a:t> </a:t>
            </a:r>
            <a:r>
              <a:rPr lang="ar-SA" sz="1100" dirty="0" err="1" smtClean="0"/>
              <a:t>ايريا</a:t>
            </a:r>
            <a:r>
              <a:rPr lang="ar-SA" sz="1100" dirty="0" smtClean="0"/>
              <a:t>.</a:t>
            </a:r>
          </a:p>
          <a:p>
            <a:pPr marL="342900" indent="-342900">
              <a:buAutoNum type="arabicPeriod"/>
            </a:pPr>
            <a:r>
              <a:rPr lang="ar-SA" sz="1100" dirty="0" smtClean="0"/>
              <a:t>تطلع منه </a:t>
            </a:r>
            <a:r>
              <a:rPr lang="ar-SA" sz="1100" dirty="0"/>
              <a:t>محتويات القرانيولز من الاوبن </a:t>
            </a:r>
            <a:r>
              <a:rPr lang="ar-SA" sz="1100" dirty="0" err="1"/>
              <a:t>كاناليكيولار</a:t>
            </a:r>
            <a:r>
              <a:rPr lang="ar-SA" sz="1100" dirty="0"/>
              <a:t> </a:t>
            </a:r>
            <a:r>
              <a:rPr lang="ar-SA" sz="1100" dirty="0" smtClean="0"/>
              <a:t>سستم.</a:t>
            </a:r>
          </a:p>
          <a:p>
            <a:pPr marL="342900" indent="-342900">
              <a:buAutoNum type="arabicPeriod"/>
            </a:pPr>
            <a:r>
              <a:rPr lang="ar-SA" sz="1100" dirty="0" smtClean="0"/>
              <a:t>اي </a:t>
            </a:r>
            <a:r>
              <a:rPr lang="ar-SA" sz="1100" dirty="0"/>
              <a:t>ستميولاي في البلازما او البلود تدخل للبليتلتس عن طريق الاوبن </a:t>
            </a:r>
            <a:r>
              <a:rPr lang="ar-SA" sz="1100" dirty="0" err="1"/>
              <a:t>كاناليكيولار</a:t>
            </a:r>
            <a:r>
              <a:rPr lang="ar-SA" sz="1100" dirty="0"/>
              <a:t> </a:t>
            </a:r>
            <a:r>
              <a:rPr lang="ar-SA" sz="1100" dirty="0" smtClean="0"/>
              <a:t>سيستم، </a:t>
            </a:r>
            <a:r>
              <a:rPr lang="ar-SA" sz="1100" dirty="0"/>
              <a:t>والقنوات حقت الاوبن كاناليكيولار سستم تتميز انها </a:t>
            </a:r>
            <a:r>
              <a:rPr lang="ar-SA" sz="1100" dirty="0" err="1"/>
              <a:t>متصله</a:t>
            </a:r>
            <a:r>
              <a:rPr lang="ar-SA" sz="1100" dirty="0"/>
              <a:t> </a:t>
            </a:r>
            <a:r>
              <a:rPr lang="ar-SA" sz="1100" dirty="0" smtClean="0"/>
              <a:t>ببعضها.</a:t>
            </a:r>
            <a:endParaRPr lang="en-US" sz="1100" dirty="0"/>
          </a:p>
        </p:txBody>
      </p:sp>
      <p:sp>
        <p:nvSpPr>
          <p:cNvPr id="24" name="Rectangle 23"/>
          <p:cNvSpPr/>
          <p:nvPr/>
        </p:nvSpPr>
        <p:spPr>
          <a:xfrm>
            <a:off x="9982844" y="-4445"/>
            <a:ext cx="2205981" cy="26509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pic>
        <p:nvPicPr>
          <p:cNvPr id="2" name="Picture 1"/>
          <p:cNvPicPr>
            <a:picLocks noChangeAspect="1"/>
          </p:cNvPicPr>
          <p:nvPr/>
        </p:nvPicPr>
        <p:blipFill rotWithShape="1">
          <a:blip r:embed="rId2"/>
          <a:srcRect l="2410" t="5451" b="9476"/>
          <a:stretch/>
        </p:blipFill>
        <p:spPr>
          <a:xfrm>
            <a:off x="6958509" y="3978945"/>
            <a:ext cx="4439606" cy="2879055"/>
          </a:xfrm>
          <a:prstGeom prst="rect">
            <a:avLst/>
          </a:prstGeom>
        </p:spPr>
      </p:pic>
      <p:sp>
        <p:nvSpPr>
          <p:cNvPr id="29" name="Rectangle 28"/>
          <p:cNvSpPr/>
          <p:nvPr/>
        </p:nvSpPr>
        <p:spPr>
          <a:xfrm>
            <a:off x="2926061" y="3137015"/>
            <a:ext cx="3456384" cy="307777"/>
          </a:xfrm>
          <a:prstGeom prst="rect">
            <a:avLst/>
          </a:prstGeom>
          <a:ln>
            <a:solidFill>
              <a:srgbClr val="00B050"/>
            </a:solidFill>
            <a:prstDash val="dashDot"/>
          </a:ln>
        </p:spPr>
        <p:txBody>
          <a:bodyPr wrap="square">
            <a:spAutoFit/>
          </a:bodyPr>
          <a:lstStyle/>
          <a:p>
            <a:pPr algn="r" rtl="1"/>
            <a:r>
              <a:rPr lang="ar-SA" sz="1400" dirty="0">
                <a:solidFill>
                  <a:srgbClr val="00B050"/>
                </a:solidFill>
                <a:latin typeface="Calibri" panose="020F0502020204030204" pitchFamily="34" charset="0"/>
                <a:cs typeface="Calibri" panose="020F0502020204030204" pitchFamily="34" charset="0"/>
              </a:rPr>
              <a:t>السيتوبلازم </a:t>
            </a:r>
            <a:r>
              <a:rPr lang="ar-SA" sz="1400" dirty="0" err="1" smtClean="0">
                <a:solidFill>
                  <a:srgbClr val="00B050"/>
                </a:solidFill>
                <a:latin typeface="Calibri" panose="020F0502020204030204" pitchFamily="34" charset="0"/>
                <a:cs typeface="Calibri" panose="020F0502020204030204" pitchFamily="34" charset="0"/>
              </a:rPr>
              <a:t>للبلاتليتس</a:t>
            </a:r>
            <a:r>
              <a:rPr lang="ar-SA" sz="1400" dirty="0" smtClean="0">
                <a:solidFill>
                  <a:srgbClr val="00B050"/>
                </a:solidFill>
                <a:latin typeface="Calibri" panose="020F0502020204030204" pitchFamily="34" charset="0"/>
                <a:cs typeface="Calibri" panose="020F0502020204030204" pitchFamily="34" charset="0"/>
              </a:rPr>
              <a:t> </a:t>
            </a:r>
            <a:r>
              <a:rPr lang="ar-SA" sz="1400" dirty="0">
                <a:solidFill>
                  <a:srgbClr val="00B050"/>
                </a:solidFill>
                <a:latin typeface="Calibri" panose="020F0502020204030204" pitchFamily="34" charset="0"/>
                <a:cs typeface="Calibri" panose="020F0502020204030204" pitchFamily="34" charset="0"/>
              </a:rPr>
              <a:t>يتميز انه ما فيه نواه زي الار بي سي</a:t>
            </a:r>
            <a:endParaRPr lang="en-US" sz="1400" dirty="0">
              <a:solidFill>
                <a:srgbClr val="00B05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l="35308" t="36577" r="18711" b="19710"/>
          <a:stretch/>
        </p:blipFill>
        <p:spPr>
          <a:xfrm>
            <a:off x="2926061" y="3756287"/>
            <a:ext cx="3456384" cy="2656413"/>
          </a:xfrm>
          <a:prstGeom prst="rect">
            <a:avLst/>
          </a:prstGeom>
        </p:spPr>
      </p:pic>
      <p:cxnSp>
        <p:nvCxnSpPr>
          <p:cNvPr id="30" name="Straight Arrow Connector 29"/>
          <p:cNvCxnSpPr/>
          <p:nvPr/>
        </p:nvCxnSpPr>
        <p:spPr>
          <a:xfrm flipH="1">
            <a:off x="9694812" y="2992981"/>
            <a:ext cx="1391022" cy="180417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102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Platelet </a:t>
            </a:r>
            <a:r>
              <a:rPr lang="en-US" sz="3200" dirty="0" smtClean="0"/>
              <a:t>receptors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Oval 4"/>
          <p:cNvSpPr/>
          <p:nvPr/>
        </p:nvSpPr>
        <p:spPr>
          <a:xfrm>
            <a:off x="4078189" y="1916832"/>
            <a:ext cx="3888432" cy="35283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r="44522"/>
          <a:stretch/>
        </p:blipFill>
        <p:spPr>
          <a:xfrm>
            <a:off x="5725238" y="3376758"/>
            <a:ext cx="738386" cy="882477"/>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7830" b="14098"/>
          <a:stretch/>
        </p:blipFill>
        <p:spPr>
          <a:xfrm>
            <a:off x="5463824" y="4494591"/>
            <a:ext cx="1261214" cy="711484"/>
          </a:xfrm>
          <a:prstGeom prst="rect">
            <a:avLst/>
          </a:prstGeom>
        </p:spPr>
      </p:pic>
      <p:sp>
        <p:nvSpPr>
          <p:cNvPr id="27" name="Oval 26"/>
          <p:cNvSpPr/>
          <p:nvPr/>
        </p:nvSpPr>
        <p:spPr>
          <a:xfrm>
            <a:off x="6489503" y="449459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Cloud Callout 28"/>
          <p:cNvSpPr/>
          <p:nvPr/>
        </p:nvSpPr>
        <p:spPr>
          <a:xfrm rot="523004">
            <a:off x="7246540" y="1340768"/>
            <a:ext cx="3816424" cy="1152128"/>
          </a:xfrm>
          <a:prstGeom prst="cloudCallout">
            <a:avLst>
              <a:gd name="adj1" fmla="val -29062"/>
              <a:gd name="adj2" fmla="val 101648"/>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Hi ! I’m the platelet </a:t>
            </a:r>
            <a:r>
              <a:rPr lang="en-US" dirty="0" smtClean="0">
                <a:sym typeface="Wingdings" panose="05000000000000000000" pitchFamily="2" charset="2"/>
              </a:rPr>
              <a:t></a:t>
            </a:r>
          </a:p>
          <a:p>
            <a:pPr algn="ctr"/>
            <a:r>
              <a:rPr lang="en-US" dirty="0" smtClean="0">
                <a:sym typeface="Wingdings" panose="05000000000000000000" pitchFamily="2" charset="2"/>
              </a:rPr>
              <a:t>I’ve 5 receptor </a:t>
            </a:r>
            <a:r>
              <a:rPr lang="en-US" dirty="0" smtClean="0"/>
              <a:t> </a:t>
            </a:r>
            <a:endParaRPr lang="en-US" dirty="0"/>
          </a:p>
        </p:txBody>
      </p:sp>
      <p:sp>
        <p:nvSpPr>
          <p:cNvPr id="30" name="Down Ribbon 29"/>
          <p:cNvSpPr/>
          <p:nvPr/>
        </p:nvSpPr>
        <p:spPr>
          <a:xfrm>
            <a:off x="4057136" y="2492896"/>
            <a:ext cx="432047" cy="144016"/>
          </a:xfrm>
          <a:prstGeom prst="ribbon">
            <a:avLst/>
          </a:prstGeom>
          <a:solidFill>
            <a:srgbClr val="A9F5D6"/>
          </a:solidFill>
          <a:ln>
            <a:solidFill>
              <a:srgbClr val="A9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00315" y="2168860"/>
            <a:ext cx="2592288" cy="792088"/>
          </a:xfrm>
          <a:prstGeom prst="rect">
            <a:avLst/>
          </a:prstGeom>
          <a:noFill/>
          <a:ln>
            <a:solidFill>
              <a:srgbClr val="A9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GP </a:t>
            </a:r>
            <a:r>
              <a:rPr lang="en-US" sz="1600" dirty="0" err="1" smtClean="0">
                <a:solidFill>
                  <a:schemeClr val="tx1"/>
                </a:solidFill>
              </a:rPr>
              <a:t>Ia</a:t>
            </a:r>
            <a:r>
              <a:rPr lang="en-US" sz="1600" dirty="0" smtClean="0">
                <a:solidFill>
                  <a:schemeClr val="tx1"/>
                </a:solidFill>
              </a:rPr>
              <a:t>, GP VI</a:t>
            </a:r>
          </a:p>
          <a:p>
            <a:pPr algn="ctr"/>
            <a:r>
              <a:rPr lang="en-US" sz="1600" dirty="0" smtClean="0">
                <a:solidFill>
                  <a:schemeClr val="tx1"/>
                </a:solidFill>
              </a:rPr>
              <a:t>Collagen</a:t>
            </a:r>
          </a:p>
          <a:p>
            <a:pPr algn="ctr"/>
            <a:r>
              <a:rPr lang="en-US" sz="1600" dirty="0">
                <a:solidFill>
                  <a:srgbClr val="FF0000"/>
                </a:solidFill>
                <a:latin typeface="Calibri-Bold"/>
              </a:rPr>
              <a:t>will bind with </a:t>
            </a:r>
            <a:r>
              <a:rPr lang="en-US" sz="1600" dirty="0" smtClean="0">
                <a:solidFill>
                  <a:srgbClr val="FF0000"/>
                </a:solidFill>
                <a:latin typeface="Calibri-Bold"/>
              </a:rPr>
              <a:t>collagen</a:t>
            </a:r>
            <a:endParaRPr lang="en-US" sz="1600" dirty="0">
              <a:solidFill>
                <a:srgbClr val="FF0000"/>
              </a:solidFill>
            </a:endParaRPr>
          </a:p>
        </p:txBody>
      </p:sp>
      <p:sp>
        <p:nvSpPr>
          <p:cNvPr id="32" name="Down Ribbon 31"/>
          <p:cNvSpPr/>
          <p:nvPr/>
        </p:nvSpPr>
        <p:spPr>
          <a:xfrm>
            <a:off x="3758068" y="4310844"/>
            <a:ext cx="432047" cy="144016"/>
          </a:xfrm>
          <a:prstGeom prst="ribb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01247" y="3986808"/>
            <a:ext cx="2592288" cy="79208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(TP </a:t>
            </a:r>
            <a:r>
              <a:rPr lang="el-GR" dirty="0" smtClean="0">
                <a:solidFill>
                  <a:schemeClr val="tx1"/>
                </a:solidFill>
              </a:rPr>
              <a:t>α</a:t>
            </a:r>
            <a:r>
              <a:rPr lang="en-US" dirty="0" smtClean="0">
                <a:solidFill>
                  <a:schemeClr val="tx1"/>
                </a:solidFill>
              </a:rPr>
              <a:t>) </a:t>
            </a:r>
          </a:p>
          <a:p>
            <a:pPr algn="ctr"/>
            <a:r>
              <a:rPr lang="en-US" sz="1600" dirty="0" smtClean="0">
                <a:solidFill>
                  <a:schemeClr val="tx1"/>
                </a:solidFill>
              </a:rPr>
              <a:t>TXA2 </a:t>
            </a:r>
            <a:r>
              <a:rPr lang="en-US" sz="1600" dirty="0" smtClean="0">
                <a:solidFill>
                  <a:srgbClr val="FF0000"/>
                </a:solidFill>
                <a:latin typeface="Calibri-Bold"/>
              </a:rPr>
              <a:t>(</a:t>
            </a:r>
            <a:r>
              <a:rPr lang="en-US" sz="1600" dirty="0">
                <a:solidFill>
                  <a:srgbClr val="FF0000"/>
                </a:solidFill>
                <a:latin typeface="Calibri-Bold"/>
              </a:rPr>
              <a:t>thromboxane a2</a:t>
            </a:r>
            <a:r>
              <a:rPr lang="en-US" sz="1600" dirty="0" smtClean="0">
                <a:solidFill>
                  <a:srgbClr val="FF0000"/>
                </a:solidFill>
                <a:latin typeface="Calibri-Bold"/>
              </a:rPr>
              <a:t>)</a:t>
            </a:r>
            <a:endParaRPr lang="en-US" sz="1600" dirty="0" smtClean="0">
              <a:solidFill>
                <a:srgbClr val="FF0000"/>
              </a:solidFill>
            </a:endParaRPr>
          </a:p>
        </p:txBody>
      </p:sp>
      <p:sp>
        <p:nvSpPr>
          <p:cNvPr id="34" name="Down Ribbon 33"/>
          <p:cNvSpPr/>
          <p:nvPr/>
        </p:nvSpPr>
        <p:spPr>
          <a:xfrm>
            <a:off x="5134613" y="5420782"/>
            <a:ext cx="432047" cy="144016"/>
          </a:xfrm>
          <a:prstGeom prst="ribbon">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373695" y="5408712"/>
            <a:ext cx="2592288" cy="792088"/>
          </a:xfrm>
          <a:prstGeom prst="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(P2Y12</a:t>
            </a:r>
            <a:r>
              <a:rPr lang="en-US" sz="1600" dirty="0" smtClean="0">
                <a:solidFill>
                  <a:schemeClr val="tx1"/>
                </a:solidFill>
              </a:rPr>
              <a:t>)</a:t>
            </a:r>
            <a:endParaRPr lang="en-US" sz="1600" dirty="0">
              <a:solidFill>
                <a:schemeClr val="tx1"/>
              </a:solidFill>
            </a:endParaRPr>
          </a:p>
          <a:p>
            <a:pPr algn="ctr"/>
            <a:r>
              <a:rPr lang="en-US" sz="1600" dirty="0">
                <a:solidFill>
                  <a:schemeClr val="tx1"/>
                </a:solidFill>
              </a:rPr>
              <a:t>ADP</a:t>
            </a:r>
          </a:p>
        </p:txBody>
      </p:sp>
      <p:sp>
        <p:nvSpPr>
          <p:cNvPr id="36" name="Down Ribbon 35"/>
          <p:cNvSpPr/>
          <p:nvPr/>
        </p:nvSpPr>
        <p:spPr>
          <a:xfrm>
            <a:off x="7046725" y="5211081"/>
            <a:ext cx="432047" cy="144016"/>
          </a:xfrm>
          <a:prstGeom prst="ribb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06580" y="4941168"/>
            <a:ext cx="3521646" cy="12778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(GP </a:t>
            </a:r>
            <a:r>
              <a:rPr lang="en-US" sz="1600" dirty="0" err="1">
                <a:solidFill>
                  <a:schemeClr val="tx1"/>
                </a:solidFill>
              </a:rPr>
              <a:t>IIb-IIIa</a:t>
            </a:r>
            <a:r>
              <a:rPr lang="en-US" sz="1600" dirty="0" smtClean="0">
                <a:solidFill>
                  <a:schemeClr val="tx1"/>
                </a:solidFill>
              </a:rPr>
              <a:t>)</a:t>
            </a:r>
            <a:endParaRPr lang="en-US" sz="1600" dirty="0">
              <a:solidFill>
                <a:schemeClr val="tx1"/>
              </a:solidFill>
            </a:endParaRPr>
          </a:p>
          <a:p>
            <a:pPr algn="ctr"/>
            <a:r>
              <a:rPr lang="en-US" sz="1600" dirty="0">
                <a:solidFill>
                  <a:srgbClr val="FF0000"/>
                </a:solidFill>
              </a:rPr>
              <a:t>Fibrinogen</a:t>
            </a:r>
          </a:p>
          <a:p>
            <a:pPr algn="ctr"/>
            <a:r>
              <a:rPr lang="en-US" sz="1600" dirty="0">
                <a:solidFill>
                  <a:srgbClr val="FF0000"/>
                </a:solidFill>
              </a:rPr>
              <a:t>&amp; </a:t>
            </a:r>
            <a:r>
              <a:rPr lang="en-US" sz="1600" dirty="0" err="1" smtClean="0">
                <a:solidFill>
                  <a:srgbClr val="FF0000"/>
                </a:solidFill>
              </a:rPr>
              <a:t>vWF</a:t>
            </a:r>
            <a:endParaRPr lang="en-US" sz="1600" dirty="0" smtClean="0">
              <a:solidFill>
                <a:srgbClr val="FF0000"/>
              </a:solidFill>
            </a:endParaRPr>
          </a:p>
          <a:p>
            <a:pPr algn="ctr"/>
            <a:r>
              <a:rPr lang="en-US" sz="1400" dirty="0" smtClean="0">
                <a:solidFill>
                  <a:srgbClr val="00B050"/>
                </a:solidFill>
              </a:rPr>
              <a:t>Fibrinogen </a:t>
            </a:r>
            <a:r>
              <a:rPr lang="en-US" sz="1400" dirty="0">
                <a:solidFill>
                  <a:srgbClr val="00B050"/>
                </a:solidFill>
              </a:rPr>
              <a:t>is coagulation factor find in plasma</a:t>
            </a:r>
            <a:r>
              <a:rPr lang="en-US" sz="1400" dirty="0" smtClean="0">
                <a:solidFill>
                  <a:srgbClr val="00B050"/>
                </a:solidFill>
              </a:rPr>
              <a:t>.</a:t>
            </a:r>
          </a:p>
          <a:p>
            <a:pPr algn="ctr"/>
            <a:r>
              <a:rPr lang="en-US" sz="1400" dirty="0">
                <a:solidFill>
                  <a:srgbClr val="FF0000"/>
                </a:solidFill>
              </a:rPr>
              <a:t>Responsible for </a:t>
            </a:r>
            <a:r>
              <a:rPr lang="en-US" sz="1400" dirty="0" smtClean="0">
                <a:solidFill>
                  <a:srgbClr val="FF0000"/>
                </a:solidFill>
              </a:rPr>
              <a:t>aggregation</a:t>
            </a:r>
            <a:endParaRPr lang="en-US" sz="1400" dirty="0">
              <a:solidFill>
                <a:srgbClr val="FF0000"/>
              </a:solidFill>
            </a:endParaRPr>
          </a:p>
        </p:txBody>
      </p:sp>
      <p:sp>
        <p:nvSpPr>
          <p:cNvPr id="38" name="Down Ribbon 37"/>
          <p:cNvSpPr/>
          <p:nvPr/>
        </p:nvSpPr>
        <p:spPr>
          <a:xfrm>
            <a:off x="7976083" y="3491093"/>
            <a:ext cx="432047" cy="144016"/>
          </a:xfrm>
          <a:prstGeom prst="ribb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535938" y="3176086"/>
            <a:ext cx="2592288" cy="11898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(GP </a:t>
            </a:r>
            <a:r>
              <a:rPr lang="en-US" sz="1600" dirty="0" err="1" smtClean="0">
                <a:solidFill>
                  <a:schemeClr val="tx1"/>
                </a:solidFill>
              </a:rPr>
              <a:t>Ib</a:t>
            </a:r>
            <a:r>
              <a:rPr lang="en-US" sz="1600" dirty="0" smtClean="0">
                <a:solidFill>
                  <a:schemeClr val="tx1"/>
                </a:solidFill>
              </a:rPr>
              <a:t>-IX-V)</a:t>
            </a:r>
          </a:p>
          <a:p>
            <a:pPr algn="ctr"/>
            <a:r>
              <a:rPr lang="en-US" sz="1600" dirty="0" err="1" smtClean="0">
                <a:solidFill>
                  <a:schemeClr val="tx1"/>
                </a:solidFill>
              </a:rPr>
              <a:t>vW</a:t>
            </a:r>
            <a:r>
              <a:rPr lang="en-US" sz="1600" dirty="0" smtClean="0">
                <a:solidFill>
                  <a:schemeClr val="tx1"/>
                </a:solidFill>
              </a:rPr>
              <a:t> Factor</a:t>
            </a:r>
          </a:p>
          <a:p>
            <a:pPr algn="ctr"/>
            <a:r>
              <a:rPr lang="en-US" sz="1400" dirty="0">
                <a:solidFill>
                  <a:srgbClr val="00B050"/>
                </a:solidFill>
              </a:rPr>
              <a:t>One of coagulation factors and it's synthesis by endothelial </a:t>
            </a:r>
            <a:r>
              <a:rPr lang="en-US" sz="1400" dirty="0" smtClean="0">
                <a:solidFill>
                  <a:srgbClr val="00B050"/>
                </a:solidFill>
              </a:rPr>
              <a:t>cells</a:t>
            </a:r>
          </a:p>
          <a:p>
            <a:pPr algn="ctr"/>
            <a:r>
              <a:rPr lang="en-US" sz="1400" dirty="0">
                <a:solidFill>
                  <a:srgbClr val="FF0000"/>
                </a:solidFill>
              </a:rPr>
              <a:t>Responsible for </a:t>
            </a:r>
            <a:r>
              <a:rPr lang="en-US" sz="1400" dirty="0" smtClean="0">
                <a:solidFill>
                  <a:srgbClr val="FF0000"/>
                </a:solidFill>
              </a:rPr>
              <a:t>adhesion</a:t>
            </a:r>
            <a:endParaRPr lang="en-US" sz="1400" dirty="0">
              <a:solidFill>
                <a:srgbClr val="FF0000"/>
              </a:solidFill>
            </a:endParaRPr>
          </a:p>
        </p:txBody>
      </p:sp>
      <p:sp>
        <p:nvSpPr>
          <p:cNvPr id="40" name="Rectangle 39"/>
          <p:cNvSpPr/>
          <p:nvPr/>
        </p:nvSpPr>
        <p:spPr>
          <a:xfrm>
            <a:off x="9982844" y="5224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
        <p:nvSpPr>
          <p:cNvPr id="42" name="Rectangle 41"/>
          <p:cNvSpPr/>
          <p:nvPr/>
        </p:nvSpPr>
        <p:spPr>
          <a:xfrm>
            <a:off x="609460" y="1239273"/>
            <a:ext cx="6092825" cy="523220"/>
          </a:xfrm>
          <a:prstGeom prst="rect">
            <a:avLst/>
          </a:prstGeom>
          <a:ln>
            <a:solidFill>
              <a:srgbClr val="00B050"/>
            </a:solidFill>
            <a:prstDash val="dashDot"/>
          </a:ln>
        </p:spPr>
        <p:txBody>
          <a:bodyPr wrap="square">
            <a:spAutoFit/>
          </a:bodyPr>
          <a:lstStyle/>
          <a:p>
            <a:r>
              <a:rPr lang="en-US" sz="1400" dirty="0">
                <a:solidFill>
                  <a:srgbClr val="00B050"/>
                </a:solidFill>
                <a:latin typeface="Calibri" panose="020F0502020204030204" pitchFamily="34" charset="0"/>
                <a:cs typeface="Calibri" panose="020F0502020204030204" pitchFamily="34" charset="0"/>
              </a:rPr>
              <a:t>Missing of anyone of these receptor the patient may suffer from bleeding disorder “disease” </a:t>
            </a:r>
            <a:r>
              <a:rPr lang="en-US" sz="1400" dirty="0" smtClean="0">
                <a:solidFill>
                  <a:srgbClr val="00B050"/>
                </a:solidFill>
                <a:latin typeface="Calibri" panose="020F0502020204030204" pitchFamily="34" charset="0"/>
                <a:cs typeface="Calibri" panose="020F0502020204030204" pitchFamily="34" charset="0"/>
              </a:rPr>
              <a:t>(patient </a:t>
            </a:r>
            <a:r>
              <a:rPr lang="en-US" sz="1400" dirty="0">
                <a:solidFill>
                  <a:srgbClr val="00B050"/>
                </a:solidFill>
                <a:latin typeface="Calibri" panose="020F0502020204030204" pitchFamily="34" charset="0"/>
                <a:cs typeface="Calibri" panose="020F0502020204030204" pitchFamily="34" charset="0"/>
              </a:rPr>
              <a:t>has normal platelets </a:t>
            </a:r>
            <a:r>
              <a:rPr lang="en-US" sz="1400" dirty="0" smtClean="0">
                <a:solidFill>
                  <a:srgbClr val="00B050"/>
                </a:solidFill>
                <a:latin typeface="Calibri" panose="020F0502020204030204" pitchFamily="34" charset="0"/>
                <a:cs typeface="Calibri" panose="020F0502020204030204" pitchFamily="34" charset="0"/>
              </a:rPr>
              <a:t>COUNT).</a:t>
            </a:r>
            <a:endParaRPr lang="en-US" sz="1400" dirty="0">
              <a:solidFill>
                <a:srgbClr val="00B050"/>
              </a:solidFill>
              <a:latin typeface="Calibri" panose="020F0502020204030204" pitchFamily="34" charset="0"/>
              <a:cs typeface="Calibri" panose="020F0502020204030204" pitchFamily="34" charset="0"/>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b="15412"/>
          <a:stretch/>
        </p:blipFill>
        <p:spPr>
          <a:xfrm>
            <a:off x="4618249" y="2348880"/>
            <a:ext cx="2808312" cy="1012923"/>
          </a:xfrm>
          <a:prstGeom prst="rect">
            <a:avLst/>
          </a:prstGeom>
          <a:ln>
            <a:noFill/>
          </a:ln>
          <a:effectLst>
            <a:softEdge rad="112500"/>
          </a:effectLst>
        </p:spPr>
      </p:pic>
    </p:spTree>
    <p:extLst>
      <p:ext uri="{BB962C8B-B14F-4D97-AF65-F5344CB8AC3E}">
        <p14:creationId xmlns:p14="http://schemas.microsoft.com/office/powerpoint/2010/main" val="403985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802027187"/>
              </p:ext>
            </p:extLst>
          </p:nvPr>
        </p:nvGraphicFramePr>
        <p:xfrm>
          <a:off x="1" y="1"/>
          <a:ext cx="12188824" cy="6857998"/>
        </p:xfrm>
        <a:graphic>
          <a:graphicData uri="http://schemas.openxmlformats.org/drawingml/2006/table">
            <a:tbl>
              <a:tblPr firstRow="1" bandRow="1">
                <a:tableStyleId>{5DA37D80-6434-44D0-A028-1B22A696006F}</a:tableStyleId>
              </a:tblPr>
              <a:tblGrid>
                <a:gridCol w="2349995">
                  <a:extLst>
                    <a:ext uri="{9D8B030D-6E8A-4147-A177-3AD203B41FA5}">
                      <a16:colId xmlns:a16="http://schemas.microsoft.com/office/drawing/2014/main" val="3687207917"/>
                    </a:ext>
                  </a:extLst>
                </a:gridCol>
                <a:gridCol w="2592288">
                  <a:extLst>
                    <a:ext uri="{9D8B030D-6E8A-4147-A177-3AD203B41FA5}">
                      <a16:colId xmlns:a16="http://schemas.microsoft.com/office/drawing/2014/main" val="2962379041"/>
                    </a:ext>
                  </a:extLst>
                </a:gridCol>
                <a:gridCol w="1048856">
                  <a:extLst>
                    <a:ext uri="{9D8B030D-6E8A-4147-A177-3AD203B41FA5}">
                      <a16:colId xmlns:a16="http://schemas.microsoft.com/office/drawing/2014/main" val="1564015285"/>
                    </a:ext>
                  </a:extLst>
                </a:gridCol>
                <a:gridCol w="2695560">
                  <a:extLst>
                    <a:ext uri="{9D8B030D-6E8A-4147-A177-3AD203B41FA5}">
                      <a16:colId xmlns:a16="http://schemas.microsoft.com/office/drawing/2014/main" val="2445274396"/>
                    </a:ext>
                  </a:extLst>
                </a:gridCol>
                <a:gridCol w="3502125">
                  <a:extLst>
                    <a:ext uri="{9D8B030D-6E8A-4147-A177-3AD203B41FA5}">
                      <a16:colId xmlns:a16="http://schemas.microsoft.com/office/drawing/2014/main" val="2570086758"/>
                    </a:ext>
                  </a:extLst>
                </a:gridCol>
              </a:tblGrid>
              <a:tr h="313754">
                <a:tc gridSpan="5">
                  <a:txBody>
                    <a:bodyPr/>
                    <a:lstStyle/>
                    <a:p>
                      <a:pPr algn="ctr"/>
                      <a:r>
                        <a:rPr kumimoji="0" lang="en-US" sz="1400" b="0" kern="1200" dirty="0" smtClean="0">
                          <a:solidFill>
                            <a:schemeClr val="tx1"/>
                          </a:solidFill>
                          <a:latin typeface="+mn-lt"/>
                          <a:ea typeface="+mn-ea"/>
                          <a:cs typeface="+mn-cs"/>
                        </a:rPr>
                        <a:t>Platelet function</a:t>
                      </a:r>
                      <a:endParaRPr kumimoji="0" lang="en-GB" sz="1400" b="0" kern="1200" dirty="0">
                        <a:solidFill>
                          <a:schemeClr val="tx1"/>
                        </a:solidFill>
                        <a:latin typeface="+mn-lt"/>
                        <a:ea typeface="+mn-ea"/>
                        <a:cs typeface="+mn-cs"/>
                      </a:endParaRP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0" dirty="0" smtClean="0"/>
                    </a:p>
                  </a:txBody>
                  <a:tcPr>
                    <a:solidFill>
                      <a:srgbClr val="D6EAF6"/>
                    </a:solidFill>
                  </a:tcPr>
                </a:tc>
                <a:extLst>
                  <a:ext uri="{0D108BD9-81ED-4DB2-BD59-A6C34878D82A}">
                    <a16:rowId xmlns:a16="http://schemas.microsoft.com/office/drawing/2014/main" val="402202847"/>
                  </a:ext>
                </a:extLst>
              </a:tr>
              <a:tr h="34512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Maintenance of vascular integrity</a:t>
                      </a:r>
                    </a:p>
                  </a:txBody>
                  <a:tcPr>
                    <a:solidFill>
                      <a:srgbClr val="FCE4EA"/>
                    </a:solidFill>
                  </a:tcPr>
                </a:tc>
                <a:tc hMerge="1">
                  <a:txBody>
                    <a:bodyPr/>
                    <a:lstStyle/>
                    <a:p>
                      <a:pPr algn="ctr"/>
                      <a:endParaRPr lang="en-US" sz="1600" dirty="0" smtClean="0"/>
                    </a:p>
                  </a:txBody>
                  <a:tcPr>
                    <a:solidFill>
                      <a:srgbClr val="FFCCCC"/>
                    </a:solidFill>
                  </a:tcPr>
                </a:tc>
                <a:tc hMerge="1">
                  <a:txBody>
                    <a:bodyPr/>
                    <a:lstStyle/>
                    <a:p>
                      <a:endParaRPr lang="en-US"/>
                    </a:p>
                  </a:txBody>
                  <a:tcPr/>
                </a:tc>
                <a:tc hMerge="1">
                  <a:txBody>
                    <a:bodyPr/>
                    <a:lstStyle/>
                    <a:p>
                      <a:pPr marL="0" lvl="0" indent="0" algn="ctr">
                        <a:buFontTx/>
                        <a:buNone/>
                      </a:pPr>
                      <a:endParaRPr lang="en-US" sz="1600" dirty="0" smtClean="0">
                        <a:latin typeface="+mn-lt"/>
                      </a:endParaRPr>
                    </a:p>
                  </a:txBody>
                  <a:tcPr>
                    <a:solidFill>
                      <a:srgbClr val="FFCCCC"/>
                    </a:solidFill>
                  </a:tcPr>
                </a:tc>
                <a:tc hMerge="1">
                  <a:txBody>
                    <a:bodyPr/>
                    <a:lstStyle/>
                    <a:p>
                      <a:pPr marL="0" lvl="0" indent="0" algn="ctr">
                        <a:buFontTx/>
                        <a:buNone/>
                      </a:pPr>
                      <a:endParaRPr lang="en-US" sz="1600" dirty="0" smtClean="0"/>
                    </a:p>
                  </a:txBody>
                  <a:tcPr>
                    <a:solidFill>
                      <a:srgbClr val="FFCCCC"/>
                    </a:solidFill>
                  </a:tcPr>
                </a:tc>
                <a:extLst>
                  <a:ext uri="{0D108BD9-81ED-4DB2-BD59-A6C34878D82A}">
                    <a16:rowId xmlns:a16="http://schemas.microsoft.com/office/drawing/2014/main" val="2878319891"/>
                  </a:ext>
                </a:extLst>
              </a:tr>
              <a:tr h="160014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Initial arrest of bleeding by platelet plug formation</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endParaRPr lang="en-US"/>
                    </a:p>
                  </a:txBody>
                  <a:tcPr/>
                </a:tc>
                <a:tc gridSpan="2">
                  <a:txBody>
                    <a:bodyPr/>
                    <a:lstStyle/>
                    <a:p>
                      <a:pPr marL="12700" algn="ctr">
                        <a:lnSpc>
                          <a:spcPts val="2045"/>
                        </a:lnSpc>
                        <a:spcBef>
                          <a:spcPts val="102"/>
                        </a:spcBef>
                      </a:pPr>
                      <a:r>
                        <a:rPr kumimoji="0" lang="en-US" sz="1600" kern="1200" dirty="0" smtClean="0">
                          <a:solidFill>
                            <a:schemeClr val="tx1"/>
                          </a:solidFill>
                          <a:latin typeface="+mn-lt"/>
                          <a:ea typeface="+mn-ea"/>
                          <a:cs typeface="+mn-cs"/>
                        </a:rPr>
                        <a:t>Stabilization of hemostatic plug by contributing to fibrin formation</a:t>
                      </a:r>
                    </a:p>
                  </a:txBody>
                  <a:tcPr>
                    <a:solidFill>
                      <a:schemeClr val="bg1"/>
                    </a:solidFill>
                  </a:tcPr>
                </a:tc>
                <a:tc hMerge="1">
                  <a:txBody>
                    <a:bodyPr/>
                    <a:lstStyle/>
                    <a:p>
                      <a:endParaRPr lang="en-US"/>
                    </a:p>
                  </a:txBody>
                  <a:tcPr/>
                </a:tc>
                <a:extLst>
                  <a:ext uri="{0D108BD9-81ED-4DB2-BD59-A6C34878D82A}">
                    <a16:rowId xmlns:a16="http://schemas.microsoft.com/office/drawing/2014/main" val="4129942922"/>
                  </a:ext>
                </a:extLst>
              </a:tr>
              <a:tr h="345128">
                <a:tc gridSpan="5">
                  <a:txBody>
                    <a:bodyPr/>
                    <a:lstStyle/>
                    <a:p>
                      <a:pPr algn="ctr"/>
                      <a:r>
                        <a:rPr lang="en-US" sz="1600" dirty="0" smtClean="0">
                          <a:solidFill>
                            <a:schemeClr val="accent2">
                              <a:lumMod val="75000"/>
                            </a:schemeClr>
                          </a:solidFill>
                          <a:latin typeface="+mn-lt"/>
                        </a:rPr>
                        <a:t>Adequate number and function of platelet is essential to participate</a:t>
                      </a:r>
                      <a:r>
                        <a:rPr lang="en-US" sz="1600" baseline="0" dirty="0" smtClean="0">
                          <a:solidFill>
                            <a:schemeClr val="accent2">
                              <a:lumMod val="75000"/>
                            </a:schemeClr>
                          </a:solidFill>
                          <a:latin typeface="+mn-lt"/>
                        </a:rPr>
                        <a:t> </a:t>
                      </a:r>
                      <a:r>
                        <a:rPr lang="en-US" sz="1600" dirty="0" smtClean="0">
                          <a:solidFill>
                            <a:schemeClr val="accent2">
                              <a:lumMod val="75000"/>
                            </a:schemeClr>
                          </a:solidFill>
                          <a:latin typeface="+mn-lt"/>
                        </a:rPr>
                        <a:t>optimally in </a:t>
                      </a:r>
                      <a:r>
                        <a:rPr lang="en-US" sz="1600" dirty="0" err="1" smtClean="0">
                          <a:solidFill>
                            <a:schemeClr val="accent2">
                              <a:lumMod val="75000"/>
                            </a:schemeClr>
                          </a:solidFill>
                          <a:latin typeface="+mn-lt"/>
                        </a:rPr>
                        <a:t>haemostasis</a:t>
                      </a:r>
                      <a:endParaRPr lang="en-US" sz="1600" dirty="0" smtClean="0">
                        <a:solidFill>
                          <a:schemeClr val="accent2">
                            <a:lumMod val="75000"/>
                          </a:schemeClr>
                        </a:solidFill>
                        <a:latin typeface="+mn-lt"/>
                      </a:endParaRPr>
                    </a:p>
                  </a:txBody>
                  <a:tcPr>
                    <a:solidFill>
                      <a:srgbClr val="EFF7F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9635767"/>
                  </a:ext>
                </a:extLst>
              </a:tr>
              <a:tr h="313754">
                <a:tc gridSpan="5">
                  <a:txBody>
                    <a:bodyPr/>
                    <a:lstStyle/>
                    <a:p>
                      <a:pPr marL="0" indent="0" algn="ctr">
                        <a:buFont typeface="Arial" panose="020B0604020202020204" pitchFamily="34" charset="0"/>
                        <a:buNone/>
                      </a:pPr>
                      <a:r>
                        <a:rPr kumimoji="0" lang="en-US" sz="1400" b="0" kern="1200" dirty="0" smtClean="0">
                          <a:solidFill>
                            <a:schemeClr val="tx1"/>
                          </a:solidFill>
                          <a:latin typeface="+mn-lt"/>
                          <a:ea typeface="+mn-ea"/>
                          <a:cs typeface="+mn-cs"/>
                        </a:rPr>
                        <a:t>General function of platelets ( hemostatic ) </a:t>
                      </a:r>
                    </a:p>
                  </a:txBody>
                  <a:tcPr>
                    <a:solidFill>
                      <a:srgbClr val="FFFFCC"/>
                    </a:solidFill>
                  </a:tcPr>
                </a:tc>
                <a:tc hMerge="1">
                  <a:txBody>
                    <a:bodyPr/>
                    <a:lstStyle/>
                    <a:p>
                      <a:endParaRPr lang="en-US" sz="1600" dirty="0" smtClean="0">
                        <a:solidFill>
                          <a:schemeClr val="accent5">
                            <a:lumMod val="75000"/>
                          </a:schemeClr>
                        </a:solidFill>
                      </a:endParaRPr>
                    </a:p>
                  </a:txBody>
                  <a:tcPr>
                    <a:solidFill>
                      <a:schemeClr val="bg1">
                        <a:lumMod val="95000"/>
                      </a:schemeClr>
                    </a:solidFill>
                  </a:tcPr>
                </a:tc>
                <a:tc hMerge="1">
                  <a:txBody>
                    <a:bodyPr/>
                    <a:lstStyle/>
                    <a:p>
                      <a:endParaRPr lang="en-US"/>
                    </a:p>
                  </a:txBody>
                  <a:tcPr/>
                </a:tc>
                <a:tc hMerge="1">
                  <a:txBody>
                    <a:bodyPr/>
                    <a:lstStyle/>
                    <a:p>
                      <a:pPr marL="0" lvl="0" indent="0" algn="ctr">
                        <a:buFont typeface="Arial" panose="020B0604020202020204" pitchFamily="34" charset="0"/>
                        <a:buNone/>
                      </a:pPr>
                      <a:endParaRPr kumimoji="0" lang="en-US" sz="1600" kern="1200" dirty="0" smtClean="0">
                        <a:solidFill>
                          <a:schemeClr val="accent5">
                            <a:lumMod val="75000"/>
                          </a:schemeClr>
                        </a:solidFill>
                        <a:latin typeface="+mn-lt"/>
                        <a:ea typeface="+mn-ea"/>
                        <a:cs typeface="+mn-cs"/>
                      </a:endParaRPr>
                    </a:p>
                  </a:txBody>
                  <a:tcPr>
                    <a:solidFill>
                      <a:schemeClr val="bg1"/>
                    </a:solidFill>
                  </a:tcPr>
                </a:tc>
                <a:tc hMerge="1">
                  <a:txBody>
                    <a:bodyPr/>
                    <a:lstStyle/>
                    <a:p>
                      <a:pPr marL="0" lvl="0" indent="0" algn="l">
                        <a:buFont typeface="Arial" panose="020B0604020202020204" pitchFamily="34" charset="0"/>
                        <a:buNone/>
                      </a:pPr>
                      <a:endParaRPr kumimoji="0" lang="en-US" sz="1600" kern="1200" dirty="0" smtClean="0">
                        <a:solidFill>
                          <a:schemeClr val="accent5">
                            <a:lumMod val="75000"/>
                          </a:schemeClr>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45515182"/>
                  </a:ext>
                </a:extLst>
              </a:tr>
              <a:tr h="345128">
                <a:tc>
                  <a:txBody>
                    <a:bodyPr/>
                    <a:lstStyle/>
                    <a:p>
                      <a:pPr lvl="0" algn="ctr"/>
                      <a:r>
                        <a:rPr lang="en-US" sz="1600" dirty="0" smtClean="0">
                          <a:solidFill>
                            <a:schemeClr val="accent2">
                              <a:lumMod val="75000"/>
                            </a:schemeClr>
                          </a:solidFill>
                        </a:rPr>
                        <a:t>1. Vascular phase</a:t>
                      </a:r>
                      <a:endParaRPr lang="en-GB" sz="1600" dirty="0">
                        <a:solidFill>
                          <a:schemeClr val="accent2">
                            <a:lumMod val="75000"/>
                          </a:schemeClr>
                        </a:solidFill>
                      </a:endParaRPr>
                    </a:p>
                  </a:txBody>
                  <a:tcPr>
                    <a:solidFill>
                      <a:srgbClr val="D3FD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lumMod val="75000"/>
                            </a:schemeClr>
                          </a:solidFill>
                        </a:rPr>
                        <a:t>2. Platelet phase</a:t>
                      </a:r>
                      <a:endParaRPr lang="en-GB" sz="1600" dirty="0" smtClean="0">
                        <a:solidFill>
                          <a:schemeClr val="accent2">
                            <a:lumMod val="75000"/>
                          </a:schemeClr>
                        </a:solidFill>
                      </a:endParaRPr>
                    </a:p>
                  </a:txBody>
                  <a:tcPr>
                    <a:solidFill>
                      <a:srgbClr val="D3FDF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lumMod val="75000"/>
                            </a:schemeClr>
                          </a:solidFill>
                        </a:rPr>
                        <a:t>3. Coagulation phase</a:t>
                      </a:r>
                      <a:endParaRPr lang="en-GB" sz="1600" dirty="0" smtClean="0">
                        <a:solidFill>
                          <a:schemeClr val="accent2">
                            <a:lumMod val="75000"/>
                          </a:schemeClr>
                        </a:solidFill>
                      </a:endParaRPr>
                    </a:p>
                  </a:txBody>
                  <a:tcPr>
                    <a:solidFill>
                      <a:srgbClr val="D3FDF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accent2">
                            <a:lumMod val="75000"/>
                          </a:schemeClr>
                        </a:solidFill>
                      </a:endParaRPr>
                    </a:p>
                  </a:txBody>
                  <a:tcPr>
                    <a:solidFill>
                      <a:srgbClr val="D3FDF1"/>
                    </a:solidFill>
                  </a:tcPr>
                </a:tc>
                <a:tc>
                  <a:txBody>
                    <a:bodyPr/>
                    <a:lstStyle/>
                    <a:p>
                      <a:pPr lvl="0" algn="ctr"/>
                      <a:r>
                        <a:rPr lang="en-US" sz="1600" dirty="0" smtClean="0">
                          <a:solidFill>
                            <a:schemeClr val="accent2">
                              <a:lumMod val="75000"/>
                            </a:schemeClr>
                          </a:solidFill>
                        </a:rPr>
                        <a:t>3. Fibrinolytic phase </a:t>
                      </a:r>
                      <a:endParaRPr lang="en-GB" sz="1600" dirty="0">
                        <a:solidFill>
                          <a:schemeClr val="accent2">
                            <a:lumMod val="75000"/>
                          </a:schemeClr>
                        </a:solidFill>
                      </a:endParaRPr>
                    </a:p>
                  </a:txBody>
                  <a:tcPr>
                    <a:solidFill>
                      <a:srgbClr val="D3FDF1"/>
                    </a:solidFill>
                  </a:tcPr>
                </a:tc>
                <a:extLst>
                  <a:ext uri="{0D108BD9-81ED-4DB2-BD59-A6C34878D82A}">
                    <a16:rowId xmlns:a16="http://schemas.microsoft.com/office/drawing/2014/main" val="3852811738"/>
                  </a:ext>
                </a:extLst>
              </a:tr>
              <a:tr h="1290500">
                <a:tc>
                  <a:txBody>
                    <a:bodyPr/>
                    <a:lstStyle/>
                    <a:p>
                      <a:pPr lvl="0" algn="l"/>
                      <a:r>
                        <a:rPr lang="en-US" altLang="en-US" sz="1300" dirty="0" smtClean="0">
                          <a:solidFill>
                            <a:schemeClr val="bg1">
                              <a:lumMod val="50000"/>
                            </a:schemeClr>
                          </a:solidFill>
                          <a:latin typeface="+mn-lt"/>
                        </a:rPr>
                        <a:t>Vasoconstriction</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probably results from</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local myogenic</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contraction of the blood</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vessels initiated by</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direct damage to the</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vascular wall.</a:t>
                      </a:r>
                      <a:endParaRPr lang="en-US" sz="1300" dirty="0" smtClean="0">
                        <a:solidFill>
                          <a:schemeClr val="bg1">
                            <a:lumMod val="50000"/>
                          </a:schemeClr>
                        </a:solidFill>
                        <a:latin typeface="+mn-lt"/>
                      </a:endParaRPr>
                    </a:p>
                  </a:txBody>
                  <a:tcPr>
                    <a:solidFill>
                      <a:schemeClr val="bg1"/>
                    </a:solidFill>
                  </a:tcPr>
                </a:tc>
                <a:tc>
                  <a:txBody>
                    <a:bodyPr/>
                    <a:lstStyle/>
                    <a:p>
                      <a:pPr lvl="0"/>
                      <a:r>
                        <a:rPr lang="en-US" altLang="en-US" sz="1300" kern="1200" dirty="0" smtClean="0">
                          <a:solidFill>
                            <a:schemeClr val="bg1">
                              <a:lumMod val="50000"/>
                            </a:schemeClr>
                          </a:solidFill>
                          <a:latin typeface="+mn-lt"/>
                        </a:rPr>
                        <a:t>platelet responsible for</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much of vasoconstriction by</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releasing vasoconstrictor</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substance thromboxane A2</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also it migrate to the site of</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endothelial wall rupture</a:t>
                      </a:r>
                    </a:p>
                    <a:p>
                      <a:pPr lvl="0"/>
                      <a:r>
                        <a:rPr lang="en-US" altLang="en-US" sz="1300" kern="1200" dirty="0" smtClean="0">
                          <a:solidFill>
                            <a:schemeClr val="bg1">
                              <a:lumMod val="50000"/>
                            </a:schemeClr>
                          </a:solidFill>
                          <a:latin typeface="+mn-lt"/>
                        </a:rPr>
                        <a:t>forming platelet plug.</a:t>
                      </a:r>
                      <a:endParaRPr lang="en-US" sz="1300" dirty="0" smtClean="0">
                        <a:solidFill>
                          <a:schemeClr val="bg1">
                            <a:lumMod val="50000"/>
                          </a:schemeClr>
                        </a:solidFill>
                        <a:latin typeface="+mn-lt"/>
                      </a:endParaRPr>
                    </a:p>
                  </a:txBody>
                  <a:tcPr>
                    <a:solidFill>
                      <a:schemeClr val="bg1"/>
                    </a:solidFill>
                  </a:tcPr>
                </a:tc>
                <a:tc gridSpan="2">
                  <a:txBody>
                    <a:bodyPr/>
                    <a:lstStyle/>
                    <a:p>
                      <a:pPr lvl="0" algn="l"/>
                      <a:r>
                        <a:rPr lang="en-US" altLang="en-US" sz="1300" dirty="0" smtClean="0">
                          <a:solidFill>
                            <a:schemeClr val="bg1">
                              <a:lumMod val="50000"/>
                            </a:schemeClr>
                          </a:solidFill>
                          <a:latin typeface="+mn-lt"/>
                        </a:rPr>
                        <a:t>the clot begin to develop in 15 to 20</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seconds if the trauma to the vascular</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wall has been severe. Activator</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substance from</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traumatized vascular</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wall, from</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platelets, and from blood</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proteins</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adhering to the traumatized</a:t>
                      </a:r>
                      <a:r>
                        <a:rPr lang="en-US" altLang="en-US" sz="1300" baseline="0" dirty="0" smtClean="0">
                          <a:solidFill>
                            <a:schemeClr val="bg1">
                              <a:lumMod val="50000"/>
                            </a:schemeClr>
                          </a:solidFill>
                          <a:latin typeface="+mn-lt"/>
                        </a:rPr>
                        <a:t> </a:t>
                      </a:r>
                      <a:r>
                        <a:rPr lang="en-US" altLang="en-US" sz="1300" dirty="0" smtClean="0">
                          <a:solidFill>
                            <a:schemeClr val="bg1">
                              <a:lumMod val="50000"/>
                            </a:schemeClr>
                          </a:solidFill>
                          <a:latin typeface="+mn-lt"/>
                        </a:rPr>
                        <a:t>vascular wall initiate the clotting</a:t>
                      </a:r>
                    </a:p>
                    <a:p>
                      <a:pPr lvl="0" algn="l"/>
                      <a:r>
                        <a:rPr lang="en-US" altLang="en-US" sz="1300" dirty="0" smtClean="0">
                          <a:solidFill>
                            <a:schemeClr val="bg1">
                              <a:lumMod val="50000"/>
                            </a:schemeClr>
                          </a:solidFill>
                          <a:latin typeface="+mn-lt"/>
                        </a:rPr>
                        <a:t>process.</a:t>
                      </a:r>
                      <a:endParaRPr lang="en-US" sz="1300" dirty="0" smtClean="0">
                        <a:solidFill>
                          <a:schemeClr val="bg1">
                            <a:lumMod val="50000"/>
                          </a:schemeClr>
                        </a:solidFill>
                        <a:latin typeface="+mn-lt"/>
                      </a:endParaRPr>
                    </a:p>
                  </a:txBody>
                  <a:tcPr>
                    <a:solidFill>
                      <a:schemeClr val="bg1"/>
                    </a:solidFill>
                  </a:tcPr>
                </a:tc>
                <a:tc hMerge="1">
                  <a:txBody>
                    <a:bodyPr/>
                    <a:lstStyle/>
                    <a:p>
                      <a:pPr lvl="0" algn="l"/>
                      <a:endParaRPr lang="en-US" sz="1600" dirty="0" smtClean="0">
                        <a:solidFill>
                          <a:schemeClr val="bg1">
                            <a:lumMod val="50000"/>
                          </a:schemeClr>
                        </a:solidFill>
                        <a:latin typeface="+mn-lt"/>
                      </a:endParaRPr>
                    </a:p>
                  </a:txBody>
                  <a:tcPr>
                    <a:solidFill>
                      <a:schemeClr val="bg1"/>
                    </a:solidFill>
                  </a:tcPr>
                </a:tc>
                <a:tc>
                  <a:txBody>
                    <a:bodyPr/>
                    <a:lstStyle/>
                    <a:p>
                      <a:pPr lvl="0"/>
                      <a:r>
                        <a:rPr lang="en-US" altLang="en-US" sz="1300" kern="1200" dirty="0" smtClean="0">
                          <a:solidFill>
                            <a:schemeClr val="bg1">
                              <a:lumMod val="50000"/>
                            </a:schemeClr>
                          </a:solidFill>
                          <a:latin typeface="+mn-lt"/>
                        </a:rPr>
                        <a:t>once the blood clot has formed, it</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can</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follow one of two courses: 1) it can</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become invaded by</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fibroblasts which</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subsequently</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form connective tissue</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all through the clot, or 2) it can</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dissolve. The</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fibrous tissue formation</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is partially promoted by growth factors</a:t>
                      </a:r>
                      <a:r>
                        <a:rPr lang="en-US" altLang="en-US" sz="1300" kern="1200" baseline="0" dirty="0" smtClean="0">
                          <a:solidFill>
                            <a:schemeClr val="bg1">
                              <a:lumMod val="50000"/>
                            </a:schemeClr>
                          </a:solidFill>
                          <a:latin typeface="+mn-lt"/>
                        </a:rPr>
                        <a:t> </a:t>
                      </a:r>
                      <a:r>
                        <a:rPr lang="en-US" altLang="en-US" sz="1300" kern="1200" dirty="0" smtClean="0">
                          <a:solidFill>
                            <a:schemeClr val="bg1">
                              <a:lumMod val="50000"/>
                            </a:schemeClr>
                          </a:solidFill>
                          <a:latin typeface="+mn-lt"/>
                        </a:rPr>
                        <a:t>secreted by platelet </a:t>
                      </a:r>
                      <a:endParaRPr lang="ar-SA" sz="1300" kern="1200" dirty="0" smtClean="0">
                        <a:solidFill>
                          <a:schemeClr val="bg1">
                            <a:lumMod val="50000"/>
                          </a:schemeClr>
                        </a:solidFill>
                        <a:latin typeface="+mn-lt"/>
                      </a:endParaRPr>
                    </a:p>
                  </a:txBody>
                  <a:tcPr>
                    <a:solidFill>
                      <a:schemeClr val="bg1"/>
                    </a:solidFill>
                  </a:tcPr>
                </a:tc>
                <a:extLst>
                  <a:ext uri="{0D108BD9-81ED-4DB2-BD59-A6C34878D82A}">
                    <a16:rowId xmlns:a16="http://schemas.microsoft.com/office/drawing/2014/main" val="2700422891"/>
                  </a:ext>
                </a:extLst>
              </a:tr>
              <a:tr h="2304464">
                <a:tc gridSpan="5">
                  <a:txBody>
                    <a:bodyPr/>
                    <a:lstStyle/>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p>
                      <a:pPr lvl="0" algn="l"/>
                      <a:endParaRPr lang="en-US" sz="1600" dirty="0" smtClean="0">
                        <a:solidFill>
                          <a:schemeClr val="bg1">
                            <a:lumMod val="50000"/>
                          </a:schemeClr>
                        </a:solidFill>
                        <a:latin typeface="+mn-lt"/>
                      </a:endParaRPr>
                    </a:p>
                  </a:txBody>
                  <a:tcPr>
                    <a:solidFill>
                      <a:schemeClr val="bg1"/>
                    </a:solidFill>
                  </a:tcPr>
                </a:tc>
                <a:tc hMerge="1">
                  <a:txBody>
                    <a:bodyPr/>
                    <a:lstStyle/>
                    <a:p>
                      <a:pPr lvl="0"/>
                      <a:endParaRPr lang="en-US" sz="1600" dirty="0" smtClean="0">
                        <a:solidFill>
                          <a:schemeClr val="bg1">
                            <a:lumMod val="50000"/>
                          </a:schemeClr>
                        </a:solidFill>
                        <a:latin typeface="+mn-lt"/>
                      </a:endParaRPr>
                    </a:p>
                  </a:txBody>
                  <a:tcPr>
                    <a:solidFill>
                      <a:schemeClr val="bg1"/>
                    </a:solidFill>
                  </a:tcPr>
                </a:tc>
                <a:tc hMerge="1">
                  <a:txBody>
                    <a:bodyPr/>
                    <a:lstStyle/>
                    <a:p>
                      <a:pPr lvl="0" algn="l"/>
                      <a:endParaRPr lang="en-US" sz="1600" dirty="0" smtClean="0">
                        <a:solidFill>
                          <a:schemeClr val="bg1">
                            <a:lumMod val="50000"/>
                          </a:schemeClr>
                        </a:solidFill>
                        <a:latin typeface="+mn-lt"/>
                      </a:endParaRPr>
                    </a:p>
                  </a:txBody>
                  <a:tcPr>
                    <a:solidFill>
                      <a:schemeClr val="bg1"/>
                    </a:solidFill>
                  </a:tcPr>
                </a:tc>
                <a:tc hMerge="1">
                  <a:txBody>
                    <a:bodyPr/>
                    <a:lstStyle/>
                    <a:p>
                      <a:endParaRPr lang="en-US"/>
                    </a:p>
                  </a:txBody>
                  <a:tcPr/>
                </a:tc>
                <a:tc hMerge="1">
                  <a:txBody>
                    <a:bodyPr/>
                    <a:lstStyle/>
                    <a:p>
                      <a:pPr lvl="0"/>
                      <a:endParaRPr lang="ar-SA" sz="1600" kern="1200" dirty="0" smtClean="0">
                        <a:solidFill>
                          <a:schemeClr val="bg1">
                            <a:lumMod val="50000"/>
                          </a:schemeClr>
                        </a:solidFill>
                        <a:latin typeface="+mn-lt"/>
                      </a:endParaRPr>
                    </a:p>
                  </a:txBody>
                  <a:tcPr>
                    <a:solidFill>
                      <a:schemeClr val="bg1"/>
                    </a:solidFill>
                  </a:tcPr>
                </a:tc>
                <a:extLst>
                  <a:ext uri="{0D108BD9-81ED-4DB2-BD59-A6C34878D82A}">
                    <a16:rowId xmlns:a16="http://schemas.microsoft.com/office/drawing/2014/main" val="567044566"/>
                  </a:ext>
                </a:extLst>
              </a:tr>
            </a:tbl>
          </a:graphicData>
        </a:graphic>
      </p:graphicFrame>
      <p:pic>
        <p:nvPicPr>
          <p:cNvPr id="13" name="Picture 12"/>
          <p:cNvPicPr>
            <a:picLocks noChangeAspect="1"/>
          </p:cNvPicPr>
          <p:nvPr/>
        </p:nvPicPr>
        <p:blipFill>
          <a:blip r:embed="rId2"/>
          <a:stretch>
            <a:fillRect/>
          </a:stretch>
        </p:blipFill>
        <p:spPr>
          <a:xfrm>
            <a:off x="1557908" y="980728"/>
            <a:ext cx="2472687" cy="1152128"/>
          </a:xfrm>
          <a:prstGeom prst="rect">
            <a:avLst/>
          </a:prstGeom>
        </p:spPr>
      </p:pic>
      <p:sp>
        <p:nvSpPr>
          <p:cNvPr id="14" name="object 8"/>
          <p:cNvSpPr/>
          <p:nvPr/>
        </p:nvSpPr>
        <p:spPr>
          <a:xfrm>
            <a:off x="8110636" y="980728"/>
            <a:ext cx="2016224" cy="1146455"/>
          </a:xfrm>
          <a:prstGeom prst="rect">
            <a:avLst/>
          </a:prstGeom>
          <a:blipFill>
            <a:blip r:embed="rId3" cstate="print"/>
            <a:srcRect/>
            <a:stretch>
              <a:fillRect l="-17237" t="-6418" r="-4580" b="-18520"/>
            </a:stretch>
          </a:blipFill>
        </p:spPr>
        <p:txBody>
          <a:bodyPr wrap="square" lIns="0" tIns="0" rIns="0" bIns="0" rtlCol="0">
            <a:noAutofit/>
          </a:bodyPr>
          <a:lstStyle/>
          <a:p>
            <a:endParaRPr/>
          </a:p>
        </p:txBody>
      </p:sp>
      <p:pic>
        <p:nvPicPr>
          <p:cNvPr id="15" name="Picture 14"/>
          <p:cNvPicPr>
            <a:picLocks noChangeAspect="1"/>
          </p:cNvPicPr>
          <p:nvPr/>
        </p:nvPicPr>
        <p:blipFill rotWithShape="1">
          <a:blip r:embed="rId4"/>
          <a:srcRect l="29819" t="27628" r="29045" b="24039"/>
          <a:stretch/>
        </p:blipFill>
        <p:spPr>
          <a:xfrm>
            <a:off x="1459398" y="4589255"/>
            <a:ext cx="3996368" cy="2268744"/>
          </a:xfrm>
          <a:prstGeom prst="rect">
            <a:avLst/>
          </a:prstGeom>
        </p:spPr>
      </p:pic>
      <p:sp>
        <p:nvSpPr>
          <p:cNvPr id="16" name="Rectangle 15"/>
          <p:cNvSpPr/>
          <p:nvPr/>
        </p:nvSpPr>
        <p:spPr>
          <a:xfrm>
            <a:off x="10004231" y="2031"/>
            <a:ext cx="2205981" cy="330625"/>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7" name="Rectangle 16"/>
          <p:cNvSpPr/>
          <p:nvPr/>
        </p:nvSpPr>
        <p:spPr>
          <a:xfrm>
            <a:off x="9982844" y="332656"/>
            <a:ext cx="2205981" cy="288032"/>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Just read it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
        <p:nvSpPr>
          <p:cNvPr id="9" name="Rectangle 8"/>
          <p:cNvSpPr/>
          <p:nvPr/>
        </p:nvSpPr>
        <p:spPr>
          <a:xfrm>
            <a:off x="6055954" y="1196752"/>
            <a:ext cx="1874586" cy="830997"/>
          </a:xfrm>
          <a:prstGeom prst="rect">
            <a:avLst/>
          </a:prstGeom>
          <a:ln>
            <a:solidFill>
              <a:srgbClr val="00B050"/>
            </a:solidFill>
            <a:prstDash val="dashDot"/>
          </a:ln>
        </p:spPr>
        <p:txBody>
          <a:bodyPr wrap="square">
            <a:spAutoFit/>
          </a:bodyPr>
          <a:lstStyle/>
          <a:p>
            <a:r>
              <a:rPr lang="en-US" sz="1200" dirty="0">
                <a:solidFill>
                  <a:srgbClr val="00B050"/>
                </a:solidFill>
                <a:latin typeface="Calibri" panose="020F0502020204030204" pitchFamily="34" charset="0"/>
                <a:cs typeface="Calibri" panose="020F0502020204030204" pitchFamily="34" charset="0"/>
              </a:rPr>
              <a:t>The formed plug is weak and transient so it needs to be more strong by formation of fibrin</a:t>
            </a:r>
          </a:p>
        </p:txBody>
      </p:sp>
      <p:sp>
        <p:nvSpPr>
          <p:cNvPr id="11" name="Oval 10">
            <a:hlinkClick r:id="rId5"/>
          </p:cNvPr>
          <p:cNvSpPr/>
          <p:nvPr/>
        </p:nvSpPr>
        <p:spPr>
          <a:xfrm>
            <a:off x="7848905" y="4850710"/>
            <a:ext cx="523462" cy="523462"/>
          </a:xfrm>
          <a:prstGeom prst="ellipse">
            <a:avLst/>
          </a:prstGeom>
          <a:blipFill>
            <a:blip r:embed="rId6" cstate="print">
              <a:extLst>
                <a:ext uri="{28A0092B-C50C-407E-A947-70E740481C1C}">
                  <a14:useLocalDpi xmlns:a14="http://schemas.microsoft.com/office/drawing/2010/main" val="0"/>
                </a:ext>
              </a:extLst>
            </a:blip>
            <a:srcRect/>
            <a:stretch>
              <a:fillRect l="-17000" r="-17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TextBox 11">
            <a:hlinkClick r:id="rId7"/>
          </p:cNvPr>
          <p:cNvSpPr txBox="1"/>
          <p:nvPr/>
        </p:nvSpPr>
        <p:spPr>
          <a:xfrm>
            <a:off x="8110636" y="4797152"/>
            <a:ext cx="3845692" cy="646331"/>
          </a:xfrm>
          <a:prstGeom prst="rect">
            <a:avLst/>
          </a:prstGeom>
          <a:noFill/>
        </p:spPr>
        <p:txBody>
          <a:bodyPr wrap="square" rtlCol="0">
            <a:spAutoFit/>
          </a:bodyPr>
          <a:lstStyle/>
          <a:p>
            <a:pPr algn="ctr"/>
            <a:r>
              <a:rPr lang="en-US" sz="1800" b="1" dirty="0" smtClean="0">
                <a:solidFill>
                  <a:schemeClr val="tx2"/>
                </a:solidFill>
                <a:latin typeface="Courier New" panose="02070309020205020404" pitchFamily="49" charset="0"/>
                <a:cs typeface="Courier New" panose="02070309020205020404" pitchFamily="49" charset="0"/>
              </a:rPr>
              <a:t>Hemostasis</a:t>
            </a:r>
          </a:p>
          <a:p>
            <a:pPr algn="ctr"/>
            <a:r>
              <a:rPr lang="en-US" sz="1800" b="1" dirty="0" smtClean="0">
                <a:solidFill>
                  <a:schemeClr val="tx2"/>
                </a:solidFill>
                <a:latin typeface="Courier New" panose="02070309020205020404" pitchFamily="49" charset="0"/>
                <a:cs typeface="Courier New" panose="02070309020205020404" pitchFamily="49" charset="0"/>
              </a:rPr>
              <a:t>9:59</a:t>
            </a:r>
            <a:endParaRPr lang="en-US" sz="1800" b="1" dirty="0">
              <a:solidFill>
                <a:schemeClr val="tx2"/>
              </a:solidFill>
              <a:latin typeface="Courier New" panose="02070309020205020404" pitchFamily="49" charset="0"/>
              <a:cs typeface="Courier New" panose="02070309020205020404" pitchFamily="49" charset="0"/>
            </a:endParaRPr>
          </a:p>
        </p:txBody>
      </p:sp>
      <p:sp>
        <p:nvSpPr>
          <p:cNvPr id="18" name="Oval 17">
            <a:hlinkClick r:id="rId8"/>
          </p:cNvPr>
          <p:cNvSpPr/>
          <p:nvPr/>
        </p:nvSpPr>
        <p:spPr>
          <a:xfrm>
            <a:off x="7848905" y="6034039"/>
            <a:ext cx="523462" cy="523462"/>
          </a:xfrm>
          <a:prstGeom prst="ellipse">
            <a:avLst/>
          </a:prstGeom>
          <a:blipFill>
            <a:blip r:embed="rId6" cstate="print">
              <a:extLst>
                <a:ext uri="{28A0092B-C50C-407E-A947-70E740481C1C}">
                  <a14:useLocalDpi xmlns:a14="http://schemas.microsoft.com/office/drawing/2010/main" val="0"/>
                </a:ext>
              </a:extLst>
            </a:blip>
            <a:srcRect/>
            <a:stretch>
              <a:fillRect l="-17000" r="-17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TextBox 18">
            <a:hlinkClick r:id="rId7"/>
          </p:cNvPr>
          <p:cNvSpPr txBox="1"/>
          <p:nvPr/>
        </p:nvSpPr>
        <p:spPr>
          <a:xfrm>
            <a:off x="8110636" y="5980481"/>
            <a:ext cx="3845692" cy="615553"/>
          </a:xfrm>
          <a:prstGeom prst="rect">
            <a:avLst/>
          </a:prstGeom>
          <a:noFill/>
        </p:spPr>
        <p:txBody>
          <a:bodyPr wrap="square" rtlCol="0">
            <a:spAutoFit/>
          </a:bodyPr>
          <a:lstStyle/>
          <a:p>
            <a:pPr algn="ctr"/>
            <a:r>
              <a:rPr lang="en-US" sz="1600" b="1" dirty="0">
                <a:solidFill>
                  <a:schemeClr val="tx2"/>
                </a:solidFill>
                <a:latin typeface="Courier New" panose="02070309020205020404" pitchFamily="49" charset="0"/>
                <a:cs typeface="Courier New" panose="02070309020205020404" pitchFamily="49" charset="0"/>
              </a:rPr>
              <a:t>Coagulation </a:t>
            </a:r>
            <a:r>
              <a:rPr lang="en-US" sz="1600" b="1" dirty="0" smtClean="0">
                <a:solidFill>
                  <a:schemeClr val="tx2"/>
                </a:solidFill>
                <a:latin typeface="Courier New" panose="02070309020205020404" pitchFamily="49" charset="0"/>
                <a:cs typeface="Courier New" panose="02070309020205020404" pitchFamily="49" charset="0"/>
              </a:rPr>
              <a:t>&amp; </a:t>
            </a:r>
            <a:r>
              <a:rPr lang="en-US" sz="1600" b="1" dirty="0" err="1" smtClean="0">
                <a:solidFill>
                  <a:schemeClr val="tx2"/>
                </a:solidFill>
                <a:latin typeface="Courier New" panose="02070309020205020404" pitchFamily="49" charset="0"/>
                <a:cs typeface="Courier New" panose="02070309020205020404" pitchFamily="49" charset="0"/>
              </a:rPr>
              <a:t>Fibrinolisis</a:t>
            </a:r>
            <a:endParaRPr lang="en-US" sz="1600" b="1" dirty="0" smtClean="0">
              <a:solidFill>
                <a:schemeClr val="tx2"/>
              </a:solidFill>
              <a:latin typeface="Courier New" panose="02070309020205020404" pitchFamily="49" charset="0"/>
              <a:cs typeface="Courier New" panose="02070309020205020404" pitchFamily="49" charset="0"/>
            </a:endParaRPr>
          </a:p>
          <a:p>
            <a:pPr algn="ctr"/>
            <a:r>
              <a:rPr lang="en-US" sz="1800" b="1" dirty="0" smtClean="0">
                <a:solidFill>
                  <a:schemeClr val="tx2"/>
                </a:solidFill>
                <a:latin typeface="Courier New" panose="02070309020205020404" pitchFamily="49" charset="0"/>
                <a:cs typeface="Courier New" panose="02070309020205020404" pitchFamily="49" charset="0"/>
              </a:rPr>
              <a:t>3:56</a:t>
            </a:r>
            <a:endParaRPr lang="en-US" sz="1800" b="1" dirty="0">
              <a:solidFill>
                <a:schemeClr val="tx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6647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85618568"/>
              </p:ext>
            </p:extLst>
          </p:nvPr>
        </p:nvGraphicFramePr>
        <p:xfrm>
          <a:off x="1" y="-5"/>
          <a:ext cx="12188824" cy="6858004"/>
        </p:xfrm>
        <a:graphic>
          <a:graphicData uri="http://schemas.openxmlformats.org/drawingml/2006/table">
            <a:tbl>
              <a:tblPr firstRow="1" bandRow="1">
                <a:tableStyleId>{5DA37D80-6434-44D0-A028-1B22A696006F}</a:tableStyleId>
              </a:tblPr>
              <a:tblGrid>
                <a:gridCol w="2277987">
                  <a:extLst>
                    <a:ext uri="{9D8B030D-6E8A-4147-A177-3AD203B41FA5}">
                      <a16:colId xmlns:a16="http://schemas.microsoft.com/office/drawing/2014/main" val="3687207917"/>
                    </a:ext>
                  </a:extLst>
                </a:gridCol>
                <a:gridCol w="7560840">
                  <a:extLst>
                    <a:ext uri="{9D8B030D-6E8A-4147-A177-3AD203B41FA5}">
                      <a16:colId xmlns:a16="http://schemas.microsoft.com/office/drawing/2014/main" val="398006236"/>
                    </a:ext>
                  </a:extLst>
                </a:gridCol>
                <a:gridCol w="2349997">
                  <a:extLst>
                    <a:ext uri="{9D8B030D-6E8A-4147-A177-3AD203B41FA5}">
                      <a16:colId xmlns:a16="http://schemas.microsoft.com/office/drawing/2014/main" val="392458980"/>
                    </a:ext>
                  </a:extLst>
                </a:gridCol>
              </a:tblGrid>
              <a:tr h="309984">
                <a:tc gridSpan="3">
                  <a:txBody>
                    <a:bodyPr/>
                    <a:lstStyle/>
                    <a:p>
                      <a:pPr algn="ctr"/>
                      <a:r>
                        <a:rPr kumimoji="0" lang="en-US" sz="1400" b="0" kern="1200" dirty="0" smtClean="0">
                          <a:solidFill>
                            <a:schemeClr val="tx1"/>
                          </a:solidFill>
                          <a:latin typeface="+mn-lt"/>
                          <a:ea typeface="+mn-ea"/>
                          <a:cs typeface="+mn-cs"/>
                        </a:rPr>
                        <a:t>Platelet activation</a:t>
                      </a:r>
                      <a:endParaRPr kumimoji="0" lang="en-GB" sz="1400" b="0" kern="1200" dirty="0">
                        <a:solidFill>
                          <a:schemeClr val="tx1"/>
                        </a:solidFill>
                        <a:latin typeface="+mn-lt"/>
                        <a:ea typeface="+mn-ea"/>
                        <a:cs typeface="+mn-cs"/>
                      </a:endParaRPr>
                    </a:p>
                  </a:txBody>
                  <a:tcPr>
                    <a:solidFill>
                      <a:srgbClr val="D6EAF6"/>
                    </a:solidFill>
                  </a:tcPr>
                </a:tc>
                <a:tc hMerge="1">
                  <a:txBody>
                    <a:bodyPr/>
                    <a:lstStyle/>
                    <a:p>
                      <a:endParaRPr lang="en-US"/>
                    </a:p>
                  </a:txBody>
                  <a:tcPr/>
                </a:tc>
                <a:tc hMerge="1">
                  <a:txBody>
                    <a:bodyPr/>
                    <a:lstStyle/>
                    <a:p>
                      <a:pPr algn="ctr"/>
                      <a:endParaRPr kumimoji="0" lang="en-GB" sz="1400" b="0" kern="1200" dirty="0">
                        <a:solidFill>
                          <a:schemeClr val="tx1"/>
                        </a:solidFill>
                        <a:latin typeface="+mn-lt"/>
                        <a:ea typeface="+mn-ea"/>
                        <a:cs typeface="+mn-cs"/>
                      </a:endParaRPr>
                    </a:p>
                  </a:txBody>
                  <a:tcPr>
                    <a:solidFill>
                      <a:srgbClr val="D6EAF6"/>
                    </a:solidFill>
                  </a:tcPr>
                </a:tc>
                <a:extLst>
                  <a:ext uri="{0D108BD9-81ED-4DB2-BD59-A6C34878D82A}">
                    <a16:rowId xmlns:a16="http://schemas.microsoft.com/office/drawing/2014/main" val="402202847"/>
                  </a:ext>
                </a:extLst>
              </a:tr>
              <a:tr h="22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600" kern="1200" dirty="0" smtClean="0">
                          <a:solidFill>
                            <a:schemeClr val="tx1"/>
                          </a:solidFill>
                          <a:latin typeface="+mn-lt"/>
                          <a:ea typeface="+mn-ea"/>
                          <a:cs typeface="+mn-cs"/>
                        </a:rPr>
                        <a:t>1.</a:t>
                      </a:r>
                      <a:r>
                        <a:rPr kumimoji="0" lang="en-US" sz="1600" kern="1200" baseline="0" dirty="0" smtClean="0">
                          <a:solidFill>
                            <a:schemeClr val="tx1"/>
                          </a:solidFill>
                          <a:latin typeface="+mn-lt"/>
                          <a:ea typeface="+mn-ea"/>
                          <a:cs typeface="+mn-cs"/>
                        </a:rPr>
                        <a:t> </a:t>
                      </a:r>
                      <a:r>
                        <a:rPr kumimoji="0" lang="en-US" sz="1600" kern="1200" dirty="0" smtClean="0">
                          <a:solidFill>
                            <a:schemeClr val="tx1"/>
                          </a:solidFill>
                          <a:latin typeface="+mn-lt"/>
                          <a:ea typeface="+mn-ea"/>
                          <a:cs typeface="+mn-cs"/>
                        </a:rPr>
                        <a:t>Adhesion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bg1">
                              <a:lumMod val="50000"/>
                            </a:schemeClr>
                          </a:solidFill>
                          <a:latin typeface="+mn-lt"/>
                          <a:ea typeface="+mn-ea"/>
                          <a:cs typeface="+mn-cs"/>
                        </a:rPr>
                        <a:t>(Platelets + Endothelial tissue)</a:t>
                      </a:r>
                      <a:endParaRPr kumimoji="0" lang="en-US" sz="1300" kern="1200" dirty="0" smtClean="0">
                        <a:solidFill>
                          <a:schemeClr val="bg1">
                            <a:lumMod val="50000"/>
                          </a:schemeClr>
                        </a:solidFill>
                        <a:latin typeface="+mn-lt"/>
                        <a:ea typeface="+mn-ea"/>
                        <a:cs typeface="+mn-cs"/>
                      </a:endParaRPr>
                    </a:p>
                  </a:txBody>
                  <a:tcPr>
                    <a:solidFill>
                      <a:srgbClr val="FCE4EA"/>
                    </a:solidFill>
                  </a:tcPr>
                </a:tc>
                <a:tc>
                  <a:txBody>
                    <a:bodyPr/>
                    <a:lstStyle/>
                    <a:p>
                      <a:pPr marL="285750" indent="-2857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Platelets stick to exposed collagen underlying damaged</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endothelial cells in vessel wall.</a:t>
                      </a:r>
                    </a:p>
                    <a:p>
                      <a:pPr marL="285750" indent="-2857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Platelets are activated by adhesion: extend projections to make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contact with each other.</a:t>
                      </a:r>
                    </a:p>
                    <a:p>
                      <a:pPr algn="l" rtl="0"/>
                      <a:r>
                        <a:rPr kumimoji="0" lang="en-US" sz="1200" kern="1200" dirty="0" smtClean="0">
                          <a:solidFill>
                            <a:srgbClr val="00B050"/>
                          </a:solidFill>
                          <a:latin typeface="+mn-lt"/>
                          <a:ea typeface="+mn-ea"/>
                          <a:cs typeface="+mn-cs"/>
                        </a:rPr>
                        <a:t>platelet is a quiet cell they call it quiescent cell, but don't touch her it will turn to dangerous cell.</a:t>
                      </a:r>
                      <a:endParaRPr kumimoji="0" lang="ar-SA" sz="1200" kern="1200" dirty="0" smtClean="0">
                        <a:solidFill>
                          <a:schemeClr val="bg1">
                            <a:lumMod val="50000"/>
                          </a:schemeClr>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ar-SA" sz="1200" kern="1200" dirty="0" err="1" smtClean="0">
                          <a:solidFill>
                            <a:srgbClr val="00B050"/>
                          </a:solidFill>
                          <a:latin typeface="Calibri" panose="020F0502020204030204" pitchFamily="34" charset="0"/>
                          <a:ea typeface="+mn-ea"/>
                          <a:cs typeface="Calibri" panose="020F0502020204030204" pitchFamily="34" charset="0"/>
                        </a:rPr>
                        <a:t>البلاتيت</a:t>
                      </a:r>
                      <a:r>
                        <a:rPr kumimoji="0" lang="ar-SA" sz="1200" kern="1200" dirty="0" smtClean="0">
                          <a:solidFill>
                            <a:srgbClr val="00B050"/>
                          </a:solidFill>
                          <a:latin typeface="Calibri" panose="020F0502020204030204" pitchFamily="34" charset="0"/>
                          <a:ea typeface="+mn-ea"/>
                          <a:cs typeface="Calibri" panose="020F0502020204030204" pitchFamily="34" charset="0"/>
                        </a:rPr>
                        <a:t> هذي تمشي طول الوقت بس في حالة خاملة زي المرور تمشي بهدوء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وو</a:t>
                      </a:r>
                      <a:r>
                        <a:rPr kumimoji="0" lang="ar-SA" sz="1200" kern="1200" dirty="0" smtClean="0">
                          <a:solidFill>
                            <a:srgbClr val="00B050"/>
                          </a:solidFill>
                          <a:latin typeface="Calibri" panose="020F0502020204030204" pitchFamily="34" charset="0"/>
                          <a:ea typeface="+mn-ea"/>
                          <a:cs typeface="Calibri" panose="020F0502020204030204" pitchFamily="34" charset="0"/>
                        </a:rPr>
                        <a:t> قت الحاجة تجي، وزي العلكة قبل الاستخدام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ماتلصق</a:t>
                      </a:r>
                      <a:r>
                        <a:rPr kumimoji="0" lang="ar-SA" sz="1200" kern="1200" dirty="0" smtClean="0">
                          <a:solidFill>
                            <a:srgbClr val="00B050"/>
                          </a:solidFill>
                          <a:latin typeface="Calibri" panose="020F0502020204030204" pitchFamily="34" charset="0"/>
                          <a:ea typeface="+mn-ea"/>
                          <a:cs typeface="Calibri" panose="020F0502020204030204" pitchFamily="34" charset="0"/>
                        </a:rPr>
                        <a:t>، يصير في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انتراكشن</a:t>
                      </a:r>
                      <a:r>
                        <a:rPr kumimoji="0" lang="ar-SA" sz="1200" kern="1200" dirty="0" smtClean="0">
                          <a:solidFill>
                            <a:srgbClr val="00B050"/>
                          </a:solidFill>
                          <a:latin typeface="Calibri" panose="020F0502020204030204" pitchFamily="34" charset="0"/>
                          <a:ea typeface="+mn-ea"/>
                          <a:cs typeface="Calibri" panose="020F0502020204030204" pitchFamily="34" charset="0"/>
                        </a:rPr>
                        <a:t> بين الكولاجين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والبلاتليتس</a:t>
                      </a:r>
                      <a:r>
                        <a:rPr kumimoji="0" lang="ar-SA" sz="1200" kern="1200" dirty="0" smtClean="0">
                          <a:solidFill>
                            <a:srgbClr val="00B050"/>
                          </a:solidFill>
                          <a:latin typeface="Calibri" panose="020F0502020204030204" pitchFamily="34" charset="0"/>
                          <a:ea typeface="+mn-ea"/>
                          <a:cs typeface="Calibri" panose="020F0502020204030204" pitchFamily="34" charset="0"/>
                        </a:rPr>
                        <a:t> عن طريق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الرسبتور</a:t>
                      </a:r>
                      <a:r>
                        <a:rPr kumimoji="0" lang="ar-SA" sz="1200" kern="1200" dirty="0" smtClean="0">
                          <a:solidFill>
                            <a:srgbClr val="00B050"/>
                          </a:solidFill>
                          <a:latin typeface="Calibri" panose="020F0502020204030204" pitchFamily="34" charset="0"/>
                          <a:ea typeface="+mn-ea"/>
                          <a:cs typeface="Calibri" panose="020F0502020204030204" pitchFamily="34" charset="0"/>
                        </a:rPr>
                        <a:t> </a:t>
                      </a:r>
                      <a:r>
                        <a:rPr kumimoji="0" lang="en-US" sz="1200" kern="1200" dirty="0" smtClean="0">
                          <a:solidFill>
                            <a:srgbClr val="00B050"/>
                          </a:solidFill>
                          <a:latin typeface="Calibri" panose="020F0502020204030204" pitchFamily="34" charset="0"/>
                          <a:ea typeface="+mn-ea"/>
                          <a:cs typeface="Calibri" panose="020F0502020204030204" pitchFamily="34" charset="0"/>
                        </a:rPr>
                        <a:t>glycoprotein 1A and glycoprotein 6 </a:t>
                      </a:r>
                      <a:r>
                        <a:rPr kumimoji="0" lang="ar-SA" sz="1200" kern="1200" dirty="0" smtClean="0">
                          <a:solidFill>
                            <a:srgbClr val="00B050"/>
                          </a:solidFill>
                          <a:latin typeface="Calibri" panose="020F0502020204030204" pitchFamily="34" charset="0"/>
                          <a:ea typeface="+mn-ea"/>
                          <a:cs typeface="Calibri" panose="020F0502020204030204" pitchFamily="34" charset="0"/>
                        </a:rPr>
                        <a:t>لان في جاذبيه شديده بين الكولاجين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والبلاتليتس</a:t>
                      </a:r>
                      <a:r>
                        <a:rPr kumimoji="0" lang="ar-SA" sz="1200" kern="1200" dirty="0" smtClean="0">
                          <a:solidFill>
                            <a:srgbClr val="00B050"/>
                          </a:solidFill>
                          <a:latin typeface="Calibri" panose="020F0502020204030204" pitchFamily="34" charset="0"/>
                          <a:ea typeface="+mn-ea"/>
                          <a:cs typeface="Calibri" panose="020F0502020204030204" pitchFamily="34" charset="0"/>
                        </a:rPr>
                        <a:t> وهذي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العمليه</a:t>
                      </a:r>
                      <a:r>
                        <a:rPr kumimoji="0" lang="ar-SA" sz="1200" kern="1200" dirty="0" smtClean="0">
                          <a:solidFill>
                            <a:srgbClr val="00B050"/>
                          </a:solidFill>
                          <a:latin typeface="Calibri" panose="020F0502020204030204" pitchFamily="34" charset="0"/>
                          <a:ea typeface="+mn-ea"/>
                          <a:cs typeface="Calibri" panose="020F0502020204030204" pitchFamily="34" charset="0"/>
                        </a:rPr>
                        <a:t> تسمى </a:t>
                      </a:r>
                      <a:r>
                        <a:rPr kumimoji="0" lang="en-US" sz="1200" kern="1200" dirty="0" smtClean="0">
                          <a:solidFill>
                            <a:srgbClr val="00B050"/>
                          </a:solidFill>
                          <a:latin typeface="Calibri" panose="020F0502020204030204" pitchFamily="34" charset="0"/>
                          <a:ea typeface="+mn-ea"/>
                          <a:cs typeface="Calibri" panose="020F0502020204030204" pitchFamily="34" charset="0"/>
                        </a:rPr>
                        <a:t>Adhesion</a:t>
                      </a:r>
                      <a:r>
                        <a:rPr kumimoji="0" lang="ar-SA" sz="1200" kern="1200" dirty="0" smtClean="0">
                          <a:solidFill>
                            <a:srgbClr val="00B050"/>
                          </a:solidFill>
                          <a:latin typeface="Calibri" panose="020F0502020204030204" pitchFamily="34" charset="0"/>
                          <a:ea typeface="+mn-ea"/>
                          <a:cs typeface="Calibri" panose="020F0502020204030204" pitchFamily="34" charset="0"/>
                        </a:rPr>
                        <a:t> وهذي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الطريقه</a:t>
                      </a:r>
                      <a:r>
                        <a:rPr kumimoji="0" lang="ar-SA" sz="1200" kern="1200" dirty="0" smtClean="0">
                          <a:solidFill>
                            <a:srgbClr val="00B050"/>
                          </a:solidFill>
                          <a:latin typeface="Calibri" panose="020F0502020204030204" pitchFamily="34" charset="0"/>
                          <a:ea typeface="+mn-ea"/>
                          <a:cs typeface="Calibri" panose="020F0502020204030204" pitchFamily="34" charset="0"/>
                        </a:rPr>
                        <a:t> الاولى اللي هي الكولاجين مع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البلاتليتس</a:t>
                      </a:r>
                      <a:r>
                        <a:rPr kumimoji="0" lang="ar-SA" sz="1200" kern="1200" dirty="0" smtClean="0">
                          <a:solidFill>
                            <a:srgbClr val="00B050"/>
                          </a:solidFill>
                          <a:latin typeface="Calibri" panose="020F0502020204030204" pitchFamily="34" charset="0"/>
                          <a:ea typeface="+mn-ea"/>
                          <a:cs typeface="Calibri" panose="020F0502020204030204" pitchFamily="34" charset="0"/>
                        </a:rPr>
                        <a:t>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دايركت</a:t>
                      </a:r>
                      <a:r>
                        <a:rPr kumimoji="0" lang="ar-SA" sz="1200" kern="1200" dirty="0" smtClean="0">
                          <a:solidFill>
                            <a:srgbClr val="00B050"/>
                          </a:solidFill>
                          <a:latin typeface="Calibri" panose="020F0502020204030204" pitchFamily="34" charset="0"/>
                          <a:ea typeface="+mn-ea"/>
                          <a:cs typeface="Calibri" panose="020F0502020204030204" pitchFamily="34" charset="0"/>
                        </a:rPr>
                        <a:t> لكن في طريقه ثانيه ان </a:t>
                      </a:r>
                      <a:r>
                        <a:rPr kumimoji="0" lang="ar-SA" sz="1200" kern="1200" dirty="0" err="1" smtClean="0">
                          <a:solidFill>
                            <a:srgbClr val="00B050"/>
                          </a:solidFill>
                          <a:latin typeface="Calibri" panose="020F0502020204030204" pitchFamily="34" charset="0"/>
                          <a:ea typeface="+mn-ea"/>
                          <a:cs typeface="Calibri" panose="020F0502020204030204" pitchFamily="34" charset="0"/>
                        </a:rPr>
                        <a:t>البلاتليتس</a:t>
                      </a:r>
                      <a:r>
                        <a:rPr kumimoji="0" lang="ar-SA" sz="1200" kern="1200" dirty="0" smtClean="0">
                          <a:solidFill>
                            <a:srgbClr val="00B050"/>
                          </a:solidFill>
                          <a:latin typeface="Calibri" panose="020F0502020204030204" pitchFamily="34" charset="0"/>
                          <a:ea typeface="+mn-ea"/>
                          <a:cs typeface="Calibri" panose="020F0502020204030204" pitchFamily="34" charset="0"/>
                        </a:rPr>
                        <a:t> تشبك مع الكولاجين عن طريق وسيط اللي هو </a:t>
                      </a:r>
                      <a:r>
                        <a:rPr kumimoji="0" lang="en-US" sz="1200" kern="1200" dirty="0" err="1" smtClean="0">
                          <a:solidFill>
                            <a:srgbClr val="00B050"/>
                          </a:solidFill>
                          <a:latin typeface="Calibri" panose="020F0502020204030204" pitchFamily="34" charset="0"/>
                          <a:ea typeface="+mn-ea"/>
                          <a:cs typeface="Calibri" panose="020F0502020204030204" pitchFamily="34" charset="0"/>
                        </a:rPr>
                        <a:t>vWf</a:t>
                      </a:r>
                      <a:r>
                        <a:rPr kumimoji="0" lang="ar-SA" sz="1200" kern="1200" dirty="0" smtClean="0">
                          <a:solidFill>
                            <a:srgbClr val="00B050"/>
                          </a:solidFill>
                          <a:latin typeface="Calibri" panose="020F0502020204030204" pitchFamily="34" charset="0"/>
                          <a:ea typeface="+mn-ea"/>
                          <a:cs typeface="Calibri" panose="020F0502020204030204" pitchFamily="34" charset="0"/>
                        </a:rPr>
                        <a:t> </a:t>
                      </a:r>
                      <a:r>
                        <a:rPr kumimoji="0" lang="ar-SA" sz="1200" kern="1200" dirty="0" smtClean="0">
                          <a:solidFill>
                            <a:srgbClr val="00B050"/>
                          </a:solidFill>
                          <a:latin typeface="Calibri" panose="020F0502020204030204" pitchFamily="34" charset="0"/>
                          <a:ea typeface="+mn-ea"/>
                          <a:cs typeface="Calibri" panose="020F0502020204030204" pitchFamily="34" charset="0"/>
                          <a:sym typeface="Wingdings" panose="05000000000000000000" pitchFamily="2" charset="2"/>
                        </a:rPr>
                        <a:t></a:t>
                      </a:r>
                      <a:endParaRPr kumimoji="0" lang="ar-SA" sz="1200" kern="1200" dirty="0" smtClean="0">
                        <a:solidFill>
                          <a:srgbClr val="00B050"/>
                        </a:solidFill>
                        <a:latin typeface="Calibri" panose="020F0502020204030204" pitchFamily="34" charset="0"/>
                        <a:ea typeface="+mn-ea"/>
                        <a:cs typeface="Calibri" panose="020F0502020204030204" pitchFamily="34" charset="0"/>
                      </a:endParaRPr>
                    </a:p>
                    <a:p>
                      <a:pPr marL="171450" indent="-171450" algn="l" rtl="0">
                        <a:buFont typeface="Wingdings" panose="05000000000000000000" pitchFamily="2" charset="2"/>
                        <a:buChar char="ü"/>
                      </a:pPr>
                      <a:r>
                        <a:rPr kumimoji="0" lang="en-US" sz="1200" kern="1200" dirty="0" smtClean="0">
                          <a:solidFill>
                            <a:srgbClr val="00B050"/>
                          </a:solidFill>
                          <a:latin typeface="+mn-lt"/>
                          <a:ea typeface="+mn-ea"/>
                          <a:cs typeface="+mn-cs"/>
                        </a:rPr>
                        <a:t>adhesion (interaction between platelet and </a:t>
                      </a:r>
                      <a:r>
                        <a:rPr kumimoji="0" lang="en-US" sz="1200" kern="1200" dirty="0" err="1" smtClean="0">
                          <a:solidFill>
                            <a:srgbClr val="00B050"/>
                          </a:solidFill>
                          <a:latin typeface="+mn-lt"/>
                          <a:ea typeface="+mn-ea"/>
                          <a:cs typeface="+mn-cs"/>
                        </a:rPr>
                        <a:t>subendothelial</a:t>
                      </a:r>
                      <a:r>
                        <a:rPr kumimoji="0" lang="en-US" sz="1200" kern="1200" dirty="0" smtClean="0">
                          <a:solidFill>
                            <a:srgbClr val="00B050"/>
                          </a:solidFill>
                          <a:latin typeface="+mn-lt"/>
                          <a:ea typeface="+mn-ea"/>
                          <a:cs typeface="+mn-cs"/>
                        </a:rPr>
                        <a:t> tissue)</a:t>
                      </a:r>
                    </a:p>
                    <a:p>
                      <a:pPr algn="l" rtl="0"/>
                      <a:r>
                        <a:rPr kumimoji="0" lang="en-US" sz="1200" kern="1200" dirty="0" smtClean="0">
                          <a:solidFill>
                            <a:srgbClr val="00B050"/>
                          </a:solidFill>
                          <a:latin typeface="+mn-lt"/>
                          <a:ea typeface="+mn-ea"/>
                          <a:cs typeface="+mn-cs"/>
                        </a:rPr>
                        <a:t>-</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direct way: when there's injury, the collagen explode (there's strong attraction between platelet and collagen, so as</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long as the collagen covered the platelet won't adhere endothelial cells, and when there's explosion there will be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uncover to the collagen and the attraction will happen (binding by </a:t>
                      </a:r>
                      <a:r>
                        <a:rPr kumimoji="0" lang="en-US" sz="1200" kern="1200" dirty="0" err="1" smtClean="0">
                          <a:solidFill>
                            <a:srgbClr val="00B050"/>
                          </a:solidFill>
                          <a:latin typeface="+mn-lt"/>
                          <a:ea typeface="+mn-ea"/>
                          <a:cs typeface="+mn-cs"/>
                        </a:rPr>
                        <a:t>coreceptor</a:t>
                      </a:r>
                      <a:r>
                        <a:rPr kumimoji="0" lang="en-US" sz="1200" kern="1200" dirty="0" smtClean="0">
                          <a:solidFill>
                            <a:srgbClr val="00B050"/>
                          </a:solidFill>
                          <a:latin typeface="+mn-lt"/>
                          <a:ea typeface="+mn-ea"/>
                          <a:cs typeface="+mn-cs"/>
                        </a:rPr>
                        <a:t>)).</a:t>
                      </a:r>
                    </a:p>
                    <a:p>
                      <a:pPr algn="l" rtl="0"/>
                      <a:r>
                        <a:rPr kumimoji="0" lang="en-US" sz="1200" kern="1200" dirty="0" smtClean="0">
                          <a:solidFill>
                            <a:srgbClr val="00B050"/>
                          </a:solidFill>
                          <a:latin typeface="+mn-lt"/>
                          <a:ea typeface="+mn-ea"/>
                          <a:cs typeface="+mn-cs"/>
                        </a:rPr>
                        <a:t>-</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indirect way: the Von </a:t>
                      </a:r>
                      <a:r>
                        <a:rPr kumimoji="0" lang="en-US" sz="1200" kern="1200" dirty="0" err="1" smtClean="0">
                          <a:solidFill>
                            <a:srgbClr val="00B050"/>
                          </a:solidFill>
                          <a:latin typeface="+mn-lt"/>
                          <a:ea typeface="+mn-ea"/>
                          <a:cs typeface="+mn-cs"/>
                        </a:rPr>
                        <a:t>Willebrand</a:t>
                      </a:r>
                      <a:r>
                        <a:rPr kumimoji="0" lang="en-US" sz="1200" kern="1200" dirty="0" smtClean="0">
                          <a:solidFill>
                            <a:srgbClr val="00B050"/>
                          </a:solidFill>
                          <a:latin typeface="+mn-lt"/>
                          <a:ea typeface="+mn-ea"/>
                          <a:cs typeface="+mn-cs"/>
                        </a:rPr>
                        <a:t> factor will stick to the collagen when there's injury and help the platelet to bind</a:t>
                      </a:r>
                      <a:r>
                        <a:rPr kumimoji="0" lang="en-US" sz="1200" kern="1200" baseline="0" dirty="0" smtClean="0">
                          <a:solidFill>
                            <a:srgbClr val="00B050"/>
                          </a:solidFill>
                          <a:latin typeface="+mn-lt"/>
                          <a:ea typeface="+mn-ea"/>
                          <a:cs typeface="+mn-cs"/>
                        </a:rPr>
                        <a:t> </a:t>
                      </a:r>
                      <a:r>
                        <a:rPr kumimoji="0" lang="en-US" sz="1200" kern="1200" dirty="0" err="1" smtClean="0">
                          <a:solidFill>
                            <a:srgbClr val="00B050"/>
                          </a:solidFill>
                          <a:latin typeface="+mn-lt"/>
                          <a:ea typeface="+mn-ea"/>
                          <a:cs typeface="+mn-cs"/>
                        </a:rPr>
                        <a:t>toit</a:t>
                      </a:r>
                      <a:r>
                        <a:rPr kumimoji="0" lang="en-US" sz="1200" kern="1200" dirty="0" smtClean="0">
                          <a:solidFill>
                            <a:srgbClr val="00B050"/>
                          </a:solidFill>
                          <a:latin typeface="+mn-lt"/>
                          <a:ea typeface="+mn-ea"/>
                          <a:cs typeface="+mn-cs"/>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val="2878319891"/>
                  </a:ext>
                </a:extLst>
              </a:tr>
              <a:tr h="1040340">
                <a:tc>
                  <a:txBody>
                    <a:bodyPr/>
                    <a:lstStyle/>
                    <a:p>
                      <a:pPr algn="ctr" rtl="0"/>
                      <a:endParaRPr kumimoji="0" lang="en-US" sz="1600" kern="1200" dirty="0" smtClean="0">
                        <a:solidFill>
                          <a:schemeClr val="tx1"/>
                        </a:solidFill>
                        <a:latin typeface="+mn-lt"/>
                        <a:ea typeface="+mn-ea"/>
                        <a:cs typeface="+mn-cs"/>
                      </a:endParaRPr>
                    </a:p>
                    <a:p>
                      <a:pPr algn="ctr" rtl="0"/>
                      <a:r>
                        <a:rPr kumimoji="0" lang="en-US" sz="1600" kern="1200" dirty="0" smtClean="0">
                          <a:solidFill>
                            <a:schemeClr val="tx1"/>
                          </a:solidFill>
                          <a:latin typeface="+mn-lt"/>
                          <a:ea typeface="+mn-ea"/>
                          <a:cs typeface="+mn-cs"/>
                        </a:rPr>
                        <a:t>2. Shape change</a:t>
                      </a:r>
                    </a:p>
                    <a:p>
                      <a:pPr algn="ctr" rtl="0"/>
                      <a:r>
                        <a:rPr kumimoji="0" lang="en-US" sz="1600" kern="1200" dirty="0" smtClean="0">
                          <a:solidFill>
                            <a:schemeClr val="tx1"/>
                          </a:solidFill>
                          <a:latin typeface="+mn-lt"/>
                          <a:ea typeface="+mn-ea"/>
                          <a:cs typeface="+mn-cs"/>
                        </a:rPr>
                        <a:t>(Platelet Activation)</a:t>
                      </a:r>
                    </a:p>
                    <a:p>
                      <a:pPr marL="285750" indent="-285750">
                        <a:buFont typeface="Wingdings" panose="05000000000000000000" pitchFamily="2" charset="2"/>
                        <a:buChar char="ü"/>
                      </a:pPr>
                      <a:endParaRPr kumimoji="0" lang="en-US" sz="1400" kern="1200" dirty="0" smtClean="0">
                        <a:solidFill>
                          <a:schemeClr val="bg1">
                            <a:lumMod val="50000"/>
                          </a:schemeClr>
                        </a:solidFill>
                        <a:latin typeface="+mn-lt"/>
                        <a:ea typeface="+mn-ea"/>
                        <a:cs typeface="+mn-cs"/>
                      </a:endParaRPr>
                    </a:p>
                  </a:txBody>
                  <a:tcPr>
                    <a:solidFill>
                      <a:srgbClr val="CCFFFF"/>
                    </a:solidFill>
                  </a:tcPr>
                </a:tc>
                <a:tc>
                  <a:txBody>
                    <a:bodyPr/>
                    <a:lstStyle/>
                    <a:p>
                      <a:pPr marL="171450" indent="-171450">
                        <a:buFont typeface="Wingdings" panose="05000000000000000000" pitchFamily="2" charset="2"/>
                        <a:buChar char="ü"/>
                      </a:pPr>
                      <a:r>
                        <a:rPr kumimoji="0" lang="en-US" sz="1200" kern="1200" dirty="0" smtClean="0">
                          <a:solidFill>
                            <a:srgbClr val="00B050"/>
                          </a:solidFill>
                          <a:latin typeface="+mn-lt"/>
                          <a:ea typeface="+mn-ea"/>
                          <a:cs typeface="+mn-cs"/>
                        </a:rPr>
                        <a:t>Platelet Activation means changing in platelet shape to form the plug.</a:t>
                      </a:r>
                    </a:p>
                    <a:p>
                      <a:pPr marL="171450" indent="-1714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When platelets come in contact with damaged vascular surface, especially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collagen fibers, they immediately change their shapes into globular disc, begin</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to swell and form irregular shape with protruding from their pores.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smtClean="0">
                          <a:solidFill>
                            <a:srgbClr val="00B050"/>
                          </a:solidFill>
                          <a:latin typeface="Calibri" panose="020F0502020204030204" pitchFamily="34" charset="0"/>
                          <a:cs typeface="Calibri" panose="020F0502020204030204" pitchFamily="34" charset="0"/>
                        </a:rPr>
                        <a:t>ADP will activate more platelets and make it sticky and then platelet can interact with another platelet to form aggregation.</a:t>
                      </a:r>
                      <a:endParaRPr kumimoji="0" lang="en-US" sz="1200" kern="1200" dirty="0" smtClean="0">
                        <a:solidFill>
                          <a:schemeClr val="bg1">
                            <a:lumMod val="50000"/>
                          </a:schemeClr>
                        </a:solidFill>
                        <a:latin typeface="+mn-lt"/>
                        <a:ea typeface="+mn-ea"/>
                        <a:cs typeface="+mn-cs"/>
                      </a:endParaRPr>
                    </a:p>
                  </a:txBody>
                  <a:tcPr>
                    <a:solidFill>
                      <a:schemeClr val="bg1"/>
                    </a:solidFill>
                  </a:tcPr>
                </a:tc>
                <a:tc>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4129942922"/>
                  </a:ext>
                </a:extLst>
              </a:tr>
              <a:tr h="3212813">
                <a:tc>
                  <a:txBody>
                    <a:bodyPr/>
                    <a:lstStyle/>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r>
                        <a:rPr kumimoji="0" lang="en-US" sz="1600" kern="1200" dirty="0" smtClean="0">
                          <a:solidFill>
                            <a:schemeClr val="tx1"/>
                          </a:solidFill>
                          <a:latin typeface="+mn-lt"/>
                          <a:ea typeface="+mn-ea"/>
                          <a:cs typeface="+mn-cs"/>
                        </a:rPr>
                        <a:t>3. Aggregation</a:t>
                      </a:r>
                      <a:r>
                        <a:rPr kumimoji="0" lang="en-US" sz="1600" kern="1200" baseline="0" dirty="0" smtClean="0">
                          <a:solidFill>
                            <a:schemeClr val="tx1"/>
                          </a:solidFill>
                          <a:latin typeface="+mn-lt"/>
                          <a:ea typeface="+mn-ea"/>
                          <a:cs typeface="+mn-cs"/>
                        </a:rPr>
                        <a:t> </a:t>
                      </a:r>
                    </a:p>
                    <a:p>
                      <a:pPr algn="ctr" rtl="0"/>
                      <a:r>
                        <a:rPr kumimoji="0" lang="en-US" sz="1600" kern="1200" dirty="0" smtClean="0">
                          <a:solidFill>
                            <a:schemeClr val="bg1">
                              <a:lumMod val="50000"/>
                            </a:schemeClr>
                          </a:solidFill>
                          <a:latin typeface="+mn-lt"/>
                          <a:ea typeface="+mn-ea"/>
                          <a:cs typeface="+mn-cs"/>
                        </a:rPr>
                        <a:t>(Platelets + Platelets)</a:t>
                      </a:r>
                    </a:p>
                  </a:txBody>
                  <a:tcPr>
                    <a:solidFill>
                      <a:schemeClr val="bg1">
                        <a:lumMod val="95000"/>
                      </a:schemeClr>
                    </a:solidFill>
                  </a:tcPr>
                </a:tc>
                <a:tc>
                  <a:txBody>
                    <a:bodyPr/>
                    <a:lstStyle/>
                    <a:p>
                      <a:pPr marL="171450" indent="-171450">
                        <a:buFont typeface="Wingdings" panose="05000000000000000000" pitchFamily="2" charset="2"/>
                        <a:buChar char="ü"/>
                      </a:pPr>
                      <a:r>
                        <a:rPr kumimoji="0" lang="en-US" sz="1200" b="0" i="0" u="none" strike="noStrike" kern="1200" baseline="0" dirty="0" smtClean="0">
                          <a:solidFill>
                            <a:srgbClr val="00B050"/>
                          </a:solidFill>
                          <a:latin typeface="+mn-lt"/>
                          <a:ea typeface="+mn-ea"/>
                          <a:cs typeface="+mn-cs"/>
                        </a:rPr>
                        <a:t>Adhering one platelet with other one.</a:t>
                      </a:r>
                    </a:p>
                    <a:p>
                      <a:pPr marL="171450" indent="-171450">
                        <a:buFont typeface="Wingdings" panose="05000000000000000000" pitchFamily="2" charset="2"/>
                        <a:buChar char="ü"/>
                      </a:pPr>
                      <a:r>
                        <a:rPr kumimoji="0" lang="en-US" sz="1200" b="0" i="0" u="none" strike="noStrike" kern="1200" baseline="0" dirty="0" smtClean="0">
                          <a:solidFill>
                            <a:srgbClr val="00B050"/>
                          </a:solidFill>
                          <a:latin typeface="+mn-lt"/>
                          <a:ea typeface="+mn-ea"/>
                          <a:cs typeface="+mn-cs"/>
                        </a:rPr>
                        <a:t>Activated platelets stick together and activate platelets to form a mass called a platelet plug.</a:t>
                      </a:r>
                    </a:p>
                    <a:p>
                      <a:pPr marL="171450" indent="-171450">
                        <a:buFont typeface="Wingdings" panose="05000000000000000000" pitchFamily="2" charset="2"/>
                        <a:buChar char="ü"/>
                      </a:pPr>
                      <a:r>
                        <a:rPr kumimoji="0" lang="en-US" sz="1200" b="0" i="0" u="none" strike="noStrike" kern="1200" baseline="0" dirty="0" smtClean="0">
                          <a:solidFill>
                            <a:srgbClr val="00B050"/>
                          </a:solidFill>
                          <a:latin typeface="+mn-lt"/>
                          <a:ea typeface="+mn-ea"/>
                          <a:cs typeface="+mn-cs"/>
                        </a:rPr>
                        <a:t>Plug reinforced by fibrin threads formed during clotting process.</a:t>
                      </a:r>
                    </a:p>
                    <a:p>
                      <a:pPr marL="171450" indent="-171450">
                        <a:buFont typeface="Wingdings" panose="05000000000000000000" pitchFamily="2" charset="2"/>
                        <a:buChar char="ü"/>
                      </a:pPr>
                      <a:r>
                        <a:rPr kumimoji="0" lang="en-US" sz="1200" b="0" i="0" u="none" strike="noStrike" kern="1200" baseline="0" dirty="0" smtClean="0">
                          <a:solidFill>
                            <a:srgbClr val="7030A0"/>
                          </a:solidFill>
                          <a:latin typeface="+mn-lt"/>
                          <a:ea typeface="+mn-ea"/>
                          <a:cs typeface="+mn-cs"/>
                        </a:rPr>
                        <a:t>Fibrinogen  is needed to join platelet to each other via platelet fibrinogen receptors.</a:t>
                      </a: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689617356"/>
                  </a:ext>
                </a:extLst>
              </a:tr>
            </a:tbl>
          </a:graphicData>
        </a:graphic>
      </p:graphicFrame>
      <p:sp>
        <p:nvSpPr>
          <p:cNvPr id="16" name="Rectangle 15"/>
          <p:cNvSpPr/>
          <p:nvPr/>
        </p:nvSpPr>
        <p:spPr>
          <a:xfrm>
            <a:off x="8254652" y="2031"/>
            <a:ext cx="3955560" cy="291415"/>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abic Typesetting" panose="03020402040406030203" pitchFamily="66" charset="-78"/>
                <a:cs typeface="Arabic Typesetting" panose="03020402040406030203" pitchFamily="66" charset="-78"/>
              </a:rPr>
              <a:t>Only in Females’ Slides Except the </a:t>
            </a:r>
            <a:r>
              <a:rPr lang="en-US" b="1" dirty="0" smtClean="0">
                <a:solidFill>
                  <a:srgbClr val="7030A0"/>
                </a:solidFill>
                <a:latin typeface="Arabic Typesetting" panose="03020402040406030203" pitchFamily="66" charset="-78"/>
                <a:cs typeface="Arabic Typesetting" panose="03020402040406030203" pitchFamily="66" charset="-78"/>
              </a:rPr>
              <a:t>Purple</a:t>
            </a:r>
            <a:r>
              <a:rPr lang="en-US" b="1" dirty="0" smtClean="0">
                <a:solidFill>
                  <a:schemeClr val="tx2"/>
                </a:solidFill>
                <a:latin typeface="Arabic Typesetting" panose="03020402040406030203" pitchFamily="66" charset="-78"/>
                <a:cs typeface="Arabic Typesetting" panose="03020402040406030203" pitchFamily="66" charset="-78"/>
              </a:rPr>
              <a:t> sentence.</a:t>
            </a:r>
            <a:endParaRPr lang="en-US" b="1" dirty="0">
              <a:solidFill>
                <a:schemeClr val="tx2"/>
              </a:solidFill>
              <a:latin typeface="Arabic Typesetting" panose="03020402040406030203" pitchFamily="66" charset="-78"/>
              <a:cs typeface="Arabic Typesetting" panose="03020402040406030203" pitchFamily="66" charset="-78"/>
            </a:endParaRPr>
          </a:p>
        </p:txBody>
      </p:sp>
      <p:pic>
        <p:nvPicPr>
          <p:cNvPr id="9" name="Picture 8"/>
          <p:cNvPicPr>
            <a:picLocks noChangeAspect="1"/>
          </p:cNvPicPr>
          <p:nvPr/>
        </p:nvPicPr>
        <p:blipFill rotWithShape="1">
          <a:blip r:embed="rId2"/>
          <a:srcRect t="693" r="60106" b="73209"/>
          <a:stretch/>
        </p:blipFill>
        <p:spPr>
          <a:xfrm>
            <a:off x="9941637" y="429335"/>
            <a:ext cx="2169765" cy="1180254"/>
          </a:xfrm>
          <a:prstGeom prst="rect">
            <a:avLst/>
          </a:prstGeom>
        </p:spPr>
      </p:pic>
      <p:pic>
        <p:nvPicPr>
          <p:cNvPr id="11" name="Picture 10"/>
          <p:cNvPicPr>
            <a:picLocks noChangeAspect="1"/>
          </p:cNvPicPr>
          <p:nvPr/>
        </p:nvPicPr>
        <p:blipFill rotWithShape="1">
          <a:blip r:embed="rId2"/>
          <a:srcRect l="59842" r="1799" b="73209"/>
          <a:stretch/>
        </p:blipFill>
        <p:spPr>
          <a:xfrm>
            <a:off x="9910835" y="2631295"/>
            <a:ext cx="2169765" cy="973527"/>
          </a:xfrm>
          <a:prstGeom prst="rect">
            <a:avLst/>
          </a:prstGeom>
        </p:spPr>
      </p:pic>
      <p:pic>
        <p:nvPicPr>
          <p:cNvPr id="12" name="Picture 11"/>
          <p:cNvPicPr>
            <a:picLocks noChangeAspect="1"/>
          </p:cNvPicPr>
          <p:nvPr/>
        </p:nvPicPr>
        <p:blipFill rotWithShape="1">
          <a:blip r:embed="rId2"/>
          <a:srcRect t="56152" r="60106" b="17749"/>
          <a:stretch/>
        </p:blipFill>
        <p:spPr>
          <a:xfrm>
            <a:off x="9873707" y="3707181"/>
            <a:ext cx="2206893" cy="985777"/>
          </a:xfrm>
          <a:prstGeom prst="rect">
            <a:avLst/>
          </a:prstGeom>
        </p:spPr>
      </p:pic>
      <p:pic>
        <p:nvPicPr>
          <p:cNvPr id="17" name="Picture 16"/>
          <p:cNvPicPr>
            <a:picLocks noChangeAspect="1"/>
          </p:cNvPicPr>
          <p:nvPr/>
        </p:nvPicPr>
        <p:blipFill>
          <a:blip r:embed="rId3"/>
          <a:stretch>
            <a:fillRect/>
          </a:stretch>
        </p:blipFill>
        <p:spPr>
          <a:xfrm>
            <a:off x="2348119" y="4509120"/>
            <a:ext cx="3852262" cy="2315592"/>
          </a:xfrm>
          <a:prstGeom prst="rect">
            <a:avLst/>
          </a:prstGeom>
        </p:spPr>
      </p:pic>
      <p:sp>
        <p:nvSpPr>
          <p:cNvPr id="5" name="Rectangle 4"/>
          <p:cNvSpPr/>
          <p:nvPr/>
        </p:nvSpPr>
        <p:spPr>
          <a:xfrm>
            <a:off x="9873707" y="4692958"/>
            <a:ext cx="2206893" cy="2123658"/>
          </a:xfrm>
          <a:prstGeom prst="rect">
            <a:avLst/>
          </a:prstGeom>
          <a:ln>
            <a:solidFill>
              <a:srgbClr val="00B050"/>
            </a:solidFill>
            <a:prstDash val="dashDot"/>
          </a:ln>
        </p:spPr>
        <p:txBody>
          <a:bodyPr wrap="square">
            <a:spAutoFit/>
          </a:bodyPr>
          <a:lstStyle/>
          <a:p>
            <a:r>
              <a:rPr lang="en-US" sz="1200" dirty="0">
                <a:solidFill>
                  <a:srgbClr val="00B050"/>
                </a:solidFill>
                <a:latin typeface="Calibri" panose="020F0502020204030204" pitchFamily="34" charset="0"/>
                <a:cs typeface="Calibri" panose="020F0502020204030204" pitchFamily="34" charset="0"/>
              </a:rPr>
              <a:t>why thromboxane A2 and prostacyclin are together even when they're opposite </a:t>
            </a:r>
            <a:r>
              <a:rPr lang="en-US" sz="1200" dirty="0" smtClean="0">
                <a:solidFill>
                  <a:srgbClr val="00B050"/>
                </a:solidFill>
                <a:latin typeface="Calibri" panose="020F0502020204030204" pitchFamily="34" charset="0"/>
                <a:cs typeface="Calibri" panose="020F0502020204030204" pitchFamily="34" charset="0"/>
              </a:rPr>
              <a:t>in action</a:t>
            </a:r>
            <a:r>
              <a:rPr lang="en-US" sz="1200" dirty="0">
                <a:solidFill>
                  <a:srgbClr val="00B050"/>
                </a:solidFill>
                <a:latin typeface="Calibri" panose="020F0502020204030204" pitchFamily="34" charset="0"/>
                <a:cs typeface="Calibri" panose="020F0502020204030204" pitchFamily="34" charset="0"/>
              </a:rPr>
              <a:t>? </a:t>
            </a:r>
            <a:r>
              <a:rPr lang="en-US" sz="1200" dirty="0">
                <a:solidFill>
                  <a:srgbClr val="FF0000"/>
                </a:solidFill>
                <a:latin typeface="Calibri" panose="020F0502020204030204" pitchFamily="34" charset="0"/>
                <a:cs typeface="Calibri" panose="020F0502020204030204" pitchFamily="34" charset="0"/>
              </a:rPr>
              <a:t>to maintain balance.</a:t>
            </a:r>
          </a:p>
          <a:p>
            <a:r>
              <a:rPr lang="en-US" sz="1200" dirty="0">
                <a:solidFill>
                  <a:srgbClr val="00B050"/>
                </a:solidFill>
                <a:latin typeface="Calibri" panose="020F0502020204030204" pitchFamily="34" charset="0"/>
                <a:cs typeface="Calibri" panose="020F0502020204030204" pitchFamily="34" charset="0"/>
              </a:rPr>
              <a:t>- platelet plug fast to form but weak and easy to break down, what's make it strong? when </a:t>
            </a:r>
            <a:r>
              <a:rPr lang="en-US" sz="1200" dirty="0" err="1">
                <a:solidFill>
                  <a:srgbClr val="00B050"/>
                </a:solidFill>
                <a:latin typeface="Calibri" panose="020F0502020204030204" pitchFamily="34" charset="0"/>
                <a:cs typeface="Calibri" panose="020F0502020204030204" pitchFamily="34" charset="0"/>
              </a:rPr>
              <a:t>phospholipide</a:t>
            </a:r>
            <a:r>
              <a:rPr lang="en-US" sz="1200" dirty="0">
                <a:solidFill>
                  <a:srgbClr val="00B050"/>
                </a:solidFill>
                <a:latin typeface="Calibri" panose="020F0502020204030204" pitchFamily="34" charset="0"/>
                <a:cs typeface="Calibri" panose="020F0502020204030204" pitchFamily="34" charset="0"/>
              </a:rPr>
              <a:t> </a:t>
            </a:r>
            <a:r>
              <a:rPr lang="en-US" sz="1200" dirty="0" smtClean="0">
                <a:solidFill>
                  <a:srgbClr val="00B050"/>
                </a:solidFill>
                <a:latin typeface="Calibri" panose="020F0502020204030204" pitchFamily="34" charset="0"/>
                <a:cs typeface="Calibri" panose="020F0502020204030204" pitchFamily="34" charset="0"/>
              </a:rPr>
              <a:t>released to </a:t>
            </a:r>
            <a:r>
              <a:rPr lang="en-US" sz="1200" dirty="0">
                <a:solidFill>
                  <a:srgbClr val="00B050"/>
                </a:solidFill>
                <a:latin typeface="Calibri" panose="020F0502020204030204" pitchFamily="34" charset="0"/>
                <a:cs typeface="Calibri" panose="020F0502020204030204" pitchFamily="34" charset="0"/>
              </a:rPr>
              <a:t>the surface of the cell and reaction of coagulation and formation of fibrin will </a:t>
            </a:r>
            <a:r>
              <a:rPr lang="en-US" sz="1200" dirty="0" smtClean="0">
                <a:solidFill>
                  <a:srgbClr val="00B050"/>
                </a:solidFill>
                <a:latin typeface="Calibri" panose="020F0502020204030204" pitchFamily="34" charset="0"/>
                <a:cs typeface="Calibri" panose="020F0502020204030204" pitchFamily="34" charset="0"/>
              </a:rPr>
              <a:t>happen.</a:t>
            </a:r>
            <a:endParaRPr lang="en-US" sz="1200" dirty="0">
              <a:solidFill>
                <a:srgbClr val="00B050"/>
              </a:solidFill>
              <a:latin typeface="Calibri" panose="020F0502020204030204" pitchFamily="34" charset="0"/>
              <a:cs typeface="Calibri" panose="020F0502020204030204" pitchFamily="34" charset="0"/>
            </a:endParaRPr>
          </a:p>
        </p:txBody>
      </p:sp>
      <p:sp>
        <p:nvSpPr>
          <p:cNvPr id="18" name="TextBox 17"/>
          <p:cNvSpPr txBox="1"/>
          <p:nvPr/>
        </p:nvSpPr>
        <p:spPr>
          <a:xfrm>
            <a:off x="9961707" y="1706268"/>
            <a:ext cx="2068020" cy="492443"/>
          </a:xfrm>
          <a:prstGeom prst="rect">
            <a:avLst/>
          </a:prstGeom>
          <a:ln>
            <a:solidFill>
              <a:srgbClr val="00B050"/>
            </a:solidFill>
            <a:prstDash val="dashDot"/>
          </a:ln>
        </p:spPr>
        <p:txBody>
          <a:bodyPr wrap="square">
            <a:spAutoFit/>
          </a:bodyPr>
          <a:lstStyle>
            <a:defPPr>
              <a:defRPr lang="en-US"/>
            </a:defPPr>
            <a:lvl1pPr>
              <a:defRPr sz="1200">
                <a:solidFill>
                  <a:srgbClr val="00B050"/>
                </a:solidFill>
                <a:latin typeface="Calibri" panose="020F0502020204030204" pitchFamily="34" charset="0"/>
                <a:cs typeface="Calibri" panose="020F0502020204030204" pitchFamily="34" charset="0"/>
              </a:defRPr>
            </a:lvl1pPr>
          </a:lstStyle>
          <a:p>
            <a:pPr algn="r" rtl="1"/>
            <a:r>
              <a:rPr lang="ar-SA" sz="1300" dirty="0"/>
              <a:t>الأصفر </a:t>
            </a:r>
            <a:r>
              <a:rPr lang="ar-SA" sz="1300" dirty="0" smtClean="0"/>
              <a:t>كولاجين</a:t>
            </a:r>
            <a:r>
              <a:rPr lang="en-US" sz="1300" dirty="0" smtClean="0"/>
              <a:t> </a:t>
            </a:r>
            <a:r>
              <a:rPr lang="ar-SA" sz="1300" dirty="0" smtClean="0"/>
              <a:t> والأخضر </a:t>
            </a:r>
            <a:r>
              <a:rPr lang="ar-SA" sz="1300" dirty="0" err="1"/>
              <a:t>بلاتيت</a:t>
            </a:r>
            <a:r>
              <a:rPr lang="ar-SA" sz="1300" dirty="0"/>
              <a:t> </a:t>
            </a:r>
          </a:p>
          <a:p>
            <a:pPr algn="r" rtl="1"/>
            <a:r>
              <a:rPr lang="ar-SA" sz="1300" dirty="0" err="1" smtClean="0"/>
              <a:t>بلاتيت</a:t>
            </a:r>
            <a:r>
              <a:rPr lang="ar-SA" sz="1300" dirty="0" smtClean="0"/>
              <a:t> </a:t>
            </a:r>
            <a:r>
              <a:rPr lang="ar-SA" sz="1300" dirty="0"/>
              <a:t>+كولاجين = </a:t>
            </a:r>
            <a:r>
              <a:rPr lang="en-US" sz="1300" dirty="0" smtClean="0"/>
              <a:t>Adhesion</a:t>
            </a:r>
            <a:endParaRPr lang="ar-SA" sz="1300" dirty="0"/>
          </a:p>
        </p:txBody>
      </p:sp>
      <p:pic>
        <p:nvPicPr>
          <p:cNvPr id="7" name="Picture 6"/>
          <p:cNvPicPr>
            <a:picLocks noChangeAspect="1"/>
          </p:cNvPicPr>
          <p:nvPr/>
        </p:nvPicPr>
        <p:blipFill>
          <a:blip r:embed="rId4"/>
          <a:stretch>
            <a:fillRect/>
          </a:stretch>
        </p:blipFill>
        <p:spPr>
          <a:xfrm>
            <a:off x="6598468" y="4535863"/>
            <a:ext cx="2940125" cy="2186247"/>
          </a:xfrm>
          <a:prstGeom prst="rect">
            <a:avLst/>
          </a:prstGeom>
        </p:spPr>
      </p:pic>
    </p:spTree>
    <p:extLst>
      <p:ext uri="{BB962C8B-B14F-4D97-AF65-F5344CB8AC3E}">
        <p14:creationId xmlns:p14="http://schemas.microsoft.com/office/powerpoint/2010/main" val="506452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3219400"/>
              </p:ext>
            </p:extLst>
          </p:nvPr>
        </p:nvGraphicFramePr>
        <p:xfrm>
          <a:off x="1" y="-2"/>
          <a:ext cx="12188824" cy="6858001"/>
        </p:xfrm>
        <a:graphic>
          <a:graphicData uri="http://schemas.openxmlformats.org/drawingml/2006/table">
            <a:tbl>
              <a:tblPr firstRow="1" bandRow="1">
                <a:tableStyleId>{5DA37D80-6434-44D0-A028-1B22A696006F}</a:tableStyleId>
              </a:tblPr>
              <a:tblGrid>
                <a:gridCol w="2277987">
                  <a:extLst>
                    <a:ext uri="{9D8B030D-6E8A-4147-A177-3AD203B41FA5}">
                      <a16:colId xmlns:a16="http://schemas.microsoft.com/office/drawing/2014/main" val="3687207917"/>
                    </a:ext>
                  </a:extLst>
                </a:gridCol>
                <a:gridCol w="7143769">
                  <a:extLst>
                    <a:ext uri="{9D8B030D-6E8A-4147-A177-3AD203B41FA5}">
                      <a16:colId xmlns:a16="http://schemas.microsoft.com/office/drawing/2014/main" val="398006236"/>
                    </a:ext>
                  </a:extLst>
                </a:gridCol>
                <a:gridCol w="2767068">
                  <a:extLst>
                    <a:ext uri="{9D8B030D-6E8A-4147-A177-3AD203B41FA5}">
                      <a16:colId xmlns:a16="http://schemas.microsoft.com/office/drawing/2014/main" val="392458980"/>
                    </a:ext>
                  </a:extLst>
                </a:gridCol>
              </a:tblGrid>
              <a:tr h="313529">
                <a:tc gridSpan="3">
                  <a:txBody>
                    <a:bodyPr/>
                    <a:lstStyle/>
                    <a:p>
                      <a:pPr algn="ctr"/>
                      <a:r>
                        <a:rPr kumimoji="0" lang="en-US" sz="1400" b="0" kern="1200" dirty="0" smtClean="0">
                          <a:solidFill>
                            <a:schemeClr val="tx1"/>
                          </a:solidFill>
                          <a:latin typeface="+mn-lt"/>
                          <a:ea typeface="+mn-ea"/>
                          <a:cs typeface="+mn-cs"/>
                        </a:rPr>
                        <a:t>Platelet activation</a:t>
                      </a:r>
                      <a:endParaRPr kumimoji="0" lang="en-GB" sz="1400" b="0" kern="1200" dirty="0">
                        <a:solidFill>
                          <a:schemeClr val="tx1"/>
                        </a:solidFill>
                        <a:latin typeface="+mn-lt"/>
                        <a:ea typeface="+mn-ea"/>
                        <a:cs typeface="+mn-cs"/>
                      </a:endParaRPr>
                    </a:p>
                  </a:txBody>
                  <a:tcPr>
                    <a:solidFill>
                      <a:srgbClr val="D6EAF6"/>
                    </a:solidFill>
                  </a:tcPr>
                </a:tc>
                <a:tc hMerge="1">
                  <a:txBody>
                    <a:bodyPr/>
                    <a:lstStyle/>
                    <a:p>
                      <a:endParaRPr lang="en-US"/>
                    </a:p>
                  </a:txBody>
                  <a:tcPr/>
                </a:tc>
                <a:tc hMerge="1">
                  <a:txBody>
                    <a:bodyPr/>
                    <a:lstStyle/>
                    <a:p>
                      <a:pPr algn="ctr"/>
                      <a:endParaRPr kumimoji="0" lang="en-GB" sz="1400" b="0" kern="1200" dirty="0">
                        <a:solidFill>
                          <a:schemeClr val="tx1"/>
                        </a:solidFill>
                        <a:latin typeface="+mn-lt"/>
                        <a:ea typeface="+mn-ea"/>
                        <a:cs typeface="+mn-cs"/>
                      </a:endParaRPr>
                    </a:p>
                  </a:txBody>
                  <a:tcPr>
                    <a:solidFill>
                      <a:srgbClr val="D6EAF6"/>
                    </a:solidFill>
                  </a:tcPr>
                </a:tc>
                <a:extLst>
                  <a:ext uri="{0D108BD9-81ED-4DB2-BD59-A6C34878D82A}">
                    <a16:rowId xmlns:a16="http://schemas.microsoft.com/office/drawing/2014/main" val="402202847"/>
                  </a:ext>
                </a:extLst>
              </a:tr>
              <a:tr h="3166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chemeClr val="tx1"/>
                          </a:solidFill>
                          <a:latin typeface="+mn-lt"/>
                          <a:ea typeface="+mn-ea"/>
                          <a:cs typeface="+mn-cs"/>
                        </a:rPr>
                        <a:t>4.</a:t>
                      </a:r>
                      <a:r>
                        <a:rPr kumimoji="0" lang="en-US" sz="1600" b="0" kern="1200" baseline="0" dirty="0" smtClean="0">
                          <a:solidFill>
                            <a:schemeClr val="tx1"/>
                          </a:solidFill>
                          <a:latin typeface="+mn-lt"/>
                          <a:ea typeface="+mn-ea"/>
                          <a:cs typeface="+mn-cs"/>
                        </a:rPr>
                        <a:t> </a:t>
                      </a:r>
                      <a:r>
                        <a:rPr kumimoji="0" lang="en-US" sz="1600" b="0" kern="1200" dirty="0" smtClean="0">
                          <a:solidFill>
                            <a:schemeClr val="tx1"/>
                          </a:solidFill>
                          <a:latin typeface="+mn-lt"/>
                          <a:ea typeface="+mn-ea"/>
                          <a:cs typeface="+mn-cs"/>
                        </a:rPr>
                        <a:t>Release reaction </a:t>
                      </a:r>
                    </a:p>
                  </a:txBody>
                  <a:tcPr>
                    <a:solidFill>
                      <a:srgbClr val="D2FAEA"/>
                    </a:solidFill>
                  </a:tcPr>
                </a:tc>
                <a:tc>
                  <a:txBody>
                    <a:bodyPr/>
                    <a:lstStyle/>
                    <a:p>
                      <a:r>
                        <a:rPr kumimoji="0" lang="en-US" sz="1400" b="0" i="0" u="none" strike="noStrike" kern="1200" baseline="0" dirty="0" smtClean="0">
                          <a:solidFill>
                            <a:schemeClr val="tx1"/>
                          </a:solidFill>
                          <a:latin typeface="+mn-lt"/>
                          <a:ea typeface="+mn-ea"/>
                          <a:cs typeface="+mn-cs"/>
                        </a:rPr>
                        <a:t>Activated Platelets Secrete </a:t>
                      </a:r>
                      <a:r>
                        <a:rPr kumimoji="0" lang="en-US" sz="1400" b="0" i="0" u="none" strike="noStrike" kern="1200" baseline="0" dirty="0" smtClean="0">
                          <a:solidFill>
                            <a:srgbClr val="00B050"/>
                          </a:solidFill>
                          <a:latin typeface="+mn-lt"/>
                          <a:ea typeface="+mn-ea"/>
                          <a:cs typeface="+mn-cs"/>
                        </a:rPr>
                        <a:t>the component inside dense body (ADP,ATP,CA+) released:</a:t>
                      </a:r>
                    </a:p>
                    <a:p>
                      <a:r>
                        <a:rPr kumimoji="0" lang="en-US" sz="1400" b="0" i="0" u="none" strike="noStrike" kern="1200" baseline="0" dirty="0" smtClean="0">
                          <a:solidFill>
                            <a:schemeClr val="tx1"/>
                          </a:solidFill>
                          <a:latin typeface="+mn-lt"/>
                          <a:ea typeface="+mn-ea"/>
                          <a:cs typeface="+mn-cs"/>
                        </a:rPr>
                        <a:t>1. ADP \ </a:t>
                      </a:r>
                      <a:r>
                        <a:rPr kumimoji="0" lang="en-US" sz="1400" b="0" i="0" u="none" strike="noStrike" kern="1200" baseline="0" dirty="0" smtClean="0">
                          <a:solidFill>
                            <a:srgbClr val="00B050"/>
                          </a:solidFill>
                          <a:latin typeface="+mn-lt"/>
                          <a:ea typeface="+mn-ea"/>
                          <a:cs typeface="+mn-cs"/>
                        </a:rPr>
                        <a:t>ATP</a:t>
                      </a:r>
                      <a:r>
                        <a:rPr kumimoji="0" lang="en-US" sz="1400" b="0" i="0" u="none" strike="noStrike" kern="1200" baseline="0" dirty="0" smtClean="0">
                          <a:solidFill>
                            <a:schemeClr val="tx1"/>
                          </a:solidFill>
                          <a:latin typeface="+mn-lt"/>
                          <a:ea typeface="+mn-ea"/>
                          <a:cs typeface="+mn-cs"/>
                        </a:rPr>
                        <a:t>: causes stickiness and enhances aggregation. </a:t>
                      </a:r>
                      <a:r>
                        <a:rPr kumimoji="0" lang="en-US" sz="1400" b="0" i="0" u="none" strike="noStrike" kern="1200" baseline="0" dirty="0" smtClean="0">
                          <a:solidFill>
                            <a:srgbClr val="00B050"/>
                          </a:solidFill>
                          <a:latin typeface="+mn-lt"/>
                          <a:ea typeface="+mn-ea"/>
                          <a:cs typeface="+mn-cs"/>
                        </a:rPr>
                        <a:t>ATP</a:t>
                      </a:r>
                    </a:p>
                    <a:p>
                      <a:r>
                        <a:rPr kumimoji="0" lang="en-US" sz="1400" b="0" i="0" u="none" strike="noStrike" kern="1200" baseline="0" dirty="0" smtClean="0">
                          <a:solidFill>
                            <a:srgbClr val="00B050"/>
                          </a:solidFill>
                          <a:latin typeface="+mn-lt"/>
                          <a:ea typeface="+mn-ea"/>
                          <a:cs typeface="+mn-cs"/>
                        </a:rPr>
                        <a:t>released by activated platelet will travel to another silent platelet and turn</a:t>
                      </a:r>
                    </a:p>
                    <a:p>
                      <a:r>
                        <a:rPr kumimoji="0" lang="en-US" sz="1400" b="0" i="0" u="none" strike="noStrike" kern="1200" baseline="0" dirty="0" smtClean="0">
                          <a:solidFill>
                            <a:srgbClr val="00B050"/>
                          </a:solidFill>
                          <a:latin typeface="+mn-lt"/>
                          <a:ea typeface="+mn-ea"/>
                          <a:cs typeface="+mn-cs"/>
                        </a:rPr>
                        <a:t>it to active.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tx1"/>
                          </a:solidFill>
                          <a:latin typeface="+mn-lt"/>
                          <a:ea typeface="+mn-ea"/>
                          <a:cs typeface="+mn-cs"/>
                        </a:rPr>
                        <a:t>2. Platelet phospholipid (PF3): causes clot formation.</a:t>
                      </a:r>
                      <a:endParaRPr kumimoji="0" lang="en-US" sz="1400" b="0" i="0" u="none" strike="noStrike" kern="1200" baseline="0" dirty="0" smtClean="0">
                        <a:solidFill>
                          <a:srgbClr val="00B050"/>
                        </a:solidFill>
                        <a:latin typeface="+mn-lt"/>
                        <a:ea typeface="+mn-ea"/>
                        <a:cs typeface="+mn-cs"/>
                      </a:endParaRPr>
                    </a:p>
                    <a:p>
                      <a:r>
                        <a:rPr kumimoji="0" lang="en-US" sz="1400" b="0" i="0" u="none" strike="noStrike" kern="1200" baseline="0" dirty="0" smtClean="0">
                          <a:solidFill>
                            <a:schemeClr val="tx1"/>
                          </a:solidFill>
                          <a:latin typeface="+mn-lt"/>
                          <a:ea typeface="+mn-ea"/>
                          <a:cs typeface="+mn-cs"/>
                        </a:rPr>
                        <a:t>3. 5HT: causes vasoconstriction </a:t>
                      </a:r>
                      <a:r>
                        <a:rPr kumimoji="0" lang="en-US" sz="1400" b="0" i="0" u="none" strike="noStrike" kern="1200" baseline="0" dirty="0" smtClean="0">
                          <a:solidFill>
                            <a:srgbClr val="00B050"/>
                          </a:solidFill>
                          <a:latin typeface="+mn-lt"/>
                          <a:ea typeface="+mn-ea"/>
                          <a:cs typeface="+mn-cs"/>
                        </a:rPr>
                        <a:t>(decreasing blood flow through the</a:t>
                      </a:r>
                    </a:p>
                    <a:p>
                      <a:r>
                        <a:rPr kumimoji="0" lang="en-US" sz="1400" b="0" i="0" u="none" strike="noStrike" kern="1200" baseline="0" dirty="0" smtClean="0">
                          <a:solidFill>
                            <a:srgbClr val="00B050"/>
                          </a:solidFill>
                          <a:latin typeface="+mn-lt"/>
                          <a:ea typeface="+mn-ea"/>
                          <a:cs typeface="+mn-cs"/>
                        </a:rPr>
                        <a:t>injured vessel) and activating other platelets.</a:t>
                      </a:r>
                    </a:p>
                    <a:p>
                      <a:r>
                        <a:rPr kumimoji="0" lang="en-US" sz="1400" b="0" i="0" u="none" strike="noStrike" kern="1200" baseline="0" dirty="0" smtClean="0">
                          <a:solidFill>
                            <a:schemeClr val="tx1"/>
                          </a:solidFill>
                          <a:latin typeface="+mn-lt"/>
                          <a:ea typeface="+mn-ea"/>
                          <a:cs typeface="+mn-cs"/>
                        </a:rPr>
                        <a:t>4. Thromboxane A2 (TXA2): is a prostaglandin formed from</a:t>
                      </a:r>
                    </a:p>
                    <a:p>
                      <a:r>
                        <a:rPr kumimoji="0" lang="en-US" sz="1400" b="0" i="0" u="none" strike="noStrike" kern="1200" baseline="0" dirty="0" smtClean="0">
                          <a:solidFill>
                            <a:schemeClr val="tx1"/>
                          </a:solidFill>
                          <a:latin typeface="+mn-lt"/>
                          <a:ea typeface="+mn-ea"/>
                          <a:cs typeface="+mn-cs"/>
                        </a:rPr>
                        <a:t>arachidonic acid. </a:t>
                      </a:r>
                    </a:p>
                    <a:p>
                      <a:r>
                        <a:rPr kumimoji="0" lang="en-US" sz="1400" b="0" i="0" u="none" strike="noStrike" kern="1200" baseline="0" dirty="0" smtClean="0">
                          <a:solidFill>
                            <a:schemeClr val="tx1"/>
                          </a:solidFill>
                          <a:latin typeface="+mn-lt"/>
                          <a:ea typeface="+mn-ea"/>
                          <a:cs typeface="+mn-cs"/>
                        </a:rPr>
                        <a:t>Its Function:</a:t>
                      </a:r>
                    </a:p>
                    <a:p>
                      <a:r>
                        <a:rPr kumimoji="0" lang="en-US" sz="1400" b="0" i="0" u="none" strike="noStrike" kern="1200" baseline="0" dirty="0" smtClean="0">
                          <a:solidFill>
                            <a:schemeClr val="tx1"/>
                          </a:solidFill>
                          <a:latin typeface="+mn-lt"/>
                          <a:ea typeface="+mn-ea"/>
                          <a:cs typeface="+mn-cs"/>
                        </a:rPr>
                        <a:t>- vasoconstriction </a:t>
                      </a:r>
                      <a:r>
                        <a:rPr kumimoji="0" lang="en-US" sz="1400" b="0" i="0" u="none" strike="noStrike" kern="1200" baseline="0" dirty="0" smtClean="0">
                          <a:solidFill>
                            <a:srgbClr val="00B050"/>
                          </a:solidFill>
                          <a:latin typeface="+mn-lt"/>
                          <a:ea typeface="+mn-ea"/>
                          <a:cs typeface="+mn-cs"/>
                        </a:rPr>
                        <a:t>(decreasing blood flow through the injured</a:t>
                      </a:r>
                    </a:p>
                    <a:p>
                      <a:r>
                        <a:rPr kumimoji="0" lang="en-US" sz="1400" b="0" i="0" u="none" strike="noStrike" kern="1200" baseline="0" dirty="0" smtClean="0">
                          <a:solidFill>
                            <a:srgbClr val="00B050"/>
                          </a:solidFill>
                          <a:latin typeface="+mn-lt"/>
                          <a:ea typeface="+mn-ea"/>
                          <a:cs typeface="+mn-cs"/>
                        </a:rPr>
                        <a:t>vessel).</a:t>
                      </a:r>
                    </a:p>
                    <a:p>
                      <a:r>
                        <a:rPr kumimoji="0" lang="en-US" sz="1400" b="0" i="0" u="none" strike="noStrike" kern="1200" baseline="0" dirty="0" smtClean="0">
                          <a:solidFill>
                            <a:schemeClr val="tx1"/>
                          </a:solidFill>
                          <a:latin typeface="+mn-lt"/>
                          <a:ea typeface="+mn-ea"/>
                          <a:cs typeface="+mn-cs"/>
                        </a:rPr>
                        <a:t>- Platelet aggregation </a:t>
                      </a:r>
                      <a:r>
                        <a:rPr kumimoji="0" lang="en-US" sz="1400" b="0" i="0" u="none" strike="noStrike" kern="1200" baseline="0" dirty="0" smtClean="0">
                          <a:solidFill>
                            <a:srgbClr val="00B050"/>
                          </a:solidFill>
                          <a:latin typeface="+mn-lt"/>
                          <a:ea typeface="+mn-ea"/>
                          <a:cs typeface="+mn-cs"/>
                        </a:rPr>
                        <a:t>(Very strong aggregator)</a:t>
                      </a:r>
                    </a:p>
                    <a:p>
                      <a:r>
                        <a:rPr kumimoji="0" lang="en-US" sz="1400" b="0" i="0" u="none" strike="noStrike" kern="1200" baseline="0" dirty="0" smtClean="0">
                          <a:solidFill>
                            <a:schemeClr val="tx1"/>
                          </a:solidFill>
                          <a:latin typeface="+mn-lt"/>
                          <a:ea typeface="+mn-ea"/>
                          <a:cs typeface="+mn-cs"/>
                        </a:rPr>
                        <a:t>-TXA2 inhibited by aspirin </a:t>
                      </a:r>
                      <a:r>
                        <a:rPr kumimoji="0" lang="en-US" sz="1400" b="0" i="0" u="none" strike="noStrike" kern="1200" baseline="0" dirty="0" smtClean="0">
                          <a:solidFill>
                            <a:srgbClr val="00B050"/>
                          </a:solidFill>
                          <a:latin typeface="+mn-lt"/>
                          <a:ea typeface="+mn-ea"/>
                          <a:cs typeface="+mn-cs"/>
                        </a:rPr>
                        <a:t>(Aspirin will inhibit cyclooxygenase enzyme)</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b="0" kern="120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val="2878319891"/>
                  </a:ext>
                </a:extLst>
              </a:tr>
              <a:tr h="3377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chemeClr val="tx1"/>
                          </a:solidFill>
                          <a:latin typeface="+mn-lt"/>
                          <a:ea typeface="+mn-ea"/>
                          <a:cs typeface="+mn-cs"/>
                        </a:rPr>
                        <a:t>5. Clot reaction</a:t>
                      </a:r>
                      <a:endParaRPr kumimoji="0" lang="en-GB" sz="1600" b="0" kern="1200" dirty="0" smtClean="0">
                        <a:solidFill>
                          <a:schemeClr val="tx1"/>
                        </a:solidFill>
                        <a:latin typeface="+mn-lt"/>
                        <a:ea typeface="+mn-ea"/>
                        <a:cs typeface="+mn-cs"/>
                      </a:endParaRPr>
                    </a:p>
                    <a:p>
                      <a:pPr algn="l" rtl="0"/>
                      <a:endParaRPr kumimoji="0" lang="en-US" sz="1600" b="0" kern="1200" dirty="0" smtClean="0">
                        <a:solidFill>
                          <a:schemeClr val="tx1"/>
                        </a:solidFill>
                        <a:latin typeface="+mn-lt"/>
                        <a:ea typeface="+mn-ea"/>
                        <a:cs typeface="+mn-cs"/>
                      </a:endParaRPr>
                    </a:p>
                    <a:p>
                      <a:pPr marL="285750" indent="-285750">
                        <a:buFont typeface="Wingdings" panose="05000000000000000000" pitchFamily="2" charset="2"/>
                        <a:buChar char="ü"/>
                      </a:pPr>
                      <a:endParaRPr kumimoji="0" lang="en-US" sz="1400" b="0" kern="1200" dirty="0" smtClean="0">
                        <a:solidFill>
                          <a:schemeClr val="bg1">
                            <a:lumMod val="50000"/>
                          </a:schemeClr>
                        </a:solidFill>
                        <a:latin typeface="+mn-lt"/>
                        <a:ea typeface="+mn-ea"/>
                        <a:cs typeface="+mn-cs"/>
                      </a:endParaRPr>
                    </a:p>
                  </a:txBody>
                  <a:tcPr>
                    <a:solidFill>
                      <a:srgbClr val="FFFFCC"/>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chemeClr val="accent2">
                              <a:lumMod val="75000"/>
                            </a:schemeClr>
                          </a:solidFill>
                        </a:rPr>
                        <a:t>Myosin and actin filament in platelet are stimulated by to contract during aggregation further reinforcing the plug and help release of granule contents.</a:t>
                      </a:r>
                    </a:p>
                    <a:p>
                      <a:r>
                        <a:rPr lang="en-GB" sz="1400" dirty="0" smtClean="0"/>
                        <a:t>1- Platelets activated by adhesion.</a:t>
                      </a:r>
                    </a:p>
                    <a:p>
                      <a:r>
                        <a:rPr lang="en-GB" sz="1400" dirty="0" smtClean="0"/>
                        <a:t> 2- Extend projections to make contact with each other.</a:t>
                      </a:r>
                    </a:p>
                    <a:p>
                      <a:r>
                        <a:rPr lang="en-GB" sz="1400" dirty="0" smtClean="0"/>
                        <a:t> 3- </a:t>
                      </a:r>
                      <a:r>
                        <a:rPr lang="en-GB" sz="1400" dirty="0" smtClean="0">
                          <a:solidFill>
                            <a:schemeClr val="accent2">
                              <a:lumMod val="75000"/>
                            </a:schemeClr>
                          </a:solidFill>
                        </a:rPr>
                        <a:t>Release: </a:t>
                      </a:r>
                      <a:r>
                        <a:rPr lang="en-GB" sz="1400" dirty="0" smtClean="0"/>
                        <a:t>thromboxane A2, serotonin &amp; ADP</a:t>
                      </a:r>
                      <a:r>
                        <a:rPr lang="en-GB" sz="1400" baseline="0" dirty="0" smtClean="0"/>
                        <a:t> </a:t>
                      </a:r>
                      <a:r>
                        <a:rPr lang="en-GB" sz="1400" dirty="0" smtClean="0"/>
                        <a:t>activating other platelets.</a:t>
                      </a:r>
                      <a:endParaRPr lang="en-US" sz="1400" dirty="0" smtClean="0"/>
                    </a:p>
                    <a:p>
                      <a:endParaRPr lang="en-GB" sz="1400" dirty="0" smtClean="0"/>
                    </a:p>
                    <a:p>
                      <a:pPr marL="285750" indent="-285750">
                        <a:buFont typeface="Wingdings" panose="05000000000000000000" pitchFamily="2" charset="2"/>
                        <a:buChar char="ü"/>
                      </a:pPr>
                      <a:r>
                        <a:rPr lang="en-GB" sz="1400" dirty="0" smtClean="0"/>
                        <a:t> Serotonin &amp; thromboxane A2 </a:t>
                      </a:r>
                      <a:r>
                        <a:rPr lang="en-GB" sz="1400" b="0" u="none" dirty="0" smtClean="0"/>
                        <a:t>are vasoconstrictors decreasing </a:t>
                      </a:r>
                      <a:r>
                        <a:rPr lang="en-GB" sz="1400" dirty="0" smtClean="0"/>
                        <a:t>blood flow through the injured vessel.</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chemeClr val="tx1"/>
                          </a:solidFill>
                          <a:latin typeface="Roboto" charset="0"/>
                        </a:rPr>
                        <a:t>ADP causes stickiness and enhance aggregation.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b="0" i="0" dirty="0" smtClean="0">
                        <a:solidFill>
                          <a:schemeClr val="tx1"/>
                        </a:solidFill>
                        <a:effectLst/>
                        <a:latin typeface="Roboto" charset="0"/>
                      </a:endParaRPr>
                    </a:p>
                    <a:p>
                      <a:pPr marL="285750" indent="-285750">
                        <a:buFont typeface="Wingdings" panose="05000000000000000000" pitchFamily="2" charset="2"/>
                        <a:buChar char="ü"/>
                      </a:pPr>
                      <a:r>
                        <a:rPr kumimoji="0" lang="en-US" sz="1400" kern="1200" dirty="0" smtClean="0">
                          <a:solidFill>
                            <a:srgbClr val="00B050"/>
                          </a:solidFill>
                          <a:latin typeface="+mn-lt"/>
                          <a:ea typeface="+mn-ea"/>
                          <a:cs typeface="+mn-cs"/>
                        </a:rPr>
                        <a:t>clot retraction is a result of actin and myosin, so they're stimulated to contract during aggregation, why?</a:t>
                      </a:r>
                      <a:r>
                        <a:rPr kumimoji="0" lang="en-US" sz="1400" kern="1200" baseline="0" dirty="0" smtClean="0">
                          <a:solidFill>
                            <a:srgbClr val="00B050"/>
                          </a:solidFill>
                          <a:latin typeface="+mn-lt"/>
                          <a:ea typeface="+mn-ea"/>
                          <a:cs typeface="+mn-cs"/>
                        </a:rPr>
                        <a:t> </a:t>
                      </a:r>
                      <a:r>
                        <a:rPr kumimoji="0" lang="en-US" sz="1400" kern="1200" dirty="0" smtClean="0">
                          <a:solidFill>
                            <a:srgbClr val="00B050"/>
                          </a:solidFill>
                          <a:latin typeface="+mn-lt"/>
                          <a:ea typeface="+mn-ea"/>
                          <a:cs typeface="+mn-cs"/>
                        </a:rPr>
                        <a:t>inforce further platelet plug and help healing.</a:t>
                      </a:r>
                    </a:p>
                    <a:p>
                      <a:pPr marL="285750" indent="-285750">
                        <a:buFont typeface="Wingdings" panose="05000000000000000000" pitchFamily="2" charset="2"/>
                        <a:buChar char="ü"/>
                      </a:pPr>
                      <a:r>
                        <a:rPr kumimoji="0" lang="en-US" sz="1400" kern="1200" dirty="0" smtClean="0">
                          <a:solidFill>
                            <a:srgbClr val="00B050"/>
                          </a:solidFill>
                          <a:latin typeface="+mn-lt"/>
                          <a:ea typeface="+mn-ea"/>
                          <a:cs typeface="+mn-cs"/>
                        </a:rPr>
                        <a:t>after sealing the platelet release growth factor those proteins act as healing factor to repair blood vessels,</a:t>
                      </a:r>
                      <a:r>
                        <a:rPr kumimoji="0" lang="en-US" sz="1400" kern="1200" baseline="0" dirty="0" smtClean="0">
                          <a:solidFill>
                            <a:srgbClr val="00B050"/>
                          </a:solidFill>
                          <a:latin typeface="+mn-lt"/>
                          <a:ea typeface="+mn-ea"/>
                          <a:cs typeface="+mn-cs"/>
                        </a:rPr>
                        <a:t> </a:t>
                      </a:r>
                      <a:r>
                        <a:rPr kumimoji="0" lang="en-US" sz="1400" kern="1200" dirty="0" smtClean="0">
                          <a:solidFill>
                            <a:srgbClr val="00B050"/>
                          </a:solidFill>
                          <a:latin typeface="+mn-lt"/>
                          <a:ea typeface="+mn-ea"/>
                          <a:cs typeface="+mn-cs"/>
                        </a:rPr>
                        <a:t>stimulation for smooth muscle cell synthesis and fibroblast.</a:t>
                      </a:r>
                    </a:p>
                    <a:p>
                      <a:pPr marL="285750" indent="-285750" algn="r" rtl="1">
                        <a:buFont typeface="Wingdings" panose="05000000000000000000" pitchFamily="2" charset="2"/>
                        <a:buChar char="ü"/>
                      </a:pPr>
                      <a:r>
                        <a:rPr kumimoji="0" lang="ar-SA" sz="1400" kern="1200" dirty="0" smtClean="0">
                          <a:solidFill>
                            <a:srgbClr val="00B050"/>
                          </a:solidFill>
                          <a:latin typeface="Calibri" panose="020F0502020204030204" pitchFamily="34" charset="0"/>
                          <a:ea typeface="+mn-ea"/>
                          <a:cs typeface="Calibri" panose="020F0502020204030204" pitchFamily="34" charset="0"/>
                        </a:rPr>
                        <a:t>نفس فكرة حقن نضارة البشرة</a:t>
                      </a: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pPr marL="12700" algn="ctr">
                        <a:lnSpc>
                          <a:spcPts val="2045"/>
                        </a:lnSpc>
                        <a:spcBef>
                          <a:spcPts val="102"/>
                        </a:spcBef>
                      </a:pPr>
                      <a:endParaRPr kumimoji="0" lang="en-US" sz="16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4129942922"/>
                  </a:ext>
                </a:extLst>
              </a:tr>
            </a:tbl>
          </a:graphicData>
        </a:graphic>
      </p:graphicFrame>
      <p:sp>
        <p:nvSpPr>
          <p:cNvPr id="16" name="Rectangle 15"/>
          <p:cNvSpPr/>
          <p:nvPr/>
        </p:nvSpPr>
        <p:spPr>
          <a:xfrm>
            <a:off x="10004231" y="2031"/>
            <a:ext cx="2205981" cy="330625"/>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pic>
        <p:nvPicPr>
          <p:cNvPr id="6" name="Picture 5"/>
          <p:cNvPicPr>
            <a:picLocks noChangeAspect="1"/>
          </p:cNvPicPr>
          <p:nvPr/>
        </p:nvPicPr>
        <p:blipFill rotWithShape="1">
          <a:blip r:embed="rId2"/>
          <a:srcRect l="59841" t="55459" r="265" b="18442"/>
          <a:stretch/>
        </p:blipFill>
        <p:spPr>
          <a:xfrm>
            <a:off x="9478788" y="960511"/>
            <a:ext cx="2593485" cy="1800200"/>
          </a:xfrm>
          <a:prstGeom prst="rect">
            <a:avLst/>
          </a:prstGeom>
        </p:spPr>
      </p:pic>
      <p:pic>
        <p:nvPicPr>
          <p:cNvPr id="7" name="Picture 6"/>
          <p:cNvPicPr>
            <a:picLocks noChangeAspect="1"/>
          </p:cNvPicPr>
          <p:nvPr/>
        </p:nvPicPr>
        <p:blipFill>
          <a:blip r:embed="rId3"/>
          <a:stretch>
            <a:fillRect/>
          </a:stretch>
        </p:blipFill>
        <p:spPr>
          <a:xfrm>
            <a:off x="9550796" y="3861048"/>
            <a:ext cx="2431032" cy="1818906"/>
          </a:xfrm>
          <a:prstGeom prst="rect">
            <a:avLst/>
          </a:prstGeom>
        </p:spPr>
      </p:pic>
      <p:sp>
        <p:nvSpPr>
          <p:cNvPr id="11" name="TextBox 10">
            <a:extLst>
              <a:ext uri="{FF2B5EF4-FFF2-40B4-BE49-F238E27FC236}">
                <a16:creationId xmlns:a16="http://schemas.microsoft.com/office/drawing/2014/main" id="{C418D7F9-1D6C-644E-BAD5-EEA67CBAA079}"/>
              </a:ext>
            </a:extLst>
          </p:cNvPr>
          <p:cNvSpPr txBox="1"/>
          <p:nvPr/>
        </p:nvSpPr>
        <p:spPr>
          <a:xfrm>
            <a:off x="10122161" y="3564033"/>
            <a:ext cx="1172169" cy="276999"/>
          </a:xfrm>
          <a:prstGeom prst="rect">
            <a:avLst/>
          </a:prstGeom>
          <a:ln>
            <a:solidFill>
              <a:srgbClr val="00B050"/>
            </a:solidFill>
            <a:prstDash val="dashDot"/>
          </a:ln>
        </p:spPr>
        <p:txBody>
          <a:bodyPr wrap="square">
            <a:spAutoFit/>
          </a:bodyPr>
          <a:lstStyle>
            <a:defPPr>
              <a:defRPr lang="en-US"/>
            </a:defPPr>
            <a:lvl1pPr>
              <a:defRPr sz="1200">
                <a:solidFill>
                  <a:srgbClr val="00B050"/>
                </a:solidFill>
                <a:latin typeface="Calibri" panose="020F0502020204030204" pitchFamily="34" charset="0"/>
                <a:cs typeface="Calibri" panose="020F0502020204030204" pitchFamily="34" charset="0"/>
              </a:defRPr>
            </a:lvl1pPr>
          </a:lstStyle>
          <a:p>
            <a:r>
              <a:rPr lang="en-US" dirty="0"/>
              <a:t>Resting platelet</a:t>
            </a:r>
          </a:p>
        </p:txBody>
      </p:sp>
      <p:sp>
        <p:nvSpPr>
          <p:cNvPr id="12" name="TextBox 11">
            <a:extLst>
              <a:ext uri="{FF2B5EF4-FFF2-40B4-BE49-F238E27FC236}">
                <a16:creationId xmlns:a16="http://schemas.microsoft.com/office/drawing/2014/main" id="{BF907DA5-AE69-C746-9830-C035EEEEF982}"/>
              </a:ext>
            </a:extLst>
          </p:cNvPr>
          <p:cNvSpPr txBox="1"/>
          <p:nvPr/>
        </p:nvSpPr>
        <p:spPr>
          <a:xfrm>
            <a:off x="9560583" y="5715621"/>
            <a:ext cx="1147065" cy="461665"/>
          </a:xfrm>
          <a:prstGeom prst="rect">
            <a:avLst/>
          </a:prstGeom>
          <a:ln>
            <a:solidFill>
              <a:srgbClr val="00B050"/>
            </a:solidFill>
            <a:prstDash val="dashDot"/>
          </a:ln>
        </p:spPr>
        <p:txBody>
          <a:bodyPr wrap="square">
            <a:spAutoFit/>
          </a:bodyPr>
          <a:lstStyle>
            <a:defPPr>
              <a:defRPr lang="en-US"/>
            </a:defPPr>
            <a:lvl1pPr>
              <a:defRPr sz="1200">
                <a:solidFill>
                  <a:srgbClr val="00B050"/>
                </a:solidFill>
                <a:latin typeface="Calibri" panose="020F0502020204030204" pitchFamily="34" charset="0"/>
                <a:cs typeface="Calibri" panose="020F0502020204030204" pitchFamily="34" charset="0"/>
              </a:defRPr>
            </a:lvl1pPr>
          </a:lstStyle>
          <a:p>
            <a:pPr algn="ctr"/>
            <a:r>
              <a:rPr lang="en-US" dirty="0"/>
              <a:t>Activated platelet</a:t>
            </a:r>
          </a:p>
        </p:txBody>
      </p:sp>
      <p:sp>
        <p:nvSpPr>
          <p:cNvPr id="13" name="TextBox 12">
            <a:extLst>
              <a:ext uri="{FF2B5EF4-FFF2-40B4-BE49-F238E27FC236}">
                <a16:creationId xmlns:a16="http://schemas.microsoft.com/office/drawing/2014/main" id="{A05C040B-7819-0C4D-A9FD-0512FF2843FE}"/>
              </a:ext>
            </a:extLst>
          </p:cNvPr>
          <p:cNvSpPr txBox="1"/>
          <p:nvPr/>
        </p:nvSpPr>
        <p:spPr>
          <a:xfrm>
            <a:off x="10775530" y="5734698"/>
            <a:ext cx="1206298" cy="286590"/>
          </a:xfrm>
          <a:prstGeom prst="rect">
            <a:avLst/>
          </a:prstGeom>
          <a:ln>
            <a:solidFill>
              <a:srgbClr val="00B050"/>
            </a:solidFill>
            <a:prstDash val="dashDot"/>
          </a:ln>
        </p:spPr>
        <p:txBody>
          <a:bodyPr wrap="square">
            <a:spAutoFit/>
          </a:bodyPr>
          <a:lstStyle>
            <a:defPPr>
              <a:defRPr lang="en-US"/>
            </a:defPPr>
            <a:lvl1pPr algn="ctr">
              <a:defRPr sz="1200">
                <a:solidFill>
                  <a:srgbClr val="00B050"/>
                </a:solidFill>
                <a:latin typeface="Calibri" panose="020F0502020204030204" pitchFamily="34" charset="0"/>
                <a:cs typeface="Calibri" panose="020F0502020204030204" pitchFamily="34" charset="0"/>
              </a:defRPr>
            </a:lvl1pPr>
          </a:lstStyle>
          <a:p>
            <a:r>
              <a:rPr lang="en-US" dirty="0"/>
              <a:t>Spread platelet</a:t>
            </a:r>
          </a:p>
        </p:txBody>
      </p:sp>
      <p:sp>
        <p:nvSpPr>
          <p:cNvPr id="14" name="TextBox 13">
            <a:extLst>
              <a:ext uri="{FF2B5EF4-FFF2-40B4-BE49-F238E27FC236}">
                <a16:creationId xmlns:a16="http://schemas.microsoft.com/office/drawing/2014/main" id="{255440D7-F237-3944-BB89-8AF3707E60DD}"/>
              </a:ext>
            </a:extLst>
          </p:cNvPr>
          <p:cNvSpPr txBox="1"/>
          <p:nvPr/>
        </p:nvSpPr>
        <p:spPr>
          <a:xfrm>
            <a:off x="9478788" y="6322904"/>
            <a:ext cx="2593485" cy="461665"/>
          </a:xfrm>
          <a:prstGeom prst="rect">
            <a:avLst/>
          </a:prstGeom>
          <a:ln>
            <a:solidFill>
              <a:srgbClr val="00B050"/>
            </a:solidFill>
            <a:prstDash val="dashDot"/>
          </a:ln>
        </p:spPr>
        <p:txBody>
          <a:bodyPr wrap="square">
            <a:spAutoFit/>
          </a:bodyPr>
          <a:lstStyle>
            <a:defPPr>
              <a:defRPr lang="en-US"/>
            </a:defPPr>
            <a:lvl1pPr algn="ctr">
              <a:defRPr sz="1200">
                <a:solidFill>
                  <a:srgbClr val="00B050"/>
                </a:solidFill>
                <a:latin typeface="Calibri" panose="020F0502020204030204" pitchFamily="34" charset="0"/>
                <a:cs typeface="Calibri" panose="020F0502020204030204" pitchFamily="34" charset="0"/>
              </a:defRPr>
            </a:lvl1pPr>
          </a:lstStyle>
          <a:p>
            <a:r>
              <a:rPr lang="en-US" dirty="0"/>
              <a:t>The benefit of spreading is to act as physical covering of injuries</a:t>
            </a:r>
          </a:p>
        </p:txBody>
      </p:sp>
    </p:spTree>
    <p:extLst>
      <p:ext uri="{BB962C8B-B14F-4D97-AF65-F5344CB8AC3E}">
        <p14:creationId xmlns:p14="http://schemas.microsoft.com/office/powerpoint/2010/main" val="52395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Role of platelet in coagulation </a:t>
            </a:r>
            <a:r>
              <a:rPr lang="en-GB" sz="3200" dirty="0" smtClean="0"/>
              <a:t>(</a:t>
            </a:r>
            <a:r>
              <a:rPr lang="en-US" sz="3200" dirty="0" smtClean="0"/>
              <a:t>Cell </a:t>
            </a:r>
            <a:r>
              <a:rPr lang="en-US" sz="3200" dirty="0"/>
              <a:t>based </a:t>
            </a:r>
            <a:r>
              <a:rPr lang="en-US" sz="3200" dirty="0" smtClean="0"/>
              <a:t>model)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1" name="Oval 40"/>
          <p:cNvSpPr/>
          <p:nvPr/>
        </p:nvSpPr>
        <p:spPr>
          <a:xfrm>
            <a:off x="1192181" y="1664633"/>
            <a:ext cx="2325415" cy="1152128"/>
          </a:xfrm>
          <a:prstGeom prst="ellipse">
            <a:avLst/>
          </a:prstGeom>
          <a:solidFill>
            <a:srgbClr val="FFF6D9"/>
          </a:solidFill>
          <a:ln>
            <a:solidFill>
              <a:srgbClr val="FFF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2" name="Text Box 13"/>
          <p:cNvSpPr txBox="1">
            <a:spLocks noChangeArrowheads="1"/>
          </p:cNvSpPr>
          <p:nvPr/>
        </p:nvSpPr>
        <p:spPr bwMode="auto">
          <a:xfrm>
            <a:off x="2725508" y="1808649"/>
            <a:ext cx="386644" cy="276999"/>
          </a:xfrm>
          <a:prstGeom prst="rect">
            <a:avLst/>
          </a:prstGeom>
          <a:noFill/>
          <a:ln w="9525">
            <a:noFill/>
            <a:miter lim="800000"/>
            <a:headEnd/>
            <a:tailEnd/>
          </a:ln>
        </p:spPr>
        <p:txBody>
          <a:bodyPr wrap="none">
            <a:spAutoFit/>
          </a:bodyPr>
          <a:lstStyle/>
          <a:p>
            <a:r>
              <a:rPr lang="en-US" sz="1200" dirty="0" err="1">
                <a:solidFill>
                  <a:sysClr val="windowText" lastClr="000000"/>
                </a:solidFill>
                <a:latin typeface="Calibri" pitchFamily="34" charset="0"/>
              </a:rPr>
              <a:t>IXa</a:t>
            </a:r>
            <a:endParaRPr lang="en-US" sz="1200" dirty="0">
              <a:solidFill>
                <a:sysClr val="windowText" lastClr="000000"/>
              </a:solidFill>
              <a:latin typeface="Calibri" pitchFamily="34" charset="0"/>
            </a:endParaRPr>
          </a:p>
        </p:txBody>
      </p:sp>
      <p:sp>
        <p:nvSpPr>
          <p:cNvPr id="43" name="Text Box 14"/>
          <p:cNvSpPr txBox="1">
            <a:spLocks noChangeArrowheads="1"/>
          </p:cNvSpPr>
          <p:nvPr/>
        </p:nvSpPr>
        <p:spPr bwMode="auto">
          <a:xfrm>
            <a:off x="2127806" y="1773657"/>
            <a:ext cx="434734" cy="461665"/>
          </a:xfrm>
          <a:prstGeom prst="rect">
            <a:avLst/>
          </a:prstGeom>
          <a:noFill/>
          <a:ln w="9525">
            <a:noFill/>
            <a:miter lim="800000"/>
            <a:headEnd/>
            <a:tailEnd/>
          </a:ln>
        </p:spPr>
        <p:txBody>
          <a:bodyPr wrap="none">
            <a:spAutoFit/>
          </a:bodyPr>
          <a:lstStyle/>
          <a:p>
            <a:r>
              <a:rPr lang="en-US" sz="1200" dirty="0">
                <a:solidFill>
                  <a:srgbClr val="000099"/>
                </a:solidFill>
                <a:latin typeface="Calibri" pitchFamily="34" charset="0"/>
              </a:rPr>
              <a:t> TF</a:t>
            </a:r>
          </a:p>
          <a:p>
            <a:r>
              <a:rPr lang="en-US" sz="1200" dirty="0" err="1">
                <a:solidFill>
                  <a:srgbClr val="000099"/>
                </a:solidFill>
                <a:latin typeface="Calibri" pitchFamily="34" charset="0"/>
              </a:rPr>
              <a:t>VIIa</a:t>
            </a:r>
            <a:endParaRPr lang="en-US" sz="1200" dirty="0">
              <a:solidFill>
                <a:srgbClr val="000099"/>
              </a:solidFill>
              <a:latin typeface="Calibri" pitchFamily="34" charset="0"/>
            </a:endParaRPr>
          </a:p>
        </p:txBody>
      </p:sp>
      <p:sp>
        <p:nvSpPr>
          <p:cNvPr id="44" name="Text Box 15"/>
          <p:cNvSpPr txBox="1">
            <a:spLocks noChangeArrowheads="1"/>
          </p:cNvSpPr>
          <p:nvPr/>
        </p:nvSpPr>
        <p:spPr bwMode="auto">
          <a:xfrm>
            <a:off x="2192559" y="2467754"/>
            <a:ext cx="344966" cy="276999"/>
          </a:xfrm>
          <a:prstGeom prst="rect">
            <a:avLst/>
          </a:prstGeom>
          <a:noFill/>
          <a:ln w="9525">
            <a:noFill/>
            <a:miter lim="800000"/>
            <a:headEnd/>
            <a:tailEnd/>
          </a:ln>
        </p:spPr>
        <p:txBody>
          <a:bodyPr wrap="none">
            <a:spAutoFit/>
          </a:bodyPr>
          <a:lstStyle/>
          <a:p>
            <a:r>
              <a:rPr lang="en-US" sz="1200" dirty="0" err="1">
                <a:solidFill>
                  <a:srgbClr val="000099"/>
                </a:solidFill>
                <a:latin typeface="Calibri" pitchFamily="34" charset="0"/>
              </a:rPr>
              <a:t>Xa</a:t>
            </a:r>
            <a:endParaRPr lang="en-US" sz="1200" dirty="0">
              <a:solidFill>
                <a:srgbClr val="000099"/>
              </a:solidFill>
              <a:latin typeface="Calibri" pitchFamily="34" charset="0"/>
            </a:endParaRPr>
          </a:p>
        </p:txBody>
      </p:sp>
      <p:sp>
        <p:nvSpPr>
          <p:cNvPr id="45" name="Line 16"/>
          <p:cNvSpPr>
            <a:spLocks noChangeShapeType="1"/>
          </p:cNvSpPr>
          <p:nvPr/>
        </p:nvSpPr>
        <p:spPr bwMode="auto">
          <a:xfrm flipV="1">
            <a:off x="2513020" y="1960003"/>
            <a:ext cx="226604" cy="104563"/>
          </a:xfrm>
          <a:prstGeom prst="line">
            <a:avLst/>
          </a:prstGeom>
          <a:noFill/>
          <a:ln w="9525">
            <a:solidFill>
              <a:srgbClr val="F55AFD"/>
            </a:solidFill>
            <a:round/>
            <a:headEnd/>
            <a:tailEnd type="triangle" w="med" len="med"/>
          </a:ln>
        </p:spPr>
        <p:txBody>
          <a:bodyPr/>
          <a:lstStyle/>
          <a:p>
            <a:endParaRPr lang="en-GB">
              <a:solidFill>
                <a:srgbClr val="000099"/>
              </a:solidFill>
            </a:endParaRPr>
          </a:p>
        </p:txBody>
      </p:sp>
      <p:sp>
        <p:nvSpPr>
          <p:cNvPr id="46" name="Line 17"/>
          <p:cNvSpPr>
            <a:spLocks noChangeShapeType="1"/>
          </p:cNvSpPr>
          <p:nvPr/>
        </p:nvSpPr>
        <p:spPr bwMode="auto">
          <a:xfrm>
            <a:off x="2345173" y="2284566"/>
            <a:ext cx="0" cy="188563"/>
          </a:xfrm>
          <a:prstGeom prst="line">
            <a:avLst/>
          </a:prstGeom>
          <a:noFill/>
          <a:ln w="9525">
            <a:solidFill>
              <a:srgbClr val="F55AFD"/>
            </a:solidFill>
            <a:round/>
            <a:headEnd/>
            <a:tailEnd type="triangle" w="med" len="med"/>
          </a:ln>
        </p:spPr>
        <p:txBody>
          <a:bodyPr/>
          <a:lstStyle/>
          <a:p>
            <a:endParaRPr lang="en-GB">
              <a:solidFill>
                <a:srgbClr val="000099"/>
              </a:solidFill>
            </a:endParaRPr>
          </a:p>
        </p:txBody>
      </p:sp>
      <p:sp>
        <p:nvSpPr>
          <p:cNvPr id="47" name="Explosion 1 46"/>
          <p:cNvSpPr/>
          <p:nvPr/>
        </p:nvSpPr>
        <p:spPr>
          <a:xfrm>
            <a:off x="853301" y="1664633"/>
            <a:ext cx="1082154" cy="1080120"/>
          </a:xfrm>
          <a:prstGeom prst="irregularSeal1">
            <a:avLst/>
          </a:prstGeom>
          <a:solidFill>
            <a:srgbClr val="FCE0FF"/>
          </a:solidFill>
          <a:ln>
            <a:solidFill>
              <a:srgbClr val="FC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8" name="TextBox 47"/>
          <p:cNvSpPr txBox="1"/>
          <p:nvPr/>
        </p:nvSpPr>
        <p:spPr>
          <a:xfrm rot="19661454">
            <a:off x="1083600" y="2069309"/>
            <a:ext cx="762838" cy="276999"/>
          </a:xfrm>
          <a:prstGeom prst="rect">
            <a:avLst/>
          </a:prstGeom>
          <a:noFill/>
        </p:spPr>
        <p:txBody>
          <a:bodyPr wrap="none" rtlCol="0">
            <a:spAutoFit/>
          </a:bodyPr>
          <a:lstStyle/>
          <a:p>
            <a:r>
              <a:rPr lang="en-US" sz="1200" dirty="0"/>
              <a:t>fibroblast</a:t>
            </a:r>
          </a:p>
        </p:txBody>
      </p:sp>
      <p:sp>
        <p:nvSpPr>
          <p:cNvPr id="49" name="Rectangle 48"/>
          <p:cNvSpPr/>
          <p:nvPr/>
        </p:nvSpPr>
        <p:spPr>
          <a:xfrm>
            <a:off x="5545122" y="2219717"/>
            <a:ext cx="1683474" cy="400110"/>
          </a:xfrm>
          <a:prstGeom prst="rect">
            <a:avLst/>
          </a:prstGeom>
        </p:spPr>
        <p:txBody>
          <a:bodyPr wrap="none">
            <a:spAutoFit/>
          </a:bodyPr>
          <a:lstStyle/>
          <a:p>
            <a:r>
              <a:rPr lang="en-US" u="sng" dirty="0">
                <a:latin typeface="+mj-lt"/>
              </a:rPr>
              <a:t>Propagation</a:t>
            </a:r>
            <a:endParaRPr lang="en-US" dirty="0">
              <a:latin typeface="+mj-lt"/>
            </a:endParaRPr>
          </a:p>
        </p:txBody>
      </p:sp>
      <p:sp>
        <p:nvSpPr>
          <p:cNvPr id="50" name="Rectangle 49"/>
          <p:cNvSpPr/>
          <p:nvPr/>
        </p:nvSpPr>
        <p:spPr>
          <a:xfrm>
            <a:off x="3212759" y="2857498"/>
            <a:ext cx="1250407" cy="338554"/>
          </a:xfrm>
          <a:prstGeom prst="rect">
            <a:avLst/>
          </a:prstGeom>
          <a:solidFill>
            <a:schemeClr val="bg1"/>
          </a:solidFill>
          <a:ln>
            <a:solidFill>
              <a:srgbClr val="00B0F0"/>
            </a:solidFill>
          </a:ln>
        </p:spPr>
        <p:txBody>
          <a:bodyPr wrap="none">
            <a:spAutoFit/>
          </a:bodyPr>
          <a:lstStyle/>
          <a:p>
            <a:r>
              <a:rPr lang="en-US" sz="1600" dirty="0"/>
              <a:t>Prothrombin</a:t>
            </a:r>
          </a:p>
        </p:txBody>
      </p:sp>
      <p:cxnSp>
        <p:nvCxnSpPr>
          <p:cNvPr id="52" name="Straight Connector 51"/>
          <p:cNvCxnSpPr>
            <a:stCxn id="50" idx="1"/>
          </p:cNvCxnSpPr>
          <p:nvPr/>
        </p:nvCxnSpPr>
        <p:spPr>
          <a:xfrm flipH="1">
            <a:off x="2318849" y="3026775"/>
            <a:ext cx="89391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9" idx="0"/>
          </p:cNvCxnSpPr>
          <p:nvPr/>
        </p:nvCxnSpPr>
        <p:spPr>
          <a:xfrm flipH="1">
            <a:off x="2317863" y="3026775"/>
            <a:ext cx="986" cy="5760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812820" y="3602775"/>
            <a:ext cx="1010085" cy="338554"/>
          </a:xfrm>
          <a:prstGeom prst="rect">
            <a:avLst/>
          </a:prstGeom>
          <a:solidFill>
            <a:schemeClr val="bg1"/>
          </a:solidFill>
          <a:ln>
            <a:solidFill>
              <a:srgbClr val="00B0F0"/>
            </a:solidFill>
          </a:ln>
        </p:spPr>
        <p:txBody>
          <a:bodyPr wrap="none">
            <a:spAutoFit/>
          </a:bodyPr>
          <a:lstStyle/>
          <a:p>
            <a:r>
              <a:rPr lang="en-US" sz="1600" dirty="0"/>
              <a:t>Thrombin</a:t>
            </a:r>
          </a:p>
        </p:txBody>
      </p:sp>
      <p:sp>
        <p:nvSpPr>
          <p:cNvPr id="62" name="Oval 61"/>
          <p:cNvSpPr/>
          <p:nvPr/>
        </p:nvSpPr>
        <p:spPr>
          <a:xfrm>
            <a:off x="1131780" y="4097300"/>
            <a:ext cx="2325415" cy="1152128"/>
          </a:xfrm>
          <a:prstGeom prst="ellipse">
            <a:avLst/>
          </a:prstGeom>
          <a:solidFill>
            <a:srgbClr val="FFF6D9"/>
          </a:solidFill>
          <a:ln>
            <a:solidFill>
              <a:srgbClr val="FFF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64" name="Straight Arrow Connector 63"/>
          <p:cNvCxnSpPr>
            <a:stCxn id="59" idx="2"/>
            <a:endCxn id="72" idx="0"/>
          </p:cNvCxnSpPr>
          <p:nvPr/>
        </p:nvCxnSpPr>
        <p:spPr>
          <a:xfrm>
            <a:off x="2317863" y="3941329"/>
            <a:ext cx="392748" cy="429346"/>
          </a:xfrm>
          <a:prstGeom prst="straightConnector1">
            <a:avLst/>
          </a:prstGeom>
          <a:ln w="9525">
            <a:solidFill>
              <a:srgbClr val="F55AFD"/>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9" idx="2"/>
            <a:endCxn id="77" idx="0"/>
          </p:cNvCxnSpPr>
          <p:nvPr/>
        </p:nvCxnSpPr>
        <p:spPr>
          <a:xfrm flipH="1">
            <a:off x="1624269" y="3941329"/>
            <a:ext cx="693594" cy="830710"/>
          </a:xfrm>
          <a:prstGeom prst="straightConnector1">
            <a:avLst/>
          </a:prstGeom>
          <a:ln w="9525">
            <a:solidFill>
              <a:srgbClr val="F55AFD"/>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9" idx="2"/>
            <a:endCxn id="71" idx="0"/>
          </p:cNvCxnSpPr>
          <p:nvPr/>
        </p:nvCxnSpPr>
        <p:spPr>
          <a:xfrm flipH="1">
            <a:off x="2294487" y="3941329"/>
            <a:ext cx="23376" cy="470083"/>
          </a:xfrm>
          <a:prstGeom prst="straightConnector1">
            <a:avLst/>
          </a:prstGeom>
          <a:ln w="9525">
            <a:solidFill>
              <a:srgbClr val="F55AFD"/>
            </a:solidFill>
            <a:tailEnd type="triangle"/>
          </a:ln>
        </p:spPr>
        <p:style>
          <a:lnRef idx="1">
            <a:schemeClr val="accent1"/>
          </a:lnRef>
          <a:fillRef idx="0">
            <a:schemeClr val="accent1"/>
          </a:fillRef>
          <a:effectRef idx="0">
            <a:schemeClr val="accent1"/>
          </a:effectRef>
          <a:fontRef idx="minor">
            <a:schemeClr val="tx1"/>
          </a:fontRef>
        </p:style>
      </p:cxnSp>
      <p:sp>
        <p:nvSpPr>
          <p:cNvPr id="71" name="Text Box 11"/>
          <p:cNvSpPr txBox="1">
            <a:spLocks noChangeArrowheads="1"/>
          </p:cNvSpPr>
          <p:nvPr/>
        </p:nvSpPr>
        <p:spPr bwMode="auto">
          <a:xfrm>
            <a:off x="2065097" y="4411412"/>
            <a:ext cx="458780" cy="276999"/>
          </a:xfrm>
          <a:prstGeom prst="rect">
            <a:avLst/>
          </a:prstGeom>
          <a:noFill/>
          <a:ln w="9525">
            <a:noFill/>
            <a:miter lim="800000"/>
            <a:headEnd/>
            <a:tailEnd/>
          </a:ln>
        </p:spPr>
        <p:txBody>
          <a:bodyPr wrap="none">
            <a:spAutoFit/>
          </a:bodyPr>
          <a:lstStyle/>
          <a:p>
            <a:r>
              <a:rPr lang="en-US" sz="1200" dirty="0" err="1"/>
              <a:t>VIIIa</a:t>
            </a:r>
            <a:endParaRPr lang="en-US" sz="1200" dirty="0"/>
          </a:p>
        </p:txBody>
      </p:sp>
      <p:sp>
        <p:nvSpPr>
          <p:cNvPr id="72" name="Text Box 12"/>
          <p:cNvSpPr txBox="1">
            <a:spLocks noChangeArrowheads="1"/>
          </p:cNvSpPr>
          <p:nvPr/>
        </p:nvSpPr>
        <p:spPr bwMode="auto">
          <a:xfrm>
            <a:off x="2511678" y="4370675"/>
            <a:ext cx="397866" cy="276999"/>
          </a:xfrm>
          <a:prstGeom prst="rect">
            <a:avLst/>
          </a:prstGeom>
          <a:noFill/>
          <a:ln w="9525">
            <a:noFill/>
            <a:miter lim="800000"/>
            <a:headEnd/>
            <a:tailEnd/>
          </a:ln>
        </p:spPr>
        <p:txBody>
          <a:bodyPr wrap="none">
            <a:spAutoFit/>
          </a:bodyPr>
          <a:lstStyle/>
          <a:p>
            <a:r>
              <a:rPr lang="en-US" sz="1200" dirty="0" err="1"/>
              <a:t>XIa</a:t>
            </a:r>
            <a:endParaRPr lang="en-US" sz="1200" dirty="0"/>
          </a:p>
        </p:txBody>
      </p:sp>
      <p:sp>
        <p:nvSpPr>
          <p:cNvPr id="77" name="AutoShape 5"/>
          <p:cNvSpPr>
            <a:spLocks noChangeArrowheads="1"/>
          </p:cNvSpPr>
          <p:nvPr/>
        </p:nvSpPr>
        <p:spPr bwMode="auto">
          <a:xfrm rot="2644230">
            <a:off x="875416" y="4717090"/>
            <a:ext cx="1226182" cy="390378"/>
          </a:xfrm>
          <a:prstGeom prst="flowChartTerminator">
            <a:avLst/>
          </a:prstGeom>
          <a:solidFill>
            <a:srgbClr val="FFC000"/>
          </a:solidFill>
          <a:ln w="9525">
            <a:solidFill>
              <a:srgbClr val="FFC000"/>
            </a:solidFill>
            <a:miter lim="800000"/>
            <a:headEnd/>
            <a:tailEnd/>
          </a:ln>
        </p:spPr>
        <p:txBody>
          <a:bodyPr wrap="none" anchor="ctr"/>
          <a:lstStyle/>
          <a:p>
            <a:endParaRPr lang="ar-SA">
              <a:solidFill>
                <a:srgbClr val="000099"/>
              </a:solidFill>
              <a:latin typeface="Calibri" pitchFamily="34" charset="0"/>
            </a:endParaRPr>
          </a:p>
        </p:txBody>
      </p:sp>
      <p:sp>
        <p:nvSpPr>
          <p:cNvPr id="79" name="TextBox 78"/>
          <p:cNvSpPr txBox="1"/>
          <p:nvPr/>
        </p:nvSpPr>
        <p:spPr>
          <a:xfrm rot="2722757">
            <a:off x="1169131" y="4783624"/>
            <a:ext cx="646331" cy="276999"/>
          </a:xfrm>
          <a:prstGeom prst="rect">
            <a:avLst/>
          </a:prstGeom>
          <a:noFill/>
        </p:spPr>
        <p:txBody>
          <a:bodyPr wrap="none" rtlCol="0">
            <a:spAutoFit/>
          </a:bodyPr>
          <a:lstStyle/>
          <a:p>
            <a:r>
              <a:rPr lang="en-US" sz="1200"/>
              <a:t>Platelet</a:t>
            </a:r>
            <a:endParaRPr lang="en-US" sz="1200" dirty="0"/>
          </a:p>
        </p:txBody>
      </p:sp>
      <p:sp>
        <p:nvSpPr>
          <p:cNvPr id="80" name="Oval 79"/>
          <p:cNvSpPr/>
          <p:nvPr/>
        </p:nvSpPr>
        <p:spPr>
          <a:xfrm>
            <a:off x="5195964" y="4095237"/>
            <a:ext cx="2325415" cy="1152128"/>
          </a:xfrm>
          <a:prstGeom prst="ellipse">
            <a:avLst/>
          </a:prstGeom>
          <a:solidFill>
            <a:srgbClr val="FFF6D9"/>
          </a:solidFill>
          <a:ln>
            <a:solidFill>
              <a:srgbClr val="FFF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1" name="Rectangle 80"/>
          <p:cNvSpPr/>
          <p:nvPr/>
        </p:nvSpPr>
        <p:spPr>
          <a:xfrm>
            <a:off x="1270229" y="5413282"/>
            <a:ext cx="1842171" cy="400110"/>
          </a:xfrm>
          <a:prstGeom prst="rect">
            <a:avLst/>
          </a:prstGeom>
        </p:spPr>
        <p:txBody>
          <a:bodyPr wrap="none">
            <a:spAutoFit/>
          </a:bodyPr>
          <a:lstStyle/>
          <a:p>
            <a:r>
              <a:rPr lang="en-US" u="sng" dirty="0">
                <a:latin typeface="+mj-lt"/>
              </a:rPr>
              <a:t>Amplification</a:t>
            </a:r>
            <a:endParaRPr lang="en-US" dirty="0">
              <a:latin typeface="+mj-lt"/>
            </a:endParaRPr>
          </a:p>
        </p:txBody>
      </p:sp>
      <p:sp>
        <p:nvSpPr>
          <p:cNvPr id="82" name="Cloud 81"/>
          <p:cNvSpPr/>
          <p:nvPr/>
        </p:nvSpPr>
        <p:spPr>
          <a:xfrm>
            <a:off x="5758788" y="4816619"/>
            <a:ext cx="1224136" cy="556828"/>
          </a:xfrm>
          <a:prstGeom prst="cloud">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26"/>
          <p:cNvSpPr txBox="1">
            <a:spLocks noChangeArrowheads="1"/>
          </p:cNvSpPr>
          <p:nvPr/>
        </p:nvSpPr>
        <p:spPr bwMode="auto">
          <a:xfrm>
            <a:off x="6801026" y="4301935"/>
            <a:ext cx="397866" cy="276999"/>
          </a:xfrm>
          <a:prstGeom prst="rect">
            <a:avLst/>
          </a:prstGeom>
          <a:noFill/>
          <a:ln w="9525">
            <a:noFill/>
            <a:miter lim="800000"/>
            <a:headEnd/>
            <a:tailEnd/>
          </a:ln>
        </p:spPr>
        <p:txBody>
          <a:bodyPr wrap="none">
            <a:spAutoFit/>
          </a:bodyPr>
          <a:lstStyle/>
          <a:p>
            <a:r>
              <a:rPr lang="en-US" sz="1200" dirty="0" err="1"/>
              <a:t>XIa</a:t>
            </a:r>
            <a:endParaRPr lang="en-US" sz="1200" dirty="0"/>
          </a:p>
        </p:txBody>
      </p:sp>
      <p:sp>
        <p:nvSpPr>
          <p:cNvPr id="84" name="Text Box 27"/>
          <p:cNvSpPr txBox="1">
            <a:spLocks noChangeArrowheads="1"/>
          </p:cNvSpPr>
          <p:nvPr/>
        </p:nvSpPr>
        <p:spPr bwMode="auto">
          <a:xfrm>
            <a:off x="6228733" y="4299872"/>
            <a:ext cx="397866" cy="276999"/>
          </a:xfrm>
          <a:prstGeom prst="rect">
            <a:avLst/>
          </a:prstGeom>
          <a:noFill/>
          <a:ln w="9525">
            <a:noFill/>
            <a:miter lim="800000"/>
            <a:headEnd/>
            <a:tailEnd/>
          </a:ln>
        </p:spPr>
        <p:txBody>
          <a:bodyPr wrap="none">
            <a:spAutoFit/>
          </a:bodyPr>
          <a:lstStyle/>
          <a:p>
            <a:r>
              <a:rPr lang="en-US" sz="1200" dirty="0" err="1"/>
              <a:t>IXa</a:t>
            </a:r>
            <a:endParaRPr lang="en-US" sz="1200" dirty="0"/>
          </a:p>
        </p:txBody>
      </p:sp>
      <p:sp>
        <p:nvSpPr>
          <p:cNvPr id="85" name="Text Box 28"/>
          <p:cNvSpPr txBox="1">
            <a:spLocks noChangeArrowheads="1"/>
          </p:cNvSpPr>
          <p:nvPr/>
        </p:nvSpPr>
        <p:spPr bwMode="auto">
          <a:xfrm>
            <a:off x="5729095" y="4299872"/>
            <a:ext cx="359394" cy="276999"/>
          </a:xfrm>
          <a:prstGeom prst="rect">
            <a:avLst/>
          </a:prstGeom>
          <a:noFill/>
          <a:ln w="9525">
            <a:noFill/>
            <a:miter lim="800000"/>
            <a:headEnd/>
            <a:tailEnd/>
          </a:ln>
        </p:spPr>
        <p:txBody>
          <a:bodyPr wrap="none">
            <a:spAutoFit/>
          </a:bodyPr>
          <a:lstStyle/>
          <a:p>
            <a:r>
              <a:rPr lang="en-US" sz="1200" dirty="0" err="1"/>
              <a:t>Xa</a:t>
            </a:r>
            <a:endParaRPr lang="en-US" sz="1200" dirty="0"/>
          </a:p>
        </p:txBody>
      </p:sp>
      <p:cxnSp>
        <p:nvCxnSpPr>
          <p:cNvPr id="87" name="Straight Arrow Connector 86"/>
          <p:cNvCxnSpPr/>
          <p:nvPr/>
        </p:nvCxnSpPr>
        <p:spPr>
          <a:xfrm flipH="1">
            <a:off x="6621026" y="4429401"/>
            <a:ext cx="180000" cy="0"/>
          </a:xfrm>
          <a:prstGeom prst="straightConnector1">
            <a:avLst/>
          </a:prstGeom>
          <a:ln>
            <a:solidFill>
              <a:srgbClr val="F55AFD"/>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4" idx="1"/>
            <a:endCxn id="85" idx="3"/>
          </p:cNvCxnSpPr>
          <p:nvPr/>
        </p:nvCxnSpPr>
        <p:spPr>
          <a:xfrm flipH="1">
            <a:off x="6088489" y="4438372"/>
            <a:ext cx="180000" cy="0"/>
          </a:xfrm>
          <a:prstGeom prst="straightConnector1">
            <a:avLst/>
          </a:prstGeom>
          <a:ln>
            <a:solidFill>
              <a:srgbClr val="F55AFD"/>
            </a:solidFill>
            <a:tailEnd type="triangle"/>
          </a:ln>
        </p:spPr>
        <p:style>
          <a:lnRef idx="1">
            <a:schemeClr val="accent1"/>
          </a:lnRef>
          <a:fillRef idx="0">
            <a:schemeClr val="accent1"/>
          </a:fillRef>
          <a:effectRef idx="0">
            <a:schemeClr val="accent1"/>
          </a:effectRef>
          <a:fontRef idx="minor">
            <a:schemeClr val="tx1"/>
          </a:fontRef>
        </p:style>
      </p:cxnSp>
      <p:sp>
        <p:nvSpPr>
          <p:cNvPr id="90" name="Right Arrow 89"/>
          <p:cNvSpPr/>
          <p:nvPr/>
        </p:nvSpPr>
        <p:spPr>
          <a:xfrm>
            <a:off x="3772007" y="4490117"/>
            <a:ext cx="1157223" cy="326502"/>
          </a:xfrm>
          <a:prstGeom prst="rightArrow">
            <a:avLst/>
          </a:prstGeom>
          <a:solidFill>
            <a:srgbClr val="F55AFD"/>
          </a:solidFill>
          <a:ln>
            <a:solidFill>
              <a:srgbClr val="F55A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972303" y="4072858"/>
            <a:ext cx="1250407" cy="338554"/>
          </a:xfrm>
          <a:prstGeom prst="rect">
            <a:avLst/>
          </a:prstGeom>
          <a:solidFill>
            <a:schemeClr val="bg1"/>
          </a:solidFill>
          <a:ln>
            <a:solidFill>
              <a:srgbClr val="00B0F0"/>
            </a:solidFill>
          </a:ln>
        </p:spPr>
        <p:txBody>
          <a:bodyPr wrap="none">
            <a:spAutoFit/>
          </a:bodyPr>
          <a:lstStyle/>
          <a:p>
            <a:r>
              <a:rPr lang="en-US" sz="1600" dirty="0"/>
              <a:t>Prothrombin</a:t>
            </a:r>
          </a:p>
        </p:txBody>
      </p:sp>
      <p:sp>
        <p:nvSpPr>
          <p:cNvPr id="92" name="Rectangle 91"/>
          <p:cNvSpPr/>
          <p:nvPr/>
        </p:nvSpPr>
        <p:spPr>
          <a:xfrm>
            <a:off x="5325754" y="3036077"/>
            <a:ext cx="1010085" cy="338554"/>
          </a:xfrm>
          <a:prstGeom prst="rect">
            <a:avLst/>
          </a:prstGeom>
          <a:solidFill>
            <a:schemeClr val="bg1"/>
          </a:solidFill>
          <a:ln>
            <a:solidFill>
              <a:srgbClr val="00B0F0"/>
            </a:solidFill>
          </a:ln>
        </p:spPr>
        <p:txBody>
          <a:bodyPr wrap="none">
            <a:spAutoFit/>
          </a:bodyPr>
          <a:lstStyle/>
          <a:p>
            <a:r>
              <a:rPr lang="en-US" sz="1600" dirty="0"/>
              <a:t>Thrombin</a:t>
            </a:r>
          </a:p>
        </p:txBody>
      </p:sp>
      <p:cxnSp>
        <p:nvCxnSpPr>
          <p:cNvPr id="99" name="Straight Connector 98"/>
          <p:cNvCxnSpPr>
            <a:stCxn id="91" idx="3"/>
            <a:endCxn id="80" idx="1"/>
          </p:cNvCxnSpPr>
          <p:nvPr/>
        </p:nvCxnSpPr>
        <p:spPr>
          <a:xfrm>
            <a:off x="5222710" y="4242135"/>
            <a:ext cx="313803" cy="2182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0" idx="1"/>
            <a:endCxn id="92" idx="2"/>
          </p:cNvCxnSpPr>
          <p:nvPr/>
        </p:nvCxnSpPr>
        <p:spPr>
          <a:xfrm flipV="1">
            <a:off x="5536513" y="3374631"/>
            <a:ext cx="294284" cy="889331"/>
          </a:xfrm>
          <a:prstGeom prst="line">
            <a:avLst/>
          </a:prstGeom>
          <a:ln>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374332" y="5488038"/>
            <a:ext cx="2106667" cy="400110"/>
          </a:xfrm>
          <a:prstGeom prst="rect">
            <a:avLst/>
          </a:prstGeom>
          <a:noFill/>
        </p:spPr>
        <p:txBody>
          <a:bodyPr wrap="none" rtlCol="0">
            <a:spAutoFit/>
          </a:bodyPr>
          <a:lstStyle/>
          <a:p>
            <a:r>
              <a:rPr lang="en-US" dirty="0"/>
              <a:t>Activated platelets</a:t>
            </a:r>
          </a:p>
        </p:txBody>
      </p:sp>
      <p:sp>
        <p:nvSpPr>
          <p:cNvPr id="4" name="Document 3"/>
          <p:cNvSpPr/>
          <p:nvPr/>
        </p:nvSpPr>
        <p:spPr>
          <a:xfrm>
            <a:off x="7983354" y="1295400"/>
            <a:ext cx="3596050" cy="4941912"/>
          </a:xfrm>
          <a:prstGeom prst="flowChartDocument">
            <a:avLst/>
          </a:prstGeom>
          <a:solidFill>
            <a:schemeClr val="bg1"/>
          </a:solidFill>
          <a:ln w="9525">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solidFill>
                  <a:srgbClr val="FF0000"/>
                </a:solidFill>
                <a:latin typeface="Calibri" panose="020F0502020204030204" pitchFamily="34" charset="0"/>
                <a:cs typeface="Calibri" panose="020F0502020204030204" pitchFamily="34" charset="0"/>
              </a:rPr>
              <a:t>This is ONLY FOR YOUR INFORMATION.</a:t>
            </a:r>
            <a:endParaRPr lang="ar-SA" sz="1600" dirty="0">
              <a:solidFill>
                <a:srgbClr val="FF0000"/>
              </a:solidFill>
              <a:latin typeface="Calibri" panose="020F0502020204030204" pitchFamily="34" charset="0"/>
              <a:cs typeface="Calibri" panose="020F0502020204030204" pitchFamily="34" charset="0"/>
            </a:endParaRPr>
          </a:p>
          <a:p>
            <a:pPr algn="ctr" rtl="1"/>
            <a:r>
              <a:rPr lang="ar-SA" sz="1800" dirty="0">
                <a:solidFill>
                  <a:srgbClr val="00B050"/>
                </a:solidFill>
                <a:latin typeface="Calibri" panose="020F0502020204030204" pitchFamily="34" charset="0"/>
                <a:cs typeface="Calibri" panose="020F0502020204030204" pitchFamily="34" charset="0"/>
              </a:rPr>
              <a:t>بس المطلوب تعرفون من هذه الصورة أن الـ</a:t>
            </a:r>
            <a:r>
              <a:rPr lang="en-US" sz="1800" dirty="0">
                <a:solidFill>
                  <a:srgbClr val="00B050"/>
                </a:solidFill>
                <a:latin typeface="Calibri" panose="020F0502020204030204" pitchFamily="34" charset="0"/>
                <a:cs typeface="Calibri" panose="020F0502020204030204" pitchFamily="34" charset="0"/>
              </a:rPr>
              <a:t> </a:t>
            </a:r>
          </a:p>
          <a:p>
            <a:pPr algn="ctr" rtl="1"/>
            <a:r>
              <a:rPr lang="en-US" sz="1800" dirty="0">
                <a:solidFill>
                  <a:srgbClr val="00B050"/>
                </a:solidFill>
                <a:latin typeface="Calibri" panose="020F0502020204030204" pitchFamily="34" charset="0"/>
                <a:cs typeface="Calibri" panose="020F0502020204030204" pitchFamily="34" charset="0"/>
              </a:rPr>
              <a:t>Cell based model means the Extrinsic &amp; intrinsic pathway occur in the </a:t>
            </a:r>
            <a:r>
              <a:rPr lang="en-US" sz="1800" dirty="0">
                <a:solidFill>
                  <a:srgbClr val="FF0000"/>
                </a:solidFill>
                <a:latin typeface="Calibri" panose="020F0502020204030204" pitchFamily="34" charset="0"/>
                <a:cs typeface="Calibri" panose="020F0502020204030204" pitchFamily="34" charset="0"/>
              </a:rPr>
              <a:t>surface</a:t>
            </a:r>
            <a:r>
              <a:rPr lang="en-US" sz="1800" dirty="0">
                <a:solidFill>
                  <a:srgbClr val="00B050"/>
                </a:solidFill>
                <a:latin typeface="Calibri" panose="020F0502020204030204" pitchFamily="34" charset="0"/>
                <a:cs typeface="Calibri" panose="020F0502020204030204" pitchFamily="34" charset="0"/>
              </a:rPr>
              <a:t> of the platelets &amp; endothelium. </a:t>
            </a:r>
          </a:p>
        </p:txBody>
      </p:sp>
      <p:sp>
        <p:nvSpPr>
          <p:cNvPr id="5" name="Rectangle 4"/>
          <p:cNvSpPr/>
          <p:nvPr/>
        </p:nvSpPr>
        <p:spPr>
          <a:xfrm>
            <a:off x="609460" y="1295400"/>
            <a:ext cx="7185342" cy="4941912"/>
          </a:xfrm>
          <a:prstGeom prst="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25257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3948</TotalTime>
  <Words>2836</Words>
  <Application>Microsoft Office PowerPoint</Application>
  <PresentationFormat>Custom</PresentationFormat>
  <Paragraphs>588</Paragraphs>
  <Slides>17</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Agency FB</vt:lpstr>
      <vt:lpstr>Arabic Typesetting</vt:lpstr>
      <vt:lpstr>Arial</vt:lpstr>
      <vt:lpstr>Arial Black</vt:lpstr>
      <vt:lpstr>ArialMT</vt:lpstr>
      <vt:lpstr>Bookman Old Style</vt:lpstr>
      <vt:lpstr>Calibri</vt:lpstr>
      <vt:lpstr>Calibri-Bold</vt:lpstr>
      <vt:lpstr>Comic Sans MS</vt:lpstr>
      <vt:lpstr>Courier New</vt:lpstr>
      <vt:lpstr>Gill Sans MT</vt:lpstr>
      <vt:lpstr>Roboto</vt:lpstr>
      <vt:lpstr>Times New Roman</vt:lpstr>
      <vt:lpstr>Wingdings</vt:lpstr>
      <vt:lpstr>Wingdings 3</vt:lpstr>
      <vt:lpstr>Origin</vt:lpstr>
      <vt:lpstr>PowerPoint Presentation</vt:lpstr>
      <vt:lpstr>PowerPoint Presentation</vt:lpstr>
      <vt:lpstr>PowerPoint Presentation</vt:lpstr>
      <vt:lpstr>PowerPoint Presentation</vt:lpstr>
      <vt:lpstr>Platelet receptors</vt:lpstr>
      <vt:lpstr>PowerPoint Presentation</vt:lpstr>
      <vt:lpstr>PowerPoint Presentation</vt:lpstr>
      <vt:lpstr>PowerPoint Presentation</vt:lpstr>
      <vt:lpstr>Role of platelet in coagulation (Cell based model)</vt:lpstr>
      <vt:lpstr>PowerPoint Presentation</vt:lpstr>
      <vt:lpstr>PowerPoint Presentation</vt:lpstr>
      <vt:lpstr>Congenital platelet disorders </vt:lpstr>
      <vt:lpstr>PowerPoint Presentation</vt:lpstr>
      <vt:lpstr>Factors affecting blood platelet count</vt:lpstr>
      <vt:lpstr>Case study </vt:lpstr>
      <vt:lpstr>Summary</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958</cp:revision>
  <dcterms:created xsi:type="dcterms:W3CDTF">2016-09-07T16:15:34Z</dcterms:created>
  <dcterms:modified xsi:type="dcterms:W3CDTF">2017-12-26T12:59:10Z</dcterms:modified>
</cp:coreProperties>
</file>