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1" r:id="rId11"/>
    <p:sldId id="278" r:id="rId12"/>
    <p:sldId id="282" r:id="rId13"/>
    <p:sldId id="279" r:id="rId14"/>
    <p:sldId id="280" r:id="rId15"/>
    <p:sldId id="281" r:id="rId16"/>
    <p:sldId id="284" r:id="rId17"/>
    <p:sldId id="259" r:id="rId1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5B3D7"/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71"/>
  </p:normalViewPr>
  <p:slideViewPr>
    <p:cSldViewPr>
      <p:cViewPr>
        <p:scale>
          <a:sx n="110" d="100"/>
          <a:sy n="110" d="100"/>
        </p:scale>
        <p:origin x="-780" y="32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A51E1-B8CE-4769-BBC3-AC762A3AC246}" type="datetimeFigureOut">
              <a:rPr lang="en-GB" smtClean="0"/>
              <a:t>09/12/2017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AC99-90C5-4996-97D3-45D22C0C4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4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4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5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DAC99-90C5-4996-97D3-45D22C0C40A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5FFF-0276-4CD6-9241-6C4D99FA1CFD}" type="datetime1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1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41FC-5AD8-4669-8CBE-0A0DB861360D}" type="datetime1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BC6A-BFA3-4AA6-B349-22DD88ED7641}" type="datetime1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1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4BE0-6278-43EA-BE1A-3481B7ADCF09}" type="datetime1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94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47E8-877A-49EE-AB6B-70378C56022C}" type="datetime1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3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2C22-1C98-4456-84EF-4511A6EA79F6}" type="datetime1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A3FE-4F66-48C2-BE97-691AA3620943}" type="datetime1">
              <a:rPr lang="en-GB" smtClean="0"/>
              <a:t>09/12/2017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4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6624-8365-495C-9613-A6084636BF09}" type="datetime1">
              <a:rPr lang="en-GB" smtClean="0"/>
              <a:t>09/12/2017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3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F3BD-4F7A-490A-AF50-2F81C27451ED}" type="datetime1">
              <a:rPr lang="en-GB" smtClean="0"/>
              <a:t>09/12/2017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6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0E80-9A13-49D8-A00A-3F82BF226DD5}" type="datetime1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9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E599-14C9-4BAA-B97A-8F8440F2E34E}" type="datetime1">
              <a:rPr lang="en-GB" smtClean="0"/>
              <a:t>09/12/2017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9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D201-A5BF-425A-B114-06E735A390C2}" type="datetime1">
              <a:rPr lang="en-GB" smtClean="0"/>
              <a:t>09/12/2017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EE54-68FA-4549-B8FC-60987C18A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Zeiw5h0dV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1.jpeg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NOka2RbawLY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lineexambuilder.com/1-radiology-of-abdomen/exam-196294" TargetMode="External"/><Relationship Id="rId13" Type="http://schemas.openxmlformats.org/officeDocument/2006/relationships/hyperlink" Target="https://www.onlineexambuilder.com/radiology-of-abdomen/exam-196294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s://docs.google.com/presentation/d/1hshkkP8TkRlSsn_42J3VJVBxUBpM0Gq7rP2gsRXga7k/edit?usp=sharing" TargetMode="External"/><Relationship Id="rId12" Type="http://schemas.openxmlformats.org/officeDocument/2006/relationships/image" Target="../media/image38.png"/><Relationship Id="rId2" Type="http://schemas.openxmlformats.org/officeDocument/2006/relationships/hyperlink" Target="https://www.google.com.sa/url?sa=i&amp;rct=j&amp;q=&amp;esrc=s&amp;source=images&amp;cd=&amp;cad=rja&amp;uact=8&amp;ved=0ahUKEwjg4r34jqrWAhWHUBQKHdNaBUQQjRwIBw&amp;url=https://twitter.com/mstreamteam&amp;psig=AFQjCNFtqNWc88raA-zHB69P_ZPY5Y29OA&amp;ust=150566542047214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forms/d/1FR3PkgQz1udQXhp8NIgZ_ZU_blt2CYWL8ger_EtDJ2A/edit?usp=sharing" TargetMode="External"/><Relationship Id="rId11" Type="http://schemas.openxmlformats.org/officeDocument/2006/relationships/hyperlink" Target="https://drive.google.com/open?id=1g-hyfqVPGHCGBE6BBQMU8WsS1HURtzU9FjpCP0KhI18" TargetMode="External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hyperlink" Target="https://www.google.com.sa/url?sa=i&amp;rct=j&amp;q=&amp;esrc=s&amp;source=images&amp;cd=&amp;cad=rja&amp;uact=8&amp;ved=0ahUKEwjr1eCVjqrWAhVHfxoKHRiwCK0QjRwIBw&amp;url=https://play.google.com/store/apps/details?id=com.google.android.gm&amp;psig=AFQjCNHP5Krbnj7G-u5TWK07hlMsgiMS_A&amp;ust=1505665206148176" TargetMode="External"/><Relationship Id="rId9" Type="http://schemas.openxmlformats.org/officeDocument/2006/relationships/hyperlink" Target="https://drive.google.com/open?id=1PO3kVWNdOhC4T8eixprwDxFZPSQ_hXoiFt7229xWYDo" TargetMode="External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iVCicL158BY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6bio5tNSTQ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6ALW7AqOsOM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wGt8TKOrnI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524" y="3707904"/>
            <a:ext cx="6144812" cy="196003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Georgia" pitchFamily="18" charset="0"/>
              </a:rPr>
              <a:t>Radiology of the abdomen</a:t>
            </a:r>
            <a:r>
              <a:rPr lang="en-US" sz="3200" b="1" dirty="0" smtClean="0">
                <a:solidFill>
                  <a:schemeClr val="accent4"/>
                </a:solidFill>
                <a:latin typeface="Georgia" pitchFamily="18" charset="0"/>
              </a:rPr>
              <a:t/>
            </a:r>
            <a:br>
              <a:rPr lang="en-US" sz="3200" b="1" dirty="0" smtClean="0">
                <a:solidFill>
                  <a:schemeClr val="accent4"/>
                </a:solidFill>
                <a:latin typeface="Georgia" pitchFamily="18" charset="0"/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Georgia" pitchFamily="18" charset="0"/>
              </a:rPr>
              <a:t>Lecture -1-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0675"/>
            <a:ext cx="1944216" cy="946785"/>
          </a:xfrm>
          <a:prstGeom prst="rect">
            <a:avLst/>
          </a:prstGeom>
          <a:noFill/>
        </p:spPr>
      </p:pic>
      <p:sp>
        <p:nvSpPr>
          <p:cNvPr id="6" name="AutoShape 2" descr="https://mail.google.com/mail/u/1/?ui=2&amp;ik=2a6250a989&amp;view=fimg&amp;th=16003b110e3a67df&amp;attid=0.1&amp;disp=emb&amp;realattid=16003b09d66c5b3cf371&amp;attbid=ANGjdJ9grwwEir6nbtvfujdzGS8azl71J5apcRCRFv0xM-DYQPNvDmGs_aI3MidJC4FGAInHSljLFD-PrTsXcBbmqSIga4T4Lvd0FbXmMlumSmg60MHCWMTH05-gf74&amp;sz=s0-l75-ft&amp;ats=1511890429625&amp;rm=16003b110e3a67df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mail.google.com/mail/u/1/?ui=2&amp;ik=2a6250a989&amp;view=fimg&amp;th=16003b110e3a67df&amp;attid=0.1&amp;disp=emb&amp;realattid=16003b09d66c5b3cf371&amp;attbid=ANGjdJ9grwwEir6nbtvfujdzGS8azl71J5apcRCRFv0xM-DYQPNvDmGs_aI3MidJC4FGAInHSljLFD-PrTsXcBbmqSIga4T4Lvd0FbXmMlumSmg60MHCWMTH05-gf74&amp;sz=s0-l75-ft&amp;ats=1511890429625&amp;rm=16003b110e3a67df&amp;zw&amp;atsh=1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24602" r="13195" b="7070"/>
          <a:stretch/>
        </p:blipFill>
        <p:spPr>
          <a:xfrm>
            <a:off x="5301208" y="39635"/>
            <a:ext cx="1532398" cy="1508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4535"/>
          <a:stretch/>
        </p:blipFill>
        <p:spPr>
          <a:xfrm>
            <a:off x="3284984" y="1979712"/>
            <a:ext cx="2473719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4535"/>
          <a:stretch/>
        </p:blipFill>
        <p:spPr>
          <a:xfrm>
            <a:off x="1099298" y="1979713"/>
            <a:ext cx="247371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21"/>
          <p:cNvSpPr txBox="1"/>
          <p:nvPr/>
        </p:nvSpPr>
        <p:spPr>
          <a:xfrm>
            <a:off x="733391" y="1475656"/>
            <a:ext cx="5391219" cy="49141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635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Lucida Console"/>
                <a:ea typeface="Calibri"/>
                <a:cs typeface="Arial"/>
              </a:rPr>
              <a:t>Gastrointestinal tract </a:t>
            </a:r>
            <a:r>
              <a:rPr lang="en-US" sz="2400" dirty="0">
                <a:ln w="9208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glow rad="63500">
                    <a:schemeClr val="accent1">
                      <a:lumMod val="60000"/>
                      <a:lumOff val="40000"/>
                      <a:alpha val="40000"/>
                    </a:scheme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Lucida Console"/>
                <a:ea typeface="Calibri"/>
                <a:cs typeface="Arial"/>
              </a:rPr>
              <a:t>Block</a:t>
            </a:r>
            <a:endParaRPr lang="en-GB" sz="2400" dirty="0">
              <a:effectLst>
                <a:glow rad="63500">
                  <a:schemeClr val="accent1">
                    <a:lumMod val="60000"/>
                    <a:lumOff val="40000"/>
                    <a:alpha val="40000"/>
                  </a:scheme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079" y="5652120"/>
            <a:ext cx="65082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libri (Body)"/>
              </a:rPr>
              <a:t>To know radiology modalities used in abdomen imaging mainly GI tract</a:t>
            </a:r>
            <a:r>
              <a:rPr lang="en-GB" sz="1600" dirty="0" smtClean="0">
                <a:latin typeface="Calibri (Body)"/>
              </a:rPr>
              <a:t>.</a:t>
            </a:r>
            <a:endParaRPr lang="en-GB" sz="1600" dirty="0">
              <a:latin typeface="Calibri (Body)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libri (Body)"/>
              </a:rPr>
              <a:t>To know advantages and disadvantages of each modality</a:t>
            </a:r>
            <a:r>
              <a:rPr lang="en-GB" sz="1600" dirty="0" smtClean="0">
                <a:latin typeface="Calibri (Body)"/>
              </a:rPr>
              <a:t>.</a:t>
            </a:r>
            <a:endParaRPr lang="en-GB" sz="1600" dirty="0">
              <a:latin typeface="Calibri (Body)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libri (Body)"/>
              </a:rPr>
              <a:t>To know indications and contraindications of each modality</a:t>
            </a:r>
            <a:r>
              <a:rPr lang="en-GB" sz="1600" dirty="0" smtClean="0">
                <a:latin typeface="Calibri (Body)"/>
              </a:rPr>
              <a:t>.</a:t>
            </a:r>
            <a:endParaRPr lang="en-GB" sz="1600" dirty="0">
              <a:latin typeface="Calibri (Body)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libri (Body)"/>
              </a:rPr>
              <a:t>Overview on normal abdomen appearance and common pathologies including:</a:t>
            </a:r>
          </a:p>
          <a:p>
            <a:pPr marL="400050" indent="-400050">
              <a:buFont typeface="+mj-lt"/>
              <a:buAutoNum type="romanLcPeriod"/>
            </a:pPr>
            <a:r>
              <a:rPr lang="en-GB" sz="1600" dirty="0" err="1" smtClean="0">
                <a:latin typeface="Calibri (Body)"/>
              </a:rPr>
              <a:t>Pneumoperitomium</a:t>
            </a:r>
            <a:r>
              <a:rPr lang="en-GB" sz="1600" dirty="0" smtClean="0">
                <a:latin typeface="Calibri (Body)"/>
              </a:rPr>
              <a:t>.</a:t>
            </a:r>
            <a:endParaRPr lang="en-GB" sz="1600" dirty="0">
              <a:latin typeface="Calibri (Body)"/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sz="1600" dirty="0">
                <a:latin typeface="Calibri (Body)"/>
              </a:rPr>
              <a:t>Peptic </a:t>
            </a:r>
            <a:r>
              <a:rPr lang="en-GB" sz="1600" dirty="0" smtClean="0">
                <a:latin typeface="Calibri (Body)"/>
              </a:rPr>
              <a:t>ulcer.</a:t>
            </a:r>
            <a:endParaRPr lang="en-GB" sz="1600" dirty="0">
              <a:latin typeface="Calibri (Body)"/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sz="1600" dirty="0" smtClean="0">
                <a:latin typeface="Calibri (Body)"/>
              </a:rPr>
              <a:t>Bowel obstruction.</a:t>
            </a:r>
            <a:endParaRPr lang="en-GB" sz="1600" dirty="0">
              <a:latin typeface="Calibri (Body)"/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sz="1600" dirty="0">
                <a:latin typeface="Calibri (Body)"/>
              </a:rPr>
              <a:t>Inflammatory bowel </a:t>
            </a:r>
            <a:r>
              <a:rPr lang="en-GB" sz="1600" dirty="0" smtClean="0">
                <a:latin typeface="Calibri (Body)"/>
              </a:rPr>
              <a:t>disease.</a:t>
            </a:r>
            <a:endParaRPr lang="en-GB" sz="1600" dirty="0">
              <a:latin typeface="Calibri (Body)"/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sz="1600" dirty="0">
                <a:latin typeface="Calibri (Body)"/>
              </a:rPr>
              <a:t>Large bowel </a:t>
            </a:r>
            <a:r>
              <a:rPr lang="en-GB" sz="1600" dirty="0" smtClean="0">
                <a:latin typeface="Calibri (Body)"/>
              </a:rPr>
              <a:t>masses/malignancies.</a:t>
            </a:r>
            <a:endParaRPr lang="en-GB" sz="1600" dirty="0">
              <a:latin typeface="Calibri (Body)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latin typeface="Calibri (Body)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141446" y="5076056"/>
            <a:ext cx="227430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Objectives</a:t>
            </a:r>
            <a:endParaRPr lang="en-GB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-109656" y="8524895"/>
            <a:ext cx="227430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Color codes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01278" y="8604448"/>
            <a:ext cx="38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Doctor notes        </a:t>
            </a:r>
            <a:r>
              <a:rPr lang="en-US" dirty="0" smtClean="0">
                <a:solidFill>
                  <a:srgbClr val="FF0000"/>
                </a:solidFill>
              </a:rPr>
              <a:t>Important!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Extra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16" descr="C:\Users\abdulrahman\AppData\Local\Packages\microsoft.windowscommunicationsapps_8wekyb3d8bbwe\LocalState\Files\S0\21\نهائي ازرق تمت المراجعة[214]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08" y="4555346"/>
            <a:ext cx="1388110" cy="124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1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251520"/>
            <a:ext cx="35814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Radiograph of the abdomen:</a:t>
            </a:r>
            <a:endParaRPr lang="en-GB" b="1" dirty="0">
              <a:solidFill>
                <a:srgbClr val="5283B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10</a:t>
            </a:fld>
            <a:endParaRPr lang="en-GB" sz="1600" dirty="0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0064" y="982280"/>
            <a:ext cx="6288994" cy="711811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ser807img00004.jpg"/>
          <p:cNvPicPr>
            <a:picLocks noChangeAspect="1"/>
          </p:cNvPicPr>
          <p:nvPr/>
        </p:nvPicPr>
        <p:blipFill rotWithShape="1">
          <a:blip r:embed="rId4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b="4415"/>
          <a:stretch/>
        </p:blipFill>
        <p:spPr bwMode="auto">
          <a:xfrm>
            <a:off x="677027" y="1054289"/>
            <a:ext cx="5344261" cy="5931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H="1" flipV="1">
            <a:off x="1752957" y="2530453"/>
            <a:ext cx="282468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1452463" y="4078625"/>
            <a:ext cx="316518" cy="1210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356002" y="5446777"/>
            <a:ext cx="316518" cy="1210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329516" y="6238865"/>
            <a:ext cx="316518" cy="1210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612468" y="4402660"/>
            <a:ext cx="316518" cy="1210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5085184" y="3286537"/>
            <a:ext cx="316518" cy="1210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5085184" y="1918385"/>
            <a:ext cx="316518" cy="1210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3104235" y="2039439"/>
            <a:ext cx="316518" cy="1210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35425" y="256181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24984" y="19789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52957" y="401501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49845" y="54364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1370" y="61752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61048" y="43774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01702" y="322292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01702" y="185477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2656" y="6938972"/>
            <a:ext cx="6178904" cy="33855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buFont typeface="Calibri" pitchFamily="34" charset="0"/>
              <a:buAutoNum type="arabicPeriod"/>
            </a:pPr>
            <a:r>
              <a:rPr lang="en-US" altLang="en-US" sz="1600" dirty="0" smtClean="0">
                <a:latin typeface="Calibri" pitchFamily="34" charset="0"/>
              </a:rPr>
              <a:t> Rectum.        2.Sigmoid colon.        3. Descending colon. 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2656" y="7299012"/>
            <a:ext cx="6178904" cy="33855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altLang="en-US" sz="1600" dirty="0" smtClean="0">
                <a:latin typeface="Calibri" pitchFamily="34" charset="0"/>
              </a:rPr>
              <a:t>4. Splenic flexure.        5. Transvers colon.         6. Hepatic flexure.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656" y="7659052"/>
            <a:ext cx="6178904" cy="33855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altLang="en-US" sz="1600" dirty="0">
                <a:latin typeface="Calibri" pitchFamily="34" charset="0"/>
              </a:rPr>
              <a:t>7</a:t>
            </a:r>
            <a:r>
              <a:rPr lang="en-US" altLang="en-US" sz="1600" dirty="0" smtClean="0">
                <a:latin typeface="Calibri" pitchFamily="34" charset="0"/>
              </a:rPr>
              <a:t>. Ascending colon. 8. Cecum.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6632" y="539552"/>
            <a:ext cx="23977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Double contrast study</a:t>
            </a:r>
            <a:r>
              <a:rPr lang="en-US" altLang="en-US" b="1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*</a:t>
            </a:r>
            <a:endParaRPr lang="pl-PL" altLang="en-US" b="1" dirty="0">
              <a:solidFill>
                <a:srgbClr val="008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711" y="8275071"/>
            <a:ext cx="581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*Presence of air and fluid.</a:t>
            </a:r>
            <a:endParaRPr lang="en-GB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45486" y="1610380"/>
            <a:ext cx="20828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Peptic ulcer Disease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2" descr="http://dc338.4shared.com/doc/drR9Fq69/preview_html_2cb5b7b9.jpg">
            <a:extLst>
              <a:ext uri="{FF2B5EF4-FFF2-40B4-BE49-F238E27FC236}">
                <a16:creationId xmlns:a16="http://schemas.microsoft.com/office/drawing/2014/main" xmlns="" id="{2EE16513-381E-4827-9A65-0E39D067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l="51049"/>
          <a:stretch>
            <a:fillRect/>
          </a:stretch>
        </p:blipFill>
        <p:spPr bwMode="auto">
          <a:xfrm>
            <a:off x="733287" y="2012888"/>
            <a:ext cx="2506212" cy="270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http://dc338.4shared.com/doc/drR9Fq69/preview_html_2cb5b7b9.jpg">
            <a:extLst>
              <a:ext uri="{FF2B5EF4-FFF2-40B4-BE49-F238E27FC236}">
                <a16:creationId xmlns:a16="http://schemas.microsoft.com/office/drawing/2014/main" xmlns="" id="{2EE16513-381E-4827-9A65-0E39D067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l="51049"/>
          <a:stretch>
            <a:fillRect/>
          </a:stretch>
        </p:blipFill>
        <p:spPr bwMode="auto">
          <a:xfrm>
            <a:off x="3587084" y="2012888"/>
            <a:ext cx="2506212" cy="270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Freeform 30">
            <a:extLst>
              <a:ext uri="{FF2B5EF4-FFF2-40B4-BE49-F238E27FC236}">
                <a16:creationId xmlns:a16="http://schemas.microsoft.com/office/drawing/2014/main" xmlns="" id="{77586BCA-7C1F-4AC3-AE2D-897C7969B8A0}"/>
              </a:ext>
            </a:extLst>
          </p:cNvPr>
          <p:cNvSpPr/>
          <p:nvPr/>
        </p:nvSpPr>
        <p:spPr>
          <a:xfrm>
            <a:off x="4509120" y="2946041"/>
            <a:ext cx="578226" cy="651023"/>
          </a:xfrm>
          <a:custGeom>
            <a:avLst/>
            <a:gdLst>
              <a:gd name="connsiteX0" fmla="*/ 941033 w 1094912"/>
              <a:gd name="connsiteY0" fmla="*/ 0 h 1287263"/>
              <a:gd name="connsiteX1" fmla="*/ 1020932 w 1094912"/>
              <a:gd name="connsiteY1" fmla="*/ 115410 h 1287263"/>
              <a:gd name="connsiteX2" fmla="*/ 1083075 w 1094912"/>
              <a:gd name="connsiteY2" fmla="*/ 257453 h 1287263"/>
              <a:gd name="connsiteX3" fmla="*/ 1091953 w 1094912"/>
              <a:gd name="connsiteY3" fmla="*/ 461639 h 1287263"/>
              <a:gd name="connsiteX4" fmla="*/ 1074198 w 1094912"/>
              <a:gd name="connsiteY4" fmla="*/ 577049 h 1287263"/>
              <a:gd name="connsiteX5" fmla="*/ 976543 w 1094912"/>
              <a:gd name="connsiteY5" fmla="*/ 532661 h 1287263"/>
              <a:gd name="connsiteX6" fmla="*/ 878889 w 1094912"/>
              <a:gd name="connsiteY6" fmla="*/ 532661 h 1287263"/>
              <a:gd name="connsiteX7" fmla="*/ 790112 w 1094912"/>
              <a:gd name="connsiteY7" fmla="*/ 612560 h 1287263"/>
              <a:gd name="connsiteX8" fmla="*/ 763479 w 1094912"/>
              <a:gd name="connsiteY8" fmla="*/ 781235 h 1287263"/>
              <a:gd name="connsiteX9" fmla="*/ 807868 w 1094912"/>
              <a:gd name="connsiteY9" fmla="*/ 852257 h 1287263"/>
              <a:gd name="connsiteX10" fmla="*/ 861134 w 1094912"/>
              <a:gd name="connsiteY10" fmla="*/ 861134 h 1287263"/>
              <a:gd name="connsiteX11" fmla="*/ 887767 w 1094912"/>
              <a:gd name="connsiteY11" fmla="*/ 887767 h 1287263"/>
              <a:gd name="connsiteX12" fmla="*/ 843378 w 1094912"/>
              <a:gd name="connsiteY12" fmla="*/ 914400 h 1287263"/>
              <a:gd name="connsiteX13" fmla="*/ 719091 w 1094912"/>
              <a:gd name="connsiteY13" fmla="*/ 914400 h 1287263"/>
              <a:gd name="connsiteX14" fmla="*/ 550415 w 1094912"/>
              <a:gd name="connsiteY14" fmla="*/ 923278 h 1287263"/>
              <a:gd name="connsiteX15" fmla="*/ 390617 w 1094912"/>
              <a:gd name="connsiteY15" fmla="*/ 976544 h 1287263"/>
              <a:gd name="connsiteX16" fmla="*/ 213064 w 1094912"/>
              <a:gd name="connsiteY16" fmla="*/ 1074199 h 1287263"/>
              <a:gd name="connsiteX17" fmla="*/ 0 w 1094912"/>
              <a:gd name="connsiteY17" fmla="*/ 1287263 h 128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4912" h="1287263">
                <a:moveTo>
                  <a:pt x="941033" y="0"/>
                </a:moveTo>
                <a:cubicBezTo>
                  <a:pt x="969145" y="36250"/>
                  <a:pt x="997258" y="72501"/>
                  <a:pt x="1020932" y="115410"/>
                </a:cubicBezTo>
                <a:cubicBezTo>
                  <a:pt x="1044606" y="158319"/>
                  <a:pt x="1071238" y="199748"/>
                  <a:pt x="1083075" y="257453"/>
                </a:cubicBezTo>
                <a:cubicBezTo>
                  <a:pt x="1094912" y="315158"/>
                  <a:pt x="1093432" y="408373"/>
                  <a:pt x="1091953" y="461639"/>
                </a:cubicBezTo>
                <a:cubicBezTo>
                  <a:pt x="1090474" y="514905"/>
                  <a:pt x="1093433" y="565212"/>
                  <a:pt x="1074198" y="577049"/>
                </a:cubicBezTo>
                <a:cubicBezTo>
                  <a:pt x="1054963" y="588886"/>
                  <a:pt x="1009094" y="540059"/>
                  <a:pt x="976543" y="532661"/>
                </a:cubicBezTo>
                <a:cubicBezTo>
                  <a:pt x="943992" y="525263"/>
                  <a:pt x="909961" y="519345"/>
                  <a:pt x="878889" y="532661"/>
                </a:cubicBezTo>
                <a:cubicBezTo>
                  <a:pt x="847817" y="545977"/>
                  <a:pt x="809347" y="571131"/>
                  <a:pt x="790112" y="612560"/>
                </a:cubicBezTo>
                <a:cubicBezTo>
                  <a:pt x="770877" y="653989"/>
                  <a:pt x="760520" y="741286"/>
                  <a:pt x="763479" y="781235"/>
                </a:cubicBezTo>
                <a:cubicBezTo>
                  <a:pt x="766438" y="821185"/>
                  <a:pt x="791592" y="838941"/>
                  <a:pt x="807868" y="852257"/>
                </a:cubicBezTo>
                <a:cubicBezTo>
                  <a:pt x="824144" y="865573"/>
                  <a:pt x="847818" y="855216"/>
                  <a:pt x="861134" y="861134"/>
                </a:cubicBezTo>
                <a:cubicBezTo>
                  <a:pt x="874451" y="867052"/>
                  <a:pt x="890726" y="878889"/>
                  <a:pt x="887767" y="887767"/>
                </a:cubicBezTo>
                <a:cubicBezTo>
                  <a:pt x="884808" y="896645"/>
                  <a:pt x="871491" y="909961"/>
                  <a:pt x="843378" y="914400"/>
                </a:cubicBezTo>
                <a:cubicBezTo>
                  <a:pt x="815265" y="918839"/>
                  <a:pt x="767918" y="912920"/>
                  <a:pt x="719091" y="914400"/>
                </a:cubicBezTo>
                <a:cubicBezTo>
                  <a:pt x="670264" y="915880"/>
                  <a:pt x="605161" y="912921"/>
                  <a:pt x="550415" y="923278"/>
                </a:cubicBezTo>
                <a:cubicBezTo>
                  <a:pt x="495669" y="933635"/>
                  <a:pt x="446842" y="951391"/>
                  <a:pt x="390617" y="976544"/>
                </a:cubicBezTo>
                <a:cubicBezTo>
                  <a:pt x="334392" y="1001698"/>
                  <a:pt x="278167" y="1022413"/>
                  <a:pt x="213064" y="1074199"/>
                </a:cubicBezTo>
                <a:cubicBezTo>
                  <a:pt x="147961" y="1125985"/>
                  <a:pt x="73980" y="1206624"/>
                  <a:pt x="0" y="128726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xmlns="" id="{597B5FDF-54CD-4734-92F3-BE382A0EF6CE}"/>
              </a:ext>
            </a:extLst>
          </p:cNvPr>
          <p:cNvSpPr/>
          <p:nvPr/>
        </p:nvSpPr>
        <p:spPr>
          <a:xfrm>
            <a:off x="4902636" y="3168328"/>
            <a:ext cx="160538" cy="235505"/>
          </a:xfrm>
          <a:custGeom>
            <a:avLst/>
            <a:gdLst>
              <a:gd name="connsiteX0" fmla="*/ 321076 w 321076"/>
              <a:gd name="connsiteY0" fmla="*/ 72501 h 326994"/>
              <a:gd name="connsiteX1" fmla="*/ 241177 w 321076"/>
              <a:gd name="connsiteY1" fmla="*/ 10357 h 326994"/>
              <a:gd name="connsiteX2" fmla="*/ 152400 w 321076"/>
              <a:gd name="connsiteY2" fmla="*/ 10357 h 326994"/>
              <a:gd name="connsiteX3" fmla="*/ 28113 w 321076"/>
              <a:gd name="connsiteY3" fmla="*/ 72501 h 326994"/>
              <a:gd name="connsiteX4" fmla="*/ 1480 w 321076"/>
              <a:gd name="connsiteY4" fmla="*/ 205666 h 326994"/>
              <a:gd name="connsiteX5" fmla="*/ 19235 w 321076"/>
              <a:gd name="connsiteY5" fmla="*/ 285565 h 326994"/>
              <a:gd name="connsiteX6" fmla="*/ 99134 w 321076"/>
              <a:gd name="connsiteY6" fmla="*/ 321076 h 326994"/>
              <a:gd name="connsiteX7" fmla="*/ 143522 w 321076"/>
              <a:gd name="connsiteY7" fmla="*/ 321076 h 32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076" h="326994">
                <a:moveTo>
                  <a:pt x="321076" y="72501"/>
                </a:moveTo>
                <a:cubicBezTo>
                  <a:pt x="295183" y="46607"/>
                  <a:pt x="269290" y="20714"/>
                  <a:pt x="241177" y="10357"/>
                </a:cubicBezTo>
                <a:cubicBezTo>
                  <a:pt x="213064" y="0"/>
                  <a:pt x="187911" y="0"/>
                  <a:pt x="152400" y="10357"/>
                </a:cubicBezTo>
                <a:cubicBezTo>
                  <a:pt x="116889" y="20714"/>
                  <a:pt x="53266" y="39949"/>
                  <a:pt x="28113" y="72501"/>
                </a:cubicBezTo>
                <a:cubicBezTo>
                  <a:pt x="2960" y="105053"/>
                  <a:pt x="2960" y="170155"/>
                  <a:pt x="1480" y="205666"/>
                </a:cubicBezTo>
                <a:cubicBezTo>
                  <a:pt x="0" y="241177"/>
                  <a:pt x="2959" y="266330"/>
                  <a:pt x="19235" y="285565"/>
                </a:cubicBezTo>
                <a:cubicBezTo>
                  <a:pt x="35511" y="304800"/>
                  <a:pt x="78420" y="315158"/>
                  <a:pt x="99134" y="321076"/>
                </a:cubicBezTo>
                <a:cubicBezTo>
                  <a:pt x="119848" y="326994"/>
                  <a:pt x="131685" y="324035"/>
                  <a:pt x="143522" y="32107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9032" y="4778733"/>
            <a:ext cx="39116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Apple core sign (Colon cancer):</a:t>
            </a:r>
            <a:endParaRPr lang="en-GB" b="1" dirty="0">
              <a:solidFill>
                <a:srgbClr val="5283B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032" y="5066765"/>
            <a:ext cx="466531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Abnormal study (Performed by Barium enema)</a:t>
            </a:r>
            <a:endParaRPr lang="pl-PL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http://www.med-ed.virginia.edu/courses/rad/gi/colon/colon%20ca%20apple%20core%20les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5614299"/>
            <a:ext cx="2403117" cy="255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images.radiopaedia.org/images/25726/c379972ed96d5350d5ed6a903bc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6" y="5585802"/>
            <a:ext cx="2418844" cy="258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9711" y="8275071"/>
            <a:ext cx="581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*Projection from the lesser curvature of the stomach.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5062" y="27613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*</a:t>
            </a:r>
            <a:endParaRPr lang="en-GB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21992" y="2948495"/>
            <a:ext cx="266848" cy="2512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35788" y="2946041"/>
            <a:ext cx="266848" cy="2512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0679" y="107504"/>
            <a:ext cx="54274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double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Contrast Barium Enema (DCBE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)? 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EXTRA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1026" descr="I:\GI-picture\contras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61" y="442095"/>
            <a:ext cx="2239556" cy="125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5085184" y="850199"/>
            <a:ext cx="209550" cy="1934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93096" y="1486689"/>
            <a:ext cx="1474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contrast</a:t>
            </a:r>
            <a:endParaRPr lang="en-GB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6624" y="1486689"/>
            <a:ext cx="126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contrast</a:t>
            </a:r>
            <a:endParaRPr lang="en-GB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243786" y="899592"/>
            <a:ext cx="209550" cy="1934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9711" y="467544"/>
            <a:ext cx="410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arium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is inserted into the colon and then drained out, with only a thin layer of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remaining on the colon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wall then filled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with air to expand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and provide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more details.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12</a:t>
            </a:fld>
            <a:endParaRPr lang="en-GB" sz="1600"/>
          </a:p>
        </p:txBody>
      </p:sp>
      <p:sp>
        <p:nvSpPr>
          <p:cNvPr id="3" name="TextBox 2"/>
          <p:cNvSpPr txBox="1"/>
          <p:nvPr/>
        </p:nvSpPr>
        <p:spPr>
          <a:xfrm>
            <a:off x="145486" y="467544"/>
            <a:ext cx="113685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</a:rPr>
              <a:t>CT Scan</a:t>
            </a:r>
            <a:endParaRPr lang="en-GB" b="1" dirty="0">
              <a:solidFill>
                <a:srgbClr val="5283B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53003"/>
              </p:ext>
            </p:extLst>
          </p:nvPr>
        </p:nvGraphicFramePr>
        <p:xfrm>
          <a:off x="1164064" y="951889"/>
          <a:ext cx="4572000" cy="37107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6000"/>
                <a:gridCol w="2286000"/>
              </a:tblGrid>
              <a:tr h="3695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Advantages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Disadvantages</a:t>
                      </a:r>
                      <a:endParaRPr lang="en-GB" sz="1600" dirty="0"/>
                    </a:p>
                  </a:txBody>
                  <a:tcPr/>
                </a:tc>
              </a:tr>
              <a:tr h="36952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Radiation</a:t>
                      </a:r>
                    </a:p>
                  </a:txBody>
                  <a:tcPr/>
                </a:tc>
              </a:tr>
              <a:tr h="3695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Short scan time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Some times need intra venous contrast (</a:t>
                      </a:r>
                      <a:r>
                        <a:rPr lang="en-GB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contraindicated with </a:t>
                      </a:r>
                      <a:r>
                        <a:rPr lang="en-GB" sz="1600" dirty="0" smtClean="0"/>
                        <a:t>renal disease)</a:t>
                      </a:r>
                    </a:p>
                  </a:txBody>
                  <a:tcPr/>
                </a:tc>
              </a:tr>
              <a:tr h="64666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Much more soft tissue and bone details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3225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r>
                        <a:rPr lang="en-US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6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diagnosing</a:t>
                      </a:r>
                      <a:r>
                        <a:rPr lang="en-US" sz="1600" b="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extra-luminal</a:t>
                      </a:r>
                      <a:r>
                        <a:rPr lang="en-US" sz="1600" b="1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Relatively expensive </a:t>
                      </a:r>
                    </a:p>
                  </a:txBody>
                  <a:tcPr/>
                </a:tc>
              </a:tr>
              <a:tr h="97269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diagnosing the </a:t>
                      </a:r>
                      <a:r>
                        <a:rPr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cause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bowel obstruction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486" y="4932040"/>
            <a:ext cx="12295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Indications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1" y="5292080"/>
            <a:ext cx="6175633" cy="1368152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Abdominal </a:t>
            </a:r>
            <a:r>
              <a:rPr lang="en-US" sz="1600" dirty="0" smtClean="0"/>
              <a:t>pain</a:t>
            </a:r>
            <a:r>
              <a:rPr lang="en-US" sz="1600" dirty="0"/>
              <a:t>. </a:t>
            </a:r>
          </a:p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To look for bowel obstruction cause </a:t>
            </a:r>
            <a:r>
              <a:rPr lang="en-US" sz="1600" dirty="0" smtClean="0"/>
              <a:t>. </a:t>
            </a:r>
            <a:endParaRPr lang="en-US" sz="1600" dirty="0"/>
          </a:p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To diagnose intra-abdominal masses </a:t>
            </a:r>
            <a:r>
              <a:rPr lang="en-US" sz="1600" dirty="0" smtClean="0"/>
              <a:t>.</a:t>
            </a:r>
            <a:endParaRPr lang="en-US" sz="1600" dirty="0"/>
          </a:p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 smtClean="0"/>
              <a:t>Trauma.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5486" y="6660232"/>
            <a:ext cx="18619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Contraindications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1" y="7020272"/>
            <a:ext cx="6175633" cy="1008112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 smtClean="0"/>
              <a:t>Pregnancy.</a:t>
            </a:r>
            <a:endParaRPr lang="en-US" sz="1600" dirty="0"/>
          </a:p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No IV contrast in renal </a:t>
            </a:r>
            <a:r>
              <a:rPr lang="en-US" sz="1600" dirty="0" smtClean="0"/>
              <a:t>failure.</a:t>
            </a:r>
            <a:endParaRPr lang="en-US" sz="1600" dirty="0"/>
          </a:p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Unstable patients (severe trauma/ICU</a:t>
            </a:r>
            <a:r>
              <a:rPr lang="en-US" sz="1600" dirty="0" smtClean="0"/>
              <a:t>).</a:t>
            </a:r>
            <a:endParaRPr lang="ar-SA" sz="1600" dirty="0"/>
          </a:p>
        </p:txBody>
      </p:sp>
      <p:pic>
        <p:nvPicPr>
          <p:cNvPr id="9" name="Picture 8" descr="Description: C:\Users\abdulrahman\Documents\Logomakr_5yxwrF.png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711" y="8275071"/>
            <a:ext cx="581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711" y="8228904"/>
            <a:ext cx="4634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If we want to assess:</a:t>
            </a:r>
          </a:p>
          <a:p>
            <a:pPr marL="285750" indent="-285750">
              <a:buFontTx/>
              <a:buChar char="-"/>
            </a:pPr>
            <a:r>
              <a:rPr lang="en-US" sz="1600" b="1" u="sng" dirty="0" smtClean="0">
                <a:solidFill>
                  <a:srgbClr val="008000"/>
                </a:solidFill>
              </a:rPr>
              <a:t>extra + intra </a:t>
            </a:r>
            <a:r>
              <a:rPr lang="en-US" sz="1600" dirty="0" smtClean="0">
                <a:solidFill>
                  <a:srgbClr val="008000"/>
                </a:solidFill>
              </a:rPr>
              <a:t>luminal lesions we use </a:t>
            </a:r>
            <a:r>
              <a:rPr lang="en-US" sz="1600" b="1" u="sng" dirty="0" smtClean="0">
                <a:solidFill>
                  <a:srgbClr val="008000"/>
                </a:solidFill>
              </a:rPr>
              <a:t>CT</a:t>
            </a:r>
          </a:p>
          <a:p>
            <a:pPr marL="285750" indent="-285750">
              <a:buFontTx/>
              <a:buChar char="-"/>
            </a:pPr>
            <a:r>
              <a:rPr lang="en-US" sz="1600" b="1" u="sng" dirty="0" smtClean="0">
                <a:solidFill>
                  <a:srgbClr val="008000"/>
                </a:solidFill>
              </a:rPr>
              <a:t>intra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</a:rPr>
              <a:t>luminal lesions we </a:t>
            </a:r>
            <a:r>
              <a:rPr lang="en-US" sz="1600" dirty="0" smtClean="0">
                <a:solidFill>
                  <a:srgbClr val="008000"/>
                </a:solidFill>
              </a:rPr>
              <a:t>use </a:t>
            </a:r>
            <a:r>
              <a:rPr lang="en-US" sz="1600" b="1" u="sng" dirty="0" smtClean="0">
                <a:solidFill>
                  <a:srgbClr val="008000"/>
                </a:solidFill>
              </a:rPr>
              <a:t>fluoroscopy</a:t>
            </a:r>
            <a:endParaRPr lang="en-US" sz="1600" b="1" u="sng" dirty="0">
              <a:solidFill>
                <a:srgbClr val="008000"/>
              </a:solidFill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10" y="155322"/>
            <a:ext cx="13223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13</a:t>
            </a:fld>
            <a:endParaRPr lang="en-GB" sz="1600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radiographics.rsna.org/content/26/3/641/F43.small.gif">
            <a:extLst>
              <a:ext uri="{FF2B5EF4-FFF2-40B4-BE49-F238E27FC236}">
                <a16:creationId xmlns:a16="http://schemas.microsoft.com/office/drawing/2014/main" xmlns="" id="{1519F56D-D280-4740-A144-B6881DAB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188640" y="971600"/>
            <a:ext cx="204646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http://www.gastrohep.com/images_pdfs/images/medium/05-02.jpg">
            <a:extLst>
              <a:ext uri="{FF2B5EF4-FFF2-40B4-BE49-F238E27FC236}">
                <a16:creationId xmlns:a16="http://schemas.microsoft.com/office/drawing/2014/main" xmlns="" id="{43052832-06AF-4840-9DC2-A5CE5434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0153" y="971600"/>
            <a:ext cx="226696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http://radiographics.rsna.org/content/26/3/641/F43.small.gif">
            <a:extLst>
              <a:ext uri="{FF2B5EF4-FFF2-40B4-BE49-F238E27FC236}">
                <a16:creationId xmlns:a16="http://schemas.microsoft.com/office/drawing/2014/main" xmlns="" id="{D8FD2BBA-1CBE-4307-A009-9846AB36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597327" y="971600"/>
            <a:ext cx="208602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150134" y="4139952"/>
            <a:ext cx="54670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Where is this mass ? Inside or outside the bowel loops?</a:t>
            </a:r>
          </a:p>
        </p:txBody>
      </p:sp>
      <p:pic>
        <p:nvPicPr>
          <p:cNvPr id="32" name="Picture 2" descr="http://www.auntminnieeurope.com/user/images/content_images/sup_cto/2012_08_15_08_57_25_325_2012_08_15_pediatrict_CT_pic4.jpg">
            <a:extLst>
              <a:ext uri="{FF2B5EF4-FFF2-40B4-BE49-F238E27FC236}">
                <a16:creationId xmlns:a16="http://schemas.microsoft.com/office/drawing/2014/main" xmlns="" id="{DEC91EE4-0CCB-41D9-813E-60050202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20000"/>
          </a:blip>
          <a:srcRect r="3481" b="6297"/>
          <a:stretch>
            <a:fillRect/>
          </a:stretch>
        </p:blipFill>
        <p:spPr bwMode="auto">
          <a:xfrm>
            <a:off x="3626590" y="4644008"/>
            <a:ext cx="2592578" cy="261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2" y="4572000"/>
            <a:ext cx="3087816" cy="1008112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914" lvl="1" indent="0">
              <a:buNone/>
              <a:defRPr/>
            </a:pPr>
            <a:r>
              <a:rPr lang="en-GB" sz="1600" dirty="0"/>
              <a:t>It is </a:t>
            </a:r>
            <a:r>
              <a:rPr lang="en-GB" sz="1600" b="1" dirty="0" smtClean="0">
                <a:solidFill>
                  <a:srgbClr val="FF0000"/>
                </a:solidFill>
              </a:rPr>
              <a:t>outside</a:t>
            </a:r>
            <a:r>
              <a:rPr lang="en-GB" sz="1600" b="1" dirty="0" smtClean="0">
                <a:solidFill>
                  <a:srgbClr val="008000"/>
                </a:solidFill>
              </a:rPr>
              <a:t>*</a:t>
            </a:r>
            <a:r>
              <a:rPr lang="en-GB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smtClean="0"/>
              <a:t>the </a:t>
            </a:r>
            <a:r>
              <a:rPr lang="en-GB" sz="1600" dirty="0"/>
              <a:t>bowel and causing mass effect</a:t>
            </a:r>
            <a:r>
              <a:rPr lang="en-GB" sz="1600" dirty="0" smtClean="0"/>
              <a:t>.</a:t>
            </a:r>
          </a:p>
          <a:p>
            <a:pPr marL="454914" lvl="1" indent="0">
              <a:buNone/>
              <a:defRPr/>
            </a:pPr>
            <a:r>
              <a:rPr lang="en-US" sz="1600" dirty="0" smtClean="0">
                <a:solidFill>
                  <a:srgbClr val="008000"/>
                </a:solidFill>
              </a:rPr>
              <a:t>If the lesion was inside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(intra-luminal) </a:t>
            </a:r>
            <a:r>
              <a:rPr lang="en-US" sz="1600" dirty="0" smtClean="0">
                <a:solidFill>
                  <a:srgbClr val="008000"/>
                </a:solidFill>
              </a:rPr>
              <a:t>so it will not push the bowel.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711" y="8275071"/>
            <a:ext cx="581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914" lvl="1" indent="0">
              <a:buNone/>
              <a:defRPr/>
            </a:pPr>
            <a:r>
              <a:rPr lang="en-GB" sz="1600" dirty="0" smtClean="0">
                <a:solidFill>
                  <a:srgbClr val="008000"/>
                </a:solidFill>
              </a:rPr>
              <a:t>* Outside </a:t>
            </a:r>
            <a:r>
              <a:rPr lang="en-GB" sz="1600" dirty="0">
                <a:solidFill>
                  <a:srgbClr val="008000"/>
                </a:solidFill>
              </a:rPr>
              <a:t>because it is pushing the whole bowel to the other </a:t>
            </a:r>
            <a:r>
              <a:rPr lang="en-GB" sz="1600" dirty="0" smtClean="0">
                <a:solidFill>
                  <a:srgbClr val="008000"/>
                </a:solidFill>
              </a:rPr>
              <a:t>side.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2100" y="3123129"/>
            <a:ext cx="222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CT with oral contrast (more clear)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91478" y="5702187"/>
            <a:ext cx="266848" cy="25126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517232" y="6588224"/>
            <a:ext cx="288032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15880" y="5702187"/>
            <a:ext cx="177124" cy="3373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422676" y="6588224"/>
            <a:ext cx="370934" cy="3600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6751" y="3123129"/>
            <a:ext cx="217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Fluoroscopy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(X-ray + contrast)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16" y="3123129"/>
            <a:ext cx="222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</a:rPr>
              <a:t>CT with oral contrast (more clear)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486" y="467544"/>
            <a:ext cx="35513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Images with barium follow through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251520"/>
            <a:ext cx="6495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MRI</a:t>
            </a:r>
            <a:endParaRPr lang="en-GB" sz="1600" b="1" dirty="0">
              <a:solidFill>
                <a:srgbClr val="5283B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14</a:t>
            </a:fld>
            <a:endParaRPr lang="en-GB" sz="1600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16632" y="3801398"/>
            <a:ext cx="11176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Indications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0" y="4139952"/>
            <a:ext cx="6175633" cy="73604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1600" dirty="0">
                <a:latin typeface="Calibri (Body)"/>
              </a:rPr>
              <a:t>Abdominal </a:t>
            </a:r>
            <a:r>
              <a:rPr lang="en-US" altLang="en-US" sz="1600" dirty="0">
                <a:solidFill>
                  <a:srgbClr val="FF0000"/>
                </a:solidFill>
                <a:latin typeface="Calibri (Body)"/>
              </a:rPr>
              <a:t>solid</a:t>
            </a:r>
            <a:r>
              <a:rPr lang="en-US" altLang="en-US" sz="1600" dirty="0">
                <a:latin typeface="Calibri (Body)"/>
              </a:rPr>
              <a:t> organ </a:t>
            </a:r>
            <a:r>
              <a:rPr lang="en-US" altLang="en-US" sz="1600" dirty="0" smtClean="0">
                <a:latin typeface="Calibri (Body)"/>
              </a:rPr>
              <a:t>masses.</a:t>
            </a:r>
            <a:endParaRPr lang="en-US" altLang="en-US" sz="1600" dirty="0">
              <a:latin typeface="Calibri (Body)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1600" dirty="0">
                <a:latin typeface="Calibri (Body)"/>
              </a:rPr>
              <a:t>Inflammatory bowel </a:t>
            </a:r>
            <a:r>
              <a:rPr lang="en-US" altLang="en-US" sz="1600" dirty="0" smtClean="0">
                <a:latin typeface="Calibri (Body)"/>
              </a:rPr>
              <a:t>disease.</a:t>
            </a:r>
            <a:endParaRPr lang="en-US" altLang="en-US" sz="1600" dirty="0">
              <a:latin typeface="Calibri (Body)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354598"/>
              </p:ext>
            </p:extLst>
          </p:nvPr>
        </p:nvGraphicFramePr>
        <p:xfrm>
          <a:off x="1124744" y="755576"/>
          <a:ext cx="4572000" cy="26621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6000"/>
                <a:gridCol w="2286000"/>
              </a:tblGrid>
              <a:tr h="3695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Advantages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Disadvantages</a:t>
                      </a:r>
                      <a:endParaRPr lang="en-GB" sz="1600" dirty="0"/>
                    </a:p>
                  </a:txBody>
                  <a:tcPr/>
                </a:tc>
              </a:tr>
              <a:tr h="36952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Relatively safe in pregnancy (no radiation)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Expensive</a:t>
                      </a:r>
                    </a:p>
                  </a:txBody>
                  <a:tcPr/>
                </a:tc>
              </a:tr>
              <a:tr h="64666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Give much more soft tissue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Long</a:t>
                      </a:r>
                      <a:r>
                        <a:rPr lang="en-US" sz="1600" baseline="0" dirty="0" smtClean="0"/>
                        <a:t> scanning time</a:t>
                      </a:r>
                      <a:endParaRPr lang="en-GB" sz="1600" dirty="0" smtClean="0"/>
                    </a:p>
                  </a:txBody>
                  <a:tcPr/>
                </a:tc>
              </a:tr>
              <a:tr h="93225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Excellent in diagnosing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abdominal solid organ lesion: liver, spleen, kidneys.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Sensitive to motion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6632" y="4953526"/>
            <a:ext cx="16819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Contraindications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0" y="5276111"/>
            <a:ext cx="6175633" cy="1528137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altLang="en-US" sz="1600" dirty="0"/>
              <a:t>uncooperative </a:t>
            </a:r>
            <a:r>
              <a:rPr lang="en-US" altLang="en-US" sz="1600" dirty="0" smtClean="0"/>
              <a:t>patients. </a:t>
            </a:r>
            <a:r>
              <a:rPr lang="en-US" altLang="en-US" sz="1600" dirty="0" smtClean="0">
                <a:solidFill>
                  <a:srgbClr val="008000"/>
                </a:solidFill>
              </a:rPr>
              <a:t>Moves a lot (Like children)*</a:t>
            </a:r>
            <a:endParaRPr lang="en-US" altLang="en-US" sz="1600" dirty="0">
              <a:solidFill>
                <a:srgbClr val="008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/>
              <a:t>Early pregnancy (relative contraindication</a:t>
            </a:r>
            <a:r>
              <a:rPr lang="en-US" altLang="en-US" sz="1600" dirty="0" smtClean="0"/>
              <a:t>).</a:t>
            </a:r>
            <a:r>
              <a:rPr lang="ar-SA" altLang="en-US" sz="1600" dirty="0" smtClean="0"/>
              <a:t> </a:t>
            </a:r>
            <a:r>
              <a:rPr lang="en-US" altLang="en-US" sz="1600" dirty="0"/>
              <a:t> </a:t>
            </a:r>
            <a:r>
              <a:rPr lang="en-US" altLang="en-US" sz="1600" dirty="0" smtClean="0">
                <a:solidFill>
                  <a:srgbClr val="008000"/>
                </a:solidFill>
              </a:rPr>
              <a:t>In the first trimester the noise of MRI may cause </a:t>
            </a:r>
            <a:r>
              <a:rPr lang="en-US" altLang="en-US" sz="1600" dirty="0">
                <a:solidFill>
                  <a:srgbClr val="008000"/>
                </a:solidFill>
              </a:rPr>
              <a:t>hearing </a:t>
            </a:r>
            <a:r>
              <a:rPr lang="en-US" altLang="en-US" sz="1600" dirty="0" smtClean="0">
                <a:solidFill>
                  <a:srgbClr val="008000"/>
                </a:solidFill>
              </a:rPr>
              <a:t>loss in the embryo because it is the time of forming cochlea in inner ear, so usually it is used in very urgent situations only.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1600" dirty="0" smtClean="0"/>
              <a:t>No </a:t>
            </a:r>
            <a:r>
              <a:rPr lang="en-US" altLang="en-US" sz="1600" dirty="0"/>
              <a:t>IV </a:t>
            </a:r>
            <a:r>
              <a:rPr lang="en-US" altLang="en-US" sz="1600" dirty="0" smtClean="0"/>
              <a:t>contrast 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renal failure (relative contraindication</a:t>
            </a:r>
            <a:r>
              <a:rPr lang="en-US" altLang="en-US" sz="1600" dirty="0" smtClean="0"/>
              <a:t>).</a:t>
            </a:r>
            <a:endParaRPr lang="ar-SA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711" y="8275071"/>
            <a:ext cx="581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*in these situations (pediatrics/seizures) usually anesthesia is used to induce sedation.</a:t>
            </a:r>
            <a:endParaRPr lang="en-GB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15</a:t>
            </a:fld>
            <a:endParaRPr lang="en-GB" sz="160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767654" y="3995936"/>
            <a:ext cx="1981200" cy="4480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CT scan</a:t>
            </a:r>
            <a:endParaRPr lang="th-TH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030739" y="4029370"/>
            <a:ext cx="1981200" cy="4480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MRI</a:t>
            </a:r>
            <a:endParaRPr lang="th-TH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Description: C:\Users\abdulrahman\Documents\Logomakr_5yxwrF.png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springerimages.com/img/Images/Springer/PUB=Springer-Verlag-New_York/JOU=00261/VOL=2008.33/ISU=4/ART=2007_9276/MediaObjects/LARGE_261_2007_9276_Fig6_HTML.jpg">
            <a:extLst>
              <a:ext uri="{FF2B5EF4-FFF2-40B4-BE49-F238E27FC236}">
                <a16:creationId xmlns:a16="http://schemas.microsoft.com/office/drawing/2014/main" xmlns="" id="{A3E25A64-5BC6-491C-AE9E-1F802CEA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855"/>
          <a:stretch>
            <a:fillRect/>
          </a:stretch>
        </p:blipFill>
        <p:spPr bwMode="auto">
          <a:xfrm>
            <a:off x="3587130" y="323528"/>
            <a:ext cx="2868418" cy="370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http://radiographics.rsna.org/content/26/3/641/F43.small.gif">
            <a:extLst>
              <a:ext uri="{FF2B5EF4-FFF2-40B4-BE49-F238E27FC236}">
                <a16:creationId xmlns:a16="http://schemas.microsoft.com/office/drawing/2014/main" xmlns="" id="{F49A17F7-2FB5-417F-8CD1-718B074D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396497" y="329543"/>
            <a:ext cx="2723515" cy="370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145486" y="4644008"/>
            <a:ext cx="3615926" cy="6155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 you identify what is abnormal ?</a:t>
            </a:r>
          </a:p>
          <a:p>
            <a:pPr>
              <a:defRPr/>
            </a:pP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Picture 2" descr="http://www.springerimages.com/img/Images/Springer/PUB=Springer-Verlag-New_York/JOU=00261/VOL=2008.33/ISU=4/ART=2007_9276/MediaObjects/LARGE_261_2007_9276_Fig6_HTML.jpg">
            <a:extLst>
              <a:ext uri="{FF2B5EF4-FFF2-40B4-BE49-F238E27FC236}">
                <a16:creationId xmlns:a16="http://schemas.microsoft.com/office/drawing/2014/main" xmlns="" id="{2B4CF5D5-354C-4CB2-9314-0BD78DB6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855"/>
          <a:stretch>
            <a:fillRect/>
          </a:stretch>
        </p:blipFill>
        <p:spPr bwMode="auto">
          <a:xfrm>
            <a:off x="2146291" y="5007754"/>
            <a:ext cx="2103088" cy="30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 descr="http://radiographics.rsna.org/content/32/5/1423/F19.large.jpg">
            <a:extLst>
              <a:ext uri="{FF2B5EF4-FFF2-40B4-BE49-F238E27FC236}">
                <a16:creationId xmlns:a16="http://schemas.microsoft.com/office/drawing/2014/main" xmlns="" id="{17D56C3F-1149-4FA8-BD6E-0894E656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4356669" y="5007755"/>
            <a:ext cx="2313872" cy="30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-27384" y="5508104"/>
            <a:ext cx="2266967" cy="1888177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altLang="en-US" sz="1600" dirty="0"/>
          </a:p>
          <a:p>
            <a:pPr marL="457200" lvl="1" indent="0">
              <a:buNone/>
            </a:pPr>
            <a:r>
              <a:rPr lang="en-GB" altLang="en-US" sz="1600" b="1" dirty="0"/>
              <a:t>Inflammatory bowel </a:t>
            </a:r>
            <a:r>
              <a:rPr lang="en-GB" altLang="en-US" sz="1600" b="1" dirty="0" smtClean="0"/>
              <a:t>disease</a:t>
            </a:r>
          </a:p>
          <a:p>
            <a:pPr marL="457200" lvl="1" indent="0">
              <a:buNone/>
            </a:pPr>
            <a:r>
              <a:rPr lang="en-GB" altLang="en-US" sz="1600" dirty="0" smtClean="0"/>
              <a:t>Bowel </a:t>
            </a:r>
            <a:r>
              <a:rPr lang="en-GB" altLang="en-US" sz="1600" dirty="0"/>
              <a:t>wall thickening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486" y="8275071"/>
            <a:ext cx="652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We have 2 types of IBD: 1- Ulcerative colitis. 2- </a:t>
            </a:r>
            <a:r>
              <a:rPr lang="en-US" sz="1600" dirty="0" err="1" smtClean="0">
                <a:solidFill>
                  <a:srgbClr val="008000"/>
                </a:solidFill>
              </a:rPr>
              <a:t>Crohn’s</a:t>
            </a:r>
            <a:r>
              <a:rPr lang="en-US" sz="1600" dirty="0" smtClean="0">
                <a:solidFill>
                  <a:srgbClr val="008000"/>
                </a:solidFill>
              </a:rPr>
              <a:t> disease.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Ulcerative colitis: </a:t>
            </a:r>
            <a:r>
              <a:rPr lang="en-US" sz="1600" dirty="0" smtClean="0">
                <a:solidFill>
                  <a:srgbClr val="008000"/>
                </a:solidFill>
              </a:rPr>
              <a:t>Lesion occurs in large bowel except colon.</a:t>
            </a:r>
          </a:p>
          <a:p>
            <a:r>
              <a:rPr lang="en-US" sz="1600" b="1" dirty="0" err="1" smtClean="0">
                <a:solidFill>
                  <a:srgbClr val="008000"/>
                </a:solidFill>
              </a:rPr>
              <a:t>Crohn’s</a:t>
            </a:r>
            <a:r>
              <a:rPr lang="en-US" sz="1600" b="1" dirty="0" smtClean="0">
                <a:solidFill>
                  <a:srgbClr val="008000"/>
                </a:solidFill>
              </a:rPr>
              <a:t> disease: </a:t>
            </a:r>
            <a:r>
              <a:rPr lang="en-US" sz="1600" dirty="0" smtClean="0">
                <a:solidFill>
                  <a:srgbClr val="008000"/>
                </a:solidFill>
              </a:rPr>
              <a:t>Skipped lesions, any part of GI usually </a:t>
            </a:r>
            <a:r>
              <a:rPr lang="en-US" sz="1600" dirty="0" err="1" smtClean="0">
                <a:solidFill>
                  <a:srgbClr val="008000"/>
                </a:solidFill>
              </a:rPr>
              <a:t>iliucecal</a:t>
            </a:r>
            <a:r>
              <a:rPr lang="en-US" sz="1600" dirty="0" smtClean="0">
                <a:solidFill>
                  <a:srgbClr val="008000"/>
                </a:solidFill>
              </a:rPr>
              <a:t> junction.</a:t>
            </a:r>
            <a:endParaRPr lang="en-GB" sz="16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249379" y="329543"/>
            <a:ext cx="250631" cy="3883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87058" y="35496"/>
            <a:ext cx="2460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the details are clear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1" y="6914911"/>
            <a:ext cx="1133211" cy="8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914900" y="8239945"/>
            <a:ext cx="1600200" cy="486833"/>
          </a:xfrm>
        </p:spPr>
        <p:txBody>
          <a:bodyPr/>
          <a:lstStyle/>
          <a:p>
            <a:fld id="{F550EE54-68FA-4549-B8FC-60987C18ACC2}" type="slidenum">
              <a:rPr lang="en-GB" smtClean="0"/>
              <a:t>16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6632" y="251520"/>
            <a:ext cx="12186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Summary</a:t>
            </a:r>
            <a:endParaRPr lang="en-GB" sz="1600" b="1" dirty="0">
              <a:solidFill>
                <a:srgbClr val="5283B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34905"/>
              </p:ext>
            </p:extLst>
          </p:nvPr>
        </p:nvGraphicFramePr>
        <p:xfrm>
          <a:off x="548680" y="715573"/>
          <a:ext cx="5688631" cy="64405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4135"/>
                <a:gridCol w="1425025"/>
                <a:gridCol w="1491795"/>
                <a:gridCol w="1547676"/>
              </a:tblGrid>
              <a:tr h="3597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 RAY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Fluoroscopy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/>
                        <a:t>CT scan</a:t>
                      </a:r>
                      <a:endParaRPr kumimoji="0"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/>
                        <a:t>MRI</a:t>
                      </a:r>
                      <a:endParaRPr kumimoji="0"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03761">
                <a:tc>
                  <a:txBody>
                    <a:bodyPr/>
                    <a:lstStyle/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</a:t>
                      </a:r>
                      <a:r>
                        <a:rPr kumimoji="0" lang="en-US" sz="1400" kern="1200" baseline="0" dirty="0" smtClean="0"/>
                        <a:t> Available.</a:t>
                      </a:r>
                      <a:endParaRPr kumimoji="0" lang="en-US" sz="1400" kern="1200" dirty="0" smtClean="0"/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Cheap.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Available.</a:t>
                      </a:r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Relatively cheap.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Available.</a:t>
                      </a:r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Short scan time.</a:t>
                      </a:r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More soft tissue and bone details.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Safe in pregnancy (no radiation).</a:t>
                      </a:r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More soft tissue details.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44825">
                <a:tc>
                  <a:txBody>
                    <a:bodyPr/>
                    <a:lstStyle/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Radiation.</a:t>
                      </a:r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Poor soft tissue details.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x2 Radiation.</a:t>
                      </a:r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Poor in evaluating extra luminal pathologies.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Radiation.</a:t>
                      </a:r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Some times need intravenous contrast (renal disease).</a:t>
                      </a:r>
                    </a:p>
                    <a:p>
                      <a:pPr marL="9144" lvl="0" algn="l" rtl="0" eaLnBrk="1" fontAlgn="auto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400" kern="1200" dirty="0" smtClean="0"/>
                        <a:t>- Relatively expensive.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" lvl="0" eaLnBrk="1" fontAlgn="auto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dirty="0" smtClean="0"/>
                        <a:t>- Expensive.</a:t>
                      </a:r>
                    </a:p>
                    <a:p>
                      <a:pPr marL="9144" lvl="0" eaLnBrk="1" fontAlgn="auto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dirty="0" smtClean="0"/>
                        <a:t>- Long scanning time.</a:t>
                      </a:r>
                    </a:p>
                    <a:p>
                      <a:pPr marL="9144" lvl="0" eaLnBrk="1" fontAlgn="auto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400" dirty="0" smtClean="0"/>
                        <a:t>- Sensitive to motion.</a:t>
                      </a:r>
                    </a:p>
                  </a:txBody>
                  <a:tcPr/>
                </a:tc>
              </a:tr>
              <a:tr h="16472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- Diagnose obstruction (without the cause).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- Free air fluid levels.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FF0000"/>
                          </a:solidFill>
                        </a:rPr>
                        <a:t>- Intra-luminal lesions only</a:t>
                      </a:r>
                      <a:r>
                        <a:rPr kumimoji="0" lang="en-US" sz="1400" kern="1200" baseline="0" dirty="0" smtClean="0">
                          <a:solidFill>
                            <a:srgbClr val="FF0000"/>
                          </a:solidFill>
                        </a:rPr>
                        <a:t> such as:</a:t>
                      </a:r>
                      <a:endParaRPr kumimoji="0" lang="en-US" sz="1400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914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a-</a:t>
                      </a:r>
                      <a:r>
                        <a:rPr kumimoji="0" lang="en-US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Colon cancer (apple core sign).</a:t>
                      </a:r>
                    </a:p>
                    <a:p>
                      <a:pPr marL="9144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b- Peptic ulcer.</a:t>
                      </a:r>
                      <a:endParaRPr kumimoji="0" lang="en-US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- Identify the cause of obstruction.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- Extra luminal and intra luminal lesions.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- Mass.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buFont typeface="Arial" charset="0"/>
                        <a:buNone/>
                      </a:pPr>
                      <a:r>
                        <a:rPr kumimoji="0" lang="en-US" altLang="en-US" sz="1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altLang="en-US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Inflammatory bowel disease.</a:t>
                      </a:r>
                      <a:endParaRPr kumimoji="0" lang="en-US" altLang="en-US" sz="1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80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P</a:t>
                      </a:r>
                      <a:r>
                        <a:rPr lang="en-US" sz="1400" dirty="0" smtClean="0"/>
                        <a:t>regnancy.</a:t>
                      </a:r>
                      <a:endParaRPr lang="ar-SA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kumimoji="0" lang="en-US" sz="1400" kern="1200" dirty="0" smtClean="0"/>
                        <a:t>- Pregnancy.</a:t>
                      </a:r>
                    </a:p>
                    <a:p>
                      <a:pPr marL="0" lvl="0" indent="0" algn="l" rtl="0" eaLnBrk="1" fontAlgn="auto" latinLnBrk="0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kumimoji="0" lang="en-US" sz="1400" kern="1200" dirty="0" smtClean="0"/>
                        <a:t>- Bowel obstruction.</a:t>
                      </a:r>
                    </a:p>
                    <a:p>
                      <a:pPr marL="0" lvl="0" indent="0" algn="l" rtl="0" eaLnBrk="1" fontAlgn="auto" latinLnBrk="0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kumimoji="0" lang="en-US" sz="1400" kern="1200" dirty="0" smtClean="0"/>
                        <a:t>- Bowel perforation (with barium type of contrast).</a:t>
                      </a:r>
                      <a:endParaRPr kumimoji="0" lang="ar-SA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 eaLnBrk="1" fontAlgn="auto" latinLnBrk="0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kumimoji="0" lang="en-US" sz="1400" kern="1200" dirty="0" smtClean="0"/>
                        <a:t>- Unstable patients (severe trauma/ICU).</a:t>
                      </a:r>
                    </a:p>
                    <a:p>
                      <a:pPr marL="0" lvl="0" indent="0" algn="l" rtl="0" eaLnBrk="1" fontAlgn="auto" latinLnBrk="0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kumimoji="0" lang="en-US" sz="1400" kern="1200" dirty="0" smtClean="0"/>
                        <a:t>- Pregnancy.</a:t>
                      </a:r>
                    </a:p>
                    <a:p>
                      <a:pPr marL="0" lvl="0" indent="0" algn="l" rtl="0" eaLnBrk="1" fontAlgn="auto" latinLnBrk="0" hangingPunct="1">
                        <a:spcAft>
                          <a:spcPts val="0"/>
                        </a:spcAft>
                        <a:buFont typeface="Arial" charset="0"/>
                        <a:buNone/>
                        <a:defRPr/>
                      </a:pPr>
                      <a:r>
                        <a:rPr kumimoji="0" lang="en-US" sz="1400" kern="1200" dirty="0" smtClean="0"/>
                        <a:t>- No IV contrast in renal failure.</a:t>
                      </a:r>
                      <a:endParaRPr kumimoji="0"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1400" dirty="0" smtClean="0"/>
                        <a:t>- Uncooperative patients.</a:t>
                      </a:r>
                    </a:p>
                    <a:p>
                      <a:pPr lvl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1400" dirty="0" smtClean="0"/>
                        <a:t>- Early pregnancy. </a:t>
                      </a:r>
                    </a:p>
                    <a:p>
                      <a:pPr lvl="0" eaLnBrk="1" hangingPunct="1">
                        <a:buFont typeface="Wingdings" panose="05000000000000000000" pitchFamily="2" charset="2"/>
                        <a:buNone/>
                      </a:pPr>
                      <a:r>
                        <a:rPr lang="en-US" altLang="en-US" sz="1400" dirty="0" smtClean="0"/>
                        <a:t>- No IV contrast in renal failure.</a:t>
                      </a:r>
                      <a:endParaRPr lang="ar-SA" alt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57570" y="1285764"/>
            <a:ext cx="1800201" cy="3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Calibri (Body)"/>
              </a:rPr>
              <a:t>Advantages</a:t>
            </a:r>
            <a:endParaRPr lang="ar-SA" altLang="en-US" sz="1400" b="1" dirty="0">
              <a:latin typeface="Calibri (Body)"/>
            </a:endParaRPr>
          </a:p>
        </p:txBody>
      </p:sp>
      <p:sp>
        <p:nvSpPr>
          <p:cNvPr id="6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57570" y="3013954"/>
            <a:ext cx="1800201" cy="3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Calibri (Body)"/>
              </a:rPr>
              <a:t>Disadvantages</a:t>
            </a:r>
            <a:endParaRPr lang="ar-SA" altLang="en-US" sz="1400" b="1" dirty="0">
              <a:latin typeface="Calibri (Body)"/>
            </a:endParaRPr>
          </a:p>
        </p:txBody>
      </p:sp>
      <p:sp>
        <p:nvSpPr>
          <p:cNvPr id="7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57570" y="4670139"/>
            <a:ext cx="1800201" cy="3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Calibri (Body)"/>
              </a:rPr>
              <a:t>Indications</a:t>
            </a:r>
            <a:endParaRPr lang="ar-SA" altLang="en-US" sz="1400" b="1" dirty="0">
              <a:latin typeface="Calibri (Body)"/>
            </a:endParaRPr>
          </a:p>
        </p:txBody>
      </p:sp>
      <p:sp>
        <p:nvSpPr>
          <p:cNvPr id="8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57571" y="6254315"/>
            <a:ext cx="1800201" cy="3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latin typeface="Calibri (Body)"/>
              </a:rPr>
              <a:t>Contraindications</a:t>
            </a:r>
            <a:endParaRPr lang="ar-SA" altLang="en-US" sz="1400" b="1" dirty="0">
              <a:latin typeface="Calibri (Body)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60" y="7236296"/>
            <a:ext cx="16289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Uses of Barium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44624" y="7617241"/>
            <a:ext cx="4591457" cy="147209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alibri (Body)"/>
              </a:rPr>
              <a:t>Barium </a:t>
            </a:r>
            <a:r>
              <a:rPr lang="en-US" altLang="en-US" sz="1400" b="1" u="sng" dirty="0">
                <a:solidFill>
                  <a:srgbClr val="FF0000"/>
                </a:solidFill>
                <a:latin typeface="Calibri (Body)"/>
              </a:rPr>
              <a:t>swallow</a:t>
            </a:r>
            <a:r>
              <a:rPr lang="en-US" altLang="en-US" sz="14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Calibri (Body)"/>
              </a:rPr>
              <a:t>                             </a:t>
            </a:r>
            <a:r>
              <a:rPr lang="en-US" altLang="en-US" sz="1400" b="1" u="sng" dirty="0" smtClean="0">
                <a:solidFill>
                  <a:srgbClr val="FF0000"/>
                </a:solidFill>
                <a:latin typeface="Calibri (Body)"/>
              </a:rPr>
              <a:t>Esophagus</a:t>
            </a:r>
            <a:endParaRPr lang="en-US" altLang="en-US" sz="1400" b="1" u="sng" dirty="0">
              <a:solidFill>
                <a:srgbClr val="FF0000"/>
              </a:solidFill>
              <a:latin typeface="Calibri (Body)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alibri (Body)"/>
              </a:rPr>
              <a:t>Barium </a:t>
            </a:r>
            <a:r>
              <a:rPr lang="en-US" altLang="en-US" sz="1400" b="1" u="sng" dirty="0">
                <a:solidFill>
                  <a:srgbClr val="FF0000"/>
                </a:solidFill>
                <a:latin typeface="Calibri (Body)"/>
              </a:rPr>
              <a:t>meal</a:t>
            </a:r>
            <a:r>
              <a:rPr lang="en-US" altLang="en-US" sz="1400" b="1" dirty="0">
                <a:solidFill>
                  <a:srgbClr val="FF0000"/>
                </a:solidFill>
                <a:latin typeface="Calibri (Body)"/>
              </a:rPr>
              <a:t>  </a:t>
            </a:r>
            <a:r>
              <a:rPr lang="en-US" altLang="en-US" sz="1400" b="1" dirty="0" smtClean="0">
                <a:solidFill>
                  <a:srgbClr val="FF0000"/>
                </a:solidFill>
                <a:latin typeface="Calibri (Body)"/>
              </a:rPr>
              <a:t>                                 </a:t>
            </a:r>
            <a:r>
              <a:rPr lang="en-US" altLang="en-US" sz="1400" b="1" u="sng" dirty="0" smtClean="0">
                <a:solidFill>
                  <a:srgbClr val="FF0000"/>
                </a:solidFill>
                <a:latin typeface="Calibri (Body)"/>
              </a:rPr>
              <a:t>Stomach</a:t>
            </a:r>
            <a:endParaRPr lang="en-US" altLang="en-US" sz="1400" b="1" u="sng" dirty="0">
              <a:solidFill>
                <a:srgbClr val="FF0000"/>
              </a:solidFill>
              <a:latin typeface="Calibri (Body)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alibri (Body)"/>
              </a:rPr>
              <a:t>Barium </a:t>
            </a:r>
            <a:r>
              <a:rPr lang="en-US" altLang="en-US" sz="1400" b="1" u="sng" dirty="0">
                <a:solidFill>
                  <a:srgbClr val="FF0000"/>
                </a:solidFill>
                <a:latin typeface="Calibri (Body)"/>
              </a:rPr>
              <a:t>follow </a:t>
            </a:r>
            <a:r>
              <a:rPr lang="en-US" altLang="en-US" sz="1400" b="1" u="sng" dirty="0" smtClean="0">
                <a:solidFill>
                  <a:srgbClr val="FF0000"/>
                </a:solidFill>
                <a:latin typeface="Calibri (Body)"/>
              </a:rPr>
              <a:t>through</a:t>
            </a:r>
            <a:r>
              <a:rPr lang="en-US" altLang="en-US" sz="1400" b="1" dirty="0" smtClean="0">
                <a:solidFill>
                  <a:srgbClr val="008000"/>
                </a:solidFill>
                <a:latin typeface="Calibri (Body)"/>
              </a:rPr>
              <a:t>**</a:t>
            </a:r>
            <a:r>
              <a:rPr lang="en-US" altLang="en-US" sz="1400" b="1" dirty="0" smtClean="0">
                <a:solidFill>
                  <a:srgbClr val="FF0000"/>
                </a:solidFill>
                <a:latin typeface="Calibri (Body)"/>
              </a:rPr>
              <a:t>                </a:t>
            </a:r>
            <a:r>
              <a:rPr lang="en-US" altLang="en-US" sz="1400" b="1" u="sng" dirty="0" smtClean="0">
                <a:solidFill>
                  <a:srgbClr val="FF0000"/>
                </a:solidFill>
                <a:latin typeface="Calibri (Body)"/>
              </a:rPr>
              <a:t>Small bowel</a:t>
            </a:r>
            <a:endParaRPr lang="en-US" altLang="en-US" sz="1400" b="1" u="sng" dirty="0">
              <a:solidFill>
                <a:srgbClr val="FF0000"/>
              </a:solidFill>
              <a:latin typeface="Calibri (Body)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1400" dirty="0">
                <a:solidFill>
                  <a:srgbClr val="FF0000"/>
                </a:solidFill>
                <a:latin typeface="Calibri (Body)"/>
              </a:rPr>
              <a:t>Barium </a:t>
            </a:r>
            <a:r>
              <a:rPr lang="en-US" altLang="en-US" sz="1400" b="1" u="sng" dirty="0" smtClean="0">
                <a:solidFill>
                  <a:srgbClr val="FF0000"/>
                </a:solidFill>
                <a:latin typeface="Calibri (Body)"/>
              </a:rPr>
              <a:t>enema</a:t>
            </a:r>
            <a:r>
              <a:rPr lang="en-US" altLang="en-US" sz="1400" b="1" dirty="0" smtClean="0">
                <a:solidFill>
                  <a:srgbClr val="008000"/>
                </a:solidFill>
                <a:latin typeface="Calibri (Body)"/>
              </a:rPr>
              <a:t>***</a:t>
            </a:r>
            <a:r>
              <a:rPr lang="en-US" altLang="en-US" sz="1400" b="1" dirty="0" smtClean="0">
                <a:solidFill>
                  <a:srgbClr val="FF0000"/>
                </a:solidFill>
                <a:latin typeface="Calibri (Body)"/>
              </a:rPr>
              <a:t>                            </a:t>
            </a:r>
            <a:r>
              <a:rPr lang="en-US" altLang="en-US" sz="1400" b="1" u="sng" dirty="0" smtClean="0">
                <a:solidFill>
                  <a:srgbClr val="FF0000"/>
                </a:solidFill>
                <a:latin typeface="Calibri (Body)"/>
              </a:rPr>
              <a:t>Large </a:t>
            </a:r>
            <a:r>
              <a:rPr lang="en-US" altLang="en-US" sz="1400" b="1" u="sng" dirty="0">
                <a:solidFill>
                  <a:srgbClr val="FF0000"/>
                </a:solidFill>
                <a:latin typeface="Calibri (Body)"/>
              </a:rPr>
              <a:t>bowel</a:t>
            </a:r>
            <a:endParaRPr lang="ar-SA" altLang="en-US" sz="1400" b="1" u="sng" dirty="0">
              <a:solidFill>
                <a:srgbClr val="FF0000"/>
              </a:solidFill>
              <a:latin typeface="Calibri (Body)"/>
            </a:endParaRPr>
          </a:p>
          <a:p>
            <a:pPr lvl="1">
              <a:lnSpc>
                <a:spcPct val="90000"/>
              </a:lnSpc>
              <a:buNone/>
            </a:pPr>
            <a:endParaRPr lang="en-US" altLang="en-US" sz="1600" dirty="0">
              <a:latin typeface="Calibri (Body)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05720" y="7737790"/>
            <a:ext cx="762209" cy="0"/>
          </a:xfrm>
          <a:prstGeom prst="straightConnector1">
            <a:avLst/>
          </a:prstGeom>
          <a:ln w="28575">
            <a:solidFill>
              <a:srgbClr val="95B3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05720" y="7956376"/>
            <a:ext cx="762209" cy="0"/>
          </a:xfrm>
          <a:prstGeom prst="straightConnector1">
            <a:avLst/>
          </a:prstGeom>
          <a:ln w="28575">
            <a:solidFill>
              <a:srgbClr val="95B3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0928" y="8244408"/>
            <a:ext cx="474177" cy="0"/>
          </a:xfrm>
          <a:prstGeom prst="straightConnector1">
            <a:avLst/>
          </a:prstGeom>
          <a:ln w="28575">
            <a:solidFill>
              <a:srgbClr val="95B3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05720" y="8460432"/>
            <a:ext cx="762209" cy="0"/>
          </a:xfrm>
          <a:prstGeom prst="straightConnector1">
            <a:avLst/>
          </a:prstGeom>
          <a:ln w="28575">
            <a:solidFill>
              <a:srgbClr val="95B3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09120" y="7327181"/>
            <a:ext cx="1961644" cy="1656184"/>
          </a:xfrm>
          <a:prstGeom prst="rect">
            <a:avLst/>
          </a:prstGeom>
          <a:noFill/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Special thanks for our friends: </a:t>
            </a:r>
            <a:r>
              <a:rPr lang="en-US" sz="1600" b="1" dirty="0" err="1"/>
              <a:t>Elham</a:t>
            </a:r>
            <a:r>
              <a:rPr lang="en-US" sz="1600" b="1" dirty="0"/>
              <a:t> </a:t>
            </a:r>
            <a:r>
              <a:rPr lang="en-US" sz="1600" b="1" dirty="0" err="1"/>
              <a:t>Alobaid</a:t>
            </a:r>
            <a:r>
              <a:rPr lang="en-US" sz="1600" b="1" dirty="0"/>
              <a:t> &amp; </a:t>
            </a:r>
            <a:r>
              <a:rPr lang="en-US" sz="1600" b="1" dirty="0" err="1"/>
              <a:t>Rana</a:t>
            </a:r>
            <a:r>
              <a:rPr lang="en-US" sz="1600" b="1" dirty="0"/>
              <a:t> </a:t>
            </a:r>
            <a:r>
              <a:rPr lang="en-US" sz="1600" b="1" dirty="0" err="1"/>
              <a:t>Barasain</a:t>
            </a:r>
            <a:r>
              <a:rPr lang="en-US" sz="1600" b="1" dirty="0"/>
              <a:t> for sharing us their summaries =)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543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91849" y="899592"/>
            <a:ext cx="227430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Group Leaders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325" y="1619672"/>
            <a:ext cx="2467643" cy="57606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Hanin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Bashaikh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5024" y="1619672"/>
            <a:ext cx="2467643" cy="57606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Mohammed </a:t>
            </a:r>
            <a:r>
              <a:rPr lang="en-US" sz="1600" b="1" dirty="0" err="1">
                <a:solidFill>
                  <a:schemeClr val="tx1"/>
                </a:solidFill>
              </a:rPr>
              <a:t>Alduayj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5502" y="2699792"/>
            <a:ext cx="2586997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Group Members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325" y="3419872"/>
            <a:ext cx="2467643" cy="2304256"/>
          </a:xfrm>
          <a:prstGeom prst="rect">
            <a:avLst/>
          </a:prstGeom>
          <a:noFill/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 smtClean="0"/>
              <a:t>Ghaida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Alsaeed</a:t>
            </a:r>
            <a:endParaRPr lang="en-US" sz="1600" b="1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smtClean="0"/>
              <a:t>Najd </a:t>
            </a:r>
            <a:r>
              <a:rPr lang="en-US" sz="1600" b="1" dirty="0" err="1" smtClean="0"/>
              <a:t>Altheeb</a:t>
            </a:r>
            <a:endParaRPr lang="en-GB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3645024" y="3419872"/>
            <a:ext cx="2480701" cy="2304256"/>
          </a:xfrm>
          <a:prstGeom prst="rect">
            <a:avLst/>
          </a:prstGeom>
          <a:noFill/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en-US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en-US" b="1" dirty="0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/>
              <a:t>Abdullah </a:t>
            </a:r>
            <a:r>
              <a:rPr lang="en-US" sz="1600" b="1" dirty="0" err="1" smtClean="0"/>
              <a:t>Hashem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 smtClean="0">
                <a:solidFill>
                  <a:prstClr val="black"/>
                </a:solidFill>
              </a:rPr>
              <a:t>Rayan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ALQarni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prstClr val="black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-141446" y="6228184"/>
            <a:ext cx="227430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References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887" y="6866964"/>
            <a:ext cx="303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(Body)"/>
              </a:rPr>
              <a:t>Males’ and females’ slides.</a:t>
            </a:r>
            <a:endParaRPr lang="en-GB" sz="1600" dirty="0">
              <a:latin typeface="Calibri (Body)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138800" y="7596336"/>
            <a:ext cx="2274302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Contact us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4664" y="8176706"/>
            <a:ext cx="2880320" cy="859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/>
                </a:solidFill>
                <a:latin typeface="Calibri (Body)"/>
              </a:rPr>
              <a:t>@Radiology436</a:t>
            </a:r>
            <a:endParaRPr lang="en-GB" sz="1600" dirty="0">
              <a:solidFill>
                <a:schemeClr val="tx1"/>
              </a:solidFill>
              <a:latin typeface="Calibri (Body)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tx1"/>
                </a:solidFill>
                <a:latin typeface="Calibri (Body)"/>
              </a:rPr>
              <a:t>Radiology436@gmail.com</a:t>
            </a:r>
            <a:endParaRPr lang="en-GB" sz="1600" dirty="0">
              <a:solidFill>
                <a:schemeClr val="tx1"/>
              </a:solidFill>
              <a:latin typeface="Calibri (Body)"/>
            </a:endParaRPr>
          </a:p>
        </p:txBody>
      </p:sp>
      <p:pic>
        <p:nvPicPr>
          <p:cNvPr id="15" name="Picture 14" descr="Description: Image result for Twit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7" y="8263701"/>
            <a:ext cx="342900" cy="342900"/>
          </a:xfrm>
          <a:prstGeom prst="rect">
            <a:avLst/>
          </a:prstGeom>
          <a:noFill/>
        </p:spPr>
      </p:pic>
      <p:pic>
        <p:nvPicPr>
          <p:cNvPr id="16" name="Picture 15" descr="Description: Image result for g mail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4" y="8743508"/>
            <a:ext cx="220980" cy="220980"/>
          </a:xfrm>
          <a:prstGeom prst="rect">
            <a:avLst/>
          </a:prstGeom>
          <a:noFill/>
        </p:spPr>
      </p:pic>
      <p:sp>
        <p:nvSpPr>
          <p:cNvPr id="17" name="Rounded Rectangle 16">
            <a:hlinkClick r:id="rId6"/>
          </p:cNvPr>
          <p:cNvSpPr/>
          <p:nvPr/>
        </p:nvSpPr>
        <p:spPr>
          <a:xfrm>
            <a:off x="4668113" y="6660232"/>
            <a:ext cx="2289279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Feedback!</a:t>
            </a:r>
            <a:endParaRPr lang="en-GB" b="1" dirty="0"/>
          </a:p>
        </p:txBody>
      </p:sp>
      <p:sp>
        <p:nvSpPr>
          <p:cNvPr id="18" name="Rounded Rectangle 17">
            <a:hlinkClick r:id="rId7"/>
          </p:cNvPr>
          <p:cNvSpPr/>
          <p:nvPr/>
        </p:nvSpPr>
        <p:spPr>
          <a:xfrm>
            <a:off x="4668113" y="7474876"/>
            <a:ext cx="2289280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Editing file</a:t>
            </a:r>
            <a:endParaRPr lang="en-GB" b="1" dirty="0"/>
          </a:p>
        </p:txBody>
      </p:sp>
      <p:sp>
        <p:nvSpPr>
          <p:cNvPr id="19" name="Rounded Rectangle 18">
            <a:hlinkClick r:id="rId8"/>
          </p:cNvPr>
          <p:cNvSpPr/>
          <p:nvPr/>
        </p:nvSpPr>
        <p:spPr>
          <a:xfrm>
            <a:off x="4668113" y="8248055"/>
            <a:ext cx="2289279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Test yourself</a:t>
            </a:r>
            <a:endParaRPr lang="en-GB" b="1" dirty="0"/>
          </a:p>
        </p:txBody>
      </p:sp>
      <p:pic>
        <p:nvPicPr>
          <p:cNvPr id="20" name="Picture 19" descr="Related image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66" y="6687403"/>
            <a:ext cx="476885" cy="47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Related image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6" y="7462677"/>
            <a:ext cx="516255" cy="51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Image result for question mark">
            <a:hlinkClick r:id="rId13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90" y="8219893"/>
            <a:ext cx="381635" cy="553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831092" y="251520"/>
            <a:ext cx="519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Thank you for checking our team =)!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746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32657" y="335722"/>
            <a:ext cx="67413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radiological modalities are GOOD in imaging the abdomen mainly the STOMACH and BOWEL LOOPS?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735" y="955918"/>
            <a:ext cx="6175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libri (Body)"/>
              </a:rPr>
              <a:t>X-ray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latin typeface="Calibri (Body)"/>
              </a:rPr>
              <a:t>Fluoroscopy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alibri (Body)"/>
              </a:rPr>
              <a:t>CT scan </a:t>
            </a:r>
            <a:r>
              <a:rPr lang="en-GB" sz="1600" dirty="0">
                <a:solidFill>
                  <a:srgbClr val="008000"/>
                </a:solidFill>
                <a:latin typeface="Calibri (Body)"/>
              </a:rPr>
              <a:t>(</a:t>
            </a:r>
            <a:r>
              <a:rPr lang="en-US" sz="1600" dirty="0">
                <a:solidFill>
                  <a:srgbClr val="008000"/>
                </a:solidFill>
                <a:latin typeface="Calibri (Body)"/>
              </a:rPr>
              <a:t>CT is ideal for </a:t>
            </a:r>
            <a:r>
              <a:rPr lang="en-US" sz="1600" dirty="0" smtClean="0">
                <a:solidFill>
                  <a:srgbClr val="008000"/>
                </a:solidFill>
                <a:latin typeface="Calibri (Body)"/>
              </a:rPr>
              <a:t>diagnosis)</a:t>
            </a:r>
            <a:endParaRPr lang="en-GB" sz="1600" dirty="0">
              <a:solidFill>
                <a:srgbClr val="008000"/>
              </a:solidFill>
              <a:latin typeface="Calibri (Body)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alibri (Body)"/>
              </a:rPr>
              <a:t>MRI</a:t>
            </a:r>
          </a:p>
          <a:p>
            <a:endParaRPr lang="en-GB" sz="1600" dirty="0">
              <a:latin typeface="Calibri (Body)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alibri (Body)"/>
              </a:rPr>
              <a:t>US </a:t>
            </a:r>
            <a:r>
              <a:rPr lang="en-GB" sz="1600" dirty="0" smtClean="0">
                <a:solidFill>
                  <a:srgbClr val="008000"/>
                </a:solidFill>
                <a:latin typeface="Calibri (Body)"/>
              </a:rPr>
              <a:t>(</a:t>
            </a:r>
            <a:r>
              <a:rPr lang="en-US" sz="1600" dirty="0">
                <a:solidFill>
                  <a:srgbClr val="008000"/>
                </a:solidFill>
                <a:latin typeface="Calibri (Body)"/>
              </a:rPr>
              <a:t>ultrasound imaging is limited by bone- and gas filled </a:t>
            </a:r>
            <a:r>
              <a:rPr lang="en-US" sz="1600" dirty="0" smtClean="0">
                <a:solidFill>
                  <a:srgbClr val="008000"/>
                </a:solidFill>
                <a:latin typeface="Calibri (Body)"/>
              </a:rPr>
              <a:t>structures</a:t>
            </a:r>
            <a:r>
              <a:rPr lang="en-GB" sz="1600" dirty="0" smtClean="0">
                <a:solidFill>
                  <a:srgbClr val="008000"/>
                </a:solidFill>
                <a:latin typeface="Calibri (Body)"/>
              </a:rPr>
              <a:t>, and usually</a:t>
            </a:r>
            <a:r>
              <a:rPr lang="en-GB" sz="1600" dirty="0">
                <a:solidFill>
                  <a:srgbClr val="008000"/>
                </a:solidFill>
                <a:latin typeface="Calibri (Body)"/>
              </a:rPr>
              <a:t> </a:t>
            </a:r>
            <a:r>
              <a:rPr lang="en-GB" sz="1600" dirty="0" smtClean="0">
                <a:solidFill>
                  <a:srgbClr val="008000"/>
                </a:solidFill>
                <a:latin typeface="Calibri (Body)"/>
              </a:rPr>
              <a:t>used to asses liver, gall bladder and urinary bladder).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So it is NOT used to asses bowels.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008000"/>
              </a:solidFill>
              <a:latin typeface="Calibri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656" y="3030444"/>
            <a:ext cx="51845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X-Ray (Abdominal X-ray)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sz="1600" dirty="0">
                <a:solidFill>
                  <a:srgbClr val="008000"/>
                </a:solidFill>
              </a:rPr>
              <a:t>First step</a:t>
            </a:r>
          </a:p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  </a:t>
            </a:r>
            <a:endParaRPr lang="en-GB" b="1" dirty="0">
              <a:solidFill>
                <a:srgbClr val="5283BE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565736" y="3419872"/>
            <a:ext cx="6081406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Calibri (Body)"/>
              </a:rPr>
              <a:t>X-ray is a form of radiation, that are focused into a beam</a:t>
            </a:r>
          </a:p>
          <a:p>
            <a:r>
              <a:rPr lang="en-US" altLang="en-US" sz="1600" dirty="0">
                <a:latin typeface="Calibri (Body)"/>
              </a:rPr>
              <a:t>X-ray can pass through most objects including the human body. </a:t>
            </a:r>
          </a:p>
          <a:p>
            <a:r>
              <a:rPr lang="en-US" altLang="en-US" sz="1600" dirty="0">
                <a:latin typeface="Calibri (Body)"/>
              </a:rPr>
              <a:t>When X-rays strike a piece of photographic film, they make a picture. </a:t>
            </a:r>
          </a:p>
        </p:txBody>
      </p:sp>
      <p:pic>
        <p:nvPicPr>
          <p:cNvPr id="9" name="Picture 5" descr="Control">
            <a:extLst>
              <a:ext uri="{FF2B5EF4-FFF2-40B4-BE49-F238E27FC236}">
                <a16:creationId xmlns:a16="http://schemas.microsoft.com/office/drawing/2014/main" xmlns="" id="{9977F9B8-872C-46E4-8366-11C27EB7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34" y="5076056"/>
            <a:ext cx="3079532" cy="272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492" y="8185174"/>
            <a:ext cx="6319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Important: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u="sng" dirty="0" smtClean="0">
                <a:solidFill>
                  <a:srgbClr val="FF0000"/>
                </a:solidFill>
              </a:rPr>
              <a:t>Free air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means there is a </a:t>
            </a:r>
            <a:r>
              <a:rPr lang="en-US" sz="1600" b="1" u="sng" dirty="0" smtClean="0">
                <a:solidFill>
                  <a:srgbClr val="FF0000"/>
                </a:solidFill>
              </a:rPr>
              <a:t>perforation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b="1" u="sng" dirty="0" smtClean="0">
                <a:solidFill>
                  <a:srgbClr val="FF0000"/>
                </a:solidFill>
              </a:rPr>
              <a:t>Multiple air fluid levels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means</a:t>
            </a:r>
            <a:r>
              <a:rPr lang="en-US" sz="1600" dirty="0" smtClean="0">
                <a:solidFill>
                  <a:schemeClr val="accent3"/>
                </a:solidFill>
              </a:rPr>
              <a:t> </a:t>
            </a:r>
            <a:r>
              <a:rPr lang="en-US" sz="1600" b="1" u="sng" dirty="0" smtClean="0">
                <a:solidFill>
                  <a:srgbClr val="FF0000"/>
                </a:solidFill>
              </a:rPr>
              <a:t>obstruction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510217" y="6834217"/>
            <a:ext cx="558743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4770" y="5240749"/>
            <a:ext cx="1841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Radiation generator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2816" y="6649551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Beam</a:t>
            </a:r>
            <a:endParaRPr lang="en-GB" sz="16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3190" y="5425415"/>
            <a:ext cx="795890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60779" y="7436122"/>
            <a:ext cx="795890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01518" y="7112957"/>
            <a:ext cx="1700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X-ray crossing the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p</a:t>
            </a:r>
            <a:r>
              <a:rPr lang="en-US" sz="1600" dirty="0" smtClean="0">
                <a:solidFill>
                  <a:srgbClr val="008000"/>
                </a:solidFill>
              </a:rPr>
              <a:t>atient's body.</a:t>
            </a:r>
            <a:endParaRPr lang="en-GB" sz="1600" dirty="0">
              <a:solidFill>
                <a:srgbClr val="008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772816" y="7759288"/>
            <a:ext cx="639637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4640" y="7164288"/>
            <a:ext cx="1449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The image will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b</a:t>
            </a:r>
            <a:r>
              <a:rPr lang="en-US" sz="1600" dirty="0" smtClean="0">
                <a:solidFill>
                  <a:srgbClr val="008000"/>
                </a:solidFill>
              </a:rPr>
              <a:t>e reflected on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 the film.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418" y="2088252"/>
            <a:ext cx="56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X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6633" y="251520"/>
            <a:ext cx="66247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</a:rPr>
              <a:t>Abdominal x-ray (continue)</a:t>
            </a:r>
            <a:endParaRPr lang="en-GB" b="1" dirty="0">
              <a:solidFill>
                <a:srgbClr val="5283B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711" y="683568"/>
            <a:ext cx="6175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alibri (Body)"/>
              </a:rPr>
              <a:t>White: bone </a:t>
            </a:r>
            <a:r>
              <a:rPr lang="en-GB" sz="1600" dirty="0">
                <a:latin typeface="Calibri (Body)"/>
              </a:rPr>
              <a:t>and calcification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alibri (Body)"/>
              </a:rPr>
              <a:t>Grey: </a:t>
            </a:r>
            <a:r>
              <a:rPr lang="en-GB" sz="1600" dirty="0">
                <a:latin typeface="Calibri (Body)"/>
              </a:rPr>
              <a:t>soft tissue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>
                <a:latin typeface="Calibri (Body)"/>
              </a:rPr>
              <a:t>Black: air</a:t>
            </a:r>
            <a:endParaRPr lang="en-GB" sz="1600" dirty="0">
              <a:latin typeface="Calibri (Body)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2" y="4860032"/>
            <a:ext cx="12295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Indications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1" y="5220072"/>
            <a:ext cx="6175633" cy="1656184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600" dirty="0">
                <a:latin typeface="Calibri (Body)"/>
              </a:rPr>
              <a:t>Abdominal </a:t>
            </a:r>
            <a:r>
              <a:rPr lang="en-GB" altLang="en-US" sz="1600" dirty="0" smtClean="0">
                <a:latin typeface="Calibri (Body)"/>
              </a:rPr>
              <a:t>pain.</a:t>
            </a:r>
            <a:endParaRPr lang="en-GB" altLang="en-US" sz="1600" dirty="0">
              <a:latin typeface="Calibri (Body)"/>
            </a:endParaRPr>
          </a:p>
          <a:p>
            <a:r>
              <a:rPr lang="en-GB" altLang="en-US" sz="1600" dirty="0">
                <a:latin typeface="Calibri (Body)"/>
              </a:rPr>
              <a:t>Bowel </a:t>
            </a:r>
            <a:r>
              <a:rPr lang="en-GB" altLang="en-US" sz="1600" dirty="0" smtClean="0">
                <a:latin typeface="Calibri (Body)"/>
              </a:rPr>
              <a:t>obstruction</a:t>
            </a:r>
            <a:r>
              <a:rPr lang="en-GB" altLang="en-US" sz="1600" dirty="0" smtClean="0">
                <a:solidFill>
                  <a:srgbClr val="008000"/>
                </a:solidFill>
                <a:latin typeface="Calibri (Body)"/>
              </a:rPr>
              <a:t>*.</a:t>
            </a:r>
            <a:endParaRPr lang="en-GB" altLang="en-US" sz="1600" dirty="0">
              <a:solidFill>
                <a:srgbClr val="008000"/>
              </a:solidFill>
              <a:latin typeface="Calibri (Body)"/>
            </a:endParaRPr>
          </a:p>
          <a:p>
            <a:r>
              <a:rPr lang="en-GB" altLang="en-US" sz="1600" dirty="0">
                <a:latin typeface="Calibri (Body)"/>
              </a:rPr>
              <a:t>Stones </a:t>
            </a:r>
            <a:r>
              <a:rPr lang="en-GB" altLang="en-US" sz="1600" dirty="0" smtClean="0">
                <a:solidFill>
                  <a:srgbClr val="008000"/>
                </a:solidFill>
                <a:latin typeface="Calibri (Body)"/>
              </a:rPr>
              <a:t>better by CT.</a:t>
            </a:r>
            <a:endParaRPr lang="en-GB" altLang="en-US" sz="1600" dirty="0">
              <a:solidFill>
                <a:srgbClr val="008000"/>
              </a:solidFill>
              <a:latin typeface="Calibri (Body)"/>
            </a:endParaRPr>
          </a:p>
          <a:p>
            <a:r>
              <a:rPr lang="en-GB" altLang="en-US" sz="1600" dirty="0" smtClean="0">
                <a:latin typeface="Calibri (Body)"/>
              </a:rPr>
              <a:t>Masses. </a:t>
            </a:r>
            <a:endParaRPr lang="en-GB" altLang="en-US" sz="1600" dirty="0">
              <a:latin typeface="Calibri (Body)"/>
            </a:endParaRPr>
          </a:p>
          <a:p>
            <a:r>
              <a:rPr lang="en-GB" altLang="en-US" sz="1600" dirty="0" smtClean="0">
                <a:latin typeface="Calibri (Body)"/>
              </a:rPr>
              <a:t>Trauma.</a:t>
            </a:r>
            <a:endParaRPr lang="en-GB" altLang="en-US" sz="1600" dirty="0">
              <a:latin typeface="Calibri (Body)"/>
            </a:endParaRPr>
          </a:p>
          <a:p>
            <a:r>
              <a:rPr lang="en-GB" altLang="en-US" sz="1600" dirty="0">
                <a:latin typeface="Calibri (Body)"/>
              </a:rPr>
              <a:t>Others, foreign </a:t>
            </a:r>
            <a:r>
              <a:rPr lang="en-GB" altLang="en-US" sz="1600" dirty="0" smtClean="0">
                <a:latin typeface="Calibri (Body)"/>
              </a:rPr>
              <a:t>body </a:t>
            </a:r>
            <a:r>
              <a:rPr lang="en-GB" altLang="en-US" sz="1600" dirty="0" smtClean="0">
                <a:solidFill>
                  <a:srgbClr val="008000"/>
                </a:solidFill>
                <a:latin typeface="Calibri (Body)"/>
              </a:rPr>
              <a:t>(swallowed coin), </a:t>
            </a:r>
            <a:r>
              <a:rPr lang="en-GB" altLang="en-US" sz="1600" dirty="0">
                <a:latin typeface="Calibri (Body)"/>
              </a:rPr>
              <a:t>supportive </a:t>
            </a:r>
            <a:r>
              <a:rPr lang="en-GB" altLang="en-US" sz="1600" dirty="0" smtClean="0">
                <a:latin typeface="Calibri (Body)"/>
              </a:rPr>
              <a:t>lines</a:t>
            </a:r>
            <a:r>
              <a:rPr lang="en-GB" altLang="en-US" sz="1600" dirty="0">
                <a:solidFill>
                  <a:srgbClr val="008000"/>
                </a:solidFill>
                <a:latin typeface="Calibri (Body)"/>
              </a:rPr>
              <a:t> </a:t>
            </a:r>
            <a:r>
              <a:rPr lang="en-GB" altLang="en-US" sz="1600" dirty="0" smtClean="0">
                <a:solidFill>
                  <a:srgbClr val="008000"/>
                </a:solidFill>
                <a:latin typeface="Calibri (Body)"/>
              </a:rPr>
              <a:t>(nasogastric tube)</a:t>
            </a:r>
            <a:r>
              <a:rPr lang="en-GB" altLang="en-US" sz="1600" dirty="0" smtClean="0">
                <a:latin typeface="Calibri (Body)"/>
              </a:rPr>
              <a:t>.. Etc. </a:t>
            </a:r>
            <a:endParaRPr lang="en-GB" altLang="en-US" sz="1600" dirty="0">
              <a:latin typeface="Calibri (Body)"/>
            </a:endParaRPr>
          </a:p>
        </p:txBody>
      </p:sp>
      <p:pic>
        <p:nvPicPr>
          <p:cNvPr id="10" name="Picture 9" descr="Description: C:\Users\abdulrahman\Documents\Logomakr_5yxwrF.png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48702"/>
              </p:ext>
            </p:extLst>
          </p:nvPr>
        </p:nvGraphicFramePr>
        <p:xfrm>
          <a:off x="1143000" y="1677288"/>
          <a:ext cx="4572000" cy="296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Advantages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Disadvantages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Widely available </a:t>
                      </a:r>
                      <a:r>
                        <a:rPr lang="en-US" sz="160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Radiation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Cheap </a:t>
                      </a:r>
                      <a:r>
                        <a:rPr lang="en-GB" sz="1600" dirty="0" smtClean="0">
                          <a:solidFill>
                            <a:srgbClr val="008000"/>
                          </a:solidFill>
                        </a:rPr>
                        <a:t>and not time consuming</a:t>
                      </a:r>
                      <a:endParaRPr lang="en-GB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Poor soft tissue details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diagnosing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free air in the abdomen </a:t>
                      </a:r>
                      <a:r>
                        <a:rPr lang="en-US" sz="1600" b="0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ex:</a:t>
                      </a:r>
                      <a:r>
                        <a:rPr lang="en-US" sz="1600" b="0" kern="1200" baseline="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pnumoperitonium</a:t>
                      </a:r>
                      <a:endParaRPr lang="en-US" sz="1600" b="0" kern="1200" dirty="0" smtClean="0">
                        <a:solidFill>
                          <a:srgbClr val="008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106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Good in </a:t>
                      </a:r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diagnosing bowel obstruction 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&amp; stones/calcifications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6632" y="6948264"/>
            <a:ext cx="18619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Contraindications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711" y="7308304"/>
            <a:ext cx="617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(Body)"/>
              </a:rPr>
              <a:t>Pregnancy </a:t>
            </a:r>
            <a:r>
              <a:rPr lang="en-US" sz="1600" dirty="0" smtClean="0">
                <a:solidFill>
                  <a:srgbClr val="008000"/>
                </a:solidFill>
                <a:latin typeface="Calibri (Body)"/>
              </a:rPr>
              <a:t>is contraindicated in all radiological modalities except ultrasound and MRI.</a:t>
            </a:r>
            <a:endParaRPr lang="en-GB" sz="1600" dirty="0">
              <a:solidFill>
                <a:srgbClr val="008000"/>
              </a:solidFill>
              <a:latin typeface="Calibri (Body)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711" y="8275071"/>
            <a:ext cx="5815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*In patient history the patient will be presented with pain, cramps and constipation for more than 3 days.</a:t>
            </a:r>
            <a:endParaRPr lang="en-GB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4</a:t>
            </a:fld>
            <a:endParaRPr lang="en-GB" sz="1600"/>
          </a:p>
        </p:txBody>
      </p:sp>
      <p:sp>
        <p:nvSpPr>
          <p:cNvPr id="6" name="TextBox 5"/>
          <p:cNvSpPr txBox="1"/>
          <p:nvPr/>
        </p:nvSpPr>
        <p:spPr>
          <a:xfrm>
            <a:off x="116632" y="179512"/>
            <a:ext cx="263443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 abdominal X-ray</a:t>
            </a:r>
            <a:r>
              <a:rPr lang="en-US" b="1" dirty="0" smtClean="0">
                <a:solidFill>
                  <a:srgbClr val="008000"/>
                </a:solidFill>
              </a:rPr>
              <a:t>*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356992" y="5076056"/>
            <a:ext cx="3384376" cy="3168352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600" dirty="0" smtClean="0">
                <a:latin typeface="Calibri (Body)"/>
              </a:rPr>
              <a:t>1- Stomach.</a:t>
            </a:r>
          </a:p>
          <a:p>
            <a:pPr marL="0" indent="0">
              <a:buNone/>
            </a:pPr>
            <a:r>
              <a:rPr lang="en-US" altLang="en-US" sz="1600" dirty="0" smtClean="0">
                <a:latin typeface="Calibri (Body)"/>
              </a:rPr>
              <a:t>2- Small bowel.</a:t>
            </a:r>
          </a:p>
          <a:p>
            <a:pPr marL="0" indent="0">
              <a:buNone/>
            </a:pPr>
            <a:r>
              <a:rPr lang="en-US" altLang="en-US" sz="1600" dirty="0" smtClean="0">
                <a:latin typeface="Calibri (Body)"/>
              </a:rPr>
              <a:t>3- Large bowel.</a:t>
            </a:r>
          </a:p>
          <a:p>
            <a:pPr marL="0" indent="0">
              <a:buNone/>
            </a:pPr>
            <a:r>
              <a:rPr lang="en-US" altLang="en-US" sz="1600" dirty="0" smtClean="0">
                <a:latin typeface="Calibri (Body)"/>
              </a:rPr>
              <a:t>4- Rectum </a:t>
            </a:r>
            <a:r>
              <a:rPr lang="en-US" altLang="en-US" sz="1600" dirty="0" smtClean="0">
                <a:solidFill>
                  <a:srgbClr val="008000"/>
                </a:solidFill>
                <a:latin typeface="Calibri (Body)"/>
              </a:rPr>
              <a:t>(it’s important to     </a:t>
            </a: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8000"/>
                </a:solidFill>
                <a:latin typeface="Calibri (Body)"/>
              </a:rPr>
              <a:t>have air in rectum, if not it means there is an obstruction).</a:t>
            </a:r>
          </a:p>
          <a:p>
            <a:pPr marL="0" indent="0">
              <a:buNone/>
            </a:pPr>
            <a:endParaRPr lang="en-GB" altLang="en-US" sz="1600" dirty="0">
              <a:solidFill>
                <a:schemeClr val="accent3"/>
              </a:solidFill>
              <a:latin typeface="Calibri (Body)"/>
            </a:endParaRPr>
          </a:p>
        </p:txBody>
      </p:sp>
      <p:pic>
        <p:nvPicPr>
          <p:cNvPr id="10" name="Picture 9" descr="Description: C:\Users\abdulrahman\Documents\Logomakr_5yxwrF.png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stomach\_K4811128__1119043023\ser1337img00002.jpg">
            <a:extLst>
              <a:ext uri="{FF2B5EF4-FFF2-40B4-BE49-F238E27FC236}">
                <a16:creationId xmlns:a16="http://schemas.microsoft.com/office/drawing/2014/main" xmlns="" id="{A0392422-9F07-4BAC-B2C9-D89FB3B4F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183" t="3174" r="3971"/>
          <a:stretch/>
        </p:blipFill>
        <p:spPr bwMode="auto">
          <a:xfrm>
            <a:off x="3437527" y="640829"/>
            <a:ext cx="3305634" cy="34991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3" descr="C:\Users\ابو عايد\Desktop\stomach\_K4811128__1119043023\ser1337img00003.jpg">
            <a:extLst>
              <a:ext uri="{FF2B5EF4-FFF2-40B4-BE49-F238E27FC236}">
                <a16:creationId xmlns:a16="http://schemas.microsoft.com/office/drawing/2014/main" xmlns="" id="{976B2207-8E6A-4B94-97EA-857C766A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9821" t="4445" r="8730"/>
          <a:stretch/>
        </p:blipFill>
        <p:spPr bwMode="auto">
          <a:xfrm>
            <a:off x="188640" y="657087"/>
            <a:ext cx="3209745" cy="34828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04" y="4067944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alibri (Body)"/>
              </a:rPr>
              <a:t>Standing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18" name="مربع نص 2">
            <a:extLst>
              <a:ext uri="{FF2B5EF4-FFF2-40B4-BE49-F238E27FC236}">
                <a16:creationId xmlns:a16="http://schemas.microsoft.com/office/drawing/2014/main" xmlns="" id="{698C0772-B0DB-4EA4-8FF0-53F66A42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743" y="4067944"/>
            <a:ext cx="23872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None/>
            </a:pPr>
            <a:r>
              <a:rPr lang="en-US" altLang="en-US" sz="1600" b="1" dirty="0">
                <a:latin typeface="Calibri (Body)"/>
              </a:rPr>
              <a:t>Supine</a:t>
            </a:r>
            <a:endParaRPr lang="ar-SA" altLang="en-US" sz="1600" b="1" dirty="0">
              <a:latin typeface="Calibri (Body)"/>
            </a:endParaRPr>
          </a:p>
        </p:txBody>
      </p:sp>
      <p:pic>
        <p:nvPicPr>
          <p:cNvPr id="19" name="Picture 2" descr="E:\stomach\_K4811128__1119043023\ser1337img00002.jpg">
            <a:extLst>
              <a:ext uri="{FF2B5EF4-FFF2-40B4-BE49-F238E27FC236}">
                <a16:creationId xmlns:a16="http://schemas.microsoft.com/office/drawing/2014/main" xmlns="" id="{4596C91A-040C-40BA-B514-C6DD3AA0E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183" t="3174" r="3971"/>
          <a:stretch/>
        </p:blipFill>
        <p:spPr bwMode="auto">
          <a:xfrm>
            <a:off x="640355" y="4524276"/>
            <a:ext cx="2788645" cy="36253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20" name="Straight Arrow Connector 19"/>
          <p:cNvCxnSpPr/>
          <p:nvPr/>
        </p:nvCxnSpPr>
        <p:spPr>
          <a:xfrm flipH="1">
            <a:off x="2636912" y="5004048"/>
            <a:ext cx="313851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012344" y="5618460"/>
            <a:ext cx="313850" cy="1776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80413" y="6516216"/>
            <a:ext cx="215709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012344" y="7668344"/>
            <a:ext cx="27353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24944" y="478802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6872" y="56184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6581" y="673224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3218" y="75043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0064" y="4499992"/>
            <a:ext cx="6357288" cy="364963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3" name="TextBox 22"/>
          <p:cNvSpPr txBox="1"/>
          <p:nvPr/>
        </p:nvSpPr>
        <p:spPr>
          <a:xfrm>
            <a:off x="349711" y="8244408"/>
            <a:ext cx="5815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 Notice the different levels of air and fluids due the gravity.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Usually the pancreas is not seen by the x-ray image except if we have calcifications.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904" y="36138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Right side                   Left side</a:t>
            </a:r>
          </a:p>
          <a:p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32656" y="39727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Right side                   Left side</a:t>
            </a:r>
          </a:p>
          <a:p>
            <a:endParaRPr lang="en-US" sz="1600" dirty="0"/>
          </a:p>
        </p:txBody>
      </p:sp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40" y="-94485"/>
            <a:ext cx="11334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251520"/>
            <a:ext cx="1624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Soft tissues:</a:t>
            </a:r>
            <a:endParaRPr lang="en-GB" b="1" dirty="0">
              <a:solidFill>
                <a:srgbClr val="5283B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5</a:t>
            </a:fld>
            <a:endParaRPr lang="en-GB" sz="1600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3754698" y="1270825"/>
            <a:ext cx="2217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(Body)"/>
              </a:rPr>
              <a:t>1- Liver.</a:t>
            </a:r>
          </a:p>
          <a:p>
            <a:r>
              <a:rPr lang="en-US" sz="1600" dirty="0" smtClean="0">
                <a:latin typeface="Calibri (Body)"/>
              </a:rPr>
              <a:t>2- Spleen.</a:t>
            </a:r>
          </a:p>
          <a:p>
            <a:r>
              <a:rPr lang="en-US" sz="1600" dirty="0" smtClean="0">
                <a:latin typeface="Calibri (Body)"/>
              </a:rPr>
              <a:t>3- Kidneys.</a:t>
            </a:r>
          </a:p>
          <a:p>
            <a:r>
              <a:rPr lang="en-US" sz="1600" dirty="0" smtClean="0">
                <a:latin typeface="Calibri (Body)"/>
              </a:rPr>
              <a:t>4- Psoas muscles.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ontent Placeholder 3" descr="ser5476img00001.jpg">
            <a:extLst>
              <a:ext uri="{FF2B5EF4-FFF2-40B4-BE49-F238E27FC236}">
                <a16:creationId xmlns:a16="http://schemas.microsoft.com/office/drawing/2014/main" xmlns="" id="{F3A465E4-C208-4ED7-8DF3-5515D851D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4966" r="-987"/>
          <a:stretch/>
        </p:blipFill>
        <p:spPr>
          <a:xfrm>
            <a:off x="548680" y="755576"/>
            <a:ext cx="2164285" cy="262221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19263" y="655610"/>
            <a:ext cx="6288994" cy="283627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2061666" y="1482646"/>
            <a:ext cx="313850" cy="1776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26194" y="1482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99122" y="132933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1140705" y="1319901"/>
            <a:ext cx="313850" cy="1776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2012901" y="2016568"/>
            <a:ext cx="313850" cy="1776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2375516" y="851404"/>
            <a:ext cx="193863" cy="88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77037" y="7555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55528" y="20165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Content Placeholder 3" descr="ser5476img00001.jpg">
            <a:extLst>
              <a:ext uri="{FF2B5EF4-FFF2-40B4-BE49-F238E27FC236}">
                <a16:creationId xmlns:a16="http://schemas.microsoft.com/office/drawing/2014/main" xmlns="" id="{4F5FCA0A-1AED-4855-BA62-628FA4A05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5455" r="303"/>
          <a:stretch/>
        </p:blipFill>
        <p:spPr>
          <a:xfrm>
            <a:off x="844333" y="3652863"/>
            <a:ext cx="2008603" cy="2215281"/>
          </a:xfrm>
          <a:prstGeom prst="rect">
            <a:avLst/>
          </a:prstGeom>
        </p:spPr>
      </p:pic>
      <p:sp>
        <p:nvSpPr>
          <p:cNvPr id="58" name="Freeform 57">
            <a:extLst>
              <a:ext uri="{FF2B5EF4-FFF2-40B4-BE49-F238E27FC236}">
                <a16:creationId xmlns:a16="http://schemas.microsoft.com/office/drawing/2014/main" xmlns="" id="{E8A697DE-C1E8-4C30-9033-B799389D2CF4}"/>
              </a:ext>
            </a:extLst>
          </p:cNvPr>
          <p:cNvSpPr/>
          <p:nvPr/>
        </p:nvSpPr>
        <p:spPr>
          <a:xfrm>
            <a:off x="1054248" y="3779912"/>
            <a:ext cx="1017057" cy="878553"/>
          </a:xfrm>
          <a:custGeom>
            <a:avLst/>
            <a:gdLst>
              <a:gd name="connsiteX0" fmla="*/ 3167240 w 3393793"/>
              <a:gd name="connsiteY0" fmla="*/ 48225 h 2861351"/>
              <a:gd name="connsiteX1" fmla="*/ 2636687 w 3393793"/>
              <a:gd name="connsiteY1" fmla="*/ 64300 h 2861351"/>
              <a:gd name="connsiteX2" fmla="*/ 1897129 w 3393793"/>
              <a:gd name="connsiteY2" fmla="*/ 80375 h 2861351"/>
              <a:gd name="connsiteX3" fmla="*/ 1800664 w 3393793"/>
              <a:gd name="connsiteY3" fmla="*/ 112525 h 2861351"/>
              <a:gd name="connsiteX4" fmla="*/ 1736355 w 3393793"/>
              <a:gd name="connsiteY4" fmla="*/ 128600 h 2861351"/>
              <a:gd name="connsiteX5" fmla="*/ 1446962 w 3393793"/>
              <a:gd name="connsiteY5" fmla="*/ 112525 h 2861351"/>
              <a:gd name="connsiteX6" fmla="*/ 1302266 w 3393793"/>
              <a:gd name="connsiteY6" fmla="*/ 32150 h 2861351"/>
              <a:gd name="connsiteX7" fmla="*/ 1077183 w 3393793"/>
              <a:gd name="connsiteY7" fmla="*/ 16075 h 2861351"/>
              <a:gd name="connsiteX8" fmla="*/ 964641 w 3393793"/>
              <a:gd name="connsiteY8" fmla="*/ 0 h 2861351"/>
              <a:gd name="connsiteX9" fmla="*/ 900332 w 3393793"/>
              <a:gd name="connsiteY9" fmla="*/ 32150 h 2861351"/>
              <a:gd name="connsiteX10" fmla="*/ 578785 w 3393793"/>
              <a:gd name="connsiteY10" fmla="*/ 64300 h 2861351"/>
              <a:gd name="connsiteX11" fmla="*/ 401934 w 3393793"/>
              <a:gd name="connsiteY11" fmla="*/ 80375 h 2861351"/>
              <a:gd name="connsiteX12" fmla="*/ 305470 w 3393793"/>
              <a:gd name="connsiteY12" fmla="*/ 128600 h 2861351"/>
              <a:gd name="connsiteX13" fmla="*/ 192928 w 3393793"/>
              <a:gd name="connsiteY13" fmla="*/ 257200 h 2861351"/>
              <a:gd name="connsiteX14" fmla="*/ 176851 w 3393793"/>
              <a:gd name="connsiteY14" fmla="*/ 305425 h 2861351"/>
              <a:gd name="connsiteX15" fmla="*/ 160773 w 3393793"/>
              <a:gd name="connsiteY15" fmla="*/ 434025 h 2861351"/>
              <a:gd name="connsiteX16" fmla="*/ 128619 w 3393793"/>
              <a:gd name="connsiteY16" fmla="*/ 482250 h 2861351"/>
              <a:gd name="connsiteX17" fmla="*/ 80387 w 3393793"/>
              <a:gd name="connsiteY17" fmla="*/ 546550 h 2861351"/>
              <a:gd name="connsiteX18" fmla="*/ 48232 w 3393793"/>
              <a:gd name="connsiteY18" fmla="*/ 916275 h 2861351"/>
              <a:gd name="connsiteX19" fmla="*/ 16077 w 3393793"/>
              <a:gd name="connsiteY19" fmla="*/ 996651 h 2861351"/>
              <a:gd name="connsiteX20" fmla="*/ 0 w 3393793"/>
              <a:gd name="connsiteY20" fmla="*/ 1044876 h 2861351"/>
              <a:gd name="connsiteX21" fmla="*/ 16077 w 3393793"/>
              <a:gd name="connsiteY21" fmla="*/ 1655726 h 2861351"/>
              <a:gd name="connsiteX22" fmla="*/ 32154 w 3393793"/>
              <a:gd name="connsiteY22" fmla="*/ 1720026 h 2861351"/>
              <a:gd name="connsiteX23" fmla="*/ 80387 w 3393793"/>
              <a:gd name="connsiteY23" fmla="*/ 1864701 h 2861351"/>
              <a:gd name="connsiteX24" fmla="*/ 112541 w 3393793"/>
              <a:gd name="connsiteY24" fmla="*/ 1929001 h 2861351"/>
              <a:gd name="connsiteX25" fmla="*/ 144696 w 3393793"/>
              <a:gd name="connsiteY25" fmla="*/ 2041526 h 2861351"/>
              <a:gd name="connsiteX26" fmla="*/ 176851 w 3393793"/>
              <a:gd name="connsiteY26" fmla="*/ 2089751 h 2861351"/>
              <a:gd name="connsiteX27" fmla="*/ 192928 w 3393793"/>
              <a:gd name="connsiteY27" fmla="*/ 2137976 h 2861351"/>
              <a:gd name="connsiteX28" fmla="*/ 241160 w 3393793"/>
              <a:gd name="connsiteY28" fmla="*/ 2170126 h 2861351"/>
              <a:gd name="connsiteX29" fmla="*/ 289392 w 3393793"/>
              <a:gd name="connsiteY29" fmla="*/ 2314801 h 2861351"/>
              <a:gd name="connsiteX30" fmla="*/ 305470 w 3393793"/>
              <a:gd name="connsiteY30" fmla="*/ 2363026 h 2861351"/>
              <a:gd name="connsiteX31" fmla="*/ 337624 w 3393793"/>
              <a:gd name="connsiteY31" fmla="*/ 2411251 h 2861351"/>
              <a:gd name="connsiteX32" fmla="*/ 353702 w 3393793"/>
              <a:gd name="connsiteY32" fmla="*/ 2459476 h 2861351"/>
              <a:gd name="connsiteX33" fmla="*/ 385856 w 3393793"/>
              <a:gd name="connsiteY33" fmla="*/ 2523776 h 2861351"/>
              <a:gd name="connsiteX34" fmla="*/ 418011 w 3393793"/>
              <a:gd name="connsiteY34" fmla="*/ 2572001 h 2861351"/>
              <a:gd name="connsiteX35" fmla="*/ 434089 w 3393793"/>
              <a:gd name="connsiteY35" fmla="*/ 2620226 h 2861351"/>
              <a:gd name="connsiteX36" fmla="*/ 530553 w 3393793"/>
              <a:gd name="connsiteY36" fmla="*/ 2764901 h 2861351"/>
              <a:gd name="connsiteX37" fmla="*/ 562707 w 3393793"/>
              <a:gd name="connsiteY37" fmla="*/ 2813126 h 2861351"/>
              <a:gd name="connsiteX38" fmla="*/ 578785 w 3393793"/>
              <a:gd name="connsiteY38" fmla="*/ 2861351 h 2861351"/>
              <a:gd name="connsiteX39" fmla="*/ 627017 w 3393793"/>
              <a:gd name="connsiteY39" fmla="*/ 2829201 h 2861351"/>
              <a:gd name="connsiteX40" fmla="*/ 723481 w 3393793"/>
              <a:gd name="connsiteY40" fmla="*/ 2652376 h 2861351"/>
              <a:gd name="connsiteX41" fmla="*/ 803868 w 3393793"/>
              <a:gd name="connsiteY41" fmla="*/ 2539851 h 2861351"/>
              <a:gd name="connsiteX42" fmla="*/ 868177 w 3393793"/>
              <a:gd name="connsiteY42" fmla="*/ 2443401 h 2861351"/>
              <a:gd name="connsiteX43" fmla="*/ 900332 w 3393793"/>
              <a:gd name="connsiteY43" fmla="*/ 2395176 h 2861351"/>
              <a:gd name="connsiteX44" fmla="*/ 932487 w 3393793"/>
              <a:gd name="connsiteY44" fmla="*/ 2346951 h 2861351"/>
              <a:gd name="connsiteX45" fmla="*/ 980719 w 3393793"/>
              <a:gd name="connsiteY45" fmla="*/ 2314801 h 2861351"/>
              <a:gd name="connsiteX46" fmla="*/ 1045028 w 3393793"/>
              <a:gd name="connsiteY46" fmla="*/ 2202276 h 2861351"/>
              <a:gd name="connsiteX47" fmla="*/ 1109338 w 3393793"/>
              <a:gd name="connsiteY47" fmla="*/ 2089751 h 2861351"/>
              <a:gd name="connsiteX48" fmla="*/ 1157570 w 3393793"/>
              <a:gd name="connsiteY48" fmla="*/ 1977226 h 2861351"/>
              <a:gd name="connsiteX49" fmla="*/ 1205802 w 3393793"/>
              <a:gd name="connsiteY49" fmla="*/ 1945076 h 2861351"/>
              <a:gd name="connsiteX50" fmla="*/ 1302266 w 3393793"/>
              <a:gd name="connsiteY50" fmla="*/ 1752176 h 2861351"/>
              <a:gd name="connsiteX51" fmla="*/ 1479117 w 3393793"/>
              <a:gd name="connsiteY51" fmla="*/ 1527126 h 2861351"/>
              <a:gd name="connsiteX52" fmla="*/ 1511272 w 3393793"/>
              <a:gd name="connsiteY52" fmla="*/ 1462826 h 2861351"/>
              <a:gd name="connsiteX53" fmla="*/ 1623813 w 3393793"/>
              <a:gd name="connsiteY53" fmla="*/ 1382451 h 2861351"/>
              <a:gd name="connsiteX54" fmla="*/ 1672045 w 3393793"/>
              <a:gd name="connsiteY54" fmla="*/ 1366376 h 2861351"/>
              <a:gd name="connsiteX55" fmla="*/ 1800664 w 3393793"/>
              <a:gd name="connsiteY55" fmla="*/ 1269926 h 2861351"/>
              <a:gd name="connsiteX56" fmla="*/ 2041825 w 3393793"/>
              <a:gd name="connsiteY56" fmla="*/ 1125251 h 2861351"/>
              <a:gd name="connsiteX57" fmla="*/ 2170444 w 3393793"/>
              <a:gd name="connsiteY57" fmla="*/ 1044876 h 2861351"/>
              <a:gd name="connsiteX58" fmla="*/ 2234753 w 3393793"/>
              <a:gd name="connsiteY58" fmla="*/ 996651 h 2861351"/>
              <a:gd name="connsiteX59" fmla="*/ 2266908 w 3393793"/>
              <a:gd name="connsiteY59" fmla="*/ 964500 h 2861351"/>
              <a:gd name="connsiteX60" fmla="*/ 2379449 w 3393793"/>
              <a:gd name="connsiteY60" fmla="*/ 948425 h 2861351"/>
              <a:gd name="connsiteX61" fmla="*/ 2508068 w 3393793"/>
              <a:gd name="connsiteY61" fmla="*/ 884125 h 2861351"/>
              <a:gd name="connsiteX62" fmla="*/ 2604532 w 3393793"/>
              <a:gd name="connsiteY62" fmla="*/ 851975 h 2861351"/>
              <a:gd name="connsiteX63" fmla="*/ 2652765 w 3393793"/>
              <a:gd name="connsiteY63" fmla="*/ 819825 h 2861351"/>
              <a:gd name="connsiteX64" fmla="*/ 2717074 w 3393793"/>
              <a:gd name="connsiteY64" fmla="*/ 787675 h 2861351"/>
              <a:gd name="connsiteX65" fmla="*/ 2893925 w 3393793"/>
              <a:gd name="connsiteY65" fmla="*/ 723375 h 2861351"/>
              <a:gd name="connsiteX66" fmla="*/ 3054699 w 3393793"/>
              <a:gd name="connsiteY66" fmla="*/ 610850 h 2861351"/>
              <a:gd name="connsiteX67" fmla="*/ 3102931 w 3393793"/>
              <a:gd name="connsiteY67" fmla="*/ 594775 h 2861351"/>
              <a:gd name="connsiteX68" fmla="*/ 3151163 w 3393793"/>
              <a:gd name="connsiteY68" fmla="*/ 546550 h 2861351"/>
              <a:gd name="connsiteX69" fmla="*/ 3215472 w 3393793"/>
              <a:gd name="connsiteY69" fmla="*/ 450100 h 2861351"/>
              <a:gd name="connsiteX70" fmla="*/ 3263704 w 3393793"/>
              <a:gd name="connsiteY70" fmla="*/ 417950 h 2861351"/>
              <a:gd name="connsiteX71" fmla="*/ 3295859 w 3393793"/>
              <a:gd name="connsiteY71" fmla="*/ 353650 h 2861351"/>
              <a:gd name="connsiteX72" fmla="*/ 3392323 w 3393793"/>
              <a:gd name="connsiteY72" fmla="*/ 273275 h 2861351"/>
              <a:gd name="connsiteX73" fmla="*/ 3376246 w 3393793"/>
              <a:gd name="connsiteY73" fmla="*/ 144675 h 2861351"/>
              <a:gd name="connsiteX74" fmla="*/ 3328014 w 3393793"/>
              <a:gd name="connsiteY74" fmla="*/ 128600 h 2861351"/>
              <a:gd name="connsiteX75" fmla="*/ 3215472 w 3393793"/>
              <a:gd name="connsiteY75" fmla="*/ 96450 h 2861351"/>
              <a:gd name="connsiteX76" fmla="*/ 3167240 w 3393793"/>
              <a:gd name="connsiteY76" fmla="*/ 48225 h 286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93793" h="2861351">
                <a:moveTo>
                  <a:pt x="3167240" y="48225"/>
                </a:moveTo>
                <a:cubicBezTo>
                  <a:pt x="3070776" y="42867"/>
                  <a:pt x="2813563" y="59823"/>
                  <a:pt x="2636687" y="64300"/>
                </a:cubicBezTo>
                <a:cubicBezTo>
                  <a:pt x="2390188" y="70540"/>
                  <a:pt x="2143297" y="66175"/>
                  <a:pt x="1897129" y="80375"/>
                </a:cubicBezTo>
                <a:cubicBezTo>
                  <a:pt x="1863291" y="82327"/>
                  <a:pt x="1833546" y="104306"/>
                  <a:pt x="1800664" y="112525"/>
                </a:cubicBezTo>
                <a:lnTo>
                  <a:pt x="1736355" y="128600"/>
                </a:lnTo>
                <a:cubicBezTo>
                  <a:pt x="1639891" y="123242"/>
                  <a:pt x="1541545" y="132227"/>
                  <a:pt x="1446962" y="112525"/>
                </a:cubicBezTo>
                <a:cubicBezTo>
                  <a:pt x="1237999" y="68998"/>
                  <a:pt x="1430310" y="47212"/>
                  <a:pt x="1302266" y="32150"/>
                </a:cubicBezTo>
                <a:cubicBezTo>
                  <a:pt x="1227562" y="23363"/>
                  <a:pt x="1152063" y="23205"/>
                  <a:pt x="1077183" y="16075"/>
                </a:cubicBezTo>
                <a:cubicBezTo>
                  <a:pt x="1039459" y="12483"/>
                  <a:pt x="1002155" y="5358"/>
                  <a:pt x="964641" y="0"/>
                </a:cubicBezTo>
                <a:cubicBezTo>
                  <a:pt x="943205" y="10717"/>
                  <a:pt x="923287" y="25264"/>
                  <a:pt x="900332" y="32150"/>
                </a:cubicBezTo>
                <a:cubicBezTo>
                  <a:pt x="828753" y="53621"/>
                  <a:pt x="607758" y="61982"/>
                  <a:pt x="578785" y="64300"/>
                </a:cubicBezTo>
                <a:cubicBezTo>
                  <a:pt x="519780" y="69020"/>
                  <a:pt x="460884" y="75017"/>
                  <a:pt x="401934" y="80375"/>
                </a:cubicBezTo>
                <a:cubicBezTo>
                  <a:pt x="367531" y="91841"/>
                  <a:pt x="331137" y="99271"/>
                  <a:pt x="305470" y="128600"/>
                </a:cubicBezTo>
                <a:cubicBezTo>
                  <a:pt x="174170" y="278634"/>
                  <a:pt x="301450" y="184862"/>
                  <a:pt x="192928" y="257200"/>
                </a:cubicBezTo>
                <a:cubicBezTo>
                  <a:pt x="187569" y="273275"/>
                  <a:pt x="179883" y="288754"/>
                  <a:pt x="176851" y="305425"/>
                </a:cubicBezTo>
                <a:cubicBezTo>
                  <a:pt x="169122" y="347928"/>
                  <a:pt x="172141" y="392347"/>
                  <a:pt x="160773" y="434025"/>
                </a:cubicBezTo>
                <a:cubicBezTo>
                  <a:pt x="155689" y="452665"/>
                  <a:pt x="139850" y="466529"/>
                  <a:pt x="128619" y="482250"/>
                </a:cubicBezTo>
                <a:cubicBezTo>
                  <a:pt x="113044" y="504051"/>
                  <a:pt x="96464" y="525117"/>
                  <a:pt x="80387" y="546550"/>
                </a:cubicBezTo>
                <a:cubicBezTo>
                  <a:pt x="69669" y="669792"/>
                  <a:pt x="65729" y="793812"/>
                  <a:pt x="48232" y="916275"/>
                </a:cubicBezTo>
                <a:cubicBezTo>
                  <a:pt x="44150" y="944841"/>
                  <a:pt x="26210" y="969632"/>
                  <a:pt x="16077" y="996651"/>
                </a:cubicBezTo>
                <a:cubicBezTo>
                  <a:pt x="10127" y="1012517"/>
                  <a:pt x="5359" y="1028801"/>
                  <a:pt x="0" y="1044876"/>
                </a:cubicBezTo>
                <a:cubicBezTo>
                  <a:pt x="5359" y="1248493"/>
                  <a:pt x="6387" y="1452269"/>
                  <a:pt x="16077" y="1655726"/>
                </a:cubicBezTo>
                <a:cubicBezTo>
                  <a:pt x="17128" y="1677794"/>
                  <a:pt x="25656" y="1698910"/>
                  <a:pt x="32154" y="1720026"/>
                </a:cubicBezTo>
                <a:cubicBezTo>
                  <a:pt x="47106" y="1768612"/>
                  <a:pt x="57651" y="1819234"/>
                  <a:pt x="80387" y="1864701"/>
                </a:cubicBezTo>
                <a:cubicBezTo>
                  <a:pt x="91105" y="1886134"/>
                  <a:pt x="104126" y="1906563"/>
                  <a:pt x="112541" y="1929001"/>
                </a:cubicBezTo>
                <a:cubicBezTo>
                  <a:pt x="127990" y="1970193"/>
                  <a:pt x="125266" y="2002673"/>
                  <a:pt x="144696" y="2041526"/>
                </a:cubicBezTo>
                <a:cubicBezTo>
                  <a:pt x="153337" y="2058806"/>
                  <a:pt x="166133" y="2073676"/>
                  <a:pt x="176851" y="2089751"/>
                </a:cubicBezTo>
                <a:cubicBezTo>
                  <a:pt x="182210" y="2105826"/>
                  <a:pt x="182342" y="2124745"/>
                  <a:pt x="192928" y="2137976"/>
                </a:cubicBezTo>
                <a:cubicBezTo>
                  <a:pt x="204999" y="2153063"/>
                  <a:pt x="231907" y="2153164"/>
                  <a:pt x="241160" y="2170126"/>
                </a:cubicBezTo>
                <a:cubicBezTo>
                  <a:pt x="265505" y="2214752"/>
                  <a:pt x="273315" y="2266576"/>
                  <a:pt x="289392" y="2314801"/>
                </a:cubicBezTo>
                <a:cubicBezTo>
                  <a:pt x="294751" y="2330876"/>
                  <a:pt x="296070" y="2348928"/>
                  <a:pt x="305470" y="2363026"/>
                </a:cubicBezTo>
                <a:cubicBezTo>
                  <a:pt x="316188" y="2379101"/>
                  <a:pt x="328983" y="2393971"/>
                  <a:pt x="337624" y="2411251"/>
                </a:cubicBezTo>
                <a:cubicBezTo>
                  <a:pt x="345203" y="2426406"/>
                  <a:pt x="347026" y="2443902"/>
                  <a:pt x="353702" y="2459476"/>
                </a:cubicBezTo>
                <a:cubicBezTo>
                  <a:pt x="363143" y="2481502"/>
                  <a:pt x="373965" y="2502970"/>
                  <a:pt x="385856" y="2523776"/>
                </a:cubicBezTo>
                <a:cubicBezTo>
                  <a:pt x="395443" y="2540550"/>
                  <a:pt x="409369" y="2554721"/>
                  <a:pt x="418011" y="2572001"/>
                </a:cubicBezTo>
                <a:cubicBezTo>
                  <a:pt x="425590" y="2587156"/>
                  <a:pt x="425859" y="2605414"/>
                  <a:pt x="434089" y="2620226"/>
                </a:cubicBezTo>
                <a:cubicBezTo>
                  <a:pt x="434097" y="2620241"/>
                  <a:pt x="514471" y="2740781"/>
                  <a:pt x="530553" y="2764901"/>
                </a:cubicBezTo>
                <a:cubicBezTo>
                  <a:pt x="541271" y="2780976"/>
                  <a:pt x="556596" y="2794797"/>
                  <a:pt x="562707" y="2813126"/>
                </a:cubicBezTo>
                <a:lnTo>
                  <a:pt x="578785" y="2861351"/>
                </a:lnTo>
                <a:cubicBezTo>
                  <a:pt x="594862" y="2850634"/>
                  <a:pt x="613353" y="2842862"/>
                  <a:pt x="627017" y="2829201"/>
                </a:cubicBezTo>
                <a:cubicBezTo>
                  <a:pt x="656427" y="2799795"/>
                  <a:pt x="723296" y="2652653"/>
                  <a:pt x="723481" y="2652376"/>
                </a:cubicBezTo>
                <a:cubicBezTo>
                  <a:pt x="828039" y="2495563"/>
                  <a:pt x="664250" y="2739278"/>
                  <a:pt x="803868" y="2539851"/>
                </a:cubicBezTo>
                <a:cubicBezTo>
                  <a:pt x="826029" y="2508196"/>
                  <a:pt x="846741" y="2475551"/>
                  <a:pt x="868177" y="2443401"/>
                </a:cubicBezTo>
                <a:lnTo>
                  <a:pt x="900332" y="2395176"/>
                </a:lnTo>
                <a:cubicBezTo>
                  <a:pt x="911050" y="2379101"/>
                  <a:pt x="916411" y="2357667"/>
                  <a:pt x="932487" y="2346951"/>
                </a:cubicBezTo>
                <a:lnTo>
                  <a:pt x="980719" y="2314801"/>
                </a:lnTo>
                <a:cubicBezTo>
                  <a:pt x="1077888" y="2120493"/>
                  <a:pt x="954131" y="2361324"/>
                  <a:pt x="1045028" y="2202276"/>
                </a:cubicBezTo>
                <a:cubicBezTo>
                  <a:pt x="1126612" y="2059524"/>
                  <a:pt x="1031004" y="2207234"/>
                  <a:pt x="1109338" y="2089751"/>
                </a:cubicBezTo>
                <a:cubicBezTo>
                  <a:pt x="1121638" y="2040558"/>
                  <a:pt x="1120560" y="2014230"/>
                  <a:pt x="1157570" y="1977226"/>
                </a:cubicBezTo>
                <a:cubicBezTo>
                  <a:pt x="1171234" y="1963565"/>
                  <a:pt x="1189725" y="1955793"/>
                  <a:pt x="1205802" y="1945076"/>
                </a:cubicBezTo>
                <a:cubicBezTo>
                  <a:pt x="1312141" y="1785593"/>
                  <a:pt x="1107447" y="2098471"/>
                  <a:pt x="1302266" y="1752176"/>
                </a:cubicBezTo>
                <a:cubicBezTo>
                  <a:pt x="1370069" y="1631654"/>
                  <a:pt x="1396918" y="1640133"/>
                  <a:pt x="1479117" y="1527126"/>
                </a:cubicBezTo>
                <a:cubicBezTo>
                  <a:pt x="1493213" y="1507746"/>
                  <a:pt x="1497342" y="1482325"/>
                  <a:pt x="1511272" y="1462826"/>
                </a:cubicBezTo>
                <a:cubicBezTo>
                  <a:pt x="1543709" y="1417421"/>
                  <a:pt x="1573684" y="1403932"/>
                  <a:pt x="1623813" y="1382451"/>
                </a:cubicBezTo>
                <a:cubicBezTo>
                  <a:pt x="1639390" y="1375776"/>
                  <a:pt x="1656887" y="1373954"/>
                  <a:pt x="1672045" y="1366376"/>
                </a:cubicBezTo>
                <a:cubicBezTo>
                  <a:pt x="1712841" y="1345981"/>
                  <a:pt x="1769100" y="1291623"/>
                  <a:pt x="1800664" y="1269926"/>
                </a:cubicBezTo>
                <a:cubicBezTo>
                  <a:pt x="2077017" y="1079961"/>
                  <a:pt x="1887824" y="1210794"/>
                  <a:pt x="2041825" y="1125251"/>
                </a:cubicBezTo>
                <a:cubicBezTo>
                  <a:pt x="2075618" y="1106480"/>
                  <a:pt x="2135268" y="1069998"/>
                  <a:pt x="2170444" y="1044876"/>
                </a:cubicBezTo>
                <a:cubicBezTo>
                  <a:pt x="2192248" y="1029304"/>
                  <a:pt x="2214168" y="1013803"/>
                  <a:pt x="2234753" y="996651"/>
                </a:cubicBezTo>
                <a:cubicBezTo>
                  <a:pt x="2246398" y="986948"/>
                  <a:pt x="2252529" y="969293"/>
                  <a:pt x="2266908" y="964500"/>
                </a:cubicBezTo>
                <a:cubicBezTo>
                  <a:pt x="2302858" y="952518"/>
                  <a:pt x="2341935" y="953783"/>
                  <a:pt x="2379449" y="948425"/>
                </a:cubicBezTo>
                <a:cubicBezTo>
                  <a:pt x="2422322" y="926992"/>
                  <a:pt x="2462595" y="899280"/>
                  <a:pt x="2508068" y="884125"/>
                </a:cubicBezTo>
                <a:cubicBezTo>
                  <a:pt x="2540223" y="873408"/>
                  <a:pt x="2573559" y="865739"/>
                  <a:pt x="2604532" y="851975"/>
                </a:cubicBezTo>
                <a:cubicBezTo>
                  <a:pt x="2622189" y="844129"/>
                  <a:pt x="2635988" y="829410"/>
                  <a:pt x="2652765" y="819825"/>
                </a:cubicBezTo>
                <a:cubicBezTo>
                  <a:pt x="2673574" y="807936"/>
                  <a:pt x="2695045" y="797114"/>
                  <a:pt x="2717074" y="787675"/>
                </a:cubicBezTo>
                <a:cubicBezTo>
                  <a:pt x="2837389" y="736119"/>
                  <a:pt x="2672044" y="834299"/>
                  <a:pt x="2893925" y="723375"/>
                </a:cubicBezTo>
                <a:cubicBezTo>
                  <a:pt x="3078916" y="630893"/>
                  <a:pt x="2913549" y="691495"/>
                  <a:pt x="3054699" y="610850"/>
                </a:cubicBezTo>
                <a:cubicBezTo>
                  <a:pt x="3069413" y="602443"/>
                  <a:pt x="3086854" y="600133"/>
                  <a:pt x="3102931" y="594775"/>
                </a:cubicBezTo>
                <a:cubicBezTo>
                  <a:pt x="3119008" y="578700"/>
                  <a:pt x="3137204" y="564495"/>
                  <a:pt x="3151163" y="546550"/>
                </a:cubicBezTo>
                <a:cubicBezTo>
                  <a:pt x="3174888" y="516050"/>
                  <a:pt x="3183319" y="471532"/>
                  <a:pt x="3215472" y="450100"/>
                </a:cubicBezTo>
                <a:lnTo>
                  <a:pt x="3263704" y="417950"/>
                </a:lnTo>
                <a:cubicBezTo>
                  <a:pt x="3274422" y="396517"/>
                  <a:pt x="3281929" y="373149"/>
                  <a:pt x="3295859" y="353650"/>
                </a:cubicBezTo>
                <a:cubicBezTo>
                  <a:pt x="3323994" y="314268"/>
                  <a:pt x="3353865" y="298910"/>
                  <a:pt x="3392323" y="273275"/>
                </a:cubicBezTo>
                <a:cubicBezTo>
                  <a:pt x="3386964" y="230408"/>
                  <a:pt x="3393793" y="184151"/>
                  <a:pt x="3376246" y="144675"/>
                </a:cubicBezTo>
                <a:cubicBezTo>
                  <a:pt x="3369362" y="129189"/>
                  <a:pt x="3344309" y="133255"/>
                  <a:pt x="3328014" y="128600"/>
                </a:cubicBezTo>
                <a:cubicBezTo>
                  <a:pt x="3303975" y="121733"/>
                  <a:pt x="3241171" y="109298"/>
                  <a:pt x="3215472" y="96450"/>
                </a:cubicBezTo>
                <a:cubicBezTo>
                  <a:pt x="3139271" y="58355"/>
                  <a:pt x="3263704" y="53583"/>
                  <a:pt x="3167240" y="48225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59" name="Content Placeholder 3" descr="ser5476img00001.jpg">
            <a:extLst>
              <a:ext uri="{FF2B5EF4-FFF2-40B4-BE49-F238E27FC236}">
                <a16:creationId xmlns:a16="http://schemas.microsoft.com/office/drawing/2014/main" xmlns="" id="{4F5FCA0A-1AED-4855-BA62-628FA4A05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5455" r="303"/>
          <a:stretch/>
        </p:blipFill>
        <p:spPr>
          <a:xfrm>
            <a:off x="3719550" y="3635896"/>
            <a:ext cx="2008603" cy="2215281"/>
          </a:xfrm>
          <a:prstGeom prst="rect">
            <a:avLst/>
          </a:prstGeom>
        </p:spPr>
      </p:pic>
      <p:pic>
        <p:nvPicPr>
          <p:cNvPr id="60" name="Content Placeholder 3" descr="ser5476img00001.jpg">
            <a:extLst>
              <a:ext uri="{FF2B5EF4-FFF2-40B4-BE49-F238E27FC236}">
                <a16:creationId xmlns:a16="http://schemas.microsoft.com/office/drawing/2014/main" xmlns="" id="{4F5FCA0A-1AED-4855-BA62-628FA4A05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5455" r="303"/>
          <a:stretch/>
        </p:blipFill>
        <p:spPr>
          <a:xfrm>
            <a:off x="844333" y="6012160"/>
            <a:ext cx="2008603" cy="2215281"/>
          </a:xfrm>
          <a:prstGeom prst="rect">
            <a:avLst/>
          </a:prstGeom>
        </p:spPr>
      </p:pic>
      <p:sp>
        <p:nvSpPr>
          <p:cNvPr id="61" name="Freeform 14">
            <a:extLst>
              <a:ext uri="{FF2B5EF4-FFF2-40B4-BE49-F238E27FC236}">
                <a16:creationId xmlns:a16="http://schemas.microsoft.com/office/drawing/2014/main" xmlns="" id="{993440BB-3814-493F-AD9D-3227147D011E}"/>
              </a:ext>
            </a:extLst>
          </p:cNvPr>
          <p:cNvSpPr/>
          <p:nvPr/>
        </p:nvSpPr>
        <p:spPr>
          <a:xfrm>
            <a:off x="5013176" y="3656075"/>
            <a:ext cx="493091" cy="843917"/>
          </a:xfrm>
          <a:custGeom>
            <a:avLst/>
            <a:gdLst>
              <a:gd name="connsiteX0" fmla="*/ 803868 w 932487"/>
              <a:gd name="connsiteY0" fmla="*/ 1848626 h 1848626"/>
              <a:gd name="connsiteX1" fmla="*/ 836023 w 932487"/>
              <a:gd name="connsiteY1" fmla="*/ 1752176 h 1848626"/>
              <a:gd name="connsiteX2" fmla="*/ 852101 w 932487"/>
              <a:gd name="connsiteY2" fmla="*/ 1703951 h 1848626"/>
              <a:gd name="connsiteX3" fmla="*/ 868178 w 932487"/>
              <a:gd name="connsiteY3" fmla="*/ 1527126 h 1848626"/>
              <a:gd name="connsiteX4" fmla="*/ 900333 w 932487"/>
              <a:gd name="connsiteY4" fmla="*/ 1430676 h 1848626"/>
              <a:gd name="connsiteX5" fmla="*/ 916410 w 932487"/>
              <a:gd name="connsiteY5" fmla="*/ 1382451 h 1848626"/>
              <a:gd name="connsiteX6" fmla="*/ 932487 w 932487"/>
              <a:gd name="connsiteY6" fmla="*/ 1028801 h 1848626"/>
              <a:gd name="connsiteX7" fmla="*/ 916410 w 932487"/>
              <a:gd name="connsiteY7" fmla="*/ 707300 h 1848626"/>
              <a:gd name="connsiteX8" fmla="*/ 884255 w 932487"/>
              <a:gd name="connsiteY8" fmla="*/ 626925 h 1848626"/>
              <a:gd name="connsiteX9" fmla="*/ 836023 w 932487"/>
              <a:gd name="connsiteY9" fmla="*/ 450100 h 1848626"/>
              <a:gd name="connsiteX10" fmla="*/ 803868 w 932487"/>
              <a:gd name="connsiteY10" fmla="*/ 305425 h 1848626"/>
              <a:gd name="connsiteX11" fmla="*/ 787791 w 932487"/>
              <a:gd name="connsiteY11" fmla="*/ 225050 h 1848626"/>
              <a:gd name="connsiteX12" fmla="*/ 739559 w 932487"/>
              <a:gd name="connsiteY12" fmla="*/ 192900 h 1848626"/>
              <a:gd name="connsiteX13" fmla="*/ 723482 w 932487"/>
              <a:gd name="connsiteY13" fmla="*/ 144675 h 1848626"/>
              <a:gd name="connsiteX14" fmla="*/ 643095 w 932487"/>
              <a:gd name="connsiteY14" fmla="*/ 48225 h 1848626"/>
              <a:gd name="connsiteX15" fmla="*/ 610940 w 932487"/>
              <a:gd name="connsiteY15" fmla="*/ 0 h 1848626"/>
              <a:gd name="connsiteX16" fmla="*/ 482321 w 932487"/>
              <a:gd name="connsiteY16" fmla="*/ 16075 h 1848626"/>
              <a:gd name="connsiteX17" fmla="*/ 434089 w 932487"/>
              <a:gd name="connsiteY17" fmla="*/ 64300 h 1848626"/>
              <a:gd name="connsiteX18" fmla="*/ 257238 w 932487"/>
              <a:gd name="connsiteY18" fmla="*/ 144675 h 1848626"/>
              <a:gd name="connsiteX19" fmla="*/ 209006 w 932487"/>
              <a:gd name="connsiteY19" fmla="*/ 192900 h 1848626"/>
              <a:gd name="connsiteX20" fmla="*/ 176851 w 932487"/>
              <a:gd name="connsiteY20" fmla="*/ 289350 h 1848626"/>
              <a:gd name="connsiteX21" fmla="*/ 128619 w 932487"/>
              <a:gd name="connsiteY21" fmla="*/ 337575 h 1848626"/>
              <a:gd name="connsiteX22" fmla="*/ 80387 w 932487"/>
              <a:gd name="connsiteY22" fmla="*/ 450100 h 1848626"/>
              <a:gd name="connsiteX23" fmla="*/ 16078 w 932487"/>
              <a:gd name="connsiteY23" fmla="*/ 594775 h 1848626"/>
              <a:gd name="connsiteX24" fmla="*/ 0 w 932487"/>
              <a:gd name="connsiteY24" fmla="*/ 739450 h 1848626"/>
              <a:gd name="connsiteX25" fmla="*/ 32155 w 932487"/>
              <a:gd name="connsiteY25" fmla="*/ 916276 h 1848626"/>
              <a:gd name="connsiteX26" fmla="*/ 48232 w 932487"/>
              <a:gd name="connsiteY26" fmla="*/ 1012726 h 1848626"/>
              <a:gd name="connsiteX27" fmla="*/ 80387 w 932487"/>
              <a:gd name="connsiteY27" fmla="*/ 1077026 h 1848626"/>
              <a:gd name="connsiteX28" fmla="*/ 96465 w 932487"/>
              <a:gd name="connsiteY28" fmla="*/ 1125251 h 1848626"/>
              <a:gd name="connsiteX29" fmla="*/ 128619 w 932487"/>
              <a:gd name="connsiteY29" fmla="*/ 1189551 h 1848626"/>
              <a:gd name="connsiteX30" fmla="*/ 160774 w 932487"/>
              <a:gd name="connsiteY30" fmla="*/ 1286001 h 1848626"/>
              <a:gd name="connsiteX31" fmla="*/ 192929 w 932487"/>
              <a:gd name="connsiteY31" fmla="*/ 1382451 h 1848626"/>
              <a:gd name="connsiteX32" fmla="*/ 241161 w 932487"/>
              <a:gd name="connsiteY32" fmla="*/ 1478901 h 1848626"/>
              <a:gd name="connsiteX33" fmla="*/ 353702 w 932487"/>
              <a:gd name="connsiteY33" fmla="*/ 1591426 h 1848626"/>
              <a:gd name="connsiteX34" fmla="*/ 401934 w 932487"/>
              <a:gd name="connsiteY34" fmla="*/ 1623576 h 1848626"/>
              <a:gd name="connsiteX35" fmla="*/ 450167 w 932487"/>
              <a:gd name="connsiteY35" fmla="*/ 1687876 h 1848626"/>
              <a:gd name="connsiteX36" fmla="*/ 594863 w 932487"/>
              <a:gd name="connsiteY36" fmla="*/ 1768251 h 1848626"/>
              <a:gd name="connsiteX37" fmla="*/ 803868 w 932487"/>
              <a:gd name="connsiteY37" fmla="*/ 1848626 h 184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32487" h="1848626">
                <a:moveTo>
                  <a:pt x="803868" y="1848626"/>
                </a:moveTo>
                <a:lnTo>
                  <a:pt x="836023" y="1752176"/>
                </a:lnTo>
                <a:lnTo>
                  <a:pt x="852101" y="1703951"/>
                </a:lnTo>
                <a:cubicBezTo>
                  <a:pt x="857460" y="1645009"/>
                  <a:pt x="857891" y="1585410"/>
                  <a:pt x="868178" y="1527126"/>
                </a:cubicBezTo>
                <a:cubicBezTo>
                  <a:pt x="874068" y="1493752"/>
                  <a:pt x="889615" y="1462826"/>
                  <a:pt x="900333" y="1430676"/>
                </a:cubicBezTo>
                <a:lnTo>
                  <a:pt x="916410" y="1382451"/>
                </a:lnTo>
                <a:cubicBezTo>
                  <a:pt x="921769" y="1264568"/>
                  <a:pt x="932487" y="1146806"/>
                  <a:pt x="932487" y="1028801"/>
                </a:cubicBezTo>
                <a:cubicBezTo>
                  <a:pt x="932487" y="921500"/>
                  <a:pt x="929196" y="813836"/>
                  <a:pt x="916410" y="707300"/>
                </a:cubicBezTo>
                <a:cubicBezTo>
                  <a:pt x="912971" y="678649"/>
                  <a:pt x="894388" y="653943"/>
                  <a:pt x="884255" y="626925"/>
                </a:cubicBezTo>
                <a:cubicBezTo>
                  <a:pt x="863461" y="571484"/>
                  <a:pt x="848147" y="504647"/>
                  <a:pt x="836023" y="450100"/>
                </a:cubicBezTo>
                <a:cubicBezTo>
                  <a:pt x="825305" y="401875"/>
                  <a:pt x="814221" y="353730"/>
                  <a:pt x="803868" y="305425"/>
                </a:cubicBezTo>
                <a:cubicBezTo>
                  <a:pt x="798142" y="278709"/>
                  <a:pt x="801348" y="248772"/>
                  <a:pt x="787791" y="225050"/>
                </a:cubicBezTo>
                <a:cubicBezTo>
                  <a:pt x="778204" y="208275"/>
                  <a:pt x="755636" y="203617"/>
                  <a:pt x="739559" y="192900"/>
                </a:cubicBezTo>
                <a:cubicBezTo>
                  <a:pt x="734200" y="176825"/>
                  <a:pt x="731061" y="159830"/>
                  <a:pt x="723482" y="144675"/>
                </a:cubicBezTo>
                <a:cubicBezTo>
                  <a:pt x="693545" y="84811"/>
                  <a:pt x="687538" y="101548"/>
                  <a:pt x="643095" y="48225"/>
                </a:cubicBezTo>
                <a:cubicBezTo>
                  <a:pt x="630725" y="33383"/>
                  <a:pt x="621658" y="16075"/>
                  <a:pt x="610940" y="0"/>
                </a:cubicBezTo>
                <a:cubicBezTo>
                  <a:pt x="568067" y="5358"/>
                  <a:pt x="522927" y="1311"/>
                  <a:pt x="482321" y="16075"/>
                </a:cubicBezTo>
                <a:cubicBezTo>
                  <a:pt x="460954" y="23844"/>
                  <a:pt x="452036" y="50343"/>
                  <a:pt x="434089" y="64300"/>
                </a:cubicBezTo>
                <a:cubicBezTo>
                  <a:pt x="337811" y="139172"/>
                  <a:pt x="359308" y="124264"/>
                  <a:pt x="257238" y="144675"/>
                </a:cubicBezTo>
                <a:cubicBezTo>
                  <a:pt x="241161" y="160750"/>
                  <a:pt x="220048" y="173027"/>
                  <a:pt x="209006" y="192900"/>
                </a:cubicBezTo>
                <a:cubicBezTo>
                  <a:pt x="192546" y="222524"/>
                  <a:pt x="200816" y="265388"/>
                  <a:pt x="176851" y="289350"/>
                </a:cubicBezTo>
                <a:lnTo>
                  <a:pt x="128619" y="337575"/>
                </a:lnTo>
                <a:cubicBezTo>
                  <a:pt x="86092" y="507660"/>
                  <a:pt x="143830" y="307374"/>
                  <a:pt x="80387" y="450100"/>
                </a:cubicBezTo>
                <a:cubicBezTo>
                  <a:pt x="3854" y="622273"/>
                  <a:pt x="88849" y="485632"/>
                  <a:pt x="16078" y="594775"/>
                </a:cubicBezTo>
                <a:cubicBezTo>
                  <a:pt x="10719" y="643000"/>
                  <a:pt x="0" y="690928"/>
                  <a:pt x="0" y="739450"/>
                </a:cubicBezTo>
                <a:cubicBezTo>
                  <a:pt x="0" y="916775"/>
                  <a:pt x="9547" y="814550"/>
                  <a:pt x="32155" y="916276"/>
                </a:cubicBezTo>
                <a:cubicBezTo>
                  <a:pt x="39226" y="948093"/>
                  <a:pt x="38865" y="981507"/>
                  <a:pt x="48232" y="1012726"/>
                </a:cubicBezTo>
                <a:cubicBezTo>
                  <a:pt x="55119" y="1035679"/>
                  <a:pt x="70946" y="1055000"/>
                  <a:pt x="80387" y="1077026"/>
                </a:cubicBezTo>
                <a:cubicBezTo>
                  <a:pt x="87063" y="1092600"/>
                  <a:pt x="89789" y="1109677"/>
                  <a:pt x="96465" y="1125251"/>
                </a:cubicBezTo>
                <a:cubicBezTo>
                  <a:pt x="105906" y="1147277"/>
                  <a:pt x="119718" y="1167302"/>
                  <a:pt x="128619" y="1189551"/>
                </a:cubicBezTo>
                <a:cubicBezTo>
                  <a:pt x="141207" y="1221016"/>
                  <a:pt x="150056" y="1253851"/>
                  <a:pt x="160774" y="1286001"/>
                </a:cubicBezTo>
                <a:lnTo>
                  <a:pt x="192929" y="1382451"/>
                </a:lnTo>
                <a:cubicBezTo>
                  <a:pt x="207614" y="1426500"/>
                  <a:pt x="208160" y="1442238"/>
                  <a:pt x="241161" y="1478901"/>
                </a:cubicBezTo>
                <a:cubicBezTo>
                  <a:pt x="276651" y="1518329"/>
                  <a:pt x="309561" y="1562003"/>
                  <a:pt x="353702" y="1591426"/>
                </a:cubicBezTo>
                <a:cubicBezTo>
                  <a:pt x="369779" y="1602143"/>
                  <a:pt x="388270" y="1609915"/>
                  <a:pt x="401934" y="1623576"/>
                </a:cubicBezTo>
                <a:cubicBezTo>
                  <a:pt x="420881" y="1642520"/>
                  <a:pt x="430140" y="1670077"/>
                  <a:pt x="450167" y="1687876"/>
                </a:cubicBezTo>
                <a:cubicBezTo>
                  <a:pt x="558187" y="1783879"/>
                  <a:pt x="511086" y="1730176"/>
                  <a:pt x="594863" y="1768251"/>
                </a:cubicBezTo>
                <a:cubicBezTo>
                  <a:pt x="767981" y="1846929"/>
                  <a:pt x="664992" y="1832551"/>
                  <a:pt x="803868" y="1848626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62" name="Freeform 16">
            <a:extLst>
              <a:ext uri="{FF2B5EF4-FFF2-40B4-BE49-F238E27FC236}">
                <a16:creationId xmlns:a16="http://schemas.microsoft.com/office/drawing/2014/main" xmlns="" id="{04A9AAB7-DEE1-42BF-9B51-C8837BFD3C3E}"/>
              </a:ext>
            </a:extLst>
          </p:cNvPr>
          <p:cNvSpPr/>
          <p:nvPr/>
        </p:nvSpPr>
        <p:spPr>
          <a:xfrm>
            <a:off x="2060848" y="6392452"/>
            <a:ext cx="373767" cy="483804"/>
          </a:xfrm>
          <a:custGeom>
            <a:avLst/>
            <a:gdLst>
              <a:gd name="connsiteX0" fmla="*/ 220968 w 882813"/>
              <a:gd name="connsiteY0" fmla="*/ 1042684 h 1492784"/>
              <a:gd name="connsiteX1" fmla="*/ 172736 w 882813"/>
              <a:gd name="connsiteY1" fmla="*/ 946234 h 1492784"/>
              <a:gd name="connsiteX2" fmla="*/ 108427 w 882813"/>
              <a:gd name="connsiteY2" fmla="*/ 833709 h 1492784"/>
              <a:gd name="connsiteX3" fmla="*/ 60195 w 882813"/>
              <a:gd name="connsiteY3" fmla="*/ 737259 h 1492784"/>
              <a:gd name="connsiteX4" fmla="*/ 28040 w 882813"/>
              <a:gd name="connsiteY4" fmla="*/ 624734 h 1492784"/>
              <a:gd name="connsiteX5" fmla="*/ 60195 w 882813"/>
              <a:gd name="connsiteY5" fmla="*/ 142484 h 1492784"/>
              <a:gd name="connsiteX6" fmla="*/ 188814 w 882813"/>
              <a:gd name="connsiteY6" fmla="*/ 46034 h 1492784"/>
              <a:gd name="connsiteX7" fmla="*/ 237046 w 882813"/>
              <a:gd name="connsiteY7" fmla="*/ 29959 h 1492784"/>
              <a:gd name="connsiteX8" fmla="*/ 542516 w 882813"/>
              <a:gd name="connsiteY8" fmla="*/ 78184 h 1492784"/>
              <a:gd name="connsiteX9" fmla="*/ 590748 w 882813"/>
              <a:gd name="connsiteY9" fmla="*/ 126409 h 1492784"/>
              <a:gd name="connsiteX10" fmla="*/ 606825 w 882813"/>
              <a:gd name="connsiteY10" fmla="*/ 174634 h 1492784"/>
              <a:gd name="connsiteX11" fmla="*/ 622903 w 882813"/>
              <a:gd name="connsiteY11" fmla="*/ 238934 h 1492784"/>
              <a:gd name="connsiteX12" fmla="*/ 655057 w 882813"/>
              <a:gd name="connsiteY12" fmla="*/ 303234 h 1492784"/>
              <a:gd name="connsiteX13" fmla="*/ 687212 w 882813"/>
              <a:gd name="connsiteY13" fmla="*/ 431834 h 1492784"/>
              <a:gd name="connsiteX14" fmla="*/ 703289 w 882813"/>
              <a:gd name="connsiteY14" fmla="*/ 496134 h 1492784"/>
              <a:gd name="connsiteX15" fmla="*/ 719367 w 882813"/>
              <a:gd name="connsiteY15" fmla="*/ 544359 h 1492784"/>
              <a:gd name="connsiteX16" fmla="*/ 751521 w 882813"/>
              <a:gd name="connsiteY16" fmla="*/ 592584 h 1492784"/>
              <a:gd name="connsiteX17" fmla="*/ 831908 w 882813"/>
              <a:gd name="connsiteY17" fmla="*/ 705109 h 1492784"/>
              <a:gd name="connsiteX18" fmla="*/ 831908 w 882813"/>
              <a:gd name="connsiteY18" fmla="*/ 1219509 h 1492784"/>
              <a:gd name="connsiteX19" fmla="*/ 767599 w 882813"/>
              <a:gd name="connsiteY19" fmla="*/ 1283809 h 1492784"/>
              <a:gd name="connsiteX20" fmla="*/ 719367 w 882813"/>
              <a:gd name="connsiteY20" fmla="*/ 1332034 h 1492784"/>
              <a:gd name="connsiteX21" fmla="*/ 687212 w 882813"/>
              <a:gd name="connsiteY21" fmla="*/ 1428484 h 1492784"/>
              <a:gd name="connsiteX22" fmla="*/ 590748 w 882813"/>
              <a:gd name="connsiteY22" fmla="*/ 1492784 h 1492784"/>
              <a:gd name="connsiteX23" fmla="*/ 462129 w 882813"/>
              <a:gd name="connsiteY23" fmla="*/ 1476709 h 1492784"/>
              <a:gd name="connsiteX24" fmla="*/ 397819 w 882813"/>
              <a:gd name="connsiteY24" fmla="*/ 1460634 h 1492784"/>
              <a:gd name="connsiteX25" fmla="*/ 349587 w 882813"/>
              <a:gd name="connsiteY25" fmla="*/ 1396334 h 1492784"/>
              <a:gd name="connsiteX26" fmla="*/ 301355 w 882813"/>
              <a:gd name="connsiteY26" fmla="*/ 1267734 h 1492784"/>
              <a:gd name="connsiteX27" fmla="*/ 253123 w 882813"/>
              <a:gd name="connsiteY27" fmla="*/ 1042684 h 1492784"/>
              <a:gd name="connsiteX28" fmla="*/ 220968 w 882813"/>
              <a:gd name="connsiteY28" fmla="*/ 1042684 h 149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82813" h="1492784">
                <a:moveTo>
                  <a:pt x="220968" y="1042684"/>
                </a:moveTo>
                <a:cubicBezTo>
                  <a:pt x="207570" y="1026609"/>
                  <a:pt x="212673" y="1039407"/>
                  <a:pt x="172736" y="946234"/>
                </a:cubicBezTo>
                <a:cubicBezTo>
                  <a:pt x="148256" y="889123"/>
                  <a:pt x="140722" y="882143"/>
                  <a:pt x="108427" y="833709"/>
                </a:cubicBezTo>
                <a:cubicBezTo>
                  <a:pt x="68020" y="712503"/>
                  <a:pt x="122525" y="861898"/>
                  <a:pt x="60195" y="737259"/>
                </a:cubicBezTo>
                <a:cubicBezTo>
                  <a:pt x="48661" y="714194"/>
                  <a:pt x="33193" y="645342"/>
                  <a:pt x="28040" y="624734"/>
                </a:cubicBezTo>
                <a:cubicBezTo>
                  <a:pt x="30460" y="559398"/>
                  <a:pt x="0" y="282917"/>
                  <a:pt x="60195" y="142484"/>
                </a:cubicBezTo>
                <a:cubicBezTo>
                  <a:pt x="99624" y="50498"/>
                  <a:pt x="80768" y="82044"/>
                  <a:pt x="188814" y="46034"/>
                </a:cubicBezTo>
                <a:lnTo>
                  <a:pt x="237046" y="29959"/>
                </a:lnTo>
                <a:cubicBezTo>
                  <a:pt x="398470" y="40047"/>
                  <a:pt x="448682" y="0"/>
                  <a:pt x="542516" y="78184"/>
                </a:cubicBezTo>
                <a:cubicBezTo>
                  <a:pt x="559983" y="92737"/>
                  <a:pt x="574671" y="110334"/>
                  <a:pt x="590748" y="126409"/>
                </a:cubicBezTo>
                <a:cubicBezTo>
                  <a:pt x="596107" y="142484"/>
                  <a:pt x="602169" y="158341"/>
                  <a:pt x="606825" y="174634"/>
                </a:cubicBezTo>
                <a:cubicBezTo>
                  <a:pt x="612895" y="195877"/>
                  <a:pt x="615145" y="218248"/>
                  <a:pt x="622903" y="238934"/>
                </a:cubicBezTo>
                <a:cubicBezTo>
                  <a:pt x="631318" y="261372"/>
                  <a:pt x="647478" y="280500"/>
                  <a:pt x="655057" y="303234"/>
                </a:cubicBezTo>
                <a:cubicBezTo>
                  <a:pt x="669032" y="345152"/>
                  <a:pt x="676494" y="388967"/>
                  <a:pt x="687212" y="431834"/>
                </a:cubicBezTo>
                <a:cubicBezTo>
                  <a:pt x="692571" y="453267"/>
                  <a:pt x="696301" y="475175"/>
                  <a:pt x="703289" y="496134"/>
                </a:cubicBezTo>
                <a:cubicBezTo>
                  <a:pt x="708648" y="512209"/>
                  <a:pt x="711788" y="529204"/>
                  <a:pt x="719367" y="544359"/>
                </a:cubicBezTo>
                <a:cubicBezTo>
                  <a:pt x="728008" y="561639"/>
                  <a:pt x="741934" y="575810"/>
                  <a:pt x="751521" y="592584"/>
                </a:cubicBezTo>
                <a:cubicBezTo>
                  <a:pt x="807951" y="691322"/>
                  <a:pt x="753347" y="626559"/>
                  <a:pt x="831908" y="705109"/>
                </a:cubicBezTo>
                <a:cubicBezTo>
                  <a:pt x="882813" y="908691"/>
                  <a:pt x="859586" y="790567"/>
                  <a:pt x="831908" y="1219509"/>
                </a:cubicBezTo>
                <a:cubicBezTo>
                  <a:pt x="828139" y="1277923"/>
                  <a:pt x="814237" y="1268265"/>
                  <a:pt x="767599" y="1283809"/>
                </a:cubicBezTo>
                <a:cubicBezTo>
                  <a:pt x="751522" y="1299884"/>
                  <a:pt x="730409" y="1312161"/>
                  <a:pt x="719367" y="1332034"/>
                </a:cubicBezTo>
                <a:cubicBezTo>
                  <a:pt x="702907" y="1361658"/>
                  <a:pt x="715411" y="1409687"/>
                  <a:pt x="687212" y="1428484"/>
                </a:cubicBezTo>
                <a:lnTo>
                  <a:pt x="590748" y="1492784"/>
                </a:lnTo>
                <a:cubicBezTo>
                  <a:pt x="547875" y="1487426"/>
                  <a:pt x="504748" y="1483811"/>
                  <a:pt x="462129" y="1476709"/>
                </a:cubicBezTo>
                <a:cubicBezTo>
                  <a:pt x="440333" y="1473077"/>
                  <a:pt x="415800" y="1473476"/>
                  <a:pt x="397819" y="1460634"/>
                </a:cubicBezTo>
                <a:cubicBezTo>
                  <a:pt x="376015" y="1445062"/>
                  <a:pt x="363789" y="1419054"/>
                  <a:pt x="349587" y="1396334"/>
                </a:cubicBezTo>
                <a:cubicBezTo>
                  <a:pt x="319482" y="1348173"/>
                  <a:pt x="312247" y="1322185"/>
                  <a:pt x="301355" y="1267734"/>
                </a:cubicBezTo>
                <a:cubicBezTo>
                  <a:pt x="281114" y="1166544"/>
                  <a:pt x="288980" y="1150243"/>
                  <a:pt x="253123" y="1042684"/>
                </a:cubicBezTo>
                <a:cubicBezTo>
                  <a:pt x="235351" y="989375"/>
                  <a:pt x="234366" y="1058759"/>
                  <a:pt x="220968" y="1042684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63" name="Content Placeholder 3" descr="ser5476img00001.jpg">
            <a:extLst>
              <a:ext uri="{FF2B5EF4-FFF2-40B4-BE49-F238E27FC236}">
                <a16:creationId xmlns:a16="http://schemas.microsoft.com/office/drawing/2014/main" xmlns="" id="{4F5FCA0A-1AED-4855-BA62-628FA4A05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5455" r="303"/>
          <a:stretch/>
        </p:blipFill>
        <p:spPr>
          <a:xfrm>
            <a:off x="3717032" y="6012160"/>
            <a:ext cx="2008603" cy="2215281"/>
          </a:xfrm>
          <a:prstGeom prst="rect">
            <a:avLst/>
          </a:prstGeom>
        </p:spPr>
      </p:pic>
      <p:sp>
        <p:nvSpPr>
          <p:cNvPr id="64" name="Freeform 17">
            <a:extLst>
              <a:ext uri="{FF2B5EF4-FFF2-40B4-BE49-F238E27FC236}">
                <a16:creationId xmlns:a16="http://schemas.microsoft.com/office/drawing/2014/main" xmlns="" id="{73790BC0-4507-431B-9E05-AF3676836214}"/>
              </a:ext>
            </a:extLst>
          </p:cNvPr>
          <p:cNvSpPr/>
          <p:nvPr/>
        </p:nvSpPr>
        <p:spPr>
          <a:xfrm>
            <a:off x="4365104" y="6516216"/>
            <a:ext cx="345626" cy="1190712"/>
          </a:xfrm>
          <a:custGeom>
            <a:avLst/>
            <a:gdLst>
              <a:gd name="connsiteX0" fmla="*/ 71900 w 878516"/>
              <a:gd name="connsiteY0" fmla="*/ 3231076 h 3359772"/>
              <a:gd name="connsiteX1" fmla="*/ 55823 w 878516"/>
              <a:gd name="connsiteY1" fmla="*/ 2941726 h 3359772"/>
              <a:gd name="connsiteX2" fmla="*/ 55823 w 878516"/>
              <a:gd name="connsiteY2" fmla="*/ 2491626 h 3359772"/>
              <a:gd name="connsiteX3" fmla="*/ 71900 w 878516"/>
              <a:gd name="connsiteY3" fmla="*/ 2443401 h 3359772"/>
              <a:gd name="connsiteX4" fmla="*/ 120132 w 878516"/>
              <a:gd name="connsiteY4" fmla="*/ 2411251 h 3359772"/>
              <a:gd name="connsiteX5" fmla="*/ 152287 w 878516"/>
              <a:gd name="connsiteY5" fmla="*/ 2186201 h 3359772"/>
              <a:gd name="connsiteX6" fmla="*/ 184442 w 878516"/>
              <a:gd name="connsiteY6" fmla="*/ 1993301 h 3359772"/>
              <a:gd name="connsiteX7" fmla="*/ 200519 w 878516"/>
              <a:gd name="connsiteY7" fmla="*/ 1848626 h 3359772"/>
              <a:gd name="connsiteX8" fmla="*/ 232674 w 878516"/>
              <a:gd name="connsiteY8" fmla="*/ 1671801 h 3359772"/>
              <a:gd name="connsiteX9" fmla="*/ 248751 w 878516"/>
              <a:gd name="connsiteY9" fmla="*/ 1575351 h 3359772"/>
              <a:gd name="connsiteX10" fmla="*/ 280906 w 878516"/>
              <a:gd name="connsiteY10" fmla="*/ 1446750 h 3359772"/>
              <a:gd name="connsiteX11" fmla="*/ 313061 w 878516"/>
              <a:gd name="connsiteY11" fmla="*/ 1269925 h 3359772"/>
              <a:gd name="connsiteX12" fmla="*/ 329138 w 878516"/>
              <a:gd name="connsiteY12" fmla="*/ 1141325 h 3359772"/>
              <a:gd name="connsiteX13" fmla="*/ 345215 w 878516"/>
              <a:gd name="connsiteY13" fmla="*/ 1093100 h 3359772"/>
              <a:gd name="connsiteX14" fmla="*/ 361293 w 878516"/>
              <a:gd name="connsiteY14" fmla="*/ 916275 h 3359772"/>
              <a:gd name="connsiteX15" fmla="*/ 393448 w 878516"/>
              <a:gd name="connsiteY15" fmla="*/ 803750 h 3359772"/>
              <a:gd name="connsiteX16" fmla="*/ 425602 w 878516"/>
              <a:gd name="connsiteY16" fmla="*/ 675150 h 3359772"/>
              <a:gd name="connsiteX17" fmla="*/ 457757 w 878516"/>
              <a:gd name="connsiteY17" fmla="*/ 562625 h 3359772"/>
              <a:gd name="connsiteX18" fmla="*/ 489912 w 878516"/>
              <a:gd name="connsiteY18" fmla="*/ 498325 h 3359772"/>
              <a:gd name="connsiteX19" fmla="*/ 554221 w 878516"/>
              <a:gd name="connsiteY19" fmla="*/ 401875 h 3359772"/>
              <a:gd name="connsiteX20" fmla="*/ 618531 w 878516"/>
              <a:gd name="connsiteY20" fmla="*/ 273275 h 3359772"/>
              <a:gd name="connsiteX21" fmla="*/ 666763 w 878516"/>
              <a:gd name="connsiteY21" fmla="*/ 144675 h 3359772"/>
              <a:gd name="connsiteX22" fmla="*/ 682840 w 878516"/>
              <a:gd name="connsiteY22" fmla="*/ 96450 h 3359772"/>
              <a:gd name="connsiteX23" fmla="*/ 747150 w 878516"/>
              <a:gd name="connsiteY23" fmla="*/ 0 h 3359772"/>
              <a:gd name="connsiteX24" fmla="*/ 795382 w 878516"/>
              <a:gd name="connsiteY24" fmla="*/ 96450 h 3359772"/>
              <a:gd name="connsiteX25" fmla="*/ 763227 w 878516"/>
              <a:gd name="connsiteY25" fmla="*/ 1398525 h 3359772"/>
              <a:gd name="connsiteX26" fmla="*/ 747150 w 878516"/>
              <a:gd name="connsiteY26" fmla="*/ 1912926 h 3359772"/>
              <a:gd name="connsiteX27" fmla="*/ 714995 w 878516"/>
              <a:gd name="connsiteY27" fmla="*/ 2041526 h 3359772"/>
              <a:gd name="connsiteX28" fmla="*/ 682840 w 878516"/>
              <a:gd name="connsiteY28" fmla="*/ 2314801 h 3359772"/>
              <a:gd name="connsiteX29" fmla="*/ 666763 w 878516"/>
              <a:gd name="connsiteY29" fmla="*/ 2845276 h 3359772"/>
              <a:gd name="connsiteX30" fmla="*/ 602453 w 878516"/>
              <a:gd name="connsiteY30" fmla="*/ 2877426 h 3359772"/>
              <a:gd name="connsiteX31" fmla="*/ 554221 w 878516"/>
              <a:gd name="connsiteY31" fmla="*/ 2925651 h 3359772"/>
              <a:gd name="connsiteX32" fmla="*/ 409525 w 878516"/>
              <a:gd name="connsiteY32" fmla="*/ 3038176 h 3359772"/>
              <a:gd name="connsiteX33" fmla="*/ 377370 w 878516"/>
              <a:gd name="connsiteY33" fmla="*/ 3086401 h 3359772"/>
              <a:gd name="connsiteX34" fmla="*/ 329138 w 878516"/>
              <a:gd name="connsiteY34" fmla="*/ 3215001 h 3359772"/>
              <a:gd name="connsiteX35" fmla="*/ 280906 w 878516"/>
              <a:gd name="connsiteY35" fmla="*/ 3247151 h 3359772"/>
              <a:gd name="connsiteX36" fmla="*/ 200519 w 878516"/>
              <a:gd name="connsiteY36" fmla="*/ 3359676 h 3359772"/>
              <a:gd name="connsiteX37" fmla="*/ 104055 w 878516"/>
              <a:gd name="connsiteY37" fmla="*/ 3343601 h 3359772"/>
              <a:gd name="connsiteX38" fmla="*/ 87978 w 878516"/>
              <a:gd name="connsiteY38" fmla="*/ 3295376 h 3359772"/>
              <a:gd name="connsiteX39" fmla="*/ 71900 w 878516"/>
              <a:gd name="connsiteY39" fmla="*/ 3231076 h 335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8516" h="3359772">
                <a:moveTo>
                  <a:pt x="71900" y="3231076"/>
                </a:moveTo>
                <a:cubicBezTo>
                  <a:pt x="66541" y="3134626"/>
                  <a:pt x="63846" y="3037991"/>
                  <a:pt x="55823" y="2941726"/>
                </a:cubicBezTo>
                <a:cubicBezTo>
                  <a:pt x="30913" y="2642842"/>
                  <a:pt x="0" y="3189325"/>
                  <a:pt x="55823" y="2491626"/>
                </a:cubicBezTo>
                <a:cubicBezTo>
                  <a:pt x="57174" y="2474735"/>
                  <a:pt x="61314" y="2456632"/>
                  <a:pt x="71900" y="2443401"/>
                </a:cubicBezTo>
                <a:cubicBezTo>
                  <a:pt x="83971" y="2428314"/>
                  <a:pt x="104055" y="2421968"/>
                  <a:pt x="120132" y="2411251"/>
                </a:cubicBezTo>
                <a:cubicBezTo>
                  <a:pt x="156093" y="2303389"/>
                  <a:pt x="130612" y="2392091"/>
                  <a:pt x="152287" y="2186201"/>
                </a:cubicBezTo>
                <a:cubicBezTo>
                  <a:pt x="165973" y="2056202"/>
                  <a:pt x="160509" y="2089015"/>
                  <a:pt x="184442" y="1993301"/>
                </a:cubicBezTo>
                <a:cubicBezTo>
                  <a:pt x="189801" y="1945076"/>
                  <a:pt x="194105" y="1896722"/>
                  <a:pt x="200519" y="1848626"/>
                </a:cubicBezTo>
                <a:cubicBezTo>
                  <a:pt x="212360" y="1759829"/>
                  <a:pt x="217522" y="1755129"/>
                  <a:pt x="232674" y="1671801"/>
                </a:cubicBezTo>
                <a:cubicBezTo>
                  <a:pt x="238505" y="1639733"/>
                  <a:pt x="241921" y="1607221"/>
                  <a:pt x="248751" y="1575351"/>
                </a:cubicBezTo>
                <a:cubicBezTo>
                  <a:pt x="258011" y="1532145"/>
                  <a:pt x="275425" y="1490595"/>
                  <a:pt x="280906" y="1446750"/>
                </a:cubicBezTo>
                <a:cubicBezTo>
                  <a:pt x="299085" y="1301336"/>
                  <a:pt x="283320" y="1359133"/>
                  <a:pt x="313061" y="1269925"/>
                </a:cubicBezTo>
                <a:cubicBezTo>
                  <a:pt x="318420" y="1227058"/>
                  <a:pt x="321409" y="1183828"/>
                  <a:pt x="329138" y="1141325"/>
                </a:cubicBezTo>
                <a:cubicBezTo>
                  <a:pt x="332170" y="1124654"/>
                  <a:pt x="342818" y="1109874"/>
                  <a:pt x="345215" y="1093100"/>
                </a:cubicBezTo>
                <a:cubicBezTo>
                  <a:pt x="353586" y="1034510"/>
                  <a:pt x="353470" y="974940"/>
                  <a:pt x="361293" y="916275"/>
                </a:cubicBezTo>
                <a:cubicBezTo>
                  <a:pt x="368280" y="863880"/>
                  <a:pt x="380506" y="851195"/>
                  <a:pt x="393448" y="803750"/>
                </a:cubicBezTo>
                <a:cubicBezTo>
                  <a:pt x="405076" y="761121"/>
                  <a:pt x="414884" y="718017"/>
                  <a:pt x="425602" y="675150"/>
                </a:cubicBezTo>
                <a:cubicBezTo>
                  <a:pt x="433758" y="642529"/>
                  <a:pt x="443921" y="594905"/>
                  <a:pt x="457757" y="562625"/>
                </a:cubicBezTo>
                <a:cubicBezTo>
                  <a:pt x="467198" y="540599"/>
                  <a:pt x="477581" y="518873"/>
                  <a:pt x="489912" y="498325"/>
                </a:cubicBezTo>
                <a:cubicBezTo>
                  <a:pt x="509795" y="465192"/>
                  <a:pt x="539868" y="437752"/>
                  <a:pt x="554221" y="401875"/>
                </a:cubicBezTo>
                <a:cubicBezTo>
                  <a:pt x="593552" y="303562"/>
                  <a:pt x="570368" y="345509"/>
                  <a:pt x="618531" y="273275"/>
                </a:cubicBezTo>
                <a:cubicBezTo>
                  <a:pt x="649549" y="118206"/>
                  <a:pt x="611565" y="255054"/>
                  <a:pt x="666763" y="144675"/>
                </a:cubicBezTo>
                <a:cubicBezTo>
                  <a:pt x="674342" y="129520"/>
                  <a:pt x="674610" y="111262"/>
                  <a:pt x="682840" y="96450"/>
                </a:cubicBezTo>
                <a:cubicBezTo>
                  <a:pt x="701608" y="62673"/>
                  <a:pt x="747150" y="0"/>
                  <a:pt x="747150" y="0"/>
                </a:cubicBezTo>
                <a:cubicBezTo>
                  <a:pt x="763405" y="24379"/>
                  <a:pt x="795382" y="63175"/>
                  <a:pt x="795382" y="96450"/>
                </a:cubicBezTo>
                <a:cubicBezTo>
                  <a:pt x="795382" y="1290865"/>
                  <a:pt x="878516" y="937426"/>
                  <a:pt x="763227" y="1398525"/>
                </a:cubicBezTo>
                <a:cubicBezTo>
                  <a:pt x="757868" y="1569992"/>
                  <a:pt x="759982" y="1741856"/>
                  <a:pt x="747150" y="1912926"/>
                </a:cubicBezTo>
                <a:cubicBezTo>
                  <a:pt x="743845" y="1956989"/>
                  <a:pt x="721245" y="1997784"/>
                  <a:pt x="714995" y="2041526"/>
                </a:cubicBezTo>
                <a:cubicBezTo>
                  <a:pt x="691300" y="2207360"/>
                  <a:pt x="702688" y="2116350"/>
                  <a:pt x="682840" y="2314801"/>
                </a:cubicBezTo>
                <a:cubicBezTo>
                  <a:pt x="677481" y="2491626"/>
                  <a:pt x="691785" y="2670148"/>
                  <a:pt x="666763" y="2845276"/>
                </a:cubicBezTo>
                <a:cubicBezTo>
                  <a:pt x="663373" y="2869001"/>
                  <a:pt x="621956" y="2863497"/>
                  <a:pt x="602453" y="2877426"/>
                </a:cubicBezTo>
                <a:cubicBezTo>
                  <a:pt x="583952" y="2890639"/>
                  <a:pt x="572168" y="2911694"/>
                  <a:pt x="554221" y="2925651"/>
                </a:cubicBezTo>
                <a:cubicBezTo>
                  <a:pt x="469310" y="2991684"/>
                  <a:pt x="467157" y="2969027"/>
                  <a:pt x="409525" y="3038176"/>
                </a:cubicBezTo>
                <a:cubicBezTo>
                  <a:pt x="397155" y="3053018"/>
                  <a:pt x="388088" y="3070326"/>
                  <a:pt x="377370" y="3086401"/>
                </a:cubicBezTo>
                <a:cubicBezTo>
                  <a:pt x="366552" y="3129666"/>
                  <a:pt x="359165" y="3178974"/>
                  <a:pt x="329138" y="3215001"/>
                </a:cubicBezTo>
                <a:cubicBezTo>
                  <a:pt x="316767" y="3229843"/>
                  <a:pt x="295750" y="3234783"/>
                  <a:pt x="280906" y="3247151"/>
                </a:cubicBezTo>
                <a:cubicBezTo>
                  <a:pt x="225039" y="3293700"/>
                  <a:pt x="233028" y="3294668"/>
                  <a:pt x="200519" y="3359676"/>
                </a:cubicBezTo>
                <a:cubicBezTo>
                  <a:pt x="168364" y="3354318"/>
                  <a:pt x="132359" y="3359772"/>
                  <a:pt x="104055" y="3343601"/>
                </a:cubicBezTo>
                <a:cubicBezTo>
                  <a:pt x="89342" y="3335195"/>
                  <a:pt x="87978" y="3295376"/>
                  <a:pt x="87978" y="3295376"/>
                </a:cubicBezTo>
                <a:lnTo>
                  <a:pt x="71900" y="323107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65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95706" y="4574259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Liver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66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95707" y="6950523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Kidney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67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68405" y="6950523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Psoas muscle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68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68405" y="4584963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Spleen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9711" y="8275071"/>
            <a:ext cx="581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08720" y="1776035"/>
            <a:ext cx="201848" cy="2036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664" y="1898412"/>
            <a:ext cx="1240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5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251520"/>
            <a:ext cx="190468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Normal X-ray:</a:t>
            </a:r>
            <a:endParaRPr lang="en-GB" b="1" dirty="0">
              <a:solidFill>
                <a:srgbClr val="5283B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6</a:t>
            </a:fld>
            <a:endParaRPr lang="en-GB" sz="1600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0064" y="683568"/>
            <a:ext cx="6288994" cy="448767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33" name="Picture 3" descr="normal axr.jpg">
            <a:extLst>
              <a:ext uri="{FF2B5EF4-FFF2-40B4-BE49-F238E27FC236}">
                <a16:creationId xmlns:a16="http://schemas.microsoft.com/office/drawing/2014/main" xmlns="" id="{9309EEF7-69F2-4FF7-A29F-192D7615C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>
            <a:fillRect/>
          </a:stretch>
        </p:blipFill>
        <p:spPr bwMode="auto">
          <a:xfrm>
            <a:off x="548681" y="811986"/>
            <a:ext cx="3456383" cy="423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908720" y="994782"/>
            <a:ext cx="449010" cy="24735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08720" y="1570846"/>
            <a:ext cx="825915" cy="4320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6712" y="2218918"/>
            <a:ext cx="550544" cy="24735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58995" y="2952667"/>
            <a:ext cx="149725" cy="61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59637" y="3587070"/>
            <a:ext cx="653139" cy="2880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89298" y="4063242"/>
            <a:ext cx="653139" cy="2880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852936" y="3443054"/>
            <a:ext cx="936104" cy="5760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363402" y="3227030"/>
            <a:ext cx="358066" cy="649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2683539" y="2466270"/>
            <a:ext cx="961485" cy="1846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026495" y="1772868"/>
            <a:ext cx="358066" cy="649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3384561" y="979094"/>
            <a:ext cx="412863" cy="1236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276872" y="932944"/>
            <a:ext cx="412863" cy="12367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164280" y="999893"/>
            <a:ext cx="1" cy="36182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058028" y="85626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0688" y="79442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0016" y="132857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90016" y="196776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6362" y="2713682"/>
            <a:ext cx="43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6362" y="3659078"/>
            <a:ext cx="432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96952" y="706750"/>
            <a:ext cx="26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89040" y="749126"/>
            <a:ext cx="26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36675" y="2189286"/>
            <a:ext cx="26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36674" y="3014505"/>
            <a:ext cx="26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89039" y="3941212"/>
            <a:ext cx="26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401844" y="3259492"/>
            <a:ext cx="358066" cy="649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152499" y="3155022"/>
            <a:ext cx="26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84984" y="4451166"/>
            <a:ext cx="268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3499095" y="4565513"/>
            <a:ext cx="358066" cy="649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1653264" y="1302324"/>
            <a:ext cx="223717" cy="28803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787426" y="1515127"/>
            <a:ext cx="455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20988" y="1588202"/>
            <a:ext cx="455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99031" y="4187174"/>
            <a:ext cx="455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GB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16632" y="5220072"/>
            <a:ext cx="17566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normal?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1" y="5580112"/>
            <a:ext cx="6175633" cy="147209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1" dirty="0" smtClean="0">
                <a:latin typeface="Calibri (Body)"/>
              </a:rPr>
              <a:t>Stomach: </a:t>
            </a:r>
            <a:r>
              <a:rPr lang="en-US" altLang="en-US" sz="1600" dirty="0" smtClean="0">
                <a:latin typeface="Calibri (Body)"/>
              </a:rPr>
              <a:t>Almost </a:t>
            </a:r>
            <a:r>
              <a:rPr lang="en-US" altLang="en-US" sz="1600" u="sng" dirty="0">
                <a:latin typeface="Calibri (Body)"/>
              </a:rPr>
              <a:t>always</a:t>
            </a:r>
            <a:r>
              <a:rPr lang="en-US" altLang="en-US" sz="1600" dirty="0">
                <a:latin typeface="Calibri (Body)"/>
              </a:rPr>
              <a:t> air in </a:t>
            </a:r>
            <a:r>
              <a:rPr lang="en-US" altLang="en-US" sz="1600" dirty="0" smtClean="0">
                <a:latin typeface="Calibri (Body)"/>
              </a:rPr>
              <a:t>stomach</a:t>
            </a:r>
            <a:r>
              <a:rPr lang="en-US" altLang="en-US" sz="1600" dirty="0" smtClean="0">
                <a:solidFill>
                  <a:srgbClr val="008000"/>
                </a:solidFill>
                <a:latin typeface="Calibri (Body)"/>
              </a:rPr>
              <a:t>*</a:t>
            </a:r>
            <a:r>
              <a:rPr lang="en-US" altLang="en-US" sz="1600" dirty="0" smtClean="0">
                <a:latin typeface="Calibri (Body)"/>
              </a:rPr>
              <a:t>.</a:t>
            </a:r>
            <a:endParaRPr lang="en-US" altLang="en-US" sz="1600" dirty="0">
              <a:latin typeface="Calibri (Body)"/>
            </a:endParaRP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latin typeface="Calibri (Body)"/>
              </a:rPr>
              <a:t>Small </a:t>
            </a:r>
            <a:r>
              <a:rPr lang="en-US" altLang="en-US" sz="1600" b="1" dirty="0" smtClean="0">
                <a:latin typeface="Calibri (Body)"/>
              </a:rPr>
              <a:t>bowel: </a:t>
            </a:r>
            <a:r>
              <a:rPr lang="en-US" altLang="en-US" sz="1600" dirty="0" smtClean="0">
                <a:latin typeface="Calibri (Body)"/>
              </a:rPr>
              <a:t>Usually </a:t>
            </a:r>
            <a:r>
              <a:rPr lang="en-US" altLang="en-US" sz="1600" u="sng" dirty="0">
                <a:latin typeface="Calibri (Body)"/>
              </a:rPr>
              <a:t>small</a:t>
            </a:r>
            <a:r>
              <a:rPr lang="en-US" altLang="en-US" sz="1600" dirty="0">
                <a:latin typeface="Calibri (Body)"/>
              </a:rPr>
              <a:t> amount of air in </a:t>
            </a:r>
            <a:r>
              <a:rPr lang="en-US" altLang="en-US" sz="1600" dirty="0" smtClean="0">
                <a:latin typeface="Calibri (Body)"/>
              </a:rPr>
              <a:t>2 </a:t>
            </a:r>
            <a:r>
              <a:rPr lang="en-US" altLang="en-US" sz="1600" dirty="0">
                <a:latin typeface="Calibri (Body)"/>
              </a:rPr>
              <a:t>or 3 </a:t>
            </a:r>
            <a:r>
              <a:rPr lang="en-US" altLang="en-US" sz="1600" dirty="0" smtClean="0">
                <a:latin typeface="Calibri (Body)"/>
              </a:rPr>
              <a:t>loops.</a:t>
            </a:r>
            <a:endParaRPr lang="en-US" altLang="en-US" sz="1600" dirty="0">
              <a:latin typeface="Calibri (Body)"/>
            </a:endParaRP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latin typeface="Calibri (Body)"/>
              </a:rPr>
              <a:t>Large </a:t>
            </a:r>
            <a:r>
              <a:rPr lang="en-US" altLang="en-US" sz="1600" b="1" dirty="0" smtClean="0">
                <a:latin typeface="Calibri (Body)"/>
              </a:rPr>
              <a:t>bowel:</a:t>
            </a:r>
            <a:r>
              <a:rPr lang="en-US" altLang="en-US" sz="1600" b="1" dirty="0">
                <a:latin typeface="Calibri (Body)"/>
              </a:rPr>
              <a:t> </a:t>
            </a:r>
            <a:r>
              <a:rPr lang="en-US" altLang="en-US" sz="1600" dirty="0" smtClean="0">
                <a:latin typeface="Calibri (Body)"/>
              </a:rPr>
              <a:t>Almost </a:t>
            </a:r>
            <a:r>
              <a:rPr lang="en-US" altLang="en-US" sz="1600" u="sng" dirty="0">
                <a:latin typeface="Calibri (Body)"/>
              </a:rPr>
              <a:t>always</a:t>
            </a:r>
            <a:r>
              <a:rPr lang="en-US" altLang="en-US" sz="1600" dirty="0">
                <a:latin typeface="Calibri (Body)"/>
              </a:rPr>
              <a:t> air in rectum </a:t>
            </a:r>
            <a:r>
              <a:rPr lang="en-US" altLang="en-US" sz="1600" dirty="0" smtClean="0">
                <a:latin typeface="Calibri (Body)"/>
              </a:rPr>
              <a:t>and sigmoid colon, and</a:t>
            </a:r>
            <a:r>
              <a:rPr lang="en-US" altLang="en-US" sz="1600" dirty="0">
                <a:latin typeface="Calibri (Body)"/>
              </a:rPr>
              <a:t> </a:t>
            </a:r>
            <a:r>
              <a:rPr lang="en-US" altLang="en-US" sz="1600" dirty="0" smtClean="0">
                <a:latin typeface="Calibri (Body)"/>
              </a:rPr>
              <a:t>varying </a:t>
            </a:r>
            <a:r>
              <a:rPr lang="en-US" altLang="en-US" sz="1600" dirty="0">
                <a:latin typeface="Calibri (Body)"/>
              </a:rPr>
              <a:t>amount of gas in rest of large </a:t>
            </a:r>
            <a:r>
              <a:rPr lang="en-US" altLang="en-US" sz="1600" dirty="0" smtClean="0">
                <a:latin typeface="Calibri (Body)"/>
              </a:rPr>
              <a:t>bowel.</a:t>
            </a:r>
            <a:endParaRPr lang="en-US" altLang="en-US" sz="1600" dirty="0">
              <a:latin typeface="Calibri (Body)"/>
            </a:endParaRPr>
          </a:p>
          <a:p>
            <a:pPr lvl="1">
              <a:lnSpc>
                <a:spcPct val="90000"/>
              </a:lnSpc>
              <a:buNone/>
            </a:pPr>
            <a:endParaRPr lang="en-US" alt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249490" y="6804248"/>
            <a:ext cx="44728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3, 6, 9 Rule </a:t>
            </a:r>
            <a:r>
              <a:rPr lang="en-US" altLang="en-US" sz="1600" b="1" dirty="0"/>
              <a:t>Maximum Normal Diameter of </a:t>
            </a:r>
            <a:r>
              <a:rPr lang="en-US" altLang="en-US" sz="1600" b="1" dirty="0" smtClean="0"/>
              <a:t>bowel</a:t>
            </a:r>
            <a:endParaRPr lang="en-US" altLang="en-US" sz="1600" b="1" dirty="0"/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31361" y="7164288"/>
            <a:ext cx="6175633" cy="78268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buNone/>
            </a:pPr>
            <a:r>
              <a:rPr lang="en-GB" altLang="en-US" sz="1600" dirty="0" smtClean="0">
                <a:latin typeface="Calibri (Body)"/>
              </a:rPr>
              <a:t>Small </a:t>
            </a:r>
            <a:r>
              <a:rPr lang="en-GB" altLang="en-US" sz="1600" dirty="0">
                <a:latin typeface="Calibri (Body)"/>
              </a:rPr>
              <a:t>bowel 		3cm</a:t>
            </a:r>
          </a:p>
          <a:p>
            <a:pPr lvl="1">
              <a:lnSpc>
                <a:spcPct val="90000"/>
              </a:lnSpc>
              <a:buNone/>
            </a:pPr>
            <a:r>
              <a:rPr lang="en-GB" altLang="en-US" sz="1600" dirty="0">
                <a:latin typeface="Calibri (Body)"/>
              </a:rPr>
              <a:t>Large bowel		6cm	</a:t>
            </a:r>
          </a:p>
          <a:p>
            <a:pPr lvl="1">
              <a:lnSpc>
                <a:spcPct val="90000"/>
              </a:lnSpc>
              <a:buNone/>
            </a:pPr>
            <a:r>
              <a:rPr lang="en-GB" altLang="en-US" sz="1600" dirty="0">
                <a:latin typeface="Calibri (Body)"/>
              </a:rPr>
              <a:t>Caecum		9cm</a:t>
            </a:r>
          </a:p>
        </p:txBody>
      </p:sp>
      <p:pic>
        <p:nvPicPr>
          <p:cNvPr id="99" name="Picture 3" descr="clock.jpg">
            <a:extLst>
              <a:ext uri="{FF2B5EF4-FFF2-40B4-BE49-F238E27FC236}">
                <a16:creationId xmlns:a16="http://schemas.microsoft.com/office/drawing/2014/main" xmlns="" id="{1A5E805A-AACD-4046-8646-187932378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66" y="7092280"/>
            <a:ext cx="1177925" cy="11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ight Arrow 99">
            <a:extLst>
              <a:ext uri="{FF2B5EF4-FFF2-40B4-BE49-F238E27FC236}">
                <a16:creationId xmlns:a16="http://schemas.microsoft.com/office/drawing/2014/main" xmlns="" id="{33A558FB-3B6C-43DC-8FC2-7763626A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223" y="7669594"/>
            <a:ext cx="399630" cy="88387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1" name="Right Arrow 100">
            <a:extLst>
              <a:ext uri="{FF2B5EF4-FFF2-40B4-BE49-F238E27FC236}">
                <a16:creationId xmlns:a16="http://schemas.microsoft.com/office/drawing/2014/main" xmlns="" id="{9A8270DD-2155-435C-B733-0369909231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25145" y="7668344"/>
            <a:ext cx="399630" cy="88387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2" name="Right Arrow 101">
            <a:extLst>
              <a:ext uri="{FF2B5EF4-FFF2-40B4-BE49-F238E27FC236}">
                <a16:creationId xmlns:a16="http://schemas.microsoft.com/office/drawing/2014/main" xmlns="" id="{3EBB31AE-946B-43C4-88E4-F4E01FB665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0537" y="7878435"/>
            <a:ext cx="414632" cy="85338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754698" y="1270825"/>
            <a:ext cx="221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bri (Body)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57428" y="683568"/>
            <a:ext cx="24716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(Body)"/>
              </a:rPr>
              <a:t>1. 11</a:t>
            </a:r>
            <a:r>
              <a:rPr lang="en-US" sz="1600" baseline="30000" dirty="0" smtClean="0">
                <a:latin typeface="Calibri (Body)"/>
              </a:rPr>
              <a:t>th</a:t>
            </a:r>
            <a:r>
              <a:rPr lang="en-US" sz="1600" dirty="0" smtClean="0">
                <a:latin typeface="Calibri (Body)"/>
              </a:rPr>
              <a:t> rib.</a:t>
            </a:r>
          </a:p>
          <a:p>
            <a:r>
              <a:rPr lang="en-US" sz="1600" dirty="0" smtClean="0">
                <a:latin typeface="Calibri (Body)"/>
              </a:rPr>
              <a:t>2. T12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vertebra</a:t>
            </a:r>
            <a:r>
              <a:rPr lang="en-US" sz="1600" dirty="0" smtClean="0">
                <a:latin typeface="Calibri (Body)"/>
              </a:rPr>
              <a:t>.</a:t>
            </a:r>
          </a:p>
          <a:p>
            <a:r>
              <a:rPr lang="en-US" sz="1600" dirty="0" smtClean="0">
                <a:latin typeface="Calibri (Body)"/>
              </a:rPr>
              <a:t>3. Gas in stomach.</a:t>
            </a:r>
          </a:p>
          <a:p>
            <a:r>
              <a:rPr lang="en-US" sz="1600" dirty="0" smtClean="0">
                <a:latin typeface="Calibri (Body)"/>
              </a:rPr>
              <a:t>4. Splenic flexure.</a:t>
            </a:r>
          </a:p>
          <a:p>
            <a:r>
              <a:rPr lang="en-US" sz="1600" dirty="0" smtClean="0">
                <a:latin typeface="Calibri (Body)"/>
              </a:rPr>
              <a:t>5. Transvers colon.</a:t>
            </a:r>
          </a:p>
          <a:p>
            <a:r>
              <a:rPr lang="en-US" sz="1600" dirty="0" smtClean="0">
                <a:latin typeface="Calibri (Body)"/>
              </a:rPr>
              <a:t>6. Gas in sigmoid.</a:t>
            </a:r>
          </a:p>
          <a:p>
            <a:r>
              <a:rPr lang="en-US" sz="1600" dirty="0" smtClean="0">
                <a:latin typeface="Calibri (Body)"/>
              </a:rPr>
              <a:t>7. Sacrum.</a:t>
            </a:r>
          </a:p>
          <a:p>
            <a:r>
              <a:rPr lang="en-US" sz="1600" dirty="0" smtClean="0">
                <a:latin typeface="Calibri (Body)"/>
              </a:rPr>
              <a:t>8. SI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 (Body)"/>
              </a:rPr>
              <a:t>(sacroiliac) </a:t>
            </a:r>
            <a:r>
              <a:rPr lang="en-US" sz="1600" dirty="0" smtClean="0">
                <a:latin typeface="Calibri (Body)"/>
              </a:rPr>
              <a:t>joint.</a:t>
            </a:r>
          </a:p>
          <a:p>
            <a:r>
              <a:rPr lang="en-US" sz="1600" dirty="0" smtClean="0">
                <a:latin typeface="Calibri (Body)"/>
              </a:rPr>
              <a:t>9. Femoral head.</a:t>
            </a:r>
          </a:p>
          <a:p>
            <a:r>
              <a:rPr lang="en-US" sz="1600" dirty="0" smtClean="0">
                <a:latin typeface="Calibri (Body)"/>
              </a:rPr>
              <a:t>10. Gas in caecum.</a:t>
            </a:r>
          </a:p>
          <a:p>
            <a:r>
              <a:rPr lang="en-US" sz="1600" dirty="0" smtClean="0">
                <a:latin typeface="Calibri (Body)"/>
              </a:rPr>
              <a:t>11. </a:t>
            </a:r>
            <a:r>
              <a:rPr lang="en-US" sz="1600" dirty="0" err="1" smtClean="0">
                <a:latin typeface="Calibri (Body)"/>
              </a:rPr>
              <a:t>Illiac</a:t>
            </a:r>
            <a:r>
              <a:rPr lang="en-US" sz="1600" dirty="0" smtClean="0">
                <a:latin typeface="Calibri (Body)"/>
              </a:rPr>
              <a:t> crest.</a:t>
            </a:r>
          </a:p>
          <a:p>
            <a:r>
              <a:rPr lang="en-US" sz="1600" dirty="0" smtClean="0">
                <a:latin typeface="Calibri (Body)"/>
              </a:rPr>
              <a:t>12. Hepatic flexure.</a:t>
            </a:r>
          </a:p>
          <a:p>
            <a:r>
              <a:rPr lang="en-US" sz="1600" dirty="0" smtClean="0">
                <a:latin typeface="Calibri (Body)"/>
              </a:rPr>
              <a:t>13. Psoas margin.</a:t>
            </a:r>
          </a:p>
          <a:p>
            <a:r>
              <a:rPr lang="en-US" sz="1600" dirty="0" smtClean="0">
                <a:latin typeface="Calibri (Body)"/>
              </a:rPr>
              <a:t>14. Liver.</a:t>
            </a:r>
          </a:p>
          <a:p>
            <a:r>
              <a:rPr lang="en-US" sz="1600" dirty="0" smtClean="0">
                <a:latin typeface="Calibri (Body)"/>
              </a:rPr>
              <a:t>15. Left kidney.</a:t>
            </a:r>
          </a:p>
          <a:p>
            <a:r>
              <a:rPr lang="en-US" sz="1600" dirty="0" smtClean="0">
                <a:latin typeface="Calibri (Body)"/>
              </a:rPr>
              <a:t>16. Bladder </a:t>
            </a:r>
            <a:r>
              <a:rPr lang="en-US" sz="1600" dirty="0" smtClean="0">
                <a:solidFill>
                  <a:srgbClr val="008000"/>
                </a:solidFill>
                <a:latin typeface="Calibri (Body)"/>
              </a:rPr>
              <a:t>shadow</a:t>
            </a:r>
            <a:r>
              <a:rPr lang="en-US" sz="1600" dirty="0">
                <a:latin typeface="Calibri (Body)"/>
              </a:rPr>
              <a:t>.</a:t>
            </a:r>
            <a:endParaRPr lang="en-US" sz="1600" dirty="0" smtClean="0">
              <a:latin typeface="Calibri (Body)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9711" y="8275071"/>
            <a:ext cx="581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14549" y="8244408"/>
            <a:ext cx="542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 Absence of air indicates a problem.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In bowel obstruction: the loop preceding the obstruction is dilated, while the loop after the obstruction is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narrowed.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632" y="251520"/>
            <a:ext cx="21932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Abnormal X-ray:</a:t>
            </a:r>
            <a:endParaRPr lang="en-GB" b="1" dirty="0">
              <a:solidFill>
                <a:srgbClr val="5283B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7</a:t>
            </a:fld>
            <a:endParaRPr lang="en-GB" sz="1600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40064" y="683568"/>
            <a:ext cx="6288994" cy="448767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95" name="TextBox 94"/>
          <p:cNvSpPr txBox="1"/>
          <p:nvPr/>
        </p:nvSpPr>
        <p:spPr>
          <a:xfrm>
            <a:off x="116632" y="5437837"/>
            <a:ext cx="302839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the air inside or outside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</a:p>
          <a:p>
            <a:pPr>
              <a:defRPr/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bowel loops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en-GB" b="1" dirty="0" smtClean="0">
                <a:solidFill>
                  <a:srgbClr val="008000"/>
                </a:solidFill>
              </a:rPr>
              <a:t>**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1" y="6124238"/>
            <a:ext cx="3442861" cy="1904146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latin typeface="Calibri (Body)"/>
              </a:rPr>
              <a:t>It is </a:t>
            </a:r>
            <a:r>
              <a:rPr lang="en-US" altLang="en-US" sz="1600" b="1" dirty="0">
                <a:solidFill>
                  <a:srgbClr val="FF0000"/>
                </a:solidFill>
                <a:latin typeface="Calibri (Body)"/>
              </a:rPr>
              <a:t>outside</a:t>
            </a:r>
            <a:r>
              <a:rPr lang="en-US" altLang="en-US" sz="1600" dirty="0">
                <a:latin typeface="Calibri (Body)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latin typeface="Calibri (Body)"/>
              </a:rPr>
              <a:t>(</a:t>
            </a:r>
            <a:r>
              <a:rPr lang="en-US" altLang="en-US" sz="1600" dirty="0" err="1">
                <a:latin typeface="Calibri (Body)"/>
              </a:rPr>
              <a:t>pneumoperitonium</a:t>
            </a:r>
            <a:r>
              <a:rPr lang="en-US" altLang="en-US" sz="1600" dirty="0" smtClean="0">
                <a:latin typeface="Calibri (Body)"/>
              </a:rPr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dirty="0" err="1" smtClean="0">
                <a:solidFill>
                  <a:srgbClr val="008000"/>
                </a:solidFill>
                <a:latin typeface="Calibri (Body)"/>
              </a:rPr>
              <a:t>Pneumo</a:t>
            </a:r>
            <a:r>
              <a:rPr lang="en-US" altLang="en-US" sz="1600" dirty="0" smtClean="0">
                <a:solidFill>
                  <a:srgbClr val="008000"/>
                </a:solidFill>
                <a:latin typeface="Calibri (Body)"/>
              </a:rPr>
              <a:t> = air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dirty="0" err="1" smtClean="0">
                <a:solidFill>
                  <a:srgbClr val="008000"/>
                </a:solidFill>
                <a:latin typeface="Calibri (Body)"/>
              </a:rPr>
              <a:t>Peritonium</a:t>
            </a:r>
            <a:r>
              <a:rPr lang="en-US" altLang="en-US" sz="1600" dirty="0" smtClean="0">
                <a:solidFill>
                  <a:srgbClr val="008000"/>
                </a:solidFill>
                <a:latin typeface="Calibri (Body)"/>
              </a:rPr>
              <a:t> = in the abdomen</a:t>
            </a:r>
          </a:p>
          <a:p>
            <a:pPr>
              <a:spcBef>
                <a:spcPct val="0"/>
              </a:spcBef>
              <a:buNone/>
            </a:pPr>
            <a:endParaRPr lang="en-US" altLang="en-US" sz="1600" dirty="0">
              <a:solidFill>
                <a:srgbClr val="008000"/>
              </a:solidFill>
              <a:latin typeface="Calibri (Body)"/>
            </a:endParaRPr>
          </a:p>
          <a:p>
            <a:pPr>
              <a:spcBef>
                <a:spcPct val="0"/>
              </a:spcBef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                    </a:t>
            </a:r>
            <a:endParaRPr lang="en-US" altLang="en-US" sz="1600" dirty="0">
              <a:solidFill>
                <a:srgbClr val="008000"/>
              </a:solidFill>
              <a:latin typeface="Calibri (Body)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754698" y="1270825"/>
            <a:ext cx="221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alibri (Body)"/>
            </a:endParaRPr>
          </a:p>
        </p:txBody>
      </p:sp>
      <p:pic>
        <p:nvPicPr>
          <p:cNvPr id="50" name="Content Placeholder 3" descr="ser69155img00001.jpg">
            <a:extLst>
              <a:ext uri="{FF2B5EF4-FFF2-40B4-BE49-F238E27FC236}">
                <a16:creationId xmlns:a16="http://schemas.microsoft.com/office/drawing/2014/main" xmlns="" id="{9321AC85-B3CD-4B5D-B69C-2BCF22CC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t="4012" r="10715"/>
          <a:stretch>
            <a:fillRect/>
          </a:stretch>
        </p:blipFill>
        <p:spPr>
          <a:xfrm>
            <a:off x="2750749" y="887343"/>
            <a:ext cx="3569433" cy="4080127"/>
          </a:xfrm>
          <a:prstGeom prst="rect">
            <a:avLst/>
          </a:prstGeom>
        </p:spPr>
      </p:pic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5382B053-EEBE-482F-A4BD-D241C4EEB854}"/>
              </a:ext>
            </a:extLst>
          </p:cNvPr>
          <p:cNvSpPr/>
          <p:nvPr/>
        </p:nvSpPr>
        <p:spPr>
          <a:xfrm>
            <a:off x="5266215" y="2955096"/>
            <a:ext cx="246855" cy="561008"/>
          </a:xfrm>
          <a:custGeom>
            <a:avLst/>
            <a:gdLst>
              <a:gd name="connsiteX0" fmla="*/ 452582 w 490823"/>
              <a:gd name="connsiteY0" fmla="*/ 0 h 868218"/>
              <a:gd name="connsiteX1" fmla="*/ 471054 w 490823"/>
              <a:gd name="connsiteY1" fmla="*/ 55418 h 868218"/>
              <a:gd name="connsiteX2" fmla="*/ 461818 w 490823"/>
              <a:gd name="connsiteY2" fmla="*/ 378691 h 868218"/>
              <a:gd name="connsiteX3" fmla="*/ 452582 w 490823"/>
              <a:gd name="connsiteY3" fmla="*/ 415636 h 868218"/>
              <a:gd name="connsiteX4" fmla="*/ 434109 w 490823"/>
              <a:gd name="connsiteY4" fmla="*/ 471054 h 868218"/>
              <a:gd name="connsiteX5" fmla="*/ 387927 w 490823"/>
              <a:gd name="connsiteY5" fmla="*/ 526473 h 868218"/>
              <a:gd name="connsiteX6" fmla="*/ 332509 w 490823"/>
              <a:gd name="connsiteY6" fmla="*/ 581891 h 868218"/>
              <a:gd name="connsiteX7" fmla="*/ 304800 w 490823"/>
              <a:gd name="connsiteY7" fmla="*/ 600364 h 868218"/>
              <a:gd name="connsiteX8" fmla="*/ 277091 w 490823"/>
              <a:gd name="connsiteY8" fmla="*/ 637309 h 868218"/>
              <a:gd name="connsiteX9" fmla="*/ 258618 w 490823"/>
              <a:gd name="connsiteY9" fmla="*/ 692727 h 868218"/>
              <a:gd name="connsiteX10" fmla="*/ 230909 w 490823"/>
              <a:gd name="connsiteY10" fmla="*/ 748145 h 868218"/>
              <a:gd name="connsiteX11" fmla="*/ 203200 w 490823"/>
              <a:gd name="connsiteY11" fmla="*/ 757382 h 868218"/>
              <a:gd name="connsiteX12" fmla="*/ 175491 w 490823"/>
              <a:gd name="connsiteY12" fmla="*/ 775854 h 868218"/>
              <a:gd name="connsiteX13" fmla="*/ 120073 w 490823"/>
              <a:gd name="connsiteY13" fmla="*/ 794327 h 868218"/>
              <a:gd name="connsiteX14" fmla="*/ 92364 w 490823"/>
              <a:gd name="connsiteY14" fmla="*/ 803564 h 868218"/>
              <a:gd name="connsiteX15" fmla="*/ 64654 w 490823"/>
              <a:gd name="connsiteY15" fmla="*/ 812800 h 868218"/>
              <a:gd name="connsiteX16" fmla="*/ 36945 w 490823"/>
              <a:gd name="connsiteY16" fmla="*/ 822036 h 868218"/>
              <a:gd name="connsiteX17" fmla="*/ 0 w 490823"/>
              <a:gd name="connsiteY17" fmla="*/ 868218 h 86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0823" h="868218">
                <a:moveTo>
                  <a:pt x="452582" y="0"/>
                </a:moveTo>
                <a:cubicBezTo>
                  <a:pt x="458739" y="18473"/>
                  <a:pt x="471610" y="35954"/>
                  <a:pt x="471054" y="55418"/>
                </a:cubicBezTo>
                <a:cubicBezTo>
                  <a:pt x="467975" y="163176"/>
                  <a:pt x="467339" y="271031"/>
                  <a:pt x="461818" y="378691"/>
                </a:cubicBezTo>
                <a:cubicBezTo>
                  <a:pt x="461168" y="391368"/>
                  <a:pt x="456230" y="403477"/>
                  <a:pt x="452582" y="415636"/>
                </a:cubicBezTo>
                <a:cubicBezTo>
                  <a:pt x="446987" y="434287"/>
                  <a:pt x="447877" y="457285"/>
                  <a:pt x="434109" y="471054"/>
                </a:cubicBezTo>
                <a:cubicBezTo>
                  <a:pt x="307735" y="597432"/>
                  <a:pt x="490823" y="410715"/>
                  <a:pt x="387927" y="526473"/>
                </a:cubicBezTo>
                <a:cubicBezTo>
                  <a:pt x="370571" y="545999"/>
                  <a:pt x="354246" y="567400"/>
                  <a:pt x="332509" y="581891"/>
                </a:cubicBezTo>
                <a:cubicBezTo>
                  <a:pt x="323273" y="588049"/>
                  <a:pt x="312649" y="592515"/>
                  <a:pt x="304800" y="600364"/>
                </a:cubicBezTo>
                <a:cubicBezTo>
                  <a:pt x="293915" y="611249"/>
                  <a:pt x="286327" y="624994"/>
                  <a:pt x="277091" y="637309"/>
                </a:cubicBezTo>
                <a:lnTo>
                  <a:pt x="258618" y="692727"/>
                </a:lnTo>
                <a:cubicBezTo>
                  <a:pt x="252533" y="710982"/>
                  <a:pt x="247188" y="735122"/>
                  <a:pt x="230909" y="748145"/>
                </a:cubicBezTo>
                <a:cubicBezTo>
                  <a:pt x="223306" y="754227"/>
                  <a:pt x="211908" y="753028"/>
                  <a:pt x="203200" y="757382"/>
                </a:cubicBezTo>
                <a:cubicBezTo>
                  <a:pt x="193271" y="762346"/>
                  <a:pt x="185635" y="771346"/>
                  <a:pt x="175491" y="775854"/>
                </a:cubicBezTo>
                <a:cubicBezTo>
                  <a:pt x="157697" y="783762"/>
                  <a:pt x="138546" y="788169"/>
                  <a:pt x="120073" y="794327"/>
                </a:cubicBezTo>
                <a:lnTo>
                  <a:pt x="92364" y="803564"/>
                </a:lnTo>
                <a:lnTo>
                  <a:pt x="64654" y="812800"/>
                </a:lnTo>
                <a:lnTo>
                  <a:pt x="36945" y="822036"/>
                </a:lnTo>
                <a:cubicBezTo>
                  <a:pt x="13643" y="856991"/>
                  <a:pt x="26322" y="841896"/>
                  <a:pt x="0" y="868218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E60DFF2E-1E16-4EC4-ABA0-41166E8EA9D0}"/>
              </a:ext>
            </a:extLst>
          </p:cNvPr>
          <p:cNvSpPr/>
          <p:nvPr/>
        </p:nvSpPr>
        <p:spPr>
          <a:xfrm rot="573231">
            <a:off x="4924959" y="2546400"/>
            <a:ext cx="371628" cy="823607"/>
          </a:xfrm>
          <a:custGeom>
            <a:avLst/>
            <a:gdLst>
              <a:gd name="connsiteX0" fmla="*/ 738909 w 738909"/>
              <a:gd name="connsiteY0" fmla="*/ 9236 h 1274618"/>
              <a:gd name="connsiteX1" fmla="*/ 701963 w 738909"/>
              <a:gd name="connsiteY1" fmla="*/ 0 h 1274618"/>
              <a:gd name="connsiteX2" fmla="*/ 637309 w 738909"/>
              <a:gd name="connsiteY2" fmla="*/ 18472 h 1274618"/>
              <a:gd name="connsiteX3" fmla="*/ 600363 w 738909"/>
              <a:gd name="connsiteY3" fmla="*/ 83127 h 1274618"/>
              <a:gd name="connsiteX4" fmla="*/ 581891 w 738909"/>
              <a:gd name="connsiteY4" fmla="*/ 110836 h 1274618"/>
              <a:gd name="connsiteX5" fmla="*/ 563418 w 738909"/>
              <a:gd name="connsiteY5" fmla="*/ 166254 h 1274618"/>
              <a:gd name="connsiteX6" fmla="*/ 554181 w 738909"/>
              <a:gd name="connsiteY6" fmla="*/ 193963 h 1274618"/>
              <a:gd name="connsiteX7" fmla="*/ 544945 w 738909"/>
              <a:gd name="connsiteY7" fmla="*/ 221672 h 1274618"/>
              <a:gd name="connsiteX8" fmla="*/ 517236 w 738909"/>
              <a:gd name="connsiteY8" fmla="*/ 230909 h 1274618"/>
              <a:gd name="connsiteX9" fmla="*/ 480291 w 738909"/>
              <a:gd name="connsiteY9" fmla="*/ 277090 h 1274618"/>
              <a:gd name="connsiteX10" fmla="*/ 461818 w 738909"/>
              <a:gd name="connsiteY10" fmla="*/ 332509 h 1274618"/>
              <a:gd name="connsiteX11" fmla="*/ 452581 w 738909"/>
              <a:gd name="connsiteY11" fmla="*/ 360218 h 1274618"/>
              <a:gd name="connsiteX12" fmla="*/ 406400 w 738909"/>
              <a:gd name="connsiteY12" fmla="*/ 443345 h 1274618"/>
              <a:gd name="connsiteX13" fmla="*/ 350981 w 738909"/>
              <a:gd name="connsiteY13" fmla="*/ 508000 h 1274618"/>
              <a:gd name="connsiteX14" fmla="*/ 314036 w 738909"/>
              <a:gd name="connsiteY14" fmla="*/ 563418 h 1274618"/>
              <a:gd name="connsiteX15" fmla="*/ 286327 w 738909"/>
              <a:gd name="connsiteY15" fmla="*/ 618836 h 1274618"/>
              <a:gd name="connsiteX16" fmla="*/ 258618 w 738909"/>
              <a:gd name="connsiteY16" fmla="*/ 637309 h 1274618"/>
              <a:gd name="connsiteX17" fmla="*/ 221672 w 738909"/>
              <a:gd name="connsiteY17" fmla="*/ 748145 h 1274618"/>
              <a:gd name="connsiteX18" fmla="*/ 212436 w 738909"/>
              <a:gd name="connsiteY18" fmla="*/ 775854 h 1274618"/>
              <a:gd name="connsiteX19" fmla="*/ 203200 w 738909"/>
              <a:gd name="connsiteY19" fmla="*/ 803563 h 1274618"/>
              <a:gd name="connsiteX20" fmla="*/ 184727 w 738909"/>
              <a:gd name="connsiteY20" fmla="*/ 895927 h 1274618"/>
              <a:gd name="connsiteX21" fmla="*/ 166254 w 738909"/>
              <a:gd name="connsiteY21" fmla="*/ 951345 h 1274618"/>
              <a:gd name="connsiteX22" fmla="*/ 157018 w 738909"/>
              <a:gd name="connsiteY22" fmla="*/ 979054 h 1274618"/>
              <a:gd name="connsiteX23" fmla="*/ 147781 w 738909"/>
              <a:gd name="connsiteY23" fmla="*/ 1016000 h 1274618"/>
              <a:gd name="connsiteX24" fmla="*/ 110836 w 738909"/>
              <a:gd name="connsiteY24" fmla="*/ 1071418 h 1274618"/>
              <a:gd name="connsiteX25" fmla="*/ 92363 w 738909"/>
              <a:gd name="connsiteY25" fmla="*/ 1099127 h 1274618"/>
              <a:gd name="connsiteX26" fmla="*/ 73891 w 738909"/>
              <a:gd name="connsiteY26" fmla="*/ 1126836 h 1274618"/>
              <a:gd name="connsiteX27" fmla="*/ 46181 w 738909"/>
              <a:gd name="connsiteY27" fmla="*/ 1163781 h 1274618"/>
              <a:gd name="connsiteX28" fmla="*/ 9236 w 738909"/>
              <a:gd name="connsiteY28" fmla="*/ 1246909 h 1274618"/>
              <a:gd name="connsiteX29" fmla="*/ 0 w 738909"/>
              <a:gd name="connsiteY29" fmla="*/ 1274618 h 127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38909" h="1274618">
                <a:moveTo>
                  <a:pt x="738909" y="9236"/>
                </a:moveTo>
                <a:cubicBezTo>
                  <a:pt x="726594" y="6157"/>
                  <a:pt x="714657" y="0"/>
                  <a:pt x="701963" y="0"/>
                </a:cubicBezTo>
                <a:cubicBezTo>
                  <a:pt x="690366" y="0"/>
                  <a:pt x="650375" y="14117"/>
                  <a:pt x="637309" y="18472"/>
                </a:cubicBezTo>
                <a:cubicBezTo>
                  <a:pt x="570311" y="107805"/>
                  <a:pt x="635623" y="12608"/>
                  <a:pt x="600363" y="83127"/>
                </a:cubicBezTo>
                <a:cubicBezTo>
                  <a:pt x="595399" y="93056"/>
                  <a:pt x="586399" y="100692"/>
                  <a:pt x="581891" y="110836"/>
                </a:cubicBezTo>
                <a:cubicBezTo>
                  <a:pt x="573983" y="128630"/>
                  <a:pt x="569576" y="147781"/>
                  <a:pt x="563418" y="166254"/>
                </a:cubicBezTo>
                <a:lnTo>
                  <a:pt x="554181" y="193963"/>
                </a:lnTo>
                <a:cubicBezTo>
                  <a:pt x="551102" y="203199"/>
                  <a:pt x="554181" y="218593"/>
                  <a:pt x="544945" y="221672"/>
                </a:cubicBezTo>
                <a:lnTo>
                  <a:pt x="517236" y="230909"/>
                </a:lnTo>
                <a:cubicBezTo>
                  <a:pt x="483553" y="331963"/>
                  <a:pt x="539973" y="181600"/>
                  <a:pt x="480291" y="277090"/>
                </a:cubicBezTo>
                <a:cubicBezTo>
                  <a:pt x="469971" y="293602"/>
                  <a:pt x="467976" y="314036"/>
                  <a:pt x="461818" y="332509"/>
                </a:cubicBezTo>
                <a:lnTo>
                  <a:pt x="452581" y="360218"/>
                </a:lnTo>
                <a:cubicBezTo>
                  <a:pt x="440966" y="395063"/>
                  <a:pt x="438162" y="411583"/>
                  <a:pt x="406400" y="443345"/>
                </a:cubicBezTo>
                <a:cubicBezTo>
                  <a:pt x="374510" y="475235"/>
                  <a:pt x="378627" y="468505"/>
                  <a:pt x="350981" y="508000"/>
                </a:cubicBezTo>
                <a:cubicBezTo>
                  <a:pt x="338249" y="526188"/>
                  <a:pt x="314036" y="563418"/>
                  <a:pt x="314036" y="563418"/>
                </a:cubicBezTo>
                <a:cubicBezTo>
                  <a:pt x="306524" y="585956"/>
                  <a:pt x="304233" y="600930"/>
                  <a:pt x="286327" y="618836"/>
                </a:cubicBezTo>
                <a:cubicBezTo>
                  <a:pt x="278478" y="626685"/>
                  <a:pt x="267854" y="631151"/>
                  <a:pt x="258618" y="637309"/>
                </a:cubicBezTo>
                <a:lnTo>
                  <a:pt x="221672" y="748145"/>
                </a:lnTo>
                <a:lnTo>
                  <a:pt x="212436" y="775854"/>
                </a:lnTo>
                <a:cubicBezTo>
                  <a:pt x="209357" y="785090"/>
                  <a:pt x="205109" y="794016"/>
                  <a:pt x="203200" y="803563"/>
                </a:cubicBezTo>
                <a:cubicBezTo>
                  <a:pt x="197042" y="834351"/>
                  <a:pt x="194656" y="866141"/>
                  <a:pt x="184727" y="895927"/>
                </a:cubicBezTo>
                <a:lnTo>
                  <a:pt x="166254" y="951345"/>
                </a:lnTo>
                <a:cubicBezTo>
                  <a:pt x="163175" y="960581"/>
                  <a:pt x="159379" y="969609"/>
                  <a:pt x="157018" y="979054"/>
                </a:cubicBezTo>
                <a:cubicBezTo>
                  <a:pt x="153939" y="991369"/>
                  <a:pt x="153458" y="1004646"/>
                  <a:pt x="147781" y="1016000"/>
                </a:cubicBezTo>
                <a:cubicBezTo>
                  <a:pt x="137852" y="1035857"/>
                  <a:pt x="123151" y="1052945"/>
                  <a:pt x="110836" y="1071418"/>
                </a:cubicBezTo>
                <a:lnTo>
                  <a:pt x="92363" y="1099127"/>
                </a:lnTo>
                <a:cubicBezTo>
                  <a:pt x="86206" y="1108363"/>
                  <a:pt x="80552" y="1117956"/>
                  <a:pt x="73891" y="1126836"/>
                </a:cubicBezTo>
                <a:lnTo>
                  <a:pt x="46181" y="1163781"/>
                </a:lnTo>
                <a:cubicBezTo>
                  <a:pt x="24199" y="1229731"/>
                  <a:pt x="38510" y="1202998"/>
                  <a:pt x="9236" y="1246909"/>
                </a:cubicBezTo>
                <a:lnTo>
                  <a:pt x="0" y="1274618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8F57F3B1-E521-4FFB-92C2-6C5ABF17B6A2}"/>
              </a:ext>
            </a:extLst>
          </p:cNvPr>
          <p:cNvCxnSpPr/>
          <p:nvPr/>
        </p:nvCxnSpPr>
        <p:spPr>
          <a:xfrm>
            <a:off x="5147223" y="3009558"/>
            <a:ext cx="309013" cy="355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F3BACBDF-1D82-4FCC-B4A8-ADD1C6DFC461}"/>
              </a:ext>
            </a:extLst>
          </p:cNvPr>
          <p:cNvCxnSpPr/>
          <p:nvPr/>
        </p:nvCxnSpPr>
        <p:spPr>
          <a:xfrm flipH="1" flipV="1">
            <a:off x="5085185" y="2977503"/>
            <a:ext cx="334014" cy="392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AB2D90BC-5E4E-47FD-B8D5-D40A6D87674C}"/>
              </a:ext>
            </a:extLst>
          </p:cNvPr>
          <p:cNvCxnSpPr/>
          <p:nvPr/>
        </p:nvCxnSpPr>
        <p:spPr>
          <a:xfrm>
            <a:off x="2636912" y="2884458"/>
            <a:ext cx="2150389" cy="20725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FF9609E-1787-4BA4-98CF-7760234601B7}"/>
              </a:ext>
            </a:extLst>
          </p:cNvPr>
          <p:cNvCxnSpPr/>
          <p:nvPr/>
        </p:nvCxnSpPr>
        <p:spPr>
          <a:xfrm>
            <a:off x="3573016" y="3635896"/>
            <a:ext cx="3600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29B337CB-AC39-4074-92CC-70F20D20ADB0}"/>
              </a:ext>
            </a:extLst>
          </p:cNvPr>
          <p:cNvCxnSpPr/>
          <p:nvPr/>
        </p:nvCxnSpPr>
        <p:spPr>
          <a:xfrm flipV="1">
            <a:off x="7267044" y="3460905"/>
            <a:ext cx="16777" cy="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122C8CBE-6BA1-47AF-8719-E567952D95BF}"/>
              </a:ext>
            </a:extLst>
          </p:cNvPr>
          <p:cNvCxnSpPr/>
          <p:nvPr/>
        </p:nvCxnSpPr>
        <p:spPr>
          <a:xfrm flipV="1">
            <a:off x="7387115" y="4043327"/>
            <a:ext cx="9769" cy="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7D2556D-05E6-425F-A792-9BEA0B563963}"/>
              </a:ext>
            </a:extLst>
          </p:cNvPr>
          <p:cNvCxnSpPr/>
          <p:nvPr/>
        </p:nvCxnSpPr>
        <p:spPr>
          <a:xfrm flipV="1">
            <a:off x="3573016" y="3370007"/>
            <a:ext cx="339111" cy="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E958802F-28F9-499C-9895-1BFA6D98A985}"/>
              </a:ext>
            </a:extLst>
          </p:cNvPr>
          <p:cNvCxnSpPr/>
          <p:nvPr/>
        </p:nvCxnSpPr>
        <p:spPr>
          <a:xfrm flipV="1">
            <a:off x="4044721" y="2699792"/>
            <a:ext cx="325175" cy="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4398642A-0FBD-4A9D-84C3-8C40A2E939E8}"/>
              </a:ext>
            </a:extLst>
          </p:cNvPr>
          <p:cNvCxnSpPr/>
          <p:nvPr/>
        </p:nvCxnSpPr>
        <p:spPr>
          <a:xfrm flipV="1">
            <a:off x="2327366" y="2722403"/>
            <a:ext cx="1965730" cy="672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EA5CFDB1-FBFF-4D95-9FB8-765C0BEB97A5}"/>
              </a:ext>
            </a:extLst>
          </p:cNvPr>
          <p:cNvCxnSpPr/>
          <p:nvPr/>
        </p:nvCxnSpPr>
        <p:spPr>
          <a:xfrm flipV="1">
            <a:off x="2326194" y="2708011"/>
            <a:ext cx="2878279" cy="65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551FCA76-5A6C-4D35-AE6D-92C52089863F}"/>
              </a:ext>
            </a:extLst>
          </p:cNvPr>
          <p:cNvCxnSpPr/>
          <p:nvPr/>
        </p:nvCxnSpPr>
        <p:spPr>
          <a:xfrm flipV="1">
            <a:off x="2326194" y="2394158"/>
            <a:ext cx="2537441" cy="975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6F956BE4-F7F0-483B-A65D-4745D9568DED}"/>
              </a:ext>
            </a:extLst>
          </p:cNvPr>
          <p:cNvCxnSpPr/>
          <p:nvPr/>
        </p:nvCxnSpPr>
        <p:spPr>
          <a:xfrm>
            <a:off x="2326194" y="3395136"/>
            <a:ext cx="12687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16B8232E-C531-4AA1-BA2D-582EE909066C}"/>
              </a:ext>
            </a:extLst>
          </p:cNvPr>
          <p:cNvCxnSpPr>
            <a:endCxn id="71" idx="2"/>
          </p:cNvCxnSpPr>
          <p:nvPr/>
        </p:nvCxnSpPr>
        <p:spPr>
          <a:xfrm>
            <a:off x="2327366" y="3395136"/>
            <a:ext cx="1252078" cy="251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2E78C8B2-89F1-4495-BCB9-34FAB4151DF9}"/>
              </a:ext>
            </a:extLst>
          </p:cNvPr>
          <p:cNvSpPr/>
          <p:nvPr/>
        </p:nvSpPr>
        <p:spPr>
          <a:xfrm>
            <a:off x="3579444" y="3370007"/>
            <a:ext cx="350507" cy="55392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E958802F-28F9-499C-9895-1BFA6D98A985}"/>
              </a:ext>
            </a:extLst>
          </p:cNvPr>
          <p:cNvCxnSpPr/>
          <p:nvPr/>
        </p:nvCxnSpPr>
        <p:spPr>
          <a:xfrm>
            <a:off x="4787301" y="2394157"/>
            <a:ext cx="108867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E958802F-28F9-499C-9895-1BFA6D98A985}"/>
              </a:ext>
            </a:extLst>
          </p:cNvPr>
          <p:cNvCxnSpPr>
            <a:stCxn id="54" idx="7"/>
          </p:cNvCxnSpPr>
          <p:nvPr/>
        </p:nvCxnSpPr>
        <p:spPr>
          <a:xfrm flipV="1">
            <a:off x="5242385" y="2699844"/>
            <a:ext cx="554145" cy="81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32656" y="827584"/>
            <a:ext cx="207826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Bowel Obstruction</a:t>
            </a:r>
            <a:r>
              <a:rPr lang="en-US" b="1" dirty="0" smtClean="0">
                <a:solidFill>
                  <a:srgbClr val="008000"/>
                </a:solidFill>
              </a:rPr>
              <a:t>*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21" name="Content Placeholder 3" descr="post colonoscopy.jpg">
            <a:extLst>
              <a:ext uri="{FF2B5EF4-FFF2-40B4-BE49-F238E27FC236}">
                <a16:creationId xmlns:a16="http://schemas.microsoft.com/office/drawing/2014/main" xmlns="" id="{2A52AD52-7A7C-47D0-AC6F-81772B7E58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87" t="-339" r="3002" b="8331"/>
          <a:stretch>
            <a:fillRect/>
          </a:stretch>
        </p:blipFill>
        <p:spPr>
          <a:xfrm>
            <a:off x="3792572" y="5249733"/>
            <a:ext cx="2516748" cy="299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33"/>
          <p:cNvSpPr txBox="1"/>
          <p:nvPr/>
        </p:nvSpPr>
        <p:spPr>
          <a:xfrm>
            <a:off x="349711" y="8277507"/>
            <a:ext cx="5815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*To find the cause, we have to use CT or other modality.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** Notice that when we say free air we </a:t>
            </a:r>
            <a:r>
              <a:rPr lang="en-US" sz="1600" dirty="0">
                <a:solidFill>
                  <a:srgbClr val="008000"/>
                </a:solidFill>
              </a:rPr>
              <a:t>mean </a:t>
            </a:r>
            <a:r>
              <a:rPr lang="en-US" sz="1600" dirty="0" err="1">
                <a:solidFill>
                  <a:srgbClr val="008000"/>
                </a:solidFill>
              </a:rPr>
              <a:t>pneumoperitonium</a:t>
            </a:r>
            <a:r>
              <a:rPr lang="en-US" sz="1600" dirty="0">
                <a:solidFill>
                  <a:srgbClr val="008000"/>
                </a:solidFill>
              </a:rPr>
              <a:t>, </a:t>
            </a:r>
            <a:r>
              <a:rPr lang="en-US" sz="1600" dirty="0" smtClean="0">
                <a:solidFill>
                  <a:srgbClr val="008000"/>
                </a:solidFill>
              </a:rPr>
              <a:t>while multiple air levels is for obstruction.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870" y="1451795"/>
            <a:ext cx="2124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 this x ray normal or abnormal? And why?</a:t>
            </a:r>
          </a:p>
          <a:p>
            <a:endParaRPr lang="en-US" sz="1600" dirty="0">
              <a:solidFill>
                <a:schemeClr val="accent3"/>
              </a:solidFill>
            </a:endParaRPr>
          </a:p>
          <a:p>
            <a:pPr marL="0" lvl="1"/>
            <a:r>
              <a:rPr lang="en-US" sz="1600" dirty="0" smtClean="0">
                <a:solidFill>
                  <a:srgbClr val="FF0000"/>
                </a:solidFill>
              </a:rPr>
              <a:t>1- </a:t>
            </a:r>
            <a:r>
              <a:rPr lang="en-US" sz="1600" dirty="0">
                <a:solidFill>
                  <a:srgbClr val="FF0000"/>
                </a:solidFill>
                <a:latin typeface="Calibri (Body)"/>
              </a:rPr>
              <a:t>Dilated bowel </a:t>
            </a:r>
            <a:r>
              <a:rPr lang="en-US" sz="1600" dirty="0" smtClean="0">
                <a:solidFill>
                  <a:srgbClr val="FF0000"/>
                </a:solidFill>
                <a:latin typeface="Calibri (Body)"/>
              </a:rPr>
              <a:t>loops.</a:t>
            </a:r>
            <a:endParaRPr lang="en-US" sz="1600" dirty="0">
              <a:solidFill>
                <a:srgbClr val="FF0000"/>
              </a:solidFill>
              <a:latin typeface="Calibri (Body)"/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>
                <a:solidFill>
                  <a:srgbClr val="FF0000"/>
                </a:solidFill>
                <a:latin typeface="Calibri (Body)"/>
              </a:rPr>
              <a:t>2- Multiple </a:t>
            </a:r>
            <a:r>
              <a:rPr lang="en-US" sz="1600" dirty="0">
                <a:solidFill>
                  <a:srgbClr val="FF0000"/>
                </a:solidFill>
                <a:latin typeface="Calibri (Body)"/>
              </a:rPr>
              <a:t>air fluid </a:t>
            </a:r>
            <a:r>
              <a:rPr lang="en-US" sz="1600" dirty="0" smtClean="0">
                <a:solidFill>
                  <a:srgbClr val="FF0000"/>
                </a:solidFill>
                <a:latin typeface="Calibri (Body)"/>
              </a:rPr>
              <a:t>levels.</a:t>
            </a:r>
          </a:p>
          <a:p>
            <a:pPr marL="0" lvl="1"/>
            <a:endParaRPr lang="en-US" sz="1600" dirty="0" smtClean="0">
              <a:solidFill>
                <a:schemeClr val="accent3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3- No air in rectum</a:t>
            </a:r>
          </a:p>
          <a:p>
            <a:endParaRPr lang="en-US" sz="1600" dirty="0">
              <a:solidFill>
                <a:schemeClr val="accent3"/>
              </a:solidFill>
            </a:endParaRPr>
          </a:p>
          <a:p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35" name="Picture 3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619540" y="4067944"/>
            <a:ext cx="1187411" cy="89055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B2D90BC-5E4E-47FD-B8D5-D40A6D87674C}"/>
              </a:ext>
            </a:extLst>
          </p:cNvPr>
          <p:cNvCxnSpPr/>
          <p:nvPr/>
        </p:nvCxnSpPr>
        <p:spPr>
          <a:xfrm flipV="1">
            <a:off x="3257507" y="5546087"/>
            <a:ext cx="1035589" cy="161820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60848" y="7095182"/>
            <a:ext cx="2017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1600" dirty="0">
                <a:solidFill>
                  <a:srgbClr val="008000"/>
                </a:solidFill>
              </a:rPr>
              <a:t>Free air </a:t>
            </a:r>
            <a:endParaRPr lang="en-US" sz="1600" dirty="0" smtClean="0">
              <a:solidFill>
                <a:srgbClr val="00800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indicates perforation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(the black area above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diaphragm)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398" y="251521"/>
            <a:ext cx="1662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Georgia" pitchFamily="18" charset="0"/>
                <a:ea typeface="+mj-ea"/>
                <a:cs typeface="+mj-cs"/>
              </a:rPr>
              <a:t>Fluoroscopy</a:t>
            </a:r>
            <a:endParaRPr lang="en-GB" b="1" dirty="0">
              <a:solidFill>
                <a:srgbClr val="5283B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0EE54-68FA-4549-B8FC-60987C18ACC2}" type="slidenum">
              <a:rPr lang="en-GB" sz="1600" smtClean="0"/>
              <a:t>8</a:t>
            </a:fld>
            <a:endParaRPr lang="en-GB" sz="1600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47760" y="4231125"/>
            <a:ext cx="16289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Uses of Barium</a:t>
            </a: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349711" y="4612070"/>
            <a:ext cx="6175633" cy="147209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latin typeface="Calibri (Body)"/>
              </a:rPr>
              <a:t>Barium </a:t>
            </a:r>
            <a:r>
              <a:rPr lang="en-US" altLang="en-US" sz="1600" b="1" u="sng" dirty="0">
                <a:solidFill>
                  <a:srgbClr val="FF0000"/>
                </a:solidFill>
                <a:latin typeface="Calibri (Body)"/>
              </a:rPr>
              <a:t>swallow</a:t>
            </a:r>
            <a:r>
              <a:rPr lang="en-US" altLang="en-US" sz="16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altLang="en-US" sz="1600" dirty="0" smtClean="0">
                <a:solidFill>
                  <a:srgbClr val="FF0000"/>
                </a:solidFill>
                <a:latin typeface="Calibri (Body)"/>
              </a:rPr>
              <a:t>                             </a:t>
            </a:r>
            <a:r>
              <a:rPr lang="en-US" altLang="en-US" sz="1600" b="1" u="sng" dirty="0" smtClean="0">
                <a:solidFill>
                  <a:srgbClr val="FF0000"/>
                </a:solidFill>
                <a:latin typeface="Calibri (Body)"/>
              </a:rPr>
              <a:t>Esophagus</a:t>
            </a:r>
            <a:endParaRPr lang="en-US" altLang="en-US" sz="1600" b="1" u="sng" dirty="0">
              <a:solidFill>
                <a:srgbClr val="FF0000"/>
              </a:solidFill>
              <a:latin typeface="Calibri (Body)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latin typeface="Calibri (Body)"/>
              </a:rPr>
              <a:t>Barium </a:t>
            </a:r>
            <a:r>
              <a:rPr lang="en-US" altLang="en-US" sz="1600" b="1" u="sng" dirty="0">
                <a:solidFill>
                  <a:srgbClr val="FF0000"/>
                </a:solidFill>
                <a:latin typeface="Calibri (Body)"/>
              </a:rPr>
              <a:t>meal</a:t>
            </a:r>
            <a:r>
              <a:rPr lang="en-US" altLang="en-US" sz="1600" b="1" dirty="0">
                <a:solidFill>
                  <a:srgbClr val="FF0000"/>
                </a:solidFill>
                <a:latin typeface="Calibri (Body)"/>
              </a:rPr>
              <a:t>  </a:t>
            </a:r>
            <a:r>
              <a:rPr lang="en-US" altLang="en-US" sz="1600" b="1" dirty="0" smtClean="0">
                <a:solidFill>
                  <a:srgbClr val="FF0000"/>
                </a:solidFill>
                <a:latin typeface="Calibri (Body)"/>
              </a:rPr>
              <a:t>                                 </a:t>
            </a:r>
            <a:r>
              <a:rPr lang="en-US" altLang="en-US" sz="1600" b="1" u="sng" dirty="0" smtClean="0">
                <a:solidFill>
                  <a:srgbClr val="FF0000"/>
                </a:solidFill>
                <a:latin typeface="Calibri (Body)"/>
              </a:rPr>
              <a:t>Stomach</a:t>
            </a:r>
            <a:endParaRPr lang="en-US" altLang="en-US" sz="1600" b="1" u="sng" dirty="0">
              <a:solidFill>
                <a:srgbClr val="FF0000"/>
              </a:solidFill>
              <a:latin typeface="Calibri (Body)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latin typeface="Calibri (Body)"/>
              </a:rPr>
              <a:t>Barium </a:t>
            </a:r>
            <a:r>
              <a:rPr lang="en-US" altLang="en-US" sz="1600" b="1" u="sng" dirty="0">
                <a:solidFill>
                  <a:srgbClr val="FF0000"/>
                </a:solidFill>
                <a:latin typeface="Calibri (Body)"/>
              </a:rPr>
              <a:t>follow </a:t>
            </a:r>
            <a:r>
              <a:rPr lang="en-US" altLang="en-US" sz="1600" b="1" u="sng" dirty="0" smtClean="0">
                <a:solidFill>
                  <a:srgbClr val="FF0000"/>
                </a:solidFill>
                <a:latin typeface="Calibri (Body)"/>
              </a:rPr>
              <a:t>through</a:t>
            </a:r>
            <a:r>
              <a:rPr lang="en-US" altLang="en-US" sz="1600" b="1" dirty="0" smtClean="0">
                <a:solidFill>
                  <a:srgbClr val="008000"/>
                </a:solidFill>
                <a:latin typeface="Calibri (Body)"/>
              </a:rPr>
              <a:t>**</a:t>
            </a:r>
            <a:r>
              <a:rPr lang="en-US" altLang="en-US" sz="1600" b="1" dirty="0" smtClean="0">
                <a:solidFill>
                  <a:srgbClr val="FF0000"/>
                </a:solidFill>
                <a:latin typeface="Calibri (Body)"/>
              </a:rPr>
              <a:t>                </a:t>
            </a:r>
            <a:r>
              <a:rPr lang="en-US" altLang="en-US" sz="1600" b="1" u="sng" dirty="0" smtClean="0">
                <a:solidFill>
                  <a:srgbClr val="FF0000"/>
                </a:solidFill>
                <a:latin typeface="Calibri (Body)"/>
              </a:rPr>
              <a:t>Small bowel</a:t>
            </a:r>
            <a:endParaRPr lang="en-US" altLang="en-US" sz="1600" b="1" u="sng" dirty="0">
              <a:solidFill>
                <a:srgbClr val="FF0000"/>
              </a:solidFill>
              <a:latin typeface="Calibri (Body)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srgbClr val="FF0000"/>
                </a:solidFill>
                <a:latin typeface="Calibri (Body)"/>
              </a:rPr>
              <a:t>Barium </a:t>
            </a:r>
            <a:r>
              <a:rPr lang="en-US" altLang="en-US" sz="1600" b="1" u="sng" dirty="0" smtClean="0">
                <a:solidFill>
                  <a:srgbClr val="FF0000"/>
                </a:solidFill>
                <a:latin typeface="Calibri (Body)"/>
              </a:rPr>
              <a:t>enema</a:t>
            </a:r>
            <a:r>
              <a:rPr lang="en-US" altLang="en-US" sz="1600" b="1" dirty="0" smtClean="0">
                <a:solidFill>
                  <a:srgbClr val="008000"/>
                </a:solidFill>
                <a:latin typeface="Calibri (Body)"/>
              </a:rPr>
              <a:t>***</a:t>
            </a:r>
            <a:r>
              <a:rPr lang="en-US" altLang="en-US" sz="1600" b="1" dirty="0" smtClean="0">
                <a:solidFill>
                  <a:srgbClr val="FF0000"/>
                </a:solidFill>
                <a:latin typeface="Calibri (Body)"/>
              </a:rPr>
              <a:t>                            </a:t>
            </a:r>
            <a:r>
              <a:rPr lang="en-US" altLang="en-US" sz="1600" b="1" u="sng" dirty="0" smtClean="0">
                <a:solidFill>
                  <a:srgbClr val="FF0000"/>
                </a:solidFill>
                <a:latin typeface="Calibri (Body)"/>
              </a:rPr>
              <a:t>Large </a:t>
            </a:r>
            <a:r>
              <a:rPr lang="en-US" altLang="en-US" sz="1600" b="1" u="sng" dirty="0">
                <a:solidFill>
                  <a:srgbClr val="FF0000"/>
                </a:solidFill>
                <a:latin typeface="Calibri (Body)"/>
              </a:rPr>
              <a:t>bowel</a:t>
            </a:r>
            <a:endParaRPr lang="ar-SA" altLang="en-US" sz="1600" b="1" u="sng" dirty="0">
              <a:solidFill>
                <a:srgbClr val="FF0000"/>
              </a:solidFill>
              <a:latin typeface="Calibri (Body)"/>
            </a:endParaRPr>
          </a:p>
          <a:p>
            <a:pPr lvl="1">
              <a:lnSpc>
                <a:spcPct val="90000"/>
              </a:lnSpc>
              <a:buNone/>
            </a:pPr>
            <a:endParaRPr lang="en-US" altLang="en-US" sz="1600" dirty="0">
              <a:latin typeface="Calibri (Body)"/>
            </a:endParaRPr>
          </a:p>
        </p:txBody>
      </p:sp>
      <p:pic>
        <p:nvPicPr>
          <p:cNvPr id="50" name="Picture 8" descr="http://www.theodoregray.com/periodictabledisplay/Samples/056.2/s9.JPG">
            <a:extLst>
              <a:ext uri="{FF2B5EF4-FFF2-40B4-BE49-F238E27FC236}">
                <a16:creationId xmlns:a16="http://schemas.microsoft.com/office/drawing/2014/main" xmlns="" id="{4A575BE0-9A18-4D3A-832A-E5789389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6811" y="755576"/>
            <a:ext cx="287250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4" descr="http://oranaradiology.boswebsystems.com/Flouro-2.jpg">
            <a:extLst>
              <a:ext uri="{FF2B5EF4-FFF2-40B4-BE49-F238E27FC236}">
                <a16:creationId xmlns:a16="http://schemas.microsoft.com/office/drawing/2014/main" xmlns="" id="{10D0B0EF-7BC5-4AD7-8D2B-DA501464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069" y="755576"/>
            <a:ext cx="292792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34" y="3851920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X-ray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54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1169" y="3861793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Oral contrast</a:t>
            </a:r>
            <a:r>
              <a:rPr lang="en-US" altLang="en-US" sz="1600" b="1" dirty="0" smtClean="0">
                <a:solidFill>
                  <a:srgbClr val="008000"/>
                </a:solidFill>
                <a:latin typeface="Calibri (Body)"/>
              </a:rPr>
              <a:t>*</a:t>
            </a:r>
            <a:endParaRPr lang="ar-SA" altLang="en-US" sz="1600" b="1" dirty="0">
              <a:solidFill>
                <a:srgbClr val="008000"/>
              </a:solidFill>
              <a:latin typeface="Calibri (Body)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28108" y="3862165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12976" y="4788024"/>
            <a:ext cx="762209" cy="0"/>
          </a:xfrm>
          <a:prstGeom prst="straightConnector1">
            <a:avLst/>
          </a:prstGeom>
          <a:ln w="28575">
            <a:solidFill>
              <a:srgbClr val="95B3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212976" y="5076056"/>
            <a:ext cx="762209" cy="0"/>
          </a:xfrm>
          <a:prstGeom prst="straightConnector1">
            <a:avLst/>
          </a:prstGeom>
          <a:ln w="28575">
            <a:solidFill>
              <a:srgbClr val="95B3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501008" y="5292080"/>
            <a:ext cx="474177" cy="0"/>
          </a:xfrm>
          <a:prstGeom prst="straightConnector1">
            <a:avLst/>
          </a:prstGeom>
          <a:ln w="28575">
            <a:solidFill>
              <a:srgbClr val="95B3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212976" y="5580112"/>
            <a:ext cx="762209" cy="0"/>
          </a:xfrm>
          <a:prstGeom prst="straightConnector1">
            <a:avLst/>
          </a:prstGeom>
          <a:ln w="28575">
            <a:solidFill>
              <a:srgbClr val="95B3D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659562"/>
              </p:ext>
            </p:extLst>
          </p:nvPr>
        </p:nvGraphicFramePr>
        <p:xfrm>
          <a:off x="1164064" y="6012160"/>
          <a:ext cx="4572000" cy="20101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6000"/>
                <a:gridCol w="2286000"/>
              </a:tblGrid>
              <a:tr h="3133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Advantages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Disadvantages</a:t>
                      </a:r>
                      <a:endParaRPr lang="en-GB" sz="1600" dirty="0"/>
                    </a:p>
                  </a:txBody>
                  <a:tcPr/>
                </a:tc>
              </a:tr>
              <a:tr h="31330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Radiation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(x2</a:t>
                      </a:r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 dose)****</a:t>
                      </a:r>
                      <a:endParaRPr lang="en-US" sz="16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1330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Relatively</a:t>
                      </a:r>
                      <a:r>
                        <a:rPr lang="en-GB" sz="1600" baseline="0" dirty="0" smtClean="0"/>
                        <a:t> c</a:t>
                      </a:r>
                      <a:r>
                        <a:rPr lang="en-GB" sz="1600" dirty="0" smtClean="0"/>
                        <a:t>heap</a:t>
                      </a:r>
                      <a:endParaRPr lang="en-GB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 smtClean="0"/>
                        <a:t>Poor</a:t>
                      </a:r>
                      <a:r>
                        <a:rPr lang="en-GB" sz="1600" dirty="0" smtClean="0"/>
                        <a:t> in evaluating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extra luminal </a:t>
                      </a:r>
                      <a:r>
                        <a:rPr lang="en-GB" sz="1600" dirty="0" smtClean="0"/>
                        <a:t>pathologies </a:t>
                      </a:r>
                      <a:r>
                        <a:rPr lang="en-GB" sz="1600" dirty="0" smtClean="0">
                          <a:solidFill>
                            <a:srgbClr val="008000"/>
                          </a:solidFill>
                        </a:rPr>
                        <a:t>(out</a:t>
                      </a:r>
                      <a:r>
                        <a:rPr lang="en-GB" sz="1600" baseline="0" dirty="0" smtClean="0">
                          <a:solidFill>
                            <a:srgbClr val="008000"/>
                          </a:solidFill>
                        </a:rPr>
                        <a:t>side the GIT)</a:t>
                      </a:r>
                      <a:endParaRPr lang="en-GB" sz="16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00429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evaluation the bowel </a:t>
                      </a:r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lumen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mucosa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9711" y="8275071"/>
            <a:ext cx="624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*This what shows us the difference  from the normal x-ray.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** The longest.                                                    </a:t>
            </a:r>
            <a:r>
              <a:rPr lang="en-US" sz="1600" dirty="0">
                <a:solidFill>
                  <a:srgbClr val="008000"/>
                </a:solidFill>
              </a:rPr>
              <a:t>*** </a:t>
            </a:r>
            <a:r>
              <a:rPr lang="ar-SA" sz="1600" dirty="0">
                <a:solidFill>
                  <a:srgbClr val="008000"/>
                </a:solidFill>
              </a:rPr>
              <a:t>حقنة شرجية</a:t>
            </a:r>
            <a:endParaRPr lang="en-GB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**** Double radiation: the radiation from x-ray waves &amp; contrast media.</a:t>
            </a:r>
          </a:p>
        </p:txBody>
      </p:sp>
      <p:pic>
        <p:nvPicPr>
          <p:cNvPr id="307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01" y="107504"/>
            <a:ext cx="11334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4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259111"/>
            <a:ext cx="1600200" cy="486833"/>
          </a:xfrm>
        </p:spPr>
        <p:txBody>
          <a:bodyPr/>
          <a:lstStyle/>
          <a:p>
            <a:fld id="{F550EE54-68FA-4549-B8FC-60987C18ACC2}" type="slidenum">
              <a:rPr lang="en-GB" sz="1600" smtClean="0"/>
              <a:t>9</a:t>
            </a:fld>
            <a:endParaRPr lang="en-GB" sz="1600"/>
          </a:p>
        </p:txBody>
      </p:sp>
      <p:pic>
        <p:nvPicPr>
          <p:cNvPr id="4" name="Picture 3" descr="Description: C:\Users\abdulrahman\Documents\Logomakr_5yxwrF.png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453" y="7801679"/>
            <a:ext cx="1944216" cy="946785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-257659" y="8244408"/>
            <a:ext cx="2583853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22676" y="8244408"/>
            <a:ext cx="2435324" cy="0"/>
          </a:xfrm>
          <a:prstGeom prst="line">
            <a:avLst/>
          </a:prstGeom>
          <a:ln w="28575">
            <a:solidFill>
              <a:srgbClr val="95B3D7">
                <a:alpha val="2509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89502" y="251520"/>
            <a:ext cx="12295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Indications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493727" y="611560"/>
            <a:ext cx="6175633" cy="223224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664" lvl="1">
              <a:buFont typeface="Arial" pitchFamily="34" charset="0"/>
              <a:buChar char="•"/>
              <a:defRPr/>
            </a:pPr>
            <a:r>
              <a:rPr lang="en-US" sz="1600" dirty="0"/>
              <a:t>Assessing the mucosal </a:t>
            </a:r>
            <a:r>
              <a:rPr lang="en-US" sz="1600" dirty="0" smtClean="0"/>
              <a:t>outline.</a:t>
            </a:r>
            <a:endParaRPr lang="en-US" sz="1600" dirty="0"/>
          </a:p>
          <a:p>
            <a:pPr marL="740664" lvl="1">
              <a:buFont typeface="Arial" pitchFamily="34" charset="0"/>
              <a:buChar char="•"/>
              <a:defRPr/>
            </a:pPr>
            <a:r>
              <a:rPr lang="en-US" sz="1600" dirty="0"/>
              <a:t>Abdominal </a:t>
            </a:r>
            <a:r>
              <a:rPr lang="en-US" sz="1600" dirty="0" smtClean="0"/>
              <a:t>pain.</a:t>
            </a:r>
            <a:endParaRPr lang="en-US" sz="1600" dirty="0"/>
          </a:p>
          <a:p>
            <a:pPr marL="740664" lvl="1">
              <a:buFont typeface="Arial" pitchFamily="34" charset="0"/>
              <a:buChar char="•"/>
              <a:defRPr/>
            </a:pPr>
            <a:r>
              <a:rPr lang="en-US" sz="1600" dirty="0"/>
              <a:t>Gastro esophageal </a:t>
            </a:r>
            <a:r>
              <a:rPr lang="en-US" sz="1600" dirty="0" smtClean="0"/>
              <a:t>reflux. </a:t>
            </a:r>
            <a:endParaRPr lang="en-US" sz="1600" dirty="0"/>
          </a:p>
          <a:p>
            <a:pPr marL="740664" lvl="1">
              <a:buFont typeface="Arial" pitchFamily="34" charset="0"/>
              <a:buChar char="•"/>
              <a:defRPr/>
            </a:pPr>
            <a:r>
              <a:rPr lang="en-US" sz="1600" dirty="0" smtClean="0"/>
              <a:t>Masses.</a:t>
            </a:r>
            <a:endParaRPr lang="en-US" sz="1600" dirty="0"/>
          </a:p>
          <a:p>
            <a:pPr marL="740664" lvl="1">
              <a:buFont typeface="Arial" pitchFamily="34" charset="0"/>
              <a:buChar char="•"/>
              <a:defRPr/>
            </a:pPr>
            <a:r>
              <a:rPr lang="en-US" sz="1600" dirty="0"/>
              <a:t>Inflammatory bowel </a:t>
            </a:r>
            <a:r>
              <a:rPr lang="en-US" sz="1600" dirty="0" smtClean="0"/>
              <a:t>diseases. </a:t>
            </a:r>
            <a:r>
              <a:rPr lang="en-US" sz="1600" dirty="0" smtClean="0">
                <a:solidFill>
                  <a:srgbClr val="008000"/>
                </a:solidFill>
              </a:rPr>
              <a:t>(Auto-immune disorder)</a:t>
            </a:r>
            <a:endParaRPr lang="en-US" sz="1600" dirty="0">
              <a:solidFill>
                <a:srgbClr val="008000"/>
              </a:solidFill>
            </a:endParaRPr>
          </a:p>
          <a:p>
            <a:pPr marL="740664" lvl="1">
              <a:buFont typeface="Arial" pitchFamily="34" charset="0"/>
              <a:buChar char="•"/>
              <a:defRPr/>
            </a:pPr>
            <a:r>
              <a:rPr lang="en-US" sz="1600" dirty="0"/>
              <a:t>Post surgical, </a:t>
            </a:r>
            <a:r>
              <a:rPr lang="en-US" sz="1600" dirty="0" smtClean="0"/>
              <a:t>leak.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502" y="2483768"/>
            <a:ext cx="18619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Contraindications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51E886A-3D51-45BD-A8A2-2DD922C5D235}"/>
              </a:ext>
            </a:extLst>
          </p:cNvPr>
          <p:cNvSpPr txBox="1">
            <a:spLocks/>
          </p:cNvSpPr>
          <p:nvPr/>
        </p:nvSpPr>
        <p:spPr>
          <a:xfrm>
            <a:off x="493727" y="2843808"/>
            <a:ext cx="6031617" cy="2232248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 smtClean="0"/>
              <a:t>Pregnancy.</a:t>
            </a:r>
            <a:endParaRPr lang="en-US" sz="1600" dirty="0"/>
          </a:p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Bowel </a:t>
            </a:r>
            <a:r>
              <a:rPr lang="en-US" sz="1600" dirty="0" smtClean="0"/>
              <a:t>obstruction.</a:t>
            </a:r>
            <a:endParaRPr lang="en-US" sz="1600" dirty="0"/>
          </a:p>
          <a:p>
            <a:pPr marL="740664" lvl="1"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Bowel perforation (with barium type of contrast</a:t>
            </a:r>
            <a:r>
              <a:rPr lang="en-US" sz="1600" dirty="0" smtClean="0"/>
              <a:t>). </a:t>
            </a:r>
            <a:r>
              <a:rPr lang="en-US" sz="1600" dirty="0" smtClean="0">
                <a:solidFill>
                  <a:srgbClr val="008000"/>
                </a:solidFill>
              </a:rPr>
              <a:t>Barium is fat soluble so it may lead to inflammation of the peritoneum (peritonitis), water soluble substances can be used instead.</a:t>
            </a:r>
            <a:endParaRPr lang="ar-SA" sz="1600" dirty="0">
              <a:solidFill>
                <a:srgbClr val="008000"/>
              </a:solidFill>
            </a:endParaRPr>
          </a:p>
        </p:txBody>
      </p:sp>
      <p:pic>
        <p:nvPicPr>
          <p:cNvPr id="21" name="Picture 2" descr="http://www.provimaging.com/Portals/41222/images/barium-swallow-esophagram-exam.jpg">
            <a:extLst>
              <a:ext uri="{FF2B5EF4-FFF2-40B4-BE49-F238E27FC236}">
                <a16:creationId xmlns:a16="http://schemas.microsoft.com/office/drawing/2014/main" xmlns="" id="{169211BB-B651-48F1-9D9A-ABB7D0AF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l="19411" r="18218" b="2444"/>
          <a:stretch>
            <a:fillRect/>
          </a:stretch>
        </p:blipFill>
        <p:spPr bwMode="auto">
          <a:xfrm>
            <a:off x="636841" y="4283968"/>
            <a:ext cx="2144087" cy="220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C:\Users\ابو عايد\Desktop\stomach\_K4811128__1119042149\img006.jpg">
            <a:extLst>
              <a:ext uri="{FF2B5EF4-FFF2-40B4-BE49-F238E27FC236}">
                <a16:creationId xmlns:a16="http://schemas.microsoft.com/office/drawing/2014/main" xmlns="" id="{7D93A5FA-150C-441E-BE70-79C4C1457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l="14445" t="4207" r="14444" b="6682"/>
          <a:stretch/>
        </p:blipFill>
        <p:spPr bwMode="auto">
          <a:xfrm>
            <a:off x="3419708" y="4311309"/>
            <a:ext cx="2118710" cy="21594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3" name="Picture 2" descr="http://www.gastrohep.com/images_pdfs/images/medium/05-02.jpg">
            <a:extLst>
              <a:ext uri="{FF2B5EF4-FFF2-40B4-BE49-F238E27FC236}">
                <a16:creationId xmlns:a16="http://schemas.microsoft.com/office/drawing/2014/main" xmlns="" id="{D3E4CC59-D844-4660-8606-49370680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003" y="6488515"/>
            <a:ext cx="2147925" cy="193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http://farm5.static.flickr.com/4081/4889510679_55077441f6.jpg">
            <a:extLst>
              <a:ext uri="{FF2B5EF4-FFF2-40B4-BE49-F238E27FC236}">
                <a16:creationId xmlns:a16="http://schemas.microsoft.com/office/drawing/2014/main" xmlns="" id="{1FA755BB-F090-4221-B60F-D7BCDF8A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0519" y="6408857"/>
            <a:ext cx="2118710" cy="212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571081" y="5233035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Barium meal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26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578702" y="7321267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Barium enema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27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896410" y="5194811"/>
            <a:ext cx="2083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Barium swallow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28" name="مربع نص 1">
            <a:extLst>
              <a:ext uri="{FF2B5EF4-FFF2-40B4-BE49-F238E27FC236}">
                <a16:creationId xmlns:a16="http://schemas.microsoft.com/office/drawing/2014/main" xmlns="" id="{C83B1193-EEE6-49C5-978B-90B911F1E3A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91930" y="7198157"/>
            <a:ext cx="2083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latin typeface="Calibri (Body)"/>
              </a:rPr>
              <a:t>Barium follow through</a:t>
            </a:r>
            <a:endParaRPr lang="ar-SA" altLang="en-US" sz="1600" b="1" dirty="0">
              <a:latin typeface="Calibri (Body)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710" y="8332965"/>
            <a:ext cx="5815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*Normally the contrast will be shown throughout the whole colon.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-Single contrast</a:t>
            </a:r>
            <a:r>
              <a:rPr lang="ar-SA" sz="1600" dirty="0">
                <a:solidFill>
                  <a:srgbClr val="008000"/>
                </a:solidFill>
              </a:rPr>
              <a:t>:</a:t>
            </a:r>
            <a:r>
              <a:rPr lang="en-US" sz="1600" dirty="0" smtClean="0">
                <a:solidFill>
                  <a:srgbClr val="008000"/>
                </a:solidFill>
              </a:rPr>
              <a:t>evaluate any filling defect within bowel .</a:t>
            </a:r>
          </a:p>
          <a:p>
            <a:r>
              <a:rPr lang="en-US" sz="1600" dirty="0">
                <a:solidFill>
                  <a:srgbClr val="008000"/>
                </a:solidFill>
              </a:rPr>
              <a:t>-</a:t>
            </a:r>
            <a:r>
              <a:rPr lang="en-US" sz="1600" dirty="0" smtClean="0">
                <a:solidFill>
                  <a:srgbClr val="008000"/>
                </a:solidFill>
              </a:rPr>
              <a:t>Double contrast</a:t>
            </a:r>
            <a:r>
              <a:rPr lang="ar-SA" sz="1600" dirty="0" smtClean="0">
                <a:solidFill>
                  <a:srgbClr val="008000"/>
                </a:solidFill>
              </a:rPr>
              <a:t>:</a:t>
            </a:r>
            <a:r>
              <a:rPr lang="en-US" sz="1600" dirty="0" smtClean="0">
                <a:solidFill>
                  <a:srgbClr val="008000"/>
                </a:solidFill>
              </a:rPr>
              <a:t> gives us dilates of mucosa .</a:t>
            </a:r>
            <a:endParaRPr lang="en-GB" sz="1600" dirty="0">
              <a:solidFill>
                <a:srgbClr val="008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120423" y="5457736"/>
            <a:ext cx="201848" cy="2036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6367" y="5580113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Esophagus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rc 2"/>
          <p:cNvSpPr/>
          <p:nvPr/>
        </p:nvSpPr>
        <p:spPr>
          <a:xfrm>
            <a:off x="4221088" y="5402311"/>
            <a:ext cx="432048" cy="362468"/>
          </a:xfrm>
          <a:prstGeom prst="arc">
            <a:avLst>
              <a:gd name="adj1" fmla="val 16200000"/>
              <a:gd name="adj2" fmla="val 7652038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3" name="TextBox 32"/>
          <p:cNvSpPr txBox="1"/>
          <p:nvPr/>
        </p:nvSpPr>
        <p:spPr>
          <a:xfrm>
            <a:off x="3258134" y="5260895"/>
            <a:ext cx="1006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Lesser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86155" y="4966917"/>
            <a:ext cx="1273817" cy="1159719"/>
          </a:xfrm>
          <a:custGeom>
            <a:avLst/>
            <a:gdLst>
              <a:gd name="connsiteX0" fmla="*/ 0 w 1273817"/>
              <a:gd name="connsiteY0" fmla="*/ 1159719 h 1159719"/>
              <a:gd name="connsiteX1" fmla="*/ 95140 w 1273817"/>
              <a:gd name="connsiteY1" fmla="*/ 1143862 h 1159719"/>
              <a:gd name="connsiteX2" fmla="*/ 258992 w 1273817"/>
              <a:gd name="connsiteY2" fmla="*/ 1138577 h 1159719"/>
              <a:gd name="connsiteX3" fmla="*/ 322418 w 1273817"/>
              <a:gd name="connsiteY3" fmla="*/ 1133291 h 1159719"/>
              <a:gd name="connsiteX4" fmla="*/ 338275 w 1273817"/>
              <a:gd name="connsiteY4" fmla="*/ 1128006 h 1159719"/>
              <a:gd name="connsiteX5" fmla="*/ 364703 w 1273817"/>
              <a:gd name="connsiteY5" fmla="*/ 1122720 h 1159719"/>
              <a:gd name="connsiteX6" fmla="*/ 417558 w 1273817"/>
              <a:gd name="connsiteY6" fmla="*/ 1117435 h 1159719"/>
              <a:gd name="connsiteX7" fmla="*/ 486270 w 1273817"/>
              <a:gd name="connsiteY7" fmla="*/ 1106863 h 1159719"/>
              <a:gd name="connsiteX8" fmla="*/ 549697 w 1273817"/>
              <a:gd name="connsiteY8" fmla="*/ 1069865 h 1159719"/>
              <a:gd name="connsiteX9" fmla="*/ 628980 w 1273817"/>
              <a:gd name="connsiteY9" fmla="*/ 1054008 h 1159719"/>
              <a:gd name="connsiteX10" fmla="*/ 644837 w 1273817"/>
              <a:gd name="connsiteY10" fmla="*/ 1048722 h 1159719"/>
              <a:gd name="connsiteX11" fmla="*/ 692407 w 1273817"/>
              <a:gd name="connsiteY11" fmla="*/ 995867 h 1159719"/>
              <a:gd name="connsiteX12" fmla="*/ 708263 w 1273817"/>
              <a:gd name="connsiteY12" fmla="*/ 969439 h 1159719"/>
              <a:gd name="connsiteX13" fmla="*/ 729406 w 1273817"/>
              <a:gd name="connsiteY13" fmla="*/ 953583 h 1159719"/>
              <a:gd name="connsiteX14" fmla="*/ 739977 w 1273817"/>
              <a:gd name="connsiteY14" fmla="*/ 943011 h 1159719"/>
              <a:gd name="connsiteX15" fmla="*/ 787547 w 1273817"/>
              <a:gd name="connsiteY15" fmla="*/ 890156 h 1159719"/>
              <a:gd name="connsiteX16" fmla="*/ 835117 w 1273817"/>
              <a:gd name="connsiteY16" fmla="*/ 858443 h 1159719"/>
              <a:gd name="connsiteX17" fmla="*/ 850973 w 1273817"/>
              <a:gd name="connsiteY17" fmla="*/ 842586 h 1159719"/>
              <a:gd name="connsiteX18" fmla="*/ 882687 w 1273817"/>
              <a:gd name="connsiteY18" fmla="*/ 805587 h 1159719"/>
              <a:gd name="connsiteX19" fmla="*/ 930257 w 1273817"/>
              <a:gd name="connsiteY19" fmla="*/ 773874 h 1159719"/>
              <a:gd name="connsiteX20" fmla="*/ 946113 w 1273817"/>
              <a:gd name="connsiteY20" fmla="*/ 763303 h 1159719"/>
              <a:gd name="connsiteX21" fmla="*/ 972541 w 1273817"/>
              <a:gd name="connsiteY21" fmla="*/ 736875 h 1159719"/>
              <a:gd name="connsiteX22" fmla="*/ 993683 w 1273817"/>
              <a:gd name="connsiteY22" fmla="*/ 721018 h 1159719"/>
              <a:gd name="connsiteX23" fmla="*/ 1009540 w 1273817"/>
              <a:gd name="connsiteY23" fmla="*/ 699876 h 1159719"/>
              <a:gd name="connsiteX24" fmla="*/ 1030682 w 1273817"/>
              <a:gd name="connsiteY24" fmla="*/ 684020 h 1159719"/>
              <a:gd name="connsiteX25" fmla="*/ 1041253 w 1273817"/>
              <a:gd name="connsiteY25" fmla="*/ 673448 h 1159719"/>
              <a:gd name="connsiteX26" fmla="*/ 1094109 w 1273817"/>
              <a:gd name="connsiteY26" fmla="*/ 636450 h 1159719"/>
              <a:gd name="connsiteX27" fmla="*/ 1125822 w 1273817"/>
              <a:gd name="connsiteY27" fmla="*/ 625878 h 1159719"/>
              <a:gd name="connsiteX28" fmla="*/ 1173392 w 1273817"/>
              <a:gd name="connsiteY28" fmla="*/ 599451 h 1159719"/>
              <a:gd name="connsiteX29" fmla="*/ 1189248 w 1273817"/>
              <a:gd name="connsiteY29" fmla="*/ 588880 h 1159719"/>
              <a:gd name="connsiteX30" fmla="*/ 1199820 w 1273817"/>
              <a:gd name="connsiteY30" fmla="*/ 567737 h 1159719"/>
              <a:gd name="connsiteX31" fmla="*/ 1215676 w 1273817"/>
              <a:gd name="connsiteY31" fmla="*/ 551881 h 1159719"/>
              <a:gd name="connsiteX32" fmla="*/ 1231533 w 1273817"/>
              <a:gd name="connsiteY32" fmla="*/ 530739 h 1159719"/>
              <a:gd name="connsiteX33" fmla="*/ 1273817 w 1273817"/>
              <a:gd name="connsiteY33" fmla="*/ 456741 h 1159719"/>
              <a:gd name="connsiteX34" fmla="*/ 1268532 w 1273817"/>
              <a:gd name="connsiteY34" fmla="*/ 356315 h 1159719"/>
              <a:gd name="connsiteX35" fmla="*/ 1257961 w 1273817"/>
              <a:gd name="connsiteY35" fmla="*/ 329888 h 1159719"/>
              <a:gd name="connsiteX36" fmla="*/ 1247390 w 1273817"/>
              <a:gd name="connsiteY36" fmla="*/ 298174 h 1159719"/>
              <a:gd name="connsiteX37" fmla="*/ 1242104 w 1273817"/>
              <a:gd name="connsiteY37" fmla="*/ 261176 h 1159719"/>
              <a:gd name="connsiteX38" fmla="*/ 1231533 w 1273817"/>
              <a:gd name="connsiteY38" fmla="*/ 176607 h 1159719"/>
              <a:gd name="connsiteX39" fmla="*/ 1205105 w 1273817"/>
              <a:gd name="connsiteY39" fmla="*/ 150179 h 1159719"/>
              <a:gd name="connsiteX40" fmla="*/ 1173392 w 1273817"/>
              <a:gd name="connsiteY40" fmla="*/ 113180 h 1159719"/>
              <a:gd name="connsiteX41" fmla="*/ 1131107 w 1273817"/>
              <a:gd name="connsiteY41" fmla="*/ 81467 h 1159719"/>
              <a:gd name="connsiteX42" fmla="*/ 1115251 w 1273817"/>
              <a:gd name="connsiteY42" fmla="*/ 60325 h 1159719"/>
              <a:gd name="connsiteX43" fmla="*/ 1088823 w 1273817"/>
              <a:gd name="connsiteY43" fmla="*/ 55039 h 1159719"/>
              <a:gd name="connsiteX44" fmla="*/ 1057110 w 1273817"/>
              <a:gd name="connsiteY44" fmla="*/ 49754 h 1159719"/>
              <a:gd name="connsiteX45" fmla="*/ 1035968 w 1273817"/>
              <a:gd name="connsiteY45" fmla="*/ 18040 h 1159719"/>
              <a:gd name="connsiteX46" fmla="*/ 1020111 w 1273817"/>
              <a:gd name="connsiteY46" fmla="*/ 2184 h 1159719"/>
              <a:gd name="connsiteX47" fmla="*/ 803403 w 1273817"/>
              <a:gd name="connsiteY47" fmla="*/ 2184 h 11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73817" h="1159719">
                <a:moveTo>
                  <a:pt x="0" y="1159719"/>
                </a:moveTo>
                <a:cubicBezTo>
                  <a:pt x="29605" y="1153797"/>
                  <a:pt x="67967" y="1145715"/>
                  <a:pt x="95140" y="1143862"/>
                </a:cubicBezTo>
                <a:cubicBezTo>
                  <a:pt x="149659" y="1140145"/>
                  <a:pt x="204375" y="1140339"/>
                  <a:pt x="258992" y="1138577"/>
                </a:cubicBezTo>
                <a:cubicBezTo>
                  <a:pt x="280134" y="1136815"/>
                  <a:pt x="301389" y="1136095"/>
                  <a:pt x="322418" y="1133291"/>
                </a:cubicBezTo>
                <a:cubicBezTo>
                  <a:pt x="327941" y="1132555"/>
                  <a:pt x="332870" y="1129357"/>
                  <a:pt x="338275" y="1128006"/>
                </a:cubicBezTo>
                <a:cubicBezTo>
                  <a:pt x="346991" y="1125827"/>
                  <a:pt x="355798" y="1123907"/>
                  <a:pt x="364703" y="1122720"/>
                </a:cubicBezTo>
                <a:cubicBezTo>
                  <a:pt x="382254" y="1120380"/>
                  <a:pt x="399960" y="1119390"/>
                  <a:pt x="417558" y="1117435"/>
                </a:cubicBezTo>
                <a:cubicBezTo>
                  <a:pt x="460754" y="1112636"/>
                  <a:pt x="450976" y="1113923"/>
                  <a:pt x="486270" y="1106863"/>
                </a:cubicBezTo>
                <a:cubicBezTo>
                  <a:pt x="505997" y="1092069"/>
                  <a:pt x="524618" y="1076135"/>
                  <a:pt x="549697" y="1069865"/>
                </a:cubicBezTo>
                <a:cubicBezTo>
                  <a:pt x="604067" y="1056272"/>
                  <a:pt x="577599" y="1061349"/>
                  <a:pt x="628980" y="1054008"/>
                </a:cubicBezTo>
                <a:cubicBezTo>
                  <a:pt x="634266" y="1052246"/>
                  <a:pt x="640439" y="1052143"/>
                  <a:pt x="644837" y="1048722"/>
                </a:cubicBezTo>
                <a:cubicBezTo>
                  <a:pt x="661379" y="1035856"/>
                  <a:pt x="680190" y="1014192"/>
                  <a:pt x="692407" y="995867"/>
                </a:cubicBezTo>
                <a:cubicBezTo>
                  <a:pt x="698106" y="987319"/>
                  <a:pt x="701498" y="977170"/>
                  <a:pt x="708263" y="969439"/>
                </a:cubicBezTo>
                <a:cubicBezTo>
                  <a:pt x="714064" y="962809"/>
                  <a:pt x="722638" y="959223"/>
                  <a:pt x="729406" y="953583"/>
                </a:cubicBezTo>
                <a:cubicBezTo>
                  <a:pt x="733234" y="950393"/>
                  <a:pt x="736787" y="946839"/>
                  <a:pt x="739977" y="943011"/>
                </a:cubicBezTo>
                <a:cubicBezTo>
                  <a:pt x="757037" y="922538"/>
                  <a:pt x="762783" y="906665"/>
                  <a:pt x="787547" y="890156"/>
                </a:cubicBezTo>
                <a:cubicBezTo>
                  <a:pt x="803404" y="879585"/>
                  <a:pt x="821642" y="871919"/>
                  <a:pt x="835117" y="858443"/>
                </a:cubicBezTo>
                <a:cubicBezTo>
                  <a:pt x="840402" y="853157"/>
                  <a:pt x="846108" y="848261"/>
                  <a:pt x="850973" y="842586"/>
                </a:cubicBezTo>
                <a:cubicBezTo>
                  <a:pt x="865157" y="826037"/>
                  <a:pt x="865826" y="818701"/>
                  <a:pt x="882687" y="805587"/>
                </a:cubicBezTo>
                <a:cubicBezTo>
                  <a:pt x="882697" y="805579"/>
                  <a:pt x="922324" y="779163"/>
                  <a:pt x="930257" y="773874"/>
                </a:cubicBezTo>
                <a:cubicBezTo>
                  <a:pt x="935542" y="770350"/>
                  <a:pt x="941621" y="767795"/>
                  <a:pt x="946113" y="763303"/>
                </a:cubicBezTo>
                <a:cubicBezTo>
                  <a:pt x="954922" y="754494"/>
                  <a:pt x="963230" y="745152"/>
                  <a:pt x="972541" y="736875"/>
                </a:cubicBezTo>
                <a:cubicBezTo>
                  <a:pt x="979125" y="731022"/>
                  <a:pt x="987454" y="727247"/>
                  <a:pt x="993683" y="721018"/>
                </a:cubicBezTo>
                <a:cubicBezTo>
                  <a:pt x="999912" y="714789"/>
                  <a:pt x="1003311" y="706105"/>
                  <a:pt x="1009540" y="699876"/>
                </a:cubicBezTo>
                <a:cubicBezTo>
                  <a:pt x="1015769" y="693647"/>
                  <a:pt x="1023915" y="689659"/>
                  <a:pt x="1030682" y="684020"/>
                </a:cubicBezTo>
                <a:cubicBezTo>
                  <a:pt x="1034510" y="680830"/>
                  <a:pt x="1037266" y="676438"/>
                  <a:pt x="1041253" y="673448"/>
                </a:cubicBezTo>
                <a:cubicBezTo>
                  <a:pt x="1058458" y="660544"/>
                  <a:pt x="1073707" y="643251"/>
                  <a:pt x="1094109" y="636450"/>
                </a:cubicBezTo>
                <a:cubicBezTo>
                  <a:pt x="1104680" y="632926"/>
                  <a:pt x="1116550" y="632059"/>
                  <a:pt x="1125822" y="625878"/>
                </a:cubicBezTo>
                <a:cubicBezTo>
                  <a:pt x="1161566" y="602049"/>
                  <a:pt x="1117293" y="630617"/>
                  <a:pt x="1173392" y="599451"/>
                </a:cubicBezTo>
                <a:cubicBezTo>
                  <a:pt x="1178945" y="596366"/>
                  <a:pt x="1183963" y="592404"/>
                  <a:pt x="1189248" y="588880"/>
                </a:cubicBezTo>
                <a:cubicBezTo>
                  <a:pt x="1192772" y="581832"/>
                  <a:pt x="1195240" y="574149"/>
                  <a:pt x="1199820" y="567737"/>
                </a:cubicBezTo>
                <a:cubicBezTo>
                  <a:pt x="1204165" y="561655"/>
                  <a:pt x="1210812" y="557556"/>
                  <a:pt x="1215676" y="551881"/>
                </a:cubicBezTo>
                <a:cubicBezTo>
                  <a:pt x="1221409" y="545193"/>
                  <a:pt x="1226413" y="537907"/>
                  <a:pt x="1231533" y="530739"/>
                </a:cubicBezTo>
                <a:cubicBezTo>
                  <a:pt x="1248095" y="507552"/>
                  <a:pt x="1261107" y="482160"/>
                  <a:pt x="1273817" y="456741"/>
                </a:cubicBezTo>
                <a:cubicBezTo>
                  <a:pt x="1272055" y="423266"/>
                  <a:pt x="1272690" y="389578"/>
                  <a:pt x="1268532" y="356315"/>
                </a:cubicBezTo>
                <a:cubicBezTo>
                  <a:pt x="1267355" y="346901"/>
                  <a:pt x="1261203" y="338804"/>
                  <a:pt x="1257961" y="329888"/>
                </a:cubicBezTo>
                <a:cubicBezTo>
                  <a:pt x="1254153" y="319416"/>
                  <a:pt x="1247390" y="298174"/>
                  <a:pt x="1247390" y="298174"/>
                </a:cubicBezTo>
                <a:cubicBezTo>
                  <a:pt x="1245628" y="285841"/>
                  <a:pt x="1243344" y="273572"/>
                  <a:pt x="1242104" y="261176"/>
                </a:cubicBezTo>
                <a:cubicBezTo>
                  <a:pt x="1240718" y="247313"/>
                  <a:pt x="1243033" y="199607"/>
                  <a:pt x="1231533" y="176607"/>
                </a:cubicBezTo>
                <a:cubicBezTo>
                  <a:pt x="1217439" y="148417"/>
                  <a:pt x="1226247" y="171321"/>
                  <a:pt x="1205105" y="150179"/>
                </a:cubicBezTo>
                <a:cubicBezTo>
                  <a:pt x="1170111" y="115186"/>
                  <a:pt x="1207909" y="141945"/>
                  <a:pt x="1173392" y="113180"/>
                </a:cubicBezTo>
                <a:cubicBezTo>
                  <a:pt x="1144110" y="88778"/>
                  <a:pt x="1169667" y="120027"/>
                  <a:pt x="1131107" y="81467"/>
                </a:cubicBezTo>
                <a:cubicBezTo>
                  <a:pt x="1124878" y="75238"/>
                  <a:pt x="1122721" y="64994"/>
                  <a:pt x="1115251" y="60325"/>
                </a:cubicBezTo>
                <a:cubicBezTo>
                  <a:pt x="1107633" y="55564"/>
                  <a:pt x="1097662" y="56646"/>
                  <a:pt x="1088823" y="55039"/>
                </a:cubicBezTo>
                <a:cubicBezTo>
                  <a:pt x="1078279" y="53122"/>
                  <a:pt x="1067681" y="51516"/>
                  <a:pt x="1057110" y="49754"/>
                </a:cubicBezTo>
                <a:cubicBezTo>
                  <a:pt x="1050063" y="39183"/>
                  <a:pt x="1044952" y="27024"/>
                  <a:pt x="1035968" y="18040"/>
                </a:cubicBezTo>
                <a:cubicBezTo>
                  <a:pt x="1030682" y="12755"/>
                  <a:pt x="1027569" y="2692"/>
                  <a:pt x="1020111" y="2184"/>
                </a:cubicBezTo>
                <a:cubicBezTo>
                  <a:pt x="948042" y="-2730"/>
                  <a:pt x="875639" y="2184"/>
                  <a:pt x="803403" y="2184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4" name="TextBox 33"/>
          <p:cNvSpPr txBox="1"/>
          <p:nvPr/>
        </p:nvSpPr>
        <p:spPr>
          <a:xfrm>
            <a:off x="4823063" y="5869886"/>
            <a:ext cx="1006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</a:t>
            </a:r>
          </a:p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32966" y="5007125"/>
            <a:ext cx="264186" cy="14094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1619" y="4706725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221088" y="5220073"/>
            <a:ext cx="860557" cy="39717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22720" y="4994757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Arrow Connector 40"/>
          <p:cNvCxnSpPr>
            <a:stCxn id="43" idx="3"/>
          </p:cNvCxnSpPr>
          <p:nvPr/>
        </p:nvCxnSpPr>
        <p:spPr>
          <a:xfrm flipV="1">
            <a:off x="4025537" y="5951996"/>
            <a:ext cx="327644" cy="578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185563" y="5840596"/>
            <a:ext cx="83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Antrum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797152" y="7622289"/>
            <a:ext cx="328407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81444" y="7371021"/>
            <a:ext cx="1138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Pathology*</a:t>
            </a:r>
            <a:endParaRPr lang="en-GB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48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976" y="4298156"/>
            <a:ext cx="1325232" cy="99392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4025537" y="8244408"/>
            <a:ext cx="432527" cy="915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98965" y="7855524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Sigmoid </a:t>
            </a:r>
          </a:p>
          <a:p>
            <a:r>
              <a:rPr lang="en-US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GB" sz="1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025537" y="7994837"/>
            <a:ext cx="759479" cy="915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5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1767</Words>
  <Application>Microsoft Office PowerPoint</Application>
  <PresentationFormat>On-screen Show (4:3)</PresentationFormat>
  <Paragraphs>383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Radiology of the abdomen Lecture -1-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teamwork deadlines</dc:title>
  <dc:creator>bashaikh@outlook.com</dc:creator>
  <cp:lastModifiedBy>bashaikh@outlook.com</cp:lastModifiedBy>
  <cp:revision>116</cp:revision>
  <dcterms:created xsi:type="dcterms:W3CDTF">2017-11-28T16:58:22Z</dcterms:created>
  <dcterms:modified xsi:type="dcterms:W3CDTF">2017-12-08T22:32:21Z</dcterms:modified>
</cp:coreProperties>
</file>