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37" r:id="rId11"/>
    <p:sldId id="306" r:id="rId12"/>
    <p:sldId id="342" r:id="rId13"/>
    <p:sldId id="313" r:id="rId14"/>
    <p:sldId id="312" r:id="rId15"/>
    <p:sldId id="307" r:id="rId16"/>
    <p:sldId id="343" r:id="rId17"/>
    <p:sldId id="330" r:id="rId18"/>
    <p:sldId id="344" r:id="rId19"/>
    <p:sldId id="315" r:id="rId20"/>
    <p:sldId id="308" r:id="rId21"/>
    <p:sldId id="316" r:id="rId22"/>
    <p:sldId id="317" r:id="rId23"/>
    <p:sldId id="303" r:id="rId24"/>
    <p:sldId id="345" r:id="rId25"/>
    <p:sldId id="346" r:id="rId26"/>
    <p:sldId id="33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43"/>
  </p:normalViewPr>
  <p:slideViewPr>
    <p:cSldViewPr>
      <p:cViewPr>
        <p:scale>
          <a:sx n="130" d="100"/>
          <a:sy n="130" d="100"/>
        </p:scale>
        <p:origin x="9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52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General </a:t>
            </a:r>
            <a:r>
              <a:rPr lang="en-US" sz="4800" dirty="0" smtClean="0">
                <a:solidFill>
                  <a:schemeClr val="tx1"/>
                </a:solidFill>
              </a:rPr>
              <a:t>Mechanisms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of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Hormone </a:t>
            </a:r>
            <a:r>
              <a:rPr lang="en-US" sz="4800" dirty="0" smtClean="0">
                <a:solidFill>
                  <a:schemeClr val="tx1"/>
                </a:solidFill>
              </a:rPr>
              <a:t>Actions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600575"/>
            <a:ext cx="7854950" cy="962025"/>
          </a:xfrm>
        </p:spPr>
        <p:txBody>
          <a:bodyPr/>
          <a:lstStyle/>
          <a:p>
            <a:pPr marR="0" algn="ctr" eaLnBrk="1" hangingPunct="1"/>
            <a:r>
              <a:rPr lang="en-US" sz="2000" i="1" smtClean="0"/>
              <a:t>Endocrine Block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689" y="2863292"/>
            <a:ext cx="6153419" cy="183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x-none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30" y="838200"/>
            <a:ext cx="55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Cascade for formation 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by cell-surface 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236" y="2513406"/>
            <a:ext cx="8905564" cy="2591994"/>
            <a:chOff x="-1066800" y="1828800"/>
            <a:chExt cx="11214100" cy="3263900"/>
          </a:xfrm>
        </p:grpSpPr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6300" y="1638300"/>
              <a:ext cx="3263900" cy="3644900"/>
            </a:xfrm>
            <a:prstGeom prst="rect">
              <a:avLst/>
            </a:prstGeom>
          </p:spPr>
        </p:pic>
        <p:pic>
          <p:nvPicPr>
            <p:cNvPr id="8" name="Picture 7" descr="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3700" y="1638300"/>
              <a:ext cx="3238500" cy="3619500"/>
            </a:xfrm>
            <a:prstGeom prst="rect">
              <a:avLst/>
            </a:prstGeom>
          </p:spPr>
        </p:pic>
        <p:pic>
          <p:nvPicPr>
            <p:cNvPr id="9" name="Picture 8" descr="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43700" y="1638300"/>
              <a:ext cx="3213100" cy="3594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73" y="2187147"/>
            <a:ext cx="6090274" cy="323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dirty="0" err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>
                <a:solidFill>
                  <a:srgbClr val="002060"/>
                </a:solidFill>
              </a:rPr>
              <a:t>phosphodiesteras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99556" y="838200"/>
            <a:ext cx="3292044" cy="5939997"/>
            <a:chOff x="5562599" y="914400"/>
            <a:chExt cx="3429000" cy="618711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62600" y="914400"/>
              <a:ext cx="3417196" cy="3059996"/>
              <a:chOff x="4508500" y="1905000"/>
              <a:chExt cx="3644900" cy="3263900"/>
            </a:xfrm>
          </p:grpSpPr>
          <p:pic>
            <p:nvPicPr>
              <p:cNvPr id="2" name="Picture 1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9000" y="1714500"/>
                <a:ext cx="3263900" cy="3644900"/>
              </a:xfrm>
              <a:prstGeom prst="rect">
                <a:avLst/>
              </a:prstGeom>
            </p:spPr>
          </p:pic>
          <p:sp>
            <p:nvSpPr>
              <p:cNvPr id="23557" name="TextBox 4"/>
              <p:cNvSpPr txBox="1">
                <a:spLocks noChangeArrowheads="1"/>
              </p:cNvSpPr>
              <p:nvPr/>
            </p:nvSpPr>
            <p:spPr bwMode="auto">
              <a:xfrm>
                <a:off x="5105400" y="2667000"/>
                <a:ext cx="3505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az-Cyrl-AZ" sz="2600" b="1" dirty="0">
                    <a:solidFill>
                      <a:srgbClr val="C00000"/>
                    </a:solidFill>
                    <a:latin typeface="Constantia" pitchFamily="18" charset="0"/>
                  </a:rPr>
                  <a:t>Х</a:t>
                </a:r>
                <a:endParaRPr lang="en-US" sz="26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4" name="Picture 3" descr="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45642" y="3855557"/>
              <a:ext cx="306291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x-none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x-none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134977" cy="5255985"/>
            <a:chOff x="152400" y="1600200"/>
            <a:chExt cx="8134977" cy="5255985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600200"/>
              <a:ext cx="6915777" cy="5255985"/>
              <a:chOff x="1371600" y="1600200"/>
              <a:chExt cx="6915777" cy="5255985"/>
            </a:xfrm>
          </p:grpSpPr>
          <p:pic>
            <p:nvPicPr>
              <p:cNvPr id="2" name="Picture 1" descr="6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600200"/>
                <a:ext cx="6915777" cy="52559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86200" y="3505200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2185988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29000" y="1981200"/>
                <a:ext cx="1143000" cy="1828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336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GC: Gunaylate cyclase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9144000" cy="6854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53699" y="4498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4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3813"/>
            <a:ext cx="2421334" cy="2159987"/>
          </a:xfrm>
          <a:prstGeom prst="rect">
            <a:avLst/>
          </a:prstGeom>
        </p:spPr>
      </p:pic>
      <p:pic>
        <p:nvPicPr>
          <p:cNvPr id="4" name="Picture 3" descr="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393211"/>
            <a:ext cx="5757541" cy="2159989"/>
          </a:xfrm>
          <a:prstGeom prst="rect">
            <a:avLst/>
          </a:prstGeom>
        </p:spPr>
      </p:pic>
      <p:pic>
        <p:nvPicPr>
          <p:cNvPr id="5" name="Picture 4" descr="4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673346" cy="442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x-none" sz="40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311400"/>
            <a:ext cx="7950200" cy="4394200"/>
            <a:chOff x="533400" y="2311400"/>
            <a:chExt cx="7950200" cy="4394200"/>
          </a:xfrm>
        </p:grpSpPr>
        <p:pic>
          <p:nvPicPr>
            <p:cNvPr id="3" name="Picture 2" descr="4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1400"/>
              <a:ext cx="3860800" cy="3251200"/>
            </a:xfrm>
            <a:prstGeom prst="rect">
              <a:avLst/>
            </a:prstGeom>
          </p:spPr>
        </p:pic>
        <p:pic>
          <p:nvPicPr>
            <p:cNvPr id="4" name="Picture 3" descr="4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11400"/>
              <a:ext cx="3835400" cy="2463800"/>
            </a:xfrm>
            <a:prstGeom prst="rect">
              <a:avLst/>
            </a:prstGeom>
          </p:spPr>
        </p:pic>
        <p:pic>
          <p:nvPicPr>
            <p:cNvPr id="5" name="Picture 4" descr="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16600"/>
              <a:ext cx="3835400" cy="88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961"/>
            <a:ext cx="9144000" cy="49228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Hormones are involved in </a:t>
            </a:r>
            <a:r>
              <a:rPr lang="en-US" sz="2400" b="1" dirty="0">
                <a:solidFill>
                  <a:srgbClr val="002060"/>
                </a:solidFill>
              </a:rPr>
              <a:t>responses to a </a:t>
            </a:r>
            <a:r>
              <a:rPr lang="en-US" sz="2400" b="1" dirty="0" smtClean="0">
                <a:solidFill>
                  <a:srgbClr val="002060"/>
                </a:solidFill>
              </a:rPr>
              <a:t>stimulus, using a variety of signaling mechanisms to facilitate cellular adaptive responses. </a:t>
            </a:r>
            <a:endParaRPr lang="en-US" sz="2400" b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Group I hormones are lipophilic, while group II are hydrophilic. Other differences exist between both groups.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smtClean="0">
                <a:solidFill>
                  <a:srgbClr val="002060"/>
                </a:solidFill>
              </a:rPr>
              <a:t>Hormones </a:t>
            </a:r>
            <a:r>
              <a:rPr lang="en-US" sz="2400" b="1" kern="0" dirty="0">
                <a:solidFill>
                  <a:srgbClr val="002060"/>
                </a:solidFill>
              </a:rPr>
              <a:t>can be classified </a:t>
            </a:r>
            <a:r>
              <a:rPr lang="en-US" sz="2400" b="1" kern="0" dirty="0" smtClean="0">
                <a:solidFill>
                  <a:srgbClr val="002060"/>
                </a:solidFill>
              </a:rPr>
              <a:t>according to their </a:t>
            </a:r>
            <a:r>
              <a:rPr lang="en-US" sz="2400" b="1" kern="0" dirty="0">
                <a:solidFill>
                  <a:srgbClr val="002060"/>
                </a:solidFill>
              </a:rPr>
              <a:t>mechanism of action </a:t>
            </a:r>
            <a:r>
              <a:rPr lang="en-US" sz="2000" b="1" i="1" kern="0" dirty="0">
                <a:solidFill>
                  <a:srgbClr val="002060"/>
                </a:solidFill>
              </a:rPr>
              <a:t>(specific examples of each category were discussed)</a:t>
            </a:r>
            <a:endParaRPr lang="en-US" sz="2400" b="1" i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err="1" smtClean="0">
                <a:solidFill>
                  <a:srgbClr val="002060"/>
                </a:solidFill>
              </a:rPr>
              <a:t>Biomedically</a:t>
            </a:r>
            <a:r>
              <a:rPr lang="en-US" sz="2400" b="1" kern="0" dirty="0" smtClean="0">
                <a:solidFill>
                  <a:srgbClr val="002060"/>
                </a:solidFill>
              </a:rPr>
              <a:t>, </a:t>
            </a:r>
            <a:r>
              <a:rPr lang="en-US" sz="2400" b="1" kern="0" dirty="0">
                <a:solidFill>
                  <a:srgbClr val="002060"/>
                </a:solidFill>
              </a:rPr>
              <a:t>studying hormones’ actions in details helps to: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understand consequences of </a:t>
            </a:r>
            <a:r>
              <a:rPr lang="en-US" b="1" kern="0" dirty="0" smtClean="0">
                <a:solidFill>
                  <a:srgbClr val="002060"/>
                </a:solidFill>
              </a:rPr>
              <a:t>abnormal </a:t>
            </a:r>
            <a:r>
              <a:rPr lang="en-US" b="1" kern="0" dirty="0">
                <a:solidFill>
                  <a:srgbClr val="002060"/>
                </a:solidFill>
              </a:rPr>
              <a:t>hormone release-related </a:t>
            </a:r>
            <a:r>
              <a:rPr lang="en-US" b="1" kern="0" dirty="0" smtClean="0">
                <a:solidFill>
                  <a:srgbClr val="002060"/>
                </a:solidFill>
              </a:rPr>
              <a:t>diseases (excessive, deficient </a:t>
            </a:r>
            <a:r>
              <a:rPr lang="en-US" b="1" kern="0" dirty="0">
                <a:solidFill>
                  <a:srgbClr val="002060"/>
                </a:solidFill>
              </a:rPr>
              <a:t>or </a:t>
            </a:r>
            <a:r>
              <a:rPr lang="en-US" b="1" kern="0" dirty="0" smtClean="0">
                <a:solidFill>
                  <a:srgbClr val="002060"/>
                </a:solidFill>
              </a:rPr>
              <a:t>inappropriate)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design </a:t>
            </a:r>
            <a:r>
              <a:rPr lang="en-US" b="1" kern="0" dirty="0">
                <a:solidFill>
                  <a:srgbClr val="002060"/>
                </a:solidFill>
              </a:rPr>
              <a:t>therapeutic approach for such diseases.</a:t>
            </a:r>
          </a:p>
          <a:p>
            <a:pPr>
              <a:lnSpc>
                <a:spcPct val="150000"/>
              </a:lnSpc>
            </a:pP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361"/>
            <a:ext cx="9144000" cy="288763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Lippincott’s Illustrated Reviews Biochemistry: 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edition, Chapters 8, 17 and 23.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‪</a:t>
            </a:r>
            <a:r>
              <a:rPr lang="en-US" sz="2000" dirty="0"/>
              <a:t>Buxton, Iain LO, and </a:t>
            </a:r>
            <a:r>
              <a:rPr lang="en-US" sz="2000" dirty="0" err="1"/>
              <a:t>Dayue</a:t>
            </a:r>
            <a:r>
              <a:rPr lang="en-US" sz="2000" dirty="0"/>
              <a:t> </a:t>
            </a:r>
            <a:r>
              <a:rPr lang="en-US" sz="2000" dirty="0" err="1"/>
              <a:t>Duan</a:t>
            </a:r>
            <a:r>
              <a:rPr lang="en-US" sz="2000" dirty="0"/>
              <a:t>. "Cyclic GMP/Protein Kinase G Phosphorylation of Smad3 Blocks Transforming Growth Factor-β–Induced Nuclear </a:t>
            </a:r>
            <a:r>
              <a:rPr lang="en-US" sz="2000" dirty="0" err="1"/>
              <a:t>Smad</a:t>
            </a:r>
            <a:r>
              <a:rPr lang="en-US" sz="2000" dirty="0"/>
              <a:t> Translocation." (2008): 151-153.‏‬</a:t>
            </a:r>
            <a:endParaRPr lang="en-US" altLang="en-US" sz="2000" dirty="0" smtClean="0"/>
          </a:p>
          <a:p>
            <a:pPr algn="just">
              <a:lnSpc>
                <a:spcPct val="150000"/>
              </a:lnSpc>
            </a:pPr>
            <a:endParaRPr lang="en-US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x-none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smtClean="0"/>
                        <a:t>Thyroid Hs (T3 &amp; T4)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x-non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x-non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1610</TotalTime>
  <Words>904</Words>
  <Application>Microsoft Macintosh PowerPoint</Application>
  <PresentationFormat>On-screen Show (4:3)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Constantia</vt:lpstr>
      <vt:lpstr>Symbol</vt:lpstr>
      <vt:lpstr>Times New Roman</vt:lpstr>
      <vt:lpstr>Wingdings</vt:lpstr>
      <vt:lpstr>Wingdings 2</vt:lpstr>
      <vt:lpstr>Arial</vt:lpstr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Mechanism of Action of Steroid-Thyroid Hormones</vt:lpstr>
      <vt:lpstr>Classification of Hormones by Mechanism of Action continued…</vt:lpstr>
      <vt:lpstr>PowerPoint Presentation</vt:lpstr>
      <vt:lpstr>Actions of cAMP</vt:lpstr>
      <vt:lpstr>PowerPoint Presentation</vt:lpstr>
      <vt:lpstr>Classification of Hormones by Mechanism of Action continued…</vt:lpstr>
      <vt:lpstr>Atrial Natriuretic Peptide (ANP)</vt:lpstr>
      <vt:lpstr>Classification of Hormones by Mechanism of Action continued…</vt:lpstr>
      <vt:lpstr>Calcium/Phosphatidylinositol System</vt:lpstr>
      <vt:lpstr>PowerPoint Presentation</vt:lpstr>
      <vt:lpstr>Classification of Hormones by Mechanism of Action continued…</vt:lpstr>
      <vt:lpstr>Mechanism of Insulin action</vt:lpstr>
      <vt:lpstr>Biologic Effects of Insulin</vt:lpstr>
      <vt:lpstr>Biomedical Importance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Khalid Akkour</cp:lastModifiedBy>
  <cp:revision>86</cp:revision>
  <dcterms:created xsi:type="dcterms:W3CDTF">2011-02-09T19:47:46Z</dcterms:created>
  <dcterms:modified xsi:type="dcterms:W3CDTF">2017-02-05T08:28:36Z</dcterms:modified>
</cp:coreProperties>
</file>