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jpg" ContentType="image/jpg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33CC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00062" y="5945187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554" y="21311"/>
                </a:moveTo>
                <a:lnTo>
                  <a:pt x="3636827" y="912809"/>
                </a:lnTo>
                <a:lnTo>
                  <a:pt x="4897503" y="912809"/>
                </a:lnTo>
                <a:lnTo>
                  <a:pt x="85554" y="21311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61"/>
                </a:lnTo>
                <a:lnTo>
                  <a:pt x="85554" y="21311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485775" y="5938837"/>
            <a:ext cx="3653154" cy="919480"/>
          </a:xfrm>
          <a:custGeom>
            <a:avLst/>
            <a:gdLst/>
            <a:ahLst/>
            <a:cxnLst/>
            <a:rect l="l" t="t" r="r" b="b"/>
            <a:pathLst>
              <a:path w="3653154" h="919479">
                <a:moveTo>
                  <a:pt x="0" y="0"/>
                </a:moveTo>
                <a:lnTo>
                  <a:pt x="7924" y="6350"/>
                </a:lnTo>
                <a:lnTo>
                  <a:pt x="2869844" y="919159"/>
                </a:lnTo>
                <a:lnTo>
                  <a:pt x="3653132" y="9191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5784350"/>
            <a:ext cx="3371840" cy="10736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876300" y="208788"/>
            <a:ext cx="7502652" cy="9387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33CC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33CC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00062" y="5945187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554" y="21311"/>
                </a:moveTo>
                <a:lnTo>
                  <a:pt x="3636827" y="912809"/>
                </a:lnTo>
                <a:lnTo>
                  <a:pt x="4897503" y="912809"/>
                </a:lnTo>
                <a:lnTo>
                  <a:pt x="85554" y="21311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61"/>
                </a:lnTo>
                <a:lnTo>
                  <a:pt x="85554" y="21311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485775" y="5938837"/>
            <a:ext cx="3653154" cy="919480"/>
          </a:xfrm>
          <a:custGeom>
            <a:avLst/>
            <a:gdLst/>
            <a:ahLst/>
            <a:cxnLst/>
            <a:rect l="l" t="t" r="r" b="b"/>
            <a:pathLst>
              <a:path w="3653154" h="919479">
                <a:moveTo>
                  <a:pt x="0" y="0"/>
                </a:moveTo>
                <a:lnTo>
                  <a:pt x="7924" y="6350"/>
                </a:lnTo>
                <a:lnTo>
                  <a:pt x="2869844" y="919159"/>
                </a:lnTo>
                <a:lnTo>
                  <a:pt x="3653132" y="9191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5784350"/>
            <a:ext cx="3371840" cy="10736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927" y="1263142"/>
            <a:ext cx="8264144" cy="14820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33CC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1019" y="2988055"/>
            <a:ext cx="7261961" cy="3210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3" Type="http://schemas.openxmlformats.org/officeDocument/2006/relationships/image" Target="../media/image29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59.png"/><Relationship Id="rId9" Type="http://schemas.openxmlformats.org/officeDocument/2006/relationships/image" Target="../media/image60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9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1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2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3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5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7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8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8" Type="http://schemas.openxmlformats.org/officeDocument/2006/relationships/image" Target="../media/image86.png"/><Relationship Id="rId9" Type="http://schemas.openxmlformats.org/officeDocument/2006/relationships/image" Target="../media/image87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7576" y="4953000"/>
            <a:ext cx="7456805" cy="487680"/>
          </a:xfrm>
          <a:custGeom>
            <a:avLst/>
            <a:gdLst/>
            <a:ahLst/>
            <a:cxnLst/>
            <a:rect l="l" t="t" r="r" b="b"/>
            <a:pathLst>
              <a:path w="7456805" h="487679">
                <a:moveTo>
                  <a:pt x="7456424" y="0"/>
                </a:moveTo>
                <a:lnTo>
                  <a:pt x="0" y="289433"/>
                </a:lnTo>
                <a:lnTo>
                  <a:pt x="7456424" y="487425"/>
                </a:lnTo>
                <a:lnTo>
                  <a:pt x="7456424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2408" y="5237226"/>
            <a:ext cx="9031605" cy="789305"/>
          </a:xfrm>
          <a:custGeom>
            <a:avLst/>
            <a:gdLst/>
            <a:ahLst/>
            <a:cxnLst/>
            <a:rect l="l" t="t" r="r" b="b"/>
            <a:pathLst>
              <a:path w="9031605" h="789304">
                <a:moveTo>
                  <a:pt x="9031591" y="0"/>
                </a:moveTo>
                <a:lnTo>
                  <a:pt x="0" y="0"/>
                </a:lnTo>
                <a:lnTo>
                  <a:pt x="9031591" y="788924"/>
                </a:lnTo>
                <a:lnTo>
                  <a:pt x="90315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4998718"/>
            <a:ext cx="9144000" cy="1859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4991837"/>
            <a:ext cx="9143999" cy="801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13460" y="678180"/>
            <a:ext cx="7304532" cy="20817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486027" y="3564763"/>
            <a:ext cx="6179185" cy="1353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7620">
              <a:lnSpc>
                <a:spcPct val="110000"/>
              </a:lnSpc>
            </a:pPr>
            <a:r>
              <a:rPr dirty="0" sz="2800" b="1">
                <a:solidFill>
                  <a:srgbClr val="C00000"/>
                </a:solidFill>
                <a:latin typeface="Lucida Sans Unicode"/>
                <a:cs typeface="Lucida Sans Unicode"/>
              </a:rPr>
              <a:t>Dr. Reem Sallam, </a:t>
            </a:r>
            <a:r>
              <a:rPr dirty="0" sz="2800" spc="5" b="1">
                <a:solidFill>
                  <a:srgbClr val="C00000"/>
                </a:solidFill>
                <a:latin typeface="Lucida Sans Unicode"/>
                <a:cs typeface="Lucida Sans Unicode"/>
              </a:rPr>
              <a:t>MD, </a:t>
            </a:r>
            <a:r>
              <a:rPr dirty="0" sz="2800" b="1">
                <a:solidFill>
                  <a:srgbClr val="C00000"/>
                </a:solidFill>
                <a:latin typeface="Lucida Sans Unicode"/>
                <a:cs typeface="Lucida Sans Unicode"/>
              </a:rPr>
              <a:t>MSc, PhD  </a:t>
            </a:r>
            <a:r>
              <a:rPr dirty="0" sz="2500" spc="-45" b="1" i="1">
                <a:solidFill>
                  <a:srgbClr val="0A282F"/>
                </a:solidFill>
                <a:latin typeface="Lucida Sans Unicode"/>
                <a:cs typeface="Lucida Sans Unicode"/>
              </a:rPr>
              <a:t>Clinical </a:t>
            </a:r>
            <a:r>
              <a:rPr dirty="0" sz="2500" spc="-55" b="1" i="1">
                <a:solidFill>
                  <a:srgbClr val="0A282F"/>
                </a:solidFill>
                <a:latin typeface="Lucida Sans Unicode"/>
                <a:cs typeface="Lucida Sans Unicode"/>
              </a:rPr>
              <a:t>Chemistry </a:t>
            </a:r>
            <a:r>
              <a:rPr dirty="0" sz="2500" spc="-45" b="1" i="1">
                <a:solidFill>
                  <a:srgbClr val="0A282F"/>
                </a:solidFill>
                <a:latin typeface="Lucida Sans Unicode"/>
                <a:cs typeface="Lucida Sans Unicode"/>
              </a:rPr>
              <a:t>Unit, </a:t>
            </a:r>
            <a:r>
              <a:rPr dirty="0" sz="2500" spc="-55" b="1" i="1">
                <a:solidFill>
                  <a:srgbClr val="0A282F"/>
                </a:solidFill>
                <a:latin typeface="Lucida Sans Unicode"/>
                <a:cs typeface="Lucida Sans Unicode"/>
              </a:rPr>
              <a:t>Pathology </a:t>
            </a:r>
            <a:r>
              <a:rPr dirty="0" sz="2500" spc="-50" b="1" i="1">
                <a:solidFill>
                  <a:srgbClr val="0A282F"/>
                </a:solidFill>
                <a:latin typeface="Lucida Sans Unicode"/>
                <a:cs typeface="Lucida Sans Unicode"/>
              </a:rPr>
              <a:t>Dept.  College of Medicine, King </a:t>
            </a:r>
            <a:r>
              <a:rPr dirty="0" sz="2500" spc="-55" b="1" i="1">
                <a:solidFill>
                  <a:srgbClr val="0A282F"/>
                </a:solidFill>
                <a:latin typeface="Lucida Sans Unicode"/>
                <a:cs typeface="Lucida Sans Unicode"/>
              </a:rPr>
              <a:t>Saud</a:t>
            </a:r>
            <a:r>
              <a:rPr dirty="0" sz="2500" spc="-90" b="1" i="1">
                <a:solidFill>
                  <a:srgbClr val="0A282F"/>
                </a:solidFill>
                <a:latin typeface="Lucida Sans Unicode"/>
                <a:cs typeface="Lucida Sans Unicode"/>
              </a:rPr>
              <a:t> </a:t>
            </a:r>
            <a:r>
              <a:rPr dirty="0" sz="2500" spc="-50" b="1" i="1">
                <a:solidFill>
                  <a:srgbClr val="0A282F"/>
                </a:solidFill>
                <a:latin typeface="Lucida Sans Unicode"/>
                <a:cs typeface="Lucida Sans Unicode"/>
              </a:rPr>
              <a:t>University</a:t>
            </a:r>
            <a:endParaRPr sz="2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5363" y="416051"/>
            <a:ext cx="8878824" cy="1030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8468" y="1450975"/>
            <a:ext cx="8072120" cy="4103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8605" algn="l"/>
              </a:tabLst>
            </a:pPr>
            <a:r>
              <a:rPr dirty="0" sz="190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90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800" spc="-40" b="1">
                <a:latin typeface="Arial Narrow"/>
                <a:cs typeface="Arial Narrow"/>
              </a:rPr>
              <a:t>Takes </a:t>
            </a:r>
            <a:r>
              <a:rPr dirty="0" sz="2800" spc="-5" b="1">
                <a:latin typeface="Arial Narrow"/>
                <a:cs typeface="Arial Narrow"/>
              </a:rPr>
              <a:t>place </a:t>
            </a:r>
            <a:r>
              <a:rPr dirty="0" sz="2800" spc="-10" b="1">
                <a:latin typeface="Arial Narrow"/>
                <a:cs typeface="Arial Narrow"/>
              </a:rPr>
              <a:t>in extrahepatic</a:t>
            </a:r>
            <a:r>
              <a:rPr dirty="0" sz="2800" spc="55" b="1">
                <a:latin typeface="Arial Narrow"/>
                <a:cs typeface="Arial Narrow"/>
              </a:rPr>
              <a:t> </a:t>
            </a:r>
            <a:r>
              <a:rPr dirty="0" sz="2800" spc="-5" b="1">
                <a:latin typeface="Arial Narrow"/>
                <a:cs typeface="Arial Narrow"/>
              </a:rPr>
              <a:t>tissues</a:t>
            </a:r>
            <a:endParaRPr sz="2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268605" algn="l"/>
              </a:tabLst>
            </a:pPr>
            <a:r>
              <a:rPr dirty="0" sz="190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90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800" spc="-10" b="1">
                <a:latin typeface="Arial Narrow"/>
                <a:cs typeface="Arial Narrow"/>
              </a:rPr>
              <a:t>Occurs in </a:t>
            </a:r>
            <a:r>
              <a:rPr dirty="0" sz="2800" b="1">
                <a:latin typeface="Arial Narrow"/>
                <a:cs typeface="Arial Narrow"/>
              </a:rPr>
              <a:t>the </a:t>
            </a:r>
            <a:r>
              <a:rPr dirty="0" sz="2800" spc="-5" b="1">
                <a:latin typeface="Arial Narrow"/>
                <a:cs typeface="Arial Narrow"/>
              </a:rPr>
              <a:t>mitochondria (so </a:t>
            </a:r>
            <a:r>
              <a:rPr dirty="0" sz="2800" spc="-10" b="1">
                <a:latin typeface="Arial Narrow"/>
                <a:cs typeface="Arial Narrow"/>
              </a:rPr>
              <a:t>cannot </a:t>
            </a:r>
            <a:r>
              <a:rPr dirty="0" sz="2800" spc="-5" b="1">
                <a:latin typeface="Arial Narrow"/>
                <a:cs typeface="Arial Narrow"/>
              </a:rPr>
              <a:t>occur in</a:t>
            </a:r>
            <a:r>
              <a:rPr dirty="0" sz="2800" spc="15" b="1">
                <a:latin typeface="Arial Narrow"/>
                <a:cs typeface="Arial Narrow"/>
              </a:rPr>
              <a:t> </a:t>
            </a:r>
            <a:r>
              <a:rPr dirty="0" sz="2800" spc="-5" b="1">
                <a:latin typeface="Arial Narrow"/>
                <a:cs typeface="Arial Narrow"/>
              </a:rPr>
              <a:t>RBCs)</a:t>
            </a:r>
            <a:endParaRPr sz="2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dirty="0" sz="190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90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800" spc="-5" b="1">
                <a:latin typeface="Arial Narrow"/>
                <a:cs typeface="Arial Narrow"/>
              </a:rPr>
              <a:t>Does not occur in the liver (as the </a:t>
            </a:r>
            <a:r>
              <a:rPr dirty="0" sz="2800" spc="-10" b="1">
                <a:latin typeface="Arial Narrow"/>
                <a:cs typeface="Arial Narrow"/>
              </a:rPr>
              <a:t>liver </a:t>
            </a:r>
            <a:r>
              <a:rPr dirty="0" sz="2800" spc="-5" b="1">
                <a:latin typeface="Arial Narrow"/>
                <a:cs typeface="Arial Narrow"/>
              </a:rPr>
              <a:t>lacks</a:t>
            </a:r>
            <a:r>
              <a:rPr dirty="0" sz="2800" spc="10" b="1">
                <a:latin typeface="Arial Narrow"/>
                <a:cs typeface="Arial Narrow"/>
              </a:rPr>
              <a:t> </a:t>
            </a:r>
            <a:r>
              <a:rPr dirty="0" sz="2800" spc="-5" b="1">
                <a:latin typeface="Arial Narrow"/>
                <a:cs typeface="Arial Narrow"/>
              </a:rPr>
              <a:t>the</a:t>
            </a:r>
            <a:endParaRPr sz="2800">
              <a:latin typeface="Arial Narrow"/>
              <a:cs typeface="Arial Narrow"/>
            </a:endParaRPr>
          </a:p>
          <a:p>
            <a:pPr marL="268605">
              <a:lnSpc>
                <a:spcPct val="100000"/>
              </a:lnSpc>
            </a:pPr>
            <a:r>
              <a:rPr dirty="0" sz="2800" spc="-5" b="1">
                <a:solidFill>
                  <a:srgbClr val="FF0000"/>
                </a:solidFill>
                <a:latin typeface="Arial Narrow"/>
                <a:cs typeface="Arial Narrow"/>
              </a:rPr>
              <a:t>thiophorase </a:t>
            </a:r>
            <a:r>
              <a:rPr dirty="0" sz="2800" spc="-5" b="1">
                <a:latin typeface="Arial Narrow"/>
                <a:cs typeface="Arial Narrow"/>
              </a:rPr>
              <a:t>enzyme </a:t>
            </a:r>
            <a:r>
              <a:rPr dirty="0" sz="2800" spc="-10" b="1">
                <a:latin typeface="Arial Narrow"/>
                <a:cs typeface="Arial Narrow"/>
              </a:rPr>
              <a:t>required </a:t>
            </a:r>
            <a:r>
              <a:rPr dirty="0" sz="2800" spc="-5" b="1">
                <a:latin typeface="Arial Narrow"/>
                <a:cs typeface="Arial Narrow"/>
              </a:rPr>
              <a:t>for</a:t>
            </a:r>
            <a:r>
              <a:rPr dirty="0" sz="2800" b="1">
                <a:latin typeface="Arial Narrow"/>
                <a:cs typeface="Arial Narrow"/>
              </a:rPr>
              <a:t> </a:t>
            </a:r>
            <a:r>
              <a:rPr dirty="0" sz="2800" spc="-10" b="1">
                <a:latin typeface="Arial Narrow"/>
                <a:cs typeface="Arial Narrow"/>
              </a:rPr>
              <a:t>ketolysis)</a:t>
            </a:r>
            <a:endParaRPr sz="2800">
              <a:latin typeface="Arial Narrow"/>
              <a:cs typeface="Arial Narrow"/>
            </a:endParaRPr>
          </a:p>
          <a:p>
            <a:pPr marL="268605" marR="676275" indent="-25654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dirty="0" sz="190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90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800" spc="-5" b="1">
                <a:latin typeface="Arial Narrow"/>
                <a:cs typeface="Arial Narrow"/>
              </a:rPr>
              <a:t>β-Hydroxybutyrate is oxidized to </a:t>
            </a:r>
            <a:r>
              <a:rPr dirty="0" sz="2800" spc="-10" b="1">
                <a:latin typeface="Arial Narrow"/>
                <a:cs typeface="Arial Narrow"/>
              </a:rPr>
              <a:t>acetoacetate</a:t>
            </a:r>
            <a:r>
              <a:rPr dirty="0" sz="2800" spc="-5" b="1">
                <a:latin typeface="Arial Narrow"/>
                <a:cs typeface="Arial Narrow"/>
              </a:rPr>
              <a:t> (by a </a:t>
            </a:r>
            <a:r>
              <a:rPr dirty="0" sz="2800" spc="-5" b="1">
                <a:latin typeface="Arial Narrow"/>
                <a:cs typeface="Arial Narrow"/>
              </a:rPr>
              <a:t> </a:t>
            </a:r>
            <a:r>
              <a:rPr dirty="0" sz="2800" spc="-5" b="1">
                <a:latin typeface="Arial Narrow"/>
                <a:cs typeface="Arial Narrow"/>
              </a:rPr>
              <a:t>dehydrogenase)</a:t>
            </a:r>
            <a:endParaRPr sz="2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268605" algn="l"/>
              </a:tabLst>
            </a:pPr>
            <a:r>
              <a:rPr dirty="0" sz="1900" spc="5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900" spc="5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800" spc="-5" b="1">
                <a:latin typeface="Arial Narrow"/>
                <a:cs typeface="Arial Narrow"/>
              </a:rPr>
              <a:t>Acetoacetate is converted to acetoacetyl CoA</a:t>
            </a:r>
            <a:r>
              <a:rPr dirty="0" sz="2800" spc="-55" b="1">
                <a:latin typeface="Arial Narrow"/>
                <a:cs typeface="Arial Narrow"/>
              </a:rPr>
              <a:t> </a:t>
            </a:r>
            <a:r>
              <a:rPr dirty="0" sz="2800" spc="-5" b="1">
                <a:latin typeface="Arial Narrow"/>
                <a:cs typeface="Arial Narrow"/>
              </a:rPr>
              <a:t>(catalyzed</a:t>
            </a:r>
            <a:endParaRPr sz="2800">
              <a:latin typeface="Arial Narrow"/>
              <a:cs typeface="Arial Narrow"/>
            </a:endParaRPr>
          </a:p>
          <a:p>
            <a:pPr marL="268605">
              <a:lnSpc>
                <a:spcPct val="100000"/>
              </a:lnSpc>
            </a:pPr>
            <a:r>
              <a:rPr dirty="0" sz="2800" spc="-5" b="1">
                <a:latin typeface="Arial Narrow"/>
                <a:cs typeface="Arial Narrow"/>
              </a:rPr>
              <a:t>by</a:t>
            </a:r>
            <a:r>
              <a:rPr dirty="0" sz="2800" spc="-55" b="1">
                <a:latin typeface="Arial Narrow"/>
                <a:cs typeface="Arial Narrow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Arial Narrow"/>
                <a:cs typeface="Arial Narrow"/>
              </a:rPr>
              <a:t>thiophorase</a:t>
            </a:r>
            <a:r>
              <a:rPr dirty="0" sz="2800" spc="-5" b="1">
                <a:latin typeface="Arial Narrow"/>
                <a:cs typeface="Arial Narrow"/>
              </a:rPr>
              <a:t>)</a:t>
            </a:r>
            <a:endParaRPr sz="2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dirty="0" sz="190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90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800" spc="-5" b="1">
                <a:latin typeface="Arial Narrow"/>
                <a:cs typeface="Arial Narrow"/>
              </a:rPr>
              <a:t>Acetoacetyl CoA is converted to </a:t>
            </a:r>
            <a:r>
              <a:rPr dirty="0" sz="2800" spc="-10" b="1">
                <a:latin typeface="Arial Narrow"/>
                <a:cs typeface="Arial Narrow"/>
              </a:rPr>
              <a:t>acetyl</a:t>
            </a:r>
            <a:r>
              <a:rPr dirty="0" sz="2800" spc="-60" b="1">
                <a:latin typeface="Arial Narrow"/>
                <a:cs typeface="Arial Narrow"/>
              </a:rPr>
              <a:t> </a:t>
            </a:r>
            <a:r>
              <a:rPr dirty="0" sz="2800" spc="-5" b="1">
                <a:latin typeface="Arial Narrow"/>
                <a:cs typeface="Arial Narrow"/>
              </a:rPr>
              <a:t>CoAs.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5363" y="416051"/>
            <a:ext cx="8878824" cy="1030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40537" y="1700758"/>
            <a:ext cx="8479917" cy="38884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02148" y="821410"/>
            <a:ext cx="4141850" cy="53732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59079" y="204215"/>
            <a:ext cx="3579876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16152" y="691895"/>
            <a:ext cx="1554480" cy="902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34183" y="691895"/>
            <a:ext cx="649223" cy="902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9668" y="324230"/>
            <a:ext cx="2957830" cy="98425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69644" marR="5080" indent="-957580">
              <a:lnSpc>
                <a:spcPct val="100000"/>
              </a:lnSpc>
            </a:pPr>
            <a:r>
              <a:rPr dirty="0" sz="3200" spc="-5">
                <a:solidFill>
                  <a:srgbClr val="FF0000"/>
                </a:solidFill>
                <a:latin typeface="Arial"/>
                <a:cs typeface="Arial"/>
              </a:rPr>
              <a:t>Mechanisms</a:t>
            </a:r>
            <a:r>
              <a:rPr dirty="0" sz="3200" spc="-8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0000"/>
                </a:solidFill>
                <a:latin typeface="Arial"/>
                <a:cs typeface="Arial"/>
              </a:rPr>
              <a:t>of  DKA: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370" y="1739519"/>
            <a:ext cx="4224655" cy="2936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75"/>
              </a:lnSpc>
            </a:pPr>
            <a:r>
              <a:rPr dirty="0" sz="2400">
                <a:latin typeface="Arial"/>
                <a:cs typeface="Arial"/>
              </a:rPr>
              <a:t>In </a:t>
            </a:r>
            <a:r>
              <a:rPr dirty="0" sz="2400" spc="-5">
                <a:latin typeface="Arial"/>
                <a:cs typeface="Arial"/>
              </a:rPr>
              <a:t>uncontrolled DM there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is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2880"/>
              </a:lnSpc>
              <a:spcBef>
                <a:spcPts val="90"/>
              </a:spcBef>
            </a:pPr>
            <a:r>
              <a:rPr dirty="0" sz="2400" spc="-5">
                <a:latin typeface="Arial"/>
                <a:cs typeface="Arial"/>
              </a:rPr>
              <a:t>↑lipolysis in adipose tissue </a:t>
            </a:r>
            <a:r>
              <a:rPr dirty="0" sz="2400" spc="-5">
                <a:latin typeface="Wingdings"/>
                <a:cs typeface="Wingdings"/>
              </a:rPr>
              <a:t>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Arial"/>
                <a:cs typeface="Arial"/>
              </a:rPr>
              <a:t>↑  </a:t>
            </a:r>
            <a:r>
              <a:rPr dirty="0" sz="2400" spc="-30">
                <a:latin typeface="Arial"/>
                <a:cs typeface="Arial"/>
              </a:rPr>
              <a:t>[FFA] </a:t>
            </a:r>
            <a:r>
              <a:rPr dirty="0" sz="2400" spc="-5">
                <a:latin typeface="Wingdings"/>
                <a:cs typeface="Wingdings"/>
              </a:rPr>
              <a:t>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Arial"/>
                <a:cs typeface="Arial"/>
              </a:rPr>
              <a:t>↑ </a:t>
            </a:r>
            <a:r>
              <a:rPr dirty="0" sz="2400" spc="-5">
                <a:latin typeface="Arial"/>
                <a:cs typeface="Arial"/>
              </a:rPr>
              <a:t>mobilization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-50">
                <a:latin typeface="Arial"/>
                <a:cs typeface="Arial"/>
              </a:rPr>
              <a:t>FFA 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5">
                <a:latin typeface="Arial"/>
                <a:cs typeface="Arial"/>
              </a:rPr>
              <a:t>liver </a:t>
            </a:r>
            <a:r>
              <a:rPr dirty="0" sz="2400">
                <a:latin typeface="Wingdings"/>
                <a:cs typeface="Wingdings"/>
              </a:rPr>
              <a:t>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Arial"/>
                <a:cs typeface="Arial"/>
              </a:rPr>
              <a:t>↑hepatic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 spc="-70">
                <a:latin typeface="Arial"/>
                <a:cs typeface="Arial"/>
              </a:rPr>
              <a:t>FA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85"/>
              </a:lnSpc>
            </a:pPr>
            <a:r>
              <a:rPr dirty="0" sz="2400" spc="-5">
                <a:latin typeface="Arial"/>
                <a:cs typeface="Arial"/>
              </a:rPr>
              <a:t>oxidation </a:t>
            </a:r>
            <a:r>
              <a:rPr dirty="0" sz="2400" spc="-5">
                <a:latin typeface="Wingdings"/>
                <a:cs typeface="Wingdings"/>
              </a:rPr>
              <a:t>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Arial"/>
                <a:cs typeface="Arial"/>
              </a:rPr>
              <a:t>↑ </a:t>
            </a:r>
            <a:r>
              <a:rPr dirty="0" sz="2400" spc="-5">
                <a:latin typeface="Arial"/>
                <a:cs typeface="Arial"/>
              </a:rPr>
              <a:t>hepatic</a:t>
            </a:r>
            <a:r>
              <a:rPr dirty="0" sz="2400" spc="9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acetyl</a:t>
            </a:r>
            <a:endParaRPr sz="2400">
              <a:latin typeface="Arial"/>
              <a:cs typeface="Arial"/>
            </a:endParaRPr>
          </a:p>
          <a:p>
            <a:pPr marL="12700" marR="142240">
              <a:lnSpc>
                <a:spcPct val="100099"/>
              </a:lnSpc>
              <a:spcBef>
                <a:spcPts val="10"/>
              </a:spcBef>
            </a:pPr>
            <a:r>
              <a:rPr dirty="0" sz="2400" spc="-5">
                <a:latin typeface="Arial"/>
                <a:cs typeface="Arial"/>
              </a:rPr>
              <a:t>CoA which will be utilized in  </a:t>
            </a:r>
            <a:r>
              <a:rPr dirty="0" sz="2400">
                <a:latin typeface="Arial"/>
                <a:cs typeface="Arial"/>
              </a:rPr>
              <a:t>KB </a:t>
            </a:r>
            <a:r>
              <a:rPr dirty="0" sz="2400" spc="-5">
                <a:latin typeface="Arial"/>
                <a:cs typeface="Arial"/>
              </a:rPr>
              <a:t>synthesis (ketogenesis) </a:t>
            </a:r>
            <a:r>
              <a:rPr dirty="0" sz="2400">
                <a:latin typeface="Wingdings"/>
                <a:cs typeface="Wingdings"/>
              </a:rPr>
              <a:t>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Arial"/>
                <a:cs typeface="Arial"/>
              </a:rPr>
              <a:t>ketoacidosis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2504" y="2674620"/>
            <a:ext cx="461772" cy="623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233927"/>
            <a:ext cx="440436" cy="524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6784" y="3116579"/>
            <a:ext cx="4427220" cy="786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90143" y="3116579"/>
            <a:ext cx="4328159" cy="7863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28727" y="1594484"/>
            <a:ext cx="8339455" cy="3498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8605" marR="5080" indent="-256540">
              <a:lnSpc>
                <a:spcPct val="100000"/>
              </a:lnSpc>
              <a:tabLst>
                <a:tab pos="268605" algn="l"/>
              </a:tabLst>
            </a:pPr>
            <a:r>
              <a:rPr dirty="0" sz="150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50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200" b="1">
                <a:latin typeface="Lucida Sans Unicode"/>
                <a:cs typeface="Lucida Sans Unicode"/>
              </a:rPr>
              <a:t>In </a:t>
            </a:r>
            <a:r>
              <a:rPr dirty="0" sz="2200" spc="-5" b="1">
                <a:latin typeface="Lucida Sans Unicode"/>
                <a:cs typeface="Lucida Sans Unicode"/>
              </a:rPr>
              <a:t>uncontrolled </a:t>
            </a:r>
            <a:r>
              <a:rPr dirty="0" sz="2200" b="1">
                <a:latin typeface="Lucida Sans Unicode"/>
                <a:cs typeface="Lucida Sans Unicode"/>
              </a:rPr>
              <a:t>DM the rate </a:t>
            </a:r>
            <a:r>
              <a:rPr dirty="0" sz="2200" spc="-5" b="1">
                <a:latin typeface="Lucida Sans Unicode"/>
                <a:cs typeface="Lucida Sans Unicode"/>
              </a:rPr>
              <a:t>of ketogenesis </a:t>
            </a:r>
            <a:r>
              <a:rPr dirty="0" sz="2200" b="1">
                <a:latin typeface="Lucida Sans Unicode"/>
                <a:cs typeface="Lucida Sans Unicode"/>
              </a:rPr>
              <a:t>is </a:t>
            </a:r>
            <a:r>
              <a:rPr dirty="0" sz="2200" spc="-5" b="1">
                <a:latin typeface="Lucida Sans Unicode"/>
                <a:cs typeface="Lucida Sans Unicode"/>
              </a:rPr>
              <a:t>&gt; </a:t>
            </a:r>
            <a:r>
              <a:rPr dirty="0" sz="2200" b="1">
                <a:latin typeface="Lucida Sans Unicode"/>
                <a:cs typeface="Lucida Sans Unicode"/>
              </a:rPr>
              <a:t>the</a:t>
            </a:r>
            <a:r>
              <a:rPr dirty="0" sz="2200" spc="-125" b="1">
                <a:latin typeface="Lucida Sans Unicode"/>
                <a:cs typeface="Lucida Sans Unicode"/>
              </a:rPr>
              <a:t> </a:t>
            </a:r>
            <a:r>
              <a:rPr dirty="0" sz="2200" b="1">
                <a:latin typeface="Lucida Sans Unicode"/>
                <a:cs typeface="Lucida Sans Unicode"/>
              </a:rPr>
              <a:t>rate</a:t>
            </a:r>
            <a:r>
              <a:rPr dirty="0" sz="2200" spc="-25" b="1">
                <a:latin typeface="Lucida Sans Unicode"/>
                <a:cs typeface="Lucida Sans Unicode"/>
              </a:rPr>
              <a:t> </a:t>
            </a:r>
            <a:r>
              <a:rPr dirty="0" sz="2200" spc="-10" b="1">
                <a:latin typeface="Lucida Sans Unicode"/>
                <a:cs typeface="Lucida Sans Unicode"/>
              </a:rPr>
              <a:t>of </a:t>
            </a:r>
            <a:r>
              <a:rPr dirty="0" sz="2200" spc="-10" b="1">
                <a:latin typeface="Lucida Sans Unicode"/>
                <a:cs typeface="Lucida Sans Unicode"/>
              </a:rPr>
              <a:t> </a:t>
            </a:r>
            <a:r>
              <a:rPr dirty="0" sz="2200" spc="-5" b="1">
                <a:latin typeface="Lucida Sans Unicode"/>
                <a:cs typeface="Lucida Sans Unicode"/>
              </a:rPr>
              <a:t>ketolysis </a:t>
            </a:r>
            <a:r>
              <a:rPr dirty="0" sz="2200" spc="-10" b="1">
                <a:latin typeface="Wingdings"/>
                <a:cs typeface="Wingdings"/>
              </a:rPr>
              <a:t></a:t>
            </a:r>
            <a:r>
              <a:rPr dirty="0" sz="2200" spc="-10" b="1">
                <a:latin typeface="Times New Roman"/>
                <a:cs typeface="Times New Roman"/>
              </a:rPr>
              <a:t> </a:t>
            </a:r>
            <a:r>
              <a:rPr dirty="0" sz="2200" spc="-5" b="1">
                <a:latin typeface="Lucida Sans Unicode"/>
                <a:cs typeface="Lucida Sans Unicode"/>
              </a:rPr>
              <a:t>ketonemia (</a:t>
            </a:r>
            <a:r>
              <a:rPr dirty="0" sz="2200" spc="-5" b="1">
                <a:solidFill>
                  <a:srgbClr val="C00000"/>
                </a:solidFill>
                <a:latin typeface="Lucida Sans Unicode"/>
                <a:cs typeface="Lucida Sans Unicode"/>
              </a:rPr>
              <a:t>↑</a:t>
            </a:r>
            <a:r>
              <a:rPr dirty="0" sz="2200" spc="-5" b="1">
                <a:latin typeface="Lucida Sans Unicode"/>
                <a:cs typeface="Lucida Sans Unicode"/>
              </a:rPr>
              <a:t>[KB] </a:t>
            </a:r>
            <a:r>
              <a:rPr dirty="0" sz="2200" b="1">
                <a:latin typeface="Lucida Sans Unicode"/>
                <a:cs typeface="Lucida Sans Unicode"/>
              </a:rPr>
              <a:t>in blood)</a:t>
            </a:r>
            <a:r>
              <a:rPr dirty="0" sz="2200" b="1">
                <a:latin typeface="Wingdings"/>
                <a:cs typeface="Wingdings"/>
              </a:rPr>
              <a:t></a:t>
            </a:r>
            <a:r>
              <a:rPr dirty="0" sz="2200" b="1">
                <a:latin typeface="Times New Roman"/>
                <a:cs typeface="Times New Roman"/>
              </a:rPr>
              <a:t> </a:t>
            </a:r>
            <a:r>
              <a:rPr dirty="0" sz="2200" spc="-5" b="1">
                <a:latin typeface="Lucida Sans Unicode"/>
                <a:cs typeface="Lucida Sans Unicode"/>
              </a:rPr>
              <a:t>ketonuria </a:t>
            </a:r>
            <a:r>
              <a:rPr dirty="0" sz="2200" b="1">
                <a:latin typeface="Lucida Sans Unicode"/>
                <a:cs typeface="Lucida Sans Unicode"/>
              </a:rPr>
              <a:t>(</a:t>
            </a:r>
            <a:r>
              <a:rPr dirty="0" sz="2200" b="1">
                <a:solidFill>
                  <a:srgbClr val="C00000"/>
                </a:solidFill>
                <a:latin typeface="Lucida Sans Unicode"/>
                <a:cs typeface="Lucida Sans Unicode"/>
              </a:rPr>
              <a:t>↑</a:t>
            </a:r>
            <a:r>
              <a:rPr dirty="0" sz="2200" b="1">
                <a:latin typeface="Lucida Sans Unicode"/>
                <a:cs typeface="Lucida Sans Unicode"/>
              </a:rPr>
              <a:t>[KB] in  </a:t>
            </a:r>
            <a:r>
              <a:rPr dirty="0" sz="2200" spc="-5" b="1">
                <a:latin typeface="Lucida Sans Unicode"/>
                <a:cs typeface="Lucida Sans Unicode"/>
              </a:rPr>
              <a:t>urine).</a:t>
            </a:r>
            <a:endParaRPr sz="22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68605" algn="l"/>
              </a:tabLst>
            </a:pPr>
            <a:r>
              <a:rPr dirty="0" sz="190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90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800" spc="-5" b="1" u="heavy">
                <a:latin typeface="Lucida Sans Unicode"/>
                <a:cs typeface="Lucida Sans Unicode"/>
              </a:rPr>
              <a:t>Manifestations of</a:t>
            </a:r>
            <a:r>
              <a:rPr dirty="0" sz="2800" spc="-90" b="1" u="heavy">
                <a:latin typeface="Lucida Sans Unicode"/>
                <a:cs typeface="Lucida Sans Unicode"/>
              </a:rPr>
              <a:t> </a:t>
            </a:r>
            <a:r>
              <a:rPr dirty="0" sz="2800" b="1" u="heavy">
                <a:latin typeface="Lucida Sans Unicode"/>
                <a:cs typeface="Lucida Sans Unicode"/>
              </a:rPr>
              <a:t>DKA:</a:t>
            </a:r>
            <a:endParaRPr sz="2800">
              <a:latin typeface="Lucida Sans Unicode"/>
              <a:cs typeface="Lucida Sans Unicode"/>
            </a:endParaRPr>
          </a:p>
          <a:p>
            <a:pPr marL="524510" indent="-228600">
              <a:lnSpc>
                <a:spcPct val="100000"/>
              </a:lnSpc>
              <a:spcBef>
                <a:spcPts val="950"/>
              </a:spcBef>
              <a:buClr>
                <a:srgbClr val="2CA1BE"/>
              </a:buClr>
              <a:buFont typeface="Verdana"/>
              <a:buChar char="◦"/>
              <a:tabLst>
                <a:tab pos="525145" algn="l"/>
              </a:tabLst>
            </a:pPr>
            <a:r>
              <a:rPr dirty="0" sz="2400" b="1">
                <a:latin typeface="Lucida Sans Unicode"/>
                <a:cs typeface="Lucida Sans Unicode"/>
              </a:rPr>
              <a:t>Fruity odor on the breath</a:t>
            </a:r>
            <a:r>
              <a:rPr dirty="0" sz="2400" spc="-155" b="1">
                <a:latin typeface="Lucida Sans Unicode"/>
                <a:cs typeface="Lucida Sans Unicode"/>
              </a:rPr>
              <a:t> </a:t>
            </a:r>
            <a:r>
              <a:rPr dirty="0" sz="2400" spc="-5" b="1">
                <a:latin typeface="Lucida Sans Unicode"/>
                <a:cs typeface="Lucida Sans Unicode"/>
              </a:rPr>
              <a:t>(acetone)</a:t>
            </a:r>
            <a:endParaRPr sz="2400">
              <a:latin typeface="Lucida Sans Unicode"/>
              <a:cs typeface="Lucida Sans Unicode"/>
            </a:endParaRPr>
          </a:p>
          <a:p>
            <a:pPr marL="524510" indent="-228600">
              <a:lnSpc>
                <a:spcPct val="100000"/>
              </a:lnSpc>
              <a:spcBef>
                <a:spcPts val="900"/>
              </a:spcBef>
              <a:buClr>
                <a:srgbClr val="2CA1BE"/>
              </a:buClr>
              <a:buFont typeface="Verdana"/>
              <a:buChar char="◦"/>
              <a:tabLst>
                <a:tab pos="525145" algn="l"/>
              </a:tabLst>
            </a:pPr>
            <a:r>
              <a:rPr dirty="0" sz="2400" b="1">
                <a:latin typeface="Lucida Sans Unicode"/>
                <a:cs typeface="Lucida Sans Unicode"/>
              </a:rPr>
              <a:t>Acidosis </a:t>
            </a:r>
            <a:r>
              <a:rPr dirty="0" sz="2400" spc="5" b="1">
                <a:latin typeface="Lucida Sans Unicode"/>
                <a:cs typeface="Lucida Sans Unicode"/>
              </a:rPr>
              <a:t>(low </a:t>
            </a:r>
            <a:r>
              <a:rPr dirty="0" sz="2400" b="1">
                <a:latin typeface="Lucida Sans Unicode"/>
                <a:cs typeface="Lucida Sans Unicode"/>
              </a:rPr>
              <a:t>pH of </a:t>
            </a:r>
            <a:r>
              <a:rPr dirty="0" sz="2400" spc="5" b="1">
                <a:latin typeface="Lucida Sans Unicode"/>
                <a:cs typeface="Lucida Sans Unicode"/>
              </a:rPr>
              <a:t>blood </a:t>
            </a:r>
            <a:r>
              <a:rPr dirty="0" sz="2400" spc="-5" b="1">
                <a:latin typeface="Lucida Sans Unicode"/>
                <a:cs typeface="Lucida Sans Unicode"/>
              </a:rPr>
              <a:t>because </a:t>
            </a:r>
            <a:r>
              <a:rPr dirty="0" sz="2400" spc="5" b="1">
                <a:latin typeface="Lucida Sans Unicode"/>
                <a:cs typeface="Lucida Sans Unicode"/>
              </a:rPr>
              <a:t>KBs </a:t>
            </a:r>
            <a:r>
              <a:rPr dirty="0" sz="2400" b="1">
                <a:latin typeface="Lucida Sans Unicode"/>
                <a:cs typeface="Lucida Sans Unicode"/>
              </a:rPr>
              <a:t>are</a:t>
            </a:r>
            <a:r>
              <a:rPr dirty="0" sz="2400" spc="-260" b="1">
                <a:latin typeface="Lucida Sans Unicode"/>
                <a:cs typeface="Lucida Sans Unicode"/>
              </a:rPr>
              <a:t> </a:t>
            </a:r>
            <a:r>
              <a:rPr dirty="0" sz="2400" b="1">
                <a:latin typeface="Lucida Sans Unicode"/>
                <a:cs typeface="Lucida Sans Unicode"/>
              </a:rPr>
              <a:t>acids)</a:t>
            </a:r>
            <a:endParaRPr sz="2400">
              <a:latin typeface="Lucida Sans Unicode"/>
              <a:cs typeface="Lucida Sans Unicode"/>
            </a:endParaRPr>
          </a:p>
          <a:p>
            <a:pPr marL="524510" indent="-228600">
              <a:lnSpc>
                <a:spcPct val="100000"/>
              </a:lnSpc>
              <a:spcBef>
                <a:spcPts val="900"/>
              </a:spcBef>
              <a:buClr>
                <a:srgbClr val="2CA1BE"/>
              </a:buClr>
              <a:buFont typeface="Verdana"/>
              <a:buChar char="◦"/>
              <a:tabLst>
                <a:tab pos="525145" algn="l"/>
              </a:tabLst>
            </a:pPr>
            <a:r>
              <a:rPr dirty="0" sz="2400" spc="-5" b="1">
                <a:latin typeface="Lucida Sans Unicode"/>
                <a:cs typeface="Lucida Sans Unicode"/>
              </a:rPr>
              <a:t>Dehydration </a:t>
            </a:r>
            <a:r>
              <a:rPr dirty="0" sz="2400" b="1">
                <a:latin typeface="Lucida Sans Unicode"/>
                <a:cs typeface="Lucida Sans Unicode"/>
              </a:rPr>
              <a:t>(due to</a:t>
            </a:r>
            <a:r>
              <a:rPr dirty="0" sz="2400" spc="-60" b="1">
                <a:latin typeface="Lucida Sans Unicode"/>
                <a:cs typeface="Lucida Sans Unicode"/>
              </a:rPr>
              <a:t> </a:t>
            </a:r>
            <a:r>
              <a:rPr dirty="0" sz="2400" b="1">
                <a:latin typeface="Lucida Sans Unicode"/>
                <a:cs typeface="Lucida Sans Unicode"/>
              </a:rPr>
              <a:t>glucosuria)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80872" y="204215"/>
            <a:ext cx="3491484" cy="9022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684" y="691895"/>
            <a:ext cx="3486911" cy="9022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89148" y="691895"/>
            <a:ext cx="1031747" cy="9022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584447" y="691895"/>
            <a:ext cx="1418844" cy="9022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466844" y="691895"/>
            <a:ext cx="649223" cy="9022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79272" y="324230"/>
            <a:ext cx="4354830" cy="9753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 indent="741680">
              <a:lnSpc>
                <a:spcPct val="100000"/>
              </a:lnSpc>
            </a:pPr>
            <a:r>
              <a:rPr dirty="0" sz="3200">
                <a:solidFill>
                  <a:srgbClr val="FF0000"/>
                </a:solidFill>
                <a:latin typeface="Arial"/>
                <a:cs typeface="Arial"/>
              </a:rPr>
              <a:t>Mechanisms &amp;  Manifestations of</a:t>
            </a:r>
            <a:r>
              <a:rPr dirty="0" sz="3200" spc="-1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5">
                <a:solidFill>
                  <a:srgbClr val="FF0000"/>
                </a:solidFill>
                <a:latin typeface="Arial"/>
                <a:cs typeface="Arial"/>
              </a:rPr>
              <a:t>DKA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76502"/>
            <a:ext cx="7215505" cy="34277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8605" algn="l"/>
              </a:tabLst>
            </a:pPr>
            <a:r>
              <a:rPr dirty="0" sz="190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90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800" b="1">
                <a:latin typeface="Lucida Sans Unicode"/>
                <a:cs typeface="Lucida Sans Unicode"/>
              </a:rPr>
              <a:t>Infection</a:t>
            </a:r>
            <a:r>
              <a:rPr dirty="0" sz="2800" spc="-105" b="1">
                <a:latin typeface="Lucida Sans Unicode"/>
                <a:cs typeface="Lucida Sans Unicode"/>
              </a:rPr>
              <a:t> </a:t>
            </a:r>
            <a:r>
              <a:rPr dirty="0" sz="2800" spc="5" b="1">
                <a:latin typeface="Lucida Sans Unicode"/>
                <a:cs typeface="Lucida Sans Unicode"/>
              </a:rPr>
              <a:t>(30-40%)</a:t>
            </a:r>
            <a:endParaRPr sz="2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595"/>
              </a:spcBef>
              <a:tabLst>
                <a:tab pos="268605" algn="l"/>
              </a:tabLst>
            </a:pPr>
            <a:r>
              <a:rPr dirty="0" sz="190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90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800" spc="-5" b="1">
                <a:latin typeface="Lucida Sans Unicode"/>
                <a:cs typeface="Lucida Sans Unicode"/>
              </a:rPr>
              <a:t>Inadequate </a:t>
            </a:r>
            <a:r>
              <a:rPr dirty="0" sz="2800" b="1">
                <a:latin typeface="Lucida Sans Unicode"/>
                <a:cs typeface="Lucida Sans Unicode"/>
              </a:rPr>
              <a:t>insulin treatment </a:t>
            </a:r>
            <a:r>
              <a:rPr dirty="0" sz="2800" spc="-5" b="1">
                <a:latin typeface="Lucida Sans Unicode"/>
                <a:cs typeface="Lucida Sans Unicode"/>
              </a:rPr>
              <a:t>or</a:t>
            </a:r>
            <a:r>
              <a:rPr dirty="0" sz="2800" spc="-120" b="1">
                <a:latin typeface="Lucida Sans Unicode"/>
                <a:cs typeface="Lucida Sans Unicode"/>
              </a:rPr>
              <a:t> </a:t>
            </a:r>
            <a:r>
              <a:rPr dirty="0" sz="2800" spc="15" b="1">
                <a:latin typeface="Lucida Sans Unicode"/>
                <a:cs typeface="Lucida Sans Unicode"/>
              </a:rPr>
              <a:t>non-</a:t>
            </a:r>
            <a:endParaRPr sz="2800">
              <a:latin typeface="Lucida Sans Unicode"/>
              <a:cs typeface="Lucida Sans Unicode"/>
            </a:endParaRPr>
          </a:p>
          <a:p>
            <a:pPr algn="ctr" marR="3669665">
              <a:lnSpc>
                <a:spcPct val="100000"/>
              </a:lnSpc>
            </a:pPr>
            <a:r>
              <a:rPr dirty="0" sz="2800" spc="-5" b="1">
                <a:latin typeface="Lucida Sans Unicode"/>
                <a:cs typeface="Lucida Sans Unicode"/>
              </a:rPr>
              <a:t>compliance</a:t>
            </a:r>
            <a:r>
              <a:rPr dirty="0" sz="2800" spc="-70" b="1">
                <a:latin typeface="Lucida Sans Unicode"/>
                <a:cs typeface="Lucida Sans Unicode"/>
              </a:rPr>
              <a:t> </a:t>
            </a:r>
            <a:r>
              <a:rPr dirty="0" sz="2800" spc="5" b="1">
                <a:latin typeface="Lucida Sans Unicode"/>
                <a:cs typeface="Lucida Sans Unicode"/>
              </a:rPr>
              <a:t>(20%)</a:t>
            </a:r>
            <a:endParaRPr sz="2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605"/>
              </a:spcBef>
              <a:tabLst>
                <a:tab pos="268605" algn="l"/>
              </a:tabLst>
            </a:pPr>
            <a:r>
              <a:rPr dirty="0" sz="190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90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800" b="1">
                <a:latin typeface="Lucida Sans Unicode"/>
                <a:cs typeface="Lucida Sans Unicode"/>
              </a:rPr>
              <a:t>Severe illness e.g., Myocardial</a:t>
            </a:r>
            <a:r>
              <a:rPr dirty="0" sz="2800" spc="-140" b="1">
                <a:latin typeface="Lucida Sans Unicode"/>
                <a:cs typeface="Lucida Sans Unicode"/>
              </a:rPr>
              <a:t> </a:t>
            </a:r>
            <a:r>
              <a:rPr dirty="0" sz="2800" spc="-5" b="1">
                <a:latin typeface="Lucida Sans Unicode"/>
                <a:cs typeface="Lucida Sans Unicode"/>
              </a:rPr>
              <a:t>infarction</a:t>
            </a:r>
            <a:endParaRPr sz="2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595"/>
              </a:spcBef>
              <a:tabLst>
                <a:tab pos="268605" algn="l"/>
              </a:tabLst>
            </a:pPr>
            <a:r>
              <a:rPr dirty="0" sz="1900" spc="5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900" spc="5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800" b="1">
                <a:latin typeface="Lucida Sans Unicode"/>
                <a:cs typeface="Lucida Sans Unicode"/>
              </a:rPr>
              <a:t>Trauma</a:t>
            </a:r>
            <a:endParaRPr sz="2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  <a:tabLst>
                <a:tab pos="268605" algn="l"/>
              </a:tabLst>
            </a:pPr>
            <a:r>
              <a:rPr dirty="0" sz="190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90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800" b="1">
                <a:latin typeface="Lucida Sans Unicode"/>
                <a:cs typeface="Lucida Sans Unicode"/>
              </a:rPr>
              <a:t>Drugs: e.g.,</a:t>
            </a:r>
            <a:r>
              <a:rPr dirty="0" sz="2800" spc="-125" b="1">
                <a:latin typeface="Lucida Sans Unicode"/>
                <a:cs typeface="Lucida Sans Unicode"/>
              </a:rPr>
              <a:t> </a:t>
            </a:r>
            <a:r>
              <a:rPr dirty="0" sz="2800" b="1">
                <a:latin typeface="Lucida Sans Unicode"/>
                <a:cs typeface="Lucida Sans Unicode"/>
              </a:rPr>
              <a:t>steroids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5656" y="239268"/>
            <a:ext cx="8034528" cy="1199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0062" y="5945187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554" y="21311"/>
                </a:moveTo>
                <a:lnTo>
                  <a:pt x="3636827" y="912809"/>
                </a:lnTo>
                <a:lnTo>
                  <a:pt x="4897503" y="912809"/>
                </a:lnTo>
                <a:lnTo>
                  <a:pt x="85554" y="21311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61"/>
                </a:lnTo>
                <a:lnTo>
                  <a:pt x="85554" y="21311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5775" y="5938837"/>
            <a:ext cx="3653154" cy="919480"/>
          </a:xfrm>
          <a:custGeom>
            <a:avLst/>
            <a:gdLst/>
            <a:ahLst/>
            <a:cxnLst/>
            <a:rect l="l" t="t" r="r" b="b"/>
            <a:pathLst>
              <a:path w="3653154" h="919479">
                <a:moveTo>
                  <a:pt x="0" y="0"/>
                </a:moveTo>
                <a:lnTo>
                  <a:pt x="7924" y="6350"/>
                </a:lnTo>
                <a:lnTo>
                  <a:pt x="2869844" y="919159"/>
                </a:lnTo>
                <a:lnTo>
                  <a:pt x="3653132" y="9191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784350"/>
            <a:ext cx="3371840" cy="10736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79876" y="2976372"/>
            <a:ext cx="295655" cy="3383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637026" y="3005201"/>
            <a:ext cx="182499" cy="228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637026" y="3005201"/>
            <a:ext cx="182880" cy="228600"/>
          </a:xfrm>
          <a:custGeom>
            <a:avLst/>
            <a:gdLst/>
            <a:ahLst/>
            <a:cxnLst/>
            <a:rect l="l" t="t" r="r" b="b"/>
            <a:pathLst>
              <a:path w="182879" h="228600">
                <a:moveTo>
                  <a:pt x="0" y="0"/>
                </a:moveTo>
                <a:lnTo>
                  <a:pt x="91186" y="0"/>
                </a:lnTo>
                <a:lnTo>
                  <a:pt x="182499" y="114300"/>
                </a:lnTo>
                <a:lnTo>
                  <a:pt x="91186" y="228600"/>
                </a:lnTo>
                <a:lnTo>
                  <a:pt x="0" y="228600"/>
                </a:lnTo>
                <a:lnTo>
                  <a:pt x="91186" y="1143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E76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92423" y="2976372"/>
            <a:ext cx="297179" cy="3383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449701" y="3005201"/>
            <a:ext cx="184150" cy="228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449701" y="3005201"/>
            <a:ext cx="184150" cy="228600"/>
          </a:xfrm>
          <a:custGeom>
            <a:avLst/>
            <a:gdLst/>
            <a:ahLst/>
            <a:cxnLst/>
            <a:rect l="l" t="t" r="r" b="b"/>
            <a:pathLst>
              <a:path w="184150" h="228600">
                <a:moveTo>
                  <a:pt x="0" y="0"/>
                </a:moveTo>
                <a:lnTo>
                  <a:pt x="92075" y="0"/>
                </a:lnTo>
                <a:lnTo>
                  <a:pt x="184150" y="114300"/>
                </a:lnTo>
                <a:lnTo>
                  <a:pt x="92075" y="228600"/>
                </a:lnTo>
                <a:lnTo>
                  <a:pt x="0" y="228600"/>
                </a:lnTo>
                <a:lnTo>
                  <a:pt x="92075" y="1143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E76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4007" y="626363"/>
            <a:ext cx="8869680" cy="25054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1931" y="1560195"/>
            <a:ext cx="8204200" cy="4478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2CA1BE"/>
              </a:buClr>
              <a:buFont typeface="Verdana"/>
              <a:buChar char="◦"/>
              <a:tabLst>
                <a:tab pos="240665" algn="l"/>
                <a:tab pos="241300" algn="l"/>
              </a:tabLst>
            </a:pPr>
            <a:r>
              <a:rPr dirty="0" sz="2000" b="1">
                <a:latin typeface="Lucida Sans Unicode"/>
                <a:cs typeface="Lucida Sans Unicode"/>
              </a:rPr>
              <a:t>Little </a:t>
            </a:r>
            <a:r>
              <a:rPr dirty="0" sz="2000" spc="5" b="1">
                <a:latin typeface="Lucida Sans Unicode"/>
                <a:cs typeface="Lucida Sans Unicode"/>
              </a:rPr>
              <a:t>or no </a:t>
            </a:r>
            <a:r>
              <a:rPr dirty="0" sz="2000" spc="-5" b="1">
                <a:latin typeface="Lucida Sans Unicode"/>
                <a:cs typeface="Lucida Sans Unicode"/>
              </a:rPr>
              <a:t>accumulation </a:t>
            </a:r>
            <a:r>
              <a:rPr dirty="0" sz="2000" spc="5" b="1">
                <a:latin typeface="Lucida Sans Unicode"/>
                <a:cs typeface="Lucida Sans Unicode"/>
              </a:rPr>
              <a:t>of </a:t>
            </a:r>
            <a:r>
              <a:rPr dirty="0" sz="2000" b="1">
                <a:latin typeface="Lucida Sans Unicode"/>
                <a:cs typeface="Lucida Sans Unicode"/>
              </a:rPr>
              <a:t>ketone</a:t>
            </a:r>
            <a:r>
              <a:rPr dirty="0" sz="2000" spc="-235" b="1">
                <a:latin typeface="Lucida Sans Unicode"/>
                <a:cs typeface="Lucida Sans Unicode"/>
              </a:rPr>
              <a:t> </a:t>
            </a:r>
            <a:r>
              <a:rPr dirty="0" sz="2000" b="1">
                <a:latin typeface="Lucida Sans Unicode"/>
                <a:cs typeface="Lucida Sans Unicode"/>
              </a:rPr>
              <a:t>bodies</a:t>
            </a:r>
            <a:endParaRPr sz="2000">
              <a:latin typeface="Lucida Sans Unicode"/>
              <a:cs typeface="Lucida Sans Unicode"/>
            </a:endParaRPr>
          </a:p>
          <a:p>
            <a:pPr marL="241300" indent="-228600">
              <a:lnSpc>
                <a:spcPct val="100000"/>
              </a:lnSpc>
              <a:spcBef>
                <a:spcPts val="1740"/>
              </a:spcBef>
              <a:buClr>
                <a:srgbClr val="2CA1BE"/>
              </a:buClr>
              <a:buFont typeface="Verdana"/>
              <a:buChar char="◦"/>
              <a:tabLst>
                <a:tab pos="240665" algn="l"/>
                <a:tab pos="241300" algn="l"/>
              </a:tabLst>
            </a:pPr>
            <a:r>
              <a:rPr dirty="0" sz="2000" b="1">
                <a:latin typeface="Lucida Sans Unicode"/>
                <a:cs typeface="Lucida Sans Unicode"/>
              </a:rPr>
              <a:t>Serum [glucose] is often </a:t>
            </a:r>
            <a:r>
              <a:rPr dirty="0" sz="2000" spc="15" b="1">
                <a:latin typeface="Lucida Sans Unicode"/>
                <a:cs typeface="Lucida Sans Unicode"/>
              </a:rPr>
              <a:t>&gt;50</a:t>
            </a:r>
            <a:r>
              <a:rPr dirty="0" sz="2000" spc="-225" b="1">
                <a:latin typeface="Lucida Sans Unicode"/>
                <a:cs typeface="Lucida Sans Unicode"/>
              </a:rPr>
              <a:t> </a:t>
            </a:r>
            <a:r>
              <a:rPr dirty="0" sz="2000" b="1">
                <a:latin typeface="Lucida Sans Unicode"/>
                <a:cs typeface="Lucida Sans Unicode"/>
              </a:rPr>
              <a:t>mmol/L</a:t>
            </a:r>
            <a:endParaRPr sz="2000">
              <a:latin typeface="Lucida Sans Unicode"/>
              <a:cs typeface="Lucida Sans Unicode"/>
            </a:endParaRPr>
          </a:p>
          <a:p>
            <a:pPr marL="241300" indent="-228600">
              <a:lnSpc>
                <a:spcPct val="100000"/>
              </a:lnSpc>
              <a:spcBef>
                <a:spcPts val="1740"/>
              </a:spcBef>
              <a:buClr>
                <a:srgbClr val="2CA1BE"/>
              </a:buClr>
              <a:buFont typeface="Verdana"/>
              <a:buChar char="◦"/>
              <a:tabLst>
                <a:tab pos="240665" algn="l"/>
                <a:tab pos="241300" algn="l"/>
              </a:tabLst>
            </a:pPr>
            <a:r>
              <a:rPr dirty="0" sz="2000" b="1">
                <a:latin typeface="Lucida Sans Unicode"/>
                <a:cs typeface="Lucida Sans Unicode"/>
              </a:rPr>
              <a:t>Plasma </a:t>
            </a:r>
            <a:r>
              <a:rPr dirty="0" sz="2000" spc="-5" b="1">
                <a:latin typeface="Lucida Sans Unicode"/>
                <a:cs typeface="Lucida Sans Unicode"/>
              </a:rPr>
              <a:t>osmolality </a:t>
            </a:r>
            <a:r>
              <a:rPr dirty="0" sz="2000" spc="5" b="1">
                <a:latin typeface="Lucida Sans Unicode"/>
                <a:cs typeface="Lucida Sans Unicode"/>
              </a:rPr>
              <a:t>may </a:t>
            </a:r>
            <a:r>
              <a:rPr dirty="0" sz="2000" b="1">
                <a:latin typeface="Lucida Sans Unicode"/>
                <a:cs typeface="Lucida Sans Unicode"/>
              </a:rPr>
              <a:t>reach 380 </a:t>
            </a:r>
            <a:r>
              <a:rPr dirty="0" sz="2000" spc="-5" b="1">
                <a:latin typeface="Lucida Sans Unicode"/>
                <a:cs typeface="Lucida Sans Unicode"/>
              </a:rPr>
              <a:t>mosmol/Kg (normal</a:t>
            </a:r>
            <a:r>
              <a:rPr dirty="0" sz="2000" spc="-145" b="1">
                <a:latin typeface="Lucida Sans Unicode"/>
                <a:cs typeface="Lucida Sans Unicode"/>
              </a:rPr>
              <a:t> </a:t>
            </a:r>
            <a:r>
              <a:rPr dirty="0" sz="2000" b="1">
                <a:latin typeface="Lucida Sans Unicode"/>
                <a:cs typeface="Lucida Sans Unicode"/>
              </a:rPr>
              <a:t>275-295)</a:t>
            </a:r>
            <a:endParaRPr sz="2000">
              <a:latin typeface="Lucida Sans Unicode"/>
              <a:cs typeface="Lucida Sans Unicode"/>
            </a:endParaRPr>
          </a:p>
          <a:p>
            <a:pPr marL="241300" indent="-228600">
              <a:lnSpc>
                <a:spcPct val="100000"/>
              </a:lnSpc>
              <a:spcBef>
                <a:spcPts val="1739"/>
              </a:spcBef>
              <a:buClr>
                <a:srgbClr val="2CA1BE"/>
              </a:buClr>
              <a:buFont typeface="Verdana"/>
              <a:buChar char="◦"/>
              <a:tabLst>
                <a:tab pos="240665" algn="l"/>
                <a:tab pos="241300" algn="l"/>
              </a:tabLst>
            </a:pPr>
            <a:r>
              <a:rPr dirty="0" sz="2000" spc="-5" b="1">
                <a:latin typeface="Lucida Sans Unicode"/>
                <a:cs typeface="Lucida Sans Unicode"/>
              </a:rPr>
              <a:t>Neurological abnormalities </a:t>
            </a:r>
            <a:r>
              <a:rPr dirty="0" sz="2000" b="1">
                <a:latin typeface="Lucida Sans Unicode"/>
                <a:cs typeface="Lucida Sans Unicode"/>
              </a:rPr>
              <a:t>are frequently</a:t>
            </a:r>
            <a:r>
              <a:rPr dirty="0" sz="2000" spc="-130" b="1">
                <a:latin typeface="Lucida Sans Unicode"/>
                <a:cs typeface="Lucida Sans Unicode"/>
              </a:rPr>
              <a:t> </a:t>
            </a:r>
            <a:r>
              <a:rPr dirty="0" sz="2000" b="1">
                <a:latin typeface="Lucida Sans Unicode"/>
                <a:cs typeface="Lucida Sans Unicode"/>
              </a:rPr>
              <a:t>present</a:t>
            </a:r>
            <a:endParaRPr sz="2000">
              <a:latin typeface="Lucida Sans Unicode"/>
              <a:cs typeface="Lucida Sans Unicode"/>
            </a:endParaRPr>
          </a:p>
          <a:p>
            <a:pPr marL="241300" marR="62865" indent="-228600">
              <a:lnSpc>
                <a:spcPct val="160100"/>
              </a:lnSpc>
              <a:spcBef>
                <a:spcPts val="295"/>
              </a:spcBef>
              <a:buClr>
                <a:srgbClr val="2CA1BE"/>
              </a:buClr>
              <a:buFont typeface="Verdana"/>
              <a:buChar char="◦"/>
              <a:tabLst>
                <a:tab pos="240665" algn="l"/>
                <a:tab pos="241300" algn="l"/>
              </a:tabLst>
            </a:pPr>
            <a:r>
              <a:rPr dirty="0" sz="2000" b="1">
                <a:latin typeface="Lucida Sans Unicode"/>
                <a:cs typeface="Lucida Sans Unicode"/>
              </a:rPr>
              <a:t>Insulin </a:t>
            </a:r>
            <a:r>
              <a:rPr dirty="0" sz="2000" spc="-5" b="1">
                <a:latin typeface="Lucida Sans Unicode"/>
                <a:cs typeface="Lucida Sans Unicode"/>
              </a:rPr>
              <a:t>levels </a:t>
            </a:r>
            <a:r>
              <a:rPr dirty="0" sz="2000" b="1">
                <a:latin typeface="Lucida Sans Unicode"/>
                <a:cs typeface="Lucida Sans Unicode"/>
              </a:rPr>
              <a:t>are </a:t>
            </a:r>
            <a:r>
              <a:rPr dirty="0" sz="2000" spc="-5" b="1">
                <a:latin typeface="Lucida Sans Unicode"/>
                <a:cs typeface="Lucida Sans Unicode"/>
              </a:rPr>
              <a:t>insufficient </a:t>
            </a:r>
            <a:r>
              <a:rPr dirty="0" sz="2000" b="1">
                <a:latin typeface="Lucida Sans Unicode"/>
                <a:cs typeface="Lucida Sans Unicode"/>
              </a:rPr>
              <a:t>to allow </a:t>
            </a:r>
            <a:r>
              <a:rPr dirty="0" sz="2000" spc="-5" b="1">
                <a:latin typeface="Lucida Sans Unicode"/>
                <a:cs typeface="Lucida Sans Unicode"/>
              </a:rPr>
              <a:t>appropriate </a:t>
            </a:r>
            <a:r>
              <a:rPr dirty="0" sz="2000" b="1">
                <a:latin typeface="Lucida Sans Unicode"/>
                <a:cs typeface="Lucida Sans Unicode"/>
              </a:rPr>
              <a:t>glucose  </a:t>
            </a:r>
            <a:r>
              <a:rPr dirty="0" sz="2000" spc="-5" b="1">
                <a:latin typeface="Lucida Sans Unicode"/>
                <a:cs typeface="Lucida Sans Unicode"/>
              </a:rPr>
              <a:t>utilization </a:t>
            </a:r>
            <a:r>
              <a:rPr dirty="0" sz="2000" spc="5" b="1">
                <a:latin typeface="Lucida Sans Unicode"/>
                <a:cs typeface="Lucida Sans Unicode"/>
              </a:rPr>
              <a:t>but are </a:t>
            </a:r>
            <a:r>
              <a:rPr dirty="0" sz="2000" spc="-5" b="1">
                <a:latin typeface="Lucida Sans Unicode"/>
                <a:cs typeface="Lucida Sans Unicode"/>
              </a:rPr>
              <a:t>adequate </a:t>
            </a:r>
            <a:r>
              <a:rPr dirty="0" sz="2000" b="1">
                <a:latin typeface="Lucida Sans Unicode"/>
                <a:cs typeface="Lucida Sans Unicode"/>
              </a:rPr>
              <a:t>to prevent lipolysis </a:t>
            </a:r>
            <a:r>
              <a:rPr dirty="0" sz="2000" spc="5" b="1">
                <a:latin typeface="Lucida Sans Unicode"/>
                <a:cs typeface="Lucida Sans Unicode"/>
              </a:rPr>
              <a:t>and</a:t>
            </a:r>
            <a:r>
              <a:rPr dirty="0" sz="2000" spc="-210" b="1">
                <a:latin typeface="Lucida Sans Unicode"/>
                <a:cs typeface="Lucida Sans Unicode"/>
              </a:rPr>
              <a:t> </a:t>
            </a:r>
            <a:r>
              <a:rPr dirty="0" sz="2000" b="1">
                <a:latin typeface="Lucida Sans Unicode"/>
                <a:cs typeface="Lucida Sans Unicode"/>
              </a:rPr>
              <a:t>subsequent  </a:t>
            </a:r>
            <a:r>
              <a:rPr dirty="0" sz="2000" spc="-5" b="1">
                <a:latin typeface="Lucida Sans Unicode"/>
                <a:cs typeface="Lucida Sans Unicode"/>
              </a:rPr>
              <a:t>ketogenesis</a:t>
            </a:r>
            <a:endParaRPr sz="2000">
              <a:latin typeface="Lucida Sans Unicode"/>
              <a:cs typeface="Lucida Sans Unicode"/>
            </a:endParaRPr>
          </a:p>
          <a:p>
            <a:pPr marL="241300" indent="-228600">
              <a:lnSpc>
                <a:spcPct val="100000"/>
              </a:lnSpc>
              <a:spcBef>
                <a:spcPts val="1740"/>
              </a:spcBef>
              <a:buClr>
                <a:srgbClr val="2CA1BE"/>
              </a:buClr>
              <a:buFont typeface="Verdana"/>
              <a:buChar char="◦"/>
              <a:tabLst>
                <a:tab pos="240665" algn="l"/>
                <a:tab pos="241300" algn="l"/>
              </a:tabLst>
            </a:pPr>
            <a:r>
              <a:rPr dirty="0" sz="2000" b="1">
                <a:latin typeface="Lucida Sans Unicode"/>
                <a:cs typeface="Lucida Sans Unicode"/>
              </a:rPr>
              <a:t>Usually occurs in elderly </a:t>
            </a:r>
            <a:r>
              <a:rPr dirty="0" sz="2000" spc="-5" b="1">
                <a:latin typeface="Lucida Sans Unicode"/>
                <a:cs typeface="Lucida Sans Unicode"/>
              </a:rPr>
              <a:t>patients </a:t>
            </a:r>
            <a:r>
              <a:rPr dirty="0" sz="2000" b="1">
                <a:latin typeface="Lucida Sans Unicode"/>
                <a:cs typeface="Lucida Sans Unicode"/>
              </a:rPr>
              <a:t>with</a:t>
            </a:r>
            <a:r>
              <a:rPr dirty="0" sz="2000" spc="-180" b="1">
                <a:latin typeface="Lucida Sans Unicode"/>
                <a:cs typeface="Lucida Sans Unicode"/>
              </a:rPr>
              <a:t> </a:t>
            </a:r>
            <a:r>
              <a:rPr dirty="0" sz="2000" spc="10" b="1">
                <a:latin typeface="Lucida Sans Unicode"/>
                <a:cs typeface="Lucida Sans Unicode"/>
              </a:rPr>
              <a:t>T2DM</a:t>
            </a:r>
            <a:endParaRPr sz="2000">
              <a:latin typeface="Lucida Sans Unicode"/>
              <a:cs typeface="Lucida Sans Unicode"/>
            </a:endParaRP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Clr>
                <a:srgbClr val="2CA1BE"/>
              </a:buClr>
              <a:buFont typeface="Verdana"/>
              <a:buChar char="◦"/>
              <a:tabLst>
                <a:tab pos="240665" algn="l"/>
                <a:tab pos="241300" algn="l"/>
              </a:tabLst>
            </a:pPr>
            <a:r>
              <a:rPr dirty="0" sz="2000" spc="5" b="1">
                <a:latin typeface="Lucida Sans Unicode"/>
                <a:cs typeface="Lucida Sans Unicode"/>
              </a:rPr>
              <a:t>Has </a:t>
            </a:r>
            <a:r>
              <a:rPr dirty="0" sz="2000" b="1">
                <a:latin typeface="Lucida Sans Unicode"/>
                <a:cs typeface="Lucida Sans Unicode"/>
              </a:rPr>
              <a:t>a </a:t>
            </a:r>
            <a:r>
              <a:rPr dirty="0" sz="2000" spc="-5" b="1">
                <a:latin typeface="Lucida Sans Unicode"/>
                <a:cs typeface="Lucida Sans Unicode"/>
              </a:rPr>
              <a:t>substantially </a:t>
            </a:r>
            <a:r>
              <a:rPr dirty="0" sz="2000" b="1">
                <a:latin typeface="Lucida Sans Unicode"/>
                <a:cs typeface="Lucida Sans Unicode"/>
              </a:rPr>
              <a:t>higher </a:t>
            </a:r>
            <a:r>
              <a:rPr dirty="0" sz="2000" spc="-5" b="1">
                <a:latin typeface="Lucida Sans Unicode"/>
                <a:cs typeface="Lucida Sans Unicode"/>
              </a:rPr>
              <a:t>mortality </a:t>
            </a:r>
            <a:r>
              <a:rPr dirty="0" sz="2000" b="1">
                <a:latin typeface="Lucida Sans Unicode"/>
                <a:cs typeface="Lucida Sans Unicode"/>
              </a:rPr>
              <a:t>than </a:t>
            </a:r>
            <a:r>
              <a:rPr dirty="0" sz="2000" spc="5" b="1">
                <a:latin typeface="Lucida Sans Unicode"/>
                <a:cs typeface="Lucida Sans Unicode"/>
              </a:rPr>
              <a:t>DKA (up </a:t>
            </a:r>
            <a:r>
              <a:rPr dirty="0" sz="2000" b="1">
                <a:latin typeface="Lucida Sans Unicode"/>
                <a:cs typeface="Lucida Sans Unicode"/>
              </a:rPr>
              <a:t>to</a:t>
            </a:r>
            <a:r>
              <a:rPr dirty="0" sz="2000" spc="-180" b="1">
                <a:latin typeface="Lucida Sans Unicode"/>
                <a:cs typeface="Lucida Sans Unicode"/>
              </a:rPr>
              <a:t> </a:t>
            </a:r>
            <a:r>
              <a:rPr dirty="0" sz="2000" spc="5" b="1">
                <a:latin typeface="Lucida Sans Unicode"/>
                <a:cs typeface="Lucida Sans Unicode"/>
              </a:rPr>
              <a:t>15%)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28600"/>
            <a:ext cx="9144000" cy="1392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0062" y="5945187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554" y="21311"/>
                </a:moveTo>
                <a:lnTo>
                  <a:pt x="3636827" y="912809"/>
                </a:lnTo>
                <a:lnTo>
                  <a:pt x="4897503" y="912809"/>
                </a:lnTo>
                <a:lnTo>
                  <a:pt x="85554" y="21311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61"/>
                </a:lnTo>
                <a:lnTo>
                  <a:pt x="85554" y="21311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5775" y="5938837"/>
            <a:ext cx="3653154" cy="919480"/>
          </a:xfrm>
          <a:custGeom>
            <a:avLst/>
            <a:gdLst/>
            <a:ahLst/>
            <a:cxnLst/>
            <a:rect l="l" t="t" r="r" b="b"/>
            <a:pathLst>
              <a:path w="3653154" h="919479">
                <a:moveTo>
                  <a:pt x="0" y="0"/>
                </a:moveTo>
                <a:lnTo>
                  <a:pt x="7924" y="6350"/>
                </a:lnTo>
                <a:lnTo>
                  <a:pt x="2869844" y="919159"/>
                </a:lnTo>
                <a:lnTo>
                  <a:pt x="3653132" y="9191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784350"/>
            <a:ext cx="3371840" cy="10736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79876" y="2976372"/>
            <a:ext cx="295655" cy="3383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637026" y="3005201"/>
            <a:ext cx="182499" cy="228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637026" y="3005201"/>
            <a:ext cx="182880" cy="228600"/>
          </a:xfrm>
          <a:custGeom>
            <a:avLst/>
            <a:gdLst/>
            <a:ahLst/>
            <a:cxnLst/>
            <a:rect l="l" t="t" r="r" b="b"/>
            <a:pathLst>
              <a:path w="182879" h="228600">
                <a:moveTo>
                  <a:pt x="0" y="0"/>
                </a:moveTo>
                <a:lnTo>
                  <a:pt x="91186" y="0"/>
                </a:lnTo>
                <a:lnTo>
                  <a:pt x="182499" y="114300"/>
                </a:lnTo>
                <a:lnTo>
                  <a:pt x="91186" y="228600"/>
                </a:lnTo>
                <a:lnTo>
                  <a:pt x="0" y="228600"/>
                </a:lnTo>
                <a:lnTo>
                  <a:pt x="91186" y="1143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E76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92423" y="2976372"/>
            <a:ext cx="297179" cy="3383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449701" y="3005201"/>
            <a:ext cx="184150" cy="228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449701" y="3005201"/>
            <a:ext cx="184150" cy="228600"/>
          </a:xfrm>
          <a:custGeom>
            <a:avLst/>
            <a:gdLst/>
            <a:ahLst/>
            <a:cxnLst/>
            <a:rect l="l" t="t" r="r" b="b"/>
            <a:pathLst>
              <a:path w="184150" h="228600">
                <a:moveTo>
                  <a:pt x="0" y="0"/>
                </a:moveTo>
                <a:lnTo>
                  <a:pt x="92075" y="0"/>
                </a:lnTo>
                <a:lnTo>
                  <a:pt x="184150" y="114300"/>
                </a:lnTo>
                <a:lnTo>
                  <a:pt x="92075" y="228600"/>
                </a:lnTo>
                <a:lnTo>
                  <a:pt x="0" y="228600"/>
                </a:lnTo>
                <a:lnTo>
                  <a:pt x="92075" y="1143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E76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2148" y="1737360"/>
            <a:ext cx="5120640" cy="13304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9495" y="1469135"/>
            <a:ext cx="7395209" cy="3200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2CA1BE"/>
              </a:buClr>
              <a:buFont typeface="Verdana"/>
              <a:buChar char="◦"/>
              <a:tabLst>
                <a:tab pos="241935" algn="l"/>
              </a:tabLst>
            </a:pPr>
            <a:r>
              <a:rPr dirty="0" sz="2100">
                <a:solidFill>
                  <a:srgbClr val="000000"/>
                </a:solidFill>
              </a:rPr>
              <a:t>Common </a:t>
            </a:r>
            <a:r>
              <a:rPr dirty="0" sz="2100" spc="-5">
                <a:solidFill>
                  <a:srgbClr val="000000"/>
                </a:solidFill>
              </a:rPr>
              <a:t>complication of </a:t>
            </a:r>
            <a:r>
              <a:rPr dirty="0" sz="2100">
                <a:solidFill>
                  <a:srgbClr val="000000"/>
                </a:solidFill>
              </a:rPr>
              <a:t>treatment with insulin </a:t>
            </a:r>
            <a:r>
              <a:rPr dirty="0" sz="2100" spc="-5">
                <a:solidFill>
                  <a:srgbClr val="000000"/>
                </a:solidFill>
              </a:rPr>
              <a:t>or</a:t>
            </a:r>
            <a:r>
              <a:rPr dirty="0" sz="2100" spc="-185">
                <a:solidFill>
                  <a:srgbClr val="000000"/>
                </a:solidFill>
              </a:rPr>
              <a:t> </a:t>
            </a:r>
            <a:r>
              <a:rPr dirty="0" sz="2100">
                <a:solidFill>
                  <a:srgbClr val="000000"/>
                </a:solidFill>
              </a:rPr>
              <a:t>oral</a:t>
            </a:r>
            <a:endParaRPr sz="2100"/>
          </a:p>
        </p:txBody>
      </p:sp>
      <p:sp>
        <p:nvSpPr>
          <p:cNvPr id="3" name="object 3"/>
          <p:cNvSpPr txBox="1"/>
          <p:nvPr/>
        </p:nvSpPr>
        <p:spPr>
          <a:xfrm>
            <a:off x="939495" y="1949450"/>
            <a:ext cx="7525384" cy="3715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>
              <a:lnSpc>
                <a:spcPct val="100000"/>
              </a:lnSpc>
            </a:pPr>
            <a:r>
              <a:rPr dirty="0" sz="2100" spc="-5" b="1">
                <a:latin typeface="Lucida Sans Unicode"/>
                <a:cs typeface="Lucida Sans Unicode"/>
              </a:rPr>
              <a:t>hypoglycaemics</a:t>
            </a:r>
            <a:endParaRPr sz="2100">
              <a:latin typeface="Lucida Sans Unicode"/>
              <a:cs typeface="Lucida Sans Unicode"/>
            </a:endParaRPr>
          </a:p>
          <a:p>
            <a:pPr marL="241300" indent="-228600">
              <a:lnSpc>
                <a:spcPct val="100000"/>
              </a:lnSpc>
              <a:spcBef>
                <a:spcPts val="1560"/>
              </a:spcBef>
              <a:buClr>
                <a:srgbClr val="2CA1BE"/>
              </a:buClr>
              <a:buFont typeface="Verdana"/>
              <a:buChar char="◦"/>
              <a:tabLst>
                <a:tab pos="241935" algn="l"/>
              </a:tabLst>
            </a:pPr>
            <a:r>
              <a:rPr dirty="0" sz="2100" b="1">
                <a:latin typeface="Lucida Sans Unicode"/>
                <a:cs typeface="Lucida Sans Unicode"/>
              </a:rPr>
              <a:t>More common in patients with</a:t>
            </a:r>
            <a:r>
              <a:rPr dirty="0" sz="2100" spc="-204" b="1">
                <a:latin typeface="Lucida Sans Unicode"/>
                <a:cs typeface="Lucida Sans Unicode"/>
              </a:rPr>
              <a:t> </a:t>
            </a:r>
            <a:r>
              <a:rPr dirty="0" sz="2100" spc="10" b="1">
                <a:latin typeface="Lucida Sans Unicode"/>
                <a:cs typeface="Lucida Sans Unicode"/>
              </a:rPr>
              <a:t>T1DM</a:t>
            </a:r>
            <a:endParaRPr sz="2100">
              <a:latin typeface="Lucida Sans Unicode"/>
              <a:cs typeface="Lucida Sans Unicode"/>
            </a:endParaRPr>
          </a:p>
          <a:p>
            <a:pPr marL="241300" indent="-228600">
              <a:lnSpc>
                <a:spcPct val="100000"/>
              </a:lnSpc>
              <a:spcBef>
                <a:spcPts val="1560"/>
              </a:spcBef>
              <a:buClr>
                <a:srgbClr val="2CA1BE"/>
              </a:buClr>
              <a:buFont typeface="Verdana"/>
              <a:buChar char="◦"/>
              <a:tabLst>
                <a:tab pos="241935" algn="l"/>
              </a:tabLst>
            </a:pPr>
            <a:r>
              <a:rPr dirty="0" sz="2100" spc="-5" b="1">
                <a:latin typeface="Lucida Sans Unicode"/>
                <a:cs typeface="Lucida Sans Unicode"/>
              </a:rPr>
              <a:t>Manifestations: </a:t>
            </a:r>
            <a:r>
              <a:rPr dirty="0" sz="2100" b="1">
                <a:latin typeface="Lucida Sans Unicode"/>
                <a:cs typeface="Lucida Sans Unicode"/>
              </a:rPr>
              <a:t>Characterized</a:t>
            </a:r>
            <a:r>
              <a:rPr dirty="0" sz="2100" spc="-70" b="1">
                <a:latin typeface="Lucida Sans Unicode"/>
                <a:cs typeface="Lucida Sans Unicode"/>
              </a:rPr>
              <a:t> </a:t>
            </a:r>
            <a:r>
              <a:rPr dirty="0" sz="2100" b="1">
                <a:latin typeface="Lucida Sans Unicode"/>
                <a:cs typeface="Lucida Sans Unicode"/>
              </a:rPr>
              <a:t>by:</a:t>
            </a:r>
            <a:endParaRPr sz="2100">
              <a:latin typeface="Lucida Sans Unicode"/>
              <a:cs typeface="Lucida Sans Unicode"/>
            </a:endParaRPr>
          </a:p>
          <a:p>
            <a:pPr lvl="1" marL="590550" indent="-281940">
              <a:lnSpc>
                <a:spcPct val="100000"/>
              </a:lnSpc>
              <a:spcBef>
                <a:spcPts val="1530"/>
              </a:spcBef>
              <a:buClr>
                <a:srgbClr val="DA1F28"/>
              </a:buClr>
              <a:buAutoNum type="arabicPeriod"/>
              <a:tabLst>
                <a:tab pos="591185" algn="l"/>
              </a:tabLst>
            </a:pPr>
            <a:r>
              <a:rPr dirty="0" sz="2000" spc="5" b="1">
                <a:latin typeface="Lucida Sans Unicode"/>
                <a:cs typeface="Lucida Sans Unicode"/>
              </a:rPr>
              <a:t>CNS </a:t>
            </a:r>
            <a:r>
              <a:rPr dirty="0" sz="2000" b="1">
                <a:latin typeface="Lucida Sans Unicode"/>
                <a:cs typeface="Lucida Sans Unicode"/>
              </a:rPr>
              <a:t>Symptoms </a:t>
            </a:r>
            <a:r>
              <a:rPr dirty="0" sz="2000" spc="-5" b="1">
                <a:latin typeface="Lucida Sans Unicode"/>
                <a:cs typeface="Lucida Sans Unicode"/>
              </a:rPr>
              <a:t>(confusion, </a:t>
            </a:r>
            <a:r>
              <a:rPr dirty="0" sz="2000" b="1">
                <a:latin typeface="Lucida Sans Unicode"/>
                <a:cs typeface="Lucida Sans Unicode"/>
              </a:rPr>
              <a:t>aberrant behavior, </a:t>
            </a:r>
            <a:r>
              <a:rPr dirty="0" sz="2000" spc="5" b="1">
                <a:latin typeface="Lucida Sans Unicode"/>
                <a:cs typeface="Lucida Sans Unicode"/>
              </a:rPr>
              <a:t>or</a:t>
            </a:r>
            <a:r>
              <a:rPr dirty="0" sz="2000" spc="-225" b="1">
                <a:latin typeface="Lucida Sans Unicode"/>
                <a:cs typeface="Lucida Sans Unicode"/>
              </a:rPr>
              <a:t> </a:t>
            </a:r>
            <a:r>
              <a:rPr dirty="0" sz="2000" spc="5" b="1">
                <a:latin typeface="Lucida Sans Unicode"/>
                <a:cs typeface="Lucida Sans Unicode"/>
              </a:rPr>
              <a:t>coma):</a:t>
            </a:r>
            <a:endParaRPr sz="2000">
              <a:latin typeface="Lucida Sans Unicode"/>
              <a:cs typeface="Lucida Sans Unicode"/>
            </a:endParaRPr>
          </a:p>
          <a:p>
            <a:pPr marL="590550">
              <a:lnSpc>
                <a:spcPct val="100000"/>
              </a:lnSpc>
              <a:spcBef>
                <a:spcPts val="1035"/>
              </a:spcBef>
            </a:pPr>
            <a:r>
              <a:rPr dirty="0" sz="1900" spc="-60" i="1">
                <a:latin typeface="Lucida Sans Unicode"/>
                <a:cs typeface="Lucida Sans Unicode"/>
              </a:rPr>
              <a:t>see </a:t>
            </a:r>
            <a:r>
              <a:rPr dirty="0" sz="1900" spc="-50" i="1">
                <a:latin typeface="Lucida Sans Unicode"/>
                <a:cs typeface="Lucida Sans Unicode"/>
              </a:rPr>
              <a:t>details</a:t>
            </a:r>
            <a:r>
              <a:rPr dirty="0" sz="1900" spc="-55" i="1">
                <a:latin typeface="Lucida Sans Unicode"/>
                <a:cs typeface="Lucida Sans Unicode"/>
              </a:rPr>
              <a:t> </a:t>
            </a:r>
            <a:r>
              <a:rPr dirty="0" sz="1900" spc="-50" i="1">
                <a:latin typeface="Lucida Sans Unicode"/>
                <a:cs typeface="Lucida Sans Unicode"/>
              </a:rPr>
              <a:t>later</a:t>
            </a:r>
            <a:endParaRPr sz="1900">
              <a:latin typeface="Lucida Sans Unicode"/>
              <a:cs typeface="Lucida Sans Unicode"/>
            </a:endParaRPr>
          </a:p>
          <a:p>
            <a:pPr lvl="1" marL="590550" indent="-281940">
              <a:lnSpc>
                <a:spcPct val="100000"/>
              </a:lnSpc>
              <a:spcBef>
                <a:spcPts val="1425"/>
              </a:spcBef>
              <a:buClr>
                <a:srgbClr val="DA1F28"/>
              </a:buClr>
              <a:buAutoNum type="arabicPeriod" startAt="2"/>
              <a:tabLst>
                <a:tab pos="591185" algn="l"/>
              </a:tabLst>
            </a:pPr>
            <a:r>
              <a:rPr dirty="0" sz="2000" b="1">
                <a:latin typeface="Lucida Sans Unicode"/>
                <a:cs typeface="Lucida Sans Unicode"/>
              </a:rPr>
              <a:t>Low blood</a:t>
            </a:r>
            <a:r>
              <a:rPr dirty="0" sz="2000" spc="-130" b="1">
                <a:latin typeface="Lucida Sans Unicode"/>
                <a:cs typeface="Lucida Sans Unicode"/>
              </a:rPr>
              <a:t> </a:t>
            </a:r>
            <a:r>
              <a:rPr dirty="0" sz="2000" b="1">
                <a:latin typeface="Lucida Sans Unicode"/>
                <a:cs typeface="Lucida Sans Unicode"/>
              </a:rPr>
              <a:t>[Glucose]</a:t>
            </a:r>
            <a:endParaRPr sz="2000">
              <a:latin typeface="Lucida Sans Unicode"/>
              <a:cs typeface="Lucida Sans Unicode"/>
            </a:endParaRPr>
          </a:p>
          <a:p>
            <a:pPr lvl="1" marL="590550" marR="929640" indent="-281940">
              <a:lnSpc>
                <a:spcPct val="150000"/>
              </a:lnSpc>
              <a:spcBef>
                <a:spcPts val="300"/>
              </a:spcBef>
              <a:buClr>
                <a:srgbClr val="DA1F28"/>
              </a:buClr>
              <a:buAutoNum type="arabicPeriod" startAt="2"/>
              <a:tabLst>
                <a:tab pos="591185" algn="l"/>
              </a:tabLst>
            </a:pPr>
            <a:r>
              <a:rPr dirty="0" sz="2000" b="1">
                <a:latin typeface="Lucida Sans Unicode"/>
                <a:cs typeface="Lucida Sans Unicode"/>
              </a:rPr>
              <a:t>Symptoms resolved within </a:t>
            </a:r>
            <a:r>
              <a:rPr dirty="0" sz="2000" spc="-5" b="1">
                <a:latin typeface="Lucida Sans Unicode"/>
                <a:cs typeface="Lucida Sans Unicode"/>
              </a:rPr>
              <a:t>minutes following</a:t>
            </a:r>
            <a:r>
              <a:rPr dirty="0" sz="2000" spc="-195" b="1">
                <a:latin typeface="Lucida Sans Unicode"/>
                <a:cs typeface="Lucida Sans Unicode"/>
              </a:rPr>
              <a:t> </a:t>
            </a:r>
            <a:r>
              <a:rPr dirty="0" sz="2000" b="1">
                <a:latin typeface="Lucida Sans Unicode"/>
                <a:cs typeface="Lucida Sans Unicode"/>
              </a:rPr>
              <a:t>the  </a:t>
            </a:r>
            <a:r>
              <a:rPr dirty="0" sz="2000" spc="-5" b="1">
                <a:latin typeface="Lucida Sans Unicode"/>
                <a:cs typeface="Lucida Sans Unicode"/>
              </a:rPr>
              <a:t>administration </a:t>
            </a:r>
            <a:r>
              <a:rPr dirty="0" sz="2000" spc="5" b="1">
                <a:latin typeface="Lucida Sans Unicode"/>
                <a:cs typeface="Lucida Sans Unicode"/>
              </a:rPr>
              <a:t>of</a:t>
            </a:r>
            <a:r>
              <a:rPr dirty="0" sz="2000" spc="-105" b="1">
                <a:latin typeface="Lucida Sans Unicode"/>
                <a:cs typeface="Lucida Sans Unicode"/>
              </a:rPr>
              <a:t> </a:t>
            </a:r>
            <a:r>
              <a:rPr dirty="0" sz="2000" b="1">
                <a:latin typeface="Lucida Sans Unicode"/>
                <a:cs typeface="Lucida Sans Unicode"/>
              </a:rPr>
              <a:t>glucose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36804"/>
            <a:ext cx="4797552" cy="1286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9526" y="1260937"/>
            <a:ext cx="7344409" cy="4473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marR="5080" indent="-228600">
              <a:lnSpc>
                <a:spcPct val="170100"/>
              </a:lnSpc>
              <a:buClr>
                <a:srgbClr val="2CA1BE"/>
              </a:buClr>
              <a:buFont typeface="Verdana"/>
              <a:buChar char="◦"/>
              <a:tabLst>
                <a:tab pos="241300" algn="l"/>
              </a:tabLst>
            </a:pPr>
            <a:r>
              <a:rPr dirty="0" sz="2800" b="1">
                <a:latin typeface="Lucida Sans Unicode"/>
                <a:cs typeface="Lucida Sans Unicode"/>
              </a:rPr>
              <a:t>The brain has absolute </a:t>
            </a:r>
            <a:r>
              <a:rPr dirty="0" sz="2800" spc="-5" b="1">
                <a:latin typeface="Lucida Sans Unicode"/>
                <a:cs typeface="Lucida Sans Unicode"/>
              </a:rPr>
              <a:t>requirement </a:t>
            </a:r>
            <a:r>
              <a:rPr dirty="0" sz="2800" b="1">
                <a:latin typeface="Lucida Sans Unicode"/>
                <a:cs typeface="Lucida Sans Unicode"/>
              </a:rPr>
              <a:t>for</a:t>
            </a:r>
            <a:r>
              <a:rPr dirty="0" sz="2800" spc="-170" b="1">
                <a:latin typeface="Lucida Sans Unicode"/>
                <a:cs typeface="Lucida Sans Unicode"/>
              </a:rPr>
              <a:t> </a:t>
            </a:r>
            <a:r>
              <a:rPr dirty="0" sz="2800" spc="-5" b="1">
                <a:latin typeface="Lucida Sans Unicode"/>
                <a:cs typeface="Lucida Sans Unicode"/>
              </a:rPr>
              <a:t>a  </a:t>
            </a:r>
            <a:r>
              <a:rPr dirty="0" sz="2800" b="1">
                <a:latin typeface="Lucida Sans Unicode"/>
                <a:cs typeface="Lucida Sans Unicode"/>
              </a:rPr>
              <a:t>continuous supply </a:t>
            </a:r>
            <a:r>
              <a:rPr dirty="0" sz="2800" spc="-5" b="1">
                <a:latin typeface="Lucida Sans Unicode"/>
                <a:cs typeface="Lucida Sans Unicode"/>
              </a:rPr>
              <a:t>of</a:t>
            </a:r>
            <a:r>
              <a:rPr dirty="0" sz="2800" spc="-155" b="1">
                <a:latin typeface="Lucida Sans Unicode"/>
                <a:cs typeface="Lucida Sans Unicode"/>
              </a:rPr>
              <a:t> </a:t>
            </a:r>
            <a:r>
              <a:rPr dirty="0" sz="2800" b="1">
                <a:latin typeface="Lucida Sans Unicode"/>
                <a:cs typeface="Lucida Sans Unicode"/>
              </a:rPr>
              <a:t>glucose</a:t>
            </a:r>
            <a:endParaRPr sz="2800">
              <a:latin typeface="Lucida Sans Unicode"/>
              <a:cs typeface="Lucida Sans Unicode"/>
            </a:endParaRPr>
          </a:p>
          <a:p>
            <a:pPr marL="241300" marR="1010919" indent="-228600">
              <a:lnSpc>
                <a:spcPct val="167500"/>
              </a:lnSpc>
              <a:spcBef>
                <a:spcPts val="470"/>
              </a:spcBef>
              <a:buClr>
                <a:srgbClr val="2CA1BE"/>
              </a:buClr>
              <a:buFont typeface="Verdana"/>
              <a:buChar char="◦"/>
              <a:tabLst>
                <a:tab pos="241300" algn="l"/>
              </a:tabLst>
            </a:pPr>
            <a:r>
              <a:rPr dirty="0" sz="2800" spc="-5" b="1">
                <a:latin typeface="Lucida Sans Unicode"/>
                <a:cs typeface="Lucida Sans Unicode"/>
              </a:rPr>
              <a:t>Transient hypoglycemia </a:t>
            </a:r>
            <a:r>
              <a:rPr dirty="0" sz="2800" spc="-10" b="1">
                <a:latin typeface="Wingdings"/>
                <a:cs typeface="Wingdings"/>
              </a:rPr>
              <a:t></a:t>
            </a:r>
            <a:r>
              <a:rPr dirty="0" sz="2800" spc="-10" b="1">
                <a:latin typeface="Times New Roman"/>
                <a:cs typeface="Times New Roman"/>
              </a:rPr>
              <a:t> </a:t>
            </a:r>
            <a:r>
              <a:rPr dirty="0" sz="2800" b="1">
                <a:latin typeface="Lucida Sans Unicode"/>
                <a:cs typeface="Lucida Sans Unicode"/>
              </a:rPr>
              <a:t>cerebral  </a:t>
            </a:r>
            <a:r>
              <a:rPr dirty="0" sz="2800" spc="-5" b="1">
                <a:latin typeface="Lucida Sans Unicode"/>
                <a:cs typeface="Lucida Sans Unicode"/>
              </a:rPr>
              <a:t>dysfunction</a:t>
            </a:r>
            <a:endParaRPr sz="2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2CA1BE"/>
              </a:buClr>
              <a:buFont typeface="Verdana"/>
              <a:buChar char="◦"/>
            </a:pPr>
            <a:endParaRPr sz="23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2CA1BE"/>
              </a:buClr>
              <a:buFont typeface="Verdana"/>
              <a:buChar char="◦"/>
              <a:tabLst>
                <a:tab pos="241300" algn="l"/>
              </a:tabLst>
            </a:pPr>
            <a:r>
              <a:rPr dirty="0" sz="2800" b="1">
                <a:latin typeface="Lucida Sans Unicode"/>
                <a:cs typeface="Lucida Sans Unicode"/>
              </a:rPr>
              <a:t>Severe, prolonged </a:t>
            </a:r>
            <a:r>
              <a:rPr dirty="0" sz="2800" spc="-5" b="1">
                <a:latin typeface="Lucida Sans Unicode"/>
                <a:cs typeface="Lucida Sans Unicode"/>
              </a:rPr>
              <a:t>hypoglycemia </a:t>
            </a:r>
            <a:r>
              <a:rPr dirty="0" sz="2800" spc="-5" b="1">
                <a:latin typeface="Wingdings"/>
                <a:cs typeface="Wingdings"/>
              </a:rPr>
              <a:t></a:t>
            </a:r>
            <a:r>
              <a:rPr dirty="0" sz="2800" spc="140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Lucida Sans Unicode"/>
                <a:cs typeface="Lucida Sans Unicode"/>
              </a:rPr>
              <a:t>brain</a:t>
            </a:r>
            <a:endParaRPr sz="2800">
              <a:latin typeface="Lucida Sans Unicode"/>
              <a:cs typeface="Lucida Sans Unicode"/>
            </a:endParaRPr>
          </a:p>
          <a:p>
            <a:pPr marL="241300">
              <a:lnSpc>
                <a:spcPct val="100000"/>
              </a:lnSpc>
              <a:spcBef>
                <a:spcPts val="2265"/>
              </a:spcBef>
            </a:pPr>
            <a:r>
              <a:rPr dirty="0" sz="2800" b="1">
                <a:latin typeface="Lucida Sans Unicode"/>
                <a:cs typeface="Lucida Sans Unicode"/>
              </a:rPr>
              <a:t>death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5656" y="225552"/>
            <a:ext cx="8299704" cy="1400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791" y="923163"/>
            <a:ext cx="3383279" cy="3909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5740" indent="-193040">
              <a:lnSpc>
                <a:spcPct val="100000"/>
              </a:lnSpc>
              <a:buFont typeface="Lucida Sans Unicode"/>
              <a:buChar char="-"/>
              <a:tabLst>
                <a:tab pos="206375" algn="l"/>
              </a:tabLst>
            </a:pPr>
            <a:r>
              <a:rPr dirty="0" sz="1700" b="1">
                <a:latin typeface="Lucida Sans Unicode"/>
                <a:cs typeface="Lucida Sans Unicode"/>
              </a:rPr>
              <a:t>Diabetic</a:t>
            </a:r>
            <a:r>
              <a:rPr dirty="0" sz="1700" spc="-130" b="1">
                <a:latin typeface="Lucida Sans Unicode"/>
                <a:cs typeface="Lucida Sans Unicode"/>
              </a:rPr>
              <a:t> </a:t>
            </a:r>
            <a:r>
              <a:rPr dirty="0" sz="1700" b="1">
                <a:latin typeface="Lucida Sans Unicode"/>
                <a:cs typeface="Lucida Sans Unicode"/>
              </a:rPr>
              <a:t>Complications</a:t>
            </a:r>
            <a:endParaRPr sz="1700">
              <a:latin typeface="Lucida Sans Unicode"/>
              <a:cs typeface="Lucida Sans Unicode"/>
            </a:endParaRPr>
          </a:p>
          <a:p>
            <a:pPr marL="205740" indent="-193040">
              <a:lnSpc>
                <a:spcPct val="100000"/>
              </a:lnSpc>
              <a:spcBef>
                <a:spcPts val="409"/>
              </a:spcBef>
              <a:buFont typeface="Lucida Sans Unicode"/>
              <a:buChar char="-"/>
              <a:tabLst>
                <a:tab pos="206375" algn="l"/>
              </a:tabLst>
            </a:pPr>
            <a:r>
              <a:rPr dirty="0" sz="1700" b="1">
                <a:latin typeface="Lucida Sans Unicode"/>
                <a:cs typeface="Lucida Sans Unicode"/>
              </a:rPr>
              <a:t>Ketone bodies</a:t>
            </a:r>
            <a:r>
              <a:rPr dirty="0" sz="1700" spc="-140" b="1">
                <a:latin typeface="Lucida Sans Unicode"/>
                <a:cs typeface="Lucida Sans Unicode"/>
              </a:rPr>
              <a:t> </a:t>
            </a:r>
            <a:r>
              <a:rPr dirty="0" sz="1700" b="1">
                <a:latin typeface="Lucida Sans Unicode"/>
                <a:cs typeface="Lucida Sans Unicode"/>
              </a:rPr>
              <a:t>metabolism</a:t>
            </a:r>
            <a:endParaRPr sz="1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buChar char="-"/>
              <a:tabLst>
                <a:tab pos="206375" algn="l"/>
              </a:tabLst>
            </a:pPr>
            <a:r>
              <a:rPr dirty="0" sz="1700" spc="5" b="1">
                <a:latin typeface="Lucida Sans Unicode"/>
                <a:cs typeface="Lucida Sans Unicode"/>
              </a:rPr>
              <a:t>DKA</a:t>
            </a:r>
            <a:r>
              <a:rPr dirty="0" sz="1700" spc="5">
                <a:latin typeface="Lucida Sans Unicode"/>
                <a:cs typeface="Lucida Sans Unicode"/>
              </a:rPr>
              <a:t>:</a:t>
            </a:r>
            <a:endParaRPr sz="1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700" spc="-5">
                <a:latin typeface="Lucida Sans Unicode"/>
                <a:cs typeface="Lucida Sans Unicode"/>
              </a:rPr>
              <a:t>Definition</a:t>
            </a:r>
            <a:endParaRPr sz="1700">
              <a:latin typeface="Lucida Sans Unicode"/>
              <a:cs typeface="Lucida Sans Unicode"/>
            </a:endParaRPr>
          </a:p>
          <a:p>
            <a:pPr marL="12700" marR="807085">
              <a:lnSpc>
                <a:spcPct val="119500"/>
              </a:lnSpc>
              <a:spcBef>
                <a:spcPts val="10"/>
              </a:spcBef>
            </a:pPr>
            <a:r>
              <a:rPr dirty="0" sz="1700" spc="-5">
                <a:latin typeface="Lucida Sans Unicode"/>
                <a:cs typeface="Lucida Sans Unicode"/>
              </a:rPr>
              <a:t>Causes and</a:t>
            </a:r>
            <a:r>
              <a:rPr dirty="0" sz="1700" spc="-65">
                <a:latin typeface="Lucida Sans Unicode"/>
                <a:cs typeface="Lucida Sans Unicode"/>
              </a:rPr>
              <a:t> </a:t>
            </a:r>
            <a:r>
              <a:rPr dirty="0" sz="1700" spc="-5">
                <a:latin typeface="Lucida Sans Unicode"/>
                <a:cs typeface="Lucida Sans Unicode"/>
              </a:rPr>
              <a:t>Mechanisms  Manifestations  Precipitating</a:t>
            </a:r>
            <a:r>
              <a:rPr dirty="0" sz="1700" spc="-70">
                <a:latin typeface="Lucida Sans Unicode"/>
                <a:cs typeface="Lucida Sans Unicode"/>
              </a:rPr>
              <a:t> </a:t>
            </a:r>
            <a:r>
              <a:rPr dirty="0" sz="1700" spc="-5">
                <a:latin typeface="Lucida Sans Unicode"/>
                <a:cs typeface="Lucida Sans Unicode"/>
              </a:rPr>
              <a:t>Factors</a:t>
            </a:r>
            <a:endParaRPr sz="1700"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  <a:spcBef>
                <a:spcPts val="405"/>
              </a:spcBef>
              <a:buChar char="-"/>
              <a:tabLst>
                <a:tab pos="206375" algn="l"/>
              </a:tabLst>
            </a:pPr>
            <a:r>
              <a:rPr dirty="0" sz="1700" b="1">
                <a:latin typeface="Lucida Sans Unicode"/>
                <a:cs typeface="Lucida Sans Unicode"/>
              </a:rPr>
              <a:t>Hyperosmolar </a:t>
            </a:r>
            <a:r>
              <a:rPr dirty="0" sz="1700" spc="-5" b="1">
                <a:latin typeface="Lucida Sans Unicode"/>
                <a:cs typeface="Lucida Sans Unicode"/>
              </a:rPr>
              <a:t>hyperglycaemic  </a:t>
            </a:r>
            <a:r>
              <a:rPr dirty="0" sz="1700" b="1">
                <a:latin typeface="Lucida Sans Unicode"/>
                <a:cs typeface="Lucida Sans Unicode"/>
              </a:rPr>
              <a:t>state (HHS) = Hypperosmolar  non-ketotic acidosis</a:t>
            </a:r>
            <a:r>
              <a:rPr dirty="0" sz="1700" spc="-140" b="1">
                <a:latin typeface="Lucida Sans Unicode"/>
                <a:cs typeface="Lucida Sans Unicode"/>
              </a:rPr>
              <a:t> </a:t>
            </a:r>
            <a:r>
              <a:rPr dirty="0" sz="1700" b="1">
                <a:latin typeface="Lucida Sans Unicode"/>
                <a:cs typeface="Lucida Sans Unicode"/>
              </a:rPr>
              <a:t>(HONK):</a:t>
            </a:r>
            <a:endParaRPr sz="1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700" spc="-5">
                <a:latin typeface="Lucida Sans Unicode"/>
                <a:cs typeface="Lucida Sans Unicode"/>
              </a:rPr>
              <a:t>Definition</a:t>
            </a:r>
            <a:endParaRPr sz="1700">
              <a:latin typeface="Lucida Sans Unicode"/>
              <a:cs typeface="Lucida Sans Unicode"/>
            </a:endParaRPr>
          </a:p>
          <a:p>
            <a:pPr marL="12700" marR="807085">
              <a:lnSpc>
                <a:spcPts val="2450"/>
              </a:lnSpc>
              <a:spcBef>
                <a:spcPts val="135"/>
              </a:spcBef>
            </a:pPr>
            <a:r>
              <a:rPr dirty="0" sz="1700" spc="-5">
                <a:latin typeface="Lucida Sans Unicode"/>
                <a:cs typeface="Lucida Sans Unicode"/>
              </a:rPr>
              <a:t>Causes and</a:t>
            </a:r>
            <a:r>
              <a:rPr dirty="0" sz="1700" spc="-65">
                <a:latin typeface="Lucida Sans Unicode"/>
                <a:cs typeface="Lucida Sans Unicode"/>
              </a:rPr>
              <a:t> </a:t>
            </a:r>
            <a:r>
              <a:rPr dirty="0" sz="1700" spc="-5">
                <a:latin typeface="Lucida Sans Unicode"/>
                <a:cs typeface="Lucida Sans Unicode"/>
              </a:rPr>
              <a:t>Mechanisms  Manifestations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1836" y="143255"/>
            <a:ext cx="3811524" cy="783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013197" y="871865"/>
            <a:ext cx="3277870" cy="4067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526540">
              <a:lnSpc>
                <a:spcPct val="119800"/>
              </a:lnSpc>
              <a:buChar char="-"/>
              <a:tabLst>
                <a:tab pos="206375" algn="l"/>
              </a:tabLst>
            </a:pPr>
            <a:r>
              <a:rPr dirty="0" sz="1700" spc="5" b="1">
                <a:latin typeface="Lucida Sans Unicode"/>
                <a:cs typeface="Lucida Sans Unicode"/>
              </a:rPr>
              <a:t>H</a:t>
            </a:r>
            <a:r>
              <a:rPr dirty="0" sz="1700" spc="5" b="1">
                <a:latin typeface="Lucida Sans Unicode"/>
                <a:cs typeface="Lucida Sans Unicode"/>
              </a:rPr>
              <a:t>y</a:t>
            </a:r>
            <a:r>
              <a:rPr dirty="0" sz="1700" spc="5" b="1">
                <a:latin typeface="Lucida Sans Unicode"/>
                <a:cs typeface="Lucida Sans Unicode"/>
              </a:rPr>
              <a:t>po</a:t>
            </a:r>
            <a:r>
              <a:rPr dirty="0" sz="1700" b="1">
                <a:latin typeface="Lucida Sans Unicode"/>
                <a:cs typeface="Lucida Sans Unicode"/>
              </a:rPr>
              <a:t>g</a:t>
            </a:r>
            <a:r>
              <a:rPr dirty="0" sz="1700" spc="-10" b="1">
                <a:latin typeface="Lucida Sans Unicode"/>
                <a:cs typeface="Lucida Sans Unicode"/>
              </a:rPr>
              <a:t>l</a:t>
            </a:r>
            <a:r>
              <a:rPr dirty="0" sz="1700" spc="-5" b="1">
                <a:latin typeface="Lucida Sans Unicode"/>
                <a:cs typeface="Lucida Sans Unicode"/>
              </a:rPr>
              <a:t>yce</a:t>
            </a:r>
            <a:r>
              <a:rPr dirty="0" sz="1700" spc="5" b="1">
                <a:latin typeface="Lucida Sans Unicode"/>
                <a:cs typeface="Lucida Sans Unicode"/>
              </a:rPr>
              <a:t>m</a:t>
            </a:r>
            <a:r>
              <a:rPr dirty="0" sz="1700" spc="-15" b="1">
                <a:latin typeface="Lucida Sans Unicode"/>
                <a:cs typeface="Lucida Sans Unicode"/>
              </a:rPr>
              <a:t>i</a:t>
            </a:r>
            <a:r>
              <a:rPr dirty="0" sz="1700" spc="-5" b="1">
                <a:latin typeface="Lucida Sans Unicode"/>
                <a:cs typeface="Lucida Sans Unicode"/>
              </a:rPr>
              <a:t>a:  </a:t>
            </a:r>
            <a:r>
              <a:rPr dirty="0" sz="1700" spc="-5">
                <a:latin typeface="Lucida Sans Unicode"/>
                <a:cs typeface="Lucida Sans Unicode"/>
              </a:rPr>
              <a:t>Causes  Manifestations</a:t>
            </a:r>
            <a:endParaRPr sz="1700">
              <a:latin typeface="Lucida Sans Unicode"/>
              <a:cs typeface="Lucida Sans Unicode"/>
            </a:endParaRPr>
          </a:p>
          <a:p>
            <a:pPr marL="12700" marR="711835">
              <a:lnSpc>
                <a:spcPct val="100000"/>
              </a:lnSpc>
              <a:spcBef>
                <a:spcPts val="395"/>
              </a:spcBef>
            </a:pPr>
            <a:r>
              <a:rPr dirty="0" sz="1700" spc="-5">
                <a:latin typeface="Lucida Sans Unicode"/>
                <a:cs typeface="Lucida Sans Unicode"/>
              </a:rPr>
              <a:t>Hormonal mechanisms  preventing or correcting  hypoglycemia</a:t>
            </a:r>
            <a:endParaRPr sz="1700">
              <a:latin typeface="Lucida Sans Unicode"/>
              <a:cs typeface="Lucida Sans Unicode"/>
            </a:endParaRPr>
          </a:p>
          <a:p>
            <a:pPr marL="12700" marR="6350">
              <a:lnSpc>
                <a:spcPct val="100000"/>
              </a:lnSpc>
              <a:spcBef>
                <a:spcPts val="409"/>
              </a:spcBef>
              <a:buChar char="-"/>
              <a:tabLst>
                <a:tab pos="206375" algn="l"/>
              </a:tabLst>
            </a:pPr>
            <a:r>
              <a:rPr dirty="0" sz="1700" b="1">
                <a:latin typeface="Lucida Sans Unicode"/>
                <a:cs typeface="Lucida Sans Unicode"/>
              </a:rPr>
              <a:t>A </a:t>
            </a:r>
            <a:r>
              <a:rPr dirty="0" sz="1700" spc="5" b="1">
                <a:latin typeface="Lucida Sans Unicode"/>
                <a:cs typeface="Lucida Sans Unicode"/>
              </a:rPr>
              <a:t>case </a:t>
            </a:r>
            <a:r>
              <a:rPr dirty="0" sz="1700" b="1">
                <a:latin typeface="Lucida Sans Unicode"/>
                <a:cs typeface="Lucida Sans Unicode"/>
              </a:rPr>
              <a:t>of </a:t>
            </a:r>
            <a:r>
              <a:rPr dirty="0" sz="1700" spc="5" b="1">
                <a:latin typeface="Lucida Sans Unicode"/>
                <a:cs typeface="Lucida Sans Unicode"/>
              </a:rPr>
              <a:t>DKA:</a:t>
            </a:r>
            <a:r>
              <a:rPr dirty="0" sz="1700" spc="-140" b="1">
                <a:latin typeface="Lucida Sans Unicode"/>
                <a:cs typeface="Lucida Sans Unicode"/>
              </a:rPr>
              <a:t> </a:t>
            </a:r>
            <a:r>
              <a:rPr dirty="0" sz="1700" spc="-5">
                <a:latin typeface="Lucida Sans Unicode"/>
                <a:cs typeface="Lucida Sans Unicode"/>
              </a:rPr>
              <a:t>(Presentation,  </a:t>
            </a:r>
            <a:r>
              <a:rPr dirty="0" sz="1700">
                <a:latin typeface="Lucida Sans Unicode"/>
                <a:cs typeface="Lucida Sans Unicode"/>
              </a:rPr>
              <a:t>Examination, </a:t>
            </a:r>
            <a:r>
              <a:rPr dirty="0" sz="1700" spc="-5">
                <a:latin typeface="Lucida Sans Unicode"/>
                <a:cs typeface="Lucida Sans Unicode"/>
              </a:rPr>
              <a:t>Lab results </a:t>
            </a:r>
            <a:r>
              <a:rPr dirty="0" sz="1700">
                <a:latin typeface="Lucida Sans Unicode"/>
                <a:cs typeface="Lucida Sans Unicode"/>
              </a:rPr>
              <a:t>&amp;  their</a:t>
            </a:r>
            <a:r>
              <a:rPr dirty="0" sz="1700" spc="-70">
                <a:latin typeface="Lucida Sans Unicode"/>
                <a:cs typeface="Lucida Sans Unicode"/>
              </a:rPr>
              <a:t> </a:t>
            </a:r>
            <a:r>
              <a:rPr dirty="0" sz="1700" spc="-5">
                <a:latin typeface="Lucida Sans Unicode"/>
                <a:cs typeface="Lucida Sans Unicode"/>
              </a:rPr>
              <a:t>interpretation)</a:t>
            </a:r>
            <a:endParaRPr sz="1700">
              <a:latin typeface="Lucida Sans Unicode"/>
              <a:cs typeface="Lucida Sans Unicode"/>
            </a:endParaRPr>
          </a:p>
          <a:p>
            <a:pPr marL="205740" indent="-193040">
              <a:lnSpc>
                <a:spcPct val="100000"/>
              </a:lnSpc>
              <a:spcBef>
                <a:spcPts val="395"/>
              </a:spcBef>
              <a:buChar char="-"/>
              <a:tabLst>
                <a:tab pos="206375" algn="l"/>
              </a:tabLst>
            </a:pPr>
            <a:r>
              <a:rPr dirty="0" sz="1700" b="1">
                <a:latin typeface="Lucida Sans Unicode"/>
                <a:cs typeface="Lucida Sans Unicode"/>
              </a:rPr>
              <a:t>Metabolic changes </a:t>
            </a:r>
            <a:r>
              <a:rPr dirty="0" sz="1700" spc="5" b="1">
                <a:latin typeface="Lucida Sans Unicode"/>
                <a:cs typeface="Lucida Sans Unicode"/>
              </a:rPr>
              <a:t>in</a:t>
            </a:r>
            <a:r>
              <a:rPr dirty="0" sz="1700" spc="-190" b="1">
                <a:latin typeface="Lucida Sans Unicode"/>
                <a:cs typeface="Lucida Sans Unicode"/>
              </a:rPr>
              <a:t> </a:t>
            </a:r>
            <a:r>
              <a:rPr dirty="0" sz="1700" spc="10" b="1">
                <a:latin typeface="Lucida Sans Unicode"/>
                <a:cs typeface="Lucida Sans Unicode"/>
              </a:rPr>
              <a:t>DKA</a:t>
            </a:r>
            <a:r>
              <a:rPr dirty="0" sz="1700" spc="10">
                <a:latin typeface="Lucida Sans Unicode"/>
                <a:cs typeface="Lucida Sans Unicode"/>
              </a:rPr>
              <a:t>:</a:t>
            </a:r>
            <a:endParaRPr sz="1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buChar char="-"/>
              <a:tabLst>
                <a:tab pos="206375" algn="l"/>
              </a:tabLst>
            </a:pPr>
            <a:r>
              <a:rPr dirty="0" sz="1700">
                <a:latin typeface="Lucida Sans Unicode"/>
                <a:cs typeface="Lucida Sans Unicode"/>
              </a:rPr>
              <a:t>Changes in CHO, </a:t>
            </a:r>
            <a:r>
              <a:rPr dirty="0" sz="1700" spc="-5">
                <a:latin typeface="Lucida Sans Unicode"/>
                <a:cs typeface="Lucida Sans Unicode"/>
              </a:rPr>
              <a:t>protein</a:t>
            </a:r>
            <a:r>
              <a:rPr dirty="0" sz="1700" spc="-110">
                <a:latin typeface="Lucida Sans Unicode"/>
                <a:cs typeface="Lucida Sans Unicode"/>
              </a:rPr>
              <a:t> </a:t>
            </a:r>
            <a:r>
              <a:rPr dirty="0" sz="1700">
                <a:latin typeface="Lucida Sans Unicode"/>
                <a:cs typeface="Lucida Sans Unicode"/>
              </a:rPr>
              <a:t>and</a:t>
            </a:r>
            <a:endParaRPr sz="1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dirty="0" sz="1700" spc="-5">
                <a:latin typeface="Lucida Sans Unicode"/>
                <a:cs typeface="Lucida Sans Unicode"/>
              </a:rPr>
              <a:t>lipid</a:t>
            </a:r>
            <a:r>
              <a:rPr dirty="0" sz="1700" spc="-60">
                <a:latin typeface="Lucida Sans Unicode"/>
                <a:cs typeface="Lucida Sans Unicode"/>
              </a:rPr>
              <a:t> </a:t>
            </a:r>
            <a:r>
              <a:rPr dirty="0" sz="1700" spc="-5">
                <a:latin typeface="Lucida Sans Unicode"/>
                <a:cs typeface="Lucida Sans Unicode"/>
              </a:rPr>
              <a:t>metabolism</a:t>
            </a:r>
            <a:endParaRPr sz="1700">
              <a:latin typeface="Lucida Sans Unicode"/>
              <a:cs typeface="Lucida Sans Unicode"/>
            </a:endParaRPr>
          </a:p>
          <a:p>
            <a:pPr marL="12700" marR="1165225">
              <a:lnSpc>
                <a:spcPct val="100000"/>
              </a:lnSpc>
              <a:spcBef>
                <a:spcPts val="405"/>
              </a:spcBef>
              <a:buChar char="-"/>
              <a:tabLst>
                <a:tab pos="206375" algn="l"/>
              </a:tabLst>
            </a:pPr>
            <a:r>
              <a:rPr dirty="0" sz="1700" spc="-5">
                <a:latin typeface="Lucida Sans Unicode"/>
                <a:cs typeface="Lucida Sans Unicode"/>
              </a:rPr>
              <a:t>Changes in water,  electrolytes, and</a:t>
            </a:r>
            <a:r>
              <a:rPr dirty="0" sz="1700" spc="-65">
                <a:latin typeface="Lucida Sans Unicode"/>
                <a:cs typeface="Lucida Sans Unicode"/>
              </a:rPr>
              <a:t> </a:t>
            </a:r>
            <a:r>
              <a:rPr dirty="0" sz="1700" spc="-5">
                <a:latin typeface="Lucida Sans Unicode"/>
                <a:cs typeface="Lucida Sans Unicode"/>
              </a:rPr>
              <a:t>pH</a:t>
            </a:r>
            <a:endParaRPr sz="1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68605" marR="5080" indent="-256540">
              <a:lnSpc>
                <a:spcPct val="90000"/>
              </a:lnSpc>
            </a:pPr>
            <a:r>
              <a:rPr dirty="0" sz="2450" spc="-5" b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2450" spc="-5" b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C00000"/>
                </a:solidFill>
              </a:rPr>
              <a:t>Hypoglycemia occurs due </a:t>
            </a:r>
            <a:r>
              <a:rPr dirty="0" sz="3600" spc="-5">
                <a:solidFill>
                  <a:srgbClr val="C00000"/>
                </a:solidFill>
              </a:rPr>
              <a:t>to  impaired </a:t>
            </a:r>
            <a:r>
              <a:rPr dirty="0" sz="3600">
                <a:solidFill>
                  <a:srgbClr val="C00000"/>
                </a:solidFill>
              </a:rPr>
              <a:t>protective responses</a:t>
            </a:r>
            <a:r>
              <a:rPr dirty="0" sz="3600" spc="-135">
                <a:solidFill>
                  <a:srgbClr val="C00000"/>
                </a:solidFill>
              </a:rPr>
              <a:t> </a:t>
            </a:r>
            <a:r>
              <a:rPr dirty="0" sz="3600" spc="-5">
                <a:solidFill>
                  <a:srgbClr val="C00000"/>
                </a:solidFill>
              </a:rPr>
              <a:t>to  </a:t>
            </a:r>
            <a:r>
              <a:rPr dirty="0" sz="3600">
                <a:solidFill>
                  <a:srgbClr val="C00000"/>
                </a:solidFill>
              </a:rPr>
              <a:t>hypoglycemia: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61620" indent="-228600">
              <a:lnSpc>
                <a:spcPct val="100000"/>
              </a:lnSpc>
              <a:buClr>
                <a:srgbClr val="DA1F28"/>
              </a:buClr>
              <a:buFont typeface="Wingdings 2"/>
              <a:buChar char=""/>
              <a:tabLst>
                <a:tab pos="261620" algn="l"/>
              </a:tabLst>
            </a:pPr>
            <a:r>
              <a:rPr dirty="0"/>
              <a:t>Insulin </a:t>
            </a:r>
            <a:r>
              <a:rPr dirty="0" spc="-10"/>
              <a:t>is </a:t>
            </a:r>
            <a:r>
              <a:rPr dirty="0" spc="-5"/>
              <a:t>supplied </a:t>
            </a:r>
            <a:r>
              <a:rPr dirty="0"/>
              <a:t>exogenously </a:t>
            </a:r>
            <a:r>
              <a:rPr dirty="0" spc="5"/>
              <a:t>and</a:t>
            </a:r>
            <a:r>
              <a:rPr dirty="0" spc="-114"/>
              <a:t> </a:t>
            </a:r>
            <a:r>
              <a:rPr dirty="0"/>
              <a:t>its</a:t>
            </a:r>
          </a:p>
          <a:p>
            <a:pPr marL="261620">
              <a:lnSpc>
                <a:spcPct val="100000"/>
              </a:lnSpc>
              <a:spcBef>
                <a:spcPts val="2014"/>
              </a:spcBef>
            </a:pPr>
            <a:r>
              <a:rPr dirty="0"/>
              <a:t>release cannot </a:t>
            </a:r>
            <a:r>
              <a:rPr dirty="0" spc="5"/>
              <a:t>be </a:t>
            </a:r>
            <a:r>
              <a:rPr dirty="0"/>
              <a:t>turned</a:t>
            </a:r>
            <a:r>
              <a:rPr dirty="0" spc="-145"/>
              <a:t> </a:t>
            </a:r>
            <a:r>
              <a:rPr dirty="0"/>
              <a:t>off</a:t>
            </a:r>
          </a:p>
          <a:p>
            <a:pPr marL="261620" marR="5080" indent="-228600">
              <a:lnSpc>
                <a:spcPct val="160100"/>
              </a:lnSpc>
              <a:spcBef>
                <a:spcPts val="405"/>
              </a:spcBef>
              <a:buClr>
                <a:srgbClr val="DA1F28"/>
              </a:buClr>
              <a:buFont typeface="Wingdings 2"/>
              <a:buChar char=""/>
              <a:tabLst>
                <a:tab pos="261620" algn="l"/>
              </a:tabLst>
            </a:pPr>
            <a:r>
              <a:rPr dirty="0"/>
              <a:t>Glucagon </a:t>
            </a:r>
            <a:r>
              <a:rPr dirty="0" spc="-5"/>
              <a:t>&amp; </a:t>
            </a:r>
            <a:r>
              <a:rPr dirty="0"/>
              <a:t>adrenaline response </a:t>
            </a:r>
            <a:r>
              <a:rPr dirty="0" spc="-5"/>
              <a:t>to  hypoglycemia </a:t>
            </a:r>
            <a:r>
              <a:rPr dirty="0"/>
              <a:t>becomes impaired later </a:t>
            </a:r>
            <a:r>
              <a:rPr dirty="0" spc="-10"/>
              <a:t>in  </a:t>
            </a:r>
            <a:r>
              <a:rPr dirty="0"/>
              <a:t>the course of</a:t>
            </a:r>
            <a:r>
              <a:rPr dirty="0" spc="-114"/>
              <a:t> </a:t>
            </a:r>
            <a:r>
              <a:rPr dirty="0" spc="15"/>
              <a:t>DM</a:t>
            </a:r>
          </a:p>
        </p:txBody>
      </p:sp>
      <p:sp>
        <p:nvSpPr>
          <p:cNvPr id="4" name="object 4"/>
          <p:cNvSpPr/>
          <p:nvPr/>
        </p:nvSpPr>
        <p:spPr>
          <a:xfrm>
            <a:off x="220979" y="108204"/>
            <a:ext cx="7353300" cy="1171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6883" y="1623060"/>
            <a:ext cx="382524" cy="448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67383" y="1520952"/>
            <a:ext cx="1578864" cy="676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43911" y="1520952"/>
            <a:ext cx="2366772" cy="6766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50263" y="1520952"/>
            <a:ext cx="3457956" cy="6766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88237" y="1575815"/>
            <a:ext cx="3422015" cy="3657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8605" algn="l"/>
              </a:tabLst>
            </a:pPr>
            <a:r>
              <a:rPr dirty="0" sz="1600" spc="15" b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600" spc="15" b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400" u="heavy">
                <a:solidFill>
                  <a:srgbClr val="000000"/>
                </a:solidFill>
              </a:rPr>
              <a:t>Clinical</a:t>
            </a:r>
            <a:r>
              <a:rPr dirty="0" sz="2400" spc="-100" u="heavy">
                <a:solidFill>
                  <a:srgbClr val="000000"/>
                </a:solidFill>
              </a:rPr>
              <a:t> </a:t>
            </a:r>
            <a:r>
              <a:rPr dirty="0" sz="2400" u="heavy">
                <a:solidFill>
                  <a:srgbClr val="000000"/>
                </a:solidFill>
              </a:rPr>
              <a:t>presentation: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09471" y="1943861"/>
            <a:ext cx="6332220" cy="3251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marR="360680" indent="-228600">
              <a:lnSpc>
                <a:spcPct val="150000"/>
              </a:lnSpc>
              <a:buClr>
                <a:srgbClr val="DA1F28"/>
              </a:buClr>
              <a:buFont typeface="Wingdings 2"/>
              <a:buChar char=""/>
              <a:tabLst>
                <a:tab pos="240665" algn="l"/>
                <a:tab pos="241300" algn="l"/>
              </a:tabLst>
            </a:pPr>
            <a:r>
              <a:rPr dirty="0" sz="2000" b="1">
                <a:solidFill>
                  <a:srgbClr val="FF0000"/>
                </a:solidFill>
                <a:latin typeface="Lucida Sans Unicode"/>
                <a:cs typeface="Lucida Sans Unicode"/>
              </a:rPr>
              <a:t>Symptoms </a:t>
            </a:r>
            <a:r>
              <a:rPr dirty="0" sz="2000" spc="5" b="1">
                <a:solidFill>
                  <a:srgbClr val="FF0000"/>
                </a:solidFill>
                <a:latin typeface="Lucida Sans Unicode"/>
                <a:cs typeface="Lucida Sans Unicode"/>
              </a:rPr>
              <a:t>of </a:t>
            </a:r>
            <a:r>
              <a:rPr dirty="0" sz="2000" spc="-5" b="1">
                <a:solidFill>
                  <a:srgbClr val="FF0000"/>
                </a:solidFill>
                <a:latin typeface="Lucida Sans Unicode"/>
                <a:cs typeface="Lucida Sans Unicode"/>
              </a:rPr>
              <a:t>sympathetic overactivity </a:t>
            </a:r>
            <a:r>
              <a:rPr dirty="0" sz="2000" b="1">
                <a:latin typeface="Lucida Sans Unicode"/>
                <a:cs typeface="Lucida Sans Unicode"/>
              </a:rPr>
              <a:t>(</a:t>
            </a:r>
            <a:r>
              <a:rPr dirty="0" sz="2000" b="1">
                <a:solidFill>
                  <a:srgbClr val="0033CC"/>
                </a:solidFill>
                <a:latin typeface="Lucida Sans Unicode"/>
                <a:cs typeface="Lucida Sans Unicode"/>
              </a:rPr>
              <a:t>plasma  </a:t>
            </a:r>
            <a:r>
              <a:rPr dirty="0" sz="2000" spc="-5" b="1">
                <a:solidFill>
                  <a:srgbClr val="0033CC"/>
                </a:solidFill>
                <a:latin typeface="Lucida Sans Unicode"/>
                <a:cs typeface="Lucida Sans Unicode"/>
              </a:rPr>
              <a:t>[glucose] </a:t>
            </a:r>
            <a:r>
              <a:rPr dirty="0" sz="2000" spc="5" b="1">
                <a:solidFill>
                  <a:srgbClr val="0033CC"/>
                </a:solidFill>
                <a:latin typeface="Lucida Sans Unicode"/>
                <a:cs typeface="Lucida Sans Unicode"/>
              </a:rPr>
              <a:t>&lt;3.6 </a:t>
            </a:r>
            <a:r>
              <a:rPr dirty="0" sz="2000" b="1">
                <a:solidFill>
                  <a:srgbClr val="0033CC"/>
                </a:solidFill>
                <a:latin typeface="Lucida Sans Unicode"/>
                <a:cs typeface="Lucida Sans Unicode"/>
              </a:rPr>
              <a:t>mmol/L, abrupt </a:t>
            </a:r>
            <a:r>
              <a:rPr dirty="0" sz="2000" spc="-5" b="1">
                <a:solidFill>
                  <a:srgbClr val="0033CC"/>
                </a:solidFill>
                <a:latin typeface="Lucida Sans Unicode"/>
                <a:cs typeface="Lucida Sans Unicode"/>
              </a:rPr>
              <a:t>fall): </a:t>
            </a:r>
            <a:r>
              <a:rPr dirty="0" sz="2000" spc="-5" b="1">
                <a:latin typeface="Lucida Sans Unicode"/>
                <a:cs typeface="Lucida Sans Unicode"/>
              </a:rPr>
              <a:t>anxiety,  </a:t>
            </a:r>
            <a:r>
              <a:rPr dirty="0" sz="2000" b="1">
                <a:latin typeface="Lucida Sans Unicode"/>
                <a:cs typeface="Lucida Sans Unicode"/>
              </a:rPr>
              <a:t>tremors, </a:t>
            </a:r>
            <a:r>
              <a:rPr dirty="0" sz="2000" spc="-5" b="1">
                <a:latin typeface="Lucida Sans Unicode"/>
                <a:cs typeface="Lucida Sans Unicode"/>
              </a:rPr>
              <a:t>sweating </a:t>
            </a:r>
            <a:r>
              <a:rPr dirty="0" sz="2000" b="1">
                <a:latin typeface="Lucida Sans Unicode"/>
                <a:cs typeface="Lucida Sans Unicode"/>
              </a:rPr>
              <a:t>&amp;</a:t>
            </a:r>
            <a:r>
              <a:rPr dirty="0" sz="2000" spc="-80" b="1">
                <a:latin typeface="Lucida Sans Unicode"/>
                <a:cs typeface="Lucida Sans Unicode"/>
              </a:rPr>
              <a:t> </a:t>
            </a:r>
            <a:r>
              <a:rPr dirty="0" sz="2000" spc="-5" b="1">
                <a:latin typeface="Lucida Sans Unicode"/>
                <a:cs typeface="Lucida Sans Unicode"/>
              </a:rPr>
              <a:t>palpitation</a:t>
            </a:r>
            <a:endParaRPr sz="2000">
              <a:latin typeface="Lucida Sans Unicode"/>
              <a:cs typeface="Lucida Sans Unicode"/>
            </a:endParaRPr>
          </a:p>
          <a:p>
            <a:pPr marL="241300" indent="-228600">
              <a:lnSpc>
                <a:spcPct val="100000"/>
              </a:lnSpc>
              <a:spcBef>
                <a:spcPts val="1600"/>
              </a:spcBef>
              <a:buClr>
                <a:srgbClr val="DA1F28"/>
              </a:buClr>
              <a:buFont typeface="Wingdings 2"/>
              <a:buChar char=""/>
              <a:tabLst>
                <a:tab pos="240665" algn="l"/>
                <a:tab pos="241300" algn="l"/>
              </a:tabLst>
            </a:pPr>
            <a:r>
              <a:rPr dirty="0" sz="2000" b="1">
                <a:solidFill>
                  <a:srgbClr val="FF0000"/>
                </a:solidFill>
                <a:latin typeface="Lucida Sans Unicode"/>
                <a:cs typeface="Lucida Sans Unicode"/>
              </a:rPr>
              <a:t>Symptoms </a:t>
            </a:r>
            <a:r>
              <a:rPr dirty="0" sz="2000" spc="5" b="1">
                <a:solidFill>
                  <a:srgbClr val="FF0000"/>
                </a:solidFill>
                <a:latin typeface="Lucida Sans Unicode"/>
                <a:cs typeface="Lucida Sans Unicode"/>
              </a:rPr>
              <a:t>of </a:t>
            </a:r>
            <a:r>
              <a:rPr dirty="0" sz="2000" spc="-5" b="1">
                <a:solidFill>
                  <a:srgbClr val="FF0000"/>
                </a:solidFill>
                <a:latin typeface="Lucida Sans Unicode"/>
                <a:cs typeface="Lucida Sans Unicode"/>
              </a:rPr>
              <a:t>neuroglycopenia </a:t>
            </a:r>
            <a:r>
              <a:rPr dirty="0" sz="2000" b="1">
                <a:latin typeface="Lucida Sans Unicode"/>
                <a:cs typeface="Lucida Sans Unicode"/>
              </a:rPr>
              <a:t>(</a:t>
            </a:r>
            <a:r>
              <a:rPr dirty="0" sz="2000" b="1">
                <a:solidFill>
                  <a:srgbClr val="0033CC"/>
                </a:solidFill>
                <a:latin typeface="Lucida Sans Unicode"/>
                <a:cs typeface="Lucida Sans Unicode"/>
              </a:rPr>
              <a:t>plasma</a:t>
            </a:r>
            <a:r>
              <a:rPr dirty="0" sz="2000" spc="-135" b="1">
                <a:solidFill>
                  <a:srgbClr val="0033CC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" b="1">
                <a:solidFill>
                  <a:srgbClr val="0033CC"/>
                </a:solidFill>
                <a:latin typeface="Lucida Sans Unicode"/>
                <a:cs typeface="Lucida Sans Unicode"/>
              </a:rPr>
              <a:t>[glucose]</a:t>
            </a:r>
            <a:endParaRPr sz="2000">
              <a:latin typeface="Lucida Sans Unicode"/>
              <a:cs typeface="Lucida Sans Unicode"/>
            </a:endParaRPr>
          </a:p>
          <a:p>
            <a:pPr marL="240665" marR="5080">
              <a:lnSpc>
                <a:spcPct val="150000"/>
              </a:lnSpc>
            </a:pPr>
            <a:r>
              <a:rPr dirty="0" sz="2000" spc="5" b="1">
                <a:solidFill>
                  <a:srgbClr val="0033CC"/>
                </a:solidFill>
                <a:latin typeface="Lucida Sans Unicode"/>
                <a:cs typeface="Lucida Sans Unicode"/>
              </a:rPr>
              <a:t>&lt;2.6 </a:t>
            </a:r>
            <a:r>
              <a:rPr dirty="0" sz="2000" spc="-5" b="1">
                <a:solidFill>
                  <a:srgbClr val="0033CC"/>
                </a:solidFill>
                <a:latin typeface="Lucida Sans Unicode"/>
                <a:cs typeface="Lucida Sans Unicode"/>
              </a:rPr>
              <a:t>mmol/L, gradual fall): </a:t>
            </a:r>
            <a:r>
              <a:rPr dirty="0" sz="2000" spc="-5" b="1">
                <a:latin typeface="Lucida Sans Unicode"/>
                <a:cs typeface="Lucida Sans Unicode"/>
              </a:rPr>
              <a:t>headache, confusion,  </a:t>
            </a:r>
            <a:r>
              <a:rPr dirty="0" sz="2000" b="1">
                <a:latin typeface="Lucida Sans Unicode"/>
                <a:cs typeface="Lucida Sans Unicode"/>
              </a:rPr>
              <a:t>drowziness </a:t>
            </a:r>
            <a:r>
              <a:rPr dirty="0" sz="2000" spc="5" b="1">
                <a:latin typeface="Lucida Sans Unicode"/>
                <a:cs typeface="Lucida Sans Unicode"/>
              </a:rPr>
              <a:t>and </a:t>
            </a:r>
            <a:r>
              <a:rPr dirty="0" sz="2000" spc="-5" b="1">
                <a:latin typeface="Lucida Sans Unicode"/>
                <a:cs typeface="Lucida Sans Unicode"/>
              </a:rPr>
              <a:t>ultimately </a:t>
            </a:r>
            <a:r>
              <a:rPr dirty="0" sz="2000" spc="5" b="1">
                <a:latin typeface="Lucida Sans Unicode"/>
                <a:cs typeface="Lucida Sans Unicode"/>
              </a:rPr>
              <a:t>loss of </a:t>
            </a:r>
            <a:r>
              <a:rPr dirty="0" sz="2000" spc="-5" b="1">
                <a:latin typeface="Lucida Sans Unicode"/>
                <a:cs typeface="Lucida Sans Unicode"/>
              </a:rPr>
              <a:t>consciousness  </a:t>
            </a:r>
            <a:r>
              <a:rPr dirty="0" sz="2000" spc="5" b="1">
                <a:latin typeface="Lucida Sans Unicode"/>
                <a:cs typeface="Lucida Sans Unicode"/>
              </a:rPr>
              <a:t>or </a:t>
            </a:r>
            <a:r>
              <a:rPr dirty="0" sz="2000" spc="-5" b="1">
                <a:latin typeface="Lucida Sans Unicode"/>
                <a:cs typeface="Lucida Sans Unicode"/>
              </a:rPr>
              <a:t>seizures </a:t>
            </a:r>
            <a:r>
              <a:rPr dirty="0" sz="2000" b="1">
                <a:solidFill>
                  <a:srgbClr val="0033CC"/>
                </a:solidFill>
                <a:latin typeface="Lucida Sans Unicode"/>
                <a:cs typeface="Lucida Sans Unicode"/>
              </a:rPr>
              <a:t>(at plasma </a:t>
            </a:r>
            <a:r>
              <a:rPr dirty="0" sz="2000" spc="-5" b="1">
                <a:solidFill>
                  <a:srgbClr val="0033CC"/>
                </a:solidFill>
                <a:latin typeface="Lucida Sans Unicode"/>
                <a:cs typeface="Lucida Sans Unicode"/>
              </a:rPr>
              <a:t>[glucose] </a:t>
            </a:r>
            <a:r>
              <a:rPr dirty="0" sz="2000" spc="10" b="1">
                <a:solidFill>
                  <a:srgbClr val="0033CC"/>
                </a:solidFill>
                <a:latin typeface="Lucida Sans Unicode"/>
                <a:cs typeface="Lucida Sans Unicode"/>
              </a:rPr>
              <a:t>&lt;1.5</a:t>
            </a:r>
            <a:r>
              <a:rPr dirty="0" sz="2000" spc="-140" b="1">
                <a:solidFill>
                  <a:srgbClr val="0033CC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" b="1">
                <a:solidFill>
                  <a:srgbClr val="0033CC"/>
                </a:solidFill>
                <a:latin typeface="Lucida Sans Unicode"/>
                <a:cs typeface="Lucida Sans Unicode"/>
              </a:rPr>
              <a:t>mmol/L)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8976" y="57911"/>
            <a:ext cx="8089392" cy="12862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85" y="0"/>
            <a:ext cx="4792853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873116" y="1124711"/>
            <a:ext cx="4219575" cy="1872614"/>
          </a:xfrm>
          <a:prstGeom prst="rect">
            <a:avLst/>
          </a:prstGeom>
          <a:ln w="9525">
            <a:solidFill>
              <a:srgbClr val="2CA1BE"/>
            </a:solidFill>
          </a:ln>
        </p:spPr>
        <p:txBody>
          <a:bodyPr wrap="square" lIns="0" tIns="127635" rIns="0" bIns="0" rtlCol="0" vert="horz">
            <a:spAutoFit/>
          </a:bodyPr>
          <a:lstStyle/>
          <a:p>
            <a:pPr algn="ctr" marL="163195">
              <a:lnSpc>
                <a:spcPct val="100000"/>
              </a:lnSpc>
              <a:spcBef>
                <a:spcPts val="1005"/>
              </a:spcBef>
            </a:pPr>
            <a:r>
              <a:rPr dirty="0" sz="2200" spc="-5" b="1">
                <a:latin typeface="Lucida Sans Unicode"/>
                <a:cs typeface="Lucida Sans Unicode"/>
              </a:rPr>
              <a:t>Hormonal mechanisms</a:t>
            </a:r>
            <a:r>
              <a:rPr dirty="0" sz="2200" spc="-100" b="1">
                <a:latin typeface="Lucida Sans Unicode"/>
                <a:cs typeface="Lucida Sans Unicode"/>
              </a:rPr>
              <a:t> </a:t>
            </a:r>
            <a:r>
              <a:rPr dirty="0" sz="2200" spc="-5" b="1">
                <a:latin typeface="Lucida Sans Unicode"/>
                <a:cs typeface="Lucida Sans Unicode"/>
              </a:rPr>
              <a:t>to</a:t>
            </a:r>
            <a:endParaRPr sz="2200">
              <a:latin typeface="Lucida Sans Unicode"/>
              <a:cs typeface="Lucida Sans Unicode"/>
            </a:endParaRPr>
          </a:p>
          <a:p>
            <a:pPr algn="ctr" marL="163195">
              <a:lnSpc>
                <a:spcPct val="100000"/>
              </a:lnSpc>
              <a:spcBef>
                <a:spcPts val="1320"/>
              </a:spcBef>
            </a:pPr>
            <a:r>
              <a:rPr dirty="0" sz="2200" b="1">
                <a:latin typeface="Lucida Sans Unicode"/>
                <a:cs typeface="Lucida Sans Unicode"/>
              </a:rPr>
              <a:t>prevent </a:t>
            </a:r>
            <a:r>
              <a:rPr dirty="0" sz="2200" spc="-5" b="1">
                <a:latin typeface="Lucida Sans Unicode"/>
                <a:cs typeface="Lucida Sans Unicode"/>
              </a:rPr>
              <a:t>or</a:t>
            </a:r>
            <a:r>
              <a:rPr dirty="0" sz="2200" spc="-105" b="1">
                <a:latin typeface="Lucida Sans Unicode"/>
                <a:cs typeface="Lucida Sans Unicode"/>
              </a:rPr>
              <a:t> </a:t>
            </a:r>
            <a:r>
              <a:rPr dirty="0" sz="2200" spc="-5" b="1">
                <a:latin typeface="Lucida Sans Unicode"/>
                <a:cs typeface="Lucida Sans Unicode"/>
              </a:rPr>
              <a:t>correct</a:t>
            </a:r>
            <a:endParaRPr sz="2200">
              <a:latin typeface="Lucida Sans Unicode"/>
              <a:cs typeface="Lucida Sans Unicode"/>
            </a:endParaRPr>
          </a:p>
          <a:p>
            <a:pPr marL="898525">
              <a:lnSpc>
                <a:spcPct val="100000"/>
              </a:lnSpc>
              <a:spcBef>
                <a:spcPts val="1320"/>
              </a:spcBef>
            </a:pPr>
            <a:r>
              <a:rPr dirty="0" sz="2200" spc="-5" b="1">
                <a:latin typeface="Lucida Sans Unicode"/>
                <a:cs typeface="Lucida Sans Unicode"/>
              </a:rPr>
              <a:t>hypoglycemia: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1950" y="4447794"/>
            <a:ext cx="3319779" cy="2123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latin typeface="Lucida Sans Unicode"/>
                <a:cs typeface="Lucida Sans Unicode"/>
              </a:rPr>
              <a:t>↓ Production </a:t>
            </a:r>
            <a:r>
              <a:rPr dirty="0" sz="2000" spc="5" b="1">
                <a:latin typeface="Lucida Sans Unicode"/>
                <a:cs typeface="Lucida Sans Unicode"/>
              </a:rPr>
              <a:t>of</a:t>
            </a:r>
            <a:r>
              <a:rPr dirty="0" sz="2000" spc="-80" b="1">
                <a:latin typeface="Lucida Sans Unicode"/>
                <a:cs typeface="Lucida Sans Unicode"/>
              </a:rPr>
              <a:t> </a:t>
            </a:r>
            <a:r>
              <a:rPr dirty="0" sz="2000" spc="-5" b="1">
                <a:latin typeface="Lucida Sans Unicode"/>
                <a:cs typeface="Lucida Sans Unicode"/>
              </a:rPr>
              <a:t>insulin</a:t>
            </a:r>
            <a:endParaRPr sz="2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Times New Roman"/>
              <a:cs typeface="Times New Roman"/>
            </a:endParaRPr>
          </a:p>
          <a:p>
            <a:pPr marL="64769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↑production</a:t>
            </a:r>
            <a:r>
              <a:rPr dirty="0" sz="2000" spc="-10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of:</a:t>
            </a:r>
            <a:endParaRPr sz="2000">
              <a:latin typeface="Arial"/>
              <a:cs typeface="Arial"/>
            </a:endParaRPr>
          </a:p>
          <a:p>
            <a:pPr marL="382905" indent="-153670">
              <a:lnSpc>
                <a:spcPct val="100000"/>
              </a:lnSpc>
              <a:buChar char="-"/>
              <a:tabLst>
                <a:tab pos="383540" algn="l"/>
              </a:tabLst>
            </a:pPr>
            <a:r>
              <a:rPr dirty="0" sz="2000" b="1">
                <a:latin typeface="Arial"/>
                <a:cs typeface="Arial"/>
              </a:rPr>
              <a:t>Epinephrine &amp;</a:t>
            </a:r>
            <a:r>
              <a:rPr dirty="0" sz="2000" spc="-9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glucagon</a:t>
            </a:r>
            <a:endParaRPr sz="2000">
              <a:latin typeface="Arial"/>
              <a:cs typeface="Arial"/>
            </a:endParaRPr>
          </a:p>
          <a:p>
            <a:pPr marL="382905" indent="-153670">
              <a:lnSpc>
                <a:spcPct val="100000"/>
              </a:lnSpc>
              <a:buChar char="-"/>
              <a:tabLst>
                <a:tab pos="383540" algn="l"/>
              </a:tabLst>
            </a:pPr>
            <a:r>
              <a:rPr dirty="0" sz="2000" b="1">
                <a:latin typeface="Arial"/>
                <a:cs typeface="Arial"/>
              </a:rPr>
              <a:t>Growth</a:t>
            </a:r>
            <a:r>
              <a:rPr dirty="0" sz="2000" spc="-1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hormone</a:t>
            </a:r>
            <a:endParaRPr sz="2000">
              <a:latin typeface="Arial"/>
              <a:cs typeface="Arial"/>
            </a:endParaRPr>
          </a:p>
          <a:p>
            <a:pPr marL="382905" indent="-153670">
              <a:lnSpc>
                <a:spcPct val="100000"/>
              </a:lnSpc>
              <a:buChar char="-"/>
              <a:tabLst>
                <a:tab pos="383540" algn="l"/>
              </a:tabLst>
            </a:pPr>
            <a:r>
              <a:rPr dirty="0" sz="2000" b="1">
                <a:latin typeface="Arial"/>
                <a:cs typeface="Arial"/>
              </a:rPr>
              <a:t>Cortisol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91023" y="4537075"/>
            <a:ext cx="545465" cy="200660"/>
          </a:xfrm>
          <a:custGeom>
            <a:avLst/>
            <a:gdLst/>
            <a:ahLst/>
            <a:cxnLst/>
            <a:rect l="l" t="t" r="r" b="b"/>
            <a:pathLst>
              <a:path w="545464" h="200660">
                <a:moveTo>
                  <a:pt x="99949" y="0"/>
                </a:moveTo>
                <a:lnTo>
                  <a:pt x="0" y="100075"/>
                </a:lnTo>
                <a:lnTo>
                  <a:pt x="99949" y="200151"/>
                </a:lnTo>
                <a:lnTo>
                  <a:pt x="99949" y="150113"/>
                </a:lnTo>
                <a:lnTo>
                  <a:pt x="545084" y="150113"/>
                </a:lnTo>
                <a:lnTo>
                  <a:pt x="545084" y="50037"/>
                </a:lnTo>
                <a:lnTo>
                  <a:pt x="99949" y="50037"/>
                </a:lnTo>
                <a:lnTo>
                  <a:pt x="99949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63496" y="4509732"/>
            <a:ext cx="600075" cy="255270"/>
          </a:xfrm>
          <a:custGeom>
            <a:avLst/>
            <a:gdLst/>
            <a:ahLst/>
            <a:cxnLst/>
            <a:rect l="l" t="t" r="r" b="b"/>
            <a:pathLst>
              <a:path w="600075" h="255270">
                <a:moveTo>
                  <a:pt x="130101" y="0"/>
                </a:moveTo>
                <a:lnTo>
                  <a:pt x="8096" y="107987"/>
                </a:lnTo>
                <a:lnTo>
                  <a:pt x="0" y="127466"/>
                </a:lnTo>
                <a:lnTo>
                  <a:pt x="2024" y="137794"/>
                </a:lnTo>
                <a:lnTo>
                  <a:pt x="108045" y="246925"/>
                </a:lnTo>
                <a:lnTo>
                  <a:pt x="130101" y="254837"/>
                </a:lnTo>
                <a:lnTo>
                  <a:pt x="138017" y="252894"/>
                </a:lnTo>
                <a:lnTo>
                  <a:pt x="145016" y="248658"/>
                </a:lnTo>
                <a:lnTo>
                  <a:pt x="150383" y="242718"/>
                </a:lnTo>
                <a:lnTo>
                  <a:pt x="153822" y="235517"/>
                </a:lnTo>
                <a:lnTo>
                  <a:pt x="155035" y="227494"/>
                </a:lnTo>
                <a:lnTo>
                  <a:pt x="155035" y="214159"/>
                </a:lnTo>
                <a:lnTo>
                  <a:pt x="122015" y="214159"/>
                </a:lnTo>
                <a:lnTo>
                  <a:pt x="35274" y="127418"/>
                </a:lnTo>
                <a:lnTo>
                  <a:pt x="122015" y="40677"/>
                </a:lnTo>
                <a:lnTo>
                  <a:pt x="155035" y="40677"/>
                </a:lnTo>
                <a:lnTo>
                  <a:pt x="155035" y="27342"/>
                </a:lnTo>
                <a:lnTo>
                  <a:pt x="153822" y="19319"/>
                </a:lnTo>
                <a:lnTo>
                  <a:pt x="150383" y="12118"/>
                </a:lnTo>
                <a:lnTo>
                  <a:pt x="145016" y="6179"/>
                </a:lnTo>
                <a:lnTo>
                  <a:pt x="138017" y="1942"/>
                </a:lnTo>
                <a:lnTo>
                  <a:pt x="130101" y="0"/>
                </a:lnTo>
                <a:close/>
              </a:path>
              <a:path w="600075" h="255270">
                <a:moveTo>
                  <a:pt x="155035" y="40677"/>
                </a:moveTo>
                <a:lnTo>
                  <a:pt x="122015" y="40677"/>
                </a:lnTo>
                <a:lnTo>
                  <a:pt x="122015" y="80428"/>
                </a:lnTo>
                <a:lnTo>
                  <a:pt x="124428" y="82968"/>
                </a:lnTo>
                <a:lnTo>
                  <a:pt x="567150" y="82968"/>
                </a:lnTo>
                <a:lnTo>
                  <a:pt x="567150" y="171995"/>
                </a:lnTo>
                <a:lnTo>
                  <a:pt x="124428" y="171995"/>
                </a:lnTo>
                <a:lnTo>
                  <a:pt x="122015" y="174408"/>
                </a:lnTo>
                <a:lnTo>
                  <a:pt x="122015" y="214159"/>
                </a:lnTo>
                <a:lnTo>
                  <a:pt x="155035" y="214159"/>
                </a:lnTo>
                <a:lnTo>
                  <a:pt x="155035" y="204888"/>
                </a:lnTo>
                <a:lnTo>
                  <a:pt x="572611" y="204888"/>
                </a:lnTo>
                <a:lnTo>
                  <a:pt x="583273" y="202745"/>
                </a:lnTo>
                <a:lnTo>
                  <a:pt x="591994" y="196887"/>
                </a:lnTo>
                <a:lnTo>
                  <a:pt x="597882" y="188172"/>
                </a:lnTo>
                <a:lnTo>
                  <a:pt x="600043" y="177456"/>
                </a:lnTo>
                <a:lnTo>
                  <a:pt x="600043" y="77380"/>
                </a:lnTo>
                <a:lnTo>
                  <a:pt x="597882" y="66718"/>
                </a:lnTo>
                <a:lnTo>
                  <a:pt x="591994" y="57997"/>
                </a:lnTo>
                <a:lnTo>
                  <a:pt x="583273" y="52109"/>
                </a:lnTo>
                <a:lnTo>
                  <a:pt x="572611" y="49948"/>
                </a:lnTo>
                <a:lnTo>
                  <a:pt x="155035" y="49948"/>
                </a:lnTo>
                <a:lnTo>
                  <a:pt x="155035" y="40677"/>
                </a:lnTo>
                <a:close/>
              </a:path>
              <a:path w="600075" h="255270">
                <a:moveTo>
                  <a:pt x="110966" y="67220"/>
                </a:moveTo>
                <a:lnTo>
                  <a:pt x="100171" y="78015"/>
                </a:lnTo>
                <a:lnTo>
                  <a:pt x="102205" y="88116"/>
                </a:lnTo>
                <a:lnTo>
                  <a:pt x="108092" y="96875"/>
                </a:lnTo>
                <a:lnTo>
                  <a:pt x="116814" y="102776"/>
                </a:lnTo>
                <a:lnTo>
                  <a:pt x="127476" y="104939"/>
                </a:lnTo>
                <a:lnTo>
                  <a:pt x="545052" y="104939"/>
                </a:lnTo>
                <a:lnTo>
                  <a:pt x="545052" y="149897"/>
                </a:lnTo>
                <a:lnTo>
                  <a:pt x="127476" y="149897"/>
                </a:lnTo>
                <a:lnTo>
                  <a:pt x="116814" y="152060"/>
                </a:lnTo>
                <a:lnTo>
                  <a:pt x="108092" y="157962"/>
                </a:lnTo>
                <a:lnTo>
                  <a:pt x="102205" y="166721"/>
                </a:lnTo>
                <a:lnTo>
                  <a:pt x="100171" y="176822"/>
                </a:lnTo>
                <a:lnTo>
                  <a:pt x="110966" y="187616"/>
                </a:lnTo>
                <a:lnTo>
                  <a:pt x="110966" y="168312"/>
                </a:lnTo>
                <a:lnTo>
                  <a:pt x="118459" y="160946"/>
                </a:lnTo>
                <a:lnTo>
                  <a:pt x="556101" y="160946"/>
                </a:lnTo>
                <a:lnTo>
                  <a:pt x="556101" y="93890"/>
                </a:lnTo>
                <a:lnTo>
                  <a:pt x="118459" y="93890"/>
                </a:lnTo>
                <a:lnTo>
                  <a:pt x="110966" y="86524"/>
                </a:lnTo>
                <a:lnTo>
                  <a:pt x="110966" y="67220"/>
                </a:lnTo>
                <a:close/>
              </a:path>
              <a:path w="600075" h="255270">
                <a:moveTo>
                  <a:pt x="100044" y="176694"/>
                </a:moveTo>
                <a:lnTo>
                  <a:pt x="100044" y="177456"/>
                </a:lnTo>
                <a:lnTo>
                  <a:pt x="100171" y="176822"/>
                </a:lnTo>
                <a:lnTo>
                  <a:pt x="100044" y="176694"/>
                </a:lnTo>
                <a:close/>
              </a:path>
              <a:path w="600075" h="255270">
                <a:moveTo>
                  <a:pt x="100044" y="78142"/>
                </a:moveTo>
                <a:lnTo>
                  <a:pt x="50768" y="127418"/>
                </a:lnTo>
                <a:lnTo>
                  <a:pt x="100044" y="176694"/>
                </a:lnTo>
                <a:lnTo>
                  <a:pt x="99917" y="160946"/>
                </a:lnTo>
                <a:lnTo>
                  <a:pt x="66389" y="127418"/>
                </a:lnTo>
                <a:lnTo>
                  <a:pt x="100044" y="93763"/>
                </a:lnTo>
                <a:lnTo>
                  <a:pt x="100044" y="78142"/>
                </a:lnTo>
                <a:close/>
              </a:path>
              <a:path w="600075" h="255270">
                <a:moveTo>
                  <a:pt x="100044" y="77380"/>
                </a:moveTo>
                <a:lnTo>
                  <a:pt x="100044" y="78142"/>
                </a:lnTo>
                <a:lnTo>
                  <a:pt x="100171" y="78015"/>
                </a:lnTo>
                <a:lnTo>
                  <a:pt x="100044" y="77380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91023" y="5517260"/>
            <a:ext cx="545465" cy="200025"/>
          </a:xfrm>
          <a:custGeom>
            <a:avLst/>
            <a:gdLst/>
            <a:ahLst/>
            <a:cxnLst/>
            <a:rect l="l" t="t" r="r" b="b"/>
            <a:pathLst>
              <a:path w="545464" h="200025">
                <a:moveTo>
                  <a:pt x="99949" y="0"/>
                </a:moveTo>
                <a:lnTo>
                  <a:pt x="0" y="99999"/>
                </a:lnTo>
                <a:lnTo>
                  <a:pt x="99949" y="200025"/>
                </a:lnTo>
                <a:lnTo>
                  <a:pt x="99949" y="150012"/>
                </a:lnTo>
                <a:lnTo>
                  <a:pt x="545084" y="150012"/>
                </a:lnTo>
                <a:lnTo>
                  <a:pt x="545084" y="50037"/>
                </a:lnTo>
                <a:lnTo>
                  <a:pt x="99949" y="50037"/>
                </a:lnTo>
                <a:lnTo>
                  <a:pt x="99949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863497" y="5489864"/>
            <a:ext cx="600075" cy="255270"/>
          </a:xfrm>
          <a:custGeom>
            <a:avLst/>
            <a:gdLst/>
            <a:ahLst/>
            <a:cxnLst/>
            <a:rect l="l" t="t" r="r" b="b"/>
            <a:pathLst>
              <a:path w="600075" h="255270">
                <a:moveTo>
                  <a:pt x="130100" y="0"/>
                </a:moveTo>
                <a:lnTo>
                  <a:pt x="8095" y="107952"/>
                </a:lnTo>
                <a:lnTo>
                  <a:pt x="0" y="127396"/>
                </a:lnTo>
                <a:lnTo>
                  <a:pt x="2023" y="137740"/>
                </a:lnTo>
                <a:lnTo>
                  <a:pt x="108044" y="246864"/>
                </a:lnTo>
                <a:lnTo>
                  <a:pt x="130100" y="254801"/>
                </a:lnTo>
                <a:lnTo>
                  <a:pt x="138016" y="252833"/>
                </a:lnTo>
                <a:lnTo>
                  <a:pt x="145015" y="248627"/>
                </a:lnTo>
                <a:lnTo>
                  <a:pt x="150382" y="242699"/>
                </a:lnTo>
                <a:lnTo>
                  <a:pt x="153821" y="235485"/>
                </a:lnTo>
                <a:lnTo>
                  <a:pt x="155034" y="227421"/>
                </a:lnTo>
                <a:lnTo>
                  <a:pt x="155034" y="214137"/>
                </a:lnTo>
                <a:lnTo>
                  <a:pt x="122014" y="214137"/>
                </a:lnTo>
                <a:lnTo>
                  <a:pt x="35278" y="127391"/>
                </a:lnTo>
                <a:lnTo>
                  <a:pt x="122014" y="40604"/>
                </a:lnTo>
                <a:lnTo>
                  <a:pt x="155034" y="40604"/>
                </a:lnTo>
                <a:lnTo>
                  <a:pt x="155034" y="27396"/>
                </a:lnTo>
                <a:lnTo>
                  <a:pt x="153821" y="19302"/>
                </a:lnTo>
                <a:lnTo>
                  <a:pt x="150382" y="12076"/>
                </a:lnTo>
                <a:lnTo>
                  <a:pt x="145015" y="6161"/>
                </a:lnTo>
                <a:lnTo>
                  <a:pt x="138016" y="1996"/>
                </a:lnTo>
                <a:lnTo>
                  <a:pt x="130100" y="0"/>
                </a:lnTo>
                <a:close/>
              </a:path>
              <a:path w="600075" h="255270">
                <a:moveTo>
                  <a:pt x="155034" y="40604"/>
                </a:moveTo>
                <a:lnTo>
                  <a:pt x="122014" y="40604"/>
                </a:lnTo>
                <a:lnTo>
                  <a:pt x="122014" y="80355"/>
                </a:lnTo>
                <a:lnTo>
                  <a:pt x="124427" y="82895"/>
                </a:lnTo>
                <a:lnTo>
                  <a:pt x="567149" y="82895"/>
                </a:lnTo>
                <a:lnTo>
                  <a:pt x="567149" y="171909"/>
                </a:lnTo>
                <a:lnTo>
                  <a:pt x="124427" y="171909"/>
                </a:lnTo>
                <a:lnTo>
                  <a:pt x="122014" y="174373"/>
                </a:lnTo>
                <a:lnTo>
                  <a:pt x="122014" y="214137"/>
                </a:lnTo>
                <a:lnTo>
                  <a:pt x="155034" y="214137"/>
                </a:lnTo>
                <a:lnTo>
                  <a:pt x="155034" y="204904"/>
                </a:lnTo>
                <a:lnTo>
                  <a:pt x="572610" y="204904"/>
                </a:lnTo>
                <a:lnTo>
                  <a:pt x="583272" y="202743"/>
                </a:lnTo>
                <a:lnTo>
                  <a:pt x="591993" y="196852"/>
                </a:lnTo>
                <a:lnTo>
                  <a:pt x="597881" y="188112"/>
                </a:lnTo>
                <a:lnTo>
                  <a:pt x="600042" y="177408"/>
                </a:lnTo>
                <a:lnTo>
                  <a:pt x="600042" y="77434"/>
                </a:lnTo>
                <a:lnTo>
                  <a:pt x="597881" y="66698"/>
                </a:lnTo>
                <a:lnTo>
                  <a:pt x="591993" y="57939"/>
                </a:lnTo>
                <a:lnTo>
                  <a:pt x="583272" y="52038"/>
                </a:lnTo>
                <a:lnTo>
                  <a:pt x="572610" y="49875"/>
                </a:lnTo>
                <a:lnTo>
                  <a:pt x="155034" y="49875"/>
                </a:lnTo>
                <a:lnTo>
                  <a:pt x="155034" y="40604"/>
                </a:lnTo>
                <a:close/>
              </a:path>
              <a:path w="600075" h="255270">
                <a:moveTo>
                  <a:pt x="110965" y="67147"/>
                </a:moveTo>
                <a:lnTo>
                  <a:pt x="100151" y="77969"/>
                </a:lnTo>
                <a:lnTo>
                  <a:pt x="102204" y="88098"/>
                </a:lnTo>
                <a:lnTo>
                  <a:pt x="108091" y="96824"/>
                </a:lnTo>
                <a:lnTo>
                  <a:pt x="116813" y="102716"/>
                </a:lnTo>
                <a:lnTo>
                  <a:pt x="127475" y="104878"/>
                </a:lnTo>
                <a:lnTo>
                  <a:pt x="545051" y="104878"/>
                </a:lnTo>
                <a:lnTo>
                  <a:pt x="545051" y="149913"/>
                </a:lnTo>
                <a:lnTo>
                  <a:pt x="127475" y="149913"/>
                </a:lnTo>
                <a:lnTo>
                  <a:pt x="116813" y="152073"/>
                </a:lnTo>
                <a:lnTo>
                  <a:pt x="108091" y="157964"/>
                </a:lnTo>
                <a:lnTo>
                  <a:pt x="102204" y="166704"/>
                </a:lnTo>
                <a:lnTo>
                  <a:pt x="100168" y="176787"/>
                </a:lnTo>
                <a:lnTo>
                  <a:pt x="110965" y="187581"/>
                </a:lnTo>
                <a:lnTo>
                  <a:pt x="110965" y="168290"/>
                </a:lnTo>
                <a:lnTo>
                  <a:pt x="118458" y="160911"/>
                </a:lnTo>
                <a:lnTo>
                  <a:pt x="556100" y="160911"/>
                </a:lnTo>
                <a:lnTo>
                  <a:pt x="556100" y="93817"/>
                </a:lnTo>
                <a:lnTo>
                  <a:pt x="118458" y="93817"/>
                </a:lnTo>
                <a:lnTo>
                  <a:pt x="110965" y="86451"/>
                </a:lnTo>
                <a:lnTo>
                  <a:pt x="110965" y="67147"/>
                </a:lnTo>
                <a:close/>
              </a:path>
              <a:path w="600075" h="255270">
                <a:moveTo>
                  <a:pt x="100043" y="78078"/>
                </a:moveTo>
                <a:lnTo>
                  <a:pt x="50767" y="127396"/>
                </a:lnTo>
                <a:lnTo>
                  <a:pt x="100043" y="176661"/>
                </a:lnTo>
                <a:lnTo>
                  <a:pt x="99928" y="160911"/>
                </a:lnTo>
                <a:lnTo>
                  <a:pt x="66388" y="127396"/>
                </a:lnTo>
                <a:lnTo>
                  <a:pt x="100043" y="93817"/>
                </a:lnTo>
                <a:lnTo>
                  <a:pt x="100043" y="78078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303778" y="357251"/>
            <a:ext cx="1393825" cy="208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5" b="1">
                <a:latin typeface="Lucida Sans Unicode"/>
                <a:cs typeface="Lucida Sans Unicode"/>
              </a:rPr>
              <a:t>i.e. &lt;2.22</a:t>
            </a:r>
            <a:r>
              <a:rPr dirty="0" sz="1200" spc="-190" b="1">
                <a:latin typeface="Lucida Sans Unicode"/>
                <a:cs typeface="Lucida Sans Unicode"/>
              </a:rPr>
              <a:t> </a:t>
            </a:r>
            <a:r>
              <a:rPr dirty="0" sz="1200" spc="5" b="1">
                <a:latin typeface="Lucida Sans Unicode"/>
                <a:cs typeface="Lucida Sans Unicode"/>
              </a:rPr>
              <a:t>mmol/L</a:t>
            </a:r>
            <a:endParaRPr sz="1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27878" y="2238248"/>
            <a:ext cx="3324225" cy="1939289"/>
          </a:xfrm>
          <a:custGeom>
            <a:avLst/>
            <a:gdLst/>
            <a:ahLst/>
            <a:cxnLst/>
            <a:rect l="l" t="t" r="r" b="b"/>
            <a:pathLst>
              <a:path w="3324225" h="1939289">
                <a:moveTo>
                  <a:pt x="0" y="1939035"/>
                </a:moveTo>
                <a:lnTo>
                  <a:pt x="3323971" y="1939035"/>
                </a:lnTo>
                <a:lnTo>
                  <a:pt x="3323971" y="0"/>
                </a:lnTo>
                <a:lnTo>
                  <a:pt x="0" y="0"/>
                </a:lnTo>
                <a:lnTo>
                  <a:pt x="0" y="1939035"/>
                </a:lnTo>
                <a:close/>
              </a:path>
            </a:pathLst>
          </a:custGeom>
          <a:ln w="9525">
            <a:solidFill>
              <a:srgbClr val="2CA1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78246" y="2276855"/>
            <a:ext cx="3023235" cy="14732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</a:pPr>
            <a:r>
              <a:rPr dirty="0" sz="2400" spc="-5">
                <a:solidFill>
                  <a:srgbClr val="000000"/>
                </a:solidFill>
                <a:latin typeface="Arial"/>
                <a:cs typeface="Arial"/>
              </a:rPr>
              <a:t>Glycemic</a:t>
            </a:r>
            <a:r>
              <a:rPr dirty="0" sz="2400" spc="-2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00"/>
                </a:solidFill>
                <a:latin typeface="Arial"/>
                <a:cs typeface="Arial"/>
              </a:rPr>
              <a:t>thresholds </a:t>
            </a:r>
            <a:r>
              <a:rPr dirty="0" sz="2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00"/>
                </a:solidFill>
                <a:latin typeface="Arial"/>
                <a:cs typeface="Arial"/>
              </a:rPr>
              <a:t>for the various  responses </a:t>
            </a:r>
            <a:r>
              <a:rPr dirty="0" sz="2400">
                <a:solidFill>
                  <a:srgbClr val="000000"/>
                </a:solidFill>
                <a:latin typeface="Arial"/>
                <a:cs typeface="Arial"/>
              </a:rPr>
              <a:t>to  </a:t>
            </a:r>
            <a:r>
              <a:rPr dirty="0" sz="2400" spc="-5">
                <a:solidFill>
                  <a:srgbClr val="000000"/>
                </a:solidFill>
                <a:latin typeface="Arial"/>
                <a:cs typeface="Arial"/>
              </a:rPr>
              <a:t>hypoglycemia: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44921" y="2916173"/>
            <a:ext cx="545465" cy="372110"/>
          </a:xfrm>
          <a:custGeom>
            <a:avLst/>
            <a:gdLst/>
            <a:ahLst/>
            <a:cxnLst/>
            <a:rect l="l" t="t" r="r" b="b"/>
            <a:pathLst>
              <a:path w="545464" h="372110">
                <a:moveTo>
                  <a:pt x="185927" y="0"/>
                </a:moveTo>
                <a:lnTo>
                  <a:pt x="0" y="186054"/>
                </a:lnTo>
                <a:lnTo>
                  <a:pt x="185927" y="371983"/>
                </a:lnTo>
                <a:lnTo>
                  <a:pt x="185927" y="279018"/>
                </a:lnTo>
                <a:lnTo>
                  <a:pt x="545083" y="279018"/>
                </a:lnTo>
                <a:lnTo>
                  <a:pt x="545083" y="92963"/>
                </a:lnTo>
                <a:lnTo>
                  <a:pt x="185927" y="92963"/>
                </a:lnTo>
                <a:lnTo>
                  <a:pt x="185927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317363" y="2888777"/>
            <a:ext cx="600075" cy="427355"/>
          </a:xfrm>
          <a:custGeom>
            <a:avLst/>
            <a:gdLst/>
            <a:ahLst/>
            <a:cxnLst/>
            <a:rect l="l" t="t" r="r" b="b"/>
            <a:pathLst>
              <a:path w="600075" h="427354">
                <a:moveTo>
                  <a:pt x="216112" y="0"/>
                </a:moveTo>
                <a:lnTo>
                  <a:pt x="8000" y="193893"/>
                </a:lnTo>
                <a:lnTo>
                  <a:pt x="0" y="213387"/>
                </a:lnTo>
                <a:lnTo>
                  <a:pt x="2000" y="223754"/>
                </a:lnTo>
                <a:lnTo>
                  <a:pt x="194055" y="418937"/>
                </a:lnTo>
                <a:lnTo>
                  <a:pt x="216112" y="426831"/>
                </a:lnTo>
                <a:lnTo>
                  <a:pt x="224027" y="424906"/>
                </a:lnTo>
                <a:lnTo>
                  <a:pt x="231026" y="420667"/>
                </a:lnTo>
                <a:lnTo>
                  <a:pt x="236394" y="414714"/>
                </a:lnTo>
                <a:lnTo>
                  <a:pt x="239833" y="407475"/>
                </a:lnTo>
                <a:lnTo>
                  <a:pt x="241045" y="399379"/>
                </a:lnTo>
                <a:lnTo>
                  <a:pt x="241045" y="386171"/>
                </a:lnTo>
                <a:lnTo>
                  <a:pt x="208025" y="386171"/>
                </a:lnTo>
                <a:lnTo>
                  <a:pt x="35305" y="213451"/>
                </a:lnTo>
                <a:lnTo>
                  <a:pt x="208025" y="40604"/>
                </a:lnTo>
                <a:lnTo>
                  <a:pt x="241045" y="40604"/>
                </a:lnTo>
                <a:lnTo>
                  <a:pt x="241045" y="27396"/>
                </a:lnTo>
                <a:lnTo>
                  <a:pt x="239833" y="19302"/>
                </a:lnTo>
                <a:lnTo>
                  <a:pt x="236394" y="12076"/>
                </a:lnTo>
                <a:lnTo>
                  <a:pt x="231026" y="6161"/>
                </a:lnTo>
                <a:lnTo>
                  <a:pt x="224027" y="1996"/>
                </a:lnTo>
                <a:lnTo>
                  <a:pt x="216112" y="0"/>
                </a:lnTo>
                <a:close/>
              </a:path>
              <a:path w="600075" h="427354">
                <a:moveTo>
                  <a:pt x="241045" y="40604"/>
                </a:moveTo>
                <a:lnTo>
                  <a:pt x="208025" y="40604"/>
                </a:lnTo>
                <a:lnTo>
                  <a:pt x="208025" y="123408"/>
                </a:lnTo>
                <a:lnTo>
                  <a:pt x="210565" y="125821"/>
                </a:lnTo>
                <a:lnTo>
                  <a:pt x="567054" y="125821"/>
                </a:lnTo>
                <a:lnTo>
                  <a:pt x="567054" y="300954"/>
                </a:lnTo>
                <a:lnTo>
                  <a:pt x="210565" y="300954"/>
                </a:lnTo>
                <a:lnTo>
                  <a:pt x="208025" y="303367"/>
                </a:lnTo>
                <a:lnTo>
                  <a:pt x="208025" y="386171"/>
                </a:lnTo>
                <a:lnTo>
                  <a:pt x="241045" y="386171"/>
                </a:lnTo>
                <a:lnTo>
                  <a:pt x="241045" y="333974"/>
                </a:lnTo>
                <a:lnTo>
                  <a:pt x="572642" y="333974"/>
                </a:lnTo>
                <a:lnTo>
                  <a:pt x="583305" y="331811"/>
                </a:lnTo>
                <a:lnTo>
                  <a:pt x="592026" y="325909"/>
                </a:lnTo>
                <a:lnTo>
                  <a:pt x="597914" y="317150"/>
                </a:lnTo>
                <a:lnTo>
                  <a:pt x="600074" y="306415"/>
                </a:lnTo>
                <a:lnTo>
                  <a:pt x="600074" y="120360"/>
                </a:lnTo>
                <a:lnTo>
                  <a:pt x="597914" y="109644"/>
                </a:lnTo>
                <a:lnTo>
                  <a:pt x="592026" y="100929"/>
                </a:lnTo>
                <a:lnTo>
                  <a:pt x="583305" y="95071"/>
                </a:lnTo>
                <a:lnTo>
                  <a:pt x="572642" y="92928"/>
                </a:lnTo>
                <a:lnTo>
                  <a:pt x="241045" y="92928"/>
                </a:lnTo>
                <a:lnTo>
                  <a:pt x="241045" y="40604"/>
                </a:lnTo>
                <a:close/>
              </a:path>
              <a:path w="600075" h="427354">
                <a:moveTo>
                  <a:pt x="197103" y="67147"/>
                </a:moveTo>
                <a:lnTo>
                  <a:pt x="50799" y="213451"/>
                </a:lnTo>
                <a:lnTo>
                  <a:pt x="197103" y="359628"/>
                </a:lnTo>
                <a:lnTo>
                  <a:pt x="197103" y="333085"/>
                </a:lnTo>
                <a:lnTo>
                  <a:pt x="186054" y="333085"/>
                </a:lnTo>
                <a:lnTo>
                  <a:pt x="66420" y="213451"/>
                </a:lnTo>
                <a:lnTo>
                  <a:pt x="186054" y="93690"/>
                </a:lnTo>
                <a:lnTo>
                  <a:pt x="197103" y="93690"/>
                </a:lnTo>
                <a:lnTo>
                  <a:pt x="197103" y="67147"/>
                </a:lnTo>
                <a:close/>
              </a:path>
              <a:path w="600075" h="427354">
                <a:moveTo>
                  <a:pt x="197103" y="93690"/>
                </a:moveTo>
                <a:lnTo>
                  <a:pt x="186054" y="93690"/>
                </a:lnTo>
                <a:lnTo>
                  <a:pt x="186054" y="120360"/>
                </a:lnTo>
                <a:lnTo>
                  <a:pt x="188215" y="131095"/>
                </a:lnTo>
                <a:lnTo>
                  <a:pt x="194103" y="139854"/>
                </a:lnTo>
                <a:lnTo>
                  <a:pt x="202824" y="145756"/>
                </a:lnTo>
                <a:lnTo>
                  <a:pt x="213486" y="147919"/>
                </a:lnTo>
                <a:lnTo>
                  <a:pt x="545083" y="147919"/>
                </a:lnTo>
                <a:lnTo>
                  <a:pt x="545083" y="278856"/>
                </a:lnTo>
                <a:lnTo>
                  <a:pt x="213486" y="278856"/>
                </a:lnTo>
                <a:lnTo>
                  <a:pt x="202824" y="281019"/>
                </a:lnTo>
                <a:lnTo>
                  <a:pt x="194103" y="286920"/>
                </a:lnTo>
                <a:lnTo>
                  <a:pt x="188215" y="295679"/>
                </a:lnTo>
                <a:lnTo>
                  <a:pt x="186054" y="306415"/>
                </a:lnTo>
                <a:lnTo>
                  <a:pt x="186054" y="333085"/>
                </a:lnTo>
                <a:lnTo>
                  <a:pt x="197103" y="333085"/>
                </a:lnTo>
                <a:lnTo>
                  <a:pt x="197103" y="297271"/>
                </a:lnTo>
                <a:lnTo>
                  <a:pt x="204469" y="289905"/>
                </a:lnTo>
                <a:lnTo>
                  <a:pt x="556132" y="289905"/>
                </a:lnTo>
                <a:lnTo>
                  <a:pt x="556132" y="136870"/>
                </a:lnTo>
                <a:lnTo>
                  <a:pt x="204469" y="136870"/>
                </a:lnTo>
                <a:lnTo>
                  <a:pt x="197103" y="129504"/>
                </a:lnTo>
                <a:lnTo>
                  <a:pt x="197103" y="93690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278" y="188595"/>
            <a:ext cx="5249672" cy="65253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7487" y="381673"/>
            <a:ext cx="165735" cy="16414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110"/>
              </a:lnSpc>
            </a:pPr>
            <a:r>
              <a:rPr dirty="0" sz="1100" spc="10" b="1">
                <a:solidFill>
                  <a:srgbClr val="C00000"/>
                </a:solidFill>
                <a:latin typeface="Lucida Sans Unicode"/>
                <a:cs typeface="Lucida Sans Unicode"/>
              </a:rPr>
              <a:t>B</a:t>
            </a:r>
            <a:r>
              <a:rPr dirty="0" sz="1100" b="1">
                <a:solidFill>
                  <a:srgbClr val="C00000"/>
                </a:solidFill>
                <a:latin typeface="Lucida Sans Unicode"/>
                <a:cs typeface="Lucida Sans Unicode"/>
              </a:rPr>
              <a:t>l</a:t>
            </a:r>
            <a:r>
              <a:rPr dirty="0" sz="1100" spc="5" b="1">
                <a:solidFill>
                  <a:srgbClr val="C00000"/>
                </a:solidFill>
                <a:latin typeface="Lucida Sans Unicode"/>
                <a:cs typeface="Lucida Sans Unicode"/>
              </a:rPr>
              <a:t>oo</a:t>
            </a:r>
            <a:r>
              <a:rPr dirty="0" sz="1100" b="1">
                <a:solidFill>
                  <a:srgbClr val="C00000"/>
                </a:solidFill>
                <a:latin typeface="Lucida Sans Unicode"/>
                <a:cs typeface="Lucida Sans Unicode"/>
              </a:rPr>
              <a:t>d</a:t>
            </a:r>
            <a:r>
              <a:rPr dirty="0" sz="1100" b="1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 b="1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5" b="1">
                <a:solidFill>
                  <a:srgbClr val="C00000"/>
                </a:solidFill>
                <a:latin typeface="Lucida Sans Unicode"/>
                <a:cs typeface="Lucida Sans Unicode"/>
              </a:rPr>
              <a:t>g</a:t>
            </a:r>
            <a:r>
              <a:rPr dirty="0" sz="1100" spc="15" b="1">
                <a:solidFill>
                  <a:srgbClr val="C00000"/>
                </a:solidFill>
                <a:latin typeface="Lucida Sans Unicode"/>
                <a:cs typeface="Lucida Sans Unicode"/>
              </a:rPr>
              <a:t>l</a:t>
            </a:r>
            <a:r>
              <a:rPr dirty="0" sz="1100" b="1">
                <a:solidFill>
                  <a:srgbClr val="C00000"/>
                </a:solidFill>
                <a:latin typeface="Lucida Sans Unicode"/>
                <a:cs typeface="Lucida Sans Unicode"/>
              </a:rPr>
              <a:t>uc</a:t>
            </a:r>
            <a:r>
              <a:rPr dirty="0" sz="1100" spc="-10" b="1">
                <a:solidFill>
                  <a:srgbClr val="C00000"/>
                </a:solidFill>
                <a:latin typeface="Lucida Sans Unicode"/>
                <a:cs typeface="Lucida Sans Unicode"/>
              </a:rPr>
              <a:t>o</a:t>
            </a:r>
            <a:r>
              <a:rPr dirty="0" sz="1100" b="1">
                <a:solidFill>
                  <a:srgbClr val="C00000"/>
                </a:solidFill>
                <a:latin typeface="Lucida Sans Unicode"/>
                <a:cs typeface="Lucida Sans Unicode"/>
              </a:rPr>
              <a:t>se,</a:t>
            </a:r>
            <a:r>
              <a:rPr dirty="0" sz="1100" spc="-35" b="1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10" b="1">
                <a:solidFill>
                  <a:srgbClr val="C00000"/>
                </a:solidFill>
                <a:latin typeface="Lucida Sans Unicode"/>
                <a:cs typeface="Lucida Sans Unicode"/>
              </a:rPr>
              <a:t>m</a:t>
            </a:r>
            <a:r>
              <a:rPr dirty="0" sz="1100" b="1">
                <a:solidFill>
                  <a:srgbClr val="C00000"/>
                </a:solidFill>
                <a:latin typeface="Lucida Sans Unicode"/>
                <a:cs typeface="Lucida Sans Unicode"/>
              </a:rPr>
              <a:t>m</a:t>
            </a:r>
            <a:r>
              <a:rPr dirty="0" sz="1100" spc="5" b="1">
                <a:solidFill>
                  <a:srgbClr val="C00000"/>
                </a:solidFill>
                <a:latin typeface="Lucida Sans Unicode"/>
                <a:cs typeface="Lucida Sans Unicode"/>
              </a:rPr>
              <a:t>o</a:t>
            </a:r>
            <a:r>
              <a:rPr dirty="0" sz="1100" spc="-5" b="1">
                <a:solidFill>
                  <a:srgbClr val="C00000"/>
                </a:solidFill>
                <a:latin typeface="Lucida Sans Unicode"/>
                <a:cs typeface="Lucida Sans Unicode"/>
              </a:rPr>
              <a:t>l</a:t>
            </a:r>
            <a:r>
              <a:rPr dirty="0" sz="1100" spc="-5" b="1">
                <a:solidFill>
                  <a:srgbClr val="C00000"/>
                </a:solidFill>
                <a:latin typeface="Lucida Sans Unicode"/>
                <a:cs typeface="Lucida Sans Unicode"/>
              </a:rPr>
              <a:t>/L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693" y="542113"/>
            <a:ext cx="160020" cy="24130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65"/>
              </a:lnSpc>
            </a:pPr>
            <a:r>
              <a:rPr dirty="0" sz="1050" spc="15" b="1">
                <a:solidFill>
                  <a:srgbClr val="C00000"/>
                </a:solidFill>
                <a:latin typeface="Lucida Sans Unicode"/>
                <a:cs typeface="Lucida Sans Unicode"/>
              </a:rPr>
              <a:t>5</a:t>
            </a:r>
            <a:r>
              <a:rPr dirty="0" sz="1050" spc="10" b="1">
                <a:solidFill>
                  <a:srgbClr val="C00000"/>
                </a:solidFill>
                <a:latin typeface="Lucida Sans Unicode"/>
                <a:cs typeface="Lucida Sans Unicode"/>
              </a:rPr>
              <a:t>.</a:t>
            </a:r>
            <a:r>
              <a:rPr dirty="0" sz="1050" b="1">
                <a:solidFill>
                  <a:srgbClr val="C00000"/>
                </a:solidFill>
                <a:latin typeface="Lucida Sans Unicode"/>
                <a:cs typeface="Lucida Sans Unicode"/>
              </a:rPr>
              <a:t>6</a:t>
            </a:r>
            <a:endParaRPr sz="105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6521" y="1766520"/>
            <a:ext cx="160020" cy="24130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65"/>
              </a:lnSpc>
            </a:pPr>
            <a:r>
              <a:rPr dirty="0" sz="1050" spc="15" b="1">
                <a:solidFill>
                  <a:srgbClr val="C00000"/>
                </a:solidFill>
                <a:latin typeface="Lucida Sans Unicode"/>
                <a:cs typeface="Lucida Sans Unicode"/>
              </a:rPr>
              <a:t>4</a:t>
            </a:r>
            <a:r>
              <a:rPr dirty="0" sz="1050" spc="10" b="1">
                <a:solidFill>
                  <a:srgbClr val="C00000"/>
                </a:solidFill>
                <a:latin typeface="Lucida Sans Unicode"/>
                <a:cs typeface="Lucida Sans Unicode"/>
              </a:rPr>
              <a:t>.</a:t>
            </a:r>
            <a:r>
              <a:rPr dirty="0" sz="1050" b="1">
                <a:solidFill>
                  <a:srgbClr val="C00000"/>
                </a:solidFill>
                <a:latin typeface="Lucida Sans Unicode"/>
                <a:cs typeface="Lucida Sans Unicode"/>
              </a:rPr>
              <a:t>4</a:t>
            </a:r>
            <a:endParaRPr sz="105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6521" y="2930602"/>
            <a:ext cx="160020" cy="24130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65"/>
              </a:lnSpc>
            </a:pPr>
            <a:r>
              <a:rPr dirty="0" sz="1050" spc="15" b="1">
                <a:solidFill>
                  <a:srgbClr val="C00000"/>
                </a:solidFill>
                <a:latin typeface="Lucida Sans Unicode"/>
                <a:cs typeface="Lucida Sans Unicode"/>
              </a:rPr>
              <a:t>3</a:t>
            </a:r>
            <a:r>
              <a:rPr dirty="0" sz="1050" spc="10" b="1">
                <a:solidFill>
                  <a:srgbClr val="C00000"/>
                </a:solidFill>
                <a:latin typeface="Lucida Sans Unicode"/>
                <a:cs typeface="Lucida Sans Unicode"/>
              </a:rPr>
              <a:t>.</a:t>
            </a:r>
            <a:r>
              <a:rPr dirty="0" sz="1050" b="1">
                <a:solidFill>
                  <a:srgbClr val="C00000"/>
                </a:solidFill>
                <a:latin typeface="Lucida Sans Unicode"/>
                <a:cs typeface="Lucida Sans Unicode"/>
              </a:rPr>
              <a:t>3</a:t>
            </a:r>
            <a:endParaRPr sz="105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3110" y="4142436"/>
            <a:ext cx="160020" cy="24130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65"/>
              </a:lnSpc>
            </a:pPr>
            <a:r>
              <a:rPr dirty="0" sz="1050" spc="15" b="1">
                <a:solidFill>
                  <a:srgbClr val="C00000"/>
                </a:solidFill>
                <a:latin typeface="Lucida Sans Unicode"/>
                <a:cs typeface="Lucida Sans Unicode"/>
              </a:rPr>
              <a:t>2</a:t>
            </a:r>
            <a:r>
              <a:rPr dirty="0" sz="1050" spc="10" b="1">
                <a:solidFill>
                  <a:srgbClr val="C00000"/>
                </a:solidFill>
                <a:latin typeface="Lucida Sans Unicode"/>
                <a:cs typeface="Lucida Sans Unicode"/>
              </a:rPr>
              <a:t>.</a:t>
            </a:r>
            <a:r>
              <a:rPr dirty="0" sz="1050" b="1">
                <a:solidFill>
                  <a:srgbClr val="C00000"/>
                </a:solidFill>
                <a:latin typeface="Lucida Sans Unicode"/>
                <a:cs typeface="Lucida Sans Unicode"/>
              </a:rPr>
              <a:t>2</a:t>
            </a:r>
            <a:endParaRPr sz="105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3110" y="5368037"/>
            <a:ext cx="160020" cy="24130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65"/>
              </a:lnSpc>
            </a:pPr>
            <a:r>
              <a:rPr dirty="0" sz="1050" spc="15" b="1">
                <a:solidFill>
                  <a:srgbClr val="C00000"/>
                </a:solidFill>
                <a:latin typeface="Lucida Sans Unicode"/>
                <a:cs typeface="Lucida Sans Unicode"/>
              </a:rPr>
              <a:t>1</a:t>
            </a:r>
            <a:r>
              <a:rPr dirty="0" sz="1050" spc="10" b="1">
                <a:solidFill>
                  <a:srgbClr val="C00000"/>
                </a:solidFill>
                <a:latin typeface="Lucida Sans Unicode"/>
                <a:cs typeface="Lucida Sans Unicode"/>
              </a:rPr>
              <a:t>.</a:t>
            </a:r>
            <a:r>
              <a:rPr dirty="0" sz="1050" b="1">
                <a:solidFill>
                  <a:srgbClr val="C00000"/>
                </a:solidFill>
                <a:latin typeface="Lucida Sans Unicode"/>
                <a:cs typeface="Lucida Sans Unicode"/>
              </a:rPr>
              <a:t>1</a:t>
            </a:r>
            <a:endParaRPr sz="10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78534"/>
            <a:ext cx="3860800" cy="454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8605" algn="l"/>
                <a:tab pos="870585" algn="l"/>
                <a:tab pos="3294379" algn="l"/>
              </a:tabLst>
            </a:pPr>
            <a:r>
              <a:rPr dirty="0" sz="1800" spc="15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800" spc="15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700" spc="-5" b="1">
                <a:latin typeface="Lucida Sans Unicode"/>
                <a:cs typeface="Lucida Sans Unicode"/>
              </a:rPr>
              <a:t>A</a:t>
            </a:r>
            <a:r>
              <a:rPr dirty="0" sz="2700" spc="-5" b="1">
                <a:latin typeface="Lucida Sans Unicode"/>
                <a:cs typeface="Lucida Sans Unicode"/>
              </a:rPr>
              <a:t>	</a:t>
            </a:r>
            <a:r>
              <a:rPr dirty="0" sz="2700" b="1">
                <a:latin typeface="Lucida Sans Unicode"/>
                <a:cs typeface="Lucida Sans Unicode"/>
              </a:rPr>
              <a:t>1</a:t>
            </a:r>
            <a:r>
              <a:rPr dirty="0" sz="2700" spc="-10" b="1">
                <a:latin typeface="Lucida Sans Unicode"/>
                <a:cs typeface="Lucida Sans Unicode"/>
              </a:rPr>
              <a:t>4-</a:t>
            </a:r>
            <a:r>
              <a:rPr dirty="0" sz="2700" spc="-10" b="1">
                <a:latin typeface="Lucida Sans Unicode"/>
                <a:cs typeface="Lucida Sans Unicode"/>
              </a:rPr>
              <a:t>yea</a:t>
            </a:r>
            <a:r>
              <a:rPr dirty="0" sz="2700" spc="-5" b="1">
                <a:latin typeface="Lucida Sans Unicode"/>
                <a:cs typeface="Lucida Sans Unicode"/>
              </a:rPr>
              <a:t>r</a:t>
            </a:r>
            <a:r>
              <a:rPr dirty="0" sz="2700" spc="-10" b="1">
                <a:latin typeface="Lucida Sans Unicode"/>
                <a:cs typeface="Lucida Sans Unicode"/>
              </a:rPr>
              <a:t>-</a:t>
            </a:r>
            <a:r>
              <a:rPr dirty="0" sz="2700" b="1">
                <a:latin typeface="Lucida Sans Unicode"/>
                <a:cs typeface="Lucida Sans Unicode"/>
              </a:rPr>
              <a:t>o</a:t>
            </a:r>
            <a:r>
              <a:rPr dirty="0" sz="2700" spc="-10" b="1">
                <a:latin typeface="Lucida Sans Unicode"/>
                <a:cs typeface="Lucida Sans Unicode"/>
              </a:rPr>
              <a:t>l</a:t>
            </a:r>
            <a:r>
              <a:rPr dirty="0" sz="2700" spc="-5" b="1">
                <a:latin typeface="Lucida Sans Unicode"/>
                <a:cs typeface="Lucida Sans Unicode"/>
              </a:rPr>
              <a:t>d</a:t>
            </a:r>
            <a:r>
              <a:rPr dirty="0" sz="2700" b="1">
                <a:latin typeface="Lucida Sans Unicode"/>
                <a:cs typeface="Lucida Sans Unicode"/>
              </a:rPr>
              <a:t>	</a:t>
            </a:r>
            <a:r>
              <a:rPr dirty="0" sz="2700" spc="-5" b="1">
                <a:latin typeface="Lucida Sans Unicode"/>
                <a:cs typeface="Lucida Sans Unicode"/>
              </a:rPr>
              <a:t>girl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46701" y="1478534"/>
            <a:ext cx="2505075" cy="454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004569" algn="l"/>
              </a:tabLst>
            </a:pPr>
            <a:r>
              <a:rPr dirty="0" sz="2700" spc="-5" b="1">
                <a:latin typeface="Lucida Sans Unicode"/>
                <a:cs typeface="Lucida Sans Unicode"/>
              </a:rPr>
              <a:t>was	</a:t>
            </a:r>
            <a:r>
              <a:rPr dirty="0" sz="2700" spc="-10" b="1">
                <a:latin typeface="Lucida Sans Unicode"/>
                <a:cs typeface="Lucida Sans Unicode"/>
              </a:rPr>
              <a:t>admitted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1890014"/>
            <a:ext cx="6180455" cy="454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966595" algn="l"/>
                <a:tab pos="3621404" algn="l"/>
                <a:tab pos="4257040" algn="l"/>
                <a:tab pos="5584825" algn="l"/>
              </a:tabLst>
            </a:pPr>
            <a:r>
              <a:rPr dirty="0" sz="2700" spc="-5" b="1">
                <a:latin typeface="Lucida Sans Unicode"/>
                <a:cs typeface="Lucida Sans Unicode"/>
              </a:rPr>
              <a:t>c</a:t>
            </a:r>
            <a:r>
              <a:rPr dirty="0" sz="2700" spc="0" b="1">
                <a:latin typeface="Lucida Sans Unicode"/>
                <a:cs typeface="Lucida Sans Unicode"/>
              </a:rPr>
              <a:t>h</a:t>
            </a:r>
            <a:r>
              <a:rPr dirty="0" sz="2700" spc="-5" b="1">
                <a:latin typeface="Lucida Sans Unicode"/>
                <a:cs typeface="Lucida Sans Unicode"/>
              </a:rPr>
              <a:t>ildren</a:t>
            </a:r>
            <a:r>
              <a:rPr dirty="0" sz="2700" spc="-15" b="1">
                <a:latin typeface="Lucida Sans Unicode"/>
                <a:cs typeface="Lucida Sans Unicode"/>
              </a:rPr>
              <a:t>’</a:t>
            </a:r>
            <a:r>
              <a:rPr dirty="0" sz="2700" spc="-5" b="1">
                <a:latin typeface="Lucida Sans Unicode"/>
                <a:cs typeface="Lucida Sans Unicode"/>
              </a:rPr>
              <a:t>s</a:t>
            </a:r>
            <a:r>
              <a:rPr dirty="0" sz="2700" b="1">
                <a:latin typeface="Lucida Sans Unicode"/>
                <a:cs typeface="Lucida Sans Unicode"/>
              </a:rPr>
              <a:t>	</a:t>
            </a:r>
            <a:r>
              <a:rPr dirty="0" sz="2700" spc="-5" b="1">
                <a:latin typeface="Lucida Sans Unicode"/>
                <a:cs typeface="Lucida Sans Unicode"/>
              </a:rPr>
              <a:t>hosp</a:t>
            </a:r>
            <a:r>
              <a:rPr dirty="0" sz="2700" spc="-10" b="1">
                <a:latin typeface="Lucida Sans Unicode"/>
                <a:cs typeface="Lucida Sans Unicode"/>
              </a:rPr>
              <a:t>ita</a:t>
            </a:r>
            <a:r>
              <a:rPr dirty="0" sz="2700" spc="-5" b="1">
                <a:latin typeface="Lucida Sans Unicode"/>
                <a:cs typeface="Lucida Sans Unicode"/>
              </a:rPr>
              <a:t>l</a:t>
            </a:r>
            <a:r>
              <a:rPr dirty="0" sz="2700" b="1">
                <a:latin typeface="Lucida Sans Unicode"/>
                <a:cs typeface="Lucida Sans Unicode"/>
              </a:rPr>
              <a:t>	</a:t>
            </a:r>
            <a:r>
              <a:rPr dirty="0" sz="2700" spc="-10" b="1">
                <a:latin typeface="Lucida Sans Unicode"/>
                <a:cs typeface="Lucida Sans Unicode"/>
              </a:rPr>
              <a:t>i</a:t>
            </a:r>
            <a:r>
              <a:rPr dirty="0" sz="2700" spc="-5" b="1">
                <a:latin typeface="Lucida Sans Unicode"/>
                <a:cs typeface="Lucida Sans Unicode"/>
              </a:rPr>
              <a:t>n</a:t>
            </a:r>
            <a:r>
              <a:rPr dirty="0" sz="2700" b="1">
                <a:latin typeface="Lucida Sans Unicode"/>
                <a:cs typeface="Lucida Sans Unicode"/>
              </a:rPr>
              <a:t>	</a:t>
            </a:r>
            <a:r>
              <a:rPr dirty="0" sz="2700" spc="-10" b="1">
                <a:latin typeface="Lucida Sans Unicode"/>
                <a:cs typeface="Lucida Sans Unicode"/>
              </a:rPr>
              <a:t>co</a:t>
            </a:r>
            <a:r>
              <a:rPr dirty="0" sz="2700" b="1">
                <a:latin typeface="Lucida Sans Unicode"/>
                <a:cs typeface="Lucida Sans Unicode"/>
              </a:rPr>
              <a:t>m</a:t>
            </a:r>
            <a:r>
              <a:rPr dirty="0" sz="2700" spc="-10" b="1">
                <a:latin typeface="Lucida Sans Unicode"/>
                <a:cs typeface="Lucida Sans Unicode"/>
              </a:rPr>
              <a:t>a</a:t>
            </a:r>
            <a:r>
              <a:rPr dirty="0" sz="2700" spc="-5" b="1">
                <a:latin typeface="Lucida Sans Unicode"/>
                <a:cs typeface="Lucida Sans Unicode"/>
              </a:rPr>
              <a:t>.</a:t>
            </a:r>
            <a:r>
              <a:rPr dirty="0" sz="2700" b="1">
                <a:latin typeface="Lucida Sans Unicode"/>
                <a:cs typeface="Lucida Sans Unicode"/>
              </a:rPr>
              <a:t>	</a:t>
            </a:r>
            <a:r>
              <a:rPr dirty="0" sz="2700" spc="-10" b="1">
                <a:latin typeface="Lucida Sans Unicode"/>
                <a:cs typeface="Lucida Sans Unicode"/>
              </a:rPr>
              <a:t>Her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79969" y="1478534"/>
            <a:ext cx="1228725" cy="865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310515">
              <a:lnSpc>
                <a:spcPct val="100000"/>
              </a:lnSpc>
              <a:tabLst>
                <a:tab pos="1026160" algn="l"/>
              </a:tabLst>
            </a:pPr>
            <a:r>
              <a:rPr dirty="0" sz="2700" spc="-10" b="1">
                <a:latin typeface="Lucida Sans Unicode"/>
                <a:cs typeface="Lucida Sans Unicode"/>
              </a:rPr>
              <a:t>t</a:t>
            </a:r>
            <a:r>
              <a:rPr dirty="0" sz="2700" spc="-5" b="1">
                <a:latin typeface="Lucida Sans Unicode"/>
                <a:cs typeface="Lucida Sans Unicode"/>
              </a:rPr>
              <a:t>o</a:t>
            </a:r>
            <a:r>
              <a:rPr dirty="0" sz="2700" b="1">
                <a:latin typeface="Lucida Sans Unicode"/>
                <a:cs typeface="Lucida Sans Unicode"/>
              </a:rPr>
              <a:t>	</a:t>
            </a:r>
            <a:r>
              <a:rPr dirty="0" sz="2700" spc="-5" b="1">
                <a:latin typeface="Lucida Sans Unicode"/>
                <a:cs typeface="Lucida Sans Unicode"/>
              </a:rPr>
              <a:t>a  </a:t>
            </a:r>
            <a:r>
              <a:rPr dirty="0" sz="2700" spc="-5" b="1">
                <a:latin typeface="Lucida Sans Unicode"/>
                <a:cs typeface="Lucida Sans Unicode"/>
              </a:rPr>
              <a:t>m</a:t>
            </a:r>
            <a:r>
              <a:rPr dirty="0" sz="2700" b="1">
                <a:latin typeface="Lucida Sans Unicode"/>
                <a:cs typeface="Lucida Sans Unicode"/>
              </a:rPr>
              <a:t>o</a:t>
            </a:r>
            <a:r>
              <a:rPr dirty="0" sz="2700" spc="-5" b="1">
                <a:latin typeface="Lucida Sans Unicode"/>
                <a:cs typeface="Lucida Sans Unicode"/>
              </a:rPr>
              <a:t>t</a:t>
            </a:r>
            <a:r>
              <a:rPr dirty="0" sz="2700" spc="-15" b="1">
                <a:latin typeface="Lucida Sans Unicode"/>
                <a:cs typeface="Lucida Sans Unicode"/>
              </a:rPr>
              <a:t>h</a:t>
            </a:r>
            <a:r>
              <a:rPr dirty="0" sz="2700" spc="-10" b="1">
                <a:latin typeface="Lucida Sans Unicode"/>
                <a:cs typeface="Lucida Sans Unicode"/>
              </a:rPr>
              <a:t>er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2301875"/>
            <a:ext cx="7706995" cy="2099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2700" spc="-5" b="1">
                <a:latin typeface="Lucida Sans Unicode"/>
                <a:cs typeface="Lucida Sans Unicode"/>
              </a:rPr>
              <a:t>stated </a:t>
            </a:r>
            <a:r>
              <a:rPr dirty="0" sz="2700" spc="-10" b="1">
                <a:latin typeface="Lucida Sans Unicode"/>
                <a:cs typeface="Lucida Sans Unicode"/>
              </a:rPr>
              <a:t>that </a:t>
            </a:r>
            <a:r>
              <a:rPr dirty="0" sz="2700" b="1">
                <a:latin typeface="Lucida Sans Unicode"/>
                <a:cs typeface="Lucida Sans Unicode"/>
              </a:rPr>
              <a:t>the </a:t>
            </a:r>
            <a:r>
              <a:rPr dirty="0" sz="2700" spc="-5" b="1">
                <a:latin typeface="Lucida Sans Unicode"/>
                <a:cs typeface="Lucida Sans Unicode"/>
              </a:rPr>
              <a:t>girl </a:t>
            </a:r>
            <a:r>
              <a:rPr dirty="0" sz="2700" b="1">
                <a:latin typeface="Lucida Sans Unicode"/>
                <a:cs typeface="Lucida Sans Unicode"/>
              </a:rPr>
              <a:t>had </a:t>
            </a:r>
            <a:r>
              <a:rPr dirty="0" sz="2700" spc="-5" b="1">
                <a:latin typeface="Lucida Sans Unicode"/>
                <a:cs typeface="Lucida Sans Unicode"/>
              </a:rPr>
              <a:t>been in good health  </a:t>
            </a:r>
            <a:r>
              <a:rPr dirty="0" sz="2700" b="1">
                <a:latin typeface="Lucida Sans Unicode"/>
                <a:cs typeface="Lucida Sans Unicode"/>
              </a:rPr>
              <a:t>until </a:t>
            </a:r>
            <a:r>
              <a:rPr dirty="0" sz="2700" spc="-5" b="1">
                <a:latin typeface="Lucida Sans Unicode"/>
                <a:cs typeface="Lucida Sans Unicode"/>
              </a:rPr>
              <a:t>approximately 2 </a:t>
            </a:r>
            <a:r>
              <a:rPr dirty="0" sz="2700" spc="-10" b="1">
                <a:latin typeface="Lucida Sans Unicode"/>
                <a:cs typeface="Lucida Sans Unicode"/>
              </a:rPr>
              <a:t>weeks previously, when  </a:t>
            </a:r>
            <a:r>
              <a:rPr dirty="0" sz="2700" spc="-5" b="1">
                <a:latin typeface="Lucida Sans Unicode"/>
                <a:cs typeface="Lucida Sans Unicode"/>
              </a:rPr>
              <a:t>she </a:t>
            </a:r>
            <a:r>
              <a:rPr dirty="0" sz="2700" spc="-10" b="1">
                <a:latin typeface="Lucida Sans Unicode"/>
                <a:cs typeface="Lucida Sans Unicode"/>
              </a:rPr>
              <a:t>developed </a:t>
            </a:r>
            <a:r>
              <a:rPr dirty="0" sz="2700" spc="-5" b="1">
                <a:latin typeface="Lucida Sans Unicode"/>
                <a:cs typeface="Lucida Sans Unicode"/>
              </a:rPr>
              <a:t>a sore </a:t>
            </a:r>
            <a:r>
              <a:rPr dirty="0" sz="2700" spc="-10" b="1">
                <a:latin typeface="Lucida Sans Unicode"/>
                <a:cs typeface="Lucida Sans Unicode"/>
              </a:rPr>
              <a:t>throat and </a:t>
            </a:r>
            <a:r>
              <a:rPr dirty="0" sz="2700" spc="-5" b="1">
                <a:latin typeface="Lucida Sans Unicode"/>
                <a:cs typeface="Lucida Sans Unicode"/>
              </a:rPr>
              <a:t>moderate  fever. </a:t>
            </a:r>
            <a:r>
              <a:rPr dirty="0" sz="2700" spc="-10" b="1">
                <a:latin typeface="Lucida Sans Unicode"/>
                <a:cs typeface="Lucida Sans Unicode"/>
              </a:rPr>
              <a:t>She </a:t>
            </a:r>
            <a:r>
              <a:rPr dirty="0" sz="2700" spc="-5" b="1">
                <a:latin typeface="Lucida Sans Unicode"/>
                <a:cs typeface="Lucida Sans Unicode"/>
              </a:rPr>
              <a:t>subsequently lost </a:t>
            </a:r>
            <a:r>
              <a:rPr dirty="0" sz="2700" b="1">
                <a:latin typeface="Lucida Sans Unicode"/>
                <a:cs typeface="Lucida Sans Unicode"/>
              </a:rPr>
              <a:t>her </a:t>
            </a:r>
            <a:r>
              <a:rPr dirty="0" sz="2700" spc="-5" b="1">
                <a:latin typeface="Lucida Sans Unicode"/>
                <a:cs typeface="Lucida Sans Unicode"/>
              </a:rPr>
              <a:t>appetite </a:t>
            </a:r>
            <a:r>
              <a:rPr dirty="0" sz="2700" spc="-10" b="1">
                <a:latin typeface="Lucida Sans Unicode"/>
                <a:cs typeface="Lucida Sans Unicode"/>
              </a:rPr>
              <a:t>and  </a:t>
            </a:r>
            <a:r>
              <a:rPr dirty="0" sz="2700" spc="-5" b="1">
                <a:latin typeface="Lucida Sans Unicode"/>
                <a:cs typeface="Lucida Sans Unicode"/>
              </a:rPr>
              <a:t>generally </a:t>
            </a:r>
            <a:r>
              <a:rPr dirty="0" sz="2700" spc="5" b="1">
                <a:latin typeface="Lucida Sans Unicode"/>
                <a:cs typeface="Lucida Sans Unicode"/>
              </a:rPr>
              <a:t>did </a:t>
            </a:r>
            <a:r>
              <a:rPr dirty="0" sz="2700" b="1">
                <a:latin typeface="Lucida Sans Unicode"/>
                <a:cs typeface="Lucida Sans Unicode"/>
              </a:rPr>
              <a:t>not feel</a:t>
            </a:r>
            <a:r>
              <a:rPr dirty="0" sz="2700" spc="-120" b="1">
                <a:latin typeface="Lucida Sans Unicode"/>
                <a:cs typeface="Lucida Sans Unicode"/>
              </a:rPr>
              <a:t> </a:t>
            </a:r>
            <a:r>
              <a:rPr dirty="0" sz="2700" b="1">
                <a:latin typeface="Lucida Sans Unicode"/>
                <a:cs typeface="Lucida Sans Unicode"/>
              </a:rPr>
              <a:t>well.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3359" y="324611"/>
            <a:ext cx="4558284" cy="1200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694434"/>
            <a:ext cx="7955915" cy="2923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8605" marR="5080" indent="-256540">
              <a:lnSpc>
                <a:spcPct val="100000"/>
              </a:lnSpc>
              <a:tabLst>
                <a:tab pos="268605" algn="l"/>
              </a:tabLst>
            </a:pPr>
            <a:r>
              <a:rPr dirty="0" sz="1800" spc="15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800" spc="15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700" b="1">
                <a:latin typeface="Lucida Sans Unicode"/>
                <a:cs typeface="Lucida Sans Unicode"/>
              </a:rPr>
              <a:t>Several days before admission </a:t>
            </a:r>
            <a:r>
              <a:rPr dirty="0" sz="2700" spc="5" b="1">
                <a:latin typeface="Lucida Sans Unicode"/>
                <a:cs typeface="Lucida Sans Unicode"/>
              </a:rPr>
              <a:t>she</a:t>
            </a:r>
            <a:r>
              <a:rPr dirty="0" sz="2700" spc="-254" b="1">
                <a:latin typeface="Lucida Sans Unicode"/>
                <a:cs typeface="Lucida Sans Unicode"/>
              </a:rPr>
              <a:t> </a:t>
            </a:r>
            <a:r>
              <a:rPr dirty="0" sz="2700" b="1">
                <a:latin typeface="Lucida Sans Unicode"/>
                <a:cs typeface="Lucida Sans Unicode"/>
              </a:rPr>
              <a:t>began</a:t>
            </a:r>
            <a:r>
              <a:rPr dirty="0" sz="2700" spc="-55" b="1">
                <a:latin typeface="Lucida Sans Unicode"/>
                <a:cs typeface="Lucida Sans Unicode"/>
              </a:rPr>
              <a:t> </a:t>
            </a:r>
            <a:r>
              <a:rPr dirty="0" sz="2700" b="1">
                <a:latin typeface="Lucida Sans Unicode"/>
                <a:cs typeface="Lucida Sans Unicode"/>
              </a:rPr>
              <a:t>to </a:t>
            </a:r>
            <a:r>
              <a:rPr dirty="0" sz="2700" spc="-5" b="1">
                <a:latin typeface="Lucida Sans Unicode"/>
                <a:cs typeface="Lucida Sans Unicode"/>
              </a:rPr>
              <a:t> </a:t>
            </a:r>
            <a:r>
              <a:rPr dirty="0" sz="2700" b="1">
                <a:latin typeface="Lucida Sans Unicode"/>
                <a:cs typeface="Lucida Sans Unicode"/>
              </a:rPr>
              <a:t>complain </a:t>
            </a:r>
            <a:r>
              <a:rPr dirty="0" sz="2700" spc="-5" b="1">
                <a:latin typeface="Lucida Sans Unicode"/>
                <a:cs typeface="Lucida Sans Unicode"/>
              </a:rPr>
              <a:t>of </a:t>
            </a:r>
            <a:r>
              <a:rPr dirty="0" sz="2700" b="1">
                <a:latin typeface="Lucida Sans Unicode"/>
                <a:cs typeface="Lucida Sans Unicode"/>
              </a:rPr>
              <a:t>undue thirst and also </a:t>
            </a:r>
            <a:r>
              <a:rPr dirty="0" sz="2700" spc="-5" b="1">
                <a:latin typeface="Lucida Sans Unicode"/>
                <a:cs typeface="Lucida Sans Unicode"/>
              </a:rPr>
              <a:t>started </a:t>
            </a:r>
            <a:r>
              <a:rPr dirty="0" sz="2700" b="1">
                <a:latin typeface="Lucida Sans Unicode"/>
                <a:cs typeface="Lucida Sans Unicode"/>
              </a:rPr>
              <a:t>to  get up several times during the </a:t>
            </a:r>
            <a:r>
              <a:rPr dirty="0" sz="2700" spc="5" b="1">
                <a:latin typeface="Lucida Sans Unicode"/>
                <a:cs typeface="Lucida Sans Unicode"/>
              </a:rPr>
              <a:t>night </a:t>
            </a:r>
            <a:r>
              <a:rPr dirty="0" sz="2700" b="1">
                <a:latin typeface="Lucida Sans Unicode"/>
                <a:cs typeface="Lucida Sans Unicode"/>
              </a:rPr>
              <a:t>to  </a:t>
            </a:r>
            <a:r>
              <a:rPr dirty="0" sz="2700" spc="-5" b="1">
                <a:latin typeface="Lucida Sans Unicode"/>
                <a:cs typeface="Lucida Sans Unicode"/>
              </a:rPr>
              <a:t>urinate. </a:t>
            </a:r>
            <a:r>
              <a:rPr dirty="0" sz="2700" b="1">
                <a:latin typeface="Lucida Sans Unicode"/>
                <a:cs typeface="Lucida Sans Unicode"/>
              </a:rPr>
              <a:t>However, on the </a:t>
            </a:r>
            <a:r>
              <a:rPr dirty="0" sz="2700" spc="5" b="1">
                <a:latin typeface="Lucida Sans Unicode"/>
                <a:cs typeface="Lucida Sans Unicode"/>
              </a:rPr>
              <a:t>day </a:t>
            </a:r>
            <a:r>
              <a:rPr dirty="0" sz="2700" b="1">
                <a:latin typeface="Lucida Sans Unicode"/>
                <a:cs typeface="Lucida Sans Unicode"/>
              </a:rPr>
              <a:t>of admission</a:t>
            </a:r>
            <a:r>
              <a:rPr dirty="0" sz="2700" spc="-275" b="1">
                <a:latin typeface="Lucida Sans Unicode"/>
                <a:cs typeface="Lucida Sans Unicode"/>
              </a:rPr>
              <a:t> </a:t>
            </a:r>
            <a:r>
              <a:rPr dirty="0" sz="2700" spc="-5" b="1">
                <a:latin typeface="Lucida Sans Unicode"/>
                <a:cs typeface="Lucida Sans Unicode"/>
              </a:rPr>
              <a:t>the  </a:t>
            </a:r>
            <a:r>
              <a:rPr dirty="0" sz="2700" b="1">
                <a:latin typeface="Lucida Sans Unicode"/>
                <a:cs typeface="Lucida Sans Unicode"/>
              </a:rPr>
              <a:t>girl had </a:t>
            </a:r>
            <a:r>
              <a:rPr dirty="0" sz="2700" spc="-5" b="1">
                <a:latin typeface="Lucida Sans Unicode"/>
                <a:cs typeface="Lucida Sans Unicode"/>
              </a:rPr>
              <a:t>started </a:t>
            </a:r>
            <a:r>
              <a:rPr dirty="0" sz="2700" b="1">
                <a:latin typeface="Lucida Sans Unicode"/>
                <a:cs typeface="Lucida Sans Unicode"/>
              </a:rPr>
              <a:t>to vomit, had become drowsy  and difficult to arouse, and accordingly had  been brought to the </a:t>
            </a:r>
            <a:r>
              <a:rPr dirty="0" sz="2700" spc="-5" b="1">
                <a:latin typeface="Lucida Sans Unicode"/>
                <a:cs typeface="Lucida Sans Unicode"/>
              </a:rPr>
              <a:t>emergency</a:t>
            </a:r>
            <a:r>
              <a:rPr dirty="0" sz="2700" spc="-170" b="1">
                <a:latin typeface="Lucida Sans Unicode"/>
                <a:cs typeface="Lucida Sans Unicode"/>
              </a:rPr>
              <a:t> </a:t>
            </a:r>
            <a:r>
              <a:rPr dirty="0" sz="2700" spc="-5" b="1">
                <a:latin typeface="Lucida Sans Unicode"/>
                <a:cs typeface="Lucida Sans Unicode"/>
              </a:rPr>
              <a:t>department.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359" y="324611"/>
            <a:ext cx="8500872" cy="1200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24685"/>
            <a:ext cx="7751445" cy="4486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900"/>
              </a:lnSpc>
            </a:pPr>
            <a:r>
              <a:rPr dirty="0" sz="2500" b="1">
                <a:latin typeface="Lucida Sans Unicode"/>
                <a:cs typeface="Lucida Sans Unicode"/>
              </a:rPr>
              <a:t>On</a:t>
            </a:r>
            <a:r>
              <a:rPr dirty="0" sz="2500" spc="-110" b="1">
                <a:latin typeface="Lucida Sans Unicode"/>
                <a:cs typeface="Lucida Sans Unicode"/>
              </a:rPr>
              <a:t> </a:t>
            </a:r>
            <a:r>
              <a:rPr dirty="0" sz="2500" b="1">
                <a:latin typeface="Lucida Sans Unicode"/>
                <a:cs typeface="Lucida Sans Unicode"/>
              </a:rPr>
              <a:t>examination:</a:t>
            </a:r>
            <a:endParaRPr sz="2500">
              <a:latin typeface="Lucida Sans Unicode"/>
              <a:cs typeface="Lucida Sans Unicode"/>
            </a:endParaRPr>
          </a:p>
          <a:p>
            <a:pPr marL="12700">
              <a:lnSpc>
                <a:spcPts val="2800"/>
              </a:lnSpc>
              <a:tabLst>
                <a:tab pos="268605" algn="l"/>
              </a:tabLst>
            </a:pPr>
            <a:r>
              <a:rPr dirty="0" sz="170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70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500" spc="-5" b="1">
                <a:latin typeface="Lucida Sans Unicode"/>
                <a:cs typeface="Lucida Sans Unicode"/>
              </a:rPr>
              <a:t>She </a:t>
            </a:r>
            <a:r>
              <a:rPr dirty="0" sz="2500" b="1">
                <a:latin typeface="Lucida Sans Unicode"/>
                <a:cs typeface="Lucida Sans Unicode"/>
              </a:rPr>
              <a:t>was</a:t>
            </a:r>
            <a:r>
              <a:rPr dirty="0" sz="2500" spc="-105" b="1">
                <a:latin typeface="Lucida Sans Unicode"/>
                <a:cs typeface="Lucida Sans Unicode"/>
              </a:rPr>
              <a:t> </a:t>
            </a:r>
            <a:r>
              <a:rPr dirty="0" sz="2500" b="1">
                <a:latin typeface="Lucida Sans Unicode"/>
                <a:cs typeface="Lucida Sans Unicode"/>
              </a:rPr>
              <a:t>dehydrated</a:t>
            </a:r>
            <a:endParaRPr sz="2500">
              <a:latin typeface="Lucida Sans Unicode"/>
              <a:cs typeface="Lucida Sans Unicode"/>
            </a:endParaRPr>
          </a:p>
          <a:p>
            <a:pPr marL="12700">
              <a:lnSpc>
                <a:spcPts val="2805"/>
              </a:lnSpc>
              <a:tabLst>
                <a:tab pos="268605" algn="l"/>
              </a:tabLst>
            </a:pPr>
            <a:r>
              <a:rPr dirty="0" sz="170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70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500" b="1">
                <a:latin typeface="Lucida Sans Unicode"/>
                <a:cs typeface="Lucida Sans Unicode"/>
              </a:rPr>
              <a:t>Her skin was</a:t>
            </a:r>
            <a:r>
              <a:rPr dirty="0" sz="2500" spc="-150" b="1">
                <a:latin typeface="Lucida Sans Unicode"/>
                <a:cs typeface="Lucida Sans Unicode"/>
              </a:rPr>
              <a:t> </a:t>
            </a:r>
            <a:r>
              <a:rPr dirty="0" sz="2500" b="1">
                <a:latin typeface="Lucida Sans Unicode"/>
                <a:cs typeface="Lucida Sans Unicode"/>
              </a:rPr>
              <a:t>cold</a:t>
            </a:r>
            <a:endParaRPr sz="2500">
              <a:latin typeface="Lucida Sans Unicode"/>
              <a:cs typeface="Lucida Sans Unicode"/>
            </a:endParaRPr>
          </a:p>
          <a:p>
            <a:pPr marL="12700">
              <a:lnSpc>
                <a:spcPts val="2600"/>
              </a:lnSpc>
              <a:tabLst>
                <a:tab pos="268605" algn="l"/>
              </a:tabLst>
            </a:pPr>
            <a:r>
              <a:rPr dirty="0" sz="170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70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500" b="1">
                <a:latin typeface="Lucida Sans Unicode"/>
                <a:cs typeface="Lucida Sans Unicode"/>
              </a:rPr>
              <a:t>She was breathing in </a:t>
            </a:r>
            <a:r>
              <a:rPr dirty="0" sz="2500" spc="-5" b="1">
                <a:latin typeface="Lucida Sans Unicode"/>
                <a:cs typeface="Lucida Sans Unicode"/>
              </a:rPr>
              <a:t>a </a:t>
            </a:r>
            <a:r>
              <a:rPr dirty="0" sz="2500" b="1">
                <a:latin typeface="Lucida Sans Unicode"/>
                <a:cs typeface="Lucida Sans Unicode"/>
              </a:rPr>
              <a:t>deep sighing</a:t>
            </a:r>
            <a:r>
              <a:rPr dirty="0" sz="2500" spc="-215" b="1">
                <a:latin typeface="Lucida Sans Unicode"/>
                <a:cs typeface="Lucida Sans Unicode"/>
              </a:rPr>
              <a:t> </a:t>
            </a:r>
            <a:r>
              <a:rPr dirty="0" sz="2500" b="1">
                <a:latin typeface="Lucida Sans Unicode"/>
                <a:cs typeface="Lucida Sans Unicode"/>
              </a:rPr>
              <a:t>manner</a:t>
            </a:r>
            <a:endParaRPr sz="2500">
              <a:latin typeface="Lucida Sans Unicode"/>
              <a:cs typeface="Lucida Sans Unicode"/>
            </a:endParaRPr>
          </a:p>
          <a:p>
            <a:pPr marL="268605">
              <a:lnSpc>
                <a:spcPts val="2600"/>
              </a:lnSpc>
            </a:pPr>
            <a:r>
              <a:rPr dirty="0" sz="2500" spc="-5" b="1">
                <a:latin typeface="Lucida Sans Unicode"/>
                <a:cs typeface="Lucida Sans Unicode"/>
              </a:rPr>
              <a:t>(Kussmaul</a:t>
            </a:r>
            <a:r>
              <a:rPr dirty="0" sz="2500" spc="-90" b="1">
                <a:latin typeface="Lucida Sans Unicode"/>
                <a:cs typeface="Lucida Sans Unicode"/>
              </a:rPr>
              <a:t> </a:t>
            </a:r>
            <a:r>
              <a:rPr dirty="0" sz="2500" b="1">
                <a:latin typeface="Lucida Sans Unicode"/>
                <a:cs typeface="Lucida Sans Unicode"/>
              </a:rPr>
              <a:t>respiration)</a:t>
            </a:r>
            <a:endParaRPr sz="2500">
              <a:latin typeface="Lucida Sans Unicode"/>
              <a:cs typeface="Lucida Sans Unicode"/>
            </a:endParaRPr>
          </a:p>
          <a:p>
            <a:pPr marL="12700">
              <a:lnSpc>
                <a:spcPts val="2800"/>
              </a:lnSpc>
              <a:tabLst>
                <a:tab pos="268605" algn="l"/>
              </a:tabLst>
            </a:pPr>
            <a:r>
              <a:rPr dirty="0" sz="170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70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500" b="1">
                <a:latin typeface="Lucida Sans Unicode"/>
                <a:cs typeface="Lucida Sans Unicode"/>
              </a:rPr>
              <a:t>Her breath had </a:t>
            </a:r>
            <a:r>
              <a:rPr dirty="0" sz="2500" spc="-5" b="1">
                <a:latin typeface="Lucida Sans Unicode"/>
                <a:cs typeface="Lucida Sans Unicode"/>
              </a:rPr>
              <a:t>a </a:t>
            </a:r>
            <a:r>
              <a:rPr dirty="0" sz="2500" b="1">
                <a:latin typeface="Lucida Sans Unicode"/>
                <a:cs typeface="Lucida Sans Unicode"/>
              </a:rPr>
              <a:t>fruity</a:t>
            </a:r>
            <a:r>
              <a:rPr dirty="0" sz="2500" spc="-145" b="1">
                <a:latin typeface="Lucida Sans Unicode"/>
                <a:cs typeface="Lucida Sans Unicode"/>
              </a:rPr>
              <a:t> </a:t>
            </a:r>
            <a:r>
              <a:rPr dirty="0" sz="2500" b="1">
                <a:latin typeface="Lucida Sans Unicode"/>
                <a:cs typeface="Lucida Sans Unicode"/>
              </a:rPr>
              <a:t>odor</a:t>
            </a:r>
            <a:endParaRPr sz="2500">
              <a:latin typeface="Lucida Sans Unicode"/>
              <a:cs typeface="Lucida Sans Unicode"/>
            </a:endParaRPr>
          </a:p>
          <a:p>
            <a:pPr marL="12700">
              <a:lnSpc>
                <a:spcPts val="2605"/>
              </a:lnSpc>
              <a:tabLst>
                <a:tab pos="268605" algn="l"/>
                <a:tab pos="6312535" algn="l"/>
              </a:tabLst>
            </a:pPr>
            <a:r>
              <a:rPr dirty="0" sz="170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70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500" b="1">
                <a:latin typeface="Lucida Sans Unicode"/>
                <a:cs typeface="Lucida Sans Unicode"/>
              </a:rPr>
              <a:t>Her blood pressure was</a:t>
            </a:r>
            <a:r>
              <a:rPr dirty="0" sz="2500" spc="-45" b="1">
                <a:latin typeface="Lucida Sans Unicode"/>
                <a:cs typeface="Lucida Sans Unicode"/>
              </a:rPr>
              <a:t> </a:t>
            </a:r>
            <a:r>
              <a:rPr dirty="0" sz="2500" spc="5" b="1">
                <a:latin typeface="Lucida Sans Unicode"/>
                <a:cs typeface="Lucida Sans Unicode"/>
              </a:rPr>
              <a:t>90/60</a:t>
            </a:r>
            <a:r>
              <a:rPr dirty="0" sz="2500" spc="-30" b="1">
                <a:latin typeface="Lucida Sans Unicode"/>
                <a:cs typeface="Lucida Sans Unicode"/>
              </a:rPr>
              <a:t> </a:t>
            </a:r>
            <a:r>
              <a:rPr dirty="0" sz="2500" b="1">
                <a:latin typeface="Lucida Sans Unicode"/>
                <a:cs typeface="Lucida Sans Unicode"/>
              </a:rPr>
              <a:t>mmHg	(N:</a:t>
            </a:r>
            <a:endParaRPr sz="2500">
              <a:latin typeface="Lucida Sans Unicode"/>
              <a:cs typeface="Lucida Sans Unicode"/>
            </a:endParaRPr>
          </a:p>
          <a:p>
            <a:pPr marL="268605">
              <a:lnSpc>
                <a:spcPts val="2600"/>
              </a:lnSpc>
            </a:pPr>
            <a:r>
              <a:rPr dirty="0" sz="2500" spc="5" b="1">
                <a:latin typeface="Lucida Sans Unicode"/>
                <a:cs typeface="Lucida Sans Unicode"/>
              </a:rPr>
              <a:t>120/80)</a:t>
            </a:r>
            <a:endParaRPr sz="2500">
              <a:latin typeface="Lucida Sans Unicode"/>
              <a:cs typeface="Lucida Sans Unicode"/>
            </a:endParaRPr>
          </a:p>
          <a:p>
            <a:pPr marL="12700">
              <a:lnSpc>
                <a:spcPts val="2795"/>
              </a:lnSpc>
              <a:tabLst>
                <a:tab pos="268605" algn="l"/>
              </a:tabLst>
            </a:pPr>
            <a:r>
              <a:rPr dirty="0" sz="170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70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500" b="1">
                <a:latin typeface="Lucida Sans Unicode"/>
                <a:cs typeface="Lucida Sans Unicode"/>
              </a:rPr>
              <a:t>Her pulse rate</a:t>
            </a:r>
            <a:r>
              <a:rPr dirty="0" sz="2500" spc="-105" b="1">
                <a:latin typeface="Lucida Sans Unicode"/>
                <a:cs typeface="Lucida Sans Unicode"/>
              </a:rPr>
              <a:t> </a:t>
            </a:r>
            <a:r>
              <a:rPr dirty="0" sz="2500" b="1">
                <a:latin typeface="Lucida Sans Unicode"/>
                <a:cs typeface="Lucida Sans Unicode"/>
              </a:rPr>
              <a:t>115/min.</a:t>
            </a:r>
            <a:endParaRPr sz="2500">
              <a:latin typeface="Lucida Sans Unicode"/>
              <a:cs typeface="Lucida Sans Unicode"/>
            </a:endParaRPr>
          </a:p>
          <a:p>
            <a:pPr marL="12700">
              <a:lnSpc>
                <a:spcPts val="2805"/>
              </a:lnSpc>
              <a:tabLst>
                <a:tab pos="268605" algn="l"/>
              </a:tabLst>
            </a:pPr>
            <a:r>
              <a:rPr dirty="0" sz="170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70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500" spc="-5" b="1">
                <a:latin typeface="Lucida Sans Unicode"/>
                <a:cs typeface="Lucida Sans Unicode"/>
              </a:rPr>
              <a:t>She </a:t>
            </a:r>
            <a:r>
              <a:rPr dirty="0" sz="2500" b="1">
                <a:latin typeface="Lucida Sans Unicode"/>
                <a:cs typeface="Lucida Sans Unicode"/>
              </a:rPr>
              <a:t>could not be</a:t>
            </a:r>
            <a:r>
              <a:rPr dirty="0" sz="2500" spc="-130" b="1">
                <a:latin typeface="Lucida Sans Unicode"/>
                <a:cs typeface="Lucida Sans Unicode"/>
              </a:rPr>
              <a:t> </a:t>
            </a:r>
            <a:r>
              <a:rPr dirty="0" sz="2500" b="1">
                <a:latin typeface="Lucida Sans Unicode"/>
                <a:cs typeface="Lucida Sans Unicode"/>
              </a:rPr>
              <a:t>aroused</a:t>
            </a:r>
            <a:endParaRPr sz="2500">
              <a:latin typeface="Lucida Sans Unicode"/>
              <a:cs typeface="Lucida Sans Unicode"/>
            </a:endParaRPr>
          </a:p>
          <a:p>
            <a:pPr algn="ctr" marL="474345" marR="5080" indent="-153670">
              <a:lnSpc>
                <a:spcPct val="80000"/>
              </a:lnSpc>
              <a:spcBef>
                <a:spcPts val="505"/>
              </a:spcBef>
            </a:pPr>
            <a:r>
              <a:rPr dirty="0" sz="2500" spc="-5" b="1">
                <a:solidFill>
                  <a:srgbClr val="FF0000"/>
                </a:solidFill>
                <a:latin typeface="Lucida Sans Unicode"/>
                <a:cs typeface="Lucida Sans Unicode"/>
              </a:rPr>
              <a:t>A </a:t>
            </a:r>
            <a:r>
              <a:rPr dirty="0" sz="2500" b="1">
                <a:solidFill>
                  <a:srgbClr val="FF0000"/>
                </a:solidFill>
                <a:latin typeface="Lucida Sans Unicode"/>
                <a:cs typeface="Lucida Sans Unicode"/>
              </a:rPr>
              <a:t>provisional diagnosis of </a:t>
            </a:r>
            <a:r>
              <a:rPr dirty="0" sz="2500" spc="15" b="1">
                <a:solidFill>
                  <a:srgbClr val="FF0000"/>
                </a:solidFill>
                <a:latin typeface="Lucida Sans Unicode"/>
                <a:cs typeface="Lucida Sans Unicode"/>
              </a:rPr>
              <a:t>T1DM </a:t>
            </a:r>
            <a:r>
              <a:rPr dirty="0" sz="2500" b="1">
                <a:solidFill>
                  <a:srgbClr val="FF0000"/>
                </a:solidFill>
                <a:latin typeface="Lucida Sans Unicode"/>
                <a:cs typeface="Lucida Sans Unicode"/>
              </a:rPr>
              <a:t>with  complicating ketoacidosis and coma (DKA)</a:t>
            </a:r>
            <a:r>
              <a:rPr dirty="0" sz="2500" spc="-190" b="1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2500" b="1">
                <a:solidFill>
                  <a:srgbClr val="FF0000"/>
                </a:solidFill>
                <a:latin typeface="Lucida Sans Unicode"/>
                <a:cs typeface="Lucida Sans Unicode"/>
              </a:rPr>
              <a:t>was  made by the intern on</a:t>
            </a:r>
            <a:r>
              <a:rPr dirty="0" sz="2500" spc="-160" b="1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2500" b="1">
                <a:solidFill>
                  <a:srgbClr val="FF0000"/>
                </a:solidFill>
                <a:latin typeface="Lucida Sans Unicode"/>
                <a:cs typeface="Lucida Sans Unicode"/>
              </a:rPr>
              <a:t>duty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359" y="324611"/>
            <a:ext cx="7679435" cy="1200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793" y="1074165"/>
            <a:ext cx="7083425" cy="57975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68605" marR="5080" indent="-256540">
              <a:lnSpc>
                <a:spcPts val="2160"/>
              </a:lnSpc>
            </a:pPr>
            <a:r>
              <a:rPr dirty="0" sz="2000" b="0">
                <a:solidFill>
                  <a:srgbClr val="000000"/>
                </a:solidFill>
                <a:latin typeface="Lucida Sans Unicode"/>
                <a:cs typeface="Lucida Sans Unicode"/>
              </a:rPr>
              <a:t>The </a:t>
            </a:r>
            <a:r>
              <a:rPr dirty="0" sz="2000" spc="-5" b="0">
                <a:solidFill>
                  <a:srgbClr val="000000"/>
                </a:solidFill>
                <a:latin typeface="Lucida Sans Unicode"/>
                <a:cs typeface="Lucida Sans Unicode"/>
              </a:rPr>
              <a:t>admitting diagnosis </a:t>
            </a:r>
            <a:r>
              <a:rPr dirty="0" sz="2000" b="0">
                <a:solidFill>
                  <a:srgbClr val="000000"/>
                </a:solidFill>
                <a:latin typeface="Lucida Sans Unicode"/>
                <a:cs typeface="Lucida Sans Unicode"/>
              </a:rPr>
              <a:t>was confirmed </a:t>
            </a:r>
            <a:r>
              <a:rPr dirty="0" sz="2000" spc="-5" b="0">
                <a:solidFill>
                  <a:srgbClr val="000000"/>
                </a:solidFill>
                <a:latin typeface="Lucida Sans Unicode"/>
                <a:cs typeface="Lucida Sans Unicode"/>
              </a:rPr>
              <a:t>by </a:t>
            </a:r>
            <a:r>
              <a:rPr dirty="0" sz="2000" b="0">
                <a:solidFill>
                  <a:srgbClr val="000000"/>
                </a:solidFill>
                <a:latin typeface="Lucida Sans Unicode"/>
                <a:cs typeface="Lucida Sans Unicode"/>
              </a:rPr>
              <a:t>the </a:t>
            </a:r>
            <a:r>
              <a:rPr dirty="0" sz="2000" spc="-5" b="0">
                <a:solidFill>
                  <a:srgbClr val="000000"/>
                </a:solidFill>
                <a:latin typeface="Lucida Sans Unicode"/>
                <a:cs typeface="Lucida Sans Unicode"/>
              </a:rPr>
              <a:t>laboratory  </a:t>
            </a:r>
            <a:r>
              <a:rPr dirty="0" sz="2000" b="0">
                <a:solidFill>
                  <a:srgbClr val="000000"/>
                </a:solidFill>
                <a:latin typeface="Lucida Sans Unicode"/>
                <a:cs typeface="Lucida Sans Unicode"/>
              </a:rPr>
              <a:t>findings shown</a:t>
            </a:r>
            <a:r>
              <a:rPr dirty="0" sz="2000" spc="-114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" b="0">
                <a:solidFill>
                  <a:srgbClr val="000000"/>
                </a:solidFill>
                <a:latin typeface="Lucida Sans Unicode"/>
                <a:cs typeface="Lucida Sans Unicode"/>
              </a:rPr>
              <a:t>below: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5363" y="374904"/>
            <a:ext cx="8491728" cy="1085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398016" y="2089150"/>
          <a:ext cx="6787515" cy="34296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6306"/>
                <a:gridCol w="2108707"/>
                <a:gridCol w="1703070"/>
              </a:tblGrid>
              <a:tr h="74282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Plasma</a:t>
                      </a:r>
                      <a:r>
                        <a:rPr dirty="0" sz="1800" spc="-80" b="1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analytes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Patient’s</a:t>
                      </a:r>
                      <a:r>
                        <a:rPr dirty="0" sz="1800" spc="-110" b="1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results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r>
                        <a:rPr dirty="0" sz="1800" spc="5" b="1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Normal</a:t>
                      </a:r>
                      <a:r>
                        <a:rPr dirty="0" sz="1800" spc="-120" b="1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levels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</a:tr>
              <a:tr h="43040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Glucose</a:t>
                      </a:r>
                      <a:r>
                        <a:rPr dirty="0" sz="1800" spc="-114" b="1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800" spc="5" b="1">
                          <a:latin typeface="Lucida Sans Unicode"/>
                          <a:cs typeface="Lucida Sans Unicode"/>
                        </a:rPr>
                        <a:t>(mmol/L)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800" spc="5" b="1">
                          <a:latin typeface="Lucida Sans Unicode"/>
                          <a:cs typeface="Lucida Sans Unicode"/>
                        </a:rPr>
                        <a:t>50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3.9-5.6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  <a:tr h="43040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Ketoacids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++++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(trace)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</a:tr>
              <a:tr h="52196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Bicarbonate</a:t>
                      </a:r>
                      <a:r>
                        <a:rPr dirty="0" sz="1800" spc="-100" b="1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800" spc="5" b="1">
                          <a:latin typeface="Lucida Sans Unicode"/>
                          <a:cs typeface="Lucida Sans Unicode"/>
                        </a:rPr>
                        <a:t>(mmol/L)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6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22-30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  <a:tr h="43040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Arterial blood</a:t>
                      </a:r>
                      <a:r>
                        <a:rPr dirty="0" sz="1800" spc="-110" b="1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800" spc="-10" b="1">
                          <a:latin typeface="Lucida Sans Unicode"/>
                          <a:cs typeface="Lucida Sans Unicode"/>
                        </a:rPr>
                        <a:t>pH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7.07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 spc="-5" b="1">
                          <a:latin typeface="Lucida Sans Unicode"/>
                          <a:cs typeface="Lucida Sans Unicode"/>
                        </a:rPr>
                        <a:t>7.35-7.45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</a:tr>
              <a:tr h="43040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800" spc="5" b="1">
                          <a:latin typeface="Lucida Sans Unicode"/>
                          <a:cs typeface="Lucida Sans Unicode"/>
                        </a:rPr>
                        <a:t>Na</a:t>
                      </a:r>
                      <a:r>
                        <a:rPr dirty="0" baseline="25462" sz="1800" spc="7" b="1">
                          <a:latin typeface="Lucida Sans Unicode"/>
                          <a:cs typeface="Lucida Sans Unicode"/>
                        </a:rPr>
                        <a:t>+</a:t>
                      </a:r>
                      <a:r>
                        <a:rPr dirty="0" baseline="25462" sz="1800" spc="157" b="1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(mmol/L)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800" spc="5" b="1">
                          <a:latin typeface="Lucida Sans Unicode"/>
                          <a:cs typeface="Lucida Sans Unicode"/>
                        </a:rPr>
                        <a:t>136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800" spc="-5" b="1">
                          <a:latin typeface="Lucida Sans Unicode"/>
                          <a:cs typeface="Lucida Sans Unicode"/>
                        </a:rPr>
                        <a:t>136-146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  <a:tr h="43040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Cl</a:t>
                      </a:r>
                      <a:r>
                        <a:rPr dirty="0" baseline="25462" sz="1800" b="1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dirty="0" baseline="25462" sz="1800" spc="202" b="1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(mmol/L)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800" spc="5" b="1">
                          <a:latin typeface="Lucida Sans Unicode"/>
                          <a:cs typeface="Lucida Sans Unicode"/>
                        </a:rPr>
                        <a:t>100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800" spc="-5" b="1">
                          <a:latin typeface="Lucida Sans Unicode"/>
                          <a:cs typeface="Lucida Sans Unicode"/>
                        </a:rPr>
                        <a:t>102-109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5363" y="248411"/>
            <a:ext cx="8804148" cy="1251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81836" y="1693926"/>
          <a:ext cx="6851015" cy="3619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4144"/>
                <a:gridCol w="2128647"/>
                <a:gridCol w="1719072"/>
              </a:tblGrid>
              <a:tr h="3708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Plasma</a:t>
                      </a:r>
                      <a:r>
                        <a:rPr dirty="0" sz="1800" spc="-80" b="1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analytes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Patient’s</a:t>
                      </a:r>
                      <a:r>
                        <a:rPr dirty="0" sz="1800" spc="-110" b="1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results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 spc="5" b="1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Normal</a:t>
                      </a:r>
                      <a:r>
                        <a:rPr dirty="0" sz="1800" spc="-120" b="1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levels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800" spc="5" b="1">
                          <a:latin typeface="Lucida Sans Unicode"/>
                          <a:cs typeface="Lucida Sans Unicode"/>
                        </a:rPr>
                        <a:t>PCO</a:t>
                      </a:r>
                      <a:r>
                        <a:rPr dirty="0" baseline="-20833" sz="1800" spc="7" b="1"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baseline="-20833" sz="1800" spc="-172" b="1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800" spc="5" b="1">
                          <a:latin typeface="Lucida Sans Unicode"/>
                          <a:cs typeface="Lucida Sans Unicode"/>
                        </a:rPr>
                        <a:t>(kPa)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2.7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4.3-6.0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 b="1">
                          <a:solidFill>
                            <a:srgbClr val="FF0000"/>
                          </a:solidFill>
                          <a:latin typeface="Lucida Sans Unicode"/>
                          <a:cs typeface="Lucida Sans Unicode"/>
                        </a:rPr>
                        <a:t>*</a:t>
                      </a: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Anion </a:t>
                      </a:r>
                      <a:r>
                        <a:rPr dirty="0" sz="1800" spc="5" b="1">
                          <a:latin typeface="Lucida Sans Unicode"/>
                          <a:cs typeface="Lucida Sans Unicode"/>
                        </a:rPr>
                        <a:t>gap</a:t>
                      </a:r>
                      <a:r>
                        <a:rPr dirty="0" sz="1800" spc="-130" b="1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800" spc="5" b="1">
                          <a:latin typeface="Lucida Sans Unicode"/>
                          <a:cs typeface="Lucida Sans Unicode"/>
                        </a:rPr>
                        <a:t>(mmol/L)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 spc="5" b="1">
                          <a:latin typeface="Lucida Sans Unicode"/>
                          <a:cs typeface="Lucida Sans Unicode"/>
                        </a:rPr>
                        <a:t>35.5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 spc="5" b="1">
                          <a:latin typeface="Lucida Sans Unicode"/>
                          <a:cs typeface="Lucida Sans Unicode"/>
                        </a:rPr>
                        <a:t>7-16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 spc="5" b="1">
                          <a:latin typeface="Lucida Sans Unicode"/>
                          <a:cs typeface="Lucida Sans Unicode"/>
                        </a:rPr>
                        <a:t>K</a:t>
                      </a:r>
                      <a:r>
                        <a:rPr dirty="0" baseline="25462" sz="1800" spc="7" b="1">
                          <a:latin typeface="Lucida Sans Unicode"/>
                          <a:cs typeface="Lucida Sans Unicode"/>
                        </a:rPr>
                        <a:t>+</a:t>
                      </a:r>
                      <a:r>
                        <a:rPr dirty="0" baseline="25462" sz="1800" spc="165" b="1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(mmol/L)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5.5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3.5-5.0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  <a:tr h="37071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 spc="5" b="1">
                          <a:latin typeface="Lucida Sans Unicode"/>
                          <a:cs typeface="Lucida Sans Unicode"/>
                        </a:rPr>
                        <a:t>Urea </a:t>
                      </a: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nitrogen</a:t>
                      </a:r>
                      <a:r>
                        <a:rPr dirty="0" sz="1800" spc="-145" b="1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800" spc="5" b="1">
                          <a:latin typeface="Lucida Sans Unicode"/>
                          <a:cs typeface="Lucida Sans Unicode"/>
                        </a:rPr>
                        <a:t>(mmol/L)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 spc="10" b="1">
                          <a:latin typeface="Lucida Sans Unicode"/>
                          <a:cs typeface="Lucida Sans Unicode"/>
                        </a:rPr>
                        <a:t>15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2.5-7.1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</a:tr>
              <a:tr h="37096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800" spc="-5" b="1">
                          <a:latin typeface="Lucida Sans Unicode"/>
                          <a:cs typeface="Lucida Sans Unicode"/>
                        </a:rPr>
                        <a:t>Creatinine</a:t>
                      </a:r>
                      <a:r>
                        <a:rPr dirty="0" sz="1800" spc="-40" b="1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(</a:t>
                      </a:r>
                      <a:r>
                        <a:rPr dirty="0" sz="1800" b="1">
                          <a:latin typeface="Symbol"/>
                          <a:cs typeface="Symbol"/>
                        </a:rPr>
                        <a:t></a:t>
                      </a: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mol/L)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800" spc="10" b="1">
                          <a:latin typeface="Lucida Sans Unicode"/>
                          <a:cs typeface="Lucida Sans Unicode"/>
                        </a:rPr>
                        <a:t>200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44-80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Albumin</a:t>
                      </a:r>
                      <a:r>
                        <a:rPr dirty="0" sz="1800" spc="-110" b="1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(g/L)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800" spc="10" b="1">
                          <a:latin typeface="Lucida Sans Unicode"/>
                          <a:cs typeface="Lucida Sans Unicode"/>
                        </a:rPr>
                        <a:t>50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41-53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Osmolality</a:t>
                      </a:r>
                      <a:r>
                        <a:rPr dirty="0" sz="1800" spc="-70" b="1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(mOsm/kg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serum</a:t>
                      </a:r>
                      <a:r>
                        <a:rPr dirty="0" sz="1800" spc="-105" b="1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water)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800" spc="10" b="1">
                          <a:latin typeface="Lucida Sans Unicode"/>
                          <a:cs typeface="Lucida Sans Unicode"/>
                        </a:rPr>
                        <a:t>325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275-295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Hematocrit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0.500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800" spc="-5" b="1">
                          <a:latin typeface="Lucida Sans Unicode"/>
                          <a:cs typeface="Lucida Sans Unicode"/>
                        </a:rPr>
                        <a:t>0.354-0.444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693545" y="5603138"/>
            <a:ext cx="5050790" cy="341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17470" algn="l"/>
                <a:tab pos="2945765" algn="l"/>
              </a:tabLst>
            </a:pPr>
            <a:r>
              <a:rPr dirty="0" sz="1800" b="1">
                <a:solidFill>
                  <a:srgbClr val="FF0000"/>
                </a:solidFill>
                <a:latin typeface="Lucida Sans Unicode"/>
                <a:cs typeface="Lucida Sans Unicode"/>
              </a:rPr>
              <a:t>*</a:t>
            </a:r>
            <a:r>
              <a:rPr dirty="0" sz="1800" b="1">
                <a:latin typeface="Lucida Sans Unicode"/>
                <a:cs typeface="Lucida Sans Unicode"/>
              </a:rPr>
              <a:t>Anion </a:t>
            </a:r>
            <a:r>
              <a:rPr dirty="0" sz="1800" spc="5" b="1">
                <a:latin typeface="Lucida Sans Unicode"/>
                <a:cs typeface="Lucida Sans Unicode"/>
              </a:rPr>
              <a:t>gap</a:t>
            </a:r>
            <a:r>
              <a:rPr dirty="0" sz="1800" spc="-45" b="1">
                <a:latin typeface="Lucida Sans Unicode"/>
                <a:cs typeface="Lucida Sans Unicode"/>
              </a:rPr>
              <a:t> </a:t>
            </a:r>
            <a:r>
              <a:rPr dirty="0" sz="1800" spc="5" b="1">
                <a:latin typeface="Lucida Sans Unicode"/>
                <a:cs typeface="Lucida Sans Unicode"/>
              </a:rPr>
              <a:t>(A</a:t>
            </a:r>
            <a:r>
              <a:rPr dirty="0" baseline="25462" sz="1800" spc="7" b="1">
                <a:latin typeface="Lucida Sans Unicode"/>
                <a:cs typeface="Lucida Sans Unicode"/>
              </a:rPr>
              <a:t>-</a:t>
            </a:r>
            <a:r>
              <a:rPr dirty="0" sz="1800" spc="5" b="1">
                <a:latin typeface="Lucida Sans Unicode"/>
                <a:cs typeface="Lucida Sans Unicode"/>
              </a:rPr>
              <a:t>)=</a:t>
            </a:r>
            <a:r>
              <a:rPr dirty="0" sz="1800" spc="-20" b="1">
                <a:latin typeface="Lucida Sans Unicode"/>
                <a:cs typeface="Lucida Sans Unicode"/>
              </a:rPr>
              <a:t> </a:t>
            </a:r>
            <a:r>
              <a:rPr dirty="0" sz="1800" spc="5" b="1">
                <a:latin typeface="Lucida Sans Unicode"/>
                <a:cs typeface="Lucida Sans Unicode"/>
              </a:rPr>
              <a:t>(Na</a:t>
            </a:r>
            <a:r>
              <a:rPr dirty="0" baseline="25462" sz="1800" spc="7" b="1">
                <a:latin typeface="Lucida Sans Unicode"/>
                <a:cs typeface="Lucida Sans Unicode"/>
              </a:rPr>
              <a:t>+	</a:t>
            </a:r>
            <a:r>
              <a:rPr dirty="0" sz="1800" spc="-5" b="1">
                <a:latin typeface="Lucida Sans Unicode"/>
                <a:cs typeface="Lucida Sans Unicode"/>
              </a:rPr>
              <a:t>+	</a:t>
            </a:r>
            <a:r>
              <a:rPr dirty="0" sz="1800" spc="5" b="1">
                <a:latin typeface="Lucida Sans Unicode"/>
                <a:cs typeface="Lucida Sans Unicode"/>
              </a:rPr>
              <a:t>K</a:t>
            </a:r>
            <a:r>
              <a:rPr dirty="0" baseline="25462" sz="1800" spc="7" b="1">
                <a:latin typeface="Lucida Sans Unicode"/>
                <a:cs typeface="Lucida Sans Unicode"/>
              </a:rPr>
              <a:t>+ </a:t>
            </a:r>
            <a:r>
              <a:rPr dirty="0" sz="1800" spc="-5">
                <a:latin typeface="Lucida Sans Unicode"/>
                <a:cs typeface="Lucida Sans Unicode"/>
              </a:rPr>
              <a:t>)</a:t>
            </a:r>
            <a:r>
              <a:rPr dirty="0" sz="1800" spc="-5" b="1">
                <a:latin typeface="Lucida Sans Unicode"/>
                <a:cs typeface="Lucida Sans Unicode"/>
              </a:rPr>
              <a:t>– </a:t>
            </a:r>
            <a:r>
              <a:rPr dirty="0" sz="1800" spc="5" b="1">
                <a:latin typeface="Lucida Sans Unicode"/>
                <a:cs typeface="Lucida Sans Unicode"/>
              </a:rPr>
              <a:t>(HCO</a:t>
            </a:r>
            <a:r>
              <a:rPr dirty="0" baseline="-20833" sz="1800" spc="7" b="1">
                <a:latin typeface="Lucida Sans Unicode"/>
                <a:cs typeface="Lucida Sans Unicode"/>
              </a:rPr>
              <a:t>3</a:t>
            </a:r>
            <a:r>
              <a:rPr dirty="0" baseline="25462" sz="1800" spc="7" b="1">
                <a:latin typeface="Lucida Sans Unicode"/>
                <a:cs typeface="Lucida Sans Unicode"/>
              </a:rPr>
              <a:t>- </a:t>
            </a:r>
            <a:r>
              <a:rPr dirty="0" sz="1800" spc="-5" b="1">
                <a:latin typeface="Lucida Sans Unicode"/>
                <a:cs typeface="Lucida Sans Unicode"/>
              </a:rPr>
              <a:t>+</a:t>
            </a:r>
            <a:r>
              <a:rPr dirty="0" sz="1800" spc="275" b="1">
                <a:latin typeface="Lucida Sans Unicode"/>
                <a:cs typeface="Lucida Sans Unicode"/>
              </a:rPr>
              <a:t> </a:t>
            </a:r>
            <a:r>
              <a:rPr dirty="0" sz="1800" spc="5" b="1">
                <a:latin typeface="Lucida Sans Unicode"/>
                <a:cs typeface="Lucida Sans Unicode"/>
              </a:rPr>
              <a:t>Cl</a:t>
            </a:r>
            <a:r>
              <a:rPr dirty="0" baseline="25462" sz="1800" spc="7" b="1">
                <a:latin typeface="Lucida Sans Unicode"/>
                <a:cs typeface="Lucida Sans Unicode"/>
              </a:rPr>
              <a:t>-</a:t>
            </a:r>
            <a:r>
              <a:rPr dirty="0" sz="1800" spc="5" b="1">
                <a:latin typeface="Lucida Sans Unicode"/>
                <a:cs typeface="Lucida Sans Unicode"/>
              </a:rPr>
              <a:t>)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5363" y="374904"/>
            <a:ext cx="8395716" cy="1085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31646" y="2414651"/>
          <a:ext cx="6449060" cy="1993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7529"/>
                <a:gridCol w="1660144"/>
                <a:gridCol w="2441955"/>
              </a:tblGrid>
              <a:tr h="944879">
                <a:tc>
                  <a:txBody>
                    <a:bodyPr/>
                    <a:lstStyle/>
                    <a:p>
                      <a:pPr marL="85090">
                        <a:lnSpc>
                          <a:spcPts val="3275"/>
                        </a:lnSpc>
                      </a:pPr>
                      <a:r>
                        <a:rPr dirty="0" sz="2800" b="1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Urine</a:t>
                      </a:r>
                      <a:endParaRPr sz="2800">
                        <a:latin typeface="Lucida Sans Unicode"/>
                        <a:cs typeface="Lucida Sans Unicode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2800" b="1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analyte</a:t>
                      </a:r>
                      <a:endParaRPr sz="2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3275"/>
                        </a:lnSpc>
                      </a:pPr>
                      <a:r>
                        <a:rPr dirty="0" sz="2800" spc="-5" b="1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Patient’s</a:t>
                      </a:r>
                      <a:endParaRPr sz="2800">
                        <a:latin typeface="Lucida Sans Unicode"/>
                        <a:cs typeface="Lucida Sans Unicode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2800" b="1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results</a:t>
                      </a:r>
                      <a:endParaRPr sz="2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3360"/>
                        </a:lnSpc>
                      </a:pPr>
                      <a:r>
                        <a:rPr dirty="0" sz="2800" b="1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Normal</a:t>
                      </a:r>
                      <a:r>
                        <a:rPr dirty="0" sz="2800" spc="-95" b="1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2800" b="1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level</a:t>
                      </a:r>
                      <a:endParaRPr sz="2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85090">
                        <a:lnSpc>
                          <a:spcPts val="3260"/>
                        </a:lnSpc>
                      </a:pPr>
                      <a:r>
                        <a:rPr dirty="0" sz="2800" spc="-5">
                          <a:latin typeface="Lucida Sans Unicode"/>
                          <a:cs typeface="Lucida Sans Unicode"/>
                        </a:rPr>
                        <a:t>Glucose</a:t>
                      </a:r>
                      <a:endParaRPr sz="2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3260"/>
                        </a:lnSpc>
                      </a:pPr>
                      <a:r>
                        <a:rPr dirty="0" sz="2800" spc="-10">
                          <a:latin typeface="Lucida Sans Unicode"/>
                          <a:cs typeface="Lucida Sans Unicode"/>
                        </a:rPr>
                        <a:t>++++</a:t>
                      </a:r>
                      <a:endParaRPr sz="2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3260"/>
                        </a:lnSpc>
                      </a:pPr>
                      <a:r>
                        <a:rPr dirty="0" sz="2800">
                          <a:latin typeface="Lucida Sans Unicode"/>
                          <a:cs typeface="Lucida Sans Unicode"/>
                        </a:rPr>
                        <a:t>-</a:t>
                      </a:r>
                      <a:endParaRPr sz="2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  <a:tr h="51803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2800" spc="-5">
                          <a:latin typeface="Lucida Sans Unicode"/>
                          <a:cs typeface="Lucida Sans Unicode"/>
                        </a:rPr>
                        <a:t>Ketoacids</a:t>
                      </a:r>
                      <a:endParaRPr sz="2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2800" spc="-10">
                          <a:latin typeface="Lucida Sans Unicode"/>
                          <a:cs typeface="Lucida Sans Unicode"/>
                        </a:rPr>
                        <a:t>++++</a:t>
                      </a:r>
                      <a:endParaRPr sz="2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2800">
                          <a:latin typeface="Lucida Sans Unicode"/>
                          <a:cs typeface="Lucida Sans Unicode"/>
                        </a:rPr>
                        <a:t>-</a:t>
                      </a:r>
                      <a:endParaRPr sz="2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934209"/>
            <a:ext cx="7936865" cy="3025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6415" indent="-513715">
              <a:lnSpc>
                <a:spcPct val="100000"/>
              </a:lnSpc>
              <a:buClr>
                <a:srgbClr val="2CA1BE"/>
              </a:buClr>
              <a:buSzPct val="66666"/>
              <a:buAutoNum type="arabicPeriod"/>
              <a:tabLst>
                <a:tab pos="526415" algn="l"/>
                <a:tab pos="527050" algn="l"/>
              </a:tabLst>
            </a:pPr>
            <a:r>
              <a:rPr dirty="0" sz="2700" b="1">
                <a:latin typeface="Lucida Sans Unicode"/>
                <a:cs typeface="Lucida Sans Unicode"/>
              </a:rPr>
              <a:t>Diabetic </a:t>
            </a:r>
            <a:r>
              <a:rPr dirty="0" sz="2700" spc="-5" b="1">
                <a:latin typeface="Lucida Sans Unicode"/>
                <a:cs typeface="Lucida Sans Unicode"/>
              </a:rPr>
              <a:t>Ketoacidosis</a:t>
            </a:r>
            <a:r>
              <a:rPr dirty="0" sz="2700" spc="-105" b="1">
                <a:latin typeface="Lucida Sans Unicode"/>
                <a:cs typeface="Lucida Sans Unicode"/>
              </a:rPr>
              <a:t> </a:t>
            </a:r>
            <a:r>
              <a:rPr dirty="0" sz="2700" b="1">
                <a:latin typeface="Lucida Sans Unicode"/>
                <a:cs typeface="Lucida Sans Unicode"/>
              </a:rPr>
              <a:t>(DKA)</a:t>
            </a:r>
            <a:endParaRPr sz="2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2CA1BE"/>
              </a:buClr>
              <a:buFont typeface="Lucida Sans Unicode"/>
              <a:buAutoNum type="arabicPeriod"/>
            </a:pPr>
            <a:endParaRPr sz="3150">
              <a:latin typeface="Times New Roman"/>
              <a:cs typeface="Times New Roman"/>
            </a:endParaRPr>
          </a:p>
          <a:p>
            <a:pPr marL="526415" indent="-513715">
              <a:lnSpc>
                <a:spcPct val="100000"/>
              </a:lnSpc>
              <a:buClr>
                <a:srgbClr val="2CA1BE"/>
              </a:buClr>
              <a:buSzPct val="66666"/>
              <a:buAutoNum type="arabicPeriod"/>
              <a:tabLst>
                <a:tab pos="526415" algn="l"/>
                <a:tab pos="527050" algn="l"/>
              </a:tabLst>
            </a:pPr>
            <a:r>
              <a:rPr dirty="0" sz="2700" spc="-5" b="1">
                <a:latin typeface="Lucida Sans Unicode"/>
                <a:cs typeface="Lucida Sans Unicode"/>
              </a:rPr>
              <a:t>Hyperosmolar hyperglycaemic state</a:t>
            </a:r>
            <a:r>
              <a:rPr dirty="0" sz="2700" spc="-65" b="1">
                <a:latin typeface="Lucida Sans Unicode"/>
                <a:cs typeface="Lucida Sans Unicode"/>
              </a:rPr>
              <a:t> </a:t>
            </a:r>
            <a:r>
              <a:rPr dirty="0" sz="2700" b="1">
                <a:latin typeface="Lucida Sans Unicode"/>
                <a:cs typeface="Lucida Sans Unicode"/>
              </a:rPr>
              <a:t>(HHS)=</a:t>
            </a:r>
            <a:endParaRPr sz="2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2CA1BE"/>
              </a:buClr>
              <a:buFont typeface="Lucida Sans Unicode"/>
              <a:buAutoNum type="arabicPeriod"/>
            </a:pPr>
            <a:endParaRPr sz="2800">
              <a:latin typeface="Times New Roman"/>
              <a:cs typeface="Times New Roman"/>
            </a:endParaRPr>
          </a:p>
          <a:p>
            <a:pPr marL="526415">
              <a:lnSpc>
                <a:spcPct val="100000"/>
              </a:lnSpc>
            </a:pPr>
            <a:r>
              <a:rPr dirty="0" sz="2700" spc="-5" b="1">
                <a:latin typeface="Lucida Sans Unicode"/>
                <a:cs typeface="Lucida Sans Unicode"/>
              </a:rPr>
              <a:t>Hypperosmolar </a:t>
            </a:r>
            <a:r>
              <a:rPr dirty="0" sz="2700" b="1">
                <a:latin typeface="Lucida Sans Unicode"/>
                <a:cs typeface="Lucida Sans Unicode"/>
              </a:rPr>
              <a:t>non-ketotic </a:t>
            </a:r>
            <a:r>
              <a:rPr dirty="0" sz="2700" spc="-5" b="1">
                <a:latin typeface="Lucida Sans Unicode"/>
                <a:cs typeface="Lucida Sans Unicode"/>
              </a:rPr>
              <a:t>acidosis</a:t>
            </a:r>
            <a:r>
              <a:rPr dirty="0" sz="2700" spc="-100" b="1">
                <a:latin typeface="Lucida Sans Unicode"/>
                <a:cs typeface="Lucida Sans Unicode"/>
              </a:rPr>
              <a:t> </a:t>
            </a:r>
            <a:r>
              <a:rPr dirty="0" sz="2700" b="1">
                <a:latin typeface="Lucida Sans Unicode"/>
                <a:cs typeface="Lucida Sans Unicode"/>
              </a:rPr>
              <a:t>(HONK)</a:t>
            </a:r>
            <a:endParaRPr sz="2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50">
              <a:latin typeface="Times New Roman"/>
              <a:cs typeface="Times New Roman"/>
            </a:endParaRPr>
          </a:p>
          <a:p>
            <a:pPr marL="526415" indent="-513715">
              <a:lnSpc>
                <a:spcPct val="100000"/>
              </a:lnSpc>
              <a:buClr>
                <a:srgbClr val="2CA1BE"/>
              </a:buClr>
              <a:buSzPct val="66666"/>
              <a:buAutoNum type="arabicPeriod" startAt="3"/>
              <a:tabLst>
                <a:tab pos="526415" algn="l"/>
                <a:tab pos="527050" algn="l"/>
              </a:tabLst>
            </a:pPr>
            <a:r>
              <a:rPr dirty="0" sz="2700" b="1">
                <a:latin typeface="Lucida Sans Unicode"/>
                <a:cs typeface="Lucida Sans Unicode"/>
              </a:rPr>
              <a:t>Hypoglycemia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5552" y="321563"/>
            <a:ext cx="6246876" cy="1208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7931"/>
            <a:ext cx="9092184" cy="1083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3697" y="1046225"/>
          <a:ext cx="8713470" cy="5717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3285"/>
                <a:gridCol w="6590792"/>
              </a:tblGrid>
              <a:tr h="3708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Results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Interpretation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5" b="1">
                          <a:latin typeface="Lucida Sans Unicode"/>
                          <a:cs typeface="Lucida Sans Unicode"/>
                        </a:rPr>
                        <a:t>Hyperglycemia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Confirm the diagnosis of</a:t>
                      </a:r>
                      <a:r>
                        <a:rPr dirty="0" sz="1800" spc="-140" b="1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DKA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Glucosuria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Ketonemia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  <a:tr h="37071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Ketonuria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  <a:tr h="64020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 spc="-5" b="1">
                          <a:solidFill>
                            <a:srgbClr val="00AF50"/>
                          </a:solidFill>
                          <a:latin typeface="Symbol"/>
                          <a:cs typeface="Symbol"/>
                        </a:rPr>
                        <a:t></a:t>
                      </a:r>
                      <a:r>
                        <a:rPr dirty="0" sz="1800" spc="40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pH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21526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Severe metabolic acidosis due to </a:t>
                      </a:r>
                      <a:r>
                        <a:rPr dirty="0" sz="1800" spc="-5" b="1">
                          <a:solidFill>
                            <a:srgbClr val="C00000"/>
                          </a:solidFill>
                          <a:latin typeface="Symbol"/>
                          <a:cs typeface="Symbol"/>
                        </a:rPr>
                        <a:t></a:t>
                      </a:r>
                      <a:r>
                        <a:rPr dirty="0" sz="1800" spc="-5" b="1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production of </a:t>
                      </a:r>
                      <a:r>
                        <a:rPr dirty="0" sz="1800" spc="-5" b="1">
                          <a:latin typeface="Lucida Sans Unicode"/>
                          <a:cs typeface="Lucida Sans Unicode"/>
                        </a:rPr>
                        <a:t>ketone  </a:t>
                      </a: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bodies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 b="1">
                          <a:solidFill>
                            <a:srgbClr val="00AF50"/>
                          </a:solidFill>
                          <a:latin typeface="Symbol"/>
                          <a:cs typeface="Symbol"/>
                        </a:rPr>
                        <a:t></a:t>
                      </a:r>
                      <a:r>
                        <a:rPr dirty="0" sz="1800" spc="35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bicarbonate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and</a:t>
                      </a:r>
                      <a:r>
                        <a:rPr dirty="0" sz="1800" spc="-105" b="1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800" spc="10" b="1">
                          <a:latin typeface="Lucida Sans Unicode"/>
                          <a:cs typeface="Lucida Sans Unicode"/>
                        </a:rPr>
                        <a:t>PCO</a:t>
                      </a:r>
                      <a:r>
                        <a:rPr dirty="0" baseline="-20833" sz="1800" spc="15" b="1">
                          <a:latin typeface="Lucida Sans Unicode"/>
                          <a:cs typeface="Lucida Sans Unicode"/>
                        </a:rPr>
                        <a:t>2</a:t>
                      </a:r>
                      <a:endParaRPr baseline="-20833"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Metabolic </a:t>
                      </a:r>
                      <a:r>
                        <a:rPr dirty="0" sz="1800" spc="5" b="1">
                          <a:latin typeface="Lucida Sans Unicode"/>
                          <a:cs typeface="Lucida Sans Unicode"/>
                        </a:rPr>
                        <a:t>acidosis with partial </a:t>
                      </a: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respiratory</a:t>
                      </a:r>
                      <a:r>
                        <a:rPr dirty="0" sz="1800" spc="-235" b="1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compensation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(the</a:t>
                      </a:r>
                      <a:r>
                        <a:rPr dirty="0" sz="1800" spc="-55" b="1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800" spc="-5" b="1">
                          <a:latin typeface="Lucida Sans Unicode"/>
                          <a:cs typeface="Lucida Sans Unicode"/>
                        </a:rPr>
                        <a:t>hyperventilation)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</a:tr>
              <a:tr h="37071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800" spc="-5" b="1">
                          <a:solidFill>
                            <a:srgbClr val="C00000"/>
                          </a:solidFill>
                          <a:latin typeface="Symbol"/>
                          <a:cs typeface="Symbol"/>
                        </a:rPr>
                        <a:t></a:t>
                      </a:r>
                      <a:r>
                        <a:rPr dirty="0" sz="1800" spc="-5" b="1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anion</a:t>
                      </a:r>
                      <a:r>
                        <a:rPr dirty="0" sz="1800" spc="30" b="1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800" spc="5" b="1">
                          <a:latin typeface="Lucida Sans Unicode"/>
                          <a:cs typeface="Lucida Sans Unicode"/>
                        </a:rPr>
                        <a:t>gap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Due to </a:t>
                      </a:r>
                      <a:r>
                        <a:rPr dirty="0" sz="1800" spc="-5" b="1">
                          <a:solidFill>
                            <a:srgbClr val="C00000"/>
                          </a:solidFill>
                          <a:latin typeface="Symbol"/>
                          <a:cs typeface="Symbol"/>
                        </a:rPr>
                        <a:t></a:t>
                      </a:r>
                      <a:r>
                        <a:rPr dirty="0" sz="1800" spc="-5" b="1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ketone bodies in the blood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  <a:tr h="1188783">
                <a:tc>
                  <a:txBody>
                    <a:bodyPr/>
                    <a:lstStyle/>
                    <a:p>
                      <a:pPr marL="85090" marR="899794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800" spc="-5" b="1">
                          <a:solidFill>
                            <a:srgbClr val="C00000"/>
                          </a:solidFill>
                          <a:latin typeface="Symbol"/>
                          <a:cs typeface="Symbol"/>
                        </a:rPr>
                        <a:t></a:t>
                      </a:r>
                      <a:r>
                        <a:rPr dirty="0" sz="1800" spc="-5" b="1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urea </a:t>
                      </a:r>
                      <a:r>
                        <a:rPr dirty="0" sz="1800" spc="-5" b="1">
                          <a:latin typeface="Lucida Sans Unicode"/>
                          <a:cs typeface="Lucida Sans Unicode"/>
                        </a:rPr>
                        <a:t>&amp;  </a:t>
                      </a:r>
                      <a:r>
                        <a:rPr dirty="0" sz="1800" spc="10" b="1">
                          <a:latin typeface="Lucida Sans Unicode"/>
                          <a:cs typeface="Lucida Sans Unicode"/>
                        </a:rPr>
                        <a:t>c</a:t>
                      </a:r>
                      <a:r>
                        <a:rPr dirty="0" sz="1800" spc="5" b="1">
                          <a:latin typeface="Lucida Sans Unicode"/>
                          <a:cs typeface="Lucida Sans Unicode"/>
                        </a:rPr>
                        <a:t>r</a:t>
                      </a:r>
                      <a:r>
                        <a:rPr dirty="0" sz="1800" spc="15" b="1">
                          <a:latin typeface="Lucida Sans Unicode"/>
                          <a:cs typeface="Lucida Sans Unicode"/>
                        </a:rPr>
                        <a:t>e</a:t>
                      </a:r>
                      <a:r>
                        <a:rPr dirty="0" sz="1800" spc="-5" b="1">
                          <a:latin typeface="Lucida Sans Unicode"/>
                          <a:cs typeface="Lucida Sans Unicode"/>
                        </a:rPr>
                        <a:t>at</a:t>
                      </a:r>
                      <a:r>
                        <a:rPr dirty="0" sz="1800" spc="5" b="1">
                          <a:latin typeface="Lucida Sans Unicode"/>
                          <a:cs typeface="Lucida Sans Unicode"/>
                        </a:rPr>
                        <a:t>i</a:t>
                      </a: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n</a:t>
                      </a:r>
                      <a:r>
                        <a:rPr dirty="0" sz="1800" spc="-10" b="1">
                          <a:latin typeface="Lucida Sans Unicode"/>
                          <a:cs typeface="Lucida Sans Unicode"/>
                        </a:rPr>
                        <a:t>i</a:t>
                      </a: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ne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427990" indent="-342900">
                        <a:lnSpc>
                          <a:spcPts val="2130"/>
                        </a:lnSpc>
                        <a:spcBef>
                          <a:spcPts val="114"/>
                        </a:spcBef>
                        <a:buAutoNum type="arabicPeriod"/>
                        <a:tabLst>
                          <a:tab pos="428625" algn="l"/>
                        </a:tabLst>
                      </a:pP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Renal impairment (dehydration </a:t>
                      </a:r>
                      <a:r>
                        <a:rPr dirty="0" sz="1800" spc="-5" b="1">
                          <a:latin typeface="Wingdings"/>
                          <a:cs typeface="Wingdings"/>
                        </a:rPr>
                        <a:t></a:t>
                      </a:r>
                      <a:r>
                        <a:rPr dirty="0" sz="18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00AF50"/>
                          </a:solidFill>
                          <a:latin typeface="Symbol"/>
                          <a:cs typeface="Symbol"/>
                        </a:rPr>
                        <a:t></a:t>
                      </a:r>
                      <a:r>
                        <a:rPr dirty="0" sz="1800" spc="-5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blood volume</a:t>
                      </a:r>
                      <a:r>
                        <a:rPr dirty="0" sz="1800" spc="165" b="1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800" b="1">
                          <a:latin typeface="Wingdings"/>
                          <a:cs typeface="Wingdings"/>
                        </a:rPr>
                        <a:t></a:t>
                      </a:r>
                      <a:r>
                        <a:rPr dirty="0" sz="1800" b="1">
                          <a:solidFill>
                            <a:srgbClr val="00AF50"/>
                          </a:solidFill>
                          <a:latin typeface="Symbol"/>
                          <a:cs typeface="Symbol"/>
                        </a:rPr>
                        <a:t></a:t>
                      </a:r>
                      <a:endParaRPr sz="1800">
                        <a:latin typeface="Symbol"/>
                        <a:cs typeface="Symbol"/>
                      </a:endParaRPr>
                    </a:p>
                    <a:p>
                      <a:pPr marL="427990">
                        <a:lnSpc>
                          <a:spcPts val="2130"/>
                        </a:lnSpc>
                      </a:pPr>
                      <a:r>
                        <a:rPr dirty="0" sz="1800" spc="5" b="1">
                          <a:latin typeface="Lucida Sans Unicode"/>
                          <a:cs typeface="Lucida Sans Unicode"/>
                        </a:rPr>
                        <a:t>renal</a:t>
                      </a:r>
                      <a:r>
                        <a:rPr dirty="0" sz="1800" spc="-95" b="1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800" spc="-5" b="1">
                          <a:latin typeface="Lucida Sans Unicode"/>
                          <a:cs typeface="Lucida Sans Unicode"/>
                        </a:rPr>
                        <a:t>perfusion)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  <a:p>
                      <a:pPr marL="427990" indent="-342900">
                        <a:lnSpc>
                          <a:spcPct val="100000"/>
                        </a:lnSpc>
                        <a:buAutoNum type="arabicPeriod" startAt="2"/>
                        <a:tabLst>
                          <a:tab pos="428625" algn="l"/>
                        </a:tabLst>
                      </a:pP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Dehydration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  <a:p>
                      <a:pPr marL="427990" indent="-342900">
                        <a:lnSpc>
                          <a:spcPct val="100000"/>
                        </a:lnSpc>
                        <a:spcBef>
                          <a:spcPts val="60"/>
                        </a:spcBef>
                        <a:buAutoNum type="arabicPeriod" startAt="2"/>
                        <a:tabLst>
                          <a:tab pos="428625" algn="l"/>
                        </a:tabLst>
                      </a:pP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Degradation of protein (for</a:t>
                      </a:r>
                      <a:r>
                        <a:rPr dirty="0" sz="1800" spc="-135" b="1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urea)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800" b="1">
                          <a:solidFill>
                            <a:srgbClr val="C00000"/>
                          </a:solidFill>
                          <a:latin typeface="Symbol"/>
                          <a:cs typeface="Symbol"/>
                        </a:rPr>
                        <a:t></a:t>
                      </a: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K</a:t>
                      </a:r>
                      <a:r>
                        <a:rPr dirty="0" baseline="25462" sz="1800" b="1">
                          <a:latin typeface="Lucida Sans Unicode"/>
                          <a:cs typeface="Lucida Sans Unicode"/>
                        </a:rPr>
                        <a:t>+</a:t>
                      </a:r>
                      <a:endParaRPr baseline="25462"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800" spc="-5" b="1">
                          <a:solidFill>
                            <a:srgbClr val="00AF50"/>
                          </a:solidFill>
                          <a:latin typeface="Symbol"/>
                          <a:cs typeface="Symbol"/>
                        </a:rPr>
                        <a:t></a:t>
                      </a:r>
                      <a:r>
                        <a:rPr dirty="0" sz="1800" spc="-5" b="1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Uptake of </a:t>
                      </a:r>
                      <a:r>
                        <a:rPr dirty="0" sz="1800" spc="-5" b="1">
                          <a:latin typeface="Lucida Sans Unicode"/>
                          <a:cs typeface="Lucida Sans Unicode"/>
                        </a:rPr>
                        <a:t>potassium by </a:t>
                      </a:r>
                      <a:r>
                        <a:rPr dirty="0" sz="1800" spc="5" b="1">
                          <a:latin typeface="Lucida Sans Unicode"/>
                          <a:cs typeface="Lucida Sans Unicode"/>
                        </a:rPr>
                        <a:t>cells </a:t>
                      </a: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in the absence of</a:t>
                      </a:r>
                      <a:r>
                        <a:rPr dirty="0" sz="1800" spc="5" b="1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800" spc="-5" b="1">
                          <a:latin typeface="Lucida Sans Unicode"/>
                          <a:cs typeface="Lucida Sans Unicode"/>
                        </a:rPr>
                        <a:t>insulin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85090" marR="84963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800" spc="-5" b="1">
                          <a:solidFill>
                            <a:srgbClr val="C00000"/>
                          </a:solidFill>
                          <a:latin typeface="Symbol"/>
                          <a:cs typeface="Symbol"/>
                        </a:rPr>
                        <a:t></a:t>
                      </a:r>
                      <a:r>
                        <a:rPr dirty="0" sz="1800" spc="-5" b="1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Plasma  </a:t>
                      </a:r>
                      <a:r>
                        <a:rPr dirty="0" sz="1800" spc="10" b="1">
                          <a:latin typeface="Lucida Sans Unicode"/>
                          <a:cs typeface="Lucida Sans Unicode"/>
                        </a:rPr>
                        <a:t>o</a:t>
                      </a: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s</a:t>
                      </a:r>
                      <a:r>
                        <a:rPr dirty="0" sz="1800" spc="5" b="1">
                          <a:latin typeface="Lucida Sans Unicode"/>
                          <a:cs typeface="Lucida Sans Unicode"/>
                        </a:rPr>
                        <a:t>m</a:t>
                      </a:r>
                      <a:r>
                        <a:rPr dirty="0" sz="1800" spc="5" b="1">
                          <a:latin typeface="Lucida Sans Unicode"/>
                          <a:cs typeface="Lucida Sans Unicode"/>
                        </a:rPr>
                        <a:t>o</a:t>
                      </a:r>
                      <a:r>
                        <a:rPr dirty="0" sz="1800" spc="5" b="1">
                          <a:latin typeface="Lucida Sans Unicode"/>
                          <a:cs typeface="Lucida Sans Unicode"/>
                        </a:rPr>
                        <a:t>l</a:t>
                      </a:r>
                      <a:r>
                        <a:rPr dirty="0" sz="1800" spc="10" b="1"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dirty="0" sz="1800" spc="5" b="1">
                          <a:latin typeface="Lucida Sans Unicode"/>
                          <a:cs typeface="Lucida Sans Unicode"/>
                        </a:rPr>
                        <a:t>li</a:t>
                      </a: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ty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Due to hyperglycemia and fluid</a:t>
                      </a:r>
                      <a:r>
                        <a:rPr dirty="0" sz="1800" spc="-155" b="1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800" b="1">
                          <a:latin typeface="Lucida Sans Unicode"/>
                          <a:cs typeface="Lucida Sans Unicode"/>
                        </a:rPr>
                        <a:t>loss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30351" rIns="0" bIns="0" rtlCol="0" vert="horz">
            <a:spAutoFit/>
          </a:bodyPr>
          <a:lstStyle/>
          <a:p>
            <a:pPr marL="3460750">
              <a:lnSpc>
                <a:spcPct val="100000"/>
              </a:lnSpc>
            </a:pPr>
            <a:r>
              <a:rPr dirty="0"/>
              <a:t>Multiple</a:t>
            </a:r>
            <a:r>
              <a:rPr dirty="0" spc="-100"/>
              <a:t> </a:t>
            </a:r>
            <a:r>
              <a:rPr dirty="0"/>
              <a:t>effects</a:t>
            </a:r>
          </a:p>
        </p:txBody>
      </p:sp>
      <p:sp>
        <p:nvSpPr>
          <p:cNvPr id="3" name="object 3"/>
          <p:cNvSpPr/>
          <p:nvPr/>
        </p:nvSpPr>
        <p:spPr>
          <a:xfrm>
            <a:off x="4716398" y="2062226"/>
            <a:ext cx="635" cy="215900"/>
          </a:xfrm>
          <a:custGeom>
            <a:avLst/>
            <a:gdLst/>
            <a:ahLst/>
            <a:cxnLst/>
            <a:rect l="l" t="t" r="r" b="b"/>
            <a:pathLst>
              <a:path w="635" h="215900">
                <a:moveTo>
                  <a:pt x="126" y="0"/>
                </a:moveTo>
                <a:lnTo>
                  <a:pt x="0" y="215900"/>
                </a:lnTo>
              </a:path>
            </a:pathLst>
          </a:custGeom>
          <a:ln w="9525">
            <a:solidFill>
              <a:srgbClr val="2CA1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76375" y="2206625"/>
            <a:ext cx="6336030" cy="0"/>
          </a:xfrm>
          <a:custGeom>
            <a:avLst/>
            <a:gdLst/>
            <a:ahLst/>
            <a:cxnLst/>
            <a:rect l="l" t="t" r="r" b="b"/>
            <a:pathLst>
              <a:path w="6336030" h="0">
                <a:moveTo>
                  <a:pt x="0" y="0"/>
                </a:moveTo>
                <a:lnTo>
                  <a:pt x="6335776" y="0"/>
                </a:lnTo>
              </a:path>
            </a:pathLst>
          </a:custGeom>
          <a:ln w="9525">
            <a:solidFill>
              <a:srgbClr val="2CA1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31849" y="2202052"/>
            <a:ext cx="149225" cy="147955"/>
          </a:xfrm>
          <a:custGeom>
            <a:avLst/>
            <a:gdLst/>
            <a:ahLst/>
            <a:cxnLst/>
            <a:rect l="l" t="t" r="r" b="b"/>
            <a:pathLst>
              <a:path w="149225" h="147955">
                <a:moveTo>
                  <a:pt x="30225" y="46355"/>
                </a:moveTo>
                <a:lnTo>
                  <a:pt x="26669" y="48387"/>
                </a:lnTo>
                <a:lnTo>
                  <a:pt x="25781" y="51816"/>
                </a:lnTo>
                <a:lnTo>
                  <a:pt x="0" y="147447"/>
                </a:lnTo>
                <a:lnTo>
                  <a:pt x="16820" y="143129"/>
                </a:lnTo>
                <a:lnTo>
                  <a:pt x="13462" y="143129"/>
                </a:lnTo>
                <a:lnTo>
                  <a:pt x="4571" y="134112"/>
                </a:lnTo>
                <a:lnTo>
                  <a:pt x="21207" y="117647"/>
                </a:lnTo>
                <a:lnTo>
                  <a:pt x="38100" y="55118"/>
                </a:lnTo>
                <a:lnTo>
                  <a:pt x="38988" y="51688"/>
                </a:lnTo>
                <a:lnTo>
                  <a:pt x="36956" y="48260"/>
                </a:lnTo>
                <a:lnTo>
                  <a:pt x="33528" y="47244"/>
                </a:lnTo>
                <a:lnTo>
                  <a:pt x="30225" y="46355"/>
                </a:lnTo>
                <a:close/>
              </a:path>
              <a:path w="149225" h="147955">
                <a:moveTo>
                  <a:pt x="21207" y="117647"/>
                </a:moveTo>
                <a:lnTo>
                  <a:pt x="4571" y="134112"/>
                </a:lnTo>
                <a:lnTo>
                  <a:pt x="13462" y="143129"/>
                </a:lnTo>
                <a:lnTo>
                  <a:pt x="16416" y="140208"/>
                </a:lnTo>
                <a:lnTo>
                  <a:pt x="15112" y="140208"/>
                </a:lnTo>
                <a:lnTo>
                  <a:pt x="7365" y="132461"/>
                </a:lnTo>
                <a:lnTo>
                  <a:pt x="17940" y="129741"/>
                </a:lnTo>
                <a:lnTo>
                  <a:pt x="21207" y="117647"/>
                </a:lnTo>
                <a:close/>
              </a:path>
              <a:path w="149225" h="147955">
                <a:moveTo>
                  <a:pt x="96265" y="109600"/>
                </a:moveTo>
                <a:lnTo>
                  <a:pt x="30186" y="126592"/>
                </a:lnTo>
                <a:lnTo>
                  <a:pt x="13462" y="143129"/>
                </a:lnTo>
                <a:lnTo>
                  <a:pt x="16820" y="143129"/>
                </a:lnTo>
                <a:lnTo>
                  <a:pt x="99440" y="121920"/>
                </a:lnTo>
                <a:lnTo>
                  <a:pt x="101472" y="118491"/>
                </a:lnTo>
                <a:lnTo>
                  <a:pt x="99694" y="111633"/>
                </a:lnTo>
                <a:lnTo>
                  <a:pt x="96265" y="109600"/>
                </a:lnTo>
                <a:close/>
              </a:path>
              <a:path w="149225" h="147955">
                <a:moveTo>
                  <a:pt x="17940" y="129741"/>
                </a:moveTo>
                <a:lnTo>
                  <a:pt x="7365" y="132461"/>
                </a:lnTo>
                <a:lnTo>
                  <a:pt x="15112" y="140208"/>
                </a:lnTo>
                <a:lnTo>
                  <a:pt x="17940" y="129741"/>
                </a:lnTo>
                <a:close/>
              </a:path>
              <a:path w="149225" h="147955">
                <a:moveTo>
                  <a:pt x="30186" y="126592"/>
                </a:moveTo>
                <a:lnTo>
                  <a:pt x="17940" y="129741"/>
                </a:lnTo>
                <a:lnTo>
                  <a:pt x="15112" y="140208"/>
                </a:lnTo>
                <a:lnTo>
                  <a:pt x="16416" y="140208"/>
                </a:lnTo>
                <a:lnTo>
                  <a:pt x="30186" y="126592"/>
                </a:lnTo>
                <a:close/>
              </a:path>
              <a:path w="149225" h="147955">
                <a:moveTo>
                  <a:pt x="140081" y="0"/>
                </a:moveTo>
                <a:lnTo>
                  <a:pt x="21207" y="117647"/>
                </a:lnTo>
                <a:lnTo>
                  <a:pt x="17940" y="129741"/>
                </a:lnTo>
                <a:lnTo>
                  <a:pt x="30186" y="126592"/>
                </a:lnTo>
                <a:lnTo>
                  <a:pt x="148970" y="9144"/>
                </a:lnTo>
                <a:lnTo>
                  <a:pt x="140081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13426" y="2277998"/>
            <a:ext cx="103505" cy="144780"/>
          </a:xfrm>
          <a:custGeom>
            <a:avLst/>
            <a:gdLst/>
            <a:ahLst/>
            <a:cxnLst/>
            <a:rect l="l" t="t" r="r" b="b"/>
            <a:pathLst>
              <a:path w="103504" h="144780">
                <a:moveTo>
                  <a:pt x="7238" y="48005"/>
                </a:moveTo>
                <a:lnTo>
                  <a:pt x="4063" y="49784"/>
                </a:lnTo>
                <a:lnTo>
                  <a:pt x="1015" y="51435"/>
                </a:lnTo>
                <a:lnTo>
                  <a:pt x="0" y="55372"/>
                </a:lnTo>
                <a:lnTo>
                  <a:pt x="1777" y="58420"/>
                </a:lnTo>
                <a:lnTo>
                  <a:pt x="50800" y="144525"/>
                </a:lnTo>
                <a:lnTo>
                  <a:pt x="58241" y="132079"/>
                </a:lnTo>
                <a:lnTo>
                  <a:pt x="57276" y="132079"/>
                </a:lnTo>
                <a:lnTo>
                  <a:pt x="44576" y="131825"/>
                </a:lnTo>
                <a:lnTo>
                  <a:pt x="44825" y="108416"/>
                </a:lnTo>
                <a:lnTo>
                  <a:pt x="12826" y="52070"/>
                </a:lnTo>
                <a:lnTo>
                  <a:pt x="11049" y="49022"/>
                </a:lnTo>
                <a:lnTo>
                  <a:pt x="7238" y="48005"/>
                </a:lnTo>
                <a:close/>
              </a:path>
              <a:path w="103504" h="144780">
                <a:moveTo>
                  <a:pt x="44825" y="108416"/>
                </a:moveTo>
                <a:lnTo>
                  <a:pt x="44576" y="131825"/>
                </a:lnTo>
                <a:lnTo>
                  <a:pt x="57276" y="132079"/>
                </a:lnTo>
                <a:lnTo>
                  <a:pt x="57311" y="128777"/>
                </a:lnTo>
                <a:lnTo>
                  <a:pt x="45465" y="128650"/>
                </a:lnTo>
                <a:lnTo>
                  <a:pt x="51027" y="119339"/>
                </a:lnTo>
                <a:lnTo>
                  <a:pt x="44825" y="108416"/>
                </a:lnTo>
                <a:close/>
              </a:path>
              <a:path w="103504" h="144780">
                <a:moveTo>
                  <a:pt x="96393" y="49022"/>
                </a:moveTo>
                <a:lnTo>
                  <a:pt x="92456" y="50037"/>
                </a:lnTo>
                <a:lnTo>
                  <a:pt x="90677" y="52959"/>
                </a:lnTo>
                <a:lnTo>
                  <a:pt x="57527" y="108458"/>
                </a:lnTo>
                <a:lnTo>
                  <a:pt x="57276" y="132079"/>
                </a:lnTo>
                <a:lnTo>
                  <a:pt x="58241" y="132079"/>
                </a:lnTo>
                <a:lnTo>
                  <a:pt x="101600" y="59562"/>
                </a:lnTo>
                <a:lnTo>
                  <a:pt x="103377" y="56514"/>
                </a:lnTo>
                <a:lnTo>
                  <a:pt x="102488" y="52577"/>
                </a:lnTo>
                <a:lnTo>
                  <a:pt x="96393" y="49022"/>
                </a:lnTo>
                <a:close/>
              </a:path>
              <a:path w="103504" h="144780">
                <a:moveTo>
                  <a:pt x="51027" y="119339"/>
                </a:moveTo>
                <a:lnTo>
                  <a:pt x="45465" y="128650"/>
                </a:lnTo>
                <a:lnTo>
                  <a:pt x="56387" y="128777"/>
                </a:lnTo>
                <a:lnTo>
                  <a:pt x="51027" y="119339"/>
                </a:lnTo>
                <a:close/>
              </a:path>
              <a:path w="103504" h="144780">
                <a:moveTo>
                  <a:pt x="57527" y="108458"/>
                </a:moveTo>
                <a:lnTo>
                  <a:pt x="51027" y="119339"/>
                </a:lnTo>
                <a:lnTo>
                  <a:pt x="56387" y="128777"/>
                </a:lnTo>
                <a:lnTo>
                  <a:pt x="57311" y="128777"/>
                </a:lnTo>
                <a:lnTo>
                  <a:pt x="57527" y="108458"/>
                </a:lnTo>
                <a:close/>
              </a:path>
              <a:path w="103504" h="144780">
                <a:moveTo>
                  <a:pt x="45974" y="0"/>
                </a:moveTo>
                <a:lnTo>
                  <a:pt x="44825" y="108416"/>
                </a:lnTo>
                <a:lnTo>
                  <a:pt x="51027" y="119339"/>
                </a:lnTo>
                <a:lnTo>
                  <a:pt x="57527" y="108458"/>
                </a:lnTo>
                <a:lnTo>
                  <a:pt x="58674" y="126"/>
                </a:lnTo>
                <a:lnTo>
                  <a:pt x="45974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761351" y="2277998"/>
            <a:ext cx="103505" cy="144780"/>
          </a:xfrm>
          <a:custGeom>
            <a:avLst/>
            <a:gdLst/>
            <a:ahLst/>
            <a:cxnLst/>
            <a:rect l="l" t="t" r="r" b="b"/>
            <a:pathLst>
              <a:path w="103504" h="144780">
                <a:moveTo>
                  <a:pt x="7112" y="48005"/>
                </a:moveTo>
                <a:lnTo>
                  <a:pt x="4064" y="49784"/>
                </a:lnTo>
                <a:lnTo>
                  <a:pt x="1016" y="51435"/>
                </a:lnTo>
                <a:lnTo>
                  <a:pt x="0" y="55372"/>
                </a:lnTo>
                <a:lnTo>
                  <a:pt x="1777" y="58420"/>
                </a:lnTo>
                <a:lnTo>
                  <a:pt x="50800" y="144525"/>
                </a:lnTo>
                <a:lnTo>
                  <a:pt x="58241" y="132079"/>
                </a:lnTo>
                <a:lnTo>
                  <a:pt x="57276" y="132079"/>
                </a:lnTo>
                <a:lnTo>
                  <a:pt x="44576" y="131825"/>
                </a:lnTo>
                <a:lnTo>
                  <a:pt x="44825" y="108416"/>
                </a:lnTo>
                <a:lnTo>
                  <a:pt x="12826" y="52070"/>
                </a:lnTo>
                <a:lnTo>
                  <a:pt x="11049" y="49022"/>
                </a:lnTo>
                <a:lnTo>
                  <a:pt x="7112" y="48005"/>
                </a:lnTo>
                <a:close/>
              </a:path>
              <a:path w="103504" h="144780">
                <a:moveTo>
                  <a:pt x="44825" y="108416"/>
                </a:moveTo>
                <a:lnTo>
                  <a:pt x="44576" y="131825"/>
                </a:lnTo>
                <a:lnTo>
                  <a:pt x="57276" y="132079"/>
                </a:lnTo>
                <a:lnTo>
                  <a:pt x="57311" y="128777"/>
                </a:lnTo>
                <a:lnTo>
                  <a:pt x="45466" y="128650"/>
                </a:lnTo>
                <a:lnTo>
                  <a:pt x="51027" y="119339"/>
                </a:lnTo>
                <a:lnTo>
                  <a:pt x="44825" y="108416"/>
                </a:lnTo>
                <a:close/>
              </a:path>
              <a:path w="103504" h="144780">
                <a:moveTo>
                  <a:pt x="96393" y="49022"/>
                </a:moveTo>
                <a:lnTo>
                  <a:pt x="92455" y="50037"/>
                </a:lnTo>
                <a:lnTo>
                  <a:pt x="90677" y="52959"/>
                </a:lnTo>
                <a:lnTo>
                  <a:pt x="57527" y="108458"/>
                </a:lnTo>
                <a:lnTo>
                  <a:pt x="57276" y="132079"/>
                </a:lnTo>
                <a:lnTo>
                  <a:pt x="58241" y="132079"/>
                </a:lnTo>
                <a:lnTo>
                  <a:pt x="101600" y="59562"/>
                </a:lnTo>
                <a:lnTo>
                  <a:pt x="103377" y="56514"/>
                </a:lnTo>
                <a:lnTo>
                  <a:pt x="102489" y="52577"/>
                </a:lnTo>
                <a:lnTo>
                  <a:pt x="96393" y="49022"/>
                </a:lnTo>
                <a:close/>
              </a:path>
              <a:path w="103504" h="144780">
                <a:moveTo>
                  <a:pt x="51027" y="119339"/>
                </a:moveTo>
                <a:lnTo>
                  <a:pt x="45466" y="128650"/>
                </a:lnTo>
                <a:lnTo>
                  <a:pt x="56388" y="128777"/>
                </a:lnTo>
                <a:lnTo>
                  <a:pt x="51027" y="119339"/>
                </a:lnTo>
                <a:close/>
              </a:path>
              <a:path w="103504" h="144780">
                <a:moveTo>
                  <a:pt x="57527" y="108458"/>
                </a:moveTo>
                <a:lnTo>
                  <a:pt x="51027" y="119339"/>
                </a:lnTo>
                <a:lnTo>
                  <a:pt x="56388" y="128777"/>
                </a:lnTo>
                <a:lnTo>
                  <a:pt x="57311" y="128777"/>
                </a:lnTo>
                <a:lnTo>
                  <a:pt x="57527" y="108458"/>
                </a:lnTo>
                <a:close/>
              </a:path>
              <a:path w="103504" h="144780">
                <a:moveTo>
                  <a:pt x="45974" y="0"/>
                </a:moveTo>
                <a:lnTo>
                  <a:pt x="44825" y="108416"/>
                </a:lnTo>
                <a:lnTo>
                  <a:pt x="51027" y="119339"/>
                </a:lnTo>
                <a:lnTo>
                  <a:pt x="57527" y="108458"/>
                </a:lnTo>
                <a:lnTo>
                  <a:pt x="58674" y="126"/>
                </a:lnTo>
                <a:lnTo>
                  <a:pt x="45974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97301" y="2277998"/>
            <a:ext cx="103505" cy="144780"/>
          </a:xfrm>
          <a:custGeom>
            <a:avLst/>
            <a:gdLst/>
            <a:ahLst/>
            <a:cxnLst/>
            <a:rect l="l" t="t" r="r" b="b"/>
            <a:pathLst>
              <a:path w="103504" h="144780">
                <a:moveTo>
                  <a:pt x="7112" y="48005"/>
                </a:moveTo>
                <a:lnTo>
                  <a:pt x="4063" y="49784"/>
                </a:lnTo>
                <a:lnTo>
                  <a:pt x="1015" y="51435"/>
                </a:lnTo>
                <a:lnTo>
                  <a:pt x="0" y="55372"/>
                </a:lnTo>
                <a:lnTo>
                  <a:pt x="1777" y="58420"/>
                </a:lnTo>
                <a:lnTo>
                  <a:pt x="50800" y="144525"/>
                </a:lnTo>
                <a:lnTo>
                  <a:pt x="58241" y="132079"/>
                </a:lnTo>
                <a:lnTo>
                  <a:pt x="57276" y="132079"/>
                </a:lnTo>
                <a:lnTo>
                  <a:pt x="44576" y="131825"/>
                </a:lnTo>
                <a:lnTo>
                  <a:pt x="44825" y="108416"/>
                </a:lnTo>
                <a:lnTo>
                  <a:pt x="12826" y="52070"/>
                </a:lnTo>
                <a:lnTo>
                  <a:pt x="11049" y="49022"/>
                </a:lnTo>
                <a:lnTo>
                  <a:pt x="7112" y="48005"/>
                </a:lnTo>
                <a:close/>
              </a:path>
              <a:path w="103504" h="144780">
                <a:moveTo>
                  <a:pt x="44825" y="108416"/>
                </a:moveTo>
                <a:lnTo>
                  <a:pt x="44576" y="131825"/>
                </a:lnTo>
                <a:lnTo>
                  <a:pt x="57276" y="132079"/>
                </a:lnTo>
                <a:lnTo>
                  <a:pt x="57311" y="128777"/>
                </a:lnTo>
                <a:lnTo>
                  <a:pt x="45465" y="128650"/>
                </a:lnTo>
                <a:lnTo>
                  <a:pt x="51027" y="119339"/>
                </a:lnTo>
                <a:lnTo>
                  <a:pt x="44825" y="108416"/>
                </a:lnTo>
                <a:close/>
              </a:path>
              <a:path w="103504" h="144780">
                <a:moveTo>
                  <a:pt x="96393" y="49022"/>
                </a:moveTo>
                <a:lnTo>
                  <a:pt x="92456" y="50037"/>
                </a:lnTo>
                <a:lnTo>
                  <a:pt x="90677" y="52959"/>
                </a:lnTo>
                <a:lnTo>
                  <a:pt x="57527" y="108458"/>
                </a:lnTo>
                <a:lnTo>
                  <a:pt x="57276" y="132079"/>
                </a:lnTo>
                <a:lnTo>
                  <a:pt x="58241" y="132079"/>
                </a:lnTo>
                <a:lnTo>
                  <a:pt x="101600" y="59562"/>
                </a:lnTo>
                <a:lnTo>
                  <a:pt x="103377" y="56514"/>
                </a:lnTo>
                <a:lnTo>
                  <a:pt x="102488" y="52577"/>
                </a:lnTo>
                <a:lnTo>
                  <a:pt x="96393" y="49022"/>
                </a:lnTo>
                <a:close/>
              </a:path>
              <a:path w="103504" h="144780">
                <a:moveTo>
                  <a:pt x="51027" y="119339"/>
                </a:moveTo>
                <a:lnTo>
                  <a:pt x="45465" y="128650"/>
                </a:lnTo>
                <a:lnTo>
                  <a:pt x="56387" y="128777"/>
                </a:lnTo>
                <a:lnTo>
                  <a:pt x="51027" y="119339"/>
                </a:lnTo>
                <a:close/>
              </a:path>
              <a:path w="103504" h="144780">
                <a:moveTo>
                  <a:pt x="57527" y="108458"/>
                </a:moveTo>
                <a:lnTo>
                  <a:pt x="51027" y="119339"/>
                </a:lnTo>
                <a:lnTo>
                  <a:pt x="56387" y="128777"/>
                </a:lnTo>
                <a:lnTo>
                  <a:pt x="57311" y="128777"/>
                </a:lnTo>
                <a:lnTo>
                  <a:pt x="57527" y="108458"/>
                </a:lnTo>
                <a:close/>
              </a:path>
              <a:path w="103504" h="144780">
                <a:moveTo>
                  <a:pt x="45974" y="0"/>
                </a:moveTo>
                <a:lnTo>
                  <a:pt x="44825" y="108416"/>
                </a:lnTo>
                <a:lnTo>
                  <a:pt x="51027" y="119339"/>
                </a:lnTo>
                <a:lnTo>
                  <a:pt x="57527" y="108458"/>
                </a:lnTo>
                <a:lnTo>
                  <a:pt x="58674" y="126"/>
                </a:lnTo>
                <a:lnTo>
                  <a:pt x="45974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15900" y="2428875"/>
            <a:ext cx="2052955" cy="2586355"/>
          </a:xfrm>
          <a:custGeom>
            <a:avLst/>
            <a:gdLst/>
            <a:ahLst/>
            <a:cxnLst/>
            <a:rect l="l" t="t" r="r" b="b"/>
            <a:pathLst>
              <a:path w="2052955" h="2586354">
                <a:moveTo>
                  <a:pt x="0" y="2586101"/>
                </a:moveTo>
                <a:lnTo>
                  <a:pt x="2052701" y="2586101"/>
                </a:lnTo>
                <a:lnTo>
                  <a:pt x="2052701" y="0"/>
                </a:lnTo>
                <a:lnTo>
                  <a:pt x="0" y="0"/>
                </a:lnTo>
                <a:lnTo>
                  <a:pt x="0" y="2586101"/>
                </a:lnTo>
                <a:close/>
              </a:path>
            </a:pathLst>
          </a:custGeom>
          <a:ln w="9525">
            <a:solidFill>
              <a:srgbClr val="2CA1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94843" y="2441702"/>
            <a:ext cx="1875789" cy="2511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5240">
              <a:lnSpc>
                <a:spcPct val="100000"/>
              </a:lnSpc>
            </a:pPr>
            <a:r>
              <a:rPr dirty="0" sz="1800" b="1">
                <a:solidFill>
                  <a:srgbClr val="0033CC"/>
                </a:solidFill>
                <a:latin typeface="Lucida Sans Unicode"/>
                <a:cs typeface="Lucida Sans Unicode"/>
              </a:rPr>
              <a:t>CHO</a:t>
            </a:r>
            <a:endParaRPr sz="1800">
              <a:latin typeface="Lucida Sans Unicode"/>
              <a:cs typeface="Lucida Sans Unicode"/>
            </a:endParaRPr>
          </a:p>
          <a:p>
            <a:pPr algn="ctr" marL="16510">
              <a:lnSpc>
                <a:spcPct val="100000"/>
              </a:lnSpc>
            </a:pPr>
            <a:r>
              <a:rPr dirty="0" sz="1800" b="1">
                <a:solidFill>
                  <a:srgbClr val="0033CC"/>
                </a:solidFill>
                <a:latin typeface="Lucida Sans Unicode"/>
                <a:cs typeface="Lucida Sans Unicode"/>
              </a:rPr>
              <a:t>metabolism</a:t>
            </a:r>
            <a:endParaRPr sz="1800">
              <a:latin typeface="Lucida Sans Unicode"/>
              <a:cs typeface="Lucida Sans Unicode"/>
            </a:endParaRPr>
          </a:p>
          <a:p>
            <a:pPr algn="just" marL="12700" marR="127635">
              <a:lnSpc>
                <a:spcPct val="99000"/>
              </a:lnSpc>
              <a:spcBef>
                <a:spcPts val="1310"/>
              </a:spcBef>
            </a:pPr>
            <a:r>
              <a:rPr dirty="0" sz="1600">
                <a:solidFill>
                  <a:srgbClr val="00AF50"/>
                </a:solidFill>
                <a:latin typeface="Arial"/>
                <a:cs typeface="Arial"/>
              </a:rPr>
              <a:t>•</a:t>
            </a:r>
            <a:r>
              <a:rPr dirty="0" sz="1600" b="1">
                <a:solidFill>
                  <a:srgbClr val="00AF50"/>
                </a:solidFill>
                <a:latin typeface="Symbol"/>
                <a:cs typeface="Symbol"/>
              </a:rPr>
              <a:t></a:t>
            </a:r>
            <a:r>
              <a:rPr dirty="0" sz="1600" b="1">
                <a:latin typeface="Lucida Sans Unicode"/>
                <a:cs typeface="Lucida Sans Unicode"/>
              </a:rPr>
              <a:t>glucose uptake  by certain</a:t>
            </a:r>
            <a:r>
              <a:rPr dirty="0" sz="1600" spc="-110" b="1">
                <a:latin typeface="Lucida Sans Unicode"/>
                <a:cs typeface="Lucida Sans Unicode"/>
              </a:rPr>
              <a:t> </a:t>
            </a:r>
            <a:r>
              <a:rPr dirty="0" sz="1600" b="1">
                <a:latin typeface="Lucida Sans Unicode"/>
                <a:cs typeface="Lucida Sans Unicode"/>
              </a:rPr>
              <a:t>tissues  (adipose tissue </a:t>
            </a:r>
            <a:r>
              <a:rPr dirty="0" sz="1600" spc="-5" b="1">
                <a:latin typeface="Lucida Sans Unicode"/>
                <a:cs typeface="Lucida Sans Unicode"/>
              </a:rPr>
              <a:t>&amp;  </a:t>
            </a:r>
            <a:r>
              <a:rPr dirty="0" sz="1600" b="1">
                <a:latin typeface="Lucida Sans Unicode"/>
                <a:cs typeface="Lucida Sans Unicode"/>
              </a:rPr>
              <a:t>muscle)</a:t>
            </a:r>
            <a:endParaRPr sz="1600">
              <a:latin typeface="Lucida Sans Unicode"/>
              <a:cs typeface="Lucida Sans Unicode"/>
            </a:endParaRPr>
          </a:p>
          <a:p>
            <a:pPr algn="just" marL="12700">
              <a:lnSpc>
                <a:spcPct val="100000"/>
              </a:lnSpc>
              <a:spcBef>
                <a:spcPts val="1260"/>
              </a:spcBef>
            </a:pPr>
            <a:r>
              <a:rPr dirty="0" sz="1600" spc="-5">
                <a:solidFill>
                  <a:srgbClr val="C00000"/>
                </a:solidFill>
                <a:latin typeface="Arial"/>
                <a:cs typeface="Arial"/>
              </a:rPr>
              <a:t>•</a:t>
            </a:r>
            <a:r>
              <a:rPr dirty="0" sz="1600" spc="-5" b="1">
                <a:solidFill>
                  <a:srgbClr val="C00000"/>
                </a:solidFill>
                <a:latin typeface="Symbol"/>
                <a:cs typeface="Symbol"/>
              </a:rPr>
              <a:t></a:t>
            </a:r>
            <a:r>
              <a:rPr dirty="0" sz="1600" spc="-5" b="1">
                <a:latin typeface="Lucida Sans Unicode"/>
                <a:cs typeface="Lucida Sans Unicode"/>
              </a:rPr>
              <a:t>glycogenolysis</a:t>
            </a:r>
            <a:endParaRPr sz="1600">
              <a:latin typeface="Lucida Sans Unicode"/>
              <a:cs typeface="Lucida Sans Unicode"/>
            </a:endParaRPr>
          </a:p>
          <a:p>
            <a:pPr algn="just" marL="12700">
              <a:lnSpc>
                <a:spcPct val="100000"/>
              </a:lnSpc>
              <a:spcBef>
                <a:spcPts val="1200"/>
              </a:spcBef>
            </a:pPr>
            <a:r>
              <a:rPr dirty="0" sz="1600" spc="-5">
                <a:solidFill>
                  <a:srgbClr val="C00000"/>
                </a:solidFill>
                <a:latin typeface="Arial"/>
                <a:cs typeface="Arial"/>
              </a:rPr>
              <a:t>•</a:t>
            </a:r>
            <a:r>
              <a:rPr dirty="0" sz="1600" spc="-5" b="1">
                <a:solidFill>
                  <a:srgbClr val="C00000"/>
                </a:solidFill>
                <a:latin typeface="Symbol"/>
                <a:cs typeface="Symbol"/>
              </a:rPr>
              <a:t></a:t>
            </a:r>
            <a:r>
              <a:rPr dirty="0" sz="1600" spc="-5" b="1">
                <a:latin typeface="Lucida Sans Unicode"/>
                <a:cs typeface="Lucida Sans Unicode"/>
              </a:rPr>
              <a:t>gluconeogenesis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47925" y="2422525"/>
            <a:ext cx="1837055" cy="2584450"/>
          </a:xfrm>
          <a:custGeom>
            <a:avLst/>
            <a:gdLst/>
            <a:ahLst/>
            <a:cxnLst/>
            <a:rect l="l" t="t" r="r" b="b"/>
            <a:pathLst>
              <a:path w="1837054" h="2584450">
                <a:moveTo>
                  <a:pt x="0" y="2584450"/>
                </a:moveTo>
                <a:lnTo>
                  <a:pt x="1836801" y="2584450"/>
                </a:lnTo>
                <a:lnTo>
                  <a:pt x="1836801" y="0"/>
                </a:lnTo>
                <a:lnTo>
                  <a:pt x="0" y="0"/>
                </a:lnTo>
                <a:lnTo>
                  <a:pt x="0" y="2584450"/>
                </a:lnTo>
                <a:close/>
              </a:path>
            </a:pathLst>
          </a:custGeom>
          <a:ln w="9525">
            <a:solidFill>
              <a:srgbClr val="2CA1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527173" y="2435352"/>
            <a:ext cx="1504315" cy="2510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4785" marR="5080" indent="381000">
              <a:lnSpc>
                <a:spcPct val="100000"/>
              </a:lnSpc>
            </a:pPr>
            <a:r>
              <a:rPr dirty="0" sz="1800" b="1">
                <a:solidFill>
                  <a:srgbClr val="0033CC"/>
                </a:solidFill>
                <a:latin typeface="Lucida Sans Unicode"/>
                <a:cs typeface="Lucida Sans Unicode"/>
              </a:rPr>
              <a:t>Lipid  </a:t>
            </a:r>
            <a:r>
              <a:rPr dirty="0" sz="1800" b="1">
                <a:solidFill>
                  <a:srgbClr val="0033CC"/>
                </a:solidFill>
                <a:latin typeface="Lucida Sans Unicode"/>
                <a:cs typeface="Lucida Sans Unicode"/>
              </a:rPr>
              <a:t>m</a:t>
            </a:r>
            <a:r>
              <a:rPr dirty="0" sz="1800" spc="5" b="1">
                <a:solidFill>
                  <a:srgbClr val="0033CC"/>
                </a:solidFill>
                <a:latin typeface="Lucida Sans Unicode"/>
                <a:cs typeface="Lucida Sans Unicode"/>
              </a:rPr>
              <a:t>e</a:t>
            </a:r>
            <a:r>
              <a:rPr dirty="0" sz="1800" b="1">
                <a:solidFill>
                  <a:srgbClr val="0033CC"/>
                </a:solidFill>
                <a:latin typeface="Lucida Sans Unicode"/>
                <a:cs typeface="Lucida Sans Unicode"/>
              </a:rPr>
              <a:t>t</a:t>
            </a:r>
            <a:r>
              <a:rPr dirty="0" sz="1800" spc="0" b="1">
                <a:solidFill>
                  <a:srgbClr val="0033CC"/>
                </a:solidFill>
                <a:latin typeface="Lucida Sans Unicode"/>
                <a:cs typeface="Lucida Sans Unicode"/>
              </a:rPr>
              <a:t>a</a:t>
            </a:r>
            <a:r>
              <a:rPr dirty="0" sz="1800" spc="-10" b="1">
                <a:solidFill>
                  <a:srgbClr val="0033CC"/>
                </a:solidFill>
                <a:latin typeface="Lucida Sans Unicode"/>
                <a:cs typeface="Lucida Sans Unicode"/>
              </a:rPr>
              <a:t>b</a:t>
            </a:r>
            <a:r>
              <a:rPr dirty="0" sz="1800" b="1">
                <a:solidFill>
                  <a:srgbClr val="0033CC"/>
                </a:solidFill>
                <a:latin typeface="Lucida Sans Unicode"/>
                <a:cs typeface="Lucida Sans Unicode"/>
              </a:rPr>
              <a:t>o</a:t>
            </a:r>
            <a:r>
              <a:rPr dirty="0" sz="1800" b="1">
                <a:solidFill>
                  <a:srgbClr val="0033CC"/>
                </a:solidFill>
                <a:latin typeface="Lucida Sans Unicode"/>
                <a:cs typeface="Lucida Sans Unicode"/>
              </a:rPr>
              <a:t>li</a:t>
            </a:r>
            <a:r>
              <a:rPr dirty="0" sz="1800" spc="-10" b="1">
                <a:solidFill>
                  <a:srgbClr val="0033CC"/>
                </a:solidFill>
                <a:latin typeface="Lucida Sans Unicode"/>
                <a:cs typeface="Lucida Sans Unicode"/>
              </a:rPr>
              <a:t>s</a:t>
            </a:r>
            <a:r>
              <a:rPr dirty="0" sz="1800" spc="-5" b="1">
                <a:solidFill>
                  <a:srgbClr val="0033CC"/>
                </a:solidFill>
                <a:latin typeface="Lucida Sans Unicode"/>
                <a:cs typeface="Lucida Sans Unicode"/>
              </a:rPr>
              <a:t>m</a:t>
            </a: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dirty="0" sz="1600" spc="-5">
                <a:solidFill>
                  <a:srgbClr val="C00000"/>
                </a:solidFill>
                <a:latin typeface="Arial"/>
                <a:cs typeface="Arial"/>
              </a:rPr>
              <a:t>•</a:t>
            </a:r>
            <a:r>
              <a:rPr dirty="0" sz="1600" spc="-5" b="1">
                <a:solidFill>
                  <a:srgbClr val="C00000"/>
                </a:solidFill>
                <a:latin typeface="Symbol"/>
                <a:cs typeface="Symbol"/>
              </a:rPr>
              <a:t></a:t>
            </a:r>
            <a:r>
              <a:rPr dirty="0" sz="1600" spc="1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latin typeface="Lucida Sans Unicode"/>
                <a:cs typeface="Lucida Sans Unicode"/>
              </a:rPr>
              <a:t>lipolysis</a:t>
            </a:r>
            <a:endParaRPr sz="1600">
              <a:latin typeface="Lucida Sans Unicode"/>
              <a:cs typeface="Lucida Sans Unicode"/>
            </a:endParaRPr>
          </a:p>
          <a:p>
            <a:pPr marL="12700" marR="310515">
              <a:lnSpc>
                <a:spcPts val="1860"/>
              </a:lnSpc>
              <a:spcBef>
                <a:spcPts val="1310"/>
              </a:spcBef>
            </a:pPr>
            <a:r>
              <a:rPr dirty="0" sz="160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r>
              <a:rPr dirty="0" sz="1600" b="1">
                <a:solidFill>
                  <a:srgbClr val="C00000"/>
                </a:solidFill>
                <a:latin typeface="Symbol"/>
                <a:cs typeface="Symbol"/>
              </a:rPr>
              <a:t></a:t>
            </a:r>
            <a:r>
              <a:rPr dirty="0" sz="160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latin typeface="Lucida Sans Unicode"/>
                <a:cs typeface="Lucida Sans Unicode"/>
              </a:rPr>
              <a:t>fatty </a:t>
            </a:r>
            <a:r>
              <a:rPr dirty="0" sz="1600" spc="-5" b="1">
                <a:latin typeface="Lucida Sans Unicode"/>
                <a:cs typeface="Lucida Sans Unicode"/>
              </a:rPr>
              <a:t>acid  </a:t>
            </a:r>
            <a:r>
              <a:rPr dirty="0" sz="1600" b="1">
                <a:latin typeface="Lucida Sans Unicode"/>
                <a:cs typeface="Lucida Sans Unicode"/>
              </a:rPr>
              <a:t>oxidation</a:t>
            </a:r>
            <a:endParaRPr sz="1600">
              <a:latin typeface="Lucida Sans Unicode"/>
              <a:cs typeface="Lucida Sans Unicode"/>
            </a:endParaRPr>
          </a:p>
          <a:p>
            <a:pPr marL="12700" marR="72390">
              <a:lnSpc>
                <a:spcPct val="99800"/>
              </a:lnSpc>
              <a:spcBef>
                <a:spcPts val="1210"/>
              </a:spcBef>
              <a:tabLst>
                <a:tab pos="337185" algn="l"/>
              </a:tabLst>
            </a:pPr>
            <a:r>
              <a:rPr dirty="0" sz="160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r>
              <a:rPr dirty="0" sz="1600" spc="-5" b="1">
                <a:solidFill>
                  <a:srgbClr val="C00000"/>
                </a:solidFill>
                <a:latin typeface="Symbol"/>
                <a:cs typeface="Symbol"/>
              </a:rPr>
              <a:t></a:t>
            </a:r>
            <a:r>
              <a:rPr dirty="0" sz="160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dirty="0" sz="1600" spc="0" b="1">
                <a:latin typeface="Lucida Sans Unicode"/>
                <a:cs typeface="Lucida Sans Unicode"/>
              </a:rPr>
              <a:t>p</a:t>
            </a:r>
            <a:r>
              <a:rPr dirty="0" sz="1600" b="1">
                <a:latin typeface="Lucida Sans Unicode"/>
                <a:cs typeface="Lucida Sans Unicode"/>
              </a:rPr>
              <a:t>r</a:t>
            </a:r>
            <a:r>
              <a:rPr dirty="0" sz="1600" spc="0" b="1">
                <a:latin typeface="Lucida Sans Unicode"/>
                <a:cs typeface="Lucida Sans Unicode"/>
              </a:rPr>
              <a:t>od</a:t>
            </a:r>
            <a:r>
              <a:rPr dirty="0" sz="1600" spc="-5" b="1">
                <a:latin typeface="Lucida Sans Unicode"/>
                <a:cs typeface="Lucida Sans Unicode"/>
              </a:rPr>
              <a:t>u</a:t>
            </a:r>
            <a:r>
              <a:rPr dirty="0" sz="1600" b="1">
                <a:latin typeface="Lucida Sans Unicode"/>
                <a:cs typeface="Lucida Sans Unicode"/>
              </a:rPr>
              <a:t>c</a:t>
            </a:r>
            <a:r>
              <a:rPr dirty="0" sz="1600" spc="-5" b="1">
                <a:latin typeface="Lucida Sans Unicode"/>
                <a:cs typeface="Lucida Sans Unicode"/>
              </a:rPr>
              <a:t>ti</a:t>
            </a:r>
            <a:r>
              <a:rPr dirty="0" sz="1600" spc="0" b="1">
                <a:latin typeface="Lucida Sans Unicode"/>
                <a:cs typeface="Lucida Sans Unicode"/>
              </a:rPr>
              <a:t>o</a:t>
            </a:r>
            <a:r>
              <a:rPr dirty="0" sz="1600" spc="-5" b="1">
                <a:latin typeface="Lucida Sans Unicode"/>
                <a:cs typeface="Lucida Sans Unicode"/>
              </a:rPr>
              <a:t>n  </a:t>
            </a:r>
            <a:r>
              <a:rPr dirty="0" sz="1600" b="1">
                <a:latin typeface="Lucida Sans Unicode"/>
                <a:cs typeface="Lucida Sans Unicode"/>
              </a:rPr>
              <a:t>of Ketone  bodies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427601" y="2494026"/>
            <a:ext cx="1908175" cy="1938655"/>
          </a:xfrm>
          <a:custGeom>
            <a:avLst/>
            <a:gdLst/>
            <a:ahLst/>
            <a:cxnLst/>
            <a:rect l="l" t="t" r="r" b="b"/>
            <a:pathLst>
              <a:path w="1908175" h="1938654">
                <a:moveTo>
                  <a:pt x="0" y="1938274"/>
                </a:moveTo>
                <a:lnTo>
                  <a:pt x="1908175" y="1938274"/>
                </a:lnTo>
                <a:lnTo>
                  <a:pt x="1908175" y="0"/>
                </a:lnTo>
                <a:lnTo>
                  <a:pt x="0" y="0"/>
                </a:lnTo>
                <a:lnTo>
                  <a:pt x="0" y="1938274"/>
                </a:lnTo>
                <a:close/>
              </a:path>
            </a:pathLst>
          </a:custGeom>
          <a:ln w="9525">
            <a:solidFill>
              <a:srgbClr val="2CA1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507229" y="2506979"/>
            <a:ext cx="1539240" cy="18694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208915">
              <a:lnSpc>
                <a:spcPct val="100000"/>
              </a:lnSpc>
            </a:pPr>
            <a:r>
              <a:rPr dirty="0" sz="1800" b="1">
                <a:solidFill>
                  <a:srgbClr val="0033CC"/>
                </a:solidFill>
                <a:latin typeface="Lucida Sans Unicode"/>
                <a:cs typeface="Lucida Sans Unicode"/>
              </a:rPr>
              <a:t>Protein</a:t>
            </a:r>
            <a:endParaRPr sz="1800">
              <a:latin typeface="Lucida Sans Unicode"/>
              <a:cs typeface="Lucida Sans Unicode"/>
            </a:endParaRPr>
          </a:p>
          <a:p>
            <a:pPr algn="ctr" marL="207010">
              <a:lnSpc>
                <a:spcPct val="100000"/>
              </a:lnSpc>
            </a:pPr>
            <a:r>
              <a:rPr dirty="0" sz="1800" b="1">
                <a:solidFill>
                  <a:srgbClr val="0033CC"/>
                </a:solidFill>
                <a:latin typeface="Lucida Sans Unicode"/>
                <a:cs typeface="Lucida Sans Unicode"/>
              </a:rPr>
              <a:t>metabolism</a:t>
            </a:r>
            <a:endParaRPr sz="1800">
              <a:latin typeface="Lucida Sans Unicode"/>
              <a:cs typeface="Lucida Sans Unicode"/>
            </a:endParaRPr>
          </a:p>
          <a:p>
            <a:pPr marL="12700" marR="546100">
              <a:lnSpc>
                <a:spcPts val="1860"/>
              </a:lnSpc>
              <a:spcBef>
                <a:spcPts val="1400"/>
              </a:spcBef>
            </a:pPr>
            <a:r>
              <a:rPr dirty="0" sz="1600">
                <a:solidFill>
                  <a:srgbClr val="00AF50"/>
                </a:solidFill>
                <a:latin typeface="Arial"/>
                <a:cs typeface="Arial"/>
              </a:rPr>
              <a:t>•</a:t>
            </a:r>
            <a:r>
              <a:rPr dirty="0" sz="1600" b="1">
                <a:solidFill>
                  <a:srgbClr val="00AF50"/>
                </a:solidFill>
                <a:latin typeface="Symbol"/>
                <a:cs typeface="Symbol"/>
              </a:rPr>
              <a:t></a:t>
            </a:r>
            <a:r>
              <a:rPr dirty="0" sz="1600" b="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latin typeface="Lucida Sans Unicode"/>
                <a:cs typeface="Lucida Sans Unicode"/>
              </a:rPr>
              <a:t>protein  </a:t>
            </a:r>
            <a:r>
              <a:rPr dirty="0" sz="1600" spc="-5" b="1">
                <a:latin typeface="Lucida Sans Unicode"/>
                <a:cs typeface="Lucida Sans Unicode"/>
              </a:rPr>
              <a:t>synthesis</a:t>
            </a:r>
            <a:endParaRPr sz="1600">
              <a:latin typeface="Lucida Sans Unicode"/>
              <a:cs typeface="Lucida Sans Unicode"/>
            </a:endParaRPr>
          </a:p>
          <a:p>
            <a:pPr marL="12700">
              <a:lnSpc>
                <a:spcPts val="1914"/>
              </a:lnSpc>
              <a:spcBef>
                <a:spcPts val="1210"/>
              </a:spcBef>
            </a:pPr>
            <a:r>
              <a:rPr dirty="0" sz="1600" spc="-5">
                <a:solidFill>
                  <a:srgbClr val="C00000"/>
                </a:solidFill>
                <a:latin typeface="Arial"/>
                <a:cs typeface="Arial"/>
              </a:rPr>
              <a:t>•</a:t>
            </a:r>
            <a:r>
              <a:rPr dirty="0" sz="1600" spc="-5" b="1">
                <a:solidFill>
                  <a:srgbClr val="C00000"/>
                </a:solidFill>
                <a:latin typeface="Symbol"/>
                <a:cs typeface="Symbol"/>
              </a:rPr>
              <a:t></a:t>
            </a:r>
            <a:r>
              <a:rPr dirty="0" sz="1600" spc="2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latin typeface="Lucida Sans Unicode"/>
                <a:cs typeface="Lucida Sans Unicode"/>
              </a:rPr>
              <a:t>protein</a:t>
            </a:r>
            <a:endParaRPr sz="1600">
              <a:latin typeface="Lucida Sans Unicode"/>
              <a:cs typeface="Lucida Sans Unicode"/>
            </a:endParaRPr>
          </a:p>
          <a:p>
            <a:pPr marL="12700">
              <a:lnSpc>
                <a:spcPts val="1914"/>
              </a:lnSpc>
            </a:pPr>
            <a:r>
              <a:rPr dirty="0" sz="1600" spc="-5" b="1">
                <a:latin typeface="Lucida Sans Unicode"/>
                <a:cs typeface="Lucida Sans Unicode"/>
              </a:rPr>
              <a:t>degradation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96075" y="2422525"/>
            <a:ext cx="2339975" cy="2554605"/>
          </a:xfrm>
          <a:prstGeom prst="rect">
            <a:avLst/>
          </a:prstGeom>
          <a:ln w="9525">
            <a:solidFill>
              <a:srgbClr val="2CA1BE"/>
            </a:solidFill>
          </a:ln>
        </p:spPr>
        <p:txBody>
          <a:bodyPr wrap="square" lIns="0" tIns="7620" rIns="0" bIns="0" rtlCol="0" vert="horz">
            <a:spAutoFit/>
          </a:bodyPr>
          <a:lstStyle/>
          <a:p>
            <a:pPr marL="334645">
              <a:lnSpc>
                <a:spcPct val="100000"/>
              </a:lnSpc>
              <a:spcBef>
                <a:spcPts val="60"/>
              </a:spcBef>
            </a:pPr>
            <a:r>
              <a:rPr dirty="0" sz="1800" spc="5" b="1">
                <a:solidFill>
                  <a:srgbClr val="0033CC"/>
                </a:solidFill>
                <a:latin typeface="Lucida Sans Unicode"/>
                <a:cs typeface="Lucida Sans Unicode"/>
              </a:rPr>
              <a:t>K</a:t>
            </a:r>
            <a:r>
              <a:rPr dirty="0" baseline="25462" sz="1800" spc="7" b="1">
                <a:solidFill>
                  <a:srgbClr val="0033CC"/>
                </a:solidFill>
                <a:latin typeface="Lucida Sans Unicode"/>
                <a:cs typeface="Lucida Sans Unicode"/>
              </a:rPr>
              <a:t>+</a:t>
            </a:r>
            <a:r>
              <a:rPr dirty="0" sz="1800" spc="5" b="1">
                <a:solidFill>
                  <a:srgbClr val="0033CC"/>
                </a:solidFill>
                <a:latin typeface="Lucida Sans Unicode"/>
                <a:cs typeface="Lucida Sans Unicode"/>
              </a:rPr>
              <a:t>, Water </a:t>
            </a:r>
            <a:r>
              <a:rPr dirty="0" sz="1800" spc="-5" b="1">
                <a:solidFill>
                  <a:srgbClr val="0033CC"/>
                </a:solidFill>
                <a:latin typeface="Lucida Sans Unicode"/>
                <a:cs typeface="Lucida Sans Unicode"/>
              </a:rPr>
              <a:t>&amp;</a:t>
            </a:r>
            <a:r>
              <a:rPr dirty="0" sz="1800" spc="-155" b="1">
                <a:solidFill>
                  <a:srgbClr val="0033CC"/>
                </a:solidFill>
                <a:latin typeface="Lucida Sans Unicode"/>
                <a:cs typeface="Lucida Sans Unicode"/>
              </a:rPr>
              <a:t> </a:t>
            </a:r>
            <a:r>
              <a:rPr dirty="0" sz="1800" b="1">
                <a:solidFill>
                  <a:srgbClr val="0033CC"/>
                </a:solidFill>
                <a:latin typeface="Lucida Sans Unicode"/>
                <a:cs typeface="Lucida Sans Unicode"/>
              </a:rPr>
              <a:t>pH</a:t>
            </a:r>
            <a:endParaRPr sz="1800">
              <a:latin typeface="Lucida Sans Unicode"/>
              <a:cs typeface="Lucida Sans Unicode"/>
            </a:endParaRPr>
          </a:p>
          <a:p>
            <a:pPr marL="87630">
              <a:lnSpc>
                <a:spcPts val="1889"/>
              </a:lnSpc>
              <a:spcBef>
                <a:spcPts val="1290"/>
              </a:spcBef>
            </a:pPr>
            <a:r>
              <a:rPr dirty="0" sz="1600">
                <a:solidFill>
                  <a:srgbClr val="00AF50"/>
                </a:solidFill>
                <a:latin typeface="Arial"/>
                <a:cs typeface="Arial"/>
              </a:rPr>
              <a:t>•</a:t>
            </a:r>
            <a:r>
              <a:rPr dirty="0" sz="1600" b="1">
                <a:solidFill>
                  <a:srgbClr val="00AF50"/>
                </a:solidFill>
                <a:latin typeface="Symbol"/>
                <a:cs typeface="Symbol"/>
              </a:rPr>
              <a:t></a:t>
            </a:r>
            <a:r>
              <a:rPr dirty="0" sz="1600" b="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latin typeface="Lucida Sans Unicode"/>
                <a:cs typeface="Lucida Sans Unicode"/>
              </a:rPr>
              <a:t>entry of </a:t>
            </a:r>
            <a:r>
              <a:rPr dirty="0" sz="1600" spc="5" b="1">
                <a:latin typeface="Lucida Sans Unicode"/>
                <a:cs typeface="Lucida Sans Unicode"/>
              </a:rPr>
              <a:t>K</a:t>
            </a:r>
            <a:r>
              <a:rPr dirty="0" baseline="26455" sz="1575" spc="7" b="1">
                <a:latin typeface="Lucida Sans Unicode"/>
                <a:cs typeface="Lucida Sans Unicode"/>
              </a:rPr>
              <a:t>+</a:t>
            </a:r>
            <a:r>
              <a:rPr dirty="0" baseline="26455" sz="1575" spc="284" b="1">
                <a:latin typeface="Lucida Sans Unicode"/>
                <a:cs typeface="Lucida Sans Unicode"/>
              </a:rPr>
              <a:t> </a:t>
            </a:r>
            <a:r>
              <a:rPr dirty="0" sz="1600" spc="5" b="1">
                <a:latin typeface="Lucida Sans Unicode"/>
                <a:cs typeface="Lucida Sans Unicode"/>
              </a:rPr>
              <a:t>into</a:t>
            </a:r>
            <a:endParaRPr sz="1600">
              <a:latin typeface="Lucida Sans Unicode"/>
              <a:cs typeface="Lucida Sans Unicode"/>
            </a:endParaRPr>
          </a:p>
          <a:p>
            <a:pPr marL="87630">
              <a:lnSpc>
                <a:spcPts val="1889"/>
              </a:lnSpc>
            </a:pPr>
            <a:r>
              <a:rPr dirty="0" sz="1600" spc="5" b="1">
                <a:latin typeface="Lucida Sans Unicode"/>
                <a:cs typeface="Lucida Sans Unicode"/>
              </a:rPr>
              <a:t>the</a:t>
            </a:r>
            <a:r>
              <a:rPr dirty="0" sz="1600" spc="-90" b="1">
                <a:latin typeface="Lucida Sans Unicode"/>
                <a:cs typeface="Lucida Sans Unicode"/>
              </a:rPr>
              <a:t> </a:t>
            </a:r>
            <a:r>
              <a:rPr dirty="0" sz="1600" b="1">
                <a:latin typeface="Lucida Sans Unicode"/>
                <a:cs typeface="Lucida Sans Unicode"/>
              </a:rPr>
              <a:t>cells</a:t>
            </a:r>
            <a:endParaRPr sz="1600">
              <a:latin typeface="Lucida Sans Unicode"/>
              <a:cs typeface="Lucida Sans Unicode"/>
            </a:endParaRPr>
          </a:p>
          <a:p>
            <a:pPr marL="87630" marR="76200">
              <a:lnSpc>
                <a:spcPct val="100000"/>
              </a:lnSpc>
              <a:spcBef>
                <a:spcPts val="1200"/>
              </a:spcBef>
            </a:pPr>
            <a:r>
              <a:rPr dirty="0" sz="1600" spc="5">
                <a:latin typeface="Arial"/>
                <a:cs typeface="Arial"/>
              </a:rPr>
              <a:t>•</a:t>
            </a:r>
            <a:r>
              <a:rPr dirty="0" sz="1600" spc="5" b="1">
                <a:latin typeface="Lucida Sans Unicode"/>
                <a:cs typeface="Lucida Sans Unicode"/>
              </a:rPr>
              <a:t>Water </a:t>
            </a:r>
            <a:r>
              <a:rPr dirty="0" sz="1600" b="1">
                <a:latin typeface="Lucida Sans Unicode"/>
                <a:cs typeface="Lucida Sans Unicode"/>
              </a:rPr>
              <a:t>loss</a:t>
            </a:r>
            <a:r>
              <a:rPr dirty="0" sz="1600" spc="-120" b="1">
                <a:latin typeface="Lucida Sans Unicode"/>
                <a:cs typeface="Lucida Sans Unicode"/>
              </a:rPr>
              <a:t> </a:t>
            </a:r>
            <a:r>
              <a:rPr dirty="0" sz="1600" b="1">
                <a:latin typeface="Lucida Sans Unicode"/>
                <a:cs typeface="Lucida Sans Unicode"/>
              </a:rPr>
              <a:t>secondary  to</a:t>
            </a:r>
            <a:r>
              <a:rPr dirty="0" sz="1600" spc="-70" b="1">
                <a:latin typeface="Lucida Sans Unicode"/>
                <a:cs typeface="Lucida Sans Unicode"/>
              </a:rPr>
              <a:t> </a:t>
            </a:r>
            <a:r>
              <a:rPr dirty="0" sz="1600" b="1">
                <a:latin typeface="Lucida Sans Unicode"/>
                <a:cs typeface="Lucida Sans Unicode"/>
              </a:rPr>
              <a:t>glycosuria</a:t>
            </a:r>
            <a:endParaRPr sz="1600">
              <a:latin typeface="Lucida Sans Unicode"/>
              <a:cs typeface="Lucida Sans Unicode"/>
            </a:endParaRPr>
          </a:p>
          <a:p>
            <a:pPr marL="87630" marR="141605">
              <a:lnSpc>
                <a:spcPct val="99800"/>
              </a:lnSpc>
              <a:spcBef>
                <a:spcPts val="1260"/>
              </a:spcBef>
            </a:pPr>
            <a:r>
              <a:rPr dirty="0" sz="1600">
                <a:latin typeface="Arial"/>
                <a:cs typeface="Arial"/>
              </a:rPr>
              <a:t>•</a:t>
            </a:r>
            <a:r>
              <a:rPr dirty="0" sz="1600" b="1">
                <a:latin typeface="Lucida Sans Unicode"/>
                <a:cs typeface="Lucida Sans Unicode"/>
              </a:rPr>
              <a:t>Acidosis </a:t>
            </a:r>
            <a:r>
              <a:rPr dirty="0" sz="1600" spc="5" b="1">
                <a:latin typeface="Lucida Sans Unicode"/>
                <a:cs typeface="Lucida Sans Unicode"/>
              </a:rPr>
              <a:t>due </a:t>
            </a:r>
            <a:r>
              <a:rPr dirty="0" sz="1600" b="1">
                <a:latin typeface="Lucida Sans Unicode"/>
                <a:cs typeface="Lucida Sans Unicode"/>
              </a:rPr>
              <a:t>to </a:t>
            </a:r>
            <a:r>
              <a:rPr dirty="0" sz="1600" spc="-5" b="1">
                <a:solidFill>
                  <a:srgbClr val="C00000"/>
                </a:solidFill>
                <a:latin typeface="Symbol"/>
                <a:cs typeface="Symbol"/>
              </a:rPr>
              <a:t></a:t>
            </a:r>
            <a:r>
              <a:rPr dirty="0" sz="1600" spc="-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latin typeface="Lucida Sans Unicode"/>
                <a:cs typeface="Lucida Sans Unicode"/>
              </a:rPr>
              <a:t>production of </a:t>
            </a:r>
            <a:r>
              <a:rPr dirty="0" sz="1600" spc="5" b="1">
                <a:latin typeface="Lucida Sans Unicode"/>
                <a:cs typeface="Lucida Sans Unicode"/>
              </a:rPr>
              <a:t>ketone  </a:t>
            </a:r>
            <a:r>
              <a:rPr dirty="0" sz="1600" b="1">
                <a:latin typeface="Lucida Sans Unicode"/>
                <a:cs typeface="Lucida Sans Unicode"/>
              </a:rPr>
              <a:t>bodies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3940" y="1027683"/>
            <a:ext cx="6643370" cy="5308600"/>
          </a:xfrm>
          <a:custGeom>
            <a:avLst/>
            <a:gdLst/>
            <a:ahLst/>
            <a:cxnLst/>
            <a:rect l="l" t="t" r="r" b="b"/>
            <a:pathLst>
              <a:path w="6643370" h="5308600">
                <a:moveTo>
                  <a:pt x="3660903" y="5295900"/>
                </a:moveTo>
                <a:lnTo>
                  <a:pt x="2982850" y="5295900"/>
                </a:lnTo>
                <a:lnTo>
                  <a:pt x="3066797" y="5308600"/>
                </a:lnTo>
                <a:lnTo>
                  <a:pt x="3577083" y="5308600"/>
                </a:lnTo>
                <a:lnTo>
                  <a:pt x="3660903" y="5295900"/>
                </a:lnTo>
                <a:close/>
              </a:path>
              <a:path w="6643370" h="5308600">
                <a:moveTo>
                  <a:pt x="3660395" y="12700"/>
                </a:moveTo>
                <a:lnTo>
                  <a:pt x="2982342" y="12700"/>
                </a:lnTo>
                <a:lnTo>
                  <a:pt x="2492249" y="88900"/>
                </a:lnTo>
                <a:lnTo>
                  <a:pt x="2180718" y="165100"/>
                </a:lnTo>
                <a:lnTo>
                  <a:pt x="2029969" y="215900"/>
                </a:lnTo>
                <a:lnTo>
                  <a:pt x="1739901" y="317500"/>
                </a:lnTo>
                <a:lnTo>
                  <a:pt x="1600963" y="381000"/>
                </a:lnTo>
                <a:lnTo>
                  <a:pt x="1466343" y="457200"/>
                </a:lnTo>
                <a:lnTo>
                  <a:pt x="1336168" y="533400"/>
                </a:lnTo>
                <a:lnTo>
                  <a:pt x="1210577" y="609600"/>
                </a:lnTo>
                <a:lnTo>
                  <a:pt x="1090118" y="685800"/>
                </a:lnTo>
                <a:lnTo>
                  <a:pt x="974738" y="774700"/>
                </a:lnTo>
                <a:lnTo>
                  <a:pt x="864591" y="876300"/>
                </a:lnTo>
                <a:lnTo>
                  <a:pt x="760083" y="965200"/>
                </a:lnTo>
                <a:lnTo>
                  <a:pt x="661658" y="1066800"/>
                </a:lnTo>
                <a:lnTo>
                  <a:pt x="614554" y="1117600"/>
                </a:lnTo>
                <a:lnTo>
                  <a:pt x="568834" y="1168400"/>
                </a:lnTo>
                <a:lnTo>
                  <a:pt x="524739" y="1231900"/>
                </a:lnTo>
                <a:lnTo>
                  <a:pt x="482321" y="1282700"/>
                </a:lnTo>
                <a:lnTo>
                  <a:pt x="441415" y="1333500"/>
                </a:lnTo>
                <a:lnTo>
                  <a:pt x="402121" y="1397000"/>
                </a:lnTo>
                <a:lnTo>
                  <a:pt x="364592" y="1447800"/>
                </a:lnTo>
                <a:lnTo>
                  <a:pt x="328562" y="1511300"/>
                </a:lnTo>
                <a:lnTo>
                  <a:pt x="294374" y="1562100"/>
                </a:lnTo>
                <a:lnTo>
                  <a:pt x="261913" y="1625600"/>
                </a:lnTo>
                <a:lnTo>
                  <a:pt x="231166" y="1689100"/>
                </a:lnTo>
                <a:lnTo>
                  <a:pt x="202274" y="1739900"/>
                </a:lnTo>
                <a:lnTo>
                  <a:pt x="175096" y="1803400"/>
                </a:lnTo>
                <a:lnTo>
                  <a:pt x="149835" y="1866900"/>
                </a:lnTo>
                <a:lnTo>
                  <a:pt x="126417" y="1930400"/>
                </a:lnTo>
                <a:lnTo>
                  <a:pt x="104928" y="1993900"/>
                </a:lnTo>
                <a:lnTo>
                  <a:pt x="85357" y="2057400"/>
                </a:lnTo>
                <a:lnTo>
                  <a:pt x="67721" y="2120900"/>
                </a:lnTo>
                <a:lnTo>
                  <a:pt x="52009" y="2184400"/>
                </a:lnTo>
                <a:lnTo>
                  <a:pt x="38314" y="2260600"/>
                </a:lnTo>
                <a:lnTo>
                  <a:pt x="26752" y="2324100"/>
                </a:lnTo>
                <a:lnTo>
                  <a:pt x="17216" y="2387600"/>
                </a:lnTo>
                <a:lnTo>
                  <a:pt x="9704" y="2451100"/>
                </a:lnTo>
                <a:lnTo>
                  <a:pt x="4314" y="2527300"/>
                </a:lnTo>
                <a:lnTo>
                  <a:pt x="1047" y="2590800"/>
                </a:lnTo>
                <a:lnTo>
                  <a:pt x="0" y="2654300"/>
                </a:lnTo>
                <a:lnTo>
                  <a:pt x="1075" y="2730500"/>
                </a:lnTo>
                <a:lnTo>
                  <a:pt x="4370" y="2794000"/>
                </a:lnTo>
                <a:lnTo>
                  <a:pt x="9786" y="2870200"/>
                </a:lnTo>
                <a:lnTo>
                  <a:pt x="17322" y="2933700"/>
                </a:lnTo>
                <a:lnTo>
                  <a:pt x="26884" y="2997200"/>
                </a:lnTo>
                <a:lnTo>
                  <a:pt x="38483" y="3060700"/>
                </a:lnTo>
                <a:lnTo>
                  <a:pt x="52195" y="3136900"/>
                </a:lnTo>
                <a:lnTo>
                  <a:pt x="67929" y="3200400"/>
                </a:lnTo>
                <a:lnTo>
                  <a:pt x="85586" y="3263900"/>
                </a:lnTo>
                <a:lnTo>
                  <a:pt x="105182" y="3327400"/>
                </a:lnTo>
                <a:lnTo>
                  <a:pt x="126696" y="3390900"/>
                </a:lnTo>
                <a:lnTo>
                  <a:pt x="150127" y="3454400"/>
                </a:lnTo>
                <a:lnTo>
                  <a:pt x="175413" y="3517900"/>
                </a:lnTo>
                <a:lnTo>
                  <a:pt x="202591" y="3568700"/>
                </a:lnTo>
                <a:lnTo>
                  <a:pt x="231522" y="3632200"/>
                </a:lnTo>
                <a:lnTo>
                  <a:pt x="262268" y="3695700"/>
                </a:lnTo>
                <a:lnTo>
                  <a:pt x="294742" y="3759200"/>
                </a:lnTo>
                <a:lnTo>
                  <a:pt x="328969" y="3810000"/>
                </a:lnTo>
                <a:lnTo>
                  <a:pt x="364973" y="3873500"/>
                </a:lnTo>
                <a:lnTo>
                  <a:pt x="402553" y="3924300"/>
                </a:lnTo>
                <a:lnTo>
                  <a:pt x="441834" y="3987800"/>
                </a:lnTo>
                <a:lnTo>
                  <a:pt x="482753" y="4038600"/>
                </a:lnTo>
                <a:lnTo>
                  <a:pt x="525209" y="4089400"/>
                </a:lnTo>
                <a:lnTo>
                  <a:pt x="569291" y="4152900"/>
                </a:lnTo>
                <a:lnTo>
                  <a:pt x="614986" y="4203700"/>
                </a:lnTo>
                <a:lnTo>
                  <a:pt x="662369" y="4254500"/>
                </a:lnTo>
                <a:lnTo>
                  <a:pt x="761061" y="4356100"/>
                </a:lnTo>
                <a:lnTo>
                  <a:pt x="865569" y="4445000"/>
                </a:lnTo>
                <a:lnTo>
                  <a:pt x="975742" y="4533900"/>
                </a:lnTo>
                <a:lnTo>
                  <a:pt x="1091134" y="4622800"/>
                </a:lnTo>
                <a:lnTo>
                  <a:pt x="1211606" y="4711700"/>
                </a:lnTo>
                <a:lnTo>
                  <a:pt x="1337184" y="4787900"/>
                </a:lnTo>
                <a:lnTo>
                  <a:pt x="1467359" y="4864100"/>
                </a:lnTo>
                <a:lnTo>
                  <a:pt x="1601979" y="4927600"/>
                </a:lnTo>
                <a:lnTo>
                  <a:pt x="1741044" y="4991100"/>
                </a:lnTo>
                <a:lnTo>
                  <a:pt x="1884046" y="5054600"/>
                </a:lnTo>
                <a:lnTo>
                  <a:pt x="2181861" y="5156200"/>
                </a:lnTo>
                <a:lnTo>
                  <a:pt x="2493138" y="5232400"/>
                </a:lnTo>
                <a:lnTo>
                  <a:pt x="2899538" y="5295900"/>
                </a:lnTo>
                <a:lnTo>
                  <a:pt x="3744215" y="5295900"/>
                </a:lnTo>
                <a:lnTo>
                  <a:pt x="3826892" y="5283200"/>
                </a:lnTo>
                <a:lnTo>
                  <a:pt x="3152268" y="5283200"/>
                </a:lnTo>
                <a:lnTo>
                  <a:pt x="3068448" y="5270500"/>
                </a:lnTo>
                <a:lnTo>
                  <a:pt x="2985263" y="5270500"/>
                </a:lnTo>
                <a:lnTo>
                  <a:pt x="2902586" y="5257800"/>
                </a:lnTo>
                <a:lnTo>
                  <a:pt x="2820544" y="5257800"/>
                </a:lnTo>
                <a:lnTo>
                  <a:pt x="2578609" y="5219700"/>
                </a:lnTo>
                <a:lnTo>
                  <a:pt x="2499488" y="5194300"/>
                </a:lnTo>
                <a:lnTo>
                  <a:pt x="2343278" y="5168900"/>
                </a:lnTo>
                <a:lnTo>
                  <a:pt x="2190497" y="5118100"/>
                </a:lnTo>
                <a:lnTo>
                  <a:pt x="2041018" y="5080000"/>
                </a:lnTo>
                <a:lnTo>
                  <a:pt x="1895349" y="5029200"/>
                </a:lnTo>
                <a:lnTo>
                  <a:pt x="1753490" y="4965700"/>
                </a:lnTo>
                <a:lnTo>
                  <a:pt x="1615822" y="4902200"/>
                </a:lnTo>
                <a:lnTo>
                  <a:pt x="1482345" y="4838700"/>
                </a:lnTo>
                <a:lnTo>
                  <a:pt x="1353440" y="4762500"/>
                </a:lnTo>
                <a:lnTo>
                  <a:pt x="1229107" y="4686300"/>
                </a:lnTo>
                <a:lnTo>
                  <a:pt x="1109905" y="4597400"/>
                </a:lnTo>
                <a:lnTo>
                  <a:pt x="995706" y="4508500"/>
                </a:lnTo>
                <a:lnTo>
                  <a:pt x="886753" y="4419600"/>
                </a:lnTo>
                <a:lnTo>
                  <a:pt x="783413" y="4330700"/>
                </a:lnTo>
                <a:lnTo>
                  <a:pt x="685877" y="4229100"/>
                </a:lnTo>
                <a:lnTo>
                  <a:pt x="639344" y="4178300"/>
                </a:lnTo>
                <a:lnTo>
                  <a:pt x="594196" y="4127500"/>
                </a:lnTo>
                <a:lnTo>
                  <a:pt x="550660" y="4076700"/>
                </a:lnTo>
                <a:lnTo>
                  <a:pt x="508750" y="4013200"/>
                </a:lnTo>
                <a:lnTo>
                  <a:pt x="468351" y="3962400"/>
                </a:lnTo>
                <a:lnTo>
                  <a:pt x="429578" y="3911600"/>
                </a:lnTo>
                <a:lnTo>
                  <a:pt x="392507" y="3848100"/>
                </a:lnTo>
                <a:lnTo>
                  <a:pt x="356960" y="3797300"/>
                </a:lnTo>
                <a:lnTo>
                  <a:pt x="323228" y="3733800"/>
                </a:lnTo>
                <a:lnTo>
                  <a:pt x="291212" y="3683000"/>
                </a:lnTo>
                <a:lnTo>
                  <a:pt x="260897" y="3619500"/>
                </a:lnTo>
                <a:lnTo>
                  <a:pt x="232385" y="3556000"/>
                </a:lnTo>
                <a:lnTo>
                  <a:pt x="205588" y="3505200"/>
                </a:lnTo>
                <a:lnTo>
                  <a:pt x="180709" y="3441700"/>
                </a:lnTo>
                <a:lnTo>
                  <a:pt x="157620" y="3378200"/>
                </a:lnTo>
                <a:lnTo>
                  <a:pt x="136437" y="3314700"/>
                </a:lnTo>
                <a:lnTo>
                  <a:pt x="117146" y="3251200"/>
                </a:lnTo>
                <a:lnTo>
                  <a:pt x="99759" y="3187700"/>
                </a:lnTo>
                <a:lnTo>
                  <a:pt x="84278" y="3124200"/>
                </a:lnTo>
                <a:lnTo>
                  <a:pt x="70791" y="3060700"/>
                </a:lnTo>
                <a:lnTo>
                  <a:pt x="59394" y="2997200"/>
                </a:lnTo>
                <a:lnTo>
                  <a:pt x="49991" y="2921000"/>
                </a:lnTo>
                <a:lnTo>
                  <a:pt x="42583" y="2857500"/>
                </a:lnTo>
                <a:lnTo>
                  <a:pt x="37265" y="2794000"/>
                </a:lnTo>
                <a:lnTo>
                  <a:pt x="34038" y="2730500"/>
                </a:lnTo>
                <a:lnTo>
                  <a:pt x="32995" y="2654300"/>
                </a:lnTo>
                <a:lnTo>
                  <a:pt x="34043" y="2590800"/>
                </a:lnTo>
                <a:lnTo>
                  <a:pt x="37277" y="2527300"/>
                </a:lnTo>
                <a:lnTo>
                  <a:pt x="42599" y="2463800"/>
                </a:lnTo>
                <a:lnTo>
                  <a:pt x="50012" y="2387600"/>
                </a:lnTo>
                <a:lnTo>
                  <a:pt x="59420" y="2324100"/>
                </a:lnTo>
                <a:lnTo>
                  <a:pt x="70824" y="2260600"/>
                </a:lnTo>
                <a:lnTo>
                  <a:pt x="84316" y="2197100"/>
                </a:lnTo>
                <a:lnTo>
                  <a:pt x="99810" y="2133600"/>
                </a:lnTo>
                <a:lnTo>
                  <a:pt x="117196" y="2070100"/>
                </a:lnTo>
                <a:lnTo>
                  <a:pt x="136488" y="2006600"/>
                </a:lnTo>
                <a:lnTo>
                  <a:pt x="157671" y="1943100"/>
                </a:lnTo>
                <a:lnTo>
                  <a:pt x="180760" y="1879600"/>
                </a:lnTo>
                <a:lnTo>
                  <a:pt x="205665" y="1816100"/>
                </a:lnTo>
                <a:lnTo>
                  <a:pt x="232462" y="1752600"/>
                </a:lnTo>
                <a:lnTo>
                  <a:pt x="260960" y="1701800"/>
                </a:lnTo>
                <a:lnTo>
                  <a:pt x="291275" y="1638300"/>
                </a:lnTo>
                <a:lnTo>
                  <a:pt x="323305" y="1574800"/>
                </a:lnTo>
                <a:lnTo>
                  <a:pt x="357049" y="1524000"/>
                </a:lnTo>
                <a:lnTo>
                  <a:pt x="392583" y="1460500"/>
                </a:lnTo>
                <a:lnTo>
                  <a:pt x="429654" y="1409700"/>
                </a:lnTo>
                <a:lnTo>
                  <a:pt x="468440" y="1358900"/>
                </a:lnTo>
                <a:lnTo>
                  <a:pt x="508826" y="1295400"/>
                </a:lnTo>
                <a:lnTo>
                  <a:pt x="550749" y="1244600"/>
                </a:lnTo>
                <a:lnTo>
                  <a:pt x="594285" y="1193800"/>
                </a:lnTo>
                <a:lnTo>
                  <a:pt x="639433" y="1143000"/>
                </a:lnTo>
                <a:lnTo>
                  <a:pt x="686017" y="1092200"/>
                </a:lnTo>
                <a:lnTo>
                  <a:pt x="783603" y="990600"/>
                </a:lnTo>
                <a:lnTo>
                  <a:pt x="886943" y="901700"/>
                </a:lnTo>
                <a:lnTo>
                  <a:pt x="995909" y="800100"/>
                </a:lnTo>
                <a:lnTo>
                  <a:pt x="1110108" y="723900"/>
                </a:lnTo>
                <a:lnTo>
                  <a:pt x="1229361" y="635000"/>
                </a:lnTo>
                <a:lnTo>
                  <a:pt x="1353567" y="558800"/>
                </a:lnTo>
                <a:lnTo>
                  <a:pt x="1482599" y="482600"/>
                </a:lnTo>
                <a:lnTo>
                  <a:pt x="1615949" y="419100"/>
                </a:lnTo>
                <a:lnTo>
                  <a:pt x="1753744" y="355600"/>
                </a:lnTo>
                <a:lnTo>
                  <a:pt x="1895476" y="292100"/>
                </a:lnTo>
                <a:lnTo>
                  <a:pt x="2190624" y="190500"/>
                </a:lnTo>
                <a:lnTo>
                  <a:pt x="2499615" y="114300"/>
                </a:lnTo>
                <a:lnTo>
                  <a:pt x="2820671" y="63500"/>
                </a:lnTo>
                <a:lnTo>
                  <a:pt x="2902713" y="63500"/>
                </a:lnTo>
                <a:lnTo>
                  <a:pt x="3068575" y="38100"/>
                </a:lnTo>
                <a:lnTo>
                  <a:pt x="3826384" y="38100"/>
                </a:lnTo>
                <a:lnTo>
                  <a:pt x="3660395" y="12700"/>
                </a:lnTo>
                <a:close/>
              </a:path>
              <a:path w="6643370" h="5308600">
                <a:moveTo>
                  <a:pt x="3826384" y="38100"/>
                </a:moveTo>
                <a:lnTo>
                  <a:pt x="3574797" y="38100"/>
                </a:lnTo>
                <a:lnTo>
                  <a:pt x="3740659" y="63500"/>
                </a:lnTo>
                <a:lnTo>
                  <a:pt x="3822701" y="63500"/>
                </a:lnTo>
                <a:lnTo>
                  <a:pt x="4143757" y="114300"/>
                </a:lnTo>
                <a:lnTo>
                  <a:pt x="4452748" y="190500"/>
                </a:lnTo>
                <a:lnTo>
                  <a:pt x="4747896" y="292100"/>
                </a:lnTo>
                <a:lnTo>
                  <a:pt x="4889628" y="355600"/>
                </a:lnTo>
                <a:lnTo>
                  <a:pt x="5027423" y="419100"/>
                </a:lnTo>
                <a:lnTo>
                  <a:pt x="5160900" y="482600"/>
                </a:lnTo>
                <a:lnTo>
                  <a:pt x="5289805" y="558800"/>
                </a:lnTo>
                <a:lnTo>
                  <a:pt x="5414011" y="635000"/>
                </a:lnTo>
                <a:lnTo>
                  <a:pt x="5533391" y="723900"/>
                </a:lnTo>
                <a:lnTo>
                  <a:pt x="5647564" y="800100"/>
                </a:lnTo>
                <a:lnTo>
                  <a:pt x="5756403" y="901700"/>
                </a:lnTo>
                <a:lnTo>
                  <a:pt x="5859781" y="990600"/>
                </a:lnTo>
                <a:lnTo>
                  <a:pt x="5957317" y="1092200"/>
                </a:lnTo>
                <a:lnTo>
                  <a:pt x="6003926" y="1143000"/>
                </a:lnTo>
                <a:lnTo>
                  <a:pt x="6049011" y="1193800"/>
                </a:lnTo>
                <a:lnTo>
                  <a:pt x="6092445" y="1244600"/>
                </a:lnTo>
                <a:lnTo>
                  <a:pt x="6134355" y="1295400"/>
                </a:lnTo>
                <a:lnTo>
                  <a:pt x="6174741" y="1358900"/>
                </a:lnTo>
                <a:lnTo>
                  <a:pt x="6213603" y="1409700"/>
                </a:lnTo>
                <a:lnTo>
                  <a:pt x="6250687" y="1460500"/>
                </a:lnTo>
                <a:lnTo>
                  <a:pt x="6286120" y="1524000"/>
                </a:lnTo>
                <a:lnTo>
                  <a:pt x="6319902" y="1574800"/>
                </a:lnTo>
                <a:lnTo>
                  <a:pt x="6351906" y="1638300"/>
                </a:lnTo>
                <a:lnTo>
                  <a:pt x="6382259" y="1701800"/>
                </a:lnTo>
                <a:lnTo>
                  <a:pt x="6410834" y="1752600"/>
                </a:lnTo>
                <a:lnTo>
                  <a:pt x="6437504" y="1816100"/>
                </a:lnTo>
                <a:lnTo>
                  <a:pt x="6462396" y="1879600"/>
                </a:lnTo>
                <a:lnTo>
                  <a:pt x="6485510" y="1943100"/>
                </a:lnTo>
                <a:lnTo>
                  <a:pt x="6506719" y="2006600"/>
                </a:lnTo>
                <a:lnTo>
                  <a:pt x="6526023" y="2070100"/>
                </a:lnTo>
                <a:lnTo>
                  <a:pt x="6543422" y="2133600"/>
                </a:lnTo>
                <a:lnTo>
                  <a:pt x="6558916" y="2197100"/>
                </a:lnTo>
                <a:lnTo>
                  <a:pt x="6572378" y="2260600"/>
                </a:lnTo>
                <a:lnTo>
                  <a:pt x="6583808" y="2324100"/>
                </a:lnTo>
                <a:lnTo>
                  <a:pt x="6593206" y="2387600"/>
                </a:lnTo>
                <a:lnTo>
                  <a:pt x="6600572" y="2463800"/>
                </a:lnTo>
                <a:lnTo>
                  <a:pt x="6605906" y="2527300"/>
                </a:lnTo>
                <a:lnTo>
                  <a:pt x="6609081" y="2590800"/>
                </a:lnTo>
                <a:lnTo>
                  <a:pt x="6610097" y="2654300"/>
                </a:lnTo>
                <a:lnTo>
                  <a:pt x="6609081" y="2730500"/>
                </a:lnTo>
                <a:lnTo>
                  <a:pt x="6605906" y="2794000"/>
                </a:lnTo>
                <a:lnTo>
                  <a:pt x="6600572" y="2857500"/>
                </a:lnTo>
                <a:lnTo>
                  <a:pt x="6593079" y="2921000"/>
                </a:lnTo>
                <a:lnTo>
                  <a:pt x="6583681" y="2997200"/>
                </a:lnTo>
                <a:lnTo>
                  <a:pt x="6572378" y="3060700"/>
                </a:lnTo>
                <a:lnTo>
                  <a:pt x="6558789" y="3124200"/>
                </a:lnTo>
                <a:lnTo>
                  <a:pt x="6543295" y="3187700"/>
                </a:lnTo>
                <a:lnTo>
                  <a:pt x="6525896" y="3251200"/>
                </a:lnTo>
                <a:lnTo>
                  <a:pt x="6506719" y="3314700"/>
                </a:lnTo>
                <a:lnTo>
                  <a:pt x="6485510" y="3378200"/>
                </a:lnTo>
                <a:lnTo>
                  <a:pt x="6462396" y="3441700"/>
                </a:lnTo>
                <a:lnTo>
                  <a:pt x="6437504" y="3505200"/>
                </a:lnTo>
                <a:lnTo>
                  <a:pt x="6410834" y="3556000"/>
                </a:lnTo>
                <a:lnTo>
                  <a:pt x="6382132" y="3619500"/>
                </a:lnTo>
                <a:lnTo>
                  <a:pt x="6351906" y="3683000"/>
                </a:lnTo>
                <a:lnTo>
                  <a:pt x="6319902" y="3733800"/>
                </a:lnTo>
                <a:lnTo>
                  <a:pt x="6286120" y="3797300"/>
                </a:lnTo>
                <a:lnTo>
                  <a:pt x="6250687" y="3848100"/>
                </a:lnTo>
                <a:lnTo>
                  <a:pt x="6213476" y="3911600"/>
                </a:lnTo>
                <a:lnTo>
                  <a:pt x="6174741" y="3962400"/>
                </a:lnTo>
                <a:lnTo>
                  <a:pt x="6134355" y="4013200"/>
                </a:lnTo>
                <a:lnTo>
                  <a:pt x="6092445" y="4076700"/>
                </a:lnTo>
                <a:lnTo>
                  <a:pt x="6048884" y="4127500"/>
                </a:lnTo>
                <a:lnTo>
                  <a:pt x="6003799" y="4178300"/>
                </a:lnTo>
                <a:lnTo>
                  <a:pt x="5957190" y="4229100"/>
                </a:lnTo>
                <a:lnTo>
                  <a:pt x="5859527" y="4330700"/>
                </a:lnTo>
                <a:lnTo>
                  <a:pt x="5756149" y="4419600"/>
                </a:lnTo>
                <a:lnTo>
                  <a:pt x="5647310" y="4508500"/>
                </a:lnTo>
                <a:lnTo>
                  <a:pt x="5533137" y="4597400"/>
                </a:lnTo>
                <a:lnTo>
                  <a:pt x="5413757" y="4686300"/>
                </a:lnTo>
                <a:lnTo>
                  <a:pt x="5289551" y="4762500"/>
                </a:lnTo>
                <a:lnTo>
                  <a:pt x="5160646" y="4838700"/>
                </a:lnTo>
                <a:lnTo>
                  <a:pt x="5027296" y="4902200"/>
                </a:lnTo>
                <a:lnTo>
                  <a:pt x="4889374" y="4965700"/>
                </a:lnTo>
                <a:lnTo>
                  <a:pt x="4747642" y="5029200"/>
                </a:lnTo>
                <a:lnTo>
                  <a:pt x="4601973" y="5080000"/>
                </a:lnTo>
                <a:lnTo>
                  <a:pt x="4452621" y="5118100"/>
                </a:lnTo>
                <a:lnTo>
                  <a:pt x="4299713" y="5168900"/>
                </a:lnTo>
                <a:lnTo>
                  <a:pt x="4143630" y="5194300"/>
                </a:lnTo>
                <a:lnTo>
                  <a:pt x="4064509" y="5219700"/>
                </a:lnTo>
                <a:lnTo>
                  <a:pt x="3822574" y="5257800"/>
                </a:lnTo>
                <a:lnTo>
                  <a:pt x="3740532" y="5257800"/>
                </a:lnTo>
                <a:lnTo>
                  <a:pt x="3657982" y="5270500"/>
                </a:lnTo>
                <a:lnTo>
                  <a:pt x="3574670" y="5270500"/>
                </a:lnTo>
                <a:lnTo>
                  <a:pt x="3490850" y="5283200"/>
                </a:lnTo>
                <a:lnTo>
                  <a:pt x="3826892" y="5283200"/>
                </a:lnTo>
                <a:lnTo>
                  <a:pt x="4150869" y="5232400"/>
                </a:lnTo>
                <a:lnTo>
                  <a:pt x="4462527" y="5156200"/>
                </a:lnTo>
                <a:lnTo>
                  <a:pt x="4760088" y="5054600"/>
                </a:lnTo>
                <a:lnTo>
                  <a:pt x="4903217" y="4991100"/>
                </a:lnTo>
                <a:lnTo>
                  <a:pt x="5042282" y="4927600"/>
                </a:lnTo>
                <a:lnTo>
                  <a:pt x="5176902" y="4864100"/>
                </a:lnTo>
                <a:lnTo>
                  <a:pt x="5307204" y="4787900"/>
                </a:lnTo>
                <a:lnTo>
                  <a:pt x="5432553" y="4711700"/>
                </a:lnTo>
                <a:lnTo>
                  <a:pt x="5553076" y="4622800"/>
                </a:lnTo>
                <a:lnTo>
                  <a:pt x="5668519" y="4533900"/>
                </a:lnTo>
                <a:lnTo>
                  <a:pt x="5778501" y="4445000"/>
                </a:lnTo>
                <a:lnTo>
                  <a:pt x="5883022" y="4356100"/>
                </a:lnTo>
                <a:lnTo>
                  <a:pt x="5981574" y="4254500"/>
                </a:lnTo>
                <a:lnTo>
                  <a:pt x="6028691" y="4203700"/>
                </a:lnTo>
                <a:lnTo>
                  <a:pt x="6074284" y="4140200"/>
                </a:lnTo>
                <a:lnTo>
                  <a:pt x="6118353" y="4089400"/>
                </a:lnTo>
                <a:lnTo>
                  <a:pt x="6160898" y="4038600"/>
                </a:lnTo>
                <a:lnTo>
                  <a:pt x="6201792" y="3987800"/>
                </a:lnTo>
                <a:lnTo>
                  <a:pt x="6241035" y="3924300"/>
                </a:lnTo>
                <a:lnTo>
                  <a:pt x="6278627" y="3873500"/>
                </a:lnTo>
                <a:lnTo>
                  <a:pt x="6314568" y="3810000"/>
                </a:lnTo>
                <a:lnTo>
                  <a:pt x="6348731" y="3759200"/>
                </a:lnTo>
                <a:lnTo>
                  <a:pt x="6381243" y="3695700"/>
                </a:lnTo>
                <a:lnTo>
                  <a:pt x="6411977" y="3632200"/>
                </a:lnTo>
                <a:lnTo>
                  <a:pt x="6440933" y="3568700"/>
                </a:lnTo>
                <a:lnTo>
                  <a:pt x="6468111" y="3517900"/>
                </a:lnTo>
                <a:lnTo>
                  <a:pt x="6493257" y="3454400"/>
                </a:lnTo>
                <a:lnTo>
                  <a:pt x="6516752" y="3390900"/>
                </a:lnTo>
                <a:lnTo>
                  <a:pt x="6538215" y="3327400"/>
                </a:lnTo>
                <a:lnTo>
                  <a:pt x="6557773" y="3263900"/>
                </a:lnTo>
                <a:lnTo>
                  <a:pt x="6575426" y="3200400"/>
                </a:lnTo>
                <a:lnTo>
                  <a:pt x="6591174" y="3124200"/>
                </a:lnTo>
                <a:lnTo>
                  <a:pt x="6604890" y="3060700"/>
                </a:lnTo>
                <a:lnTo>
                  <a:pt x="6616447" y="2997200"/>
                </a:lnTo>
                <a:lnTo>
                  <a:pt x="6625972" y="2933700"/>
                </a:lnTo>
                <a:lnTo>
                  <a:pt x="6633465" y="2857500"/>
                </a:lnTo>
                <a:lnTo>
                  <a:pt x="6638799" y="2794000"/>
                </a:lnTo>
                <a:lnTo>
                  <a:pt x="6642101" y="2730500"/>
                </a:lnTo>
                <a:lnTo>
                  <a:pt x="6643117" y="2654300"/>
                </a:lnTo>
                <a:lnTo>
                  <a:pt x="6642101" y="2590800"/>
                </a:lnTo>
                <a:lnTo>
                  <a:pt x="6638799" y="2527300"/>
                </a:lnTo>
                <a:lnTo>
                  <a:pt x="6633338" y="2451100"/>
                </a:lnTo>
                <a:lnTo>
                  <a:pt x="6625845" y="2387600"/>
                </a:lnTo>
                <a:lnTo>
                  <a:pt x="6616320" y="2324100"/>
                </a:lnTo>
                <a:lnTo>
                  <a:pt x="6604636" y="2247900"/>
                </a:lnTo>
                <a:lnTo>
                  <a:pt x="6590920" y="2184400"/>
                </a:lnTo>
                <a:lnTo>
                  <a:pt x="6575172" y="2120900"/>
                </a:lnTo>
                <a:lnTo>
                  <a:pt x="6557519" y="2057400"/>
                </a:lnTo>
                <a:lnTo>
                  <a:pt x="6537961" y="1993900"/>
                </a:lnTo>
                <a:lnTo>
                  <a:pt x="6516498" y="1930400"/>
                </a:lnTo>
                <a:lnTo>
                  <a:pt x="6493003" y="1866900"/>
                </a:lnTo>
                <a:lnTo>
                  <a:pt x="6467730" y="1803400"/>
                </a:lnTo>
                <a:lnTo>
                  <a:pt x="6440679" y="1739900"/>
                </a:lnTo>
                <a:lnTo>
                  <a:pt x="6411596" y="1689100"/>
                </a:lnTo>
                <a:lnTo>
                  <a:pt x="6380862" y="1625600"/>
                </a:lnTo>
                <a:lnTo>
                  <a:pt x="6348350" y="1562100"/>
                </a:lnTo>
                <a:lnTo>
                  <a:pt x="6314187" y="1511300"/>
                </a:lnTo>
                <a:lnTo>
                  <a:pt x="6278246" y="1447800"/>
                </a:lnTo>
                <a:lnTo>
                  <a:pt x="6240654" y="1397000"/>
                </a:lnTo>
                <a:lnTo>
                  <a:pt x="6201284" y="1333500"/>
                </a:lnTo>
                <a:lnTo>
                  <a:pt x="6160390" y="1282700"/>
                </a:lnTo>
                <a:lnTo>
                  <a:pt x="6117972" y="1219200"/>
                </a:lnTo>
                <a:lnTo>
                  <a:pt x="6073903" y="1168400"/>
                </a:lnTo>
                <a:lnTo>
                  <a:pt x="6028310" y="1117600"/>
                </a:lnTo>
                <a:lnTo>
                  <a:pt x="5980939" y="1066800"/>
                </a:lnTo>
                <a:lnTo>
                  <a:pt x="5882133" y="965200"/>
                </a:lnTo>
                <a:lnTo>
                  <a:pt x="5777612" y="876300"/>
                </a:lnTo>
                <a:lnTo>
                  <a:pt x="5667503" y="774700"/>
                </a:lnTo>
                <a:lnTo>
                  <a:pt x="5552060" y="685800"/>
                </a:lnTo>
                <a:lnTo>
                  <a:pt x="5431537" y="609600"/>
                </a:lnTo>
                <a:lnTo>
                  <a:pt x="5306061" y="533400"/>
                </a:lnTo>
                <a:lnTo>
                  <a:pt x="5175886" y="457200"/>
                </a:lnTo>
                <a:lnTo>
                  <a:pt x="5041266" y="381000"/>
                </a:lnTo>
                <a:lnTo>
                  <a:pt x="4902074" y="317500"/>
                </a:lnTo>
                <a:lnTo>
                  <a:pt x="4612006" y="215900"/>
                </a:lnTo>
                <a:lnTo>
                  <a:pt x="4461384" y="165100"/>
                </a:lnTo>
                <a:lnTo>
                  <a:pt x="4150107" y="88900"/>
                </a:lnTo>
                <a:lnTo>
                  <a:pt x="3826384" y="38100"/>
                </a:lnTo>
                <a:close/>
              </a:path>
              <a:path w="6643370" h="5308600">
                <a:moveTo>
                  <a:pt x="3573908" y="5257800"/>
                </a:moveTo>
                <a:lnTo>
                  <a:pt x="3068956" y="5257800"/>
                </a:lnTo>
                <a:lnTo>
                  <a:pt x="3152522" y="5270500"/>
                </a:lnTo>
                <a:lnTo>
                  <a:pt x="3490342" y="5270500"/>
                </a:lnTo>
                <a:lnTo>
                  <a:pt x="3573908" y="5257800"/>
                </a:lnTo>
                <a:close/>
              </a:path>
              <a:path w="6643370" h="5308600">
                <a:moveTo>
                  <a:pt x="2986787" y="5245100"/>
                </a:moveTo>
                <a:lnTo>
                  <a:pt x="2903602" y="5245100"/>
                </a:lnTo>
                <a:lnTo>
                  <a:pt x="2986025" y="5257800"/>
                </a:lnTo>
                <a:lnTo>
                  <a:pt x="3069591" y="5257800"/>
                </a:lnTo>
                <a:lnTo>
                  <a:pt x="2986787" y="5245100"/>
                </a:lnTo>
                <a:close/>
              </a:path>
              <a:path w="6643370" h="5308600">
                <a:moveTo>
                  <a:pt x="3739389" y="5245100"/>
                </a:moveTo>
                <a:lnTo>
                  <a:pt x="3655950" y="5245100"/>
                </a:lnTo>
                <a:lnTo>
                  <a:pt x="3573146" y="5257800"/>
                </a:lnTo>
                <a:lnTo>
                  <a:pt x="3656966" y="5257800"/>
                </a:lnTo>
                <a:lnTo>
                  <a:pt x="3739389" y="5245100"/>
                </a:lnTo>
                <a:close/>
              </a:path>
              <a:path w="6643370" h="5308600">
                <a:moveTo>
                  <a:pt x="3070099" y="63500"/>
                </a:moveTo>
                <a:lnTo>
                  <a:pt x="2903856" y="63500"/>
                </a:lnTo>
                <a:lnTo>
                  <a:pt x="2502028" y="127000"/>
                </a:lnTo>
                <a:lnTo>
                  <a:pt x="2193926" y="203200"/>
                </a:lnTo>
                <a:lnTo>
                  <a:pt x="1899667" y="304800"/>
                </a:lnTo>
                <a:lnTo>
                  <a:pt x="1758316" y="368300"/>
                </a:lnTo>
                <a:lnTo>
                  <a:pt x="1621029" y="431800"/>
                </a:lnTo>
                <a:lnTo>
                  <a:pt x="1488060" y="495300"/>
                </a:lnTo>
                <a:lnTo>
                  <a:pt x="1359409" y="571500"/>
                </a:lnTo>
                <a:lnTo>
                  <a:pt x="1235584" y="647700"/>
                </a:lnTo>
                <a:lnTo>
                  <a:pt x="1116763" y="723900"/>
                </a:lnTo>
                <a:lnTo>
                  <a:pt x="1002958" y="812800"/>
                </a:lnTo>
                <a:lnTo>
                  <a:pt x="894398" y="901700"/>
                </a:lnTo>
                <a:lnTo>
                  <a:pt x="791452" y="1003300"/>
                </a:lnTo>
                <a:lnTo>
                  <a:pt x="694132" y="1092200"/>
                </a:lnTo>
                <a:lnTo>
                  <a:pt x="647726" y="1143000"/>
                </a:lnTo>
                <a:lnTo>
                  <a:pt x="602768" y="1206500"/>
                </a:lnTo>
                <a:lnTo>
                  <a:pt x="559423" y="1257300"/>
                </a:lnTo>
                <a:lnTo>
                  <a:pt x="517665" y="1308100"/>
                </a:lnTo>
                <a:lnTo>
                  <a:pt x="477445" y="1358900"/>
                </a:lnTo>
                <a:lnTo>
                  <a:pt x="438837" y="1409700"/>
                </a:lnTo>
                <a:lnTo>
                  <a:pt x="401918" y="1473200"/>
                </a:lnTo>
                <a:lnTo>
                  <a:pt x="366535" y="1524000"/>
                </a:lnTo>
                <a:lnTo>
                  <a:pt x="332957" y="1587500"/>
                </a:lnTo>
                <a:lnTo>
                  <a:pt x="301067" y="1638300"/>
                </a:lnTo>
                <a:lnTo>
                  <a:pt x="270904" y="1701800"/>
                </a:lnTo>
                <a:lnTo>
                  <a:pt x="242520" y="1765300"/>
                </a:lnTo>
                <a:lnTo>
                  <a:pt x="215850" y="1828800"/>
                </a:lnTo>
                <a:lnTo>
                  <a:pt x="191072" y="1879600"/>
                </a:lnTo>
                <a:lnTo>
                  <a:pt x="168085" y="1943100"/>
                </a:lnTo>
                <a:lnTo>
                  <a:pt x="147003" y="2006600"/>
                </a:lnTo>
                <a:lnTo>
                  <a:pt x="127801" y="2070100"/>
                </a:lnTo>
                <a:lnTo>
                  <a:pt x="110503" y="2133600"/>
                </a:lnTo>
                <a:lnTo>
                  <a:pt x="95086" y="2197100"/>
                </a:lnTo>
                <a:lnTo>
                  <a:pt x="81661" y="2260600"/>
                </a:lnTo>
                <a:lnTo>
                  <a:pt x="70311" y="2324100"/>
                </a:lnTo>
                <a:lnTo>
                  <a:pt x="60944" y="2387600"/>
                </a:lnTo>
                <a:lnTo>
                  <a:pt x="53564" y="2463800"/>
                </a:lnTo>
                <a:lnTo>
                  <a:pt x="48263" y="2527300"/>
                </a:lnTo>
                <a:lnTo>
                  <a:pt x="45043" y="2590800"/>
                </a:lnTo>
                <a:lnTo>
                  <a:pt x="43995" y="2654300"/>
                </a:lnTo>
                <a:lnTo>
                  <a:pt x="45025" y="2730500"/>
                </a:lnTo>
                <a:lnTo>
                  <a:pt x="48230" y="2794000"/>
                </a:lnTo>
                <a:lnTo>
                  <a:pt x="53515" y="2857500"/>
                </a:lnTo>
                <a:lnTo>
                  <a:pt x="60881" y="2921000"/>
                </a:lnTo>
                <a:lnTo>
                  <a:pt x="70231" y="2997200"/>
                </a:lnTo>
                <a:lnTo>
                  <a:pt x="81559" y="3060700"/>
                </a:lnTo>
                <a:lnTo>
                  <a:pt x="94971" y="3124200"/>
                </a:lnTo>
                <a:lnTo>
                  <a:pt x="110376" y="3187700"/>
                </a:lnTo>
                <a:lnTo>
                  <a:pt x="127674" y="3251200"/>
                </a:lnTo>
                <a:lnTo>
                  <a:pt x="146851" y="3314700"/>
                </a:lnTo>
                <a:lnTo>
                  <a:pt x="167920" y="3378200"/>
                </a:lnTo>
                <a:lnTo>
                  <a:pt x="190894" y="3429000"/>
                </a:lnTo>
                <a:lnTo>
                  <a:pt x="215659" y="3492500"/>
                </a:lnTo>
                <a:lnTo>
                  <a:pt x="242329" y="3556000"/>
                </a:lnTo>
                <a:lnTo>
                  <a:pt x="270689" y="3619500"/>
                </a:lnTo>
                <a:lnTo>
                  <a:pt x="300851" y="3670300"/>
                </a:lnTo>
                <a:lnTo>
                  <a:pt x="332728" y="3733800"/>
                </a:lnTo>
                <a:lnTo>
                  <a:pt x="366294" y="3784600"/>
                </a:lnTo>
                <a:lnTo>
                  <a:pt x="401689" y="3848100"/>
                </a:lnTo>
                <a:lnTo>
                  <a:pt x="438583" y="3898900"/>
                </a:lnTo>
                <a:lnTo>
                  <a:pt x="477191" y="3962400"/>
                </a:lnTo>
                <a:lnTo>
                  <a:pt x="517411" y="4013200"/>
                </a:lnTo>
                <a:lnTo>
                  <a:pt x="559144" y="4064000"/>
                </a:lnTo>
                <a:lnTo>
                  <a:pt x="602489" y="4114800"/>
                </a:lnTo>
                <a:lnTo>
                  <a:pt x="647459" y="4165600"/>
                </a:lnTo>
                <a:lnTo>
                  <a:pt x="693713" y="4216400"/>
                </a:lnTo>
                <a:lnTo>
                  <a:pt x="790868" y="4318000"/>
                </a:lnTo>
                <a:lnTo>
                  <a:pt x="893814" y="4419600"/>
                </a:lnTo>
                <a:lnTo>
                  <a:pt x="1002361" y="4508500"/>
                </a:lnTo>
                <a:lnTo>
                  <a:pt x="1116153" y="4597400"/>
                </a:lnTo>
                <a:lnTo>
                  <a:pt x="1234949" y="4673600"/>
                </a:lnTo>
                <a:lnTo>
                  <a:pt x="1358901" y="4749800"/>
                </a:lnTo>
                <a:lnTo>
                  <a:pt x="1487425" y="4826000"/>
                </a:lnTo>
                <a:lnTo>
                  <a:pt x="1620394" y="4889500"/>
                </a:lnTo>
                <a:lnTo>
                  <a:pt x="1757681" y="4953000"/>
                </a:lnTo>
                <a:lnTo>
                  <a:pt x="1899032" y="5016500"/>
                </a:lnTo>
                <a:lnTo>
                  <a:pt x="2193291" y="5118100"/>
                </a:lnTo>
                <a:lnTo>
                  <a:pt x="2501520" y="5194300"/>
                </a:lnTo>
                <a:lnTo>
                  <a:pt x="2821814" y="5245100"/>
                </a:lnTo>
                <a:lnTo>
                  <a:pt x="2904618" y="5245100"/>
                </a:lnTo>
                <a:lnTo>
                  <a:pt x="2503679" y="5181600"/>
                </a:lnTo>
                <a:lnTo>
                  <a:pt x="2196212" y="5105400"/>
                </a:lnTo>
                <a:lnTo>
                  <a:pt x="1902842" y="5003800"/>
                </a:lnTo>
                <a:lnTo>
                  <a:pt x="1761872" y="4940300"/>
                </a:lnTo>
                <a:lnTo>
                  <a:pt x="1624966" y="4876800"/>
                </a:lnTo>
                <a:lnTo>
                  <a:pt x="1492378" y="4813300"/>
                </a:lnTo>
                <a:lnTo>
                  <a:pt x="1364235" y="4737100"/>
                </a:lnTo>
                <a:lnTo>
                  <a:pt x="1240791" y="4660900"/>
                </a:lnTo>
                <a:lnTo>
                  <a:pt x="1122414" y="4584700"/>
                </a:lnTo>
                <a:lnTo>
                  <a:pt x="1009016" y="4495800"/>
                </a:lnTo>
                <a:lnTo>
                  <a:pt x="900875" y="4406900"/>
                </a:lnTo>
                <a:lnTo>
                  <a:pt x="798310" y="4305300"/>
                </a:lnTo>
                <a:lnTo>
                  <a:pt x="701549" y="4216400"/>
                </a:lnTo>
                <a:lnTo>
                  <a:pt x="655587" y="4165600"/>
                </a:lnTo>
                <a:lnTo>
                  <a:pt x="610795" y="4114800"/>
                </a:lnTo>
                <a:lnTo>
                  <a:pt x="567627" y="4064000"/>
                </a:lnTo>
                <a:lnTo>
                  <a:pt x="526073" y="4000500"/>
                </a:lnTo>
                <a:lnTo>
                  <a:pt x="486030" y="3949700"/>
                </a:lnTo>
                <a:lnTo>
                  <a:pt x="447587" y="3898900"/>
                </a:lnTo>
                <a:lnTo>
                  <a:pt x="410871" y="3835400"/>
                </a:lnTo>
                <a:lnTo>
                  <a:pt x="375629" y="3784600"/>
                </a:lnTo>
                <a:lnTo>
                  <a:pt x="342228" y="3721100"/>
                </a:lnTo>
                <a:lnTo>
                  <a:pt x="310503" y="3670300"/>
                </a:lnTo>
                <a:lnTo>
                  <a:pt x="280480" y="3606800"/>
                </a:lnTo>
                <a:lnTo>
                  <a:pt x="252261" y="3556000"/>
                </a:lnTo>
                <a:lnTo>
                  <a:pt x="225718" y="3492500"/>
                </a:lnTo>
                <a:lnTo>
                  <a:pt x="201093" y="3429000"/>
                </a:lnTo>
                <a:lnTo>
                  <a:pt x="178233" y="3365500"/>
                </a:lnTo>
                <a:lnTo>
                  <a:pt x="157265" y="3302000"/>
                </a:lnTo>
                <a:lnTo>
                  <a:pt x="138189" y="3238500"/>
                </a:lnTo>
                <a:lnTo>
                  <a:pt x="120981" y="3187700"/>
                </a:lnTo>
                <a:lnTo>
                  <a:pt x="105665" y="3124200"/>
                </a:lnTo>
                <a:lnTo>
                  <a:pt x="92330" y="3048000"/>
                </a:lnTo>
                <a:lnTo>
                  <a:pt x="81066" y="2984500"/>
                </a:lnTo>
                <a:lnTo>
                  <a:pt x="71770" y="2921000"/>
                </a:lnTo>
                <a:lnTo>
                  <a:pt x="64447" y="2857500"/>
                </a:lnTo>
                <a:lnTo>
                  <a:pt x="59195" y="2794000"/>
                </a:lnTo>
                <a:lnTo>
                  <a:pt x="56013" y="2730500"/>
                </a:lnTo>
                <a:lnTo>
                  <a:pt x="54993" y="2654300"/>
                </a:lnTo>
                <a:lnTo>
                  <a:pt x="56041" y="2590800"/>
                </a:lnTo>
                <a:lnTo>
                  <a:pt x="59251" y="2527300"/>
                </a:lnTo>
                <a:lnTo>
                  <a:pt x="64529" y="2463800"/>
                </a:lnTo>
                <a:lnTo>
                  <a:pt x="71876" y="2387600"/>
                </a:lnTo>
                <a:lnTo>
                  <a:pt x="81199" y="2324100"/>
                </a:lnTo>
                <a:lnTo>
                  <a:pt x="92495" y="2260600"/>
                </a:lnTo>
                <a:lnTo>
                  <a:pt x="105855" y="2197100"/>
                </a:lnTo>
                <a:lnTo>
                  <a:pt x="121197" y="2133600"/>
                </a:lnTo>
                <a:lnTo>
                  <a:pt x="138418" y="2070100"/>
                </a:lnTo>
                <a:lnTo>
                  <a:pt x="157519" y="2006600"/>
                </a:lnTo>
                <a:lnTo>
                  <a:pt x="178512" y="1943100"/>
                </a:lnTo>
                <a:lnTo>
                  <a:pt x="201385" y="1892300"/>
                </a:lnTo>
                <a:lnTo>
                  <a:pt x="226035" y="1828800"/>
                </a:lnTo>
                <a:lnTo>
                  <a:pt x="252578" y="1765300"/>
                </a:lnTo>
                <a:lnTo>
                  <a:pt x="280836" y="1701800"/>
                </a:lnTo>
                <a:lnTo>
                  <a:pt x="310859" y="1651000"/>
                </a:lnTo>
                <a:lnTo>
                  <a:pt x="342596" y="1587500"/>
                </a:lnTo>
                <a:lnTo>
                  <a:pt x="376035" y="1536700"/>
                </a:lnTo>
                <a:lnTo>
                  <a:pt x="411252" y="1473200"/>
                </a:lnTo>
                <a:lnTo>
                  <a:pt x="448019" y="1422400"/>
                </a:lnTo>
                <a:lnTo>
                  <a:pt x="486449" y="1371600"/>
                </a:lnTo>
                <a:lnTo>
                  <a:pt x="526505" y="1308100"/>
                </a:lnTo>
                <a:lnTo>
                  <a:pt x="568097" y="1257300"/>
                </a:lnTo>
                <a:lnTo>
                  <a:pt x="611252" y="1206500"/>
                </a:lnTo>
                <a:lnTo>
                  <a:pt x="656019" y="1155700"/>
                </a:lnTo>
                <a:lnTo>
                  <a:pt x="702260" y="1104900"/>
                </a:lnTo>
                <a:lnTo>
                  <a:pt x="799288" y="1003300"/>
                </a:lnTo>
                <a:lnTo>
                  <a:pt x="901853" y="914400"/>
                </a:lnTo>
                <a:lnTo>
                  <a:pt x="1010019" y="825500"/>
                </a:lnTo>
                <a:lnTo>
                  <a:pt x="1123430" y="736600"/>
                </a:lnTo>
                <a:lnTo>
                  <a:pt x="1241807" y="647700"/>
                </a:lnTo>
                <a:lnTo>
                  <a:pt x="1365251" y="571500"/>
                </a:lnTo>
                <a:lnTo>
                  <a:pt x="1493394" y="508000"/>
                </a:lnTo>
                <a:lnTo>
                  <a:pt x="1625982" y="431800"/>
                </a:lnTo>
                <a:lnTo>
                  <a:pt x="1762888" y="368300"/>
                </a:lnTo>
                <a:lnTo>
                  <a:pt x="2048765" y="266700"/>
                </a:lnTo>
                <a:lnTo>
                  <a:pt x="2197228" y="215900"/>
                </a:lnTo>
                <a:lnTo>
                  <a:pt x="2504441" y="139700"/>
                </a:lnTo>
                <a:lnTo>
                  <a:pt x="2905126" y="76200"/>
                </a:lnTo>
                <a:lnTo>
                  <a:pt x="2987295" y="76200"/>
                </a:lnTo>
                <a:lnTo>
                  <a:pt x="3070099" y="63500"/>
                </a:lnTo>
                <a:close/>
              </a:path>
              <a:path w="6643370" h="5308600">
                <a:moveTo>
                  <a:pt x="3739643" y="63500"/>
                </a:moveTo>
                <a:lnTo>
                  <a:pt x="3573654" y="63500"/>
                </a:lnTo>
                <a:lnTo>
                  <a:pt x="3656458" y="76200"/>
                </a:lnTo>
                <a:lnTo>
                  <a:pt x="3738627" y="76200"/>
                </a:lnTo>
                <a:lnTo>
                  <a:pt x="4139566" y="139700"/>
                </a:lnTo>
                <a:lnTo>
                  <a:pt x="4447033" y="215900"/>
                </a:lnTo>
                <a:lnTo>
                  <a:pt x="4595496" y="266700"/>
                </a:lnTo>
                <a:lnTo>
                  <a:pt x="4881373" y="368300"/>
                </a:lnTo>
                <a:lnTo>
                  <a:pt x="5018279" y="431800"/>
                </a:lnTo>
                <a:lnTo>
                  <a:pt x="5150867" y="508000"/>
                </a:lnTo>
                <a:lnTo>
                  <a:pt x="5279010" y="571500"/>
                </a:lnTo>
                <a:lnTo>
                  <a:pt x="5402327" y="660400"/>
                </a:lnTo>
                <a:lnTo>
                  <a:pt x="5520818" y="736600"/>
                </a:lnTo>
                <a:lnTo>
                  <a:pt x="5634229" y="825500"/>
                </a:lnTo>
                <a:lnTo>
                  <a:pt x="5742306" y="914400"/>
                </a:lnTo>
                <a:lnTo>
                  <a:pt x="5844795" y="1003300"/>
                </a:lnTo>
                <a:lnTo>
                  <a:pt x="5941696" y="1104900"/>
                </a:lnTo>
                <a:lnTo>
                  <a:pt x="5987670" y="1155700"/>
                </a:lnTo>
                <a:lnTo>
                  <a:pt x="6032374" y="1206500"/>
                </a:lnTo>
                <a:lnTo>
                  <a:pt x="6075554" y="1257300"/>
                </a:lnTo>
                <a:lnTo>
                  <a:pt x="6117083" y="1308100"/>
                </a:lnTo>
                <a:lnTo>
                  <a:pt x="6157088" y="1371600"/>
                </a:lnTo>
                <a:lnTo>
                  <a:pt x="6195569" y="1422400"/>
                </a:lnTo>
                <a:lnTo>
                  <a:pt x="6232399" y="1473200"/>
                </a:lnTo>
                <a:lnTo>
                  <a:pt x="6267451" y="1536700"/>
                </a:lnTo>
                <a:lnTo>
                  <a:pt x="6300979" y="1587500"/>
                </a:lnTo>
                <a:lnTo>
                  <a:pt x="6332602" y="1651000"/>
                </a:lnTo>
                <a:lnTo>
                  <a:pt x="6362701" y="1701800"/>
                </a:lnTo>
                <a:lnTo>
                  <a:pt x="6391022" y="1765300"/>
                </a:lnTo>
                <a:lnTo>
                  <a:pt x="6417438" y="1828800"/>
                </a:lnTo>
                <a:lnTo>
                  <a:pt x="6442076" y="1892300"/>
                </a:lnTo>
                <a:lnTo>
                  <a:pt x="6464936" y="1943100"/>
                </a:lnTo>
                <a:lnTo>
                  <a:pt x="6485891" y="2006600"/>
                </a:lnTo>
                <a:lnTo>
                  <a:pt x="6504941" y="2070100"/>
                </a:lnTo>
                <a:lnTo>
                  <a:pt x="6522213" y="2133600"/>
                </a:lnTo>
                <a:lnTo>
                  <a:pt x="6537453" y="2197100"/>
                </a:lnTo>
                <a:lnTo>
                  <a:pt x="6550788" y="2260600"/>
                </a:lnTo>
                <a:lnTo>
                  <a:pt x="6562091" y="2324100"/>
                </a:lnTo>
                <a:lnTo>
                  <a:pt x="6571362" y="2400300"/>
                </a:lnTo>
                <a:lnTo>
                  <a:pt x="6578728" y="2463800"/>
                </a:lnTo>
                <a:lnTo>
                  <a:pt x="6583935" y="2527300"/>
                </a:lnTo>
                <a:lnTo>
                  <a:pt x="6587110" y="2590800"/>
                </a:lnTo>
                <a:lnTo>
                  <a:pt x="6588126" y="2654300"/>
                </a:lnTo>
                <a:lnTo>
                  <a:pt x="6587110" y="2730500"/>
                </a:lnTo>
                <a:lnTo>
                  <a:pt x="6583935" y="2794000"/>
                </a:lnTo>
                <a:lnTo>
                  <a:pt x="6578601" y="2857500"/>
                </a:lnTo>
                <a:lnTo>
                  <a:pt x="6571235" y="2921000"/>
                </a:lnTo>
                <a:lnTo>
                  <a:pt x="6561964" y="2984500"/>
                </a:lnTo>
                <a:lnTo>
                  <a:pt x="6550661" y="3060700"/>
                </a:lnTo>
                <a:lnTo>
                  <a:pt x="6537326" y="3124200"/>
                </a:lnTo>
                <a:lnTo>
                  <a:pt x="6521959" y="3187700"/>
                </a:lnTo>
                <a:lnTo>
                  <a:pt x="6504687" y="3251200"/>
                </a:lnTo>
                <a:lnTo>
                  <a:pt x="6485637" y="3302000"/>
                </a:lnTo>
                <a:lnTo>
                  <a:pt x="6464682" y="3365500"/>
                </a:lnTo>
                <a:lnTo>
                  <a:pt x="6441822" y="3429000"/>
                </a:lnTo>
                <a:lnTo>
                  <a:pt x="6417057" y="3492500"/>
                </a:lnTo>
                <a:lnTo>
                  <a:pt x="6390641" y="3556000"/>
                </a:lnTo>
                <a:lnTo>
                  <a:pt x="6362320" y="3606800"/>
                </a:lnTo>
                <a:lnTo>
                  <a:pt x="6332221" y="3670300"/>
                </a:lnTo>
                <a:lnTo>
                  <a:pt x="6300598" y="3733800"/>
                </a:lnTo>
                <a:lnTo>
                  <a:pt x="6267070" y="3784600"/>
                </a:lnTo>
                <a:lnTo>
                  <a:pt x="6232018" y="3835400"/>
                </a:lnTo>
                <a:lnTo>
                  <a:pt x="6195188" y="3898900"/>
                </a:lnTo>
                <a:lnTo>
                  <a:pt x="6156707" y="3949700"/>
                </a:lnTo>
                <a:lnTo>
                  <a:pt x="6116575" y="4000500"/>
                </a:lnTo>
                <a:lnTo>
                  <a:pt x="6075046" y="4064000"/>
                </a:lnTo>
                <a:lnTo>
                  <a:pt x="6031866" y="4114800"/>
                </a:lnTo>
                <a:lnTo>
                  <a:pt x="5987162" y="4165600"/>
                </a:lnTo>
                <a:lnTo>
                  <a:pt x="5940934" y="4216400"/>
                </a:lnTo>
                <a:lnTo>
                  <a:pt x="5843906" y="4318000"/>
                </a:lnTo>
                <a:lnTo>
                  <a:pt x="5741290" y="4406900"/>
                </a:lnTo>
                <a:lnTo>
                  <a:pt x="5633213" y="4495800"/>
                </a:lnTo>
                <a:lnTo>
                  <a:pt x="5519802" y="4584700"/>
                </a:lnTo>
                <a:lnTo>
                  <a:pt x="5401311" y="4660900"/>
                </a:lnTo>
                <a:lnTo>
                  <a:pt x="5277867" y="4737100"/>
                </a:lnTo>
                <a:lnTo>
                  <a:pt x="5149851" y="4813300"/>
                </a:lnTo>
                <a:lnTo>
                  <a:pt x="5017263" y="4876800"/>
                </a:lnTo>
                <a:lnTo>
                  <a:pt x="4880230" y="4940300"/>
                </a:lnTo>
                <a:lnTo>
                  <a:pt x="4739260" y="5003800"/>
                </a:lnTo>
                <a:lnTo>
                  <a:pt x="4446017" y="5105400"/>
                </a:lnTo>
                <a:lnTo>
                  <a:pt x="4138804" y="5181600"/>
                </a:lnTo>
                <a:lnTo>
                  <a:pt x="3738119" y="5245100"/>
                </a:lnTo>
                <a:lnTo>
                  <a:pt x="3821177" y="5245100"/>
                </a:lnTo>
                <a:lnTo>
                  <a:pt x="4141217" y="5194300"/>
                </a:lnTo>
                <a:lnTo>
                  <a:pt x="4449319" y="5118100"/>
                </a:lnTo>
                <a:lnTo>
                  <a:pt x="4743451" y="5016500"/>
                </a:lnTo>
                <a:lnTo>
                  <a:pt x="4884802" y="4953000"/>
                </a:lnTo>
                <a:lnTo>
                  <a:pt x="5022216" y="4889500"/>
                </a:lnTo>
                <a:lnTo>
                  <a:pt x="5155185" y="4826000"/>
                </a:lnTo>
                <a:lnTo>
                  <a:pt x="5283709" y="4749800"/>
                </a:lnTo>
                <a:lnTo>
                  <a:pt x="5407534" y="4673600"/>
                </a:lnTo>
                <a:lnTo>
                  <a:pt x="5526533" y="4597400"/>
                </a:lnTo>
                <a:lnTo>
                  <a:pt x="5640325" y="4508500"/>
                </a:lnTo>
                <a:lnTo>
                  <a:pt x="5748783" y="4419600"/>
                </a:lnTo>
                <a:lnTo>
                  <a:pt x="5851653" y="4318000"/>
                </a:lnTo>
                <a:lnTo>
                  <a:pt x="5949062" y="4216400"/>
                </a:lnTo>
                <a:lnTo>
                  <a:pt x="5995544" y="4165600"/>
                </a:lnTo>
                <a:lnTo>
                  <a:pt x="6040375" y="4114800"/>
                </a:lnTo>
                <a:lnTo>
                  <a:pt x="6083682" y="4064000"/>
                </a:lnTo>
                <a:lnTo>
                  <a:pt x="6125465" y="4013200"/>
                </a:lnTo>
                <a:lnTo>
                  <a:pt x="6165724" y="3962400"/>
                </a:lnTo>
                <a:lnTo>
                  <a:pt x="6204332" y="3898900"/>
                </a:lnTo>
                <a:lnTo>
                  <a:pt x="6241289" y="3848100"/>
                </a:lnTo>
                <a:lnTo>
                  <a:pt x="6276595" y="3784600"/>
                </a:lnTo>
                <a:lnTo>
                  <a:pt x="6310250" y="3733800"/>
                </a:lnTo>
                <a:lnTo>
                  <a:pt x="6342127" y="3670300"/>
                </a:lnTo>
                <a:lnTo>
                  <a:pt x="6372226" y="3619500"/>
                </a:lnTo>
                <a:lnTo>
                  <a:pt x="6400674" y="3556000"/>
                </a:lnTo>
                <a:lnTo>
                  <a:pt x="6427344" y="3492500"/>
                </a:lnTo>
                <a:lnTo>
                  <a:pt x="6452109" y="3429000"/>
                </a:lnTo>
                <a:lnTo>
                  <a:pt x="6475096" y="3378200"/>
                </a:lnTo>
                <a:lnTo>
                  <a:pt x="6496178" y="3314700"/>
                </a:lnTo>
                <a:lnTo>
                  <a:pt x="6515355" y="3251200"/>
                </a:lnTo>
                <a:lnTo>
                  <a:pt x="6532627" y="3187700"/>
                </a:lnTo>
                <a:lnTo>
                  <a:pt x="6548121" y="3124200"/>
                </a:lnTo>
                <a:lnTo>
                  <a:pt x="6561456" y="3060700"/>
                </a:lnTo>
                <a:lnTo>
                  <a:pt x="6572886" y="2997200"/>
                </a:lnTo>
                <a:lnTo>
                  <a:pt x="6582157" y="2921000"/>
                </a:lnTo>
                <a:lnTo>
                  <a:pt x="6589523" y="2857500"/>
                </a:lnTo>
                <a:lnTo>
                  <a:pt x="6594857" y="2794000"/>
                </a:lnTo>
                <a:lnTo>
                  <a:pt x="6598159" y="2730500"/>
                </a:lnTo>
                <a:lnTo>
                  <a:pt x="6599175" y="2654300"/>
                </a:lnTo>
                <a:lnTo>
                  <a:pt x="6598159" y="2590800"/>
                </a:lnTo>
                <a:lnTo>
                  <a:pt x="6594857" y="2527300"/>
                </a:lnTo>
                <a:lnTo>
                  <a:pt x="6589650" y="2463800"/>
                </a:lnTo>
                <a:lnTo>
                  <a:pt x="6582284" y="2387600"/>
                </a:lnTo>
                <a:lnTo>
                  <a:pt x="6572886" y="2324100"/>
                </a:lnTo>
                <a:lnTo>
                  <a:pt x="6561583" y="2260600"/>
                </a:lnTo>
                <a:lnTo>
                  <a:pt x="6548121" y="2197100"/>
                </a:lnTo>
                <a:lnTo>
                  <a:pt x="6532754" y="2133600"/>
                </a:lnTo>
                <a:lnTo>
                  <a:pt x="6515482" y="2070100"/>
                </a:lnTo>
                <a:lnTo>
                  <a:pt x="6496305" y="2006600"/>
                </a:lnTo>
                <a:lnTo>
                  <a:pt x="6475223" y="1943100"/>
                </a:lnTo>
                <a:lnTo>
                  <a:pt x="6452236" y="1879600"/>
                </a:lnTo>
                <a:lnTo>
                  <a:pt x="6427471" y="1828800"/>
                </a:lnTo>
                <a:lnTo>
                  <a:pt x="6400928" y="1765300"/>
                </a:lnTo>
                <a:lnTo>
                  <a:pt x="6372480" y="1701800"/>
                </a:lnTo>
                <a:lnTo>
                  <a:pt x="6342254" y="1638300"/>
                </a:lnTo>
                <a:lnTo>
                  <a:pt x="6310377" y="1587500"/>
                </a:lnTo>
                <a:lnTo>
                  <a:pt x="6276849" y="1524000"/>
                </a:lnTo>
                <a:lnTo>
                  <a:pt x="6241543" y="1473200"/>
                </a:lnTo>
                <a:lnTo>
                  <a:pt x="6204586" y="1409700"/>
                </a:lnTo>
                <a:lnTo>
                  <a:pt x="6165978" y="1358900"/>
                </a:lnTo>
                <a:lnTo>
                  <a:pt x="6125719" y="1308100"/>
                </a:lnTo>
                <a:lnTo>
                  <a:pt x="6084063" y="1257300"/>
                </a:lnTo>
                <a:lnTo>
                  <a:pt x="6040629" y="1206500"/>
                </a:lnTo>
                <a:lnTo>
                  <a:pt x="5995798" y="1143000"/>
                </a:lnTo>
                <a:lnTo>
                  <a:pt x="5949570" y="1092200"/>
                </a:lnTo>
                <a:lnTo>
                  <a:pt x="5852288" y="1003300"/>
                </a:lnTo>
                <a:lnTo>
                  <a:pt x="5749291" y="901700"/>
                </a:lnTo>
                <a:lnTo>
                  <a:pt x="5640833" y="812800"/>
                </a:lnTo>
                <a:lnTo>
                  <a:pt x="5527041" y="723900"/>
                </a:lnTo>
                <a:lnTo>
                  <a:pt x="5408169" y="647700"/>
                </a:lnTo>
                <a:lnTo>
                  <a:pt x="5284344" y="571500"/>
                </a:lnTo>
                <a:lnTo>
                  <a:pt x="5155820" y="495300"/>
                </a:lnTo>
                <a:lnTo>
                  <a:pt x="5022851" y="431800"/>
                </a:lnTo>
                <a:lnTo>
                  <a:pt x="4885437" y="368300"/>
                </a:lnTo>
                <a:lnTo>
                  <a:pt x="4744086" y="304800"/>
                </a:lnTo>
                <a:lnTo>
                  <a:pt x="4449954" y="203200"/>
                </a:lnTo>
                <a:lnTo>
                  <a:pt x="4141725" y="127000"/>
                </a:lnTo>
                <a:lnTo>
                  <a:pt x="3739643" y="63500"/>
                </a:lnTo>
                <a:close/>
              </a:path>
              <a:path w="6643370" h="5308600">
                <a:moveTo>
                  <a:pt x="3574289" y="50800"/>
                </a:moveTo>
                <a:lnTo>
                  <a:pt x="3069337" y="50800"/>
                </a:lnTo>
                <a:lnTo>
                  <a:pt x="2986279" y="63500"/>
                </a:lnTo>
                <a:lnTo>
                  <a:pt x="3657220" y="63500"/>
                </a:lnTo>
                <a:lnTo>
                  <a:pt x="3574289" y="50800"/>
                </a:lnTo>
                <a:close/>
              </a:path>
              <a:path w="6643370" h="5308600">
                <a:moveTo>
                  <a:pt x="3406903" y="0"/>
                </a:moveTo>
                <a:lnTo>
                  <a:pt x="3235707" y="0"/>
                </a:lnTo>
                <a:lnTo>
                  <a:pt x="3150744" y="12700"/>
                </a:lnTo>
                <a:lnTo>
                  <a:pt x="3491993" y="12700"/>
                </a:lnTo>
                <a:lnTo>
                  <a:pt x="340690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003042" y="5350357"/>
            <a:ext cx="659765" cy="496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5" b="1">
                <a:solidFill>
                  <a:srgbClr val="001F5F"/>
                </a:solidFill>
                <a:latin typeface="Arial"/>
                <a:cs typeface="Arial"/>
              </a:rPr>
              <a:t>DM</a:t>
            </a:r>
            <a:endParaRPr sz="3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04354" y="5336032"/>
            <a:ext cx="908050" cy="496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1">
                <a:solidFill>
                  <a:srgbClr val="001F5F"/>
                </a:solidFill>
                <a:latin typeface="Arial"/>
                <a:cs typeface="Arial"/>
              </a:rPr>
              <a:t>DKA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7463" y="1493773"/>
            <a:ext cx="7962900" cy="37325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800" spc="-5">
                <a:latin typeface="Lucida Sans Unicode"/>
                <a:cs typeface="Lucida Sans Unicode"/>
              </a:rPr>
              <a:t>Acute complications of </a:t>
            </a:r>
            <a:r>
              <a:rPr dirty="0" sz="1800">
                <a:latin typeface="Lucida Sans Unicode"/>
                <a:cs typeface="Lucida Sans Unicode"/>
              </a:rPr>
              <a:t>DM </a:t>
            </a:r>
            <a:r>
              <a:rPr dirty="0" sz="1800" spc="-5">
                <a:latin typeface="Lucida Sans Unicode"/>
                <a:cs typeface="Lucida Sans Unicode"/>
              </a:rPr>
              <a:t>include: DKA, HHS, and hypoglycemia </a:t>
            </a:r>
            <a:r>
              <a:rPr dirty="0" sz="1800" spc="340">
                <a:latin typeface="Lucida Sans Unicode"/>
                <a:cs typeface="Lucida Sans Unicode"/>
              </a:rPr>
              <a:t> </a:t>
            </a:r>
            <a:r>
              <a:rPr dirty="0" sz="1200" spc="1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endParaRPr sz="1200">
              <a:latin typeface="Wingdings 3"/>
              <a:cs typeface="Wingdings 3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>
              <a:latin typeface="Times New Roman"/>
              <a:cs typeface="Times New Roman"/>
            </a:endParaRPr>
          </a:p>
          <a:p>
            <a:pPr algn="just" marL="12700" marR="577850">
              <a:lnSpc>
                <a:spcPct val="109200"/>
              </a:lnSpc>
            </a:pPr>
            <a:r>
              <a:rPr dirty="0" sz="1800">
                <a:latin typeface="Lucida Sans Unicode"/>
                <a:cs typeface="Lucida Sans Unicode"/>
              </a:rPr>
              <a:t>DKA </a:t>
            </a:r>
            <a:r>
              <a:rPr dirty="0" sz="1800" spc="-5">
                <a:latin typeface="Lucida Sans Unicode"/>
                <a:cs typeface="Lucida Sans Unicode"/>
              </a:rPr>
              <a:t>is </a:t>
            </a:r>
            <a:r>
              <a:rPr dirty="0" sz="1800">
                <a:latin typeface="Lucida Sans Unicode"/>
                <a:cs typeface="Lucida Sans Unicode"/>
              </a:rPr>
              <a:t>a </a:t>
            </a:r>
            <a:r>
              <a:rPr dirty="0" sz="1800" spc="-5">
                <a:latin typeface="Lucida Sans Unicode"/>
                <a:cs typeface="Lucida Sans Unicode"/>
              </a:rPr>
              <a:t>triad of hyperglycemia, </a:t>
            </a:r>
            <a:r>
              <a:rPr dirty="0" sz="1800">
                <a:latin typeface="Lucida Sans Unicode"/>
                <a:cs typeface="Lucida Sans Unicode"/>
              </a:rPr>
              <a:t>ketonemia </a:t>
            </a:r>
            <a:r>
              <a:rPr dirty="0" sz="1800" spc="-5">
                <a:latin typeface="Lucida Sans Unicode"/>
                <a:cs typeface="Lucida Sans Unicode"/>
              </a:rPr>
              <a:t>and high anion </a:t>
            </a:r>
            <a:r>
              <a:rPr dirty="0" sz="1800">
                <a:latin typeface="Lucida Sans Unicode"/>
                <a:cs typeface="Lucida Sans Unicode"/>
              </a:rPr>
              <a:t>gap </a:t>
            </a:r>
            <a:r>
              <a:rPr dirty="0" sz="1200" spc="10">
                <a:solidFill>
                  <a:srgbClr val="2CA1BE"/>
                </a:solidFill>
                <a:latin typeface="Wingdings 3"/>
                <a:cs typeface="Wingdings 3"/>
              </a:rPr>
              <a:t></a:t>
            </a:r>
            <a:r>
              <a:rPr dirty="0" sz="1200" spc="1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Lucida Sans Unicode"/>
                <a:cs typeface="Lucida Sans Unicode"/>
              </a:rPr>
              <a:t>metabolic </a:t>
            </a:r>
            <a:r>
              <a:rPr dirty="0" sz="1800" spc="-10">
                <a:latin typeface="Lucida Sans Unicode"/>
                <a:cs typeface="Lucida Sans Unicode"/>
              </a:rPr>
              <a:t>acidosis, </a:t>
            </a:r>
            <a:r>
              <a:rPr dirty="0" sz="1800" spc="-5">
                <a:latin typeface="Lucida Sans Unicode"/>
                <a:cs typeface="Lucida Sans Unicode"/>
              </a:rPr>
              <a:t>and can be precipitated by several stressful </a:t>
            </a:r>
            <a:r>
              <a:rPr dirty="0" sz="1200" spc="10">
                <a:solidFill>
                  <a:srgbClr val="2CA1BE"/>
                </a:solidFill>
                <a:latin typeface="Wingdings 3"/>
                <a:cs typeface="Wingdings 3"/>
              </a:rPr>
              <a:t></a:t>
            </a:r>
            <a:r>
              <a:rPr dirty="0" sz="1200" spc="1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Lucida Sans Unicode"/>
                <a:cs typeface="Lucida Sans Unicode"/>
              </a:rPr>
              <a:t>factors.</a:t>
            </a:r>
            <a:endParaRPr sz="1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800">
                <a:latin typeface="Lucida Sans Unicode"/>
                <a:cs typeface="Lucida Sans Unicode"/>
              </a:rPr>
              <a:t>Ketone </a:t>
            </a:r>
            <a:r>
              <a:rPr dirty="0" sz="1800" spc="-5">
                <a:latin typeface="Lucida Sans Unicode"/>
                <a:cs typeface="Lucida Sans Unicode"/>
              </a:rPr>
              <a:t>bodies (KB) are synthesized in </a:t>
            </a:r>
            <a:r>
              <a:rPr dirty="0" sz="1800">
                <a:latin typeface="Lucida Sans Unicode"/>
                <a:cs typeface="Lucida Sans Unicode"/>
              </a:rPr>
              <a:t>the </a:t>
            </a:r>
            <a:r>
              <a:rPr dirty="0" sz="1800" spc="-5">
                <a:latin typeface="Lucida Sans Unicode"/>
                <a:cs typeface="Lucida Sans Unicode"/>
              </a:rPr>
              <a:t>liver (HMG </a:t>
            </a:r>
            <a:r>
              <a:rPr dirty="0" sz="1800">
                <a:latin typeface="Lucida Sans Unicode"/>
                <a:cs typeface="Lucida Sans Unicode"/>
              </a:rPr>
              <a:t>CoA </a:t>
            </a:r>
            <a:r>
              <a:rPr dirty="0" sz="1800" spc="-5">
                <a:latin typeface="Lucida Sans Unicode"/>
                <a:cs typeface="Lucida Sans Unicode"/>
              </a:rPr>
              <a:t>synthase is </a:t>
            </a:r>
            <a:r>
              <a:rPr dirty="0" sz="1800" spc="495">
                <a:latin typeface="Lucida Sans Unicode"/>
                <a:cs typeface="Lucida Sans Unicode"/>
              </a:rPr>
              <a:t> </a:t>
            </a:r>
            <a:r>
              <a:rPr dirty="0" sz="1200" spc="1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endParaRPr sz="1200">
              <a:latin typeface="Wingdings 3"/>
              <a:cs typeface="Wingdings 3"/>
            </a:endParaRPr>
          </a:p>
          <a:p>
            <a:pPr algn="just" marL="12700">
              <a:lnSpc>
                <a:spcPct val="100000"/>
              </a:lnSpc>
            </a:pPr>
            <a:r>
              <a:rPr dirty="0" sz="1800">
                <a:latin typeface="Lucida Sans Unicode"/>
                <a:cs typeface="Lucida Sans Unicode"/>
              </a:rPr>
              <a:t>the </a:t>
            </a:r>
            <a:r>
              <a:rPr dirty="0" sz="1800" spc="-5">
                <a:latin typeface="Lucida Sans Unicode"/>
                <a:cs typeface="Lucida Sans Unicode"/>
              </a:rPr>
              <a:t>rate limiting enzyme) and utilized by peripheral organs and</a:t>
            </a:r>
            <a:r>
              <a:rPr dirty="0" sz="1800" spc="140">
                <a:latin typeface="Lucida Sans Unicode"/>
                <a:cs typeface="Lucida Sans Unicode"/>
              </a:rPr>
              <a:t> </a:t>
            </a:r>
            <a:r>
              <a:rPr dirty="0" sz="1800" spc="-5">
                <a:latin typeface="Lucida Sans Unicode"/>
                <a:cs typeface="Lucida Sans Unicode"/>
              </a:rPr>
              <a:t>not</a:t>
            </a:r>
            <a:endParaRPr sz="1800">
              <a:latin typeface="Lucida Sans Unicode"/>
              <a:cs typeface="Lucida Sans Unicode"/>
            </a:endParaRPr>
          </a:p>
          <a:p>
            <a:pPr algn="just" marL="12700">
              <a:lnSpc>
                <a:spcPct val="100000"/>
              </a:lnSpc>
            </a:pPr>
            <a:r>
              <a:rPr dirty="0" sz="1800">
                <a:latin typeface="Lucida Sans Unicode"/>
                <a:cs typeface="Lucida Sans Unicode"/>
              </a:rPr>
              <a:t>the </a:t>
            </a:r>
            <a:r>
              <a:rPr dirty="0" sz="1800" spc="-5">
                <a:latin typeface="Lucida Sans Unicode"/>
                <a:cs typeface="Lucida Sans Unicode"/>
              </a:rPr>
              <a:t>liver (liver lacks thiophorase</a:t>
            </a:r>
            <a:r>
              <a:rPr dirty="0" sz="1800" spc="40">
                <a:latin typeface="Lucida Sans Unicode"/>
                <a:cs typeface="Lucida Sans Unicode"/>
              </a:rPr>
              <a:t> </a:t>
            </a:r>
            <a:r>
              <a:rPr dirty="0" sz="1800" spc="-5">
                <a:latin typeface="Lucida Sans Unicode"/>
                <a:cs typeface="Lucida Sans Unicode"/>
              </a:rPr>
              <a:t>enzyme)</a:t>
            </a:r>
            <a:endParaRPr sz="1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800">
                <a:latin typeface="Lucida Sans Unicode"/>
                <a:cs typeface="Lucida Sans Unicode"/>
              </a:rPr>
              <a:t>KB </a:t>
            </a:r>
            <a:r>
              <a:rPr dirty="0" sz="1800" spc="-5">
                <a:latin typeface="Lucida Sans Unicode"/>
                <a:cs typeface="Lucida Sans Unicode"/>
              </a:rPr>
              <a:t>can serve as </a:t>
            </a:r>
            <a:r>
              <a:rPr dirty="0" sz="1800">
                <a:latin typeface="Lucida Sans Unicode"/>
                <a:cs typeface="Lucida Sans Unicode"/>
              </a:rPr>
              <a:t>energy </a:t>
            </a:r>
            <a:r>
              <a:rPr dirty="0" sz="1800" spc="-5">
                <a:latin typeface="Lucida Sans Unicode"/>
                <a:cs typeface="Lucida Sans Unicode"/>
              </a:rPr>
              <a:t>source (this is important </a:t>
            </a:r>
            <a:r>
              <a:rPr dirty="0" sz="1800">
                <a:latin typeface="Lucida Sans Unicode"/>
                <a:cs typeface="Lucida Sans Unicode"/>
              </a:rPr>
              <a:t>for </a:t>
            </a:r>
            <a:r>
              <a:rPr dirty="0" sz="1800" spc="-5">
                <a:latin typeface="Lucida Sans Unicode"/>
                <a:cs typeface="Lucida Sans Unicode"/>
              </a:rPr>
              <a:t>the brain in case  </a:t>
            </a:r>
            <a:r>
              <a:rPr dirty="0" sz="1800" spc="145">
                <a:latin typeface="Lucida Sans Unicode"/>
                <a:cs typeface="Lucida Sans Unicode"/>
              </a:rPr>
              <a:t> </a:t>
            </a:r>
            <a:r>
              <a:rPr dirty="0" sz="1200" spc="1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endParaRPr sz="1200">
              <a:latin typeface="Wingdings 3"/>
              <a:cs typeface="Wingdings 3"/>
            </a:endParaRPr>
          </a:p>
          <a:p>
            <a:pPr algn="just" marL="12700">
              <a:lnSpc>
                <a:spcPct val="100000"/>
              </a:lnSpc>
              <a:spcBef>
                <a:spcPts val="395"/>
              </a:spcBef>
            </a:pPr>
            <a:r>
              <a:rPr dirty="0" sz="1800" spc="-5">
                <a:latin typeface="Lucida Sans Unicode"/>
                <a:cs typeface="Lucida Sans Unicode"/>
              </a:rPr>
              <a:t>of hypoglycemia) </a:t>
            </a:r>
            <a:r>
              <a:rPr dirty="0" sz="1800" spc="160">
                <a:latin typeface="Lucida Sans Unicode"/>
                <a:cs typeface="Lucida Sans Unicode"/>
              </a:rPr>
              <a:t> </a:t>
            </a:r>
            <a:r>
              <a:rPr dirty="0" sz="1200" spc="1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endParaRPr sz="1200">
              <a:latin typeface="Wingdings 3"/>
              <a:cs typeface="Wingdings 3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245" y="370331"/>
            <a:ext cx="6038088" cy="1139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463" y="1520189"/>
            <a:ext cx="7672070" cy="52959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989"/>
              </a:lnSpc>
            </a:pPr>
            <a:r>
              <a:rPr dirty="0" spc="-5" b="0">
                <a:solidFill>
                  <a:srgbClr val="000000"/>
                </a:solidFill>
                <a:latin typeface="Lucida Sans Unicode"/>
                <a:cs typeface="Lucida Sans Unicode"/>
              </a:rPr>
              <a:t>In </a:t>
            </a:r>
            <a:r>
              <a:rPr dirty="0" b="0">
                <a:solidFill>
                  <a:srgbClr val="000000"/>
                </a:solidFill>
                <a:latin typeface="Lucida Sans Unicode"/>
                <a:cs typeface="Lucida Sans Unicode"/>
              </a:rPr>
              <a:t>DKA there </a:t>
            </a:r>
            <a:r>
              <a:rPr dirty="0" spc="-5" b="0">
                <a:solidFill>
                  <a:srgbClr val="000000"/>
                </a:solidFill>
                <a:latin typeface="Lucida Sans Unicode"/>
                <a:cs typeface="Lucida Sans Unicode"/>
              </a:rPr>
              <a:t>is excessive ketogenesis (more than ketolysis) </a:t>
            </a:r>
            <a:r>
              <a:rPr dirty="0" sz="1650" spc="-30" b="0" i="1">
                <a:solidFill>
                  <a:srgbClr val="000000"/>
                </a:solidFill>
                <a:latin typeface="Lucida Sans Unicode"/>
                <a:cs typeface="Lucida Sans Unicode"/>
              </a:rPr>
              <a:t>(details </a:t>
            </a:r>
            <a:r>
              <a:rPr dirty="0" sz="1650" spc="-35" b="0" i="1">
                <a:solidFill>
                  <a:srgbClr val="000000"/>
                </a:solidFill>
                <a:latin typeface="Lucida Sans Unicode"/>
                <a:cs typeface="Lucida Sans Unicode"/>
              </a:rPr>
              <a:t>of  </a:t>
            </a:r>
            <a:r>
              <a:rPr dirty="0" sz="1650" spc="-30" b="0" i="1">
                <a:solidFill>
                  <a:srgbClr val="000000"/>
                </a:solidFill>
                <a:latin typeface="Lucida Sans Unicode"/>
                <a:cs typeface="Lucida Sans Unicode"/>
              </a:rPr>
              <a:t>the </a:t>
            </a:r>
            <a:r>
              <a:rPr dirty="0" sz="1650" spc="-40" b="0" i="1">
                <a:solidFill>
                  <a:srgbClr val="000000"/>
                </a:solidFill>
                <a:latin typeface="Lucida Sans Unicode"/>
                <a:cs typeface="Lucida Sans Unicode"/>
              </a:rPr>
              <a:t>mechanisms and </a:t>
            </a:r>
            <a:r>
              <a:rPr dirty="0" sz="1650" spc="-35" b="0" i="1">
                <a:solidFill>
                  <a:srgbClr val="000000"/>
                </a:solidFill>
                <a:latin typeface="Lucida Sans Unicode"/>
                <a:cs typeface="Lucida Sans Unicode"/>
              </a:rPr>
              <a:t>consequences are</a:t>
            </a:r>
            <a:r>
              <a:rPr dirty="0" sz="1650" spc="140" b="0" i="1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1650" spc="-35" b="0" i="1">
                <a:solidFill>
                  <a:srgbClr val="000000"/>
                </a:solidFill>
                <a:latin typeface="Lucida Sans Unicode"/>
                <a:cs typeface="Lucida Sans Unicode"/>
              </a:rPr>
              <a:t>required)</a:t>
            </a:r>
            <a:endParaRPr sz="16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75854" y="2425446"/>
            <a:ext cx="99060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endParaRPr sz="1100">
              <a:latin typeface="Wingdings 3"/>
              <a:cs typeface="Wingdings 3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7463" y="2311227"/>
            <a:ext cx="7150734" cy="619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20800"/>
              </a:lnSpc>
            </a:pPr>
            <a:r>
              <a:rPr dirty="0" sz="1600" spc="-5">
                <a:latin typeface="Lucida Sans Unicode"/>
                <a:cs typeface="Lucida Sans Unicode"/>
              </a:rPr>
              <a:t>HHS is a serious condition, usually occurs in </a:t>
            </a:r>
            <a:r>
              <a:rPr dirty="0" sz="1600" spc="-10">
                <a:latin typeface="Lucida Sans Unicode"/>
                <a:cs typeface="Lucida Sans Unicode"/>
              </a:rPr>
              <a:t>elderly with </a:t>
            </a:r>
            <a:r>
              <a:rPr dirty="0" sz="1600" spc="-5">
                <a:latin typeface="Lucida Sans Unicode"/>
                <a:cs typeface="Lucida Sans Unicode"/>
              </a:rPr>
              <a:t>T2DM, </a:t>
            </a:r>
            <a:r>
              <a:rPr dirty="0" sz="1600" spc="-10">
                <a:latin typeface="Lucida Sans Unicode"/>
                <a:cs typeface="Lucida Sans Unicode"/>
              </a:rPr>
              <a:t>and has  </a:t>
            </a:r>
            <a:r>
              <a:rPr dirty="0" sz="1600" spc="-5">
                <a:latin typeface="Lucida Sans Unicode"/>
                <a:cs typeface="Lucida Sans Unicode"/>
              </a:rPr>
              <a:t>high mortality</a:t>
            </a:r>
            <a:r>
              <a:rPr dirty="0" sz="1600" spc="-30">
                <a:latin typeface="Lucida Sans Unicode"/>
                <a:cs typeface="Lucida Sans Unicode"/>
              </a:rPr>
              <a:t> </a:t>
            </a:r>
            <a:r>
              <a:rPr dirty="0" sz="1600" spc="-5">
                <a:latin typeface="Lucida Sans Unicode"/>
                <a:cs typeface="Lucida Sans Unicode"/>
              </a:rPr>
              <a:t>rate.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7463" y="3246246"/>
            <a:ext cx="7940040" cy="2327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600" spc="-5">
                <a:latin typeface="Lucida Sans Unicode"/>
                <a:cs typeface="Lucida Sans Unicode"/>
              </a:rPr>
              <a:t>Hypoglycemia is a medical </a:t>
            </a:r>
            <a:r>
              <a:rPr dirty="0" sz="1600" spc="-10">
                <a:latin typeface="Lucida Sans Unicode"/>
                <a:cs typeface="Lucida Sans Unicode"/>
              </a:rPr>
              <a:t>emergency </a:t>
            </a:r>
            <a:r>
              <a:rPr dirty="0" sz="1600" spc="-5">
                <a:latin typeface="Lucida Sans Unicode"/>
                <a:cs typeface="Lucida Sans Unicode"/>
              </a:rPr>
              <a:t>that might be caused by DM treatment  (intensive) </a:t>
            </a:r>
            <a:r>
              <a:rPr dirty="0" sz="1600" spc="-10">
                <a:latin typeface="Lucida Sans Unicode"/>
                <a:cs typeface="Lucida Sans Unicode"/>
              </a:rPr>
              <a:t>and impaired protective </a:t>
            </a:r>
            <a:r>
              <a:rPr dirty="0" sz="1600" spc="-5">
                <a:latin typeface="Lucida Sans Unicode"/>
                <a:cs typeface="Lucida Sans Unicode"/>
              </a:rPr>
              <a:t>mechanisms </a:t>
            </a:r>
            <a:r>
              <a:rPr dirty="0" sz="1600" spc="-10">
                <a:latin typeface="Lucida Sans Unicode"/>
                <a:cs typeface="Lucida Sans Unicode"/>
              </a:rPr>
              <a:t>against hypoglycemia. Its  clinical </a:t>
            </a:r>
            <a:r>
              <a:rPr dirty="0" sz="1600" spc="-5">
                <a:latin typeface="Lucida Sans Unicode"/>
                <a:cs typeface="Lucida Sans Unicode"/>
              </a:rPr>
              <a:t>manifestations </a:t>
            </a:r>
            <a:r>
              <a:rPr dirty="0" sz="1600" spc="-10">
                <a:latin typeface="Lucida Sans Unicode"/>
                <a:cs typeface="Lucida Sans Unicode"/>
              </a:rPr>
              <a:t>are </a:t>
            </a:r>
            <a:r>
              <a:rPr dirty="0" sz="1600" spc="-5">
                <a:latin typeface="Lucida Sans Unicode"/>
                <a:cs typeface="Lucida Sans Unicode"/>
              </a:rPr>
              <a:t>due to </a:t>
            </a:r>
            <a:r>
              <a:rPr dirty="0" sz="1600" spc="-10">
                <a:latin typeface="Lucida Sans Unicode"/>
                <a:cs typeface="Lucida Sans Unicode"/>
              </a:rPr>
              <a:t>sympathetic overactivity </a:t>
            </a:r>
            <a:r>
              <a:rPr dirty="0" sz="1600" spc="-5">
                <a:latin typeface="Lucida Sans Unicode"/>
                <a:cs typeface="Lucida Sans Unicode"/>
              </a:rPr>
              <a:t>and</a:t>
            </a:r>
            <a:r>
              <a:rPr dirty="0" sz="1600" spc="355">
                <a:latin typeface="Lucida Sans Unicode"/>
                <a:cs typeface="Lucida Sans Unicode"/>
              </a:rPr>
              <a:t> </a:t>
            </a:r>
            <a:r>
              <a:rPr dirty="0" sz="1600" spc="-5">
                <a:latin typeface="Lucida Sans Unicode"/>
                <a:cs typeface="Lucida Sans Unicode"/>
              </a:rPr>
              <a:t>neuroglycopenia.</a:t>
            </a:r>
            <a:endParaRPr sz="1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 marR="170815">
              <a:lnSpc>
                <a:spcPct val="100000"/>
              </a:lnSpc>
            </a:pPr>
            <a:r>
              <a:rPr dirty="0" sz="1600" spc="-5">
                <a:latin typeface="Lucida Sans Unicode"/>
                <a:cs typeface="Lucida Sans Unicode"/>
              </a:rPr>
              <a:t>Case presentation, </a:t>
            </a:r>
            <a:r>
              <a:rPr dirty="0" sz="1600" spc="-10">
                <a:latin typeface="Lucida Sans Unicode"/>
                <a:cs typeface="Lucida Sans Unicode"/>
              </a:rPr>
              <a:t>examination </a:t>
            </a:r>
            <a:r>
              <a:rPr dirty="0" sz="1600" spc="-5">
                <a:latin typeface="Lucida Sans Unicode"/>
                <a:cs typeface="Lucida Sans Unicode"/>
              </a:rPr>
              <a:t>of DKA </a:t>
            </a:r>
            <a:r>
              <a:rPr dirty="0" sz="1600" spc="-10">
                <a:latin typeface="Lucida Sans Unicode"/>
                <a:cs typeface="Lucida Sans Unicode"/>
              </a:rPr>
              <a:t>can provide provisional </a:t>
            </a:r>
            <a:r>
              <a:rPr dirty="0" sz="1600" spc="-5">
                <a:latin typeface="Lucida Sans Unicode"/>
                <a:cs typeface="Lucida Sans Unicode"/>
              </a:rPr>
              <a:t>diagnosis, </a:t>
            </a:r>
            <a:r>
              <a:rPr dirty="0" sz="1600" spc="-10">
                <a:latin typeface="Lucida Sans Unicode"/>
                <a:cs typeface="Lucida Sans Unicode"/>
              </a:rPr>
              <a:t>and  </a:t>
            </a:r>
            <a:r>
              <a:rPr dirty="0" sz="1600" spc="-5">
                <a:latin typeface="Lucida Sans Unicode"/>
                <a:cs typeface="Lucida Sans Unicode"/>
              </a:rPr>
              <a:t>should </a:t>
            </a:r>
            <a:r>
              <a:rPr dirty="0" sz="1600">
                <a:latin typeface="Lucida Sans Unicode"/>
                <a:cs typeface="Lucida Sans Unicode"/>
              </a:rPr>
              <a:t>be </a:t>
            </a:r>
            <a:r>
              <a:rPr dirty="0" sz="1600" spc="-5">
                <a:latin typeface="Lucida Sans Unicode"/>
                <a:cs typeface="Lucida Sans Unicode"/>
              </a:rPr>
              <a:t>confirmed by comprehensive blood </a:t>
            </a:r>
            <a:r>
              <a:rPr dirty="0" sz="1600" spc="-10">
                <a:latin typeface="Lucida Sans Unicode"/>
                <a:cs typeface="Lucida Sans Unicode"/>
              </a:rPr>
              <a:t>and </a:t>
            </a:r>
            <a:r>
              <a:rPr dirty="0" sz="1600" spc="-5">
                <a:latin typeface="Lucida Sans Unicode"/>
                <a:cs typeface="Lucida Sans Unicode"/>
              </a:rPr>
              <a:t>urine </a:t>
            </a:r>
            <a:r>
              <a:rPr dirty="0" sz="1600" spc="-10">
                <a:latin typeface="Lucida Sans Unicode"/>
                <a:cs typeface="Lucida Sans Unicode"/>
              </a:rPr>
              <a:t>lab </a:t>
            </a:r>
            <a:r>
              <a:rPr dirty="0" sz="1600" spc="-5">
                <a:latin typeface="Lucida Sans Unicode"/>
                <a:cs typeface="Lucida Sans Unicode"/>
              </a:rPr>
              <a:t>investigation  </a:t>
            </a:r>
            <a:r>
              <a:rPr dirty="0" sz="1600" spc="-10">
                <a:latin typeface="Lucida Sans Unicode"/>
                <a:cs typeface="Lucida Sans Unicode"/>
              </a:rPr>
              <a:t>including </a:t>
            </a:r>
            <a:r>
              <a:rPr dirty="0" sz="1600" spc="-5">
                <a:latin typeface="Lucida Sans Unicode"/>
                <a:cs typeface="Lucida Sans Unicode"/>
              </a:rPr>
              <a:t>measuring blood glucose, KB, pH, </a:t>
            </a:r>
            <a:r>
              <a:rPr dirty="0" sz="1600">
                <a:latin typeface="Lucida Sans Unicode"/>
                <a:cs typeface="Lucida Sans Unicode"/>
              </a:rPr>
              <a:t>pCO2, </a:t>
            </a:r>
            <a:r>
              <a:rPr dirty="0" sz="1600" spc="-10">
                <a:latin typeface="Lucida Sans Unicode"/>
                <a:cs typeface="Lucida Sans Unicode"/>
              </a:rPr>
              <a:t>electrolytes, </a:t>
            </a:r>
            <a:r>
              <a:rPr dirty="0" sz="1600" spc="-5">
                <a:latin typeface="Lucida Sans Unicode"/>
                <a:cs typeface="Lucida Sans Unicode"/>
              </a:rPr>
              <a:t>osmolality,  protein, </a:t>
            </a:r>
            <a:r>
              <a:rPr dirty="0" sz="1600" spc="-10">
                <a:latin typeface="Lucida Sans Unicode"/>
                <a:cs typeface="Lucida Sans Unicode"/>
              </a:rPr>
              <a:t>and </a:t>
            </a:r>
            <a:r>
              <a:rPr dirty="0" sz="1600" spc="-5">
                <a:latin typeface="Lucida Sans Unicode"/>
                <a:cs typeface="Lucida Sans Unicode"/>
              </a:rPr>
              <a:t>kidney function test; </a:t>
            </a:r>
            <a:r>
              <a:rPr dirty="0" sz="1600" spc="-10">
                <a:latin typeface="Lucida Sans Unicode"/>
                <a:cs typeface="Lucida Sans Unicode"/>
              </a:rPr>
              <a:t>anion gap calculation; hematocrit; and </a:t>
            </a:r>
            <a:r>
              <a:rPr dirty="0" sz="1600" spc="-5">
                <a:latin typeface="Lucida Sans Unicode"/>
                <a:cs typeface="Lucida Sans Unicode"/>
              </a:rPr>
              <a:t>urine  glucose </a:t>
            </a:r>
            <a:r>
              <a:rPr dirty="0" sz="1600" spc="-10">
                <a:latin typeface="Lucida Sans Unicode"/>
                <a:cs typeface="Lucida Sans Unicode"/>
              </a:rPr>
              <a:t>and</a:t>
            </a:r>
            <a:r>
              <a:rPr dirty="0" sz="1600" spc="-40">
                <a:latin typeface="Lucida Sans Unicode"/>
                <a:cs typeface="Lucida Sans Unicode"/>
              </a:rPr>
              <a:t> </a:t>
            </a:r>
            <a:r>
              <a:rPr dirty="0" sz="1600" spc="-5">
                <a:latin typeface="Lucida Sans Unicode"/>
                <a:cs typeface="Lucida Sans Unicode"/>
              </a:rPr>
              <a:t>KB.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245" y="370331"/>
            <a:ext cx="6038088" cy="1139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0062" y="5945187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554" y="21311"/>
                </a:moveTo>
                <a:lnTo>
                  <a:pt x="3636827" y="912809"/>
                </a:lnTo>
                <a:lnTo>
                  <a:pt x="4897503" y="912809"/>
                </a:lnTo>
                <a:lnTo>
                  <a:pt x="85554" y="21311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61"/>
                </a:lnTo>
                <a:lnTo>
                  <a:pt x="85554" y="21311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5775" y="5938837"/>
            <a:ext cx="3653154" cy="919480"/>
          </a:xfrm>
          <a:custGeom>
            <a:avLst/>
            <a:gdLst/>
            <a:ahLst/>
            <a:cxnLst/>
            <a:rect l="l" t="t" r="r" b="b"/>
            <a:pathLst>
              <a:path w="3653154" h="919479">
                <a:moveTo>
                  <a:pt x="0" y="0"/>
                </a:moveTo>
                <a:lnTo>
                  <a:pt x="7924" y="6350"/>
                </a:lnTo>
                <a:lnTo>
                  <a:pt x="2869844" y="919159"/>
                </a:lnTo>
                <a:lnTo>
                  <a:pt x="3653132" y="9191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784350"/>
            <a:ext cx="3371840" cy="10736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79876" y="2976372"/>
            <a:ext cx="295655" cy="3383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637026" y="3005201"/>
            <a:ext cx="182499" cy="228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637026" y="3005201"/>
            <a:ext cx="182880" cy="228600"/>
          </a:xfrm>
          <a:custGeom>
            <a:avLst/>
            <a:gdLst/>
            <a:ahLst/>
            <a:cxnLst/>
            <a:rect l="l" t="t" r="r" b="b"/>
            <a:pathLst>
              <a:path w="182879" h="228600">
                <a:moveTo>
                  <a:pt x="0" y="0"/>
                </a:moveTo>
                <a:lnTo>
                  <a:pt x="91186" y="0"/>
                </a:lnTo>
                <a:lnTo>
                  <a:pt x="182499" y="114300"/>
                </a:lnTo>
                <a:lnTo>
                  <a:pt x="91186" y="228600"/>
                </a:lnTo>
                <a:lnTo>
                  <a:pt x="0" y="228600"/>
                </a:lnTo>
                <a:lnTo>
                  <a:pt x="91186" y="1143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E76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92423" y="2976372"/>
            <a:ext cx="297179" cy="3383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449701" y="3005201"/>
            <a:ext cx="184150" cy="228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449701" y="3005201"/>
            <a:ext cx="184150" cy="228600"/>
          </a:xfrm>
          <a:custGeom>
            <a:avLst/>
            <a:gdLst/>
            <a:ahLst/>
            <a:cxnLst/>
            <a:rect l="l" t="t" r="r" b="b"/>
            <a:pathLst>
              <a:path w="184150" h="228600">
                <a:moveTo>
                  <a:pt x="0" y="0"/>
                </a:moveTo>
                <a:lnTo>
                  <a:pt x="92075" y="0"/>
                </a:lnTo>
                <a:lnTo>
                  <a:pt x="184150" y="114300"/>
                </a:lnTo>
                <a:lnTo>
                  <a:pt x="92075" y="228600"/>
                </a:lnTo>
                <a:lnTo>
                  <a:pt x="0" y="228600"/>
                </a:lnTo>
                <a:lnTo>
                  <a:pt x="92075" y="1143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E76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043171" y="1920239"/>
            <a:ext cx="4751832" cy="13304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0062" y="5945187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554" y="21311"/>
                </a:moveTo>
                <a:lnTo>
                  <a:pt x="3636827" y="912809"/>
                </a:lnTo>
                <a:lnTo>
                  <a:pt x="4897503" y="912809"/>
                </a:lnTo>
                <a:lnTo>
                  <a:pt x="85554" y="21311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61"/>
                </a:lnTo>
                <a:lnTo>
                  <a:pt x="85554" y="21311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5775" y="5938837"/>
            <a:ext cx="3653154" cy="919480"/>
          </a:xfrm>
          <a:custGeom>
            <a:avLst/>
            <a:gdLst/>
            <a:ahLst/>
            <a:cxnLst/>
            <a:rect l="l" t="t" r="r" b="b"/>
            <a:pathLst>
              <a:path w="3653154" h="919479">
                <a:moveTo>
                  <a:pt x="0" y="0"/>
                </a:moveTo>
                <a:lnTo>
                  <a:pt x="7924" y="6350"/>
                </a:lnTo>
                <a:lnTo>
                  <a:pt x="2869844" y="919159"/>
                </a:lnTo>
                <a:lnTo>
                  <a:pt x="3653132" y="9191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784350"/>
            <a:ext cx="3371840" cy="10736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79876" y="2976372"/>
            <a:ext cx="295655" cy="3383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637026" y="3005201"/>
            <a:ext cx="182499" cy="228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637026" y="3005201"/>
            <a:ext cx="182880" cy="228600"/>
          </a:xfrm>
          <a:custGeom>
            <a:avLst/>
            <a:gdLst/>
            <a:ahLst/>
            <a:cxnLst/>
            <a:rect l="l" t="t" r="r" b="b"/>
            <a:pathLst>
              <a:path w="182879" h="228600">
                <a:moveTo>
                  <a:pt x="0" y="0"/>
                </a:moveTo>
                <a:lnTo>
                  <a:pt x="91186" y="0"/>
                </a:lnTo>
                <a:lnTo>
                  <a:pt x="182499" y="114300"/>
                </a:lnTo>
                <a:lnTo>
                  <a:pt x="91186" y="228600"/>
                </a:lnTo>
                <a:lnTo>
                  <a:pt x="0" y="228600"/>
                </a:lnTo>
                <a:lnTo>
                  <a:pt x="91186" y="1143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E76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92423" y="2976372"/>
            <a:ext cx="297179" cy="3383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449701" y="3005201"/>
            <a:ext cx="184150" cy="228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449701" y="3005201"/>
            <a:ext cx="184150" cy="228600"/>
          </a:xfrm>
          <a:custGeom>
            <a:avLst/>
            <a:gdLst/>
            <a:ahLst/>
            <a:cxnLst/>
            <a:rect l="l" t="t" r="r" b="b"/>
            <a:pathLst>
              <a:path w="184150" h="228600">
                <a:moveTo>
                  <a:pt x="0" y="0"/>
                </a:moveTo>
                <a:lnTo>
                  <a:pt x="92075" y="0"/>
                </a:lnTo>
                <a:lnTo>
                  <a:pt x="184150" y="114300"/>
                </a:lnTo>
                <a:lnTo>
                  <a:pt x="92075" y="228600"/>
                </a:lnTo>
                <a:lnTo>
                  <a:pt x="0" y="228600"/>
                </a:lnTo>
                <a:lnTo>
                  <a:pt x="92075" y="1143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E76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2148" y="1188719"/>
            <a:ext cx="7306056" cy="20619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1459" y="1728342"/>
            <a:ext cx="8040370" cy="39992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2CA1BE"/>
              </a:buClr>
              <a:buFont typeface="Verdana"/>
              <a:buChar char="◦"/>
              <a:tabLst>
                <a:tab pos="241300" algn="l"/>
              </a:tabLst>
            </a:pPr>
            <a:r>
              <a:rPr dirty="0" sz="2800" b="1">
                <a:latin typeface="Lucida Sans Unicode"/>
                <a:cs typeface="Lucida Sans Unicode"/>
              </a:rPr>
              <a:t>Triad </a:t>
            </a:r>
            <a:r>
              <a:rPr dirty="0" sz="2800" spc="-5" b="1">
                <a:latin typeface="Lucida Sans Unicode"/>
                <a:cs typeface="Lucida Sans Unicode"/>
              </a:rPr>
              <a:t>of hyperglycemia, </a:t>
            </a:r>
            <a:r>
              <a:rPr dirty="0" sz="2800" b="1">
                <a:latin typeface="Lucida Sans Unicode"/>
                <a:cs typeface="Lucida Sans Unicode"/>
              </a:rPr>
              <a:t>high anion</a:t>
            </a:r>
            <a:r>
              <a:rPr dirty="0" sz="2800" spc="-125" b="1">
                <a:latin typeface="Lucida Sans Unicode"/>
                <a:cs typeface="Lucida Sans Unicode"/>
              </a:rPr>
              <a:t> </a:t>
            </a:r>
            <a:r>
              <a:rPr dirty="0" sz="2800" b="1">
                <a:latin typeface="Lucida Sans Unicode"/>
                <a:cs typeface="Lucida Sans Unicode"/>
              </a:rPr>
              <a:t>gap</a:t>
            </a:r>
            <a:endParaRPr sz="2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2CA1BE"/>
              </a:buClr>
              <a:buFont typeface="Verdana"/>
              <a:buChar char="◦"/>
            </a:pPr>
            <a:endParaRPr sz="29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</a:pPr>
            <a:r>
              <a:rPr dirty="0" sz="2800" b="1">
                <a:latin typeface="Lucida Sans Unicode"/>
                <a:cs typeface="Lucida Sans Unicode"/>
              </a:rPr>
              <a:t>metabolic acidosis, and</a:t>
            </a:r>
            <a:r>
              <a:rPr dirty="0" sz="2800" spc="-95" b="1">
                <a:latin typeface="Lucida Sans Unicode"/>
                <a:cs typeface="Lucida Sans Unicode"/>
              </a:rPr>
              <a:t> </a:t>
            </a:r>
            <a:r>
              <a:rPr dirty="0" sz="2800" spc="-5" b="1">
                <a:latin typeface="Lucida Sans Unicode"/>
                <a:cs typeface="Lucida Sans Unicode"/>
              </a:rPr>
              <a:t>ketonemia</a:t>
            </a:r>
            <a:endParaRPr sz="2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2CA1BE"/>
              </a:buClr>
              <a:buFont typeface="Verdana"/>
              <a:buChar char="◦"/>
              <a:tabLst>
                <a:tab pos="241300" algn="l"/>
              </a:tabLst>
            </a:pPr>
            <a:r>
              <a:rPr dirty="0" sz="2800" spc="-5" b="1">
                <a:latin typeface="Lucida Sans Unicode"/>
                <a:cs typeface="Lucida Sans Unicode"/>
              </a:rPr>
              <a:t>Characteristically associated </a:t>
            </a:r>
            <a:r>
              <a:rPr dirty="0" sz="2800" b="1">
                <a:latin typeface="Lucida Sans Unicode"/>
                <a:cs typeface="Lucida Sans Unicode"/>
              </a:rPr>
              <a:t>with</a:t>
            </a:r>
            <a:r>
              <a:rPr dirty="0" sz="2800" spc="-45" b="1">
                <a:latin typeface="Lucida Sans Unicode"/>
                <a:cs typeface="Lucida Sans Unicode"/>
              </a:rPr>
              <a:t> </a:t>
            </a:r>
            <a:r>
              <a:rPr dirty="0" sz="2800" spc="15" b="1">
                <a:latin typeface="Lucida Sans Unicode"/>
                <a:cs typeface="Lucida Sans Unicode"/>
              </a:rPr>
              <a:t>T1DM</a:t>
            </a:r>
            <a:endParaRPr sz="2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CA1BE"/>
              </a:buClr>
              <a:buFont typeface="Verdana"/>
              <a:buChar char="◦"/>
            </a:pPr>
            <a:endParaRPr sz="31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2CA1BE"/>
              </a:buClr>
              <a:buFont typeface="Verdana"/>
              <a:buChar char="◦"/>
              <a:tabLst>
                <a:tab pos="241300" algn="l"/>
              </a:tabLst>
            </a:pPr>
            <a:r>
              <a:rPr dirty="0" sz="2800" b="1">
                <a:latin typeface="Lucida Sans Unicode"/>
                <a:cs typeface="Lucida Sans Unicode"/>
              </a:rPr>
              <a:t>It has become increasingly common </a:t>
            </a:r>
            <a:r>
              <a:rPr dirty="0" sz="2800" spc="-5" b="1">
                <a:latin typeface="Lucida Sans Unicode"/>
                <a:cs typeface="Lucida Sans Unicode"/>
              </a:rPr>
              <a:t>in</a:t>
            </a:r>
            <a:r>
              <a:rPr dirty="0" sz="2800" spc="-200" b="1">
                <a:latin typeface="Lucida Sans Unicode"/>
                <a:cs typeface="Lucida Sans Unicode"/>
              </a:rPr>
              <a:t> </a:t>
            </a:r>
            <a:r>
              <a:rPr dirty="0" sz="2800" spc="20" b="1">
                <a:latin typeface="Lucida Sans Unicode"/>
                <a:cs typeface="Lucida Sans Unicode"/>
              </a:rPr>
              <a:t>T2DM</a:t>
            </a:r>
            <a:endParaRPr sz="2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2CA1BE"/>
              </a:buClr>
              <a:buFont typeface="Verdana"/>
              <a:buChar char="◦"/>
            </a:pPr>
            <a:endParaRPr sz="31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2CA1BE"/>
              </a:buClr>
              <a:buFont typeface="Verdana"/>
              <a:buChar char="◦"/>
              <a:tabLst>
                <a:tab pos="241300" algn="l"/>
              </a:tabLst>
            </a:pPr>
            <a:r>
              <a:rPr dirty="0" sz="2800" b="1">
                <a:latin typeface="Lucida Sans Unicode"/>
                <a:cs typeface="Lucida Sans Unicode"/>
              </a:rPr>
              <a:t>DKA may be the first </a:t>
            </a:r>
            <a:r>
              <a:rPr dirty="0" sz="2800" spc="-5" b="1">
                <a:latin typeface="Lucida Sans Unicode"/>
                <a:cs typeface="Lucida Sans Unicode"/>
              </a:rPr>
              <a:t>presentation of</a:t>
            </a:r>
            <a:r>
              <a:rPr dirty="0" sz="2800" spc="-160" b="1">
                <a:latin typeface="Lucida Sans Unicode"/>
                <a:cs typeface="Lucida Sans Unicode"/>
              </a:rPr>
              <a:t> </a:t>
            </a:r>
            <a:r>
              <a:rPr dirty="0" sz="2800" spc="20" b="1">
                <a:latin typeface="Lucida Sans Unicode"/>
                <a:cs typeface="Lucida Sans Unicode"/>
              </a:rPr>
              <a:t>T1DM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873" y="603504"/>
            <a:ext cx="7011924" cy="1054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9567" y="3762755"/>
            <a:ext cx="2534412" cy="786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51959" y="5469635"/>
            <a:ext cx="2005584" cy="7863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29436" y="1151890"/>
            <a:ext cx="7939405" cy="4853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9265" indent="-456565">
              <a:lnSpc>
                <a:spcPct val="100000"/>
              </a:lnSpc>
              <a:buClr>
                <a:srgbClr val="2CA1BE"/>
              </a:buClr>
              <a:buAutoNum type="arabicPeriod"/>
              <a:tabLst>
                <a:tab pos="469900" algn="l"/>
              </a:tabLst>
            </a:pPr>
            <a:r>
              <a:rPr dirty="0" sz="2800" b="1">
                <a:latin typeface="Lucida Sans Unicode"/>
                <a:cs typeface="Lucida Sans Unicode"/>
              </a:rPr>
              <a:t>Acetoacetate</a:t>
            </a:r>
            <a:endParaRPr sz="2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AutoNum type="arabicPeriod"/>
            </a:pPr>
            <a:endParaRPr sz="315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buClr>
                <a:srgbClr val="2CA1BE"/>
              </a:buClr>
              <a:buAutoNum type="arabicPeriod"/>
              <a:tabLst>
                <a:tab pos="469900" algn="l"/>
              </a:tabLst>
            </a:pPr>
            <a:r>
              <a:rPr dirty="0" sz="2800" b="1">
                <a:latin typeface="Lucida Sans Unicode"/>
                <a:cs typeface="Lucida Sans Unicode"/>
              </a:rPr>
              <a:t>Acetone</a:t>
            </a:r>
            <a:endParaRPr sz="2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AutoNum type="arabicPeriod"/>
            </a:pPr>
            <a:endParaRPr sz="325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buClr>
                <a:srgbClr val="2CA1BE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dirty="0" sz="2800" spc="-5" b="1">
                <a:latin typeface="Times New Roman"/>
                <a:cs typeface="Times New Roman"/>
              </a:rPr>
              <a:t>β-</a:t>
            </a:r>
            <a:r>
              <a:rPr dirty="0" sz="2800" spc="-5" b="1">
                <a:latin typeface="Lucida Sans Unicode"/>
                <a:cs typeface="Lucida Sans Unicode"/>
              </a:rPr>
              <a:t>Hydroxybutyrate</a:t>
            </a:r>
            <a:endParaRPr sz="2800">
              <a:latin typeface="Lucida Sans Unicode"/>
              <a:cs typeface="Lucida Sans Unicode"/>
            </a:endParaRPr>
          </a:p>
          <a:p>
            <a:pPr marL="241300" marR="5080" indent="-228600">
              <a:lnSpc>
                <a:spcPct val="200000"/>
              </a:lnSpc>
              <a:spcBef>
                <a:spcPts val="219"/>
              </a:spcBef>
              <a:buClr>
                <a:srgbClr val="2CA1BE"/>
              </a:buClr>
              <a:buFont typeface="Verdana"/>
              <a:buChar char="◦"/>
              <a:tabLst>
                <a:tab pos="241300" algn="l"/>
              </a:tabLst>
            </a:pPr>
            <a:r>
              <a:rPr dirty="0" sz="2800" b="1">
                <a:latin typeface="Lucida Sans Unicode"/>
                <a:cs typeface="Lucida Sans Unicode"/>
              </a:rPr>
              <a:t>They are produced by the liver</a:t>
            </a:r>
            <a:r>
              <a:rPr dirty="0" sz="2800" spc="-180" b="1">
                <a:latin typeface="Lucida Sans Unicode"/>
                <a:cs typeface="Lucida Sans Unicode"/>
              </a:rPr>
              <a:t> </a:t>
            </a:r>
            <a:r>
              <a:rPr dirty="0" sz="2800" spc="5" b="1">
                <a:latin typeface="Lucida Sans Unicode"/>
                <a:cs typeface="Lucida Sans Unicode"/>
              </a:rPr>
              <a:t>(</a:t>
            </a:r>
            <a:r>
              <a:rPr dirty="0" sz="2800" spc="5" b="1" u="heavy">
                <a:solidFill>
                  <a:srgbClr val="FF0000"/>
                </a:solidFill>
                <a:latin typeface="Lucida Sans Unicode"/>
                <a:cs typeface="Lucida Sans Unicode"/>
              </a:rPr>
              <a:t>ketogenesis</a:t>
            </a:r>
            <a:r>
              <a:rPr dirty="0" sz="2800" spc="5" b="1">
                <a:latin typeface="Lucida Sans Unicode"/>
                <a:cs typeface="Lucida Sans Unicode"/>
              </a:rPr>
              <a:t>)  </a:t>
            </a:r>
            <a:r>
              <a:rPr dirty="0" sz="2800" b="1">
                <a:latin typeface="Lucida Sans Unicode"/>
                <a:cs typeface="Lucida Sans Unicode"/>
              </a:rPr>
              <a:t>and utilized for energy </a:t>
            </a:r>
            <a:r>
              <a:rPr dirty="0" sz="2800" spc="-5" b="1">
                <a:latin typeface="Lucida Sans Unicode"/>
                <a:cs typeface="Lucida Sans Unicode"/>
              </a:rPr>
              <a:t>production </a:t>
            </a:r>
            <a:r>
              <a:rPr dirty="0" sz="2800" b="1">
                <a:latin typeface="Lucida Sans Unicode"/>
                <a:cs typeface="Lucida Sans Unicode"/>
              </a:rPr>
              <a:t>by  peripheral tissues</a:t>
            </a:r>
            <a:r>
              <a:rPr dirty="0" sz="2800" spc="-130" b="1">
                <a:latin typeface="Lucida Sans Unicode"/>
                <a:cs typeface="Lucida Sans Unicode"/>
              </a:rPr>
              <a:t> </a:t>
            </a:r>
            <a:r>
              <a:rPr dirty="0" sz="2800" b="1">
                <a:latin typeface="Lucida Sans Unicode"/>
                <a:cs typeface="Lucida Sans Unicode"/>
              </a:rPr>
              <a:t>(</a:t>
            </a:r>
            <a:r>
              <a:rPr dirty="0" sz="2800" b="1" u="heavy">
                <a:solidFill>
                  <a:srgbClr val="FF0000"/>
                </a:solidFill>
                <a:latin typeface="Lucida Sans Unicode"/>
                <a:cs typeface="Lucida Sans Unicode"/>
              </a:rPr>
              <a:t>Ketolysis</a:t>
            </a:r>
            <a:r>
              <a:rPr dirty="0" sz="2800" b="1">
                <a:latin typeface="Lucida Sans Unicode"/>
                <a:cs typeface="Lucida Sans Unicode"/>
              </a:rPr>
              <a:t>)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244" y="213359"/>
            <a:ext cx="4424172" cy="11384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01794" y="645922"/>
            <a:ext cx="4369434" cy="5134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0931" y="3212973"/>
            <a:ext cx="4572000" cy="2308860"/>
          </a:xfrm>
          <a:prstGeom prst="rect">
            <a:avLst/>
          </a:prstGeom>
          <a:ln w="9524">
            <a:solidFill>
              <a:srgbClr val="2CA1BE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marL="86360" marR="113030">
              <a:lnSpc>
                <a:spcPct val="100000"/>
              </a:lnSpc>
              <a:spcBef>
                <a:spcPts val="270"/>
              </a:spcBef>
            </a:pPr>
            <a:r>
              <a:rPr dirty="0" sz="2400">
                <a:latin typeface="Arial"/>
                <a:cs typeface="Arial"/>
              </a:rPr>
              <a:t>If </a:t>
            </a:r>
            <a:r>
              <a:rPr dirty="0" sz="2400" spc="-5">
                <a:latin typeface="Arial"/>
                <a:cs typeface="Arial"/>
              </a:rPr>
              <a:t>glucose is </a:t>
            </a:r>
            <a:r>
              <a:rPr dirty="0" sz="2400">
                <a:latin typeface="Arial"/>
                <a:cs typeface="Arial"/>
              </a:rPr>
              <a:t>not </a:t>
            </a:r>
            <a:r>
              <a:rPr dirty="0" sz="2400" spc="-5">
                <a:latin typeface="Arial"/>
                <a:cs typeface="Arial"/>
              </a:rPr>
              <a:t>available </a:t>
            </a:r>
            <a:r>
              <a:rPr dirty="0" sz="2400">
                <a:latin typeface="Arial"/>
                <a:cs typeface="Arial"/>
              </a:rPr>
              <a:t>for the  </a:t>
            </a:r>
            <a:r>
              <a:rPr dirty="0" sz="2400" spc="-5">
                <a:latin typeface="Arial"/>
                <a:cs typeface="Arial"/>
              </a:rPr>
              <a:t>brain,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brain can utilize  plasma ketone bodies, </a:t>
            </a:r>
            <a:r>
              <a:rPr dirty="0" sz="2400">
                <a:latin typeface="Arial"/>
                <a:cs typeface="Arial"/>
              </a:rPr>
              <a:t>that </a:t>
            </a:r>
            <a:r>
              <a:rPr dirty="0" sz="2400" spc="-5">
                <a:latin typeface="Arial"/>
                <a:cs typeface="Arial"/>
              </a:rPr>
              <a:t>can  penetrate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blood brain  </a:t>
            </a:r>
            <a:r>
              <a:rPr dirty="0" sz="2400" spc="-20">
                <a:latin typeface="Arial"/>
                <a:cs typeface="Arial"/>
              </a:rPr>
              <a:t>barrier, </a:t>
            </a:r>
            <a:r>
              <a:rPr dirty="0" sz="2400" spc="-5">
                <a:latin typeface="Arial"/>
                <a:cs typeface="Arial"/>
              </a:rPr>
              <a:t>and serve as </a:t>
            </a:r>
            <a:r>
              <a:rPr dirty="0" sz="2400">
                <a:latin typeface="Arial"/>
                <a:cs typeface="Arial"/>
              </a:rPr>
              <a:t>fuel  </a:t>
            </a:r>
            <a:r>
              <a:rPr dirty="0" sz="2400" spc="-5">
                <a:latin typeface="Arial"/>
                <a:cs typeface="Arial"/>
              </a:rPr>
              <a:t>molecules.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0931" y="753363"/>
            <a:ext cx="4572000" cy="2308860"/>
          </a:xfrm>
          <a:prstGeom prst="rect">
            <a:avLst/>
          </a:prstGeom>
          <a:ln w="9524">
            <a:solidFill>
              <a:srgbClr val="2CA1BE"/>
            </a:solidFill>
          </a:ln>
        </p:spPr>
        <p:txBody>
          <a:bodyPr wrap="square" lIns="0" tIns="33020" rIns="0" bIns="0" rtlCol="0" vert="horz">
            <a:spAutoFit/>
          </a:bodyPr>
          <a:lstStyle/>
          <a:p>
            <a:pPr marL="86360" marR="153035">
              <a:lnSpc>
                <a:spcPct val="100000"/>
              </a:lnSpc>
              <a:spcBef>
                <a:spcPts val="260"/>
              </a:spcBef>
            </a:pPr>
            <a:r>
              <a:rPr dirty="0" sz="2400" spc="-25">
                <a:latin typeface="Arial"/>
                <a:cs typeface="Arial"/>
              </a:rPr>
              <a:t>Normally, </a:t>
            </a:r>
            <a:r>
              <a:rPr dirty="0" sz="2400" spc="-5">
                <a:latin typeface="Arial"/>
                <a:cs typeface="Arial"/>
              </a:rPr>
              <a:t>glucose is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primary  fuel </a:t>
            </a:r>
            <a:r>
              <a:rPr dirty="0" sz="2400">
                <a:latin typeface="Arial"/>
                <a:cs typeface="Arial"/>
              </a:rPr>
              <a:t>for the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brain.</a:t>
            </a:r>
            <a:endParaRPr sz="2400">
              <a:latin typeface="Arial"/>
              <a:cs typeface="Arial"/>
            </a:endParaRPr>
          </a:p>
          <a:p>
            <a:pPr marL="86360" marR="249554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It </a:t>
            </a:r>
            <a:r>
              <a:rPr dirty="0" sz="2400" spc="-5">
                <a:latin typeface="Arial"/>
                <a:cs typeface="Arial"/>
              </a:rPr>
              <a:t>can penetrate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blood brain  </a:t>
            </a:r>
            <a:r>
              <a:rPr dirty="0" sz="2400" spc="-20">
                <a:latin typeface="Arial"/>
                <a:cs typeface="Arial"/>
              </a:rPr>
              <a:t>barrier.</a:t>
            </a:r>
            <a:endParaRPr sz="2400">
              <a:latin typeface="Arial"/>
              <a:cs typeface="Arial"/>
            </a:endParaRPr>
          </a:p>
          <a:p>
            <a:pPr marL="86360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The </a:t>
            </a:r>
            <a:r>
              <a:rPr dirty="0" sz="2400" spc="-10">
                <a:latin typeface="Arial"/>
                <a:cs typeface="Arial"/>
              </a:rPr>
              <a:t>brain’s </a:t>
            </a:r>
            <a:r>
              <a:rPr dirty="0" sz="2400" spc="-5">
                <a:latin typeface="Arial"/>
                <a:cs typeface="Arial"/>
              </a:rPr>
              <a:t>GLUT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endParaRPr sz="2400">
              <a:latin typeface="Arial"/>
              <a:cs typeface="Arial"/>
            </a:endParaRPr>
          </a:p>
          <a:p>
            <a:pPr marL="86360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insulin-independent.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597396" cy="1546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124762"/>
            <a:ext cx="7067550" cy="5260340"/>
          </a:xfrm>
          <a:custGeom>
            <a:avLst/>
            <a:gdLst/>
            <a:ahLst/>
            <a:cxnLst/>
            <a:rect l="l" t="t" r="r" b="b"/>
            <a:pathLst>
              <a:path w="7067550" h="5260340">
                <a:moveTo>
                  <a:pt x="0" y="5260213"/>
                </a:moveTo>
                <a:lnTo>
                  <a:pt x="7067169" y="5260213"/>
                </a:lnTo>
                <a:lnTo>
                  <a:pt x="7067169" y="0"/>
                </a:lnTo>
                <a:lnTo>
                  <a:pt x="0" y="0"/>
                </a:lnTo>
                <a:lnTo>
                  <a:pt x="0" y="5260213"/>
                </a:lnTo>
                <a:close/>
              </a:path>
            </a:pathLst>
          </a:custGeom>
          <a:ln w="3175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8468" y="1130553"/>
            <a:ext cx="5544185" cy="37211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8605" algn="l"/>
              </a:tabLst>
            </a:pPr>
            <a:r>
              <a:rPr dirty="0" sz="1500" b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500" b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200">
                <a:solidFill>
                  <a:srgbClr val="000000"/>
                </a:solidFill>
              </a:rPr>
              <a:t>Occurs in the </a:t>
            </a:r>
            <a:r>
              <a:rPr dirty="0" sz="2200" spc="-5">
                <a:solidFill>
                  <a:srgbClr val="000000"/>
                </a:solidFill>
              </a:rPr>
              <a:t>hepatocyte</a:t>
            </a:r>
            <a:r>
              <a:rPr dirty="0" sz="2200" spc="-145">
                <a:solidFill>
                  <a:srgbClr val="000000"/>
                </a:solidFill>
              </a:rPr>
              <a:t> </a:t>
            </a:r>
            <a:r>
              <a:rPr dirty="0" sz="2200" spc="-5">
                <a:solidFill>
                  <a:srgbClr val="000000"/>
                </a:solidFill>
              </a:rPr>
              <a:t>mitochondria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8468" y="1694815"/>
            <a:ext cx="6592570" cy="4368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8605" algn="l"/>
              </a:tabLst>
            </a:pPr>
            <a:r>
              <a:rPr dirty="0" sz="150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50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200" b="1">
                <a:latin typeface="Lucida Sans Unicode"/>
                <a:cs typeface="Lucida Sans Unicode"/>
              </a:rPr>
              <a:t>In </a:t>
            </a:r>
            <a:r>
              <a:rPr dirty="0" sz="2200" spc="-5" b="1">
                <a:latin typeface="Lucida Sans Unicode"/>
                <a:cs typeface="Lucida Sans Unicode"/>
              </a:rPr>
              <a:t>uncontrolled </a:t>
            </a:r>
            <a:r>
              <a:rPr dirty="0" sz="2200" b="1">
                <a:latin typeface="Lucida Sans Unicode"/>
                <a:cs typeface="Lucida Sans Unicode"/>
              </a:rPr>
              <a:t>DM there is </a:t>
            </a:r>
            <a:r>
              <a:rPr dirty="0" sz="2200" b="1">
                <a:solidFill>
                  <a:srgbClr val="C00000"/>
                </a:solidFill>
                <a:latin typeface="Lucida Sans Unicode"/>
                <a:cs typeface="Lucida Sans Unicode"/>
              </a:rPr>
              <a:t>↑</a:t>
            </a:r>
            <a:r>
              <a:rPr dirty="0" sz="2200" b="1">
                <a:latin typeface="Lucida Sans Unicode"/>
                <a:cs typeface="Lucida Sans Unicode"/>
              </a:rPr>
              <a:t>lipolysis</a:t>
            </a:r>
            <a:r>
              <a:rPr dirty="0" sz="2200" spc="-140" b="1">
                <a:latin typeface="Lucida Sans Unicode"/>
                <a:cs typeface="Lucida Sans Unicode"/>
              </a:rPr>
              <a:t> </a:t>
            </a:r>
            <a:r>
              <a:rPr dirty="0" sz="2200" b="1">
                <a:latin typeface="Lucida Sans Unicode"/>
                <a:cs typeface="Lucida Sans Unicode"/>
              </a:rPr>
              <a:t>in</a:t>
            </a:r>
            <a:endParaRPr sz="2200">
              <a:latin typeface="Lucida Sans Unicode"/>
              <a:cs typeface="Lucida Sans Unicode"/>
            </a:endParaRPr>
          </a:p>
          <a:p>
            <a:pPr marL="268605">
              <a:lnSpc>
                <a:spcPct val="100000"/>
              </a:lnSpc>
              <a:spcBef>
                <a:spcPts val="70"/>
              </a:spcBef>
            </a:pPr>
            <a:r>
              <a:rPr dirty="0" sz="2200" b="1">
                <a:latin typeface="Lucida Sans Unicode"/>
                <a:cs typeface="Lucida Sans Unicode"/>
              </a:rPr>
              <a:t>adipose tissue </a:t>
            </a:r>
            <a:r>
              <a:rPr dirty="0" sz="2200" spc="-10" b="1">
                <a:latin typeface="Wingdings"/>
                <a:cs typeface="Wingdings"/>
              </a:rPr>
              <a:t></a:t>
            </a:r>
            <a:r>
              <a:rPr dirty="0" sz="2200" spc="-10" b="1">
                <a:latin typeface="Times New Roman"/>
                <a:cs typeface="Times New Roman"/>
              </a:rPr>
              <a:t> </a:t>
            </a:r>
            <a:r>
              <a:rPr dirty="0" sz="2200" spc="-5" b="1">
                <a:solidFill>
                  <a:srgbClr val="C00000"/>
                </a:solidFill>
                <a:latin typeface="Lucida Sans Unicode"/>
                <a:cs typeface="Lucida Sans Unicode"/>
              </a:rPr>
              <a:t>↑ </a:t>
            </a:r>
            <a:r>
              <a:rPr dirty="0" sz="2200" b="1">
                <a:latin typeface="Lucida Sans Unicode"/>
                <a:cs typeface="Lucida Sans Unicode"/>
              </a:rPr>
              <a:t>[FFA] </a:t>
            </a:r>
            <a:r>
              <a:rPr dirty="0" sz="2200" spc="-5" b="1">
                <a:latin typeface="Lucida Sans Unicode"/>
                <a:cs typeface="Lucida Sans Unicode"/>
              </a:rPr>
              <a:t>mobilization to</a:t>
            </a:r>
            <a:r>
              <a:rPr dirty="0" sz="2200" spc="30" b="1">
                <a:latin typeface="Lucida Sans Unicode"/>
                <a:cs typeface="Lucida Sans Unicode"/>
              </a:rPr>
              <a:t> </a:t>
            </a:r>
            <a:r>
              <a:rPr dirty="0" sz="2200" b="1">
                <a:latin typeface="Lucida Sans Unicode"/>
                <a:cs typeface="Lucida Sans Unicode"/>
              </a:rPr>
              <a:t>liver</a:t>
            </a:r>
            <a:endParaRPr sz="2200">
              <a:latin typeface="Lucida Sans Unicode"/>
              <a:cs typeface="Lucida Sans Unicode"/>
            </a:endParaRPr>
          </a:p>
          <a:p>
            <a:pPr marL="268605" marR="5080" indent="10160">
              <a:lnSpc>
                <a:spcPts val="2570"/>
              </a:lnSpc>
              <a:spcBef>
                <a:spcPts val="1939"/>
              </a:spcBef>
            </a:pPr>
            <a:r>
              <a:rPr dirty="0" sz="2200" spc="-10" b="1">
                <a:latin typeface="Wingdings"/>
                <a:cs typeface="Wingdings"/>
              </a:rPr>
              <a:t></a:t>
            </a:r>
            <a:r>
              <a:rPr dirty="0" sz="2200" spc="-10" b="1">
                <a:latin typeface="Times New Roman"/>
                <a:cs typeface="Times New Roman"/>
              </a:rPr>
              <a:t> </a:t>
            </a:r>
            <a:r>
              <a:rPr dirty="0" sz="2200" spc="-5" b="1">
                <a:solidFill>
                  <a:srgbClr val="C00000"/>
                </a:solidFill>
                <a:latin typeface="Lucida Sans Unicode"/>
                <a:cs typeface="Lucida Sans Unicode"/>
              </a:rPr>
              <a:t>↑</a:t>
            </a:r>
            <a:r>
              <a:rPr dirty="0" sz="2200" spc="-5" b="1">
                <a:latin typeface="Lucida Sans Unicode"/>
                <a:cs typeface="Lucida Sans Unicode"/>
              </a:rPr>
              <a:t>hepatic FA oxidation </a:t>
            </a:r>
            <a:r>
              <a:rPr dirty="0" sz="2200" spc="-10" b="1">
                <a:latin typeface="Wingdings"/>
                <a:cs typeface="Wingdings"/>
              </a:rPr>
              <a:t></a:t>
            </a:r>
            <a:r>
              <a:rPr dirty="0" sz="2200" spc="-10" b="1">
                <a:latin typeface="Times New Roman"/>
                <a:cs typeface="Times New Roman"/>
              </a:rPr>
              <a:t> </a:t>
            </a:r>
            <a:r>
              <a:rPr dirty="0" sz="2200" spc="-5" b="1">
                <a:solidFill>
                  <a:srgbClr val="C00000"/>
                </a:solidFill>
                <a:latin typeface="Lucida Sans Unicode"/>
                <a:cs typeface="Lucida Sans Unicode"/>
              </a:rPr>
              <a:t>↑ </a:t>
            </a:r>
            <a:r>
              <a:rPr dirty="0" sz="2200" spc="-5" b="1">
                <a:latin typeface="Lucida Sans Unicode"/>
                <a:cs typeface="Lucida Sans Unicode"/>
              </a:rPr>
              <a:t>acetyl CoA which  </a:t>
            </a:r>
            <a:r>
              <a:rPr dirty="0" sz="2200" b="1">
                <a:latin typeface="Lucida Sans Unicode"/>
                <a:cs typeface="Lucida Sans Unicode"/>
              </a:rPr>
              <a:t>will </a:t>
            </a:r>
            <a:r>
              <a:rPr dirty="0" sz="2200" spc="-5" b="1">
                <a:latin typeface="Lucida Sans Unicode"/>
                <a:cs typeface="Lucida Sans Unicode"/>
              </a:rPr>
              <a:t>be </a:t>
            </a:r>
            <a:r>
              <a:rPr dirty="0" sz="2200" spc="-5" b="1">
                <a:solidFill>
                  <a:srgbClr val="0033CC"/>
                </a:solidFill>
                <a:latin typeface="Lucida Sans Unicode"/>
                <a:cs typeface="Lucida Sans Unicode"/>
              </a:rPr>
              <a:t>channeled </a:t>
            </a:r>
            <a:r>
              <a:rPr dirty="0" sz="2200" b="1">
                <a:latin typeface="Lucida Sans Unicode"/>
                <a:cs typeface="Lucida Sans Unicode"/>
              </a:rPr>
              <a:t>into </a:t>
            </a:r>
            <a:r>
              <a:rPr dirty="0" sz="2200" spc="-5" b="1">
                <a:latin typeface="Lucida Sans Unicode"/>
                <a:cs typeface="Lucida Sans Unicode"/>
              </a:rPr>
              <a:t>KB</a:t>
            </a:r>
            <a:r>
              <a:rPr dirty="0" sz="2200" spc="-70" b="1">
                <a:latin typeface="Lucida Sans Unicode"/>
                <a:cs typeface="Lucida Sans Unicode"/>
              </a:rPr>
              <a:t> </a:t>
            </a:r>
            <a:r>
              <a:rPr dirty="0" sz="2200" spc="-5" b="1">
                <a:latin typeface="Lucida Sans Unicode"/>
                <a:cs typeface="Lucida Sans Unicode"/>
              </a:rPr>
              <a:t>synthesis</a:t>
            </a:r>
            <a:endParaRPr sz="2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725"/>
              </a:spcBef>
              <a:tabLst>
                <a:tab pos="268605" algn="l"/>
              </a:tabLst>
            </a:pPr>
            <a:r>
              <a:rPr dirty="0" sz="150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50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200" b="1">
                <a:solidFill>
                  <a:srgbClr val="C00000"/>
                </a:solidFill>
                <a:latin typeface="Lucida Sans Unicode"/>
                <a:cs typeface="Lucida Sans Unicode"/>
              </a:rPr>
              <a:t>HMG </a:t>
            </a:r>
            <a:r>
              <a:rPr dirty="0" sz="2200" spc="-5" b="1">
                <a:solidFill>
                  <a:srgbClr val="C00000"/>
                </a:solidFill>
                <a:latin typeface="Lucida Sans Unicode"/>
                <a:cs typeface="Lucida Sans Unicode"/>
              </a:rPr>
              <a:t>CoA </a:t>
            </a:r>
            <a:r>
              <a:rPr dirty="0" sz="2200" b="1">
                <a:solidFill>
                  <a:srgbClr val="C00000"/>
                </a:solidFill>
                <a:latin typeface="Lucida Sans Unicode"/>
                <a:cs typeface="Lucida Sans Unicode"/>
              </a:rPr>
              <a:t>synthase </a:t>
            </a:r>
            <a:r>
              <a:rPr dirty="0" sz="2200" b="1">
                <a:latin typeface="Lucida Sans Unicode"/>
                <a:cs typeface="Lucida Sans Unicode"/>
              </a:rPr>
              <a:t>is the rate </a:t>
            </a:r>
            <a:r>
              <a:rPr dirty="0" sz="2200" spc="-5" b="1">
                <a:latin typeface="Lucida Sans Unicode"/>
                <a:cs typeface="Lucida Sans Unicode"/>
              </a:rPr>
              <a:t>limiting</a:t>
            </a:r>
            <a:r>
              <a:rPr dirty="0" sz="2200" spc="-114" b="1">
                <a:latin typeface="Lucida Sans Unicode"/>
                <a:cs typeface="Lucida Sans Unicode"/>
              </a:rPr>
              <a:t> </a:t>
            </a:r>
            <a:r>
              <a:rPr dirty="0" sz="2200" spc="-5" b="1">
                <a:latin typeface="Lucida Sans Unicode"/>
                <a:cs typeface="Lucida Sans Unicode"/>
              </a:rPr>
              <a:t>enzyme</a:t>
            </a:r>
            <a:endParaRPr sz="2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  <a:tabLst>
                <a:tab pos="268605" algn="l"/>
              </a:tabLst>
            </a:pPr>
            <a:r>
              <a:rPr dirty="0" sz="150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50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200" b="1">
                <a:latin typeface="Lucida Sans Unicode"/>
                <a:cs typeface="Lucida Sans Unicode"/>
              </a:rPr>
              <a:t>The first </a:t>
            </a:r>
            <a:r>
              <a:rPr dirty="0" sz="2200" spc="-5" b="1">
                <a:latin typeface="Lucida Sans Unicode"/>
                <a:cs typeface="Lucida Sans Unicode"/>
              </a:rPr>
              <a:t>KB to be synthesized </a:t>
            </a:r>
            <a:r>
              <a:rPr dirty="0" sz="2200" b="1">
                <a:latin typeface="Lucida Sans Unicode"/>
                <a:cs typeface="Lucida Sans Unicode"/>
              </a:rPr>
              <a:t>is</a:t>
            </a:r>
            <a:r>
              <a:rPr dirty="0" sz="2200" spc="-45" b="1">
                <a:latin typeface="Lucida Sans Unicode"/>
                <a:cs typeface="Lucida Sans Unicode"/>
              </a:rPr>
              <a:t> </a:t>
            </a:r>
            <a:r>
              <a:rPr dirty="0" sz="2200" b="1">
                <a:solidFill>
                  <a:srgbClr val="C00000"/>
                </a:solidFill>
                <a:latin typeface="Lucida Sans Unicode"/>
                <a:cs typeface="Lucida Sans Unicode"/>
              </a:rPr>
              <a:t>acetoacetate</a:t>
            </a:r>
            <a:r>
              <a:rPr dirty="0" sz="2200" b="1">
                <a:latin typeface="Lucida Sans Unicode"/>
                <a:cs typeface="Lucida Sans Unicode"/>
              </a:rPr>
              <a:t>.</a:t>
            </a:r>
            <a:endParaRPr sz="2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  <a:tabLst>
                <a:tab pos="268605" algn="l"/>
              </a:tabLst>
            </a:pPr>
            <a:r>
              <a:rPr dirty="0" sz="150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50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200" spc="-5" b="1">
                <a:latin typeface="Lucida Sans Unicode"/>
                <a:cs typeface="Lucida Sans Unicode"/>
              </a:rPr>
              <a:t>Acetoacetate </a:t>
            </a:r>
            <a:r>
              <a:rPr dirty="0" sz="2200" b="1">
                <a:latin typeface="Lucida Sans Unicode"/>
                <a:cs typeface="Lucida Sans Unicode"/>
              </a:rPr>
              <a:t>can</a:t>
            </a:r>
            <a:r>
              <a:rPr dirty="0" sz="2200" spc="-114" b="1">
                <a:latin typeface="Lucida Sans Unicode"/>
                <a:cs typeface="Lucida Sans Unicode"/>
              </a:rPr>
              <a:t> </a:t>
            </a:r>
            <a:r>
              <a:rPr dirty="0" sz="2200" b="1">
                <a:latin typeface="Lucida Sans Unicode"/>
                <a:cs typeface="Lucida Sans Unicode"/>
              </a:rPr>
              <a:t>be:</a:t>
            </a:r>
            <a:endParaRPr sz="2200">
              <a:latin typeface="Lucida Sans Unicode"/>
              <a:cs typeface="Lucida Sans Unicode"/>
            </a:endParaRPr>
          </a:p>
          <a:p>
            <a:pPr marL="250190">
              <a:lnSpc>
                <a:spcPct val="100000"/>
              </a:lnSpc>
              <a:spcBef>
                <a:spcPts val="1895"/>
              </a:spcBef>
              <a:tabLst>
                <a:tab pos="506095" algn="l"/>
              </a:tabLst>
            </a:pPr>
            <a:r>
              <a:rPr dirty="0" sz="1350">
                <a:solidFill>
                  <a:srgbClr val="DA1F28"/>
                </a:solidFill>
                <a:latin typeface="Wingdings 3"/>
                <a:cs typeface="Wingdings 3"/>
              </a:rPr>
              <a:t></a:t>
            </a:r>
            <a:r>
              <a:rPr dirty="0" sz="1350">
                <a:solidFill>
                  <a:srgbClr val="DA1F28"/>
                </a:solidFill>
                <a:latin typeface="Times New Roman"/>
                <a:cs typeface="Times New Roman"/>
              </a:rPr>
              <a:t>	</a:t>
            </a:r>
            <a:r>
              <a:rPr dirty="0" sz="2000" b="1">
                <a:latin typeface="Lucida Sans Unicode"/>
                <a:cs typeface="Lucida Sans Unicode"/>
              </a:rPr>
              <a:t>reduced to </a:t>
            </a:r>
            <a:r>
              <a:rPr dirty="0" sz="2000" spc="-5" b="1">
                <a:solidFill>
                  <a:srgbClr val="C00000"/>
                </a:solidFill>
                <a:latin typeface="Times New Roman"/>
                <a:cs typeface="Times New Roman"/>
              </a:rPr>
              <a:t>β</a:t>
            </a:r>
            <a:r>
              <a:rPr dirty="0" sz="2000" spc="-5" b="1">
                <a:solidFill>
                  <a:srgbClr val="C00000"/>
                </a:solidFill>
                <a:latin typeface="Lucida Sans Unicode"/>
                <a:cs typeface="Lucida Sans Unicode"/>
              </a:rPr>
              <a:t>-Hydroxybutyrate</a:t>
            </a:r>
            <a:r>
              <a:rPr dirty="0" sz="2000" spc="-5" b="1">
                <a:latin typeface="Lucida Sans Unicode"/>
                <a:cs typeface="Lucida Sans Unicode"/>
              </a:rPr>
              <a:t>,</a:t>
            </a:r>
            <a:r>
              <a:rPr dirty="0" sz="2000" spc="-65" b="1">
                <a:latin typeface="Lucida Sans Unicode"/>
                <a:cs typeface="Lucida Sans Unicode"/>
              </a:rPr>
              <a:t> </a:t>
            </a:r>
            <a:r>
              <a:rPr dirty="0" sz="2000" spc="15" b="1">
                <a:latin typeface="Lucida Sans Unicode"/>
                <a:cs typeface="Lucida Sans Unicode"/>
              </a:rPr>
              <a:t>or</a:t>
            </a:r>
            <a:endParaRPr sz="2000">
              <a:latin typeface="Lucida Sans Unicode"/>
              <a:cs typeface="Lucida Sans Unicode"/>
            </a:endParaRPr>
          </a:p>
          <a:p>
            <a:pPr marL="250190">
              <a:lnSpc>
                <a:spcPct val="100000"/>
              </a:lnSpc>
              <a:spcBef>
                <a:spcPts val="1739"/>
              </a:spcBef>
              <a:tabLst>
                <a:tab pos="506095" algn="l"/>
              </a:tabLst>
            </a:pPr>
            <a:r>
              <a:rPr dirty="0" sz="1350">
                <a:solidFill>
                  <a:srgbClr val="DA1F28"/>
                </a:solidFill>
                <a:latin typeface="Wingdings 3"/>
                <a:cs typeface="Wingdings 3"/>
              </a:rPr>
              <a:t></a:t>
            </a:r>
            <a:r>
              <a:rPr dirty="0" sz="1350">
                <a:solidFill>
                  <a:srgbClr val="DA1F28"/>
                </a:solidFill>
                <a:latin typeface="Times New Roman"/>
                <a:cs typeface="Times New Roman"/>
              </a:rPr>
              <a:t>	</a:t>
            </a:r>
            <a:r>
              <a:rPr dirty="0" sz="2000" spc="-5" b="1">
                <a:latin typeface="Lucida Sans Unicode"/>
                <a:cs typeface="Lucida Sans Unicode"/>
              </a:rPr>
              <a:t>spontaneously decarboxylated </a:t>
            </a:r>
            <a:r>
              <a:rPr dirty="0" sz="2000" b="1">
                <a:latin typeface="Lucida Sans Unicode"/>
                <a:cs typeface="Lucida Sans Unicode"/>
              </a:rPr>
              <a:t>to</a:t>
            </a:r>
            <a:r>
              <a:rPr dirty="0" sz="2000" spc="-65" b="1">
                <a:latin typeface="Lucida Sans Unicode"/>
                <a:cs typeface="Lucida Sans Unicode"/>
              </a:rPr>
              <a:t> </a:t>
            </a:r>
            <a:r>
              <a:rPr dirty="0" sz="2000" b="1">
                <a:solidFill>
                  <a:srgbClr val="C00000"/>
                </a:solidFill>
                <a:latin typeface="Lucida Sans Unicode"/>
                <a:cs typeface="Lucida Sans Unicode"/>
              </a:rPr>
              <a:t>acetone</a:t>
            </a:r>
            <a:r>
              <a:rPr dirty="0" sz="2000" b="1">
                <a:latin typeface="Lucida Sans Unicode"/>
                <a:cs typeface="Lucida Sans Unicode"/>
              </a:rPr>
              <a:t>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73798" y="0"/>
            <a:ext cx="2141220" cy="6731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352918" y="1817370"/>
            <a:ext cx="631190" cy="415290"/>
          </a:xfrm>
          <a:custGeom>
            <a:avLst/>
            <a:gdLst/>
            <a:ahLst/>
            <a:cxnLst/>
            <a:rect l="l" t="t" r="r" b="b"/>
            <a:pathLst>
              <a:path w="631190" h="415289">
                <a:moveTo>
                  <a:pt x="543432" y="0"/>
                </a:moveTo>
                <a:lnTo>
                  <a:pt x="86105" y="0"/>
                </a:lnTo>
                <a:lnTo>
                  <a:pt x="77088" y="634"/>
                </a:lnTo>
                <a:lnTo>
                  <a:pt x="70992" y="1650"/>
                </a:lnTo>
                <a:lnTo>
                  <a:pt x="69723" y="1777"/>
                </a:lnTo>
                <a:lnTo>
                  <a:pt x="68452" y="2158"/>
                </a:lnTo>
                <a:lnTo>
                  <a:pt x="67055" y="2539"/>
                </a:lnTo>
                <a:lnTo>
                  <a:pt x="55879" y="6095"/>
                </a:lnTo>
                <a:lnTo>
                  <a:pt x="54228" y="6603"/>
                </a:lnTo>
                <a:lnTo>
                  <a:pt x="52577" y="7238"/>
                </a:lnTo>
                <a:lnTo>
                  <a:pt x="51053" y="8127"/>
                </a:lnTo>
                <a:lnTo>
                  <a:pt x="40766" y="13588"/>
                </a:lnTo>
                <a:lnTo>
                  <a:pt x="39242" y="14477"/>
                </a:lnTo>
                <a:lnTo>
                  <a:pt x="37719" y="15493"/>
                </a:lnTo>
                <a:lnTo>
                  <a:pt x="36322" y="16637"/>
                </a:lnTo>
                <a:lnTo>
                  <a:pt x="27558" y="24002"/>
                </a:lnTo>
                <a:lnTo>
                  <a:pt x="26161" y="25018"/>
                </a:lnTo>
                <a:lnTo>
                  <a:pt x="23875" y="27558"/>
                </a:lnTo>
                <a:lnTo>
                  <a:pt x="15366" y="37845"/>
                </a:lnTo>
                <a:lnTo>
                  <a:pt x="14350" y="39369"/>
                </a:lnTo>
                <a:lnTo>
                  <a:pt x="13588" y="40893"/>
                </a:lnTo>
                <a:lnTo>
                  <a:pt x="8000" y="51053"/>
                </a:lnTo>
                <a:lnTo>
                  <a:pt x="7111" y="52704"/>
                </a:lnTo>
                <a:lnTo>
                  <a:pt x="6476" y="54228"/>
                </a:lnTo>
                <a:lnTo>
                  <a:pt x="5928" y="56133"/>
                </a:lnTo>
                <a:lnTo>
                  <a:pt x="2336" y="67437"/>
                </a:lnTo>
                <a:lnTo>
                  <a:pt x="0" y="328802"/>
                </a:lnTo>
                <a:lnTo>
                  <a:pt x="507" y="337946"/>
                </a:lnTo>
                <a:lnTo>
                  <a:pt x="8000" y="363981"/>
                </a:lnTo>
                <a:lnTo>
                  <a:pt x="13715" y="374395"/>
                </a:lnTo>
                <a:lnTo>
                  <a:pt x="40639" y="401319"/>
                </a:lnTo>
                <a:lnTo>
                  <a:pt x="50800" y="407034"/>
                </a:lnTo>
                <a:lnTo>
                  <a:pt x="52450" y="407924"/>
                </a:lnTo>
                <a:lnTo>
                  <a:pt x="54228" y="408685"/>
                </a:lnTo>
                <a:lnTo>
                  <a:pt x="56133" y="409193"/>
                </a:lnTo>
                <a:lnTo>
                  <a:pt x="70992" y="413512"/>
                </a:lnTo>
                <a:lnTo>
                  <a:pt x="80009" y="414781"/>
                </a:lnTo>
                <a:lnTo>
                  <a:pt x="87375" y="415035"/>
                </a:lnTo>
                <a:lnTo>
                  <a:pt x="544829" y="415035"/>
                </a:lnTo>
                <a:lnTo>
                  <a:pt x="553847" y="414400"/>
                </a:lnTo>
                <a:lnTo>
                  <a:pt x="563626" y="412622"/>
                </a:lnTo>
                <a:lnTo>
                  <a:pt x="574801" y="409193"/>
                </a:lnTo>
                <a:lnTo>
                  <a:pt x="576706" y="408685"/>
                </a:lnTo>
                <a:lnTo>
                  <a:pt x="578484" y="407924"/>
                </a:lnTo>
                <a:lnTo>
                  <a:pt x="580135" y="407034"/>
                </a:lnTo>
                <a:lnTo>
                  <a:pt x="590296" y="401319"/>
                </a:lnTo>
                <a:lnTo>
                  <a:pt x="591692" y="400557"/>
                </a:lnTo>
                <a:lnTo>
                  <a:pt x="593089" y="399668"/>
                </a:lnTo>
                <a:lnTo>
                  <a:pt x="603250" y="391413"/>
                </a:lnTo>
                <a:lnTo>
                  <a:pt x="604774" y="390270"/>
                </a:lnTo>
                <a:lnTo>
                  <a:pt x="606171" y="388874"/>
                </a:lnTo>
                <a:lnTo>
                  <a:pt x="607313" y="387350"/>
                </a:lnTo>
                <a:lnTo>
                  <a:pt x="611596" y="382015"/>
                </a:lnTo>
                <a:lnTo>
                  <a:pt x="87375" y="382015"/>
                </a:lnTo>
                <a:lnTo>
                  <a:pt x="81660" y="381762"/>
                </a:lnTo>
                <a:lnTo>
                  <a:pt x="42290" y="358013"/>
                </a:lnTo>
                <a:lnTo>
                  <a:pt x="32963" y="328802"/>
                </a:lnTo>
                <a:lnTo>
                  <a:pt x="32975" y="86232"/>
                </a:lnTo>
                <a:lnTo>
                  <a:pt x="49022" y="49021"/>
                </a:lnTo>
                <a:lnTo>
                  <a:pt x="87756" y="33019"/>
                </a:lnTo>
                <a:lnTo>
                  <a:pt x="611655" y="33019"/>
                </a:lnTo>
                <a:lnTo>
                  <a:pt x="606171" y="26288"/>
                </a:lnTo>
                <a:lnTo>
                  <a:pt x="579881" y="8127"/>
                </a:lnTo>
                <a:lnTo>
                  <a:pt x="578357" y="7238"/>
                </a:lnTo>
                <a:lnTo>
                  <a:pt x="576706" y="6603"/>
                </a:lnTo>
                <a:lnTo>
                  <a:pt x="575055" y="6095"/>
                </a:lnTo>
                <a:lnTo>
                  <a:pt x="563879" y="2539"/>
                </a:lnTo>
                <a:lnTo>
                  <a:pt x="562482" y="2158"/>
                </a:lnTo>
                <a:lnTo>
                  <a:pt x="561212" y="1777"/>
                </a:lnTo>
                <a:lnTo>
                  <a:pt x="559942" y="1650"/>
                </a:lnTo>
                <a:lnTo>
                  <a:pt x="550926" y="380"/>
                </a:lnTo>
                <a:lnTo>
                  <a:pt x="543432" y="0"/>
                </a:lnTo>
                <a:close/>
              </a:path>
              <a:path w="631190" h="415289">
                <a:moveTo>
                  <a:pt x="611655" y="33019"/>
                </a:moveTo>
                <a:lnTo>
                  <a:pt x="543432" y="33019"/>
                </a:lnTo>
                <a:lnTo>
                  <a:pt x="549275" y="33274"/>
                </a:lnTo>
                <a:lnTo>
                  <a:pt x="554354" y="34162"/>
                </a:lnTo>
                <a:lnTo>
                  <a:pt x="588645" y="57150"/>
                </a:lnTo>
                <a:lnTo>
                  <a:pt x="597927" y="329310"/>
                </a:lnTo>
                <a:lnTo>
                  <a:pt x="597661" y="333375"/>
                </a:lnTo>
                <a:lnTo>
                  <a:pt x="573912" y="372744"/>
                </a:lnTo>
                <a:lnTo>
                  <a:pt x="87375" y="382015"/>
                </a:lnTo>
                <a:lnTo>
                  <a:pt x="611596" y="382015"/>
                </a:lnTo>
                <a:lnTo>
                  <a:pt x="614552" y="378332"/>
                </a:lnTo>
                <a:lnTo>
                  <a:pt x="615569" y="377189"/>
                </a:lnTo>
                <a:lnTo>
                  <a:pt x="617347" y="374395"/>
                </a:lnTo>
                <a:lnTo>
                  <a:pt x="623061" y="363981"/>
                </a:lnTo>
                <a:lnTo>
                  <a:pt x="623824" y="362457"/>
                </a:lnTo>
                <a:lnTo>
                  <a:pt x="624585" y="360806"/>
                </a:lnTo>
                <a:lnTo>
                  <a:pt x="625350" y="358013"/>
                </a:lnTo>
                <a:lnTo>
                  <a:pt x="629411" y="343915"/>
                </a:lnTo>
                <a:lnTo>
                  <a:pt x="630681" y="334899"/>
                </a:lnTo>
                <a:lnTo>
                  <a:pt x="630997" y="328802"/>
                </a:lnTo>
                <a:lnTo>
                  <a:pt x="630935" y="86232"/>
                </a:lnTo>
                <a:lnTo>
                  <a:pt x="617347" y="40766"/>
                </a:lnTo>
                <a:lnTo>
                  <a:pt x="615569" y="37845"/>
                </a:lnTo>
                <a:lnTo>
                  <a:pt x="611655" y="33019"/>
                </a:lnTo>
                <a:close/>
              </a:path>
              <a:path w="631190" h="415289">
                <a:moveTo>
                  <a:pt x="543432" y="44068"/>
                </a:moveTo>
                <a:lnTo>
                  <a:pt x="83947" y="44068"/>
                </a:lnTo>
                <a:lnTo>
                  <a:pt x="79121" y="44830"/>
                </a:lnTo>
                <a:lnTo>
                  <a:pt x="47498" y="70612"/>
                </a:lnTo>
                <a:lnTo>
                  <a:pt x="43956" y="327278"/>
                </a:lnTo>
                <a:lnTo>
                  <a:pt x="44069" y="331088"/>
                </a:lnTo>
                <a:lnTo>
                  <a:pt x="70611" y="367664"/>
                </a:lnTo>
                <a:lnTo>
                  <a:pt x="87375" y="371093"/>
                </a:lnTo>
                <a:lnTo>
                  <a:pt x="546988" y="370966"/>
                </a:lnTo>
                <a:lnTo>
                  <a:pt x="550799" y="370585"/>
                </a:lnTo>
                <a:lnTo>
                  <a:pt x="560324" y="367664"/>
                </a:lnTo>
                <a:lnTo>
                  <a:pt x="567816" y="363600"/>
                </a:lnTo>
                <a:lnTo>
                  <a:pt x="572135" y="360044"/>
                </a:lnTo>
                <a:lnTo>
                  <a:pt x="87375" y="360044"/>
                </a:lnTo>
                <a:lnTo>
                  <a:pt x="82676" y="359790"/>
                </a:lnTo>
                <a:lnTo>
                  <a:pt x="54863" y="329310"/>
                </a:lnTo>
                <a:lnTo>
                  <a:pt x="54990" y="87502"/>
                </a:lnTo>
                <a:lnTo>
                  <a:pt x="81660" y="55625"/>
                </a:lnTo>
                <a:lnTo>
                  <a:pt x="85598" y="54990"/>
                </a:lnTo>
                <a:lnTo>
                  <a:pt x="571980" y="54990"/>
                </a:lnTo>
                <a:lnTo>
                  <a:pt x="567816" y="51562"/>
                </a:lnTo>
                <a:lnTo>
                  <a:pt x="560324" y="47497"/>
                </a:lnTo>
                <a:lnTo>
                  <a:pt x="551814" y="44830"/>
                </a:lnTo>
                <a:lnTo>
                  <a:pt x="548766" y="44322"/>
                </a:lnTo>
                <a:lnTo>
                  <a:pt x="543432" y="44068"/>
                </a:lnTo>
                <a:close/>
              </a:path>
              <a:path w="631190" h="415289">
                <a:moveTo>
                  <a:pt x="571980" y="54990"/>
                </a:moveTo>
                <a:lnTo>
                  <a:pt x="543432" y="54990"/>
                </a:lnTo>
                <a:lnTo>
                  <a:pt x="548258" y="55244"/>
                </a:lnTo>
                <a:lnTo>
                  <a:pt x="549275" y="55625"/>
                </a:lnTo>
                <a:lnTo>
                  <a:pt x="575945" y="83438"/>
                </a:lnTo>
                <a:lnTo>
                  <a:pt x="575878" y="328802"/>
                </a:lnTo>
                <a:lnTo>
                  <a:pt x="547624" y="360044"/>
                </a:lnTo>
                <a:lnTo>
                  <a:pt x="572135" y="360044"/>
                </a:lnTo>
                <a:lnTo>
                  <a:pt x="586933" y="328802"/>
                </a:lnTo>
                <a:lnTo>
                  <a:pt x="586866" y="84074"/>
                </a:lnTo>
                <a:lnTo>
                  <a:pt x="586485" y="80263"/>
                </a:lnTo>
                <a:lnTo>
                  <a:pt x="583564" y="70612"/>
                </a:lnTo>
                <a:lnTo>
                  <a:pt x="579501" y="63245"/>
                </a:lnTo>
                <a:lnTo>
                  <a:pt x="574294" y="56895"/>
                </a:lnTo>
                <a:lnTo>
                  <a:pt x="571980" y="54990"/>
                </a:lnTo>
                <a:close/>
              </a:path>
            </a:pathLst>
          </a:custGeom>
          <a:solidFill>
            <a:srgbClr val="AC4611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6595"/>
            <a:ext cx="3404616" cy="1004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12165" y="917066"/>
            <a:ext cx="7948930" cy="5139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085"/>
              </a:lnSpc>
              <a:tabLst>
                <a:tab pos="268605" algn="l"/>
              </a:tabLst>
            </a:pPr>
            <a:r>
              <a:rPr dirty="0" sz="1750" spc="5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750" spc="5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600" b="1">
                <a:solidFill>
                  <a:srgbClr val="C00000"/>
                </a:solidFill>
                <a:latin typeface="Lucida Sans Unicode"/>
                <a:cs typeface="Lucida Sans Unicode"/>
              </a:rPr>
              <a:t>↑</a:t>
            </a:r>
            <a:r>
              <a:rPr dirty="0" sz="2600" b="1">
                <a:latin typeface="Lucida Sans Unicode"/>
                <a:cs typeface="Lucida Sans Unicode"/>
              </a:rPr>
              <a:t>hepatic FA oxidation </a:t>
            </a:r>
            <a:r>
              <a:rPr dirty="0" sz="2600" b="1">
                <a:latin typeface="Wingdings"/>
                <a:cs typeface="Wingdings"/>
              </a:rPr>
              <a:t></a:t>
            </a:r>
            <a:r>
              <a:rPr dirty="0" sz="2600" b="1"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C00000"/>
                </a:solidFill>
                <a:latin typeface="Lucida Sans Unicode"/>
                <a:cs typeface="Lucida Sans Unicode"/>
              </a:rPr>
              <a:t>↑ </a:t>
            </a:r>
            <a:r>
              <a:rPr dirty="0" sz="2600" b="1">
                <a:latin typeface="Lucida Sans Unicode"/>
                <a:cs typeface="Lucida Sans Unicode"/>
              </a:rPr>
              <a:t>acetyl CoA which will</a:t>
            </a:r>
            <a:endParaRPr sz="2600">
              <a:latin typeface="Lucida Sans Unicode"/>
              <a:cs typeface="Lucida Sans Unicode"/>
            </a:endParaRPr>
          </a:p>
          <a:p>
            <a:pPr marL="268605">
              <a:lnSpc>
                <a:spcPts val="3085"/>
              </a:lnSpc>
            </a:pPr>
            <a:r>
              <a:rPr dirty="0" sz="2600" spc="5" b="1">
                <a:latin typeface="Lucida Sans Unicode"/>
                <a:cs typeface="Lucida Sans Unicode"/>
              </a:rPr>
              <a:t>be </a:t>
            </a:r>
            <a:r>
              <a:rPr dirty="0" sz="2600" b="1">
                <a:solidFill>
                  <a:srgbClr val="0033CC"/>
                </a:solidFill>
                <a:latin typeface="Lucida Sans Unicode"/>
                <a:cs typeface="Lucida Sans Unicode"/>
              </a:rPr>
              <a:t>channeled </a:t>
            </a:r>
            <a:r>
              <a:rPr dirty="0" sz="2600" spc="5" b="1">
                <a:latin typeface="Lucida Sans Unicode"/>
                <a:cs typeface="Lucida Sans Unicode"/>
              </a:rPr>
              <a:t>into </a:t>
            </a:r>
            <a:r>
              <a:rPr dirty="0" sz="2600" spc="5" b="1">
                <a:solidFill>
                  <a:srgbClr val="C00000"/>
                </a:solidFill>
                <a:latin typeface="Lucida Sans Unicode"/>
                <a:cs typeface="Lucida Sans Unicode"/>
              </a:rPr>
              <a:t>KB</a:t>
            </a:r>
            <a:r>
              <a:rPr dirty="0" sz="2600" spc="-210" b="1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dirty="0" sz="2600" b="1">
                <a:solidFill>
                  <a:srgbClr val="C00000"/>
                </a:solidFill>
                <a:latin typeface="Lucida Sans Unicode"/>
                <a:cs typeface="Lucida Sans Unicode"/>
              </a:rPr>
              <a:t>synthesis</a:t>
            </a:r>
            <a:endParaRPr sz="26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870"/>
              </a:spcBef>
              <a:tabLst>
                <a:tab pos="268605" algn="l"/>
              </a:tabLst>
            </a:pPr>
            <a:r>
              <a:rPr dirty="0" sz="1750" spc="5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750" spc="5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600" b="1">
                <a:latin typeface="Lucida Sans Unicode"/>
                <a:cs typeface="Lucida Sans Unicode"/>
              </a:rPr>
              <a:t>Acetyl </a:t>
            </a:r>
            <a:r>
              <a:rPr dirty="0" sz="2600" spc="5" b="1">
                <a:latin typeface="Lucida Sans Unicode"/>
                <a:cs typeface="Lucida Sans Unicode"/>
              </a:rPr>
              <a:t>CoA </a:t>
            </a:r>
            <a:r>
              <a:rPr dirty="0" sz="2600" b="1">
                <a:latin typeface="Lucida Sans Unicode"/>
                <a:cs typeface="Lucida Sans Unicode"/>
              </a:rPr>
              <a:t>+ oxaloacetate </a:t>
            </a:r>
            <a:r>
              <a:rPr dirty="0" sz="2600" spc="5" b="1">
                <a:latin typeface="Lucida Sans Unicode"/>
                <a:cs typeface="Lucida Sans Unicode"/>
              </a:rPr>
              <a:t>(OAA) </a:t>
            </a:r>
            <a:r>
              <a:rPr dirty="0" sz="2600" b="1">
                <a:latin typeface="Wingdings"/>
                <a:cs typeface="Wingdings"/>
              </a:rPr>
              <a:t></a:t>
            </a:r>
            <a:r>
              <a:rPr dirty="0" sz="2600" b="1">
                <a:latin typeface="Times New Roman"/>
                <a:cs typeface="Times New Roman"/>
              </a:rPr>
              <a:t> </a:t>
            </a:r>
            <a:r>
              <a:rPr dirty="0" sz="2600" b="1">
                <a:latin typeface="Lucida Sans Unicode"/>
                <a:cs typeface="Lucida Sans Unicode"/>
              </a:rPr>
              <a:t>Krebs</a:t>
            </a:r>
            <a:r>
              <a:rPr dirty="0" sz="2600" spc="-10" b="1">
                <a:latin typeface="Lucida Sans Unicode"/>
                <a:cs typeface="Lucida Sans Unicode"/>
              </a:rPr>
              <a:t> </a:t>
            </a:r>
            <a:r>
              <a:rPr dirty="0" sz="2600" b="1">
                <a:latin typeface="Lucida Sans Unicode"/>
                <a:cs typeface="Lucida Sans Unicode"/>
              </a:rPr>
              <a:t>cycle</a:t>
            </a:r>
            <a:endParaRPr sz="26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  <a:tabLst>
                <a:tab pos="268605" algn="l"/>
              </a:tabLst>
            </a:pPr>
            <a:r>
              <a:rPr dirty="0" sz="1750" spc="5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750" spc="5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600" b="1">
                <a:solidFill>
                  <a:srgbClr val="C00000"/>
                </a:solidFill>
                <a:latin typeface="Lucida Sans Unicode"/>
                <a:cs typeface="Lucida Sans Unicode"/>
              </a:rPr>
              <a:t>↑ </a:t>
            </a:r>
            <a:r>
              <a:rPr dirty="0" sz="2600" spc="5" b="1">
                <a:latin typeface="Lucida Sans Unicode"/>
                <a:cs typeface="Lucida Sans Unicode"/>
              </a:rPr>
              <a:t>Acetyl CoA </a:t>
            </a:r>
            <a:r>
              <a:rPr dirty="0" sz="2600" b="1">
                <a:latin typeface="Lucida Sans Unicode"/>
                <a:cs typeface="Lucida Sans Unicode"/>
              </a:rPr>
              <a:t>production activates</a:t>
            </a:r>
            <a:r>
              <a:rPr dirty="0" sz="2600" spc="-185" b="1">
                <a:latin typeface="Lucida Sans Unicode"/>
                <a:cs typeface="Lucida Sans Unicode"/>
              </a:rPr>
              <a:t> </a:t>
            </a:r>
            <a:r>
              <a:rPr dirty="0" sz="2600" b="1">
                <a:latin typeface="Lucida Sans Unicode"/>
                <a:cs typeface="Lucida Sans Unicode"/>
              </a:rPr>
              <a:t>pyruvate</a:t>
            </a:r>
            <a:endParaRPr sz="2600">
              <a:latin typeface="Lucida Sans Unicode"/>
              <a:cs typeface="Lucida Sans Unicode"/>
            </a:endParaRPr>
          </a:p>
          <a:p>
            <a:pPr marL="268605">
              <a:lnSpc>
                <a:spcPct val="100000"/>
              </a:lnSpc>
            </a:pPr>
            <a:r>
              <a:rPr dirty="0" sz="2600" spc="-5" b="1">
                <a:latin typeface="Lucida Sans Unicode"/>
                <a:cs typeface="Lucida Sans Unicode"/>
              </a:rPr>
              <a:t>carboxylase</a:t>
            </a:r>
            <a:endParaRPr sz="2600">
              <a:latin typeface="Lucida Sans Unicode"/>
              <a:cs typeface="Lucida Sans Unicode"/>
            </a:endParaRPr>
          </a:p>
          <a:p>
            <a:pPr marL="268605" marR="80645" indent="-256540">
              <a:lnSpc>
                <a:spcPct val="100000"/>
              </a:lnSpc>
              <a:spcBef>
                <a:spcPts val="1800"/>
              </a:spcBef>
              <a:tabLst>
                <a:tab pos="268605" algn="l"/>
              </a:tabLst>
            </a:pPr>
            <a:r>
              <a:rPr dirty="0" sz="1750" spc="5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750" spc="5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600" b="1">
                <a:latin typeface="Lucida Sans Unicode"/>
                <a:cs typeface="Lucida Sans Unicode"/>
              </a:rPr>
              <a:t>Pyruvate carboxylase converts </a:t>
            </a:r>
            <a:r>
              <a:rPr dirty="0" sz="2600" spc="-5" b="1">
                <a:latin typeface="Lucida Sans Unicode"/>
                <a:cs typeface="Lucida Sans Unicode"/>
              </a:rPr>
              <a:t>pyruvic</a:t>
            </a:r>
            <a:r>
              <a:rPr dirty="0" sz="2600" spc="-120" b="1">
                <a:latin typeface="Lucida Sans Unicode"/>
                <a:cs typeface="Lucida Sans Unicode"/>
              </a:rPr>
              <a:t> </a:t>
            </a:r>
            <a:r>
              <a:rPr dirty="0" sz="2600" b="1">
                <a:latin typeface="Lucida Sans Unicode"/>
                <a:cs typeface="Lucida Sans Unicode"/>
              </a:rPr>
              <a:t>acid</a:t>
            </a:r>
            <a:r>
              <a:rPr dirty="0" sz="2600" spc="-35" b="1">
                <a:latin typeface="Lucida Sans Unicode"/>
                <a:cs typeface="Lucida Sans Unicode"/>
              </a:rPr>
              <a:t> </a:t>
            </a:r>
            <a:r>
              <a:rPr dirty="0" sz="2600" b="1">
                <a:latin typeface="Lucida Sans Unicode"/>
                <a:cs typeface="Lucida Sans Unicode"/>
              </a:rPr>
              <a:t>into </a:t>
            </a:r>
            <a:r>
              <a:rPr dirty="0" sz="2600" spc="-5" b="1">
                <a:latin typeface="Lucida Sans Unicode"/>
                <a:cs typeface="Lucida Sans Unicode"/>
              </a:rPr>
              <a:t> </a:t>
            </a:r>
            <a:r>
              <a:rPr dirty="0" sz="2600" spc="5" b="1">
                <a:latin typeface="Lucida Sans Unicode"/>
                <a:cs typeface="Lucida Sans Unicode"/>
              </a:rPr>
              <a:t>OAA</a:t>
            </a:r>
            <a:endParaRPr sz="26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  <a:tabLst>
                <a:tab pos="268605" algn="l"/>
              </a:tabLst>
            </a:pPr>
            <a:r>
              <a:rPr dirty="0" sz="1750" spc="5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750" spc="5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600" spc="5" b="1">
                <a:latin typeface="Lucida Sans Unicode"/>
                <a:cs typeface="Lucida Sans Unicode"/>
              </a:rPr>
              <a:t>OAA is </a:t>
            </a:r>
            <a:r>
              <a:rPr dirty="0" sz="2600" b="1">
                <a:latin typeface="Lucida Sans Unicode"/>
                <a:cs typeface="Lucida Sans Unicode"/>
              </a:rPr>
              <a:t>used </a:t>
            </a:r>
            <a:r>
              <a:rPr dirty="0" sz="2600" spc="5" b="1">
                <a:latin typeface="Lucida Sans Unicode"/>
                <a:cs typeface="Lucida Sans Unicode"/>
              </a:rPr>
              <a:t>for </a:t>
            </a:r>
            <a:r>
              <a:rPr dirty="0" sz="2600" spc="-5" b="1">
                <a:latin typeface="Lucida Sans Unicode"/>
                <a:cs typeface="Lucida Sans Unicode"/>
              </a:rPr>
              <a:t>gluconeogenesis </a:t>
            </a:r>
            <a:r>
              <a:rPr dirty="0" sz="2600" b="1">
                <a:latin typeface="Lucida Sans Unicode"/>
                <a:cs typeface="Lucida Sans Unicode"/>
              </a:rPr>
              <a:t>(rather</a:t>
            </a:r>
            <a:r>
              <a:rPr dirty="0" sz="2600" spc="-160" b="1">
                <a:latin typeface="Lucida Sans Unicode"/>
                <a:cs typeface="Lucida Sans Unicode"/>
              </a:rPr>
              <a:t> </a:t>
            </a:r>
            <a:r>
              <a:rPr dirty="0" sz="2600" b="1">
                <a:latin typeface="Lucida Sans Unicode"/>
                <a:cs typeface="Lucida Sans Unicode"/>
              </a:rPr>
              <a:t>than</a:t>
            </a:r>
            <a:endParaRPr sz="2600">
              <a:latin typeface="Lucida Sans Unicode"/>
              <a:cs typeface="Lucida Sans Unicode"/>
            </a:endParaRPr>
          </a:p>
          <a:p>
            <a:pPr marL="268605">
              <a:lnSpc>
                <a:spcPct val="100000"/>
              </a:lnSpc>
            </a:pPr>
            <a:r>
              <a:rPr dirty="0" sz="2600" b="1">
                <a:latin typeface="Lucida Sans Unicode"/>
                <a:cs typeface="Lucida Sans Unicode"/>
              </a:rPr>
              <a:t>Krebs</a:t>
            </a:r>
            <a:r>
              <a:rPr dirty="0" sz="2600" spc="-110" b="1">
                <a:latin typeface="Lucida Sans Unicode"/>
                <a:cs typeface="Lucida Sans Unicode"/>
              </a:rPr>
              <a:t> </a:t>
            </a:r>
            <a:r>
              <a:rPr dirty="0" sz="2600" b="1">
                <a:latin typeface="Lucida Sans Unicode"/>
                <a:cs typeface="Lucida Sans Unicode"/>
              </a:rPr>
              <a:t>cycle)</a:t>
            </a:r>
            <a:endParaRPr sz="26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  <a:tabLst>
                <a:tab pos="268605" algn="l"/>
              </a:tabLst>
            </a:pPr>
            <a:r>
              <a:rPr dirty="0" sz="1750" spc="5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750" spc="5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600" b="1">
                <a:latin typeface="Lucida Sans Unicode"/>
                <a:cs typeface="Lucida Sans Unicode"/>
              </a:rPr>
              <a:t>Acetyl </a:t>
            </a:r>
            <a:r>
              <a:rPr dirty="0" sz="2600" spc="5" b="1">
                <a:latin typeface="Lucida Sans Unicode"/>
                <a:cs typeface="Lucida Sans Unicode"/>
              </a:rPr>
              <a:t>CoA is </a:t>
            </a:r>
            <a:r>
              <a:rPr dirty="0" sz="2600" spc="-5" b="1">
                <a:solidFill>
                  <a:srgbClr val="0033CC"/>
                </a:solidFill>
                <a:latin typeface="Lucida Sans Unicode"/>
                <a:cs typeface="Lucida Sans Unicode"/>
              </a:rPr>
              <a:t>channeled </a:t>
            </a:r>
            <a:r>
              <a:rPr dirty="0" sz="2600" b="1">
                <a:latin typeface="Lucida Sans Unicode"/>
                <a:cs typeface="Lucida Sans Unicode"/>
              </a:rPr>
              <a:t>into </a:t>
            </a:r>
            <a:r>
              <a:rPr dirty="0" sz="2600" spc="5" b="1">
                <a:solidFill>
                  <a:srgbClr val="C00000"/>
                </a:solidFill>
                <a:latin typeface="Lucida Sans Unicode"/>
                <a:cs typeface="Lucida Sans Unicode"/>
              </a:rPr>
              <a:t>KB</a:t>
            </a:r>
            <a:r>
              <a:rPr dirty="0" sz="2600" spc="-114" b="1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-5" b="1">
                <a:solidFill>
                  <a:srgbClr val="C00000"/>
                </a:solidFill>
                <a:latin typeface="Lucida Sans Unicode"/>
                <a:cs typeface="Lucida Sans Unicode"/>
              </a:rPr>
              <a:t>synthesis</a:t>
            </a:r>
            <a:endParaRPr sz="2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Dr.Reem</dc:creator>
  <dc:title>Diabetic Ketoacidosis (DKA)</dc:title>
  <dcterms:created xsi:type="dcterms:W3CDTF">2017-03-09T04:50:41Z</dcterms:created>
  <dcterms:modified xsi:type="dcterms:W3CDTF">2017-03-09T04:50:41Z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2016-02-17T00:00:00Z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2017-03-09T00:00:00Z</vt:filetime>
  </property>
</Properties>
</file>