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4"/>
  </p:notesMasterIdLst>
  <p:sldIdLst>
    <p:sldId id="256" r:id="rId2"/>
    <p:sldId id="353" r:id="rId3"/>
    <p:sldId id="295" r:id="rId4"/>
    <p:sldId id="262" r:id="rId5"/>
    <p:sldId id="335" r:id="rId6"/>
    <p:sldId id="258" r:id="rId7"/>
    <p:sldId id="259" r:id="rId8"/>
    <p:sldId id="260" r:id="rId9"/>
    <p:sldId id="299" r:id="rId10"/>
    <p:sldId id="293" r:id="rId11"/>
    <p:sldId id="332" r:id="rId12"/>
    <p:sldId id="333" r:id="rId13"/>
    <p:sldId id="336" r:id="rId14"/>
    <p:sldId id="337" r:id="rId15"/>
    <p:sldId id="300" r:id="rId16"/>
    <p:sldId id="339" r:id="rId17"/>
    <p:sldId id="301" r:id="rId18"/>
    <p:sldId id="267" r:id="rId19"/>
    <p:sldId id="268" r:id="rId20"/>
    <p:sldId id="340" r:id="rId21"/>
    <p:sldId id="319" r:id="rId22"/>
    <p:sldId id="266" r:id="rId23"/>
    <p:sldId id="270" r:id="rId24"/>
    <p:sldId id="341" r:id="rId25"/>
    <p:sldId id="342" r:id="rId26"/>
    <p:sldId id="275" r:id="rId27"/>
    <p:sldId id="305" r:id="rId28"/>
    <p:sldId id="346" r:id="rId29"/>
    <p:sldId id="345" r:id="rId30"/>
    <p:sldId id="279" r:id="rId31"/>
    <p:sldId id="343" r:id="rId32"/>
    <p:sldId id="329" r:id="rId33"/>
    <p:sldId id="257" r:id="rId34"/>
    <p:sldId id="280" r:id="rId35"/>
    <p:sldId id="296" r:id="rId36"/>
    <p:sldId id="348" r:id="rId37"/>
    <p:sldId id="297" r:id="rId38"/>
    <p:sldId id="282" r:id="rId39"/>
    <p:sldId id="273" r:id="rId40"/>
    <p:sldId id="344" r:id="rId41"/>
    <p:sldId id="285" r:id="rId42"/>
    <p:sldId id="350" r:id="rId43"/>
    <p:sldId id="286" r:id="rId44"/>
    <p:sldId id="306" r:id="rId45"/>
    <p:sldId id="330" r:id="rId46"/>
    <p:sldId id="289" r:id="rId47"/>
    <p:sldId id="288" r:id="rId48"/>
    <p:sldId id="310" r:id="rId49"/>
    <p:sldId id="311" r:id="rId50"/>
    <p:sldId id="312" r:id="rId51"/>
    <p:sldId id="313" r:id="rId52"/>
    <p:sldId id="290" r:id="rId53"/>
    <p:sldId id="351" r:id="rId54"/>
    <p:sldId id="314" r:id="rId55"/>
    <p:sldId id="308" r:id="rId56"/>
    <p:sldId id="352" r:id="rId57"/>
    <p:sldId id="315" r:id="rId58"/>
    <p:sldId id="317" r:id="rId59"/>
    <p:sldId id="291" r:id="rId60"/>
    <p:sldId id="298" r:id="rId61"/>
    <p:sldId id="331" r:id="rId62"/>
    <p:sldId id="292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8" autoAdjust="0"/>
    <p:restoredTop sz="94671" autoAdjust="0"/>
  </p:normalViewPr>
  <p:slideViewPr>
    <p:cSldViewPr>
      <p:cViewPr>
        <p:scale>
          <a:sx n="70" d="100"/>
          <a:sy n="70" d="100"/>
        </p:scale>
        <p:origin x="-117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D3CDF4-098F-496C-AD08-563A6888B6ED}" type="datetimeFigureOut">
              <a:rPr lang="en-CA" smtClean="0"/>
              <a:pPr/>
              <a:t>04/02/2018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D18BF-4901-4456-9C8F-4C710652BE9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2130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360654E-0186-4CE8-B648-E220A6B48098}" type="slidenum">
              <a:rPr lang="en-CA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63936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34603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60853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34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77669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75B87A0-3082-4105-A5A0-C525558E1993}" type="slidenum">
              <a:rPr lang="en-CA"/>
              <a:pPr/>
              <a:t>35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6742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46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078936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52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677697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59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1137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62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8597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6730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err="1" smtClean="0"/>
              <a:t>Diaphragma</a:t>
            </a:r>
            <a:r>
              <a:rPr lang="en-CA" baseline="0" dirty="0" smtClean="0"/>
              <a:t> </a:t>
            </a:r>
            <a:r>
              <a:rPr lang="en-CA" baseline="0" dirty="0" err="1" smtClean="0"/>
              <a:t>sella</a:t>
            </a:r>
            <a:r>
              <a:rPr lang="en-CA" baseline="0" dirty="0" smtClean="0"/>
              <a:t> is formed by a reflection of </a:t>
            </a:r>
            <a:r>
              <a:rPr lang="en-CA" baseline="0" dirty="0" err="1" smtClean="0"/>
              <a:t>dura</a:t>
            </a:r>
            <a:r>
              <a:rPr lang="en-CA" baseline="0" dirty="0" smtClean="0"/>
              <a:t> matter preventing CSF from entering the </a:t>
            </a:r>
            <a:r>
              <a:rPr lang="en-CA" baseline="0" dirty="0" err="1" smtClean="0"/>
              <a:t>sella</a:t>
            </a:r>
            <a:r>
              <a:rPr lang="en-CA" baseline="0" dirty="0" smtClean="0"/>
              <a:t> </a:t>
            </a:r>
            <a:r>
              <a:rPr lang="en-CA" baseline="0" dirty="0" err="1" smtClean="0"/>
              <a:t>turcica</a:t>
            </a:r>
            <a:r>
              <a:rPr lang="en-CA" baseline="0" dirty="0" smtClean="0"/>
              <a:t> by this diaphragm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2509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Normal pituitary stalk length</a:t>
            </a:r>
            <a:r>
              <a:rPr lang="en-CA" baseline="0" dirty="0" smtClean="0"/>
              <a:t> 5- 7 mm , 2-3 mm in diameter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9163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Height</a:t>
            </a:r>
            <a:r>
              <a:rPr lang="en-CA" baseline="0" dirty="0" smtClean="0"/>
              <a:t> is 5-7 mm and 10 mm lateral dimension, height is 10. superior, middle supply ant. Pituitary. Inferior supply stalk and post pituitary artery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8771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7E06DE-DB1B-42FD-8E21-982E8692D4ED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</p:spTree>
    <p:extLst>
      <p:ext uri="{BB962C8B-B14F-4D97-AF65-F5344CB8AC3E}">
        <p14:creationId xmlns:p14="http://schemas.microsoft.com/office/powerpoint/2010/main" val="3086888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Left</a:t>
            </a:r>
            <a:r>
              <a:rPr lang="en-CA" baseline="0" dirty="0" smtClean="0"/>
              <a:t> side </a:t>
            </a:r>
            <a:r>
              <a:rPr lang="en-CA" baseline="0" dirty="0" err="1" smtClean="0"/>
              <a:t>microadenoma</a:t>
            </a:r>
            <a:r>
              <a:rPr lang="en-CA" baseline="0" dirty="0" smtClean="0"/>
              <a:t> post contract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099458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Enhanced T1 MRI </a:t>
            </a:r>
            <a:r>
              <a:rPr lang="en-CA" dirty="0" err="1" smtClean="0"/>
              <a:t>rathke’s</a:t>
            </a:r>
            <a:r>
              <a:rPr lang="en-CA" dirty="0" smtClean="0"/>
              <a:t> cyst / non-</a:t>
            </a:r>
            <a:r>
              <a:rPr lang="en-CA" dirty="0" err="1" smtClean="0"/>
              <a:t>enchanced</a:t>
            </a:r>
            <a:r>
              <a:rPr lang="en-CA" dirty="0" smtClean="0"/>
              <a:t> T1 with</a:t>
            </a:r>
            <a:r>
              <a:rPr lang="en-CA" baseline="0" dirty="0" smtClean="0"/>
              <a:t> large </a:t>
            </a:r>
            <a:r>
              <a:rPr lang="en-CA" baseline="0" dirty="0" err="1" smtClean="0"/>
              <a:t>rathkes</a:t>
            </a:r>
            <a:r>
              <a:rPr lang="en-CA" baseline="0" dirty="0" smtClean="0"/>
              <a:t> cyst compressing normal pituitary tissue and optic chiasm in the middle of stalk insertion sometimes go </a:t>
            </a:r>
            <a:r>
              <a:rPr lang="en-CA" baseline="0" dirty="0" err="1" smtClean="0"/>
              <a:t>suprasellar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264516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Guanine </a:t>
            </a:r>
            <a:r>
              <a:rPr lang="en-CA" dirty="0" err="1" smtClean="0"/>
              <a:t>nucleatide</a:t>
            </a:r>
            <a:r>
              <a:rPr lang="en-CA" dirty="0" smtClean="0"/>
              <a:t> stimulatory protein</a:t>
            </a:r>
            <a:r>
              <a:rPr lang="en-CA" baseline="0" dirty="0" smtClean="0"/>
              <a:t> gene found in 40 % of </a:t>
            </a:r>
            <a:r>
              <a:rPr lang="en-CA" baseline="0" dirty="0" err="1" smtClean="0"/>
              <a:t>somatotroph</a:t>
            </a:r>
            <a:r>
              <a:rPr lang="en-CA" baseline="0" dirty="0" smtClean="0"/>
              <a:t> adenoma/ inactivation mutation in </a:t>
            </a:r>
            <a:r>
              <a:rPr lang="en-CA" baseline="0" dirty="0" err="1" smtClean="0"/>
              <a:t>tumor</a:t>
            </a:r>
            <a:r>
              <a:rPr lang="en-CA" baseline="0" dirty="0" smtClean="0"/>
              <a:t> </a:t>
            </a:r>
            <a:r>
              <a:rPr lang="en-CA" baseline="0" dirty="0" err="1" smtClean="0"/>
              <a:t>supressing</a:t>
            </a:r>
            <a:r>
              <a:rPr lang="en-CA" baseline="0" dirty="0" smtClean="0"/>
              <a:t> gene in men 1.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06587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04/02/2018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04/02/2018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04/02/2018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B7E898E-3215-4ACA-8561-2F49A4A921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2197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04/02/2018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04/02/2018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04/02/2018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04/02/2018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04/02/2018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04/02/2018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04/02/2018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2966B9D9-92C3-4086-80A9-F9255D00D8D3}" type="datetimeFigureOut">
              <a:rPr lang="en-CA" smtClean="0"/>
              <a:pPr/>
              <a:t>04/02/2018</a:t>
            </a:fld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966B9D9-92C3-4086-80A9-F9255D00D8D3}" type="datetimeFigureOut">
              <a:rPr lang="en-CA" smtClean="0"/>
              <a:pPr/>
              <a:t>04/02/2018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gi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628800"/>
            <a:ext cx="8077200" cy="3024336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Anterior Pituitary Disorders</a:t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US" sz="2200" i="1" dirty="0" smtClean="0"/>
              <a:t>MUHAMMAD </a:t>
            </a:r>
            <a:r>
              <a:rPr lang="en-US" sz="2200" i="1" dirty="0"/>
              <a:t>MUJAMMAMI</a:t>
            </a:r>
            <a:r>
              <a:rPr lang="en-US" sz="2000" dirty="0"/>
              <a:t>, </a:t>
            </a:r>
            <a:r>
              <a:rPr lang="en-US" sz="1800" dirty="0"/>
              <a:t>MD, </a:t>
            </a:r>
            <a:r>
              <a:rPr lang="en-US" sz="1800" dirty="0" smtClean="0"/>
              <a:t>MSc, ECNU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Assistant Professor </a:t>
            </a:r>
            <a:r>
              <a:rPr lang="en-US" sz="2000" dirty="0"/>
              <a:t>&amp; </a:t>
            </a:r>
            <a:r>
              <a:rPr lang="en-US" sz="2000" dirty="0" smtClean="0"/>
              <a:t>Consultant</a:t>
            </a:r>
            <a:br>
              <a:rPr lang="en-US" sz="2000" dirty="0" smtClean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Endocrine &amp; Metabolism Unit, Department of Medicine 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King </a:t>
            </a:r>
            <a:r>
              <a:rPr lang="en-US" sz="1800" dirty="0"/>
              <a:t>Saud </a:t>
            </a:r>
            <a:r>
              <a:rPr lang="en-US" sz="1800" dirty="0" smtClean="0"/>
              <a:t>University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CA" sz="2000" dirty="0" smtClean="0"/>
              <a:t/>
            </a:r>
            <a:br>
              <a:rPr lang="en-CA" sz="2000" dirty="0" smtClean="0"/>
            </a:br>
            <a:endParaRPr lang="en-CA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548680"/>
            <a:ext cx="8077200" cy="635520"/>
          </a:xfrm>
        </p:spPr>
        <p:txBody>
          <a:bodyPr/>
          <a:lstStyle/>
          <a:p>
            <a:r>
              <a:rPr lang="en-CA" dirty="0" smtClean="0"/>
              <a:t>Endocrine block 2018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Pituitary Disorders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sz="2800" b="1" dirty="0" smtClean="0"/>
          </a:p>
          <a:p>
            <a:r>
              <a:rPr lang="en-CA" b="1" dirty="0" smtClean="0"/>
              <a:t>Anterior pituitary disorders</a:t>
            </a:r>
          </a:p>
          <a:p>
            <a:endParaRPr lang="en-CA" sz="2800" b="1" dirty="0"/>
          </a:p>
          <a:p>
            <a:endParaRPr lang="en-CA" sz="2800" b="1" dirty="0" smtClean="0"/>
          </a:p>
          <a:p>
            <a:endParaRPr lang="en-CA" sz="2800" b="1" dirty="0"/>
          </a:p>
          <a:p>
            <a:r>
              <a:rPr lang="en-CA" b="1" dirty="0" smtClean="0"/>
              <a:t>Posterior Pituitary disorders</a:t>
            </a:r>
          </a:p>
          <a:p>
            <a:pPr marL="164592" indent="0">
              <a:buNone/>
            </a:pPr>
            <a:r>
              <a:rPr lang="en-CA" sz="2800" b="1" dirty="0"/>
              <a:t>	</a:t>
            </a:r>
            <a:endParaRPr lang="en-CA" sz="2800" b="1" dirty="0" smtClean="0"/>
          </a:p>
          <a:p>
            <a:endParaRPr lang="en-C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Anterior Pituitary </a:t>
            </a:r>
            <a:r>
              <a:rPr lang="en-CA" dirty="0"/>
              <a:t>Disorders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Function :</a:t>
            </a:r>
          </a:p>
          <a:p>
            <a:pPr lvl="2"/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Hypersecretion: </a:t>
            </a:r>
            <a:r>
              <a:rPr lang="en-US" altLang="en-US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(GH,LH,FSH,PRL,TSH,ACTH)</a:t>
            </a:r>
          </a:p>
          <a:p>
            <a:pPr lvl="2"/>
            <a:r>
              <a:rPr lang="en-US" altLang="en-US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Hyposecretion</a:t>
            </a: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en-CA" sz="1800" b="1" dirty="0" smtClean="0"/>
              <a:t>hypopituitarism ( isolated, multiple, pan)</a:t>
            </a:r>
            <a:endParaRPr lang="en-CA" sz="1800" b="1" dirty="0"/>
          </a:p>
          <a:p>
            <a:pPr marL="768096" lvl="2" indent="0">
              <a:buNone/>
            </a:pPr>
            <a:endParaRPr lang="en-US" alt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/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Masses</a:t>
            </a:r>
          </a:p>
          <a:p>
            <a:pPr lvl="2"/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Functioning = Hypersecretion</a:t>
            </a:r>
            <a:endParaRPr lang="en-US" alt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2"/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Non-</a:t>
            </a: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Functioning </a:t>
            </a:r>
            <a:endParaRPr lang="en-US" alt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2"/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With /without mass-effect:</a:t>
            </a:r>
          </a:p>
          <a:p>
            <a:pPr lvl="3"/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Space occupying lesion </a:t>
            </a: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ndalus" panose="02020603050405020304" pitchFamily="18" charset="-78"/>
              </a:rPr>
              <a:t>( compression symptoms, </a:t>
            </a:r>
            <a:r>
              <a:rPr lang="en-CA" b="1" dirty="0" smtClean="0">
                <a:latin typeface="+mj-lt"/>
                <a:cs typeface="Andalus" panose="02020603050405020304" pitchFamily="18" charset="-78"/>
              </a:rPr>
              <a:t>hypopituitarism )</a:t>
            </a: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+mj-lt"/>
              <a:cs typeface="Andalus" panose="02020603050405020304" pitchFamily="18" charset="-78"/>
            </a:endParaRPr>
          </a:p>
          <a:p>
            <a:pPr lvl="3"/>
            <a:endParaRPr lang="en-CA" b="1" dirty="0" smtClean="0"/>
          </a:p>
          <a:p>
            <a:pPr lvl="1"/>
            <a:endParaRPr lang="en-CA" b="1" dirty="0" smtClean="0"/>
          </a:p>
          <a:p>
            <a:pPr marL="118872" indent="0">
              <a:buNone/>
            </a:pPr>
            <a:endParaRPr lang="en-CA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3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Posterior Pituitary disorders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endParaRPr lang="en-CA" b="1" dirty="0" smtClean="0"/>
          </a:p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CA" sz="3200" b="1" dirty="0"/>
              <a:t>Diabetes insipidus</a:t>
            </a:r>
          </a:p>
          <a:p>
            <a:endParaRPr lang="en-CA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68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Anterior Pituitary Function</a:t>
            </a:r>
            <a:endParaRPr lang="en-US" dirty="0"/>
          </a:p>
        </p:txBody>
      </p:sp>
      <p:graphicFrame>
        <p:nvGraphicFramePr>
          <p:cNvPr id="4" name="عنصر نائب للجدول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648383303"/>
              </p:ext>
            </p:extLst>
          </p:nvPr>
        </p:nvGraphicFramePr>
        <p:xfrm>
          <a:off x="395536" y="1556792"/>
          <a:ext cx="8206680" cy="5060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780"/>
                <a:gridCol w="1367780"/>
                <a:gridCol w="1367780"/>
                <a:gridCol w="1367780"/>
                <a:gridCol w="1367780"/>
                <a:gridCol w="1367780"/>
              </a:tblGrid>
              <a:tr h="43204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Somatotroph</a:t>
                      </a:r>
                      <a:endParaRPr kumimoji="0" lang="en-US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Gonadotroph</a:t>
                      </a:r>
                      <a:endParaRPr kumimoji="0" lang="en-US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Lactotroph</a:t>
                      </a:r>
                      <a:endParaRPr kumimoji="0" lang="en-US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Thyrotroph</a:t>
                      </a:r>
                      <a:endParaRPr kumimoji="0" lang="en-US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Corticotroph</a:t>
                      </a:r>
                      <a:endParaRPr kumimoji="0" lang="en-US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Stimulators</a:t>
                      </a:r>
                      <a:endParaRPr lang="en-US" sz="1000" dirty="0" smtClean="0"/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GHRH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GHS</a:t>
                      </a: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GnRH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E2</a:t>
                      </a: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--------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TRH, </a:t>
                      </a:r>
                      <a:r>
                        <a:rPr lang="en-US" sz="1000" dirty="0" smtClean="0"/>
                        <a:t>E2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TRH</a:t>
                      </a: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CRH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AVP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gp-130 cytokines</a:t>
                      </a:r>
                      <a:endParaRPr kumimoji="0" lang="en-US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endParaRPr lang="en-US" sz="1000" dirty="0"/>
                    </a:p>
                  </a:txBody>
                  <a:tcPr/>
                </a:tc>
              </a:tr>
              <a:tr h="7307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Inhibitors</a:t>
                      </a:r>
                      <a:endParaRPr kumimoji="0" lang="en-US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IGF-1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Somatostatin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Activins</a:t>
                      </a:r>
                      <a:endParaRPr kumimoji="0" lang="en-US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Testosterone,</a:t>
                      </a:r>
                      <a:r>
                        <a:rPr lang="en-US" sz="1000" baseline="0" dirty="0" smtClean="0"/>
                        <a:t> E2</a:t>
                      </a:r>
                      <a:endParaRPr lang="en-US" sz="10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inhibin</a:t>
                      </a:r>
                      <a:endParaRPr kumimoji="0" lang="en-US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T3, T4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Dopamine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Somatostatin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GH</a:t>
                      </a: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Steroid</a:t>
                      </a:r>
                      <a:endParaRPr kumimoji="0" lang="en-US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endParaRPr lang="en-US" sz="1000" dirty="0"/>
                    </a:p>
                  </a:txBody>
                  <a:tcPr/>
                </a:tc>
              </a:tr>
              <a:tr h="4648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Hormone</a:t>
                      </a:r>
                      <a:endParaRPr kumimoji="0" lang="en-US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GH</a:t>
                      </a:r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LH,FSH</a:t>
                      </a:r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PRL</a:t>
                      </a:r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TSH</a:t>
                      </a:r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ACTH,POMC</a:t>
                      </a:r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494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Target Gland</a:t>
                      </a:r>
                      <a:endParaRPr kumimoji="0" lang="en-US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Liver</a:t>
                      </a:r>
                    </a:p>
                    <a:p>
                      <a:r>
                        <a:rPr lang="en-US" sz="1000" dirty="0" smtClean="0"/>
                        <a:t>&amp; other tissues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Ovary, Testes</a:t>
                      </a:r>
                      <a:endParaRPr kumimoji="0" lang="en-US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Breast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&amp; other tissues</a:t>
                      </a:r>
                    </a:p>
                    <a:p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Thyroid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Adrenals</a:t>
                      </a:r>
                      <a:endParaRPr kumimoji="0" lang="en-US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endParaRPr lang="en-US" sz="1000" dirty="0"/>
                    </a:p>
                  </a:txBody>
                  <a:tcPr/>
                </a:tc>
              </a:tr>
              <a:tr h="649477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Target Hormone</a:t>
                      </a:r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IGF-1</a:t>
                      </a:r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Testosterone,</a:t>
                      </a:r>
                      <a:r>
                        <a:rPr lang="en-US" sz="1000" baseline="0" dirty="0" smtClean="0"/>
                        <a:t> E2</a:t>
                      </a:r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T4</a:t>
                      </a:r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cortisol</a:t>
                      </a:r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494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Trophic Effects</a:t>
                      </a:r>
                      <a:endParaRPr kumimoji="0" lang="en-US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IGF-1 production, Growth induction, Insulin antagonism</a:t>
                      </a: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Sex Steroid</a:t>
                      </a:r>
                    </a:p>
                    <a:p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Follicular growth</a:t>
                      </a:r>
                    </a:p>
                    <a:p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Germ Cell maturation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Milk Production</a:t>
                      </a: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T4 synthesis and secretion</a:t>
                      </a: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Steroid production</a:t>
                      </a:r>
                      <a:endParaRPr kumimoji="0" lang="en-US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r>
                        <a:rPr lang="en-US" sz="1000" dirty="0" smtClean="0"/>
                        <a:t>Androgen</a:t>
                      </a:r>
                      <a:endParaRPr lang="en-US" sz="1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1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Pituitary Function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Anterior Pituitary Hormones</a:t>
            </a:r>
          </a:p>
          <a:p>
            <a:pPr lvl="1"/>
            <a:r>
              <a:rPr lang="en-US" b="1" dirty="0"/>
              <a:t>G</a:t>
            </a:r>
            <a:r>
              <a:rPr lang="en-US" dirty="0"/>
              <a:t>o </a:t>
            </a:r>
            <a:r>
              <a:rPr lang="en-US" b="1" dirty="0"/>
              <a:t>L</a:t>
            </a:r>
            <a:r>
              <a:rPr lang="en-US" dirty="0"/>
              <a:t>ook </a:t>
            </a:r>
            <a:r>
              <a:rPr lang="en-US" b="1" dirty="0"/>
              <a:t>F</a:t>
            </a:r>
            <a:r>
              <a:rPr lang="en-US" dirty="0"/>
              <a:t>or </a:t>
            </a:r>
            <a:r>
              <a:rPr lang="en-US" b="1" dirty="0"/>
              <a:t>T</a:t>
            </a:r>
            <a:r>
              <a:rPr lang="en-US" dirty="0"/>
              <a:t>he </a:t>
            </a:r>
            <a:r>
              <a:rPr lang="en-US" b="1" dirty="0"/>
              <a:t>A</a:t>
            </a:r>
            <a:r>
              <a:rPr lang="en-US" dirty="0"/>
              <a:t>denoma </a:t>
            </a:r>
            <a:r>
              <a:rPr lang="en-US" b="1" dirty="0"/>
              <a:t>P</a:t>
            </a:r>
            <a:r>
              <a:rPr lang="en-US" dirty="0"/>
              <a:t>lease</a:t>
            </a:r>
          </a:p>
          <a:p>
            <a:pPr lvl="1"/>
            <a:r>
              <a:rPr lang="en-US" dirty="0"/>
              <a:t>GH , LH, FSH, TSH, ACTH, </a:t>
            </a:r>
            <a:r>
              <a:rPr lang="en-US" dirty="0" smtClean="0"/>
              <a:t>Prolactin</a:t>
            </a:r>
          </a:p>
          <a:p>
            <a:pPr lvl="1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compressive adenoma in pituitary will impair hormone production in this order </a:t>
            </a:r>
            <a:endParaRPr lang="en-US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b="1" dirty="0" smtClean="0"/>
          </a:p>
          <a:p>
            <a:r>
              <a:rPr lang="en-US" b="1" dirty="0" smtClean="0"/>
              <a:t>Posterior Pituitary Hormones</a:t>
            </a:r>
          </a:p>
          <a:p>
            <a:pPr lvl="1"/>
            <a:r>
              <a:rPr lang="en-US" dirty="0" smtClean="0"/>
              <a:t>Oxytocin</a:t>
            </a:r>
          </a:p>
          <a:p>
            <a:pPr lvl="1"/>
            <a:r>
              <a:rPr lang="en-US" dirty="0" smtClean="0"/>
              <a:t>ADH( vasopressin)</a:t>
            </a:r>
          </a:p>
          <a:p>
            <a:pPr lvl="1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Remember (storage not synthesis)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5908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en-US" sz="5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Etiology of Pituitary Masses</a:t>
            </a:r>
          </a:p>
        </p:txBody>
      </p:sp>
    </p:spTree>
    <p:extLst>
      <p:ext uri="{BB962C8B-B14F-4D97-AF65-F5344CB8AC3E}">
        <p14:creationId xmlns:p14="http://schemas.microsoft.com/office/powerpoint/2010/main" val="1510920056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Anterior Pituitary </a:t>
            </a:r>
            <a:r>
              <a:rPr lang="en-CA" dirty="0"/>
              <a:t>Disorders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Function :</a:t>
            </a:r>
          </a:p>
          <a:p>
            <a:pPr lvl="2"/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Hypersecretion: </a:t>
            </a:r>
            <a:r>
              <a:rPr lang="en-US" altLang="en-US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(GH,LH,FSH,PRL,TSH,ACTH)</a:t>
            </a:r>
          </a:p>
          <a:p>
            <a:pPr lvl="2"/>
            <a:r>
              <a:rPr lang="en-US" altLang="en-US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Hyposecretion</a:t>
            </a: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en-CA" sz="1800" b="1" dirty="0" smtClean="0"/>
              <a:t>hypopituitarism ( isolated, multiple, pan)</a:t>
            </a:r>
            <a:endParaRPr lang="en-CA" sz="1800" b="1" dirty="0"/>
          </a:p>
          <a:p>
            <a:pPr marL="768096" lvl="2" indent="0">
              <a:buNone/>
            </a:pPr>
            <a:endParaRPr lang="en-US" alt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/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Masses</a:t>
            </a:r>
          </a:p>
          <a:p>
            <a:pPr lvl="2"/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Functioning = Hypersecretion</a:t>
            </a:r>
            <a:endParaRPr lang="en-US" alt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2"/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Non-</a:t>
            </a: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Functioning </a:t>
            </a:r>
            <a:endParaRPr lang="en-US" alt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2"/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With /without mass-effect:</a:t>
            </a:r>
          </a:p>
          <a:p>
            <a:pPr lvl="3"/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Space occupying lesion </a:t>
            </a: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ndalus" panose="02020603050405020304" pitchFamily="18" charset="-78"/>
              </a:rPr>
              <a:t>( compression symptoms, </a:t>
            </a:r>
            <a:r>
              <a:rPr lang="en-CA" b="1" dirty="0" smtClean="0">
                <a:latin typeface="+mj-lt"/>
                <a:cs typeface="Andalus" panose="02020603050405020304" pitchFamily="18" charset="-78"/>
              </a:rPr>
              <a:t>hypopituitarism )</a:t>
            </a: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+mj-lt"/>
              <a:cs typeface="Andalus" panose="02020603050405020304" pitchFamily="18" charset="-78"/>
            </a:endParaRPr>
          </a:p>
          <a:p>
            <a:pPr lvl="3"/>
            <a:endParaRPr lang="en-CA" b="1" dirty="0" smtClean="0"/>
          </a:p>
          <a:p>
            <a:pPr lvl="1"/>
            <a:endParaRPr lang="en-CA" b="1" dirty="0" smtClean="0"/>
          </a:p>
          <a:p>
            <a:pPr marL="118872" indent="0">
              <a:buNone/>
            </a:pPr>
            <a:endParaRPr lang="en-CA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altLang="en-US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Etiology of Pituitary-Hypothalamic Lesions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8610600" cy="47244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80000"/>
              </a:lnSpc>
            </a:pPr>
            <a:r>
              <a:rPr lang="en-US" altLang="en-US" sz="2600" b="1" dirty="0">
                <a:latin typeface="Arial Narrow" pitchFamily="34" charset="0"/>
              </a:rPr>
              <a:t>Non-Functioning Pituitary Adenomas</a:t>
            </a:r>
          </a:p>
          <a:p>
            <a:pPr>
              <a:lnSpc>
                <a:spcPct val="80000"/>
              </a:lnSpc>
            </a:pPr>
            <a:endParaRPr lang="en-US" altLang="en-US" sz="2600" b="1" dirty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600" b="1" dirty="0">
                <a:latin typeface="Arial Narrow" pitchFamily="34" charset="0"/>
              </a:rPr>
              <a:t>Endocrine active pituitary adenomas</a:t>
            </a:r>
          </a:p>
          <a:p>
            <a:pPr lvl="1">
              <a:lnSpc>
                <a:spcPct val="80000"/>
              </a:lnSpc>
            </a:pPr>
            <a:r>
              <a:rPr lang="en-US" altLang="en-US" sz="2600" dirty="0" err="1" smtClean="0">
                <a:latin typeface="Arial Narrow" pitchFamily="34" charset="0"/>
              </a:rPr>
              <a:t>Prolactinoma</a:t>
            </a:r>
            <a:r>
              <a:rPr lang="en-US" altLang="en-US" sz="2600" dirty="0" smtClean="0">
                <a:latin typeface="Arial Narrow" pitchFamily="34" charset="0"/>
              </a:rPr>
              <a:t> ( PRL-</a:t>
            </a:r>
            <a:r>
              <a:rPr lang="en-US" altLang="en-US" sz="2600" dirty="0" err="1" smtClean="0">
                <a:latin typeface="Arial Narrow" pitchFamily="34" charset="0"/>
              </a:rPr>
              <a:t>oma</a:t>
            </a:r>
            <a:r>
              <a:rPr lang="en-US" altLang="en-US" sz="2600" dirty="0" smtClean="0">
                <a:latin typeface="Arial Narrow" pitchFamily="34" charset="0"/>
              </a:rPr>
              <a:t>)</a:t>
            </a:r>
            <a:endParaRPr lang="en-US" altLang="en-US" sz="2600" dirty="0">
              <a:latin typeface="Arial Narrow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altLang="en-US" sz="2600" dirty="0" err="1" smtClean="0">
                <a:latin typeface="Arial Narrow" pitchFamily="34" charset="0"/>
              </a:rPr>
              <a:t>Somatotropinoma</a:t>
            </a:r>
            <a:r>
              <a:rPr lang="en-US" altLang="en-US" sz="2600" dirty="0" smtClean="0">
                <a:latin typeface="Arial Narrow" pitchFamily="34" charset="0"/>
              </a:rPr>
              <a:t> ( GH secreting adenoma, Acromegaly)</a:t>
            </a:r>
            <a:endParaRPr lang="en-US" altLang="en-US" sz="2600" dirty="0">
              <a:latin typeface="Arial Narrow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altLang="en-US" sz="2600" dirty="0" err="1" smtClean="0">
                <a:latin typeface="Arial Narrow" pitchFamily="34" charset="0"/>
              </a:rPr>
              <a:t>Corticotropinoma</a:t>
            </a:r>
            <a:r>
              <a:rPr lang="en-US" altLang="en-US" sz="2600" dirty="0" smtClean="0">
                <a:latin typeface="Arial Narrow" pitchFamily="34" charset="0"/>
              </a:rPr>
              <a:t>   ( ACTH secreting adenoma, Cushing’s disease )</a:t>
            </a:r>
            <a:endParaRPr lang="en-US" altLang="en-US" sz="2600" dirty="0">
              <a:latin typeface="Arial Narrow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altLang="en-US" sz="2600" dirty="0" err="1" smtClean="0">
                <a:latin typeface="Arial Narrow" pitchFamily="34" charset="0"/>
              </a:rPr>
              <a:t>Thyrotropinoma</a:t>
            </a:r>
            <a:r>
              <a:rPr lang="en-US" altLang="en-US" sz="2600" dirty="0" smtClean="0">
                <a:latin typeface="Arial Narrow" pitchFamily="34" charset="0"/>
              </a:rPr>
              <a:t> (TSH-</a:t>
            </a:r>
            <a:r>
              <a:rPr lang="en-US" altLang="en-US" sz="2600" dirty="0" err="1" smtClean="0">
                <a:latin typeface="Arial Narrow" pitchFamily="34" charset="0"/>
              </a:rPr>
              <a:t>oma</a:t>
            </a:r>
            <a:r>
              <a:rPr lang="en-US" altLang="en-US" sz="2600" dirty="0" smtClean="0">
                <a:latin typeface="Arial Narrow" pitchFamily="34" charset="0"/>
              </a:rPr>
              <a:t>, rare )</a:t>
            </a:r>
            <a:endParaRPr lang="en-US" altLang="en-US" sz="2600" dirty="0">
              <a:latin typeface="Arial Narrow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altLang="en-US" sz="2600" dirty="0">
                <a:latin typeface="Arial Narrow" pitchFamily="34" charset="0"/>
              </a:rPr>
              <a:t>Other mixed </a:t>
            </a:r>
            <a:r>
              <a:rPr lang="en-US" altLang="en-US" sz="2600" dirty="0" smtClean="0">
                <a:latin typeface="Arial Narrow" pitchFamily="34" charset="0"/>
              </a:rPr>
              <a:t>endocrine </a:t>
            </a:r>
            <a:r>
              <a:rPr lang="en-US" altLang="en-US" sz="2600" dirty="0">
                <a:latin typeface="Arial Narrow" pitchFamily="34" charset="0"/>
              </a:rPr>
              <a:t>active adenomas</a:t>
            </a:r>
          </a:p>
          <a:p>
            <a:pPr>
              <a:lnSpc>
                <a:spcPct val="80000"/>
              </a:lnSpc>
            </a:pPr>
            <a:endParaRPr lang="en-US" altLang="en-US" sz="2600" b="1" dirty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600" b="1" dirty="0">
                <a:latin typeface="Arial Narrow" pitchFamily="34" charset="0"/>
              </a:rPr>
              <a:t>Malignant pituitary tumors: </a:t>
            </a:r>
            <a:r>
              <a:rPr lang="en-US" altLang="en-US" sz="2600" dirty="0">
                <a:latin typeface="Arial Narrow" pitchFamily="34" charset="0"/>
              </a:rPr>
              <a:t>Functional and non-functional pituitary carcinoma</a:t>
            </a:r>
          </a:p>
          <a:p>
            <a:pPr>
              <a:lnSpc>
                <a:spcPct val="80000"/>
              </a:lnSpc>
            </a:pPr>
            <a:endParaRPr lang="en-US" altLang="en-US" sz="2600" dirty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600" b="1" dirty="0">
                <a:latin typeface="Arial Narrow" pitchFamily="34" charset="0"/>
              </a:rPr>
              <a:t>Metastases in the pituitary (breast, lung, stomach, kidney)</a:t>
            </a:r>
          </a:p>
          <a:p>
            <a:pPr>
              <a:lnSpc>
                <a:spcPct val="80000"/>
              </a:lnSpc>
            </a:pPr>
            <a:endParaRPr lang="en-US" altLang="en-US" sz="2600" b="1" dirty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600" b="1" dirty="0">
                <a:latin typeface="Arial Narrow" pitchFamily="34" charset="0"/>
              </a:rPr>
              <a:t>Pituitary cysts: </a:t>
            </a:r>
            <a:r>
              <a:rPr lang="en-US" altLang="en-US" sz="2600" dirty="0" err="1">
                <a:latin typeface="Arial Narrow" pitchFamily="34" charset="0"/>
              </a:rPr>
              <a:t>Rathke's</a:t>
            </a:r>
            <a:r>
              <a:rPr lang="en-US" altLang="en-US" sz="2600" dirty="0">
                <a:latin typeface="Arial Narrow" pitchFamily="34" charset="0"/>
              </a:rPr>
              <a:t> cleft cyst, </a:t>
            </a:r>
            <a:r>
              <a:rPr lang="en-US" altLang="en-US" sz="2600" dirty="0" err="1">
                <a:latin typeface="Arial Narrow" pitchFamily="34" charset="0"/>
              </a:rPr>
              <a:t>Mucocoeles</a:t>
            </a:r>
            <a:r>
              <a:rPr lang="en-US" altLang="en-US" sz="2600" dirty="0">
                <a:latin typeface="Arial Narrow" pitchFamily="34" charset="0"/>
              </a:rPr>
              <a:t>, Others</a:t>
            </a:r>
          </a:p>
          <a:p>
            <a:pPr>
              <a:lnSpc>
                <a:spcPct val="80000"/>
              </a:lnSpc>
            </a:pPr>
            <a:endParaRPr lang="en-US" altLang="en-US" sz="2600" dirty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600" b="1" dirty="0">
                <a:latin typeface="Arial Narrow" pitchFamily="34" charset="0"/>
              </a:rPr>
              <a:t>Empty </a:t>
            </a:r>
            <a:r>
              <a:rPr lang="en-US" altLang="en-US" sz="2600" b="1" dirty="0" err="1">
                <a:latin typeface="Arial Narrow" pitchFamily="34" charset="0"/>
              </a:rPr>
              <a:t>sella</a:t>
            </a:r>
            <a:r>
              <a:rPr lang="en-US" altLang="en-US" sz="2600" b="1" dirty="0">
                <a:latin typeface="Arial Narrow" pitchFamily="34" charset="0"/>
              </a:rPr>
              <a:t> </a:t>
            </a:r>
            <a:r>
              <a:rPr lang="en-US" altLang="en-US" sz="2600" b="1" dirty="0" smtClean="0">
                <a:latin typeface="Arial Narrow" pitchFamily="34" charset="0"/>
              </a:rPr>
              <a:t>syndrome</a:t>
            </a:r>
          </a:p>
          <a:p>
            <a:pPr>
              <a:lnSpc>
                <a:spcPct val="80000"/>
              </a:lnSpc>
            </a:pPr>
            <a:endParaRPr lang="en-US" altLang="en-US" sz="2600" b="1" dirty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600" b="1" dirty="0" smtClean="0">
                <a:latin typeface="Arial Narrow" pitchFamily="34" charset="0"/>
              </a:rPr>
              <a:t>Pituitary abscess</a:t>
            </a:r>
          </a:p>
          <a:p>
            <a:pPr>
              <a:lnSpc>
                <a:spcPct val="80000"/>
              </a:lnSpc>
            </a:pPr>
            <a:endParaRPr lang="en-US" altLang="en-US" sz="2600" b="1" dirty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600" b="1" dirty="0" smtClean="0">
                <a:latin typeface="Arial Narrow" pitchFamily="34" charset="0"/>
              </a:rPr>
              <a:t>Lymphocytic </a:t>
            </a:r>
            <a:r>
              <a:rPr lang="en-US" altLang="en-US" sz="2600" b="1" dirty="0" err="1" smtClean="0">
                <a:latin typeface="Arial Narrow" pitchFamily="34" charset="0"/>
              </a:rPr>
              <a:t>hypophysitis</a:t>
            </a:r>
            <a:endParaRPr lang="en-US" altLang="en-US" sz="2600" b="1" dirty="0" smtClean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endParaRPr lang="en-US" altLang="en-US" sz="2600" b="1" dirty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600" b="1" dirty="0" smtClean="0">
                <a:latin typeface="Arial Narrow" pitchFamily="34" charset="0"/>
              </a:rPr>
              <a:t>Carotid </a:t>
            </a:r>
            <a:r>
              <a:rPr lang="en-US" altLang="en-US" sz="2600" b="1" dirty="0" err="1" smtClean="0">
                <a:latin typeface="Arial Narrow" pitchFamily="34" charset="0"/>
              </a:rPr>
              <a:t>aneursym</a:t>
            </a:r>
            <a:endParaRPr lang="en-US" altLang="en-US" sz="2600" b="1" dirty="0" smtClean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endParaRPr lang="en-US" altLang="en-US" sz="2600" b="1" dirty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endParaRPr lang="en-US" altLang="en-US" sz="2600" b="1" dirty="0" smtClean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endParaRPr lang="en-US" altLang="en-US" sz="2000" b="1" dirty="0">
              <a:solidFill>
                <a:srgbClr val="FFFF66"/>
              </a:solidFill>
              <a:latin typeface="Arial Narrow" pitchFamily="34" charset="0"/>
            </a:endParaRPr>
          </a:p>
          <a:p>
            <a:pPr marL="118872" indent="0">
              <a:lnSpc>
                <a:spcPct val="80000"/>
              </a:lnSpc>
              <a:buNone/>
            </a:pPr>
            <a:endParaRPr lang="en-US" altLang="en-US" sz="2000" b="1" dirty="0" smtClean="0">
              <a:solidFill>
                <a:srgbClr val="FFFF66"/>
              </a:solidFill>
              <a:latin typeface="Arial Narrow" pitchFamily="34" charset="0"/>
            </a:endParaRPr>
          </a:p>
          <a:p>
            <a:pPr marL="118872" indent="0">
              <a:lnSpc>
                <a:spcPct val="80000"/>
              </a:lnSpc>
              <a:buNone/>
            </a:pPr>
            <a:r>
              <a:rPr lang="en-US" altLang="en-US" sz="2000" b="1" dirty="0">
                <a:solidFill>
                  <a:srgbClr val="FFFF66"/>
                </a:solidFill>
                <a:latin typeface="Arial Narrow" pitchFamily="34" charset="0"/>
              </a:rPr>
              <a:t>\</a:t>
            </a:r>
            <a:br>
              <a:rPr lang="en-US" altLang="en-US" sz="2000" b="1" dirty="0">
                <a:solidFill>
                  <a:srgbClr val="FFFF66"/>
                </a:solidFill>
                <a:latin typeface="Arial Narrow" pitchFamily="34" charset="0"/>
              </a:rPr>
            </a:br>
            <a:endParaRPr lang="en-US" altLang="en-US" sz="2000" b="1" dirty="0">
              <a:solidFill>
                <a:srgbClr val="FFFF66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702036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8" t="17715" r="16479" b="10331"/>
          <a:stretch/>
        </p:blipFill>
        <p:spPr>
          <a:xfrm>
            <a:off x="539552" y="1844824"/>
            <a:ext cx="4004480" cy="4317780"/>
          </a:xfrm>
          <a:prstGeom prst="rect">
            <a:avLst/>
          </a:prstGeom>
        </p:spPr>
      </p:pic>
      <p:pic>
        <p:nvPicPr>
          <p:cNvPr id="6" name="Picture 4" descr="http://images.radiopaedia.org/images/1723804/c1bdef2948fb75f24b637af770dc0a_thum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44824"/>
            <a:ext cx="3960440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 descr="pit1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1484784"/>
            <a:ext cx="4000528" cy="4643470"/>
          </a:xfr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2" t="10867" r="37953" b="10768"/>
          <a:stretch/>
        </p:blipFill>
        <p:spPr bwMode="auto">
          <a:xfrm>
            <a:off x="4355976" y="1567333"/>
            <a:ext cx="445131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 understand basic pathophysiology and feedback  for </a:t>
            </a:r>
            <a:r>
              <a:rPr lang="en-US" dirty="0"/>
              <a:t>anterior pituitary </a:t>
            </a:r>
            <a:r>
              <a:rPr lang="en-US" dirty="0" smtClean="0"/>
              <a:t>hormones.</a:t>
            </a:r>
          </a:p>
          <a:p>
            <a:endParaRPr lang="en-US" dirty="0" smtClean="0"/>
          </a:p>
          <a:p>
            <a:r>
              <a:rPr lang="en-US" dirty="0" smtClean="0"/>
              <a:t>Know </a:t>
            </a:r>
            <a:r>
              <a:rPr lang="en-US" dirty="0"/>
              <a:t>about </a:t>
            </a:r>
            <a:r>
              <a:rPr lang="en-US" dirty="0" smtClean="0"/>
              <a:t>clinical approach for common </a:t>
            </a:r>
            <a:r>
              <a:rPr lang="en-US" dirty="0"/>
              <a:t>anterior pituitary gland </a:t>
            </a:r>
            <a:r>
              <a:rPr lang="en-US" dirty="0" smtClean="0"/>
              <a:t>disorders:</a:t>
            </a:r>
          </a:p>
          <a:p>
            <a:pPr lvl="1"/>
            <a:r>
              <a:rPr lang="en-US" dirty="0" smtClean="0"/>
              <a:t>Common clinical presentations.</a:t>
            </a:r>
          </a:p>
          <a:p>
            <a:pPr lvl="1"/>
            <a:r>
              <a:rPr lang="en-US" dirty="0" smtClean="0"/>
              <a:t>Main </a:t>
            </a:r>
            <a:r>
              <a:rPr lang="en-US" dirty="0"/>
              <a:t>laboratory </a:t>
            </a:r>
            <a:r>
              <a:rPr lang="en-US" dirty="0" smtClean="0"/>
              <a:t>investigations.</a:t>
            </a:r>
          </a:p>
          <a:p>
            <a:pPr lvl="1"/>
            <a:r>
              <a:rPr lang="en-US" dirty="0" smtClean="0"/>
              <a:t>Radiological investigations</a:t>
            </a:r>
          </a:p>
          <a:p>
            <a:pPr lvl="1"/>
            <a:r>
              <a:rPr lang="en-US" dirty="0"/>
              <a:t>Describe </a:t>
            </a:r>
            <a:r>
              <a:rPr lang="en-US" dirty="0" smtClean="0"/>
              <a:t>lines </a:t>
            </a:r>
            <a:r>
              <a:rPr lang="en-US" smtClean="0"/>
              <a:t>of management </a:t>
            </a:r>
            <a:r>
              <a:rPr lang="en-US" dirty="0"/>
              <a:t>for each of these conditions.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6268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Anterior Pituitary </a:t>
            </a:r>
            <a:r>
              <a:rPr lang="en-CA" dirty="0"/>
              <a:t>Disorders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Function :</a:t>
            </a:r>
          </a:p>
          <a:p>
            <a:pPr lvl="2"/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Hypersecretion: </a:t>
            </a:r>
            <a:r>
              <a:rPr lang="en-US" altLang="en-US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(GH,LH,FSH,PRL,TSH,ACTH)</a:t>
            </a:r>
          </a:p>
          <a:p>
            <a:pPr lvl="2"/>
            <a:r>
              <a:rPr lang="en-US" altLang="en-US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Hyposecretion</a:t>
            </a: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en-CA" sz="1800" b="1" dirty="0" smtClean="0"/>
              <a:t>hypopituitarism ( isolated, multiple, pan)</a:t>
            </a:r>
            <a:endParaRPr lang="en-CA" sz="1800" b="1" dirty="0"/>
          </a:p>
          <a:p>
            <a:pPr marL="768096" lvl="2" indent="0">
              <a:buNone/>
            </a:pPr>
            <a:endParaRPr lang="en-US" alt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/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Masses</a:t>
            </a:r>
          </a:p>
          <a:p>
            <a:pPr lvl="2"/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Functioning = Hypersecretion</a:t>
            </a:r>
            <a:endParaRPr lang="en-US" alt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2"/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Non-</a:t>
            </a: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Functioning </a:t>
            </a:r>
            <a:endParaRPr lang="en-US" alt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2"/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With /without mass-effect:</a:t>
            </a:r>
          </a:p>
          <a:p>
            <a:pPr lvl="3"/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Space occupying lesion </a:t>
            </a: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ndalus" panose="02020603050405020304" pitchFamily="18" charset="-78"/>
              </a:rPr>
              <a:t>( compression symptoms, </a:t>
            </a:r>
            <a:r>
              <a:rPr lang="en-CA" b="1" dirty="0" smtClean="0">
                <a:latin typeface="+mj-lt"/>
                <a:cs typeface="Andalus" panose="02020603050405020304" pitchFamily="18" charset="-78"/>
              </a:rPr>
              <a:t>hypopituitarism )</a:t>
            </a: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+mj-lt"/>
              <a:cs typeface="Andalus" panose="02020603050405020304" pitchFamily="18" charset="-78"/>
            </a:endParaRPr>
          </a:p>
          <a:p>
            <a:pPr lvl="3"/>
            <a:endParaRPr lang="en-CA" b="1" dirty="0" smtClean="0"/>
          </a:p>
          <a:p>
            <a:pPr lvl="1"/>
            <a:endParaRPr lang="en-CA" b="1" dirty="0" smtClean="0"/>
          </a:p>
          <a:p>
            <a:pPr marL="118872" indent="0">
              <a:buNone/>
            </a:pPr>
            <a:endParaRPr lang="en-CA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93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Disorders of Pituitary Function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296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b="1" dirty="0"/>
              <a:t>Hypopituitarism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Central </a:t>
            </a:r>
            <a:r>
              <a:rPr lang="en-US" altLang="en-US" sz="2400" dirty="0" err="1"/>
              <a:t>hypoadrenalism</a:t>
            </a:r>
            <a:r>
              <a:rPr lang="en-US" altLang="en-US" sz="2400" dirty="0"/>
              <a:t>, hypogonadism, hypothyroidism or GH deficiency 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err="1"/>
              <a:t>Panhypopituitarism</a:t>
            </a:r>
            <a:endParaRPr lang="en-US" altLang="en-US" sz="2400" dirty="0"/>
          </a:p>
          <a:p>
            <a:pPr>
              <a:lnSpc>
                <a:spcPct val="90000"/>
              </a:lnSpc>
              <a:buFontTx/>
              <a:buNone/>
            </a:pP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sz="2800" b="1" dirty="0" err="1"/>
              <a:t>Hypersecretion</a:t>
            </a:r>
            <a:r>
              <a:rPr lang="en-US" altLang="en-US" sz="2800" b="1" dirty="0"/>
              <a:t> of Pituitary Hormones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err="1"/>
              <a:t>Hyperprolactinemia</a:t>
            </a:r>
            <a:endParaRPr lang="en-US" altLang="en-US" sz="2400" dirty="0"/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Acromegaly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Cushing’s Disease</a:t>
            </a:r>
          </a:p>
        </p:txBody>
      </p:sp>
    </p:spTree>
    <p:extLst>
      <p:ext uri="{BB962C8B-B14F-4D97-AF65-F5344CB8AC3E}">
        <p14:creationId xmlns:p14="http://schemas.microsoft.com/office/powerpoint/2010/main" val="1590937896"/>
      </p:ext>
    </p:extLst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Evaluation of Pituitary mass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sz="2400" dirty="0" smtClean="0"/>
          </a:p>
          <a:p>
            <a:endParaRPr lang="en-CA" sz="2400" dirty="0" smtClean="0"/>
          </a:p>
          <a:p>
            <a:r>
              <a:rPr lang="en-CA" sz="2400" dirty="0" smtClean="0"/>
              <a:t>Pituitary adenoma:</a:t>
            </a:r>
          </a:p>
          <a:p>
            <a:pPr lvl="1"/>
            <a:r>
              <a:rPr lang="en-CA" sz="2000" dirty="0" smtClean="0"/>
              <a:t> 10 % of all pituitary lesions</a:t>
            </a:r>
          </a:p>
          <a:p>
            <a:pPr lvl="1"/>
            <a:r>
              <a:rPr lang="en-CA" sz="2000" dirty="0" smtClean="0"/>
              <a:t>Genetic-related</a:t>
            </a:r>
          </a:p>
          <a:p>
            <a:pPr lvl="2"/>
            <a:r>
              <a:rPr lang="en-CA" sz="1600" dirty="0" smtClean="0"/>
              <a:t>MEN-1,  Gs-alpha mutation, PTTG gene, FGF receptor-4</a:t>
            </a:r>
          </a:p>
          <a:p>
            <a:endParaRPr lang="en-CA" sz="2400" dirty="0" smtClean="0"/>
          </a:p>
          <a:p>
            <a:r>
              <a:rPr lang="en-CA" sz="2400" dirty="0" smtClean="0"/>
              <a:t>Pituitary </a:t>
            </a:r>
            <a:r>
              <a:rPr lang="en-CA" sz="2400" dirty="0" err="1" smtClean="0"/>
              <a:t>incidentaloma</a:t>
            </a:r>
            <a:r>
              <a:rPr lang="en-CA" sz="2400" dirty="0" smtClean="0"/>
              <a:t>: </a:t>
            </a:r>
          </a:p>
          <a:p>
            <a:pPr lvl="1"/>
            <a:r>
              <a:rPr lang="en-CA" sz="2000" dirty="0" smtClean="0"/>
              <a:t>1.5 -31     % in autopsy ( prevalence)</a:t>
            </a:r>
            <a:endParaRPr lang="en-CA" sz="2000" dirty="0"/>
          </a:p>
          <a:p>
            <a:pPr lvl="1"/>
            <a:r>
              <a:rPr lang="en-CA" sz="2400" dirty="0" smtClean="0"/>
              <a:t>10 %   by MRI most of them &lt; 1 cm</a:t>
            </a:r>
          </a:p>
          <a:p>
            <a:pPr lvl="7"/>
            <a:endParaRPr lang="en-CA" sz="2400" dirty="0" smtClean="0"/>
          </a:p>
          <a:p>
            <a:pPr lvl="7"/>
            <a:endParaRPr lang="en-CA" sz="2400" dirty="0" smtClean="0"/>
          </a:p>
          <a:p>
            <a:pPr lvl="7"/>
            <a:endParaRPr lang="en-CA" sz="2400" dirty="0" smtClean="0"/>
          </a:p>
          <a:p>
            <a:pPr lvl="8"/>
            <a:endParaRPr lang="en-CA" sz="1100" dirty="0" smtClean="0"/>
          </a:p>
          <a:p>
            <a:pPr lvl="7">
              <a:buNone/>
            </a:pPr>
            <a:endParaRPr lang="en-CA" sz="2400" dirty="0" smtClean="0"/>
          </a:p>
          <a:p>
            <a:pPr lvl="7">
              <a:buNone/>
            </a:pPr>
            <a:endParaRPr lang="en-CA" sz="2400" dirty="0" smtClean="0"/>
          </a:p>
          <a:p>
            <a:pPr lvl="7">
              <a:buNone/>
            </a:pPr>
            <a:endParaRPr lang="en-CA" sz="1200" dirty="0" smtClean="0"/>
          </a:p>
          <a:p>
            <a:pPr lvl="7">
              <a:buNone/>
            </a:pPr>
            <a:endParaRPr lang="en-CA" sz="1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Evaluation of Pituitary lesion</a:t>
            </a:r>
            <a:endParaRPr lang="en-CA" b="1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928802"/>
            <a:ext cx="750099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Evaluation of Pituitary lesion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4600" b="1" dirty="0" smtClean="0"/>
              <a:t>C: Clinical </a:t>
            </a:r>
            <a:r>
              <a:rPr lang="en-US" dirty="0" smtClean="0"/>
              <a:t>( History and Examination)</a:t>
            </a:r>
          </a:p>
          <a:p>
            <a:pPr lvl="1"/>
            <a:r>
              <a:rPr lang="en-US" dirty="0" smtClean="0"/>
              <a:t> function ( </a:t>
            </a:r>
            <a:r>
              <a:rPr lang="en-US" dirty="0" err="1" smtClean="0"/>
              <a:t>oversection</a:t>
            </a:r>
            <a:r>
              <a:rPr lang="en-US" dirty="0" smtClean="0"/>
              <a:t> or </a:t>
            </a:r>
            <a:r>
              <a:rPr lang="en-US" dirty="0" err="1" smtClean="0"/>
              <a:t>hyposecretion</a:t>
            </a:r>
            <a:r>
              <a:rPr lang="en-US" dirty="0" smtClean="0"/>
              <a:t> )</a:t>
            </a:r>
          </a:p>
          <a:p>
            <a:pPr lvl="1"/>
            <a:r>
              <a:rPr lang="en-US" dirty="0" smtClean="0"/>
              <a:t>Mass ( headache, visual symptoms )</a:t>
            </a:r>
          </a:p>
          <a:p>
            <a:endParaRPr lang="en-US" dirty="0" smtClean="0"/>
          </a:p>
          <a:p>
            <a:r>
              <a:rPr lang="en-US" sz="4600" b="1" dirty="0" smtClean="0"/>
              <a:t>B: Biochemical</a:t>
            </a:r>
          </a:p>
          <a:p>
            <a:pPr lvl="1"/>
            <a:r>
              <a:rPr lang="en-US" dirty="0" smtClean="0"/>
              <a:t>Screen Test</a:t>
            </a:r>
          </a:p>
          <a:p>
            <a:pPr lvl="1"/>
            <a:r>
              <a:rPr lang="en-US" dirty="0" smtClean="0"/>
              <a:t>Confirmatory Test</a:t>
            </a:r>
          </a:p>
          <a:p>
            <a:endParaRPr lang="en-US" dirty="0" smtClean="0"/>
          </a:p>
          <a:p>
            <a:r>
              <a:rPr lang="en-US" sz="4600" b="1" dirty="0" smtClean="0"/>
              <a:t>A: Anatomical</a:t>
            </a:r>
          </a:p>
          <a:p>
            <a:pPr lvl="1"/>
            <a:r>
              <a:rPr lang="en-US" dirty="0" smtClean="0"/>
              <a:t>MRI of </a:t>
            </a:r>
            <a:r>
              <a:rPr lang="en-US" dirty="0" err="1" smtClean="0"/>
              <a:t>sella</a:t>
            </a:r>
            <a:r>
              <a:rPr lang="en-US" dirty="0" smtClean="0"/>
              <a:t> </a:t>
            </a:r>
            <a:r>
              <a:rPr lang="en-US" dirty="0" err="1" smtClean="0"/>
              <a:t>turcica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Then treatment:</a:t>
            </a:r>
          </a:p>
          <a:p>
            <a:pPr lvl="1"/>
            <a:r>
              <a:rPr lang="en-US" dirty="0" smtClean="0"/>
              <a:t>Surgical – Medical – Radiation</a:t>
            </a:r>
          </a:p>
          <a:p>
            <a:pPr lvl="1"/>
            <a:r>
              <a:rPr lang="en-US" dirty="0" smtClean="0"/>
              <a:t>Medical – Surgical – Radiation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91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Non- functional pituitary adenoma</a:t>
            </a:r>
            <a:endParaRPr lang="en-US" dirty="0"/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4461472"/>
              </p:ext>
            </p:extLst>
          </p:nvPr>
        </p:nvGraphicFramePr>
        <p:xfrm>
          <a:off x="467544" y="1556792"/>
          <a:ext cx="8229600" cy="500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2552"/>
                <a:gridCol w="6347048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C: Clinical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Asymptomtic</a:t>
                      </a:r>
                      <a:r>
                        <a:rPr lang="en-US" baseline="0" dirty="0" smtClean="0"/>
                        <a:t> , </a:t>
                      </a:r>
                      <a:r>
                        <a:rPr lang="en-CA" sz="1800" dirty="0" err="1" smtClean="0"/>
                        <a:t>incidentaloma</a:t>
                      </a:r>
                      <a:r>
                        <a:rPr lang="en-CA" sz="1800" dirty="0" smtClean="0"/>
                        <a:t> by imaging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 smtClean="0"/>
                        <a:t>Mass-effect ( mechanical pressure,</a:t>
                      </a:r>
                      <a:r>
                        <a:rPr lang="en-CA" sz="1800" baseline="0" dirty="0" smtClean="0"/>
                        <a:t> hypopituitarism, visual ( </a:t>
                      </a:r>
                      <a:r>
                        <a:rPr lang="en-CA" sz="1800" baseline="0" dirty="0" err="1" smtClean="0"/>
                        <a:t>bitemproal</a:t>
                      </a:r>
                      <a:r>
                        <a:rPr lang="en-CA" sz="1800" baseline="0" dirty="0" smtClean="0"/>
                        <a:t> hemianopia)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 smtClean="0"/>
                        <a:t>Gonadal hypersecretion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B: Biochemical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GH,LH,FSH,TSH,ACTH: not high</a:t>
                      </a:r>
                    </a:p>
                    <a:p>
                      <a:r>
                        <a:rPr lang="en-US" dirty="0" smtClean="0"/>
                        <a:t>PRL</a:t>
                      </a:r>
                      <a:r>
                        <a:rPr lang="en-US" baseline="0" dirty="0" smtClean="0"/>
                        <a:t> : low ,high, normal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A: Anatomical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MRI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Treatment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1" dirty="0" smtClean="0"/>
                        <a:t>Surgery  if indicated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1" dirty="0" smtClean="0"/>
                        <a:t>Observation</a:t>
                      </a:r>
                    </a:p>
                    <a:p>
                      <a:r>
                        <a:rPr lang="en-CA" sz="1800" b="1" dirty="0" smtClean="0"/>
                        <a:t>Adjunctive therapy:</a:t>
                      </a:r>
                    </a:p>
                    <a:p>
                      <a:pPr>
                        <a:buNone/>
                      </a:pPr>
                      <a:r>
                        <a:rPr lang="en-CA" sz="1800" dirty="0" smtClean="0"/>
                        <a:t>		-  Radiation therapy</a:t>
                      </a:r>
                    </a:p>
                    <a:p>
                      <a:pPr>
                        <a:buNone/>
                      </a:pPr>
                      <a:r>
                        <a:rPr lang="en-CA" sz="1800" dirty="0" smtClean="0"/>
                        <a:t>		-  Dopamine agonist</a:t>
                      </a:r>
                    </a:p>
                    <a:p>
                      <a:pPr>
                        <a:buNone/>
                      </a:pPr>
                      <a:r>
                        <a:rPr lang="en-CA" sz="1800" dirty="0" smtClean="0"/>
                        <a:t>		-  Somatostatin analogue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040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 smtClean="0"/>
              <a:t>Non- functional pituitary adenoma</a:t>
            </a:r>
            <a:endParaRPr lang="en-CA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714488"/>
            <a:ext cx="857256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Functional pituitary mass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390600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Prolactin</a:t>
            </a:r>
            <a:endParaRPr lang="en-US" dirty="0"/>
          </a:p>
        </p:txBody>
      </p:sp>
      <p:pic>
        <p:nvPicPr>
          <p:cNvPr id="4" name="Picture 2" descr="Prolact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844824"/>
            <a:ext cx="5688632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6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Prolactin - Low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clinical significant if there is no mass invading the hypothalamus.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N.B. :</a:t>
            </a:r>
          </a:p>
          <a:p>
            <a:pPr lvl="1"/>
            <a:r>
              <a:rPr lang="en-US" dirty="0" smtClean="0"/>
              <a:t>PRL is the only pituitary hormone that is inhibited by hypothalamus.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130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b="1" smtClean="0"/>
              <a:t>Endocrine system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18872" indent="0" eaLnBrk="1" hangingPunct="1">
              <a:buNone/>
            </a:pPr>
            <a:endParaRPr lang="en-US" dirty="0" smtClean="0"/>
          </a:p>
        </p:txBody>
      </p:sp>
      <p:pic>
        <p:nvPicPr>
          <p:cNvPr id="6148" name="Picture 5" descr="P_endocrine-system"/>
          <p:cNvPicPr>
            <a:picLocks noChangeAspect="1" noChangeArrowheads="1"/>
          </p:cNvPicPr>
          <p:nvPr/>
        </p:nvPicPr>
        <p:blipFill rotWithShape="1">
          <a:blip r:embed="rId3" cstate="print"/>
          <a:srcRect b="8179"/>
          <a:stretch/>
        </p:blipFill>
        <p:spPr bwMode="auto">
          <a:xfrm>
            <a:off x="971822" y="1556792"/>
            <a:ext cx="6840538" cy="513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مستطيل 1"/>
          <p:cNvSpPr/>
          <p:nvPr/>
        </p:nvSpPr>
        <p:spPr>
          <a:xfrm>
            <a:off x="1331640" y="1988840"/>
            <a:ext cx="1368152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Prolactinoma</a:t>
            </a:r>
            <a:r>
              <a:rPr lang="en-CA" dirty="0" smtClean="0"/>
              <a:t> ( Mass + high level)</a:t>
            </a:r>
            <a:endParaRPr lang="en-CA" dirty="0"/>
          </a:p>
        </p:txBody>
      </p:sp>
      <p:pic>
        <p:nvPicPr>
          <p:cNvPr id="3" name="Picture 2" descr="Prolact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99114" y="1628800"/>
            <a:ext cx="5832648" cy="4968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3" name="عنصر نائب للمحتوى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9134124"/>
              </p:ext>
            </p:extLst>
          </p:nvPr>
        </p:nvGraphicFramePr>
        <p:xfrm>
          <a:off x="107504" y="370276"/>
          <a:ext cx="8964488" cy="5723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0660"/>
                <a:gridCol w="6913828"/>
              </a:tblGrid>
              <a:tr h="525142">
                <a:tc gridSpan="2">
                  <a:txBody>
                    <a:bodyPr/>
                    <a:lstStyle/>
                    <a:p>
                      <a:r>
                        <a:rPr lang="en-US" altLang="en-US" sz="3200" dirty="0" err="1" smtClean="0"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Prolactinomas</a:t>
                      </a:r>
                      <a:endParaRPr lang="en-US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2499194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C: Clinical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1" dirty="0" err="1" smtClean="0"/>
                        <a:t>oligomenorrhea</a:t>
                      </a:r>
                      <a:r>
                        <a:rPr lang="en-US" altLang="en-US" sz="1400" b="1" dirty="0" smtClean="0"/>
                        <a:t>, amenorrhea or infertility</a:t>
                      </a:r>
                    </a:p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1" dirty="0" smtClean="0"/>
                        <a:t>Galactorrhea</a:t>
                      </a:r>
                    </a:p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 dirty="0" smtClean="0"/>
                        <a:t>Mass-effect ( mechanical pressure,</a:t>
                      </a:r>
                      <a:r>
                        <a:rPr lang="en-CA" sz="1400" b="1" baseline="0" dirty="0" smtClean="0"/>
                        <a:t> hypopituitarism)</a:t>
                      </a:r>
                      <a:r>
                        <a:rPr lang="en-US" altLang="en-US" sz="1400" b="1" dirty="0" smtClean="0"/>
                        <a:t> </a:t>
                      </a:r>
                    </a:p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1" dirty="0" smtClean="0"/>
                        <a:t>Sexual dysfunction (in male)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1400" b="1" i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1" i="1" dirty="0" smtClean="0"/>
                        <a:t>asleep, stress, pregnancy, lactation and chest wall stimulation or trauma, Renal failure, Liver failure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1" i="1" dirty="0" smtClean="0"/>
                        <a:t>medication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400" b="1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 baseline="0" dirty="0" smtClean="0"/>
                        <a:t>O/E: Visual field defect ( </a:t>
                      </a:r>
                      <a:r>
                        <a:rPr lang="en-CA" sz="1400" b="1" baseline="0" dirty="0" err="1" smtClean="0"/>
                        <a:t>Bitemporal</a:t>
                      </a:r>
                      <a:r>
                        <a:rPr lang="en-CA" sz="1400" b="1" baseline="0" dirty="0" smtClean="0"/>
                        <a:t> hemianopia)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 baseline="0" dirty="0" smtClean="0"/>
                        <a:t>Nipple discharge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</a:tr>
              <a:tr h="1150218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B: Biochemical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GH,LH,FSH,TSH,ACTH: normal or low</a:t>
                      </a:r>
                    </a:p>
                    <a:p>
                      <a:r>
                        <a:rPr lang="en-US" sz="1400" dirty="0" smtClean="0"/>
                        <a:t>PRL</a:t>
                      </a:r>
                      <a:r>
                        <a:rPr lang="en-US" sz="1400" baseline="0" dirty="0" smtClean="0"/>
                        <a:t> : High</a:t>
                      </a:r>
                    </a:p>
                    <a:p>
                      <a:r>
                        <a:rPr lang="en-US" sz="1400" baseline="0" dirty="0" smtClean="0"/>
                        <a:t>TSH: R/O Hypothyroidism( primary)</a:t>
                      </a:r>
                    </a:p>
                    <a:p>
                      <a:r>
                        <a:rPr lang="en-US" sz="1400" baseline="0" dirty="0" smtClean="0"/>
                        <a:t>IGF-1: R/O acromegaly co-</a:t>
                      </a:r>
                      <a:r>
                        <a:rPr lang="en-US" sz="1400" baseline="0" dirty="0" err="1" smtClean="0"/>
                        <a:t>secrtion</a:t>
                      </a:r>
                      <a:endParaRPr lang="en-US" sz="1400" dirty="0"/>
                    </a:p>
                  </a:txBody>
                  <a:tcPr/>
                </a:tc>
              </a:tr>
              <a:tr h="45143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A: Anatomical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MRI</a:t>
                      </a:r>
                      <a:endParaRPr lang="en-US" sz="1400" dirty="0"/>
                    </a:p>
                  </a:txBody>
                  <a:tcPr/>
                </a:tc>
              </a:tr>
              <a:tr h="890492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Treatment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 dirty="0" smtClean="0"/>
                        <a:t>Medical</a:t>
                      </a:r>
                      <a:r>
                        <a:rPr lang="en-CA" sz="1400" b="1" baseline="0" dirty="0" smtClean="0"/>
                        <a:t> – Medical – Medical ( Dopamine agonist)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 dirty="0" smtClean="0"/>
                        <a:t>Surgical- Radiation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267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Prolactinomas</a:t>
            </a:r>
            <a:endParaRPr lang="en-US" alt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534400" cy="4114800"/>
          </a:xfrm>
        </p:spPr>
        <p:txBody>
          <a:bodyPr/>
          <a:lstStyle/>
          <a:p>
            <a:r>
              <a:rPr lang="en-US" altLang="en-US" sz="2800" b="1" dirty="0"/>
              <a:t>Most common </a:t>
            </a:r>
            <a:r>
              <a:rPr lang="en-US" altLang="en-US" sz="2800" dirty="0"/>
              <a:t>of functional pituitary adenomas</a:t>
            </a:r>
          </a:p>
          <a:p>
            <a:r>
              <a:rPr lang="en-US" altLang="en-US" sz="2800" dirty="0"/>
              <a:t>25-30% of all pituitary adenomas</a:t>
            </a:r>
          </a:p>
          <a:p>
            <a:r>
              <a:rPr lang="en-US" altLang="en-US" sz="2800" dirty="0"/>
              <a:t>Some growth hormone (GH)–producing tumors also co-secrete PRL </a:t>
            </a:r>
          </a:p>
          <a:p>
            <a:r>
              <a:rPr lang="en-US" altLang="en-US" sz="2800" dirty="0" err="1" smtClean="0"/>
              <a:t>Prolactinomas</a:t>
            </a:r>
            <a:r>
              <a:rPr lang="en-US" altLang="en-US" sz="2800" dirty="0" smtClean="0"/>
              <a:t> </a:t>
            </a:r>
            <a:r>
              <a:rPr lang="en-US" altLang="en-US" sz="2800" b="1" dirty="0" smtClean="0"/>
              <a:t>women:</a:t>
            </a:r>
          </a:p>
          <a:p>
            <a:pPr lvl="1"/>
            <a:r>
              <a:rPr lang="en-US" altLang="en-US" sz="2400" dirty="0" smtClean="0"/>
              <a:t>90</a:t>
            </a:r>
            <a:r>
              <a:rPr lang="en-US" altLang="en-US" sz="2400" dirty="0"/>
              <a:t>% present with </a:t>
            </a:r>
            <a:r>
              <a:rPr lang="en-US" altLang="en-US" sz="2400" b="1" u="sng" dirty="0" err="1"/>
              <a:t>micr</a:t>
            </a:r>
            <a:r>
              <a:rPr lang="en-US" altLang="en-US" sz="2400" b="1" dirty="0" err="1"/>
              <a:t>o</a:t>
            </a:r>
            <a:r>
              <a:rPr lang="en-US" altLang="en-US" sz="2400" dirty="0" err="1"/>
              <a:t>prolactinomas</a:t>
            </a:r>
            <a:endParaRPr lang="en-US" altLang="en-US" sz="2400" dirty="0"/>
          </a:p>
          <a:p>
            <a:endParaRPr lang="en-US" altLang="en-US" sz="2800" dirty="0" smtClean="0"/>
          </a:p>
          <a:p>
            <a:r>
              <a:rPr lang="en-US" altLang="en-US" sz="2800" dirty="0" err="1" smtClean="0"/>
              <a:t>Prolactinomas</a:t>
            </a:r>
            <a:r>
              <a:rPr lang="en-US" altLang="en-US" sz="2800" dirty="0" smtClean="0"/>
              <a:t> in </a:t>
            </a:r>
            <a:r>
              <a:rPr lang="en-US" altLang="en-US" sz="2800" b="1" dirty="0" smtClean="0"/>
              <a:t>men</a:t>
            </a:r>
            <a:r>
              <a:rPr lang="en-US" altLang="en-US" sz="2800" dirty="0" smtClean="0"/>
              <a:t> :</a:t>
            </a:r>
          </a:p>
          <a:p>
            <a:pPr lvl="1"/>
            <a:r>
              <a:rPr lang="en-US" altLang="en-US" sz="2400" dirty="0" smtClean="0"/>
              <a:t>60</a:t>
            </a:r>
            <a:r>
              <a:rPr lang="en-US" altLang="en-US" sz="2400" dirty="0"/>
              <a:t>% present with </a:t>
            </a:r>
            <a:r>
              <a:rPr lang="en-US" altLang="en-US" sz="2400" b="1" dirty="0" err="1"/>
              <a:t>macro</a:t>
            </a:r>
            <a:r>
              <a:rPr lang="en-US" altLang="en-US" sz="2400" dirty="0" err="1"/>
              <a:t>prolactinomas</a:t>
            </a:r>
            <a:r>
              <a:rPr lang="en-US" altLang="en-US" sz="2400" dirty="0"/>
              <a:t> </a:t>
            </a:r>
          </a:p>
          <a:p>
            <a:endParaRPr lang="en-US" altLang="en-US" sz="2800" dirty="0"/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0" y="6613525"/>
            <a:ext cx="2768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>
                <a:solidFill>
                  <a:schemeClr val="bg1"/>
                </a:solidFill>
              </a:rPr>
              <a:t>http://www.emedicine.com/Med/topic1915.htm</a:t>
            </a:r>
          </a:p>
        </p:txBody>
      </p:sp>
    </p:spTree>
    <p:extLst>
      <p:ext uri="{BB962C8B-B14F-4D97-AF65-F5344CB8AC3E}">
        <p14:creationId xmlns:p14="http://schemas.microsoft.com/office/powerpoint/2010/main" val="3116029070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Growth hormone disorder</a:t>
            </a:r>
            <a:endParaRPr lang="en-CA" dirty="0"/>
          </a:p>
        </p:txBody>
      </p:sp>
      <p:pic>
        <p:nvPicPr>
          <p:cNvPr id="4" name="Content Placeholder 3" descr="Endocrine_growth_regulation_svg_-244x30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268760"/>
            <a:ext cx="4392488" cy="4824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Growth hormone deficiency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sz="2800" dirty="0" smtClean="0"/>
          </a:p>
          <a:p>
            <a:r>
              <a:rPr lang="en-CA" sz="2800" dirty="0" smtClean="0"/>
              <a:t>Isolated, pan hypopituitarism</a:t>
            </a:r>
          </a:p>
          <a:p>
            <a:endParaRPr lang="en-CA" sz="2800" dirty="0" smtClean="0"/>
          </a:p>
          <a:p>
            <a:r>
              <a:rPr lang="en-CA" sz="2800" dirty="0" smtClean="0"/>
              <a:t>Pituitary tumor as mass effect →→ Growth hormone deficiency</a:t>
            </a:r>
          </a:p>
          <a:p>
            <a:endParaRPr lang="en-CA" sz="2800" dirty="0"/>
          </a:p>
          <a:p>
            <a:endParaRPr lang="en-CA" sz="2800" dirty="0" smtClean="0"/>
          </a:p>
          <a:p>
            <a:r>
              <a:rPr lang="en-CA" sz="2800" dirty="0" smtClean="0"/>
              <a:t>Disease :</a:t>
            </a:r>
          </a:p>
          <a:p>
            <a:pPr lvl="1"/>
            <a:r>
              <a:rPr lang="en-CA" sz="2400" dirty="0" smtClean="0"/>
              <a:t>Children: Short stature</a:t>
            </a:r>
          </a:p>
          <a:p>
            <a:pPr lvl="1"/>
            <a:r>
              <a:rPr lang="en-CA" sz="2400" dirty="0" smtClean="0"/>
              <a:t>Adult: ??</a:t>
            </a:r>
          </a:p>
          <a:p>
            <a:endParaRPr lang="en-CA" sz="2800" dirty="0" smtClean="0"/>
          </a:p>
          <a:p>
            <a:pPr>
              <a:buNone/>
            </a:pPr>
            <a:endParaRPr lang="en-CA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b="1" dirty="0" smtClean="0"/>
              <a:t>Growth hormone deficiency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CA" smtClean="0"/>
          </a:p>
          <a:p>
            <a:pPr eaLnBrk="1" hangingPunct="1">
              <a:lnSpc>
                <a:spcPct val="90000"/>
              </a:lnSpc>
            </a:pPr>
            <a:endParaRPr lang="en-CA" smtClean="0"/>
          </a:p>
          <a:p>
            <a:pPr eaLnBrk="1" hangingPunct="1">
              <a:lnSpc>
                <a:spcPct val="90000"/>
              </a:lnSpc>
            </a:pPr>
            <a:endParaRPr lang="en-CA" smtClean="0"/>
          </a:p>
          <a:p>
            <a:pPr eaLnBrk="1" hangingPunct="1">
              <a:lnSpc>
                <a:spcPct val="90000"/>
              </a:lnSpc>
            </a:pPr>
            <a:endParaRPr lang="en-CA" smtClean="0"/>
          </a:p>
          <a:p>
            <a:pPr eaLnBrk="1" hangingPunct="1">
              <a:lnSpc>
                <a:spcPct val="90000"/>
              </a:lnSpc>
            </a:pPr>
            <a:endParaRPr lang="en-CA" smtClean="0"/>
          </a:p>
          <a:p>
            <a:pPr eaLnBrk="1" hangingPunct="1">
              <a:lnSpc>
                <a:spcPct val="90000"/>
              </a:lnSpc>
            </a:pPr>
            <a:endParaRPr lang="en-CA" smtClean="0"/>
          </a:p>
          <a:p>
            <a:pPr eaLnBrk="1" hangingPunct="1">
              <a:lnSpc>
                <a:spcPct val="90000"/>
              </a:lnSpc>
            </a:pPr>
            <a:r>
              <a:rPr lang="en-CA" smtClean="0"/>
              <a:t>Diagnosis in children and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CA" smtClean="0"/>
              <a:t>adult</a:t>
            </a:r>
          </a:p>
        </p:txBody>
      </p:sp>
      <p:pic>
        <p:nvPicPr>
          <p:cNvPr id="26628" name="Picture 5" descr="3D2030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844824"/>
            <a:ext cx="345638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9" descr="PU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1916832"/>
            <a:ext cx="3082305" cy="33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عنصر نائب للمحتوى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800661"/>
              </p:ext>
            </p:extLst>
          </p:nvPr>
        </p:nvGraphicFramePr>
        <p:xfrm>
          <a:off x="251520" y="144015"/>
          <a:ext cx="8640960" cy="66693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6652"/>
                <a:gridCol w="6664308"/>
              </a:tblGrid>
              <a:tr h="728533">
                <a:tc gridSpan="2">
                  <a:txBody>
                    <a:bodyPr/>
                    <a:lstStyle/>
                    <a:p>
                      <a:r>
                        <a:rPr lang="en-CA" sz="3200" dirty="0" smtClean="0"/>
                        <a:t>Growth hormone deficiency</a:t>
                      </a:r>
                      <a:endParaRPr lang="en-US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1066513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C: Clinical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1" dirty="0" smtClean="0"/>
                        <a:t>Function : Short stature</a:t>
                      </a:r>
                    </a:p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400" b="1" dirty="0" smtClean="0"/>
                    </a:p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 dirty="0" smtClean="0"/>
                        <a:t>Mass-effect ( mechanical pressure,</a:t>
                      </a:r>
                      <a:r>
                        <a:rPr lang="en-CA" sz="1400" b="1" baseline="0" dirty="0" smtClean="0"/>
                        <a:t> hypopituitarism)</a:t>
                      </a:r>
                      <a:r>
                        <a:rPr lang="en-US" altLang="en-US" sz="1400" b="1" dirty="0" smtClean="0"/>
                        <a:t> </a:t>
                      </a:r>
                      <a:endParaRPr lang="en-US" altLang="en-US" sz="1400" b="1" i="1" dirty="0" smtClean="0"/>
                    </a:p>
                  </a:txBody>
                  <a:tcPr/>
                </a:tc>
              </a:tr>
              <a:tr h="2722411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B: Biochemical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Pituitary Function (LH,FSH.PRL, TSH, ACTH, </a:t>
                      </a:r>
                      <a:r>
                        <a:rPr lang="en-US" sz="1400" dirty="0" err="1" smtClean="0"/>
                        <a:t>cortisol,testesterone</a:t>
                      </a:r>
                      <a:r>
                        <a:rPr lang="en-US" sz="1400" dirty="0" smtClean="0"/>
                        <a:t>,</a:t>
                      </a:r>
                      <a:r>
                        <a:rPr lang="en-US" sz="1400" baseline="0" dirty="0" smtClean="0"/>
                        <a:t> T4)</a:t>
                      </a:r>
                    </a:p>
                    <a:p>
                      <a:r>
                        <a:rPr lang="en-US" sz="1400" baseline="0" dirty="0" smtClean="0"/>
                        <a:t>Screen: IGF-1</a:t>
                      </a:r>
                    </a:p>
                    <a:p>
                      <a:r>
                        <a:rPr lang="en-CA" dirty="0" smtClean="0"/>
                        <a:t>Dynamic testing:</a:t>
                      </a:r>
                    </a:p>
                    <a:p>
                      <a:pPr lvl="1"/>
                      <a:r>
                        <a:rPr lang="en-CA" dirty="0" smtClean="0"/>
                        <a:t>  clonidine stimulation test</a:t>
                      </a:r>
                    </a:p>
                    <a:p>
                      <a:pPr lvl="1"/>
                      <a:r>
                        <a:rPr lang="en-CA" dirty="0" smtClean="0"/>
                        <a:t> glucagon stimulation</a:t>
                      </a:r>
                    </a:p>
                    <a:p>
                      <a:pPr lvl="1"/>
                      <a:r>
                        <a:rPr lang="en-CA" dirty="0" smtClean="0"/>
                        <a:t>exercise testing,</a:t>
                      </a:r>
                    </a:p>
                    <a:p>
                      <a:pPr lvl="1"/>
                      <a:r>
                        <a:rPr lang="en-CA" dirty="0" smtClean="0"/>
                        <a:t> arginine-GHRH</a:t>
                      </a:r>
                    </a:p>
                    <a:p>
                      <a:pPr lvl="1"/>
                      <a:r>
                        <a:rPr lang="en-CA" dirty="0" smtClean="0"/>
                        <a:t> </a:t>
                      </a:r>
                      <a:r>
                        <a:rPr lang="en-CA" b="1" dirty="0" smtClean="0"/>
                        <a:t>insulin tolerance testing</a:t>
                      </a:r>
                    </a:p>
                  </a:txBody>
                  <a:tcPr/>
                </a:tc>
              </a:tr>
              <a:tr h="1263373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A: Anatomical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 smtClean="0"/>
                        <a:t>X-ray of hands: delayed bone age</a:t>
                      </a:r>
                    </a:p>
                    <a:p>
                      <a:r>
                        <a:rPr lang="en-US" sz="1400" dirty="0" smtClean="0"/>
                        <a:t>MRI</a:t>
                      </a:r>
                      <a:endParaRPr lang="en-US" sz="1400" dirty="0"/>
                    </a:p>
                  </a:txBody>
                  <a:tcPr/>
                </a:tc>
              </a:tr>
              <a:tr h="888531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Treatment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CA" sz="1400" dirty="0" smtClean="0"/>
                        <a:t>GH replacement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17624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Acromegaly</a:t>
            </a:r>
            <a:endParaRPr lang="en-CA" dirty="0"/>
          </a:p>
        </p:txBody>
      </p:sp>
      <p:pic>
        <p:nvPicPr>
          <p:cNvPr id="4" name="Content Placeholder 3" descr="image_galler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4048" y="1772816"/>
            <a:ext cx="3724920" cy="3213100"/>
          </a:xfrm>
        </p:spPr>
      </p:pic>
      <p:pic>
        <p:nvPicPr>
          <p:cNvPr id="5" name="Picture 4" descr="jaber-rouzbahani-h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4941169"/>
            <a:ext cx="3960440" cy="1916832"/>
          </a:xfrm>
          <a:prstGeom prst="rect">
            <a:avLst/>
          </a:prstGeom>
        </p:spPr>
      </p:pic>
      <p:pic>
        <p:nvPicPr>
          <p:cNvPr id="6" name="Picture 5" descr="graphic-3_small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1916832"/>
            <a:ext cx="3384376" cy="2088232"/>
          </a:xfrm>
          <a:prstGeom prst="rect">
            <a:avLst/>
          </a:prstGeom>
        </p:spPr>
      </p:pic>
      <p:pic>
        <p:nvPicPr>
          <p:cNvPr id="7" name="Picture 5" descr="image_000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4149080"/>
            <a:ext cx="3617913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Growth hormone - Acromegaly</a:t>
            </a:r>
            <a:endParaRPr lang="en-CA" dirty="0"/>
          </a:p>
        </p:txBody>
      </p:sp>
      <p:pic>
        <p:nvPicPr>
          <p:cNvPr id="4" name="Content Placeholder 3" descr="acromegal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484784"/>
            <a:ext cx="7416824" cy="53732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Growth hormone - Acromegaly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Pituitary Gland</a:t>
            </a:r>
            <a:endParaRPr lang="en-CA" b="1" dirty="0"/>
          </a:p>
        </p:txBody>
      </p:sp>
      <p:pic>
        <p:nvPicPr>
          <p:cNvPr id="4" name="Content Placeholder 3" descr="Scan_Pic000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996946" y="2684208"/>
            <a:ext cx="3150108" cy="28072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8720891"/>
              </p:ext>
            </p:extLst>
          </p:nvPr>
        </p:nvGraphicFramePr>
        <p:xfrm>
          <a:off x="0" y="-14129"/>
          <a:ext cx="9144000" cy="68677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1724"/>
                <a:gridCol w="7052276"/>
              </a:tblGrid>
              <a:tr h="564990">
                <a:tc gridSpan="2">
                  <a:txBody>
                    <a:bodyPr/>
                    <a:lstStyle/>
                    <a:p>
                      <a:r>
                        <a:rPr lang="en-CA" sz="3200" b="1" dirty="0" smtClean="0"/>
                        <a:t>Acromegaly</a:t>
                      </a:r>
                      <a:endParaRPr lang="en-US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2560354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C: Clinical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1" dirty="0" smtClean="0"/>
                        <a:t>Function : Sweating, Enlargement (</a:t>
                      </a:r>
                      <a:r>
                        <a:rPr lang="en-US" altLang="en-US" sz="1400" b="1" dirty="0" err="1" smtClean="0"/>
                        <a:t>acral</a:t>
                      </a:r>
                      <a:r>
                        <a:rPr lang="en-US" altLang="en-US" sz="1400" b="1" dirty="0" smtClean="0"/>
                        <a:t>, face gross features, heart, tongue Jaw, gigantism in children ,</a:t>
                      </a:r>
                      <a:r>
                        <a:rPr lang="en-US" altLang="en-US" sz="1400" b="1" baseline="0" dirty="0" smtClean="0"/>
                        <a:t> </a:t>
                      </a:r>
                      <a:r>
                        <a:rPr lang="en-US" altLang="en-US" sz="1400" b="1" dirty="0" smtClean="0"/>
                        <a:t>Galactorrhea</a:t>
                      </a:r>
                    </a:p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400" b="1" dirty="0" smtClean="0"/>
                    </a:p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 dirty="0" smtClean="0"/>
                        <a:t>Mass-effect ( mechanical pressure,</a:t>
                      </a:r>
                      <a:r>
                        <a:rPr lang="en-CA" sz="1400" b="1" baseline="0" dirty="0" smtClean="0"/>
                        <a:t> hypopituitarism)</a:t>
                      </a:r>
                      <a:r>
                        <a:rPr lang="en-US" altLang="en-US" sz="1400" b="1" dirty="0" smtClean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1400" b="1" i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1" i="1" dirty="0" smtClean="0"/>
                        <a:t>HTN,CHF,</a:t>
                      </a:r>
                      <a:r>
                        <a:rPr lang="en-US" altLang="en-US" sz="1400" b="1" i="1" baseline="0" dirty="0" smtClean="0"/>
                        <a:t> </a:t>
                      </a:r>
                      <a:r>
                        <a:rPr lang="en-US" altLang="en-US" sz="1400" b="1" i="1" baseline="0" dirty="0" err="1" smtClean="0"/>
                        <a:t>OSA,constipation</a:t>
                      </a:r>
                      <a:endParaRPr lang="en-US" altLang="en-US" sz="1400" b="1" i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400" b="1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 baseline="0" dirty="0" smtClean="0"/>
                        <a:t>O/E: Visual field defect ( </a:t>
                      </a:r>
                      <a:r>
                        <a:rPr lang="en-CA" sz="1400" b="1" baseline="0" dirty="0" err="1" smtClean="0"/>
                        <a:t>Bitemporal</a:t>
                      </a:r>
                      <a:r>
                        <a:rPr lang="en-CA" sz="1400" b="1" baseline="0" dirty="0" smtClean="0"/>
                        <a:t> hemianopia)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 baseline="0" dirty="0" smtClean="0"/>
                        <a:t>Gross features of Acromegaly</a:t>
                      </a:r>
                      <a:endParaRPr lang="en-US" sz="1400" dirty="0"/>
                    </a:p>
                  </a:txBody>
                  <a:tcPr/>
                </a:tc>
              </a:tr>
              <a:tr h="159559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B: Biochemical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Pituitary Function (LH,FSH.PRL, TSH, ACTH, </a:t>
                      </a:r>
                      <a:r>
                        <a:rPr lang="en-US" sz="1400" dirty="0" err="1" smtClean="0"/>
                        <a:t>cortisol,testesterone</a:t>
                      </a:r>
                      <a:r>
                        <a:rPr lang="en-US" sz="1400" dirty="0" smtClean="0"/>
                        <a:t>,</a:t>
                      </a:r>
                      <a:r>
                        <a:rPr lang="en-US" sz="1400" baseline="0" dirty="0" smtClean="0"/>
                        <a:t> T4)</a:t>
                      </a:r>
                    </a:p>
                    <a:p>
                      <a:r>
                        <a:rPr lang="en-US" sz="1400" baseline="0" dirty="0" smtClean="0"/>
                        <a:t>Screen: IGF-1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Confirmatory Test :  </a:t>
                      </a:r>
                      <a:r>
                        <a:rPr lang="en-CA" sz="1400" dirty="0" smtClean="0"/>
                        <a:t>75 g OGTT tolerance test for GH suppression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400" dirty="0" smtClean="0"/>
                    </a:p>
                    <a:p>
                      <a:r>
                        <a:rPr lang="en-CA" sz="1400" dirty="0" smtClean="0"/>
                        <a:t>Fasting and random blood sugar, HbA1c</a:t>
                      </a:r>
                    </a:p>
                    <a:p>
                      <a:r>
                        <a:rPr lang="en-CA" sz="1400" dirty="0" smtClean="0"/>
                        <a:t>Lipid profile</a:t>
                      </a:r>
                      <a:endParaRPr lang="en-US" sz="1400" dirty="0"/>
                    </a:p>
                  </a:txBody>
                  <a:tcPr/>
                </a:tc>
              </a:tr>
              <a:tr h="142636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A: Anatomical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MRI</a:t>
                      </a:r>
                    </a:p>
                    <a:p>
                      <a:r>
                        <a:rPr lang="en-CA" sz="1400" dirty="0" smtClean="0"/>
                        <a:t>Echo:</a:t>
                      </a:r>
                    </a:p>
                    <a:p>
                      <a:r>
                        <a:rPr lang="en-CA" sz="1400" dirty="0" smtClean="0"/>
                        <a:t>      Cardiac disease is a major cause of morbidity and mortality</a:t>
                      </a:r>
                    </a:p>
                    <a:p>
                      <a:r>
                        <a:rPr lang="en-CA" sz="1400" dirty="0" smtClean="0"/>
                        <a:t>      50 % died before age of 50</a:t>
                      </a:r>
                    </a:p>
                    <a:p>
                      <a:r>
                        <a:rPr lang="en-CA" sz="1400" dirty="0" smtClean="0"/>
                        <a:t>      HTN in 40%,      LVH in 50% ,   Diastolic dysfunction as an early sign of cardiomyopathy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</a:tr>
              <a:tr h="706305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Treatment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 dirty="0" smtClean="0"/>
                        <a:t>Surgical – Medical (</a:t>
                      </a:r>
                      <a:r>
                        <a:rPr lang="en-CA" sz="1400" dirty="0" smtClean="0"/>
                        <a:t>Somatostatin analogue)- </a:t>
                      </a:r>
                      <a:r>
                        <a:rPr lang="en-CA" sz="1400" b="1" dirty="0" smtClean="0"/>
                        <a:t>Radiation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81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ACTH-disorders</a:t>
            </a:r>
            <a:endParaRPr lang="en-CA" dirty="0"/>
          </a:p>
        </p:txBody>
      </p:sp>
      <p:pic>
        <p:nvPicPr>
          <p:cNvPr id="4" name="Content Placeholder 3" descr="85_brown_todd_fig1-680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3500" y="1628800"/>
            <a:ext cx="6477000" cy="41536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HPA-axis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Circadian rhythm of cortisol secretion</a:t>
            </a:r>
          </a:p>
          <a:p>
            <a:r>
              <a:rPr lang="en-CA" dirty="0"/>
              <a:t>Early morning cortisol between 8-9 </a:t>
            </a:r>
            <a:r>
              <a:rPr lang="en-CA" dirty="0" smtClean="0"/>
              <a:t>am</a:t>
            </a:r>
          </a:p>
          <a:p>
            <a:endParaRPr lang="en-CA" dirty="0"/>
          </a:p>
          <a:p>
            <a:endParaRPr lang="en-CA" dirty="0"/>
          </a:p>
        </p:txBody>
      </p:sp>
      <p:pic>
        <p:nvPicPr>
          <p:cNvPr id="4" name="Picture 5" descr="cortis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509739"/>
            <a:ext cx="4457700" cy="2295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578159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ACTH-disorders</a:t>
            </a:r>
            <a:endParaRPr lang="en-CA" dirty="0"/>
          </a:p>
        </p:txBody>
      </p:sp>
      <p:pic>
        <p:nvPicPr>
          <p:cNvPr id="4" name="Content Placeholder 3" descr="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1772816"/>
            <a:ext cx="4572000" cy="38048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Cortisol low (</a:t>
            </a:r>
            <a:r>
              <a:rPr lang="en-US" dirty="0" err="1" smtClean="0"/>
              <a:t>Hypoadrenalism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Nausea, Vomiting, abdominal pain, Diarrhea</a:t>
            </a:r>
          </a:p>
          <a:p>
            <a:r>
              <a:rPr lang="en-US" sz="2400" dirty="0" smtClean="0"/>
              <a:t>Dizziness and weakness</a:t>
            </a:r>
            <a:r>
              <a:rPr lang="en-US" sz="2400" dirty="0"/>
              <a:t>, </a:t>
            </a:r>
            <a:r>
              <a:rPr lang="en-US" sz="2400" dirty="0" smtClean="0"/>
              <a:t>Tiredness,</a:t>
            </a:r>
            <a:r>
              <a:rPr lang="en-US" sz="2400" dirty="0"/>
              <a:t> Muscle ache</a:t>
            </a:r>
          </a:p>
          <a:p>
            <a:pPr marL="118872" indent="0">
              <a:buNone/>
            </a:pPr>
            <a:endParaRPr lang="en-US" sz="2400" dirty="0" smtClean="0"/>
          </a:p>
          <a:p>
            <a:r>
              <a:rPr lang="en-US" sz="2400" dirty="0" smtClean="0"/>
              <a:t>Hypotension</a:t>
            </a:r>
          </a:p>
          <a:p>
            <a:endParaRPr lang="en-US" sz="2400" dirty="0" smtClean="0"/>
          </a:p>
          <a:p>
            <a:r>
              <a:rPr lang="en-US" sz="2400" dirty="0" smtClean="0"/>
              <a:t>Weight </a:t>
            </a:r>
            <a:r>
              <a:rPr lang="en-US" sz="2400" dirty="0"/>
              <a:t>loss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4" name="Content Placeholder 3" descr="0.jpg"/>
          <p:cNvPicPr>
            <a:picLocks noChangeAspect="1"/>
          </p:cNvPicPr>
          <p:nvPr/>
        </p:nvPicPr>
        <p:blipFill rotWithShape="1">
          <a:blip r:embed="rId2" cstate="print"/>
          <a:srcRect l="11742" t="6797" r="10960" b="25003"/>
          <a:stretch/>
        </p:blipFill>
        <p:spPr>
          <a:xfrm>
            <a:off x="4460789" y="3034620"/>
            <a:ext cx="4361762" cy="3202692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Management of </a:t>
            </a:r>
            <a:r>
              <a:rPr lang="en-CA" dirty="0" err="1" smtClean="0"/>
              <a:t>hypoadrenalism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r>
              <a:rPr lang="en-CA" b="1" dirty="0" smtClean="0"/>
              <a:t>Cortisol replacement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28517299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HPA-axis ( excessive </a:t>
            </a:r>
            <a:r>
              <a:rPr lang="en-CA" b="1" dirty="0" err="1" smtClean="0"/>
              <a:t>cortisol</a:t>
            </a:r>
            <a:r>
              <a:rPr lang="en-CA" b="1" dirty="0" smtClean="0"/>
              <a:t>)</a:t>
            </a:r>
            <a:endParaRPr lang="en-CA" b="1" dirty="0"/>
          </a:p>
        </p:txBody>
      </p:sp>
      <p:pic>
        <p:nvPicPr>
          <p:cNvPr id="4" name="Picture 2" descr="61no9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524223" y="1774825"/>
            <a:ext cx="4095553" cy="4625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ACTH-Adenoma</a:t>
            </a:r>
            <a:endParaRPr lang="en-CA" dirty="0"/>
          </a:p>
        </p:txBody>
      </p:sp>
      <p:pic>
        <p:nvPicPr>
          <p:cNvPr id="4" name="Content Placeholder 3" descr="cushings-syndrome___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2132856"/>
            <a:ext cx="4392488" cy="32403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excessive </a:t>
            </a:r>
            <a:r>
              <a:rPr lang="en-CA" dirty="0" smtClean="0"/>
              <a:t>cortisol (Cushing’s)</a:t>
            </a:r>
            <a:br>
              <a:rPr lang="en-CA" dirty="0" smtClean="0"/>
            </a:br>
            <a:r>
              <a:rPr lang="en-CA" dirty="0" smtClean="0"/>
              <a:t>Hirsutism in women </a:t>
            </a:r>
            <a:br>
              <a:rPr lang="en-CA" dirty="0" smtClean="0"/>
            </a:b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162" y="1628800"/>
            <a:ext cx="3650134" cy="4320480"/>
          </a:xfrm>
        </p:spPr>
      </p:pic>
    </p:spTree>
    <p:extLst>
      <p:ext uri="{BB962C8B-B14F-4D97-AF65-F5344CB8AC3E}">
        <p14:creationId xmlns:p14="http://schemas.microsoft.com/office/powerpoint/2010/main" val="118313630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excessive cortisol (Cushing’s)</a:t>
            </a:r>
            <a:br>
              <a:rPr lang="en-CA" dirty="0"/>
            </a:br>
            <a:r>
              <a:rPr lang="en-CA" dirty="0" err="1" smtClean="0"/>
              <a:t>Stria</a:t>
            </a:r>
            <a:r>
              <a:rPr lang="en-CA" dirty="0" smtClean="0"/>
              <a:t> (purple, wide &gt;1cm)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844824"/>
            <a:ext cx="5256584" cy="4320480"/>
          </a:xfrm>
        </p:spPr>
      </p:pic>
    </p:spTree>
    <p:extLst>
      <p:ext uri="{BB962C8B-B14F-4D97-AF65-F5344CB8AC3E}">
        <p14:creationId xmlns:p14="http://schemas.microsoft.com/office/powerpoint/2010/main" val="2043831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Pituitary Development</a:t>
            </a:r>
            <a:endParaRPr lang="en-US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2000" dirty="0"/>
              <a:t>Anterior pituitary</a:t>
            </a:r>
            <a:endParaRPr lang="en-US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CA" dirty="0" err="1" smtClean="0"/>
              <a:t>Rathke’s</a:t>
            </a:r>
            <a:r>
              <a:rPr lang="en-CA" dirty="0" smtClean="0"/>
              <a:t> </a:t>
            </a:r>
            <a:r>
              <a:rPr lang="en-CA" dirty="0"/>
              <a:t>pouch, Ectodermal </a:t>
            </a:r>
            <a:r>
              <a:rPr lang="en-CA" dirty="0" err="1"/>
              <a:t>evagination</a:t>
            </a:r>
            <a:r>
              <a:rPr lang="en-CA" dirty="0"/>
              <a:t> of </a:t>
            </a:r>
            <a:r>
              <a:rPr lang="en-CA" dirty="0" smtClean="0"/>
              <a:t>oropharynx</a:t>
            </a:r>
          </a:p>
          <a:p>
            <a:r>
              <a:rPr lang="en-CA" dirty="0" smtClean="0"/>
              <a:t>Synthesis and secrete</a:t>
            </a:r>
          </a:p>
          <a:p>
            <a:pPr lvl="1"/>
            <a:r>
              <a:rPr lang="en-CA" sz="1600" dirty="0" smtClean="0"/>
              <a:t>(GH,LH,FSH,PRL,TSH,ACTH)</a:t>
            </a:r>
          </a:p>
          <a:p>
            <a:endParaRPr lang="en-CA" sz="1700" dirty="0" smtClean="0"/>
          </a:p>
          <a:p>
            <a:r>
              <a:rPr lang="en-CA" sz="1700" dirty="0" smtClean="0"/>
              <a:t>recognizable </a:t>
            </a:r>
            <a:r>
              <a:rPr lang="en-CA" sz="1700" dirty="0"/>
              <a:t>by 4- 5</a:t>
            </a:r>
            <a:r>
              <a:rPr lang="en-CA" sz="1700" baseline="30000" dirty="0"/>
              <a:t>th</a:t>
            </a:r>
            <a:r>
              <a:rPr lang="en-CA" sz="1700" dirty="0"/>
              <a:t> </a:t>
            </a:r>
            <a:r>
              <a:rPr lang="en-CA" sz="1700" dirty="0" err="1"/>
              <a:t>wk</a:t>
            </a:r>
            <a:r>
              <a:rPr lang="en-CA" sz="1700" dirty="0"/>
              <a:t> of </a:t>
            </a:r>
            <a:r>
              <a:rPr lang="en-CA" sz="1700" dirty="0" smtClean="0"/>
              <a:t>gestation and full </a:t>
            </a:r>
            <a:r>
              <a:rPr lang="en-CA" sz="1700" dirty="0"/>
              <a:t>maturation by 20</a:t>
            </a:r>
            <a:r>
              <a:rPr lang="en-CA" sz="1700" baseline="30000" dirty="0"/>
              <a:t>th</a:t>
            </a:r>
            <a:r>
              <a:rPr lang="en-CA" sz="1700" dirty="0"/>
              <a:t> </a:t>
            </a:r>
            <a:r>
              <a:rPr lang="en-CA" sz="1700" dirty="0" err="1" smtClean="0"/>
              <a:t>wk</a:t>
            </a:r>
            <a:endParaRPr lang="en-CA" sz="1700" dirty="0" smtClean="0"/>
          </a:p>
          <a:p>
            <a:endParaRPr lang="en-CA" sz="1700" dirty="0" smtClean="0"/>
          </a:p>
          <a:p>
            <a:r>
              <a:rPr lang="en-CA" sz="1700" dirty="0" smtClean="0"/>
              <a:t>Portion </a:t>
            </a:r>
            <a:r>
              <a:rPr lang="en-CA" sz="1700" dirty="0"/>
              <a:t>of </a:t>
            </a:r>
            <a:r>
              <a:rPr lang="en-CA" sz="1700" dirty="0" err="1"/>
              <a:t>Rathke’s</a:t>
            </a:r>
            <a:r>
              <a:rPr lang="en-CA" sz="1700" dirty="0"/>
              <a:t> pouch →→  Intermediate lobe</a:t>
            </a:r>
          </a:p>
          <a:p>
            <a:r>
              <a:rPr lang="en-CA" sz="1700" dirty="0"/>
              <a:t>Remnant of </a:t>
            </a:r>
            <a:r>
              <a:rPr lang="en-CA" sz="1700" dirty="0" err="1"/>
              <a:t>Rathke’s</a:t>
            </a:r>
            <a:r>
              <a:rPr lang="en-CA" sz="1700" dirty="0"/>
              <a:t> pouch cell in oral cavity →→ pharyngeal pituitary</a:t>
            </a:r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/>
          </a:p>
          <a:p>
            <a:endParaRPr lang="en-US" dirty="0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en-CA" sz="2000" dirty="0"/>
              <a:t>Posterior </a:t>
            </a:r>
            <a:r>
              <a:rPr lang="en-CA" sz="2000" dirty="0" smtClean="0"/>
              <a:t>pituitary</a:t>
            </a:r>
          </a:p>
          <a:p>
            <a:r>
              <a:rPr lang="en-CA" sz="2000" dirty="0" smtClean="0"/>
              <a:t>(neurohypophysis)</a:t>
            </a:r>
            <a:endParaRPr lang="en-CA" sz="2000" dirty="0"/>
          </a:p>
          <a:p>
            <a:endParaRPr lang="en-US" dirty="0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CA" dirty="0"/>
              <a:t>neural cells as an outpouching from the floor of 3</a:t>
            </a:r>
            <a:r>
              <a:rPr lang="en-CA" baseline="30000" dirty="0"/>
              <a:t>rd</a:t>
            </a:r>
            <a:r>
              <a:rPr lang="en-CA" dirty="0"/>
              <a:t> </a:t>
            </a:r>
            <a:r>
              <a:rPr lang="en-CA" dirty="0" smtClean="0"/>
              <a:t>ventricle</a:t>
            </a:r>
          </a:p>
          <a:p>
            <a:r>
              <a:rPr lang="en-CA" dirty="0" smtClean="0"/>
              <a:t>Only storage:</a:t>
            </a:r>
          </a:p>
          <a:p>
            <a:pPr lvl="1"/>
            <a:r>
              <a:rPr lang="en-CA" sz="1600" dirty="0" err="1" smtClean="0"/>
              <a:t>Oxyctocin,ADH</a:t>
            </a:r>
            <a:r>
              <a:rPr lang="en-CA" sz="1600" dirty="0" smtClean="0"/>
              <a:t> </a:t>
            </a:r>
            <a:r>
              <a:rPr lang="en-CA" sz="1600" smtClean="0"/>
              <a:t>(hypothalamic </a:t>
            </a:r>
            <a:r>
              <a:rPr lang="en-CA" sz="1600" dirty="0" smtClean="0"/>
              <a:t>hormones)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54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excessive cortisol (Cushing’s)</a:t>
            </a:r>
            <a:br>
              <a:rPr lang="en-CA" dirty="0"/>
            </a:b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04864"/>
            <a:ext cx="8568951" cy="3600399"/>
          </a:xfrm>
        </p:spPr>
      </p:pic>
    </p:spTree>
    <p:extLst>
      <p:ext uri="{BB962C8B-B14F-4D97-AF65-F5344CB8AC3E}">
        <p14:creationId xmlns:p14="http://schemas.microsoft.com/office/powerpoint/2010/main" val="5401329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excessive cortisol (Cushing’s)</a:t>
            </a:r>
            <a:br>
              <a:rPr lang="en-CA" dirty="0"/>
            </a:br>
            <a:r>
              <a:rPr lang="en-CA" dirty="0" smtClean="0"/>
              <a:t>ecchymosis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276873"/>
            <a:ext cx="6480720" cy="2720578"/>
          </a:xfrm>
        </p:spPr>
      </p:pic>
    </p:spTree>
    <p:extLst>
      <p:ext uri="{BB962C8B-B14F-4D97-AF65-F5344CB8AC3E}">
        <p14:creationId xmlns:p14="http://schemas.microsoft.com/office/powerpoint/2010/main" val="265307767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HPA-axis ( excessive </a:t>
            </a:r>
            <a:r>
              <a:rPr lang="en-CA" b="1" dirty="0" err="1" smtClean="0"/>
              <a:t>cortisol</a:t>
            </a:r>
            <a:r>
              <a:rPr lang="en-CA" b="1" dirty="0" smtClean="0"/>
              <a:t>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 smtClean="0"/>
              <a:t>80 %  HTN</a:t>
            </a:r>
          </a:p>
          <a:p>
            <a:r>
              <a:rPr lang="en-CA" sz="2400" dirty="0" smtClean="0"/>
              <a:t>LVH</a:t>
            </a:r>
          </a:p>
          <a:p>
            <a:r>
              <a:rPr lang="en-CA" sz="2400" dirty="0" smtClean="0"/>
              <a:t>Diastolic dysfunction, </a:t>
            </a:r>
            <a:r>
              <a:rPr lang="en-CA" sz="2400" dirty="0" err="1" smtClean="0"/>
              <a:t>intraventricular</a:t>
            </a:r>
            <a:r>
              <a:rPr lang="en-CA" sz="2400" dirty="0" smtClean="0"/>
              <a:t> </a:t>
            </a:r>
            <a:r>
              <a:rPr lang="en-CA" sz="2400" dirty="0" err="1" smtClean="0"/>
              <a:t>septal</a:t>
            </a:r>
            <a:r>
              <a:rPr lang="en-CA" sz="2400" dirty="0" smtClean="0"/>
              <a:t> hypertrophy</a:t>
            </a:r>
          </a:p>
          <a:p>
            <a:r>
              <a:rPr lang="en-CA" sz="2400" dirty="0" smtClean="0"/>
              <a:t>ECG needed: high QRS voltage, inverted T-wave</a:t>
            </a:r>
          </a:p>
          <a:p>
            <a:r>
              <a:rPr lang="en-CA" sz="2400" dirty="0" smtClean="0"/>
              <a:t>Echocardiogram </a:t>
            </a:r>
            <a:r>
              <a:rPr lang="en-CA" sz="2400" dirty="0" err="1" smtClean="0"/>
              <a:t>preop</a:t>
            </a:r>
            <a:endParaRPr lang="en-CA" sz="2400" dirty="0" smtClean="0"/>
          </a:p>
          <a:p>
            <a:r>
              <a:rPr lang="en-CA" sz="2400" dirty="0" smtClean="0"/>
              <a:t>OSA: 33% mild, 18% severe. Needs respiratory assessment and careful use of sedative during surgery</a:t>
            </a:r>
          </a:p>
          <a:p>
            <a:r>
              <a:rPr lang="en-CA" sz="2400" dirty="0" smtClean="0"/>
              <a:t>Glucose intolerance in 60%, control of </a:t>
            </a:r>
            <a:r>
              <a:rPr lang="en-CA" sz="2400" dirty="0" err="1" smtClean="0"/>
              <a:t>hyperglycemia</a:t>
            </a:r>
            <a:endParaRPr lang="en-CA" sz="2400" dirty="0" smtClean="0"/>
          </a:p>
          <a:p>
            <a:r>
              <a:rPr lang="en-CA" sz="2400" dirty="0" smtClean="0"/>
              <a:t>Osteoporosis with vertebral fracture→→ positioning of patient in OR ( 50 %), 20 % with fracture</a:t>
            </a:r>
          </a:p>
          <a:p>
            <a:r>
              <a:rPr lang="en-CA" sz="2400" dirty="0" smtClean="0"/>
              <a:t>thin skin→→ difficult IV </a:t>
            </a:r>
            <a:r>
              <a:rPr lang="en-CA" sz="2400" dirty="0" err="1" smtClean="0"/>
              <a:t>cannulation</a:t>
            </a:r>
            <a:r>
              <a:rPr lang="en-CA" sz="2400" dirty="0" smtClean="0"/>
              <a:t>, poor wound healing </a:t>
            </a:r>
            <a:endParaRPr lang="en-C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عنصر نائب للمحتوى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409008"/>
              </p:ext>
            </p:extLst>
          </p:nvPr>
        </p:nvGraphicFramePr>
        <p:xfrm>
          <a:off x="395536" y="476671"/>
          <a:ext cx="8640960" cy="59017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6652"/>
                <a:gridCol w="6664308"/>
              </a:tblGrid>
              <a:tr h="865874">
                <a:tc gridSpan="2">
                  <a:txBody>
                    <a:bodyPr/>
                    <a:lstStyle/>
                    <a:p>
                      <a:r>
                        <a:rPr lang="en-CA" sz="3200" b="1" dirty="0" smtClean="0"/>
                        <a:t>Cushing’s ( excessive cortisol)</a:t>
                      </a:r>
                      <a:endParaRPr lang="en-US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126757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C: Clinical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1" dirty="0" smtClean="0"/>
                        <a:t>Function : Hirsutism, acne, easily bur</a:t>
                      </a:r>
                      <a:r>
                        <a:rPr lang="en-US" altLang="en-US" sz="1400" b="1" baseline="0" dirty="0" smtClean="0"/>
                        <a:t> </a:t>
                      </a:r>
                      <a:r>
                        <a:rPr lang="en-US" altLang="en-US" sz="1400" b="1" dirty="0" smtClean="0"/>
                        <a:t> DM,HTN, irregular period, proximal weakness,</a:t>
                      </a:r>
                      <a:r>
                        <a:rPr lang="en-US" altLang="en-US" sz="1400" b="1" baseline="0" dirty="0" smtClean="0"/>
                        <a:t> recurrent infections, depression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1" baseline="0" dirty="0" smtClean="0"/>
                        <a:t>O/E: hirsutism, acne, moon face, central obesity, </a:t>
                      </a:r>
                      <a:r>
                        <a:rPr lang="en-US" altLang="en-US" sz="1400" b="1" baseline="0" dirty="0" err="1" smtClean="0"/>
                        <a:t>stria</a:t>
                      </a:r>
                      <a:r>
                        <a:rPr lang="en-US" altLang="en-US" sz="1400" b="1" baseline="0" dirty="0" smtClean="0"/>
                        <a:t>,</a:t>
                      </a:r>
                      <a:r>
                        <a:rPr lang="en-US" altLang="en-US" sz="1400" b="1" dirty="0" smtClean="0"/>
                        <a:t> proximal weakness, supraclavicular fat</a:t>
                      </a:r>
                      <a:r>
                        <a:rPr lang="en-US" altLang="en-US" sz="1400" b="1" baseline="0" dirty="0" smtClean="0"/>
                        <a:t> pad, </a:t>
                      </a:r>
                      <a:endParaRPr lang="en-US" altLang="en-US" sz="1400" b="1" dirty="0" smtClean="0"/>
                    </a:p>
                  </a:txBody>
                  <a:tcPr/>
                </a:tc>
              </a:tr>
              <a:tr h="1856402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B: Biochemical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High cortisol , high ACH</a:t>
                      </a:r>
                    </a:p>
                    <a:p>
                      <a:endParaRPr lang="en-US" sz="1400" baseline="0" dirty="0" smtClean="0"/>
                    </a:p>
                    <a:p>
                      <a:r>
                        <a:rPr lang="en-US" sz="1400" baseline="0" dirty="0" smtClean="0"/>
                        <a:t>24hrs for UFC</a:t>
                      </a:r>
                    </a:p>
                    <a:p>
                      <a:r>
                        <a:rPr lang="en-US" sz="1400" baseline="0" dirty="0" smtClean="0"/>
                        <a:t>1MG DST</a:t>
                      </a:r>
                    </a:p>
                    <a:p>
                      <a:r>
                        <a:rPr lang="en-US" sz="1400" baseline="0" dirty="0" smtClean="0"/>
                        <a:t>Midnight </a:t>
                      </a:r>
                      <a:r>
                        <a:rPr lang="en-US" sz="1400" dirty="0" smtClean="0"/>
                        <a:t>salivary cortisol </a:t>
                      </a:r>
                      <a:endParaRPr lang="en-US" sz="1400" baseline="0" dirty="0" smtClean="0"/>
                    </a:p>
                  </a:txBody>
                  <a:tcPr/>
                </a:tc>
              </a:tr>
              <a:tr h="855828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A: Anatomical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MRI</a:t>
                      </a:r>
                      <a:endParaRPr lang="en-US" sz="1400" dirty="0"/>
                    </a:p>
                  </a:txBody>
                  <a:tcPr/>
                </a:tc>
              </a:tr>
              <a:tr h="1056035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Treatment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CA" sz="1400" dirty="0" smtClean="0"/>
                        <a:t>Surgical</a:t>
                      </a:r>
                      <a:r>
                        <a:rPr lang="en-CA" sz="1400" baseline="0" dirty="0" smtClean="0"/>
                        <a:t> – Medical - Radiation</a:t>
                      </a:r>
                      <a:endParaRPr lang="en-CA" sz="14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014423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TSH-Hypothyroid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132856"/>
            <a:ext cx="4032448" cy="295232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844824"/>
            <a:ext cx="3168352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60983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Hypothyroidism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Low TSH</a:t>
            </a:r>
          </a:p>
          <a:p>
            <a:r>
              <a:rPr lang="en-US" sz="2800" dirty="0" smtClean="0"/>
              <a:t>Low free T4 and T3</a:t>
            </a:r>
          </a:p>
          <a:p>
            <a:endParaRPr lang="en-US" sz="2800" dirty="0"/>
          </a:p>
        </p:txBody>
      </p:sp>
      <p:pic>
        <p:nvPicPr>
          <p:cNvPr id="4" name="Picture 3" descr="signs-of-hypothyroidis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5367" y="2708920"/>
            <a:ext cx="3813266" cy="4149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عنصر نائب للمحتوى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8679318"/>
              </p:ext>
            </p:extLst>
          </p:nvPr>
        </p:nvGraphicFramePr>
        <p:xfrm>
          <a:off x="323528" y="692696"/>
          <a:ext cx="8640960" cy="59017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6652"/>
                <a:gridCol w="6664308"/>
              </a:tblGrid>
              <a:tr h="865874">
                <a:tc gridSpan="2">
                  <a:txBody>
                    <a:bodyPr/>
                    <a:lstStyle/>
                    <a:p>
                      <a:r>
                        <a:rPr lang="en-US" sz="3200" dirty="0" smtClean="0"/>
                        <a:t>Central Hypothyroidism</a:t>
                      </a:r>
                      <a:endParaRPr lang="en-US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126757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C: Clinical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1" dirty="0" smtClean="0"/>
                        <a:t>Function : fatigue, weight gain, irregular menses, dry skin, depression, cold intolerance, increase sleep, slow thinking</a:t>
                      </a:r>
                      <a:endParaRPr lang="en-US" altLang="en-US" sz="1400" b="1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1" baseline="0" dirty="0" smtClean="0"/>
                        <a:t>O/E: obesity, ? Depressed face, eye brow  </a:t>
                      </a:r>
                      <a:endParaRPr lang="en-US" altLang="en-US" sz="1400" b="1" dirty="0" smtClean="0"/>
                    </a:p>
                  </a:txBody>
                  <a:tcPr/>
                </a:tc>
              </a:tr>
              <a:tr h="1856402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B: Biochemical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Low T4 , Low</a:t>
                      </a:r>
                      <a:r>
                        <a:rPr lang="en-US" sz="1400" baseline="0" dirty="0" smtClean="0"/>
                        <a:t> TSH</a:t>
                      </a:r>
                      <a:endParaRPr lang="en-US" sz="1400" dirty="0" smtClean="0"/>
                    </a:p>
                    <a:p>
                      <a:endParaRPr lang="en-US" sz="1400" baseline="0" dirty="0" smtClean="0"/>
                    </a:p>
                  </a:txBody>
                  <a:tcPr/>
                </a:tc>
              </a:tr>
              <a:tr h="855828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A: Anatomical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MRI</a:t>
                      </a:r>
                      <a:endParaRPr lang="en-US" sz="1400" dirty="0"/>
                    </a:p>
                  </a:txBody>
                  <a:tcPr/>
                </a:tc>
              </a:tr>
              <a:tr h="1056035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Treatment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Thyroxine replacement</a:t>
                      </a:r>
                    </a:p>
                    <a:p>
                      <a:r>
                        <a:rPr lang="en-US" sz="1400" dirty="0" smtClean="0"/>
                        <a:t>Surgical removal of pituitary adenoma if large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755822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TSH-hyperthyroid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636912"/>
            <a:ext cx="2849488" cy="3384376"/>
          </a:xfrm>
        </p:spPr>
      </p:pic>
    </p:spTree>
    <p:extLst>
      <p:ext uri="{BB962C8B-B14F-4D97-AF65-F5344CB8AC3E}">
        <p14:creationId xmlns:p14="http://schemas.microsoft.com/office/powerpoint/2010/main" val="165166640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772816"/>
            <a:ext cx="4536504" cy="4968552"/>
          </a:xfrm>
        </p:spPr>
      </p:pic>
    </p:spTree>
    <p:extLst>
      <p:ext uri="{BB962C8B-B14F-4D97-AF65-F5344CB8AC3E}">
        <p14:creationId xmlns:p14="http://schemas.microsoft.com/office/powerpoint/2010/main" val="43732007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TSH-Producing adenoma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sz="2400" dirty="0" smtClean="0"/>
          </a:p>
          <a:p>
            <a:r>
              <a:rPr lang="en-CA" sz="2400" dirty="0" smtClean="0"/>
              <a:t>Very rare &lt; 2.8 %</a:t>
            </a:r>
          </a:p>
          <a:p>
            <a:pPr>
              <a:buNone/>
            </a:pPr>
            <a:endParaRPr lang="en-CA" sz="2400" dirty="0" smtClean="0"/>
          </a:p>
          <a:p>
            <a:r>
              <a:rPr lang="en-CA" sz="2400" dirty="0" smtClean="0"/>
              <a:t>Signs of hyperthyroidism</a:t>
            </a:r>
          </a:p>
          <a:p>
            <a:endParaRPr lang="en-CA" sz="2400" dirty="0" smtClean="0"/>
          </a:p>
          <a:p>
            <a:r>
              <a:rPr lang="en-CA" sz="2400" dirty="0" smtClean="0"/>
              <a:t>High TSH, FT4, FT3</a:t>
            </a:r>
          </a:p>
          <a:p>
            <a:endParaRPr lang="en-CA" sz="2400" dirty="0" smtClean="0"/>
          </a:p>
          <a:p>
            <a:r>
              <a:rPr lang="en-CA" sz="2400" dirty="0" smtClean="0"/>
              <a:t>Treatment </a:t>
            </a:r>
            <a:r>
              <a:rPr lang="en-CA" sz="2400" dirty="0" err="1" smtClean="0"/>
              <a:t>preop</a:t>
            </a:r>
            <a:r>
              <a:rPr lang="en-CA" sz="2400" dirty="0" smtClean="0"/>
              <a:t> with anti-thyroid meds </a:t>
            </a:r>
          </a:p>
          <a:p>
            <a:pPr marL="118872" indent="0">
              <a:buNone/>
            </a:pPr>
            <a:endParaRPr lang="en-CA" sz="2400" dirty="0" smtClean="0"/>
          </a:p>
          <a:p>
            <a:r>
              <a:rPr lang="en-CA" sz="2400" dirty="0" smtClean="0"/>
              <a:t>Surgical resection of adenoma</a:t>
            </a:r>
          </a:p>
          <a:p>
            <a:pPr>
              <a:buNone/>
            </a:pPr>
            <a:endParaRPr lang="en-CA" sz="2400" dirty="0" smtClean="0"/>
          </a:p>
          <a:p>
            <a:r>
              <a:rPr lang="en-CA" sz="2400" dirty="0" smtClean="0"/>
              <a:t>Medical therapy: </a:t>
            </a:r>
            <a:r>
              <a:rPr lang="en-CA" sz="2400" dirty="0" err="1" smtClean="0"/>
              <a:t>Somatostatin</a:t>
            </a:r>
            <a:r>
              <a:rPr lang="en-CA" sz="2400" dirty="0" smtClean="0"/>
              <a:t> Analogue</a:t>
            </a:r>
          </a:p>
          <a:p>
            <a:endParaRPr lang="en-CA" dirty="0" smtClean="0"/>
          </a:p>
          <a:p>
            <a:endParaRPr lang="en-C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800" dirty="0" smtClean="0"/>
              <a:t>Sella </a:t>
            </a:r>
            <a:r>
              <a:rPr lang="en-CA" sz="4800" dirty="0" err="1"/>
              <a:t>turcica</a:t>
            </a:r>
            <a:endParaRPr lang="en-CA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 smtClean="0"/>
              <a:t>Lies at the base of the skull</a:t>
            </a:r>
          </a:p>
          <a:p>
            <a:endParaRPr lang="en-CA" sz="2400" dirty="0"/>
          </a:p>
          <a:p>
            <a:r>
              <a:rPr lang="en-CA" sz="2400" b="1" u="sng" dirty="0" smtClean="0"/>
              <a:t>Roof : </a:t>
            </a:r>
            <a:r>
              <a:rPr lang="en-CA" sz="2400" dirty="0" err="1" smtClean="0"/>
              <a:t>diaphragma</a:t>
            </a:r>
            <a:r>
              <a:rPr lang="en-CA" sz="2400" dirty="0" smtClean="0"/>
              <a:t> </a:t>
            </a:r>
            <a:r>
              <a:rPr lang="en-CA" sz="2400" dirty="0" err="1" smtClean="0"/>
              <a:t>sellae</a:t>
            </a:r>
            <a:endParaRPr lang="en-CA" sz="2400" dirty="0" smtClean="0"/>
          </a:p>
          <a:p>
            <a:pPr lvl="1"/>
            <a:r>
              <a:rPr lang="en-CA" sz="2000" dirty="0"/>
              <a:t>Pituitary stalk  and its blood vessels pass through the </a:t>
            </a:r>
            <a:r>
              <a:rPr lang="en-CA" sz="2000" dirty="0" smtClean="0"/>
              <a:t>diaphragm</a:t>
            </a:r>
          </a:p>
          <a:p>
            <a:endParaRPr lang="en-CA" sz="2400" dirty="0" smtClean="0"/>
          </a:p>
          <a:p>
            <a:r>
              <a:rPr lang="en-CA" sz="2400" b="1" u="sng" dirty="0" smtClean="0"/>
              <a:t>Floor:  </a:t>
            </a:r>
            <a:r>
              <a:rPr lang="en-CA" sz="2400" dirty="0" smtClean="0"/>
              <a:t>Sphenoid sinus</a:t>
            </a:r>
          </a:p>
          <a:p>
            <a:endParaRPr lang="en-CA" sz="2400" dirty="0" smtClean="0"/>
          </a:p>
          <a:p>
            <a:r>
              <a:rPr lang="en-CA" sz="2400" b="1" u="sng" dirty="0" smtClean="0"/>
              <a:t>Lateral walls: </a:t>
            </a:r>
            <a:r>
              <a:rPr lang="en-CA" sz="2400" dirty="0" smtClean="0"/>
              <a:t>cavernous sinus</a:t>
            </a:r>
          </a:p>
          <a:p>
            <a:pPr lvl="1"/>
            <a:r>
              <a:rPr lang="en-CA" sz="2000" dirty="0" smtClean="0"/>
              <a:t> </a:t>
            </a:r>
            <a:r>
              <a:rPr lang="en-CA" sz="2000" dirty="0"/>
              <a:t>containing III, IV, VI, V1, V2 cranial nerves and internal carotid artery with sympathetic fibers</a:t>
            </a:r>
            <a:r>
              <a:rPr lang="en-CA" sz="2000" dirty="0" smtClean="0"/>
              <a:t>.</a:t>
            </a:r>
          </a:p>
          <a:p>
            <a:pPr lvl="1"/>
            <a:r>
              <a:rPr lang="en-CA" sz="2000" dirty="0" smtClean="0"/>
              <a:t> </a:t>
            </a:r>
            <a:r>
              <a:rPr lang="en-CA" sz="2000" dirty="0"/>
              <a:t>Both adjacent to temporal lobes</a:t>
            </a:r>
          </a:p>
          <a:p>
            <a:endParaRPr lang="en-CA" sz="2400" dirty="0" smtClean="0"/>
          </a:p>
          <a:p>
            <a:endParaRPr lang="en-CA" sz="2400" dirty="0"/>
          </a:p>
        </p:txBody>
      </p:sp>
      <p:pic>
        <p:nvPicPr>
          <p:cNvPr id="4" name="Content Placeholder 3" descr="Scan_Pic0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-1"/>
            <a:ext cx="4536504" cy="29969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0"/>
            <a:ext cx="97930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Gonadotroph</a:t>
            </a:r>
            <a:r>
              <a:rPr lang="en-CA" dirty="0"/>
              <a:t> </a:t>
            </a:r>
            <a:r>
              <a:rPr lang="en-CA" dirty="0" smtClean="0"/>
              <a:t>Adenoma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dirty="0" smtClean="0"/>
              <a:t>Surgical resection if large</a:t>
            </a:r>
          </a:p>
          <a:p>
            <a:r>
              <a:rPr lang="en-CA" dirty="0" smtClean="0"/>
              <a:t>Radiation therapy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310382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 smtClean="0"/>
              <a:t>assessment of pituitary function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CA" dirty="0" smtClean="0"/>
              <a:t>Baseline: TSH, FT4, FT3, LH, FSH, </a:t>
            </a:r>
            <a:r>
              <a:rPr lang="en-CA" dirty="0" err="1" smtClean="0"/>
              <a:t>Prolactin</a:t>
            </a:r>
            <a:r>
              <a:rPr lang="en-CA" dirty="0" smtClean="0"/>
              <a:t>, GH, IGF-</a:t>
            </a:r>
            <a:r>
              <a:rPr lang="en-CA" dirty="0" err="1" smtClean="0"/>
              <a:t>I,Testosterone</a:t>
            </a:r>
            <a:r>
              <a:rPr lang="en-CA" dirty="0" smtClean="0"/>
              <a:t>, </a:t>
            </a:r>
            <a:r>
              <a:rPr lang="en-CA" dirty="0" err="1" smtClean="0"/>
              <a:t>Estradiol</a:t>
            </a:r>
            <a:endParaRPr lang="en-CA" dirty="0" smtClean="0"/>
          </a:p>
          <a:p>
            <a:r>
              <a:rPr lang="en-CA" dirty="0" smtClean="0"/>
              <a:t>MRI brain</a:t>
            </a:r>
          </a:p>
          <a:p>
            <a:r>
              <a:rPr lang="en-CA" dirty="0" err="1" smtClean="0"/>
              <a:t>Neuropthalmic</a:t>
            </a:r>
            <a:r>
              <a:rPr lang="en-CA" dirty="0" smtClean="0"/>
              <a:t> evaluation of visual field</a:t>
            </a:r>
          </a:p>
          <a:p>
            <a:r>
              <a:rPr lang="en-CA" dirty="0" smtClean="0"/>
              <a:t>Cardiac and respiratory assessment </a:t>
            </a:r>
          </a:p>
          <a:p>
            <a:r>
              <a:rPr lang="en-CA" dirty="0" err="1" smtClean="0"/>
              <a:t>Anesthesiologist</a:t>
            </a:r>
            <a:r>
              <a:rPr lang="en-CA" dirty="0" smtClean="0"/>
              <a:t> for airway and </a:t>
            </a:r>
            <a:r>
              <a:rPr lang="en-CA" dirty="0" err="1" smtClean="0"/>
              <a:t>perioperative</a:t>
            </a:r>
            <a:r>
              <a:rPr lang="en-CA" dirty="0" smtClean="0"/>
              <a:t> monitoring</a:t>
            </a:r>
          </a:p>
          <a:p>
            <a:r>
              <a:rPr lang="en-CA" dirty="0" smtClean="0"/>
              <a:t>Neurosurgeon </a:t>
            </a:r>
          </a:p>
          <a:p>
            <a:r>
              <a:rPr lang="en-CA" dirty="0" smtClean="0"/>
              <a:t>ENT for </a:t>
            </a:r>
            <a:r>
              <a:rPr lang="en-CA" dirty="0" err="1" smtClean="0"/>
              <a:t>Endonasal</a:t>
            </a:r>
            <a:r>
              <a:rPr lang="en-CA" dirty="0" smtClean="0"/>
              <a:t> evaluation for surgical approach</a:t>
            </a:r>
          </a:p>
          <a:p>
            <a:r>
              <a:rPr lang="en-CA" dirty="0" err="1" smtClean="0"/>
              <a:t>Preop</a:t>
            </a:r>
            <a:r>
              <a:rPr lang="en-CA" dirty="0" smtClean="0"/>
              <a:t> hormonal replacement: all pituitary adenoma should be covered with stress dose of HC</a:t>
            </a:r>
          </a:p>
          <a:p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Pituitary Development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sz="2400" dirty="0" smtClean="0"/>
          </a:p>
          <a:p>
            <a:pPr>
              <a:buNone/>
            </a:pPr>
            <a:endParaRPr lang="en-CA" sz="2400" dirty="0" smtClean="0"/>
          </a:p>
          <a:p>
            <a:r>
              <a:rPr lang="en-CA" sz="2400" dirty="0" smtClean="0"/>
              <a:t>Pituitary stalk in midline joins the pituitary gland with hypothalamus that is below 3</a:t>
            </a:r>
            <a:r>
              <a:rPr lang="en-CA" sz="2400" baseline="30000" dirty="0" smtClean="0"/>
              <a:t>rd</a:t>
            </a:r>
            <a:r>
              <a:rPr lang="en-CA" sz="2400" dirty="0" smtClean="0"/>
              <a:t> ventricle</a:t>
            </a:r>
          </a:p>
          <a:p>
            <a:pPr>
              <a:buNone/>
            </a:pPr>
            <a:endParaRPr lang="en-CA" sz="2400" dirty="0" smtClean="0"/>
          </a:p>
          <a:p>
            <a:r>
              <a:rPr lang="en-CA" sz="2400" dirty="0" smtClean="0"/>
              <a:t>Development of pituitary cells is controlled by a set of transcription growth  factors like</a:t>
            </a:r>
          </a:p>
          <a:p>
            <a:pPr lvl="1"/>
            <a:r>
              <a:rPr lang="en-CA" sz="2000" dirty="0" smtClean="0"/>
              <a:t> </a:t>
            </a:r>
            <a:r>
              <a:rPr lang="en-CA" sz="3200" dirty="0" smtClean="0"/>
              <a:t>Pit-1, Prop-1, Pitx2</a:t>
            </a:r>
          </a:p>
          <a:p>
            <a:endParaRPr lang="en-C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Pituitary Development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600" dirty="0" smtClean="0"/>
              <a:t>Pituitary gland measures</a:t>
            </a:r>
          </a:p>
          <a:p>
            <a:pPr lvl="1"/>
            <a:r>
              <a:rPr lang="en-CA" sz="2200" dirty="0" smtClean="0"/>
              <a:t> 15 X 10 X 6 mm, weighs 500 mg but about 1 g in women</a:t>
            </a:r>
          </a:p>
          <a:p>
            <a:endParaRPr lang="en-CA" sz="2600" dirty="0" smtClean="0"/>
          </a:p>
          <a:p>
            <a:r>
              <a:rPr lang="en-CA" sz="2600" dirty="0" smtClean="0"/>
              <a:t>Optic chiasm</a:t>
            </a:r>
          </a:p>
          <a:p>
            <a:pPr lvl="1"/>
            <a:r>
              <a:rPr lang="en-CA" sz="2200" dirty="0" smtClean="0"/>
              <a:t> lies 10 mm above the gland and anterior to the stalk</a:t>
            </a:r>
          </a:p>
          <a:p>
            <a:r>
              <a:rPr lang="en-CA" sz="2600" dirty="0" smtClean="0"/>
              <a:t>Blood supply :</a:t>
            </a:r>
          </a:p>
          <a:p>
            <a:pPr lvl="1"/>
            <a:r>
              <a:rPr lang="en-CA" sz="2200" dirty="0" smtClean="0"/>
              <a:t> superior,  middle, inferior </a:t>
            </a:r>
            <a:r>
              <a:rPr lang="en-CA" sz="2200" dirty="0" err="1" smtClean="0"/>
              <a:t>hypophysial</a:t>
            </a:r>
            <a:r>
              <a:rPr lang="en-CA" sz="2200" dirty="0" smtClean="0"/>
              <a:t> arteries ( internal carotid artery) running in median eminence from hypothalamus</a:t>
            </a:r>
          </a:p>
          <a:p>
            <a:r>
              <a:rPr lang="en-CA" sz="2600" dirty="0" smtClean="0"/>
              <a:t>Venous drainage:</a:t>
            </a:r>
          </a:p>
          <a:p>
            <a:pPr lvl="1"/>
            <a:r>
              <a:rPr lang="en-CA" sz="2200" dirty="0" smtClean="0"/>
              <a:t>  to superior and inferior petrosal </a:t>
            </a:r>
            <a:r>
              <a:rPr lang="en-CA" sz="2200" dirty="0" err="1" smtClean="0"/>
              <a:t>sinsuses</a:t>
            </a:r>
            <a:r>
              <a:rPr lang="en-CA" sz="2200" dirty="0" smtClean="0"/>
              <a:t> to jugular vein</a:t>
            </a:r>
          </a:p>
          <a:p>
            <a:endParaRPr lang="en-CA" sz="2400" dirty="0" smtClean="0"/>
          </a:p>
          <a:p>
            <a:pPr>
              <a:buNone/>
            </a:pPr>
            <a:endParaRPr lang="en-CA" sz="2400" dirty="0" smtClean="0"/>
          </a:p>
          <a:p>
            <a:endParaRPr lang="en-CA" sz="2400" dirty="0"/>
          </a:p>
        </p:txBody>
      </p:sp>
      <p:pic>
        <p:nvPicPr>
          <p:cNvPr id="4" name="Content Placeholder 3" descr="Scan_Pic0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0"/>
            <a:ext cx="2832146" cy="23488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Normal Pituitary Anatomy</a:t>
            </a:r>
          </a:p>
        </p:txBody>
      </p:sp>
      <p:pic>
        <p:nvPicPr>
          <p:cNvPr id="107525" name="Picture 5" descr="figure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752600"/>
            <a:ext cx="8991600" cy="4270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7528" name="Text Box 8"/>
          <p:cNvSpPr txBox="1">
            <a:spLocks noChangeArrowheads="1"/>
          </p:cNvSpPr>
          <p:nvPr/>
        </p:nvSpPr>
        <p:spPr bwMode="auto">
          <a:xfrm>
            <a:off x="228600" y="6491288"/>
            <a:ext cx="64785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800">
                <a:solidFill>
                  <a:schemeClr val="bg1"/>
                </a:solidFill>
              </a:rPr>
              <a:t>Modified from Lechan RM. Neuroendocrinology of Pituitary Hormone Regulation. Endocrinology and Metabolism Clinics 16:475-501, 1987</a:t>
            </a:r>
            <a:r>
              <a:rPr lang="en-US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350026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4634</TotalTime>
  <Words>1822</Words>
  <Application>Microsoft Office PowerPoint</Application>
  <PresentationFormat>On-screen Show (4:3)</PresentationFormat>
  <Paragraphs>486</Paragraphs>
  <Slides>62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Module</vt:lpstr>
      <vt:lpstr>Anterior Pituitary Disorders  MUHAMMAD MUJAMMAMI, MD, MSc, ECNU   Assistant Professor &amp; Consultant  Endocrine &amp; Metabolism Unit, Department of Medicine  King Saud University       </vt:lpstr>
      <vt:lpstr>Objectives</vt:lpstr>
      <vt:lpstr>Endocrine system</vt:lpstr>
      <vt:lpstr>Pituitary Gland</vt:lpstr>
      <vt:lpstr>Pituitary Development</vt:lpstr>
      <vt:lpstr>Sella turcica</vt:lpstr>
      <vt:lpstr>Pituitary Development</vt:lpstr>
      <vt:lpstr>Pituitary Development</vt:lpstr>
      <vt:lpstr>Normal Pituitary Anatomy</vt:lpstr>
      <vt:lpstr>Pituitary Disorders</vt:lpstr>
      <vt:lpstr>Anterior Pituitary Disorders</vt:lpstr>
      <vt:lpstr>Posterior Pituitary disorders</vt:lpstr>
      <vt:lpstr>Anterior Pituitary Function</vt:lpstr>
      <vt:lpstr>Pituitary Function</vt:lpstr>
      <vt:lpstr>Etiology of Pituitary Masses</vt:lpstr>
      <vt:lpstr>Anterior Pituitary Disorders</vt:lpstr>
      <vt:lpstr>Etiology of Pituitary-Hypothalamic Lesions</vt:lpstr>
      <vt:lpstr>PowerPoint Presentation</vt:lpstr>
      <vt:lpstr>PowerPoint Presentation</vt:lpstr>
      <vt:lpstr>Anterior Pituitary Disorders</vt:lpstr>
      <vt:lpstr>Disorders of Pituitary Function</vt:lpstr>
      <vt:lpstr>Evaluation of Pituitary mass</vt:lpstr>
      <vt:lpstr>Evaluation of Pituitary lesion</vt:lpstr>
      <vt:lpstr>Evaluation of Pituitary lesion</vt:lpstr>
      <vt:lpstr>Non- functional pituitary adenoma</vt:lpstr>
      <vt:lpstr>Non- functional pituitary adenoma</vt:lpstr>
      <vt:lpstr>Functional pituitary mass</vt:lpstr>
      <vt:lpstr>Prolactin</vt:lpstr>
      <vt:lpstr>Prolactin - Low</vt:lpstr>
      <vt:lpstr>Prolactinoma ( Mass + high level)</vt:lpstr>
      <vt:lpstr>PowerPoint Presentation</vt:lpstr>
      <vt:lpstr>Prolactinomas</vt:lpstr>
      <vt:lpstr>Growth hormone disorder</vt:lpstr>
      <vt:lpstr>Growth hormone deficiency</vt:lpstr>
      <vt:lpstr>Growth hormone deficiency</vt:lpstr>
      <vt:lpstr>PowerPoint Presentation</vt:lpstr>
      <vt:lpstr>Acromegaly</vt:lpstr>
      <vt:lpstr>Growth hormone - Acromegaly</vt:lpstr>
      <vt:lpstr>Growth hormone - Acromegaly</vt:lpstr>
      <vt:lpstr>PowerPoint Presentation</vt:lpstr>
      <vt:lpstr>ACTH-disorders</vt:lpstr>
      <vt:lpstr>HPA-axis</vt:lpstr>
      <vt:lpstr>ACTH-disorders</vt:lpstr>
      <vt:lpstr>Cortisol low (Hypoadrenalism)</vt:lpstr>
      <vt:lpstr>Management of hypoadrenalism</vt:lpstr>
      <vt:lpstr>HPA-axis ( excessive cortisol)</vt:lpstr>
      <vt:lpstr>ACTH-Adenoma</vt:lpstr>
      <vt:lpstr>excessive cortisol (Cushing’s) Hirsutism in women  </vt:lpstr>
      <vt:lpstr>excessive cortisol (Cushing’s) Stria (purple, wide &gt;1cm)</vt:lpstr>
      <vt:lpstr>excessive cortisol (Cushing’s) </vt:lpstr>
      <vt:lpstr>excessive cortisol (Cushing’s) ecchymosis</vt:lpstr>
      <vt:lpstr>HPA-axis ( excessive cortisol)</vt:lpstr>
      <vt:lpstr>PowerPoint Presentation</vt:lpstr>
      <vt:lpstr>TSH-Hypothyroid</vt:lpstr>
      <vt:lpstr>Central Hypothyroidism</vt:lpstr>
      <vt:lpstr>PowerPoint Presentation</vt:lpstr>
      <vt:lpstr>TSH-hyperthyroid</vt:lpstr>
      <vt:lpstr>PowerPoint Presentation</vt:lpstr>
      <vt:lpstr>TSH-Producing adenoma</vt:lpstr>
      <vt:lpstr>PowerPoint Presentation</vt:lpstr>
      <vt:lpstr>Gonadotroph Adenoma</vt:lpstr>
      <vt:lpstr>assessment of pituitary function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Anterior pituitary insufficiency</dc:title>
  <dc:creator>aishah</dc:creator>
  <cp:lastModifiedBy>ksu</cp:lastModifiedBy>
  <cp:revision>166</cp:revision>
  <dcterms:created xsi:type="dcterms:W3CDTF">2011-04-22T06:05:51Z</dcterms:created>
  <dcterms:modified xsi:type="dcterms:W3CDTF">2018-02-04T04:58:09Z</dcterms:modified>
</cp:coreProperties>
</file>