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80" r:id="rId27"/>
    <p:sldId id="283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2" r:id="rId40"/>
    <p:sldId id="294" r:id="rId41"/>
    <p:sldId id="295" r:id="rId42"/>
    <p:sldId id="300" r:id="rId43"/>
    <p:sldId id="298" r:id="rId44"/>
    <p:sldId id="299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0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5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1/30/18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Clinical manifestation of thyrotoxicosis: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symptoms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Diagnosis of hyperthyroidism: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PRIMARY </a:t>
            </a:r>
          </a:p>
          <a:p>
            <a:pPr algn="l" rtl="0"/>
            <a:r>
              <a:rPr lang="en-US" dirty="0"/>
              <a:t>    Developmental (thyroid dysgenesis: PAX8, FOXE1, TSH receptor mutations) </a:t>
            </a:r>
          </a:p>
          <a:p>
            <a:pPr algn="l" rtl="0"/>
            <a:r>
              <a:rPr lang="en-US" dirty="0"/>
              <a:t>    Thyroid hormone resistance syndrome (THRB mutations) 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Postablative</a:t>
            </a:r>
            <a:r>
              <a:rPr lang="en-US" dirty="0"/>
              <a:t>    Surgery, radioiodine therapy, or external irradiation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Autoimmune hypothyroidism    Hashimoto thyroiditis[*]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Iodine deficiency[*] </a:t>
            </a:r>
          </a:p>
          <a:p>
            <a:pPr algn="l" rtl="0"/>
            <a:r>
              <a:rPr lang="en-US" dirty="0"/>
              <a:t>    Drugs (lithium)[*] </a:t>
            </a:r>
          </a:p>
          <a:p>
            <a:pPr algn="l" rtl="0"/>
            <a:r>
              <a:rPr lang="en-US" dirty="0"/>
              <a:t>    Congenital biosynthetic defect (</a:t>
            </a:r>
            <a:r>
              <a:rPr lang="en-US" dirty="0" err="1"/>
              <a:t>dyshormonogenetic</a:t>
            </a:r>
            <a:r>
              <a:rPr lang="en-US" dirty="0"/>
              <a:t> goiter)[*] </a:t>
            </a:r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SECONDARY (CENTRAL) </a:t>
            </a:r>
          </a:p>
          <a:p>
            <a:pPr algn="l" rtl="0"/>
            <a:r>
              <a:rPr lang="en-US" dirty="0"/>
              <a:t>    Pituitary failure </a:t>
            </a:r>
          </a:p>
          <a:p>
            <a:pPr algn="l" rtl="0"/>
            <a:r>
              <a:rPr lang="en-US" dirty="0"/>
              <a:t>    Hypothalamic failure (rare)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Cretinism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2133599"/>
            <a:ext cx="9881758" cy="4020065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features, enlargement of the tongue, and deepening of the voice. 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697" y="2133600"/>
            <a:ext cx="9436915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(or 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granulomatous (de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hronicle Text G3 A"/>
              </a:rPr>
              <a:t>Quervain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) thyroiditis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(3) subacute lymphocytic thyroiditis.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ways in which thyroid disorders present.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major causes and manifestations of hypo, hyperthyroidism and thyroiditis 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 Know the causes of the thyroid endemic goiter and its pathology.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2346761"/>
            <a:ext cx="8203096" cy="416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E34CC1-3FD4-46F2-AF40-5B290A1A325A}"/>
              </a:ext>
            </a:extLst>
          </p:cNvPr>
          <p:cNvSpPr/>
          <p:nvPr/>
        </p:nvSpPr>
        <p:spPr>
          <a:xfrm>
            <a:off x="384313" y="2413337"/>
            <a:ext cx="324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hitney A"/>
              </a:rPr>
              <a:t>Hashimoto thyroiditis is caused by a breakdown in </a:t>
            </a:r>
            <a:r>
              <a:rPr lang="en-US" b="1" dirty="0">
                <a:solidFill>
                  <a:srgbClr val="000000"/>
                </a:solidFill>
                <a:latin typeface="Whitney A"/>
              </a:rPr>
              <a:t>self-tolerance</a:t>
            </a:r>
            <a:r>
              <a:rPr lang="en-US" dirty="0">
                <a:solidFill>
                  <a:srgbClr val="000000"/>
                </a:solidFill>
                <a:latin typeface="Whitney A"/>
              </a:rPr>
              <a:t> to thyroid autoantigens. Thus, circulating autoantibodies against thyroid antigens are present in the vast majority of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86" y="465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(fibrosing variant)</a:t>
            </a:r>
          </a:p>
          <a:p>
            <a:pPr marL="0" indent="0" algn="l" rtl="0">
              <a:buNone/>
            </a:pPr>
            <a:r>
              <a:rPr lang="en-US" dirty="0"/>
              <a:t>Unlike in </a:t>
            </a:r>
            <a:r>
              <a:rPr lang="en-US" dirty="0" err="1"/>
              <a:t>Reidel</a:t>
            </a:r>
            <a:r>
              <a:rPr lang="en-US" dirty="0"/>
              <a:t> thyroiditis, the fibrosis does not extend beyond the capsule of the gland.</a:t>
            </a:r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 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1882"/>
            <a:ext cx="9090991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r>
              <a:rPr lang="fr-FR" b="0" i="0" dirty="0">
                <a:solidFill>
                  <a:srgbClr val="000000"/>
                </a:solidFill>
                <a:effectLst/>
                <a:latin typeface="Whitney A"/>
              </a:rPr>
              <a:t/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anatomy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develops embryologically from an </a:t>
            </a:r>
            <a:r>
              <a:rPr lang="en-US" sz="3200" dirty="0" err="1">
                <a:solidFill>
                  <a:prstClr val="black"/>
                </a:solidFill>
                <a:latin typeface="Corbel"/>
              </a:rPr>
              <a:t>envagination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 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Subacute Lymphocytic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 subset of patients the onset of disease follows pregnancy (</a:t>
            </a:r>
            <a:r>
              <a:rPr lang="en-US" i="1" dirty="0"/>
              <a:t>postpartum thyroiditis</a:t>
            </a:r>
            <a:r>
              <a:rPr lang="en-US" dirty="0"/>
              <a:t>). This disease is most likely to be autoimmune in etiology.</a:t>
            </a:r>
          </a:p>
          <a:p>
            <a:pPr algn="l" rtl="0"/>
            <a:r>
              <a:rPr lang="en-US" i="1" dirty="0"/>
              <a:t>Painless</a:t>
            </a:r>
            <a:r>
              <a:rPr lang="en-US" dirty="0"/>
              <a:t> neck mass or features of thyroid hormone excess.</a:t>
            </a:r>
          </a:p>
          <a:p>
            <a:pPr algn="l" rtl="0"/>
            <a:r>
              <a:rPr lang="en-US" dirty="0"/>
              <a:t>The histologic features consist of lymphocytic infiltration and hyperplastic germinal centers within the thyroid parenchyma.</a:t>
            </a:r>
          </a:p>
        </p:txBody>
      </p:sp>
    </p:spTree>
    <p:extLst>
      <p:ext uri="{BB962C8B-B14F-4D97-AF65-F5344CB8AC3E}">
        <p14:creationId xmlns:p14="http://schemas.microsoft.com/office/powerpoint/2010/main" val="317960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/>
          <a:lstStyle/>
          <a:p>
            <a:pPr algn="l" rtl="0"/>
            <a:r>
              <a:rPr lang="en-US" dirty="0"/>
              <a:t>Rare disorder of unknown etiology, is characterized by extensive fibrosis involving the thyroid and contiguous neck structures.</a:t>
            </a:r>
          </a:p>
          <a:p>
            <a:pPr algn="l" rtl="0"/>
            <a:r>
              <a:rPr lang="en-US" dirty="0"/>
              <a:t> Clinical evaluation demonstrates a hard and fixed thyroid mass, simulating a thyroid neoplasm.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rgbClr val="5B9BD5"/>
                </a:solidFill>
              </a:rPr>
              <a:t>Graves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5B9BD5"/>
                </a:solidFill>
              </a:rPr>
              <a:t>Graves disease: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</a:t>
            </a:r>
            <a:r>
              <a:rPr lang="en-US" b="1" dirty="0" err="1"/>
              <a:t>receptor.</a:t>
            </a:r>
            <a:r>
              <a:rPr lang="en-US" dirty="0" err="1"/>
              <a:t>The</a:t>
            </a:r>
            <a:r>
              <a:rPr lang="en-US" dirty="0"/>
              <a:t>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</a:t>
            </a:r>
            <a:r>
              <a:rPr lang="en-US" dirty="0" err="1"/>
              <a:t>retroorbital</a:t>
            </a:r>
            <a:r>
              <a:rPr lang="en-US" dirty="0"/>
              <a:t> space by mononuclear cells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8200" y="2133600"/>
            <a:ext cx="4794876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3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452" y="2088829"/>
            <a:ext cx="5003359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r" rtl="0"/>
            <a:r>
              <a:rPr lang="en-US" dirty="0"/>
              <a:t> Laboratory findings in Graves disease include elevated serum free T4 and T3 and depressed serum TSH. </a:t>
            </a:r>
          </a:p>
          <a:p>
            <a:pPr algn="r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Multinodular goiter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07" y="2266122"/>
            <a:ext cx="5468110" cy="3777622"/>
          </a:xfrm>
        </p:spPr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.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C592C9-E962-48E4-92E3-F25B611C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898105"/>
            <a:ext cx="424928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FA28F-3234-4367-9794-552296B6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045896" cy="3777622"/>
          </a:xfrm>
        </p:spPr>
        <p:txBody>
          <a:bodyPr/>
          <a:lstStyle/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</a:t>
            </a:r>
          </a:p>
        </p:txBody>
      </p:sp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b="1" u="sng" dirty="0">
                <a:solidFill>
                  <a:prstClr val="black"/>
                </a:solidFill>
                <a:latin typeface="Corbel"/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Mass lesions .</a:t>
            </a:r>
            <a:endParaRPr lang="x-none" sz="3200" dirty="0">
              <a:solidFill>
                <a:prstClr val="black"/>
              </a:solidFill>
              <a:latin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Because it is caused most commonly by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of the thyroid gland, thyrotoxicosis often is referred to as hyperthyroidism.</a:t>
            </a:r>
          </a:p>
          <a:p>
            <a:pPr algn="l" rtl="0"/>
            <a:r>
              <a:rPr lang="en-US" dirty="0"/>
              <a:t>In certain conditions, however, the oversupply either is related to excessive release of pre-formed thyroid hormone (e.g., in thyroiditis) or comes from an extrathyroidal source, rather than a hyperfunctioning gland</a:t>
            </a:r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multinodular goiter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12363</TotalTime>
  <Words>1607</Words>
  <Application>Microsoft Macintosh PowerPoint</Application>
  <PresentationFormat>Custom</PresentationFormat>
  <Paragraphs>200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Wisp</vt:lpstr>
      <vt:lpstr>Pathology of Thyroid gland</vt:lpstr>
      <vt:lpstr>Objectives</vt:lpstr>
      <vt:lpstr>Thyroid anatomy</vt:lpstr>
      <vt:lpstr>PowerPoint Presentation</vt:lpstr>
      <vt:lpstr>   Ectopic thyroid tissue</vt:lpstr>
      <vt:lpstr>Histology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Thyroiditis</vt:lpstr>
      <vt:lpstr>Chronic Lymphocytic (Hashimoto) Thyroiditis </vt:lpstr>
      <vt:lpstr>Hashimoto Thyroiditis :Pathogenesis</vt:lpstr>
      <vt:lpstr>Chronic Lymphocytic (Hashimoto) Thyroiditis</vt:lpstr>
      <vt:lpstr>Hashimoto Thyroiditis: clinical features</vt:lpstr>
      <vt:lpstr>Hashimoto Thyroiditis Morphology</vt:lpstr>
      <vt:lpstr>Hashimoto Thyroiditis :Morphology</vt:lpstr>
      <vt:lpstr>Hashimoto Thyroiditis 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Subacute Lymphocytic Thyroiditis </vt:lpstr>
      <vt:lpstr>Riedel thyroiditis</vt:lpstr>
      <vt:lpstr>Graves disease</vt:lpstr>
      <vt:lpstr>Graves disease</vt:lpstr>
      <vt:lpstr>Graves disease: Pathogenesis</vt:lpstr>
      <vt:lpstr>PowerPoint Presentation</vt:lpstr>
      <vt:lpstr>Graves disease: morphology</vt:lpstr>
      <vt:lpstr>Graves disease: morphology</vt:lpstr>
      <vt:lpstr>Graves disease: morphology</vt:lpstr>
      <vt:lpstr>PowerPoint Presentation</vt:lpstr>
      <vt:lpstr>DIFFUSE AND MULTINODULAR GOITER</vt:lpstr>
      <vt:lpstr>PowerPoint Presentation</vt:lpstr>
      <vt:lpstr>PowerPoint Presentation</vt:lpstr>
      <vt:lpstr>Multinodular goiter </vt:lpstr>
      <vt:lpstr>Multinodular Goiter </vt:lpstr>
      <vt:lpstr>Clinical features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maha</cp:lastModifiedBy>
  <cp:revision>73</cp:revision>
  <dcterms:created xsi:type="dcterms:W3CDTF">2016-07-16T14:11:17Z</dcterms:created>
  <dcterms:modified xsi:type="dcterms:W3CDTF">2018-01-30T19:32:52Z</dcterms:modified>
</cp:coreProperties>
</file>