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08" r:id="rId1"/>
  </p:sldMasterIdLst>
  <p:notesMasterIdLst>
    <p:notesMasterId r:id="rId25"/>
  </p:notesMasterIdLst>
  <p:handoutMasterIdLst>
    <p:handoutMasterId r:id="rId26"/>
  </p:handoutMasterIdLst>
  <p:sldIdLst>
    <p:sldId id="409" r:id="rId2"/>
    <p:sldId id="386" r:id="rId3"/>
    <p:sldId id="410" r:id="rId4"/>
    <p:sldId id="411" r:id="rId5"/>
    <p:sldId id="398" r:id="rId6"/>
    <p:sldId id="399" r:id="rId7"/>
    <p:sldId id="400" r:id="rId8"/>
    <p:sldId id="352" r:id="rId9"/>
    <p:sldId id="353" r:id="rId10"/>
    <p:sldId id="354" r:id="rId11"/>
    <p:sldId id="355" r:id="rId12"/>
    <p:sldId id="356" r:id="rId13"/>
    <p:sldId id="401" r:id="rId14"/>
    <p:sldId id="402" r:id="rId15"/>
    <p:sldId id="403" r:id="rId16"/>
    <p:sldId id="413" r:id="rId17"/>
    <p:sldId id="414" r:id="rId18"/>
    <p:sldId id="404" r:id="rId19"/>
    <p:sldId id="406" r:id="rId20"/>
    <p:sldId id="412" r:id="rId21"/>
    <p:sldId id="405" r:id="rId22"/>
    <p:sldId id="407" r:id="rId23"/>
    <p:sldId id="408" r:id="rId24"/>
  </p:sldIdLst>
  <p:sldSz cx="10058400" cy="73152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33CC"/>
    <a:srgbClr val="FF66FF"/>
    <a:srgbClr val="00FF00"/>
    <a:srgbClr val="CCFF99"/>
    <a:srgbClr val="FB6E6B"/>
    <a:srgbClr val="FB6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441" autoAdjust="0"/>
    <p:restoredTop sz="94521" autoAdjust="0"/>
  </p:normalViewPr>
  <p:slideViewPr>
    <p:cSldViewPr>
      <p:cViewPr varScale="1">
        <p:scale>
          <a:sx n="62" d="100"/>
          <a:sy n="62" d="100"/>
        </p:scale>
        <p:origin x="1260" y="52"/>
      </p:cViewPr>
      <p:guideLst>
        <p:guide orient="horz" pos="230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DA9BA3-A7B5-42CD-A2A9-4887513DD5B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1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05113" y="514350"/>
            <a:ext cx="353377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B8428B-C509-4296-A100-9BD4FCBD2F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45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0594023C-F87C-4BFF-A4ED-BD63C99F9CE4}" type="slidenum">
              <a:rPr lang="ar-SA" altLang="en-US" smtClean="0">
                <a:latin typeface="Tahoma" panose="020B0604030504040204" pitchFamily="34" charset="0"/>
                <a:cs typeface="Times New Roman" panose="02020603050405020304" pitchFamily="18" charset="0"/>
              </a:rPr>
              <a:pPr algn="l">
                <a:spcBef>
                  <a:spcPct val="0"/>
                </a:spcBef>
              </a:pPr>
              <a:t>2</a:t>
            </a:fld>
            <a:endParaRPr lang="en-US" altLang="en-US" smtClean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330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15000"/>
              </a:spcAft>
              <a:buClr>
                <a:srgbClr val="FFFF00"/>
              </a:buClr>
              <a:buSzPct val="100000"/>
              <a:buFont typeface="Wingdings" pitchFamily="2" charset="2"/>
              <a:buNone/>
            </a:pPr>
            <a:endParaRPr lang="en-US" sz="2900" b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8428B-C509-4296-A100-9BD4FCBD2F1B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2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5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48B82-7899-4AAA-9D8E-0B2913713A8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023D-A99C-43A1-9FD9-2F79676CF86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40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13267"/>
            <a:ext cx="2488407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3" y="313267"/>
            <a:ext cx="730107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AA9F-A5DC-41FF-B727-34E0ABDB702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27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3BDF-FF3F-4DEF-9B8A-7AAA64E3C40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82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5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F51F-F715-4E43-B7EC-946EC4B155F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66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1820334"/>
            <a:ext cx="4894738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2" y="1820334"/>
            <a:ext cx="4894739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1615-6018-466E-8DD8-965B2340CA2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57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8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8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55E-1D06-4B02-BB51-41437AF55AB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44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DE4B-C04A-4A52-8E71-6602CDF6A3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50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05CF-9A8A-43FE-B100-DA4C0ADB68F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2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5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530775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AFAE5-E673-4439-B19B-88E74E6DF53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21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6347" indent="0">
              <a:buNone/>
              <a:defRPr sz="3000"/>
            </a:lvl2pPr>
            <a:lvl3pPr marL="992695" indent="0">
              <a:buNone/>
              <a:defRPr sz="2600"/>
            </a:lvl3pPr>
            <a:lvl4pPr marL="1489041" indent="0">
              <a:buNone/>
              <a:defRPr sz="2200"/>
            </a:lvl4pPr>
            <a:lvl5pPr marL="1985388" indent="0">
              <a:buNone/>
              <a:defRPr sz="2200"/>
            </a:lvl5pPr>
            <a:lvl6pPr marL="2481735" indent="0">
              <a:buNone/>
              <a:defRPr sz="2200"/>
            </a:lvl6pPr>
            <a:lvl7pPr marL="2978083" indent="0">
              <a:buNone/>
              <a:defRPr sz="2200"/>
            </a:lvl7pPr>
            <a:lvl8pPr marL="3474430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2B4A-CC11-45B1-8E22-00D0913F72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23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293688"/>
            <a:ext cx="9051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706563"/>
            <a:ext cx="9051925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6780213"/>
            <a:ext cx="23463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l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6780213"/>
            <a:ext cx="31845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ctr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6780213"/>
            <a:ext cx="2346325" cy="388937"/>
          </a:xfrm>
          <a:prstGeom prst="rect">
            <a:avLst/>
          </a:prstGeom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C186C58-D29E-416D-A84A-D0ABA0E32DC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475" indent="-371475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9838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20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09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256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04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950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1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8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5280025" y="3733800"/>
            <a:ext cx="4473575" cy="23415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72260" indent="-372260" algn="ctr" defTabSz="992695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b="1" dirty="0">
              <a:solidFill>
                <a:srgbClr val="C00000"/>
              </a:solidFill>
              <a:cs typeface="Arial" charset="0"/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Prof. </a:t>
            </a:r>
            <a:r>
              <a:rPr lang="en-US" b="1" dirty="0" err="1" smtClean="0">
                <a:solidFill>
                  <a:srgbClr val="C00000"/>
                </a:solidFill>
              </a:rPr>
              <a:t>Yieldez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Bassiouni</a:t>
            </a:r>
            <a:endParaRPr lang="ar-SA" b="1" dirty="0">
              <a:solidFill>
                <a:srgbClr val="C00000"/>
              </a:solidFill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ar-SA" sz="3000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4294967295"/>
          </p:nvPr>
        </p:nvSpPr>
        <p:spPr>
          <a:xfrm>
            <a:off x="304800" y="3733800"/>
            <a:ext cx="4648200" cy="23622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Prof. </a:t>
            </a:r>
            <a:r>
              <a:rPr lang="en-US" b="1" dirty="0" err="1" smtClean="0">
                <a:solidFill>
                  <a:srgbClr val="C00000"/>
                </a:solidFill>
              </a:rPr>
              <a:t>Abdulrahman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Almotrefi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754063" y="990600"/>
            <a:ext cx="899953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1pPr>
            <a:lvl2pPr marL="742950" indent="-28575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2pPr>
            <a:lvl3pPr marL="11430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3pPr>
            <a:lvl4pPr marL="16002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4pPr>
            <a:lvl5pPr marL="20574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5pPr>
            <a:lvl6pPr marL="25146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6pPr>
            <a:lvl7pPr marL="29718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7pPr>
            <a:lvl8pPr marL="34290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8pPr>
            <a:lvl9pPr marL="38862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800" dirty="0">
                <a:solidFill>
                  <a:schemeClr val="hlink"/>
                </a:solidFill>
                <a:latin typeface="Times New Roman" pitchFamily="18" charset="0"/>
              </a:rPr>
              <a:t>DRUGS USED IN </a:t>
            </a:r>
            <a:r>
              <a:rPr lang="en-US" altLang="en-US" sz="4800" dirty="0" smtClean="0">
                <a:solidFill>
                  <a:schemeClr val="hlink"/>
                </a:solidFill>
                <a:latin typeface="Times New Roman" pitchFamily="18" charset="0"/>
              </a:rPr>
              <a:t>HYPOTHYROIDISM</a:t>
            </a:r>
            <a:endParaRPr lang="en-US" altLang="en-US" sz="48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9pPr>
          </a:lstStyle>
          <a:p>
            <a:fld id="{0DF15315-BE8A-44F4-836F-AF710634F1B6}" type="slidenum">
              <a:rPr lang="ar-SA" altLang="en-US" sz="1300" smtClean="0">
                <a:solidFill>
                  <a:srgbClr val="898989"/>
                </a:solidFill>
              </a:rPr>
              <a:pPr/>
              <a:t>1</a:t>
            </a:fld>
            <a:endParaRPr lang="en-US" altLang="en-US" sz="13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4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1E8351-5477-48E5-A315-BCE2B74E41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2" descr="E:\My Pictures\0782w-hyp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8839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CF2F5-6F5E-4825-A9E4-31FF154C6C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2" descr="E:\My Pictures\20015w-hyp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9750"/>
            <a:ext cx="8915400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166955"/>
            <a:ext cx="9051925" cy="12192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of Hypothyroidism</a:t>
            </a:r>
            <a:endParaRPr lang="ar-EG" altLang="en-US" sz="3600" b="1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69360" y="1678808"/>
            <a:ext cx="9051925" cy="482758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Replacement therapy with synthetic thyroid hormone preparations :</a:t>
            </a:r>
          </a:p>
          <a:p>
            <a:pPr lvl="0" eaLnBrk="1" hangingPunct="1">
              <a:lnSpc>
                <a:spcPct val="150000"/>
              </a:lnSpc>
            </a:pP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  </a:t>
            </a:r>
            <a:r>
              <a:rPr 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</a:t>
            </a:r>
            <a:r>
              <a:rPr lang="en-US" sz="36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eaLnBrk="1" hangingPunct="1">
              <a:lnSpc>
                <a:spcPct val="150000"/>
              </a:lnSpc>
            </a:pP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 </a:t>
            </a:r>
            <a:r>
              <a:rPr lang="en-US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altLang="en-US" sz="3600" b="1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en-US" altLang="en-US" sz="36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eaLnBrk="1" hangingPunct="1">
              <a:lnSpc>
                <a:spcPct val="150000"/>
              </a:lnSpc>
            </a:pPr>
            <a:r>
              <a:rPr lang="en-US" altLang="en-US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LIOTRIX</a:t>
            </a: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ar-EG" altLang="en-US" b="1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95BB53-F7D4-4B4D-882F-213661B6A40F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50459"/>
            <a:ext cx="9250362" cy="648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 smtClean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(T</a:t>
            </a:r>
            <a:r>
              <a:rPr lang="en-US" sz="3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B6B91"/>
              </a:solidFill>
              <a:latin typeface="Times New Roman" pitchFamily="18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synthetic form of the thyroxine (T</a:t>
            </a:r>
            <a:r>
              <a:rPr lang="en-US" sz="2800" b="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, is the drug  of choice for replacement therapy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and has a long half life  ( 7 days)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Administered once daily.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Restore normal thyroid levels within 2-3 weeks</a:t>
            </a: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Absorption is increased when hormone is given on empty stomach</a:t>
            </a:r>
          </a:p>
        </p:txBody>
      </p:sp>
    </p:spTree>
    <p:extLst>
      <p:ext uri="{BB962C8B-B14F-4D97-AF65-F5344CB8AC3E}">
        <p14:creationId xmlns:p14="http://schemas.microsoft.com/office/powerpoint/2010/main" val="37012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28600"/>
            <a:ext cx="9601200" cy="694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 preparations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LEVOTHYROXINE:  (T</a:t>
            </a:r>
            <a:r>
              <a:rPr lang="en-US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preparations available from 0.025 to 0.3 mg tablets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Parnteral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preparation  200-500µg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patients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patients with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 , treatment is started with reduced dosage.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 is given in a dose of 12.5 – 25 µg/day for two weeks and then increased every two weeks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2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33207"/>
            <a:ext cx="9601200" cy="644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</a:pPr>
            <a:r>
              <a:rPr lang="en-US" altLang="en-US" sz="4800" b="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Clinical uses 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regardless of etiology 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Congenital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Hashimoto thyroiditis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Pregnancy </a:t>
            </a: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28600" y="979194"/>
            <a:ext cx="9601200" cy="599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</a:pPr>
            <a:r>
              <a:rPr lang="en-US" altLang="en-US" sz="40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Metabolism of thyroid hormones</a:t>
            </a:r>
            <a:endParaRPr lang="en-US" altLang="en-US" sz="4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Major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pathway of thyroid hormone metabolism is through sequential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deiodination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80%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circulating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derived from peripheral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by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monodeiodination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liver is the major site of degradation for both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% of the daily dose of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deiodinated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yield equal amounts of T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rT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(reverse T</a:t>
            </a:r>
            <a:r>
              <a:rPr lang="en-US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,which is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inactive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altLang="en-US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0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6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anose="02020404030301010803" pitchFamily="18" charset="0"/>
                <a:cs typeface="Times New Roman" panose="02020603050405020304" pitchFamily="18" charset="0"/>
              </a:defRPr>
            </a:lvl9pPr>
          </a:lstStyle>
          <a:p>
            <a:fld id="{DB62937B-4B89-41CD-A052-3E0786572AC8}" type="slidenum">
              <a:rPr lang="ar-SA" altLang="en-US" sz="1300" smtClean="0">
                <a:solidFill>
                  <a:srgbClr val="898989"/>
                </a:solidFill>
              </a:rPr>
              <a:pPr/>
              <a:t>17</a:t>
            </a:fld>
            <a:endParaRPr lang="en-US" altLang="en-US" sz="1300" smtClean="0">
              <a:solidFill>
                <a:srgbClr val="898989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1175" y="533400"/>
            <a:ext cx="9021763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 of Action</a:t>
            </a:r>
            <a:r>
              <a:rPr lang="ar-SA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3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3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Inhibit synthesis of thyroid hormones by inhibiting the 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peroxidase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enzyme that catalyzes the iodination of tyrosine residues</a:t>
            </a:r>
          </a:p>
          <a:p>
            <a:pPr eaLnBrk="1" hangingPunct="1"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Propylthiouracil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( </a:t>
            </a:r>
            <a:r>
              <a:rPr lang="en-US" altLang="en-US" sz="28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methimazole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blocks the conversion of T4 to T3 in 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peripheral tissues      </a:t>
            </a:r>
          </a:p>
        </p:txBody>
      </p:sp>
      <p:pic>
        <p:nvPicPr>
          <p:cNvPr id="36868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8100"/>
            <a:ext cx="10058400" cy="716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100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239961"/>
            <a:ext cx="9250362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5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EFFECTS OF </a:t>
            </a:r>
            <a:r>
              <a:rPr lang="en-US" altLang="en-US" sz="35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DOSE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restlessness , insomnia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accelerated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maturation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 :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cardiac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arrhythmias (Tachycardia, atrial fib.)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tremor , restlessness ,headache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intolerance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pain 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change in appetite, weight loss </a:t>
            </a:r>
          </a:p>
        </p:txBody>
      </p:sp>
    </p:spTree>
    <p:extLst>
      <p:ext uri="{BB962C8B-B14F-4D97-AF65-F5344CB8AC3E}">
        <p14:creationId xmlns:p14="http://schemas.microsoft.com/office/powerpoint/2010/main" val="33876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2657" y="395843"/>
            <a:ext cx="9753600" cy="656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 (T</a:t>
            </a:r>
            <a:r>
              <a:rPr lang="en-US" altLang="en-US" sz="32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potent (3-4 times) and rapid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onset of action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levothyroxine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 short half life - not recommended for routine replacement therapy ( requires multiple daily doses)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avoided in cardiac patients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preparation available are 5-50µg tablets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parenteral use 10µg/ml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75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69863" y="0"/>
            <a:ext cx="980757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76" tIns="49638" rIns="99276" bIns="4963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Learning objectives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i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i="1" dirty="0" smtClean="0">
                <a:latin typeface="Arial" charset="0"/>
                <a:cs typeface="Arial" charset="0"/>
              </a:rPr>
              <a:t>By the end of this lecture, students should be able to: </a:t>
            </a:r>
            <a:endParaRPr lang="en-US" altLang="en-US" sz="3000" b="0" i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-  describe different classes of drugs used in hypothyroidism and their mechanism of action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- understand their pharmacological effects,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clinical uses and adverse effects.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 smtClean="0">
              <a:latin typeface="Arial" charset="0"/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recognize treatment of special cases of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hypothyroidism such as myxedema coma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Pharmacokinetic </a:t>
            </a:r>
            <a:r>
              <a:rPr lang="en-US" sz="3600" b="1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600" b="1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 Hormones</a:t>
            </a:r>
            <a:endParaRPr lang="en-US" sz="3600" dirty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857530"/>
              </p:ext>
            </p:extLst>
          </p:nvPr>
        </p:nvGraphicFramePr>
        <p:xfrm>
          <a:off x="228598" y="1600200"/>
          <a:ext cx="9906000" cy="4799732"/>
        </p:xfrm>
        <a:graphic>
          <a:graphicData uri="http://schemas.openxmlformats.org/drawingml/2006/table">
            <a:tbl>
              <a:tblPr/>
              <a:tblGrid>
                <a:gridCol w="2514602"/>
                <a:gridCol w="2133600"/>
                <a:gridCol w="2209800"/>
                <a:gridCol w="2514600"/>
                <a:gridCol w="533398"/>
              </a:tblGrid>
              <a:tr h="1722644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Hormone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Biologic Potency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</a:t>
                      </a:r>
                      <a:r>
                        <a:rPr lang="en-US" sz="2400" b="1" baseline="-25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1/2</a:t>
                      </a:r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(days)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Protein Binding 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1050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Levothyroxine (T</a:t>
                      </a:r>
                      <a:r>
                        <a:rPr lang="en-US" sz="2400" b="1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6-7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99.96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4535">
                <a:tc>
                  <a:txBody>
                    <a:bodyPr/>
                    <a:lstStyle/>
                    <a:p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Liothyronine (T</a:t>
                      </a:r>
                      <a:r>
                        <a:rPr lang="en-US" sz="2400" b="1" baseline="-250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24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≤ 2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99.5</a:t>
                      </a:r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1503">
                <a:tc gridSpan="5"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62426" marR="62426" marT="31213" marB="312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743BDF-FF3F-4DEF-9B8A-7AAA64E3C408}" type="slidenum">
              <a:rPr lang="ar-SA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06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21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28600" y="-32657"/>
            <a:ext cx="9677400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LIOTRIX </a:t>
            </a: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Combination of synthetic T4 &amp; T3  in a ratio 4:1 that attempt to mimic the natural hormonal secretion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major limitations to this product are high cost and lack of therapeutic rationale because 35% of T4 is peripherally converted to T3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543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9029"/>
            <a:ext cx="9677400" cy="681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9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MYXEDEMA COMA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–threatening  hypothyroidism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treatment of choice is loading dose of levothyroxine intravenously 300-400µg initially followed by 50µg daily.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</a:t>
            </a:r>
            <a:r>
              <a:rPr lang="en-US" alt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rapid response but it may provoke  </a:t>
            </a:r>
            <a:r>
              <a:rPr lang="en-US" alt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cardiotoxicity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hydrocortisone  may be used in case of adrenal and pituitary insufficiency. </a:t>
            </a: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75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1" y="115092"/>
            <a:ext cx="9402762" cy="706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HYPOTHROIDSM  AND PREGNANCY</a:t>
            </a: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3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pregnant hypothyroid patient 20-30 % increase in thyroxine is required because of :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elevated maternal </a:t>
            </a: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 binding 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globulin (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TBG) induced by estrogen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early development of fetal brain which depends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on maternal </a:t>
            </a: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25400"/>
            <a:ext cx="9097962" cy="722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algn="ctr" defTabSz="992695"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 gland does not produce enough 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hormones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may be congenital, primary or secondary 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Congenital: in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children, hypothyroidism leads to 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delay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in 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growth (</a:t>
            </a:r>
            <a:r>
              <a:rPr lang="en-US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dwarfism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),and intellectual development  (</a:t>
            </a:r>
            <a:r>
              <a:rPr lang="en-US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cretinism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People </a:t>
            </a: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who are most at risk include those over age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   50 &amp; mainly in  </a:t>
            </a: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Prevalence is </a:t>
            </a:r>
            <a:r>
              <a:rPr lang="en-IE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/1000 females and </a:t>
            </a:r>
            <a:r>
              <a:rPr lang="en-IE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/1000 males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Diagnosed </a:t>
            </a: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by low plasma levels of T3 &amp; </a:t>
            </a: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T4 and TSH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6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81000" y="59540"/>
            <a:ext cx="8915400" cy="746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IE" altLang="en-US" sz="3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0" dirty="0" smtClean="0"/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Inadequate function of the gland itself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causes</a:t>
            </a:r>
            <a:endParaRPr lang="en-IE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Iodine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deficiency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is the most common cause of primary hypothyroidism and 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endemic goiter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worldwide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Autoimmune: Hashimoto’s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thyroiditis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Radioactive iodine treatment of hyperthyroidism</a:t>
            </a: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Post </a:t>
            </a: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thyroidectomy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Anti-thyroid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drugs (CMZ , PTU)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Other drugs </a:t>
            </a: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(lithium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IE" altLang="en-US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amiodarone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Sub-acute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thyroiditis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 carcinoma </a:t>
            </a:r>
            <a:endParaRPr lang="ar-EG" sz="28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9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879316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en-IE" altLang="en-US" dirty="0" smtClean="0"/>
          </a:p>
          <a:p>
            <a:pPr algn="ctr" eaLnBrk="1" hangingPunct="1"/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IE" altLang="en-US" sz="3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hypothyroidism-causes</a:t>
            </a:r>
          </a:p>
          <a:p>
            <a:pPr algn="ctr" eaLnBrk="1" hangingPunct="1"/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IE" altLang="en-US" dirty="0" smtClean="0"/>
          </a:p>
          <a:p>
            <a:pPr eaLnBrk="1" hangingPunct="1"/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  Hypothalamic disease</a:t>
            </a:r>
          </a:p>
          <a:p>
            <a:pPr eaLnBrk="1" hangingPunct="1"/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Pituitary disease</a:t>
            </a: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9372600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6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Early </a:t>
            </a: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Manifestations of </a:t>
            </a:r>
            <a:r>
              <a:rPr lang="en-US" altLang="en-US" sz="36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Hypothyroidism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 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lack of energy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intolerance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Constipation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or joint pain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Thin, brittle hair and </a:t>
            </a: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fingernails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9601200" cy="694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lvl="0" algn="ctr" defTabSz="992188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Late Manifestations of Hypothyroidism</a:t>
            </a: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Decreased sense of taste and smell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Dry flaky skin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Hoarseness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Menstrual disorders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Puffy face, hands, and feet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Thinning of </a:t>
            </a:r>
            <a:r>
              <a:rPr lang="en-US" altLang="en-US" sz="3500" b="0" dirty="0" smtClean="0">
                <a:solidFill>
                  <a:prstClr val="black"/>
                </a:solidFill>
                <a:latin typeface="Calibri"/>
                <a:cs typeface="+mn-cs"/>
              </a:rPr>
              <a:t>eyebrows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9282E1-1D68-4E90-A2C6-454FBC1F1E58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2" descr="E:\My Pictures\untitled--haaaaaaaashimoto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991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4C1DE9-B6C4-48A4-A719-903D6CD34BC0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2" descr="E:\My Pictures\1897w-hypothyroidis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8839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3074</TotalTime>
  <Words>709</Words>
  <Application>Microsoft Office PowerPoint</Application>
  <PresentationFormat>Custom</PresentationFormat>
  <Paragraphs>222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Garamond</vt:lpstr>
      <vt:lpstr>Tahoma</vt:lpstr>
      <vt:lpstr>Times New Roman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 of Hypothyroidism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Pharmacokinetic of Thyroid Hormones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AND ANTI THYROID DRUGS</dc:title>
  <dc:creator>Abdul Latif</dc:creator>
  <cp:lastModifiedBy>motrefi</cp:lastModifiedBy>
  <cp:revision>423</cp:revision>
  <dcterms:created xsi:type="dcterms:W3CDTF">2006-04-04T11:17:20Z</dcterms:created>
  <dcterms:modified xsi:type="dcterms:W3CDTF">2017-02-14T09:03:34Z</dcterms:modified>
</cp:coreProperties>
</file>