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32"/>
  </p:notesMasterIdLst>
  <p:sldIdLst>
    <p:sldId id="264" r:id="rId2"/>
    <p:sldId id="263" r:id="rId3"/>
    <p:sldId id="343" r:id="rId4"/>
    <p:sldId id="344" r:id="rId5"/>
    <p:sldId id="345" r:id="rId6"/>
    <p:sldId id="346" r:id="rId7"/>
    <p:sldId id="349" r:id="rId8"/>
    <p:sldId id="350" r:id="rId9"/>
    <p:sldId id="347" r:id="rId10"/>
    <p:sldId id="316" r:id="rId11"/>
    <p:sldId id="270" r:id="rId12"/>
    <p:sldId id="320" r:id="rId13"/>
    <p:sldId id="278" r:id="rId14"/>
    <p:sldId id="279" r:id="rId15"/>
    <p:sldId id="351" r:id="rId16"/>
    <p:sldId id="337" r:id="rId17"/>
    <p:sldId id="271" r:id="rId18"/>
    <p:sldId id="284" r:id="rId19"/>
    <p:sldId id="325" r:id="rId20"/>
    <p:sldId id="285" r:id="rId21"/>
    <p:sldId id="336" r:id="rId22"/>
    <p:sldId id="332" r:id="rId23"/>
    <p:sldId id="331" r:id="rId24"/>
    <p:sldId id="297" r:id="rId25"/>
    <p:sldId id="338" r:id="rId26"/>
    <p:sldId id="339" r:id="rId27"/>
    <p:sldId id="355" r:id="rId28"/>
    <p:sldId id="340" r:id="rId29"/>
    <p:sldId id="353" r:id="rId30"/>
    <p:sldId id="342" r:id="rId3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AB50C8"/>
    <a:srgbClr val="44018D"/>
    <a:srgbClr val="5300CC"/>
    <a:srgbClr val="A2965C"/>
    <a:srgbClr val="FDCD03"/>
    <a:srgbClr val="EDDAC5"/>
    <a:srgbClr val="FFED0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73" autoAdjust="0"/>
  </p:normalViewPr>
  <p:slideViewPr>
    <p:cSldViewPr>
      <p:cViewPr varScale="1">
        <p:scale>
          <a:sx n="95" d="100"/>
          <a:sy n="95" d="100"/>
        </p:scale>
        <p:origin x="4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847CB-485A-4B13-9ABD-2312FAFB91D8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5443D-751A-443D-B974-C5497D720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7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xlist.com/script/main/art.asp?articlekey=4425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rxlist.com/script/main/art.asp?articlekey=22761" TargetMode="External"/><Relationship Id="rId4" Type="http://schemas.openxmlformats.org/officeDocument/2006/relationships/hyperlink" Target="https://www.rxlist.com/script/main/art.asp?articlekey=23369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born_error_of_metabolism" TargetMode="External"/><Relationship Id="rId7" Type="http://schemas.openxmlformats.org/officeDocument/2006/relationships/hyperlink" Target="https://en.wikipedia.org/wiki/Phenylketonuria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Phenylalanine" TargetMode="External"/><Relationship Id="rId5" Type="http://schemas.openxmlformats.org/officeDocument/2006/relationships/hyperlink" Target="https://en.wikipedia.org/wiki/Amino_acid" TargetMode="External"/><Relationship Id="rId4" Type="http://schemas.openxmlformats.org/officeDocument/2006/relationships/hyperlink" Target="https://en.wikipedia.org/wiki/Metabolism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36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0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19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9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 undergoes a continuous remodeling process involving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resorption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formation. Any process that disrupts this balance by increasing bone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resorption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relative to formation results in osteoporosis.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Inadequate gonadal hormone production is a major cause of osteoporosis in men &amp; women. Estrogen replacement therapy at menopause is a well-established means of preventing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osteoporosis in the female, but many women fear its adverse effects, particularly the increased risk of breast cancer from continued estrogen use (the well-demonstrated increased risk of endometrial cancer is prevented by combining the estrogen with a progestin) &amp; do not like the persistence of menstrual bleeding that often accompanies this form of therapy.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93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lead to early bone loss</a:t>
            </a:r>
          </a:p>
          <a:p>
            <a:r>
              <a:rPr lang="fr-FR" sz="1200" b="1" dirty="0" err="1" smtClean="0">
                <a:solidFill>
                  <a:schemeClr val="bg1"/>
                </a:solidFill>
                <a:latin typeface="Arial Narrow" pitchFamily="34" charset="0"/>
              </a:rPr>
              <a:t>Environmental</a:t>
            </a:r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sz="1200" b="1" dirty="0" err="1" smtClean="0">
                <a:solidFill>
                  <a:schemeClr val="bg1"/>
                </a:solidFill>
                <a:latin typeface="Arial Narrow" pitchFamily="34" charset="0"/>
              </a:rPr>
              <a:t>risk</a:t>
            </a:r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 F: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 &amp; cadmium, AL toxicity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82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20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66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Fluorapatite</a:t>
            </a:r>
            <a:r>
              <a:rPr lang="en-US" dirty="0" smtClean="0"/>
              <a:t> is more stable &amp; resistant to acid dissolution than is hydroxyapatite. Fluoride also delays mineralization &amp; is capable of altering bone crystal structure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Androgens &amp; anabolic agents have been used in the TR of osteoporosis, either alone or in conjunction with estrogens. With the exception of substitution therapy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hypogonadism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bisphosphonates have largely replaced androgen use for this purpose.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26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Currently available bisphosphonates include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etidronate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tiludronate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…</a:t>
            </a:r>
          </a:p>
          <a:p>
            <a:r>
              <a:rPr lang="en-US" sz="1200" u="sng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Nitrogenous are less potent than &amp; </a:t>
            </a:r>
            <a:r>
              <a:rPr lang="en-US" sz="1200" u="sng" dirty="0" err="1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nonnitrogenous</a:t>
            </a:r>
            <a:endParaRPr lang="en-US" sz="1200" u="sng" dirty="0" smtClean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Pyrophosphate ???</a:t>
            </a:r>
          </a:p>
          <a:p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Hydroxapatite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??</a:t>
            </a:r>
          </a:p>
          <a:p>
            <a:r>
              <a:rPr lang="en-US" dirty="0" smtClean="0">
                <a:effectLst/>
              </a:rPr>
              <a:t>Bisphosphonates attach to hydroxyapatite binding sites on bony surfaces, especially surfaces undergoing active </a:t>
            </a:r>
            <a:r>
              <a:rPr lang="en-US" dirty="0" err="1" smtClean="0">
                <a:effectLst/>
              </a:rPr>
              <a:t>resorption</a:t>
            </a:r>
            <a:r>
              <a:rPr lang="en-US" dirty="0" smtClean="0">
                <a:effectLst/>
              </a:rPr>
              <a:t>. When osteoclasts begin to resorb bone that is impregnated with bisphosphonate, the bisphosphonate released during </a:t>
            </a:r>
            <a:r>
              <a:rPr lang="en-US" dirty="0" err="1" smtClean="0">
                <a:effectLst/>
              </a:rPr>
              <a:t>resorption</a:t>
            </a:r>
            <a:r>
              <a:rPr lang="en-US" dirty="0" smtClean="0">
                <a:effectLst/>
              </a:rPr>
              <a:t> impairs the ability of the osteoclasts to form the ruffled border, to adhere to the bony surface, &amp; to produce the protons necessary for continued bone </a:t>
            </a:r>
            <a:r>
              <a:rPr lang="en-US" dirty="0" err="1" smtClean="0">
                <a:effectLst/>
              </a:rPr>
              <a:t>resorption</a:t>
            </a:r>
            <a:r>
              <a:rPr lang="en-US" dirty="0" smtClean="0">
                <a:effectLst/>
              </a:rPr>
              <a:t>. Bisphosphonates also reduce osteoclast activity by decreasing osteoclast progenitor development &amp; recruitment &amp; by promoting osteoclast apoptosis.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18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they inhibit osteoclasts???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36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23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</a:rPr>
              <a:t>after dental surgical procedures 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48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given twice/ </a:t>
            </a:r>
            <a:r>
              <a:rPr lang="en-US" dirty="0" err="1" smtClean="0"/>
              <a:t>yr</a:t>
            </a:r>
            <a:endParaRPr lang="en-US" dirty="0" smtClean="0"/>
          </a:p>
          <a:p>
            <a:r>
              <a:rPr lang="en-US" dirty="0" err="1" smtClean="0"/>
              <a:t>Denosumab</a:t>
            </a:r>
            <a:r>
              <a:rPr lang="en-US" dirty="0" smtClean="0"/>
              <a:t>, a recently approved therapy, is a fully human monoclonal antibody (MOA) that binds the cytokine </a:t>
            </a:r>
            <a:r>
              <a:rPr lang="en-US" b="1" dirty="0" smtClean="0"/>
              <a:t>RANKL</a:t>
            </a:r>
            <a:r>
              <a:rPr lang="en-US" dirty="0" smtClean="0"/>
              <a:t> (receptor activator of </a:t>
            </a:r>
            <a:r>
              <a:rPr lang="en-US" dirty="0" err="1" smtClean="0"/>
              <a:t>NFκB</a:t>
            </a:r>
            <a:r>
              <a:rPr lang="en-US" dirty="0" smtClean="0"/>
              <a:t> ligand), </a:t>
            </a:r>
            <a:r>
              <a:rPr lang="en-US" b="1" dirty="0" smtClean="0"/>
              <a:t>an essential factor initiating bone turnover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RANKL inhibition </a:t>
            </a:r>
            <a:r>
              <a:rPr lang="en-US" u="sng" dirty="0" smtClean="0"/>
              <a:t>blocks osteoclast maturation, function &amp; survival</a:t>
            </a:r>
            <a:r>
              <a:rPr lang="en-US" dirty="0" smtClean="0"/>
              <a:t>, thus reducing bone </a:t>
            </a:r>
            <a:r>
              <a:rPr lang="en-US" dirty="0" err="1" smtClean="0"/>
              <a:t>resorption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 contrast, </a:t>
            </a:r>
            <a:r>
              <a:rPr lang="en-US" b="1" dirty="0" smtClean="0"/>
              <a:t>bisphosphonates</a:t>
            </a:r>
            <a:r>
              <a:rPr lang="en-US" dirty="0" smtClean="0"/>
              <a:t> </a:t>
            </a:r>
            <a:r>
              <a:rPr lang="en-US" u="sng" dirty="0" smtClean="0"/>
              <a:t>bind bone mineral</a:t>
            </a:r>
            <a:r>
              <a:rPr lang="en-US" dirty="0" smtClean="0"/>
              <a:t>, where they are absorbed by mature osteoclasts, inducing osteoclast apoptosis &amp; suppressing </a:t>
            </a:r>
            <a:r>
              <a:rPr lang="en-US" dirty="0" err="1" smtClean="0"/>
              <a:t>resorption</a:t>
            </a:r>
            <a:r>
              <a:rPr lang="en-US" dirty="0" smtClean="0"/>
              <a:t>. These differences in mechanism influence both the onset and reversibility of treatment.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03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 IgG2 </a:t>
            </a:r>
            <a:r>
              <a:rPr lang="en-US" dirty="0" smtClean="0">
                <a:hlinkClick r:id="rId3"/>
              </a:rPr>
              <a:t>monoclonal antibody</a:t>
            </a:r>
            <a:r>
              <a:rPr lang="en-US" dirty="0" smtClean="0"/>
              <a:t> with </a:t>
            </a:r>
            <a:r>
              <a:rPr lang="en-US" dirty="0" smtClean="0">
                <a:hlinkClick r:id="rId4"/>
              </a:rPr>
              <a:t>affinity</a:t>
            </a:r>
            <a:r>
              <a:rPr lang="en-US" dirty="0" smtClean="0"/>
              <a:t> &amp; specificity for human RANKL (receptor activator of nuclear factor kappa-B </a:t>
            </a:r>
            <a:r>
              <a:rPr lang="en-US" dirty="0" smtClean="0">
                <a:hlinkClick r:id="rId5"/>
              </a:rPr>
              <a:t>ligand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Why infections ? Receptor activator of nuclear factor kappa-B ligand (RANKL) is expressed on activated </a:t>
            </a:r>
            <a:r>
              <a:rPr lang="en-US" b="1" dirty="0" smtClean="0"/>
              <a:t>T and B lymphocytes </a:t>
            </a:r>
            <a:r>
              <a:rPr lang="en-US" dirty="0" smtClean="0"/>
              <a:t>&amp; in lymph nodes. Therefore, a RANKL inhibitor such as </a:t>
            </a:r>
            <a:r>
              <a:rPr lang="en-US" dirty="0" err="1" smtClean="0"/>
              <a:t>Prolia</a:t>
            </a:r>
            <a:r>
              <a:rPr lang="en-US" dirty="0" smtClean="0"/>
              <a:t> may increase the risk of infection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suggesting that there could be an increased risk of infection associated with the use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denosumab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097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of </a:t>
            </a:r>
            <a:r>
              <a:rPr lang="en-US" sz="1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osteo-clustogenesis</a:t>
            </a: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50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60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400"/>
              </a:lnSpc>
              <a:buNone/>
            </a:pPr>
            <a:r>
              <a:rPr lang="en-US" dirty="0" smtClean="0"/>
              <a:t>All patients prescribed </a:t>
            </a:r>
            <a:r>
              <a:rPr lang="en-US" dirty="0" err="1" smtClean="0"/>
              <a:t>Protos</a:t>
            </a:r>
            <a:r>
              <a:rPr lang="en-US" dirty="0" smtClean="0"/>
              <a:t> should be fully informed of the risk of cardiovascular events and venous thrombosis. Not</a:t>
            </a:r>
            <a:r>
              <a:rPr lang="en-US" baseline="0" dirty="0" smtClean="0"/>
              <a:t> given to immobile patients</a:t>
            </a:r>
            <a:endParaRPr lang="en-US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</a:rPr>
              <a:t>In phenylketonuria ? </a:t>
            </a:r>
            <a:r>
              <a:rPr lang="en-US" b="1" dirty="0" smtClean="0"/>
              <a:t>PKU</a:t>
            </a:r>
            <a:r>
              <a:rPr lang="en-US" dirty="0" smtClean="0"/>
              <a:t> is an </a:t>
            </a:r>
            <a:r>
              <a:rPr lang="en-US" dirty="0" smtClean="0">
                <a:hlinkClick r:id="rId3" tooltip="Inborn error of metabolism"/>
              </a:rPr>
              <a:t>inborn error of metabolism</a:t>
            </a:r>
            <a:r>
              <a:rPr lang="en-US" dirty="0" smtClean="0"/>
              <a:t> that results in decreased </a:t>
            </a:r>
            <a:r>
              <a:rPr lang="en-US" dirty="0" smtClean="0">
                <a:hlinkClick r:id="rId4" tooltip="Metabolism"/>
              </a:rPr>
              <a:t>metabolism</a:t>
            </a:r>
            <a:r>
              <a:rPr lang="en-US" dirty="0" smtClean="0"/>
              <a:t> of the </a:t>
            </a:r>
            <a:r>
              <a:rPr lang="en-US" dirty="0" smtClean="0">
                <a:hlinkClick r:id="rId5" tooltip="Amino acid"/>
              </a:rPr>
              <a:t>amino acid</a:t>
            </a:r>
            <a:r>
              <a:rPr lang="en-US" dirty="0" smtClean="0"/>
              <a:t> </a:t>
            </a:r>
            <a:r>
              <a:rPr lang="en-US" dirty="0" smtClean="0">
                <a:hlinkClick r:id="rId6" tooltip="Phenylalanine"/>
              </a:rPr>
              <a:t>phenylalanine</a:t>
            </a:r>
            <a:r>
              <a:rPr lang="en-US" dirty="0" smtClean="0"/>
              <a:t>. Precaution is advised in patients with </a:t>
            </a:r>
            <a:r>
              <a:rPr lang="en-US" dirty="0" smtClean="0">
                <a:hlinkClick r:id="rId7" tooltip="Phenylketonuria"/>
              </a:rPr>
              <a:t>phenylketonuria</a:t>
            </a:r>
            <a:r>
              <a:rPr lang="en-US" dirty="0" smtClean="0"/>
              <a:t>, as formulations of strontium </a:t>
            </a:r>
            <a:r>
              <a:rPr lang="en-US" dirty="0" err="1" smtClean="0"/>
              <a:t>ranelate</a:t>
            </a:r>
            <a:r>
              <a:rPr lang="en-US" dirty="0" smtClean="0"/>
              <a:t> contain </a:t>
            </a:r>
            <a:r>
              <a:rPr lang="en-US" b="1" dirty="0" smtClean="0"/>
              <a:t>phenylalanine</a:t>
            </a:r>
            <a:r>
              <a:rPr lang="en-US" dirty="0" smtClean="0"/>
              <a:t>.</a:t>
            </a:r>
            <a:endParaRPr lang="en-US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9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09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281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3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80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2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7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66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1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27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20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6769-379C-491A-B826-72E0D91FBF80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4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ADBC-D882-4365-B662-02B7E810EED4}" type="datetime1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2857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ADBC-D882-4365-B662-02B7E810EED4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760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ADBC-D882-4365-B662-02B7E810EED4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469899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ADBC-D882-4365-B662-02B7E810EED4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1211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ADBC-D882-4365-B662-02B7E810EED4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076833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ADBC-D882-4365-B662-02B7E810EED4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5856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B0A7-51B5-40F8-B1F0-AF1DFA4B83D9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94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59BA-D057-4F6A-BCEC-C922DD56F103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6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447800"/>
            <a:ext cx="4267200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267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7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8326-0E37-4630-AA49-E5A3326967E8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4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CFC3-F322-46DF-995A-5F4CACD98F7A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1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4FBB-A4A6-4FDB-A2DA-19F2770C04AE}" type="datetime1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2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3B0E-757D-46FA-8EFA-49D5FAC977AA}" type="datetime1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9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8719-BBF9-4AD5-898A-AC45AE0045B4}" type="datetime1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5D9D-2771-4DEF-9C2F-0CE4FB7556A0}" type="datetime1">
              <a:rPr lang="en-US" smtClean="0"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5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A1AE-900C-44C1-86B9-1A302C599E07}" type="datetime1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3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6273-BF28-43A0-87F3-853B1C223366}" type="datetime1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7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99ADBC-D882-4365-B662-02B7E810EED4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53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1">
                <a:lumMod val="9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lancastria.net/blog/wp-content/uploads/2010/09/osteoporosis-lancastria.jpg"/>
          <p:cNvPicPr>
            <a:picLocks noChangeAspect="1" noChangeArrowheads="1"/>
          </p:cNvPicPr>
          <p:nvPr/>
        </p:nvPicPr>
        <p:blipFill>
          <a:blip r:embed="rId3" cstate="print">
            <a:lum bright="-20000" contrast="-10000"/>
          </a:blip>
          <a:srcRect l="72500" t="19185" r="2500" b="7914"/>
          <a:stretch>
            <a:fillRect/>
          </a:stretch>
        </p:blipFill>
        <p:spPr bwMode="auto">
          <a:xfrm>
            <a:off x="0" y="0"/>
            <a:ext cx="3048000" cy="2590800"/>
          </a:xfrm>
          <a:prstGeom prst="rect">
            <a:avLst/>
          </a:prstGeom>
          <a:noFill/>
        </p:spPr>
      </p:pic>
      <p:pic>
        <p:nvPicPr>
          <p:cNvPr id="24580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>
            <a:off x="0" y="1981200"/>
            <a:ext cx="3657600" cy="4876800"/>
          </a:xfrm>
          <a:prstGeom prst="snip2SameRect">
            <a:avLst/>
          </a:prstGeom>
          <a:noFill/>
        </p:spPr>
      </p:pic>
      <p:pic>
        <p:nvPicPr>
          <p:cNvPr id="4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2"/>
              </a:clrFrom>
              <a:clrTo>
                <a:srgbClr val="000002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457200" y="381000"/>
            <a:ext cx="2895600" cy="4800600"/>
          </a:xfrm>
          <a:prstGeom prst="snip2Diag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95400" y="1447800"/>
            <a:ext cx="76660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 and drugs used</a:t>
            </a:r>
            <a:endParaRPr 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3965882"/>
            <a:ext cx="5181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Dr. </a:t>
            </a:r>
            <a:r>
              <a:rPr lang="en-US" sz="3200" dirty="0" err="1" smtClean="0">
                <a:solidFill>
                  <a:schemeClr val="bg1"/>
                </a:solidFill>
              </a:rPr>
              <a:t>Ishfaq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Bukhari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Dr. </a:t>
            </a:r>
            <a:r>
              <a:rPr lang="en-US" sz="3200" dirty="0" err="1" smtClean="0">
                <a:solidFill>
                  <a:schemeClr val="bg1"/>
                </a:solidFill>
              </a:rPr>
              <a:t>Aliah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Alshanwani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7 Feb 2018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68290" y="6152449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/>
              <a:pPr/>
              <a:t>1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Bone is basically composed of 2 types of tissues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8382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defRPr/>
            </a:pP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INORGANIC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65% of mass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Consists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crystaline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calcium phosphate salts (hydroxyapatite)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2322016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defRPr/>
            </a:pP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Organic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35% of mass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Consists of ;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and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).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lvl="0" indent="-342900"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2"/>
              </a:rPr>
              <a:t>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Bone cells are either; 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Bone Forming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 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Bone </a:t>
            </a: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Resorptive</a:t>
            </a:r>
            <a:endParaRPr lang="en-US" sz="22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0"/>
            <a:ext cx="1528916" cy="2204484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0" y="914400"/>
            <a:ext cx="8686800" cy="205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57200" y="3657600"/>
            <a:ext cx="457200" cy="9144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4974227"/>
            <a:ext cx="8534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defRPr/>
            </a:pP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A. Bone Forming Cells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marL="274320" lvl="2" indent="-228600"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Osteogenic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cells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mesenchymal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origin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are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found on all bone surfaces </a:t>
            </a:r>
          </a:p>
          <a:p>
            <a:pPr marL="274320" lvl="2" indent="-228600"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Osteoblasts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forms osteoid framework &amp; help in its mineralization.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76400" y="3324186"/>
            <a:ext cx="7391400" cy="1933614"/>
            <a:chOff x="1676400" y="3324186"/>
            <a:chExt cx="7391400" cy="1933614"/>
          </a:xfrm>
        </p:grpSpPr>
        <p:pic>
          <p:nvPicPr>
            <p:cNvPr id="7" name="Picture 5" descr="C:\My Documents\Saladin\images 8-10\JPEG(LAB\CH_08\0215L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17" b="29993"/>
            <a:stretch>
              <a:fillRect/>
            </a:stretch>
          </p:blipFill>
          <p:spPr bwMode="auto">
            <a:xfrm>
              <a:off x="1676400" y="3324186"/>
              <a:ext cx="7367587" cy="1933614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5207101" y="4724400"/>
              <a:ext cx="12698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Osteoblasts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60418" y="4724400"/>
              <a:ext cx="12073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Osteocytes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58346" y="6188075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>
                <a:solidFill>
                  <a:schemeClr val="bg1"/>
                </a:solidFill>
              </a:rPr>
              <a:pPr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152400"/>
            <a:ext cx="8763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defRPr/>
            </a:pPr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Bone </a:t>
            </a:r>
            <a:r>
              <a:rPr lang="en-US" sz="2200" u="heavy" dirty="0" err="1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Resorptive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Cell:</a:t>
            </a:r>
          </a:p>
          <a:p>
            <a:pPr>
              <a:buFontTx/>
              <a:buNone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Osteoclastes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</a:p>
          <a:p>
            <a:pPr>
              <a:buFontTx/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Reside in pits 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bays) that form by eaten bone surface.  Secretes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lysosomal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enzymes 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collagenase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metalloproteinase)  + hydrochloric a.  dissolve bone matrix</a:t>
            </a:r>
          </a:p>
        </p:txBody>
      </p:sp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390326" y="411480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grpSp>
        <p:nvGrpSpPr>
          <p:cNvPr id="27" name="Group 26"/>
          <p:cNvGrpSpPr/>
          <p:nvPr/>
        </p:nvGrpSpPr>
        <p:grpSpPr>
          <a:xfrm>
            <a:off x="1137300" y="1955442"/>
            <a:ext cx="4272900" cy="2159358"/>
            <a:chOff x="1289700" y="2286000"/>
            <a:chExt cx="3592800" cy="3251240"/>
          </a:xfrm>
        </p:grpSpPr>
        <p:pic>
          <p:nvPicPr>
            <p:cNvPr id="157697" name="Picture 1" descr="C:\Documents and Settings\DR.OMNIA\My Documents\My Pictures\P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9787"/>
            <a:stretch>
              <a:fillRect/>
            </a:stretch>
          </p:blipFill>
          <p:spPr bwMode="auto">
            <a:xfrm>
              <a:off x="1289700" y="2590800"/>
              <a:ext cx="1828800" cy="1688956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3505200" y="2362200"/>
              <a:ext cx="13773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Osteoclasts</a:t>
              </a:r>
              <a:endParaRPr lang="en-US" sz="2000" dirty="0"/>
            </a:p>
          </p:txBody>
        </p:sp>
        <p:pic>
          <p:nvPicPr>
            <p:cNvPr id="24" name="Picture 1" descr="C:\Documents and Settings\DR.OMNIA\My Documents\My Pictures\P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085"/>
            <a:stretch>
              <a:fillRect/>
            </a:stretch>
          </p:blipFill>
          <p:spPr bwMode="auto">
            <a:xfrm>
              <a:off x="2737500" y="2286000"/>
              <a:ext cx="1600200" cy="3251240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76200" y="4419600"/>
            <a:ext cx="893706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NORMALLY </a:t>
            </a:r>
          </a:p>
          <a:p>
            <a:r>
              <a:rPr lang="en-US" sz="2200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bones continuously form &amp; resorb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lin Sans FB Demi" pitchFamily="34" charset="0"/>
              </a:rPr>
              <a:t>BONE REMODELING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Under control of systemic hormones, body mineral contents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&amp; local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autocrine-paracrine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secretions (Cytokines, Growth Factors, PGs)  </a:t>
            </a:r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6088559"/>
            <a:ext cx="83820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It is meant to maintain calcium homeostasis &amp; to renew bone  in repair of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microdamage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 &amp;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microcracks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68290" y="6152168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/>
              <a:pPr/>
              <a:t>11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0" y="0"/>
            <a:ext cx="2946041" cy="5181600"/>
            <a:chOff x="152401" y="0"/>
            <a:chExt cx="2946041" cy="487680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9375" t="3616" r="6250" b="9686"/>
            <a:stretch>
              <a:fillRect/>
            </a:stretch>
          </p:blipFill>
          <p:spPr>
            <a:xfrm>
              <a:off x="152401" y="0"/>
              <a:ext cx="2944906" cy="4800600"/>
            </a:xfrm>
            <a:prstGeom prst="rect">
              <a:avLst/>
            </a:prstGeom>
            <a:noFill/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9375" t="77929" r="6250" b="4181"/>
            <a:stretch>
              <a:fillRect/>
            </a:stretch>
          </p:blipFill>
          <p:spPr>
            <a:xfrm>
              <a:off x="153536" y="3886200"/>
              <a:ext cx="2944906" cy="990600"/>
            </a:xfrm>
            <a:prstGeom prst="rect">
              <a:avLst/>
            </a:prstGeom>
            <a:noFill/>
          </p:spPr>
        </p:pic>
      </p:grpSp>
      <p:grpSp>
        <p:nvGrpSpPr>
          <p:cNvPr id="101" name="Group 100"/>
          <p:cNvGrpSpPr/>
          <p:nvPr/>
        </p:nvGrpSpPr>
        <p:grpSpPr>
          <a:xfrm>
            <a:off x="-1979" y="4921900"/>
            <a:ext cx="9220200" cy="2145805"/>
            <a:chOff x="0" y="4825284"/>
            <a:chExt cx="9220200" cy="2145805"/>
          </a:xfrm>
        </p:grpSpPr>
        <p:grpSp>
          <p:nvGrpSpPr>
            <p:cNvPr id="88" name="Group 87"/>
            <p:cNvGrpSpPr/>
            <p:nvPr/>
          </p:nvGrpSpPr>
          <p:grpSpPr>
            <a:xfrm>
              <a:off x="0" y="4825284"/>
              <a:ext cx="9220200" cy="2145805"/>
              <a:chOff x="0" y="4825284"/>
              <a:chExt cx="9220200" cy="2145805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0" y="4825284"/>
                <a:ext cx="9220200" cy="2145805"/>
                <a:chOff x="0" y="4825284"/>
                <a:chExt cx="9220200" cy="2145805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76200" y="5447089"/>
                  <a:ext cx="9144000" cy="1524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78178" name="Picture 2" descr="C:\Users\Administrator\Pictures\OST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0" y="4825284"/>
                  <a:ext cx="9144000" cy="170497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1" name="Group 80"/>
              <p:cNvGrpSpPr/>
              <p:nvPr/>
            </p:nvGrpSpPr>
            <p:grpSpPr>
              <a:xfrm>
                <a:off x="76200" y="6256540"/>
                <a:ext cx="8624553" cy="502702"/>
                <a:chOff x="76200" y="6256540"/>
                <a:chExt cx="8624553" cy="502702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76200" y="6256540"/>
                  <a:ext cx="609600" cy="297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solidFill>
                        <a:schemeClr val="bg1"/>
                      </a:solidFill>
                      <a:latin typeface="Bernard MT Condensed" pitchFamily="18" charset="0"/>
                    </a:rPr>
                    <a:t>HSC</a:t>
                  </a:r>
                  <a:endParaRPr lang="en-US" sz="1600" dirty="0">
                    <a:solidFill>
                      <a:schemeClr val="bg1"/>
                    </a:solidFill>
                    <a:latin typeface="Bernard MT Condensed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052847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solidFill>
                        <a:schemeClr val="bg1"/>
                      </a:solidFill>
                      <a:latin typeface="Bernard MT Condensed" pitchFamily="18" charset="0"/>
                    </a:rPr>
                    <a:t>Myloid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Bernard MT Condensed" pitchFamily="18" charset="0"/>
                    </a:rPr>
                    <a:t> </a:t>
                  </a:r>
                  <a:r>
                    <a:rPr lang="en-US" sz="1600" dirty="0" err="1" smtClean="0">
                      <a:solidFill>
                        <a:schemeClr val="bg1"/>
                      </a:solidFill>
                      <a:latin typeface="Bernard MT Condensed" pitchFamily="18" charset="0"/>
                    </a:rPr>
                    <a:t>Proginator</a:t>
                  </a:r>
                  <a:endParaRPr lang="en-US" sz="1600" dirty="0">
                    <a:solidFill>
                      <a:schemeClr val="bg1"/>
                    </a:solidFill>
                    <a:latin typeface="Bernard MT Condensed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362200" y="6256540"/>
                  <a:ext cx="1143000" cy="297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solidFill>
                        <a:schemeClr val="bg1"/>
                      </a:solidFill>
                      <a:latin typeface="Bernard MT Condensed" pitchFamily="18" charset="0"/>
                    </a:rPr>
                    <a:t>Monocyte</a:t>
                  </a:r>
                  <a:endParaRPr lang="en-US" sz="1600" dirty="0">
                    <a:solidFill>
                      <a:schemeClr val="bg1"/>
                    </a:solidFill>
                    <a:latin typeface="Bernard MT Condensed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581400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solidFill>
                        <a:schemeClr val="bg1"/>
                      </a:solidFill>
                      <a:latin typeface="Bernard MT Condensed" pitchFamily="18" charset="0"/>
                    </a:rPr>
                    <a:t>Pre-</a:t>
                  </a:r>
                  <a:r>
                    <a:rPr lang="en-US" sz="1600" dirty="0" err="1" smtClean="0">
                      <a:solidFill>
                        <a:schemeClr val="bg1"/>
                      </a:solidFill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solidFill>
                      <a:schemeClr val="bg1"/>
                    </a:solidFill>
                    <a:latin typeface="Bernard MT Condensed" pitchFamily="18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180526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solidFill>
                        <a:schemeClr val="bg1"/>
                      </a:solidFill>
                      <a:latin typeface="Bernard MT Condensed" pitchFamily="18" charset="0"/>
                    </a:rPr>
                    <a:t>Mature</a:t>
                  </a:r>
                </a:p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solidFill>
                        <a:schemeClr val="bg1"/>
                      </a:solidFill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solidFill>
                      <a:schemeClr val="bg1"/>
                    </a:solidFill>
                    <a:latin typeface="Bernard MT Condensed" pitchFamily="18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557753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solidFill>
                        <a:schemeClr val="bg1"/>
                      </a:solidFill>
                      <a:latin typeface="Bernard MT Condensed" pitchFamily="18" charset="0"/>
                    </a:rPr>
                    <a:t>Resorbing</a:t>
                  </a:r>
                  <a:endParaRPr lang="en-US" sz="1600" dirty="0" smtClean="0">
                    <a:solidFill>
                      <a:schemeClr val="bg1"/>
                    </a:solidFill>
                    <a:latin typeface="Bernard MT Condensed" pitchFamily="18" charset="0"/>
                  </a:endParaRPr>
                </a:p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solidFill>
                        <a:schemeClr val="bg1"/>
                      </a:solidFill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solidFill>
                      <a:schemeClr val="bg1"/>
                    </a:solidFill>
                    <a:latin typeface="Bernard MT Condensed" pitchFamily="18" charset="0"/>
                  </a:endParaRPr>
                </a:p>
              </p:txBody>
            </p:sp>
          </p:grpSp>
        </p:grpSp>
        <p:pic>
          <p:nvPicPr>
            <p:cNvPr id="100" name="Picture 99" descr="C:\Users\Administrator\Pictures\OST.jpg"/>
            <p:cNvPicPr>
              <a:picLocks noChangeAspect="1" noChangeArrowheads="1"/>
            </p:cNvPicPr>
            <p:nvPr/>
          </p:nvPicPr>
          <p:blipFill>
            <a:blip r:embed="rId4" cstate="print"/>
            <a:srcRect l="30833" t="7378" r="59999" b="62441"/>
            <a:stretch>
              <a:fillRect/>
            </a:stretch>
          </p:blipFill>
          <p:spPr bwMode="auto">
            <a:xfrm>
              <a:off x="4089042" y="4838163"/>
              <a:ext cx="762000" cy="685800"/>
            </a:xfrm>
            <a:prstGeom prst="ellipse">
              <a:avLst/>
            </a:prstGeom>
            <a:noFill/>
          </p:spPr>
        </p:pic>
      </p:grpSp>
      <p:sp>
        <p:nvSpPr>
          <p:cNvPr id="51" name="Oval 50"/>
          <p:cNvSpPr/>
          <p:nvPr/>
        </p:nvSpPr>
        <p:spPr>
          <a:xfrm>
            <a:off x="1600200" y="382387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659467" y="369052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718733" y="389054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659467" y="40238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778000" y="382387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837267" y="40238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778000" y="37571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837267" y="362384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1896533" y="3862508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2916588" y="5137329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955800" y="37571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2015067" y="395722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L-Shape 63"/>
          <p:cNvSpPr/>
          <p:nvPr/>
        </p:nvSpPr>
        <p:spPr>
          <a:xfrm>
            <a:off x="2562908" y="31022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L-Shape 64"/>
          <p:cNvSpPr/>
          <p:nvPr/>
        </p:nvSpPr>
        <p:spPr>
          <a:xfrm rot="1860000">
            <a:off x="2715308" y="32546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L-Shape 65"/>
          <p:cNvSpPr/>
          <p:nvPr/>
        </p:nvSpPr>
        <p:spPr>
          <a:xfrm rot="-1800000">
            <a:off x="2867708" y="34070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L-Shape 66"/>
          <p:cNvSpPr/>
          <p:nvPr/>
        </p:nvSpPr>
        <p:spPr>
          <a:xfrm rot="4860000">
            <a:off x="2650090" y="341801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8" name="L-Shape 67"/>
          <p:cNvSpPr/>
          <p:nvPr/>
        </p:nvSpPr>
        <p:spPr>
          <a:xfrm rot="9240000">
            <a:off x="2512401" y="328032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L-Shape 68"/>
          <p:cNvSpPr/>
          <p:nvPr/>
        </p:nvSpPr>
        <p:spPr>
          <a:xfrm>
            <a:off x="2562907" y="337914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L-Shape 69"/>
          <p:cNvSpPr/>
          <p:nvPr/>
        </p:nvSpPr>
        <p:spPr>
          <a:xfrm rot="1860000">
            <a:off x="2715307" y="353154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L-Shape 70"/>
          <p:cNvSpPr/>
          <p:nvPr/>
        </p:nvSpPr>
        <p:spPr>
          <a:xfrm rot="-1800000">
            <a:off x="2867708" y="46449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L-Shape 71"/>
          <p:cNvSpPr/>
          <p:nvPr/>
        </p:nvSpPr>
        <p:spPr>
          <a:xfrm rot="4860000">
            <a:off x="2601782" y="364661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3" name="L-Shape 72"/>
          <p:cNvSpPr/>
          <p:nvPr/>
        </p:nvSpPr>
        <p:spPr>
          <a:xfrm rot="9240000">
            <a:off x="2845092" y="3631908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903137" y="4552413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52600" y="418193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RANKL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895600" y="3429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Osteoprotegerin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[OPG]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457200"/>
            <a:ext cx="495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erlin Sans FB Demi" pitchFamily="34" charset="0"/>
              </a:rPr>
              <a:t>OPG and bone </a:t>
            </a:r>
            <a:endParaRPr lang="en-US" sz="28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42" name="L-Shape 41"/>
          <p:cNvSpPr/>
          <p:nvPr/>
        </p:nvSpPr>
        <p:spPr>
          <a:xfrm rot="-1800000">
            <a:off x="3020108" y="47973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055537" y="4704813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L-Shape 47"/>
          <p:cNvSpPr/>
          <p:nvPr/>
        </p:nvSpPr>
        <p:spPr>
          <a:xfrm rot="-1800000">
            <a:off x="2694892" y="461306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2730321" y="4520484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4" name="L-Shape 83"/>
          <p:cNvSpPr/>
          <p:nvPr/>
        </p:nvSpPr>
        <p:spPr>
          <a:xfrm rot="14400000">
            <a:off x="2867708" y="47973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 rot="16200000">
            <a:off x="2864500" y="4769208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6" name="L-Shape 85"/>
          <p:cNvSpPr/>
          <p:nvPr/>
        </p:nvSpPr>
        <p:spPr>
          <a:xfrm rot="14400000">
            <a:off x="2694892" y="476546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 rot="16200000">
            <a:off x="2674409" y="4698642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42267" y="6230176"/>
            <a:ext cx="401733" cy="627824"/>
          </a:xfrm>
        </p:spPr>
        <p:txBody>
          <a:bodyPr/>
          <a:lstStyle/>
          <a:p>
            <a:fld id="{60111B69-7931-4B39-8D1B-373029797050}" type="slidenum">
              <a:rPr lang="en-US" sz="1400" smtClean="0">
                <a:solidFill>
                  <a:schemeClr val="bg1"/>
                </a:solidFill>
              </a:rPr>
              <a:pPr/>
              <a:t>12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324 L -0.03021 0.1398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45 -0.00231 0.02291 -0.00439 0.02812 0.00185 C 0.03333 0.0081 0.0243 0.03099 0.03107 0.03747 C 0.03784 0.04394 0.06059 0.03955 0.06909 0.04117 C 0.0776 0.04279 0.08107 0.03978 0.08177 0.04695 C 0.08246 0.05412 0.07465 0.07794 0.07326 0.08441 " pathEditMode="relative" ptsTypes="aaaaaA">
                                      <p:cBhvr>
                                        <p:cTn id="8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0.01596 -0.04358 0.03214 -0.0408 0.0451 C -0.03803 0.05805 0.00746 0.06429 0.01701 0.07701 C 0.02656 0.08973 0.00677 0.11471 0.01701 0.12211 C 0.02725 0.12951 0.06562 0.11424 0.07899 0.12211 C 0.09236 0.12997 0.09409 0.16165 0.09722 0.16905 " pathEditMode="relative" ptsTypes="aaaaaA">
                                      <p:cBhvr>
                                        <p:cTn id="1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82 -0.01411 0.0158 -0.02822 0.0283 -0.02799 C 0.0408 -0.02776 0.05729 0.00231 0.07466 0.00185 C 0.09202 0.00138 0.12223 -0.02938 0.13247 -0.03007 C 0.14271 -0.03076 0.13594 -0.00648 0.13663 -0.00185 " pathEditMode="relative" ptsTypes="aaaaA">
                                      <p:cBhvr>
                                        <p:cTn id="1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5" grpId="0" animBg="1"/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7" grpId="0"/>
      <p:bldP spid="42" grpId="0" animBg="1"/>
      <p:bldP spid="43" grpId="0" animBg="1"/>
      <p:bldP spid="48" grpId="0" animBg="1"/>
      <p:bldP spid="6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572000" y="-152400"/>
            <a:ext cx="4572000" cy="3429000"/>
            <a:chOff x="4572000" y="-152400"/>
            <a:chExt cx="4572000" cy="3429000"/>
          </a:xfrm>
        </p:grpSpPr>
        <p:pic>
          <p:nvPicPr>
            <p:cNvPr id="9" name="Picture 2" descr="http://www.faqs.org/photo-dict/photofiles/list/5227/6874balance_scal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-152400"/>
              <a:ext cx="4572000" cy="34290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924800" y="20574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Bernard MT Condensed" pitchFamily="18" charset="0"/>
                </a:rPr>
                <a:t>Formation</a:t>
              </a:r>
              <a:endParaRPr lang="en-US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5400" y="283013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Bernard MT Condensed" pitchFamily="18" charset="0"/>
                </a:rPr>
                <a:t>Resorption</a:t>
              </a:r>
              <a:endParaRPr lang="en-US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477000" y="2856030"/>
            <a:ext cx="2467342" cy="584775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nard MT Condensed" pitchFamily="18" charset="0"/>
              </a:rPr>
              <a:t>OSTEOPOROSIS</a:t>
            </a:r>
            <a:endParaRPr lang="en-US" sz="3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3763" y="275510"/>
            <a:ext cx="3086637" cy="3077290"/>
            <a:chOff x="113763" y="275510"/>
            <a:chExt cx="3086637" cy="3077290"/>
          </a:xfrm>
        </p:grpSpPr>
        <p:grpSp>
          <p:nvGrpSpPr>
            <p:cNvPr id="17" name="Group 16"/>
            <p:cNvGrpSpPr/>
            <p:nvPr/>
          </p:nvGrpSpPr>
          <p:grpSpPr>
            <a:xfrm>
              <a:off x="227526" y="381000"/>
              <a:ext cx="2972874" cy="2971800"/>
              <a:chOff x="266163" y="381000"/>
              <a:chExt cx="2972874" cy="29718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66163" y="25908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  <a:latin typeface="Bernard MT Condensed" pitchFamily="18" charset="0"/>
                  </a:rPr>
                  <a:t>Resorption</a:t>
                </a:r>
                <a:endParaRPr lang="en-US" dirty="0">
                  <a:solidFill>
                    <a:schemeClr val="bg1"/>
                  </a:solidFill>
                  <a:latin typeface="Bernard MT Condensed" pitchFamily="18" charset="0"/>
                </a:endParaRPr>
              </a:p>
            </p:txBody>
          </p:sp>
          <p:pic>
            <p:nvPicPr>
              <p:cNvPr id="148488" name="Picture 8" descr="http://www.medicalscale1.com/wp-content/uploads/2011/02/balance-scale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5463" y="381000"/>
                <a:ext cx="2506337" cy="2971800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19837" y="25908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Bernard MT Condensed" pitchFamily="18" charset="0"/>
                  </a:rPr>
                  <a:t>Formation</a:t>
                </a:r>
                <a:endParaRPr lang="en-US" dirty="0">
                  <a:solidFill>
                    <a:schemeClr val="bg1"/>
                  </a:solidFill>
                  <a:latin typeface="Bernard MT Condensed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13763" y="275510"/>
              <a:ext cx="30444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Berlin Sans FB Demi" pitchFamily="34" charset="0"/>
                </a:rPr>
                <a:t>BONE REMODELING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8489" name="Picture 9" descr="C:\Users\Administrator\Pictures\oste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39" t="7711"/>
          <a:stretch>
            <a:fillRect/>
          </a:stretch>
        </p:blipFill>
        <p:spPr bwMode="auto">
          <a:xfrm>
            <a:off x="6705600" y="3209925"/>
            <a:ext cx="2438400" cy="3648075"/>
          </a:xfrm>
          <a:prstGeom prst="rect">
            <a:avLst/>
          </a:prstGeom>
          <a:noFill/>
        </p:spPr>
      </p:pic>
      <p:pic>
        <p:nvPicPr>
          <p:cNvPr id="20" name="Picture 9" descr="C:\Users\Administrator\Pictures\oste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70" t="7711" r="49254"/>
          <a:stretch>
            <a:fillRect/>
          </a:stretch>
        </p:blipFill>
        <p:spPr bwMode="auto">
          <a:xfrm flipH="1">
            <a:off x="70220" y="3209925"/>
            <a:ext cx="2286000" cy="3648075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>
          <a:xfrm rot="16200000" flipH="1">
            <a:off x="1143000" y="4800600"/>
            <a:ext cx="4572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752600" y="4800600"/>
            <a:ext cx="4572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6934201" y="4876800"/>
            <a:ext cx="609599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543800" y="4876800"/>
            <a:ext cx="6096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602992" y="3410712"/>
            <a:ext cx="4572000" cy="2015936"/>
            <a:chOff x="2602992" y="3410712"/>
            <a:chExt cx="4572000" cy="2015936"/>
          </a:xfrm>
        </p:grpSpPr>
        <p:sp>
          <p:nvSpPr>
            <p:cNvPr id="18" name="TextBox 17"/>
            <p:cNvSpPr txBox="1"/>
            <p:nvPr/>
          </p:nvSpPr>
          <p:spPr>
            <a:xfrm>
              <a:off x="2602992" y="3410712"/>
              <a:ext cx="4572000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A complex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endocrinologic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disorder of bone &amp; mineral metabolism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(bone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resorption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&gt; formation)</a:t>
              </a:r>
            </a:p>
            <a:p>
              <a:pPr algn="ctr">
                <a:lnSpc>
                  <a:spcPts val="2400"/>
                </a:lnSpc>
                <a:spcBef>
                  <a:spcPts val="600"/>
                </a:spcBef>
              </a:pP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Low bone mass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Disruption of bone architecture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4812792" y="4334256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29128" y="5468112"/>
            <a:ext cx="4267200" cy="1161288"/>
            <a:chOff x="2929128" y="5315712"/>
            <a:chExt cx="4267200" cy="1161288"/>
          </a:xfrm>
        </p:grpSpPr>
        <p:sp>
          <p:nvSpPr>
            <p:cNvPr id="21" name="TextBox 20"/>
            <p:cNvSpPr txBox="1"/>
            <p:nvPr/>
          </p:nvSpPr>
          <p:spPr>
            <a:xfrm>
              <a:off x="2929128" y="5646003"/>
              <a:ext cx="426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Reduced bone strength 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Risk of fractures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4812792" y="5315712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print"/>
          <a:srcRect l="1169"/>
          <a:stretch>
            <a:fillRect/>
          </a:stretch>
        </p:blipFill>
        <p:spPr bwMode="auto">
          <a:xfrm>
            <a:off x="304799" y="152400"/>
            <a:ext cx="60198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848598"/>
              </p:ext>
            </p:extLst>
          </p:nvPr>
        </p:nvGraphicFramePr>
        <p:xfrm>
          <a:off x="304800" y="3429000"/>
          <a:ext cx="6019800" cy="3572794"/>
        </p:xfrm>
        <a:graphic>
          <a:graphicData uri="http://schemas.openxmlformats.org/drawingml/2006/table">
            <a:tbl>
              <a:tblPr/>
              <a:tblGrid>
                <a:gridCol w="31526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71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142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lang="en-US" sz="1800" b="1" dirty="0" smtClean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Potentially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Modifiable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lang="en-US" sz="1800" b="1" dirty="0" smtClean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Non</a:t>
                      </a:r>
                      <a:r>
                        <a:rPr lang="ar-SA" sz="18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-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modifiable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en-US" sz="1800" b="1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Current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cigarette smoking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en-US" sz="1800" b="1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Personal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history of fracture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535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Diet low in calcium/vitamin D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</a:t>
                      </a:r>
                      <a:r>
                        <a:rPr lang="en-US" sz="1800" b="1" baseline="300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st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degree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relative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has fracture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28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kern="1200" baseline="0" dirty="0" err="1" smtClean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  <a:ea typeface="+mn-ea"/>
                          <a:cs typeface="+mn-cs"/>
                        </a:rPr>
                        <a:t>Glucocorticoids</a:t>
                      </a:r>
                      <a:r>
                        <a:rPr lang="en-US" sz="1800" b="1" u="heavy" kern="1200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anticonvulsants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Race (Caucasian or Asian)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Excessive alcohol intake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</a:rPr>
                        <a:t>Elderly age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Sedentary lifestyle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Poor health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Body weight 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Dementia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en-US" sz="1800" b="1" u="heavy" baseline="0" dirty="0">
                        <a:solidFill>
                          <a:schemeClr val="bg1"/>
                        </a:solidFill>
                        <a:uFill>
                          <a:solidFill>
                            <a:srgbClr val="00CCFF"/>
                          </a:solidFill>
                        </a:u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Hormonal disorders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011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fr-FR" sz="18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Environmental</a:t>
                      </a:r>
                      <a:r>
                        <a:rPr lang="fr-FR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fr-FR" sz="18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risks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 err="1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Neoplastic</a:t>
                      </a: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 disorders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6794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Metabolic abnormalities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838458" y="152400"/>
            <a:ext cx="2086342" cy="492443"/>
          </a:xfrm>
          <a:prstGeom prst="rect">
            <a:avLst/>
          </a:prstGeom>
          <a:solidFill>
            <a:srgbClr val="44018D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DCD03"/>
                </a:solidFill>
                <a:latin typeface="Bernard MT Condensed" pitchFamily="18" charset="0"/>
              </a:rPr>
              <a:t>OSTEOPOROSIS</a:t>
            </a:r>
            <a:endParaRPr lang="en-US" sz="2600" dirty="0">
              <a:solidFill>
                <a:srgbClr val="FDCD03"/>
              </a:solidFill>
              <a:latin typeface="Bernard MT Condensed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04806" y="686594"/>
            <a:ext cx="1372394" cy="1121692"/>
            <a:chOff x="6704806" y="686594"/>
            <a:chExt cx="1372394" cy="1121692"/>
          </a:xfrm>
        </p:grpSpPr>
        <p:sp>
          <p:nvSpPr>
            <p:cNvPr id="7" name="TextBox 6"/>
            <p:cNvSpPr txBox="1"/>
            <p:nvPr/>
          </p:nvSpPr>
          <p:spPr>
            <a:xfrm>
              <a:off x="6705600" y="1408176"/>
              <a:ext cx="1371600" cy="400110"/>
            </a:xfrm>
            <a:prstGeom prst="rect">
              <a:avLst/>
            </a:prstGeom>
            <a:solidFill>
              <a:srgbClr val="EDDAC5"/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srgbClr val="FDCD03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44018D"/>
                  </a:solidFill>
                  <a:latin typeface="Bernard MT Condensed" pitchFamily="18" charset="0"/>
                </a:rPr>
                <a:t>PREVENTION</a:t>
              </a:r>
              <a:endParaRPr lang="en-US" sz="2000" dirty="0">
                <a:solidFill>
                  <a:srgbClr val="44018D"/>
                </a:solidFill>
                <a:latin typeface="Bernard MT Condensed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6324600" y="1066800"/>
              <a:ext cx="762000" cy="1588"/>
            </a:xfrm>
            <a:prstGeom prst="straightConnector1">
              <a:avLst/>
            </a:prstGeom>
            <a:ln w="38100">
              <a:solidFill>
                <a:srgbClr val="FDD2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476206" y="686594"/>
            <a:ext cx="1296194" cy="2304316"/>
            <a:chOff x="6476206" y="686594"/>
            <a:chExt cx="1296194" cy="2304316"/>
          </a:xfrm>
        </p:grpSpPr>
        <p:sp>
          <p:nvSpPr>
            <p:cNvPr id="8" name="TextBox 7"/>
            <p:cNvSpPr txBox="1"/>
            <p:nvPr/>
          </p:nvSpPr>
          <p:spPr>
            <a:xfrm>
              <a:off x="6477000" y="2590800"/>
              <a:ext cx="1295400" cy="400110"/>
            </a:xfrm>
            <a:prstGeom prst="rect">
              <a:avLst/>
            </a:prstGeom>
            <a:solidFill>
              <a:srgbClr val="EDDAC5"/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srgbClr val="FDCD03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44018D"/>
                  </a:solidFill>
                  <a:latin typeface="Bernard MT Condensed" pitchFamily="18" charset="0"/>
                </a:rPr>
                <a:t>TREATMENT</a:t>
              </a:r>
              <a:endParaRPr lang="en-US" sz="2000" dirty="0">
                <a:solidFill>
                  <a:srgbClr val="44018D"/>
                </a:solidFill>
                <a:latin typeface="Bernard MT Condensed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5524500" y="1638300"/>
              <a:ext cx="1905000" cy="1588"/>
            </a:xfrm>
            <a:prstGeom prst="straightConnector1">
              <a:avLst/>
            </a:prstGeom>
            <a:ln w="38100">
              <a:solidFill>
                <a:srgbClr val="FDD2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3778" name="Picture 2" descr="Older couple walking on pa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2" y="3276600"/>
            <a:ext cx="220503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1"/>
          <p:cNvSpPr txBox="1">
            <a:spLocks/>
          </p:cNvSpPr>
          <p:nvPr/>
        </p:nvSpPr>
        <p:spPr>
          <a:xfrm>
            <a:off x="8295952" y="6145346"/>
            <a:ext cx="856907" cy="669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      14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38200" y="45720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BONE LOSS &amp; AGING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14400" y="13716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4000" b="1">
              <a:solidFill>
                <a:schemeClr val="bg1"/>
              </a:solidFill>
              <a:latin typeface="Arial Unicode MS" pitchFamily="50" charset="-128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8382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The first 5-15 years after menopause a woman can lose approximately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    25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30%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of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</a:rPr>
              <a:t>trabecular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bone &amp; approximately 10 –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15%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of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</a:rPr>
              <a:t>cortical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bone</a:t>
            </a:r>
          </a:p>
          <a:p>
            <a:pPr algn="l"/>
            <a:endParaRPr lang="en-US" sz="1000" b="1" dirty="0">
              <a:solidFill>
                <a:schemeClr val="bg1"/>
              </a:solidFill>
              <a:latin typeface="Arial" charset="0"/>
            </a:endParaRPr>
          </a:p>
          <a:p>
            <a:pPr algn="l"/>
            <a:endParaRPr lang="en-US" sz="1000" b="1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Bone loss often occurs </a:t>
            </a:r>
          </a:p>
          <a:p>
            <a:pPr algn="l"/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without symptoms or </a:t>
            </a:r>
          </a:p>
          <a:p>
            <a:pPr algn="l"/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warning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signs.</a:t>
            </a: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663606"/>
              </p:ext>
            </p:extLst>
          </p:nvPr>
        </p:nvGraphicFramePr>
        <p:xfrm>
          <a:off x="5562600" y="4114800"/>
          <a:ext cx="3276600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47" name="Clip" r:id="rId4" imgW="1829520" imgH="968040" progId="">
                  <p:embed/>
                </p:oleObj>
              </mc:Choice>
              <mc:Fallback>
                <p:oleObj name="Clip" r:id="rId4" imgW="1829520" imgH="968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114800"/>
                        <a:ext cx="3276600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95952" y="6145346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>
                <a:solidFill>
                  <a:schemeClr val="bg1"/>
                </a:solidFill>
              </a:rPr>
              <a:pPr/>
              <a:t>15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85800"/>
            <a:ext cx="8442325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87093" y="6082104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/>
              <a:pPr/>
              <a:t>16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0" y="3581400"/>
            <a:ext cx="2730236" cy="769441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BONE ANABOLIC (building) AGENTS</a:t>
            </a:r>
            <a:endParaRPr lang="en-US" sz="2200" dirty="0">
              <a:solidFill>
                <a:srgbClr val="44018D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4495800"/>
            <a:ext cx="2731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(Parathyroid hormone; TERIPARATIDE</a:t>
            </a:r>
          </a:p>
          <a:p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250828"/>
            <a:ext cx="327659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BISPHOSPHONATES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ESTROGEN ANALOGES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ANDROGEN ANALOGES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SERMS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CALCITONIN 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RANKL INHIBITORS                                      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399" y="5500577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STRONTIUM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43528" y="3276600"/>
            <a:ext cx="1371600" cy="838200"/>
            <a:chOff x="3962400" y="2133600"/>
            <a:chExt cx="1371600" cy="990600"/>
          </a:xfrm>
        </p:grpSpPr>
        <p:sp>
          <p:nvSpPr>
            <p:cNvPr id="14" name="Curved Left Arrow 13"/>
            <p:cNvSpPr/>
            <p:nvPr/>
          </p:nvSpPr>
          <p:spPr>
            <a:xfrm>
              <a:off x="3962400" y="2133600"/>
              <a:ext cx="685800" cy="990600"/>
            </a:xfrm>
            <a:prstGeom prst="curvedLeft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DD2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rved Left Arrow 14"/>
            <p:cNvSpPr/>
            <p:nvPr/>
          </p:nvSpPr>
          <p:spPr>
            <a:xfrm flipH="1">
              <a:off x="4648200" y="2133600"/>
              <a:ext cx="685800" cy="990600"/>
            </a:xfrm>
            <a:prstGeom prst="curvedLeft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DD2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0"/>
            <a:ext cx="9144000" cy="1066800"/>
            <a:chOff x="0" y="0"/>
            <a:chExt cx="8534400" cy="1219200"/>
          </a:xfrm>
        </p:grpSpPr>
        <p:pic>
          <p:nvPicPr>
            <p:cNvPr id="17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5" cstate="print"/>
            <a:srcRect l="72500" t="19185" r="2500" b="7914"/>
            <a:stretch>
              <a:fillRect/>
            </a:stretch>
          </p:blipFill>
          <p:spPr bwMode="auto">
            <a:xfrm rot="5400000">
              <a:off x="8382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8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5" cstate="print"/>
            <a:srcRect l="72500" t="19185" r="2500" b="7914"/>
            <a:stretch>
              <a:fillRect/>
            </a:stretch>
          </p:blipFill>
          <p:spPr bwMode="auto">
            <a:xfrm rot="5400000">
              <a:off x="36576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9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5" cstate="print"/>
            <a:srcRect l="72500" t="19185" r="2500" b="7914"/>
            <a:stretch>
              <a:fillRect/>
            </a:stretch>
          </p:blipFill>
          <p:spPr bwMode="auto">
            <a:xfrm rot="5400000">
              <a:off x="6477000" y="-838200"/>
              <a:ext cx="1219200" cy="2895600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/>
        </p:nvSpPr>
        <p:spPr>
          <a:xfrm>
            <a:off x="2514600" y="228600"/>
            <a:ext cx="3936462" cy="492443"/>
          </a:xfrm>
          <a:prstGeom prst="rect">
            <a:avLst/>
          </a:prstGeom>
          <a:solidFill>
            <a:srgbClr val="44018D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DCD03"/>
                </a:solidFill>
                <a:latin typeface="Bernard MT Condensed" pitchFamily="18" charset="0"/>
              </a:rPr>
              <a:t>TREATMENT OF OSTEOPOROSIS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1095266"/>
            <a:ext cx="6629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Replace what is missing….Ca,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Vit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D, Na fluoride </a:t>
            </a:r>
          </a:p>
          <a:p>
            <a:pPr marL="0" lvl="1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Reset back the balance of remodeling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267200" y="76200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7620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pic>
        <p:nvPicPr>
          <p:cNvPr id="22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543800" y="3955472"/>
            <a:ext cx="1524000" cy="2216727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2" name="Rectangle 1"/>
          <p:cNvSpPr/>
          <p:nvPr/>
        </p:nvSpPr>
        <p:spPr>
          <a:xfrm>
            <a:off x="609600" y="3648670"/>
            <a:ext cx="3088793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ANTIRESORPTIVE AGENTS </a:t>
            </a:r>
            <a:endParaRPr lang="en-US" sz="2200" dirty="0">
              <a:solidFill>
                <a:srgbClr val="44018D"/>
              </a:solidFill>
              <a:latin typeface="Bernard MT Condensed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590800" y="1295400"/>
            <a:ext cx="6400800" cy="1549063"/>
            <a:chOff x="2590800" y="1295400"/>
            <a:chExt cx="6400800" cy="1549063"/>
          </a:xfrm>
        </p:grpSpPr>
        <p:sp>
          <p:nvSpPr>
            <p:cNvPr id="34" name="Rectangle 33"/>
            <p:cNvSpPr/>
            <p:nvPr/>
          </p:nvSpPr>
          <p:spPr>
            <a:xfrm>
              <a:off x="2590800" y="1828800"/>
              <a:ext cx="64008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Used to enhance the strength by the formation of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 Narrow" pitchFamily="34" charset="0"/>
                </a:rPr>
                <a:t>fluorapatite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</a:p>
            <a:p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Is considered only when 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 Narrow" pitchFamily="34" charset="0"/>
                </a:rPr>
                <a:t>trabecular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 bone is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 in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presence of normal cortical bones.</a:t>
              </a:r>
              <a:endParaRPr lang="en-US" sz="2000" b="1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5" name="Arc 34"/>
            <p:cNvSpPr/>
            <p:nvPr/>
          </p:nvSpPr>
          <p:spPr>
            <a:xfrm>
              <a:off x="6477000" y="1295400"/>
              <a:ext cx="1524000" cy="990600"/>
            </a:xfrm>
            <a:prstGeom prst="arc">
              <a:avLst/>
            </a:pr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95400" y="1221817"/>
            <a:ext cx="3200400" cy="2130983"/>
            <a:chOff x="1295400" y="1221817"/>
            <a:chExt cx="3200400" cy="2130983"/>
          </a:xfrm>
        </p:grpSpPr>
        <p:sp>
          <p:nvSpPr>
            <p:cNvPr id="36" name="Arc 35"/>
            <p:cNvSpPr/>
            <p:nvPr/>
          </p:nvSpPr>
          <p:spPr>
            <a:xfrm rot="18444132" flipH="1">
              <a:off x="994072" y="1566343"/>
              <a:ext cx="1758895" cy="1069843"/>
            </a:xfrm>
            <a:prstGeom prst="arc">
              <a:avLst/>
            </a:pr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295400" y="2743200"/>
              <a:ext cx="3200400" cy="609600"/>
            </a:xfrm>
            <a:custGeom>
              <a:avLst/>
              <a:gdLst>
                <a:gd name="connsiteX0" fmla="*/ 0 w 3090672"/>
                <a:gd name="connsiteY0" fmla="*/ 0 h 429768"/>
                <a:gd name="connsiteX1" fmla="*/ 402336 w 3090672"/>
                <a:gd name="connsiteY1" fmla="*/ 192024 h 429768"/>
                <a:gd name="connsiteX2" fmla="*/ 1645920 w 3090672"/>
                <a:gd name="connsiteY2" fmla="*/ 292608 h 429768"/>
                <a:gd name="connsiteX3" fmla="*/ 2843784 w 3090672"/>
                <a:gd name="connsiteY3" fmla="*/ 100584 h 429768"/>
                <a:gd name="connsiteX4" fmla="*/ 3090672 w 3090672"/>
                <a:gd name="connsiteY4" fmla="*/ 429768 h 429768"/>
                <a:gd name="connsiteX5" fmla="*/ 3090672 w 3090672"/>
                <a:gd name="connsiteY5" fmla="*/ 429768 h 42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0672" h="429768">
                  <a:moveTo>
                    <a:pt x="0" y="0"/>
                  </a:moveTo>
                  <a:cubicBezTo>
                    <a:pt x="64008" y="71628"/>
                    <a:pt x="128016" y="143256"/>
                    <a:pt x="402336" y="192024"/>
                  </a:cubicBezTo>
                  <a:cubicBezTo>
                    <a:pt x="676656" y="240792"/>
                    <a:pt x="1239012" y="307848"/>
                    <a:pt x="1645920" y="292608"/>
                  </a:cubicBezTo>
                  <a:cubicBezTo>
                    <a:pt x="2052828" y="277368"/>
                    <a:pt x="2602992" y="77724"/>
                    <a:pt x="2843784" y="100584"/>
                  </a:cubicBezTo>
                  <a:cubicBezTo>
                    <a:pt x="3084576" y="123444"/>
                    <a:pt x="3090672" y="429768"/>
                    <a:pt x="3090672" y="429768"/>
                  </a:cubicBezTo>
                  <a:lnTo>
                    <a:pt x="3090672" y="429768"/>
                  </a:lnTo>
                </a:path>
              </a:pathLst>
            </a:cu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Down Arrow 37"/>
          <p:cNvSpPr/>
          <p:nvPr/>
        </p:nvSpPr>
        <p:spPr>
          <a:xfrm rot="9665249">
            <a:off x="4002723" y="4859537"/>
            <a:ext cx="429144" cy="393130"/>
          </a:xfrm>
          <a:prstGeom prst="downArrow">
            <a:avLst>
              <a:gd name="adj1" fmla="val 14000"/>
              <a:gd name="adj2" fmla="val 50000"/>
            </a:avLst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1934751" flipH="1">
            <a:off x="4612323" y="4868631"/>
            <a:ext cx="429144" cy="393130"/>
          </a:xfrm>
          <a:prstGeom prst="downArrow">
            <a:avLst>
              <a:gd name="adj1" fmla="val 14000"/>
              <a:gd name="adj2" fmla="val 50000"/>
            </a:avLst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0455" y="6172199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/>
              <a:pPr/>
              <a:t>17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-0.11101 " pathEditMode="relative" ptsTypes="AA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12211 " pathEditMode="relative" ptsTypes="AA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1" build="p"/>
      <p:bldP spid="8" grpId="0"/>
      <p:bldP spid="2" grpId="0" animBg="1"/>
      <p:bldP spid="38" grpId="0" animBg="1"/>
      <p:bldP spid="38" grpId="1" animBg="1"/>
      <p:bldP spid="39" grpId="0" animBg="1"/>
      <p:bldP spid="3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BISPHOSPHONATES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276486" y="-124786"/>
            <a:ext cx="2807297" cy="3867150"/>
            <a:chOff x="6934200" y="19697"/>
            <a:chExt cx="2807297" cy="3867150"/>
          </a:xfrm>
        </p:grpSpPr>
        <p:sp>
          <p:nvSpPr>
            <p:cNvPr id="13" name="Rectangle 12"/>
            <p:cNvSpPr/>
            <p:nvPr/>
          </p:nvSpPr>
          <p:spPr>
            <a:xfrm>
              <a:off x="6934200" y="1752600"/>
              <a:ext cx="16002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3581400"/>
              <a:ext cx="16002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3" name="Picture 2" descr="http://images-mediawiki-sites.thefullwiki.org/09/1/2/2/9588745282232311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74497" y="19697"/>
              <a:ext cx="2667000" cy="3867150"/>
            </a:xfrm>
            <a:prstGeom prst="rect">
              <a:avLst/>
            </a:prstGeom>
            <a:noFill/>
          </p:spPr>
        </p:pic>
      </p:grpSp>
      <p:sp>
        <p:nvSpPr>
          <p:cNvPr id="4" name="Rectangle 3"/>
          <p:cNvSpPr/>
          <p:nvPr/>
        </p:nvSpPr>
        <p:spPr>
          <a:xfrm>
            <a:off x="228600" y="838200"/>
            <a:ext cx="64395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Are compounds that have two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phosphonate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(PO</a:t>
            </a:r>
            <a:r>
              <a:rPr lang="en-US" sz="2200" b="1" baseline="-25000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 groups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219200"/>
            <a:ext cx="2714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Non-Nitrogenous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1219200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Nitrogenous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594247"/>
            <a:ext cx="2514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Etidronate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Clodronate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</a:p>
          <a:p>
            <a:pPr>
              <a:spcBef>
                <a:spcPts val="600"/>
              </a:spcBef>
            </a:pP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Tildronate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1604665"/>
            <a:ext cx="30480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Alendronate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	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Ibandronate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</a:p>
          <a:p>
            <a:pPr>
              <a:spcBef>
                <a:spcPts val="600"/>
              </a:spcBef>
            </a:pP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Risedronate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	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Zoledronate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0188" y="3735608"/>
            <a:ext cx="8827395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structurally </a:t>
            </a:r>
            <a:r>
              <a:rPr lang="en-US" sz="24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similar to pyrophosphate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US" sz="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preferentially "stick" to calcium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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concentrate in bones, bound to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hydroxyapatite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decreasing its solubility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making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more resistant to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osteoclastic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activity</a:t>
            </a:r>
          </a:p>
          <a:p>
            <a:r>
              <a:rPr lang="en-US" sz="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prevent bone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resorption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inhibiting osteoclast function</a:t>
            </a:r>
          </a:p>
          <a:p>
            <a:endParaRPr lang="en-US" sz="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Their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potencies for </a:t>
            </a: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osteoclast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inhibition is the most with 3</a:t>
            </a:r>
            <a:r>
              <a:rPr lang="en-GB" sz="2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generation “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Zoledronate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63426" y="1594668"/>
            <a:ext cx="270314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        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po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	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       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po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         IV	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01040" y="2961803"/>
            <a:ext cx="2162907" cy="773805"/>
            <a:chOff x="152400" y="2743200"/>
            <a:chExt cx="2162907" cy="773805"/>
          </a:xfrm>
        </p:grpSpPr>
        <p:sp>
          <p:nvSpPr>
            <p:cNvPr id="21" name="Down Arrow 20"/>
            <p:cNvSpPr/>
            <p:nvPr/>
          </p:nvSpPr>
          <p:spPr>
            <a:xfrm>
              <a:off x="152400" y="2743200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4205" y="3086118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Bernard MT Condensed" pitchFamily="18" charset="0"/>
                </a:rPr>
                <a:t>Mechanism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0676" y="6156309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>
                <a:solidFill>
                  <a:schemeClr val="bg1"/>
                </a:solidFill>
              </a:rPr>
              <a:pPr/>
              <a:t>18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ig4c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 r="37273"/>
          <a:stretch>
            <a:fillRect/>
          </a:stretch>
        </p:blipFill>
        <p:spPr bwMode="auto">
          <a:xfrm>
            <a:off x="2667000" y="2895600"/>
            <a:ext cx="480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10800000" flipV="1">
            <a:off x="6400800" y="4648200"/>
            <a:ext cx="304800" cy="228600"/>
          </a:xfrm>
          <a:prstGeom prst="straightConnector1">
            <a:avLst/>
          </a:prstGeom>
          <a:ln w="38100">
            <a:solidFill>
              <a:srgbClr val="53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057400" y="152400"/>
            <a:ext cx="6858000" cy="2754600"/>
            <a:chOff x="2438400" y="0"/>
            <a:chExt cx="5257800" cy="2754600"/>
          </a:xfrm>
        </p:grpSpPr>
        <p:sp>
          <p:nvSpPr>
            <p:cNvPr id="8" name="TextBox 7"/>
            <p:cNvSpPr txBox="1"/>
            <p:nvPr/>
          </p:nvSpPr>
          <p:spPr>
            <a:xfrm>
              <a:off x="2438400" y="0"/>
              <a:ext cx="5257800" cy="275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BLOCK</a:t>
              </a:r>
              <a:r>
                <a:rPr lang="en-US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STEPS IN CHOLESTROL SYNTHETIC PATHWAY IN OSTEOCLAST </a:t>
              </a:r>
            </a:p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that act as signaling molecules responsible for the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osteoclastic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hydrolytic &amp; phagocytic activity</a:t>
              </a:r>
            </a:p>
            <a:p>
              <a:endPara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</a:pPr>
              <a:endPara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 function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/>
                </a:rPr>
                <a:t> apoptosis (increased death of osteoclast)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4424680" y="1460465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CF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52400" y="5715000"/>
            <a:ext cx="89916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also taken up by osteoclast 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 blocks steps in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cholesterol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synthetic pathway within osteoclast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 end up by osteoclast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apoptosis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49488" y="6193023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>
                <a:solidFill>
                  <a:schemeClr val="bg1"/>
                </a:solidFill>
              </a:rPr>
              <a:pPr/>
              <a:t>19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rot="16200000" flipH="1">
            <a:off x="76201" y="-76201"/>
            <a:ext cx="1981200" cy="2133601"/>
          </a:xfrm>
          <a:prstGeom prst="snip2SameRect">
            <a:avLst/>
          </a:prstGeom>
          <a:noFill/>
        </p:spPr>
      </p:pic>
      <p:pic>
        <p:nvPicPr>
          <p:cNvPr id="25602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58479"/>
            <a:ext cx="2654710" cy="3827721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3" name="Rectangle 2"/>
          <p:cNvSpPr/>
          <p:nvPr/>
        </p:nvSpPr>
        <p:spPr>
          <a:xfrm>
            <a:off x="2895600" y="432137"/>
            <a:ext cx="60198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56302"/>
              </a:avLst>
            </a:prstTxWarp>
            <a:spAutoFit/>
          </a:bodyPr>
          <a:lstStyle/>
          <a:p>
            <a:pPr algn="ctr"/>
            <a:r>
              <a:rPr lang="en-US" sz="6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</a:t>
            </a:r>
            <a:endParaRPr lang="en-US" sz="6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200" y="2998381"/>
            <a:ext cx="87630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Revise the composition, regulation &amp; the remodeling stages </a:t>
            </a:r>
            <a:b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   of bone turnover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Recognize the interlinks of </a:t>
            </a:r>
            <a:r>
              <a:rPr lang="en-US" sz="2400" dirty="0" err="1" smtClean="0">
                <a:solidFill>
                  <a:schemeClr val="bg1"/>
                </a:solidFill>
                <a:latin typeface="Arial Narrow" pitchFamily="34" charset="0"/>
              </a:rPr>
              <a:t>osteoblastic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dirty="0" err="1" smtClean="0">
                <a:solidFill>
                  <a:schemeClr val="bg1"/>
                </a:solidFill>
                <a:latin typeface="Arial Narrow" pitchFamily="34" charset="0"/>
              </a:rPr>
              <a:t>osteoclastic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function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Relate changes to the development of osteoporosis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Classify drugs according to their replacement, </a:t>
            </a:r>
            <a:r>
              <a:rPr lang="en-US" sz="2400" dirty="0" err="1" smtClean="0">
                <a:solidFill>
                  <a:schemeClr val="bg1"/>
                </a:solidFill>
                <a:latin typeface="Arial Narrow" pitchFamily="34" charset="0"/>
              </a:rPr>
              <a:t>antiresorptive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or </a:t>
            </a:r>
            <a:b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   anabolic mechanism of action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Detail the pharmacology of such group of drugs &amp; their clinical </a:t>
            </a:r>
            <a:b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   utility in combating osteoporosis.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2245330"/>
            <a:ext cx="83227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pic>
        <p:nvPicPr>
          <p:cNvPr id="7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3955472"/>
            <a:ext cx="1524000" cy="2216727"/>
          </a:xfrm>
          <a:prstGeom prst="snip2Diag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746" y="782302"/>
            <a:ext cx="876407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Poorly abs (&lt; 10%), food impair absorption more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must be given on </a:t>
            </a:r>
            <a:b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   an empty stomach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/ infused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IV</a:t>
            </a:r>
            <a:endParaRPr lang="en-US" sz="2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t</a:t>
            </a:r>
            <a:r>
              <a:rPr lang="en-US" sz="2400" baseline="-25000" dirty="0" smtClean="0">
                <a:solidFill>
                  <a:schemeClr val="bg1"/>
                </a:solidFill>
                <a:latin typeface="Arial Narrow" pitchFamily="34" charset="0"/>
              </a:rPr>
              <a:t>1/2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1 </a:t>
            </a:r>
            <a:r>
              <a:rPr lang="en-US" sz="2400" dirty="0" err="1" smtClean="0">
                <a:solidFill>
                  <a:schemeClr val="bg1"/>
                </a:solidFill>
                <a:latin typeface="Arial Narrow" pitchFamily="34" charset="0"/>
              </a:rPr>
              <a:t>hr</a:t>
            </a:r>
            <a:endParaRPr lang="en-US" sz="2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Half of absorbed drug accumulates in bones, remainder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excreted </a:t>
            </a:r>
            <a:b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   unchanged in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urine</a:t>
            </a:r>
            <a:endParaRPr lang="en-US" sz="2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In bone it is retained for months, depending on bone turnover.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111" y="379648"/>
            <a:ext cx="2151102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Kinetics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9872" y="2905826"/>
            <a:ext cx="8764074" cy="1435135"/>
            <a:chOff x="228600" y="2667000"/>
            <a:chExt cx="8764074" cy="1435135"/>
          </a:xfrm>
        </p:grpSpPr>
        <p:sp>
          <p:nvSpPr>
            <p:cNvPr id="4" name="Rectangle 3"/>
            <p:cNvSpPr/>
            <p:nvPr/>
          </p:nvSpPr>
          <p:spPr>
            <a:xfrm>
              <a:off x="228600" y="2667000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Bernard MT Condensed" pitchFamily="18" charset="0"/>
                </a:rPr>
                <a:t>Indications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3048000"/>
              <a:ext cx="8764074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buBlip>
                  <a:blip r:embed="rId3"/>
                </a:buBlip>
              </a:pPr>
              <a:r>
                <a:rPr lang="en-US" sz="2400" dirty="0" smtClean="0">
                  <a:solidFill>
                    <a:schemeClr val="bg1"/>
                  </a:solidFill>
                  <a:latin typeface="Arial Narrow" pitchFamily="34" charset="0"/>
                </a:rPr>
                <a:t> Osteoporosis, 2ndry to menopause, </a:t>
              </a:r>
              <a:r>
                <a:rPr lang="en-US" sz="2400" dirty="0" err="1" smtClean="0">
                  <a:solidFill>
                    <a:schemeClr val="bg1"/>
                  </a:solidFill>
                  <a:latin typeface="Arial Narrow" pitchFamily="34" charset="0"/>
                </a:rPr>
                <a:t>glucocorticoids</a:t>
              </a:r>
              <a:r>
                <a:rPr lang="en-US" sz="2400" dirty="0" smtClean="0">
                  <a:solidFill>
                    <a:schemeClr val="bg1"/>
                  </a:solidFill>
                  <a:latin typeface="Arial Narrow" pitchFamily="34" charset="0"/>
                </a:rPr>
                <a:t>, ….</a:t>
              </a:r>
            </a:p>
            <a:p>
              <a:pPr>
                <a:lnSpc>
                  <a:spcPts val="2500"/>
                </a:lnSpc>
                <a:buBlip>
                  <a:blip r:embed="rId3"/>
                </a:buBlip>
              </a:pPr>
              <a:r>
                <a:rPr lang="en-US" sz="2400" dirty="0" smtClean="0">
                  <a:solidFill>
                    <a:schemeClr val="bg1"/>
                  </a:solidFill>
                  <a:latin typeface="Arial Narrow" pitchFamily="34" charset="0"/>
                </a:rPr>
                <a:t> Paget’s Disease</a:t>
              </a:r>
            </a:p>
            <a:p>
              <a:pPr>
                <a:lnSpc>
                  <a:spcPts val="2500"/>
                </a:lnSpc>
                <a:buBlip>
                  <a:blip r:embed="rId3"/>
                </a:buBlip>
              </a:pPr>
              <a:r>
                <a:rPr lang="en-US" sz="2400" dirty="0" smtClean="0">
                  <a:solidFill>
                    <a:schemeClr val="bg1"/>
                  </a:solidFill>
                  <a:latin typeface="Arial Narrow" pitchFamily="34" charset="0"/>
                </a:rPr>
                <a:t> Malignancy- associated </a:t>
              </a:r>
              <a:r>
                <a:rPr lang="en-US" sz="2400" dirty="0" err="1" smtClean="0">
                  <a:solidFill>
                    <a:schemeClr val="bg1"/>
                  </a:solidFill>
                  <a:latin typeface="Arial Narrow" pitchFamily="34" charset="0"/>
                </a:rPr>
                <a:t>hypercalcaemia</a:t>
              </a:r>
              <a:endParaRPr lang="en-US" sz="2400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7183" y="4230451"/>
            <a:ext cx="8839200" cy="2225095"/>
            <a:chOff x="228600" y="4038600"/>
            <a:chExt cx="8839200" cy="2225095"/>
          </a:xfrm>
        </p:grpSpPr>
        <p:sp>
          <p:nvSpPr>
            <p:cNvPr id="11" name="Rectangle 10"/>
            <p:cNvSpPr/>
            <p:nvPr/>
          </p:nvSpPr>
          <p:spPr>
            <a:xfrm>
              <a:off x="228600" y="4038600"/>
              <a:ext cx="1008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Bernard MT Condensed" pitchFamily="18" charset="0"/>
                </a:rPr>
                <a:t>Dosing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4419600"/>
              <a:ext cx="8839200" cy="184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400" dirty="0" smtClean="0">
                  <a:solidFill>
                    <a:schemeClr val="bg1"/>
                  </a:solidFill>
                  <a:latin typeface="Arial Narrow" pitchFamily="34" charset="0"/>
                </a:rPr>
                <a:t>- Once weekly, or on two consecutive days each month</a:t>
              </a:r>
            </a:p>
            <a:p>
              <a:pPr>
                <a:lnSpc>
                  <a:spcPts val="2500"/>
                </a:lnSpc>
              </a:pPr>
              <a:r>
                <a:rPr lang="en-US" sz="2400" dirty="0" smtClean="0">
                  <a:solidFill>
                    <a:schemeClr val="bg1"/>
                  </a:solidFill>
                  <a:latin typeface="Arial Narrow" pitchFamily="34" charset="0"/>
                </a:rPr>
                <a:t>- Should be taken in upright position (to avoid esophagitis)</a:t>
              </a:r>
            </a:p>
            <a:p>
              <a:pPr>
                <a:lnSpc>
                  <a:spcPts val="2500"/>
                </a:lnSpc>
              </a:pPr>
              <a:r>
                <a:rPr lang="en-US" sz="2400" dirty="0" smtClean="0">
                  <a:solidFill>
                    <a:schemeClr val="bg1"/>
                  </a:solidFill>
                  <a:latin typeface="Arial Narrow" pitchFamily="34" charset="0"/>
                </a:rPr>
                <a:t>- Separate 4 hrs before giving Ca, Mg, Al containing drugs</a:t>
              </a:r>
            </a:p>
            <a:p>
              <a:pPr>
                <a:lnSpc>
                  <a:spcPts val="400"/>
                </a:lnSpc>
              </a:pPr>
              <a:endParaRPr lang="en-US" sz="500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  <a:latin typeface="Arial Narrow" pitchFamily="34" charset="0"/>
                </a:rPr>
                <a:t>Note : calcium </a:t>
              </a:r>
              <a:r>
                <a:rPr lang="en-US" sz="2400" dirty="0" smtClean="0">
                  <a:solidFill>
                    <a:schemeClr val="bg1"/>
                  </a:solidFill>
                  <a:latin typeface="Arial Narrow" pitchFamily="34" charset="0"/>
                </a:rPr>
                <a:t>&amp; </a:t>
              </a:r>
              <a:r>
                <a:rPr lang="en-US" sz="2400" dirty="0" err="1" smtClean="0">
                  <a:solidFill>
                    <a:schemeClr val="bg1"/>
                  </a:solidFill>
                  <a:latin typeface="Arial Narrow" pitchFamily="34" charset="0"/>
                </a:rPr>
                <a:t>vit</a:t>
              </a:r>
              <a:r>
                <a:rPr lang="en-US" sz="2400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latin typeface="Arial Narrow" pitchFamily="34" charset="0"/>
                </a:rPr>
                <a:t>D supplementation given during bisphosphonate therapy don’t ingest it along with bisphosphonate, give a gap as mentioned above…?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846195" y="164205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BISPHOSPHONATES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3966" y="6188075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>
                <a:solidFill>
                  <a:schemeClr val="bg1"/>
                </a:solidFill>
              </a:rPr>
              <a:pPr/>
              <a:t>20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pic>
        <p:nvPicPr>
          <p:cNvPr id="15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4445913"/>
            <a:ext cx="1524000" cy="1726286"/>
          </a:xfrm>
          <a:prstGeom prst="snip2DiagRect">
            <a:avLst/>
          </a:prstGeom>
          <a:noFill/>
          <a:effectLst>
            <a:softEdge rad="31750"/>
          </a:effectLst>
        </p:spPr>
      </p:pic>
      <p:grpSp>
        <p:nvGrpSpPr>
          <p:cNvPr id="11" name="Group 10"/>
          <p:cNvGrpSpPr/>
          <p:nvPr/>
        </p:nvGrpSpPr>
        <p:grpSpPr>
          <a:xfrm>
            <a:off x="0" y="5943600"/>
            <a:ext cx="9144000" cy="914400"/>
            <a:chOff x="0" y="0"/>
            <a:chExt cx="8534400" cy="1219200"/>
          </a:xfrm>
        </p:grpSpPr>
        <p:pic>
          <p:nvPicPr>
            <p:cNvPr id="12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5" cstate="print"/>
            <a:srcRect l="72500" t="19185" r="2500" b="7914"/>
            <a:stretch>
              <a:fillRect/>
            </a:stretch>
          </p:blipFill>
          <p:spPr bwMode="auto">
            <a:xfrm rot="5400000">
              <a:off x="8382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3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5" cstate="print"/>
            <a:srcRect l="72500" t="19185" r="2500" b="7914"/>
            <a:stretch>
              <a:fillRect/>
            </a:stretch>
          </p:blipFill>
          <p:spPr bwMode="auto">
            <a:xfrm rot="5400000">
              <a:off x="36576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4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5" cstate="print"/>
            <a:srcRect l="72500" t="19185" r="2500" b="7914"/>
            <a:stretch>
              <a:fillRect/>
            </a:stretch>
          </p:blipFill>
          <p:spPr bwMode="auto">
            <a:xfrm rot="5400000">
              <a:off x="6477000" y="-838200"/>
              <a:ext cx="1219200" cy="2895600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304800" y="483513"/>
            <a:ext cx="10668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838200"/>
            <a:ext cx="89153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GIT irritation; nausea, vomiting, gastritis, ulceration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give large amount of water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to avoid </a:t>
            </a:r>
            <a:r>
              <a:rPr lang="en-US" sz="2400" dirty="0" smtClean="0">
                <a:solidFill>
                  <a:srgbClr val="FF0000"/>
                </a:solidFill>
              </a:rPr>
              <a:t>risk </a:t>
            </a:r>
            <a:r>
              <a:rPr lang="en-US" sz="2400" dirty="0">
                <a:solidFill>
                  <a:srgbClr val="FF0000"/>
                </a:solidFill>
              </a:rPr>
              <a:t>of the tablet getting stuck in the esophagus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buBlip>
                <a:blip r:embed="rId6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Gastro-esophageal reflux </a:t>
            </a:r>
            <a:r>
              <a:rPr lang="en-US" sz="2400" u="sng" dirty="0" smtClean="0">
                <a:solidFill>
                  <a:schemeClr val="bg1"/>
                </a:solidFill>
                <a:latin typeface="Arial Narrow" pitchFamily="34" charset="0"/>
              </a:rPr>
              <a:t>+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ulcerations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to avoid give on empty </a:t>
            </a:r>
            <a:br>
              <a:rPr lang="en-US" sz="24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stomach while sitting in upright for 30 min</a:t>
            </a:r>
            <a:endParaRPr lang="en-US" sz="2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Blip>
                <a:blip r:embed="rId6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Flue-like manifestations (fever, chills) upon IV infusion</a:t>
            </a:r>
          </a:p>
          <a:p>
            <a:pPr>
              <a:buBlip>
                <a:blip r:embed="rId6"/>
              </a:buBlip>
            </a:pPr>
            <a:r>
              <a:rPr lang="en-US" sz="2400" dirty="0" err="1" smtClean="0">
                <a:solidFill>
                  <a:schemeClr val="bg1"/>
                </a:solidFill>
                <a:latin typeface="Arial Narrow" pitchFamily="34" charset="0"/>
              </a:rPr>
              <a:t>Osteo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-necrosis of the mandible bone of jaw upon long use with IV infusion preparation usually after dental surgical procedures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If a dental implant or extraction is already planned, </a:t>
            </a:r>
            <a:r>
              <a:rPr lang="en-US" sz="2400" dirty="0" smtClean="0">
                <a:solidFill>
                  <a:srgbClr val="FF0000"/>
                </a:solidFill>
              </a:rPr>
              <a:t>delay </a:t>
            </a:r>
            <a:r>
              <a:rPr lang="en-US" sz="2400" dirty="0">
                <a:solidFill>
                  <a:srgbClr val="FF0000"/>
                </a:solidFill>
              </a:rPr>
              <a:t>bisphosphonate therapy for a few months until healing of the jaw is complete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buBlip>
                <a:blip r:embed="rId6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Atrial fibrillation &gt; women with alendronate &amp; </a:t>
            </a:r>
            <a:r>
              <a:rPr lang="en-US" sz="2400" dirty="0" err="1" smtClean="0">
                <a:solidFill>
                  <a:schemeClr val="bg1"/>
                </a:solidFill>
                <a:latin typeface="Arial Narrow" pitchFamily="34" charset="0"/>
              </a:rPr>
              <a:t>zolidronate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032" y="4993184"/>
            <a:ext cx="8764074" cy="851133"/>
            <a:chOff x="228600" y="6613773"/>
            <a:chExt cx="8764074" cy="851133"/>
          </a:xfrm>
        </p:grpSpPr>
        <p:sp>
          <p:nvSpPr>
            <p:cNvPr id="8" name="Rectangle 7"/>
            <p:cNvSpPr/>
            <p:nvPr/>
          </p:nvSpPr>
          <p:spPr>
            <a:xfrm>
              <a:off x="228600" y="6613773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chemeClr val="accent2">
                      <a:lumMod val="75000"/>
                    </a:schemeClr>
                  </a:solidFill>
                  <a:latin typeface="Bernard MT Condensed" pitchFamily="18" charset="0"/>
                </a:rPr>
                <a:t>Contraindications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7051972"/>
              <a:ext cx="8764074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buBlip>
                  <a:blip r:embed="rId6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  <a:latin typeface="Arial Narrow" pitchFamily="34" charset="0"/>
                </a:rPr>
                <a:t>Decreased renal function and Peptic ulcer / esophageal reflux.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846195" y="164205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BISPHOSPHONATES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199" y="6065837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/>
              <a:pPr/>
              <a:t>21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158" y="1597286"/>
            <a:ext cx="4191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Blocks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RANKL from interacting with RANK expressed on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</a:rPr>
              <a:t>pre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osteoclastogenesis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(no mature osteoclasts)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It binds also to mature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oste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 its apoptosis 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So net effect   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22882" name="Picture 2" descr="http://www.journaloforalmicrobiology.net/index.php/jom/article/viewFile/5532/6261/14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371599"/>
            <a:ext cx="4884668" cy="53498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43200" y="152400"/>
            <a:ext cx="4343400" cy="461665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4018D"/>
                </a:solidFill>
                <a:latin typeface="Bernard MT Condensed" pitchFamily="18" charset="0"/>
              </a:rPr>
              <a:t>DENOSUMAB (</a:t>
            </a:r>
            <a:r>
              <a:rPr lang="en-US" sz="2000" dirty="0" smtClean="0">
                <a:solidFill>
                  <a:srgbClr val="FF0000"/>
                </a:solidFill>
                <a:latin typeface="Bernard MT Condensed" pitchFamily="18" charset="0"/>
              </a:rPr>
              <a:t>still under investigation</a:t>
            </a:r>
            <a:r>
              <a:rPr lang="en-US" sz="2400" dirty="0" smtClean="0">
                <a:solidFill>
                  <a:srgbClr val="44018D"/>
                </a:solidFill>
                <a:latin typeface="Bernard MT Condensed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304800"/>
            <a:ext cx="2618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RANKL INHIBITORS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46" y="731617"/>
            <a:ext cx="85344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is a fully human MOA that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mimics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the activity of </a:t>
            </a:r>
            <a:r>
              <a:rPr lang="en-US" sz="2400" b="1" dirty="0" err="1" smtClean="0">
                <a:solidFill>
                  <a:srgbClr val="C00000"/>
                </a:solidFill>
                <a:latin typeface="Arial Narrow" pitchFamily="34" charset="0"/>
              </a:rPr>
              <a:t>osteoprotegerin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205" y="1219200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8102958" y="989526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9846" y="4184101"/>
            <a:ext cx="19050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Administration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9846" y="4614988"/>
            <a:ext cx="3708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Subcutaneous every 6 month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5170477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9846" y="5584521"/>
            <a:ext cx="4191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patients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hypocalcemia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Correct Ca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Vit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 levels before starting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denosumab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87093" y="6162345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/>
              <a:pPr/>
              <a:t>22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8208" y="5815694"/>
            <a:ext cx="800637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5562601"/>
            <a:ext cx="5893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Infections; urinary &amp; respiratory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Eczema &amp; skin rash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pancreatitis.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209" y="0"/>
            <a:ext cx="9006791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action of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Denosumab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-RANKL </a:t>
            </a:r>
            <a:r>
              <a:rPr lang="en-US" sz="2800" dirty="0" smtClean="0">
                <a:solidFill>
                  <a:schemeClr val="bg1"/>
                </a:solidFill>
              </a:rPr>
              <a:t>binds to its receptor RANK on the surface of precursor &amp; mature </a:t>
            </a:r>
            <a:r>
              <a:rPr lang="en-US" sz="2800" dirty="0" smtClean="0">
                <a:solidFill>
                  <a:schemeClr val="bg1"/>
                </a:solidFill>
              </a:rPr>
              <a:t>osteoclasts </a:t>
            </a:r>
            <a:r>
              <a:rPr lang="en-US" sz="2800" dirty="0" smtClean="0">
                <a:solidFill>
                  <a:schemeClr val="bg1"/>
                </a:solidFill>
              </a:rPr>
              <a:t>&amp; stimulates these cells to mature &amp; resorb bone.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-OPG</a:t>
            </a:r>
            <a:r>
              <a:rPr lang="en-US" sz="2800" dirty="0" smtClean="0">
                <a:solidFill>
                  <a:schemeClr val="bg1"/>
                </a:solidFill>
              </a:rPr>
              <a:t>, which competes with RANKL for binding to RANK, is the physiological inhibitor of RANKL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r>
              <a:rPr lang="en-US" sz="2800" b="1" dirty="0" err="1" smtClean="0">
                <a:solidFill>
                  <a:srgbClr val="FF0000"/>
                </a:solidFill>
              </a:rPr>
              <a:t>Denosumab</a:t>
            </a:r>
            <a:r>
              <a:rPr lang="en-US" sz="2800" dirty="0" smtClean="0">
                <a:solidFill>
                  <a:schemeClr val="bg1"/>
                </a:solidFill>
              </a:rPr>
              <a:t> binds with high affinity to RANKL, mimicking the effect of OPG. 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Note:  </a:t>
            </a:r>
            <a:r>
              <a:rPr lang="en-US" sz="2400" b="1" dirty="0" err="1" smtClean="0">
                <a:solidFill>
                  <a:srgbClr val="FF0000"/>
                </a:solidFill>
              </a:rPr>
              <a:t>Densosumab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decreases </a:t>
            </a:r>
            <a:r>
              <a:rPr lang="en-US" sz="2400" b="1" dirty="0" smtClean="0">
                <a:solidFill>
                  <a:srgbClr val="FF0000"/>
                </a:solidFill>
              </a:rPr>
              <a:t>serum calcium </a:t>
            </a:r>
            <a:r>
              <a:rPr lang="en-US" sz="2400" b="1" dirty="0" err="1" smtClean="0">
                <a:solidFill>
                  <a:srgbClr val="FF0000"/>
                </a:solidFill>
              </a:rPr>
              <a:t>conc</a:t>
            </a:r>
            <a:r>
              <a:rPr lang="en-US" sz="2400" b="1" dirty="0" smtClean="0">
                <a:solidFill>
                  <a:srgbClr val="FF0000"/>
                </a:solidFill>
              </a:rPr>
              <a:t>, should not be given to patients with hypocalcemia.</a:t>
            </a:r>
          </a:p>
          <a:p>
            <a:endParaRPr lang="en-US" sz="9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Its extremely expensive &amp; reserved for patients who can not tolerate or respond to bisphosphonate.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166264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/>
              <a:pPr/>
              <a:t>23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STRONTIUM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8923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Sr</a:t>
            </a:r>
            <a:r>
              <a:rPr lang="en-US" sz="2400" baseline="30000" dirty="0" smtClean="0">
                <a:solidFill>
                  <a:schemeClr val="bg1"/>
                </a:solidFill>
                <a:latin typeface="Arial Narrow" pitchFamily="34" charset="0"/>
              </a:rPr>
              <a:t>2+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, is a divalent </a:t>
            </a:r>
            <a:r>
              <a:rPr lang="en-US" sz="2400" dirty="0" err="1" smtClean="0">
                <a:solidFill>
                  <a:schemeClr val="bg1"/>
                </a:solidFill>
                <a:latin typeface="Arial Narrow" pitchFamily="34" charset="0"/>
              </a:rPr>
              <a:t>cation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, resembling Ca</a:t>
            </a:r>
            <a:r>
              <a:rPr lang="en-US" sz="2400" baseline="30000" dirty="0" smtClean="0">
                <a:solidFill>
                  <a:schemeClr val="bg1"/>
                </a:solidFill>
                <a:latin typeface="Arial Narrow" pitchFamily="34" charset="0"/>
              </a:rPr>
              <a:t>2+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in atomic &amp; ionic properties </a:t>
            </a:r>
          </a:p>
          <a:p>
            <a:pPr>
              <a:lnSpc>
                <a:spcPts val="24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It is orally active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distrontium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0405" y="1739069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3082554"/>
            <a:ext cx="8610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On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Osteoblast</a:t>
            </a:r>
            <a:r>
              <a:rPr lang="en-US" sz="2400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1- Since it is like Ca, it acts as </a:t>
            </a:r>
            <a:r>
              <a:rPr lang="en-US" sz="2400" dirty="0" smtClean="0">
                <a:solidFill>
                  <a:srgbClr val="C00000"/>
                </a:solidFill>
                <a:latin typeface="Arial Narrow" pitchFamily="34" charset="0"/>
              </a:rPr>
              <a:t>agonist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 Sensing Receptor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[</a:t>
            </a:r>
            <a:r>
              <a:rPr lang="en-US" sz="2400" dirty="0" err="1" smtClean="0">
                <a:solidFill>
                  <a:schemeClr val="bg1"/>
                </a:solidFill>
                <a:latin typeface="Arial Narrow" pitchFamily="34" charset="0"/>
              </a:rPr>
              <a:t>CaSR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]; which is a GP coupled receptor that </a:t>
            </a:r>
            <a:r>
              <a:rPr lang="en-US" sz="2400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enhances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differentiation of pre-</a:t>
            </a:r>
            <a:r>
              <a:rPr lang="en-US" sz="240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oteoblast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to osteoblast  bone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formation</a:t>
            </a:r>
          </a:p>
          <a:p>
            <a:pPr>
              <a:lnSpc>
                <a:spcPts val="600"/>
              </a:lnSpc>
            </a:pPr>
            <a:endParaRPr lang="en-US" sz="900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2- It </a:t>
            </a:r>
            <a:r>
              <a:rPr lang="en-US" sz="2400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stimulates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the expression of OPG RANKL binding  -</a:t>
            </a:r>
            <a:r>
              <a:rPr lang="en-US" sz="240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of </a:t>
            </a:r>
            <a:r>
              <a:rPr lang="en-US" sz="240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osteo-clustogenesis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 bone </a:t>
            </a:r>
            <a:r>
              <a:rPr lang="en-US" sz="240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1" y="2128097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400" baseline="30000" dirty="0" smtClean="0">
                <a:solidFill>
                  <a:schemeClr val="bg1"/>
                </a:solidFill>
                <a:latin typeface="Arial Narrow" pitchFamily="34" charset="0"/>
              </a:rPr>
              <a:t>st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drug to possess “ dual action “ </a:t>
            </a:r>
            <a:r>
              <a:rPr lang="en-US" sz="2400" dirty="0" err="1" smtClean="0">
                <a:solidFill>
                  <a:schemeClr val="bg1"/>
                </a:solidFill>
                <a:latin typeface="Arial Narrow" pitchFamily="34" charset="0"/>
              </a:rPr>
              <a:t>i.e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has both anabolic &amp; </a:t>
            </a:r>
            <a:r>
              <a:rPr lang="en-US" sz="2400" dirty="0" err="1" smtClean="0">
                <a:solidFill>
                  <a:schemeClr val="bg1"/>
                </a:solidFill>
                <a:latin typeface="Arial Narrow" pitchFamily="34" charset="0"/>
              </a:rPr>
              <a:t>antiresorptive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effects,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resulting in a rebalance of bone turnover in favor of bone formation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5305961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On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Osteoclast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Acts as agonist on </a:t>
            </a:r>
            <a:r>
              <a:rPr lang="en-US" sz="2400" dirty="0" err="1" smtClean="0">
                <a:solidFill>
                  <a:schemeClr val="bg1"/>
                </a:solidFill>
                <a:latin typeface="Arial Narrow" pitchFamily="34" charset="0"/>
              </a:rPr>
              <a:t>CaSR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suppress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differentiation of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pre-osteoclast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to osteoclast   osteoclast apoptosis   bone </a:t>
            </a:r>
            <a:r>
              <a:rPr lang="en-US" sz="240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.  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48456" y="6101844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/>
              <a:pPr/>
              <a:t>24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uild="p"/>
      <p:bldP spid="17" grpId="0"/>
      <p:bldP spid="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305" y="267237"/>
            <a:ext cx="8425090" cy="632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188075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/>
              <a:pPr/>
              <a:t>25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23503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Pharmacokinetics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710484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Orally with a modest bioavailability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25%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Binds partially to plasma proteins &amp; strongly to bones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 ½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60 hrs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Excreted mainly by the kidney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981200"/>
            <a:ext cx="8764074" cy="1038334"/>
            <a:chOff x="228600" y="2580069"/>
            <a:chExt cx="8764074" cy="1038334"/>
          </a:xfrm>
        </p:grpSpPr>
        <p:sp>
          <p:nvSpPr>
            <p:cNvPr id="8" name="Rectangle 7"/>
            <p:cNvSpPr/>
            <p:nvPr/>
          </p:nvSpPr>
          <p:spPr>
            <a:xfrm>
              <a:off x="228600" y="2580069"/>
              <a:ext cx="2151102" cy="41293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200" dirty="0" smtClean="0">
                  <a:solidFill>
                    <a:schemeClr val="accent2">
                      <a:lumMod val="75000"/>
                    </a:schemeClr>
                  </a:solidFill>
                  <a:latin typeface="Bernard MT Condensed" pitchFamily="18" charset="0"/>
                </a:rPr>
                <a:t>Indications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2884869"/>
              <a:ext cx="8764074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  <a:buBlip>
                  <a:blip r:embed="rId3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Osteoporosis, 2dry to menopause, glucocorticoids, ….</a:t>
              </a:r>
            </a:p>
            <a:p>
              <a:pPr>
                <a:lnSpc>
                  <a:spcPts val="2400"/>
                </a:lnSpc>
                <a:buBlip>
                  <a:blip r:embed="rId3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Malignancy- associated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hypercalcaemia</a:t>
              </a: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8600" y="2971800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3349665"/>
            <a:ext cx="87630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severe renal disease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hypersensitivity to it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increased risk of venous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thromboembolism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phenylketonuria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4724400"/>
            <a:ext cx="1486437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Precautions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86600" y="228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STRONTIUM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6098818"/>
            <a:ext cx="7405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GIT irritation; nausea, vomiting, headache, eczema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All resolve in 1st 3 months.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5791200"/>
            <a:ext cx="8382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4876800"/>
            <a:ext cx="81534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Food specially containing milk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its products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Antacids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Oral tetracycline &amp; quinolones chelate it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4572000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Interactions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24600" y="5100935"/>
            <a:ext cx="1885453" cy="461665"/>
          </a:xfrm>
          <a:prstGeom prst="rect">
            <a:avLst/>
          </a:prstGeom>
          <a:solidFill>
            <a:srgbClr val="4D3B63">
              <a:alpha val="54118"/>
            </a:srgb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2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hrs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spacing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dirty="0"/>
          </a:p>
        </p:txBody>
      </p:sp>
      <p:sp>
        <p:nvSpPr>
          <p:cNvPr id="19" name="Right Brace 18"/>
          <p:cNvSpPr/>
          <p:nvPr/>
        </p:nvSpPr>
        <p:spPr>
          <a:xfrm>
            <a:off x="6172200" y="4953000"/>
            <a:ext cx="228600" cy="838200"/>
          </a:xfrm>
          <a:prstGeom prst="rightBrac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58346" y="6083335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/>
              <a:pPr/>
              <a:t>26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87093" y="5543035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/>
              <a:pPr/>
              <a:t>27</a:t>
            </a:fld>
            <a:endParaRPr lang="en-US" sz="1200" dirty="0"/>
          </a:p>
        </p:txBody>
      </p:sp>
      <p:pic>
        <p:nvPicPr>
          <p:cNvPr id="3" name="Picture 2" descr="http://www.dirtyprettythangs.com/wp-content/uploads/2011/03/female-sig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6230" r="26557"/>
          <a:stretch>
            <a:fillRect/>
          </a:stretch>
        </p:blipFill>
        <p:spPr bwMode="auto">
          <a:xfrm rot="1810871">
            <a:off x="31324" y="7925"/>
            <a:ext cx="1006239" cy="1600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32937" y="360323"/>
            <a:ext cx="1500663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ESTROGENS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0393" y="360323"/>
            <a:ext cx="7620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HRT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4600" y="360323"/>
            <a:ext cx="9906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SERMs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228600"/>
            <a:ext cx="2057400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hystrectomy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+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progestins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if uterus present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2393" y="228600"/>
            <a:ext cx="1905000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Menopausal Symptoms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228600"/>
            <a:ext cx="1905000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Menopause /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Elderly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1" name="Picture 4" descr="http://www.psdgraphics.com/wp-content/uploads/2009/06/male-sig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7268" t="6623" r="18470" b="7787"/>
          <a:stretch>
            <a:fillRect/>
          </a:stretch>
        </p:blipFill>
        <p:spPr bwMode="auto">
          <a:xfrm>
            <a:off x="152400" y="1219200"/>
            <a:ext cx="1219200" cy="1219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09600" y="1752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ANDROGENS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0375" y="122273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Estrogen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females &amp; 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Androgen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males 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is essential for 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normal bone remodeling 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5704893" y="1976461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2209800"/>
            <a:ext cx="1905000" cy="3744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Elderly men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85" y="2814637"/>
            <a:ext cx="1569694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371280" y="2509837"/>
            <a:ext cx="67055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6032" fontAlgn="auto">
              <a:buBlip>
                <a:blip r:embed="rId6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osteoclast apoptosis &amp; inhibit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osteobalst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</a:t>
            </a:r>
          </a:p>
          <a:p>
            <a:pPr indent="-256032">
              <a:buBlip>
                <a:blip r:embed="rId6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release of growth factors from osteoblasts</a:t>
            </a:r>
          </a:p>
          <a:p>
            <a:pPr indent="-256032">
              <a:buBlip>
                <a:blip r:embed="rId6"/>
              </a:buBlip>
              <a:defRPr/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No. &amp; depth of </a:t>
            </a:r>
            <a:r>
              <a:rPr lang="en-US" sz="2200" b="1" dirty="0" err="1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cavities</a:t>
            </a:r>
          </a:p>
          <a:p>
            <a:pPr indent="-256032" fontAlgn="auto">
              <a:buBlip>
                <a:blip r:embed="rId6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release of inflammatory cytokines causing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8" name="Picture 8" descr="http://imaging.cmpmedica.com/cancernetwork/journals/oncology/200608/ONC0806_p1029f1.gif"/>
          <p:cNvPicPr>
            <a:picLocks noChangeAspect="1" noChangeArrowheads="1"/>
          </p:cNvPicPr>
          <p:nvPr/>
        </p:nvPicPr>
        <p:blipFill>
          <a:blip r:embed="rId7" cstate="print"/>
          <a:srcRect l="3556" t="3113" r="27111" b="12840"/>
          <a:stretch>
            <a:fillRect/>
          </a:stretch>
        </p:blipFill>
        <p:spPr bwMode="auto">
          <a:xfrm>
            <a:off x="2889013" y="3951514"/>
            <a:ext cx="4502387" cy="229212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637855" y="6088559"/>
            <a:ext cx="7358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Adverse effects</a:t>
            </a:r>
            <a:r>
              <a:rPr lang="en-US" sz="2200" dirty="0" smtClean="0">
                <a:solidFill>
                  <a:schemeClr val="bg1"/>
                </a:solidFill>
              </a:rPr>
              <a:t>: HRT (estrogen): vaginal bleeding, risk of breast </a:t>
            </a:r>
            <a:r>
              <a:rPr lang="en-US" sz="2200" dirty="0" smtClean="0">
                <a:solidFill>
                  <a:schemeClr val="bg1"/>
                </a:solidFill>
              </a:rPr>
              <a:t>cancer &amp; venous </a:t>
            </a:r>
            <a:r>
              <a:rPr lang="en-US" sz="2200" dirty="0" smtClean="0">
                <a:solidFill>
                  <a:schemeClr val="bg1"/>
                </a:solidFill>
              </a:rPr>
              <a:t>thromboembolism. 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1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685800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200" b="1" baseline="30000" dirty="0" smtClean="0">
                <a:solidFill>
                  <a:schemeClr val="bg1"/>
                </a:solidFill>
                <a:latin typeface="Arial Narrow" pitchFamily="34" charset="0"/>
              </a:rPr>
              <a:t>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selective estrogen Receptor modulator (SERM) for prevention &amp; treatment of osteoporosis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28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RALOXIFENE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115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SERMs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777" y="1421865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9" name="Rectangle 8"/>
          <p:cNvSpPr/>
          <p:nvPr/>
        </p:nvSpPr>
        <p:spPr>
          <a:xfrm>
            <a:off x="211777" y="1730514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Anti-estrogens that exhibits partial agonistic action; acting as an agonist in bone &amp; an antagonist in some female sex organs</a:t>
            </a:r>
            <a:endParaRPr lang="en-US" sz="2200" b="1" dirty="0" smtClean="0">
              <a:solidFill>
                <a:srgbClr val="D9FFFF"/>
              </a:solidFill>
              <a:latin typeface="Bernard MT Condensed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208783"/>
              </p:ext>
            </p:extLst>
          </p:nvPr>
        </p:nvGraphicFramePr>
        <p:xfrm>
          <a:off x="609600" y="2656861"/>
          <a:ext cx="7315198" cy="1085850"/>
        </p:xfrm>
        <a:graphic>
          <a:graphicData uri="http://schemas.openxmlformats.org/drawingml/2006/table">
            <a:tbl>
              <a:tblPr/>
              <a:tblGrid>
                <a:gridCol w="1295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09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96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96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896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Brain 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Uterus 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Vagina 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Breast 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Bone 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CVS 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Estradiol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Raloxifene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6200" y="3946525"/>
            <a:ext cx="5486400" cy="2987675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R="0" lvl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0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Arial Narrow" pitchFamily="34" charset="0"/>
                <a:ea typeface="+mn-ea"/>
                <a:cs typeface="+mn-cs"/>
              </a:rPr>
              <a:t>Advantages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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bone density (2%) &amp; 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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fracture risk (30%)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No stimulation of breast or endometrial tissue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No need for progestin in women with uterus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5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LDL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5000" b="1" dirty="0" smtClean="0">
                <a:solidFill>
                  <a:schemeClr val="bg1"/>
                </a:solidFill>
                <a:latin typeface="Arial Narrow" pitchFamily="34" charset="0"/>
              </a:rPr>
              <a:t>Good for women with risk of  uterine &amp;  </a:t>
            </a:r>
            <a:r>
              <a:rPr kumimoji="0" lang="en-US" sz="5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breast cancer</a:t>
            </a:r>
            <a:endParaRPr lang="en-US" sz="50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5000" b="1" baseline="0" dirty="0" smtClean="0">
                <a:solidFill>
                  <a:schemeClr val="bg1"/>
                </a:solidFill>
                <a:latin typeface="Arial Narrow" pitchFamily="34" charset="0"/>
              </a:rPr>
              <a:t>Lower risk of thromboembolism</a:t>
            </a:r>
            <a:r>
              <a:rPr lang="en-US" sz="5000" b="1" dirty="0" smtClean="0">
                <a:solidFill>
                  <a:schemeClr val="bg1"/>
                </a:solidFill>
                <a:latin typeface="Arial Narrow" pitchFamily="34" charset="0"/>
              </a:rPr>
              <a:t> compared to estrogen</a:t>
            </a:r>
            <a:endParaRPr kumimoji="0" lang="en-US" sz="5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5719948" y="4038600"/>
            <a:ext cx="2895600" cy="1224566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Arial Narrow" pitchFamily="34" charset="0"/>
                <a:ea typeface="+mn-ea"/>
                <a:cs typeface="+mn-cs"/>
              </a:rPr>
              <a:t>Disadvantages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May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hot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flushes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No effect on HDL</a:t>
            </a: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" y="2590800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" y="3810000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381500" y="5175250"/>
            <a:ext cx="2362200" cy="0"/>
          </a:xfrm>
          <a:prstGeom prst="line">
            <a:avLst/>
          </a:prstGeom>
          <a:ln w="28575">
            <a:solidFill>
              <a:srgbClr val="FFED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2000" y="6689726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58346" y="6142037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/>
              <a:pPr/>
              <a:t>28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09600"/>
            <a:ext cx="6172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5800" y="5562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Relative efficacy of different therapeutic interventions on bone mineral density of the lumbar spine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145522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/>
              <a:pPr/>
              <a:t>29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457200"/>
            <a:ext cx="2654710" cy="3827721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OSTEOPOROSIS: “The Silent Disease”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905000" y="3095883"/>
            <a:ext cx="6248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15888" algn="l">
              <a:spcBef>
                <a:spcPct val="50000"/>
              </a:spcBef>
            </a:pPr>
            <a:r>
              <a:rPr lang="en-US" sz="3000" b="1" dirty="0">
                <a:solidFill>
                  <a:schemeClr val="bg1"/>
                </a:solidFill>
                <a:latin typeface="Arial" charset="0"/>
              </a:rPr>
              <a:t>“</a:t>
            </a:r>
            <a:r>
              <a:rPr lang="en-US" sz="3000" b="1" dirty="0" err="1">
                <a:solidFill>
                  <a:schemeClr val="bg1"/>
                </a:solidFill>
                <a:latin typeface="Arial" charset="0"/>
              </a:rPr>
              <a:t>Osteo</a:t>
            </a:r>
            <a:r>
              <a:rPr lang="en-US" sz="3000" b="1" dirty="0">
                <a:solidFill>
                  <a:schemeClr val="bg1"/>
                </a:solidFill>
                <a:latin typeface="Arial" charset="0"/>
              </a:rPr>
              <a:t>” is Latin for “bone”</a:t>
            </a:r>
          </a:p>
          <a:p>
            <a:pPr marL="174625" indent="-115888" algn="l">
              <a:spcBef>
                <a:spcPct val="50000"/>
              </a:spcBef>
            </a:pPr>
            <a:r>
              <a:rPr lang="en-US" sz="3000" b="1" dirty="0">
                <a:solidFill>
                  <a:schemeClr val="bg1"/>
                </a:solidFill>
                <a:latin typeface="Arial" charset="0"/>
              </a:rPr>
              <a:t>“</a:t>
            </a:r>
            <a:r>
              <a:rPr lang="en-US" sz="3000" b="1" dirty="0" err="1">
                <a:solidFill>
                  <a:schemeClr val="bg1"/>
                </a:solidFill>
                <a:latin typeface="Arial" charset="0"/>
              </a:rPr>
              <a:t>Porosis</a:t>
            </a:r>
            <a:r>
              <a:rPr lang="en-US" sz="3000" b="1" dirty="0">
                <a:solidFill>
                  <a:schemeClr val="bg1"/>
                </a:solidFill>
                <a:latin typeface="Arial" charset="0"/>
              </a:rPr>
              <a:t>” means “porous or full of holes” </a:t>
            </a:r>
          </a:p>
          <a:p>
            <a:pPr marL="174625" indent="-115888" algn="l">
              <a:spcBef>
                <a:spcPct val="50000"/>
              </a:spcBef>
            </a:pPr>
            <a:r>
              <a:rPr lang="en-US" sz="3000" b="1" dirty="0">
                <a:solidFill>
                  <a:schemeClr val="bg1"/>
                </a:solidFill>
                <a:latin typeface="Arial" charset="0"/>
              </a:rPr>
              <a:t>“Osteoporosis” means “bones that are full of holes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”.</a:t>
            </a: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598049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OSTEOPOROSIS; </a:t>
            </a:r>
            <a:r>
              <a:rPr lang="en-US" sz="3200" dirty="0" smtClean="0">
                <a:solidFill>
                  <a:schemeClr val="bg1"/>
                </a:solidFill>
              </a:rPr>
              <a:t>Key points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91101" y="5931158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>
                <a:solidFill>
                  <a:schemeClr val="bg1"/>
                </a:solidFill>
              </a:rPr>
              <a:pPr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ancastria.net/blog/wp-content/uploads/2010/09/osteoporosis-lancastria.jpg"/>
          <p:cNvPicPr>
            <a:picLocks noChangeAspect="1" noChangeArrowheads="1"/>
          </p:cNvPicPr>
          <p:nvPr/>
        </p:nvPicPr>
        <p:blipFill>
          <a:blip r:embed="rId3" cstate="print">
            <a:lum bright="-20000" contrast="-10000"/>
          </a:blip>
          <a:srcRect l="72500" t="19185" r="2500" b="7914"/>
          <a:stretch>
            <a:fillRect/>
          </a:stretch>
        </p:blipFill>
        <p:spPr bwMode="auto">
          <a:xfrm>
            <a:off x="0" y="0"/>
            <a:ext cx="3048000" cy="2590800"/>
          </a:xfrm>
          <a:prstGeom prst="rect">
            <a:avLst/>
          </a:prstGeom>
          <a:noFill/>
        </p:spPr>
      </p:pic>
      <p:pic>
        <p:nvPicPr>
          <p:cNvPr id="4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>
            <a:off x="0" y="1981200"/>
            <a:ext cx="3657600" cy="4876800"/>
          </a:xfrm>
          <a:prstGeom prst="snip2SameRect">
            <a:avLst/>
          </a:prstGeom>
          <a:noFill/>
        </p:spPr>
      </p:pic>
      <p:pic>
        <p:nvPicPr>
          <p:cNvPr id="5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2"/>
              </a:clrFrom>
              <a:clrTo>
                <a:srgbClr val="000002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914400" y="304800"/>
            <a:ext cx="2895600" cy="4800600"/>
          </a:xfrm>
          <a:prstGeom prst="snip2Diag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5600" y="1447800"/>
            <a:ext cx="57064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4307" y="4343400"/>
            <a:ext cx="60708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TYPES OF BONE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sz="3900" dirty="0">
                <a:solidFill>
                  <a:schemeClr val="bg1"/>
                </a:solidFill>
                <a:latin typeface="Arial" charset="0"/>
              </a:rPr>
              <a:t>(1) Cortical – is hard, compact, dense bone </a:t>
            </a:r>
            <a:r>
              <a:rPr lang="en-US" sz="3900" dirty="0" smtClean="0">
                <a:solidFill>
                  <a:schemeClr val="bg1"/>
                </a:solidFill>
                <a:latin typeface="Arial" charset="0"/>
              </a:rPr>
              <a:t>(e.g., long-bones </a:t>
            </a:r>
            <a:r>
              <a:rPr lang="en-US" sz="3900" dirty="0">
                <a:solidFill>
                  <a:schemeClr val="bg1"/>
                </a:solidFill>
                <a:latin typeface="Arial" charset="0"/>
              </a:rPr>
              <a:t>of arms </a:t>
            </a:r>
            <a:r>
              <a:rPr lang="en-US" sz="3900" dirty="0" smtClean="0">
                <a:solidFill>
                  <a:schemeClr val="bg1"/>
                </a:solidFill>
                <a:latin typeface="Arial" charset="0"/>
              </a:rPr>
              <a:t>and legs</a:t>
            </a:r>
            <a:r>
              <a:rPr lang="en-US" sz="3900" dirty="0">
                <a:solidFill>
                  <a:schemeClr val="bg1"/>
                </a:solidFill>
                <a:latin typeface="Arial" charset="0"/>
              </a:rPr>
              <a:t>)</a:t>
            </a:r>
          </a:p>
          <a:p>
            <a:pPr marL="457200" indent="-457200" algn="l">
              <a:spcBef>
                <a:spcPct val="50000"/>
              </a:spcBef>
            </a:pPr>
            <a:r>
              <a:rPr lang="en-US" sz="3900" dirty="0">
                <a:solidFill>
                  <a:schemeClr val="bg1"/>
                </a:solidFill>
                <a:latin typeface="Arial" charset="0"/>
              </a:rPr>
              <a:t>(2) Trabecular – is spongy, porous and flexible bone (example: end of the</a:t>
            </a:r>
            <a:r>
              <a:rPr lang="en-US" sz="4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900" dirty="0">
                <a:solidFill>
                  <a:schemeClr val="bg1"/>
                </a:solidFill>
                <a:latin typeface="Arial" charset="0"/>
              </a:rPr>
              <a:t>wrist, hip and the spine</a:t>
            </a:r>
            <a:r>
              <a:rPr lang="en-US" sz="3900" dirty="0" smtClean="0">
                <a:solidFill>
                  <a:schemeClr val="bg1"/>
                </a:solidFill>
                <a:latin typeface="Arial" charset="0"/>
              </a:rPr>
              <a:t>).</a:t>
            </a:r>
            <a:endParaRPr lang="en-US" sz="3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62484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Activity - Understanding Our Bones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111874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>
                <a:solidFill>
                  <a:schemeClr val="bg1"/>
                </a:solidFill>
              </a:rPr>
              <a:pPr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HEALTHY BONE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648200" y="1752600"/>
            <a:ext cx="4267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Bone is living tissue, which is constantly being broken down and rebuilt, a process called remodeling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Bone is renewed like skin, hair and 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nails.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1271" name="Picture 7" descr="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3941763" cy="457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98821"/>
            <a:ext cx="2057400" cy="365125"/>
          </a:xfrm>
        </p:spPr>
        <p:txBody>
          <a:bodyPr/>
          <a:lstStyle/>
          <a:p>
            <a:fld id="{60111B69-7931-4B39-8D1B-373029797050}" type="slidenum">
              <a:rPr lang="en-US" sz="1200" smtClean="0">
                <a:solidFill>
                  <a:schemeClr val="bg1"/>
                </a:solidFill>
              </a:rPr>
              <a:pPr/>
              <a:t>5</a:t>
            </a:fld>
            <a:endParaRPr 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BONE “REMODELING”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43000" y="1600200"/>
            <a:ext cx="3962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err="1" smtClean="0">
                <a:solidFill>
                  <a:schemeClr val="bg1"/>
                </a:solidFill>
                <a:latin typeface="Arial" charset="0"/>
              </a:rPr>
              <a:t>Resorption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: removes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old bone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410200" y="18288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8437" name="Picture 5" descr="bon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00200"/>
            <a:ext cx="2514600" cy="1752600"/>
          </a:xfrm>
          <a:prstGeom prst="rect">
            <a:avLst/>
          </a:prstGeo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143000" y="3581400"/>
            <a:ext cx="4419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Formation: replaces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old bone with new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bone.</a:t>
            </a: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334000" y="3962400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8440" name="Picture 8" descr="bon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657600"/>
            <a:ext cx="2362200" cy="18288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5943600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>
                <a:solidFill>
                  <a:schemeClr val="bg1"/>
                </a:solidFill>
              </a:rPr>
              <a:pPr/>
              <a:t>6</a:t>
            </a:fld>
            <a:endParaRPr 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828774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OSTEOCLASTS-PHASE 1</a:t>
            </a:r>
          </a:p>
        </p:txBody>
      </p:sp>
      <p:pic>
        <p:nvPicPr>
          <p:cNvPr id="19460" name="Picture 4" descr="dal_ybo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9857" y="1716087"/>
            <a:ext cx="1828800" cy="1560513"/>
          </a:xfrm>
          <a:prstGeom prst="rect">
            <a:avLst/>
          </a:prstGeom>
          <a:noFill/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81000" y="3657600"/>
            <a:ext cx="8686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Cells called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osteoclasts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(think “C” for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cutting of bone)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seek out old bone or damaged bone tissue and destroy it, leaving small spaces (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resorption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).</a:t>
            </a: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334000" y="16002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9469" name="Picture 13" descr="PE01747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1171" y="1626168"/>
            <a:ext cx="2362200" cy="1474788"/>
          </a:xfrm>
          <a:prstGeom prst="rect">
            <a:avLst/>
          </a:prstGeom>
          <a:noFill/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BONE “REMODELING”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0789" y="6188075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>
                <a:solidFill>
                  <a:schemeClr val="bg1"/>
                </a:solidFill>
              </a:rPr>
              <a:pPr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143000" y="1371600"/>
            <a:ext cx="6629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solidFill>
                <a:schemeClr val="bg1"/>
              </a:solidFill>
              <a:latin typeface="Arial Unicode MS" pitchFamily="50" charset="-128"/>
            </a:endParaRPr>
          </a:p>
          <a:p>
            <a:pPr>
              <a:spcBef>
                <a:spcPct val="50000"/>
              </a:spcBef>
            </a:pPr>
            <a:endParaRPr lang="en-US" sz="2800" b="1">
              <a:solidFill>
                <a:schemeClr val="bg1"/>
              </a:solidFill>
              <a:latin typeface="Arial Unicode MS" pitchFamily="50" charset="-128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62000" y="38862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800" b="1">
              <a:solidFill>
                <a:schemeClr val="bg1"/>
              </a:solidFill>
              <a:latin typeface="Arial Unicode MS" pitchFamily="50" charset="-128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52400" y="914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OSTEOBLASTS – PHASE 2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61257" y="3716338"/>
            <a:ext cx="8458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500" b="1" dirty="0">
                <a:solidFill>
                  <a:schemeClr val="bg1"/>
                </a:solidFill>
                <a:latin typeface="Arial" charset="0"/>
              </a:rPr>
              <a:t>Cells called </a:t>
            </a:r>
            <a:r>
              <a:rPr lang="en-US" sz="3500" b="1" dirty="0">
                <a:solidFill>
                  <a:srgbClr val="FF0000"/>
                </a:solidFill>
                <a:latin typeface="Arial" charset="0"/>
              </a:rPr>
              <a:t>osteoblasts</a:t>
            </a:r>
            <a:r>
              <a:rPr lang="en-US" sz="3500" b="1" dirty="0">
                <a:solidFill>
                  <a:schemeClr val="bg1"/>
                </a:solidFill>
                <a:latin typeface="Arial" charset="0"/>
              </a:rPr>
              <a:t> (think “B” for builder) use minerals like calcium, phosphorus, and vitamin D to fill in the spaces with new bone (formation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</a:rPr>
              <a:t>).</a:t>
            </a:r>
            <a:endParaRPr lang="en-US" sz="35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494" name="Picture 14" descr="HM0037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00200"/>
            <a:ext cx="2286000" cy="1887538"/>
          </a:xfrm>
          <a:prstGeom prst="rect">
            <a:avLst/>
          </a:prstGeom>
          <a:noFill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BONE “REMODELING”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87093" y="6149792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>
                <a:solidFill>
                  <a:schemeClr val="bg1"/>
                </a:solidFill>
              </a:rPr>
              <a:pPr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90600" y="457200"/>
            <a:ext cx="723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BUILD YOUR BONE BANK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1219200"/>
            <a:ext cx="82296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You build bone until about age 30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Steps to building healthy bones include: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	Calcium &amp; vitamin D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		Limit Caffeine &amp; Alcohol 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	Exercise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		Don’t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Smoke.</a:t>
            </a: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088063"/>
            <a:ext cx="856907" cy="669925"/>
          </a:xfrm>
        </p:spPr>
        <p:txBody>
          <a:bodyPr/>
          <a:lstStyle/>
          <a:p>
            <a:fld id="{60111B69-7931-4B39-8D1B-373029797050}" type="slidenum">
              <a:rPr lang="en-US" sz="1200" smtClean="0">
                <a:solidFill>
                  <a:schemeClr val="bg1"/>
                </a:solidFill>
              </a:rPr>
              <a:pPr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5899</TotalTime>
  <Words>2142</Words>
  <Application>Microsoft Office PowerPoint</Application>
  <PresentationFormat>On-screen Show (4:3)</PresentationFormat>
  <Paragraphs>384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Arial Unicode MS</vt:lpstr>
      <vt:lpstr>Arial</vt:lpstr>
      <vt:lpstr>Arial Narrow</vt:lpstr>
      <vt:lpstr>Berlin Sans FB Demi</vt:lpstr>
      <vt:lpstr>Bernard MT Condensed</vt:lpstr>
      <vt:lpstr>Calibri</vt:lpstr>
      <vt:lpstr>Century Gothic</vt:lpstr>
      <vt:lpstr>French Script MT</vt:lpstr>
      <vt:lpstr>Lucida Sans Unicode</vt:lpstr>
      <vt:lpstr>Tahoma</vt:lpstr>
      <vt:lpstr>Times New Roman</vt:lpstr>
      <vt:lpstr>Wingdings</vt:lpstr>
      <vt:lpstr>Wingdings 2</vt:lpstr>
      <vt:lpstr>Wingdings 3</vt:lpstr>
      <vt:lpstr>Slice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Alia Ragjeb Alshanawani</cp:lastModifiedBy>
  <cp:revision>295</cp:revision>
  <cp:lastPrinted>2018-02-05T12:16:33Z</cp:lastPrinted>
  <dcterms:created xsi:type="dcterms:W3CDTF">2011-03-27T13:20:26Z</dcterms:created>
  <dcterms:modified xsi:type="dcterms:W3CDTF">2018-02-07T07:49:54Z</dcterms:modified>
</cp:coreProperties>
</file>