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3999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08100" y="344170"/>
            <a:ext cx="7327798" cy="13150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1749" y="1844421"/>
            <a:ext cx="8080501" cy="19284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jp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jp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67380" y="371678"/>
            <a:ext cx="5546090" cy="940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0" spc="-650">
                <a:solidFill>
                  <a:srgbClr val="FFFFFF"/>
                </a:solidFill>
                <a:latin typeface="Times New Roman"/>
                <a:cs typeface="Times New Roman"/>
              </a:rPr>
              <a:t>ميحرلا </a:t>
            </a:r>
            <a:r>
              <a:rPr dirty="0" sz="6000" spc="-220">
                <a:solidFill>
                  <a:srgbClr val="FFFFFF"/>
                </a:solidFill>
                <a:latin typeface="Times New Roman"/>
                <a:cs typeface="Times New Roman"/>
              </a:rPr>
              <a:t>نمحرلا </a:t>
            </a:r>
            <a:r>
              <a:rPr dirty="0" sz="6000" spc="-915">
                <a:solidFill>
                  <a:srgbClr val="FFFFFF"/>
                </a:solidFill>
                <a:latin typeface="Times New Roman"/>
                <a:cs typeface="Times New Roman"/>
              </a:rPr>
              <a:t>الله</a:t>
            </a:r>
            <a:r>
              <a:rPr dirty="0" sz="6000" spc="-62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6000" spc="-1345">
                <a:solidFill>
                  <a:srgbClr val="FFFFFF"/>
                </a:solidFill>
                <a:latin typeface="Times New Roman"/>
                <a:cs typeface="Times New Roman"/>
              </a:rPr>
              <a:t>مسب</a:t>
            </a:r>
            <a:endParaRPr sz="6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828800" y="3048000"/>
            <a:ext cx="1600200" cy="612775"/>
          </a:xfrm>
          <a:custGeom>
            <a:avLst/>
            <a:gdLst/>
            <a:ahLst/>
            <a:cxnLst/>
            <a:rect l="l" t="t" r="r" b="b"/>
            <a:pathLst>
              <a:path w="1600200" h="612775">
                <a:moveTo>
                  <a:pt x="0" y="306324"/>
                </a:moveTo>
                <a:lnTo>
                  <a:pt x="320039" y="0"/>
                </a:lnTo>
                <a:lnTo>
                  <a:pt x="1280160" y="0"/>
                </a:lnTo>
                <a:lnTo>
                  <a:pt x="1600200" y="306324"/>
                </a:lnTo>
                <a:lnTo>
                  <a:pt x="1280160" y="612648"/>
                </a:lnTo>
                <a:lnTo>
                  <a:pt x="320039" y="612648"/>
                </a:lnTo>
                <a:lnTo>
                  <a:pt x="0" y="306324"/>
                </a:lnTo>
                <a:close/>
              </a:path>
            </a:pathLst>
          </a:custGeom>
          <a:ln w="254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962400" y="3048000"/>
            <a:ext cx="1600200" cy="612775"/>
          </a:xfrm>
          <a:custGeom>
            <a:avLst/>
            <a:gdLst/>
            <a:ahLst/>
            <a:cxnLst/>
            <a:rect l="l" t="t" r="r" b="b"/>
            <a:pathLst>
              <a:path w="1600200" h="612775">
                <a:moveTo>
                  <a:pt x="0" y="306324"/>
                </a:moveTo>
                <a:lnTo>
                  <a:pt x="320039" y="0"/>
                </a:lnTo>
                <a:lnTo>
                  <a:pt x="1280160" y="0"/>
                </a:lnTo>
                <a:lnTo>
                  <a:pt x="1600200" y="306324"/>
                </a:lnTo>
                <a:lnTo>
                  <a:pt x="1280160" y="612648"/>
                </a:lnTo>
                <a:lnTo>
                  <a:pt x="320039" y="612648"/>
                </a:lnTo>
                <a:lnTo>
                  <a:pt x="0" y="306324"/>
                </a:lnTo>
                <a:close/>
              </a:path>
            </a:pathLst>
          </a:custGeom>
          <a:ln w="254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9762" y="0"/>
            <a:ext cx="656844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ctr" marL="1270">
              <a:lnSpc>
                <a:spcPct val="100000"/>
              </a:lnSpc>
              <a:spcBef>
                <a:spcPts val="100"/>
              </a:spcBef>
            </a:pPr>
            <a:r>
              <a:rPr dirty="0" spc="-245"/>
              <a:t>Adrenogenital</a:t>
            </a:r>
            <a:r>
              <a:rPr dirty="0" spc="-350"/>
              <a:t> </a:t>
            </a:r>
            <a:r>
              <a:rPr dirty="0" spc="-229"/>
              <a:t>syndrom</a:t>
            </a:r>
          </a:p>
          <a:p>
            <a:pPr algn="ctr">
              <a:lnSpc>
                <a:spcPct val="100000"/>
              </a:lnSpc>
              <a:spcBef>
                <a:spcPts val="75"/>
              </a:spcBef>
            </a:pPr>
            <a:r>
              <a:rPr dirty="0" sz="3600" spc="-229"/>
              <a:t>Excessive </a:t>
            </a:r>
            <a:r>
              <a:rPr dirty="0" sz="3600" spc="-190"/>
              <a:t>adrenal </a:t>
            </a:r>
            <a:r>
              <a:rPr dirty="0" sz="3600" spc="-170"/>
              <a:t>androgens</a:t>
            </a:r>
            <a:r>
              <a:rPr dirty="0" sz="3600" spc="-520"/>
              <a:t> </a:t>
            </a:r>
            <a:r>
              <a:rPr dirty="0" sz="3600" spc="-210"/>
              <a:t>secretion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457200" y="2220912"/>
            <a:ext cx="4040504" cy="640080"/>
          </a:xfrm>
          <a:prstGeom prst="rect">
            <a:avLst/>
          </a:prstGeom>
          <a:ln w="28575">
            <a:solidFill>
              <a:srgbClr val="000000"/>
            </a:solidFill>
          </a:ln>
        </p:spPr>
        <p:txBody>
          <a:bodyPr wrap="square" lIns="0" tIns="81915" rIns="0" bIns="0" rtlCol="0" vert="horz">
            <a:spAutoFit/>
          </a:bodyPr>
          <a:lstStyle/>
          <a:p>
            <a:pPr marL="847725">
              <a:lnSpc>
                <a:spcPct val="100000"/>
              </a:lnSpc>
              <a:spcBef>
                <a:spcPts val="645"/>
              </a:spcBef>
            </a:pPr>
            <a:r>
              <a:rPr dirty="0" sz="3200" spc="150" b="1">
                <a:latin typeface="Times New Roman"/>
                <a:cs typeface="Times New Roman"/>
              </a:rPr>
              <a:t>Before</a:t>
            </a:r>
            <a:r>
              <a:rPr dirty="0" sz="3200" spc="-60" b="1">
                <a:latin typeface="Times New Roman"/>
                <a:cs typeface="Times New Roman"/>
              </a:rPr>
              <a:t> </a:t>
            </a:r>
            <a:r>
              <a:rPr dirty="0" sz="3200" spc="145" b="1">
                <a:latin typeface="Times New Roman"/>
                <a:cs typeface="Times New Roman"/>
              </a:rPr>
              <a:t>birth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7200" y="3089275"/>
            <a:ext cx="4040504" cy="1558925"/>
          </a:xfrm>
          <a:prstGeom prst="rect">
            <a:avLst/>
          </a:prstGeom>
          <a:ln w="28575">
            <a:solidFill>
              <a:srgbClr val="000000"/>
            </a:solidFill>
          </a:ln>
        </p:spPr>
        <p:txBody>
          <a:bodyPr wrap="square" lIns="0" tIns="28575" rIns="0" bIns="0" rtlCol="0" vert="horz">
            <a:spAutoFit/>
          </a:bodyPr>
          <a:lstStyle/>
          <a:p>
            <a:pPr marL="91440">
              <a:lnSpc>
                <a:spcPct val="100000"/>
              </a:lnSpc>
              <a:spcBef>
                <a:spcPts val="225"/>
              </a:spcBef>
            </a:pPr>
            <a:r>
              <a:rPr dirty="0" sz="2250" spc="-570">
                <a:latin typeface="Arial"/>
                <a:cs typeface="Arial"/>
              </a:rPr>
              <a:t> </a:t>
            </a:r>
            <a:r>
              <a:rPr dirty="0" sz="2400" spc="-30">
                <a:latin typeface="Georgia"/>
                <a:cs typeface="Georgia"/>
              </a:rPr>
              <a:t>Psudohermaphrodite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645025" y="2220912"/>
            <a:ext cx="4041775" cy="640080"/>
          </a:xfrm>
          <a:prstGeom prst="rect">
            <a:avLst/>
          </a:prstGeom>
          <a:ln w="28575">
            <a:solidFill>
              <a:srgbClr val="000000"/>
            </a:solidFill>
          </a:ln>
        </p:spPr>
        <p:txBody>
          <a:bodyPr wrap="square" lIns="0" tIns="81915" rIns="0" bIns="0" rtlCol="0" vert="horz">
            <a:spAutoFit/>
          </a:bodyPr>
          <a:lstStyle/>
          <a:p>
            <a:pPr marL="1002030">
              <a:lnSpc>
                <a:spcPct val="100000"/>
              </a:lnSpc>
              <a:spcBef>
                <a:spcPts val="645"/>
              </a:spcBef>
            </a:pPr>
            <a:r>
              <a:rPr dirty="0" sz="3200" spc="60" b="1">
                <a:latin typeface="Times New Roman"/>
                <a:cs typeface="Times New Roman"/>
              </a:rPr>
              <a:t>After</a:t>
            </a:r>
            <a:r>
              <a:rPr dirty="0" sz="3200" spc="-40" b="1">
                <a:latin typeface="Times New Roman"/>
                <a:cs typeface="Times New Roman"/>
              </a:rPr>
              <a:t> </a:t>
            </a:r>
            <a:r>
              <a:rPr dirty="0" sz="3200" spc="145" b="1">
                <a:latin typeface="Times New Roman"/>
                <a:cs typeface="Times New Roman"/>
              </a:rPr>
              <a:t>birth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645025" y="3089275"/>
            <a:ext cx="4041775" cy="1558925"/>
          </a:xfrm>
          <a:prstGeom prst="rect">
            <a:avLst/>
          </a:prstGeom>
          <a:ln w="28575">
            <a:solidFill>
              <a:srgbClr val="000000"/>
            </a:solidFill>
          </a:ln>
        </p:spPr>
        <p:txBody>
          <a:bodyPr wrap="square" lIns="0" tIns="21590" rIns="0" bIns="0" rtlCol="0" vert="horz">
            <a:spAutoFit/>
          </a:bodyPr>
          <a:lstStyle/>
          <a:p>
            <a:pPr marL="367030" indent="-274320">
              <a:lnSpc>
                <a:spcPct val="100000"/>
              </a:lnSpc>
              <a:spcBef>
                <a:spcPts val="170"/>
              </a:spcBef>
              <a:buSzPct val="95312"/>
              <a:buFont typeface="Arial"/>
              <a:buChar char=""/>
              <a:tabLst>
                <a:tab pos="367665" algn="l"/>
              </a:tabLst>
            </a:pPr>
            <a:r>
              <a:rPr dirty="0" sz="3200" spc="-55">
                <a:latin typeface="Georgia"/>
                <a:cs typeface="Georgia"/>
              </a:rPr>
              <a:t>Male</a:t>
            </a:r>
            <a:endParaRPr sz="3200">
              <a:latin typeface="Georgia"/>
              <a:cs typeface="Georgia"/>
            </a:endParaRPr>
          </a:p>
          <a:p>
            <a:pPr marL="367030" indent="-274320">
              <a:lnSpc>
                <a:spcPct val="100000"/>
              </a:lnSpc>
              <a:spcBef>
                <a:spcPts val="770"/>
              </a:spcBef>
              <a:buSzPct val="95312"/>
              <a:buFont typeface="Arial"/>
              <a:buChar char=""/>
              <a:tabLst>
                <a:tab pos="367665" algn="l"/>
              </a:tabLst>
            </a:pPr>
            <a:r>
              <a:rPr dirty="0" sz="3200" spc="-70">
                <a:latin typeface="Georgia"/>
                <a:cs typeface="Georgia"/>
              </a:rPr>
              <a:t>Female</a:t>
            </a:r>
            <a:endParaRPr sz="32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2830" y="197561"/>
            <a:ext cx="5497830" cy="69532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400" spc="-225"/>
              <a:t>Adrenogenital</a:t>
            </a:r>
            <a:r>
              <a:rPr dirty="0" sz="4400" spc="-310"/>
              <a:t> </a:t>
            </a:r>
            <a:r>
              <a:rPr dirty="0" sz="4400" spc="-220"/>
              <a:t>syndrom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152400" y="1600200"/>
            <a:ext cx="2895600" cy="4876800"/>
          </a:xfrm>
          <a:prstGeom prst="rect">
            <a:avLst/>
          </a:prstGeom>
          <a:ln w="19050">
            <a:solidFill>
              <a:srgbClr val="404040"/>
            </a:solidFill>
          </a:ln>
        </p:spPr>
        <p:txBody>
          <a:bodyPr wrap="square" lIns="0" tIns="31115" rIns="0" bIns="0" rtlCol="0" vert="horz">
            <a:spAutoFit/>
          </a:bodyPr>
          <a:lstStyle/>
          <a:p>
            <a:pPr marL="365760" indent="-274320">
              <a:lnSpc>
                <a:spcPct val="100000"/>
              </a:lnSpc>
              <a:spcBef>
                <a:spcPts val="245"/>
              </a:spcBef>
              <a:buSzPct val="94444"/>
              <a:buFont typeface="Arial"/>
              <a:buChar char=""/>
              <a:tabLst>
                <a:tab pos="365760" algn="l"/>
                <a:tab pos="366395" algn="l"/>
              </a:tabLst>
            </a:pPr>
            <a:r>
              <a:rPr dirty="0" sz="1800" spc="-30">
                <a:latin typeface="Georgia"/>
                <a:cs typeface="Georgia"/>
              </a:rPr>
              <a:t>Psudohermaphroditism:</a:t>
            </a:r>
            <a:endParaRPr sz="1800">
              <a:latin typeface="Georgia"/>
              <a:cs typeface="Georgia"/>
            </a:endParaRPr>
          </a:p>
          <a:p>
            <a:pPr marL="365760" indent="-274320">
              <a:lnSpc>
                <a:spcPct val="100000"/>
              </a:lnSpc>
              <a:spcBef>
                <a:spcPts val="475"/>
              </a:spcBef>
              <a:buSzPct val="95000"/>
              <a:buFont typeface="Arial"/>
              <a:buChar char=""/>
              <a:tabLst>
                <a:tab pos="365760" algn="l"/>
                <a:tab pos="366395" algn="l"/>
              </a:tabLst>
            </a:pPr>
            <a:r>
              <a:rPr dirty="0" sz="2000" spc="-40">
                <a:latin typeface="Georgia"/>
                <a:cs typeface="Georgia"/>
              </a:rPr>
              <a:t>Before </a:t>
            </a:r>
            <a:r>
              <a:rPr dirty="0" sz="2000" spc="-195">
                <a:latin typeface="Georgia"/>
                <a:cs typeface="Georgia"/>
              </a:rPr>
              <a:t>12 </a:t>
            </a:r>
            <a:r>
              <a:rPr dirty="0" sz="2000" spc="-20">
                <a:latin typeface="Georgia"/>
                <a:cs typeface="Georgia"/>
              </a:rPr>
              <a:t>weeks</a:t>
            </a:r>
            <a:r>
              <a:rPr dirty="0" sz="2000" spc="20">
                <a:latin typeface="Georgia"/>
                <a:cs typeface="Georgia"/>
              </a:rPr>
              <a:t> </a:t>
            </a:r>
            <a:r>
              <a:rPr dirty="0" sz="2000" spc="-20">
                <a:latin typeface="Georgia"/>
                <a:cs typeface="Georgia"/>
              </a:rPr>
              <a:t>in</a:t>
            </a:r>
            <a:endParaRPr sz="2000">
              <a:latin typeface="Georgia"/>
              <a:cs typeface="Georgia"/>
            </a:endParaRPr>
          </a:p>
          <a:p>
            <a:pPr marL="365760">
              <a:lnSpc>
                <a:spcPct val="100000"/>
              </a:lnSpc>
            </a:pPr>
            <a:r>
              <a:rPr dirty="0" sz="2000" spc="-30">
                <a:latin typeface="Georgia"/>
                <a:cs typeface="Georgia"/>
              </a:rPr>
              <a:t>female</a:t>
            </a:r>
            <a:r>
              <a:rPr dirty="0" sz="2000" spc="35">
                <a:latin typeface="Georgia"/>
                <a:cs typeface="Georgia"/>
              </a:rPr>
              <a:t> </a:t>
            </a:r>
            <a:r>
              <a:rPr dirty="0" sz="2000" spc="-25">
                <a:latin typeface="Georgia"/>
                <a:cs typeface="Georgia"/>
              </a:rPr>
              <a:t>fetus</a:t>
            </a:r>
            <a:endParaRPr sz="2000">
              <a:latin typeface="Georgia"/>
              <a:cs typeface="Georgia"/>
            </a:endParaRPr>
          </a:p>
          <a:p>
            <a:pPr marL="365760" marR="313690" indent="-274320">
              <a:lnSpc>
                <a:spcPct val="100000"/>
              </a:lnSpc>
              <a:spcBef>
                <a:spcPts val="480"/>
              </a:spcBef>
              <a:buSzPct val="95000"/>
              <a:buFont typeface="Arial"/>
              <a:buChar char=""/>
              <a:tabLst>
                <a:tab pos="365760" algn="l"/>
                <a:tab pos="366395" algn="l"/>
              </a:tabLst>
            </a:pPr>
            <a:r>
              <a:rPr dirty="0" sz="2000" spc="-110">
                <a:latin typeface="Georgia"/>
                <a:cs typeface="Georgia"/>
              </a:rPr>
              <a:t>XX </a:t>
            </a:r>
            <a:r>
              <a:rPr dirty="0" sz="2000" spc="-25">
                <a:latin typeface="Georgia"/>
                <a:cs typeface="Georgia"/>
              </a:rPr>
              <a:t>true </a:t>
            </a:r>
            <a:r>
              <a:rPr dirty="0" sz="2000" spc="-30">
                <a:latin typeface="Georgia"/>
                <a:cs typeface="Georgia"/>
              </a:rPr>
              <a:t>female </a:t>
            </a:r>
            <a:r>
              <a:rPr dirty="0" sz="2000" spc="-10">
                <a:latin typeface="Georgia"/>
                <a:cs typeface="Georgia"/>
              </a:rPr>
              <a:t>with  </a:t>
            </a:r>
            <a:r>
              <a:rPr dirty="0" sz="2000" spc="-30">
                <a:latin typeface="Georgia"/>
                <a:cs typeface="Georgia"/>
              </a:rPr>
              <a:t>external </a:t>
            </a:r>
            <a:r>
              <a:rPr dirty="0" sz="2000" spc="-35">
                <a:latin typeface="Georgia"/>
                <a:cs typeface="Georgia"/>
              </a:rPr>
              <a:t>male  </a:t>
            </a:r>
            <a:r>
              <a:rPr dirty="0" sz="2000" spc="-25">
                <a:latin typeface="Georgia"/>
                <a:cs typeface="Georgia"/>
              </a:rPr>
              <a:t>genitalia</a:t>
            </a:r>
            <a:endParaRPr sz="2000">
              <a:latin typeface="Georgia"/>
              <a:cs typeface="Georgia"/>
            </a:endParaRPr>
          </a:p>
          <a:p>
            <a:pPr marL="365760" marR="308610" indent="-274320">
              <a:lnSpc>
                <a:spcPct val="100000"/>
              </a:lnSpc>
              <a:spcBef>
                <a:spcPts val="484"/>
              </a:spcBef>
              <a:buSzPct val="95000"/>
              <a:buFont typeface="Arial"/>
              <a:buChar char=""/>
              <a:tabLst>
                <a:tab pos="365760" algn="l"/>
                <a:tab pos="366395" algn="l"/>
              </a:tabLst>
            </a:pPr>
            <a:r>
              <a:rPr dirty="0" sz="2000" spc="-45">
                <a:latin typeface="Georgia"/>
                <a:cs typeface="Georgia"/>
              </a:rPr>
              <a:t>Cause: </a:t>
            </a:r>
            <a:r>
              <a:rPr dirty="0" sz="2000" spc="-35">
                <a:latin typeface="Georgia"/>
                <a:cs typeface="Georgia"/>
              </a:rPr>
              <a:t>exposure </a:t>
            </a:r>
            <a:r>
              <a:rPr dirty="0" sz="2000" spc="-20">
                <a:latin typeface="Georgia"/>
                <a:cs typeface="Georgia"/>
              </a:rPr>
              <a:t>of  </a:t>
            </a:r>
            <a:r>
              <a:rPr dirty="0" sz="2000" spc="-10">
                <a:latin typeface="Georgia"/>
                <a:cs typeface="Georgia"/>
              </a:rPr>
              <a:t>the </a:t>
            </a:r>
            <a:r>
              <a:rPr dirty="0" sz="2000" spc="-25">
                <a:latin typeface="Georgia"/>
                <a:cs typeface="Georgia"/>
              </a:rPr>
              <a:t>mother </a:t>
            </a:r>
            <a:r>
              <a:rPr dirty="0" sz="2000">
                <a:latin typeface="Georgia"/>
                <a:cs typeface="Georgia"/>
              </a:rPr>
              <a:t>to  </a:t>
            </a:r>
            <a:r>
              <a:rPr dirty="0" sz="2000" spc="-25">
                <a:latin typeface="Georgia"/>
                <a:cs typeface="Georgia"/>
              </a:rPr>
              <a:t>excessive</a:t>
            </a:r>
            <a:r>
              <a:rPr dirty="0" sz="2000" spc="-45">
                <a:latin typeface="Georgia"/>
                <a:cs typeface="Georgia"/>
              </a:rPr>
              <a:t> </a:t>
            </a:r>
            <a:r>
              <a:rPr dirty="0" sz="2000" spc="-35">
                <a:latin typeface="Georgia"/>
                <a:cs typeface="Georgia"/>
              </a:rPr>
              <a:t>androgens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00400" y="1600200"/>
            <a:ext cx="2819400" cy="4876800"/>
          </a:xfrm>
          <a:prstGeom prst="rect">
            <a:avLst/>
          </a:prstGeom>
          <a:ln w="19050">
            <a:solidFill>
              <a:srgbClr val="404040"/>
            </a:solidFill>
          </a:ln>
        </p:spPr>
        <p:txBody>
          <a:bodyPr wrap="square" lIns="0" tIns="30480" rIns="0" bIns="0" rtlCol="0" vert="horz">
            <a:spAutoFit/>
          </a:bodyPr>
          <a:lstStyle/>
          <a:p>
            <a:pPr marL="367030" indent="-274320">
              <a:lnSpc>
                <a:spcPct val="100000"/>
              </a:lnSpc>
              <a:spcBef>
                <a:spcPts val="240"/>
              </a:spcBef>
              <a:buSzPct val="95000"/>
              <a:buFont typeface="Arial"/>
              <a:buChar char=""/>
              <a:tabLst>
                <a:tab pos="366395" algn="l"/>
                <a:tab pos="367030" algn="l"/>
              </a:tabLst>
            </a:pPr>
            <a:r>
              <a:rPr dirty="0" sz="2000" spc="-25">
                <a:latin typeface="Georgia"/>
                <a:cs typeface="Georgia"/>
              </a:rPr>
              <a:t>Precocious</a:t>
            </a:r>
            <a:r>
              <a:rPr dirty="0" sz="2000" spc="35">
                <a:latin typeface="Georgia"/>
                <a:cs typeface="Georgia"/>
              </a:rPr>
              <a:t> </a:t>
            </a:r>
            <a:r>
              <a:rPr dirty="0" sz="2000" spc="-25">
                <a:latin typeface="Georgia"/>
                <a:cs typeface="Georgia"/>
              </a:rPr>
              <a:t>puberty</a:t>
            </a:r>
            <a:endParaRPr sz="2000">
              <a:latin typeface="Georgia"/>
              <a:cs typeface="Georgia"/>
            </a:endParaRPr>
          </a:p>
          <a:p>
            <a:pPr marL="367030" indent="-274320">
              <a:lnSpc>
                <a:spcPct val="100000"/>
              </a:lnSpc>
              <a:spcBef>
                <a:spcPts val="480"/>
              </a:spcBef>
              <a:buSzPct val="95000"/>
              <a:buFont typeface="Arial"/>
              <a:buChar char=""/>
              <a:tabLst>
                <a:tab pos="366395" algn="l"/>
                <a:tab pos="367030" algn="l"/>
              </a:tabLst>
            </a:pPr>
            <a:r>
              <a:rPr dirty="0" sz="2000" spc="-60">
                <a:latin typeface="Georgia"/>
                <a:cs typeface="Georgia"/>
              </a:rPr>
              <a:t>Early </a:t>
            </a:r>
            <a:r>
              <a:rPr dirty="0" sz="2000" spc="-35">
                <a:latin typeface="Georgia"/>
                <a:cs typeface="Georgia"/>
              </a:rPr>
              <a:t>appearance</a:t>
            </a:r>
            <a:r>
              <a:rPr dirty="0" sz="2000" spc="165">
                <a:latin typeface="Georgia"/>
                <a:cs typeface="Georgia"/>
              </a:rPr>
              <a:t> </a:t>
            </a:r>
            <a:r>
              <a:rPr dirty="0" sz="2000" spc="-20">
                <a:latin typeface="Georgia"/>
                <a:cs typeface="Georgia"/>
              </a:rPr>
              <a:t>of</a:t>
            </a:r>
            <a:endParaRPr sz="2000">
              <a:latin typeface="Georgia"/>
              <a:cs typeface="Georgia"/>
            </a:endParaRPr>
          </a:p>
          <a:p>
            <a:pPr algn="ctr" marR="347345">
              <a:lnSpc>
                <a:spcPct val="100000"/>
              </a:lnSpc>
            </a:pPr>
            <a:r>
              <a:rPr dirty="0" sz="2000" spc="-35">
                <a:latin typeface="Georgia"/>
                <a:cs typeface="Georgia"/>
              </a:rPr>
              <a:t>male</a:t>
            </a:r>
            <a:r>
              <a:rPr dirty="0" sz="2000" spc="30">
                <a:latin typeface="Georgia"/>
                <a:cs typeface="Georgia"/>
              </a:rPr>
              <a:t> </a:t>
            </a:r>
            <a:r>
              <a:rPr dirty="0" sz="2000" spc="-30">
                <a:latin typeface="Georgia"/>
                <a:cs typeface="Georgia"/>
              </a:rPr>
              <a:t>characters</a:t>
            </a:r>
            <a:endParaRPr sz="2000">
              <a:latin typeface="Georgia"/>
              <a:cs typeface="Georgia"/>
            </a:endParaRPr>
          </a:p>
          <a:p>
            <a:pPr marL="367030" indent="-274320">
              <a:lnSpc>
                <a:spcPct val="100000"/>
              </a:lnSpc>
              <a:spcBef>
                <a:spcPts val="480"/>
              </a:spcBef>
              <a:buSzPct val="95000"/>
              <a:buFont typeface="Arial"/>
              <a:buChar char=""/>
              <a:tabLst>
                <a:tab pos="366395" algn="l"/>
                <a:tab pos="367030" algn="l"/>
              </a:tabLst>
            </a:pPr>
            <a:r>
              <a:rPr dirty="0" sz="2000" spc="-40">
                <a:latin typeface="Georgia"/>
                <a:cs typeface="Georgia"/>
              </a:rPr>
              <a:t>Increase</a:t>
            </a:r>
            <a:r>
              <a:rPr dirty="0" sz="2000" spc="20">
                <a:latin typeface="Georgia"/>
                <a:cs typeface="Georgia"/>
              </a:rPr>
              <a:t> </a:t>
            </a:r>
            <a:r>
              <a:rPr dirty="0" sz="2000" spc="-30">
                <a:latin typeface="Georgia"/>
                <a:cs typeface="Georgia"/>
              </a:rPr>
              <a:t>musculature</a:t>
            </a:r>
            <a:endParaRPr sz="2000">
              <a:latin typeface="Georgia"/>
              <a:cs typeface="Georgia"/>
            </a:endParaRPr>
          </a:p>
          <a:p>
            <a:pPr marL="367030" marR="406400" indent="-274320">
              <a:lnSpc>
                <a:spcPct val="100000"/>
              </a:lnSpc>
              <a:spcBef>
                <a:spcPts val="480"/>
              </a:spcBef>
              <a:buSzPct val="95000"/>
              <a:buFont typeface="Arial"/>
              <a:buChar char=""/>
              <a:tabLst>
                <a:tab pos="366395" algn="l"/>
                <a:tab pos="367030" algn="l"/>
              </a:tabLst>
            </a:pPr>
            <a:r>
              <a:rPr dirty="0" sz="2000" spc="-20">
                <a:latin typeface="Georgia"/>
                <a:cs typeface="Georgia"/>
              </a:rPr>
              <a:t>Development of  </a:t>
            </a:r>
            <a:r>
              <a:rPr dirty="0" sz="2000" spc="-30">
                <a:latin typeface="Georgia"/>
                <a:cs typeface="Georgia"/>
              </a:rPr>
              <a:t>external </a:t>
            </a:r>
            <a:r>
              <a:rPr dirty="0" sz="2000" spc="-25">
                <a:latin typeface="Georgia"/>
                <a:cs typeface="Georgia"/>
              </a:rPr>
              <a:t>genitalia  </a:t>
            </a:r>
            <a:r>
              <a:rPr dirty="0" sz="2000" spc="-30">
                <a:latin typeface="Georgia"/>
                <a:cs typeface="Georgia"/>
              </a:rPr>
              <a:t>organ </a:t>
            </a:r>
            <a:r>
              <a:rPr dirty="0" sz="2000">
                <a:latin typeface="Georgia"/>
                <a:cs typeface="Georgia"/>
              </a:rPr>
              <a:t>to </a:t>
            </a:r>
            <a:r>
              <a:rPr dirty="0" sz="2000" spc="-25">
                <a:latin typeface="Georgia"/>
                <a:cs typeface="Georgia"/>
              </a:rPr>
              <a:t>adult</a:t>
            </a:r>
            <a:r>
              <a:rPr dirty="0" sz="2000" spc="50">
                <a:latin typeface="Georgia"/>
                <a:cs typeface="Georgia"/>
              </a:rPr>
              <a:t> </a:t>
            </a:r>
            <a:r>
              <a:rPr dirty="0" sz="2000" spc="-5">
                <a:latin typeface="Georgia"/>
                <a:cs typeface="Georgia"/>
              </a:rPr>
              <a:t>size</a:t>
            </a:r>
            <a:endParaRPr sz="2000">
              <a:latin typeface="Georgia"/>
              <a:cs typeface="Georgia"/>
            </a:endParaRPr>
          </a:p>
          <a:p>
            <a:pPr marL="367030" indent="-274320">
              <a:lnSpc>
                <a:spcPct val="100000"/>
              </a:lnSpc>
              <a:spcBef>
                <a:spcPts val="484"/>
              </a:spcBef>
              <a:buSzPct val="95000"/>
              <a:buFont typeface="Arial"/>
              <a:buChar char=""/>
              <a:tabLst>
                <a:tab pos="366395" algn="l"/>
                <a:tab pos="367030" algn="l"/>
              </a:tabLst>
            </a:pPr>
            <a:r>
              <a:rPr dirty="0" sz="2000" spc="-25">
                <a:latin typeface="Georgia"/>
                <a:cs typeface="Georgia"/>
              </a:rPr>
              <a:t>No</a:t>
            </a:r>
            <a:r>
              <a:rPr dirty="0" sz="2000">
                <a:latin typeface="Georgia"/>
                <a:cs typeface="Georgia"/>
              </a:rPr>
              <a:t> </a:t>
            </a:r>
            <a:r>
              <a:rPr dirty="0" sz="2000" spc="-30">
                <a:latin typeface="Georgia"/>
                <a:cs typeface="Georgia"/>
              </a:rPr>
              <a:t>spermatogenesis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7340" y="1158366"/>
            <a:ext cx="256032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110" b="1">
                <a:latin typeface="Times New Roman"/>
                <a:cs typeface="Times New Roman"/>
              </a:rPr>
              <a:t>Before birth</a:t>
            </a:r>
            <a:r>
              <a:rPr dirty="0" sz="2400" spc="-220" b="1">
                <a:latin typeface="Times New Roman"/>
                <a:cs typeface="Times New Roman"/>
              </a:rPr>
              <a:t> </a:t>
            </a:r>
            <a:r>
              <a:rPr dirty="0" sz="1400" spc="80" b="1">
                <a:latin typeface="Times New Roman"/>
                <a:cs typeface="Times New Roman"/>
              </a:rPr>
              <a:t>(female)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31285" y="1226312"/>
            <a:ext cx="5250180" cy="3295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2834005" algn="l"/>
              </a:tabLst>
            </a:pPr>
            <a:r>
              <a:rPr dirty="0" baseline="1388" sz="3000" spc="52" b="1">
                <a:latin typeface="Times New Roman"/>
                <a:cs typeface="Times New Roman"/>
              </a:rPr>
              <a:t>After</a:t>
            </a:r>
            <a:r>
              <a:rPr dirty="0" baseline="1388" sz="3000" spc="-30" b="1">
                <a:latin typeface="Times New Roman"/>
                <a:cs typeface="Times New Roman"/>
              </a:rPr>
              <a:t> </a:t>
            </a:r>
            <a:r>
              <a:rPr dirty="0" baseline="1388" sz="3000" spc="127" b="1">
                <a:latin typeface="Times New Roman"/>
                <a:cs typeface="Times New Roman"/>
              </a:rPr>
              <a:t>birth</a:t>
            </a:r>
            <a:r>
              <a:rPr dirty="0" baseline="1388" sz="3000" spc="-15" b="1">
                <a:latin typeface="Times New Roman"/>
                <a:cs typeface="Times New Roman"/>
              </a:rPr>
              <a:t> </a:t>
            </a:r>
            <a:r>
              <a:rPr dirty="0" baseline="1388" sz="3000" spc="127" b="1">
                <a:latin typeface="Times New Roman"/>
                <a:cs typeface="Times New Roman"/>
              </a:rPr>
              <a:t>(Male)	</a:t>
            </a:r>
            <a:r>
              <a:rPr dirty="0" sz="2000" spc="35" b="1">
                <a:latin typeface="Times New Roman"/>
                <a:cs typeface="Times New Roman"/>
              </a:rPr>
              <a:t>After </a:t>
            </a:r>
            <a:r>
              <a:rPr dirty="0" sz="2000" spc="85" b="1">
                <a:latin typeface="Times New Roman"/>
                <a:cs typeface="Times New Roman"/>
              </a:rPr>
              <a:t>birth</a:t>
            </a:r>
            <a:r>
              <a:rPr dirty="0" sz="2000" spc="-125" b="1">
                <a:latin typeface="Times New Roman"/>
                <a:cs typeface="Times New Roman"/>
              </a:rPr>
              <a:t> </a:t>
            </a:r>
            <a:r>
              <a:rPr dirty="0" sz="2000" spc="105" b="1">
                <a:latin typeface="Times New Roman"/>
                <a:cs typeface="Times New Roman"/>
              </a:rPr>
              <a:t>(Female)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172200" y="1600200"/>
            <a:ext cx="2819400" cy="4876800"/>
          </a:xfrm>
          <a:prstGeom prst="rect">
            <a:avLst/>
          </a:prstGeom>
          <a:ln w="19050">
            <a:solidFill>
              <a:srgbClr val="404040"/>
            </a:solidFill>
          </a:ln>
        </p:spPr>
        <p:txBody>
          <a:bodyPr wrap="square" lIns="0" tIns="30480" rIns="0" bIns="0" rtlCol="0" vert="horz">
            <a:spAutoFit/>
          </a:bodyPr>
          <a:lstStyle/>
          <a:p>
            <a:pPr marL="367665" indent="-274320">
              <a:lnSpc>
                <a:spcPct val="100000"/>
              </a:lnSpc>
              <a:spcBef>
                <a:spcPts val="240"/>
              </a:spcBef>
              <a:buSzPct val="95000"/>
              <a:buFont typeface="Wingdings"/>
              <a:buChar char=""/>
              <a:tabLst>
                <a:tab pos="368300" algn="l"/>
              </a:tabLst>
            </a:pPr>
            <a:r>
              <a:rPr dirty="0" sz="2000" spc="-10">
                <a:latin typeface="Georgia"/>
                <a:cs typeface="Georgia"/>
              </a:rPr>
              <a:t>Virilization</a:t>
            </a:r>
            <a:endParaRPr sz="2000">
              <a:latin typeface="Georgia"/>
              <a:cs typeface="Georgia"/>
            </a:endParaRPr>
          </a:p>
          <a:p>
            <a:pPr marL="367665" marR="425450" indent="-274320">
              <a:lnSpc>
                <a:spcPct val="100000"/>
              </a:lnSpc>
              <a:spcBef>
                <a:spcPts val="480"/>
              </a:spcBef>
              <a:buSzPct val="95000"/>
              <a:buFont typeface="Wingdings"/>
              <a:buChar char=""/>
              <a:tabLst>
                <a:tab pos="368300" algn="l"/>
              </a:tabLst>
            </a:pPr>
            <a:r>
              <a:rPr dirty="0" sz="2000" spc="-20">
                <a:latin typeface="Georgia"/>
                <a:cs typeface="Georgia"/>
              </a:rPr>
              <a:t>Development of  </a:t>
            </a:r>
            <a:r>
              <a:rPr dirty="0" sz="2000" spc="-35">
                <a:latin typeface="Georgia"/>
                <a:cs typeface="Georgia"/>
              </a:rPr>
              <a:t>male </a:t>
            </a:r>
            <a:r>
              <a:rPr dirty="0" sz="2000" spc="-30">
                <a:latin typeface="Georgia"/>
                <a:cs typeface="Georgia"/>
              </a:rPr>
              <a:t>characters </a:t>
            </a:r>
            <a:r>
              <a:rPr dirty="0" sz="2000" spc="-20">
                <a:latin typeface="Georgia"/>
                <a:cs typeface="Georgia"/>
              </a:rPr>
              <a:t>in  </a:t>
            </a:r>
            <a:r>
              <a:rPr dirty="0" sz="2000" spc="-40">
                <a:latin typeface="Georgia"/>
                <a:cs typeface="Georgia"/>
              </a:rPr>
              <a:t>females:</a:t>
            </a:r>
            <a:endParaRPr sz="2000">
              <a:latin typeface="Georgia"/>
              <a:cs typeface="Georgia"/>
            </a:endParaRPr>
          </a:p>
          <a:p>
            <a:pPr marL="367665" indent="-274320">
              <a:lnSpc>
                <a:spcPct val="100000"/>
              </a:lnSpc>
              <a:spcBef>
                <a:spcPts val="484"/>
              </a:spcBef>
              <a:buSzPct val="95000"/>
              <a:buFont typeface="Arial"/>
              <a:buChar char=""/>
              <a:tabLst>
                <a:tab pos="367665" algn="l"/>
                <a:tab pos="368300" algn="l"/>
              </a:tabLst>
            </a:pPr>
            <a:r>
              <a:rPr dirty="0" sz="2000" spc="-45">
                <a:latin typeface="Georgia"/>
                <a:cs typeface="Georgia"/>
              </a:rPr>
              <a:t>Increase </a:t>
            </a:r>
            <a:r>
              <a:rPr dirty="0" sz="2000" spc="-20">
                <a:latin typeface="Georgia"/>
                <a:cs typeface="Georgia"/>
              </a:rPr>
              <a:t>bulk</a:t>
            </a:r>
            <a:r>
              <a:rPr dirty="0" sz="2000" spc="135">
                <a:latin typeface="Georgia"/>
                <a:cs typeface="Georgia"/>
              </a:rPr>
              <a:t> </a:t>
            </a:r>
            <a:r>
              <a:rPr dirty="0" sz="2000" spc="-20">
                <a:latin typeface="Georgia"/>
                <a:cs typeface="Georgia"/>
              </a:rPr>
              <a:t>of</a:t>
            </a:r>
            <a:endParaRPr sz="2000">
              <a:latin typeface="Georgia"/>
              <a:cs typeface="Georgia"/>
            </a:endParaRPr>
          </a:p>
          <a:p>
            <a:pPr algn="ctr" marR="1200150">
              <a:lnSpc>
                <a:spcPct val="100000"/>
              </a:lnSpc>
            </a:pPr>
            <a:r>
              <a:rPr dirty="0" sz="2000" spc="-35">
                <a:latin typeface="Georgia"/>
                <a:cs typeface="Georgia"/>
              </a:rPr>
              <a:t>muscles</a:t>
            </a:r>
            <a:endParaRPr sz="2000">
              <a:latin typeface="Georgia"/>
              <a:cs typeface="Georgia"/>
            </a:endParaRPr>
          </a:p>
          <a:p>
            <a:pPr marL="367665" indent="-274320">
              <a:lnSpc>
                <a:spcPct val="100000"/>
              </a:lnSpc>
              <a:spcBef>
                <a:spcPts val="480"/>
              </a:spcBef>
              <a:buSzPct val="95000"/>
              <a:buFont typeface="Arial"/>
              <a:buChar char=""/>
              <a:tabLst>
                <a:tab pos="367665" algn="l"/>
                <a:tab pos="368300" algn="l"/>
              </a:tabLst>
            </a:pPr>
            <a:r>
              <a:rPr dirty="0" sz="2000" spc="-40">
                <a:latin typeface="Georgia"/>
                <a:cs typeface="Georgia"/>
              </a:rPr>
              <a:t>Hoarseness</a:t>
            </a:r>
            <a:endParaRPr sz="2000">
              <a:latin typeface="Georgia"/>
              <a:cs typeface="Georgia"/>
            </a:endParaRPr>
          </a:p>
          <a:p>
            <a:pPr marL="367665" indent="-274320">
              <a:lnSpc>
                <a:spcPct val="100000"/>
              </a:lnSpc>
              <a:spcBef>
                <a:spcPts val="480"/>
              </a:spcBef>
              <a:buSzPct val="95000"/>
              <a:buFont typeface="Arial"/>
              <a:buChar char=""/>
              <a:tabLst>
                <a:tab pos="367665" algn="l"/>
                <a:tab pos="368300" algn="l"/>
              </a:tabLst>
            </a:pPr>
            <a:r>
              <a:rPr dirty="0" sz="2000" spc="-40">
                <a:latin typeface="Georgia"/>
                <a:cs typeface="Georgia"/>
              </a:rPr>
              <a:t>Increase </a:t>
            </a:r>
            <a:r>
              <a:rPr dirty="0" sz="2000" spc="-20">
                <a:latin typeface="Georgia"/>
                <a:cs typeface="Georgia"/>
              </a:rPr>
              <a:t>body</a:t>
            </a:r>
            <a:r>
              <a:rPr dirty="0" sz="2000" spc="90">
                <a:latin typeface="Georgia"/>
                <a:cs typeface="Georgia"/>
              </a:rPr>
              <a:t> </a:t>
            </a:r>
            <a:r>
              <a:rPr dirty="0" sz="2000" spc="-35">
                <a:latin typeface="Georgia"/>
                <a:cs typeface="Georgia"/>
              </a:rPr>
              <a:t>hair</a:t>
            </a:r>
            <a:endParaRPr sz="2000">
              <a:latin typeface="Georgia"/>
              <a:cs typeface="Georgia"/>
            </a:endParaRPr>
          </a:p>
          <a:p>
            <a:pPr marL="367665" indent="-274320">
              <a:lnSpc>
                <a:spcPct val="100000"/>
              </a:lnSpc>
              <a:spcBef>
                <a:spcPts val="484"/>
              </a:spcBef>
              <a:buSzPct val="95000"/>
              <a:buFont typeface="Arial"/>
              <a:buChar char=""/>
              <a:tabLst>
                <a:tab pos="367665" algn="l"/>
                <a:tab pos="368300" algn="l"/>
              </a:tabLst>
            </a:pPr>
            <a:r>
              <a:rPr dirty="0" sz="2000" spc="-45">
                <a:latin typeface="Georgia"/>
                <a:cs typeface="Georgia"/>
              </a:rPr>
              <a:t>Increase </a:t>
            </a:r>
            <a:r>
              <a:rPr dirty="0" sz="2000" spc="-30">
                <a:latin typeface="Georgia"/>
                <a:cs typeface="Georgia"/>
              </a:rPr>
              <a:t>facial</a:t>
            </a:r>
            <a:r>
              <a:rPr dirty="0" sz="2000" spc="105">
                <a:latin typeface="Georgia"/>
                <a:cs typeface="Georgia"/>
              </a:rPr>
              <a:t> </a:t>
            </a:r>
            <a:r>
              <a:rPr dirty="0" sz="2000" spc="-35">
                <a:latin typeface="Georgia"/>
                <a:cs typeface="Georgia"/>
              </a:rPr>
              <a:t>hair</a:t>
            </a:r>
            <a:endParaRPr sz="2000">
              <a:latin typeface="Georgia"/>
              <a:cs typeface="Georgia"/>
            </a:endParaRPr>
          </a:p>
          <a:p>
            <a:pPr marL="367665" indent="-274320">
              <a:lnSpc>
                <a:spcPct val="100000"/>
              </a:lnSpc>
              <a:spcBef>
                <a:spcPts val="475"/>
              </a:spcBef>
              <a:buSzPct val="95000"/>
              <a:buFont typeface="Arial"/>
              <a:buChar char=""/>
              <a:tabLst>
                <a:tab pos="367665" algn="l"/>
                <a:tab pos="368300" algn="l"/>
              </a:tabLst>
            </a:pPr>
            <a:r>
              <a:rPr dirty="0" sz="2000" spc="-25">
                <a:latin typeface="Georgia"/>
                <a:cs typeface="Georgia"/>
              </a:rPr>
              <a:t>Atrophy </a:t>
            </a:r>
            <a:r>
              <a:rPr dirty="0" sz="2000" spc="-20">
                <a:latin typeface="Georgia"/>
                <a:cs typeface="Georgia"/>
              </a:rPr>
              <a:t>of </a:t>
            </a:r>
            <a:r>
              <a:rPr dirty="0" sz="2000" spc="-10">
                <a:latin typeface="Georgia"/>
                <a:cs typeface="Georgia"/>
              </a:rPr>
              <a:t>the</a:t>
            </a:r>
            <a:r>
              <a:rPr dirty="0" sz="2000" spc="110">
                <a:latin typeface="Georgia"/>
                <a:cs typeface="Georgia"/>
              </a:rPr>
              <a:t> </a:t>
            </a:r>
            <a:r>
              <a:rPr dirty="0" sz="2000" spc="-35">
                <a:latin typeface="Georgia"/>
                <a:cs typeface="Georgia"/>
              </a:rPr>
              <a:t>breast</a:t>
            </a:r>
            <a:endParaRPr sz="2000">
              <a:latin typeface="Georgia"/>
              <a:cs typeface="Georgia"/>
            </a:endParaRPr>
          </a:p>
          <a:p>
            <a:pPr marL="367665" indent="-274320">
              <a:lnSpc>
                <a:spcPct val="100000"/>
              </a:lnSpc>
              <a:spcBef>
                <a:spcPts val="484"/>
              </a:spcBef>
              <a:buSzPct val="95000"/>
              <a:buFont typeface="Arial"/>
              <a:buChar char=""/>
              <a:tabLst>
                <a:tab pos="367665" algn="l"/>
                <a:tab pos="368300" algn="l"/>
              </a:tabLst>
            </a:pPr>
            <a:r>
              <a:rPr dirty="0" sz="2000" spc="-30">
                <a:latin typeface="Georgia"/>
                <a:cs typeface="Georgia"/>
              </a:rPr>
              <a:t>Amenorrhea</a:t>
            </a:r>
            <a:endParaRPr sz="20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7593" y="300609"/>
            <a:ext cx="333121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heavy" sz="2400" spc="-75">
                <a:uFill>
                  <a:solidFill>
                    <a:srgbClr val="000000"/>
                  </a:solidFill>
                </a:uFill>
              </a:rPr>
              <a:t>Adrenogenital</a:t>
            </a:r>
            <a:r>
              <a:rPr dirty="0" u="heavy" sz="2400" spc="-265">
                <a:uFill>
                  <a:solidFill>
                    <a:srgbClr val="000000"/>
                  </a:solidFill>
                </a:uFill>
              </a:rPr>
              <a:t> </a:t>
            </a:r>
            <a:r>
              <a:rPr dirty="0" u="heavy" sz="2400" spc="-60">
                <a:uFill>
                  <a:solidFill>
                    <a:srgbClr val="000000"/>
                  </a:solidFill>
                </a:uFill>
              </a:rPr>
              <a:t>Syndrome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507593" y="1035557"/>
            <a:ext cx="8213725" cy="52082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 marR="293370">
              <a:lnSpc>
                <a:spcPct val="100000"/>
              </a:lnSpc>
              <a:spcBef>
                <a:spcPts val="90"/>
              </a:spcBef>
            </a:pPr>
            <a:r>
              <a:rPr dirty="0" sz="2000" spc="-75">
                <a:latin typeface="Trebuchet MS"/>
                <a:cs typeface="Trebuchet MS"/>
              </a:rPr>
              <a:t>Adrenocortical</a:t>
            </a:r>
            <a:r>
              <a:rPr dirty="0" sz="2000" spc="-130">
                <a:latin typeface="Trebuchet MS"/>
                <a:cs typeface="Trebuchet MS"/>
              </a:rPr>
              <a:t> </a:t>
            </a:r>
            <a:r>
              <a:rPr dirty="0" sz="2000" spc="-65">
                <a:latin typeface="Trebuchet MS"/>
                <a:cs typeface="Trebuchet MS"/>
              </a:rPr>
              <a:t>tumor</a:t>
            </a:r>
            <a:r>
              <a:rPr dirty="0" sz="2000" spc="-175">
                <a:latin typeface="Trebuchet MS"/>
                <a:cs typeface="Trebuchet MS"/>
              </a:rPr>
              <a:t> </a:t>
            </a:r>
            <a:r>
              <a:rPr dirty="0" sz="2000" spc="-85">
                <a:latin typeface="Trebuchet MS"/>
                <a:cs typeface="Trebuchet MS"/>
              </a:rPr>
              <a:t>secretes</a:t>
            </a:r>
            <a:r>
              <a:rPr dirty="0" sz="2000" spc="-135">
                <a:latin typeface="Trebuchet MS"/>
                <a:cs typeface="Trebuchet MS"/>
              </a:rPr>
              <a:t> </a:t>
            </a:r>
            <a:r>
              <a:rPr dirty="0" sz="2000" spc="-85">
                <a:latin typeface="Trebuchet MS"/>
                <a:cs typeface="Trebuchet MS"/>
              </a:rPr>
              <a:t>excessive</a:t>
            </a:r>
            <a:r>
              <a:rPr dirty="0" sz="2000" spc="-130">
                <a:latin typeface="Trebuchet MS"/>
                <a:cs typeface="Trebuchet MS"/>
              </a:rPr>
              <a:t> </a:t>
            </a:r>
            <a:r>
              <a:rPr dirty="0" sz="2000" spc="-85">
                <a:latin typeface="Trebuchet MS"/>
                <a:cs typeface="Trebuchet MS"/>
              </a:rPr>
              <a:t>quantities</a:t>
            </a:r>
            <a:r>
              <a:rPr dirty="0" sz="2000" spc="-160">
                <a:latin typeface="Trebuchet MS"/>
                <a:cs typeface="Trebuchet MS"/>
              </a:rPr>
              <a:t> </a:t>
            </a:r>
            <a:r>
              <a:rPr dirty="0" sz="2000" spc="-65">
                <a:latin typeface="Trebuchet MS"/>
                <a:cs typeface="Trebuchet MS"/>
              </a:rPr>
              <a:t>of</a:t>
            </a:r>
            <a:r>
              <a:rPr dirty="0" sz="2000" spc="-165">
                <a:latin typeface="Trebuchet MS"/>
                <a:cs typeface="Trebuchet MS"/>
              </a:rPr>
              <a:t> </a:t>
            </a:r>
            <a:r>
              <a:rPr dirty="0" sz="2000" spc="-100" b="1" i="1">
                <a:latin typeface="Trebuchet MS"/>
                <a:cs typeface="Trebuchet MS"/>
              </a:rPr>
              <a:t>androgens</a:t>
            </a:r>
            <a:r>
              <a:rPr dirty="0" sz="2000" spc="-175" b="1" i="1">
                <a:latin typeface="Trebuchet MS"/>
                <a:cs typeface="Trebuchet MS"/>
              </a:rPr>
              <a:t> </a:t>
            </a:r>
            <a:r>
              <a:rPr dirty="0" sz="2000" spc="-80">
                <a:latin typeface="Trebuchet MS"/>
                <a:cs typeface="Trebuchet MS"/>
              </a:rPr>
              <a:t>that</a:t>
            </a:r>
            <a:r>
              <a:rPr dirty="0" sz="2000" spc="-190">
                <a:latin typeface="Trebuchet MS"/>
                <a:cs typeface="Trebuchet MS"/>
              </a:rPr>
              <a:t> </a:t>
            </a:r>
            <a:r>
              <a:rPr dirty="0" sz="2000" spc="-75">
                <a:latin typeface="Trebuchet MS"/>
                <a:cs typeface="Trebuchet MS"/>
              </a:rPr>
              <a:t>cause  intense </a:t>
            </a:r>
            <a:r>
              <a:rPr dirty="0" sz="2000" spc="-110" b="1" i="1">
                <a:latin typeface="Trebuchet MS"/>
                <a:cs typeface="Trebuchet MS"/>
              </a:rPr>
              <a:t>masculinizing </a:t>
            </a:r>
            <a:r>
              <a:rPr dirty="0" sz="2000" spc="-100">
                <a:latin typeface="Trebuchet MS"/>
                <a:cs typeface="Trebuchet MS"/>
              </a:rPr>
              <a:t>effects </a:t>
            </a:r>
            <a:r>
              <a:rPr dirty="0" sz="2000" spc="-55">
                <a:latin typeface="Trebuchet MS"/>
                <a:cs typeface="Trebuchet MS"/>
              </a:rPr>
              <a:t>throughout </a:t>
            </a:r>
            <a:r>
              <a:rPr dirty="0" sz="2000" spc="-85">
                <a:latin typeface="Trebuchet MS"/>
                <a:cs typeface="Trebuchet MS"/>
              </a:rPr>
              <a:t>the</a:t>
            </a:r>
            <a:r>
              <a:rPr dirty="0" sz="2000" spc="-450">
                <a:latin typeface="Trebuchet MS"/>
                <a:cs typeface="Trebuchet MS"/>
              </a:rPr>
              <a:t> </a:t>
            </a:r>
            <a:r>
              <a:rPr dirty="0" sz="2000" spc="-100">
                <a:latin typeface="Trebuchet MS"/>
                <a:cs typeface="Trebuchet MS"/>
              </a:rPr>
              <a:t>body.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u="heavy" sz="2000" spc="-45" b="1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In </a:t>
            </a:r>
            <a:r>
              <a:rPr dirty="0" u="heavy" sz="2000" spc="-40" b="1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a</a:t>
            </a:r>
            <a:r>
              <a:rPr dirty="0" u="heavy" sz="2000" spc="-350" b="1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dirty="0" u="heavy" sz="2000" spc="-90" b="1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female</a:t>
            </a:r>
            <a:r>
              <a:rPr dirty="0" sz="2000" spc="-90" b="1">
                <a:latin typeface="Trebuchet MS"/>
                <a:cs typeface="Trebuchet MS"/>
              </a:rPr>
              <a:t>:</a:t>
            </a:r>
            <a:endParaRPr sz="20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dirty="0" sz="2000" spc="-50">
                <a:latin typeface="Trebuchet MS"/>
                <a:cs typeface="Trebuchet MS"/>
              </a:rPr>
              <a:t>she</a:t>
            </a:r>
            <a:r>
              <a:rPr dirty="0" sz="2000" spc="-200">
                <a:latin typeface="Trebuchet MS"/>
                <a:cs typeface="Trebuchet MS"/>
              </a:rPr>
              <a:t> </a:t>
            </a:r>
            <a:r>
              <a:rPr dirty="0" sz="2000" spc="-75">
                <a:latin typeface="Trebuchet MS"/>
                <a:cs typeface="Trebuchet MS"/>
              </a:rPr>
              <a:t>develops</a:t>
            </a:r>
            <a:r>
              <a:rPr dirty="0" sz="2000" spc="-110">
                <a:latin typeface="Trebuchet MS"/>
                <a:cs typeface="Trebuchet MS"/>
              </a:rPr>
              <a:t> virile</a:t>
            </a:r>
            <a:r>
              <a:rPr dirty="0" sz="2000" spc="-150">
                <a:latin typeface="Trebuchet MS"/>
                <a:cs typeface="Trebuchet MS"/>
              </a:rPr>
              <a:t> </a:t>
            </a:r>
            <a:r>
              <a:rPr dirty="0" sz="2000" spc="-100">
                <a:latin typeface="Trebuchet MS"/>
                <a:cs typeface="Trebuchet MS"/>
              </a:rPr>
              <a:t>characteristics,</a:t>
            </a:r>
            <a:r>
              <a:rPr dirty="0" sz="2000" spc="-135">
                <a:latin typeface="Trebuchet MS"/>
                <a:cs typeface="Trebuchet MS"/>
              </a:rPr>
              <a:t> </a:t>
            </a:r>
            <a:r>
              <a:rPr dirty="0" sz="2000" spc="-90">
                <a:latin typeface="Trebuchet MS"/>
                <a:cs typeface="Trebuchet MS"/>
              </a:rPr>
              <a:t>including:</a:t>
            </a:r>
            <a:r>
              <a:rPr dirty="0" sz="2000" spc="-165">
                <a:latin typeface="Trebuchet MS"/>
                <a:cs typeface="Trebuchet MS"/>
              </a:rPr>
              <a:t> </a:t>
            </a:r>
            <a:r>
              <a:rPr dirty="0" sz="2000" spc="-50">
                <a:latin typeface="Trebuchet MS"/>
                <a:cs typeface="Trebuchet MS"/>
              </a:rPr>
              <a:t>growth</a:t>
            </a:r>
            <a:r>
              <a:rPr dirty="0" sz="2000" spc="-145">
                <a:latin typeface="Trebuchet MS"/>
                <a:cs typeface="Trebuchet MS"/>
              </a:rPr>
              <a:t> </a:t>
            </a:r>
            <a:r>
              <a:rPr dirty="0" sz="2000" spc="-65">
                <a:latin typeface="Trebuchet MS"/>
                <a:cs typeface="Trebuchet MS"/>
              </a:rPr>
              <a:t>of</a:t>
            </a:r>
            <a:r>
              <a:rPr dirty="0" sz="2000" spc="-204">
                <a:latin typeface="Trebuchet MS"/>
                <a:cs typeface="Trebuchet MS"/>
              </a:rPr>
              <a:t> </a:t>
            </a:r>
            <a:r>
              <a:rPr dirty="0" sz="2000" spc="-80">
                <a:latin typeface="Trebuchet MS"/>
                <a:cs typeface="Trebuchet MS"/>
              </a:rPr>
              <a:t>a</a:t>
            </a:r>
            <a:r>
              <a:rPr dirty="0" sz="2000" spc="-204">
                <a:latin typeface="Trebuchet MS"/>
                <a:cs typeface="Trebuchet MS"/>
              </a:rPr>
              <a:t> </a:t>
            </a:r>
            <a:r>
              <a:rPr dirty="0" sz="2000" spc="-105">
                <a:latin typeface="Trebuchet MS"/>
                <a:cs typeface="Trebuchet MS"/>
              </a:rPr>
              <a:t>beard,</a:t>
            </a:r>
            <a:r>
              <a:rPr dirty="0" sz="2000" spc="-140">
                <a:latin typeface="Trebuchet MS"/>
                <a:cs typeface="Trebuchet MS"/>
              </a:rPr>
              <a:t> </a:t>
            </a:r>
            <a:r>
              <a:rPr dirty="0" sz="2000" spc="-80">
                <a:latin typeface="Trebuchet MS"/>
                <a:cs typeface="Trebuchet MS"/>
              </a:rPr>
              <a:t>a</a:t>
            </a:r>
            <a:r>
              <a:rPr dirty="0" sz="2000" spc="-204">
                <a:latin typeface="Trebuchet MS"/>
                <a:cs typeface="Trebuchet MS"/>
              </a:rPr>
              <a:t> </a:t>
            </a:r>
            <a:r>
              <a:rPr dirty="0" sz="2000" spc="-60">
                <a:latin typeface="Trebuchet MS"/>
                <a:cs typeface="Trebuchet MS"/>
              </a:rPr>
              <a:t>much</a:t>
            </a:r>
            <a:r>
              <a:rPr dirty="0" sz="2000" spc="-170">
                <a:latin typeface="Trebuchet MS"/>
                <a:cs typeface="Trebuchet MS"/>
              </a:rPr>
              <a:t> </a:t>
            </a:r>
            <a:r>
              <a:rPr dirty="0" sz="2000" spc="-95">
                <a:latin typeface="Trebuchet MS"/>
                <a:cs typeface="Trebuchet MS"/>
              </a:rPr>
              <a:t>deeper</a:t>
            </a:r>
            <a:endParaRPr sz="20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2000" spc="-110">
                <a:latin typeface="Trebuchet MS"/>
                <a:cs typeface="Trebuchet MS"/>
              </a:rPr>
              <a:t>voice,</a:t>
            </a:r>
            <a:r>
              <a:rPr dirty="0" sz="2000" spc="-150">
                <a:latin typeface="Trebuchet MS"/>
                <a:cs typeface="Trebuchet MS"/>
              </a:rPr>
              <a:t> </a:t>
            </a:r>
            <a:r>
              <a:rPr dirty="0" sz="2000" spc="-80">
                <a:latin typeface="Trebuchet MS"/>
                <a:cs typeface="Trebuchet MS"/>
              </a:rPr>
              <a:t>occasionally</a:t>
            </a:r>
            <a:r>
              <a:rPr dirty="0" sz="2000" spc="-195">
                <a:latin typeface="Trebuchet MS"/>
                <a:cs typeface="Trebuchet MS"/>
              </a:rPr>
              <a:t> </a:t>
            </a:r>
            <a:r>
              <a:rPr dirty="0" sz="2000" spc="-80">
                <a:latin typeface="Trebuchet MS"/>
                <a:cs typeface="Trebuchet MS"/>
              </a:rPr>
              <a:t>baldness,</a:t>
            </a:r>
            <a:r>
              <a:rPr dirty="0" sz="2000" spc="-150">
                <a:latin typeface="Trebuchet MS"/>
                <a:cs typeface="Trebuchet MS"/>
              </a:rPr>
              <a:t> </a:t>
            </a:r>
            <a:r>
              <a:rPr dirty="0" sz="2000" spc="-75">
                <a:latin typeface="Trebuchet MS"/>
                <a:cs typeface="Trebuchet MS"/>
              </a:rPr>
              <a:t>masculine</a:t>
            </a:r>
            <a:r>
              <a:rPr dirty="0" sz="2000" spc="-180">
                <a:latin typeface="Trebuchet MS"/>
                <a:cs typeface="Trebuchet MS"/>
              </a:rPr>
              <a:t> </a:t>
            </a:r>
            <a:r>
              <a:rPr dirty="0" sz="2000" spc="-75">
                <a:latin typeface="Trebuchet MS"/>
                <a:cs typeface="Trebuchet MS"/>
              </a:rPr>
              <a:t>distribution</a:t>
            </a:r>
            <a:r>
              <a:rPr dirty="0" sz="2000" spc="-150">
                <a:latin typeface="Trebuchet MS"/>
                <a:cs typeface="Trebuchet MS"/>
              </a:rPr>
              <a:t> </a:t>
            </a:r>
            <a:r>
              <a:rPr dirty="0" sz="2000" spc="-65">
                <a:latin typeface="Trebuchet MS"/>
                <a:cs typeface="Trebuchet MS"/>
              </a:rPr>
              <a:t>of</a:t>
            </a:r>
            <a:r>
              <a:rPr dirty="0" sz="2000" spc="-185">
                <a:latin typeface="Trebuchet MS"/>
                <a:cs typeface="Trebuchet MS"/>
              </a:rPr>
              <a:t> </a:t>
            </a:r>
            <a:r>
              <a:rPr dirty="0" sz="2000" spc="-85">
                <a:latin typeface="Trebuchet MS"/>
                <a:cs typeface="Trebuchet MS"/>
              </a:rPr>
              <a:t>hair</a:t>
            </a:r>
            <a:r>
              <a:rPr dirty="0" sz="2000" spc="-200">
                <a:latin typeface="Trebuchet MS"/>
                <a:cs typeface="Trebuchet MS"/>
              </a:rPr>
              <a:t> </a:t>
            </a:r>
            <a:r>
              <a:rPr dirty="0" sz="2000" spc="-35">
                <a:latin typeface="Trebuchet MS"/>
                <a:cs typeface="Trebuchet MS"/>
              </a:rPr>
              <a:t>on</a:t>
            </a:r>
            <a:r>
              <a:rPr dirty="0" sz="2000" spc="-215">
                <a:latin typeface="Trebuchet MS"/>
                <a:cs typeface="Trebuchet MS"/>
              </a:rPr>
              <a:t> </a:t>
            </a:r>
            <a:r>
              <a:rPr dirty="0" sz="2000" spc="-85">
                <a:latin typeface="Trebuchet MS"/>
                <a:cs typeface="Trebuchet MS"/>
              </a:rPr>
              <a:t>the</a:t>
            </a:r>
            <a:r>
              <a:rPr dirty="0" sz="2000" spc="-185">
                <a:latin typeface="Trebuchet MS"/>
                <a:cs typeface="Trebuchet MS"/>
              </a:rPr>
              <a:t> </a:t>
            </a:r>
            <a:r>
              <a:rPr dirty="0" sz="2000" spc="-95">
                <a:latin typeface="Trebuchet MS"/>
                <a:cs typeface="Trebuchet MS"/>
              </a:rPr>
              <a:t>body.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u="heavy" sz="2000" spc="-45" b="1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In</a:t>
            </a:r>
            <a:r>
              <a:rPr dirty="0" u="heavy" sz="2000" spc="-195" b="1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dirty="0" u="heavy" sz="2000" spc="-95" b="1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prepubertal</a:t>
            </a:r>
            <a:r>
              <a:rPr dirty="0" u="heavy" sz="2000" spc="-155" b="1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dirty="0" u="heavy" sz="2000" spc="-95" b="1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male</a:t>
            </a:r>
            <a:r>
              <a:rPr dirty="0" u="heavy" sz="2000" spc="-95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:</a:t>
            </a:r>
            <a:r>
              <a:rPr dirty="0" sz="2000" spc="-210">
                <a:latin typeface="Trebuchet MS"/>
                <a:cs typeface="Trebuchet MS"/>
              </a:rPr>
              <a:t> </a:t>
            </a:r>
            <a:r>
              <a:rPr dirty="0" sz="2000" spc="-75">
                <a:latin typeface="Trebuchet MS"/>
                <a:cs typeface="Trebuchet MS"/>
              </a:rPr>
              <a:t>a</a:t>
            </a:r>
            <a:r>
              <a:rPr dirty="0" sz="2000" spc="-210">
                <a:latin typeface="Trebuchet MS"/>
                <a:cs typeface="Trebuchet MS"/>
              </a:rPr>
              <a:t> </a:t>
            </a:r>
            <a:r>
              <a:rPr dirty="0" sz="2000" spc="-85">
                <a:latin typeface="Trebuchet MS"/>
                <a:cs typeface="Trebuchet MS"/>
              </a:rPr>
              <a:t>virilizing</a:t>
            </a:r>
            <a:r>
              <a:rPr dirty="0" sz="2000" spc="-140">
                <a:latin typeface="Trebuchet MS"/>
                <a:cs typeface="Trebuchet MS"/>
              </a:rPr>
              <a:t> </a:t>
            </a:r>
            <a:r>
              <a:rPr dirty="0" sz="2000" spc="-85">
                <a:latin typeface="Trebuchet MS"/>
                <a:cs typeface="Trebuchet MS"/>
              </a:rPr>
              <a:t>adrenal</a:t>
            </a:r>
            <a:r>
              <a:rPr dirty="0" sz="2000" spc="-195">
                <a:latin typeface="Trebuchet MS"/>
                <a:cs typeface="Trebuchet MS"/>
              </a:rPr>
              <a:t> </a:t>
            </a:r>
            <a:r>
              <a:rPr dirty="0" sz="2000" spc="-65">
                <a:latin typeface="Trebuchet MS"/>
                <a:cs typeface="Trebuchet MS"/>
              </a:rPr>
              <a:t>tumor</a:t>
            </a:r>
            <a:r>
              <a:rPr dirty="0" sz="2000" spc="-170">
                <a:latin typeface="Trebuchet MS"/>
                <a:cs typeface="Trebuchet MS"/>
              </a:rPr>
              <a:t> </a:t>
            </a:r>
            <a:r>
              <a:rPr dirty="0" sz="2000" spc="-65">
                <a:latin typeface="Trebuchet MS"/>
                <a:cs typeface="Trebuchet MS"/>
              </a:rPr>
              <a:t>causes</a:t>
            </a:r>
            <a:r>
              <a:rPr dirty="0" sz="2000" spc="-185">
                <a:latin typeface="Trebuchet MS"/>
                <a:cs typeface="Trebuchet MS"/>
              </a:rPr>
              <a:t> </a:t>
            </a:r>
            <a:r>
              <a:rPr dirty="0" sz="2000" spc="-85">
                <a:latin typeface="Trebuchet MS"/>
                <a:cs typeface="Trebuchet MS"/>
              </a:rPr>
              <a:t>the</a:t>
            </a:r>
            <a:r>
              <a:rPr dirty="0" sz="2000" spc="-175">
                <a:latin typeface="Trebuchet MS"/>
                <a:cs typeface="Trebuchet MS"/>
              </a:rPr>
              <a:t> </a:t>
            </a:r>
            <a:r>
              <a:rPr dirty="0" sz="2000" spc="-45">
                <a:latin typeface="Trebuchet MS"/>
                <a:cs typeface="Trebuchet MS"/>
              </a:rPr>
              <a:t>same</a:t>
            </a:r>
            <a:r>
              <a:rPr dirty="0" sz="2000" spc="-200">
                <a:latin typeface="Trebuchet MS"/>
                <a:cs typeface="Trebuchet MS"/>
              </a:rPr>
              <a:t> </a:t>
            </a:r>
            <a:r>
              <a:rPr dirty="0" sz="2000" spc="-95">
                <a:latin typeface="Trebuchet MS"/>
                <a:cs typeface="Trebuchet MS"/>
              </a:rPr>
              <a:t>characteristics</a:t>
            </a:r>
            <a:endParaRPr sz="20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dirty="0" sz="2000" spc="-40">
                <a:latin typeface="Trebuchet MS"/>
                <a:cs typeface="Trebuchet MS"/>
              </a:rPr>
              <a:t>as</a:t>
            </a:r>
            <a:r>
              <a:rPr dirty="0" sz="2000" spc="-210">
                <a:latin typeface="Trebuchet MS"/>
                <a:cs typeface="Trebuchet MS"/>
              </a:rPr>
              <a:t> </a:t>
            </a:r>
            <a:r>
              <a:rPr dirty="0" sz="2000" spc="-85">
                <a:latin typeface="Trebuchet MS"/>
                <a:cs typeface="Trebuchet MS"/>
              </a:rPr>
              <a:t>in</a:t>
            </a:r>
            <a:r>
              <a:rPr dirty="0" sz="2000" spc="-195">
                <a:latin typeface="Trebuchet MS"/>
                <a:cs typeface="Trebuchet MS"/>
              </a:rPr>
              <a:t> </a:t>
            </a:r>
            <a:r>
              <a:rPr dirty="0" sz="2000" spc="-85">
                <a:latin typeface="Trebuchet MS"/>
                <a:cs typeface="Trebuchet MS"/>
              </a:rPr>
              <a:t>the</a:t>
            </a:r>
            <a:r>
              <a:rPr dirty="0" sz="2000" spc="-190">
                <a:latin typeface="Trebuchet MS"/>
                <a:cs typeface="Trebuchet MS"/>
              </a:rPr>
              <a:t> </a:t>
            </a:r>
            <a:r>
              <a:rPr dirty="0" sz="2000" spc="-90">
                <a:latin typeface="Trebuchet MS"/>
                <a:cs typeface="Trebuchet MS"/>
              </a:rPr>
              <a:t>female</a:t>
            </a:r>
            <a:r>
              <a:rPr dirty="0" sz="2000" spc="-180">
                <a:latin typeface="Trebuchet MS"/>
                <a:cs typeface="Trebuchet MS"/>
              </a:rPr>
              <a:t> </a:t>
            </a:r>
            <a:r>
              <a:rPr dirty="0" sz="2000" spc="-70">
                <a:latin typeface="Trebuchet MS"/>
                <a:cs typeface="Trebuchet MS"/>
              </a:rPr>
              <a:t>plus</a:t>
            </a:r>
            <a:r>
              <a:rPr dirty="0" sz="2000" spc="-165">
                <a:latin typeface="Trebuchet MS"/>
                <a:cs typeface="Trebuchet MS"/>
              </a:rPr>
              <a:t> </a:t>
            </a:r>
            <a:r>
              <a:rPr dirty="0" sz="2000" spc="-80">
                <a:latin typeface="Trebuchet MS"/>
                <a:cs typeface="Trebuchet MS"/>
              </a:rPr>
              <a:t>rapid</a:t>
            </a:r>
            <a:r>
              <a:rPr dirty="0" sz="2000" spc="-210">
                <a:latin typeface="Trebuchet MS"/>
                <a:cs typeface="Trebuchet MS"/>
              </a:rPr>
              <a:t> </a:t>
            </a:r>
            <a:r>
              <a:rPr dirty="0" sz="2000" spc="-75">
                <a:latin typeface="Trebuchet MS"/>
                <a:cs typeface="Trebuchet MS"/>
              </a:rPr>
              <a:t>development</a:t>
            </a:r>
            <a:r>
              <a:rPr dirty="0" sz="2000" spc="-95">
                <a:latin typeface="Trebuchet MS"/>
                <a:cs typeface="Trebuchet MS"/>
              </a:rPr>
              <a:t> </a:t>
            </a:r>
            <a:r>
              <a:rPr dirty="0" sz="2000" spc="-65">
                <a:latin typeface="Trebuchet MS"/>
                <a:cs typeface="Trebuchet MS"/>
              </a:rPr>
              <a:t>of</a:t>
            </a:r>
            <a:r>
              <a:rPr dirty="0" sz="2000" spc="-215">
                <a:latin typeface="Trebuchet MS"/>
                <a:cs typeface="Trebuchet MS"/>
              </a:rPr>
              <a:t> </a:t>
            </a:r>
            <a:r>
              <a:rPr dirty="0" sz="2000" spc="-85">
                <a:latin typeface="Trebuchet MS"/>
                <a:cs typeface="Trebuchet MS"/>
              </a:rPr>
              <a:t>the</a:t>
            </a:r>
            <a:r>
              <a:rPr dirty="0" sz="2000" spc="-185">
                <a:latin typeface="Trebuchet MS"/>
                <a:cs typeface="Trebuchet MS"/>
              </a:rPr>
              <a:t> </a:t>
            </a:r>
            <a:r>
              <a:rPr dirty="0" sz="2000" spc="-80">
                <a:latin typeface="Trebuchet MS"/>
                <a:cs typeface="Trebuchet MS"/>
              </a:rPr>
              <a:t>male</a:t>
            </a:r>
            <a:r>
              <a:rPr dirty="0" sz="2000" spc="-180">
                <a:latin typeface="Trebuchet MS"/>
                <a:cs typeface="Trebuchet MS"/>
              </a:rPr>
              <a:t> </a:t>
            </a:r>
            <a:r>
              <a:rPr dirty="0" sz="2000" spc="-80">
                <a:latin typeface="Trebuchet MS"/>
                <a:cs typeface="Trebuchet MS"/>
              </a:rPr>
              <a:t>sexual</a:t>
            </a:r>
            <a:r>
              <a:rPr dirty="0" sz="2000" spc="-204">
                <a:latin typeface="Trebuchet MS"/>
                <a:cs typeface="Trebuchet MS"/>
              </a:rPr>
              <a:t> </a:t>
            </a:r>
            <a:r>
              <a:rPr dirty="0" sz="2000" spc="-70">
                <a:latin typeface="Trebuchet MS"/>
                <a:cs typeface="Trebuchet MS"/>
              </a:rPr>
              <a:t>organ.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 marR="101600">
              <a:lnSpc>
                <a:spcPct val="100000"/>
              </a:lnSpc>
            </a:pPr>
            <a:r>
              <a:rPr dirty="0" u="heavy" sz="2000" spc="-45" b="1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In</a:t>
            </a:r>
            <a:r>
              <a:rPr dirty="0" u="heavy" sz="2000" spc="-195" b="1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dirty="0" u="heavy" sz="2000" spc="-90" b="1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the</a:t>
            </a:r>
            <a:r>
              <a:rPr dirty="0" u="heavy" sz="2000" spc="-140" b="1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dirty="0" u="heavy" sz="2000" spc="-65" b="1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adult</a:t>
            </a:r>
            <a:r>
              <a:rPr dirty="0" u="heavy" sz="2000" spc="-190" b="1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dirty="0" u="heavy" sz="2000" spc="-95" b="1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male</a:t>
            </a:r>
            <a:r>
              <a:rPr dirty="0" u="heavy" sz="2000" spc="-95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:</a:t>
            </a:r>
            <a:r>
              <a:rPr dirty="0" sz="2000" spc="-215">
                <a:latin typeface="Trebuchet MS"/>
                <a:cs typeface="Trebuchet MS"/>
              </a:rPr>
              <a:t> </a:t>
            </a:r>
            <a:r>
              <a:rPr dirty="0" sz="2000" spc="-85">
                <a:latin typeface="Trebuchet MS"/>
                <a:cs typeface="Trebuchet MS"/>
              </a:rPr>
              <a:t>the</a:t>
            </a:r>
            <a:r>
              <a:rPr dirty="0" sz="2000" spc="-180">
                <a:latin typeface="Trebuchet MS"/>
                <a:cs typeface="Trebuchet MS"/>
              </a:rPr>
              <a:t> </a:t>
            </a:r>
            <a:r>
              <a:rPr dirty="0" sz="2000" spc="-85">
                <a:latin typeface="Trebuchet MS"/>
                <a:cs typeface="Trebuchet MS"/>
              </a:rPr>
              <a:t>virilizing</a:t>
            </a:r>
            <a:r>
              <a:rPr dirty="0" sz="2000" spc="-145">
                <a:latin typeface="Trebuchet MS"/>
                <a:cs typeface="Trebuchet MS"/>
              </a:rPr>
              <a:t> </a:t>
            </a:r>
            <a:r>
              <a:rPr dirty="0" sz="2000" spc="-90">
                <a:latin typeface="Trebuchet MS"/>
                <a:cs typeface="Trebuchet MS"/>
              </a:rPr>
              <a:t>characteristics</a:t>
            </a:r>
            <a:r>
              <a:rPr dirty="0" sz="2000" spc="-135">
                <a:latin typeface="Trebuchet MS"/>
                <a:cs typeface="Trebuchet MS"/>
              </a:rPr>
              <a:t> </a:t>
            </a:r>
            <a:r>
              <a:rPr dirty="0" sz="2000" spc="-65">
                <a:latin typeface="Trebuchet MS"/>
                <a:cs typeface="Trebuchet MS"/>
              </a:rPr>
              <a:t>of</a:t>
            </a:r>
            <a:r>
              <a:rPr dirty="0" sz="2000" spc="-195">
                <a:latin typeface="Trebuchet MS"/>
                <a:cs typeface="Trebuchet MS"/>
              </a:rPr>
              <a:t> </a:t>
            </a:r>
            <a:r>
              <a:rPr dirty="0" sz="2000" spc="-75">
                <a:latin typeface="Trebuchet MS"/>
                <a:cs typeface="Trebuchet MS"/>
              </a:rPr>
              <a:t>adrenogenital</a:t>
            </a:r>
            <a:r>
              <a:rPr dirty="0" sz="2000" spc="-140">
                <a:latin typeface="Trebuchet MS"/>
                <a:cs typeface="Trebuchet MS"/>
              </a:rPr>
              <a:t> </a:t>
            </a:r>
            <a:r>
              <a:rPr dirty="0" sz="2000" spc="-45">
                <a:latin typeface="Trebuchet MS"/>
                <a:cs typeface="Trebuchet MS"/>
              </a:rPr>
              <a:t>syndrome</a:t>
            </a:r>
            <a:r>
              <a:rPr dirty="0" sz="2000" spc="-150">
                <a:latin typeface="Trebuchet MS"/>
                <a:cs typeface="Trebuchet MS"/>
              </a:rPr>
              <a:t> </a:t>
            </a:r>
            <a:r>
              <a:rPr dirty="0" sz="2000" spc="-95">
                <a:latin typeface="Trebuchet MS"/>
                <a:cs typeface="Trebuchet MS"/>
              </a:rPr>
              <a:t>are  </a:t>
            </a:r>
            <a:r>
              <a:rPr dirty="0" sz="2000" spc="-75">
                <a:latin typeface="Trebuchet MS"/>
                <a:cs typeface="Trebuchet MS"/>
              </a:rPr>
              <a:t>usually </a:t>
            </a:r>
            <a:r>
              <a:rPr dirty="0" sz="2000" spc="-70">
                <a:latin typeface="Trebuchet MS"/>
                <a:cs typeface="Trebuchet MS"/>
              </a:rPr>
              <a:t>obscured </a:t>
            </a:r>
            <a:r>
              <a:rPr dirty="0" sz="2000" spc="-50">
                <a:latin typeface="Trebuchet MS"/>
                <a:cs typeface="Trebuchet MS"/>
              </a:rPr>
              <a:t>by </a:t>
            </a:r>
            <a:r>
              <a:rPr dirty="0" sz="2000" spc="-85">
                <a:latin typeface="Trebuchet MS"/>
                <a:cs typeface="Trebuchet MS"/>
              </a:rPr>
              <a:t>the </a:t>
            </a:r>
            <a:r>
              <a:rPr dirty="0" sz="2000" spc="-65">
                <a:latin typeface="Trebuchet MS"/>
                <a:cs typeface="Trebuchet MS"/>
              </a:rPr>
              <a:t>normal </a:t>
            </a:r>
            <a:r>
              <a:rPr dirty="0" sz="2000" spc="-85">
                <a:latin typeface="Trebuchet MS"/>
                <a:cs typeface="Trebuchet MS"/>
              </a:rPr>
              <a:t>virilizing </a:t>
            </a:r>
            <a:r>
              <a:rPr dirty="0" sz="2000" spc="-90">
                <a:latin typeface="Trebuchet MS"/>
                <a:cs typeface="Trebuchet MS"/>
              </a:rPr>
              <a:t>characteristics </a:t>
            </a:r>
            <a:r>
              <a:rPr dirty="0" sz="2000" spc="-65">
                <a:latin typeface="Trebuchet MS"/>
                <a:cs typeface="Trebuchet MS"/>
              </a:rPr>
              <a:t>of </a:t>
            </a:r>
            <a:r>
              <a:rPr dirty="0" sz="2000" spc="-85">
                <a:latin typeface="Trebuchet MS"/>
                <a:cs typeface="Trebuchet MS"/>
              </a:rPr>
              <a:t>the </a:t>
            </a:r>
            <a:r>
              <a:rPr dirty="0" sz="2000" spc="-70">
                <a:latin typeface="Trebuchet MS"/>
                <a:cs typeface="Trebuchet MS"/>
              </a:rPr>
              <a:t>testosterone  </a:t>
            </a:r>
            <a:r>
              <a:rPr dirty="0" sz="2000" spc="-90">
                <a:latin typeface="Trebuchet MS"/>
                <a:cs typeface="Trebuchet MS"/>
              </a:rPr>
              <a:t>secreted </a:t>
            </a:r>
            <a:r>
              <a:rPr dirty="0" sz="2000" spc="-50">
                <a:latin typeface="Trebuchet MS"/>
                <a:cs typeface="Trebuchet MS"/>
              </a:rPr>
              <a:t>by </a:t>
            </a:r>
            <a:r>
              <a:rPr dirty="0" sz="2000" spc="-85">
                <a:latin typeface="Trebuchet MS"/>
                <a:cs typeface="Trebuchet MS"/>
              </a:rPr>
              <a:t>the</a:t>
            </a:r>
            <a:r>
              <a:rPr dirty="0" sz="2000" spc="-385">
                <a:latin typeface="Trebuchet MS"/>
                <a:cs typeface="Trebuchet MS"/>
              </a:rPr>
              <a:t> </a:t>
            </a:r>
            <a:r>
              <a:rPr dirty="0" sz="2000" spc="-90">
                <a:latin typeface="Trebuchet MS"/>
                <a:cs typeface="Trebuchet MS"/>
              </a:rPr>
              <a:t>testes.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000" spc="-90">
                <a:latin typeface="Trebuchet MS"/>
                <a:cs typeface="Trebuchet MS"/>
              </a:rPr>
              <a:t>It</a:t>
            </a:r>
            <a:r>
              <a:rPr dirty="0" sz="2000" spc="-195">
                <a:latin typeface="Trebuchet MS"/>
                <a:cs typeface="Trebuchet MS"/>
              </a:rPr>
              <a:t> </a:t>
            </a:r>
            <a:r>
              <a:rPr dirty="0" sz="2000" spc="-65">
                <a:latin typeface="Trebuchet MS"/>
                <a:cs typeface="Trebuchet MS"/>
              </a:rPr>
              <a:t>is</a:t>
            </a:r>
            <a:r>
              <a:rPr dirty="0" sz="2000" spc="-190">
                <a:latin typeface="Trebuchet MS"/>
                <a:cs typeface="Trebuchet MS"/>
              </a:rPr>
              <a:t> </a:t>
            </a:r>
            <a:r>
              <a:rPr dirty="0" sz="2000" spc="-80">
                <a:latin typeface="Trebuchet MS"/>
                <a:cs typeface="Trebuchet MS"/>
              </a:rPr>
              <a:t>often</a:t>
            </a:r>
            <a:r>
              <a:rPr dirty="0" sz="2000" spc="-175">
                <a:latin typeface="Trebuchet MS"/>
                <a:cs typeface="Trebuchet MS"/>
              </a:rPr>
              <a:t> </a:t>
            </a:r>
            <a:r>
              <a:rPr dirty="0" sz="2000" spc="-110">
                <a:latin typeface="Trebuchet MS"/>
                <a:cs typeface="Trebuchet MS"/>
              </a:rPr>
              <a:t>difficult</a:t>
            </a:r>
            <a:r>
              <a:rPr dirty="0" sz="2000" spc="-125">
                <a:latin typeface="Trebuchet MS"/>
                <a:cs typeface="Trebuchet MS"/>
              </a:rPr>
              <a:t> </a:t>
            </a:r>
            <a:r>
              <a:rPr dirty="0" sz="2000" spc="-60">
                <a:latin typeface="Trebuchet MS"/>
                <a:cs typeface="Trebuchet MS"/>
              </a:rPr>
              <a:t>to</a:t>
            </a:r>
            <a:r>
              <a:rPr dirty="0" sz="2000" spc="-204">
                <a:latin typeface="Trebuchet MS"/>
                <a:cs typeface="Trebuchet MS"/>
              </a:rPr>
              <a:t> </a:t>
            </a:r>
            <a:r>
              <a:rPr dirty="0" sz="2000" spc="-70">
                <a:latin typeface="Trebuchet MS"/>
                <a:cs typeface="Trebuchet MS"/>
              </a:rPr>
              <a:t>make</a:t>
            </a:r>
            <a:r>
              <a:rPr dirty="0" sz="2000" spc="-160">
                <a:latin typeface="Trebuchet MS"/>
                <a:cs typeface="Trebuchet MS"/>
              </a:rPr>
              <a:t> </a:t>
            </a:r>
            <a:r>
              <a:rPr dirty="0" sz="2000" spc="-75">
                <a:latin typeface="Trebuchet MS"/>
                <a:cs typeface="Trebuchet MS"/>
              </a:rPr>
              <a:t>a</a:t>
            </a:r>
            <a:r>
              <a:rPr dirty="0" sz="2000" spc="-215">
                <a:latin typeface="Trebuchet MS"/>
                <a:cs typeface="Trebuchet MS"/>
              </a:rPr>
              <a:t> </a:t>
            </a:r>
            <a:r>
              <a:rPr dirty="0" sz="2000" spc="-60">
                <a:latin typeface="Trebuchet MS"/>
                <a:cs typeface="Trebuchet MS"/>
              </a:rPr>
              <a:t>diagnosis.</a:t>
            </a:r>
            <a:endParaRPr sz="20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2000" spc="-100">
                <a:latin typeface="Trebuchet MS"/>
                <a:cs typeface="Trebuchet MS"/>
              </a:rPr>
              <a:t>However,</a:t>
            </a:r>
            <a:r>
              <a:rPr dirty="0" sz="2000" spc="-150">
                <a:latin typeface="Trebuchet MS"/>
                <a:cs typeface="Trebuchet MS"/>
              </a:rPr>
              <a:t> </a:t>
            </a:r>
            <a:r>
              <a:rPr dirty="0" sz="2000" spc="-85">
                <a:latin typeface="Trebuchet MS"/>
                <a:cs typeface="Trebuchet MS"/>
              </a:rPr>
              <a:t>the</a:t>
            </a:r>
            <a:r>
              <a:rPr dirty="0" sz="2000" spc="-180">
                <a:latin typeface="Trebuchet MS"/>
                <a:cs typeface="Trebuchet MS"/>
              </a:rPr>
              <a:t> </a:t>
            </a:r>
            <a:r>
              <a:rPr dirty="0" sz="2000" spc="-95">
                <a:latin typeface="Trebuchet MS"/>
                <a:cs typeface="Trebuchet MS"/>
              </a:rPr>
              <a:t>excretion</a:t>
            </a:r>
            <a:r>
              <a:rPr dirty="0" sz="2000" spc="-145">
                <a:latin typeface="Trebuchet MS"/>
                <a:cs typeface="Trebuchet MS"/>
              </a:rPr>
              <a:t> </a:t>
            </a:r>
            <a:r>
              <a:rPr dirty="0" sz="2000" spc="-65">
                <a:latin typeface="Trebuchet MS"/>
                <a:cs typeface="Trebuchet MS"/>
              </a:rPr>
              <a:t>of</a:t>
            </a:r>
            <a:r>
              <a:rPr dirty="0" sz="2000" spc="-170">
                <a:latin typeface="Trebuchet MS"/>
                <a:cs typeface="Trebuchet MS"/>
              </a:rPr>
              <a:t> </a:t>
            </a:r>
            <a:r>
              <a:rPr dirty="0" sz="2000" spc="-90">
                <a:latin typeface="Trebuchet MS"/>
                <a:cs typeface="Trebuchet MS"/>
              </a:rPr>
              <a:t>17-ketosteroids</a:t>
            </a:r>
            <a:r>
              <a:rPr dirty="0" sz="2000" spc="-114">
                <a:latin typeface="Trebuchet MS"/>
                <a:cs typeface="Trebuchet MS"/>
              </a:rPr>
              <a:t> </a:t>
            </a:r>
            <a:r>
              <a:rPr dirty="0" sz="2000" spc="-105">
                <a:latin typeface="Trebuchet MS"/>
                <a:cs typeface="Trebuchet MS"/>
              </a:rPr>
              <a:t>(derived</a:t>
            </a:r>
            <a:r>
              <a:rPr dirty="0" sz="2000" spc="-110">
                <a:latin typeface="Trebuchet MS"/>
                <a:cs typeface="Trebuchet MS"/>
              </a:rPr>
              <a:t> </a:t>
            </a:r>
            <a:r>
              <a:rPr dirty="0" sz="2000" spc="-65">
                <a:latin typeface="Trebuchet MS"/>
                <a:cs typeface="Trebuchet MS"/>
              </a:rPr>
              <a:t>from</a:t>
            </a:r>
            <a:r>
              <a:rPr dirty="0" sz="2000" spc="-170">
                <a:latin typeface="Trebuchet MS"/>
                <a:cs typeface="Trebuchet MS"/>
              </a:rPr>
              <a:t> </a:t>
            </a:r>
            <a:r>
              <a:rPr dirty="0" sz="2000" spc="-55">
                <a:latin typeface="Trebuchet MS"/>
                <a:cs typeface="Trebuchet MS"/>
              </a:rPr>
              <a:t>androgens)</a:t>
            </a:r>
            <a:r>
              <a:rPr dirty="0" sz="2000" spc="-165">
                <a:latin typeface="Trebuchet MS"/>
                <a:cs typeface="Trebuchet MS"/>
              </a:rPr>
              <a:t> </a:t>
            </a:r>
            <a:r>
              <a:rPr dirty="0" sz="2000" spc="-85">
                <a:latin typeface="Trebuchet MS"/>
                <a:cs typeface="Trebuchet MS"/>
              </a:rPr>
              <a:t>in</a:t>
            </a:r>
            <a:r>
              <a:rPr dirty="0" sz="2000" spc="-190">
                <a:latin typeface="Trebuchet MS"/>
                <a:cs typeface="Trebuchet MS"/>
              </a:rPr>
              <a:t> </a:t>
            </a:r>
            <a:r>
              <a:rPr dirty="0" sz="2000" spc="-85">
                <a:latin typeface="Trebuchet MS"/>
                <a:cs typeface="Trebuchet MS"/>
              </a:rPr>
              <a:t>urine</a:t>
            </a:r>
            <a:endParaRPr sz="20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dirty="0" sz="2000" spc="-40">
                <a:latin typeface="Trebuchet MS"/>
                <a:cs typeface="Trebuchet MS"/>
              </a:rPr>
              <a:t>may</a:t>
            </a:r>
            <a:r>
              <a:rPr dirty="0" sz="2000" spc="-200">
                <a:latin typeface="Trebuchet MS"/>
                <a:cs typeface="Trebuchet MS"/>
              </a:rPr>
              <a:t> </a:t>
            </a:r>
            <a:r>
              <a:rPr dirty="0" sz="2000" spc="-80">
                <a:latin typeface="Trebuchet MS"/>
                <a:cs typeface="Trebuchet MS"/>
              </a:rPr>
              <a:t>be</a:t>
            </a:r>
            <a:r>
              <a:rPr dirty="0" sz="2000" spc="-175">
                <a:latin typeface="Trebuchet MS"/>
                <a:cs typeface="Trebuchet MS"/>
              </a:rPr>
              <a:t> </a:t>
            </a:r>
            <a:r>
              <a:rPr dirty="0" sz="2000" spc="-95">
                <a:latin typeface="Trebuchet MS"/>
                <a:cs typeface="Trebuchet MS"/>
              </a:rPr>
              <a:t>10</a:t>
            </a:r>
            <a:r>
              <a:rPr dirty="0" sz="2000" spc="-195">
                <a:latin typeface="Trebuchet MS"/>
                <a:cs typeface="Trebuchet MS"/>
              </a:rPr>
              <a:t> </a:t>
            </a:r>
            <a:r>
              <a:rPr dirty="0" sz="2000" spc="-60">
                <a:latin typeface="Trebuchet MS"/>
                <a:cs typeface="Trebuchet MS"/>
              </a:rPr>
              <a:t>to</a:t>
            </a:r>
            <a:r>
              <a:rPr dirty="0" sz="2000" spc="-200">
                <a:latin typeface="Trebuchet MS"/>
                <a:cs typeface="Trebuchet MS"/>
              </a:rPr>
              <a:t> </a:t>
            </a:r>
            <a:r>
              <a:rPr dirty="0" sz="2000" spc="-130">
                <a:latin typeface="Trebuchet MS"/>
                <a:cs typeface="Trebuchet MS"/>
              </a:rPr>
              <a:t>15</a:t>
            </a:r>
            <a:r>
              <a:rPr dirty="0" sz="2000" spc="-195">
                <a:latin typeface="Trebuchet MS"/>
                <a:cs typeface="Trebuchet MS"/>
              </a:rPr>
              <a:t> </a:t>
            </a:r>
            <a:r>
              <a:rPr dirty="0" sz="2000" spc="-70">
                <a:latin typeface="Trebuchet MS"/>
                <a:cs typeface="Trebuchet MS"/>
              </a:rPr>
              <a:t>times</a:t>
            </a:r>
            <a:r>
              <a:rPr dirty="0" sz="2000" spc="-165">
                <a:latin typeface="Trebuchet MS"/>
                <a:cs typeface="Trebuchet MS"/>
              </a:rPr>
              <a:t> </a:t>
            </a:r>
            <a:r>
              <a:rPr dirty="0" sz="2000" spc="-90">
                <a:latin typeface="Trebuchet MS"/>
                <a:cs typeface="Trebuchet MS"/>
              </a:rPr>
              <a:t>normal,</a:t>
            </a:r>
            <a:r>
              <a:rPr dirty="0" sz="2000" spc="-195">
                <a:latin typeface="Trebuchet MS"/>
                <a:cs typeface="Trebuchet MS"/>
              </a:rPr>
              <a:t> </a:t>
            </a:r>
            <a:r>
              <a:rPr dirty="0" sz="2000" spc="-55">
                <a:latin typeface="Trebuchet MS"/>
                <a:cs typeface="Trebuchet MS"/>
              </a:rPr>
              <a:t>used</a:t>
            </a:r>
            <a:r>
              <a:rPr dirty="0" sz="2000" spc="-185">
                <a:latin typeface="Trebuchet MS"/>
                <a:cs typeface="Trebuchet MS"/>
              </a:rPr>
              <a:t> </a:t>
            </a:r>
            <a:r>
              <a:rPr dirty="0" sz="2000" spc="-80">
                <a:latin typeface="Trebuchet MS"/>
                <a:cs typeface="Trebuchet MS"/>
              </a:rPr>
              <a:t>in</a:t>
            </a:r>
            <a:r>
              <a:rPr dirty="0" sz="2000" spc="-195">
                <a:latin typeface="Trebuchet MS"/>
                <a:cs typeface="Trebuchet MS"/>
              </a:rPr>
              <a:t> </a:t>
            </a:r>
            <a:r>
              <a:rPr dirty="0" sz="2000" spc="-35">
                <a:latin typeface="Trebuchet MS"/>
                <a:cs typeface="Trebuchet MS"/>
              </a:rPr>
              <a:t>diagnosing</a:t>
            </a:r>
            <a:r>
              <a:rPr dirty="0" sz="2000" spc="-195">
                <a:latin typeface="Trebuchet MS"/>
                <a:cs typeface="Trebuchet MS"/>
              </a:rPr>
              <a:t> </a:t>
            </a:r>
            <a:r>
              <a:rPr dirty="0" sz="2000" spc="-85">
                <a:latin typeface="Trebuchet MS"/>
                <a:cs typeface="Trebuchet MS"/>
              </a:rPr>
              <a:t>the</a:t>
            </a:r>
            <a:r>
              <a:rPr dirty="0" sz="2000" spc="-185">
                <a:latin typeface="Trebuchet MS"/>
                <a:cs typeface="Trebuchet MS"/>
              </a:rPr>
              <a:t> </a:t>
            </a:r>
            <a:r>
              <a:rPr dirty="0" sz="2000" spc="-85">
                <a:latin typeface="Trebuchet MS"/>
                <a:cs typeface="Trebuchet MS"/>
              </a:rPr>
              <a:t>disease.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32809" y="926414"/>
            <a:ext cx="200088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85" b="1">
                <a:latin typeface="Trebuchet MS"/>
                <a:cs typeface="Trebuchet MS"/>
              </a:rPr>
              <a:t>ENDOCRINOLOGY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111754" y="5156072"/>
            <a:ext cx="2653665" cy="3295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2000" spc="60" b="1">
                <a:latin typeface="Times New Roman"/>
                <a:cs typeface="Times New Roman"/>
              </a:rPr>
              <a:t>Dr. </a:t>
            </a:r>
            <a:r>
              <a:rPr dirty="0" sz="2000" spc="70" b="1">
                <a:latin typeface="Times New Roman"/>
                <a:cs typeface="Times New Roman"/>
              </a:rPr>
              <a:t>Abeer</a:t>
            </a:r>
            <a:r>
              <a:rPr dirty="0" sz="2000" spc="-185" b="1">
                <a:latin typeface="Times New Roman"/>
                <a:cs typeface="Times New Roman"/>
              </a:rPr>
              <a:t> </a:t>
            </a:r>
            <a:r>
              <a:rPr dirty="0" sz="2000" spc="65" b="1">
                <a:latin typeface="Times New Roman"/>
                <a:cs typeface="Times New Roman"/>
              </a:rPr>
              <a:t>Al-Ghumlas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017902" y="1670684"/>
            <a:ext cx="4717415" cy="7569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395"/>
              <a:t>The </a:t>
            </a:r>
            <a:r>
              <a:rPr dirty="0" spc="-260"/>
              <a:t>Adrenal</a:t>
            </a:r>
            <a:r>
              <a:rPr dirty="0" spc="-385"/>
              <a:t> </a:t>
            </a:r>
            <a:r>
              <a:rPr dirty="0" spc="-220"/>
              <a:t>Gland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655951" y="3149663"/>
            <a:ext cx="3833495" cy="58483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27940" rIns="0" bIns="0" rtlCol="0" vert="horz">
            <a:spAutoFit/>
          </a:bodyPr>
          <a:lstStyle/>
          <a:p>
            <a:pPr marL="92075">
              <a:lnSpc>
                <a:spcPct val="100000"/>
              </a:lnSpc>
              <a:spcBef>
                <a:spcPts val="220"/>
              </a:spcBef>
            </a:pPr>
            <a:r>
              <a:rPr dirty="0" sz="3200" spc="-10">
                <a:latin typeface="Comic Sans MS"/>
                <a:cs typeface="Comic Sans MS"/>
              </a:rPr>
              <a:t>Adrenal</a:t>
            </a:r>
            <a:r>
              <a:rPr dirty="0" sz="3200" spc="-20">
                <a:latin typeface="Comic Sans MS"/>
                <a:cs typeface="Comic Sans MS"/>
              </a:rPr>
              <a:t> </a:t>
            </a:r>
            <a:r>
              <a:rPr dirty="0" sz="3200" spc="-10">
                <a:latin typeface="Comic Sans MS"/>
                <a:cs typeface="Comic Sans MS"/>
              </a:rPr>
              <a:t>Androgens</a:t>
            </a:r>
            <a:endParaRPr sz="32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24708" y="0"/>
            <a:ext cx="3979545" cy="78676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5000" spc="-260">
                <a:solidFill>
                  <a:srgbClr val="C00000"/>
                </a:solidFill>
              </a:rPr>
              <a:t>Adrenal</a:t>
            </a:r>
            <a:r>
              <a:rPr dirty="0" sz="5000" spc="-450">
                <a:solidFill>
                  <a:srgbClr val="C00000"/>
                </a:solidFill>
              </a:rPr>
              <a:t> </a:t>
            </a:r>
            <a:r>
              <a:rPr dirty="0" sz="5000" spc="-340">
                <a:solidFill>
                  <a:srgbClr val="C00000"/>
                </a:solidFill>
              </a:rPr>
              <a:t>Cortex</a:t>
            </a:r>
            <a:endParaRPr sz="5000"/>
          </a:p>
        </p:txBody>
      </p:sp>
      <p:sp>
        <p:nvSpPr>
          <p:cNvPr id="3" name="object 3"/>
          <p:cNvSpPr/>
          <p:nvPr/>
        </p:nvSpPr>
        <p:spPr>
          <a:xfrm>
            <a:off x="685800" y="877950"/>
            <a:ext cx="7643256" cy="58276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6506" y="772732"/>
            <a:ext cx="9047493" cy="58920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762000" y="33528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457200"/>
                </a:moveTo>
                <a:lnTo>
                  <a:pt x="2360" y="410458"/>
                </a:lnTo>
                <a:lnTo>
                  <a:pt x="9288" y="365066"/>
                </a:lnTo>
                <a:lnTo>
                  <a:pt x="20555" y="321253"/>
                </a:lnTo>
                <a:lnTo>
                  <a:pt x="35929" y="279249"/>
                </a:lnTo>
                <a:lnTo>
                  <a:pt x="55182" y="239283"/>
                </a:lnTo>
                <a:lnTo>
                  <a:pt x="78083" y="201587"/>
                </a:lnTo>
                <a:lnTo>
                  <a:pt x="104403" y="166390"/>
                </a:lnTo>
                <a:lnTo>
                  <a:pt x="133911" y="133921"/>
                </a:lnTo>
                <a:lnTo>
                  <a:pt x="166379" y="104411"/>
                </a:lnTo>
                <a:lnTo>
                  <a:pt x="201576" y="78090"/>
                </a:lnTo>
                <a:lnTo>
                  <a:pt x="239272" y="55187"/>
                </a:lnTo>
                <a:lnTo>
                  <a:pt x="279238" y="35933"/>
                </a:lnTo>
                <a:lnTo>
                  <a:pt x="321243" y="20557"/>
                </a:lnTo>
                <a:lnTo>
                  <a:pt x="365059" y="9289"/>
                </a:lnTo>
                <a:lnTo>
                  <a:pt x="410454" y="2360"/>
                </a:lnTo>
                <a:lnTo>
                  <a:pt x="457200" y="0"/>
                </a:lnTo>
                <a:lnTo>
                  <a:pt x="503941" y="2360"/>
                </a:lnTo>
                <a:lnTo>
                  <a:pt x="549333" y="9289"/>
                </a:lnTo>
                <a:lnTo>
                  <a:pt x="593146" y="20557"/>
                </a:lnTo>
                <a:lnTo>
                  <a:pt x="635150" y="35933"/>
                </a:lnTo>
                <a:lnTo>
                  <a:pt x="675116" y="55187"/>
                </a:lnTo>
                <a:lnTo>
                  <a:pt x="712812" y="78090"/>
                </a:lnTo>
                <a:lnTo>
                  <a:pt x="748009" y="104411"/>
                </a:lnTo>
                <a:lnTo>
                  <a:pt x="780478" y="133921"/>
                </a:lnTo>
                <a:lnTo>
                  <a:pt x="809988" y="166390"/>
                </a:lnTo>
                <a:lnTo>
                  <a:pt x="836309" y="201587"/>
                </a:lnTo>
                <a:lnTo>
                  <a:pt x="859212" y="239283"/>
                </a:lnTo>
                <a:lnTo>
                  <a:pt x="878466" y="279249"/>
                </a:lnTo>
                <a:lnTo>
                  <a:pt x="893842" y="321253"/>
                </a:lnTo>
                <a:lnTo>
                  <a:pt x="905110" y="365066"/>
                </a:lnTo>
                <a:lnTo>
                  <a:pt x="912039" y="410458"/>
                </a:lnTo>
                <a:lnTo>
                  <a:pt x="914400" y="457200"/>
                </a:lnTo>
                <a:lnTo>
                  <a:pt x="912039" y="503941"/>
                </a:lnTo>
                <a:lnTo>
                  <a:pt x="905110" y="549333"/>
                </a:lnTo>
                <a:lnTo>
                  <a:pt x="893842" y="593146"/>
                </a:lnTo>
                <a:lnTo>
                  <a:pt x="878466" y="635150"/>
                </a:lnTo>
                <a:lnTo>
                  <a:pt x="859212" y="675116"/>
                </a:lnTo>
                <a:lnTo>
                  <a:pt x="836309" y="712812"/>
                </a:lnTo>
                <a:lnTo>
                  <a:pt x="809988" y="748009"/>
                </a:lnTo>
                <a:lnTo>
                  <a:pt x="780478" y="780478"/>
                </a:lnTo>
                <a:lnTo>
                  <a:pt x="748009" y="809988"/>
                </a:lnTo>
                <a:lnTo>
                  <a:pt x="712812" y="836309"/>
                </a:lnTo>
                <a:lnTo>
                  <a:pt x="675116" y="859212"/>
                </a:lnTo>
                <a:lnTo>
                  <a:pt x="635150" y="878466"/>
                </a:lnTo>
                <a:lnTo>
                  <a:pt x="593146" y="893842"/>
                </a:lnTo>
                <a:lnTo>
                  <a:pt x="549333" y="905110"/>
                </a:lnTo>
                <a:lnTo>
                  <a:pt x="503941" y="912039"/>
                </a:lnTo>
                <a:lnTo>
                  <a:pt x="457200" y="914400"/>
                </a:lnTo>
                <a:lnTo>
                  <a:pt x="410454" y="912039"/>
                </a:lnTo>
                <a:lnTo>
                  <a:pt x="365059" y="905110"/>
                </a:lnTo>
                <a:lnTo>
                  <a:pt x="321243" y="893842"/>
                </a:lnTo>
                <a:lnTo>
                  <a:pt x="279238" y="878466"/>
                </a:lnTo>
                <a:lnTo>
                  <a:pt x="239272" y="859212"/>
                </a:lnTo>
                <a:lnTo>
                  <a:pt x="201576" y="836309"/>
                </a:lnTo>
                <a:lnTo>
                  <a:pt x="166379" y="809988"/>
                </a:lnTo>
                <a:lnTo>
                  <a:pt x="133911" y="780478"/>
                </a:lnTo>
                <a:lnTo>
                  <a:pt x="104403" y="748009"/>
                </a:lnTo>
                <a:lnTo>
                  <a:pt x="78083" y="712812"/>
                </a:lnTo>
                <a:lnTo>
                  <a:pt x="55182" y="675116"/>
                </a:lnTo>
                <a:lnTo>
                  <a:pt x="35929" y="635150"/>
                </a:lnTo>
                <a:lnTo>
                  <a:pt x="20555" y="593146"/>
                </a:lnTo>
                <a:lnTo>
                  <a:pt x="9288" y="549333"/>
                </a:lnTo>
                <a:lnTo>
                  <a:pt x="2360" y="503941"/>
                </a:lnTo>
                <a:lnTo>
                  <a:pt x="0" y="457200"/>
                </a:lnTo>
                <a:close/>
              </a:path>
            </a:pathLst>
          </a:custGeom>
          <a:ln w="28575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438400" y="990600"/>
            <a:ext cx="914400" cy="762000"/>
          </a:xfrm>
          <a:custGeom>
            <a:avLst/>
            <a:gdLst/>
            <a:ahLst/>
            <a:cxnLst/>
            <a:rect l="l" t="t" r="r" b="b"/>
            <a:pathLst>
              <a:path w="914400" h="762000">
                <a:moveTo>
                  <a:pt x="0" y="381000"/>
                </a:moveTo>
                <a:lnTo>
                  <a:pt x="3076" y="336563"/>
                </a:lnTo>
                <a:lnTo>
                  <a:pt x="12076" y="293634"/>
                </a:lnTo>
                <a:lnTo>
                  <a:pt x="26657" y="252497"/>
                </a:lnTo>
                <a:lnTo>
                  <a:pt x="46475" y="213437"/>
                </a:lnTo>
                <a:lnTo>
                  <a:pt x="71187" y="176742"/>
                </a:lnTo>
                <a:lnTo>
                  <a:pt x="100450" y="142696"/>
                </a:lnTo>
                <a:lnTo>
                  <a:pt x="133921" y="111585"/>
                </a:lnTo>
                <a:lnTo>
                  <a:pt x="171256" y="83695"/>
                </a:lnTo>
                <a:lnTo>
                  <a:pt x="212113" y="59312"/>
                </a:lnTo>
                <a:lnTo>
                  <a:pt x="256147" y="38722"/>
                </a:lnTo>
                <a:lnTo>
                  <a:pt x="303016" y="22209"/>
                </a:lnTo>
                <a:lnTo>
                  <a:pt x="352377" y="10061"/>
                </a:lnTo>
                <a:lnTo>
                  <a:pt x="403886" y="2563"/>
                </a:lnTo>
                <a:lnTo>
                  <a:pt x="457200" y="0"/>
                </a:lnTo>
                <a:lnTo>
                  <a:pt x="510513" y="2563"/>
                </a:lnTo>
                <a:lnTo>
                  <a:pt x="562022" y="10061"/>
                </a:lnTo>
                <a:lnTo>
                  <a:pt x="611383" y="22209"/>
                </a:lnTo>
                <a:lnTo>
                  <a:pt x="658252" y="38722"/>
                </a:lnTo>
                <a:lnTo>
                  <a:pt x="702286" y="59312"/>
                </a:lnTo>
                <a:lnTo>
                  <a:pt x="743143" y="83695"/>
                </a:lnTo>
                <a:lnTo>
                  <a:pt x="780478" y="111585"/>
                </a:lnTo>
                <a:lnTo>
                  <a:pt x="813949" y="142696"/>
                </a:lnTo>
                <a:lnTo>
                  <a:pt x="843212" y="176742"/>
                </a:lnTo>
                <a:lnTo>
                  <a:pt x="867924" y="213437"/>
                </a:lnTo>
                <a:lnTo>
                  <a:pt x="887742" y="252497"/>
                </a:lnTo>
                <a:lnTo>
                  <a:pt x="902323" y="293634"/>
                </a:lnTo>
                <a:lnTo>
                  <a:pt x="911323" y="336563"/>
                </a:lnTo>
                <a:lnTo>
                  <a:pt x="914400" y="381000"/>
                </a:lnTo>
                <a:lnTo>
                  <a:pt x="911323" y="425436"/>
                </a:lnTo>
                <a:lnTo>
                  <a:pt x="902323" y="468365"/>
                </a:lnTo>
                <a:lnTo>
                  <a:pt x="887742" y="509502"/>
                </a:lnTo>
                <a:lnTo>
                  <a:pt x="867924" y="548562"/>
                </a:lnTo>
                <a:lnTo>
                  <a:pt x="843212" y="585257"/>
                </a:lnTo>
                <a:lnTo>
                  <a:pt x="813949" y="619303"/>
                </a:lnTo>
                <a:lnTo>
                  <a:pt x="780478" y="650414"/>
                </a:lnTo>
                <a:lnTo>
                  <a:pt x="743143" y="678304"/>
                </a:lnTo>
                <a:lnTo>
                  <a:pt x="702286" y="702687"/>
                </a:lnTo>
                <a:lnTo>
                  <a:pt x="658252" y="723277"/>
                </a:lnTo>
                <a:lnTo>
                  <a:pt x="611383" y="739790"/>
                </a:lnTo>
                <a:lnTo>
                  <a:pt x="562022" y="751938"/>
                </a:lnTo>
                <a:lnTo>
                  <a:pt x="510513" y="759436"/>
                </a:lnTo>
                <a:lnTo>
                  <a:pt x="457200" y="762000"/>
                </a:lnTo>
                <a:lnTo>
                  <a:pt x="403886" y="759436"/>
                </a:lnTo>
                <a:lnTo>
                  <a:pt x="352377" y="751938"/>
                </a:lnTo>
                <a:lnTo>
                  <a:pt x="303016" y="739790"/>
                </a:lnTo>
                <a:lnTo>
                  <a:pt x="256147" y="723277"/>
                </a:lnTo>
                <a:lnTo>
                  <a:pt x="212113" y="702687"/>
                </a:lnTo>
                <a:lnTo>
                  <a:pt x="171256" y="678304"/>
                </a:lnTo>
                <a:lnTo>
                  <a:pt x="133921" y="650414"/>
                </a:lnTo>
                <a:lnTo>
                  <a:pt x="100450" y="619303"/>
                </a:lnTo>
                <a:lnTo>
                  <a:pt x="71187" y="585257"/>
                </a:lnTo>
                <a:lnTo>
                  <a:pt x="46475" y="548562"/>
                </a:lnTo>
                <a:lnTo>
                  <a:pt x="26657" y="509502"/>
                </a:lnTo>
                <a:lnTo>
                  <a:pt x="12076" y="468365"/>
                </a:lnTo>
                <a:lnTo>
                  <a:pt x="3076" y="425436"/>
                </a:lnTo>
                <a:lnTo>
                  <a:pt x="0" y="381000"/>
                </a:lnTo>
                <a:close/>
              </a:path>
            </a:pathLst>
          </a:custGeom>
          <a:ln w="28575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153400" y="1066800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 h="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28575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7885556" y="3875278"/>
            <a:ext cx="95758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heavy" sz="1800">
                <a:solidFill>
                  <a:srgbClr val="0E6EC5"/>
                </a:solidFill>
                <a:uFill>
                  <a:solidFill>
                    <a:srgbClr val="0E6EC5"/>
                  </a:solidFill>
                </a:uFill>
                <a:latin typeface="Arial"/>
                <a:cs typeface="Arial"/>
              </a:rPr>
              <a:t>(Cortisol)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624953" y="5225288"/>
            <a:ext cx="158305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Arial"/>
                <a:cs typeface="Arial"/>
              </a:rPr>
              <a:t>Mineralocortico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3962400" y="152400"/>
            <a:ext cx="2743200" cy="457200"/>
          </a:xfrm>
          <a:prstGeom prst="rect"/>
          <a:ln w="38100">
            <a:solidFill>
              <a:srgbClr val="1204D5"/>
            </a:solidFill>
          </a:ln>
        </p:spPr>
        <p:txBody>
          <a:bodyPr wrap="square" lIns="0" tIns="28575" rIns="0" bIns="0" rtlCol="0" vert="horz">
            <a:spAutoFit/>
          </a:bodyPr>
          <a:lstStyle/>
          <a:p>
            <a:pPr marL="92710">
              <a:lnSpc>
                <a:spcPct val="100000"/>
              </a:lnSpc>
              <a:spcBef>
                <a:spcPts val="225"/>
              </a:spcBef>
            </a:pPr>
            <a:r>
              <a:rPr dirty="0" sz="2200" spc="-175">
                <a:solidFill>
                  <a:srgbClr val="1204D5"/>
                </a:solidFill>
              </a:rPr>
              <a:t>The </a:t>
            </a:r>
            <a:r>
              <a:rPr dirty="0" sz="2200" spc="-114">
                <a:solidFill>
                  <a:srgbClr val="1204D5"/>
                </a:solidFill>
              </a:rPr>
              <a:t>Adrenal</a:t>
            </a:r>
            <a:r>
              <a:rPr dirty="0" sz="2200" spc="-185">
                <a:solidFill>
                  <a:srgbClr val="1204D5"/>
                </a:solidFill>
              </a:rPr>
              <a:t> </a:t>
            </a:r>
            <a:r>
              <a:rPr dirty="0" sz="2200" spc="-95">
                <a:solidFill>
                  <a:srgbClr val="1204D5"/>
                </a:solidFill>
              </a:rPr>
              <a:t>Gland</a:t>
            </a:r>
            <a:endParaRPr sz="2200"/>
          </a:p>
        </p:txBody>
      </p:sp>
      <p:sp>
        <p:nvSpPr>
          <p:cNvPr id="9" name="object 9"/>
          <p:cNvSpPr/>
          <p:nvPr/>
        </p:nvSpPr>
        <p:spPr>
          <a:xfrm>
            <a:off x="152400" y="990600"/>
            <a:ext cx="2667000" cy="0"/>
          </a:xfrm>
          <a:custGeom>
            <a:avLst/>
            <a:gdLst/>
            <a:ahLst/>
            <a:cxnLst/>
            <a:rect l="l" t="t" r="r" b="b"/>
            <a:pathLst>
              <a:path w="2667000" h="0">
                <a:moveTo>
                  <a:pt x="0" y="0"/>
                </a:moveTo>
                <a:lnTo>
                  <a:pt x="2667000" y="0"/>
                </a:lnTo>
              </a:path>
            </a:pathLst>
          </a:custGeom>
          <a:ln w="28575">
            <a:solidFill>
              <a:srgbClr val="1204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7624953" y="5453888"/>
            <a:ext cx="145034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60805" algn="l"/>
              </a:tabLst>
            </a:pPr>
            <a:r>
              <a:rPr dirty="0" u="heavy" sz="1800">
                <a:solidFill>
                  <a:srgbClr val="1204D5"/>
                </a:solidFill>
                <a:uFill>
                  <a:solidFill>
                    <a:srgbClr val="1204D5"/>
                  </a:solidFill>
                </a:uFill>
                <a:latin typeface="Arial"/>
                <a:cs typeface="Arial"/>
              </a:rPr>
              <a:t>(	)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441829" y="5351170"/>
            <a:ext cx="332105" cy="6953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400" spc="-5">
                <a:solidFill>
                  <a:srgbClr val="1204D5"/>
                </a:solidFill>
                <a:latin typeface="Times New Roman"/>
                <a:cs typeface="Times New Roman"/>
              </a:rPr>
              <a:t>√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518029" y="3445205"/>
            <a:ext cx="332105" cy="6953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400" spc="-5">
                <a:solidFill>
                  <a:srgbClr val="1204D5"/>
                </a:solidFill>
                <a:latin typeface="Times New Roman"/>
                <a:cs typeface="Times New Roman"/>
              </a:rPr>
              <a:t>√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886200" y="2019300"/>
            <a:ext cx="3581400" cy="228600"/>
          </a:xfrm>
          <a:custGeom>
            <a:avLst/>
            <a:gdLst/>
            <a:ahLst/>
            <a:cxnLst/>
            <a:rect l="l" t="t" r="r" b="b"/>
            <a:pathLst>
              <a:path w="3581400" h="228600">
                <a:moveTo>
                  <a:pt x="3352800" y="0"/>
                </a:moveTo>
                <a:lnTo>
                  <a:pt x="3352800" y="228600"/>
                </a:lnTo>
                <a:lnTo>
                  <a:pt x="3505200" y="152400"/>
                </a:lnTo>
                <a:lnTo>
                  <a:pt x="3390900" y="152400"/>
                </a:lnTo>
                <a:lnTo>
                  <a:pt x="3390900" y="76200"/>
                </a:lnTo>
                <a:lnTo>
                  <a:pt x="3505200" y="76200"/>
                </a:lnTo>
                <a:lnTo>
                  <a:pt x="3352800" y="0"/>
                </a:lnTo>
                <a:close/>
              </a:path>
              <a:path w="3581400" h="228600">
                <a:moveTo>
                  <a:pt x="3352800" y="76200"/>
                </a:moveTo>
                <a:lnTo>
                  <a:pt x="0" y="76200"/>
                </a:lnTo>
                <a:lnTo>
                  <a:pt x="0" y="152400"/>
                </a:lnTo>
                <a:lnTo>
                  <a:pt x="3352800" y="152400"/>
                </a:lnTo>
                <a:lnTo>
                  <a:pt x="3352800" y="76200"/>
                </a:lnTo>
                <a:close/>
              </a:path>
              <a:path w="3581400" h="228600">
                <a:moveTo>
                  <a:pt x="3505200" y="76200"/>
                </a:moveTo>
                <a:lnTo>
                  <a:pt x="3390900" y="76200"/>
                </a:lnTo>
                <a:lnTo>
                  <a:pt x="3390900" y="152400"/>
                </a:lnTo>
                <a:lnTo>
                  <a:pt x="3505200" y="152400"/>
                </a:lnTo>
                <a:lnTo>
                  <a:pt x="3581400" y="114300"/>
                </a:lnTo>
                <a:lnTo>
                  <a:pt x="3505200" y="76200"/>
                </a:lnTo>
                <a:close/>
              </a:path>
            </a:pathLst>
          </a:custGeom>
          <a:solidFill>
            <a:srgbClr val="1204D5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01775" y="990600"/>
            <a:ext cx="5867400" cy="533400"/>
          </a:xfrm>
          <a:prstGeom prst="rect"/>
          <a:ln w="9525">
            <a:solidFill>
              <a:srgbClr val="000000"/>
            </a:solidFill>
          </a:ln>
        </p:spPr>
        <p:txBody>
          <a:bodyPr wrap="square" lIns="0" tIns="74930" rIns="0" bIns="0" rtlCol="0" vert="horz">
            <a:spAutoFit/>
          </a:bodyPr>
          <a:lstStyle/>
          <a:p>
            <a:pPr algn="ctr" marL="1905">
              <a:lnSpc>
                <a:spcPct val="100000"/>
              </a:lnSpc>
              <a:spcBef>
                <a:spcPts val="590"/>
              </a:spcBef>
            </a:pPr>
            <a:r>
              <a:rPr dirty="0" sz="2400" spc="-10">
                <a:latin typeface="Arial"/>
                <a:cs typeface="Arial"/>
              </a:rPr>
              <a:t>Androgens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73175" y="2971800"/>
            <a:ext cx="6096000" cy="0"/>
          </a:xfrm>
          <a:custGeom>
            <a:avLst/>
            <a:gdLst/>
            <a:ahLst/>
            <a:cxnLst/>
            <a:rect l="l" t="t" r="r" b="b"/>
            <a:pathLst>
              <a:path w="6096000" h="0">
                <a:moveTo>
                  <a:pt x="6096000" y="0"/>
                </a:moveTo>
                <a:lnTo>
                  <a:pt x="0" y="0"/>
                </a:lnTo>
              </a:path>
            </a:pathLst>
          </a:custGeom>
          <a:ln w="571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7283450" y="2971800"/>
            <a:ext cx="171450" cy="381000"/>
          </a:xfrm>
          <a:custGeom>
            <a:avLst/>
            <a:gdLst/>
            <a:ahLst/>
            <a:cxnLst/>
            <a:rect l="l" t="t" r="r" b="b"/>
            <a:pathLst>
              <a:path w="171450" h="381000">
                <a:moveTo>
                  <a:pt x="57150" y="209550"/>
                </a:moveTo>
                <a:lnTo>
                  <a:pt x="0" y="209550"/>
                </a:lnTo>
                <a:lnTo>
                  <a:pt x="85725" y="381000"/>
                </a:lnTo>
                <a:lnTo>
                  <a:pt x="157162" y="238125"/>
                </a:lnTo>
                <a:lnTo>
                  <a:pt x="57150" y="238125"/>
                </a:lnTo>
                <a:lnTo>
                  <a:pt x="57150" y="209550"/>
                </a:lnTo>
                <a:close/>
              </a:path>
              <a:path w="171450" h="381000">
                <a:moveTo>
                  <a:pt x="114300" y="0"/>
                </a:moveTo>
                <a:lnTo>
                  <a:pt x="57150" y="0"/>
                </a:lnTo>
                <a:lnTo>
                  <a:pt x="57150" y="238125"/>
                </a:lnTo>
                <a:lnTo>
                  <a:pt x="114300" y="238125"/>
                </a:lnTo>
                <a:lnTo>
                  <a:pt x="114300" y="0"/>
                </a:lnTo>
                <a:close/>
              </a:path>
              <a:path w="171450" h="381000">
                <a:moveTo>
                  <a:pt x="171450" y="209550"/>
                </a:moveTo>
                <a:lnTo>
                  <a:pt x="114300" y="209550"/>
                </a:lnTo>
                <a:lnTo>
                  <a:pt x="114300" y="238125"/>
                </a:lnTo>
                <a:lnTo>
                  <a:pt x="157162" y="238125"/>
                </a:lnTo>
                <a:lnTo>
                  <a:pt x="171450" y="2095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187450" y="2971800"/>
            <a:ext cx="171450" cy="381000"/>
          </a:xfrm>
          <a:custGeom>
            <a:avLst/>
            <a:gdLst/>
            <a:ahLst/>
            <a:cxnLst/>
            <a:rect l="l" t="t" r="r" b="b"/>
            <a:pathLst>
              <a:path w="171450" h="381000">
                <a:moveTo>
                  <a:pt x="57150" y="209550"/>
                </a:moveTo>
                <a:lnTo>
                  <a:pt x="0" y="209550"/>
                </a:lnTo>
                <a:lnTo>
                  <a:pt x="85725" y="381000"/>
                </a:lnTo>
                <a:lnTo>
                  <a:pt x="157162" y="238125"/>
                </a:lnTo>
                <a:lnTo>
                  <a:pt x="57150" y="238125"/>
                </a:lnTo>
                <a:lnTo>
                  <a:pt x="57150" y="209550"/>
                </a:lnTo>
                <a:close/>
              </a:path>
              <a:path w="171450" h="381000">
                <a:moveTo>
                  <a:pt x="114300" y="0"/>
                </a:moveTo>
                <a:lnTo>
                  <a:pt x="57150" y="0"/>
                </a:lnTo>
                <a:lnTo>
                  <a:pt x="57150" y="238125"/>
                </a:lnTo>
                <a:lnTo>
                  <a:pt x="114300" y="238125"/>
                </a:lnTo>
                <a:lnTo>
                  <a:pt x="114300" y="0"/>
                </a:lnTo>
                <a:close/>
              </a:path>
              <a:path w="171450" h="381000">
                <a:moveTo>
                  <a:pt x="171450" y="209550"/>
                </a:moveTo>
                <a:lnTo>
                  <a:pt x="114300" y="209550"/>
                </a:lnTo>
                <a:lnTo>
                  <a:pt x="114300" y="238125"/>
                </a:lnTo>
                <a:lnTo>
                  <a:pt x="157162" y="238125"/>
                </a:lnTo>
                <a:lnTo>
                  <a:pt x="171450" y="2095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81000" y="3409950"/>
            <a:ext cx="1983105" cy="1924050"/>
          </a:xfrm>
          <a:custGeom>
            <a:avLst/>
            <a:gdLst/>
            <a:ahLst/>
            <a:cxnLst/>
            <a:rect l="l" t="t" r="r" b="b"/>
            <a:pathLst>
              <a:path w="1983105" h="1924050">
                <a:moveTo>
                  <a:pt x="0" y="962025"/>
                </a:moveTo>
                <a:lnTo>
                  <a:pt x="1213" y="914005"/>
                </a:lnTo>
                <a:lnTo>
                  <a:pt x="4815" y="866595"/>
                </a:lnTo>
                <a:lnTo>
                  <a:pt x="10749" y="819851"/>
                </a:lnTo>
                <a:lnTo>
                  <a:pt x="18958" y="773826"/>
                </a:lnTo>
                <a:lnTo>
                  <a:pt x="29385" y="728577"/>
                </a:lnTo>
                <a:lnTo>
                  <a:pt x="41974" y="684158"/>
                </a:lnTo>
                <a:lnTo>
                  <a:pt x="56668" y="640625"/>
                </a:lnTo>
                <a:lnTo>
                  <a:pt x="73409" y="598032"/>
                </a:lnTo>
                <a:lnTo>
                  <a:pt x="92142" y="556435"/>
                </a:lnTo>
                <a:lnTo>
                  <a:pt x="112809" y="515888"/>
                </a:lnTo>
                <a:lnTo>
                  <a:pt x="135353" y="476447"/>
                </a:lnTo>
                <a:lnTo>
                  <a:pt x="159718" y="438167"/>
                </a:lnTo>
                <a:lnTo>
                  <a:pt x="185847" y="401103"/>
                </a:lnTo>
                <a:lnTo>
                  <a:pt x="213683" y="365310"/>
                </a:lnTo>
                <a:lnTo>
                  <a:pt x="243170" y="330843"/>
                </a:lnTo>
                <a:lnTo>
                  <a:pt x="274249" y="297757"/>
                </a:lnTo>
                <a:lnTo>
                  <a:pt x="306866" y="266107"/>
                </a:lnTo>
                <a:lnTo>
                  <a:pt x="340962" y="235949"/>
                </a:lnTo>
                <a:lnTo>
                  <a:pt x="376481" y="207337"/>
                </a:lnTo>
                <a:lnTo>
                  <a:pt x="413367" y="180327"/>
                </a:lnTo>
                <a:lnTo>
                  <a:pt x="451562" y="154973"/>
                </a:lnTo>
                <a:lnTo>
                  <a:pt x="491010" y="131332"/>
                </a:lnTo>
                <a:lnTo>
                  <a:pt x="531653" y="109457"/>
                </a:lnTo>
                <a:lnTo>
                  <a:pt x="573436" y="89403"/>
                </a:lnTo>
                <a:lnTo>
                  <a:pt x="616300" y="71227"/>
                </a:lnTo>
                <a:lnTo>
                  <a:pt x="660191" y="54983"/>
                </a:lnTo>
                <a:lnTo>
                  <a:pt x="705049" y="40726"/>
                </a:lnTo>
                <a:lnTo>
                  <a:pt x="750820" y="28511"/>
                </a:lnTo>
                <a:lnTo>
                  <a:pt x="797445" y="18394"/>
                </a:lnTo>
                <a:lnTo>
                  <a:pt x="844869" y="10429"/>
                </a:lnTo>
                <a:lnTo>
                  <a:pt x="893034" y="4672"/>
                </a:lnTo>
                <a:lnTo>
                  <a:pt x="941884" y="1177"/>
                </a:lnTo>
                <a:lnTo>
                  <a:pt x="991362" y="0"/>
                </a:lnTo>
                <a:lnTo>
                  <a:pt x="1040850" y="1177"/>
                </a:lnTo>
                <a:lnTo>
                  <a:pt x="1089710" y="4672"/>
                </a:lnTo>
                <a:lnTo>
                  <a:pt x="1137885" y="10429"/>
                </a:lnTo>
                <a:lnTo>
                  <a:pt x="1185318" y="18394"/>
                </a:lnTo>
                <a:lnTo>
                  <a:pt x="1231953" y="28511"/>
                </a:lnTo>
                <a:lnTo>
                  <a:pt x="1277731" y="40726"/>
                </a:lnTo>
                <a:lnTo>
                  <a:pt x="1322597" y="54983"/>
                </a:lnTo>
                <a:lnTo>
                  <a:pt x="1366494" y="71227"/>
                </a:lnTo>
                <a:lnTo>
                  <a:pt x="1409365" y="89403"/>
                </a:lnTo>
                <a:lnTo>
                  <a:pt x="1451154" y="109457"/>
                </a:lnTo>
                <a:lnTo>
                  <a:pt x="1491803" y="131332"/>
                </a:lnTo>
                <a:lnTo>
                  <a:pt x="1531255" y="154973"/>
                </a:lnTo>
                <a:lnTo>
                  <a:pt x="1569455" y="180327"/>
                </a:lnTo>
                <a:lnTo>
                  <a:pt x="1606344" y="207337"/>
                </a:lnTo>
                <a:lnTo>
                  <a:pt x="1641867" y="235949"/>
                </a:lnTo>
                <a:lnTo>
                  <a:pt x="1675967" y="266107"/>
                </a:lnTo>
                <a:lnTo>
                  <a:pt x="1708586" y="297757"/>
                </a:lnTo>
                <a:lnTo>
                  <a:pt x="1739668" y="330843"/>
                </a:lnTo>
                <a:lnTo>
                  <a:pt x="1769157" y="365310"/>
                </a:lnTo>
                <a:lnTo>
                  <a:pt x="1796995" y="401103"/>
                </a:lnTo>
                <a:lnTo>
                  <a:pt x="1823126" y="438167"/>
                </a:lnTo>
                <a:lnTo>
                  <a:pt x="1847492" y="476447"/>
                </a:lnTo>
                <a:lnTo>
                  <a:pt x="1870038" y="515888"/>
                </a:lnTo>
                <a:lnTo>
                  <a:pt x="1890705" y="556435"/>
                </a:lnTo>
                <a:lnTo>
                  <a:pt x="1909439" y="598032"/>
                </a:lnTo>
                <a:lnTo>
                  <a:pt x="1926181" y="640625"/>
                </a:lnTo>
                <a:lnTo>
                  <a:pt x="1940875" y="684158"/>
                </a:lnTo>
                <a:lnTo>
                  <a:pt x="1953464" y="728577"/>
                </a:lnTo>
                <a:lnTo>
                  <a:pt x="1963892" y="773826"/>
                </a:lnTo>
                <a:lnTo>
                  <a:pt x="1972101" y="819851"/>
                </a:lnTo>
                <a:lnTo>
                  <a:pt x="1978035" y="866595"/>
                </a:lnTo>
                <a:lnTo>
                  <a:pt x="1981637" y="914005"/>
                </a:lnTo>
                <a:lnTo>
                  <a:pt x="1982851" y="962025"/>
                </a:lnTo>
                <a:lnTo>
                  <a:pt x="1981637" y="1010044"/>
                </a:lnTo>
                <a:lnTo>
                  <a:pt x="1978035" y="1057454"/>
                </a:lnTo>
                <a:lnTo>
                  <a:pt x="1972101" y="1104198"/>
                </a:lnTo>
                <a:lnTo>
                  <a:pt x="1963892" y="1150223"/>
                </a:lnTo>
                <a:lnTo>
                  <a:pt x="1953464" y="1195472"/>
                </a:lnTo>
                <a:lnTo>
                  <a:pt x="1940875" y="1239891"/>
                </a:lnTo>
                <a:lnTo>
                  <a:pt x="1926181" y="1283424"/>
                </a:lnTo>
                <a:lnTo>
                  <a:pt x="1909439" y="1326017"/>
                </a:lnTo>
                <a:lnTo>
                  <a:pt x="1890705" y="1367614"/>
                </a:lnTo>
                <a:lnTo>
                  <a:pt x="1870038" y="1408161"/>
                </a:lnTo>
                <a:lnTo>
                  <a:pt x="1847492" y="1447602"/>
                </a:lnTo>
                <a:lnTo>
                  <a:pt x="1823126" y="1485882"/>
                </a:lnTo>
                <a:lnTo>
                  <a:pt x="1796995" y="1522946"/>
                </a:lnTo>
                <a:lnTo>
                  <a:pt x="1769157" y="1558739"/>
                </a:lnTo>
                <a:lnTo>
                  <a:pt x="1739668" y="1593206"/>
                </a:lnTo>
                <a:lnTo>
                  <a:pt x="1708586" y="1626292"/>
                </a:lnTo>
                <a:lnTo>
                  <a:pt x="1675967" y="1657942"/>
                </a:lnTo>
                <a:lnTo>
                  <a:pt x="1641867" y="1688100"/>
                </a:lnTo>
                <a:lnTo>
                  <a:pt x="1606344" y="1716712"/>
                </a:lnTo>
                <a:lnTo>
                  <a:pt x="1569455" y="1743722"/>
                </a:lnTo>
                <a:lnTo>
                  <a:pt x="1531255" y="1769076"/>
                </a:lnTo>
                <a:lnTo>
                  <a:pt x="1491803" y="1792717"/>
                </a:lnTo>
                <a:lnTo>
                  <a:pt x="1451154" y="1814592"/>
                </a:lnTo>
                <a:lnTo>
                  <a:pt x="1409365" y="1834646"/>
                </a:lnTo>
                <a:lnTo>
                  <a:pt x="1366494" y="1852822"/>
                </a:lnTo>
                <a:lnTo>
                  <a:pt x="1322597" y="1869066"/>
                </a:lnTo>
                <a:lnTo>
                  <a:pt x="1277731" y="1883323"/>
                </a:lnTo>
                <a:lnTo>
                  <a:pt x="1231953" y="1895538"/>
                </a:lnTo>
                <a:lnTo>
                  <a:pt x="1185318" y="1905655"/>
                </a:lnTo>
                <a:lnTo>
                  <a:pt x="1137885" y="1913620"/>
                </a:lnTo>
                <a:lnTo>
                  <a:pt x="1089710" y="1919377"/>
                </a:lnTo>
                <a:lnTo>
                  <a:pt x="1040850" y="1922872"/>
                </a:lnTo>
                <a:lnTo>
                  <a:pt x="991362" y="1924050"/>
                </a:lnTo>
                <a:lnTo>
                  <a:pt x="941884" y="1922872"/>
                </a:lnTo>
                <a:lnTo>
                  <a:pt x="893034" y="1919377"/>
                </a:lnTo>
                <a:lnTo>
                  <a:pt x="844869" y="1913620"/>
                </a:lnTo>
                <a:lnTo>
                  <a:pt x="797445" y="1905655"/>
                </a:lnTo>
                <a:lnTo>
                  <a:pt x="750820" y="1895538"/>
                </a:lnTo>
                <a:lnTo>
                  <a:pt x="705049" y="1883323"/>
                </a:lnTo>
                <a:lnTo>
                  <a:pt x="660191" y="1869066"/>
                </a:lnTo>
                <a:lnTo>
                  <a:pt x="616300" y="1852822"/>
                </a:lnTo>
                <a:lnTo>
                  <a:pt x="573436" y="1834646"/>
                </a:lnTo>
                <a:lnTo>
                  <a:pt x="531653" y="1814592"/>
                </a:lnTo>
                <a:lnTo>
                  <a:pt x="491010" y="1792717"/>
                </a:lnTo>
                <a:lnTo>
                  <a:pt x="451562" y="1769076"/>
                </a:lnTo>
                <a:lnTo>
                  <a:pt x="413367" y="1743722"/>
                </a:lnTo>
                <a:lnTo>
                  <a:pt x="376481" y="1716712"/>
                </a:lnTo>
                <a:lnTo>
                  <a:pt x="340962" y="1688100"/>
                </a:lnTo>
                <a:lnTo>
                  <a:pt x="306866" y="1657942"/>
                </a:lnTo>
                <a:lnTo>
                  <a:pt x="274249" y="1626292"/>
                </a:lnTo>
                <a:lnTo>
                  <a:pt x="243170" y="1593206"/>
                </a:lnTo>
                <a:lnTo>
                  <a:pt x="213683" y="1558739"/>
                </a:lnTo>
                <a:lnTo>
                  <a:pt x="185847" y="1522946"/>
                </a:lnTo>
                <a:lnTo>
                  <a:pt x="159718" y="1485882"/>
                </a:lnTo>
                <a:lnTo>
                  <a:pt x="135353" y="1447602"/>
                </a:lnTo>
                <a:lnTo>
                  <a:pt x="112809" y="1408161"/>
                </a:lnTo>
                <a:lnTo>
                  <a:pt x="92142" y="1367614"/>
                </a:lnTo>
                <a:lnTo>
                  <a:pt x="73409" y="1326017"/>
                </a:lnTo>
                <a:lnTo>
                  <a:pt x="56668" y="1283424"/>
                </a:lnTo>
                <a:lnTo>
                  <a:pt x="41974" y="1239891"/>
                </a:lnTo>
                <a:lnTo>
                  <a:pt x="29385" y="1195472"/>
                </a:lnTo>
                <a:lnTo>
                  <a:pt x="18958" y="1150223"/>
                </a:lnTo>
                <a:lnTo>
                  <a:pt x="10749" y="1104198"/>
                </a:lnTo>
                <a:lnTo>
                  <a:pt x="4815" y="1057454"/>
                </a:lnTo>
                <a:lnTo>
                  <a:pt x="1213" y="1010044"/>
                </a:lnTo>
                <a:lnTo>
                  <a:pt x="0" y="96202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436880" y="3793947"/>
            <a:ext cx="1874520" cy="7607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2400" spc="120" b="1">
                <a:latin typeface="Times New Roman"/>
                <a:cs typeface="Times New Roman"/>
              </a:rPr>
              <a:t>Testosterone</a:t>
            </a:r>
            <a:endParaRPr sz="2400">
              <a:latin typeface="Times New Roman"/>
              <a:cs typeface="Times New Roman"/>
            </a:endParaRPr>
          </a:p>
          <a:p>
            <a:pPr algn="ctr" marL="3810">
              <a:lnSpc>
                <a:spcPct val="100000"/>
              </a:lnSpc>
              <a:spcBef>
                <a:spcPts val="25"/>
              </a:spcBef>
            </a:pPr>
            <a:r>
              <a:rPr dirty="0" sz="2400" spc="10" b="1">
                <a:latin typeface="Times New Roman"/>
                <a:cs typeface="Times New Roman"/>
              </a:rPr>
              <a:t>(</a:t>
            </a:r>
            <a:r>
              <a:rPr dirty="0" sz="2400" spc="10" b="1">
                <a:latin typeface="Verdana"/>
                <a:cs typeface="Verdana"/>
              </a:rPr>
              <a:t>Testis)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9400" y="5410200"/>
            <a:ext cx="2825115" cy="36957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33019" rIns="0" bIns="0" rtlCol="0" vert="horz">
            <a:spAutoFit/>
          </a:bodyPr>
          <a:lstStyle/>
          <a:p>
            <a:pPr marL="91440">
              <a:lnSpc>
                <a:spcPct val="100000"/>
              </a:lnSpc>
              <a:spcBef>
                <a:spcPts val="259"/>
              </a:spcBef>
            </a:pPr>
            <a:r>
              <a:rPr dirty="0" sz="1800" spc="-10">
                <a:latin typeface="Georgia"/>
                <a:cs typeface="Georgia"/>
              </a:rPr>
              <a:t>the </a:t>
            </a:r>
            <a:r>
              <a:rPr dirty="0" sz="1800" spc="-35">
                <a:latin typeface="Georgia"/>
                <a:cs typeface="Georgia"/>
              </a:rPr>
              <a:t>major </a:t>
            </a:r>
            <a:r>
              <a:rPr dirty="0" sz="1800" spc="-30">
                <a:latin typeface="Georgia"/>
                <a:cs typeface="Georgia"/>
              </a:rPr>
              <a:t>active</a:t>
            </a:r>
            <a:r>
              <a:rPr dirty="0" sz="1800" spc="-140">
                <a:latin typeface="Georgia"/>
                <a:cs typeface="Georgia"/>
              </a:rPr>
              <a:t> </a:t>
            </a:r>
            <a:r>
              <a:rPr dirty="0" sz="1800" spc="-30">
                <a:latin typeface="Georgia"/>
                <a:cs typeface="Georgia"/>
              </a:rPr>
              <a:t>androgen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328028" y="3810000"/>
            <a:ext cx="2138045" cy="132397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31115" rIns="0" bIns="0" rtlCol="0" vert="horz">
            <a:spAutoFit/>
          </a:bodyPr>
          <a:lstStyle/>
          <a:p>
            <a:pPr algn="ctr" marL="106045" marR="97155" indent="-63500">
              <a:lnSpc>
                <a:spcPct val="100000"/>
              </a:lnSpc>
              <a:spcBef>
                <a:spcPts val="245"/>
              </a:spcBef>
            </a:pPr>
            <a:r>
              <a:rPr dirty="0" sz="2000" spc="85" b="1">
                <a:latin typeface="Times New Roman"/>
                <a:cs typeface="Times New Roman"/>
              </a:rPr>
              <a:t>adrenal  </a:t>
            </a:r>
            <a:r>
              <a:rPr dirty="0" sz="2000" spc="105" b="1">
                <a:latin typeface="Times New Roman"/>
                <a:cs typeface="Times New Roman"/>
              </a:rPr>
              <a:t>androgens  </a:t>
            </a:r>
            <a:r>
              <a:rPr dirty="0" sz="2000" spc="65" b="1">
                <a:latin typeface="Times New Roman"/>
                <a:cs typeface="Times New Roman"/>
              </a:rPr>
              <a:t>(Adrenal</a:t>
            </a:r>
            <a:r>
              <a:rPr dirty="0" sz="2000" spc="-40" b="1">
                <a:latin typeface="Times New Roman"/>
                <a:cs typeface="Times New Roman"/>
              </a:rPr>
              <a:t> </a:t>
            </a:r>
            <a:r>
              <a:rPr dirty="0" sz="2000" spc="65" b="1">
                <a:latin typeface="Times New Roman"/>
                <a:cs typeface="Times New Roman"/>
              </a:rPr>
              <a:t>Gland)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486400" y="5486400"/>
            <a:ext cx="3576954" cy="64643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33019" rIns="0" bIns="0" rtlCol="0" vert="horz">
            <a:spAutoFit/>
          </a:bodyPr>
          <a:lstStyle/>
          <a:p>
            <a:pPr marL="1437640" marR="98425" indent="-1326515">
              <a:lnSpc>
                <a:spcPct val="100000"/>
              </a:lnSpc>
              <a:spcBef>
                <a:spcPts val="259"/>
              </a:spcBef>
            </a:pPr>
            <a:r>
              <a:rPr dirty="0" sz="1800" spc="-50">
                <a:latin typeface="Georgia"/>
                <a:cs typeface="Georgia"/>
              </a:rPr>
              <a:t>have </a:t>
            </a:r>
            <a:r>
              <a:rPr dirty="0" sz="1800" spc="-35">
                <a:latin typeface="Georgia"/>
                <a:cs typeface="Georgia"/>
              </a:rPr>
              <a:t>less </a:t>
            </a:r>
            <a:r>
              <a:rPr dirty="0" sz="1800" spc="-20">
                <a:latin typeface="Georgia"/>
                <a:cs typeface="Georgia"/>
              </a:rPr>
              <a:t>than </a:t>
            </a:r>
            <a:r>
              <a:rPr dirty="0" sz="1800" spc="-95">
                <a:latin typeface="Georgia"/>
                <a:cs typeface="Georgia"/>
              </a:rPr>
              <a:t>20% </a:t>
            </a:r>
            <a:r>
              <a:rPr dirty="0" sz="1800" spc="-15">
                <a:latin typeface="Georgia"/>
                <a:cs typeface="Georgia"/>
              </a:rPr>
              <a:t>of </a:t>
            </a:r>
            <a:r>
              <a:rPr dirty="0" sz="1800" spc="-25">
                <a:latin typeface="Georgia"/>
                <a:cs typeface="Georgia"/>
              </a:rPr>
              <a:t>testosterone  </a:t>
            </a:r>
            <a:r>
              <a:rPr dirty="0" sz="1800" spc="-40">
                <a:latin typeface="Georgia"/>
                <a:cs typeface="Georgia"/>
              </a:rPr>
              <a:t>activity.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530730" y="1600212"/>
            <a:ext cx="5876290" cy="70802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29845" rIns="0" bIns="0" rtlCol="0" vert="horz">
            <a:spAutoFit/>
          </a:bodyPr>
          <a:lstStyle/>
          <a:p>
            <a:pPr marL="92075">
              <a:lnSpc>
                <a:spcPct val="100000"/>
              </a:lnSpc>
              <a:spcBef>
                <a:spcPts val="235"/>
              </a:spcBef>
            </a:pPr>
            <a:r>
              <a:rPr dirty="0" sz="2000" spc="-60">
                <a:latin typeface="Trebuchet MS"/>
                <a:cs typeface="Trebuchet MS"/>
              </a:rPr>
              <a:t>Androgens </a:t>
            </a:r>
            <a:r>
              <a:rPr dirty="0" sz="2000" spc="-100">
                <a:latin typeface="Trebuchet MS"/>
                <a:cs typeface="Trebuchet MS"/>
              </a:rPr>
              <a:t>are </a:t>
            </a:r>
            <a:r>
              <a:rPr dirty="0" sz="2000" spc="-90">
                <a:latin typeface="Trebuchet MS"/>
                <a:cs typeface="Trebuchet MS"/>
              </a:rPr>
              <a:t>the </a:t>
            </a:r>
            <a:r>
              <a:rPr dirty="0" sz="2000" spc="-55">
                <a:latin typeface="Trebuchet MS"/>
                <a:cs typeface="Trebuchet MS"/>
              </a:rPr>
              <a:t>hormones </a:t>
            </a:r>
            <a:r>
              <a:rPr dirty="0" sz="2000" spc="-105">
                <a:latin typeface="Trebuchet MS"/>
                <a:cs typeface="Trebuchet MS"/>
              </a:rPr>
              <a:t>that </a:t>
            </a:r>
            <a:r>
              <a:rPr dirty="0" sz="2000" spc="-130">
                <a:latin typeface="Trebuchet MS"/>
                <a:cs typeface="Trebuchet MS"/>
              </a:rPr>
              <a:t>exert</a:t>
            </a:r>
            <a:r>
              <a:rPr dirty="0" sz="2000" spc="-425">
                <a:latin typeface="Trebuchet MS"/>
                <a:cs typeface="Trebuchet MS"/>
              </a:rPr>
              <a:t> </a:t>
            </a:r>
            <a:r>
              <a:rPr dirty="0" sz="2000" spc="-95">
                <a:latin typeface="Trebuchet MS"/>
                <a:cs typeface="Trebuchet MS"/>
              </a:rPr>
              <a:t>masculinizing</a:t>
            </a:r>
            <a:endParaRPr sz="2000">
              <a:latin typeface="Trebuchet MS"/>
              <a:cs typeface="Trebuchet MS"/>
            </a:endParaRPr>
          </a:p>
          <a:p>
            <a:pPr marL="92075">
              <a:lnSpc>
                <a:spcPct val="100000"/>
              </a:lnSpc>
            </a:pPr>
            <a:r>
              <a:rPr dirty="0" sz="2000" spc="-130">
                <a:latin typeface="Trebuchet MS"/>
                <a:cs typeface="Trebuchet MS"/>
              </a:rPr>
              <a:t>effects </a:t>
            </a:r>
            <a:r>
              <a:rPr dirty="0" sz="2000" spc="-70">
                <a:latin typeface="Trebuchet MS"/>
                <a:cs typeface="Trebuchet MS"/>
              </a:rPr>
              <a:t>and </a:t>
            </a:r>
            <a:r>
              <a:rPr dirty="0" sz="2000" spc="-100">
                <a:latin typeface="Trebuchet MS"/>
                <a:cs typeface="Trebuchet MS"/>
              </a:rPr>
              <a:t>they </a:t>
            </a:r>
            <a:r>
              <a:rPr dirty="0" sz="2000" spc="-80">
                <a:latin typeface="Trebuchet MS"/>
                <a:cs typeface="Trebuchet MS"/>
              </a:rPr>
              <a:t>promote </a:t>
            </a:r>
            <a:r>
              <a:rPr dirty="0" sz="2000" spc="-75">
                <a:latin typeface="Trebuchet MS"/>
                <a:cs typeface="Trebuchet MS"/>
              </a:rPr>
              <a:t>anabolism </a:t>
            </a:r>
            <a:r>
              <a:rPr dirty="0" sz="2000" spc="-70">
                <a:latin typeface="Trebuchet MS"/>
                <a:cs typeface="Trebuchet MS"/>
              </a:rPr>
              <a:t>and</a:t>
            </a:r>
            <a:r>
              <a:rPr dirty="0" sz="2000" spc="-355">
                <a:latin typeface="Trebuchet MS"/>
                <a:cs typeface="Trebuchet MS"/>
              </a:rPr>
              <a:t> </a:t>
            </a:r>
            <a:r>
              <a:rPr dirty="0" sz="2000" spc="-100">
                <a:latin typeface="Trebuchet MS"/>
                <a:cs typeface="Trebuchet MS"/>
              </a:rPr>
              <a:t>growth.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310634" y="2384298"/>
            <a:ext cx="171450" cy="588010"/>
          </a:xfrm>
          <a:custGeom>
            <a:avLst/>
            <a:gdLst/>
            <a:ahLst/>
            <a:cxnLst/>
            <a:rect l="l" t="t" r="r" b="b"/>
            <a:pathLst>
              <a:path w="171450" h="588010">
                <a:moveTo>
                  <a:pt x="57150" y="416051"/>
                </a:moveTo>
                <a:lnTo>
                  <a:pt x="0" y="416051"/>
                </a:lnTo>
                <a:lnTo>
                  <a:pt x="85725" y="587501"/>
                </a:lnTo>
                <a:lnTo>
                  <a:pt x="157162" y="444626"/>
                </a:lnTo>
                <a:lnTo>
                  <a:pt x="57150" y="444626"/>
                </a:lnTo>
                <a:lnTo>
                  <a:pt x="57150" y="416051"/>
                </a:lnTo>
                <a:close/>
              </a:path>
              <a:path w="171450" h="588010">
                <a:moveTo>
                  <a:pt x="114300" y="0"/>
                </a:moveTo>
                <a:lnTo>
                  <a:pt x="57150" y="0"/>
                </a:lnTo>
                <a:lnTo>
                  <a:pt x="57150" y="444626"/>
                </a:lnTo>
                <a:lnTo>
                  <a:pt x="114300" y="444626"/>
                </a:lnTo>
                <a:lnTo>
                  <a:pt x="114300" y="0"/>
                </a:lnTo>
                <a:close/>
              </a:path>
              <a:path w="171450" h="588010">
                <a:moveTo>
                  <a:pt x="171450" y="416051"/>
                </a:moveTo>
                <a:lnTo>
                  <a:pt x="114300" y="416051"/>
                </a:lnTo>
                <a:lnTo>
                  <a:pt x="114300" y="444626"/>
                </a:lnTo>
                <a:lnTo>
                  <a:pt x="157162" y="444626"/>
                </a:lnTo>
                <a:lnTo>
                  <a:pt x="171450" y="4160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4086" y="1987930"/>
            <a:ext cx="3596640" cy="685800"/>
          </a:xfrm>
          <a:prstGeom prst="rect">
            <a:avLst/>
          </a:prstGeom>
          <a:ln w="9525">
            <a:solidFill>
              <a:srgbClr val="660066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196850">
              <a:lnSpc>
                <a:spcPts val="2635"/>
              </a:lnSpc>
            </a:pPr>
            <a:r>
              <a:rPr dirty="0" sz="2400" b="1">
                <a:latin typeface="Arial"/>
                <a:cs typeface="Arial"/>
              </a:rPr>
              <a:t>Female sex</a:t>
            </a:r>
            <a:r>
              <a:rPr dirty="0" sz="2400" spc="-90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hormones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33627" y="2743200"/>
            <a:ext cx="2500630" cy="1576070"/>
          </a:xfrm>
          <a:custGeom>
            <a:avLst/>
            <a:gdLst/>
            <a:ahLst/>
            <a:cxnLst/>
            <a:rect l="l" t="t" r="r" b="b"/>
            <a:pathLst>
              <a:path w="2500629" h="1576070">
                <a:moveTo>
                  <a:pt x="0" y="1575816"/>
                </a:moveTo>
                <a:lnTo>
                  <a:pt x="2500122" y="1575816"/>
                </a:lnTo>
                <a:lnTo>
                  <a:pt x="2500122" y="0"/>
                </a:lnTo>
                <a:lnTo>
                  <a:pt x="0" y="0"/>
                </a:lnTo>
                <a:lnTo>
                  <a:pt x="0" y="1575816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325625" y="2981655"/>
            <a:ext cx="2182495" cy="514984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44170" indent="-344170">
              <a:lnSpc>
                <a:spcPct val="100000"/>
              </a:lnSpc>
              <a:spcBef>
                <a:spcPts val="110"/>
              </a:spcBef>
              <a:buFont typeface="Arial"/>
              <a:buChar char="•"/>
              <a:tabLst>
                <a:tab pos="344170" algn="l"/>
                <a:tab pos="344805" algn="l"/>
              </a:tabLst>
            </a:pPr>
            <a:r>
              <a:rPr dirty="0" sz="1600" spc="60" b="1">
                <a:latin typeface="Times New Roman"/>
                <a:cs typeface="Times New Roman"/>
              </a:rPr>
              <a:t>Adrenal</a:t>
            </a:r>
            <a:r>
              <a:rPr dirty="0" sz="1600" spc="-130" b="1">
                <a:latin typeface="Times New Roman"/>
                <a:cs typeface="Times New Roman"/>
              </a:rPr>
              <a:t> </a:t>
            </a:r>
            <a:r>
              <a:rPr dirty="0" sz="1600" spc="95" b="1">
                <a:latin typeface="Times New Roman"/>
                <a:cs typeface="Times New Roman"/>
              </a:rPr>
              <a:t>androgens</a:t>
            </a:r>
            <a:endParaRPr sz="1600">
              <a:latin typeface="Times New Roman"/>
              <a:cs typeface="Times New Roman"/>
            </a:endParaRPr>
          </a:p>
          <a:p>
            <a:pPr marL="344170">
              <a:lnSpc>
                <a:spcPct val="100000"/>
              </a:lnSpc>
            </a:pPr>
            <a:r>
              <a:rPr dirty="0" sz="1600" spc="-15">
                <a:latin typeface="Georgia"/>
                <a:cs typeface="Georgia"/>
              </a:rPr>
              <a:t>includes</a:t>
            </a:r>
            <a:r>
              <a:rPr dirty="0" sz="1600" spc="-35">
                <a:latin typeface="Georgia"/>
                <a:cs typeface="Georgia"/>
              </a:rPr>
              <a:t> </a:t>
            </a:r>
            <a:r>
              <a:rPr dirty="0" sz="1600" spc="-90">
                <a:latin typeface="Georgia"/>
                <a:cs typeface="Georgia"/>
              </a:rPr>
              <a:t>: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25625" y="3469640"/>
            <a:ext cx="2292985" cy="75882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R="5080">
              <a:lnSpc>
                <a:spcPct val="100000"/>
              </a:lnSpc>
              <a:spcBef>
                <a:spcPts val="105"/>
              </a:spcBef>
            </a:pPr>
            <a:r>
              <a:rPr dirty="0" sz="1600" spc="-25">
                <a:latin typeface="Georgia"/>
                <a:cs typeface="Georgia"/>
              </a:rPr>
              <a:t>- dehydroepiandrosterone  </a:t>
            </a:r>
            <a:r>
              <a:rPr dirty="0" sz="1600" spc="-30">
                <a:latin typeface="Georgia"/>
                <a:cs typeface="Georgia"/>
              </a:rPr>
              <a:t>(DHEA),</a:t>
            </a:r>
            <a:endParaRPr sz="1600">
              <a:latin typeface="Georgia"/>
              <a:cs typeface="Georgia"/>
            </a:endParaRPr>
          </a:p>
          <a:p>
            <a:pPr marL="51435">
              <a:lnSpc>
                <a:spcPct val="100000"/>
              </a:lnSpc>
              <a:spcBef>
                <a:spcPts val="5"/>
              </a:spcBef>
            </a:pPr>
            <a:r>
              <a:rPr dirty="0" sz="1600" spc="-25">
                <a:latin typeface="Georgia"/>
                <a:cs typeface="Georgia"/>
              </a:rPr>
              <a:t>-</a:t>
            </a:r>
            <a:r>
              <a:rPr dirty="0" sz="1600">
                <a:latin typeface="Georgia"/>
                <a:cs typeface="Georgia"/>
              </a:rPr>
              <a:t> </a:t>
            </a:r>
            <a:r>
              <a:rPr dirty="0" sz="1600" spc="-15">
                <a:latin typeface="Georgia"/>
                <a:cs typeface="Georgia"/>
              </a:rPr>
              <a:t>Androstenedione.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38200" y="2001913"/>
            <a:ext cx="3276600" cy="671830"/>
          </a:xfrm>
          <a:prstGeom prst="rect">
            <a:avLst/>
          </a:prstGeom>
          <a:ln w="9525">
            <a:solidFill>
              <a:srgbClr val="660066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2580"/>
              </a:lnSpc>
            </a:pPr>
            <a:r>
              <a:rPr dirty="0" sz="2400" spc="-5" b="1">
                <a:latin typeface="Arial"/>
                <a:cs typeface="Arial"/>
              </a:rPr>
              <a:t>Male </a:t>
            </a:r>
            <a:r>
              <a:rPr dirty="0" sz="2400" b="1">
                <a:latin typeface="Arial"/>
                <a:cs typeface="Arial"/>
              </a:rPr>
              <a:t>sex</a:t>
            </a:r>
            <a:r>
              <a:rPr dirty="0" sz="2400" spc="-55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hormones</a:t>
            </a:r>
            <a:endParaRPr sz="2400">
              <a:latin typeface="Arial"/>
              <a:cs typeface="Arial"/>
            </a:endParaRPr>
          </a:p>
          <a:p>
            <a:pPr algn="ctr" marL="1905">
              <a:lnSpc>
                <a:spcPts val="2705"/>
              </a:lnSpc>
            </a:pPr>
            <a:r>
              <a:rPr dirty="0" sz="2400" spc="-10" b="1">
                <a:latin typeface="Arial"/>
                <a:cs typeface="Arial"/>
              </a:rPr>
              <a:t>(Androgens)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743200" y="1027112"/>
            <a:ext cx="3505200" cy="584835"/>
          </a:xfrm>
          <a:prstGeom prst="rect"/>
          <a:ln w="9525">
            <a:solidFill>
              <a:srgbClr val="FFFFCC"/>
            </a:solidFill>
          </a:ln>
        </p:spPr>
        <p:txBody>
          <a:bodyPr wrap="square" lIns="0" tIns="33020" rIns="0" bIns="0" rtlCol="0" vert="horz">
            <a:spAutoFit/>
          </a:bodyPr>
          <a:lstStyle/>
          <a:p>
            <a:pPr marL="452755">
              <a:lnSpc>
                <a:spcPct val="100000"/>
              </a:lnSpc>
              <a:spcBef>
                <a:spcPts val="260"/>
              </a:spcBef>
            </a:pPr>
            <a:r>
              <a:rPr dirty="0" sz="3200" spc="-10">
                <a:latin typeface="Times New Roman"/>
                <a:cs typeface="Times New Roman"/>
              </a:rPr>
              <a:t>Adrenal</a:t>
            </a:r>
            <a:r>
              <a:rPr dirty="0" sz="3200" spc="-5">
                <a:latin typeface="Times New Roman"/>
                <a:cs typeface="Times New Roman"/>
              </a:rPr>
              <a:t> cortex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90066" y="4942408"/>
            <a:ext cx="5571490" cy="6038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56870" indent="-344170">
              <a:lnSpc>
                <a:spcPts val="2280"/>
              </a:lnSpc>
              <a:spcBef>
                <a:spcPts val="95"/>
              </a:spcBef>
              <a:buFont typeface="Arial"/>
              <a:buChar char="•"/>
              <a:tabLst>
                <a:tab pos="344170" algn="l"/>
                <a:tab pos="357505" algn="l"/>
              </a:tabLst>
            </a:pPr>
            <a:r>
              <a:rPr dirty="0" sz="2000" spc="-15">
                <a:latin typeface="Georgia"/>
                <a:cs typeface="Georgia"/>
              </a:rPr>
              <a:t>The </a:t>
            </a:r>
            <a:r>
              <a:rPr dirty="0" sz="2000" spc="-35">
                <a:latin typeface="Georgia"/>
                <a:cs typeface="Georgia"/>
              </a:rPr>
              <a:t>adrenal </a:t>
            </a:r>
            <a:r>
              <a:rPr dirty="0" sz="2000" spc="-30">
                <a:latin typeface="Georgia"/>
                <a:cs typeface="Georgia"/>
              </a:rPr>
              <a:t>cortex </a:t>
            </a:r>
            <a:r>
              <a:rPr dirty="0" sz="2000" spc="-20">
                <a:latin typeface="Georgia"/>
                <a:cs typeface="Georgia"/>
              </a:rPr>
              <a:t>in </a:t>
            </a:r>
            <a:r>
              <a:rPr dirty="0" sz="2000" spc="-10">
                <a:latin typeface="Georgia"/>
                <a:cs typeface="Georgia"/>
              </a:rPr>
              <a:t>both </a:t>
            </a:r>
            <a:r>
              <a:rPr dirty="0" sz="2000" spc="-45">
                <a:latin typeface="Georgia"/>
                <a:cs typeface="Georgia"/>
              </a:rPr>
              <a:t>sexes </a:t>
            </a:r>
            <a:r>
              <a:rPr dirty="0" sz="2000" spc="-35">
                <a:latin typeface="Georgia"/>
                <a:cs typeface="Georgia"/>
              </a:rPr>
              <a:t>produces</a:t>
            </a:r>
            <a:r>
              <a:rPr dirty="0" sz="2000" spc="-95">
                <a:latin typeface="Georgia"/>
                <a:cs typeface="Georgia"/>
              </a:rPr>
              <a:t> </a:t>
            </a:r>
            <a:r>
              <a:rPr dirty="0" sz="2000" spc="-40">
                <a:latin typeface="Georgia"/>
                <a:cs typeface="Georgia"/>
              </a:rPr>
              <a:t>small</a:t>
            </a:r>
            <a:endParaRPr sz="2000">
              <a:latin typeface="Georgia"/>
              <a:cs typeface="Georgia"/>
            </a:endParaRPr>
          </a:p>
          <a:p>
            <a:pPr algn="ctr" marL="635">
              <a:lnSpc>
                <a:spcPts val="2280"/>
              </a:lnSpc>
            </a:pPr>
            <a:r>
              <a:rPr dirty="0" sz="2000" spc="-30">
                <a:latin typeface="Georgia"/>
                <a:cs typeface="Georgia"/>
              </a:rPr>
              <a:t>amounts </a:t>
            </a:r>
            <a:r>
              <a:rPr dirty="0" sz="2000" spc="-20">
                <a:latin typeface="Georgia"/>
                <a:cs typeface="Georgia"/>
              </a:rPr>
              <a:t>of </a:t>
            </a:r>
            <a:r>
              <a:rPr dirty="0" sz="2000" spc="-40">
                <a:latin typeface="Georgia"/>
                <a:cs typeface="Georgia"/>
              </a:rPr>
              <a:t>sex </a:t>
            </a:r>
            <a:r>
              <a:rPr dirty="0" sz="2000" spc="-20">
                <a:latin typeface="Georgia"/>
                <a:cs typeface="Georgia"/>
              </a:rPr>
              <a:t>hormone of </a:t>
            </a:r>
            <a:r>
              <a:rPr dirty="0" sz="2000" spc="-10">
                <a:latin typeface="Georgia"/>
                <a:cs typeface="Georgia"/>
              </a:rPr>
              <a:t>the </a:t>
            </a:r>
            <a:r>
              <a:rPr dirty="0" sz="2000" spc="-25">
                <a:latin typeface="Georgia"/>
                <a:cs typeface="Georgia"/>
              </a:rPr>
              <a:t>opposite </a:t>
            </a:r>
            <a:r>
              <a:rPr dirty="0" sz="2000" spc="-40">
                <a:latin typeface="Georgia"/>
                <a:cs typeface="Georgia"/>
              </a:rPr>
              <a:t>sex.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619877" y="2776220"/>
            <a:ext cx="2381250" cy="156972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28575" rIns="0" bIns="0" rtlCol="0" vert="horz">
            <a:spAutoFit/>
          </a:bodyPr>
          <a:lstStyle/>
          <a:p>
            <a:pPr marL="437515" indent="-344170">
              <a:lnSpc>
                <a:spcPct val="100000"/>
              </a:lnSpc>
              <a:spcBef>
                <a:spcPts val="225"/>
              </a:spcBef>
              <a:buFont typeface="Arial"/>
              <a:buChar char="•"/>
              <a:tabLst>
                <a:tab pos="437515" algn="l"/>
                <a:tab pos="438150" algn="l"/>
              </a:tabLst>
            </a:pPr>
            <a:r>
              <a:rPr dirty="0" sz="2400" spc="-55">
                <a:latin typeface="Georgia"/>
                <a:cs typeface="Georgia"/>
              </a:rPr>
              <a:t>Estrogens</a:t>
            </a:r>
            <a:endParaRPr sz="24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437515" indent="-344170">
              <a:lnSpc>
                <a:spcPct val="100000"/>
              </a:lnSpc>
              <a:buFont typeface="Arial"/>
              <a:buChar char="•"/>
              <a:tabLst>
                <a:tab pos="437515" algn="l"/>
                <a:tab pos="438150" algn="l"/>
              </a:tabLst>
            </a:pPr>
            <a:r>
              <a:rPr dirty="0" sz="2400" spc="-40">
                <a:latin typeface="Georgia"/>
                <a:cs typeface="Georgia"/>
              </a:rPr>
              <a:t>Progesterone</a:t>
            </a:r>
            <a:endParaRPr sz="24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5800" y="152336"/>
            <a:ext cx="6991984" cy="40068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29844" rIns="0" bIns="0" rtlCol="0" vert="horz">
            <a:spAutoFit/>
          </a:bodyPr>
          <a:lstStyle/>
          <a:p>
            <a:pPr marL="1359535">
              <a:lnSpc>
                <a:spcPct val="100000"/>
              </a:lnSpc>
              <a:spcBef>
                <a:spcPts val="234"/>
              </a:spcBef>
            </a:pPr>
            <a:r>
              <a:rPr dirty="0" sz="2000" spc="85" b="1">
                <a:latin typeface="Times New Roman"/>
                <a:cs typeface="Times New Roman"/>
              </a:rPr>
              <a:t>adrenal </a:t>
            </a:r>
            <a:r>
              <a:rPr dirty="0" sz="2000" spc="105" b="1">
                <a:latin typeface="Times New Roman"/>
                <a:cs typeface="Times New Roman"/>
              </a:rPr>
              <a:t>androgens </a:t>
            </a:r>
            <a:r>
              <a:rPr dirty="0" sz="2000" spc="65" b="1">
                <a:latin typeface="Times New Roman"/>
                <a:cs typeface="Times New Roman"/>
              </a:rPr>
              <a:t>(Adrenal</a:t>
            </a:r>
            <a:r>
              <a:rPr dirty="0" sz="2000" spc="235" b="1">
                <a:latin typeface="Times New Roman"/>
                <a:cs typeface="Times New Roman"/>
              </a:rPr>
              <a:t> </a:t>
            </a:r>
            <a:r>
              <a:rPr dirty="0" sz="2000" spc="70" b="1">
                <a:latin typeface="Times New Roman"/>
                <a:cs typeface="Times New Roman"/>
              </a:rPr>
              <a:t>Gland)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75856" y="685800"/>
            <a:ext cx="8363584" cy="6002020"/>
          </a:xfrm>
          <a:custGeom>
            <a:avLst/>
            <a:gdLst/>
            <a:ahLst/>
            <a:cxnLst/>
            <a:rect l="l" t="t" r="r" b="b"/>
            <a:pathLst>
              <a:path w="8363584" h="6002020">
                <a:moveTo>
                  <a:pt x="0" y="6001639"/>
                </a:moveTo>
                <a:lnTo>
                  <a:pt x="8363331" y="6001639"/>
                </a:lnTo>
                <a:lnTo>
                  <a:pt x="8363331" y="0"/>
                </a:lnTo>
                <a:lnTo>
                  <a:pt x="0" y="0"/>
                </a:lnTo>
                <a:lnTo>
                  <a:pt x="0" y="6001639"/>
                </a:lnTo>
                <a:close/>
              </a:path>
            </a:pathLst>
          </a:custGeom>
          <a:ln w="9525">
            <a:solidFill>
              <a:srgbClr val="000000"/>
            </a:solidFill>
            <a:prstDash val="sysDashDotDot"/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54837" y="700481"/>
            <a:ext cx="8211820" cy="58807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6870" indent="-34417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dirty="0" sz="2400" spc="-95">
                <a:latin typeface="Trebuchet MS"/>
                <a:cs typeface="Trebuchet MS"/>
              </a:rPr>
              <a:t>Produced</a:t>
            </a:r>
            <a:r>
              <a:rPr dirty="0" sz="2400" spc="-210">
                <a:latin typeface="Trebuchet MS"/>
                <a:cs typeface="Trebuchet MS"/>
              </a:rPr>
              <a:t> </a:t>
            </a:r>
            <a:r>
              <a:rPr dirty="0" sz="2400" spc="-100">
                <a:latin typeface="Trebuchet MS"/>
                <a:cs typeface="Trebuchet MS"/>
              </a:rPr>
              <a:t>from</a:t>
            </a:r>
            <a:r>
              <a:rPr dirty="0" sz="2400" spc="-195">
                <a:latin typeface="Trebuchet MS"/>
                <a:cs typeface="Trebuchet MS"/>
              </a:rPr>
              <a:t> </a:t>
            </a:r>
            <a:r>
              <a:rPr dirty="0" sz="2400" spc="-100">
                <a:latin typeface="Trebuchet MS"/>
                <a:cs typeface="Trebuchet MS"/>
              </a:rPr>
              <a:t>Zona</a:t>
            </a:r>
            <a:r>
              <a:rPr dirty="0" sz="2400" spc="-220">
                <a:latin typeface="Trebuchet MS"/>
                <a:cs typeface="Trebuchet MS"/>
              </a:rPr>
              <a:t> </a:t>
            </a:r>
            <a:r>
              <a:rPr dirty="0" sz="2400" spc="-120">
                <a:latin typeface="Trebuchet MS"/>
                <a:cs typeface="Trebuchet MS"/>
              </a:rPr>
              <a:t>reticularis</a:t>
            </a:r>
            <a:r>
              <a:rPr dirty="0" sz="2400" spc="-220">
                <a:latin typeface="Trebuchet MS"/>
                <a:cs typeface="Trebuchet MS"/>
              </a:rPr>
              <a:t> </a:t>
            </a:r>
            <a:r>
              <a:rPr dirty="0" sz="2400" spc="-95">
                <a:latin typeface="Trebuchet MS"/>
                <a:cs typeface="Trebuchet MS"/>
              </a:rPr>
              <a:t>in</a:t>
            </a:r>
            <a:r>
              <a:rPr dirty="0" sz="2400" spc="-190">
                <a:latin typeface="Trebuchet MS"/>
                <a:cs typeface="Trebuchet MS"/>
              </a:rPr>
              <a:t> </a:t>
            </a:r>
            <a:r>
              <a:rPr dirty="0" sz="2400" spc="-110">
                <a:latin typeface="Trebuchet MS"/>
                <a:cs typeface="Trebuchet MS"/>
              </a:rPr>
              <a:t>small</a:t>
            </a:r>
            <a:r>
              <a:rPr dirty="0" sz="2400" spc="-175">
                <a:latin typeface="Trebuchet MS"/>
                <a:cs typeface="Trebuchet MS"/>
              </a:rPr>
              <a:t> </a:t>
            </a:r>
            <a:r>
              <a:rPr dirty="0" sz="2400" spc="-75">
                <a:latin typeface="Trebuchet MS"/>
                <a:cs typeface="Trebuchet MS"/>
              </a:rPr>
              <a:t>amounts</a:t>
            </a:r>
            <a:endParaRPr sz="2400">
              <a:latin typeface="Trebuchet MS"/>
              <a:cs typeface="Trebuchet MS"/>
            </a:endParaRPr>
          </a:p>
          <a:p>
            <a:pPr marL="356870" indent="-34417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6870" algn="l"/>
                <a:tab pos="357505" algn="l"/>
                <a:tab pos="3453765" algn="l"/>
              </a:tabLst>
            </a:pPr>
            <a:r>
              <a:rPr dirty="0" sz="2400" spc="-20">
                <a:latin typeface="Georgia"/>
                <a:cs typeface="Georgia"/>
              </a:rPr>
              <a:t>Control of</a:t>
            </a:r>
            <a:r>
              <a:rPr dirty="0" sz="2400" spc="30">
                <a:latin typeface="Georgia"/>
                <a:cs typeface="Georgia"/>
              </a:rPr>
              <a:t> </a:t>
            </a:r>
            <a:r>
              <a:rPr dirty="0" sz="2400" spc="-25">
                <a:latin typeface="Georgia"/>
                <a:cs typeface="Georgia"/>
              </a:rPr>
              <a:t>secretion</a:t>
            </a:r>
            <a:r>
              <a:rPr dirty="0" sz="2400" spc="-30">
                <a:latin typeface="Georgia"/>
                <a:cs typeface="Georgia"/>
              </a:rPr>
              <a:t> </a:t>
            </a:r>
            <a:r>
              <a:rPr dirty="0" sz="2400" spc="-20">
                <a:latin typeface="Georgia"/>
                <a:cs typeface="Georgia"/>
              </a:rPr>
              <a:t>of	</a:t>
            </a:r>
            <a:r>
              <a:rPr dirty="0" sz="2400" spc="-40">
                <a:latin typeface="Georgia"/>
                <a:cs typeface="Georgia"/>
              </a:rPr>
              <a:t>adrenal androgens </a:t>
            </a:r>
            <a:r>
              <a:rPr dirty="0" sz="2400" spc="-55">
                <a:latin typeface="Georgia"/>
                <a:cs typeface="Georgia"/>
              </a:rPr>
              <a:t>is </a:t>
            </a:r>
            <a:r>
              <a:rPr dirty="0" sz="2400" spc="-30">
                <a:latin typeface="Georgia"/>
                <a:cs typeface="Georgia"/>
              </a:rPr>
              <a:t>by</a:t>
            </a:r>
            <a:r>
              <a:rPr dirty="0" sz="2400" spc="-50">
                <a:latin typeface="Georgia"/>
                <a:cs typeface="Georgia"/>
              </a:rPr>
              <a:t> </a:t>
            </a:r>
            <a:r>
              <a:rPr dirty="0" sz="2400" spc="-40">
                <a:latin typeface="Georgia"/>
                <a:cs typeface="Georgia"/>
              </a:rPr>
              <a:t>ACTH</a:t>
            </a:r>
            <a:endParaRPr sz="2400">
              <a:latin typeface="Georgia"/>
              <a:cs typeface="Georgia"/>
            </a:endParaRPr>
          </a:p>
          <a:p>
            <a:pPr marL="356870" indent="-344170">
              <a:lnSpc>
                <a:spcPct val="100000"/>
              </a:lnSpc>
              <a:buFont typeface="Wingdings"/>
              <a:buChar char=""/>
              <a:tabLst>
                <a:tab pos="357505" algn="l"/>
              </a:tabLst>
            </a:pPr>
            <a:r>
              <a:rPr dirty="0" u="heavy" sz="2400" spc="-9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dehydroepiandosterone</a:t>
            </a:r>
            <a:r>
              <a:rPr dirty="0" sz="2400" spc="-245">
                <a:latin typeface="Trebuchet MS"/>
                <a:cs typeface="Trebuchet MS"/>
              </a:rPr>
              <a:t> </a:t>
            </a:r>
            <a:r>
              <a:rPr dirty="0" sz="2400" spc="-114">
                <a:latin typeface="Trebuchet MS"/>
                <a:cs typeface="Trebuchet MS"/>
              </a:rPr>
              <a:t>(DHEA):</a:t>
            </a:r>
            <a:endParaRPr sz="2400">
              <a:latin typeface="Trebuchet MS"/>
              <a:cs typeface="Trebuchet MS"/>
            </a:endParaRPr>
          </a:p>
          <a:p>
            <a:pPr marL="353695" indent="-340995">
              <a:lnSpc>
                <a:spcPct val="100000"/>
              </a:lnSpc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dirty="0" sz="2400" spc="-80">
                <a:latin typeface="Georgia"/>
                <a:cs typeface="Georgia"/>
              </a:rPr>
              <a:t>It </a:t>
            </a:r>
            <a:r>
              <a:rPr dirty="0" sz="2400" spc="-50">
                <a:latin typeface="Georgia"/>
                <a:cs typeface="Georgia"/>
              </a:rPr>
              <a:t>is </a:t>
            </a:r>
            <a:r>
              <a:rPr dirty="0" sz="2400" spc="-5">
                <a:latin typeface="Georgia"/>
                <a:cs typeface="Georgia"/>
              </a:rPr>
              <a:t>the </a:t>
            </a:r>
            <a:r>
              <a:rPr dirty="0" sz="2400" spc="-25">
                <a:latin typeface="Georgia"/>
                <a:cs typeface="Georgia"/>
              </a:rPr>
              <a:t>most </a:t>
            </a:r>
            <a:r>
              <a:rPr dirty="0" sz="2400" spc="-30">
                <a:latin typeface="Georgia"/>
                <a:cs typeface="Georgia"/>
              </a:rPr>
              <a:t>abundant </a:t>
            </a:r>
            <a:r>
              <a:rPr dirty="0" sz="2400" spc="-40">
                <a:latin typeface="Georgia"/>
                <a:cs typeface="Georgia"/>
              </a:rPr>
              <a:t>adrenal</a:t>
            </a:r>
            <a:r>
              <a:rPr dirty="0" sz="2400" spc="-175">
                <a:latin typeface="Georgia"/>
                <a:cs typeface="Georgia"/>
              </a:rPr>
              <a:t> </a:t>
            </a:r>
            <a:r>
              <a:rPr dirty="0" sz="2400" spc="-35">
                <a:latin typeface="Georgia"/>
                <a:cs typeface="Georgia"/>
              </a:rPr>
              <a:t>androgen</a:t>
            </a:r>
            <a:endParaRPr sz="2400">
              <a:latin typeface="Georgia"/>
              <a:cs typeface="Georgia"/>
            </a:endParaRPr>
          </a:p>
          <a:p>
            <a:pPr marL="353695" indent="-34099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dirty="0" sz="2400" spc="-60">
                <a:latin typeface="Trebuchet MS"/>
                <a:cs typeface="Trebuchet MS"/>
              </a:rPr>
              <a:t>DHEA</a:t>
            </a:r>
            <a:r>
              <a:rPr dirty="0" sz="2400" spc="-190">
                <a:latin typeface="Trebuchet MS"/>
                <a:cs typeface="Trebuchet MS"/>
              </a:rPr>
              <a:t> </a:t>
            </a:r>
            <a:r>
              <a:rPr dirty="0" sz="2400" spc="-85">
                <a:latin typeface="Trebuchet MS"/>
                <a:cs typeface="Trebuchet MS"/>
              </a:rPr>
              <a:t>is</a:t>
            </a:r>
            <a:r>
              <a:rPr dirty="0" sz="2400" spc="-200">
                <a:latin typeface="Trebuchet MS"/>
                <a:cs typeface="Trebuchet MS"/>
              </a:rPr>
              <a:t> </a:t>
            </a:r>
            <a:r>
              <a:rPr dirty="0" sz="2400" spc="-100">
                <a:latin typeface="Trebuchet MS"/>
                <a:cs typeface="Trebuchet MS"/>
              </a:rPr>
              <a:t>the</a:t>
            </a:r>
            <a:r>
              <a:rPr dirty="0" sz="2400" spc="-190">
                <a:latin typeface="Trebuchet MS"/>
                <a:cs typeface="Trebuchet MS"/>
              </a:rPr>
              <a:t> </a:t>
            </a:r>
            <a:r>
              <a:rPr dirty="0" sz="2400" spc="-100">
                <a:latin typeface="Trebuchet MS"/>
                <a:cs typeface="Trebuchet MS"/>
              </a:rPr>
              <a:t>primary</a:t>
            </a:r>
            <a:r>
              <a:rPr dirty="0" sz="2400" spc="-195">
                <a:latin typeface="Trebuchet MS"/>
                <a:cs typeface="Trebuchet MS"/>
              </a:rPr>
              <a:t> </a:t>
            </a:r>
            <a:r>
              <a:rPr dirty="0" sz="2400" spc="-95">
                <a:latin typeface="Trebuchet MS"/>
                <a:cs typeface="Trebuchet MS"/>
              </a:rPr>
              <a:t>precursor</a:t>
            </a:r>
            <a:r>
              <a:rPr dirty="0" sz="2400" spc="-215">
                <a:latin typeface="Trebuchet MS"/>
                <a:cs typeface="Trebuchet MS"/>
              </a:rPr>
              <a:t> </a:t>
            </a:r>
            <a:r>
              <a:rPr dirty="0" sz="2400" spc="-90">
                <a:latin typeface="Trebuchet MS"/>
                <a:cs typeface="Trebuchet MS"/>
              </a:rPr>
              <a:t>of</a:t>
            </a:r>
            <a:r>
              <a:rPr dirty="0" sz="2400" spc="-185">
                <a:latin typeface="Trebuchet MS"/>
                <a:cs typeface="Trebuchet MS"/>
              </a:rPr>
              <a:t> </a:t>
            </a:r>
            <a:r>
              <a:rPr dirty="0" sz="2400" spc="-114">
                <a:latin typeface="Trebuchet MS"/>
                <a:cs typeface="Trebuchet MS"/>
              </a:rPr>
              <a:t>natural</a:t>
            </a:r>
            <a:r>
              <a:rPr dirty="0" sz="2400" spc="-240">
                <a:latin typeface="Trebuchet MS"/>
                <a:cs typeface="Trebuchet MS"/>
              </a:rPr>
              <a:t> </a:t>
            </a:r>
            <a:r>
              <a:rPr dirty="0" sz="2400" spc="-105">
                <a:latin typeface="Trebuchet MS"/>
                <a:cs typeface="Trebuchet MS"/>
              </a:rPr>
              <a:t>estrogens.</a:t>
            </a:r>
            <a:endParaRPr sz="2400">
              <a:latin typeface="Trebuchet MS"/>
              <a:cs typeface="Trebuchet MS"/>
            </a:endParaRPr>
          </a:p>
          <a:p>
            <a:pPr marL="299085" marR="747395" indent="-299085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2400" spc="-90">
                <a:latin typeface="Trebuchet MS"/>
                <a:cs typeface="Trebuchet MS"/>
              </a:rPr>
              <a:t>Normally </a:t>
            </a:r>
            <a:r>
              <a:rPr dirty="0" sz="2400" spc="-105">
                <a:latin typeface="Trebuchet MS"/>
                <a:cs typeface="Trebuchet MS"/>
              </a:rPr>
              <a:t>they </a:t>
            </a:r>
            <a:r>
              <a:rPr dirty="0" sz="2400" spc="-155">
                <a:latin typeface="Trebuchet MS"/>
                <a:cs typeface="Trebuchet MS"/>
              </a:rPr>
              <a:t>exert </a:t>
            </a:r>
            <a:r>
              <a:rPr dirty="0" sz="2400" spc="-110">
                <a:latin typeface="Trebuchet MS"/>
                <a:cs typeface="Trebuchet MS"/>
              </a:rPr>
              <a:t>very </a:t>
            </a:r>
            <a:r>
              <a:rPr dirty="0" sz="2400" spc="-145">
                <a:latin typeface="Trebuchet MS"/>
                <a:cs typeface="Trebuchet MS"/>
              </a:rPr>
              <a:t>little </a:t>
            </a:r>
            <a:r>
              <a:rPr dirty="0" sz="2400" spc="-105">
                <a:latin typeface="Trebuchet MS"/>
                <a:cs typeface="Trebuchet MS"/>
              </a:rPr>
              <a:t>masculinizing </a:t>
            </a:r>
            <a:r>
              <a:rPr dirty="0" sz="2400" spc="-160">
                <a:latin typeface="Trebuchet MS"/>
                <a:cs typeface="Trebuchet MS"/>
              </a:rPr>
              <a:t>effect </a:t>
            </a:r>
            <a:r>
              <a:rPr dirty="0" sz="2400" spc="-135">
                <a:latin typeface="Trebuchet MS"/>
                <a:cs typeface="Trebuchet MS"/>
              </a:rPr>
              <a:t>(weak)  </a:t>
            </a:r>
            <a:r>
              <a:rPr dirty="0" sz="2400" spc="-75">
                <a:latin typeface="Trebuchet MS"/>
                <a:cs typeface="Trebuchet MS"/>
              </a:rPr>
              <a:t>when</a:t>
            </a:r>
            <a:r>
              <a:rPr dirty="0" sz="2400" spc="-180">
                <a:latin typeface="Trebuchet MS"/>
                <a:cs typeface="Trebuchet MS"/>
              </a:rPr>
              <a:t> </a:t>
            </a:r>
            <a:r>
              <a:rPr dirty="0" sz="2400" spc="-120">
                <a:latin typeface="Trebuchet MS"/>
                <a:cs typeface="Trebuchet MS"/>
              </a:rPr>
              <a:t>secreted</a:t>
            </a:r>
            <a:r>
              <a:rPr dirty="0" sz="2400" spc="-204">
                <a:latin typeface="Trebuchet MS"/>
                <a:cs typeface="Trebuchet MS"/>
              </a:rPr>
              <a:t> </a:t>
            </a:r>
            <a:r>
              <a:rPr dirty="0" sz="2400" spc="-95">
                <a:latin typeface="Trebuchet MS"/>
                <a:cs typeface="Trebuchet MS"/>
              </a:rPr>
              <a:t>in</a:t>
            </a:r>
            <a:r>
              <a:rPr dirty="0" sz="2400" spc="-185">
                <a:latin typeface="Trebuchet MS"/>
                <a:cs typeface="Trebuchet MS"/>
              </a:rPr>
              <a:t> </a:t>
            </a:r>
            <a:r>
              <a:rPr dirty="0" sz="2400" spc="-85">
                <a:latin typeface="Trebuchet MS"/>
                <a:cs typeface="Trebuchet MS"/>
              </a:rPr>
              <a:t>normal</a:t>
            </a:r>
            <a:r>
              <a:rPr dirty="0" sz="2400" spc="-204">
                <a:latin typeface="Trebuchet MS"/>
                <a:cs typeface="Trebuchet MS"/>
              </a:rPr>
              <a:t> </a:t>
            </a:r>
            <a:r>
              <a:rPr dirty="0" sz="2400" spc="-80">
                <a:latin typeface="Trebuchet MS"/>
                <a:cs typeface="Trebuchet MS"/>
              </a:rPr>
              <a:t>amount</a:t>
            </a:r>
            <a:r>
              <a:rPr dirty="0" sz="2400" spc="-200">
                <a:latin typeface="Trebuchet MS"/>
                <a:cs typeface="Trebuchet MS"/>
              </a:rPr>
              <a:t> </a:t>
            </a:r>
            <a:r>
              <a:rPr dirty="0" sz="2400" spc="-125">
                <a:latin typeface="Trebuchet MS"/>
                <a:cs typeface="Trebuchet MS"/>
              </a:rPr>
              <a:t>(mild</a:t>
            </a:r>
            <a:r>
              <a:rPr dirty="0" sz="2400" spc="-210">
                <a:latin typeface="Trebuchet MS"/>
                <a:cs typeface="Trebuchet MS"/>
              </a:rPr>
              <a:t> </a:t>
            </a:r>
            <a:r>
              <a:rPr dirty="0" sz="2400" spc="-160">
                <a:latin typeface="Trebuchet MS"/>
                <a:cs typeface="Trebuchet MS"/>
              </a:rPr>
              <a:t>effect</a:t>
            </a:r>
            <a:r>
              <a:rPr dirty="0" sz="2400" spc="-190">
                <a:latin typeface="Trebuchet MS"/>
                <a:cs typeface="Trebuchet MS"/>
              </a:rPr>
              <a:t> </a:t>
            </a:r>
            <a:r>
              <a:rPr dirty="0" sz="2400" spc="-95">
                <a:latin typeface="Trebuchet MS"/>
                <a:cs typeface="Trebuchet MS"/>
              </a:rPr>
              <a:t>in</a:t>
            </a:r>
            <a:r>
              <a:rPr dirty="0" sz="2400" spc="-185">
                <a:latin typeface="Trebuchet MS"/>
                <a:cs typeface="Trebuchet MS"/>
              </a:rPr>
              <a:t> </a:t>
            </a:r>
            <a:r>
              <a:rPr dirty="0" sz="2400" spc="-155">
                <a:latin typeface="Trebuchet MS"/>
                <a:cs typeface="Trebuchet MS"/>
              </a:rPr>
              <a:t>female).</a:t>
            </a:r>
            <a:endParaRPr sz="2400">
              <a:latin typeface="Trebuchet MS"/>
              <a:cs typeface="Trebuchet MS"/>
            </a:endParaRPr>
          </a:p>
          <a:p>
            <a:pPr marL="356870" indent="-344170">
              <a:lnSpc>
                <a:spcPct val="100000"/>
              </a:lnSpc>
              <a:buFont typeface="Wingdings"/>
              <a:buChar char=""/>
              <a:tabLst>
                <a:tab pos="357505" algn="l"/>
              </a:tabLst>
            </a:pPr>
            <a:r>
              <a:rPr dirty="0" u="heavy" sz="2400" spc="-35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Androstenedione</a:t>
            </a:r>
            <a:r>
              <a:rPr dirty="0" sz="2400" spc="-35">
                <a:latin typeface="Georgia"/>
                <a:cs typeface="Georgia"/>
              </a:rPr>
              <a:t>:</a:t>
            </a:r>
            <a:endParaRPr sz="2400">
              <a:latin typeface="Georgia"/>
              <a:cs typeface="Georgia"/>
            </a:endParaRPr>
          </a:p>
          <a:p>
            <a:pPr marL="356870" indent="-34417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dirty="0" sz="2400" spc="-40">
                <a:latin typeface="Trebuchet MS"/>
                <a:cs typeface="Trebuchet MS"/>
              </a:rPr>
              <a:t>An</a:t>
            </a:r>
            <a:r>
              <a:rPr dirty="0" sz="2400" spc="-190">
                <a:latin typeface="Trebuchet MS"/>
                <a:cs typeface="Trebuchet MS"/>
              </a:rPr>
              <a:t> </a:t>
            </a:r>
            <a:r>
              <a:rPr dirty="0" sz="2400" spc="-95">
                <a:latin typeface="Trebuchet MS"/>
                <a:cs typeface="Trebuchet MS"/>
              </a:rPr>
              <a:t>androgenic</a:t>
            </a:r>
            <a:r>
              <a:rPr dirty="0" sz="2400" spc="-220">
                <a:latin typeface="Trebuchet MS"/>
                <a:cs typeface="Trebuchet MS"/>
              </a:rPr>
              <a:t> </a:t>
            </a:r>
            <a:r>
              <a:rPr dirty="0" sz="2400" spc="-105">
                <a:latin typeface="Trebuchet MS"/>
                <a:cs typeface="Trebuchet MS"/>
              </a:rPr>
              <a:t>steroid</a:t>
            </a:r>
            <a:r>
              <a:rPr dirty="0" sz="2400" spc="-204">
                <a:latin typeface="Trebuchet MS"/>
                <a:cs typeface="Trebuchet MS"/>
              </a:rPr>
              <a:t> </a:t>
            </a:r>
            <a:r>
              <a:rPr dirty="0" sz="2400" spc="-90">
                <a:latin typeface="Trebuchet MS"/>
                <a:cs typeface="Trebuchet MS"/>
              </a:rPr>
              <a:t>produced</a:t>
            </a:r>
            <a:r>
              <a:rPr dirty="0" sz="2400" spc="-195">
                <a:latin typeface="Trebuchet MS"/>
                <a:cs typeface="Trebuchet MS"/>
              </a:rPr>
              <a:t> </a:t>
            </a:r>
            <a:r>
              <a:rPr dirty="0" sz="2400" spc="-85">
                <a:latin typeface="Trebuchet MS"/>
                <a:cs typeface="Trebuchet MS"/>
              </a:rPr>
              <a:t>by</a:t>
            </a:r>
            <a:r>
              <a:rPr dirty="0" sz="2400" spc="-204">
                <a:latin typeface="Trebuchet MS"/>
                <a:cs typeface="Trebuchet MS"/>
              </a:rPr>
              <a:t> </a:t>
            </a:r>
            <a:r>
              <a:rPr dirty="0" sz="2400" spc="-100">
                <a:latin typeface="Trebuchet MS"/>
                <a:cs typeface="Trebuchet MS"/>
              </a:rPr>
              <a:t>the</a:t>
            </a:r>
            <a:r>
              <a:rPr dirty="0" sz="2400" spc="-215">
                <a:latin typeface="Trebuchet MS"/>
                <a:cs typeface="Trebuchet MS"/>
              </a:rPr>
              <a:t> </a:t>
            </a:r>
            <a:r>
              <a:rPr dirty="0" sz="2400" spc="-135">
                <a:latin typeface="Trebuchet MS"/>
                <a:cs typeface="Trebuchet MS"/>
              </a:rPr>
              <a:t>testes,</a:t>
            </a:r>
            <a:r>
              <a:rPr dirty="0" sz="2400" spc="-220">
                <a:latin typeface="Trebuchet MS"/>
                <a:cs typeface="Trebuchet MS"/>
              </a:rPr>
              <a:t> </a:t>
            </a:r>
            <a:r>
              <a:rPr dirty="0" sz="2400" spc="-105">
                <a:latin typeface="Trebuchet MS"/>
                <a:cs typeface="Trebuchet MS"/>
              </a:rPr>
              <a:t>adrenal</a:t>
            </a:r>
            <a:r>
              <a:rPr dirty="0" sz="2400" spc="-215">
                <a:latin typeface="Trebuchet MS"/>
                <a:cs typeface="Trebuchet MS"/>
              </a:rPr>
              <a:t> </a:t>
            </a:r>
            <a:r>
              <a:rPr dirty="0" sz="2400" spc="-160">
                <a:latin typeface="Trebuchet MS"/>
                <a:cs typeface="Trebuchet MS"/>
              </a:rPr>
              <a:t>cortex,</a:t>
            </a:r>
            <a:endParaRPr sz="2400">
              <a:latin typeface="Trebuchet MS"/>
              <a:cs typeface="Trebuchet MS"/>
            </a:endParaRPr>
          </a:p>
          <a:p>
            <a:pPr marL="353695">
              <a:lnSpc>
                <a:spcPct val="100000"/>
              </a:lnSpc>
            </a:pPr>
            <a:r>
              <a:rPr dirty="0" sz="2400" spc="-80">
                <a:latin typeface="Trebuchet MS"/>
                <a:cs typeface="Trebuchet MS"/>
              </a:rPr>
              <a:t>and</a:t>
            </a:r>
            <a:r>
              <a:rPr dirty="0" sz="2400" spc="-190">
                <a:latin typeface="Trebuchet MS"/>
                <a:cs typeface="Trebuchet MS"/>
              </a:rPr>
              <a:t> </a:t>
            </a:r>
            <a:r>
              <a:rPr dirty="0" sz="2400" spc="-90">
                <a:latin typeface="Trebuchet MS"/>
                <a:cs typeface="Trebuchet MS"/>
              </a:rPr>
              <a:t>ovaries</a:t>
            </a:r>
            <a:endParaRPr sz="2400">
              <a:latin typeface="Trebuchet MS"/>
              <a:cs typeface="Trebuchet MS"/>
            </a:endParaRPr>
          </a:p>
          <a:p>
            <a:pPr algn="just" marL="356870" marR="5715" indent="-344170">
              <a:lnSpc>
                <a:spcPct val="100000"/>
              </a:lnSpc>
              <a:buFont typeface="Arial"/>
              <a:buChar char="•"/>
              <a:tabLst>
                <a:tab pos="357505" algn="l"/>
              </a:tabLst>
            </a:pPr>
            <a:r>
              <a:rPr dirty="0" sz="2400" spc="-80">
                <a:latin typeface="Trebuchet MS"/>
                <a:cs typeface="Trebuchet MS"/>
              </a:rPr>
              <a:t>Androstenediones </a:t>
            </a:r>
            <a:r>
              <a:rPr dirty="0" sz="2400" spc="-114">
                <a:latin typeface="Trebuchet MS"/>
                <a:cs typeface="Trebuchet MS"/>
              </a:rPr>
              <a:t>are converted </a:t>
            </a:r>
            <a:r>
              <a:rPr dirty="0" sz="2400" spc="-125">
                <a:latin typeface="Trebuchet MS"/>
                <a:cs typeface="Trebuchet MS"/>
              </a:rPr>
              <a:t>metabolically </a:t>
            </a:r>
            <a:r>
              <a:rPr dirty="0" sz="2400" spc="-105">
                <a:latin typeface="Trebuchet MS"/>
                <a:cs typeface="Trebuchet MS"/>
              </a:rPr>
              <a:t>to testosterone  </a:t>
            </a:r>
            <a:r>
              <a:rPr dirty="0" sz="2400" spc="-80">
                <a:latin typeface="Trebuchet MS"/>
                <a:cs typeface="Trebuchet MS"/>
              </a:rPr>
              <a:t>and </a:t>
            </a:r>
            <a:r>
              <a:rPr dirty="0" sz="2400" spc="-95">
                <a:latin typeface="Trebuchet MS"/>
                <a:cs typeface="Trebuchet MS"/>
              </a:rPr>
              <a:t>to </a:t>
            </a:r>
            <a:r>
              <a:rPr dirty="0" sz="2400" spc="-90">
                <a:latin typeface="Trebuchet MS"/>
                <a:cs typeface="Trebuchet MS"/>
              </a:rPr>
              <a:t>estrogens </a:t>
            </a:r>
            <a:r>
              <a:rPr dirty="0" sz="2400" spc="-95">
                <a:latin typeface="Trebuchet MS"/>
                <a:cs typeface="Trebuchet MS"/>
              </a:rPr>
              <a:t>in </a:t>
            </a:r>
            <a:r>
              <a:rPr dirty="0" sz="2400" spc="-110">
                <a:latin typeface="Trebuchet MS"/>
                <a:cs typeface="Trebuchet MS"/>
              </a:rPr>
              <a:t>the </a:t>
            </a:r>
            <a:r>
              <a:rPr dirty="0" sz="2400" spc="-170">
                <a:latin typeface="Trebuchet MS"/>
                <a:cs typeface="Trebuchet MS"/>
              </a:rPr>
              <a:t>fat </a:t>
            </a:r>
            <a:r>
              <a:rPr dirty="0" sz="2400" spc="-85">
                <a:latin typeface="Trebuchet MS"/>
                <a:cs typeface="Trebuchet MS"/>
              </a:rPr>
              <a:t>and </a:t>
            </a:r>
            <a:r>
              <a:rPr dirty="0" sz="2400" spc="-90">
                <a:latin typeface="Trebuchet MS"/>
                <a:cs typeface="Trebuchet MS"/>
              </a:rPr>
              <a:t>other </a:t>
            </a:r>
            <a:r>
              <a:rPr dirty="0" sz="2400" spc="-110">
                <a:latin typeface="Trebuchet MS"/>
                <a:cs typeface="Trebuchet MS"/>
              </a:rPr>
              <a:t>peripheral </a:t>
            </a:r>
            <a:r>
              <a:rPr dirty="0" sz="2400" spc="-105">
                <a:latin typeface="Trebuchet MS"/>
                <a:cs typeface="Trebuchet MS"/>
              </a:rPr>
              <a:t>tissues. </a:t>
            </a:r>
            <a:r>
              <a:rPr dirty="0" sz="2400" spc="-125">
                <a:latin typeface="Trebuchet MS"/>
                <a:cs typeface="Trebuchet MS"/>
              </a:rPr>
              <a:t>It </a:t>
            </a:r>
            <a:r>
              <a:rPr dirty="0" sz="2400" spc="-85">
                <a:latin typeface="Trebuchet MS"/>
                <a:cs typeface="Trebuchet MS"/>
              </a:rPr>
              <a:t>is</a:t>
            </a:r>
            <a:r>
              <a:rPr dirty="0" sz="2400" spc="-260">
                <a:latin typeface="Trebuchet MS"/>
                <a:cs typeface="Trebuchet MS"/>
              </a:rPr>
              <a:t> </a:t>
            </a:r>
            <a:r>
              <a:rPr dirty="0" sz="2400" spc="-110">
                <a:latin typeface="Trebuchet MS"/>
                <a:cs typeface="Trebuchet MS"/>
              </a:rPr>
              <a:t>an  </a:t>
            </a:r>
            <a:r>
              <a:rPr dirty="0" sz="2400" spc="-105">
                <a:latin typeface="Trebuchet MS"/>
                <a:cs typeface="Trebuchet MS"/>
              </a:rPr>
              <a:t>important </a:t>
            </a:r>
            <a:r>
              <a:rPr dirty="0" sz="2400" spc="-95">
                <a:latin typeface="Trebuchet MS"/>
                <a:cs typeface="Trebuchet MS"/>
              </a:rPr>
              <a:t>source </a:t>
            </a:r>
            <a:r>
              <a:rPr dirty="0" sz="2400" spc="-90">
                <a:latin typeface="Trebuchet MS"/>
                <a:cs typeface="Trebuchet MS"/>
              </a:rPr>
              <a:t>of </a:t>
            </a:r>
            <a:r>
              <a:rPr dirty="0" sz="2400" spc="-100">
                <a:latin typeface="Trebuchet MS"/>
                <a:cs typeface="Trebuchet MS"/>
              </a:rPr>
              <a:t>estrogen </a:t>
            </a:r>
            <a:r>
              <a:rPr dirty="0" sz="2400" spc="-105">
                <a:latin typeface="Trebuchet MS"/>
                <a:cs typeface="Trebuchet MS"/>
              </a:rPr>
              <a:t>in </a:t>
            </a:r>
            <a:r>
              <a:rPr dirty="0" sz="2400" spc="-90">
                <a:latin typeface="Trebuchet MS"/>
                <a:cs typeface="Trebuchet MS"/>
              </a:rPr>
              <a:t>men </a:t>
            </a:r>
            <a:r>
              <a:rPr dirty="0" sz="2400" spc="-85">
                <a:latin typeface="Trebuchet MS"/>
                <a:cs typeface="Trebuchet MS"/>
              </a:rPr>
              <a:t>and postmenopausal  </a:t>
            </a:r>
            <a:r>
              <a:rPr dirty="0" sz="2400" spc="-105">
                <a:latin typeface="Trebuchet MS"/>
                <a:cs typeface="Trebuchet MS"/>
              </a:rPr>
              <a:t>women.</a:t>
            </a:r>
            <a:endParaRPr sz="2400">
              <a:latin typeface="Trebuchet MS"/>
              <a:cs typeface="Trebuchet MS"/>
            </a:endParaRPr>
          </a:p>
          <a:p>
            <a:pPr marL="356870" marR="5080" indent="-34417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6870" algn="l"/>
                <a:tab pos="357505" algn="l"/>
                <a:tab pos="2640330" algn="l"/>
                <a:tab pos="4131310" algn="l"/>
                <a:tab pos="4979035" algn="l"/>
                <a:tab pos="6043295" algn="l"/>
              </a:tabLst>
            </a:pPr>
            <a:r>
              <a:rPr dirty="0" sz="2400" spc="-85">
                <a:latin typeface="Trebuchet MS"/>
                <a:cs typeface="Trebuchet MS"/>
              </a:rPr>
              <a:t>Androstenedione	</a:t>
            </a:r>
            <a:r>
              <a:rPr dirty="0" sz="2400" spc="-114">
                <a:latin typeface="Trebuchet MS"/>
                <a:cs typeface="Trebuchet MS"/>
              </a:rPr>
              <a:t>were</a:t>
            </a:r>
            <a:r>
              <a:rPr dirty="0" sz="2400" spc="340">
                <a:latin typeface="Trebuchet MS"/>
                <a:cs typeface="Trebuchet MS"/>
              </a:rPr>
              <a:t> </a:t>
            </a:r>
            <a:r>
              <a:rPr dirty="0" sz="2400" spc="-70">
                <a:latin typeface="Trebuchet MS"/>
                <a:cs typeface="Trebuchet MS"/>
              </a:rPr>
              <a:t>used	</a:t>
            </a:r>
            <a:r>
              <a:rPr dirty="0" sz="2400" spc="-75">
                <a:latin typeface="Trebuchet MS"/>
                <a:cs typeface="Trebuchet MS"/>
              </a:rPr>
              <a:t>as</a:t>
            </a:r>
            <a:r>
              <a:rPr dirty="0" sz="2400" spc="360">
                <a:latin typeface="Trebuchet MS"/>
                <a:cs typeface="Trebuchet MS"/>
              </a:rPr>
              <a:t> </a:t>
            </a:r>
            <a:r>
              <a:rPr dirty="0" sz="2400" spc="-95">
                <a:latin typeface="Trebuchet MS"/>
                <a:cs typeface="Trebuchet MS"/>
              </a:rPr>
              <a:t>an	</a:t>
            </a:r>
            <a:r>
              <a:rPr dirty="0" sz="2400" spc="-140">
                <a:latin typeface="Trebuchet MS"/>
                <a:cs typeface="Trebuchet MS"/>
              </a:rPr>
              <a:t>athletic	</a:t>
            </a:r>
            <a:r>
              <a:rPr dirty="0" sz="2400" spc="-70">
                <a:latin typeface="Trebuchet MS"/>
                <a:cs typeface="Trebuchet MS"/>
              </a:rPr>
              <a:t>or body </a:t>
            </a:r>
            <a:r>
              <a:rPr dirty="0" sz="2400" spc="-100">
                <a:latin typeface="Trebuchet MS"/>
                <a:cs typeface="Trebuchet MS"/>
              </a:rPr>
              <a:t>building  </a:t>
            </a:r>
            <a:r>
              <a:rPr dirty="0" sz="2400" spc="-105">
                <a:latin typeface="Trebuchet MS"/>
                <a:cs typeface="Trebuchet MS"/>
              </a:rPr>
              <a:t>supplement.</a:t>
            </a:r>
            <a:endParaRPr sz="2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7200" y="1142936"/>
            <a:ext cx="4040504" cy="64008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15240" rIns="0" bIns="0" rtlCol="0" vert="horz">
            <a:spAutoFit/>
          </a:bodyPr>
          <a:lstStyle/>
          <a:p>
            <a:pPr algn="ctr" marL="70485">
              <a:lnSpc>
                <a:spcPct val="100000"/>
              </a:lnSpc>
              <a:spcBef>
                <a:spcPts val="120"/>
              </a:spcBef>
            </a:pPr>
            <a:r>
              <a:rPr dirty="0" sz="3600" spc="165" b="1">
                <a:latin typeface="Times New Roman"/>
                <a:cs typeface="Times New Roman"/>
              </a:rPr>
              <a:t>Males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57200" y="1828800"/>
            <a:ext cx="4040504" cy="4800600"/>
          </a:xfrm>
          <a:custGeom>
            <a:avLst/>
            <a:gdLst/>
            <a:ahLst/>
            <a:cxnLst/>
            <a:rect l="l" t="t" r="r" b="b"/>
            <a:pathLst>
              <a:path w="4040504" h="4800600">
                <a:moveTo>
                  <a:pt x="0" y="4800600"/>
                </a:moveTo>
                <a:lnTo>
                  <a:pt x="4040251" y="4800600"/>
                </a:lnTo>
                <a:lnTo>
                  <a:pt x="4040251" y="0"/>
                </a:lnTo>
                <a:lnTo>
                  <a:pt x="0" y="0"/>
                </a:lnTo>
                <a:lnTo>
                  <a:pt x="0" y="48006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36244" y="1771266"/>
            <a:ext cx="3867785" cy="1343025"/>
          </a:xfrm>
          <a:prstGeom prst="rect">
            <a:avLst/>
          </a:prstGeom>
        </p:spPr>
        <p:txBody>
          <a:bodyPr wrap="square" lIns="0" tIns="85725" rIns="0" bIns="0" rtlCol="0" vert="horz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675"/>
              </a:spcBef>
              <a:buSzPct val="93750"/>
              <a:buFont typeface="Arial"/>
              <a:buChar char=""/>
              <a:tabLst>
                <a:tab pos="287020" algn="l"/>
              </a:tabLst>
            </a:pPr>
            <a:r>
              <a:rPr dirty="0" sz="2400" spc="-35">
                <a:latin typeface="Georgia"/>
                <a:cs typeface="Georgia"/>
              </a:rPr>
              <a:t>Spermatogenesis</a:t>
            </a:r>
            <a:endParaRPr sz="2400">
              <a:latin typeface="Georgia"/>
              <a:cs typeface="Georgia"/>
            </a:endParaRPr>
          </a:p>
          <a:p>
            <a:pPr marL="287020" indent="-274320">
              <a:lnSpc>
                <a:spcPct val="100000"/>
              </a:lnSpc>
              <a:spcBef>
                <a:spcPts val="580"/>
              </a:spcBef>
              <a:buSzPct val="93750"/>
              <a:buFont typeface="Arial"/>
              <a:buChar char=""/>
              <a:tabLst>
                <a:tab pos="287020" algn="l"/>
              </a:tabLst>
            </a:pPr>
            <a:r>
              <a:rPr dirty="0" sz="2400" spc="-30">
                <a:latin typeface="Georgia"/>
                <a:cs typeface="Georgia"/>
              </a:rPr>
              <a:t>Inhibition </a:t>
            </a:r>
            <a:r>
              <a:rPr dirty="0" sz="2400" spc="-20">
                <a:latin typeface="Georgia"/>
                <a:cs typeface="Georgia"/>
              </a:rPr>
              <a:t>of </a:t>
            </a:r>
            <a:r>
              <a:rPr dirty="0" sz="2400" spc="-25">
                <a:latin typeface="Georgia"/>
                <a:cs typeface="Georgia"/>
              </a:rPr>
              <a:t>fat</a:t>
            </a:r>
            <a:r>
              <a:rPr dirty="0" sz="2400" spc="105">
                <a:latin typeface="Georgia"/>
                <a:cs typeface="Georgia"/>
              </a:rPr>
              <a:t> </a:t>
            </a:r>
            <a:r>
              <a:rPr dirty="0" sz="2400" spc="-55">
                <a:latin typeface="Georgia"/>
                <a:cs typeface="Georgia"/>
              </a:rPr>
              <a:t>deposition</a:t>
            </a:r>
            <a:endParaRPr sz="2400">
              <a:latin typeface="Georgia"/>
              <a:cs typeface="Georgia"/>
            </a:endParaRPr>
          </a:p>
          <a:p>
            <a:pPr marL="287020" indent="-274320">
              <a:lnSpc>
                <a:spcPct val="100000"/>
              </a:lnSpc>
              <a:spcBef>
                <a:spcPts val="575"/>
              </a:spcBef>
              <a:buSzPct val="93750"/>
              <a:buFont typeface="Arial"/>
              <a:buChar char=""/>
              <a:tabLst>
                <a:tab pos="287020" algn="l"/>
              </a:tabLst>
            </a:pPr>
            <a:r>
              <a:rPr dirty="0" sz="2400" spc="-30">
                <a:latin typeface="Georgia"/>
                <a:cs typeface="Georgia"/>
              </a:rPr>
              <a:t>Muscle</a:t>
            </a:r>
            <a:r>
              <a:rPr dirty="0" sz="2400" spc="20">
                <a:latin typeface="Georgia"/>
                <a:cs typeface="Georgia"/>
              </a:rPr>
              <a:t> </a:t>
            </a:r>
            <a:r>
              <a:rPr dirty="0" sz="2400" spc="-60">
                <a:latin typeface="Georgia"/>
                <a:cs typeface="Georgia"/>
              </a:rPr>
              <a:t>mass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69135" y="3161791"/>
            <a:ext cx="245046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01800" algn="l"/>
              </a:tabLst>
            </a:pPr>
            <a:r>
              <a:rPr dirty="0" sz="2400" spc="-10">
                <a:latin typeface="Georgia"/>
                <a:cs typeface="Georgia"/>
              </a:rPr>
              <a:t>A</a:t>
            </a:r>
            <a:r>
              <a:rPr dirty="0" sz="2400" spc="-30">
                <a:latin typeface="Georgia"/>
                <a:cs typeface="Georgia"/>
              </a:rPr>
              <a:t>ndr</a:t>
            </a:r>
            <a:r>
              <a:rPr dirty="0" sz="2400" spc="-35">
                <a:latin typeface="Georgia"/>
                <a:cs typeface="Georgia"/>
              </a:rPr>
              <a:t>o</a:t>
            </a:r>
            <a:r>
              <a:rPr dirty="0" sz="2400" spc="-10">
                <a:latin typeface="Georgia"/>
                <a:cs typeface="Georgia"/>
              </a:rPr>
              <a:t>g</a:t>
            </a:r>
            <a:r>
              <a:rPr dirty="0" sz="2400" spc="15">
                <a:latin typeface="Georgia"/>
                <a:cs typeface="Georgia"/>
              </a:rPr>
              <a:t>e</a:t>
            </a:r>
            <a:r>
              <a:rPr dirty="0" sz="2400" spc="-25">
                <a:latin typeface="Georgia"/>
                <a:cs typeface="Georgia"/>
              </a:rPr>
              <a:t>n</a:t>
            </a:r>
            <a:r>
              <a:rPr dirty="0" sz="2400">
                <a:latin typeface="Georgia"/>
                <a:cs typeface="Georgia"/>
              </a:rPr>
              <a:t>	</a:t>
            </a:r>
            <a:r>
              <a:rPr dirty="0" sz="2400" spc="-10">
                <a:latin typeface="Georgia"/>
                <a:cs typeface="Georgia"/>
              </a:rPr>
              <a:t>l</a:t>
            </a:r>
            <a:r>
              <a:rPr dirty="0" sz="2400" spc="5">
                <a:latin typeface="Georgia"/>
                <a:cs typeface="Georgia"/>
              </a:rPr>
              <a:t>e</a:t>
            </a:r>
            <a:r>
              <a:rPr dirty="0" sz="2400" spc="-25">
                <a:latin typeface="Georgia"/>
                <a:cs typeface="Georgia"/>
              </a:rPr>
              <a:t>ve</a:t>
            </a:r>
            <a:r>
              <a:rPr dirty="0" sz="2400" spc="-25">
                <a:latin typeface="Georgia"/>
                <a:cs typeface="Georgia"/>
              </a:rPr>
              <a:t>l</a:t>
            </a:r>
            <a:r>
              <a:rPr dirty="0" sz="2400" spc="-70">
                <a:latin typeface="Georgia"/>
                <a:cs typeface="Georgia"/>
              </a:rPr>
              <a:t>s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6244" y="3161791"/>
            <a:ext cx="1085215" cy="11233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87020" marR="5080" indent="-274320">
              <a:lnSpc>
                <a:spcPct val="100000"/>
              </a:lnSpc>
              <a:spcBef>
                <a:spcPts val="100"/>
              </a:spcBef>
            </a:pPr>
            <a:r>
              <a:rPr dirty="0" sz="2250" spc="-570">
                <a:latin typeface="Arial"/>
                <a:cs typeface="Arial"/>
              </a:rPr>
              <a:t></a:t>
            </a:r>
            <a:r>
              <a:rPr dirty="0" sz="2250" spc="-515">
                <a:latin typeface="Arial"/>
                <a:cs typeface="Arial"/>
              </a:rPr>
              <a:t> </a:t>
            </a:r>
            <a:r>
              <a:rPr dirty="0" sz="2400" spc="-155">
                <a:latin typeface="Georgia"/>
                <a:cs typeface="Georgia"/>
              </a:rPr>
              <a:t>Brain:  </a:t>
            </a:r>
            <a:r>
              <a:rPr dirty="0" sz="2400" spc="-30">
                <a:latin typeface="Georgia"/>
                <a:cs typeface="Georgia"/>
              </a:rPr>
              <a:t>have  </a:t>
            </a:r>
            <a:r>
              <a:rPr dirty="0" sz="2400" spc="-5">
                <a:latin typeface="Georgia"/>
                <a:cs typeface="Georgia"/>
              </a:rPr>
              <a:t>the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46047" y="3527501"/>
            <a:ext cx="2775585" cy="7575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7620">
              <a:lnSpc>
                <a:spcPct val="100000"/>
              </a:lnSpc>
              <a:spcBef>
                <a:spcPts val="100"/>
              </a:spcBef>
              <a:tabLst>
                <a:tab pos="859155" algn="l"/>
                <a:tab pos="2484755" algn="l"/>
              </a:tabLst>
            </a:pPr>
            <a:r>
              <a:rPr dirty="0" sz="2400" spc="-15">
                <a:latin typeface="Georgia"/>
                <a:cs typeface="Georgia"/>
              </a:rPr>
              <a:t>be</a:t>
            </a:r>
            <a:r>
              <a:rPr dirty="0" sz="2400" spc="-10">
                <a:latin typeface="Georgia"/>
                <a:cs typeface="Georgia"/>
              </a:rPr>
              <a:t>e</a:t>
            </a:r>
            <a:r>
              <a:rPr dirty="0" sz="2400" spc="-20">
                <a:latin typeface="Georgia"/>
                <a:cs typeface="Georgia"/>
              </a:rPr>
              <a:t>n</a:t>
            </a:r>
            <a:r>
              <a:rPr dirty="0" sz="2400">
                <a:latin typeface="Georgia"/>
                <a:cs typeface="Georgia"/>
              </a:rPr>
              <a:t>	</a:t>
            </a:r>
            <a:r>
              <a:rPr dirty="0" sz="2400" spc="-35">
                <a:latin typeface="Georgia"/>
                <a:cs typeface="Georgia"/>
              </a:rPr>
              <a:t>i</a:t>
            </a:r>
            <a:r>
              <a:rPr dirty="0" sz="2400" spc="-35">
                <a:latin typeface="Georgia"/>
                <a:cs typeface="Georgia"/>
              </a:rPr>
              <a:t>m</a:t>
            </a:r>
            <a:r>
              <a:rPr dirty="0" sz="2400" spc="-25">
                <a:latin typeface="Georgia"/>
                <a:cs typeface="Georgia"/>
              </a:rPr>
              <a:t>pl</a:t>
            </a:r>
            <a:r>
              <a:rPr dirty="0" sz="2400" spc="-35">
                <a:latin typeface="Georgia"/>
                <a:cs typeface="Georgia"/>
              </a:rPr>
              <a:t>i</a:t>
            </a:r>
            <a:r>
              <a:rPr dirty="0" sz="2400" spc="-15">
                <a:latin typeface="Georgia"/>
                <a:cs typeface="Georgia"/>
              </a:rPr>
              <a:t>ca</a:t>
            </a:r>
            <a:r>
              <a:rPr dirty="0" sz="2400" spc="-20">
                <a:latin typeface="Georgia"/>
                <a:cs typeface="Georgia"/>
              </a:rPr>
              <a:t>t</a:t>
            </a:r>
            <a:r>
              <a:rPr dirty="0" sz="2400" spc="-15">
                <a:latin typeface="Georgia"/>
                <a:cs typeface="Georgia"/>
              </a:rPr>
              <a:t>ed</a:t>
            </a:r>
            <a:r>
              <a:rPr dirty="0" sz="2400">
                <a:latin typeface="Georgia"/>
                <a:cs typeface="Georgia"/>
              </a:rPr>
              <a:t>	</a:t>
            </a:r>
            <a:r>
              <a:rPr dirty="0" sz="2400" spc="-35">
                <a:latin typeface="Georgia"/>
                <a:cs typeface="Georgia"/>
              </a:rPr>
              <a:t>in</a:t>
            </a:r>
            <a:endParaRPr sz="2400">
              <a:latin typeface="Georgia"/>
              <a:cs typeface="Georgia"/>
            </a:endParaRPr>
          </a:p>
          <a:p>
            <a:pPr algn="r" marR="5080">
              <a:lnSpc>
                <a:spcPct val="100000"/>
              </a:lnSpc>
            </a:pPr>
            <a:r>
              <a:rPr dirty="0" sz="2400" spc="-25">
                <a:latin typeface="Georgia"/>
                <a:cs typeface="Georgia"/>
              </a:rPr>
              <a:t>of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008758" y="3893566"/>
            <a:ext cx="2412365" cy="7575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31445" marR="5080" indent="-119380">
              <a:lnSpc>
                <a:spcPct val="100000"/>
              </a:lnSpc>
              <a:spcBef>
                <a:spcPts val="100"/>
              </a:spcBef>
              <a:tabLst>
                <a:tab pos="1902460" algn="l"/>
              </a:tabLst>
            </a:pPr>
            <a:r>
              <a:rPr dirty="0" sz="2400" spc="-25">
                <a:latin typeface="Georgia"/>
                <a:cs typeface="Georgia"/>
              </a:rPr>
              <a:t>regulation  </a:t>
            </a:r>
            <a:r>
              <a:rPr dirty="0" sz="2400" spc="-35">
                <a:latin typeface="Georgia"/>
                <a:cs typeface="Georgia"/>
              </a:rPr>
              <a:t>aggre</a:t>
            </a:r>
            <a:r>
              <a:rPr dirty="0" sz="2400" spc="-45">
                <a:latin typeface="Georgia"/>
                <a:cs typeface="Georgia"/>
              </a:rPr>
              <a:t>s</a:t>
            </a:r>
            <a:r>
              <a:rPr dirty="0" sz="2400" spc="-80">
                <a:latin typeface="Georgia"/>
                <a:cs typeface="Georgia"/>
              </a:rPr>
              <a:t>s</a:t>
            </a:r>
            <a:r>
              <a:rPr dirty="0" sz="2400" spc="-35">
                <a:latin typeface="Georgia"/>
                <a:cs typeface="Georgia"/>
              </a:rPr>
              <a:t>i</a:t>
            </a:r>
            <a:r>
              <a:rPr dirty="0" sz="2400" spc="-10">
                <a:latin typeface="Georgia"/>
                <a:cs typeface="Georgia"/>
              </a:rPr>
              <a:t>on</a:t>
            </a:r>
            <a:r>
              <a:rPr dirty="0" sz="2400">
                <a:latin typeface="Georgia"/>
                <a:cs typeface="Georgia"/>
              </a:rPr>
              <a:t>	</a:t>
            </a:r>
            <a:r>
              <a:rPr dirty="0" sz="2400" spc="-35">
                <a:latin typeface="Georgia"/>
                <a:cs typeface="Georgia"/>
              </a:rPr>
              <a:t>a</a:t>
            </a:r>
            <a:r>
              <a:rPr dirty="0" sz="2400" spc="-55">
                <a:latin typeface="Georgia"/>
                <a:cs typeface="Georgia"/>
              </a:rPr>
              <a:t>n</a:t>
            </a:r>
            <a:r>
              <a:rPr dirty="0" sz="2400" spc="-15">
                <a:latin typeface="Georgia"/>
                <a:cs typeface="Georgia"/>
              </a:rPr>
              <a:t>d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10564" y="4259402"/>
            <a:ext cx="965200" cy="7575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30">
                <a:latin typeface="Georgia"/>
                <a:cs typeface="Georgia"/>
              </a:rPr>
              <a:t>human</a:t>
            </a:r>
            <a:endParaRPr sz="24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</a:pPr>
            <a:r>
              <a:rPr dirty="0" sz="2400" spc="-20">
                <a:latin typeface="Georgia"/>
                <a:cs typeface="Georgia"/>
              </a:rPr>
              <a:t>libido.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10564" y="5430418"/>
            <a:ext cx="1476375" cy="7575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2400" spc="-20">
                <a:latin typeface="Georgia"/>
                <a:cs typeface="Georgia"/>
              </a:rPr>
              <a:t>d</a:t>
            </a:r>
            <a:r>
              <a:rPr dirty="0" sz="2400" spc="-15">
                <a:latin typeface="Georgia"/>
                <a:cs typeface="Georgia"/>
              </a:rPr>
              <a:t>evel</a:t>
            </a:r>
            <a:r>
              <a:rPr dirty="0" sz="2400" spc="-25">
                <a:latin typeface="Georgia"/>
                <a:cs typeface="Georgia"/>
              </a:rPr>
              <a:t>o</a:t>
            </a:r>
            <a:r>
              <a:rPr dirty="0" sz="2400" spc="-35">
                <a:latin typeface="Georgia"/>
                <a:cs typeface="Georgia"/>
              </a:rPr>
              <a:t>p</a:t>
            </a:r>
            <a:r>
              <a:rPr dirty="0" sz="2400" spc="-30">
                <a:latin typeface="Georgia"/>
                <a:cs typeface="Georgia"/>
              </a:rPr>
              <a:t>i</a:t>
            </a:r>
            <a:r>
              <a:rPr dirty="0" sz="2400" spc="-15">
                <a:latin typeface="Georgia"/>
                <a:cs typeface="Georgia"/>
              </a:rPr>
              <a:t>ng  </a:t>
            </a:r>
            <a:r>
              <a:rPr dirty="0" sz="2400" spc="-20">
                <a:latin typeface="Georgia"/>
                <a:cs typeface="Georgia"/>
              </a:rPr>
              <a:t>(including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682620" y="5430418"/>
            <a:ext cx="732155" cy="7575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2540">
              <a:lnSpc>
                <a:spcPct val="100000"/>
              </a:lnSpc>
              <a:spcBef>
                <a:spcPts val="100"/>
              </a:spcBef>
            </a:pPr>
            <a:r>
              <a:rPr dirty="0" sz="2400" spc="-30">
                <a:latin typeface="Georgia"/>
                <a:cs typeface="Georgia"/>
              </a:rPr>
              <a:t>male  </a:t>
            </a:r>
            <a:r>
              <a:rPr dirty="0" sz="2400" spc="-20">
                <a:latin typeface="Georgia"/>
                <a:cs typeface="Georgia"/>
              </a:rPr>
              <a:t>pe</a:t>
            </a:r>
            <a:r>
              <a:rPr dirty="0" sz="2400" spc="-5">
                <a:latin typeface="Georgia"/>
                <a:cs typeface="Georgia"/>
              </a:rPr>
              <a:t>n</a:t>
            </a:r>
            <a:r>
              <a:rPr dirty="0" sz="2400" spc="-50">
                <a:latin typeface="Georgia"/>
                <a:cs typeface="Georgia"/>
              </a:rPr>
              <a:t>is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36244" y="5064328"/>
            <a:ext cx="3885565" cy="11233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787015" algn="l"/>
                <a:tab pos="3439160" algn="l"/>
              </a:tabLst>
            </a:pPr>
            <a:r>
              <a:rPr dirty="0" sz="2250" spc="-565">
                <a:latin typeface="Arial"/>
                <a:cs typeface="Arial"/>
              </a:rPr>
              <a:t></a:t>
            </a:r>
            <a:r>
              <a:rPr dirty="0" sz="2250" spc="270">
                <a:latin typeface="Arial"/>
                <a:cs typeface="Arial"/>
              </a:rPr>
              <a:t> </a:t>
            </a:r>
            <a:r>
              <a:rPr dirty="0" sz="2400" spc="-35">
                <a:latin typeface="Georgia"/>
                <a:cs typeface="Georgia"/>
              </a:rPr>
              <a:t>m</a:t>
            </a:r>
            <a:r>
              <a:rPr dirty="0" sz="2400" spc="-70">
                <a:latin typeface="Georgia"/>
                <a:cs typeface="Georgia"/>
              </a:rPr>
              <a:t>a</a:t>
            </a:r>
            <a:r>
              <a:rPr dirty="0" sz="2400" spc="-75">
                <a:latin typeface="Georgia"/>
                <a:cs typeface="Georgia"/>
              </a:rPr>
              <a:t>s</a:t>
            </a:r>
            <a:r>
              <a:rPr dirty="0" sz="2400" spc="-15">
                <a:latin typeface="Georgia"/>
                <a:cs typeface="Georgia"/>
              </a:rPr>
              <a:t>cul</a:t>
            </a:r>
            <a:r>
              <a:rPr dirty="0" sz="2400" spc="-30">
                <a:latin typeface="Georgia"/>
                <a:cs typeface="Georgia"/>
              </a:rPr>
              <a:t>i</a:t>
            </a:r>
            <a:r>
              <a:rPr dirty="0" sz="2400" spc="-35">
                <a:latin typeface="Georgia"/>
                <a:cs typeface="Georgia"/>
              </a:rPr>
              <a:t>n</a:t>
            </a:r>
            <a:r>
              <a:rPr dirty="0" sz="2400" spc="-30">
                <a:latin typeface="Georgia"/>
                <a:cs typeface="Georgia"/>
              </a:rPr>
              <a:t>i</a:t>
            </a:r>
            <a:r>
              <a:rPr dirty="0" sz="2400" spc="15">
                <a:latin typeface="Georgia"/>
                <a:cs typeface="Georgia"/>
              </a:rPr>
              <a:t>za</a:t>
            </a:r>
            <a:r>
              <a:rPr dirty="0" sz="2400">
                <a:latin typeface="Georgia"/>
                <a:cs typeface="Georgia"/>
              </a:rPr>
              <a:t>t</a:t>
            </a:r>
            <a:r>
              <a:rPr dirty="0" sz="2400" spc="-35">
                <a:latin typeface="Georgia"/>
                <a:cs typeface="Georgia"/>
              </a:rPr>
              <a:t>i</a:t>
            </a:r>
            <a:r>
              <a:rPr dirty="0" sz="2400" spc="15">
                <a:latin typeface="Georgia"/>
                <a:cs typeface="Georgia"/>
              </a:rPr>
              <a:t>o</a:t>
            </a:r>
            <a:r>
              <a:rPr dirty="0" sz="2400" spc="-20">
                <a:latin typeface="Georgia"/>
                <a:cs typeface="Georgia"/>
              </a:rPr>
              <a:t>n</a:t>
            </a:r>
            <a:r>
              <a:rPr dirty="0" sz="2400">
                <a:latin typeface="Georgia"/>
                <a:cs typeface="Georgia"/>
              </a:rPr>
              <a:t>	</a:t>
            </a:r>
            <a:r>
              <a:rPr dirty="0" sz="2400" spc="-25">
                <a:latin typeface="Georgia"/>
                <a:cs typeface="Georgia"/>
              </a:rPr>
              <a:t>o</a:t>
            </a:r>
            <a:r>
              <a:rPr dirty="0" sz="2400" spc="-15">
                <a:latin typeface="Georgia"/>
                <a:cs typeface="Georgia"/>
              </a:rPr>
              <a:t>f</a:t>
            </a:r>
            <a:r>
              <a:rPr dirty="0" sz="2400">
                <a:latin typeface="Georgia"/>
                <a:cs typeface="Georgia"/>
              </a:rPr>
              <a:t>	</a:t>
            </a:r>
            <a:r>
              <a:rPr dirty="0" sz="2400" spc="5">
                <a:latin typeface="Georgia"/>
                <a:cs typeface="Georgia"/>
              </a:rPr>
              <a:t>t</a:t>
            </a:r>
            <a:r>
              <a:rPr dirty="0" sz="2400" spc="-10">
                <a:latin typeface="Georgia"/>
                <a:cs typeface="Georgia"/>
              </a:rPr>
              <a:t>he</a:t>
            </a:r>
            <a:endParaRPr sz="2400">
              <a:latin typeface="Georgia"/>
              <a:cs typeface="Georgia"/>
            </a:endParaRPr>
          </a:p>
          <a:p>
            <a:pPr algn="r" marL="3375025" marR="5080" indent="-146685">
              <a:lnSpc>
                <a:spcPct val="100000"/>
              </a:lnSpc>
            </a:pPr>
            <a:r>
              <a:rPr dirty="0" sz="2400" spc="-65">
                <a:latin typeface="Georgia"/>
                <a:cs typeface="Georgia"/>
              </a:rPr>
              <a:t>f</a:t>
            </a:r>
            <a:r>
              <a:rPr dirty="0" sz="2400" spc="-15">
                <a:latin typeface="Georgia"/>
                <a:cs typeface="Georgia"/>
              </a:rPr>
              <a:t>etus  </a:t>
            </a:r>
            <a:r>
              <a:rPr dirty="0" sz="2400" spc="-35">
                <a:latin typeface="Georgia"/>
                <a:cs typeface="Georgia"/>
              </a:rPr>
              <a:t>and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10564" y="6161938"/>
            <a:ext cx="2704465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30">
                <a:latin typeface="Georgia"/>
                <a:cs typeface="Georgia"/>
              </a:rPr>
              <a:t>scrotum</a:t>
            </a:r>
            <a:r>
              <a:rPr dirty="0" sz="2400" spc="20">
                <a:latin typeface="Georgia"/>
                <a:cs typeface="Georgia"/>
              </a:rPr>
              <a:t> </a:t>
            </a:r>
            <a:r>
              <a:rPr dirty="0" sz="2400" spc="-30">
                <a:latin typeface="Georgia"/>
                <a:cs typeface="Georgia"/>
              </a:rPr>
              <a:t>formation).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645025" y="1142936"/>
            <a:ext cx="4041775" cy="64008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15240" rIns="0" bIns="0" rtlCol="0" vert="horz">
            <a:spAutoFit/>
          </a:bodyPr>
          <a:lstStyle/>
          <a:p>
            <a:pPr marL="1132840">
              <a:lnSpc>
                <a:spcPct val="100000"/>
              </a:lnSpc>
              <a:spcBef>
                <a:spcPts val="120"/>
              </a:spcBef>
            </a:pPr>
            <a:r>
              <a:rPr dirty="0" sz="3600" spc="195" b="1">
                <a:latin typeface="Times New Roman"/>
                <a:cs typeface="Times New Roman"/>
              </a:rPr>
              <a:t>Females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645025" y="1828800"/>
            <a:ext cx="4041775" cy="4800600"/>
          </a:xfrm>
          <a:custGeom>
            <a:avLst/>
            <a:gdLst/>
            <a:ahLst/>
            <a:cxnLst/>
            <a:rect l="l" t="t" r="r" b="b"/>
            <a:pathLst>
              <a:path w="4041775" h="4800600">
                <a:moveTo>
                  <a:pt x="0" y="4800600"/>
                </a:moveTo>
                <a:lnTo>
                  <a:pt x="4041775" y="4800600"/>
                </a:lnTo>
                <a:lnTo>
                  <a:pt x="4041775" y="0"/>
                </a:lnTo>
                <a:lnTo>
                  <a:pt x="0" y="0"/>
                </a:lnTo>
                <a:lnTo>
                  <a:pt x="0" y="48006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4480560" marR="5715" indent="-274320">
              <a:lnSpc>
                <a:spcPct val="100000"/>
              </a:lnSpc>
              <a:spcBef>
                <a:spcPts val="100"/>
              </a:spcBef>
              <a:buSzPct val="93750"/>
              <a:buFont typeface="Arial"/>
              <a:buChar char=""/>
              <a:tabLst>
                <a:tab pos="4480560" algn="l"/>
                <a:tab pos="5806440" algn="l"/>
                <a:tab pos="6446520" algn="l"/>
                <a:tab pos="7569200" algn="l"/>
              </a:tabLst>
            </a:pPr>
            <a:r>
              <a:rPr dirty="0" spc="-20"/>
              <a:t>gro</a:t>
            </a:r>
            <a:r>
              <a:rPr dirty="0" spc="-20"/>
              <a:t>w</a:t>
            </a:r>
            <a:r>
              <a:rPr dirty="0" spc="-5"/>
              <a:t>t</a:t>
            </a:r>
            <a:r>
              <a:rPr dirty="0" spc="5"/>
              <a:t>h</a:t>
            </a:r>
            <a:r>
              <a:rPr dirty="0"/>
              <a:t>	</a:t>
            </a:r>
            <a:r>
              <a:rPr dirty="0" spc="-30"/>
              <a:t>o</a:t>
            </a:r>
            <a:r>
              <a:rPr dirty="0" spc="-15"/>
              <a:t>f</a:t>
            </a:r>
            <a:r>
              <a:rPr dirty="0"/>
              <a:t>	</a:t>
            </a:r>
            <a:r>
              <a:rPr dirty="0" spc="-20"/>
              <a:t>pu</a:t>
            </a:r>
            <a:r>
              <a:rPr dirty="0" spc="-15"/>
              <a:t>b</a:t>
            </a:r>
            <a:r>
              <a:rPr dirty="0" spc="-10"/>
              <a:t>i</a:t>
            </a:r>
            <a:r>
              <a:rPr dirty="0" spc="-5"/>
              <a:t>c</a:t>
            </a:r>
            <a:r>
              <a:rPr dirty="0"/>
              <a:t>	</a:t>
            </a:r>
            <a:r>
              <a:rPr dirty="0" spc="-25"/>
              <a:t>and  </a:t>
            </a:r>
            <a:r>
              <a:rPr dirty="0" spc="-45"/>
              <a:t>axillary</a:t>
            </a:r>
            <a:r>
              <a:rPr dirty="0" spc="30"/>
              <a:t> </a:t>
            </a:r>
            <a:r>
              <a:rPr dirty="0" spc="-40"/>
              <a:t>hair.</a:t>
            </a:r>
          </a:p>
          <a:p>
            <a:pPr marL="4193540">
              <a:lnSpc>
                <a:spcPct val="100000"/>
              </a:lnSpc>
              <a:spcBef>
                <a:spcPts val="10"/>
              </a:spcBef>
              <a:buFont typeface="Arial"/>
              <a:buChar char=""/>
            </a:pPr>
            <a:endParaRPr sz="3000">
              <a:latin typeface="Times New Roman"/>
              <a:cs typeface="Times New Roman"/>
            </a:endParaRPr>
          </a:p>
          <a:p>
            <a:pPr marL="4480560" indent="-274320">
              <a:lnSpc>
                <a:spcPct val="100000"/>
              </a:lnSpc>
              <a:buSzPct val="93750"/>
              <a:buFont typeface="Arial"/>
              <a:buChar char=""/>
              <a:tabLst>
                <a:tab pos="4480560" algn="l"/>
                <a:tab pos="6010910" algn="l"/>
                <a:tab pos="7373620" algn="l"/>
              </a:tabLst>
            </a:pPr>
            <a:r>
              <a:rPr dirty="0" spc="-20"/>
              <a:t>puber</a:t>
            </a:r>
            <a:r>
              <a:rPr dirty="0" spc="-25"/>
              <a:t>t</a:t>
            </a:r>
            <a:r>
              <a:rPr dirty="0" spc="-35"/>
              <a:t>al</a:t>
            </a:r>
            <a:r>
              <a:rPr dirty="0"/>
              <a:t>	</a:t>
            </a:r>
            <a:r>
              <a:rPr dirty="0" spc="-20"/>
              <a:t>gr</a:t>
            </a:r>
            <a:r>
              <a:rPr dirty="0" spc="-15"/>
              <a:t>o</a:t>
            </a:r>
            <a:r>
              <a:rPr dirty="0" spc="5"/>
              <a:t>w</a:t>
            </a:r>
            <a:r>
              <a:rPr dirty="0" spc="-15"/>
              <a:t>t</a:t>
            </a:r>
            <a:r>
              <a:rPr dirty="0" spc="-5"/>
              <a:t>h</a:t>
            </a:r>
            <a:r>
              <a:rPr dirty="0"/>
              <a:t>	</a:t>
            </a:r>
            <a:r>
              <a:rPr dirty="0" spc="-55"/>
              <a:t>s</a:t>
            </a:r>
            <a:r>
              <a:rPr dirty="0" spc="-40"/>
              <a:t>pu</a:t>
            </a:r>
            <a:r>
              <a:rPr dirty="0" spc="-40"/>
              <a:t>r</a:t>
            </a:r>
            <a:r>
              <a:rPr dirty="0" spc="15"/>
              <a:t>t</a:t>
            </a:r>
          </a:p>
          <a:p>
            <a:pPr marL="4480560">
              <a:lnSpc>
                <a:spcPct val="100000"/>
              </a:lnSpc>
            </a:pPr>
            <a:r>
              <a:rPr dirty="0" spc="-15"/>
              <a:t>development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4725415" y="4112717"/>
            <a:ext cx="3883025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93570" algn="l"/>
                <a:tab pos="2677160" algn="l"/>
              </a:tabLst>
            </a:pPr>
            <a:r>
              <a:rPr dirty="0" sz="2250" spc="-570">
                <a:latin typeface="Arial"/>
                <a:cs typeface="Arial"/>
              </a:rPr>
              <a:t></a:t>
            </a:r>
            <a:r>
              <a:rPr dirty="0" sz="2250" spc="270">
                <a:latin typeface="Arial"/>
                <a:cs typeface="Arial"/>
              </a:rPr>
              <a:t> </a:t>
            </a:r>
            <a:r>
              <a:rPr dirty="0" sz="2400" spc="-10">
                <a:latin typeface="Georgia"/>
                <a:cs typeface="Georgia"/>
              </a:rPr>
              <a:t>A</a:t>
            </a:r>
            <a:r>
              <a:rPr dirty="0" sz="2400" spc="-45">
                <a:latin typeface="Georgia"/>
                <a:cs typeface="Georgia"/>
              </a:rPr>
              <a:t>nd</a:t>
            </a:r>
            <a:r>
              <a:rPr dirty="0" sz="2400" spc="-40">
                <a:latin typeface="Georgia"/>
                <a:cs typeface="Georgia"/>
              </a:rPr>
              <a:t>r</a:t>
            </a:r>
            <a:r>
              <a:rPr dirty="0" sz="2400" spc="-10">
                <a:latin typeface="Georgia"/>
                <a:cs typeface="Georgia"/>
              </a:rPr>
              <a:t>oge</a:t>
            </a:r>
            <a:r>
              <a:rPr dirty="0" sz="2400" spc="5">
                <a:latin typeface="Georgia"/>
                <a:cs typeface="Georgia"/>
              </a:rPr>
              <a:t>n</a:t>
            </a:r>
            <a:r>
              <a:rPr dirty="0" sz="2400" spc="-65">
                <a:latin typeface="Georgia"/>
                <a:cs typeface="Georgia"/>
              </a:rPr>
              <a:t>s</a:t>
            </a:r>
            <a:r>
              <a:rPr dirty="0" sz="2400">
                <a:latin typeface="Georgia"/>
                <a:cs typeface="Georgia"/>
              </a:rPr>
              <a:t>	</a:t>
            </a:r>
            <a:r>
              <a:rPr dirty="0" sz="2400" spc="-35">
                <a:latin typeface="Georgia"/>
                <a:cs typeface="Georgia"/>
              </a:rPr>
              <a:t>ha</a:t>
            </a:r>
            <a:r>
              <a:rPr dirty="0" sz="2400" spc="-45">
                <a:latin typeface="Georgia"/>
                <a:cs typeface="Georgia"/>
              </a:rPr>
              <a:t>v</a:t>
            </a:r>
            <a:r>
              <a:rPr dirty="0" sz="2400" spc="-10">
                <a:latin typeface="Georgia"/>
                <a:cs typeface="Georgia"/>
              </a:rPr>
              <a:t>e</a:t>
            </a:r>
            <a:r>
              <a:rPr dirty="0" sz="2400">
                <a:latin typeface="Georgia"/>
                <a:cs typeface="Georgia"/>
              </a:rPr>
              <a:t>	</a:t>
            </a:r>
            <a:r>
              <a:rPr dirty="0" sz="2400" spc="-5">
                <a:latin typeface="Georgia"/>
                <a:cs typeface="Georgia"/>
              </a:rPr>
              <a:t>po</a:t>
            </a:r>
            <a:r>
              <a:rPr dirty="0" sz="2400" spc="-20">
                <a:latin typeface="Georgia"/>
                <a:cs typeface="Georgia"/>
              </a:rPr>
              <a:t>t</a:t>
            </a:r>
            <a:r>
              <a:rPr dirty="0" sz="2400" spc="10">
                <a:latin typeface="Georgia"/>
                <a:cs typeface="Georgia"/>
              </a:rPr>
              <a:t>e</a:t>
            </a:r>
            <a:r>
              <a:rPr dirty="0" sz="2400" spc="-10">
                <a:latin typeface="Georgia"/>
                <a:cs typeface="Georgia"/>
              </a:rPr>
              <a:t>n</a:t>
            </a:r>
            <a:r>
              <a:rPr dirty="0" sz="2400" spc="-15">
                <a:latin typeface="Georgia"/>
                <a:cs typeface="Georgia"/>
              </a:rPr>
              <a:t>t</a:t>
            </a:r>
            <a:r>
              <a:rPr dirty="0" sz="2400" spc="-35">
                <a:latin typeface="Georgia"/>
                <a:cs typeface="Georgia"/>
              </a:rPr>
              <a:t>i</a:t>
            </a:r>
            <a:r>
              <a:rPr dirty="0" sz="2400" spc="-35">
                <a:latin typeface="Georgia"/>
                <a:cs typeface="Georgia"/>
              </a:rPr>
              <a:t>al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999735" y="4479163"/>
            <a:ext cx="361124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15365" algn="l"/>
                <a:tab pos="1646555" algn="l"/>
                <a:tab pos="3338829" algn="l"/>
              </a:tabLst>
            </a:pPr>
            <a:r>
              <a:rPr dirty="0" sz="2400" spc="-35">
                <a:latin typeface="Georgia"/>
                <a:cs typeface="Georgia"/>
              </a:rPr>
              <a:t>r</a:t>
            </a:r>
            <a:r>
              <a:rPr dirty="0" sz="2400" spc="-50">
                <a:latin typeface="Georgia"/>
                <a:cs typeface="Georgia"/>
              </a:rPr>
              <a:t>o</a:t>
            </a:r>
            <a:r>
              <a:rPr dirty="0" sz="2400" spc="-30">
                <a:latin typeface="Georgia"/>
                <a:cs typeface="Georgia"/>
              </a:rPr>
              <a:t>les</a:t>
            </a:r>
            <a:r>
              <a:rPr dirty="0" sz="2400">
                <a:latin typeface="Georgia"/>
                <a:cs typeface="Georgia"/>
              </a:rPr>
              <a:t>	</a:t>
            </a:r>
            <a:r>
              <a:rPr dirty="0" sz="2400" spc="-25">
                <a:latin typeface="Georgia"/>
                <a:cs typeface="Georgia"/>
              </a:rPr>
              <a:t>i</a:t>
            </a:r>
            <a:r>
              <a:rPr dirty="0" sz="2400" spc="-30">
                <a:latin typeface="Georgia"/>
                <a:cs typeface="Georgia"/>
              </a:rPr>
              <a:t>n</a:t>
            </a:r>
            <a:r>
              <a:rPr dirty="0" sz="2400">
                <a:latin typeface="Georgia"/>
                <a:cs typeface="Georgia"/>
              </a:rPr>
              <a:t>	</a:t>
            </a:r>
            <a:r>
              <a:rPr dirty="0" sz="2400" spc="-40">
                <a:latin typeface="Georgia"/>
                <a:cs typeface="Georgia"/>
              </a:rPr>
              <a:t>re</a:t>
            </a:r>
            <a:r>
              <a:rPr dirty="0" sz="2400" spc="-35">
                <a:latin typeface="Georgia"/>
                <a:cs typeface="Georgia"/>
              </a:rPr>
              <a:t>l</a:t>
            </a:r>
            <a:r>
              <a:rPr dirty="0" sz="2400" spc="-40">
                <a:latin typeface="Georgia"/>
                <a:cs typeface="Georgia"/>
              </a:rPr>
              <a:t>axat</a:t>
            </a:r>
            <a:r>
              <a:rPr dirty="0" sz="2400" spc="-20">
                <a:latin typeface="Georgia"/>
                <a:cs typeface="Georgia"/>
              </a:rPr>
              <a:t>i</a:t>
            </a:r>
            <a:r>
              <a:rPr dirty="0" sz="2400" spc="-10">
                <a:latin typeface="Georgia"/>
                <a:cs typeface="Georgia"/>
              </a:rPr>
              <a:t>on</a:t>
            </a:r>
            <a:r>
              <a:rPr dirty="0" sz="2400">
                <a:latin typeface="Georgia"/>
                <a:cs typeface="Georgia"/>
              </a:rPr>
              <a:t>	</a:t>
            </a:r>
            <a:r>
              <a:rPr dirty="0" sz="2400" spc="-25">
                <a:latin typeface="Georgia"/>
                <a:cs typeface="Georgia"/>
              </a:rPr>
              <a:t>of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999735" y="4844872"/>
            <a:ext cx="3608070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latin typeface="Georgia"/>
                <a:cs typeface="Georgia"/>
              </a:rPr>
              <a:t>the </a:t>
            </a:r>
            <a:r>
              <a:rPr dirty="0" sz="2400" spc="-30">
                <a:latin typeface="Georgia"/>
                <a:cs typeface="Georgia"/>
              </a:rPr>
              <a:t>myometrium</a:t>
            </a:r>
            <a:r>
              <a:rPr dirty="0" sz="2400" spc="90">
                <a:latin typeface="Georgia"/>
                <a:cs typeface="Georgia"/>
              </a:rPr>
              <a:t> </a:t>
            </a:r>
            <a:r>
              <a:rPr dirty="0" sz="2000" spc="-25">
                <a:latin typeface="Georgia"/>
                <a:cs typeface="Georgia"/>
              </a:rPr>
              <a:t>preventing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999735" y="5210936"/>
            <a:ext cx="360743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643505" algn="l"/>
              </a:tabLst>
            </a:pPr>
            <a:r>
              <a:rPr dirty="0" sz="2400" spc="-35">
                <a:latin typeface="Georgia"/>
                <a:cs typeface="Georgia"/>
              </a:rPr>
              <a:t>prematu</a:t>
            </a:r>
            <a:r>
              <a:rPr dirty="0" sz="2400" spc="-35">
                <a:latin typeface="Georgia"/>
                <a:cs typeface="Georgia"/>
              </a:rPr>
              <a:t>r</a:t>
            </a:r>
            <a:r>
              <a:rPr dirty="0" sz="2400" spc="-15">
                <a:latin typeface="Georgia"/>
                <a:cs typeface="Georgia"/>
              </a:rPr>
              <a:t>e</a:t>
            </a:r>
            <a:r>
              <a:rPr dirty="0" sz="2400">
                <a:latin typeface="Georgia"/>
                <a:cs typeface="Georgia"/>
              </a:rPr>
              <a:t>	</a:t>
            </a:r>
            <a:r>
              <a:rPr dirty="0" sz="2400" spc="-25">
                <a:latin typeface="Georgia"/>
                <a:cs typeface="Georgia"/>
              </a:rPr>
              <a:t>ute</a:t>
            </a:r>
            <a:r>
              <a:rPr dirty="0" sz="2400" spc="-35">
                <a:latin typeface="Georgia"/>
                <a:cs typeface="Georgia"/>
              </a:rPr>
              <a:t>r</a:t>
            </a:r>
            <a:r>
              <a:rPr dirty="0" sz="2400" spc="-20">
                <a:latin typeface="Georgia"/>
                <a:cs typeface="Georgia"/>
              </a:rPr>
              <a:t>i</a:t>
            </a:r>
            <a:r>
              <a:rPr dirty="0" sz="2400" spc="-45">
                <a:latin typeface="Georgia"/>
                <a:cs typeface="Georgia"/>
              </a:rPr>
              <a:t>n</a:t>
            </a:r>
            <a:r>
              <a:rPr dirty="0" sz="2400" spc="-15">
                <a:latin typeface="Georgia"/>
                <a:cs typeface="Georgia"/>
              </a:rPr>
              <a:t>e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999735" y="5576722"/>
            <a:ext cx="3474720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25">
                <a:latin typeface="Georgia"/>
                <a:cs typeface="Georgia"/>
              </a:rPr>
              <a:t>contractions </a:t>
            </a:r>
            <a:r>
              <a:rPr dirty="0" sz="2400" spc="-30">
                <a:latin typeface="Georgia"/>
                <a:cs typeface="Georgia"/>
              </a:rPr>
              <a:t>in</a:t>
            </a:r>
            <a:r>
              <a:rPr dirty="0" sz="2400" spc="140">
                <a:latin typeface="Georgia"/>
                <a:cs typeface="Georgia"/>
              </a:rPr>
              <a:t> </a:t>
            </a:r>
            <a:r>
              <a:rPr dirty="0" sz="2400" spc="-30">
                <a:latin typeface="Georgia"/>
                <a:cs typeface="Georgia"/>
              </a:rPr>
              <a:t>pregnancy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2508376" y="304825"/>
            <a:ext cx="3892550" cy="523240"/>
          </a:xfrm>
          <a:prstGeom prst="rect"/>
          <a:ln w="9525">
            <a:solidFill>
              <a:srgbClr val="000000"/>
            </a:solidFill>
          </a:ln>
        </p:spPr>
        <p:txBody>
          <a:bodyPr wrap="square" lIns="0" tIns="43815" rIns="0" bIns="0" rtlCol="0" vert="horz">
            <a:spAutoFit/>
          </a:bodyPr>
          <a:lstStyle/>
          <a:p>
            <a:pPr marL="92075">
              <a:lnSpc>
                <a:spcPct val="100000"/>
              </a:lnSpc>
              <a:spcBef>
                <a:spcPts val="345"/>
              </a:spcBef>
            </a:pPr>
            <a:r>
              <a:rPr dirty="0" sz="2800">
                <a:latin typeface="Verdana"/>
                <a:cs typeface="Verdana"/>
              </a:rPr>
              <a:t>Role </a:t>
            </a:r>
            <a:r>
              <a:rPr dirty="0" sz="2800" spc="-5">
                <a:latin typeface="Verdana"/>
                <a:cs typeface="Verdana"/>
              </a:rPr>
              <a:t>of</a:t>
            </a:r>
            <a:r>
              <a:rPr dirty="0" sz="2800" spc="-40">
                <a:latin typeface="Verdana"/>
                <a:cs typeface="Verdana"/>
              </a:rPr>
              <a:t> </a:t>
            </a:r>
            <a:r>
              <a:rPr dirty="0" sz="2800">
                <a:latin typeface="Verdana"/>
                <a:cs typeface="Verdana"/>
              </a:rPr>
              <a:t>Androgens</a:t>
            </a:r>
            <a:endParaRPr sz="2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72894" y="344170"/>
            <a:ext cx="5999480" cy="7569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45"/>
              <a:t>Adrenogenital</a:t>
            </a:r>
            <a:r>
              <a:rPr dirty="0" spc="-375"/>
              <a:t> </a:t>
            </a:r>
            <a:r>
              <a:rPr dirty="0" spc="-229"/>
              <a:t>syndrom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7244" y="1158366"/>
            <a:ext cx="7090409" cy="47828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85" b="1">
                <a:latin typeface="Times New Roman"/>
                <a:cs typeface="Times New Roman"/>
              </a:rPr>
              <a:t>Excessive</a:t>
            </a:r>
            <a:r>
              <a:rPr dirty="0" sz="2400" spc="-155" b="1">
                <a:latin typeface="Times New Roman"/>
                <a:cs typeface="Times New Roman"/>
              </a:rPr>
              <a:t> </a:t>
            </a:r>
            <a:r>
              <a:rPr dirty="0" sz="2400" spc="110" b="1">
                <a:latin typeface="Times New Roman"/>
                <a:cs typeface="Times New Roman"/>
              </a:rPr>
              <a:t>adrenal</a:t>
            </a:r>
            <a:r>
              <a:rPr dirty="0" sz="2400" spc="-90" b="1">
                <a:latin typeface="Times New Roman"/>
                <a:cs typeface="Times New Roman"/>
              </a:rPr>
              <a:t> </a:t>
            </a:r>
            <a:r>
              <a:rPr dirty="0" sz="2400" spc="135" b="1">
                <a:latin typeface="Times New Roman"/>
                <a:cs typeface="Times New Roman"/>
              </a:rPr>
              <a:t>androgens</a:t>
            </a:r>
            <a:r>
              <a:rPr dirty="0" sz="2400" spc="-130" b="1">
                <a:latin typeface="Times New Roman"/>
                <a:cs typeface="Times New Roman"/>
              </a:rPr>
              <a:t> </a:t>
            </a:r>
            <a:r>
              <a:rPr dirty="0" sz="2400" spc="145" b="1">
                <a:latin typeface="Times New Roman"/>
                <a:cs typeface="Times New Roman"/>
              </a:rPr>
              <a:t>secretion</a:t>
            </a:r>
            <a:endParaRPr sz="240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2400" spc="-50">
                <a:latin typeface="Georgia"/>
                <a:cs typeface="Georgia"/>
              </a:rPr>
              <a:t>Cause:</a:t>
            </a:r>
            <a:endParaRPr sz="2400">
              <a:latin typeface="Georgia"/>
              <a:cs typeface="Georgia"/>
            </a:endParaRPr>
          </a:p>
          <a:p>
            <a:pPr marL="356870" indent="-344170">
              <a:lnSpc>
                <a:spcPct val="100000"/>
              </a:lnSpc>
              <a:buFont typeface="Wingdings"/>
              <a:buChar char=""/>
              <a:tabLst>
                <a:tab pos="357505" algn="l"/>
              </a:tabLst>
            </a:pPr>
            <a:r>
              <a:rPr dirty="0" sz="2400" spc="-30">
                <a:latin typeface="Georgia"/>
                <a:cs typeface="Georgia"/>
              </a:rPr>
              <a:t>Adrenocortical</a:t>
            </a:r>
            <a:r>
              <a:rPr dirty="0" sz="2400" spc="65">
                <a:latin typeface="Georgia"/>
                <a:cs typeface="Georgia"/>
              </a:rPr>
              <a:t> </a:t>
            </a:r>
            <a:r>
              <a:rPr dirty="0" sz="2400" spc="-35">
                <a:latin typeface="Georgia"/>
                <a:cs typeface="Georgia"/>
              </a:rPr>
              <a:t>tumors</a:t>
            </a:r>
            <a:endParaRPr sz="2400">
              <a:latin typeface="Georgia"/>
              <a:cs typeface="Georgia"/>
            </a:endParaRPr>
          </a:p>
          <a:p>
            <a:pPr marL="356870" indent="-344170">
              <a:lnSpc>
                <a:spcPct val="100000"/>
              </a:lnSpc>
              <a:spcBef>
                <a:spcPts val="5"/>
              </a:spcBef>
              <a:buFont typeface="Wingdings"/>
              <a:buChar char=""/>
              <a:tabLst>
                <a:tab pos="357505" algn="l"/>
              </a:tabLst>
            </a:pPr>
            <a:r>
              <a:rPr dirty="0" sz="2400" spc="-25">
                <a:latin typeface="Georgia"/>
                <a:cs typeface="Georgia"/>
              </a:rPr>
              <a:t>Congenital </a:t>
            </a:r>
            <a:r>
              <a:rPr dirty="0" sz="2400" spc="-40">
                <a:latin typeface="Georgia"/>
                <a:cs typeface="Georgia"/>
              </a:rPr>
              <a:t>adrenal</a:t>
            </a:r>
            <a:r>
              <a:rPr dirty="0" sz="2400" spc="5">
                <a:latin typeface="Georgia"/>
                <a:cs typeface="Georgia"/>
              </a:rPr>
              <a:t> </a:t>
            </a:r>
            <a:r>
              <a:rPr dirty="0" sz="2400" spc="-45">
                <a:latin typeface="Georgia"/>
                <a:cs typeface="Georgia"/>
              </a:rPr>
              <a:t>hyperplasia</a:t>
            </a:r>
            <a:endParaRPr sz="2400">
              <a:latin typeface="Georgia"/>
              <a:cs typeface="Georgia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2400" spc="-30">
                <a:latin typeface="Georgia"/>
                <a:cs typeface="Georgia"/>
              </a:rPr>
              <a:t>inherited </a:t>
            </a:r>
            <a:r>
              <a:rPr dirty="0" sz="2400" spc="-65">
                <a:latin typeface="Georgia"/>
                <a:cs typeface="Georgia"/>
              </a:rPr>
              <a:t>as </a:t>
            </a:r>
            <a:r>
              <a:rPr dirty="0" sz="2400" spc="-30">
                <a:latin typeface="Georgia"/>
                <a:cs typeface="Georgia"/>
              </a:rPr>
              <a:t>autosomal </a:t>
            </a:r>
            <a:r>
              <a:rPr dirty="0" sz="2400" spc="-55">
                <a:latin typeface="Georgia"/>
                <a:cs typeface="Georgia"/>
              </a:rPr>
              <a:t>recessive</a:t>
            </a:r>
            <a:r>
              <a:rPr dirty="0" sz="2400" spc="-40">
                <a:latin typeface="Georgia"/>
                <a:cs typeface="Georgia"/>
              </a:rPr>
              <a:t> </a:t>
            </a:r>
            <a:r>
              <a:rPr dirty="0" sz="2400" spc="-45">
                <a:latin typeface="Georgia"/>
                <a:cs typeface="Georgia"/>
              </a:rPr>
              <a:t>diseases</a:t>
            </a:r>
            <a:endParaRPr sz="2400">
              <a:latin typeface="Georgia"/>
              <a:cs typeface="Georgia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2400" spc="-25">
                <a:latin typeface="Georgia"/>
                <a:cs typeface="Georgia"/>
              </a:rPr>
              <a:t>affect </a:t>
            </a:r>
            <a:r>
              <a:rPr dirty="0" sz="2400" spc="-5">
                <a:latin typeface="Georgia"/>
                <a:cs typeface="Georgia"/>
              </a:rPr>
              <a:t>both </a:t>
            </a:r>
            <a:r>
              <a:rPr dirty="0" sz="2400" spc="-40">
                <a:latin typeface="Georgia"/>
                <a:cs typeface="Georgia"/>
              </a:rPr>
              <a:t>boys </a:t>
            </a:r>
            <a:r>
              <a:rPr dirty="0" sz="2400" spc="-35">
                <a:latin typeface="Georgia"/>
                <a:cs typeface="Georgia"/>
              </a:rPr>
              <a:t>and</a:t>
            </a:r>
            <a:r>
              <a:rPr dirty="0" sz="2400" spc="-114">
                <a:latin typeface="Georgia"/>
                <a:cs typeface="Georgia"/>
              </a:rPr>
              <a:t> </a:t>
            </a:r>
            <a:r>
              <a:rPr dirty="0" sz="2400" spc="-50">
                <a:latin typeface="Georgia"/>
                <a:cs typeface="Georgia"/>
              </a:rPr>
              <a:t>girls.</a:t>
            </a:r>
            <a:endParaRPr sz="2400">
              <a:latin typeface="Georgia"/>
              <a:cs typeface="Georgia"/>
            </a:endParaRPr>
          </a:p>
          <a:p>
            <a:pPr algn="just" marL="299085" marR="5080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dirty="0" sz="2400" spc="-10">
                <a:latin typeface="Georgia"/>
                <a:cs typeface="Georgia"/>
              </a:rPr>
              <a:t>Due </a:t>
            </a:r>
            <a:r>
              <a:rPr dirty="0" sz="2400" spc="-20">
                <a:latin typeface="Georgia"/>
                <a:cs typeface="Georgia"/>
              </a:rPr>
              <a:t>to </a:t>
            </a:r>
            <a:r>
              <a:rPr dirty="0" sz="2400" spc="-15">
                <a:latin typeface="Georgia"/>
                <a:cs typeface="Georgia"/>
              </a:rPr>
              <a:t>deficiency </a:t>
            </a:r>
            <a:r>
              <a:rPr dirty="0" sz="2400" spc="-20">
                <a:latin typeface="Georgia"/>
                <a:cs typeface="Georgia"/>
              </a:rPr>
              <a:t>of </a:t>
            </a:r>
            <a:r>
              <a:rPr dirty="0" sz="2400" spc="-15">
                <a:latin typeface="Georgia"/>
                <a:cs typeface="Georgia"/>
              </a:rPr>
              <a:t>one </a:t>
            </a:r>
            <a:r>
              <a:rPr dirty="0" sz="2400" spc="-20">
                <a:latin typeface="Georgia"/>
                <a:cs typeface="Georgia"/>
              </a:rPr>
              <a:t>of </a:t>
            </a:r>
            <a:r>
              <a:rPr dirty="0" sz="2400" spc="-5">
                <a:latin typeface="Georgia"/>
                <a:cs typeface="Georgia"/>
              </a:rPr>
              <a:t>the </a:t>
            </a:r>
            <a:r>
              <a:rPr dirty="0" sz="2400" spc="-20">
                <a:latin typeface="Georgia"/>
                <a:cs typeface="Georgia"/>
              </a:rPr>
              <a:t>enzymes </a:t>
            </a:r>
            <a:r>
              <a:rPr dirty="0" sz="2400" spc="-35">
                <a:latin typeface="Georgia"/>
                <a:cs typeface="Georgia"/>
              </a:rPr>
              <a:t>of </a:t>
            </a:r>
            <a:r>
              <a:rPr dirty="0" sz="2400" spc="-5">
                <a:latin typeface="Georgia"/>
                <a:cs typeface="Georgia"/>
              </a:rPr>
              <a:t>the  </a:t>
            </a:r>
            <a:r>
              <a:rPr dirty="0" sz="2400" spc="-25">
                <a:latin typeface="Georgia"/>
                <a:cs typeface="Georgia"/>
              </a:rPr>
              <a:t>cortisol </a:t>
            </a:r>
            <a:r>
              <a:rPr dirty="0" sz="2400" spc="-35">
                <a:latin typeface="Georgia"/>
                <a:cs typeface="Georgia"/>
              </a:rPr>
              <a:t>synthesis </a:t>
            </a:r>
            <a:r>
              <a:rPr dirty="0" sz="2400" spc="-5">
                <a:latin typeface="Times New Roman"/>
                <a:cs typeface="Times New Roman"/>
              </a:rPr>
              <a:t>(21-hydroxylase) and </a:t>
            </a:r>
            <a:r>
              <a:rPr dirty="0" sz="2400">
                <a:latin typeface="Times New Roman"/>
                <a:cs typeface="Times New Roman"/>
              </a:rPr>
              <a:t>steroids </a:t>
            </a:r>
            <a:r>
              <a:rPr dirty="0" sz="2400" spc="-5">
                <a:latin typeface="Times New Roman"/>
                <a:cs typeface="Times New Roman"/>
              </a:rPr>
              <a:t>are  'diverted' </a:t>
            </a:r>
            <a:r>
              <a:rPr dirty="0" sz="2400">
                <a:latin typeface="Times New Roman"/>
                <a:cs typeface="Times New Roman"/>
              </a:rPr>
              <a:t>to </a:t>
            </a:r>
            <a:r>
              <a:rPr dirty="0" sz="2400" spc="-5">
                <a:latin typeface="Times New Roman"/>
                <a:cs typeface="Times New Roman"/>
              </a:rPr>
              <a:t>becoming</a:t>
            </a:r>
            <a:r>
              <a:rPr dirty="0" sz="2400" spc="25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androgens.</a:t>
            </a:r>
            <a:endParaRPr sz="2400">
              <a:latin typeface="Times New Roman"/>
              <a:cs typeface="Times New Roman"/>
            </a:endParaRPr>
          </a:p>
          <a:p>
            <a:pPr marL="299085" marR="8890" indent="-28638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299085" algn="l"/>
                <a:tab pos="299720" algn="l"/>
                <a:tab pos="1201420" algn="l"/>
                <a:tab pos="1725930" algn="l"/>
                <a:tab pos="3058160" algn="l"/>
                <a:tab pos="4137660" algn="l"/>
                <a:tab pos="5369560" algn="l"/>
                <a:tab pos="5894070" algn="l"/>
              </a:tabLst>
            </a:pPr>
            <a:r>
              <a:rPr dirty="0" sz="2400" spc="-85">
                <a:latin typeface="Georgia"/>
                <a:cs typeface="Georgia"/>
              </a:rPr>
              <a:t>L</a:t>
            </a:r>
            <a:r>
              <a:rPr dirty="0" sz="2400" spc="-30">
                <a:latin typeface="Georgia"/>
                <a:cs typeface="Georgia"/>
              </a:rPr>
              <a:t>ead</a:t>
            </a:r>
            <a:r>
              <a:rPr dirty="0" sz="2400">
                <a:latin typeface="Georgia"/>
                <a:cs typeface="Georgia"/>
              </a:rPr>
              <a:t>	</a:t>
            </a:r>
            <a:r>
              <a:rPr dirty="0" sz="2400" spc="-30">
                <a:latin typeface="Georgia"/>
                <a:cs typeface="Georgia"/>
              </a:rPr>
              <a:t>t</a:t>
            </a:r>
            <a:r>
              <a:rPr dirty="0" sz="2400" spc="10">
                <a:latin typeface="Georgia"/>
                <a:cs typeface="Georgia"/>
              </a:rPr>
              <a:t>o</a:t>
            </a:r>
            <a:r>
              <a:rPr dirty="0" sz="2400">
                <a:latin typeface="Georgia"/>
                <a:cs typeface="Georgia"/>
              </a:rPr>
              <a:t>	</a:t>
            </a:r>
            <a:r>
              <a:rPr dirty="0" sz="2400" spc="-20">
                <a:latin typeface="Georgia"/>
                <a:cs typeface="Georgia"/>
              </a:rPr>
              <a:t>i</a:t>
            </a:r>
            <a:r>
              <a:rPr dirty="0" sz="2400" spc="-45">
                <a:latin typeface="Georgia"/>
                <a:cs typeface="Georgia"/>
              </a:rPr>
              <a:t>n</a:t>
            </a:r>
            <a:r>
              <a:rPr dirty="0" sz="2400" spc="-30">
                <a:latin typeface="Georgia"/>
                <a:cs typeface="Georgia"/>
              </a:rPr>
              <a:t>c</a:t>
            </a:r>
            <a:r>
              <a:rPr dirty="0" sz="2400" spc="-60">
                <a:latin typeface="Georgia"/>
                <a:cs typeface="Georgia"/>
              </a:rPr>
              <a:t>r</a:t>
            </a:r>
            <a:r>
              <a:rPr dirty="0" sz="2400" spc="-50">
                <a:latin typeface="Georgia"/>
                <a:cs typeface="Georgia"/>
              </a:rPr>
              <a:t>ea</a:t>
            </a:r>
            <a:r>
              <a:rPr dirty="0" sz="2400" spc="-55">
                <a:latin typeface="Georgia"/>
                <a:cs typeface="Georgia"/>
              </a:rPr>
              <a:t>s</a:t>
            </a:r>
            <a:r>
              <a:rPr dirty="0" sz="2400" spc="-15">
                <a:latin typeface="Georgia"/>
                <a:cs typeface="Georgia"/>
              </a:rPr>
              <a:t>e</a:t>
            </a:r>
            <a:r>
              <a:rPr dirty="0" sz="2400">
                <a:latin typeface="Georgia"/>
                <a:cs typeface="Georgia"/>
              </a:rPr>
              <a:t>	</a:t>
            </a:r>
            <a:r>
              <a:rPr dirty="0" sz="2400" spc="-105">
                <a:latin typeface="Georgia"/>
                <a:cs typeface="Georgia"/>
              </a:rPr>
              <a:t>A</a:t>
            </a:r>
            <a:r>
              <a:rPr dirty="0" sz="2400" spc="-5">
                <a:latin typeface="Georgia"/>
                <a:cs typeface="Georgia"/>
              </a:rPr>
              <a:t>C</a:t>
            </a:r>
            <a:r>
              <a:rPr dirty="0" sz="2400" spc="-15">
                <a:latin typeface="Georgia"/>
                <a:cs typeface="Georgia"/>
              </a:rPr>
              <a:t>T</a:t>
            </a:r>
            <a:r>
              <a:rPr dirty="0" sz="2400" spc="-60">
                <a:latin typeface="Georgia"/>
                <a:cs typeface="Georgia"/>
              </a:rPr>
              <a:t>H</a:t>
            </a:r>
            <a:r>
              <a:rPr dirty="0" sz="2400">
                <a:latin typeface="Georgia"/>
                <a:cs typeface="Georgia"/>
              </a:rPr>
              <a:t>	</a:t>
            </a:r>
            <a:r>
              <a:rPr dirty="0" sz="2400" spc="-25">
                <a:latin typeface="Georgia"/>
                <a:cs typeface="Georgia"/>
              </a:rPr>
              <a:t>lea</a:t>
            </a:r>
            <a:r>
              <a:rPr dirty="0" sz="2400" spc="-30">
                <a:latin typeface="Georgia"/>
                <a:cs typeface="Georgia"/>
              </a:rPr>
              <a:t>d</a:t>
            </a:r>
            <a:r>
              <a:rPr dirty="0" sz="2400" spc="-20">
                <a:latin typeface="Georgia"/>
                <a:cs typeface="Georgia"/>
              </a:rPr>
              <a:t>i</a:t>
            </a:r>
            <a:r>
              <a:rPr dirty="0" sz="2400" spc="-45">
                <a:latin typeface="Georgia"/>
                <a:cs typeface="Georgia"/>
              </a:rPr>
              <a:t>n</a:t>
            </a:r>
            <a:r>
              <a:rPr dirty="0" sz="2400" spc="-5">
                <a:latin typeface="Georgia"/>
                <a:cs typeface="Georgia"/>
              </a:rPr>
              <a:t>g</a:t>
            </a:r>
            <a:r>
              <a:rPr dirty="0" sz="2400">
                <a:latin typeface="Georgia"/>
                <a:cs typeface="Georgia"/>
              </a:rPr>
              <a:t>	</a:t>
            </a:r>
            <a:r>
              <a:rPr dirty="0" sz="2400" spc="-30">
                <a:latin typeface="Georgia"/>
                <a:cs typeface="Georgia"/>
              </a:rPr>
              <a:t>t</a:t>
            </a:r>
            <a:r>
              <a:rPr dirty="0" sz="2400" spc="10">
                <a:latin typeface="Georgia"/>
                <a:cs typeface="Georgia"/>
              </a:rPr>
              <a:t>o</a:t>
            </a:r>
            <a:r>
              <a:rPr dirty="0" sz="2400">
                <a:latin typeface="Georgia"/>
                <a:cs typeface="Georgia"/>
              </a:rPr>
              <a:t>	</a:t>
            </a:r>
            <a:r>
              <a:rPr dirty="0" sz="2400" spc="-35">
                <a:latin typeface="Georgia"/>
                <a:cs typeface="Georgia"/>
              </a:rPr>
              <a:t>e</a:t>
            </a:r>
            <a:r>
              <a:rPr dirty="0" sz="2400" spc="-90">
                <a:latin typeface="Georgia"/>
                <a:cs typeface="Georgia"/>
              </a:rPr>
              <a:t>x</a:t>
            </a:r>
            <a:r>
              <a:rPr dirty="0" sz="2400" spc="-40">
                <a:latin typeface="Georgia"/>
                <a:cs typeface="Georgia"/>
              </a:rPr>
              <a:t>c</a:t>
            </a:r>
            <a:r>
              <a:rPr dirty="0" sz="2400" spc="-45">
                <a:latin typeface="Georgia"/>
                <a:cs typeface="Georgia"/>
              </a:rPr>
              <a:t>e</a:t>
            </a:r>
            <a:r>
              <a:rPr dirty="0" sz="2400" spc="-50">
                <a:latin typeface="Georgia"/>
                <a:cs typeface="Georgia"/>
              </a:rPr>
              <a:t>s</a:t>
            </a:r>
            <a:r>
              <a:rPr dirty="0" sz="2400" spc="-85">
                <a:latin typeface="Georgia"/>
                <a:cs typeface="Georgia"/>
              </a:rPr>
              <a:t>s</a:t>
            </a:r>
            <a:r>
              <a:rPr dirty="0" sz="2400" spc="-60">
                <a:latin typeface="Georgia"/>
                <a:cs typeface="Georgia"/>
              </a:rPr>
              <a:t>i</a:t>
            </a:r>
            <a:r>
              <a:rPr dirty="0" sz="2400" spc="-90">
                <a:latin typeface="Georgia"/>
                <a:cs typeface="Georgia"/>
              </a:rPr>
              <a:t>v</a:t>
            </a:r>
            <a:r>
              <a:rPr dirty="0" sz="2400" spc="-10">
                <a:latin typeface="Georgia"/>
                <a:cs typeface="Georgia"/>
              </a:rPr>
              <a:t>e  </a:t>
            </a:r>
            <a:r>
              <a:rPr dirty="0" sz="2400" spc="-20">
                <a:latin typeface="Georgia"/>
                <a:cs typeface="Georgia"/>
              </a:rPr>
              <a:t>production of </a:t>
            </a:r>
            <a:r>
              <a:rPr dirty="0" sz="2400" spc="-40">
                <a:latin typeface="Georgia"/>
                <a:cs typeface="Georgia"/>
              </a:rPr>
              <a:t>adrenal</a:t>
            </a:r>
            <a:r>
              <a:rPr dirty="0" sz="2400" spc="-50">
                <a:latin typeface="Georgia"/>
                <a:cs typeface="Georgia"/>
              </a:rPr>
              <a:t> </a:t>
            </a:r>
            <a:r>
              <a:rPr dirty="0" sz="2400" spc="-40">
                <a:latin typeface="Georgia"/>
                <a:cs typeface="Georgia"/>
              </a:rPr>
              <a:t>androgens</a:t>
            </a:r>
            <a:endParaRPr sz="24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2400" spc="-50">
                <a:latin typeface="Georgia"/>
                <a:cs typeface="Georgia"/>
              </a:rPr>
              <a:t>Tt:</a:t>
            </a:r>
            <a:r>
              <a:rPr dirty="0" sz="2400" spc="-25">
                <a:latin typeface="Georgia"/>
                <a:cs typeface="Georgia"/>
              </a:rPr>
              <a:t> glucocorticoids</a:t>
            </a:r>
            <a:endParaRPr sz="24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dell laptop</dc:creator>
  <dc:title>PowerPoint Presentation</dc:title>
  <dcterms:created xsi:type="dcterms:W3CDTF">2018-02-13T18:41:28Z</dcterms:created>
  <dcterms:modified xsi:type="dcterms:W3CDTF">2018-02-13T18:41:28Z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2017-03-01T00:00:00Z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2018-02-13T00:00:00Z</vt:filetime>
  </property>
</Properties>
</file>