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Default Extension="png" ContentType="image/png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FF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FF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FF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8765" y="359740"/>
            <a:ext cx="7554468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FF00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6472" y="1615073"/>
            <a:ext cx="7510780" cy="1851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Relationship Id="rId4" Type="http://schemas.openxmlformats.org/officeDocument/2006/relationships/image" Target="../media/image17.png"/><Relationship Id="rId5" Type="http://schemas.openxmlformats.org/officeDocument/2006/relationships/image" Target="../media/image18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6" Type="http://schemas.openxmlformats.org/officeDocument/2006/relationships/image" Target="../media/image23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4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g"/><Relationship Id="rId3" Type="http://schemas.openxmlformats.org/officeDocument/2006/relationships/image" Target="../media/image27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0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09926" y="371678"/>
            <a:ext cx="5546090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0" spc="-650">
                <a:solidFill>
                  <a:srgbClr val="1204D5"/>
                </a:solidFill>
                <a:latin typeface="Times New Roman"/>
                <a:cs typeface="Times New Roman"/>
              </a:rPr>
              <a:t>ميحرلا </a:t>
            </a:r>
            <a:r>
              <a:rPr dirty="0" sz="6000" spc="-220">
                <a:solidFill>
                  <a:srgbClr val="1204D5"/>
                </a:solidFill>
                <a:latin typeface="Times New Roman"/>
                <a:cs typeface="Times New Roman"/>
              </a:rPr>
              <a:t>نمحرلا </a:t>
            </a:r>
            <a:r>
              <a:rPr dirty="0" sz="6000" spc="-915">
                <a:solidFill>
                  <a:srgbClr val="1204D5"/>
                </a:solidFill>
                <a:latin typeface="Times New Roman"/>
                <a:cs typeface="Times New Roman"/>
              </a:rPr>
              <a:t>الله</a:t>
            </a:r>
            <a:r>
              <a:rPr dirty="0" sz="6000" spc="-620">
                <a:solidFill>
                  <a:srgbClr val="1204D5"/>
                </a:solidFill>
                <a:latin typeface="Times New Roman"/>
                <a:cs typeface="Times New Roman"/>
              </a:rPr>
              <a:t> </a:t>
            </a:r>
            <a:r>
              <a:rPr dirty="0" sz="6000" spc="-1345">
                <a:solidFill>
                  <a:srgbClr val="1204D5"/>
                </a:solidFill>
                <a:latin typeface="Times New Roman"/>
                <a:cs typeface="Times New Roman"/>
              </a:rPr>
              <a:t>مسب</a:t>
            </a:r>
            <a:endParaRPr sz="6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2670" y="144526"/>
            <a:ext cx="11007090" cy="641350"/>
          </a:xfrm>
          <a:prstGeom prst="rect"/>
          <a:solidFill>
            <a:srgbClr val="000000"/>
          </a:solidFill>
        </p:spPr>
        <p:txBody>
          <a:bodyPr wrap="square" lIns="0" tIns="15240" rIns="0" bIns="0" rtlCol="0" vert="horz">
            <a:spAutoFit/>
          </a:bodyPr>
          <a:lstStyle/>
          <a:p>
            <a:pPr marL="1741170">
              <a:lnSpc>
                <a:spcPct val="100000"/>
              </a:lnSpc>
              <a:spcBef>
                <a:spcPts val="120"/>
              </a:spcBef>
            </a:pPr>
            <a:r>
              <a:rPr dirty="0" spc="-170"/>
              <a:t>Actions </a:t>
            </a:r>
            <a:r>
              <a:rPr dirty="0" spc="-150"/>
              <a:t>of </a:t>
            </a:r>
            <a:r>
              <a:rPr dirty="0" spc="-195"/>
              <a:t>adrenal </a:t>
            </a:r>
            <a:r>
              <a:rPr dirty="0" spc="-190"/>
              <a:t>medullary</a:t>
            </a:r>
            <a:r>
              <a:rPr dirty="0" spc="-645"/>
              <a:t> </a:t>
            </a:r>
            <a:r>
              <a:rPr dirty="0" spc="-170"/>
              <a:t>hormones</a:t>
            </a:r>
          </a:p>
        </p:txBody>
      </p:sp>
      <p:sp>
        <p:nvSpPr>
          <p:cNvPr id="3" name="object 3"/>
          <p:cNvSpPr/>
          <p:nvPr/>
        </p:nvSpPr>
        <p:spPr>
          <a:xfrm>
            <a:off x="827849" y="1006078"/>
            <a:ext cx="10328293" cy="7782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31608" y="2287303"/>
            <a:ext cx="9491020" cy="28942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30110" y="5529834"/>
            <a:ext cx="152400" cy="1615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30110" y="6078473"/>
            <a:ext cx="152400" cy="1615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17372" y="5449620"/>
            <a:ext cx="11153775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13360">
              <a:lnSpc>
                <a:spcPct val="100000"/>
              </a:lnSpc>
              <a:spcBef>
                <a:spcPts val="100"/>
              </a:spcBef>
            </a:pPr>
            <a:r>
              <a:rPr dirty="0" sz="1800" spc="-150" b="1">
                <a:solidFill>
                  <a:srgbClr val="00AF50"/>
                </a:solidFill>
                <a:latin typeface="Trebuchet MS"/>
                <a:cs typeface="Trebuchet MS"/>
              </a:rPr>
              <a:t>The</a:t>
            </a:r>
            <a:r>
              <a:rPr dirty="0" sz="1800" spc="-130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20" b="1">
                <a:solidFill>
                  <a:srgbClr val="00AF50"/>
                </a:solidFill>
                <a:latin typeface="Trebuchet MS"/>
                <a:cs typeface="Trebuchet MS"/>
              </a:rPr>
              <a:t>effects</a:t>
            </a:r>
            <a:r>
              <a:rPr dirty="0" sz="1800" spc="-14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80" b="1">
                <a:solidFill>
                  <a:srgbClr val="00AF50"/>
                </a:solidFill>
                <a:latin typeface="Trebuchet MS"/>
                <a:cs typeface="Trebuchet MS"/>
              </a:rPr>
              <a:t>of</a:t>
            </a:r>
            <a:r>
              <a:rPr dirty="0" sz="1800" spc="-12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10" b="1">
                <a:solidFill>
                  <a:srgbClr val="00AF50"/>
                </a:solidFill>
                <a:latin typeface="Trebuchet MS"/>
                <a:cs typeface="Trebuchet MS"/>
              </a:rPr>
              <a:t>the</a:t>
            </a:r>
            <a:r>
              <a:rPr dirty="0" sz="1800" spc="-12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00" b="1">
                <a:solidFill>
                  <a:srgbClr val="00AF50"/>
                </a:solidFill>
                <a:latin typeface="Trebuchet MS"/>
                <a:cs typeface="Trebuchet MS"/>
              </a:rPr>
              <a:t>adrenal</a:t>
            </a:r>
            <a:r>
              <a:rPr dirty="0" sz="1800" spc="-140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05" b="1">
                <a:solidFill>
                  <a:srgbClr val="00AF50"/>
                </a:solidFill>
                <a:latin typeface="Trebuchet MS"/>
                <a:cs typeface="Trebuchet MS"/>
              </a:rPr>
              <a:t>medullary</a:t>
            </a:r>
            <a:r>
              <a:rPr dirty="0" sz="1800" spc="-114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90" b="1">
                <a:solidFill>
                  <a:srgbClr val="00AF50"/>
                </a:solidFill>
                <a:latin typeface="Trebuchet MS"/>
                <a:cs typeface="Trebuchet MS"/>
              </a:rPr>
              <a:t>hormones</a:t>
            </a:r>
            <a:r>
              <a:rPr dirty="0" sz="1800" spc="-150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10" b="1">
                <a:solidFill>
                  <a:srgbClr val="00AF50"/>
                </a:solidFill>
                <a:latin typeface="Trebuchet MS"/>
                <a:cs typeface="Trebuchet MS"/>
              </a:rPr>
              <a:t>underlie</a:t>
            </a:r>
            <a:r>
              <a:rPr dirty="0" sz="1800" spc="-14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10" b="1">
                <a:solidFill>
                  <a:srgbClr val="00AF50"/>
                </a:solidFill>
                <a:latin typeface="Trebuchet MS"/>
                <a:cs typeface="Trebuchet MS"/>
              </a:rPr>
              <a:t>the</a:t>
            </a:r>
            <a:r>
              <a:rPr dirty="0" sz="1800" spc="-120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10" b="1">
                <a:solidFill>
                  <a:srgbClr val="00AF50"/>
                </a:solidFill>
                <a:latin typeface="Trebuchet MS"/>
                <a:cs typeface="Trebuchet MS"/>
              </a:rPr>
              <a:t>role</a:t>
            </a:r>
            <a:r>
              <a:rPr dirty="0" sz="1800" spc="-12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75" b="1">
                <a:solidFill>
                  <a:srgbClr val="00AF50"/>
                </a:solidFill>
                <a:latin typeface="Trebuchet MS"/>
                <a:cs typeface="Trebuchet MS"/>
              </a:rPr>
              <a:t>of</a:t>
            </a:r>
            <a:r>
              <a:rPr dirty="0" sz="1800" spc="-12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00" b="1">
                <a:solidFill>
                  <a:srgbClr val="00AF50"/>
                </a:solidFill>
                <a:latin typeface="Trebuchet MS"/>
                <a:cs typeface="Trebuchet MS"/>
              </a:rPr>
              <a:t>these</a:t>
            </a:r>
            <a:r>
              <a:rPr dirty="0" sz="1800" spc="-14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95" b="1">
                <a:solidFill>
                  <a:srgbClr val="00AF50"/>
                </a:solidFill>
                <a:latin typeface="Trebuchet MS"/>
                <a:cs typeface="Trebuchet MS"/>
              </a:rPr>
              <a:t>hormones</a:t>
            </a:r>
            <a:r>
              <a:rPr dirty="0" sz="1800" spc="-130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05" b="1">
                <a:solidFill>
                  <a:srgbClr val="00AF50"/>
                </a:solidFill>
                <a:latin typeface="Trebuchet MS"/>
                <a:cs typeface="Trebuchet MS"/>
              </a:rPr>
              <a:t>in</a:t>
            </a:r>
            <a:r>
              <a:rPr dirty="0" sz="1800" spc="-12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05" b="1">
                <a:solidFill>
                  <a:srgbClr val="00AF50"/>
                </a:solidFill>
                <a:latin typeface="Trebuchet MS"/>
                <a:cs typeface="Trebuchet MS"/>
              </a:rPr>
              <a:t>preparation</a:t>
            </a:r>
            <a:r>
              <a:rPr dirty="0" sz="1800" spc="-12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80" b="1">
                <a:solidFill>
                  <a:srgbClr val="00AF50"/>
                </a:solidFill>
                <a:latin typeface="Trebuchet MS"/>
                <a:cs typeface="Trebuchet MS"/>
              </a:rPr>
              <a:t>of</a:t>
            </a:r>
            <a:r>
              <a:rPr dirty="0" sz="1800" spc="-100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85" b="1">
                <a:solidFill>
                  <a:srgbClr val="00AF50"/>
                </a:solidFill>
                <a:latin typeface="Trebuchet MS"/>
                <a:cs typeface="Trebuchet MS"/>
              </a:rPr>
              <a:t>body</a:t>
            </a:r>
            <a:r>
              <a:rPr dirty="0" sz="1800" spc="-12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05" b="1">
                <a:solidFill>
                  <a:srgbClr val="00AF50"/>
                </a:solidFill>
                <a:latin typeface="Trebuchet MS"/>
                <a:cs typeface="Trebuchet MS"/>
              </a:rPr>
              <a:t>for</a:t>
            </a:r>
            <a:r>
              <a:rPr dirty="0" sz="1800" spc="-14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95" b="1">
                <a:solidFill>
                  <a:srgbClr val="00AF50"/>
                </a:solidFill>
                <a:latin typeface="Trebuchet MS"/>
                <a:cs typeface="Trebuchet MS"/>
              </a:rPr>
              <a:t>fight  or</a:t>
            </a:r>
            <a:r>
              <a:rPr dirty="0" sz="1800" spc="-13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10" b="1">
                <a:solidFill>
                  <a:srgbClr val="00AF50"/>
                </a:solidFill>
                <a:latin typeface="Trebuchet MS"/>
                <a:cs typeface="Trebuchet MS"/>
              </a:rPr>
              <a:t>flight.</a:t>
            </a:r>
            <a:endParaRPr sz="1800">
              <a:latin typeface="Trebuchet MS"/>
              <a:cs typeface="Trebuchet MS"/>
            </a:endParaRPr>
          </a:p>
          <a:p>
            <a:pPr marL="226060">
              <a:lnSpc>
                <a:spcPct val="100000"/>
              </a:lnSpc>
            </a:pPr>
            <a:r>
              <a:rPr dirty="0" sz="1800" spc="-155" b="1">
                <a:solidFill>
                  <a:srgbClr val="00AF50"/>
                </a:solidFill>
                <a:latin typeface="Trebuchet MS"/>
                <a:cs typeface="Trebuchet MS"/>
              </a:rPr>
              <a:t>The</a:t>
            </a:r>
            <a:r>
              <a:rPr dirty="0" sz="1800" spc="-13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10" b="1">
                <a:solidFill>
                  <a:srgbClr val="00AF50"/>
                </a:solidFill>
                <a:latin typeface="Trebuchet MS"/>
                <a:cs typeface="Trebuchet MS"/>
              </a:rPr>
              <a:t>overall</a:t>
            </a:r>
            <a:r>
              <a:rPr dirty="0" sz="1800" spc="-120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25" b="1">
                <a:solidFill>
                  <a:srgbClr val="00AF50"/>
                </a:solidFill>
                <a:latin typeface="Trebuchet MS"/>
                <a:cs typeface="Trebuchet MS"/>
              </a:rPr>
              <a:t>effect</a:t>
            </a:r>
            <a:r>
              <a:rPr dirty="0" sz="1800" spc="-160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85" b="1">
                <a:solidFill>
                  <a:srgbClr val="00AF50"/>
                </a:solidFill>
                <a:latin typeface="Trebuchet MS"/>
                <a:cs typeface="Trebuchet MS"/>
              </a:rPr>
              <a:t>is</a:t>
            </a:r>
            <a:r>
              <a:rPr dirty="0" sz="1800" spc="-13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85" b="1">
                <a:solidFill>
                  <a:srgbClr val="00AF50"/>
                </a:solidFill>
                <a:latin typeface="Trebuchet MS"/>
                <a:cs typeface="Trebuchet MS"/>
              </a:rPr>
              <a:t>to</a:t>
            </a:r>
            <a:r>
              <a:rPr dirty="0" sz="1800" spc="-114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05" b="1">
                <a:solidFill>
                  <a:srgbClr val="00AF50"/>
                </a:solidFill>
                <a:latin typeface="Trebuchet MS"/>
                <a:cs typeface="Trebuchet MS"/>
              </a:rPr>
              <a:t>ensue</a:t>
            </a:r>
            <a:r>
              <a:rPr dirty="0" sz="1800" spc="-15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95" b="1">
                <a:solidFill>
                  <a:srgbClr val="00AF50"/>
                </a:solidFill>
                <a:latin typeface="Trebuchet MS"/>
                <a:cs typeface="Trebuchet MS"/>
              </a:rPr>
              <a:t>that</a:t>
            </a:r>
            <a:r>
              <a:rPr dirty="0" sz="1800" spc="-110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90" b="1">
                <a:solidFill>
                  <a:srgbClr val="00AF50"/>
                </a:solidFill>
                <a:latin typeface="Trebuchet MS"/>
                <a:cs typeface="Trebuchet MS"/>
              </a:rPr>
              <a:t>all</a:t>
            </a:r>
            <a:r>
              <a:rPr dirty="0" sz="1800" spc="-14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10" b="1">
                <a:solidFill>
                  <a:srgbClr val="00AF50"/>
                </a:solidFill>
                <a:latin typeface="Trebuchet MS"/>
                <a:cs typeface="Trebuchet MS"/>
              </a:rPr>
              <a:t>requirements</a:t>
            </a:r>
            <a:r>
              <a:rPr dirty="0" sz="1800" spc="-150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05" b="1">
                <a:solidFill>
                  <a:srgbClr val="00AF50"/>
                </a:solidFill>
                <a:latin typeface="Trebuchet MS"/>
                <a:cs typeface="Trebuchet MS"/>
              </a:rPr>
              <a:t>for</a:t>
            </a:r>
            <a:r>
              <a:rPr dirty="0" sz="1800" spc="-130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10" b="1">
                <a:solidFill>
                  <a:srgbClr val="00AF50"/>
                </a:solidFill>
                <a:latin typeface="Trebuchet MS"/>
                <a:cs typeface="Trebuchet MS"/>
              </a:rPr>
              <a:t>increased</a:t>
            </a:r>
            <a:r>
              <a:rPr dirty="0" sz="1800" spc="-160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10" b="1">
                <a:solidFill>
                  <a:srgbClr val="00AF50"/>
                </a:solidFill>
                <a:latin typeface="Trebuchet MS"/>
                <a:cs typeface="Trebuchet MS"/>
              </a:rPr>
              <a:t>muscle</a:t>
            </a:r>
            <a:r>
              <a:rPr dirty="0" sz="1800" spc="-13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10" b="1">
                <a:solidFill>
                  <a:srgbClr val="00AF50"/>
                </a:solidFill>
                <a:latin typeface="Trebuchet MS"/>
                <a:cs typeface="Trebuchet MS"/>
              </a:rPr>
              <a:t>activity</a:t>
            </a:r>
            <a:r>
              <a:rPr dirty="0" sz="1800" spc="-100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14" b="1">
                <a:solidFill>
                  <a:srgbClr val="00AF50"/>
                </a:solidFill>
                <a:latin typeface="Trebuchet MS"/>
                <a:cs typeface="Trebuchet MS"/>
              </a:rPr>
              <a:t>are</a:t>
            </a:r>
            <a:r>
              <a:rPr dirty="0" sz="1800" spc="-15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110" b="1">
                <a:solidFill>
                  <a:srgbClr val="00AF50"/>
                </a:solidFill>
                <a:latin typeface="Trebuchet MS"/>
                <a:cs typeface="Trebuchet MS"/>
              </a:rPr>
              <a:t>available.</a:t>
            </a:r>
            <a:r>
              <a:rPr dirty="0" sz="1800" spc="-13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65" b="1">
                <a:solidFill>
                  <a:srgbClr val="00AF50"/>
                </a:solidFill>
                <a:latin typeface="Trebuchet MS"/>
                <a:cs typeface="Trebuchet MS"/>
              </a:rPr>
              <a:t>What</a:t>
            </a:r>
            <a:r>
              <a:rPr dirty="0" sz="1800" spc="-114" b="1">
                <a:solidFill>
                  <a:srgbClr val="00AF50"/>
                </a:solidFill>
                <a:latin typeface="Trebuchet MS"/>
                <a:cs typeface="Trebuchet MS"/>
              </a:rPr>
              <a:t> are</a:t>
            </a:r>
            <a:r>
              <a:rPr dirty="0" sz="1800" spc="-130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1800" spc="-75" b="1">
                <a:solidFill>
                  <a:srgbClr val="00AF50"/>
                </a:solidFill>
                <a:latin typeface="Trebuchet MS"/>
                <a:cs typeface="Trebuchet MS"/>
              </a:rPr>
              <a:t>these?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0062" y="142875"/>
            <a:ext cx="9286875" cy="132397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203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60"/>
              </a:spcBef>
            </a:pPr>
            <a:r>
              <a:rPr dirty="0" sz="3200" spc="-185" b="1">
                <a:solidFill>
                  <a:srgbClr val="FFFF00"/>
                </a:solidFill>
                <a:latin typeface="Trebuchet MS"/>
                <a:cs typeface="Trebuchet MS"/>
              </a:rPr>
              <a:t>Control </a:t>
            </a:r>
            <a:r>
              <a:rPr dirty="0" sz="3200" spc="-135" b="1">
                <a:solidFill>
                  <a:srgbClr val="FFFF00"/>
                </a:solidFill>
                <a:latin typeface="Trebuchet MS"/>
                <a:cs typeface="Trebuchet MS"/>
              </a:rPr>
              <a:t>of </a:t>
            </a:r>
            <a:r>
              <a:rPr dirty="0" sz="3200" spc="-200" b="1">
                <a:solidFill>
                  <a:srgbClr val="FFFF00"/>
                </a:solidFill>
                <a:latin typeface="Trebuchet MS"/>
                <a:cs typeface="Trebuchet MS"/>
              </a:rPr>
              <a:t>secretion</a:t>
            </a:r>
            <a:r>
              <a:rPr dirty="0" sz="3200" spc="-330" b="1">
                <a:solidFill>
                  <a:srgbClr val="FFFF00"/>
                </a:solidFill>
                <a:latin typeface="Trebuchet MS"/>
                <a:cs typeface="Trebuchet MS"/>
              </a:rPr>
              <a:t> </a:t>
            </a:r>
            <a:r>
              <a:rPr dirty="0" sz="3200" spc="-135" b="1">
                <a:solidFill>
                  <a:srgbClr val="FFFF00"/>
                </a:solidFill>
                <a:latin typeface="Trebuchet MS"/>
                <a:cs typeface="Trebuchet MS"/>
              </a:rPr>
              <a:t>of</a:t>
            </a:r>
            <a:endParaRPr sz="32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1925"/>
              </a:spcBef>
            </a:pPr>
            <a:r>
              <a:rPr dirty="0" sz="3200" spc="-185" b="1">
                <a:solidFill>
                  <a:srgbClr val="FFFF00"/>
                </a:solidFill>
                <a:latin typeface="Trebuchet MS"/>
                <a:cs typeface="Trebuchet MS"/>
              </a:rPr>
              <a:t>adrenal </a:t>
            </a:r>
            <a:r>
              <a:rPr dirty="0" sz="3200" spc="-180" b="1">
                <a:solidFill>
                  <a:srgbClr val="FFFF00"/>
                </a:solidFill>
                <a:latin typeface="Trebuchet MS"/>
                <a:cs typeface="Trebuchet MS"/>
              </a:rPr>
              <a:t>medullary</a:t>
            </a:r>
            <a:r>
              <a:rPr dirty="0" sz="3200" spc="-265" b="1">
                <a:solidFill>
                  <a:srgbClr val="FFFF00"/>
                </a:solidFill>
                <a:latin typeface="Trebuchet MS"/>
                <a:cs typeface="Trebuchet MS"/>
              </a:rPr>
              <a:t> </a:t>
            </a:r>
            <a:r>
              <a:rPr dirty="0" sz="3200" spc="-165" b="1">
                <a:solidFill>
                  <a:srgbClr val="FFFF00"/>
                </a:solidFill>
                <a:latin typeface="Trebuchet MS"/>
                <a:cs typeface="Trebuchet MS"/>
              </a:rPr>
              <a:t>hormones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7190" y="1678558"/>
            <a:ext cx="176783" cy="1767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7190" y="2592958"/>
            <a:ext cx="176783" cy="1767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7190" y="3812159"/>
            <a:ext cx="176783" cy="176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77190" y="5640895"/>
            <a:ext cx="176783" cy="1767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64642" y="1587195"/>
            <a:ext cx="5607685" cy="49034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7015">
              <a:lnSpc>
                <a:spcPct val="100000"/>
              </a:lnSpc>
              <a:spcBef>
                <a:spcPts val="95"/>
              </a:spcBef>
            </a:pPr>
            <a:r>
              <a:rPr dirty="0" sz="2000" spc="-170" b="1">
                <a:solidFill>
                  <a:srgbClr val="006FC0"/>
                </a:solidFill>
                <a:latin typeface="Trebuchet MS"/>
                <a:cs typeface="Trebuchet MS"/>
              </a:rPr>
              <a:t>The </a:t>
            </a:r>
            <a:r>
              <a:rPr dirty="0" sz="2000" spc="-110" b="1">
                <a:solidFill>
                  <a:srgbClr val="006FC0"/>
                </a:solidFill>
                <a:latin typeface="Trebuchet MS"/>
                <a:cs typeface="Trebuchet MS"/>
              </a:rPr>
              <a:t>adrenal </a:t>
            </a:r>
            <a:r>
              <a:rPr dirty="0" sz="2000" spc="-105" b="1">
                <a:solidFill>
                  <a:srgbClr val="006FC0"/>
                </a:solidFill>
                <a:latin typeface="Trebuchet MS"/>
                <a:cs typeface="Trebuchet MS"/>
              </a:rPr>
              <a:t>medulla </a:t>
            </a:r>
            <a:r>
              <a:rPr dirty="0" sz="2000" spc="-95" b="1">
                <a:solidFill>
                  <a:srgbClr val="006FC0"/>
                </a:solidFill>
                <a:latin typeface="Trebuchet MS"/>
                <a:cs typeface="Trebuchet MS"/>
              </a:rPr>
              <a:t>is </a:t>
            </a:r>
            <a:r>
              <a:rPr dirty="0" sz="2000" spc="-125" b="1">
                <a:solidFill>
                  <a:srgbClr val="006FC0"/>
                </a:solidFill>
                <a:latin typeface="Trebuchet MS"/>
                <a:cs typeface="Trebuchet MS"/>
              </a:rPr>
              <a:t>innervated </a:t>
            </a:r>
            <a:r>
              <a:rPr dirty="0" sz="2000" spc="-110" b="1">
                <a:solidFill>
                  <a:srgbClr val="006FC0"/>
                </a:solidFill>
                <a:latin typeface="Trebuchet MS"/>
                <a:cs typeface="Trebuchet MS"/>
              </a:rPr>
              <a:t>by</a:t>
            </a:r>
            <a:r>
              <a:rPr dirty="0" sz="2000" spc="-345" b="1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dirty="0" sz="2000" spc="-120" b="1">
                <a:solidFill>
                  <a:srgbClr val="006FC0"/>
                </a:solidFill>
                <a:latin typeface="Trebuchet MS"/>
                <a:cs typeface="Trebuchet MS"/>
              </a:rPr>
              <a:t>the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2000" spc="-120" b="1">
                <a:solidFill>
                  <a:srgbClr val="006FC0"/>
                </a:solidFill>
                <a:latin typeface="Trebuchet MS"/>
                <a:cs typeface="Trebuchet MS"/>
              </a:rPr>
              <a:t>sympathetic </a:t>
            </a:r>
            <a:r>
              <a:rPr dirty="0" sz="2000" spc="-110" b="1">
                <a:solidFill>
                  <a:srgbClr val="006FC0"/>
                </a:solidFill>
                <a:latin typeface="Trebuchet MS"/>
                <a:cs typeface="Trebuchet MS"/>
              </a:rPr>
              <a:t>nervous</a:t>
            </a:r>
            <a:r>
              <a:rPr dirty="0" sz="2000" spc="-190" b="1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dirty="0" sz="2000" spc="-135" b="1">
                <a:solidFill>
                  <a:srgbClr val="006FC0"/>
                </a:solidFill>
                <a:latin typeface="Trebuchet MS"/>
                <a:cs typeface="Trebuchet MS"/>
              </a:rPr>
              <a:t>system.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algn="just" marL="12700" marR="99060" indent="234315">
              <a:lnSpc>
                <a:spcPct val="100000"/>
              </a:lnSpc>
              <a:spcBef>
                <a:spcPts val="5"/>
              </a:spcBef>
            </a:pPr>
            <a:r>
              <a:rPr dirty="0" sz="2000" spc="-110" b="1">
                <a:solidFill>
                  <a:srgbClr val="006FC0"/>
                </a:solidFill>
                <a:latin typeface="Trebuchet MS"/>
                <a:cs typeface="Trebuchet MS"/>
              </a:rPr>
              <a:t>Adrenal </a:t>
            </a:r>
            <a:r>
              <a:rPr dirty="0" sz="2000" spc="-100" b="1">
                <a:solidFill>
                  <a:srgbClr val="006FC0"/>
                </a:solidFill>
                <a:latin typeface="Trebuchet MS"/>
                <a:cs typeface="Trebuchet MS"/>
              </a:rPr>
              <a:t>hormones </a:t>
            </a:r>
            <a:r>
              <a:rPr dirty="0" sz="2000" spc="-130" b="1">
                <a:solidFill>
                  <a:srgbClr val="006FC0"/>
                </a:solidFill>
                <a:latin typeface="Trebuchet MS"/>
                <a:cs typeface="Trebuchet MS"/>
              </a:rPr>
              <a:t>are </a:t>
            </a:r>
            <a:r>
              <a:rPr dirty="0" sz="2000" spc="-120" b="1">
                <a:solidFill>
                  <a:srgbClr val="006FC0"/>
                </a:solidFill>
                <a:latin typeface="Trebuchet MS"/>
                <a:cs typeface="Trebuchet MS"/>
              </a:rPr>
              <a:t>released </a:t>
            </a:r>
            <a:r>
              <a:rPr dirty="0" sz="2000" spc="-110" b="1">
                <a:solidFill>
                  <a:srgbClr val="006FC0"/>
                </a:solidFill>
                <a:latin typeface="Trebuchet MS"/>
                <a:cs typeface="Trebuchet MS"/>
              </a:rPr>
              <a:t>from </a:t>
            </a:r>
            <a:r>
              <a:rPr dirty="0" sz="2000" spc="-120" b="1">
                <a:solidFill>
                  <a:srgbClr val="006FC0"/>
                </a:solidFill>
                <a:latin typeface="Trebuchet MS"/>
                <a:cs typeface="Trebuchet MS"/>
              </a:rPr>
              <a:t>the </a:t>
            </a:r>
            <a:r>
              <a:rPr dirty="0" sz="2000" spc="-110" b="1">
                <a:solidFill>
                  <a:srgbClr val="006FC0"/>
                </a:solidFill>
                <a:latin typeface="Trebuchet MS"/>
                <a:cs typeface="Trebuchet MS"/>
              </a:rPr>
              <a:t>medulla  </a:t>
            </a:r>
            <a:r>
              <a:rPr dirty="0" sz="2000" spc="-114" b="1">
                <a:solidFill>
                  <a:srgbClr val="006FC0"/>
                </a:solidFill>
                <a:latin typeface="Trebuchet MS"/>
                <a:cs typeface="Trebuchet MS"/>
              </a:rPr>
              <a:t>in </a:t>
            </a:r>
            <a:r>
              <a:rPr dirty="0" sz="2000" spc="-110" b="1">
                <a:solidFill>
                  <a:srgbClr val="006FC0"/>
                </a:solidFill>
                <a:latin typeface="Trebuchet MS"/>
                <a:cs typeface="Trebuchet MS"/>
              </a:rPr>
              <a:t>response </a:t>
            </a:r>
            <a:r>
              <a:rPr dirty="0" sz="2000" spc="-95" b="1">
                <a:solidFill>
                  <a:srgbClr val="006FC0"/>
                </a:solidFill>
                <a:latin typeface="Trebuchet MS"/>
                <a:cs typeface="Trebuchet MS"/>
              </a:rPr>
              <a:t>to </a:t>
            </a:r>
            <a:r>
              <a:rPr dirty="0" sz="2000" spc="-90" b="1">
                <a:solidFill>
                  <a:srgbClr val="006FC0"/>
                </a:solidFill>
                <a:latin typeface="Trebuchet MS"/>
                <a:cs typeface="Trebuchet MS"/>
              </a:rPr>
              <a:t>signals </a:t>
            </a:r>
            <a:r>
              <a:rPr dirty="0" sz="2000" spc="-110" b="1">
                <a:solidFill>
                  <a:srgbClr val="006FC0"/>
                </a:solidFill>
                <a:latin typeface="Trebuchet MS"/>
                <a:cs typeface="Trebuchet MS"/>
              </a:rPr>
              <a:t>from </a:t>
            </a:r>
            <a:r>
              <a:rPr dirty="0" sz="2000" spc="-120" b="1">
                <a:solidFill>
                  <a:srgbClr val="006FC0"/>
                </a:solidFill>
                <a:latin typeface="Trebuchet MS"/>
                <a:cs typeface="Trebuchet MS"/>
              </a:rPr>
              <a:t>the sympathetic</a:t>
            </a:r>
            <a:r>
              <a:rPr dirty="0" sz="2000" spc="-375" b="1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dirty="0" sz="2000" spc="-110" b="1">
                <a:solidFill>
                  <a:srgbClr val="006FC0"/>
                </a:solidFill>
                <a:latin typeface="Trebuchet MS"/>
                <a:cs typeface="Trebuchet MS"/>
              </a:rPr>
              <a:t>nervous  </a:t>
            </a:r>
            <a:r>
              <a:rPr dirty="0" sz="2000" spc="-135" b="1">
                <a:solidFill>
                  <a:srgbClr val="006FC0"/>
                </a:solidFill>
                <a:latin typeface="Trebuchet MS"/>
                <a:cs typeface="Trebuchet MS"/>
              </a:rPr>
              <a:t>system.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222885" indent="234315">
              <a:lnSpc>
                <a:spcPct val="100000"/>
              </a:lnSpc>
            </a:pPr>
            <a:r>
              <a:rPr dirty="0" sz="2000" spc="-170" b="1">
                <a:solidFill>
                  <a:srgbClr val="006FC0"/>
                </a:solidFill>
                <a:latin typeface="Trebuchet MS"/>
                <a:cs typeface="Trebuchet MS"/>
              </a:rPr>
              <a:t>The </a:t>
            </a:r>
            <a:r>
              <a:rPr dirty="0" sz="2000" spc="-120" b="1">
                <a:solidFill>
                  <a:srgbClr val="006FC0"/>
                </a:solidFill>
                <a:latin typeface="Trebuchet MS"/>
                <a:cs typeface="Trebuchet MS"/>
              </a:rPr>
              <a:t>sympathetic </a:t>
            </a:r>
            <a:r>
              <a:rPr dirty="0" sz="2000" spc="-105" b="1">
                <a:solidFill>
                  <a:srgbClr val="006FC0"/>
                </a:solidFill>
                <a:latin typeface="Trebuchet MS"/>
                <a:cs typeface="Trebuchet MS"/>
              </a:rPr>
              <a:t>nervous </a:t>
            </a:r>
            <a:r>
              <a:rPr dirty="0" sz="2000" spc="-120" b="1">
                <a:solidFill>
                  <a:srgbClr val="006FC0"/>
                </a:solidFill>
                <a:latin typeface="Trebuchet MS"/>
                <a:cs typeface="Trebuchet MS"/>
              </a:rPr>
              <a:t>system </a:t>
            </a:r>
            <a:r>
              <a:rPr dirty="0" sz="2000" spc="-90" b="1">
                <a:solidFill>
                  <a:srgbClr val="006FC0"/>
                </a:solidFill>
                <a:latin typeface="Trebuchet MS"/>
                <a:cs typeface="Trebuchet MS"/>
              </a:rPr>
              <a:t>is </a:t>
            </a:r>
            <a:r>
              <a:rPr dirty="0" sz="2000" spc="-125" b="1">
                <a:solidFill>
                  <a:srgbClr val="006FC0"/>
                </a:solidFill>
                <a:latin typeface="Trebuchet MS"/>
                <a:cs typeface="Trebuchet MS"/>
              </a:rPr>
              <a:t>activated </a:t>
            </a:r>
            <a:r>
              <a:rPr dirty="0" sz="2000" spc="-110" b="1">
                <a:solidFill>
                  <a:srgbClr val="006FC0"/>
                </a:solidFill>
                <a:latin typeface="Trebuchet MS"/>
                <a:cs typeface="Trebuchet MS"/>
              </a:rPr>
              <a:t>in  response </a:t>
            </a:r>
            <a:r>
              <a:rPr dirty="0" sz="2000" spc="-95" b="1">
                <a:solidFill>
                  <a:srgbClr val="006FC0"/>
                </a:solidFill>
                <a:latin typeface="Trebuchet MS"/>
                <a:cs typeface="Trebuchet MS"/>
              </a:rPr>
              <a:t>to </a:t>
            </a:r>
            <a:r>
              <a:rPr dirty="0" sz="2000" spc="-110" b="1">
                <a:solidFill>
                  <a:srgbClr val="006FC0"/>
                </a:solidFill>
                <a:latin typeface="Trebuchet MS"/>
                <a:cs typeface="Trebuchet MS"/>
              </a:rPr>
              <a:t>stress </a:t>
            </a:r>
            <a:r>
              <a:rPr dirty="0" sz="2000" spc="-85" b="1">
                <a:solidFill>
                  <a:srgbClr val="006FC0"/>
                </a:solidFill>
                <a:latin typeface="Trebuchet MS"/>
                <a:cs typeface="Trebuchet MS"/>
              </a:rPr>
              <a:t>also </a:t>
            </a:r>
            <a:r>
              <a:rPr dirty="0" sz="2000" spc="-100" b="1">
                <a:solidFill>
                  <a:srgbClr val="006FC0"/>
                </a:solidFill>
                <a:latin typeface="Trebuchet MS"/>
                <a:cs typeface="Trebuchet MS"/>
              </a:rPr>
              <a:t>know </a:t>
            </a:r>
            <a:r>
              <a:rPr dirty="0" sz="2000" spc="-75" b="1">
                <a:solidFill>
                  <a:srgbClr val="006FC0"/>
                </a:solidFill>
                <a:latin typeface="Trebuchet MS"/>
                <a:cs typeface="Trebuchet MS"/>
              </a:rPr>
              <a:t>as </a:t>
            </a:r>
            <a:r>
              <a:rPr dirty="0" sz="2000" spc="-120" b="1">
                <a:solidFill>
                  <a:srgbClr val="006FC0"/>
                </a:solidFill>
                <a:latin typeface="Trebuchet MS"/>
                <a:cs typeface="Trebuchet MS"/>
              </a:rPr>
              <a:t>the </a:t>
            </a:r>
            <a:r>
              <a:rPr dirty="0" sz="2000" spc="-145" b="1">
                <a:solidFill>
                  <a:srgbClr val="006FC0"/>
                </a:solidFill>
                <a:latin typeface="Trebuchet MS"/>
                <a:cs typeface="Trebuchet MS"/>
              </a:rPr>
              <a:t>“fight </a:t>
            </a:r>
            <a:r>
              <a:rPr dirty="0" sz="2000" spc="-105" b="1">
                <a:solidFill>
                  <a:srgbClr val="006FC0"/>
                </a:solidFill>
                <a:latin typeface="Trebuchet MS"/>
                <a:cs typeface="Trebuchet MS"/>
              </a:rPr>
              <a:t>or</a:t>
            </a:r>
            <a:r>
              <a:rPr dirty="0" sz="2000" spc="-434" b="1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dirty="0" sz="2000" spc="-135" b="1">
                <a:solidFill>
                  <a:srgbClr val="006FC0"/>
                </a:solidFill>
                <a:latin typeface="Trebuchet MS"/>
                <a:cs typeface="Trebuchet MS"/>
              </a:rPr>
              <a:t>flight”  </a:t>
            </a:r>
            <a:r>
              <a:rPr dirty="0" sz="2000" spc="-120" b="1">
                <a:solidFill>
                  <a:srgbClr val="006FC0"/>
                </a:solidFill>
                <a:latin typeface="Trebuchet MS"/>
                <a:cs typeface="Trebuchet MS"/>
              </a:rPr>
              <a:t>response. </a:t>
            </a:r>
            <a:r>
              <a:rPr dirty="0" sz="2000" spc="-105" b="1">
                <a:solidFill>
                  <a:srgbClr val="006FC0"/>
                </a:solidFill>
                <a:latin typeface="Trebuchet MS"/>
                <a:cs typeface="Trebuchet MS"/>
              </a:rPr>
              <a:t>Stress </a:t>
            </a:r>
            <a:r>
              <a:rPr dirty="0" sz="2000" spc="-130" b="1">
                <a:solidFill>
                  <a:srgbClr val="006FC0"/>
                </a:solidFill>
                <a:latin typeface="Trebuchet MS"/>
                <a:cs typeface="Trebuchet MS"/>
              </a:rPr>
              <a:t>can </a:t>
            </a:r>
            <a:r>
              <a:rPr dirty="0" sz="2000" spc="-120" b="1">
                <a:solidFill>
                  <a:srgbClr val="006FC0"/>
                </a:solidFill>
                <a:latin typeface="Trebuchet MS"/>
                <a:cs typeface="Trebuchet MS"/>
              </a:rPr>
              <a:t>be physical </a:t>
            </a:r>
            <a:r>
              <a:rPr dirty="0" sz="2000" spc="-155" b="1">
                <a:solidFill>
                  <a:srgbClr val="006FC0"/>
                </a:solidFill>
                <a:latin typeface="Trebuchet MS"/>
                <a:cs typeface="Trebuchet MS"/>
              </a:rPr>
              <a:t>(exercise),  </a:t>
            </a:r>
            <a:r>
              <a:rPr dirty="0" sz="2000" spc="-110" b="1">
                <a:solidFill>
                  <a:srgbClr val="006FC0"/>
                </a:solidFill>
                <a:latin typeface="Trebuchet MS"/>
                <a:cs typeface="Trebuchet MS"/>
              </a:rPr>
              <a:t>physiological </a:t>
            </a:r>
            <a:r>
              <a:rPr dirty="0" sz="2000" spc="-125" b="1">
                <a:solidFill>
                  <a:srgbClr val="006FC0"/>
                </a:solidFill>
                <a:latin typeface="Trebuchet MS"/>
                <a:cs typeface="Trebuchet MS"/>
              </a:rPr>
              <a:t>(hypoglycemia, </a:t>
            </a:r>
            <a:r>
              <a:rPr dirty="0" sz="2000" spc="-120" b="1">
                <a:solidFill>
                  <a:srgbClr val="006FC0"/>
                </a:solidFill>
                <a:latin typeface="Trebuchet MS"/>
                <a:cs typeface="Trebuchet MS"/>
              </a:rPr>
              <a:t>hemmorhage), </a:t>
            </a:r>
            <a:r>
              <a:rPr dirty="0" sz="2000" spc="-100" b="1">
                <a:solidFill>
                  <a:srgbClr val="006FC0"/>
                </a:solidFill>
                <a:latin typeface="Trebuchet MS"/>
                <a:cs typeface="Trebuchet MS"/>
              </a:rPr>
              <a:t>or  </a:t>
            </a:r>
            <a:r>
              <a:rPr dirty="0" sz="2000" spc="-110" b="1">
                <a:solidFill>
                  <a:srgbClr val="006FC0"/>
                </a:solidFill>
                <a:latin typeface="Trebuchet MS"/>
                <a:cs typeface="Trebuchet MS"/>
              </a:rPr>
              <a:t>emotional,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algn="just" marL="12700" marR="5080" indent="234315">
              <a:lnSpc>
                <a:spcPct val="100000"/>
              </a:lnSpc>
              <a:spcBef>
                <a:spcPts val="5"/>
              </a:spcBef>
            </a:pPr>
            <a:r>
              <a:rPr dirty="0" sz="2000" spc="-120" b="1">
                <a:solidFill>
                  <a:srgbClr val="006FC0"/>
                </a:solidFill>
                <a:latin typeface="Trebuchet MS"/>
                <a:cs typeface="Trebuchet MS"/>
              </a:rPr>
              <a:t>Cortisol, </a:t>
            </a:r>
            <a:r>
              <a:rPr dirty="0" sz="2000" spc="-114" b="1">
                <a:solidFill>
                  <a:srgbClr val="006FC0"/>
                </a:solidFill>
                <a:latin typeface="Trebuchet MS"/>
                <a:cs typeface="Trebuchet MS"/>
              </a:rPr>
              <a:t>when </a:t>
            </a:r>
            <a:r>
              <a:rPr dirty="0" sz="2000" spc="-140" b="1">
                <a:solidFill>
                  <a:srgbClr val="006FC0"/>
                </a:solidFill>
                <a:latin typeface="Trebuchet MS"/>
                <a:cs typeface="Trebuchet MS"/>
              </a:rPr>
              <a:t>secreted </a:t>
            </a:r>
            <a:r>
              <a:rPr dirty="0" sz="2000" spc="-110" b="1">
                <a:solidFill>
                  <a:srgbClr val="006FC0"/>
                </a:solidFill>
                <a:latin typeface="Trebuchet MS"/>
                <a:cs typeface="Trebuchet MS"/>
              </a:rPr>
              <a:t>from </a:t>
            </a:r>
            <a:r>
              <a:rPr dirty="0" sz="2000" spc="-120" b="1">
                <a:solidFill>
                  <a:srgbClr val="006FC0"/>
                </a:solidFill>
                <a:latin typeface="Trebuchet MS"/>
                <a:cs typeface="Trebuchet MS"/>
              </a:rPr>
              <a:t>the </a:t>
            </a:r>
            <a:r>
              <a:rPr dirty="0" sz="2000" spc="-110" b="1">
                <a:solidFill>
                  <a:srgbClr val="006FC0"/>
                </a:solidFill>
                <a:latin typeface="Trebuchet MS"/>
                <a:cs typeface="Trebuchet MS"/>
              </a:rPr>
              <a:t>adrenal </a:t>
            </a:r>
            <a:r>
              <a:rPr dirty="0" sz="2000" spc="-145" b="1">
                <a:solidFill>
                  <a:srgbClr val="006FC0"/>
                </a:solidFill>
                <a:latin typeface="Trebuchet MS"/>
                <a:cs typeface="Trebuchet MS"/>
              </a:rPr>
              <a:t>cortex </a:t>
            </a:r>
            <a:r>
              <a:rPr dirty="0" sz="2000" spc="-114" b="1">
                <a:solidFill>
                  <a:srgbClr val="006FC0"/>
                </a:solidFill>
                <a:latin typeface="Trebuchet MS"/>
                <a:cs typeface="Trebuchet MS"/>
              </a:rPr>
              <a:t>in  </a:t>
            </a:r>
            <a:r>
              <a:rPr dirty="0" sz="2000" spc="-110" b="1">
                <a:solidFill>
                  <a:srgbClr val="006FC0"/>
                </a:solidFill>
                <a:latin typeface="Trebuchet MS"/>
                <a:cs typeface="Trebuchet MS"/>
              </a:rPr>
              <a:t>response </a:t>
            </a:r>
            <a:r>
              <a:rPr dirty="0" sz="2000" spc="-95" b="1">
                <a:solidFill>
                  <a:srgbClr val="006FC0"/>
                </a:solidFill>
                <a:latin typeface="Trebuchet MS"/>
                <a:cs typeface="Trebuchet MS"/>
              </a:rPr>
              <a:t>to </a:t>
            </a:r>
            <a:r>
              <a:rPr dirty="0" sz="2000" spc="-125" b="1">
                <a:solidFill>
                  <a:srgbClr val="006FC0"/>
                </a:solidFill>
                <a:latin typeface="Trebuchet MS"/>
                <a:cs typeface="Trebuchet MS"/>
              </a:rPr>
              <a:t>stress, </a:t>
            </a:r>
            <a:r>
              <a:rPr dirty="0" sz="2000" spc="-110" b="1">
                <a:solidFill>
                  <a:srgbClr val="006FC0"/>
                </a:solidFill>
                <a:latin typeface="Trebuchet MS"/>
                <a:cs typeface="Trebuchet MS"/>
              </a:rPr>
              <a:t>causes </a:t>
            </a:r>
            <a:r>
              <a:rPr dirty="0" sz="2000" spc="-125" b="1">
                <a:solidFill>
                  <a:srgbClr val="006FC0"/>
                </a:solidFill>
                <a:latin typeface="Trebuchet MS"/>
                <a:cs typeface="Trebuchet MS"/>
              </a:rPr>
              <a:t>release </a:t>
            </a:r>
            <a:r>
              <a:rPr dirty="0" sz="2000" spc="-85" b="1">
                <a:solidFill>
                  <a:srgbClr val="006FC0"/>
                </a:solidFill>
                <a:latin typeface="Trebuchet MS"/>
                <a:cs typeface="Trebuchet MS"/>
              </a:rPr>
              <a:t>of </a:t>
            </a:r>
            <a:r>
              <a:rPr dirty="0" sz="2000" spc="-114" b="1">
                <a:solidFill>
                  <a:srgbClr val="006FC0"/>
                </a:solidFill>
                <a:latin typeface="Trebuchet MS"/>
                <a:cs typeface="Trebuchet MS"/>
              </a:rPr>
              <a:t>these</a:t>
            </a:r>
            <a:r>
              <a:rPr dirty="0" sz="2000" spc="-360" b="1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dirty="0" sz="2000" spc="-100" b="1">
                <a:solidFill>
                  <a:srgbClr val="006FC0"/>
                </a:solidFill>
                <a:latin typeface="Trebuchet MS"/>
                <a:cs typeface="Trebuchet MS"/>
              </a:rPr>
              <a:t>hormones  </a:t>
            </a:r>
            <a:r>
              <a:rPr dirty="0" sz="2000" spc="-110" b="1">
                <a:solidFill>
                  <a:srgbClr val="006FC0"/>
                </a:solidFill>
                <a:latin typeface="Trebuchet MS"/>
                <a:cs typeface="Trebuchet MS"/>
              </a:rPr>
              <a:t>from </a:t>
            </a:r>
            <a:r>
              <a:rPr dirty="0" sz="2000" spc="-120" b="1">
                <a:solidFill>
                  <a:srgbClr val="006FC0"/>
                </a:solidFill>
                <a:latin typeface="Trebuchet MS"/>
                <a:cs typeface="Trebuchet MS"/>
              </a:rPr>
              <a:t>the</a:t>
            </a:r>
            <a:r>
              <a:rPr dirty="0" sz="2000" spc="-210" b="1">
                <a:solidFill>
                  <a:srgbClr val="006FC0"/>
                </a:solidFill>
                <a:latin typeface="Trebuchet MS"/>
                <a:cs typeface="Trebuchet MS"/>
              </a:rPr>
              <a:t> </a:t>
            </a:r>
            <a:r>
              <a:rPr dirty="0" sz="2000" spc="-120" b="1">
                <a:solidFill>
                  <a:srgbClr val="006FC0"/>
                </a:solidFill>
                <a:latin typeface="Trebuchet MS"/>
                <a:cs typeface="Trebuchet MS"/>
              </a:rPr>
              <a:t>medulla.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23659" y="1919660"/>
            <a:ext cx="3200399" cy="46630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5126" y="0"/>
            <a:ext cx="7327900" cy="69532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400" spc="-5" b="0">
                <a:solidFill>
                  <a:srgbClr val="FF0000"/>
                </a:solidFill>
                <a:latin typeface="Arial"/>
                <a:cs typeface="Arial"/>
              </a:rPr>
              <a:t>Stress and the Adrenal</a:t>
            </a:r>
            <a:r>
              <a:rPr dirty="0" sz="4400" spc="-220" b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4400" spc="-5" b="0">
                <a:solidFill>
                  <a:srgbClr val="FF0000"/>
                </a:solidFill>
                <a:latin typeface="Arial"/>
                <a:cs typeface="Arial"/>
              </a:rPr>
              <a:t>Gland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03451" y="881125"/>
            <a:ext cx="8839200" cy="58244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2350" y="1295400"/>
            <a:ext cx="7359649" cy="403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685799"/>
            <a:ext cx="5232400" cy="6172200"/>
          </a:xfrm>
          <a:custGeom>
            <a:avLst/>
            <a:gdLst/>
            <a:ahLst/>
            <a:cxnLst/>
            <a:rect l="l" t="t" r="r" b="b"/>
            <a:pathLst>
              <a:path w="5232400" h="6172200">
                <a:moveTo>
                  <a:pt x="0" y="6172200"/>
                </a:moveTo>
                <a:lnTo>
                  <a:pt x="5231892" y="6172200"/>
                </a:lnTo>
                <a:lnTo>
                  <a:pt x="5231892" y="0"/>
                </a:lnTo>
                <a:lnTo>
                  <a:pt x="0" y="0"/>
                </a:lnTo>
                <a:lnTo>
                  <a:pt x="0" y="6172200"/>
                </a:lnTo>
                <a:close/>
              </a:path>
            </a:pathLst>
          </a:custGeom>
          <a:solidFill>
            <a:srgbClr val="ED8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12192000" cy="685800"/>
          </a:xfrm>
          <a:custGeom>
            <a:avLst/>
            <a:gdLst/>
            <a:ahLst/>
            <a:cxnLst/>
            <a:rect l="l" t="t" r="r" b="b"/>
            <a:pathLst>
              <a:path w="12192000" h="685800">
                <a:moveTo>
                  <a:pt x="0" y="685800"/>
                </a:moveTo>
                <a:lnTo>
                  <a:pt x="12192000" y="6858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ED84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8739" y="0"/>
            <a:ext cx="11165205" cy="51015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0"/>
              </a:spcBef>
              <a:buClr>
                <a:srgbClr val="0462C1"/>
              </a:buClr>
              <a:buSzPct val="80000"/>
              <a:buFont typeface="Wingdings"/>
              <a:buChar char=""/>
              <a:tabLst>
                <a:tab pos="356870" algn="l"/>
                <a:tab pos="357505" algn="l"/>
              </a:tabLst>
            </a:pP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The adrenal medulla </a:t>
            </a:r>
            <a:r>
              <a:rPr dirty="0" sz="2000" spc="-15">
                <a:solidFill>
                  <a:srgbClr val="FFFF00"/>
                </a:solidFill>
                <a:latin typeface="Comic Sans MS"/>
                <a:cs typeface="Comic Sans MS"/>
              </a:rPr>
              <a:t>is,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functionally </a:t>
            </a:r>
            <a:r>
              <a:rPr dirty="0" sz="2000" spc="-5">
                <a:solidFill>
                  <a:srgbClr val="FFFF00"/>
                </a:solidFill>
                <a:latin typeface="Comic Sans MS"/>
                <a:cs typeface="Comic Sans MS"/>
              </a:rPr>
              <a:t>,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integral </a:t>
            </a:r>
            <a:r>
              <a:rPr dirty="0" sz="2000" spc="-5">
                <a:solidFill>
                  <a:srgbClr val="FFFF00"/>
                </a:solidFill>
                <a:latin typeface="Comic Sans MS"/>
                <a:cs typeface="Comic Sans MS"/>
              </a:rPr>
              <a:t>part </a:t>
            </a:r>
            <a:r>
              <a:rPr dirty="0" sz="2000" spc="-450">
                <a:solidFill>
                  <a:srgbClr val="FFFF00"/>
                </a:solidFill>
                <a:latin typeface="Arial"/>
                <a:cs typeface="Arial"/>
              </a:rPr>
              <a:t>زجتي </a:t>
            </a:r>
            <a:r>
              <a:rPr dirty="0" sz="2000" spc="-175">
                <a:solidFill>
                  <a:srgbClr val="FFFF00"/>
                </a:solidFill>
                <a:latin typeface="Arial"/>
                <a:cs typeface="Arial"/>
              </a:rPr>
              <a:t>لا </a:t>
            </a:r>
            <a:r>
              <a:rPr dirty="0" sz="2000" spc="-30">
                <a:solidFill>
                  <a:srgbClr val="FFFF00"/>
                </a:solidFill>
                <a:latin typeface="Arial"/>
                <a:cs typeface="Arial"/>
              </a:rPr>
              <a:t>ءزج </a:t>
            </a:r>
            <a:r>
              <a:rPr dirty="0" sz="2000" spc="-450">
                <a:solidFill>
                  <a:srgbClr val="FFFF00"/>
                </a:solidFill>
                <a:latin typeface="Arial"/>
                <a:cs typeface="Arial"/>
              </a:rPr>
              <a:t>ربتعت</a:t>
            </a:r>
            <a:r>
              <a:rPr dirty="0" sz="2000" spc="-450">
                <a:solidFill>
                  <a:srgbClr val="FFFF00"/>
                </a:solidFill>
                <a:latin typeface="Comic Sans MS"/>
                <a:cs typeface="Comic Sans MS"/>
              </a:rPr>
              <a:t>of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the </a:t>
            </a:r>
            <a:r>
              <a:rPr dirty="0" sz="2000" spc="-15">
                <a:solidFill>
                  <a:srgbClr val="FFFF00"/>
                </a:solidFill>
                <a:latin typeface="Comic Sans MS"/>
                <a:cs typeface="Comic Sans MS"/>
              </a:rPr>
              <a:t>sympathetic system</a:t>
            </a:r>
            <a:r>
              <a:rPr dirty="0" sz="2000" spc="36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000" spc="-5">
                <a:solidFill>
                  <a:srgbClr val="FFFF00"/>
                </a:solidFill>
                <a:latin typeface="Comic Sans MS"/>
                <a:cs typeface="Comic Sans MS"/>
              </a:rPr>
              <a:t>.</a:t>
            </a:r>
            <a:endParaRPr sz="20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462C1"/>
              </a:buClr>
              <a:buFont typeface="Wingdings"/>
              <a:buChar char=""/>
            </a:pPr>
            <a:endParaRPr sz="2800">
              <a:latin typeface="Times New Roman"/>
              <a:cs typeface="Times New Roman"/>
            </a:endParaRPr>
          </a:p>
          <a:p>
            <a:pPr marL="356870" marR="6384925" indent="-344170">
              <a:lnSpc>
                <a:spcPts val="2160"/>
              </a:lnSpc>
              <a:buClr>
                <a:srgbClr val="0462C1"/>
              </a:buClr>
              <a:buSzPct val="80000"/>
              <a:buFont typeface="Wingdings"/>
              <a:buChar char=""/>
              <a:tabLst>
                <a:tab pos="356870" algn="l"/>
                <a:tab pos="357505" algn="l"/>
                <a:tab pos="1027430" algn="l"/>
              </a:tabLst>
            </a:pPr>
            <a:r>
              <a:rPr dirty="0" sz="2000" spc="-5">
                <a:solidFill>
                  <a:srgbClr val="FFFF00"/>
                </a:solidFill>
                <a:latin typeface="Comic Sans MS"/>
                <a:cs typeface="Comic Sans MS"/>
              </a:rPr>
              <a:t>80%	of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its secretion is Epinephrine </a:t>
            </a:r>
            <a:r>
              <a:rPr dirty="0" sz="2000" spc="-5">
                <a:solidFill>
                  <a:srgbClr val="FFFF00"/>
                </a:solidFill>
                <a:latin typeface="Comic Sans MS"/>
                <a:cs typeface="Comic Sans MS"/>
              </a:rPr>
              <a:t>(  EP)</a:t>
            </a:r>
            <a:r>
              <a:rPr dirty="0" sz="2000" spc="5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000" spc="-15">
                <a:solidFill>
                  <a:srgbClr val="FFFF00"/>
                </a:solidFill>
                <a:latin typeface="Comic Sans MS"/>
                <a:cs typeface="Comic Sans MS"/>
              </a:rPr>
              <a:t>and</a:t>
            </a:r>
            <a:endParaRPr sz="2000">
              <a:latin typeface="Comic Sans MS"/>
              <a:cs typeface="Comic Sans MS"/>
            </a:endParaRPr>
          </a:p>
          <a:p>
            <a:pPr marL="317500">
              <a:lnSpc>
                <a:spcPts val="2280"/>
              </a:lnSpc>
              <a:spcBef>
                <a:spcPts val="210"/>
              </a:spcBef>
              <a:tabLst>
                <a:tab pos="3180080" algn="l"/>
              </a:tabLst>
            </a:pPr>
            <a:r>
              <a:rPr dirty="0" sz="2000" spc="-5">
                <a:solidFill>
                  <a:srgbClr val="FFFF00"/>
                </a:solidFill>
                <a:latin typeface="Comic Sans MS"/>
                <a:cs typeface="Comic Sans MS"/>
              </a:rPr>
              <a:t>20% </a:t>
            </a:r>
            <a:r>
              <a:rPr dirty="0" sz="2000">
                <a:solidFill>
                  <a:srgbClr val="FFFF00"/>
                </a:solidFill>
                <a:latin typeface="Comic Sans MS"/>
                <a:cs typeface="Comic Sans MS"/>
              </a:rPr>
              <a:t>of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its</a:t>
            </a:r>
            <a:r>
              <a:rPr dirty="0" sz="2000" spc="35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secretion</a:t>
            </a:r>
            <a:r>
              <a:rPr dirty="0" sz="2000" spc="45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is	Norepinephrine</a:t>
            </a:r>
            <a:endParaRPr sz="2000">
              <a:latin typeface="Comic Sans MS"/>
              <a:cs typeface="Comic Sans MS"/>
            </a:endParaRPr>
          </a:p>
          <a:p>
            <a:pPr marL="356870">
              <a:lnSpc>
                <a:spcPts val="2280"/>
              </a:lnSpc>
            </a:pP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(NE</a:t>
            </a:r>
            <a:r>
              <a:rPr dirty="0" sz="2000" spc="2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000" spc="-20">
                <a:solidFill>
                  <a:srgbClr val="FFFF00"/>
                </a:solidFill>
                <a:latin typeface="Comic Sans MS"/>
                <a:cs typeface="Comic Sans MS"/>
              </a:rPr>
              <a:t>).</a:t>
            </a:r>
            <a:endParaRPr sz="2000">
              <a:latin typeface="Comic Sans MS"/>
              <a:cs typeface="Comic Sans MS"/>
            </a:endParaRPr>
          </a:p>
          <a:p>
            <a:pPr marL="356870" marR="6396990" indent="-344170">
              <a:lnSpc>
                <a:spcPct val="90100"/>
              </a:lnSpc>
              <a:spcBef>
                <a:spcPts val="480"/>
              </a:spcBef>
              <a:buClr>
                <a:srgbClr val="0462C1"/>
              </a:buClr>
              <a:buSzPct val="80000"/>
              <a:buFont typeface="Wingdings"/>
              <a:buChar char=""/>
              <a:tabLst>
                <a:tab pos="356870" algn="l"/>
                <a:tab pos="357505" algn="l"/>
                <a:tab pos="1396365" algn="l"/>
                <a:tab pos="2012950" algn="l"/>
              </a:tabLst>
            </a:pPr>
            <a:r>
              <a:rPr dirty="0" sz="2000" spc="-5">
                <a:solidFill>
                  <a:srgbClr val="FFFF00"/>
                </a:solidFill>
                <a:latin typeface="Comic Sans MS"/>
                <a:cs typeface="Comic Sans MS"/>
              </a:rPr>
              <a:t>EP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in the bloodstream </a:t>
            </a:r>
            <a:r>
              <a:rPr dirty="0" sz="2000" spc="-5">
                <a:solidFill>
                  <a:srgbClr val="FFFF00"/>
                </a:solidFill>
                <a:latin typeface="Comic Sans MS"/>
                <a:cs typeface="Comic Sans MS"/>
              </a:rPr>
              <a:t>, </a:t>
            </a:r>
            <a:r>
              <a:rPr dirty="0" sz="2000">
                <a:solidFill>
                  <a:srgbClr val="FFFF00"/>
                </a:solidFill>
                <a:latin typeface="Comic Sans MS"/>
                <a:cs typeface="Comic Sans MS"/>
              </a:rPr>
              <a:t>on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the other  </a:t>
            </a:r>
            <a:r>
              <a:rPr dirty="0" sz="2000" spc="-15">
                <a:solidFill>
                  <a:srgbClr val="FFFF00"/>
                </a:solidFill>
                <a:latin typeface="Comic Sans MS"/>
                <a:cs typeface="Comic Sans MS"/>
              </a:rPr>
              <a:t>hand</a:t>
            </a:r>
            <a:r>
              <a:rPr dirty="0" sz="2000" spc="35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000" spc="-5">
                <a:solidFill>
                  <a:srgbClr val="FFFF00"/>
                </a:solidFill>
                <a:latin typeface="Comic Sans MS"/>
                <a:cs typeface="Comic Sans MS"/>
              </a:rPr>
              <a:t>,</a:t>
            </a:r>
            <a:r>
              <a:rPr dirty="0" sz="2000" spc="1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comes	solely </a:t>
            </a:r>
            <a:r>
              <a:rPr dirty="0" sz="2000" spc="-5">
                <a:solidFill>
                  <a:srgbClr val="FFFF00"/>
                </a:solidFill>
                <a:latin typeface="Comic Sans MS"/>
                <a:cs typeface="Comic Sans MS"/>
              </a:rPr>
              <a:t>from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the adrenal  medulla	</a:t>
            </a:r>
            <a:r>
              <a:rPr dirty="0" sz="2000" spc="-5">
                <a:solidFill>
                  <a:srgbClr val="FFFF00"/>
                </a:solidFill>
                <a:latin typeface="Comic Sans MS"/>
                <a:cs typeface="Comic Sans MS"/>
              </a:rPr>
              <a:t>.</a:t>
            </a:r>
            <a:endParaRPr sz="2000">
              <a:latin typeface="Comic Sans MS"/>
              <a:cs typeface="Comic Sans MS"/>
            </a:endParaRPr>
          </a:p>
          <a:p>
            <a:pPr marL="356870" marR="6188710" indent="-344170">
              <a:lnSpc>
                <a:spcPct val="90000"/>
              </a:lnSpc>
              <a:spcBef>
                <a:spcPts val="480"/>
              </a:spcBef>
              <a:buClr>
                <a:srgbClr val="0462C1"/>
              </a:buClr>
              <a:buSzPct val="80000"/>
              <a:buFont typeface="Wingdings"/>
              <a:buChar char=""/>
              <a:tabLst>
                <a:tab pos="356870" algn="l"/>
                <a:tab pos="357505" algn="l"/>
                <a:tab pos="1792605" algn="l"/>
                <a:tab pos="1952625" algn="l"/>
              </a:tabLst>
            </a:pP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BUT</a:t>
            </a:r>
            <a:r>
              <a:rPr dirty="0" sz="2000" spc="4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000" spc="-10">
                <a:solidFill>
                  <a:srgbClr val="FFFF00"/>
                </a:solidFill>
                <a:latin typeface="Wingdings"/>
                <a:cs typeface="Wingdings"/>
              </a:rPr>
              <a:t></a:t>
            </a:r>
            <a:r>
              <a:rPr dirty="0" sz="2000" spc="12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NE	in </a:t>
            </a:r>
            <a:r>
              <a:rPr dirty="0" sz="2000" spc="-5">
                <a:solidFill>
                  <a:srgbClr val="FFFF00"/>
                </a:solidFill>
                <a:latin typeface="Comic Sans MS"/>
                <a:cs typeface="Comic Sans MS"/>
              </a:rPr>
              <a:t>blood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comes </a:t>
            </a:r>
            <a:r>
              <a:rPr dirty="0" sz="2000">
                <a:solidFill>
                  <a:srgbClr val="FFFF00"/>
                </a:solidFill>
                <a:latin typeface="Comic Sans MS"/>
                <a:cs typeface="Comic Sans MS"/>
              </a:rPr>
              <a:t>from </a:t>
            </a:r>
            <a:r>
              <a:rPr dirty="0" sz="2000" spc="-15">
                <a:solidFill>
                  <a:srgbClr val="FFFF00"/>
                </a:solidFill>
                <a:latin typeface="Comic Sans MS"/>
                <a:cs typeface="Comic Sans MS"/>
              </a:rPr>
              <a:t>BOTH 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adrenal medulla </a:t>
            </a:r>
            <a:r>
              <a:rPr dirty="0" sz="2000" spc="-15">
                <a:solidFill>
                  <a:srgbClr val="FFFF00"/>
                </a:solidFill>
                <a:latin typeface="Comic Sans MS"/>
                <a:cs typeface="Comic Sans MS"/>
              </a:rPr>
              <a:t>and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postganglionic  </a:t>
            </a:r>
            <a:r>
              <a:rPr dirty="0" sz="2000" spc="-15">
                <a:solidFill>
                  <a:srgbClr val="FFFF00"/>
                </a:solidFill>
                <a:latin typeface="Comic Sans MS"/>
                <a:cs typeface="Comic Sans MS"/>
              </a:rPr>
              <a:t>sympathetic		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nerves</a:t>
            </a:r>
            <a:endParaRPr sz="2000">
              <a:latin typeface="Comic Sans MS"/>
              <a:cs typeface="Comic Sans MS"/>
            </a:endParaRPr>
          </a:p>
          <a:p>
            <a:pPr marL="356870" marR="6238875" indent="-344170">
              <a:lnSpc>
                <a:spcPct val="90000"/>
              </a:lnSpc>
              <a:spcBef>
                <a:spcPts val="480"/>
              </a:spcBef>
              <a:buClr>
                <a:srgbClr val="0462C1"/>
              </a:buClr>
              <a:buSzPct val="80000"/>
              <a:buFont typeface="Wingdings"/>
              <a:buChar char=""/>
              <a:tabLst>
                <a:tab pos="356870" algn="l"/>
                <a:tab pos="357505" algn="l"/>
                <a:tab pos="798830" algn="l"/>
              </a:tabLst>
            </a:pP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This is </a:t>
            </a:r>
            <a:r>
              <a:rPr dirty="0" sz="2000" spc="-15">
                <a:solidFill>
                  <a:srgbClr val="FFFF00"/>
                </a:solidFill>
                <a:latin typeface="Comic Sans MS"/>
                <a:cs typeface="Comic Sans MS"/>
              </a:rPr>
              <a:t>because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postganglionic  </a:t>
            </a:r>
            <a:r>
              <a:rPr dirty="0" sz="2000" spc="-15">
                <a:solidFill>
                  <a:srgbClr val="FFFF00"/>
                </a:solidFill>
                <a:latin typeface="Comic Sans MS"/>
                <a:cs typeface="Comic Sans MS"/>
              </a:rPr>
              <a:t>sympathetic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nerves can not </a:t>
            </a:r>
            <a:r>
              <a:rPr dirty="0" sz="2000" spc="-15">
                <a:solidFill>
                  <a:srgbClr val="FFFF00"/>
                </a:solidFill>
                <a:latin typeface="Comic Sans MS"/>
                <a:cs typeface="Comic Sans MS"/>
              </a:rPr>
              <a:t>synthesize  </a:t>
            </a:r>
            <a:r>
              <a:rPr dirty="0" sz="2000" spc="-5">
                <a:solidFill>
                  <a:srgbClr val="FFFF00"/>
                </a:solidFill>
                <a:latin typeface="Comic Sans MS"/>
                <a:cs typeface="Comic Sans MS"/>
              </a:rPr>
              <a:t>EP	</a:t>
            </a:r>
            <a:r>
              <a:rPr dirty="0" sz="2000">
                <a:solidFill>
                  <a:srgbClr val="FFFF00"/>
                </a:solidFill>
                <a:latin typeface="Comic Sans MS"/>
                <a:cs typeface="Comic Sans MS"/>
              </a:rPr>
              <a:t>from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its </a:t>
            </a:r>
            <a:r>
              <a:rPr dirty="0" sz="2000" spc="-5">
                <a:solidFill>
                  <a:srgbClr val="FFFF00"/>
                </a:solidFill>
                <a:latin typeface="Comic Sans MS"/>
                <a:cs typeface="Comic Sans MS"/>
              </a:rPr>
              <a:t>precursor NE , </a:t>
            </a:r>
            <a:r>
              <a:rPr dirty="0" sz="2000" spc="-15">
                <a:solidFill>
                  <a:srgbClr val="FFFF00"/>
                </a:solidFill>
                <a:latin typeface="Comic Sans MS"/>
                <a:cs typeface="Comic Sans MS"/>
              </a:rPr>
              <a:t>because  they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lack the </a:t>
            </a:r>
            <a:r>
              <a:rPr dirty="0" sz="2000" spc="-20">
                <a:solidFill>
                  <a:srgbClr val="FFFF00"/>
                </a:solidFill>
                <a:latin typeface="Comic Sans MS"/>
                <a:cs typeface="Comic Sans MS"/>
              </a:rPr>
              <a:t>enzyme </a:t>
            </a:r>
            <a:r>
              <a:rPr dirty="0" sz="2000" spc="-5">
                <a:solidFill>
                  <a:srgbClr val="FFFF00"/>
                </a:solidFill>
                <a:latin typeface="Comic Sans MS"/>
                <a:cs typeface="Comic Sans MS"/>
              </a:rPr>
              <a:t>( </a:t>
            </a:r>
            <a:r>
              <a:rPr dirty="0" sz="2000" spc="-15">
                <a:solidFill>
                  <a:srgbClr val="FFFF00"/>
                </a:solidFill>
                <a:latin typeface="Comic Sans MS"/>
                <a:cs typeface="Comic Sans MS"/>
              </a:rPr>
              <a:t>PNMT) needed 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for conversion </a:t>
            </a:r>
            <a:r>
              <a:rPr dirty="0" sz="2000" spc="-5">
                <a:solidFill>
                  <a:srgbClr val="FFFF00"/>
                </a:solidFill>
                <a:latin typeface="Comic Sans MS"/>
                <a:cs typeface="Comic Sans MS"/>
              </a:rPr>
              <a:t>of </a:t>
            </a:r>
            <a:r>
              <a:rPr dirty="0" sz="2000" spc="-10">
                <a:solidFill>
                  <a:srgbClr val="FFFF00"/>
                </a:solidFill>
                <a:latin typeface="Comic Sans MS"/>
                <a:cs typeface="Comic Sans MS"/>
              </a:rPr>
              <a:t>NE </a:t>
            </a:r>
            <a:r>
              <a:rPr dirty="0" sz="2000" spc="-15">
                <a:solidFill>
                  <a:srgbClr val="FFFF00"/>
                </a:solidFill>
                <a:latin typeface="Comic Sans MS"/>
                <a:cs typeface="Comic Sans MS"/>
              </a:rPr>
              <a:t>into </a:t>
            </a:r>
            <a:r>
              <a:rPr dirty="0" sz="2000" spc="-5">
                <a:solidFill>
                  <a:srgbClr val="FFFF00"/>
                </a:solidFill>
                <a:latin typeface="Comic Sans MS"/>
                <a:cs typeface="Comic Sans MS"/>
              </a:rPr>
              <a:t>EP</a:t>
            </a:r>
            <a:r>
              <a:rPr dirty="0" sz="2000" spc="114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dirty="0" sz="2000" spc="-5">
                <a:solidFill>
                  <a:srgbClr val="FFFF00"/>
                </a:solidFill>
                <a:latin typeface="Comic Sans MS"/>
                <a:cs typeface="Comic Sans MS"/>
              </a:rPr>
              <a:t>.</a:t>
            </a:r>
            <a:endParaRPr sz="20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91685" y="279857"/>
            <a:ext cx="3671570" cy="5124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10">
                <a:solidFill>
                  <a:srgbClr val="FF0000"/>
                </a:solidFill>
                <a:latin typeface="Comic Sans MS"/>
                <a:cs typeface="Comic Sans MS"/>
              </a:rPr>
              <a:t>Pheochromocytoma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34534" y="2145084"/>
            <a:ext cx="1040130" cy="425450"/>
          </a:xfrm>
          <a:prstGeom prst="rect">
            <a:avLst/>
          </a:prstGeom>
        </p:spPr>
        <p:txBody>
          <a:bodyPr wrap="square" lIns="0" tIns="311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45"/>
              </a:spcBef>
            </a:pPr>
            <a:r>
              <a:rPr dirty="0" sz="2400" spc="15">
                <a:latin typeface="Comic Sans MS"/>
                <a:cs typeface="Comic Sans MS"/>
              </a:rPr>
              <a:t>r</a:t>
            </a:r>
            <a:r>
              <a:rPr dirty="0" sz="2400">
                <a:latin typeface="Comic Sans MS"/>
                <a:cs typeface="Comic Sans MS"/>
              </a:rPr>
              <a:t>eate</a:t>
            </a:r>
            <a:r>
              <a:rPr dirty="0" sz="2400" spc="10">
                <a:latin typeface="Comic Sans MS"/>
                <a:cs typeface="Comic Sans MS"/>
              </a:rPr>
              <a:t>d</a:t>
            </a:r>
            <a:r>
              <a:rPr dirty="0" sz="2400">
                <a:latin typeface="Comic Sans MS"/>
                <a:cs typeface="Comic Sans MS"/>
              </a:rPr>
              <a:t>.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0350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15"/>
              </a:spcBef>
              <a:buFont typeface="Arial"/>
              <a:buChar char="•"/>
              <a:tabLst>
                <a:tab pos="241935" algn="l"/>
              </a:tabLst>
            </a:pPr>
            <a:r>
              <a:rPr dirty="0"/>
              <a:t>Pheochromocytoma </a:t>
            </a:r>
            <a:r>
              <a:rPr dirty="0" spc="-5"/>
              <a:t>is </a:t>
            </a:r>
            <a:r>
              <a:rPr dirty="0"/>
              <a:t>a tumor of adrenal </a:t>
            </a:r>
            <a:r>
              <a:rPr dirty="0" spc="-5"/>
              <a:t>medulla</a:t>
            </a:r>
            <a:r>
              <a:rPr dirty="0" spc="-175"/>
              <a:t> </a:t>
            </a:r>
            <a:r>
              <a:rPr dirty="0"/>
              <a:t>.</a:t>
            </a:r>
          </a:p>
          <a:p>
            <a:pPr marL="241300" indent="-2286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241935" algn="l"/>
              </a:tabLst>
            </a:pPr>
            <a:r>
              <a:rPr dirty="0"/>
              <a:t>It </a:t>
            </a:r>
            <a:r>
              <a:rPr dirty="0" spc="-5"/>
              <a:t>can be life </a:t>
            </a:r>
            <a:r>
              <a:rPr dirty="0"/>
              <a:t>threatening </a:t>
            </a:r>
            <a:r>
              <a:rPr dirty="0" spc="-5"/>
              <a:t>if </a:t>
            </a:r>
            <a:r>
              <a:rPr dirty="0"/>
              <a:t>not recognized &amp; </a:t>
            </a:r>
            <a:r>
              <a:rPr dirty="0" spc="-5"/>
              <a:t>not</a:t>
            </a:r>
            <a:r>
              <a:rPr dirty="0" spc="-100"/>
              <a:t> </a:t>
            </a:r>
            <a:r>
              <a:rPr dirty="0" spc="-5"/>
              <a:t>t</a:t>
            </a:r>
          </a:p>
          <a:p>
            <a:pPr marL="241300" indent="-22860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241935" algn="l"/>
              </a:tabLst>
            </a:pPr>
            <a:r>
              <a:rPr dirty="0"/>
              <a:t>Most often occurs </a:t>
            </a:r>
            <a:r>
              <a:rPr dirty="0" spc="-5"/>
              <a:t>in </a:t>
            </a:r>
            <a:r>
              <a:rPr dirty="0"/>
              <a:t>middle</a:t>
            </a:r>
            <a:r>
              <a:rPr dirty="0" spc="-85"/>
              <a:t> </a:t>
            </a:r>
            <a:r>
              <a:rPr dirty="0"/>
              <a:t>age.</a:t>
            </a:r>
          </a:p>
          <a:p>
            <a:pPr marL="241300" indent="-2286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241935" algn="l"/>
              </a:tabLst>
            </a:pPr>
            <a:r>
              <a:rPr dirty="0" u="heavy" spc="-5">
                <a:uFill>
                  <a:solidFill>
                    <a:srgbClr val="000000"/>
                  </a:solidFill>
                </a:uFill>
              </a:rPr>
              <a:t>Symptoms </a:t>
            </a:r>
            <a:r>
              <a:rPr dirty="0" u="heavy">
                <a:uFill>
                  <a:solidFill>
                    <a:srgbClr val="000000"/>
                  </a:solidFill>
                </a:uFill>
              </a:rPr>
              <a:t>&amp; </a:t>
            </a:r>
            <a:r>
              <a:rPr dirty="0" u="heavy" spc="-5">
                <a:uFill>
                  <a:solidFill>
                    <a:srgbClr val="000000"/>
                  </a:solidFill>
                </a:uFill>
              </a:rPr>
              <a:t>signs</a:t>
            </a:r>
            <a:r>
              <a:rPr dirty="0" u="heavy" spc="-25"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heavy" spc="-1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</a:t>
            </a:r>
          </a:p>
        </p:txBody>
      </p:sp>
      <p:sp>
        <p:nvSpPr>
          <p:cNvPr id="5" name="object 5"/>
          <p:cNvSpPr/>
          <p:nvPr/>
        </p:nvSpPr>
        <p:spPr>
          <a:xfrm>
            <a:off x="1327658" y="3996004"/>
            <a:ext cx="5105400" cy="2305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301228" y="1872614"/>
            <a:ext cx="3714750" cy="2381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74385" y="1077544"/>
            <a:ext cx="838200" cy="758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0820">
              <a:lnSpc>
                <a:spcPct val="100000"/>
              </a:lnSpc>
              <a:spcBef>
                <a:spcPts val="100"/>
              </a:spcBef>
            </a:pPr>
            <a:r>
              <a:rPr dirty="0" sz="2400" spc="-150" b="1">
                <a:latin typeface="Trebuchet MS"/>
                <a:cs typeface="Trebuchet MS"/>
              </a:rPr>
              <a:t>f</a:t>
            </a:r>
            <a:r>
              <a:rPr dirty="0" sz="2400" spc="-190" b="1">
                <a:latin typeface="Trebuchet MS"/>
                <a:cs typeface="Trebuchet MS"/>
              </a:rPr>
              <a:t>r</a:t>
            </a:r>
            <a:r>
              <a:rPr dirty="0" sz="2400" spc="-90" b="1">
                <a:latin typeface="Trebuchet MS"/>
                <a:cs typeface="Trebuchet MS"/>
              </a:rPr>
              <a:t>om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spc="-125" b="1">
                <a:latin typeface="Trebuchet MS"/>
                <a:cs typeface="Trebuchet MS"/>
              </a:rPr>
              <a:t>n</a:t>
            </a:r>
            <a:r>
              <a:rPr dirty="0" sz="2400" spc="-185" b="1">
                <a:latin typeface="Trebuchet MS"/>
                <a:cs typeface="Trebuchet MS"/>
              </a:rPr>
              <a:t>e</a:t>
            </a:r>
            <a:r>
              <a:rPr dirty="0" sz="2400" spc="-130" b="1">
                <a:latin typeface="Trebuchet MS"/>
                <a:cs typeface="Trebuchet MS"/>
              </a:rPr>
              <a:t>u</a:t>
            </a:r>
            <a:r>
              <a:rPr dirty="0" sz="2400" spc="-215" b="1">
                <a:latin typeface="Trebuchet MS"/>
                <a:cs typeface="Trebuchet MS"/>
              </a:rPr>
              <a:t>r</a:t>
            </a:r>
            <a:r>
              <a:rPr dirty="0" sz="2400" spc="-105" b="1">
                <a:latin typeface="Trebuchet MS"/>
                <a:cs typeface="Trebuchet MS"/>
              </a:rPr>
              <a:t>a</a:t>
            </a:r>
            <a:r>
              <a:rPr dirty="0" sz="2400" spc="-120" b="1">
                <a:latin typeface="Trebuchet MS"/>
                <a:cs typeface="Trebuchet MS"/>
              </a:rPr>
              <a:t>l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6724" y="1077544"/>
            <a:ext cx="4750435" cy="1123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  <a:tab pos="2131060" algn="l"/>
                <a:tab pos="2960370" algn="l"/>
                <a:tab pos="3302000" algn="l"/>
                <a:tab pos="3777615" algn="l"/>
                <a:tab pos="3933190" algn="l"/>
              </a:tabLst>
            </a:pPr>
            <a:r>
              <a:rPr dirty="0" sz="2400" spc="-155" b="1">
                <a:latin typeface="Trebuchet MS"/>
                <a:cs typeface="Trebuchet MS"/>
              </a:rPr>
              <a:t>Ph</a:t>
            </a:r>
            <a:r>
              <a:rPr dirty="0" sz="2400" spc="-160" b="1">
                <a:latin typeface="Trebuchet MS"/>
                <a:cs typeface="Trebuchet MS"/>
              </a:rPr>
              <a:t>e</a:t>
            </a:r>
            <a:r>
              <a:rPr dirty="0" sz="2400" spc="-155" b="1">
                <a:latin typeface="Trebuchet MS"/>
                <a:cs typeface="Trebuchet MS"/>
              </a:rPr>
              <a:t>o</a:t>
            </a:r>
            <a:r>
              <a:rPr dirty="0" sz="2400" spc="-135" b="1">
                <a:latin typeface="Trebuchet MS"/>
                <a:cs typeface="Trebuchet MS"/>
              </a:rPr>
              <a:t>c</a:t>
            </a:r>
            <a:r>
              <a:rPr dirty="0" sz="2400" spc="-155" b="1">
                <a:latin typeface="Trebuchet MS"/>
                <a:cs typeface="Trebuchet MS"/>
              </a:rPr>
              <a:t>h</a:t>
            </a:r>
            <a:r>
              <a:rPr dirty="0" sz="2400" spc="-190" b="1">
                <a:latin typeface="Trebuchet MS"/>
                <a:cs typeface="Trebuchet MS"/>
              </a:rPr>
              <a:t>r</a:t>
            </a:r>
            <a:r>
              <a:rPr dirty="0" sz="2400" spc="-130" b="1">
                <a:latin typeface="Trebuchet MS"/>
                <a:cs typeface="Trebuchet MS"/>
              </a:rPr>
              <a:t>omoc</a:t>
            </a:r>
            <a:r>
              <a:rPr dirty="0" sz="2400" spc="-120" b="1">
                <a:latin typeface="Trebuchet MS"/>
                <a:cs typeface="Trebuchet MS"/>
              </a:rPr>
              <a:t>y</a:t>
            </a:r>
            <a:r>
              <a:rPr dirty="0" sz="2400" spc="-140" b="1">
                <a:latin typeface="Trebuchet MS"/>
                <a:cs typeface="Trebuchet MS"/>
              </a:rPr>
              <a:t>t</a:t>
            </a:r>
            <a:r>
              <a:rPr dirty="0" sz="2400" spc="-90" b="1">
                <a:latin typeface="Trebuchet MS"/>
                <a:cs typeface="Trebuchet MS"/>
              </a:rPr>
              <a:t>oma</a:t>
            </a:r>
            <a:r>
              <a:rPr dirty="0" sz="2400" b="1">
                <a:latin typeface="Trebuchet MS"/>
                <a:cs typeface="Trebuchet MS"/>
              </a:rPr>
              <a:t>	</a:t>
            </a:r>
            <a:r>
              <a:rPr dirty="0" sz="2400" spc="-75" b="1">
                <a:latin typeface="Trebuchet MS"/>
                <a:cs typeface="Trebuchet MS"/>
              </a:rPr>
              <a:t>i</a:t>
            </a:r>
            <a:r>
              <a:rPr dirty="0" sz="2400" spc="-120" b="1">
                <a:latin typeface="Trebuchet MS"/>
                <a:cs typeface="Trebuchet MS"/>
              </a:rPr>
              <a:t>s</a:t>
            </a:r>
            <a:r>
              <a:rPr dirty="0" sz="2400" b="1">
                <a:latin typeface="Trebuchet MS"/>
                <a:cs typeface="Trebuchet MS"/>
              </a:rPr>
              <a:t>	</a:t>
            </a:r>
            <a:r>
              <a:rPr dirty="0" sz="2400" spc="-165" b="1">
                <a:latin typeface="Trebuchet MS"/>
                <a:cs typeface="Trebuchet MS"/>
              </a:rPr>
              <a:t>de</a:t>
            </a:r>
            <a:r>
              <a:rPr dirty="0" sz="2400" spc="-120" b="1">
                <a:latin typeface="Trebuchet MS"/>
                <a:cs typeface="Trebuchet MS"/>
              </a:rPr>
              <a:t>r</a:t>
            </a:r>
            <a:r>
              <a:rPr dirty="0" sz="2400" spc="-125" b="1">
                <a:latin typeface="Trebuchet MS"/>
                <a:cs typeface="Trebuchet MS"/>
              </a:rPr>
              <a:t>i</a:t>
            </a:r>
            <a:r>
              <a:rPr dirty="0" sz="2400" spc="-165" b="1">
                <a:latin typeface="Trebuchet MS"/>
                <a:cs typeface="Trebuchet MS"/>
              </a:rPr>
              <a:t>v</a:t>
            </a:r>
            <a:r>
              <a:rPr dirty="0" sz="2400" spc="-180" b="1">
                <a:latin typeface="Trebuchet MS"/>
                <a:cs typeface="Trebuchet MS"/>
              </a:rPr>
              <a:t>e</a:t>
            </a:r>
            <a:r>
              <a:rPr dirty="0" sz="2400" spc="-75" b="1">
                <a:latin typeface="Trebuchet MS"/>
                <a:cs typeface="Trebuchet MS"/>
              </a:rPr>
              <a:t>d  </a:t>
            </a:r>
            <a:r>
              <a:rPr dirty="0" sz="2400" spc="-140" b="1">
                <a:latin typeface="Trebuchet MS"/>
                <a:cs typeface="Trebuchet MS"/>
              </a:rPr>
              <a:t>chromaffin	</a:t>
            </a:r>
            <a:r>
              <a:rPr dirty="0" sz="2400" spc="-145" b="1">
                <a:latin typeface="Trebuchet MS"/>
                <a:cs typeface="Trebuchet MS"/>
              </a:rPr>
              <a:t>cells	</a:t>
            </a:r>
            <a:r>
              <a:rPr dirty="0" sz="2400" spc="-140" b="1">
                <a:latin typeface="Trebuchet MS"/>
                <a:cs typeface="Trebuchet MS"/>
              </a:rPr>
              <a:t>(arise		</a:t>
            </a:r>
            <a:r>
              <a:rPr dirty="0" sz="2400" spc="-125" b="1">
                <a:latin typeface="Trebuchet MS"/>
                <a:cs typeface="Trebuchet MS"/>
              </a:rPr>
              <a:t>from  </a:t>
            </a:r>
            <a:r>
              <a:rPr dirty="0" sz="2400" spc="-170" b="1">
                <a:latin typeface="Trebuchet MS"/>
                <a:cs typeface="Trebuchet MS"/>
              </a:rPr>
              <a:t>crest).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6724" y="2541473"/>
            <a:ext cx="5645785" cy="36849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469900" marR="6985" indent="-4572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900" algn="l"/>
              </a:tabLst>
            </a:pPr>
            <a:r>
              <a:rPr dirty="0" sz="2400" b="1">
                <a:solidFill>
                  <a:srgbClr val="00AF50"/>
                </a:solidFill>
                <a:latin typeface="Trebuchet MS"/>
                <a:cs typeface="Trebuchet MS"/>
              </a:rPr>
              <a:t>Most </a:t>
            </a:r>
            <a:r>
              <a:rPr dirty="0" sz="2400" spc="-120" b="1">
                <a:solidFill>
                  <a:srgbClr val="00AF50"/>
                </a:solidFill>
                <a:latin typeface="Trebuchet MS"/>
                <a:cs typeface="Trebuchet MS"/>
              </a:rPr>
              <a:t>tumors </a:t>
            </a:r>
            <a:r>
              <a:rPr dirty="0" sz="2400" spc="-175" b="1">
                <a:solidFill>
                  <a:srgbClr val="00AF50"/>
                </a:solidFill>
                <a:latin typeface="Trebuchet MS"/>
                <a:cs typeface="Trebuchet MS"/>
              </a:rPr>
              <a:t>secrete </a:t>
            </a:r>
            <a:r>
              <a:rPr dirty="0" sz="2400" spc="-155" b="1">
                <a:solidFill>
                  <a:srgbClr val="00AF50"/>
                </a:solidFill>
                <a:latin typeface="Trebuchet MS"/>
                <a:cs typeface="Trebuchet MS"/>
              </a:rPr>
              <a:t>epinephrine, </a:t>
            </a:r>
            <a:r>
              <a:rPr dirty="0" sz="2400" spc="-160" b="1">
                <a:solidFill>
                  <a:srgbClr val="00AF50"/>
                </a:solidFill>
                <a:latin typeface="Trebuchet MS"/>
                <a:cs typeface="Trebuchet MS"/>
              </a:rPr>
              <a:t>NE,  </a:t>
            </a:r>
            <a:r>
              <a:rPr dirty="0" sz="2400" spc="-114" b="1">
                <a:solidFill>
                  <a:srgbClr val="00AF50"/>
                </a:solidFill>
                <a:latin typeface="Trebuchet MS"/>
                <a:cs typeface="Trebuchet MS"/>
              </a:rPr>
              <a:t>and </a:t>
            </a:r>
            <a:r>
              <a:rPr dirty="0" sz="2400" spc="-120" b="1">
                <a:solidFill>
                  <a:srgbClr val="00AF50"/>
                </a:solidFill>
                <a:latin typeface="Trebuchet MS"/>
                <a:cs typeface="Trebuchet MS"/>
              </a:rPr>
              <a:t>dopamine </a:t>
            </a:r>
            <a:r>
              <a:rPr dirty="0" sz="2400" spc="-114" b="1">
                <a:solidFill>
                  <a:srgbClr val="00AF50"/>
                </a:solidFill>
                <a:latin typeface="Trebuchet MS"/>
                <a:cs typeface="Trebuchet MS"/>
              </a:rPr>
              <a:t>and </a:t>
            </a:r>
            <a:r>
              <a:rPr dirty="0" sz="2400" spc="-165" b="1">
                <a:solidFill>
                  <a:srgbClr val="00AF50"/>
                </a:solidFill>
                <a:latin typeface="Trebuchet MS"/>
                <a:cs typeface="Trebuchet MS"/>
              </a:rPr>
              <a:t>can </a:t>
            </a:r>
            <a:r>
              <a:rPr dirty="0" sz="2400" spc="-145" b="1">
                <a:solidFill>
                  <a:srgbClr val="00AF50"/>
                </a:solidFill>
                <a:latin typeface="Trebuchet MS"/>
                <a:cs typeface="Trebuchet MS"/>
              </a:rPr>
              <a:t>cause </a:t>
            </a:r>
            <a:r>
              <a:rPr dirty="0" sz="2400" spc="-130" b="1">
                <a:solidFill>
                  <a:srgbClr val="00AF50"/>
                </a:solidFill>
                <a:latin typeface="Trebuchet MS"/>
                <a:cs typeface="Trebuchet MS"/>
              </a:rPr>
              <a:t>episodic  </a:t>
            </a:r>
            <a:r>
              <a:rPr dirty="0" sz="2400" spc="-145" b="1">
                <a:solidFill>
                  <a:srgbClr val="00AF50"/>
                </a:solidFill>
                <a:latin typeface="Trebuchet MS"/>
                <a:cs typeface="Trebuchet MS"/>
              </a:rPr>
              <a:t>hypertension.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2500">
              <a:latin typeface="Times New Roman"/>
              <a:cs typeface="Times New Roman"/>
            </a:endParaRPr>
          </a:p>
          <a:p>
            <a:pPr algn="just" marL="469900" marR="5080" indent="-457200">
              <a:lnSpc>
                <a:spcPct val="100000"/>
              </a:lnSpc>
              <a:buFont typeface="Arial"/>
              <a:buChar char="•"/>
              <a:tabLst>
                <a:tab pos="469900" algn="l"/>
              </a:tabLst>
            </a:pPr>
            <a:r>
              <a:rPr dirty="0" sz="2400" spc="-130" b="1">
                <a:latin typeface="Trebuchet MS"/>
                <a:cs typeface="Trebuchet MS"/>
              </a:rPr>
              <a:t>Urinary </a:t>
            </a:r>
            <a:r>
              <a:rPr dirty="0" sz="2400" spc="-135" b="1">
                <a:latin typeface="Trebuchet MS"/>
                <a:cs typeface="Trebuchet MS"/>
              </a:rPr>
              <a:t>vanillylmandelic </a:t>
            </a:r>
            <a:r>
              <a:rPr dirty="0" sz="2400" spc="-170" b="1">
                <a:latin typeface="Trebuchet MS"/>
                <a:cs typeface="Trebuchet MS"/>
              </a:rPr>
              <a:t>acid, </a:t>
            </a:r>
            <a:r>
              <a:rPr dirty="0" sz="2400" spc="50" b="1">
                <a:latin typeface="Trebuchet MS"/>
                <a:cs typeface="Trebuchet MS"/>
              </a:rPr>
              <a:t>VMA </a:t>
            </a:r>
            <a:r>
              <a:rPr dirty="0" sz="2400" spc="-120" b="1">
                <a:latin typeface="Trebuchet MS"/>
                <a:cs typeface="Trebuchet MS"/>
              </a:rPr>
              <a:t>(a  </a:t>
            </a:r>
            <a:r>
              <a:rPr dirty="0" sz="2400" spc="-135" b="1">
                <a:latin typeface="Trebuchet MS"/>
                <a:cs typeface="Trebuchet MS"/>
              </a:rPr>
              <a:t>breakdown </a:t>
            </a:r>
            <a:r>
              <a:rPr dirty="0" sz="2400" spc="-145" b="1">
                <a:latin typeface="Trebuchet MS"/>
                <a:cs typeface="Trebuchet MS"/>
              </a:rPr>
              <a:t>product </a:t>
            </a:r>
            <a:r>
              <a:rPr dirty="0" sz="2400" spc="-100" b="1">
                <a:latin typeface="Trebuchet MS"/>
                <a:cs typeface="Trebuchet MS"/>
              </a:rPr>
              <a:t>of </a:t>
            </a:r>
            <a:r>
              <a:rPr dirty="0" sz="2400" spc="-145" b="1">
                <a:latin typeface="Trebuchet MS"/>
                <a:cs typeface="Trebuchet MS"/>
              </a:rPr>
              <a:t>norepinephrine)  </a:t>
            </a:r>
            <a:r>
              <a:rPr dirty="0" sz="2400" spc="-114" b="1">
                <a:latin typeface="Trebuchet MS"/>
                <a:cs typeface="Trebuchet MS"/>
              </a:rPr>
              <a:t>and</a:t>
            </a:r>
            <a:r>
              <a:rPr dirty="0" sz="2400" spc="490" b="1">
                <a:latin typeface="Trebuchet MS"/>
                <a:cs typeface="Trebuchet MS"/>
              </a:rPr>
              <a:t> </a:t>
            </a:r>
            <a:r>
              <a:rPr dirty="0" sz="2400" spc="-105" b="1">
                <a:latin typeface="Trebuchet MS"/>
                <a:cs typeface="Trebuchet MS"/>
              </a:rPr>
              <a:t>plasma </a:t>
            </a:r>
            <a:r>
              <a:rPr dirty="0" sz="2400" spc="-140" b="1">
                <a:latin typeface="Trebuchet MS"/>
                <a:cs typeface="Trebuchet MS"/>
              </a:rPr>
              <a:t>catecholamines  </a:t>
            </a:r>
            <a:r>
              <a:rPr dirty="0" sz="2400" spc="-155" b="1">
                <a:latin typeface="Trebuchet MS"/>
                <a:cs typeface="Trebuchet MS"/>
              </a:rPr>
              <a:t>are  </a:t>
            </a:r>
            <a:r>
              <a:rPr dirty="0" sz="2400" spc="-160" b="1">
                <a:latin typeface="Trebuchet MS"/>
                <a:cs typeface="Trebuchet MS"/>
              </a:rPr>
              <a:t>elevated.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6870" indent="-344170">
              <a:lnSpc>
                <a:spcPct val="100000"/>
              </a:lnSpc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dirty="0" sz="2400" spc="-120" b="1">
                <a:solidFill>
                  <a:srgbClr val="00AF50"/>
                </a:solidFill>
                <a:latin typeface="Trebuchet MS"/>
                <a:cs typeface="Trebuchet MS"/>
              </a:rPr>
              <a:t>Associated </a:t>
            </a:r>
            <a:r>
              <a:rPr dirty="0" sz="2400" spc="-114" b="1">
                <a:solidFill>
                  <a:srgbClr val="00AF50"/>
                </a:solidFill>
                <a:latin typeface="Trebuchet MS"/>
                <a:cs typeface="Trebuchet MS"/>
              </a:rPr>
              <a:t>with</a:t>
            </a:r>
            <a:r>
              <a:rPr dirty="0" sz="2400" spc="-305" b="1">
                <a:solidFill>
                  <a:srgbClr val="00AF50"/>
                </a:solidFill>
                <a:latin typeface="Trebuchet MS"/>
                <a:cs typeface="Trebuchet MS"/>
              </a:rPr>
              <a:t> </a:t>
            </a:r>
            <a:r>
              <a:rPr dirty="0" sz="2400" spc="-125" b="1">
                <a:solidFill>
                  <a:srgbClr val="00AF50"/>
                </a:solidFill>
                <a:latin typeface="Trebuchet MS"/>
                <a:cs typeface="Trebuchet MS"/>
              </a:rPr>
              <a:t>neurofibromatosis.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60667" y="1062736"/>
            <a:ext cx="4831969" cy="48319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95475" y="190957"/>
            <a:ext cx="3671570" cy="5124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10">
                <a:solidFill>
                  <a:srgbClr val="FF0000"/>
                </a:solidFill>
                <a:latin typeface="Comic Sans MS"/>
                <a:cs typeface="Comic Sans MS"/>
              </a:rPr>
              <a:t>Pheochromocytoma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7328" y="697737"/>
            <a:ext cx="7410450" cy="14681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200" spc="-135" b="1">
                <a:solidFill>
                  <a:srgbClr val="CC3300"/>
                </a:solidFill>
                <a:latin typeface="Trebuchet MS"/>
                <a:cs typeface="Trebuchet MS"/>
              </a:rPr>
              <a:t>Signs </a:t>
            </a:r>
            <a:r>
              <a:rPr dirty="0" sz="3200" spc="-150" b="1">
                <a:solidFill>
                  <a:srgbClr val="CC3300"/>
                </a:solidFill>
                <a:latin typeface="Trebuchet MS"/>
                <a:cs typeface="Trebuchet MS"/>
              </a:rPr>
              <a:t>and </a:t>
            </a:r>
            <a:r>
              <a:rPr dirty="0" sz="3200" spc="-160" b="1">
                <a:solidFill>
                  <a:srgbClr val="CC3300"/>
                </a:solidFill>
                <a:latin typeface="Trebuchet MS"/>
                <a:cs typeface="Trebuchet MS"/>
              </a:rPr>
              <a:t>Symptoms </a:t>
            </a:r>
            <a:r>
              <a:rPr dirty="0" sz="3200" spc="-135" b="1">
                <a:solidFill>
                  <a:srgbClr val="CC3300"/>
                </a:solidFill>
                <a:latin typeface="Trebuchet MS"/>
                <a:cs typeface="Trebuchet MS"/>
              </a:rPr>
              <a:t>of</a:t>
            </a:r>
            <a:r>
              <a:rPr dirty="0" sz="3200" spc="-540" b="1">
                <a:solidFill>
                  <a:srgbClr val="CC3300"/>
                </a:solidFill>
                <a:latin typeface="Trebuchet MS"/>
                <a:cs typeface="Trebuchet MS"/>
              </a:rPr>
              <a:t> </a:t>
            </a:r>
            <a:r>
              <a:rPr dirty="0" sz="3200" spc="-180" b="1">
                <a:solidFill>
                  <a:srgbClr val="CC3300"/>
                </a:solidFill>
                <a:latin typeface="Trebuchet MS"/>
                <a:cs typeface="Trebuchet MS"/>
              </a:rPr>
              <a:t>Pheochromocytoma</a:t>
            </a:r>
            <a:endParaRPr sz="32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200">
              <a:latin typeface="Times New Roman"/>
              <a:cs typeface="Times New Roman"/>
            </a:endParaRPr>
          </a:p>
          <a:p>
            <a:pPr marL="718185" indent="-255904">
              <a:lnSpc>
                <a:spcPct val="100000"/>
              </a:lnSpc>
              <a:spcBef>
                <a:spcPts val="5"/>
              </a:spcBef>
              <a:buChar char="•"/>
              <a:tabLst>
                <a:tab pos="718820" algn="l"/>
              </a:tabLst>
            </a:pPr>
            <a:r>
              <a:rPr dirty="0" sz="3200" spc="-5">
                <a:latin typeface="Arial"/>
                <a:cs typeface="Arial"/>
              </a:rPr>
              <a:t>resistant </a:t>
            </a:r>
            <a:r>
              <a:rPr dirty="0" sz="3200" spc="-10">
                <a:latin typeface="Arial"/>
                <a:cs typeface="Arial"/>
              </a:rPr>
              <a:t>hypertension (95%)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77238" y="2629281"/>
            <a:ext cx="4699000" cy="34397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68605" indent="-255904">
              <a:lnSpc>
                <a:spcPct val="100000"/>
              </a:lnSpc>
              <a:spcBef>
                <a:spcPts val="90"/>
              </a:spcBef>
              <a:buChar char="•"/>
              <a:tabLst>
                <a:tab pos="269240" algn="l"/>
              </a:tabLst>
            </a:pPr>
            <a:r>
              <a:rPr dirty="0" sz="3200" spc="-5">
                <a:latin typeface="Arial"/>
                <a:cs typeface="Arial"/>
              </a:rPr>
              <a:t>headache</a:t>
            </a:r>
            <a:endParaRPr sz="3200">
              <a:latin typeface="Arial"/>
              <a:cs typeface="Arial"/>
            </a:endParaRPr>
          </a:p>
          <a:p>
            <a:pPr marL="268605" indent="-255904">
              <a:lnSpc>
                <a:spcPct val="100000"/>
              </a:lnSpc>
              <a:spcBef>
                <a:spcPts val="5"/>
              </a:spcBef>
              <a:buChar char="•"/>
              <a:tabLst>
                <a:tab pos="269240" algn="l"/>
              </a:tabLst>
            </a:pPr>
            <a:r>
              <a:rPr dirty="0" sz="3200" spc="-10">
                <a:latin typeface="Arial"/>
                <a:cs typeface="Arial"/>
              </a:rPr>
              <a:t>sweating</a:t>
            </a:r>
            <a:endParaRPr sz="3200">
              <a:latin typeface="Arial"/>
              <a:cs typeface="Arial"/>
            </a:endParaRPr>
          </a:p>
          <a:p>
            <a:pPr marL="268605" indent="-255904">
              <a:lnSpc>
                <a:spcPct val="100000"/>
              </a:lnSpc>
              <a:buChar char="•"/>
              <a:tabLst>
                <a:tab pos="269240" algn="l"/>
              </a:tabLst>
            </a:pPr>
            <a:r>
              <a:rPr dirty="0" sz="3200" spc="-5">
                <a:latin typeface="Arial"/>
                <a:cs typeface="Arial"/>
              </a:rPr>
              <a:t>palpitations</a:t>
            </a:r>
            <a:endParaRPr sz="3200">
              <a:latin typeface="Arial"/>
              <a:cs typeface="Arial"/>
            </a:endParaRPr>
          </a:p>
          <a:p>
            <a:pPr marL="268605" indent="-255904">
              <a:lnSpc>
                <a:spcPct val="100000"/>
              </a:lnSpc>
              <a:buChar char="•"/>
              <a:tabLst>
                <a:tab pos="269240" algn="l"/>
              </a:tabLst>
            </a:pPr>
            <a:r>
              <a:rPr dirty="0" sz="3200" spc="-5">
                <a:latin typeface="Arial"/>
                <a:cs typeface="Arial"/>
              </a:rPr>
              <a:t>chest</a:t>
            </a:r>
            <a:r>
              <a:rPr dirty="0" sz="3200" spc="-30">
                <a:latin typeface="Arial"/>
                <a:cs typeface="Arial"/>
              </a:rPr>
              <a:t> </a:t>
            </a:r>
            <a:r>
              <a:rPr dirty="0" sz="3200" spc="-5">
                <a:latin typeface="Arial"/>
                <a:cs typeface="Arial"/>
              </a:rPr>
              <a:t>pain</a:t>
            </a:r>
            <a:endParaRPr sz="3200">
              <a:latin typeface="Arial"/>
              <a:cs typeface="Arial"/>
            </a:endParaRPr>
          </a:p>
          <a:p>
            <a:pPr marL="268605" indent="-255904">
              <a:lnSpc>
                <a:spcPct val="100000"/>
              </a:lnSpc>
              <a:buChar char="•"/>
              <a:tabLst>
                <a:tab pos="269240" algn="l"/>
              </a:tabLst>
            </a:pPr>
            <a:r>
              <a:rPr dirty="0" sz="3200" spc="-5">
                <a:latin typeface="Arial"/>
                <a:cs typeface="Arial"/>
              </a:rPr>
              <a:t>anxiety</a:t>
            </a:r>
            <a:endParaRPr sz="3200">
              <a:latin typeface="Arial"/>
              <a:cs typeface="Arial"/>
            </a:endParaRPr>
          </a:p>
          <a:p>
            <a:pPr marL="268605" indent="-255904">
              <a:lnSpc>
                <a:spcPct val="100000"/>
              </a:lnSpc>
              <a:spcBef>
                <a:spcPts val="5"/>
              </a:spcBef>
              <a:buChar char="•"/>
              <a:tabLst>
                <a:tab pos="269240" algn="l"/>
              </a:tabLst>
            </a:pPr>
            <a:r>
              <a:rPr dirty="0" sz="3200" spc="-5">
                <a:latin typeface="Arial"/>
                <a:cs typeface="Arial"/>
              </a:rPr>
              <a:t>glucose</a:t>
            </a:r>
            <a:r>
              <a:rPr dirty="0" sz="3200" spc="-35">
                <a:latin typeface="Arial"/>
                <a:cs typeface="Arial"/>
              </a:rPr>
              <a:t> </a:t>
            </a:r>
            <a:r>
              <a:rPr dirty="0" sz="3200" spc="-5">
                <a:latin typeface="Arial"/>
                <a:cs typeface="Arial"/>
              </a:rPr>
              <a:t>intolerance</a:t>
            </a:r>
            <a:endParaRPr sz="3200">
              <a:latin typeface="Arial"/>
              <a:cs typeface="Arial"/>
            </a:endParaRPr>
          </a:p>
          <a:p>
            <a:pPr marL="268605" indent="-255904">
              <a:lnSpc>
                <a:spcPct val="100000"/>
              </a:lnSpc>
              <a:spcBef>
                <a:spcPts val="5"/>
              </a:spcBef>
              <a:buChar char="•"/>
              <a:tabLst>
                <a:tab pos="269240" algn="l"/>
              </a:tabLst>
            </a:pPr>
            <a:r>
              <a:rPr dirty="0" sz="3200" spc="-5">
                <a:latin typeface="Arial"/>
                <a:cs typeface="Arial"/>
              </a:rPr>
              <a:t>increased metabolic</a:t>
            </a:r>
            <a:r>
              <a:rPr dirty="0" sz="3200" spc="-80">
                <a:latin typeface="Arial"/>
                <a:cs typeface="Arial"/>
              </a:rPr>
              <a:t> </a:t>
            </a:r>
            <a:r>
              <a:rPr dirty="0" sz="3200" spc="-5">
                <a:latin typeface="Arial"/>
                <a:cs typeface="Arial"/>
              </a:rPr>
              <a:t>rate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0" y="2781300"/>
            <a:ext cx="2844800" cy="76200"/>
          </a:xfrm>
          <a:custGeom>
            <a:avLst/>
            <a:gdLst/>
            <a:ahLst/>
            <a:cxnLst/>
            <a:rect l="l" t="t" r="r" b="b"/>
            <a:pathLst>
              <a:path w="2844800" h="76200">
                <a:moveTo>
                  <a:pt x="2768600" y="0"/>
                </a:moveTo>
                <a:lnTo>
                  <a:pt x="2768600" y="76200"/>
                </a:lnTo>
                <a:lnTo>
                  <a:pt x="2819400" y="50800"/>
                </a:lnTo>
                <a:lnTo>
                  <a:pt x="2781300" y="50800"/>
                </a:lnTo>
                <a:lnTo>
                  <a:pt x="2781300" y="25400"/>
                </a:lnTo>
                <a:lnTo>
                  <a:pt x="2819400" y="25400"/>
                </a:lnTo>
                <a:lnTo>
                  <a:pt x="2768600" y="0"/>
                </a:lnTo>
                <a:close/>
              </a:path>
              <a:path w="2844800" h="76200">
                <a:moveTo>
                  <a:pt x="2768600" y="25400"/>
                </a:moveTo>
                <a:lnTo>
                  <a:pt x="0" y="25400"/>
                </a:lnTo>
                <a:lnTo>
                  <a:pt x="0" y="50800"/>
                </a:lnTo>
                <a:lnTo>
                  <a:pt x="2768600" y="50800"/>
                </a:lnTo>
                <a:lnTo>
                  <a:pt x="2768600" y="25400"/>
                </a:lnTo>
                <a:close/>
              </a:path>
              <a:path w="2844800" h="76200">
                <a:moveTo>
                  <a:pt x="2819400" y="25400"/>
                </a:moveTo>
                <a:lnTo>
                  <a:pt x="2781300" y="25400"/>
                </a:lnTo>
                <a:lnTo>
                  <a:pt x="2781300" y="50800"/>
                </a:lnTo>
                <a:lnTo>
                  <a:pt x="2819400" y="50800"/>
                </a:lnTo>
                <a:lnTo>
                  <a:pt x="2844800" y="38100"/>
                </a:lnTo>
                <a:lnTo>
                  <a:pt x="2819400" y="2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69967" y="2870580"/>
            <a:ext cx="2745740" cy="495300"/>
          </a:xfrm>
          <a:custGeom>
            <a:avLst/>
            <a:gdLst/>
            <a:ahLst/>
            <a:cxnLst/>
            <a:rect l="l" t="t" r="r" b="b"/>
            <a:pathLst>
              <a:path w="2745740" h="495300">
                <a:moveTo>
                  <a:pt x="2667974" y="25067"/>
                </a:moveTo>
                <a:lnTo>
                  <a:pt x="0" y="469646"/>
                </a:lnTo>
                <a:lnTo>
                  <a:pt x="4064" y="494792"/>
                </a:lnTo>
                <a:lnTo>
                  <a:pt x="2672117" y="50095"/>
                </a:lnTo>
                <a:lnTo>
                  <a:pt x="2667974" y="25067"/>
                </a:lnTo>
                <a:close/>
              </a:path>
              <a:path w="2745740" h="495300">
                <a:moveTo>
                  <a:pt x="2738620" y="22987"/>
                </a:moveTo>
                <a:lnTo>
                  <a:pt x="2680462" y="22987"/>
                </a:lnTo>
                <a:lnTo>
                  <a:pt x="2684653" y="48006"/>
                </a:lnTo>
                <a:lnTo>
                  <a:pt x="2672117" y="50095"/>
                </a:lnTo>
                <a:lnTo>
                  <a:pt x="2676271" y="75184"/>
                </a:lnTo>
                <a:lnTo>
                  <a:pt x="2745232" y="25019"/>
                </a:lnTo>
                <a:lnTo>
                  <a:pt x="2738620" y="22987"/>
                </a:lnTo>
                <a:close/>
              </a:path>
              <a:path w="2745740" h="495300">
                <a:moveTo>
                  <a:pt x="2680462" y="22987"/>
                </a:moveTo>
                <a:lnTo>
                  <a:pt x="2667974" y="25067"/>
                </a:lnTo>
                <a:lnTo>
                  <a:pt x="2672117" y="50095"/>
                </a:lnTo>
                <a:lnTo>
                  <a:pt x="2684653" y="48006"/>
                </a:lnTo>
                <a:lnTo>
                  <a:pt x="2680462" y="22987"/>
                </a:lnTo>
                <a:close/>
              </a:path>
              <a:path w="2745740" h="495300">
                <a:moveTo>
                  <a:pt x="2663825" y="0"/>
                </a:moveTo>
                <a:lnTo>
                  <a:pt x="2667974" y="25067"/>
                </a:lnTo>
                <a:lnTo>
                  <a:pt x="2680462" y="22987"/>
                </a:lnTo>
                <a:lnTo>
                  <a:pt x="2738620" y="22987"/>
                </a:lnTo>
                <a:lnTo>
                  <a:pt x="26638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69840" y="2273426"/>
            <a:ext cx="2644140" cy="494665"/>
          </a:xfrm>
          <a:custGeom>
            <a:avLst/>
            <a:gdLst/>
            <a:ahLst/>
            <a:cxnLst/>
            <a:rect l="l" t="t" r="r" b="b"/>
            <a:pathLst>
              <a:path w="2644140" h="494664">
                <a:moveTo>
                  <a:pt x="2566542" y="469270"/>
                </a:moveTo>
                <a:lnTo>
                  <a:pt x="2562225" y="494284"/>
                </a:lnTo>
                <a:lnTo>
                  <a:pt x="2638267" y="471424"/>
                </a:lnTo>
                <a:lnTo>
                  <a:pt x="2578989" y="471424"/>
                </a:lnTo>
                <a:lnTo>
                  <a:pt x="2566542" y="469270"/>
                </a:lnTo>
                <a:close/>
              </a:path>
              <a:path w="2644140" h="494664">
                <a:moveTo>
                  <a:pt x="2570860" y="444250"/>
                </a:moveTo>
                <a:lnTo>
                  <a:pt x="2566542" y="469270"/>
                </a:lnTo>
                <a:lnTo>
                  <a:pt x="2578989" y="471424"/>
                </a:lnTo>
                <a:lnTo>
                  <a:pt x="2583307" y="446405"/>
                </a:lnTo>
                <a:lnTo>
                  <a:pt x="2570860" y="444250"/>
                </a:lnTo>
                <a:close/>
              </a:path>
              <a:path w="2644140" h="494664">
                <a:moveTo>
                  <a:pt x="2575179" y="419226"/>
                </a:moveTo>
                <a:lnTo>
                  <a:pt x="2570860" y="444250"/>
                </a:lnTo>
                <a:lnTo>
                  <a:pt x="2583307" y="446405"/>
                </a:lnTo>
                <a:lnTo>
                  <a:pt x="2578989" y="471424"/>
                </a:lnTo>
                <a:lnTo>
                  <a:pt x="2638267" y="471424"/>
                </a:lnTo>
                <a:lnTo>
                  <a:pt x="2643759" y="469773"/>
                </a:lnTo>
                <a:lnTo>
                  <a:pt x="2575179" y="419226"/>
                </a:lnTo>
                <a:close/>
              </a:path>
              <a:path w="2644140" h="494664">
                <a:moveTo>
                  <a:pt x="4318" y="0"/>
                </a:moveTo>
                <a:lnTo>
                  <a:pt x="0" y="25146"/>
                </a:lnTo>
                <a:lnTo>
                  <a:pt x="2566542" y="469270"/>
                </a:lnTo>
                <a:lnTo>
                  <a:pt x="2570860" y="444250"/>
                </a:lnTo>
                <a:lnTo>
                  <a:pt x="43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711820" y="2539745"/>
            <a:ext cx="2144395" cy="5124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200" spc="-5">
                <a:solidFill>
                  <a:srgbClr val="00AF50"/>
                </a:solidFill>
                <a:latin typeface="Arial"/>
                <a:cs typeface="Arial"/>
              </a:rPr>
              <a:t>classic</a:t>
            </a:r>
            <a:r>
              <a:rPr dirty="0" sz="3200" spc="-9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00AF50"/>
                </a:solidFill>
                <a:latin typeface="Arial"/>
                <a:cs typeface="Arial"/>
              </a:rPr>
              <a:t>triad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0904" y="412495"/>
            <a:ext cx="4197985" cy="51244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200" spc="-120">
                <a:solidFill>
                  <a:srgbClr val="C00000"/>
                </a:solidFill>
              </a:rPr>
              <a:t>Diagnosis </a:t>
            </a:r>
            <a:r>
              <a:rPr dirty="0" sz="3200" spc="-150">
                <a:solidFill>
                  <a:srgbClr val="C00000"/>
                </a:solidFill>
              </a:rPr>
              <a:t>and</a:t>
            </a:r>
            <a:r>
              <a:rPr dirty="0" sz="3200" spc="-470">
                <a:solidFill>
                  <a:srgbClr val="C00000"/>
                </a:solidFill>
              </a:rPr>
              <a:t> </a:t>
            </a:r>
            <a:r>
              <a:rPr dirty="0" sz="3200" spc="-240">
                <a:solidFill>
                  <a:srgbClr val="C00000"/>
                </a:solidFill>
              </a:rPr>
              <a:t>Treatment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03275" y="1854200"/>
            <a:ext cx="5032375" cy="34397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89560" indent="-276860">
              <a:lnSpc>
                <a:spcPct val="100000"/>
              </a:lnSpc>
              <a:spcBef>
                <a:spcPts val="90"/>
              </a:spcBef>
              <a:buChar char="•"/>
              <a:tabLst>
                <a:tab pos="308610" algn="l"/>
              </a:tabLst>
            </a:pPr>
            <a:r>
              <a:rPr dirty="0" sz="3200" spc="-175">
                <a:latin typeface="Arial"/>
                <a:cs typeface="Arial"/>
              </a:rPr>
              <a:t>High plasma</a:t>
            </a:r>
            <a:r>
              <a:rPr dirty="0" sz="3200" spc="-135">
                <a:latin typeface="Arial"/>
                <a:cs typeface="Arial"/>
              </a:rPr>
              <a:t> </a:t>
            </a:r>
            <a:r>
              <a:rPr dirty="0" sz="3200" spc="-125">
                <a:latin typeface="Arial"/>
                <a:cs typeface="Arial"/>
              </a:rPr>
              <a:t>catecholamine.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300">
              <a:latin typeface="Times New Roman"/>
              <a:cs typeface="Times New Roman"/>
            </a:endParaRPr>
          </a:p>
          <a:p>
            <a:pPr marL="217170" marR="5080" indent="-217170">
              <a:lnSpc>
                <a:spcPct val="100000"/>
              </a:lnSpc>
              <a:buChar char="•"/>
              <a:tabLst>
                <a:tab pos="217170" algn="l"/>
              </a:tabLst>
            </a:pPr>
            <a:r>
              <a:rPr dirty="0" sz="3200" spc="-175">
                <a:latin typeface="Arial"/>
                <a:cs typeface="Arial"/>
              </a:rPr>
              <a:t>Increased </a:t>
            </a:r>
            <a:r>
              <a:rPr dirty="0" sz="3200" spc="-90">
                <a:latin typeface="Arial"/>
                <a:cs typeface="Arial"/>
              </a:rPr>
              <a:t>metabolites </a:t>
            </a:r>
            <a:r>
              <a:rPr dirty="0" sz="3200" spc="-75">
                <a:latin typeface="Arial"/>
                <a:cs typeface="Arial"/>
              </a:rPr>
              <a:t>[VMA]  </a:t>
            </a:r>
            <a:r>
              <a:rPr dirty="0" sz="3200" spc="-35">
                <a:latin typeface="Arial"/>
                <a:cs typeface="Arial"/>
              </a:rPr>
              <a:t>in</a:t>
            </a:r>
            <a:r>
              <a:rPr dirty="0" sz="3200" spc="-170">
                <a:latin typeface="Arial"/>
                <a:cs typeface="Arial"/>
              </a:rPr>
              <a:t> </a:t>
            </a:r>
            <a:r>
              <a:rPr dirty="0" sz="3200" spc="-70">
                <a:latin typeface="Arial"/>
                <a:cs typeface="Arial"/>
              </a:rPr>
              <a:t>urine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3300">
              <a:latin typeface="Times New Roman"/>
              <a:cs typeface="Times New Roman"/>
            </a:endParaRPr>
          </a:p>
          <a:p>
            <a:pPr marL="308610" marR="1319530" indent="-308610">
              <a:lnSpc>
                <a:spcPct val="100000"/>
              </a:lnSpc>
              <a:buChar char="•"/>
              <a:tabLst>
                <a:tab pos="308610" algn="l"/>
              </a:tabLst>
            </a:pPr>
            <a:r>
              <a:rPr dirty="0" sz="3200" spc="-130">
                <a:latin typeface="Arial"/>
                <a:cs typeface="Arial"/>
              </a:rPr>
              <a:t>Treatment </a:t>
            </a:r>
            <a:r>
              <a:rPr dirty="0" sz="3200" spc="-160">
                <a:latin typeface="Arial"/>
                <a:cs typeface="Arial"/>
              </a:rPr>
              <a:t>is</a:t>
            </a:r>
            <a:r>
              <a:rPr dirty="0" sz="3200" spc="-240">
                <a:latin typeface="Arial"/>
                <a:cs typeface="Arial"/>
              </a:rPr>
              <a:t> </a:t>
            </a:r>
            <a:r>
              <a:rPr dirty="0" sz="3200" spc="-155">
                <a:latin typeface="Arial"/>
                <a:cs typeface="Arial"/>
              </a:rPr>
              <a:t>surgical  </a:t>
            </a:r>
            <a:r>
              <a:rPr dirty="0" sz="3200" spc="-114">
                <a:latin typeface="Arial"/>
                <a:cs typeface="Arial"/>
              </a:rPr>
              <a:t>resection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71691" y="1557400"/>
            <a:ext cx="4701158" cy="25224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04615" y="1447800"/>
            <a:ext cx="4453128" cy="26151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3145" y="2059381"/>
            <a:ext cx="7089140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>
                <a:solidFill>
                  <a:srgbClr val="FF0000"/>
                </a:solidFill>
                <a:latin typeface="Arial"/>
                <a:cs typeface="Arial"/>
              </a:rPr>
              <a:t>Adrenal</a:t>
            </a:r>
            <a:r>
              <a:rPr dirty="0" sz="7200" spc="-9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7200">
                <a:solidFill>
                  <a:srgbClr val="FF0000"/>
                </a:solidFill>
                <a:latin typeface="Arial"/>
                <a:cs typeface="Arial"/>
              </a:rPr>
              <a:t>Medulla</a:t>
            </a:r>
            <a:endParaRPr sz="7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7277" y="2147697"/>
            <a:ext cx="8640445" cy="29546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90"/>
              </a:spcBef>
              <a:buFont typeface="Wingdings"/>
              <a:buChar char=""/>
              <a:tabLst>
                <a:tab pos="299720" algn="l"/>
              </a:tabLst>
            </a:pPr>
            <a:r>
              <a:rPr dirty="0" sz="3200" spc="-210" b="1">
                <a:latin typeface="Trebuchet MS"/>
                <a:cs typeface="Trebuchet MS"/>
              </a:rPr>
              <a:t>Summarize </a:t>
            </a:r>
            <a:r>
              <a:rPr dirty="0" sz="3200" spc="-200" b="1">
                <a:latin typeface="Trebuchet MS"/>
                <a:cs typeface="Trebuchet MS"/>
              </a:rPr>
              <a:t>the </a:t>
            </a:r>
            <a:r>
              <a:rPr dirty="0" sz="3200" spc="-165" b="1">
                <a:latin typeface="Trebuchet MS"/>
                <a:cs typeface="Trebuchet MS"/>
              </a:rPr>
              <a:t>actions </a:t>
            </a:r>
            <a:r>
              <a:rPr dirty="0" sz="3200" spc="-130" b="1">
                <a:latin typeface="Trebuchet MS"/>
                <a:cs typeface="Trebuchet MS"/>
              </a:rPr>
              <a:t>of </a:t>
            </a:r>
            <a:r>
              <a:rPr dirty="0" sz="3200" spc="-185" b="1">
                <a:latin typeface="Trebuchet MS"/>
                <a:cs typeface="Trebuchet MS"/>
              </a:rPr>
              <a:t>adrenal</a:t>
            </a:r>
            <a:r>
              <a:rPr dirty="0" sz="3200" spc="-425" b="1">
                <a:latin typeface="Trebuchet MS"/>
                <a:cs typeface="Trebuchet MS"/>
              </a:rPr>
              <a:t> </a:t>
            </a:r>
            <a:r>
              <a:rPr dirty="0" sz="3200" spc="-185" b="1">
                <a:latin typeface="Trebuchet MS"/>
                <a:cs typeface="Trebuchet MS"/>
              </a:rPr>
              <a:t>androgens.</a:t>
            </a:r>
            <a:endParaRPr sz="3200">
              <a:latin typeface="Trebuchet MS"/>
              <a:cs typeface="Trebuchet MS"/>
            </a:endParaRPr>
          </a:p>
          <a:p>
            <a:pPr marL="299085" marR="5080" indent="-286385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299720" algn="l"/>
              </a:tabLst>
            </a:pPr>
            <a:r>
              <a:rPr dirty="0" sz="3200" spc="-190" b="1">
                <a:latin typeface="Trebuchet MS"/>
                <a:cs typeface="Trebuchet MS"/>
              </a:rPr>
              <a:t>Describe </a:t>
            </a:r>
            <a:r>
              <a:rPr dirty="0" sz="3200" spc="-200" b="1">
                <a:latin typeface="Trebuchet MS"/>
                <a:cs typeface="Trebuchet MS"/>
              </a:rPr>
              <a:t>the </a:t>
            </a:r>
            <a:r>
              <a:rPr dirty="0" sz="3200" spc="-180" b="1">
                <a:latin typeface="Trebuchet MS"/>
                <a:cs typeface="Trebuchet MS"/>
              </a:rPr>
              <a:t>causes </a:t>
            </a:r>
            <a:r>
              <a:rPr dirty="0" sz="3200" spc="-150" b="1">
                <a:latin typeface="Trebuchet MS"/>
                <a:cs typeface="Trebuchet MS"/>
              </a:rPr>
              <a:t>and </a:t>
            </a:r>
            <a:r>
              <a:rPr dirty="0" sz="3200" spc="-195" b="1">
                <a:latin typeface="Trebuchet MS"/>
                <a:cs typeface="Trebuchet MS"/>
              </a:rPr>
              <a:t>major </a:t>
            </a:r>
            <a:r>
              <a:rPr dirty="0" sz="3200" spc="-165" b="1">
                <a:latin typeface="Trebuchet MS"/>
                <a:cs typeface="Trebuchet MS"/>
              </a:rPr>
              <a:t>manifestations </a:t>
            </a:r>
            <a:r>
              <a:rPr dirty="0" sz="3200" spc="-125" b="1">
                <a:latin typeface="Trebuchet MS"/>
                <a:cs typeface="Trebuchet MS"/>
              </a:rPr>
              <a:t>of  </a:t>
            </a:r>
            <a:r>
              <a:rPr dirty="0" sz="3200" spc="-200" b="1">
                <a:latin typeface="Trebuchet MS"/>
                <a:cs typeface="Trebuchet MS"/>
              </a:rPr>
              <a:t>hyperadrenocorticism </a:t>
            </a:r>
            <a:r>
              <a:rPr dirty="0" sz="3200" spc="-150" b="1">
                <a:latin typeface="Trebuchet MS"/>
                <a:cs typeface="Trebuchet MS"/>
              </a:rPr>
              <a:t>and</a:t>
            </a:r>
            <a:r>
              <a:rPr dirty="0" sz="3200" spc="-204" b="1">
                <a:latin typeface="Trebuchet MS"/>
                <a:cs typeface="Trebuchet MS"/>
              </a:rPr>
              <a:t> </a:t>
            </a:r>
            <a:r>
              <a:rPr dirty="0" sz="3200" spc="-180" b="1">
                <a:latin typeface="Trebuchet MS"/>
                <a:cs typeface="Trebuchet MS"/>
              </a:rPr>
              <a:t>Hypoadrenocorticism</a:t>
            </a:r>
            <a:endParaRPr sz="3200">
              <a:latin typeface="Trebuchet MS"/>
              <a:cs typeface="Trebuchet MS"/>
            </a:endParaRPr>
          </a:p>
          <a:p>
            <a:pPr marL="299085" marR="8255" indent="-286385">
              <a:lnSpc>
                <a:spcPct val="100000"/>
              </a:lnSpc>
              <a:buFont typeface="Wingdings"/>
              <a:buChar char=""/>
              <a:tabLst>
                <a:tab pos="299720" algn="l"/>
              </a:tabLst>
            </a:pPr>
            <a:r>
              <a:rPr dirty="0" sz="3200" spc="-190" b="1">
                <a:latin typeface="Trebuchet MS"/>
                <a:cs typeface="Trebuchet MS"/>
              </a:rPr>
              <a:t>Describe </a:t>
            </a:r>
            <a:r>
              <a:rPr dirty="0" sz="3200" spc="-204" b="1">
                <a:latin typeface="Trebuchet MS"/>
                <a:cs typeface="Trebuchet MS"/>
              </a:rPr>
              <a:t>circumstances </a:t>
            </a:r>
            <a:r>
              <a:rPr dirty="0" sz="3200" spc="-175" b="1">
                <a:latin typeface="Trebuchet MS"/>
                <a:cs typeface="Trebuchet MS"/>
              </a:rPr>
              <a:t>in </a:t>
            </a:r>
            <a:r>
              <a:rPr dirty="0" sz="3200" spc="-200" b="1">
                <a:latin typeface="Trebuchet MS"/>
                <a:cs typeface="Trebuchet MS"/>
              </a:rPr>
              <a:t>which </a:t>
            </a:r>
            <a:r>
              <a:rPr dirty="0" sz="3200" spc="-190" b="1">
                <a:latin typeface="Trebuchet MS"/>
                <a:cs typeface="Trebuchet MS"/>
              </a:rPr>
              <a:t>catecholamines  </a:t>
            </a:r>
            <a:r>
              <a:rPr dirty="0" sz="3200" spc="-215" b="1">
                <a:latin typeface="Trebuchet MS"/>
                <a:cs typeface="Trebuchet MS"/>
              </a:rPr>
              <a:t>are </a:t>
            </a:r>
            <a:r>
              <a:rPr dirty="0" sz="3200" spc="-195" b="1">
                <a:latin typeface="Trebuchet MS"/>
                <a:cs typeface="Trebuchet MS"/>
              </a:rPr>
              <a:t>released </a:t>
            </a:r>
            <a:r>
              <a:rPr dirty="0" sz="3200" spc="-180" b="1">
                <a:latin typeface="Trebuchet MS"/>
                <a:cs typeface="Trebuchet MS"/>
              </a:rPr>
              <a:t>from </a:t>
            </a:r>
            <a:r>
              <a:rPr dirty="0" sz="3200" spc="-200" b="1">
                <a:latin typeface="Trebuchet MS"/>
                <a:cs typeface="Trebuchet MS"/>
              </a:rPr>
              <a:t>the </a:t>
            </a:r>
            <a:r>
              <a:rPr dirty="0" sz="3200" spc="-185" b="1">
                <a:latin typeface="Trebuchet MS"/>
                <a:cs typeface="Trebuchet MS"/>
              </a:rPr>
              <a:t>adrenal</a:t>
            </a:r>
            <a:r>
              <a:rPr dirty="0" sz="3200" spc="-285" b="1">
                <a:latin typeface="Trebuchet MS"/>
                <a:cs typeface="Trebuchet MS"/>
              </a:rPr>
              <a:t> </a:t>
            </a:r>
            <a:r>
              <a:rPr dirty="0" sz="3200" spc="-175" b="1">
                <a:latin typeface="Trebuchet MS"/>
                <a:cs typeface="Trebuchet MS"/>
              </a:rPr>
              <a:t>gland.</a:t>
            </a:r>
            <a:endParaRPr sz="3200">
              <a:latin typeface="Trebuchet MS"/>
              <a:cs typeface="Trebuchet MS"/>
            </a:endParaRPr>
          </a:p>
          <a:p>
            <a:pPr marL="299085" indent="-286385">
              <a:lnSpc>
                <a:spcPct val="100000"/>
              </a:lnSpc>
              <a:spcBef>
                <a:spcPts val="30"/>
              </a:spcBef>
              <a:buFont typeface="Wingdings"/>
              <a:buChar char=""/>
              <a:tabLst>
                <a:tab pos="299720" algn="l"/>
              </a:tabLst>
            </a:pPr>
            <a:r>
              <a:rPr dirty="0" sz="3200" spc="-229" b="1">
                <a:latin typeface="Trebuchet MS"/>
                <a:cs typeface="Trebuchet MS"/>
              </a:rPr>
              <a:t>List </a:t>
            </a:r>
            <a:r>
              <a:rPr dirty="0" sz="3200" spc="-200" b="1">
                <a:latin typeface="Trebuchet MS"/>
                <a:cs typeface="Trebuchet MS"/>
              </a:rPr>
              <a:t>the </a:t>
            </a:r>
            <a:r>
              <a:rPr dirty="0" sz="3200" spc="-195" b="1">
                <a:latin typeface="Trebuchet MS"/>
                <a:cs typeface="Trebuchet MS"/>
              </a:rPr>
              <a:t>major </a:t>
            </a:r>
            <a:r>
              <a:rPr dirty="0" sz="3200" spc="-165" b="1">
                <a:latin typeface="Trebuchet MS"/>
                <a:cs typeface="Trebuchet MS"/>
              </a:rPr>
              <a:t>actions </a:t>
            </a:r>
            <a:r>
              <a:rPr dirty="0" sz="3200" spc="-130" b="1">
                <a:latin typeface="Trebuchet MS"/>
                <a:cs typeface="Trebuchet MS"/>
              </a:rPr>
              <a:t>of</a:t>
            </a:r>
            <a:r>
              <a:rPr dirty="0" sz="3200" spc="-360" b="1">
                <a:latin typeface="Trebuchet MS"/>
                <a:cs typeface="Trebuchet MS"/>
              </a:rPr>
              <a:t> </a:t>
            </a:r>
            <a:r>
              <a:rPr dirty="0" sz="3200" spc="-200" b="1">
                <a:latin typeface="Trebuchet MS"/>
                <a:cs typeface="Trebuchet MS"/>
              </a:rPr>
              <a:t>catecholamines.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596" y="31071"/>
            <a:ext cx="11134725" cy="1794510"/>
          </a:xfrm>
          <a:prstGeom prst="rect"/>
        </p:spPr>
        <p:txBody>
          <a:bodyPr wrap="square" lIns="0" tIns="160655" rIns="0" bIns="0" rtlCol="0" vert="horz">
            <a:spAutoFit/>
          </a:bodyPr>
          <a:lstStyle/>
          <a:p>
            <a:pPr marL="3086100">
              <a:lnSpc>
                <a:spcPct val="100000"/>
              </a:lnSpc>
              <a:spcBef>
                <a:spcPts val="1265"/>
              </a:spcBef>
            </a:pPr>
            <a:r>
              <a:rPr dirty="0" sz="5400" spc="-340">
                <a:solidFill>
                  <a:srgbClr val="FF0000"/>
                </a:solidFill>
              </a:rPr>
              <a:t>Learning</a:t>
            </a:r>
            <a:r>
              <a:rPr dirty="0" sz="5400" spc="-409">
                <a:solidFill>
                  <a:srgbClr val="FF0000"/>
                </a:solidFill>
              </a:rPr>
              <a:t> </a:t>
            </a:r>
            <a:r>
              <a:rPr dirty="0" sz="5400" spc="-275">
                <a:solidFill>
                  <a:srgbClr val="FF0000"/>
                </a:solidFill>
              </a:rPr>
              <a:t>outcomes</a:t>
            </a:r>
            <a:endParaRPr sz="5400"/>
          </a:p>
          <a:p>
            <a:pPr marL="12700" marR="5080">
              <a:lnSpc>
                <a:spcPct val="100000"/>
              </a:lnSpc>
              <a:spcBef>
                <a:spcPts val="520"/>
              </a:spcBef>
            </a:pPr>
            <a:r>
              <a:rPr dirty="0" sz="2400" spc="-140">
                <a:solidFill>
                  <a:srgbClr val="006FC0"/>
                </a:solidFill>
              </a:rPr>
              <a:t>After</a:t>
            </a:r>
            <a:r>
              <a:rPr dirty="0" sz="2400" spc="-204">
                <a:solidFill>
                  <a:srgbClr val="006FC0"/>
                </a:solidFill>
              </a:rPr>
              <a:t> </a:t>
            </a:r>
            <a:r>
              <a:rPr dirty="0" sz="2400" spc="-140">
                <a:solidFill>
                  <a:srgbClr val="006FC0"/>
                </a:solidFill>
              </a:rPr>
              <a:t>reviewing</a:t>
            </a:r>
            <a:r>
              <a:rPr dirty="0" sz="2400" spc="-215">
                <a:solidFill>
                  <a:srgbClr val="006FC0"/>
                </a:solidFill>
              </a:rPr>
              <a:t> </a:t>
            </a:r>
            <a:r>
              <a:rPr dirty="0" sz="2400" spc="-140">
                <a:solidFill>
                  <a:srgbClr val="006FC0"/>
                </a:solidFill>
              </a:rPr>
              <a:t>the</a:t>
            </a:r>
            <a:r>
              <a:rPr dirty="0" sz="2400" spc="-190">
                <a:solidFill>
                  <a:srgbClr val="006FC0"/>
                </a:solidFill>
              </a:rPr>
              <a:t> </a:t>
            </a:r>
            <a:r>
              <a:rPr dirty="0" sz="2400" spc="-135">
                <a:solidFill>
                  <a:srgbClr val="006FC0"/>
                </a:solidFill>
              </a:rPr>
              <a:t>PowerPoint</a:t>
            </a:r>
            <a:r>
              <a:rPr dirty="0" sz="2400" spc="-175">
                <a:solidFill>
                  <a:srgbClr val="006FC0"/>
                </a:solidFill>
              </a:rPr>
              <a:t> </a:t>
            </a:r>
            <a:r>
              <a:rPr dirty="0" sz="2400" spc="-145">
                <a:solidFill>
                  <a:srgbClr val="006FC0"/>
                </a:solidFill>
              </a:rPr>
              <a:t>presentation,</a:t>
            </a:r>
            <a:r>
              <a:rPr dirty="0" sz="2400" spc="-200">
                <a:solidFill>
                  <a:srgbClr val="006FC0"/>
                </a:solidFill>
              </a:rPr>
              <a:t> </a:t>
            </a:r>
            <a:r>
              <a:rPr dirty="0" sz="2400" spc="-165">
                <a:solidFill>
                  <a:srgbClr val="006FC0"/>
                </a:solidFill>
              </a:rPr>
              <a:t>lecture</a:t>
            </a:r>
            <a:r>
              <a:rPr dirty="0" sz="2400" spc="-220">
                <a:solidFill>
                  <a:srgbClr val="006FC0"/>
                </a:solidFill>
              </a:rPr>
              <a:t> </a:t>
            </a:r>
            <a:r>
              <a:rPr dirty="0" sz="2400" spc="-120">
                <a:solidFill>
                  <a:srgbClr val="006FC0"/>
                </a:solidFill>
              </a:rPr>
              <a:t>notes</a:t>
            </a:r>
            <a:r>
              <a:rPr dirty="0" sz="2400" spc="-180">
                <a:solidFill>
                  <a:srgbClr val="006FC0"/>
                </a:solidFill>
              </a:rPr>
              <a:t> </a:t>
            </a:r>
            <a:r>
              <a:rPr dirty="0" sz="2400" spc="-114">
                <a:solidFill>
                  <a:srgbClr val="006FC0"/>
                </a:solidFill>
              </a:rPr>
              <a:t>and</a:t>
            </a:r>
            <a:r>
              <a:rPr dirty="0" sz="2400" spc="-175">
                <a:solidFill>
                  <a:srgbClr val="006FC0"/>
                </a:solidFill>
              </a:rPr>
              <a:t> </a:t>
            </a:r>
            <a:r>
              <a:rPr dirty="0" sz="2400" spc="-125">
                <a:solidFill>
                  <a:srgbClr val="006FC0"/>
                </a:solidFill>
              </a:rPr>
              <a:t>associated</a:t>
            </a:r>
            <a:r>
              <a:rPr dirty="0" sz="2400" spc="-155">
                <a:solidFill>
                  <a:srgbClr val="006FC0"/>
                </a:solidFill>
              </a:rPr>
              <a:t> </a:t>
            </a:r>
            <a:r>
              <a:rPr dirty="0" sz="2400" spc="-150">
                <a:solidFill>
                  <a:srgbClr val="006FC0"/>
                </a:solidFill>
              </a:rPr>
              <a:t>material,</a:t>
            </a:r>
            <a:r>
              <a:rPr dirty="0" sz="2400" spc="-175">
                <a:solidFill>
                  <a:srgbClr val="006FC0"/>
                </a:solidFill>
              </a:rPr>
              <a:t> </a:t>
            </a:r>
            <a:r>
              <a:rPr dirty="0" sz="2400" spc="-140">
                <a:solidFill>
                  <a:srgbClr val="006FC0"/>
                </a:solidFill>
              </a:rPr>
              <a:t>the  </a:t>
            </a:r>
            <a:r>
              <a:rPr dirty="0" sz="2400" spc="-130">
                <a:solidFill>
                  <a:srgbClr val="006FC0"/>
                </a:solidFill>
              </a:rPr>
              <a:t>student </a:t>
            </a:r>
            <a:r>
              <a:rPr dirty="0" sz="2400" spc="-105">
                <a:solidFill>
                  <a:srgbClr val="006FC0"/>
                </a:solidFill>
              </a:rPr>
              <a:t>should </a:t>
            </a:r>
            <a:r>
              <a:rPr dirty="0" sz="2400" spc="-140">
                <a:solidFill>
                  <a:srgbClr val="006FC0"/>
                </a:solidFill>
              </a:rPr>
              <a:t>be </a:t>
            </a:r>
            <a:r>
              <a:rPr dirty="0" sz="2400" spc="-125">
                <a:solidFill>
                  <a:srgbClr val="006FC0"/>
                </a:solidFill>
              </a:rPr>
              <a:t>able</a:t>
            </a:r>
            <a:r>
              <a:rPr dirty="0" sz="2400" spc="-450">
                <a:solidFill>
                  <a:srgbClr val="006FC0"/>
                </a:solidFill>
              </a:rPr>
              <a:t> </a:t>
            </a:r>
            <a:r>
              <a:rPr dirty="0" sz="2400" spc="-145">
                <a:solidFill>
                  <a:srgbClr val="006FC0"/>
                </a:solidFill>
              </a:rPr>
              <a:t>to: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15439" y="830229"/>
            <a:ext cx="8778240" cy="5441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35504" y="3352279"/>
            <a:ext cx="1063625" cy="599440"/>
          </a:xfrm>
          <a:custGeom>
            <a:avLst/>
            <a:gdLst/>
            <a:ahLst/>
            <a:cxnLst/>
            <a:rect l="l" t="t" r="r" b="b"/>
            <a:pathLst>
              <a:path w="1063625" h="599439">
                <a:moveTo>
                  <a:pt x="0" y="598944"/>
                </a:moveTo>
                <a:lnTo>
                  <a:pt x="1063040" y="598944"/>
                </a:lnTo>
                <a:lnTo>
                  <a:pt x="1063040" y="0"/>
                </a:lnTo>
                <a:lnTo>
                  <a:pt x="0" y="0"/>
                </a:lnTo>
                <a:lnTo>
                  <a:pt x="0" y="598944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91711" y="1156068"/>
            <a:ext cx="1009650" cy="532765"/>
          </a:xfrm>
          <a:custGeom>
            <a:avLst/>
            <a:gdLst/>
            <a:ahLst/>
            <a:cxnLst/>
            <a:rect l="l" t="t" r="r" b="b"/>
            <a:pathLst>
              <a:path w="1009650" h="532764">
                <a:moveTo>
                  <a:pt x="0" y="532396"/>
                </a:moveTo>
                <a:lnTo>
                  <a:pt x="1009497" y="532396"/>
                </a:lnTo>
                <a:lnTo>
                  <a:pt x="1009497" y="0"/>
                </a:lnTo>
                <a:lnTo>
                  <a:pt x="0" y="0"/>
                </a:lnTo>
                <a:lnTo>
                  <a:pt x="0" y="532396"/>
                </a:lnTo>
                <a:close/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13612" y="1174369"/>
            <a:ext cx="204215" cy="21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13612" y="1905889"/>
            <a:ext cx="204215" cy="213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13612" y="2637408"/>
            <a:ext cx="204215" cy="2133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85263" y="3368928"/>
            <a:ext cx="204215" cy="2133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85263" y="3734689"/>
            <a:ext cx="204215" cy="21336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85263" y="4100448"/>
            <a:ext cx="204215" cy="2133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13612" y="4831969"/>
            <a:ext cx="204215" cy="2133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314703" y="1067815"/>
            <a:ext cx="8604250" cy="4050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9375">
              <a:lnSpc>
                <a:spcPct val="100000"/>
              </a:lnSpc>
              <a:spcBef>
                <a:spcPts val="100"/>
              </a:spcBef>
            </a:pPr>
            <a:r>
              <a:rPr dirty="0" sz="2400" spc="-195" b="1">
                <a:latin typeface="Trebuchet MS"/>
                <a:cs typeface="Trebuchet MS"/>
              </a:rPr>
              <a:t>The</a:t>
            </a:r>
            <a:r>
              <a:rPr dirty="0" sz="2400" spc="-200" b="1">
                <a:latin typeface="Trebuchet MS"/>
                <a:cs typeface="Trebuchet MS"/>
              </a:rPr>
              <a:t> </a:t>
            </a:r>
            <a:r>
              <a:rPr dirty="0" sz="2400" spc="-135" b="1">
                <a:latin typeface="Trebuchet MS"/>
                <a:cs typeface="Trebuchet MS"/>
              </a:rPr>
              <a:t>adrenal</a:t>
            </a:r>
            <a:r>
              <a:rPr dirty="0" sz="2400" spc="-175" b="1">
                <a:latin typeface="Trebuchet MS"/>
                <a:cs typeface="Trebuchet MS"/>
              </a:rPr>
              <a:t> </a:t>
            </a:r>
            <a:r>
              <a:rPr dirty="0" sz="2400" spc="-125" b="1">
                <a:latin typeface="Trebuchet MS"/>
                <a:cs typeface="Trebuchet MS"/>
              </a:rPr>
              <a:t>medulla</a:t>
            </a:r>
            <a:r>
              <a:rPr dirty="0" sz="2400" spc="-190" b="1">
                <a:latin typeface="Trebuchet MS"/>
                <a:cs typeface="Trebuchet MS"/>
              </a:rPr>
              <a:t> </a:t>
            </a:r>
            <a:r>
              <a:rPr dirty="0" sz="2400" spc="-100" b="1">
                <a:latin typeface="Trebuchet MS"/>
                <a:cs typeface="Trebuchet MS"/>
              </a:rPr>
              <a:t>is</a:t>
            </a:r>
            <a:r>
              <a:rPr dirty="0" sz="2400" spc="-195" b="1">
                <a:latin typeface="Trebuchet MS"/>
                <a:cs typeface="Trebuchet MS"/>
              </a:rPr>
              <a:t> </a:t>
            </a:r>
            <a:r>
              <a:rPr dirty="0" sz="2400" spc="-140" b="1">
                <a:latin typeface="Trebuchet MS"/>
                <a:cs typeface="Trebuchet MS"/>
              </a:rPr>
              <a:t>the</a:t>
            </a:r>
            <a:r>
              <a:rPr dirty="0" sz="2400" spc="-175" b="1">
                <a:latin typeface="Trebuchet MS"/>
                <a:cs typeface="Trebuchet MS"/>
              </a:rPr>
              <a:t> </a:t>
            </a:r>
            <a:r>
              <a:rPr dirty="0" sz="2400" spc="-145" b="1">
                <a:latin typeface="Trebuchet MS"/>
                <a:cs typeface="Trebuchet MS"/>
              </a:rPr>
              <a:t>inner</a:t>
            </a:r>
            <a:r>
              <a:rPr dirty="0" sz="2400" spc="-200" b="1">
                <a:latin typeface="Trebuchet MS"/>
                <a:cs typeface="Trebuchet MS"/>
              </a:rPr>
              <a:t> </a:t>
            </a:r>
            <a:r>
              <a:rPr dirty="0" sz="2400" spc="-125" b="1">
                <a:latin typeface="Trebuchet MS"/>
                <a:cs typeface="Trebuchet MS"/>
              </a:rPr>
              <a:t>part</a:t>
            </a:r>
            <a:r>
              <a:rPr dirty="0" sz="2400" spc="-175" b="1">
                <a:latin typeface="Trebuchet MS"/>
                <a:cs typeface="Trebuchet MS"/>
              </a:rPr>
              <a:t> </a:t>
            </a:r>
            <a:r>
              <a:rPr dirty="0" sz="2400" spc="-120" b="1">
                <a:latin typeface="Trebuchet MS"/>
                <a:cs typeface="Trebuchet MS"/>
              </a:rPr>
              <a:t>or</a:t>
            </a:r>
            <a:r>
              <a:rPr dirty="0" sz="2400" spc="-210" b="1">
                <a:latin typeface="Trebuchet MS"/>
                <a:cs typeface="Trebuchet MS"/>
              </a:rPr>
              <a:t> </a:t>
            </a:r>
            <a:r>
              <a:rPr dirty="0" sz="2400" spc="-165" b="1">
                <a:latin typeface="Trebuchet MS"/>
                <a:cs typeface="Trebuchet MS"/>
              </a:rPr>
              <a:t>core</a:t>
            </a:r>
            <a:r>
              <a:rPr dirty="0" sz="2400" spc="-220" b="1">
                <a:latin typeface="Trebuchet MS"/>
                <a:cs typeface="Trebuchet MS"/>
              </a:rPr>
              <a:t> </a:t>
            </a:r>
            <a:r>
              <a:rPr dirty="0" sz="2400" spc="-100" b="1">
                <a:latin typeface="Trebuchet MS"/>
                <a:cs typeface="Trebuchet MS"/>
              </a:rPr>
              <a:t>of</a:t>
            </a:r>
            <a:r>
              <a:rPr dirty="0" sz="2400" spc="-180" b="1">
                <a:latin typeface="Trebuchet MS"/>
                <a:cs typeface="Trebuchet MS"/>
              </a:rPr>
              <a:t> </a:t>
            </a:r>
            <a:r>
              <a:rPr dirty="0" sz="2400" spc="-165" b="1">
                <a:latin typeface="Trebuchet MS"/>
                <a:cs typeface="Trebuchet MS"/>
              </a:rPr>
              <a:t>each</a:t>
            </a:r>
            <a:r>
              <a:rPr dirty="0" sz="2400" spc="-160" b="1">
                <a:latin typeface="Trebuchet MS"/>
                <a:cs typeface="Trebuchet MS"/>
              </a:rPr>
              <a:t> </a:t>
            </a:r>
            <a:r>
              <a:rPr dirty="0" sz="2400" spc="-135" b="1">
                <a:latin typeface="Trebuchet MS"/>
                <a:cs typeface="Trebuchet MS"/>
              </a:rPr>
              <a:t>adrenal</a:t>
            </a:r>
            <a:r>
              <a:rPr dirty="0" sz="2400" spc="-175" b="1">
                <a:latin typeface="Trebuchet MS"/>
                <a:cs typeface="Trebuchet MS"/>
              </a:rPr>
              <a:t> </a:t>
            </a:r>
            <a:r>
              <a:rPr dirty="0" sz="2400" spc="-125" b="1">
                <a:latin typeface="Trebuchet MS"/>
                <a:cs typeface="Trebuchet MS"/>
              </a:rPr>
              <a:t>gland.</a:t>
            </a:r>
            <a:endParaRPr sz="2400">
              <a:latin typeface="Trebuchet MS"/>
              <a:cs typeface="Trebuchet MS"/>
            </a:endParaRPr>
          </a:p>
          <a:p>
            <a:pPr marL="79375" marR="1602740">
              <a:lnSpc>
                <a:spcPct val="200100"/>
              </a:lnSpc>
            </a:pPr>
            <a:r>
              <a:rPr dirty="0" sz="2400" spc="-75" b="1">
                <a:latin typeface="Trebuchet MS"/>
                <a:cs typeface="Trebuchet MS"/>
              </a:rPr>
              <a:t>It</a:t>
            </a:r>
            <a:r>
              <a:rPr dirty="0" sz="2400" spc="-190" b="1">
                <a:latin typeface="Trebuchet MS"/>
                <a:cs typeface="Trebuchet MS"/>
              </a:rPr>
              <a:t> </a:t>
            </a:r>
            <a:r>
              <a:rPr dirty="0" sz="2400" spc="-100" b="1">
                <a:latin typeface="Trebuchet MS"/>
                <a:cs typeface="Trebuchet MS"/>
              </a:rPr>
              <a:t>is</a:t>
            </a:r>
            <a:r>
              <a:rPr dirty="0" sz="2400" spc="-190" b="1">
                <a:latin typeface="Trebuchet MS"/>
                <a:cs typeface="Trebuchet MS"/>
              </a:rPr>
              <a:t> </a:t>
            </a:r>
            <a:r>
              <a:rPr dirty="0" sz="2400" spc="-140" b="1">
                <a:latin typeface="Trebuchet MS"/>
                <a:cs typeface="Trebuchet MS"/>
              </a:rPr>
              <a:t>considered</a:t>
            </a:r>
            <a:r>
              <a:rPr dirty="0" sz="2400" spc="-225" b="1">
                <a:latin typeface="Trebuchet MS"/>
                <a:cs typeface="Trebuchet MS"/>
              </a:rPr>
              <a:t> </a:t>
            </a:r>
            <a:r>
              <a:rPr dirty="0" sz="2400" spc="-90" b="1">
                <a:latin typeface="Trebuchet MS"/>
                <a:cs typeface="Trebuchet MS"/>
              </a:rPr>
              <a:t>as</a:t>
            </a:r>
            <a:r>
              <a:rPr dirty="0" sz="2400" spc="-165" b="1">
                <a:latin typeface="Trebuchet MS"/>
                <a:cs typeface="Trebuchet MS"/>
              </a:rPr>
              <a:t> </a:t>
            </a:r>
            <a:r>
              <a:rPr dirty="0" sz="2400" spc="-125" b="1">
                <a:latin typeface="Trebuchet MS"/>
                <a:cs typeface="Trebuchet MS"/>
              </a:rPr>
              <a:t>part</a:t>
            </a:r>
            <a:r>
              <a:rPr dirty="0" sz="2400" spc="-180" b="1">
                <a:latin typeface="Trebuchet MS"/>
                <a:cs typeface="Trebuchet MS"/>
              </a:rPr>
              <a:t> </a:t>
            </a:r>
            <a:r>
              <a:rPr dirty="0" sz="2400" spc="-100" b="1">
                <a:latin typeface="Trebuchet MS"/>
                <a:cs typeface="Trebuchet MS"/>
              </a:rPr>
              <a:t>of</a:t>
            </a:r>
            <a:r>
              <a:rPr dirty="0" sz="2400" spc="-190" b="1">
                <a:latin typeface="Trebuchet MS"/>
                <a:cs typeface="Trebuchet MS"/>
              </a:rPr>
              <a:t> </a:t>
            </a:r>
            <a:r>
              <a:rPr dirty="0" sz="2400" spc="-140" b="1">
                <a:latin typeface="Trebuchet MS"/>
                <a:cs typeface="Trebuchet MS"/>
              </a:rPr>
              <a:t>sympathetic</a:t>
            </a:r>
            <a:r>
              <a:rPr dirty="0" sz="2400" spc="-150" b="1">
                <a:latin typeface="Trebuchet MS"/>
                <a:cs typeface="Trebuchet MS"/>
              </a:rPr>
              <a:t> </a:t>
            </a:r>
            <a:r>
              <a:rPr dirty="0" sz="2400" spc="-130" b="1">
                <a:latin typeface="Trebuchet MS"/>
                <a:cs typeface="Trebuchet MS"/>
              </a:rPr>
              <a:t>nervous</a:t>
            </a:r>
            <a:r>
              <a:rPr dirty="0" sz="2400" spc="-180" b="1">
                <a:latin typeface="Trebuchet MS"/>
                <a:cs typeface="Trebuchet MS"/>
              </a:rPr>
              <a:t> </a:t>
            </a:r>
            <a:r>
              <a:rPr dirty="0" sz="2400" spc="-160" b="1">
                <a:latin typeface="Trebuchet MS"/>
                <a:cs typeface="Trebuchet MS"/>
              </a:rPr>
              <a:t>system.  </a:t>
            </a:r>
            <a:r>
              <a:rPr dirty="0" sz="2400" spc="-75" b="1">
                <a:latin typeface="Trebuchet MS"/>
                <a:cs typeface="Trebuchet MS"/>
              </a:rPr>
              <a:t>It </a:t>
            </a:r>
            <a:r>
              <a:rPr dirty="0" sz="2400" spc="-160" b="1">
                <a:latin typeface="Trebuchet MS"/>
                <a:cs typeface="Trebuchet MS"/>
              </a:rPr>
              <a:t>secretes</a:t>
            </a:r>
            <a:r>
              <a:rPr dirty="0" sz="2400" spc="-295" b="1">
                <a:latin typeface="Trebuchet MS"/>
                <a:cs typeface="Trebuchet MS"/>
              </a:rPr>
              <a:t> </a:t>
            </a:r>
            <a:r>
              <a:rPr dirty="0" sz="2400" spc="-145" b="1">
                <a:latin typeface="Trebuchet MS"/>
                <a:cs typeface="Trebuchet MS"/>
              </a:rPr>
              <a:t>catecholamines: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451610" marR="32384">
              <a:lnSpc>
                <a:spcPct val="100000"/>
              </a:lnSpc>
            </a:pPr>
            <a:r>
              <a:rPr dirty="0" sz="2400" spc="-130" b="1">
                <a:latin typeface="Trebuchet MS"/>
                <a:cs typeface="Trebuchet MS"/>
              </a:rPr>
              <a:t>Adrenaline </a:t>
            </a:r>
            <a:r>
              <a:rPr dirty="0" sz="2400" spc="-140" b="1">
                <a:latin typeface="Trebuchet MS"/>
                <a:cs typeface="Trebuchet MS"/>
              </a:rPr>
              <a:t>(epinephrine) </a:t>
            </a:r>
            <a:r>
              <a:rPr dirty="0" sz="2400" spc="-145" b="1">
                <a:latin typeface="Trebuchet MS"/>
                <a:cs typeface="Trebuchet MS"/>
              </a:rPr>
              <a:t>-- </a:t>
            </a:r>
            <a:r>
              <a:rPr dirty="0" sz="2400" spc="-90" b="1">
                <a:latin typeface="Trebuchet MS"/>
                <a:cs typeface="Trebuchet MS"/>
              </a:rPr>
              <a:t>80% </a:t>
            </a:r>
            <a:r>
              <a:rPr dirty="0" sz="2400" spc="-100" b="1">
                <a:latin typeface="Trebuchet MS"/>
                <a:cs typeface="Trebuchet MS"/>
              </a:rPr>
              <a:t>of </a:t>
            </a:r>
            <a:r>
              <a:rPr dirty="0" sz="2400" spc="-140" b="1">
                <a:latin typeface="Trebuchet MS"/>
                <a:cs typeface="Trebuchet MS"/>
              </a:rPr>
              <a:t>the </a:t>
            </a:r>
            <a:r>
              <a:rPr dirty="0" sz="2400" spc="-155" b="1">
                <a:latin typeface="Trebuchet MS"/>
                <a:cs typeface="Trebuchet MS"/>
              </a:rPr>
              <a:t>secretion.  </a:t>
            </a:r>
            <a:r>
              <a:rPr dirty="0" sz="2400" spc="-125" b="1">
                <a:latin typeface="Trebuchet MS"/>
                <a:cs typeface="Trebuchet MS"/>
              </a:rPr>
              <a:t>Noradrenaline</a:t>
            </a:r>
            <a:r>
              <a:rPr dirty="0" sz="2400" spc="-245" b="1">
                <a:latin typeface="Trebuchet MS"/>
                <a:cs typeface="Trebuchet MS"/>
              </a:rPr>
              <a:t> </a:t>
            </a:r>
            <a:r>
              <a:rPr dirty="0" sz="2400" spc="-140" b="1">
                <a:latin typeface="Trebuchet MS"/>
                <a:cs typeface="Trebuchet MS"/>
              </a:rPr>
              <a:t>(norepinephrine)</a:t>
            </a:r>
            <a:r>
              <a:rPr dirty="0" sz="2400" spc="-245" b="1">
                <a:latin typeface="Trebuchet MS"/>
                <a:cs typeface="Trebuchet MS"/>
              </a:rPr>
              <a:t> </a:t>
            </a:r>
            <a:r>
              <a:rPr dirty="0" sz="2400" spc="-145" b="1">
                <a:latin typeface="Trebuchet MS"/>
                <a:cs typeface="Trebuchet MS"/>
              </a:rPr>
              <a:t>--</a:t>
            </a:r>
            <a:r>
              <a:rPr dirty="0" sz="2400" spc="-185" b="1">
                <a:latin typeface="Trebuchet MS"/>
                <a:cs typeface="Trebuchet MS"/>
              </a:rPr>
              <a:t> </a:t>
            </a:r>
            <a:r>
              <a:rPr dirty="0" sz="2400" spc="-190" b="1">
                <a:latin typeface="Trebuchet MS"/>
                <a:cs typeface="Trebuchet MS"/>
              </a:rPr>
              <a:t>20</a:t>
            </a:r>
            <a:r>
              <a:rPr dirty="0" sz="2400" spc="-204" b="1">
                <a:latin typeface="Trebuchet MS"/>
                <a:cs typeface="Trebuchet MS"/>
              </a:rPr>
              <a:t> </a:t>
            </a:r>
            <a:r>
              <a:rPr dirty="0" sz="2400" spc="105" b="1">
                <a:latin typeface="Trebuchet MS"/>
                <a:cs typeface="Trebuchet MS"/>
              </a:rPr>
              <a:t>%</a:t>
            </a:r>
            <a:r>
              <a:rPr dirty="0" sz="2400" spc="-170" b="1">
                <a:latin typeface="Trebuchet MS"/>
                <a:cs typeface="Trebuchet MS"/>
              </a:rPr>
              <a:t> </a:t>
            </a:r>
            <a:r>
              <a:rPr dirty="0" sz="2400" spc="-100" b="1">
                <a:latin typeface="Trebuchet MS"/>
                <a:cs typeface="Trebuchet MS"/>
              </a:rPr>
              <a:t>of</a:t>
            </a:r>
            <a:r>
              <a:rPr dirty="0" sz="2400" spc="-180" b="1">
                <a:latin typeface="Trebuchet MS"/>
                <a:cs typeface="Trebuchet MS"/>
              </a:rPr>
              <a:t> </a:t>
            </a:r>
            <a:r>
              <a:rPr dirty="0" sz="2400" spc="-140" b="1">
                <a:latin typeface="Trebuchet MS"/>
                <a:cs typeface="Trebuchet MS"/>
              </a:rPr>
              <a:t>the</a:t>
            </a:r>
            <a:r>
              <a:rPr dirty="0" sz="2400" spc="-200" b="1">
                <a:latin typeface="Trebuchet MS"/>
                <a:cs typeface="Trebuchet MS"/>
              </a:rPr>
              <a:t> </a:t>
            </a:r>
            <a:r>
              <a:rPr dirty="0" sz="2400" spc="-155" b="1">
                <a:latin typeface="Trebuchet MS"/>
                <a:cs typeface="Trebuchet MS"/>
              </a:rPr>
              <a:t>secretion.  </a:t>
            </a:r>
            <a:r>
              <a:rPr dirty="0" sz="2400" spc="-110" b="1">
                <a:latin typeface="Trebuchet MS"/>
                <a:cs typeface="Trebuchet MS"/>
              </a:rPr>
              <a:t>small </a:t>
            </a:r>
            <a:r>
              <a:rPr dirty="0" sz="2400" spc="-114" b="1">
                <a:latin typeface="Trebuchet MS"/>
                <a:cs typeface="Trebuchet MS"/>
              </a:rPr>
              <a:t>amount </a:t>
            </a:r>
            <a:r>
              <a:rPr dirty="0" sz="2400" spc="-100" b="1">
                <a:latin typeface="Trebuchet MS"/>
                <a:cs typeface="Trebuchet MS"/>
              </a:rPr>
              <a:t>of</a:t>
            </a:r>
            <a:r>
              <a:rPr dirty="0" sz="2400" spc="-335" b="1">
                <a:latin typeface="Trebuchet MS"/>
                <a:cs typeface="Trebuchet MS"/>
              </a:rPr>
              <a:t> </a:t>
            </a:r>
            <a:r>
              <a:rPr dirty="0" sz="2400" spc="-114" b="1">
                <a:latin typeface="Trebuchet MS"/>
                <a:cs typeface="Trebuchet MS"/>
              </a:rPr>
              <a:t>dopamine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60">
                <a:latin typeface="Arial"/>
                <a:cs typeface="Arial"/>
              </a:rPr>
              <a:t>They </a:t>
            </a:r>
            <a:r>
              <a:rPr dirty="0" sz="2400" spc="-105">
                <a:latin typeface="Arial"/>
                <a:cs typeface="Arial"/>
              </a:rPr>
              <a:t>are </a:t>
            </a:r>
            <a:r>
              <a:rPr dirty="0" sz="2400" spc="-114">
                <a:latin typeface="Arial"/>
                <a:cs typeface="Arial"/>
              </a:rPr>
              <a:t>released </a:t>
            </a:r>
            <a:r>
              <a:rPr dirty="0" sz="2400" spc="-25">
                <a:latin typeface="Arial"/>
                <a:cs typeface="Arial"/>
              </a:rPr>
              <a:t>from </a:t>
            </a:r>
            <a:r>
              <a:rPr dirty="0" sz="2400" spc="-135" b="1">
                <a:latin typeface="Trebuchet MS"/>
                <a:cs typeface="Trebuchet MS"/>
              </a:rPr>
              <a:t>chromaffin</a:t>
            </a:r>
            <a:r>
              <a:rPr dirty="0" sz="2400" spc="-355" b="1">
                <a:latin typeface="Trebuchet MS"/>
                <a:cs typeface="Trebuchet MS"/>
              </a:rPr>
              <a:t> </a:t>
            </a:r>
            <a:r>
              <a:rPr dirty="0" sz="2400" spc="-145" b="1">
                <a:latin typeface="Trebuchet MS"/>
                <a:cs typeface="Trebuchet MS"/>
              </a:rPr>
              <a:t>cells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013072" y="307035"/>
            <a:ext cx="2809875" cy="5124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180">
                <a:solidFill>
                  <a:srgbClr val="FF0000"/>
                </a:solidFill>
              </a:rPr>
              <a:t>Adrenal</a:t>
            </a:r>
            <a:r>
              <a:rPr dirty="0" sz="3200" spc="-270">
                <a:solidFill>
                  <a:srgbClr val="FF0000"/>
                </a:solidFill>
              </a:rPr>
              <a:t> </a:t>
            </a:r>
            <a:r>
              <a:rPr dirty="0" sz="3200" spc="-170">
                <a:solidFill>
                  <a:srgbClr val="FF0000"/>
                </a:solidFill>
              </a:rPr>
              <a:t>medulla</a:t>
            </a:r>
            <a:endParaRPr sz="3200"/>
          </a:p>
        </p:txBody>
      </p:sp>
      <p:sp>
        <p:nvSpPr>
          <p:cNvPr id="11" name="object 11"/>
          <p:cNvSpPr/>
          <p:nvPr/>
        </p:nvSpPr>
        <p:spPr>
          <a:xfrm>
            <a:off x="6783196" y="4711065"/>
            <a:ext cx="2515616" cy="18992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0237" y="2081276"/>
            <a:ext cx="204215" cy="21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80237" y="3178555"/>
            <a:ext cx="204215" cy="213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80237" y="4275835"/>
            <a:ext cx="204215" cy="2133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67587" y="1974926"/>
            <a:ext cx="9077960" cy="2952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6060">
              <a:lnSpc>
                <a:spcPct val="100000"/>
              </a:lnSpc>
              <a:spcBef>
                <a:spcPts val="100"/>
              </a:spcBef>
            </a:pPr>
            <a:r>
              <a:rPr dirty="0" sz="2400" spc="-150" b="1">
                <a:latin typeface="Trebuchet MS"/>
                <a:cs typeface="Trebuchet MS"/>
              </a:rPr>
              <a:t>Secretion </a:t>
            </a:r>
            <a:r>
              <a:rPr dirty="0" sz="2400" spc="-100" b="1">
                <a:latin typeface="Trebuchet MS"/>
                <a:cs typeface="Trebuchet MS"/>
              </a:rPr>
              <a:t>of </a:t>
            </a:r>
            <a:r>
              <a:rPr dirty="0" sz="2400" spc="-135" b="1">
                <a:latin typeface="Trebuchet MS"/>
                <a:cs typeface="Trebuchet MS"/>
              </a:rPr>
              <a:t>these </a:t>
            </a:r>
            <a:r>
              <a:rPr dirty="0" sz="2400" spc="-114" b="1">
                <a:latin typeface="Trebuchet MS"/>
                <a:cs typeface="Trebuchet MS"/>
              </a:rPr>
              <a:t>hormones</a:t>
            </a:r>
            <a:r>
              <a:rPr dirty="0" sz="2400" spc="-409" b="1">
                <a:latin typeface="Trebuchet MS"/>
                <a:cs typeface="Trebuchet MS"/>
              </a:rPr>
              <a:t> </a:t>
            </a:r>
            <a:r>
              <a:rPr dirty="0" sz="2400" spc="-145" b="1">
                <a:latin typeface="Trebuchet MS"/>
                <a:cs typeface="Trebuchet MS"/>
              </a:rPr>
              <a:t>causes:</a:t>
            </a:r>
            <a:endParaRPr sz="2400">
              <a:latin typeface="Trebuchet MS"/>
              <a:cs typeface="Trebuchet MS"/>
            </a:endParaRPr>
          </a:p>
          <a:p>
            <a:pPr marL="287020">
              <a:lnSpc>
                <a:spcPct val="100000"/>
              </a:lnSpc>
            </a:pPr>
            <a:r>
              <a:rPr dirty="0" sz="2400" spc="-90" b="1">
                <a:latin typeface="Trebuchet MS"/>
                <a:cs typeface="Trebuchet MS"/>
              </a:rPr>
              <a:t>Blood</a:t>
            </a:r>
            <a:r>
              <a:rPr dirty="0" sz="2400" spc="-215" b="1">
                <a:latin typeface="Trebuchet MS"/>
                <a:cs typeface="Trebuchet MS"/>
              </a:rPr>
              <a:t> </a:t>
            </a:r>
            <a:r>
              <a:rPr dirty="0" sz="2400" spc="-105" b="1">
                <a:latin typeface="Trebuchet MS"/>
                <a:cs typeface="Trebuchet MS"/>
              </a:rPr>
              <a:t>to</a:t>
            </a:r>
            <a:r>
              <a:rPr dirty="0" sz="2400" spc="-190" b="1">
                <a:latin typeface="Trebuchet MS"/>
                <a:cs typeface="Trebuchet MS"/>
              </a:rPr>
              <a:t> </a:t>
            </a:r>
            <a:r>
              <a:rPr dirty="0" sz="2400" spc="-140" b="1">
                <a:latin typeface="Trebuchet MS"/>
                <a:cs typeface="Trebuchet MS"/>
              </a:rPr>
              <a:t>be</a:t>
            </a:r>
            <a:r>
              <a:rPr dirty="0" sz="2400" spc="-204" b="1">
                <a:latin typeface="Trebuchet MS"/>
                <a:cs typeface="Trebuchet MS"/>
              </a:rPr>
              <a:t> </a:t>
            </a:r>
            <a:r>
              <a:rPr dirty="0" sz="2400" spc="-145" b="1">
                <a:latin typeface="Trebuchet MS"/>
                <a:cs typeface="Trebuchet MS"/>
              </a:rPr>
              <a:t>diverted</a:t>
            </a:r>
            <a:r>
              <a:rPr dirty="0" sz="2400" spc="-195" b="1">
                <a:latin typeface="Trebuchet MS"/>
                <a:cs typeface="Trebuchet MS"/>
              </a:rPr>
              <a:t> </a:t>
            </a:r>
            <a:r>
              <a:rPr dirty="0" sz="2400" spc="-105" b="1">
                <a:latin typeface="Trebuchet MS"/>
                <a:cs typeface="Trebuchet MS"/>
              </a:rPr>
              <a:t>to</a:t>
            </a:r>
            <a:r>
              <a:rPr dirty="0" sz="2400" spc="-190" b="1">
                <a:latin typeface="Trebuchet MS"/>
                <a:cs typeface="Trebuchet MS"/>
              </a:rPr>
              <a:t> </a:t>
            </a:r>
            <a:r>
              <a:rPr dirty="0" sz="2400" spc="-140" b="1">
                <a:latin typeface="Trebuchet MS"/>
                <a:cs typeface="Trebuchet MS"/>
              </a:rPr>
              <a:t>the</a:t>
            </a:r>
            <a:r>
              <a:rPr dirty="0" sz="2400" spc="-215" b="1">
                <a:latin typeface="Trebuchet MS"/>
                <a:cs typeface="Trebuchet MS"/>
              </a:rPr>
              <a:t> </a:t>
            </a:r>
            <a:r>
              <a:rPr dirty="0" u="heavy" sz="2400" spc="-15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brain</a:t>
            </a:r>
            <a:r>
              <a:rPr dirty="0" sz="2400" spc="-155" b="1">
                <a:latin typeface="Trebuchet MS"/>
                <a:cs typeface="Trebuchet MS"/>
              </a:rPr>
              <a:t>,</a:t>
            </a:r>
            <a:r>
              <a:rPr dirty="0" sz="2400" spc="-215" b="1">
                <a:latin typeface="Trebuchet MS"/>
                <a:cs typeface="Trebuchet MS"/>
              </a:rPr>
              <a:t> </a:t>
            </a:r>
            <a:r>
              <a:rPr dirty="0" u="heavy" sz="2400" spc="-16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heart</a:t>
            </a:r>
            <a:r>
              <a:rPr dirty="0" sz="2400" spc="-160" b="1">
                <a:latin typeface="Trebuchet MS"/>
                <a:cs typeface="Trebuchet MS"/>
              </a:rPr>
              <a:t>,</a:t>
            </a:r>
            <a:r>
              <a:rPr dirty="0" sz="2400" spc="-170" b="1">
                <a:latin typeface="Trebuchet MS"/>
                <a:cs typeface="Trebuchet MS"/>
              </a:rPr>
              <a:t> </a:t>
            </a:r>
            <a:r>
              <a:rPr dirty="0" sz="2400" spc="-110" b="1">
                <a:latin typeface="Trebuchet MS"/>
                <a:cs typeface="Trebuchet MS"/>
              </a:rPr>
              <a:t>and</a:t>
            </a:r>
            <a:r>
              <a:rPr dirty="0" sz="2400" spc="-190" b="1">
                <a:latin typeface="Trebuchet MS"/>
                <a:cs typeface="Trebuchet MS"/>
              </a:rPr>
              <a:t> </a:t>
            </a:r>
            <a:r>
              <a:rPr dirty="0" u="heavy" sz="2400" spc="-14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skeletal</a:t>
            </a:r>
            <a:r>
              <a:rPr dirty="0" u="heavy" sz="2400" spc="-17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2400" spc="-14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muscle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indent="280670">
              <a:lnSpc>
                <a:spcPct val="100000"/>
              </a:lnSpc>
              <a:spcBef>
                <a:spcPts val="5"/>
              </a:spcBef>
            </a:pPr>
            <a:r>
              <a:rPr dirty="0" sz="2400" spc="-140" b="1">
                <a:latin typeface="Trebuchet MS"/>
                <a:cs typeface="Trebuchet MS"/>
              </a:rPr>
              <a:t>Epinephrine</a:t>
            </a:r>
            <a:r>
              <a:rPr dirty="0" sz="2400" spc="-250" b="1">
                <a:latin typeface="Trebuchet MS"/>
                <a:cs typeface="Trebuchet MS"/>
              </a:rPr>
              <a:t> </a:t>
            </a:r>
            <a:r>
              <a:rPr dirty="0" sz="2400" spc="-100" b="1">
                <a:latin typeface="Trebuchet MS"/>
                <a:cs typeface="Trebuchet MS"/>
              </a:rPr>
              <a:t>is</a:t>
            </a:r>
            <a:r>
              <a:rPr dirty="0" sz="2400" spc="-190" b="1">
                <a:latin typeface="Trebuchet MS"/>
                <a:cs typeface="Trebuchet MS"/>
              </a:rPr>
              <a:t> </a:t>
            </a:r>
            <a:r>
              <a:rPr dirty="0" sz="2400" spc="-140" b="1">
                <a:latin typeface="Trebuchet MS"/>
                <a:cs typeface="Trebuchet MS"/>
              </a:rPr>
              <a:t>the</a:t>
            </a:r>
            <a:r>
              <a:rPr dirty="0" sz="2400" spc="-180" b="1">
                <a:latin typeface="Trebuchet MS"/>
                <a:cs typeface="Trebuchet MS"/>
              </a:rPr>
              <a:t> </a:t>
            </a:r>
            <a:r>
              <a:rPr dirty="0" sz="2400" spc="-140" b="1">
                <a:latin typeface="Trebuchet MS"/>
                <a:cs typeface="Trebuchet MS"/>
              </a:rPr>
              <a:t>more</a:t>
            </a:r>
            <a:r>
              <a:rPr dirty="0" sz="2400" spc="-204" b="1">
                <a:latin typeface="Trebuchet MS"/>
                <a:cs typeface="Trebuchet MS"/>
              </a:rPr>
              <a:t> </a:t>
            </a:r>
            <a:r>
              <a:rPr dirty="0" sz="2400" spc="-130" b="1">
                <a:latin typeface="Trebuchet MS"/>
                <a:cs typeface="Trebuchet MS"/>
              </a:rPr>
              <a:t>potent</a:t>
            </a:r>
            <a:r>
              <a:rPr dirty="0" sz="2400" spc="-210" b="1">
                <a:latin typeface="Trebuchet MS"/>
                <a:cs typeface="Trebuchet MS"/>
              </a:rPr>
              <a:t> </a:t>
            </a:r>
            <a:r>
              <a:rPr dirty="0" sz="2400" spc="-120" b="1">
                <a:latin typeface="Trebuchet MS"/>
                <a:cs typeface="Trebuchet MS"/>
              </a:rPr>
              <a:t>stimulator</a:t>
            </a:r>
            <a:r>
              <a:rPr dirty="0" sz="2400" spc="-210" b="1">
                <a:latin typeface="Trebuchet MS"/>
                <a:cs typeface="Trebuchet MS"/>
              </a:rPr>
              <a:t> </a:t>
            </a:r>
            <a:r>
              <a:rPr dirty="0" sz="2400" spc="-100" b="1">
                <a:latin typeface="Trebuchet MS"/>
                <a:cs typeface="Trebuchet MS"/>
              </a:rPr>
              <a:t>of</a:t>
            </a:r>
            <a:r>
              <a:rPr dirty="0" sz="2400" spc="-185" b="1">
                <a:latin typeface="Trebuchet MS"/>
                <a:cs typeface="Trebuchet MS"/>
              </a:rPr>
              <a:t> </a:t>
            </a:r>
            <a:r>
              <a:rPr dirty="0" sz="2400" spc="-140" b="1">
                <a:latin typeface="Trebuchet MS"/>
                <a:cs typeface="Trebuchet MS"/>
              </a:rPr>
              <a:t>the</a:t>
            </a:r>
            <a:r>
              <a:rPr dirty="0" sz="2400" spc="-204" b="1">
                <a:latin typeface="Trebuchet MS"/>
                <a:cs typeface="Trebuchet MS"/>
              </a:rPr>
              <a:t> </a:t>
            </a:r>
            <a:r>
              <a:rPr dirty="0" sz="2400" spc="-140" b="1">
                <a:latin typeface="Trebuchet MS"/>
                <a:cs typeface="Trebuchet MS"/>
              </a:rPr>
              <a:t>heart</a:t>
            </a:r>
            <a:r>
              <a:rPr dirty="0" sz="2400" spc="-165" b="1">
                <a:latin typeface="Trebuchet MS"/>
                <a:cs typeface="Trebuchet MS"/>
              </a:rPr>
              <a:t> </a:t>
            </a:r>
            <a:r>
              <a:rPr dirty="0" sz="2400" spc="-110" b="1">
                <a:latin typeface="Trebuchet MS"/>
                <a:cs typeface="Trebuchet MS"/>
              </a:rPr>
              <a:t>and</a:t>
            </a:r>
            <a:r>
              <a:rPr dirty="0" sz="2400" spc="-185" b="1">
                <a:latin typeface="Trebuchet MS"/>
                <a:cs typeface="Trebuchet MS"/>
              </a:rPr>
              <a:t> </a:t>
            </a:r>
            <a:r>
              <a:rPr dirty="0" sz="2400" spc="-135" b="1">
                <a:latin typeface="Trebuchet MS"/>
                <a:cs typeface="Trebuchet MS"/>
              </a:rPr>
              <a:t>metabolic  activities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26060">
              <a:lnSpc>
                <a:spcPct val="100000"/>
              </a:lnSpc>
              <a:spcBef>
                <a:spcPts val="5"/>
              </a:spcBef>
            </a:pPr>
            <a:r>
              <a:rPr dirty="0" sz="2400" spc="-130" b="1">
                <a:latin typeface="Trebuchet MS"/>
                <a:cs typeface="Trebuchet MS"/>
              </a:rPr>
              <a:t>Norepinephrine</a:t>
            </a:r>
            <a:r>
              <a:rPr dirty="0" sz="2400" spc="-254" b="1">
                <a:latin typeface="Trebuchet MS"/>
                <a:cs typeface="Trebuchet MS"/>
              </a:rPr>
              <a:t> </a:t>
            </a:r>
            <a:r>
              <a:rPr dirty="0" sz="2400" spc="-100" b="1">
                <a:latin typeface="Trebuchet MS"/>
                <a:cs typeface="Trebuchet MS"/>
              </a:rPr>
              <a:t>is</a:t>
            </a:r>
            <a:r>
              <a:rPr dirty="0" sz="2400" spc="-195" b="1">
                <a:latin typeface="Trebuchet MS"/>
                <a:cs typeface="Trebuchet MS"/>
              </a:rPr>
              <a:t> </a:t>
            </a:r>
            <a:r>
              <a:rPr dirty="0" sz="2400" spc="-140" b="1">
                <a:latin typeface="Trebuchet MS"/>
                <a:cs typeface="Trebuchet MS"/>
              </a:rPr>
              <a:t>more</a:t>
            </a:r>
            <a:r>
              <a:rPr dirty="0" sz="2400" spc="-200" b="1">
                <a:latin typeface="Trebuchet MS"/>
                <a:cs typeface="Trebuchet MS"/>
              </a:rPr>
              <a:t> </a:t>
            </a:r>
            <a:r>
              <a:rPr dirty="0" sz="2400" spc="-130" b="1">
                <a:latin typeface="Trebuchet MS"/>
                <a:cs typeface="Trebuchet MS"/>
              </a:rPr>
              <a:t>influential</a:t>
            </a:r>
            <a:r>
              <a:rPr dirty="0" sz="2400" spc="-215" b="1">
                <a:latin typeface="Trebuchet MS"/>
                <a:cs typeface="Trebuchet MS"/>
              </a:rPr>
              <a:t> </a:t>
            </a:r>
            <a:r>
              <a:rPr dirty="0" sz="2400" spc="-100" b="1">
                <a:latin typeface="Trebuchet MS"/>
                <a:cs typeface="Trebuchet MS"/>
              </a:rPr>
              <a:t>on</a:t>
            </a:r>
            <a:r>
              <a:rPr dirty="0" sz="2400" spc="-210" b="1">
                <a:latin typeface="Trebuchet MS"/>
                <a:cs typeface="Trebuchet MS"/>
              </a:rPr>
              <a:t> </a:t>
            </a:r>
            <a:r>
              <a:rPr dirty="0" sz="2400" spc="-145" b="1">
                <a:latin typeface="Trebuchet MS"/>
                <a:cs typeface="Trebuchet MS"/>
              </a:rPr>
              <a:t>peripheral</a:t>
            </a:r>
            <a:r>
              <a:rPr dirty="0" sz="2400" spc="-210" b="1">
                <a:latin typeface="Trebuchet MS"/>
                <a:cs typeface="Trebuchet MS"/>
              </a:rPr>
              <a:t> </a:t>
            </a:r>
            <a:r>
              <a:rPr dirty="0" sz="2400" spc="-125" b="1">
                <a:latin typeface="Trebuchet MS"/>
                <a:cs typeface="Trebuchet MS"/>
              </a:rPr>
              <a:t>vasoconstriction</a:t>
            </a:r>
            <a:r>
              <a:rPr dirty="0" sz="2400" spc="-254" b="1">
                <a:latin typeface="Trebuchet MS"/>
                <a:cs typeface="Trebuchet MS"/>
              </a:rPr>
              <a:t> </a:t>
            </a:r>
            <a:r>
              <a:rPr dirty="0" sz="2400" spc="-110" b="1">
                <a:latin typeface="Trebuchet MS"/>
                <a:cs typeface="Trebuchet MS"/>
              </a:rPr>
              <a:t>and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2400" spc="-90" b="1">
                <a:latin typeface="Trebuchet MS"/>
                <a:cs typeface="Trebuchet MS"/>
              </a:rPr>
              <a:t>blood</a:t>
            </a:r>
            <a:r>
              <a:rPr dirty="0" sz="2400" spc="-240" b="1">
                <a:latin typeface="Trebuchet MS"/>
                <a:cs typeface="Trebuchet MS"/>
              </a:rPr>
              <a:t> </a:t>
            </a:r>
            <a:r>
              <a:rPr dirty="0" sz="2400" spc="-140" b="1">
                <a:latin typeface="Trebuchet MS"/>
                <a:cs typeface="Trebuchet MS"/>
              </a:rPr>
              <a:t>pressure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003675" y="745312"/>
            <a:ext cx="2809875" cy="5124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180">
                <a:solidFill>
                  <a:srgbClr val="FF0000"/>
                </a:solidFill>
              </a:rPr>
              <a:t>Adrenal</a:t>
            </a:r>
            <a:r>
              <a:rPr dirty="0" sz="3200" spc="-270">
                <a:solidFill>
                  <a:srgbClr val="FF0000"/>
                </a:solidFill>
              </a:rPr>
              <a:t> </a:t>
            </a:r>
            <a:r>
              <a:rPr dirty="0" sz="3200" spc="-170">
                <a:solidFill>
                  <a:srgbClr val="FF0000"/>
                </a:solidFill>
              </a:rPr>
              <a:t>medulla</a:t>
            </a:r>
            <a:endParaRPr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9442" y="2060829"/>
            <a:ext cx="7063740" cy="1779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04800" indent="-29210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05435" algn="l"/>
              </a:tabLst>
            </a:pPr>
            <a:r>
              <a:rPr dirty="0" sz="2300" spc="-145" b="1">
                <a:latin typeface="Trebuchet MS"/>
                <a:cs typeface="Trebuchet MS"/>
              </a:rPr>
              <a:t>Enhance </a:t>
            </a:r>
            <a:r>
              <a:rPr dirty="0" sz="2300" spc="-135" b="1">
                <a:latin typeface="Trebuchet MS"/>
                <a:cs typeface="Trebuchet MS"/>
              </a:rPr>
              <a:t>the </a:t>
            </a:r>
            <a:r>
              <a:rPr dirty="0" sz="2300" spc="-160" b="1">
                <a:latin typeface="Trebuchet MS"/>
                <a:cs typeface="Trebuchet MS"/>
              </a:rPr>
              <a:t>effects </a:t>
            </a:r>
            <a:r>
              <a:rPr dirty="0" sz="2300" spc="-90" b="1">
                <a:latin typeface="Trebuchet MS"/>
                <a:cs typeface="Trebuchet MS"/>
              </a:rPr>
              <a:t>of </a:t>
            </a:r>
            <a:r>
              <a:rPr dirty="0" sz="2300" spc="-135" b="1">
                <a:latin typeface="Trebuchet MS"/>
                <a:cs typeface="Trebuchet MS"/>
              </a:rPr>
              <a:t>the sympathetic </a:t>
            </a:r>
            <a:r>
              <a:rPr dirty="0" sz="2300" spc="-120" b="1">
                <a:latin typeface="Trebuchet MS"/>
                <a:cs typeface="Trebuchet MS"/>
              </a:rPr>
              <a:t>nervous</a:t>
            </a:r>
            <a:r>
              <a:rPr dirty="0" sz="2300" spc="-430" b="1">
                <a:latin typeface="Trebuchet MS"/>
                <a:cs typeface="Trebuchet MS"/>
              </a:rPr>
              <a:t> </a:t>
            </a:r>
            <a:r>
              <a:rPr dirty="0" sz="2300" spc="-155" b="1">
                <a:latin typeface="Trebuchet MS"/>
                <a:cs typeface="Trebuchet MS"/>
              </a:rPr>
              <a:t>system.</a:t>
            </a:r>
            <a:endParaRPr sz="23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buFont typeface="Trebuchet MS"/>
              <a:buAutoNum type="arabicPeriod"/>
            </a:pPr>
            <a:endParaRPr sz="2400">
              <a:latin typeface="Times New Roman"/>
              <a:cs typeface="Times New Roman"/>
            </a:endParaRPr>
          </a:p>
          <a:p>
            <a:pPr marL="304800" indent="-292100">
              <a:lnSpc>
                <a:spcPct val="100000"/>
              </a:lnSpc>
              <a:buAutoNum type="arabicPeriod"/>
              <a:tabLst>
                <a:tab pos="305435" algn="l"/>
              </a:tabLst>
            </a:pPr>
            <a:r>
              <a:rPr dirty="0" sz="2300" spc="-150" b="1">
                <a:latin typeface="Trebuchet MS"/>
                <a:cs typeface="Trebuchet MS"/>
              </a:rPr>
              <a:t>Prepare </a:t>
            </a:r>
            <a:r>
              <a:rPr dirty="0" sz="2300" spc="-135" b="1">
                <a:latin typeface="Trebuchet MS"/>
                <a:cs typeface="Trebuchet MS"/>
              </a:rPr>
              <a:t>the </a:t>
            </a:r>
            <a:r>
              <a:rPr dirty="0" sz="2300" spc="-95" b="1">
                <a:latin typeface="Trebuchet MS"/>
                <a:cs typeface="Trebuchet MS"/>
              </a:rPr>
              <a:t>body </a:t>
            </a:r>
            <a:r>
              <a:rPr dirty="0" sz="2300" spc="-130" b="1">
                <a:latin typeface="Trebuchet MS"/>
                <a:cs typeface="Trebuchet MS"/>
              </a:rPr>
              <a:t>for </a:t>
            </a:r>
            <a:r>
              <a:rPr dirty="0" sz="2300" spc="-90" b="1">
                <a:latin typeface="Trebuchet MS"/>
                <a:cs typeface="Trebuchet MS"/>
              </a:rPr>
              <a:t>a </a:t>
            </a:r>
            <a:r>
              <a:rPr dirty="0" sz="2300" spc="-130" b="1">
                <a:latin typeface="Trebuchet MS"/>
                <a:cs typeface="Trebuchet MS"/>
              </a:rPr>
              <a:t>stressful</a:t>
            </a:r>
            <a:r>
              <a:rPr dirty="0" sz="2300" spc="-500" b="1">
                <a:latin typeface="Trebuchet MS"/>
                <a:cs typeface="Trebuchet MS"/>
              </a:rPr>
              <a:t> </a:t>
            </a:r>
            <a:r>
              <a:rPr dirty="0" sz="2300" spc="-170" b="1">
                <a:latin typeface="Trebuchet MS"/>
                <a:cs typeface="Trebuchet MS"/>
              </a:rPr>
              <a:t>event.</a:t>
            </a:r>
            <a:endParaRPr sz="23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300" spc="-185" b="1">
                <a:latin typeface="Trebuchet MS"/>
                <a:cs typeface="Trebuchet MS"/>
              </a:rPr>
              <a:t>The</a:t>
            </a:r>
            <a:r>
              <a:rPr dirty="0" sz="2300" spc="-200" b="1">
                <a:latin typeface="Trebuchet MS"/>
                <a:cs typeface="Trebuchet MS"/>
              </a:rPr>
              <a:t> </a:t>
            </a:r>
            <a:r>
              <a:rPr dirty="0" sz="2300" spc="-120" b="1">
                <a:latin typeface="Trebuchet MS"/>
                <a:cs typeface="Trebuchet MS"/>
              </a:rPr>
              <a:t>response</a:t>
            </a:r>
            <a:r>
              <a:rPr dirty="0" sz="2300" spc="-180" b="1">
                <a:latin typeface="Trebuchet MS"/>
                <a:cs typeface="Trebuchet MS"/>
              </a:rPr>
              <a:t> </a:t>
            </a:r>
            <a:r>
              <a:rPr dirty="0" sz="2300" spc="-95" b="1">
                <a:latin typeface="Trebuchet MS"/>
                <a:cs typeface="Trebuchet MS"/>
              </a:rPr>
              <a:t>is</a:t>
            </a:r>
            <a:r>
              <a:rPr dirty="0" sz="2300" spc="-195" b="1">
                <a:latin typeface="Trebuchet MS"/>
                <a:cs typeface="Trebuchet MS"/>
              </a:rPr>
              <a:t> </a:t>
            </a:r>
            <a:r>
              <a:rPr dirty="0" sz="2300" spc="-110" b="1">
                <a:latin typeface="Trebuchet MS"/>
                <a:cs typeface="Trebuchet MS"/>
              </a:rPr>
              <a:t>known</a:t>
            </a:r>
            <a:r>
              <a:rPr dirty="0" sz="2300" spc="-229" b="1">
                <a:latin typeface="Trebuchet MS"/>
                <a:cs typeface="Trebuchet MS"/>
              </a:rPr>
              <a:t> </a:t>
            </a:r>
            <a:r>
              <a:rPr dirty="0" sz="2300" spc="-85" b="1">
                <a:latin typeface="Trebuchet MS"/>
                <a:cs typeface="Trebuchet MS"/>
              </a:rPr>
              <a:t>as</a:t>
            </a:r>
            <a:r>
              <a:rPr dirty="0" sz="2300" spc="-145" b="1">
                <a:latin typeface="Trebuchet MS"/>
                <a:cs typeface="Trebuchet MS"/>
              </a:rPr>
              <a:t> </a:t>
            </a:r>
            <a:r>
              <a:rPr dirty="0" sz="2300" spc="-135" b="1">
                <a:latin typeface="Trebuchet MS"/>
                <a:cs typeface="Trebuchet MS"/>
              </a:rPr>
              <a:t>the</a:t>
            </a:r>
            <a:r>
              <a:rPr dirty="0" sz="2300" spc="-180" b="1">
                <a:latin typeface="Trebuchet MS"/>
                <a:cs typeface="Trebuchet MS"/>
              </a:rPr>
              <a:t> </a:t>
            </a:r>
            <a:r>
              <a:rPr dirty="0" sz="2300" spc="-155" b="1">
                <a:latin typeface="Trebuchet MS"/>
                <a:cs typeface="Trebuchet MS"/>
              </a:rPr>
              <a:t>“fight</a:t>
            </a:r>
            <a:r>
              <a:rPr dirty="0" sz="2300" spc="-215" b="1">
                <a:latin typeface="Trebuchet MS"/>
                <a:cs typeface="Trebuchet MS"/>
              </a:rPr>
              <a:t> </a:t>
            </a:r>
            <a:r>
              <a:rPr dirty="0" sz="2300" spc="-114" b="1">
                <a:latin typeface="Trebuchet MS"/>
                <a:cs typeface="Trebuchet MS"/>
              </a:rPr>
              <a:t>or</a:t>
            </a:r>
            <a:r>
              <a:rPr dirty="0" sz="2300" spc="-175" b="1">
                <a:latin typeface="Trebuchet MS"/>
                <a:cs typeface="Trebuchet MS"/>
              </a:rPr>
              <a:t> </a:t>
            </a:r>
            <a:r>
              <a:rPr dirty="0" sz="2300" spc="-140" b="1">
                <a:latin typeface="Trebuchet MS"/>
                <a:cs typeface="Trebuchet MS"/>
              </a:rPr>
              <a:t>flight”</a:t>
            </a:r>
            <a:r>
              <a:rPr dirty="0" sz="2300" spc="-229" b="1">
                <a:latin typeface="Trebuchet MS"/>
                <a:cs typeface="Trebuchet MS"/>
              </a:rPr>
              <a:t> </a:t>
            </a:r>
            <a:r>
              <a:rPr dirty="0" sz="2300" spc="-135" b="1">
                <a:latin typeface="Trebuchet MS"/>
                <a:cs typeface="Trebuchet MS"/>
              </a:rPr>
              <a:t>response.</a:t>
            </a:r>
            <a:endParaRPr sz="23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5862" y="954150"/>
            <a:ext cx="9286875" cy="641350"/>
          </a:xfrm>
          <a:prstGeom prst="rect"/>
          <a:solidFill>
            <a:srgbClr val="000000"/>
          </a:solidFill>
        </p:spPr>
        <p:txBody>
          <a:bodyPr wrap="square" lIns="0" tIns="15240" rIns="0" bIns="0" rtlCol="0" vert="horz">
            <a:spAutoFit/>
          </a:bodyPr>
          <a:lstStyle/>
          <a:p>
            <a:pPr marL="802640">
              <a:lnSpc>
                <a:spcPct val="100000"/>
              </a:lnSpc>
              <a:spcBef>
                <a:spcPts val="120"/>
              </a:spcBef>
            </a:pPr>
            <a:r>
              <a:rPr dirty="0" spc="-200"/>
              <a:t>Role </a:t>
            </a:r>
            <a:r>
              <a:rPr dirty="0" spc="-150"/>
              <a:t>of </a:t>
            </a:r>
            <a:r>
              <a:rPr dirty="0" spc="-215"/>
              <a:t>the </a:t>
            </a:r>
            <a:r>
              <a:rPr dirty="0" spc="-200"/>
              <a:t>adrenal </a:t>
            </a:r>
            <a:r>
              <a:rPr dirty="0" spc="-195"/>
              <a:t>medullary</a:t>
            </a:r>
            <a:r>
              <a:rPr dirty="0" spc="-625"/>
              <a:t> </a:t>
            </a:r>
            <a:r>
              <a:rPr dirty="0" spc="-175"/>
              <a:t>hormones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6364" y="341198"/>
            <a:ext cx="4342765" cy="5124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225">
                <a:solidFill>
                  <a:srgbClr val="FF0000"/>
                </a:solidFill>
              </a:rPr>
              <a:t>Effects </a:t>
            </a:r>
            <a:r>
              <a:rPr dirty="0" sz="3200" spc="-135">
                <a:solidFill>
                  <a:srgbClr val="FF0000"/>
                </a:solidFill>
              </a:rPr>
              <a:t>of</a:t>
            </a:r>
            <a:r>
              <a:rPr dirty="0" sz="3200" spc="-300">
                <a:solidFill>
                  <a:srgbClr val="FF0000"/>
                </a:solidFill>
              </a:rPr>
              <a:t> </a:t>
            </a:r>
            <a:r>
              <a:rPr dirty="0" sz="3200" spc="-185">
                <a:solidFill>
                  <a:srgbClr val="FF0000"/>
                </a:solidFill>
              </a:rPr>
              <a:t>Catecholamines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2303779" y="1175588"/>
            <a:ext cx="8034020" cy="45085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50100"/>
              </a:lnSpc>
              <a:spcBef>
                <a:spcPts val="95"/>
              </a:spcBef>
            </a:pPr>
            <a:r>
              <a:rPr dirty="0" sz="2800" spc="-200" b="1">
                <a:solidFill>
                  <a:srgbClr val="0000CC"/>
                </a:solidFill>
                <a:latin typeface="Trebuchet MS"/>
                <a:cs typeface="Trebuchet MS"/>
              </a:rPr>
              <a:t>1-</a:t>
            </a:r>
            <a:r>
              <a:rPr dirty="0" sz="2800" spc="-195" b="1">
                <a:solidFill>
                  <a:srgbClr val="0000CC"/>
                </a:solidFill>
                <a:latin typeface="Trebuchet MS"/>
                <a:cs typeface="Trebuchet MS"/>
              </a:rPr>
              <a:t> </a:t>
            </a:r>
            <a:r>
              <a:rPr dirty="0" sz="2800" spc="-140" b="1">
                <a:solidFill>
                  <a:srgbClr val="0000CC"/>
                </a:solidFill>
                <a:latin typeface="Trebuchet MS"/>
                <a:cs typeface="Trebuchet MS"/>
              </a:rPr>
              <a:t>Glycogenolysis</a:t>
            </a:r>
            <a:r>
              <a:rPr dirty="0" sz="2800" spc="-290" b="1">
                <a:solidFill>
                  <a:srgbClr val="0000CC"/>
                </a:solidFill>
                <a:latin typeface="Trebuchet MS"/>
                <a:cs typeface="Trebuchet MS"/>
              </a:rPr>
              <a:t> </a:t>
            </a:r>
            <a:r>
              <a:rPr dirty="0" sz="2800" spc="-150" b="1">
                <a:solidFill>
                  <a:srgbClr val="0000CC"/>
                </a:solidFill>
                <a:latin typeface="Trebuchet MS"/>
                <a:cs typeface="Trebuchet MS"/>
              </a:rPr>
              <a:t>in</a:t>
            </a:r>
            <a:r>
              <a:rPr dirty="0" sz="2800" spc="-210" b="1">
                <a:solidFill>
                  <a:srgbClr val="0000CC"/>
                </a:solidFill>
                <a:latin typeface="Trebuchet MS"/>
                <a:cs typeface="Trebuchet MS"/>
              </a:rPr>
              <a:t> </a:t>
            </a:r>
            <a:r>
              <a:rPr dirty="0" sz="2800" spc="-175" b="1">
                <a:solidFill>
                  <a:srgbClr val="0000CC"/>
                </a:solidFill>
                <a:latin typeface="Trebuchet MS"/>
                <a:cs typeface="Trebuchet MS"/>
              </a:rPr>
              <a:t>liver</a:t>
            </a:r>
            <a:r>
              <a:rPr dirty="0" sz="2800" spc="-215" b="1">
                <a:solidFill>
                  <a:srgbClr val="0000CC"/>
                </a:solidFill>
                <a:latin typeface="Trebuchet MS"/>
                <a:cs typeface="Trebuchet MS"/>
              </a:rPr>
              <a:t> </a:t>
            </a:r>
            <a:r>
              <a:rPr dirty="0" sz="2800" spc="-125" b="1">
                <a:solidFill>
                  <a:srgbClr val="0000CC"/>
                </a:solidFill>
                <a:latin typeface="Trebuchet MS"/>
                <a:cs typeface="Trebuchet MS"/>
              </a:rPr>
              <a:t>and</a:t>
            </a:r>
            <a:r>
              <a:rPr dirty="0" sz="2800" spc="-240" b="1">
                <a:solidFill>
                  <a:srgbClr val="0000CC"/>
                </a:solidFill>
                <a:latin typeface="Trebuchet MS"/>
                <a:cs typeface="Trebuchet MS"/>
              </a:rPr>
              <a:t> </a:t>
            </a:r>
            <a:r>
              <a:rPr dirty="0" sz="2800" spc="-165" b="1">
                <a:solidFill>
                  <a:srgbClr val="0000CC"/>
                </a:solidFill>
                <a:latin typeface="Trebuchet MS"/>
                <a:cs typeface="Trebuchet MS"/>
              </a:rPr>
              <a:t>skeletal</a:t>
            </a:r>
            <a:r>
              <a:rPr dirty="0" sz="2800" spc="-229" b="1">
                <a:solidFill>
                  <a:srgbClr val="0000CC"/>
                </a:solidFill>
                <a:latin typeface="Trebuchet MS"/>
                <a:cs typeface="Trebuchet MS"/>
              </a:rPr>
              <a:t> </a:t>
            </a:r>
            <a:r>
              <a:rPr dirty="0" sz="2800" spc="-165" b="1">
                <a:solidFill>
                  <a:srgbClr val="0000CC"/>
                </a:solidFill>
                <a:latin typeface="Trebuchet MS"/>
                <a:cs typeface="Trebuchet MS"/>
              </a:rPr>
              <a:t>muscle</a:t>
            </a:r>
            <a:r>
              <a:rPr dirty="0" sz="2800" spc="-265" b="1">
                <a:solidFill>
                  <a:srgbClr val="0000CC"/>
                </a:solidFill>
                <a:latin typeface="Trebuchet MS"/>
                <a:cs typeface="Trebuchet MS"/>
              </a:rPr>
              <a:t> </a:t>
            </a:r>
            <a:r>
              <a:rPr dirty="0" sz="2800" spc="-175" b="1">
                <a:solidFill>
                  <a:srgbClr val="0000CC"/>
                </a:solidFill>
                <a:latin typeface="Trebuchet MS"/>
                <a:cs typeface="Trebuchet MS"/>
              </a:rPr>
              <a:t>(can</a:t>
            </a:r>
            <a:r>
              <a:rPr dirty="0" sz="2800" spc="-190" b="1">
                <a:solidFill>
                  <a:srgbClr val="0000CC"/>
                </a:solidFill>
                <a:latin typeface="Trebuchet MS"/>
                <a:cs typeface="Trebuchet MS"/>
              </a:rPr>
              <a:t> </a:t>
            </a:r>
            <a:r>
              <a:rPr dirty="0" sz="2800" spc="-140" b="1">
                <a:solidFill>
                  <a:srgbClr val="0000CC"/>
                </a:solidFill>
                <a:latin typeface="Trebuchet MS"/>
                <a:cs typeface="Trebuchet MS"/>
              </a:rPr>
              <a:t>lead  </a:t>
            </a:r>
            <a:r>
              <a:rPr dirty="0" sz="2800" spc="-114" b="1">
                <a:solidFill>
                  <a:srgbClr val="0000CC"/>
                </a:solidFill>
                <a:latin typeface="Trebuchet MS"/>
                <a:cs typeface="Trebuchet MS"/>
              </a:rPr>
              <a:t>to</a:t>
            </a:r>
            <a:r>
              <a:rPr dirty="0" sz="2800" spc="-225" b="1">
                <a:solidFill>
                  <a:srgbClr val="0000CC"/>
                </a:solidFill>
                <a:latin typeface="Trebuchet MS"/>
                <a:cs typeface="Trebuchet MS"/>
              </a:rPr>
              <a:t> </a:t>
            </a:r>
            <a:r>
              <a:rPr dirty="0" sz="2800" spc="-170" b="1">
                <a:solidFill>
                  <a:srgbClr val="0000CC"/>
                </a:solidFill>
                <a:latin typeface="Trebuchet MS"/>
                <a:cs typeface="Trebuchet MS"/>
              </a:rPr>
              <a:t>hyperglycemia)</a:t>
            </a:r>
            <a:r>
              <a:rPr dirty="0" sz="2800" spc="-280" b="1">
                <a:solidFill>
                  <a:srgbClr val="0000CC"/>
                </a:solidFill>
                <a:latin typeface="Trebuchet MS"/>
                <a:cs typeface="Trebuchet MS"/>
              </a:rPr>
              <a:t> </a:t>
            </a:r>
            <a:r>
              <a:rPr dirty="0" sz="2800" spc="-170" b="1">
                <a:solidFill>
                  <a:srgbClr val="0000CC"/>
                </a:solidFill>
                <a:latin typeface="Trebuchet MS"/>
                <a:cs typeface="Trebuchet MS"/>
              </a:rPr>
              <a:t>which</a:t>
            </a:r>
            <a:r>
              <a:rPr dirty="0" sz="2800" spc="-215" b="1">
                <a:solidFill>
                  <a:srgbClr val="0000CC"/>
                </a:solidFill>
                <a:latin typeface="Trebuchet MS"/>
                <a:cs typeface="Trebuchet MS"/>
              </a:rPr>
              <a:t> </a:t>
            </a:r>
            <a:r>
              <a:rPr dirty="0" sz="2800" spc="-160" b="1">
                <a:solidFill>
                  <a:srgbClr val="0000CC"/>
                </a:solidFill>
                <a:latin typeface="Trebuchet MS"/>
                <a:cs typeface="Trebuchet MS"/>
              </a:rPr>
              <a:t>increases</a:t>
            </a:r>
            <a:r>
              <a:rPr dirty="0" sz="2800" spc="-240" b="1">
                <a:solidFill>
                  <a:srgbClr val="0000CC"/>
                </a:solidFill>
                <a:latin typeface="Trebuchet MS"/>
                <a:cs typeface="Trebuchet MS"/>
              </a:rPr>
              <a:t> </a:t>
            </a:r>
            <a:r>
              <a:rPr dirty="0" sz="2800" spc="-110" b="1">
                <a:solidFill>
                  <a:srgbClr val="0000CC"/>
                </a:solidFill>
                <a:latin typeface="Trebuchet MS"/>
                <a:cs typeface="Trebuchet MS"/>
              </a:rPr>
              <a:t>blood</a:t>
            </a:r>
            <a:r>
              <a:rPr dirty="0" sz="2800" spc="-290" b="1">
                <a:solidFill>
                  <a:srgbClr val="0000CC"/>
                </a:solidFill>
                <a:latin typeface="Trebuchet MS"/>
                <a:cs typeface="Trebuchet MS"/>
              </a:rPr>
              <a:t> </a:t>
            </a:r>
            <a:r>
              <a:rPr dirty="0" sz="2800" spc="-145" b="1">
                <a:solidFill>
                  <a:srgbClr val="0000CC"/>
                </a:solidFill>
                <a:latin typeface="Trebuchet MS"/>
                <a:cs typeface="Trebuchet MS"/>
              </a:rPr>
              <a:t>glucose</a:t>
            </a:r>
            <a:r>
              <a:rPr dirty="0" sz="2800" spc="-245" b="1">
                <a:solidFill>
                  <a:srgbClr val="0000CC"/>
                </a:solidFill>
                <a:latin typeface="Trebuchet MS"/>
                <a:cs typeface="Trebuchet MS"/>
              </a:rPr>
              <a:t> </a:t>
            </a:r>
            <a:r>
              <a:rPr dirty="0" sz="2800" spc="-175" b="1">
                <a:solidFill>
                  <a:srgbClr val="0000CC"/>
                </a:solidFill>
                <a:latin typeface="Trebuchet MS"/>
                <a:cs typeface="Trebuchet MS"/>
              </a:rPr>
              <a:t>level </a:t>
            </a:r>
            <a:r>
              <a:rPr dirty="0" sz="2800" spc="-175" b="1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dirty="0" sz="2800" spc="-200" b="1">
                <a:solidFill>
                  <a:srgbClr val="C00000"/>
                </a:solidFill>
                <a:latin typeface="Trebuchet MS"/>
                <a:cs typeface="Trebuchet MS"/>
              </a:rPr>
              <a:t>2- </a:t>
            </a:r>
            <a:r>
              <a:rPr dirty="0" sz="2800" spc="-155" b="1">
                <a:solidFill>
                  <a:srgbClr val="C00000"/>
                </a:solidFill>
                <a:latin typeface="Trebuchet MS"/>
                <a:cs typeface="Trebuchet MS"/>
              </a:rPr>
              <a:t>Increase </a:t>
            </a:r>
            <a:r>
              <a:rPr dirty="0" sz="2800" spc="-160" b="1">
                <a:solidFill>
                  <a:srgbClr val="C00000"/>
                </a:solidFill>
                <a:latin typeface="Trebuchet MS"/>
                <a:cs typeface="Trebuchet MS"/>
              </a:rPr>
              <a:t>heart </a:t>
            </a:r>
            <a:r>
              <a:rPr dirty="0" sz="2800" spc="-185" b="1">
                <a:solidFill>
                  <a:srgbClr val="C00000"/>
                </a:solidFill>
                <a:latin typeface="Trebuchet MS"/>
                <a:cs typeface="Trebuchet MS"/>
              </a:rPr>
              <a:t>rate </a:t>
            </a:r>
            <a:r>
              <a:rPr dirty="0" sz="2800" spc="-125" b="1">
                <a:solidFill>
                  <a:srgbClr val="C00000"/>
                </a:solidFill>
                <a:latin typeface="Trebuchet MS"/>
                <a:cs typeface="Trebuchet MS"/>
              </a:rPr>
              <a:t>and </a:t>
            </a:r>
            <a:r>
              <a:rPr dirty="0" sz="2800" spc="-105" b="1">
                <a:solidFill>
                  <a:srgbClr val="C00000"/>
                </a:solidFill>
                <a:latin typeface="Trebuchet MS"/>
                <a:cs typeface="Trebuchet MS"/>
              </a:rPr>
              <a:t>blood</a:t>
            </a:r>
            <a:r>
              <a:rPr dirty="0" sz="2800" spc="-595" b="1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dirty="0" sz="2800" spc="-160" b="1">
                <a:solidFill>
                  <a:srgbClr val="C00000"/>
                </a:solidFill>
                <a:latin typeface="Trebuchet MS"/>
                <a:cs typeface="Trebuchet MS"/>
              </a:rPr>
              <a:t>pressure</a:t>
            </a:r>
            <a:endParaRPr sz="2800">
              <a:latin typeface="Trebuchet MS"/>
              <a:cs typeface="Trebuchet MS"/>
            </a:endParaRPr>
          </a:p>
          <a:p>
            <a:pPr marL="12700" marR="1832610">
              <a:lnSpc>
                <a:spcPct val="150100"/>
              </a:lnSpc>
            </a:pPr>
            <a:r>
              <a:rPr dirty="0" sz="2800" spc="-200" b="1">
                <a:solidFill>
                  <a:srgbClr val="385622"/>
                </a:solidFill>
                <a:latin typeface="Trebuchet MS"/>
                <a:cs typeface="Trebuchet MS"/>
              </a:rPr>
              <a:t>3- </a:t>
            </a:r>
            <a:r>
              <a:rPr dirty="0" sz="2800" spc="-155" b="1">
                <a:solidFill>
                  <a:srgbClr val="385622"/>
                </a:solidFill>
                <a:latin typeface="Trebuchet MS"/>
                <a:cs typeface="Trebuchet MS"/>
              </a:rPr>
              <a:t>Cause </a:t>
            </a:r>
            <a:r>
              <a:rPr dirty="0" sz="2800" spc="-150" b="1">
                <a:solidFill>
                  <a:srgbClr val="385622"/>
                </a:solidFill>
                <a:latin typeface="Trebuchet MS"/>
                <a:cs typeface="Trebuchet MS"/>
              </a:rPr>
              <a:t>vasoconstriction </a:t>
            </a:r>
            <a:r>
              <a:rPr dirty="0" sz="2800" spc="-114" b="1">
                <a:solidFill>
                  <a:srgbClr val="385622"/>
                </a:solidFill>
                <a:latin typeface="Trebuchet MS"/>
                <a:cs typeface="Trebuchet MS"/>
              </a:rPr>
              <a:t>of </a:t>
            </a:r>
            <a:r>
              <a:rPr dirty="0" sz="2800" spc="-105" b="1">
                <a:solidFill>
                  <a:srgbClr val="385622"/>
                </a:solidFill>
                <a:latin typeface="Trebuchet MS"/>
                <a:cs typeface="Trebuchet MS"/>
              </a:rPr>
              <a:t>blood</a:t>
            </a:r>
            <a:r>
              <a:rPr dirty="0" sz="2800" spc="-555" b="1">
                <a:solidFill>
                  <a:srgbClr val="385622"/>
                </a:solidFill>
                <a:latin typeface="Trebuchet MS"/>
                <a:cs typeface="Trebuchet MS"/>
              </a:rPr>
              <a:t> </a:t>
            </a:r>
            <a:r>
              <a:rPr dirty="0" sz="2800" spc="-140" b="1">
                <a:solidFill>
                  <a:srgbClr val="385622"/>
                </a:solidFill>
                <a:latin typeface="Trebuchet MS"/>
                <a:cs typeface="Trebuchet MS"/>
              </a:rPr>
              <a:t>vessels </a:t>
            </a:r>
            <a:r>
              <a:rPr dirty="0" sz="2800" spc="-140" b="1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dirty="0" sz="2800" spc="-200" b="1">
                <a:solidFill>
                  <a:srgbClr val="001F5F"/>
                </a:solidFill>
                <a:latin typeface="Trebuchet MS"/>
                <a:cs typeface="Trebuchet MS"/>
              </a:rPr>
              <a:t>4- </a:t>
            </a:r>
            <a:r>
              <a:rPr dirty="0" sz="2800" spc="-110" b="1">
                <a:solidFill>
                  <a:srgbClr val="001F5F"/>
                </a:solidFill>
                <a:latin typeface="Trebuchet MS"/>
                <a:cs typeface="Trebuchet MS"/>
              </a:rPr>
              <a:t>Mobilization </a:t>
            </a:r>
            <a:r>
              <a:rPr dirty="0" sz="2800" spc="-114" b="1">
                <a:solidFill>
                  <a:srgbClr val="001F5F"/>
                </a:solidFill>
                <a:latin typeface="Trebuchet MS"/>
                <a:cs typeface="Trebuchet MS"/>
              </a:rPr>
              <a:t>of </a:t>
            </a:r>
            <a:r>
              <a:rPr dirty="0" sz="2800" spc="-195" b="1">
                <a:solidFill>
                  <a:srgbClr val="001F5F"/>
                </a:solidFill>
                <a:latin typeface="Trebuchet MS"/>
                <a:cs typeface="Trebuchet MS"/>
              </a:rPr>
              <a:t>free </a:t>
            </a:r>
            <a:r>
              <a:rPr dirty="0" sz="2800" spc="-155" b="1">
                <a:solidFill>
                  <a:srgbClr val="001F5F"/>
                </a:solidFill>
                <a:latin typeface="Trebuchet MS"/>
                <a:cs typeface="Trebuchet MS"/>
              </a:rPr>
              <a:t>fatty</a:t>
            </a:r>
            <a:r>
              <a:rPr dirty="0" sz="2800" spc="-565" b="1">
                <a:solidFill>
                  <a:srgbClr val="001F5F"/>
                </a:solidFill>
                <a:latin typeface="Trebuchet MS"/>
                <a:cs typeface="Trebuchet MS"/>
              </a:rPr>
              <a:t> </a:t>
            </a:r>
            <a:r>
              <a:rPr dirty="0" sz="2800" spc="-145" b="1">
                <a:solidFill>
                  <a:srgbClr val="001F5F"/>
                </a:solidFill>
                <a:latin typeface="Trebuchet MS"/>
                <a:cs typeface="Trebuchet MS"/>
              </a:rPr>
              <a:t>acids</a:t>
            </a:r>
            <a:endParaRPr sz="2800">
              <a:latin typeface="Trebuchet MS"/>
              <a:cs typeface="Trebuchet MS"/>
            </a:endParaRPr>
          </a:p>
          <a:p>
            <a:pPr marL="12700" marR="3944620">
              <a:lnSpc>
                <a:spcPts val="5040"/>
              </a:lnSpc>
              <a:spcBef>
                <a:spcPts val="450"/>
              </a:spcBef>
            </a:pPr>
            <a:r>
              <a:rPr dirty="0" sz="2800" spc="-200" b="1">
                <a:latin typeface="Trebuchet MS"/>
                <a:cs typeface="Trebuchet MS"/>
              </a:rPr>
              <a:t>5- </a:t>
            </a:r>
            <a:r>
              <a:rPr dirty="0" sz="2800" spc="-155" b="1">
                <a:latin typeface="Trebuchet MS"/>
                <a:cs typeface="Trebuchet MS"/>
              </a:rPr>
              <a:t>Increase </a:t>
            </a:r>
            <a:r>
              <a:rPr dirty="0" sz="2800" spc="-150" b="1">
                <a:latin typeface="Trebuchet MS"/>
                <a:cs typeface="Trebuchet MS"/>
              </a:rPr>
              <a:t>metabolic </a:t>
            </a:r>
            <a:r>
              <a:rPr dirty="0" sz="2800" spc="-185" b="1">
                <a:latin typeface="Trebuchet MS"/>
                <a:cs typeface="Trebuchet MS"/>
              </a:rPr>
              <a:t>rate </a:t>
            </a:r>
            <a:r>
              <a:rPr dirty="0" sz="2800" spc="-185" b="1">
                <a:solidFill>
                  <a:srgbClr val="6F2F9F"/>
                </a:solidFill>
                <a:latin typeface="Trebuchet MS"/>
                <a:cs typeface="Trebuchet MS"/>
              </a:rPr>
              <a:t> </a:t>
            </a:r>
            <a:r>
              <a:rPr dirty="0" sz="2800" spc="-200" b="1">
                <a:solidFill>
                  <a:srgbClr val="6F2F9F"/>
                </a:solidFill>
                <a:latin typeface="Trebuchet MS"/>
                <a:cs typeface="Trebuchet MS"/>
              </a:rPr>
              <a:t>6- </a:t>
            </a:r>
            <a:r>
              <a:rPr dirty="0" sz="2800" spc="-155" b="1">
                <a:solidFill>
                  <a:srgbClr val="6F2F9F"/>
                </a:solidFill>
                <a:latin typeface="Trebuchet MS"/>
                <a:cs typeface="Trebuchet MS"/>
              </a:rPr>
              <a:t>Increase </a:t>
            </a:r>
            <a:r>
              <a:rPr dirty="0" sz="2800" spc="-105" b="1">
                <a:solidFill>
                  <a:srgbClr val="6F2F9F"/>
                </a:solidFill>
                <a:latin typeface="Trebuchet MS"/>
                <a:cs typeface="Trebuchet MS"/>
              </a:rPr>
              <a:t>O</a:t>
            </a:r>
            <a:r>
              <a:rPr dirty="0" baseline="-19519" sz="2775" spc="-157" b="1">
                <a:solidFill>
                  <a:srgbClr val="6F2F9F"/>
                </a:solidFill>
                <a:latin typeface="Trebuchet MS"/>
                <a:cs typeface="Trebuchet MS"/>
              </a:rPr>
              <a:t>2</a:t>
            </a:r>
            <a:r>
              <a:rPr dirty="0" baseline="-19519" sz="2775" spc="-165" b="1">
                <a:solidFill>
                  <a:srgbClr val="6F2F9F"/>
                </a:solidFill>
                <a:latin typeface="Trebuchet MS"/>
                <a:cs typeface="Trebuchet MS"/>
              </a:rPr>
              <a:t> </a:t>
            </a:r>
            <a:r>
              <a:rPr dirty="0" sz="2800" spc="-135" b="1">
                <a:solidFill>
                  <a:srgbClr val="6F2F9F"/>
                </a:solidFill>
                <a:latin typeface="Trebuchet MS"/>
                <a:cs typeface="Trebuchet MS"/>
              </a:rPr>
              <a:t>consumption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92670" y="357250"/>
            <a:ext cx="11007090" cy="641350"/>
          </a:xfrm>
          <a:custGeom>
            <a:avLst/>
            <a:gdLst/>
            <a:ahLst/>
            <a:cxnLst/>
            <a:rect l="l" t="t" r="r" b="b"/>
            <a:pathLst>
              <a:path w="11007090" h="641350">
                <a:moveTo>
                  <a:pt x="0" y="641350"/>
                </a:moveTo>
                <a:lnTo>
                  <a:pt x="11006709" y="641350"/>
                </a:lnTo>
                <a:lnTo>
                  <a:pt x="11006709" y="0"/>
                </a:lnTo>
                <a:lnTo>
                  <a:pt x="0" y="0"/>
                </a:lnTo>
                <a:lnTo>
                  <a:pt x="0" y="6413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dirty="0" spc="-170"/>
              <a:t>Actions </a:t>
            </a:r>
            <a:r>
              <a:rPr dirty="0" spc="-150"/>
              <a:t>of </a:t>
            </a:r>
            <a:r>
              <a:rPr dirty="0" spc="-195"/>
              <a:t>adrenal </a:t>
            </a:r>
            <a:r>
              <a:rPr dirty="0" spc="-190"/>
              <a:t>medullary</a:t>
            </a:r>
            <a:r>
              <a:rPr dirty="0" spc="-700"/>
              <a:t> </a:t>
            </a:r>
            <a:r>
              <a:rPr dirty="0" spc="-170"/>
              <a:t>hormones</a:t>
            </a:r>
          </a:p>
        </p:txBody>
      </p:sp>
      <p:sp>
        <p:nvSpPr>
          <p:cNvPr id="4" name="object 4"/>
          <p:cNvSpPr/>
          <p:nvPr/>
        </p:nvSpPr>
        <p:spPr>
          <a:xfrm>
            <a:off x="1524000" y="1425645"/>
            <a:ext cx="9035808" cy="52580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mouaadh</dc:creator>
  <dc:title>PowerPoint Presentation</dc:title>
  <dcterms:created xsi:type="dcterms:W3CDTF">2018-02-13T18:41:42Z</dcterms:created>
  <dcterms:modified xsi:type="dcterms:W3CDTF">2018-02-13T18:41:42Z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2018-02-13T00:00:00Z</vt:filetime>
  </property>
</Properties>
</file>