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62" r:id="rId2"/>
    <p:sldId id="273" r:id="rId3"/>
    <p:sldId id="301" r:id="rId4"/>
    <p:sldId id="306" r:id="rId5"/>
    <p:sldId id="317" r:id="rId6"/>
    <p:sldId id="274" r:id="rId7"/>
    <p:sldId id="307" r:id="rId8"/>
    <p:sldId id="275" r:id="rId9"/>
    <p:sldId id="311" r:id="rId10"/>
    <p:sldId id="300" r:id="rId11"/>
    <p:sldId id="315" r:id="rId12"/>
    <p:sldId id="302" r:id="rId13"/>
    <p:sldId id="303" r:id="rId14"/>
    <p:sldId id="304" r:id="rId15"/>
    <p:sldId id="309" r:id="rId16"/>
    <p:sldId id="310" r:id="rId17"/>
    <p:sldId id="288" r:id="rId18"/>
    <p:sldId id="308" r:id="rId19"/>
    <p:sldId id="266" r:id="rId20"/>
    <p:sldId id="313" r:id="rId21"/>
    <p:sldId id="316" r:id="rId22"/>
    <p:sldId id="258" r:id="rId23"/>
    <p:sldId id="261" r:id="rId24"/>
    <p:sldId id="319" r:id="rId25"/>
    <p:sldId id="320" r:id="rId26"/>
    <p:sldId id="267" r:id="rId27"/>
    <p:sldId id="265" r:id="rId28"/>
    <p:sldId id="264" r:id="rId29"/>
    <p:sldId id="289" r:id="rId30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>
        <p:scale>
          <a:sx n="68" d="100"/>
          <a:sy n="68" d="100"/>
        </p:scale>
        <p:origin x="15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4CBAB2D-B633-4F8D-B6CA-BC5B7C3CD950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pitchFamily="34" charset="0"/>
              </a:defRPr>
            </a:lvl1pPr>
          </a:lstStyle>
          <a:p>
            <a:fld id="{B68EF37E-14C0-4558-AF5A-EC51189985C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69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5244EA2-A5FA-498D-9ABD-D70BD0F051D2}" type="datetimeFigureOut">
              <a:rPr lang="en-US"/>
              <a:pPr>
                <a:defRPr/>
              </a:pPr>
              <a:t>2/6/2017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9C73B9-D85D-4A79-B139-4FF8FF46053B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CD67-FCF5-4F24-BA0A-06CA1724EBDE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5670F-2888-4D93-BBA7-B7C9F873D14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346832-8C38-434B-BE53-0C55903C74C2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0CD49420-BFB2-4A59-903E-5D55DFF9122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44A4-2888-4008-A5BE-E1BC6D18EE56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8A390-76C4-4486-820D-3E608393519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BBABE29-666C-4E16-AF52-502216C9D1CB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532E5A98-E073-49F0-902C-A92A986B90FD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BABD-1B14-4717-AFFC-AF8CE1B1959C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D97AC-70F7-4995-9733-53B99C5E066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EBA09-D141-433D-A63C-9FD5B1F7EEFE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4F793-BDF8-408A-B60D-C0C91C113ED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E3C85-5647-487C-A1EA-A9061E80BDE6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F070E-F37F-425D-967E-4482E7751A3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EB620-1D8D-4894-BEA8-3674B972E3D1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39FA5-AF63-4A82-87C2-A6A83536D11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D8335-AC04-4D37-95DE-8C13D98372AB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176A4-5412-47F5-B1B2-5FA2770E95D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8C62E3-3084-4C36-86B8-3A90F3477CA0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4B614-E23C-4A68-B1A7-1CF90A47B392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735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B4B72F1-7CD2-4683-81F0-F05DC6FEB056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rtl="0">
              <a:defRPr sz="11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fld id="{D3CC4D70-C131-4205-A227-C65BB342A0B4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crazy-frankenstein.com/free-wallpapers-files/flowers-wallpapers-files/flower2b.jpg&amp;imgrefurl=http://crazy-frankenstein.com/page-6.html&amp;usg=__HiLTOcnykcQ5cMXgbuWQX_wgbJE=&amp;h=768&amp;w=1024&amp;sz=167&amp;hl=ar&amp;start=20&amp;zoom=1&amp;um=1&amp;itbs=1&amp;tbnid=P8_ubBQ7yo0OFM:&amp;tbnh=113&amp;tbnw=150&amp;prev=/images?q=flowers&amp;um=1&amp;hl=ar&amp;safe=active&amp;rlz=1T4RNTN_enSA374SA396&amp;tbs=isch:1" TargetMode="External"/><Relationship Id="rId2" Type="http://schemas.openxmlformats.org/officeDocument/2006/relationships/hyperlink" Target="http://www.google.com.sa/imgres?imgurl=http://blog.craftzine.com/QuilledFlowers.jpg&amp;imgrefurl=http://blog.craftzine.com/archive/2008/02/quilled_flowers.html&amp;usg=__mvQkAc1M4oXNbmoTKxM8h_2ylXk=&amp;h=472&amp;w=430&amp;sz=55&amp;hl=ar&amp;start=18&amp;zoom=1&amp;um=1&amp;itbs=1&amp;tbnid=t0O0-6O2HI69gM:&amp;tbnh=129&amp;tbnw=118&amp;prev=/images?q=flowers&amp;um=1&amp;hl=ar&amp;safe=active&amp;rlz=1T4RNTN_enSA374SA396&amp;tbs=isch: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Endocrinology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en-US"/>
              <a:t>Dr. Hana Alzamil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Structure of pituitary gland</a:t>
            </a:r>
            <a:endParaRPr lang="en-GB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dirty="0"/>
              <a:t>Anterior pituitary contains 5 cell types:</a:t>
            </a:r>
          </a:p>
          <a:p>
            <a:pPr lvl="1"/>
            <a:r>
              <a:rPr lang="en-US" dirty="0" err="1"/>
              <a:t>Somatotrops</a:t>
            </a:r>
            <a:r>
              <a:rPr lang="en-US" dirty="0"/>
              <a:t>: GH 40%</a:t>
            </a:r>
          </a:p>
          <a:p>
            <a:pPr lvl="1"/>
            <a:r>
              <a:rPr lang="en-US" dirty="0" err="1"/>
              <a:t>Corticotrops</a:t>
            </a:r>
            <a:r>
              <a:rPr lang="en-US" dirty="0"/>
              <a:t>: ACTH 20%			</a:t>
            </a:r>
          </a:p>
          <a:p>
            <a:pPr lvl="1"/>
            <a:r>
              <a:rPr lang="en-US" dirty="0" err="1"/>
              <a:t>Thyrotropes</a:t>
            </a:r>
            <a:r>
              <a:rPr lang="en-US" dirty="0"/>
              <a:t>: TSH</a:t>
            </a:r>
          </a:p>
          <a:p>
            <a:pPr lvl="1"/>
            <a:r>
              <a:rPr lang="en-US" dirty="0" err="1"/>
              <a:t>Gonadotropes</a:t>
            </a:r>
            <a:r>
              <a:rPr lang="en-US" dirty="0"/>
              <a:t>: LH &amp; FSH		</a:t>
            </a:r>
          </a:p>
          <a:p>
            <a:pPr lvl="1"/>
            <a:r>
              <a:rPr lang="en-US" dirty="0" err="1"/>
              <a:t>Lactotrops</a:t>
            </a:r>
            <a:r>
              <a:rPr lang="en-US" dirty="0"/>
              <a:t>: PRL </a:t>
            </a:r>
            <a:endParaRPr lang="en-GB" dirty="0"/>
          </a:p>
        </p:txBody>
      </p:sp>
      <p:pic>
        <p:nvPicPr>
          <p:cNvPr id="4" name="Picture 5" descr="ENDO0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72244" y="2057400"/>
            <a:ext cx="3881155" cy="38100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 l="11197" t="12523" r="3023" b="12032"/>
          <a:stretch>
            <a:fillRect/>
          </a:stretch>
        </p:blipFill>
        <p:spPr bwMode="auto">
          <a:xfrm>
            <a:off x="0" y="0"/>
            <a:ext cx="6024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0" y="0"/>
            <a:ext cx="3581400" cy="144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200" dirty="0">
                <a:solidFill>
                  <a:srgbClr val="FF0000"/>
                </a:solidFill>
                <a:latin typeface="Arial" pitchFamily="34" charset="0"/>
              </a:rPr>
              <a:t>Hypothalamus and anterior pituitary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5943600" y="1676400"/>
            <a:ext cx="2209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err="1">
                <a:latin typeface="JansonText-Roman" charset="0"/>
              </a:rPr>
              <a:t>Neurosecretory</a:t>
            </a:r>
            <a:r>
              <a:rPr lang="en-US" dirty="0">
                <a:latin typeface="JansonText-Roman" charset="0"/>
              </a:rPr>
              <a:t>  cells secrete releasing factors into capillaries of the pituitary portal system </a:t>
            </a:r>
          </a:p>
          <a:p>
            <a:pPr algn="l">
              <a:spcBef>
                <a:spcPct val="50000"/>
              </a:spcBef>
            </a:pPr>
            <a:endParaRPr lang="en-US" dirty="0">
              <a:latin typeface="JansonText-Roman" charset="0"/>
            </a:endParaRPr>
          </a:p>
          <a:p>
            <a:pPr algn="l">
              <a:spcBef>
                <a:spcPct val="50000"/>
              </a:spcBef>
            </a:pPr>
            <a:r>
              <a:rPr lang="en-US" dirty="0">
                <a:latin typeface="JansonText-Roman" charset="0"/>
              </a:rPr>
              <a:t>Factors transported to the anterior pituitary gland to regulate the secretion of pituitary hormones.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Hypothalamic releasing and inhibiting hormones</a:t>
            </a:r>
            <a:endParaRPr lang="en-GB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98637"/>
            <a:ext cx="3962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Growth hormone releasing hormone (GHRH)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Stimulates release of growth hormone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Growth hormone inhibiting hormone (GHIH) also called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Somatostatin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Inhibits release of growth hormone</a:t>
            </a:r>
          </a:p>
          <a:p>
            <a:pPr eaLnBrk="1" hangingPunct="1">
              <a:lnSpc>
                <a:spcPct val="90000"/>
              </a:lnSpc>
            </a:pPr>
            <a:endParaRPr lang="en-GB" dirty="0"/>
          </a:p>
        </p:txBody>
      </p:sp>
      <p:pic>
        <p:nvPicPr>
          <p:cNvPr id="5" name="Picture 6" descr="1775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1974" y="1427957"/>
            <a:ext cx="3258026" cy="543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42048" cy="1143000"/>
          </a:xfrm>
        </p:spPr>
        <p:txBody>
          <a:bodyPr>
            <a:normAutofit/>
          </a:bodyPr>
          <a:lstStyle/>
          <a:p>
            <a:r>
              <a:rPr lang="en-US" sz="3200" dirty="0"/>
              <a:t>Hypothalamic releasing and inhibiting hormones</a:t>
            </a:r>
            <a:endParaRPr lang="en-GB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41960" y="1798637"/>
            <a:ext cx="352044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err="1">
                <a:latin typeface="Arial" charset="0"/>
              </a:rPr>
              <a:t>Thyrotropin</a:t>
            </a:r>
            <a:r>
              <a:rPr lang="en-US" b="1" dirty="0">
                <a:latin typeface="Arial" charset="0"/>
              </a:rPr>
              <a:t>-releasing hormone (TRH)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Stimulates release of thyroid stimulating hormone (TSH)</a:t>
            </a:r>
          </a:p>
          <a:p>
            <a:endParaRPr lang="en-GB" dirty="0"/>
          </a:p>
        </p:txBody>
      </p:sp>
      <p:pic>
        <p:nvPicPr>
          <p:cNvPr id="5" name="Picture 9" descr="1775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0529" y="1524000"/>
            <a:ext cx="3364992" cy="5257800"/>
          </a:xfr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Hypothalamic releasing and inhibiting hormones</a:t>
            </a:r>
            <a:endParaRPr lang="en-GB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err="1">
                <a:latin typeface="Arial" charset="0"/>
              </a:rPr>
              <a:t>Corticotropin</a:t>
            </a:r>
            <a:r>
              <a:rPr lang="en-US" b="1" dirty="0">
                <a:latin typeface="Arial" charset="0"/>
              </a:rPr>
              <a:t>-releasing hormone (CRH)</a:t>
            </a:r>
          </a:p>
          <a:p>
            <a:pPr lvl="1"/>
            <a:r>
              <a:rPr lang="en-US" dirty="0">
                <a:latin typeface="Arial" charset="0"/>
              </a:rPr>
              <a:t>Stimulates release of </a:t>
            </a:r>
            <a:r>
              <a:rPr lang="en-US" dirty="0" err="1">
                <a:latin typeface="Arial" charset="0"/>
              </a:rPr>
              <a:t>adrenocorticotropin</a:t>
            </a:r>
            <a:r>
              <a:rPr lang="en-US" dirty="0">
                <a:latin typeface="Arial" charset="0"/>
              </a:rPr>
              <a:t> hormone (ACTH)</a:t>
            </a:r>
          </a:p>
          <a:p>
            <a:endParaRPr lang="en-GB" dirty="0"/>
          </a:p>
        </p:txBody>
      </p:sp>
      <p:pic>
        <p:nvPicPr>
          <p:cNvPr id="5" name="Picture 6" descr="1775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09491" y="1600200"/>
            <a:ext cx="3785616" cy="5257800"/>
          </a:xfr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Hypothalamic releasing and inhibiting hormones</a:t>
            </a:r>
            <a:endParaRPr lang="en-GB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/>
          <a:p>
            <a:r>
              <a:rPr lang="en-US" b="1" dirty="0" err="1">
                <a:latin typeface="Arial" charset="0"/>
              </a:rPr>
              <a:t>Gonadotropin</a:t>
            </a:r>
            <a:r>
              <a:rPr lang="en-US" b="1" dirty="0">
                <a:latin typeface="Arial" charset="0"/>
              </a:rPr>
              <a:t> releasing hormone</a:t>
            </a:r>
            <a:r>
              <a:rPr lang="en-US" dirty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(</a:t>
            </a:r>
            <a:r>
              <a:rPr lang="en-US" b="1" dirty="0" err="1">
                <a:latin typeface="Arial" charset="0"/>
              </a:rPr>
              <a:t>GnRH</a:t>
            </a:r>
            <a:r>
              <a:rPr lang="en-US" b="1" dirty="0">
                <a:latin typeface="Arial" charset="0"/>
              </a:rPr>
              <a:t>) </a:t>
            </a:r>
            <a:r>
              <a:rPr lang="en-US" dirty="0">
                <a:latin typeface="Arial" charset="0"/>
              </a:rPr>
              <a:t>– </a:t>
            </a:r>
          </a:p>
          <a:p>
            <a:r>
              <a:rPr lang="en-US" dirty="0">
                <a:latin typeface="Arial" charset="0"/>
              </a:rPr>
              <a:t>causes release of the 2 </a:t>
            </a:r>
            <a:r>
              <a:rPr lang="en-US" dirty="0" err="1">
                <a:latin typeface="Arial" charset="0"/>
              </a:rPr>
              <a:t>gonadotropic</a:t>
            </a:r>
            <a:r>
              <a:rPr lang="en-US" dirty="0">
                <a:latin typeface="Arial" charset="0"/>
              </a:rPr>
              <a:t> hormones:</a:t>
            </a:r>
          </a:p>
          <a:p>
            <a:pPr lvl="1"/>
            <a:r>
              <a:rPr lang="en-US" dirty="0">
                <a:latin typeface="Arial" charset="0"/>
              </a:rPr>
              <a:t>Luteinizing (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LH)</a:t>
            </a:r>
            <a:r>
              <a:rPr lang="en-US" b="1" dirty="0">
                <a:latin typeface="Arial" charset="0"/>
              </a:rPr>
              <a:t> </a:t>
            </a:r>
          </a:p>
          <a:p>
            <a:pPr lvl="1"/>
            <a:r>
              <a:rPr lang="en-US" dirty="0">
                <a:latin typeface="Arial" charset="0"/>
              </a:rPr>
              <a:t>follicle-stimulating hormone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FSH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http://bio1152.nicerweb.com/Locked/media/ch46/46_14TestesHormoneContr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810000"/>
            <a:ext cx="3414565" cy="2924176"/>
          </a:xfrm>
          <a:prstGeom prst="rect">
            <a:avLst/>
          </a:prstGeom>
          <a:noFill/>
        </p:spPr>
      </p:pic>
      <p:pic>
        <p:nvPicPr>
          <p:cNvPr id="17412" name="Picture 4" descr="http://ridge.icu.ac.jp/biobk/FEMHORMONEFB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4894" y="990600"/>
            <a:ext cx="3498506" cy="2577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Hypothalamic releasing and inhibiting hormones</a:t>
            </a:r>
            <a:endParaRPr lang="en-GB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err="1">
                <a:latin typeface="Arial" charset="0"/>
              </a:rPr>
              <a:t>Prolactin</a:t>
            </a:r>
            <a:r>
              <a:rPr lang="en-US" b="1" dirty="0">
                <a:latin typeface="Arial" charset="0"/>
              </a:rPr>
              <a:t> inhibitory hormone (PIH)</a:t>
            </a:r>
            <a:r>
              <a:rPr lang="en-US" dirty="0">
                <a:latin typeface="Arial" charset="0"/>
              </a:rPr>
              <a:t> also known as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Dopamine</a:t>
            </a:r>
          </a:p>
          <a:p>
            <a:pPr lvl="1"/>
            <a:r>
              <a:rPr lang="en-US" dirty="0">
                <a:latin typeface="Arial" charset="0"/>
              </a:rPr>
              <a:t>Inhibits prolactin secretion</a:t>
            </a:r>
            <a:endParaRPr lang="cs-CZ" b="1" dirty="0">
              <a:latin typeface="Arial" charset="0"/>
            </a:endParaRPr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80" name="Picture 4" descr="http://www.colorado.edu/intphys/Class/IPHY3430-200/image/26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524000"/>
            <a:ext cx="3248025" cy="4733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Posterior pituitary gland</a:t>
            </a:r>
          </a:p>
        </p:txBody>
      </p:sp>
      <p:sp>
        <p:nvSpPr>
          <p:cNvPr id="38914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(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Neurohypophysis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600200"/>
          </a:xfrm>
        </p:spPr>
        <p:txBody>
          <a:bodyPr>
            <a:noAutofit/>
          </a:bodyPr>
          <a:lstStyle/>
          <a:p>
            <a:r>
              <a:rPr lang="en-US" sz="3200" dirty="0">
                <a:cs typeface="Tahoma" pitchFamily="34" charset="0"/>
              </a:rPr>
              <a:t>Hypothalamic Control of </a:t>
            </a:r>
            <a:br>
              <a:rPr lang="en-US" sz="3200" dirty="0">
                <a:cs typeface="Tahoma" pitchFamily="34" charset="0"/>
              </a:rPr>
            </a:br>
            <a:r>
              <a:rPr lang="en-US" sz="3200" dirty="0">
                <a:cs typeface="Tahoma" pitchFamily="34" charset="0"/>
              </a:rPr>
              <a:t>posterior Pituitary Gland</a:t>
            </a:r>
            <a:r>
              <a:rPr lang="en-US" sz="3200" dirty="0">
                <a:solidFill>
                  <a:srgbClr val="FF3300"/>
                </a:solidFill>
              </a:rPr>
              <a:t> </a:t>
            </a:r>
            <a:r>
              <a:rPr lang="en-US" sz="2800" dirty="0">
                <a:solidFill>
                  <a:srgbClr val="FF3300"/>
                </a:solidFill>
              </a:rPr>
              <a:t>(</a:t>
            </a:r>
            <a:r>
              <a:rPr lang="en-US" sz="2800" dirty="0" err="1">
                <a:solidFill>
                  <a:srgbClr val="FF3300"/>
                </a:solidFill>
              </a:rPr>
              <a:t>neurohypophysis</a:t>
            </a:r>
            <a:r>
              <a:rPr lang="en-US" sz="2800" dirty="0">
                <a:solidFill>
                  <a:srgbClr val="FF3300"/>
                </a:solidFill>
              </a:rPr>
              <a:t>)</a:t>
            </a:r>
            <a:endParaRPr lang="en-GB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</a:rPr>
              <a:t>Hormones synthesized in the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supraoptic</a:t>
            </a:r>
            <a:r>
              <a:rPr lang="en-US" sz="2800" dirty="0">
                <a:latin typeface="Arial" charset="0"/>
              </a:rPr>
              <a:t> and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paraventricular</a:t>
            </a:r>
            <a:r>
              <a:rPr lang="en-US" sz="2800" dirty="0">
                <a:latin typeface="Arial" charset="0"/>
              </a:rPr>
              <a:t> nuclei of the hypothalamus and released in posterior pituitary</a:t>
            </a:r>
            <a:endParaRPr lang="en-GB" dirty="0"/>
          </a:p>
        </p:txBody>
      </p:sp>
      <p:pic>
        <p:nvPicPr>
          <p:cNvPr id="4" name="Picture 4" descr="11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346674"/>
            <a:ext cx="5538787" cy="335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Secretion of Posterior Pituitary Hormones</a:t>
            </a:r>
          </a:p>
        </p:txBody>
      </p:sp>
      <p:pic>
        <p:nvPicPr>
          <p:cNvPr id="40962" name="Picture 4" descr="07-12_1.jpg                                                    0007D387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 l="17549" t="2872" r="17195" b="3075"/>
          <a:stretch>
            <a:fillRect/>
          </a:stretch>
        </p:blipFill>
        <p:spPr bwMode="auto">
          <a:xfrm>
            <a:off x="2132013" y="2133600"/>
            <a:ext cx="51196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Physiology of </a:t>
            </a:r>
            <a:r>
              <a:rPr lang="en-US" sz="2800" dirty="0" err="1"/>
              <a:t>hypothalamo</a:t>
            </a:r>
            <a:r>
              <a:rPr lang="en-US" sz="2800" dirty="0"/>
              <a:t>-Pituitary axis and regulatory mechanisms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 of pituitary gland</a:t>
            </a:r>
          </a:p>
          <a:p>
            <a:pPr lvl="1"/>
            <a:r>
              <a:rPr lang="en-US" dirty="0"/>
              <a:t>Anterior pituitary cell types and hormones</a:t>
            </a:r>
          </a:p>
          <a:p>
            <a:pPr lvl="1"/>
            <a:r>
              <a:rPr lang="en-US" dirty="0"/>
              <a:t>Posterior pituitary cell types and hormones</a:t>
            </a:r>
          </a:p>
          <a:p>
            <a:r>
              <a:rPr lang="en-US" dirty="0"/>
              <a:t>Hypothalamic control of pituitary gland</a:t>
            </a:r>
          </a:p>
          <a:p>
            <a:pPr lvl="1"/>
            <a:r>
              <a:rPr lang="en-US" dirty="0" err="1"/>
              <a:t>Hypothalamo-hypophysial</a:t>
            </a:r>
            <a:r>
              <a:rPr lang="en-US" dirty="0"/>
              <a:t> portal system</a:t>
            </a:r>
          </a:p>
          <a:p>
            <a:pPr lvl="1"/>
            <a:r>
              <a:rPr lang="en-US" dirty="0" err="1"/>
              <a:t>Hypothalamo-hypophysial</a:t>
            </a:r>
            <a:r>
              <a:rPr lang="en-US" dirty="0"/>
              <a:t> tract</a:t>
            </a:r>
          </a:p>
          <a:p>
            <a:r>
              <a:rPr lang="en-US" dirty="0"/>
              <a:t>Feedback mechanisms</a:t>
            </a:r>
          </a:p>
          <a:p>
            <a:pPr lvl="1"/>
            <a:r>
              <a:rPr lang="en-US" dirty="0"/>
              <a:t>Positive feedback</a:t>
            </a:r>
          </a:p>
          <a:p>
            <a:pPr lvl="1"/>
            <a:r>
              <a:rPr lang="en-US" dirty="0"/>
              <a:t>Negative feedback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l="10185" t="9026" r="2428" b="7527"/>
          <a:stretch>
            <a:fillRect/>
          </a:stretch>
        </p:blipFill>
        <p:spPr bwMode="auto">
          <a:xfrm>
            <a:off x="0" y="0"/>
            <a:ext cx="5424488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xfrm>
            <a:off x="2971800" y="0"/>
            <a:ext cx="579120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solidFill>
                  <a:srgbClr val="FF0000"/>
                </a:solidFill>
                <a:latin typeface="Arial" pitchFamily="34" charset="0"/>
              </a:rPr>
              <a:t>Hypothalamus and  posterior pituitary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257800" y="1981200"/>
            <a:ext cx="2819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err="1">
                <a:latin typeface="JansonText-Roman" charset="0"/>
              </a:rPr>
              <a:t>Magnocellular</a:t>
            </a:r>
            <a:r>
              <a:rPr lang="en-US" sz="2400" dirty="0">
                <a:latin typeface="JansonText-Roman" charset="0"/>
              </a:rPr>
              <a:t> neurons in </a:t>
            </a:r>
            <a:r>
              <a:rPr lang="en-US" sz="2400" dirty="0" err="1">
                <a:latin typeface="JansonText-Roman" charset="0"/>
              </a:rPr>
              <a:t>paraventricular</a:t>
            </a:r>
            <a:r>
              <a:rPr lang="en-US" sz="2400" dirty="0">
                <a:latin typeface="JansonText-Roman" charset="0"/>
              </a:rPr>
              <a:t> and </a:t>
            </a:r>
            <a:r>
              <a:rPr lang="en-US" sz="2400" dirty="0" err="1">
                <a:latin typeface="JansonText-Roman" charset="0"/>
              </a:rPr>
              <a:t>supraoptic</a:t>
            </a:r>
            <a:r>
              <a:rPr lang="en-US" sz="2400" dirty="0">
                <a:latin typeface="JansonText-Roman" charset="0"/>
              </a:rPr>
              <a:t> nuclei secrete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JansonText-Roman" charset="0"/>
              </a:rPr>
              <a:t>oxytocin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JansonText-Roman" charset="0"/>
              </a:rPr>
              <a:t> </a:t>
            </a:r>
            <a:r>
              <a:rPr lang="en-US" sz="2400" dirty="0">
                <a:latin typeface="JansonText-Roman" charset="0"/>
              </a:rPr>
              <a:t>and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JansonText-Roman" charset="0"/>
              </a:rPr>
              <a:t>vasopressin </a:t>
            </a:r>
            <a:r>
              <a:rPr lang="en-US" sz="2400" dirty="0">
                <a:latin typeface="JansonText-Roman" charset="0"/>
              </a:rPr>
              <a:t>directly into capillaries in the posterior lobe</a:t>
            </a:r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Summary of hypothalamic control of pituitary gland</a:t>
            </a:r>
            <a:endParaRPr lang="ar-SA" sz="3200" dirty="0"/>
          </a:p>
        </p:txBody>
      </p:sp>
      <p:pic>
        <p:nvPicPr>
          <p:cNvPr id="1026" name="Picture 2" descr="http://www.colorado.edu/intphys/Class/IPHY3430-200/image/07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276" y="1600200"/>
            <a:ext cx="6796564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http://www.anselm.edu/homepage/jpitocch/genbio/antpostp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1" y="961181"/>
            <a:ext cx="8013700" cy="543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7056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Feedback mechanism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3521075" cy="4572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dirty="0"/>
              <a:t>Positive feedback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191000" y="1371600"/>
            <a:ext cx="3521075" cy="4572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dirty="0"/>
              <a:t>Negative feedback</a:t>
            </a:r>
          </a:p>
        </p:txBody>
      </p:sp>
      <p:sp>
        <p:nvSpPr>
          <p:cNvPr id="21508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1905000"/>
            <a:ext cx="3521075" cy="4114800"/>
          </a:xfrm>
        </p:spPr>
        <p:txBody>
          <a:bodyPr/>
          <a:lstStyle/>
          <a:p>
            <a:r>
              <a:rPr lang="en-US" sz="2800" dirty="0"/>
              <a:t>Release of hormone A stimulates the release of hormone B</a:t>
            </a:r>
          </a:p>
          <a:p>
            <a:r>
              <a:rPr lang="en-US" sz="2800" dirty="0"/>
              <a:t>Hormone B stimulates further release of hormone A</a:t>
            </a:r>
          </a:p>
        </p:txBody>
      </p:sp>
      <p:sp>
        <p:nvSpPr>
          <p:cNvPr id="21509" name="Content Placeholder 5"/>
          <p:cNvSpPr>
            <a:spLocks noGrp="1"/>
          </p:cNvSpPr>
          <p:nvPr>
            <p:ph sz="quarter" idx="4"/>
          </p:nvPr>
        </p:nvSpPr>
        <p:spPr>
          <a:xfrm>
            <a:off x="4178300" y="1905000"/>
            <a:ext cx="3521075" cy="4114800"/>
          </a:xfrm>
        </p:spPr>
        <p:txBody>
          <a:bodyPr/>
          <a:lstStyle/>
          <a:p>
            <a:r>
              <a:rPr lang="en-US" sz="2800" dirty="0"/>
              <a:t>Release of hormone A stimulates the release of hormone B</a:t>
            </a:r>
          </a:p>
          <a:p>
            <a:r>
              <a:rPr lang="en-US" sz="2800" dirty="0"/>
              <a:t>Hormone B inhibits the release of hormone 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/>
              <a:t>Negative </a:t>
            </a:r>
            <a:r>
              <a:rPr lang="en-US" sz="3200" dirty="0"/>
              <a:t>feedback</a:t>
            </a:r>
            <a:endParaRPr lang="ar-SA" sz="3200" dirty="0"/>
          </a:p>
        </p:txBody>
      </p:sp>
      <p:pic>
        <p:nvPicPr>
          <p:cNvPr id="1026" name="Picture 2" descr="http://academic.kellogg.edu/herbrandsonc/bio201_mckinley/f20-2a_negative_feedbac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1924050"/>
            <a:ext cx="7620001" cy="371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Positive </a:t>
            </a:r>
            <a:r>
              <a:rPr lang="en-US" sz="3200" b="0" dirty="0"/>
              <a:t>feedback</a:t>
            </a:r>
            <a:endParaRPr lang="ar-SA" sz="3200" b="0" dirty="0"/>
          </a:p>
        </p:txBody>
      </p:sp>
      <p:pic>
        <p:nvPicPr>
          <p:cNvPr id="45058" name="Picture 2" descr="http://academic.kellogg.edu/herbrandsonc/bio201_mckinley/f20-2b_positive_feedbac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2152650"/>
            <a:ext cx="7620001" cy="3867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29399"/>
            <a:ext cx="7848600" cy="923330"/>
          </a:xfr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/>
              <a:t>Negative Feedback mechanism: </a:t>
            </a:r>
            <a:br>
              <a:rPr lang="en-US" sz="3200" dirty="0"/>
            </a:br>
            <a:r>
              <a:rPr lang="en-US" sz="2800" dirty="0"/>
              <a:t>Long &amp; Short Loop Reflexes</a:t>
            </a:r>
          </a:p>
        </p:txBody>
      </p:sp>
      <p:pic>
        <p:nvPicPr>
          <p:cNvPr id="22530" name="Picture 4" descr="07-14_1.jpg                                                    0007D387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 l="16132" t="438" r="17726" b="3311"/>
          <a:stretch>
            <a:fillRect/>
          </a:stretch>
        </p:blipFill>
        <p:spPr bwMode="auto">
          <a:xfrm>
            <a:off x="1524000" y="1475660"/>
            <a:ext cx="5472113" cy="530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6038"/>
            <a:ext cx="7924800" cy="1107996"/>
          </a:xfr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/>
              <a:t>Negative Feedback mechanism</a:t>
            </a:r>
            <a:br>
              <a:rPr lang="en-US" sz="3600" dirty="0"/>
            </a:br>
            <a:r>
              <a:rPr lang="en-US" sz="3200" dirty="0" err="1"/>
              <a:t>Cortisol</a:t>
            </a:r>
            <a:r>
              <a:rPr lang="en-US" sz="3600" dirty="0"/>
              <a:t>  </a:t>
            </a:r>
          </a:p>
        </p:txBody>
      </p:sp>
      <p:pic>
        <p:nvPicPr>
          <p:cNvPr id="23554" name="Picture 4" descr="07-15_1.jpg                                                    0007D387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 l="23279" t="668" r="23779" b="6010"/>
          <a:stretch>
            <a:fillRect/>
          </a:stretch>
        </p:blipFill>
        <p:spPr bwMode="auto">
          <a:xfrm>
            <a:off x="2432050" y="1447800"/>
            <a:ext cx="421640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/>
              <a:t>Negative Feedback mechanism</a:t>
            </a:r>
            <a:br>
              <a:rPr lang="en-US" sz="3600" dirty="0"/>
            </a:br>
            <a:r>
              <a:rPr lang="en-US" sz="3200" dirty="0"/>
              <a:t>Sex steroids </a:t>
            </a:r>
          </a:p>
        </p:txBody>
      </p:sp>
      <p:pic>
        <p:nvPicPr>
          <p:cNvPr id="3" name="Picture 4" descr="11_17"/>
          <p:cNvPicPr>
            <a:picLocks noChangeAspect="1" noChangeArrowheads="1"/>
          </p:cNvPicPr>
          <p:nvPr/>
        </p:nvPicPr>
        <p:blipFill>
          <a:blip r:embed="rId2" cstate="print"/>
          <a:srcRect l="7576" r="3030"/>
          <a:stretch>
            <a:fillRect/>
          </a:stretch>
        </p:blipFill>
        <p:spPr bwMode="auto">
          <a:xfrm>
            <a:off x="1981200" y="1447800"/>
            <a:ext cx="5029200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2" name="AutoShape 4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3" name="AutoShape 6" descr="data:image/jpg;base64,/9j/4AAQSkZJRgABAQAAAQABAAD/2wCEAAkGBhMSERQSEhQUFRUVFxUYGBcXGBgeFBQXFBcVFBgVFxgXHCYfFxklGRQUHy8gIycpLCwsFR4xNTAqNSYsLCkBCQoKDgwOGg8PGiwkHyQsLDAsNSksLC0sLywsLCwpLCwvLy0sKSwsLCksLCwsLC0sLCwtLCopLDQsKSwsLCwsLP/AABEIAHEAlgMBIgACEQEDEQH/xAAbAAACAgMBAAAAAAAAAAAAAAAFBgAEAQIDB//EAD0QAAIABAMFBQQJBAEFAAAAAAECAAMEEQUhMRJBUWFxBiIygaETQpGxM1JicoLB0eHwBxUjkhQkNEOi8f/EABoBAAIDAQEAAAAAAAAAAAAAAAIEAQMFAAb/xAAnEQACAgEEAgEDBQAAAAAAAAAAAQIDEQQSITEFQRMiYXEyUZHR8P/aAAwDAQACEQMRAD8A8PiRar6Eyz9k6H8oqxBPZ3o9bWvfKDD9nWcXSw4iAKORmMosScSmp4XYecSdgIr2RqDfZXatwgZU0Ly22XUgjcRDDgPb6dTahXB45GDOIdtqSsW0+UUb6w/aO4OwU51RIdZTNTIpCjwGx038YDYhhQmMWlMW4q3iHTjFubWy87aaDpuiqXtmphONs/ZRueTbA5by5m0rFSAb21tvEd5lc1zc3HAxWfFbHPUixPSKU2svpEbZSf2O5ZfurPeCCy0trFnsPQUs7bNQRdSLXOVjDTPaiTJApA4CJlTlcvBO3PYpS3UZAXjLVYEFP7lTM5AsDxtaAuObJe68PjFU9PFLOQGsGs/EhHanni14BNJuRBNclEVTrilwCy3VBZgsY6JggRbq3kYHPN0iTKmZopNuEHDG3ayUy2oI1jMVErWA70SIdP7M7DB1PiqOuxNGXGKNZR7GanaQ6H8jFaLVHU2urZqY1M5GcYKsSOk+Vstbdu6Raw7CJk7wgBb2LNko3nmbDM2iCyEJTeIrLKMZtDjSYLSKAGVph3kkqD0C6DqYMU9HR2/7eX5g/MmJNSHirZdtIQ6ZSwtHeYAo18ofBglE+XsvZ80ZgfmR6Qq9p+zLU/8AkRvaSibBveQnRXH56HlFUq3nPoW1HjLqVufK+wuO9zEWMWi/hmCT6g2ky2e2p0UdWNgPMwYpGDfCRxp5uyeW+L5xiw2QIKyOwzD6Woky+S7TsP8AUBf/AGhio/6VynALTpo57Crf8JYn42gHVvGV4+587Tzs1RvffFv/AJ+0tjrDT2r7I0FFLI9vOm1BHdljYAS+jTcjYW929zyGcI2zHSguhSyra8Mvf8qNmq72EUE1jqmsVOCF3Eu1L5CO1JXhcjHOaLpA0Snc2VSekVwgpLAMUFaltrMGJAkFlNmvEg/ja9lqqb9lSJEjMNFp2B2ltvEekYbRy5lHLmSrG0tVZfqFRZst2020195Yx5mjWgvhOMzJDbUu9jqP5/8AI7I/ob1TZlrhh+bT2iS2Igph2JyKgZ9xt98h5jVeuY6RxxDDzLMC8dnqYSU1lHCRVkc4sNOExGlNmHBXzOh8jY+UDWOeUdJU3ZF95yHIbz+Xxir5kuBj496w+ijh2BS5djNAmP8AUv8A41+9bxnlp1hpp5E2YAuigZKtgoHQZARywrCLr7SYwlqcwWzZvurv65CC/wDdZCLsqjtxO1ba/wBfleLItNCtVFVCxBf78neipJNOpmOVGzmXbRenPnrwhdx/+phs0ujBXcZrDvfgX3epz5CO1b7Goss6U6qDcbE1rg8SH2lJ8opv/TuWys8qoay5lXQFlGl7hhtLnmQBbhB7n0hHWO+b21rgSpM52f3nZzpmWZmPxJJPnDEOyUxh9GwPDIsPwg39IPdluzCSJpczVcldlbKQU2vE2Z12Ay/iMegyKGkH/jQ5bxf55RMY7jPXjZYfy5T+x4LV4Q8pjcG3TMdeEcZUrOPeq/C6edk0teq5EftCf2j/AKdnZMym7+zquj9F3OeQseUBZU8cCV+hshyuUJdNT7XdOkXKnE5dOuwigmMSaBr2tDPg3YuXMG1MiqqGEZyjgRsnO0RmeESCWMUSypzImgjMLybT7K2xMVb5CD2HdlWazTjsD6o8Z/JfP4QYwrCJcjPJpn1tw5Lw66nlBNAT7pjQweo0njY/qu/gHrQSUFpcpb/WbvN65DyAjhPlcoPGmtm1l+EVpmI0qZOynoRf0gJLKNuPw1rCSS/gBBSDcZQfw3FA6eymeR/TgeWh5HONExWkPhUeaX+axt7eQ25P9beqWMIzTj7GK4xmsxw1+SrW0ZRrbt3SOuHSE29qZbZli+yffb3V+OZ5AwRFEZw2VbIbznsjrv4WOfXMiV1BMn1MwIptt95vdBUBTn1BijbJrKLU8fSytNqmmvdrk+gi5T4ex3EweocLkSRmNpt5Jy+Ai/8A3NF3IPKNWqtqP1C03l8IV3w9x7pHlG2GTSk5Nrwk7LX0Kv3WB5bLGGgYrLORELna6rky7JKXvsDtH3VBysL+98usFZiC3ZBS3fS12LaVrKAQTr8h+8EqTHm3wEYZDz/npFrDcNeZcqBYasTZF6njyFzGfC9rgZshzuG6nxQga6+nKLcitZiN0BKb2MvxO01vsiyjza5PwEE6fF5Z9yYvMMD6WHzjQhZuKWsLLQQqsGSf3wAJg36B+R58/wCBaxrtA0gGUAVfQg5EQzf36TKQuoeayi/s0W0w87HcN5XatwjzvtJ2latmiYyqgVdlFXOy3JzY+I3PIcAIi6Sisrs8n5ONalmPDBjMSSxzJ1iRWqKi0ZjO2t8mFtOZ7VnclvP9o5P2rnnJSF+frASMiNI1nrLpdyLc6umzDZnZr7r/AJQSocJtmRc+gjt2VwnbvNIvY7K9dT6EfGH3CsDUZuL8t37wLjuNfx2l3r5bOf2yAcN7PTZvhGXE6Qwyew8tR/lcseCWAHmQSfhDAGEtAQLdNw0gRi+PLJQsxAy/nXpHfBWuWjd3vHeEc6urk0iAJZSSAgJ1J95idf24CLqE7IIP6dekeeLVGpnCZMvY+EbwOPU+ghjw7CZh+jaYo+yxAHXOwjovL4XBXC1Y3BKsqzp4jA2eHCe1clEva51J4KNTHbFauTRgNPmTJr7pZclT+HK/VrDk0I9dj82snbT5KvhQaDcP5p0gpPCFbdbFSUF2w8+O5/47/eOvkN0RsQeYLMzMDuJJHrpA+hpySModaLsqDa5BG/KFJ12TXDNCi6K7Qs4dIV27+0QNFXxOcsgfdHE2MN1NQO6AMspFUZIF2rdSTrzg0uAS5AAlqFBAOmZ5E9bxlUtBU6VxeZgO9TWUKtbg/wBQbLcM9lvu3zB5Xz5b+FJQsczcCG2qpw65AH5xpTMClymYyNtbjfDSq2vgFzUuzhRUiMLOob5i28EaQK7U9ji6mbKF245XY/Vmbto7n3nJsyDDCshD4SQeG/8AeNknFDnmDkb6EHIgxZKCksMR1OnhdHDPC5rXJvEhz7YdlgZ5mSyAHzz48f15gnfGYX+LB5K2l1zcX6POZ0gqbEWjQQ01NKs0WIzhdrKNpTWPlA12qf5AjLI7dh6pPYNKuomhyyhiBtqwANidSCunPlDXT1SS85syWn3mW/wvHjnt8rRosWqTXZrUeUlVBQ29HqmOdu6eUtpTia/2fCPxafC8ef1OLvUTdqcwsMwPd6QLYxhoh/UBb5Gy1rPS9f2NeG4nTy22prFgNFXf5j+c4tYv/UmYy7FMvsk45F/Lcp55nnCReMgx0VhYRFvkLZ8dfguf8hpm1tEszZ3NyS35xd7MlTNIbept1BB+UB0axglhaf8AVKBl3jboQbehESkLwu2zU36HCW9tLQ04VivdFzpCOajPp8xui3S1VsoNM9JC5Yyj1B8VVpQzFxpAqpxlVhPXEiN8UqvEiTrE7iI2qPA0zce2dD06RZwvF77TDfY56GEQVRJtHasxppLKqkWC3dTodrQciAL3H1ojcDbqVWt0uh7n4kMzpFcY6NCQQfSE6nxn2ylkPVTqP16iKs2rjtxdDUxsWYjHjVUk5QhJyNwRroRbLrEhUrcQIQHU3I9IkVSksmVqraPke/s7y1zvGuLyhNl2t3hGqz4ntIyY5UsnmYyaFJlsbHdGyoTmAYvYxTWbaGhjbDMWEtSjC4Of7RsVNT5yMZ4ygYYgjeY1yTGuzHBGIkS0SOJyQRaWeQFYGzLlca21B8s/SKsZEcSmMdTU2mX91wWPKy3JHwi5JNwCpuNx/KF81F5bE27qqi8btYk/BWHnGGrXllVQkbKgHgSe81xoczb8MTkbq1LqWH0Mcybcc4qbJMVJfacgZypZPHvD0vFaox6a+Qsg+yLeusQ1kaWsrXIVmVqyczYtuHDmf0hfq61pjEk3ubx0lYbOmLtIjMvEeeZ/1OfKNpOCTmbZ9m2Vr25gkdclJjhG/UStfPRrRVDKDbfbLjB6fPCy12xdvXpeOEjCZqEH2TZcs9Nq/wAM+kYrqOcbky2soJOmQXW9juieMC8bJweY8FWsr9sBQuyq3OtyS1gST0AiRo+FTgCxlsBe18rXzyvx7p+EYikCcpTe6XYSWN1iRIQYqirjH0UAIkSHdP8AoGa+iRsIkSLwmEJP0DdYGxIkE/RC9kjIjMSBCOo8H4x8jGKn6RvvN8zEiRwTORiRIkSCdZO6JI8X84GJEiDmdZu+NZe/qfyjMSOYPo2H6/MxIkSKpdgs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16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pic>
        <p:nvPicPr>
          <p:cNvPr id="51204" name="Picture 8" descr="http://www.indiafloristonline.com/images/flowers/12mi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1430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24200" y="5486400"/>
            <a:ext cx="268374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Structure of pituitary gland</a:t>
            </a:r>
            <a:endParaRPr lang="en-GB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609725"/>
            <a:ext cx="7239000" cy="1743075"/>
          </a:xfrm>
        </p:spPr>
        <p:txBody>
          <a:bodyPr/>
          <a:lstStyle/>
          <a:p>
            <a:r>
              <a:rPr lang="en-US" dirty="0"/>
              <a:t>Pituitary gland consist of two lobes</a:t>
            </a:r>
          </a:p>
          <a:p>
            <a:pPr lvl="1"/>
            <a:r>
              <a:rPr lang="en-US" dirty="0"/>
              <a:t>Anterior (</a:t>
            </a:r>
            <a:r>
              <a:rPr lang="en-US" dirty="0" err="1"/>
              <a:t>Adenohypophysis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Posterior (</a:t>
            </a:r>
            <a:r>
              <a:rPr lang="en-US" dirty="0" err="1"/>
              <a:t>Neurohypophysis</a:t>
            </a:r>
            <a:r>
              <a:rPr lang="en-US" dirty="0"/>
              <a:t>)</a:t>
            </a:r>
            <a:endParaRPr lang="en-GB" dirty="0"/>
          </a:p>
        </p:txBody>
      </p:sp>
      <p:pic>
        <p:nvPicPr>
          <p:cNvPr id="7" name="Picture 3" descr="figure_07_11_0_labeled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" y="3276600"/>
            <a:ext cx="69024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Histology of pituitary gland</a:t>
            </a:r>
            <a:endParaRPr lang="en-GB" sz="3400" dirty="0"/>
          </a:p>
        </p:txBody>
      </p:sp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457200" y="1609725"/>
            <a:ext cx="7239000" cy="1971675"/>
          </a:xfrm>
        </p:spPr>
        <p:txBody>
          <a:bodyPr/>
          <a:lstStyle/>
          <a:p>
            <a:r>
              <a:rPr lang="en-GB" dirty="0"/>
              <a:t>Anterior pituitary originates from </a:t>
            </a:r>
            <a:r>
              <a:rPr lang="en-GB" dirty="0" err="1"/>
              <a:t>Rathke’s</a:t>
            </a:r>
            <a:r>
              <a:rPr lang="en-GB" dirty="0"/>
              <a:t> pouch (pharyngeal epithelium)</a:t>
            </a:r>
          </a:p>
          <a:p>
            <a:r>
              <a:rPr lang="en-GB" dirty="0"/>
              <a:t>Posterior pituitary originates from hypothalamus (</a:t>
            </a:r>
            <a:r>
              <a:rPr lang="en-GB" dirty="0" err="1"/>
              <a:t>glial</a:t>
            </a:r>
            <a:r>
              <a:rPr lang="en-GB" dirty="0"/>
              <a:t>-type cells)  </a:t>
            </a:r>
          </a:p>
        </p:txBody>
      </p:sp>
      <p:grpSp>
        <p:nvGrpSpPr>
          <p:cNvPr id="13" name="مجموعة 12"/>
          <p:cNvGrpSpPr/>
          <p:nvPr/>
        </p:nvGrpSpPr>
        <p:grpSpPr>
          <a:xfrm>
            <a:off x="838200" y="3581400"/>
            <a:ext cx="6019800" cy="2895600"/>
            <a:chOff x="1037492" y="1131536"/>
            <a:chExt cx="8335108" cy="5345464"/>
          </a:xfrm>
        </p:grpSpPr>
        <p:pic>
          <p:nvPicPr>
            <p:cNvPr id="14" name="Picture 5" descr="EN009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3000" y="1142215"/>
              <a:ext cx="8229600" cy="5334785"/>
            </a:xfrm>
            <a:prstGeom prst="rect">
              <a:avLst/>
            </a:prstGeom>
            <a:noFill/>
          </p:spPr>
        </p:pic>
        <p:sp>
          <p:nvSpPr>
            <p:cNvPr id="15" name="Line 6"/>
            <p:cNvSpPr>
              <a:spLocks noChangeShapeType="1"/>
            </p:cNvSpPr>
            <p:nvPr/>
          </p:nvSpPr>
          <p:spPr bwMode="auto">
            <a:xfrm flipV="1">
              <a:off x="3810000" y="1131536"/>
              <a:ext cx="4228051" cy="5345464"/>
            </a:xfrm>
            <a:prstGeom prst="line">
              <a:avLst/>
            </a:prstGeom>
            <a:noFill/>
            <a:ln w="76200" cap="rnd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1037492" y="4788959"/>
              <a:ext cx="2793534" cy="1534074"/>
            </a:xfrm>
            <a:prstGeom prst="rect">
              <a:avLst/>
            </a:prstGeom>
            <a:solidFill>
              <a:srgbClr val="CC99FF">
                <a:alpha val="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Anterior Pituitary</a:t>
              </a: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5638800" y="4788959"/>
              <a:ext cx="2944536" cy="153407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Posterior Pituitary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61999"/>
            <a:ext cx="7239000" cy="121920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Structure of pituitary gland</a:t>
            </a:r>
            <a:br>
              <a:rPr lang="en-US" sz="3600" dirty="0"/>
            </a:br>
            <a:r>
              <a:rPr lang="en-US" sz="3200" dirty="0"/>
              <a:t>(relation to optic chiasm)</a:t>
            </a:r>
            <a:endParaRPr lang="ar-SA" sz="32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914400" y="2419349"/>
            <a:ext cx="6601368" cy="3981451"/>
            <a:chOff x="990600" y="2419349"/>
            <a:chExt cx="6601368" cy="3981451"/>
          </a:xfrm>
        </p:grpSpPr>
        <p:pic>
          <p:nvPicPr>
            <p:cNvPr id="49154" name="Picture 2" descr="http://www.autismpedia.org/wiki/images/thumb/e/e5/Pituitary.jpg/640px-Pituitar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0600" y="2419349"/>
              <a:ext cx="6601368" cy="3981451"/>
            </a:xfrm>
            <a:prstGeom prst="rect">
              <a:avLst/>
            </a:prstGeom>
            <a:noFill/>
          </p:spPr>
        </p:pic>
        <p:sp>
          <p:nvSpPr>
            <p:cNvPr id="4" name="شكل بيضاوي 3"/>
            <p:cNvSpPr/>
            <p:nvPr/>
          </p:nvSpPr>
          <p:spPr>
            <a:xfrm>
              <a:off x="3352800" y="3810000"/>
              <a:ext cx="1066800" cy="76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Hypothalamic control of pituitary secretions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ahoma" pitchFamily="34" charset="0"/>
              </a:rPr>
              <a:t>Almost all secretions by the pituitary are controlled by either</a:t>
            </a:r>
          </a:p>
          <a:p>
            <a:pPr lvl="1"/>
            <a:r>
              <a:rPr lang="en-US" dirty="0">
                <a:cs typeface="Tahoma" pitchFamily="34" charset="0"/>
              </a:rPr>
              <a:t> </a:t>
            </a:r>
            <a:r>
              <a:rPr lang="en-US" u="sng" dirty="0">
                <a:solidFill>
                  <a:srgbClr val="FF0000"/>
                </a:solidFill>
                <a:cs typeface="Tahoma" pitchFamily="34" charset="0"/>
              </a:rPr>
              <a:t>Hormonal </a:t>
            </a:r>
            <a:r>
              <a:rPr lang="en-US" dirty="0">
                <a:cs typeface="Tahoma" pitchFamily="34" charset="0"/>
              </a:rPr>
              <a:t>secretion of hypothalamus</a:t>
            </a:r>
          </a:p>
          <a:p>
            <a:pPr lvl="1" algn="ctr">
              <a:buFont typeface="Wingdings 2" pitchFamily="18" charset="2"/>
              <a:buNone/>
            </a:pPr>
            <a:r>
              <a:rPr lang="en-US" dirty="0">
                <a:cs typeface="Tahoma" pitchFamily="34" charset="0"/>
              </a:rPr>
              <a:t>(The anterior pituitary)</a:t>
            </a:r>
          </a:p>
          <a:p>
            <a:pPr lvl="1" algn="ctr">
              <a:buFont typeface="Wingdings 2" pitchFamily="18" charset="2"/>
              <a:buNone/>
            </a:pPr>
            <a:r>
              <a:rPr lang="en-US" dirty="0">
                <a:cs typeface="Tahoma" pitchFamily="34" charset="0"/>
              </a:rPr>
              <a:t> or</a:t>
            </a:r>
          </a:p>
          <a:p>
            <a:pPr lvl="1" algn="ctr">
              <a:buFont typeface="Wingdings 2" pitchFamily="18" charset="2"/>
              <a:buNone/>
            </a:pPr>
            <a:endParaRPr lang="en-US" dirty="0">
              <a:cs typeface="Tahoma" pitchFamily="34" charset="0"/>
            </a:endParaRPr>
          </a:p>
          <a:p>
            <a:pPr lvl="1"/>
            <a:r>
              <a:rPr lang="en-US" dirty="0">
                <a:cs typeface="Tahoma" pitchFamily="34" charset="0"/>
              </a:rPr>
              <a:t> </a:t>
            </a:r>
            <a:r>
              <a:rPr lang="en-US" u="sng" dirty="0">
                <a:solidFill>
                  <a:srgbClr val="00B050"/>
                </a:solidFill>
                <a:cs typeface="Tahoma" pitchFamily="34" charset="0"/>
              </a:rPr>
              <a:t>Nervous</a:t>
            </a:r>
            <a:r>
              <a:rPr lang="en-US" dirty="0">
                <a:cs typeface="Tahoma" pitchFamily="34" charset="0"/>
              </a:rPr>
              <a:t> signals from hypothalamus</a:t>
            </a:r>
          </a:p>
          <a:p>
            <a:pPr lvl="1" algn="ctr">
              <a:buFont typeface="Wingdings 2" pitchFamily="18" charset="2"/>
              <a:buNone/>
            </a:pPr>
            <a:r>
              <a:rPr lang="en-US" dirty="0">
                <a:cs typeface="Tahoma" pitchFamily="34" charset="0"/>
              </a:rPr>
              <a:t>(Posterior pituitary)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of anterior pituitary by hypothalamus</a:t>
            </a:r>
            <a:endParaRPr lang="en-GB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9725"/>
            <a:ext cx="7391400" cy="4846638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Special neurons in the hypothalamus synthesize and secrete the hypothalamic releasing and inhibitory hormones that control secretion of anterior pituitary</a:t>
            </a:r>
          </a:p>
          <a:p>
            <a:pPr eaLnBrk="1" hangingPunct="1"/>
            <a:r>
              <a:rPr lang="en-US" dirty="0">
                <a:latin typeface="Arial" charset="0"/>
              </a:rPr>
              <a:t>Neurons send their nerve fibers to the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median eminence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(extension of hypothalamic tissue into the pituitary stalk)</a:t>
            </a:r>
          </a:p>
          <a:p>
            <a:pPr eaLnBrk="1" hangingPunct="1"/>
            <a:r>
              <a:rPr lang="en-US" dirty="0">
                <a:latin typeface="Arial" charset="0"/>
              </a:rPr>
              <a:t>Hormones are secreted to the tissue fluids, absorbed into the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hypothalamic-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hypophysial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portal system </a:t>
            </a:r>
            <a:r>
              <a:rPr lang="en-US" dirty="0">
                <a:latin typeface="Arial" charset="0"/>
              </a:rPr>
              <a:t>and transported to the sinuses of the anterior pituitary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1600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cs typeface="Tahoma" pitchFamily="34" charset="0"/>
              </a:rPr>
              <a:t>Hypothalamic Control of </a:t>
            </a:r>
            <a:br>
              <a:rPr lang="en-US" sz="3200" dirty="0">
                <a:cs typeface="Tahoma" pitchFamily="34" charset="0"/>
              </a:rPr>
            </a:br>
            <a:r>
              <a:rPr lang="en-US" sz="3200" dirty="0">
                <a:cs typeface="Tahoma" pitchFamily="34" charset="0"/>
              </a:rPr>
              <a:t>Anterior Pituitary Gland</a:t>
            </a:r>
            <a:r>
              <a:rPr lang="en-US" sz="3200" dirty="0">
                <a:solidFill>
                  <a:srgbClr val="FF3300"/>
                </a:solidFill>
              </a:rPr>
              <a:t> (</a:t>
            </a:r>
            <a:r>
              <a:rPr lang="en-US" sz="3200" dirty="0" err="1">
                <a:solidFill>
                  <a:srgbClr val="FF3300"/>
                </a:solidFill>
              </a:rPr>
              <a:t>adenohypophysis</a:t>
            </a:r>
            <a:r>
              <a:rPr lang="en-US" sz="3200" dirty="0">
                <a:solidFill>
                  <a:srgbClr val="FF3300"/>
                </a:solidFill>
              </a:rPr>
              <a:t>)</a:t>
            </a:r>
            <a:endParaRPr lang="en-US" sz="3200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914525"/>
            <a:ext cx="7239000" cy="1895475"/>
          </a:xfrm>
        </p:spPr>
        <p:txBody>
          <a:bodyPr/>
          <a:lstStyle/>
          <a:p>
            <a:pPr>
              <a:buClr>
                <a:srgbClr val="FF6600"/>
              </a:buClr>
            </a:pPr>
            <a:r>
              <a:rPr lang="en-US" sz="2800" dirty="0">
                <a:cs typeface="Arial" charset="0"/>
                <a:sym typeface="Symbol" pitchFamily="18" charset="2"/>
              </a:rPr>
              <a:t> </a:t>
            </a:r>
            <a:r>
              <a:rPr lang="en-US" dirty="0">
                <a:cs typeface="Arial" charset="0"/>
                <a:sym typeface="Symbol" pitchFamily="18" charset="2"/>
              </a:rPr>
              <a:t>Anterior pituitary gland is connected to hypothalamus by portal system: </a:t>
            </a:r>
            <a:r>
              <a:rPr lang="en-US" dirty="0">
                <a:latin typeface="Arial" charset="0"/>
                <a:cs typeface="Arial" charset="0"/>
              </a:rPr>
              <a:t>“</a:t>
            </a:r>
            <a:r>
              <a:rPr lang="en-US" dirty="0">
                <a:cs typeface="Arial" charset="0"/>
              </a:rPr>
              <a:t>hypothalamic-</a:t>
            </a:r>
            <a:r>
              <a:rPr lang="en-US" dirty="0" err="1">
                <a:cs typeface="Arial" charset="0"/>
              </a:rPr>
              <a:t>hypophysial</a:t>
            </a:r>
            <a:r>
              <a:rPr lang="en-US" dirty="0">
                <a:cs typeface="Arial" charset="0"/>
              </a:rPr>
              <a:t> portal vessels</a:t>
            </a:r>
            <a:r>
              <a:rPr lang="en-US" dirty="0">
                <a:latin typeface="Arial" charset="0"/>
                <a:cs typeface="Arial" charset="0"/>
              </a:rPr>
              <a:t>”</a:t>
            </a:r>
            <a:r>
              <a:rPr lang="en-US" dirty="0">
                <a:cs typeface="Arial" charset="0"/>
              </a:rPr>
              <a:t>.</a:t>
            </a:r>
            <a:endParaRPr lang="en-US" dirty="0"/>
          </a:p>
        </p:txBody>
      </p:sp>
      <p:pic>
        <p:nvPicPr>
          <p:cNvPr id="4" name="Picture 4" descr="11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800" y="3390900"/>
            <a:ext cx="46228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Control of anterior pituitary by hypothalamus</a:t>
            </a:r>
            <a:endParaRPr lang="en-GB" sz="3200" dirty="0"/>
          </a:p>
        </p:txBody>
      </p:sp>
      <p:pic>
        <p:nvPicPr>
          <p:cNvPr id="5" name="Picture 5" descr="http://classes.midlandstech.edu/carterp/Courses/bio211/chap16/ch_16_label-edit/Slide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7118769" cy="464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2374</TotalTime>
  <Words>506</Words>
  <Application>Microsoft Office PowerPoint</Application>
  <PresentationFormat>On-screen Show (4:3)</PresentationFormat>
  <Paragraphs>88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JansonText-Roman</vt:lpstr>
      <vt:lpstr>Symbol</vt:lpstr>
      <vt:lpstr>Tahoma</vt:lpstr>
      <vt:lpstr>Trebuchet MS</vt:lpstr>
      <vt:lpstr>Wingdings</vt:lpstr>
      <vt:lpstr>Wingdings 2</vt:lpstr>
      <vt:lpstr>Opulent</vt:lpstr>
      <vt:lpstr>Endocrinology</vt:lpstr>
      <vt:lpstr>Physiology of hypothalamo-Pituitary axis and regulatory mechanisms</vt:lpstr>
      <vt:lpstr>Structure of pituitary gland</vt:lpstr>
      <vt:lpstr>Histology of pituitary gland</vt:lpstr>
      <vt:lpstr>Structure of pituitary gland (relation to optic chiasm)</vt:lpstr>
      <vt:lpstr>Hypothalamic control of pituitary secretions</vt:lpstr>
      <vt:lpstr>Control of anterior pituitary by hypothalamus</vt:lpstr>
      <vt:lpstr>Hypothalamic Control of  Anterior Pituitary Gland (adenohypophysis)</vt:lpstr>
      <vt:lpstr>Control of anterior pituitary by hypothalamus</vt:lpstr>
      <vt:lpstr>Structure of pituitary gland</vt:lpstr>
      <vt:lpstr>Hypothalamus and anterior pituitary</vt:lpstr>
      <vt:lpstr>Hypothalamic releasing and inhibiting hormones</vt:lpstr>
      <vt:lpstr>Hypothalamic releasing and inhibiting hormones</vt:lpstr>
      <vt:lpstr>Hypothalamic releasing and inhibiting hormones</vt:lpstr>
      <vt:lpstr>Hypothalamic releasing and inhibiting hormones</vt:lpstr>
      <vt:lpstr>Hypothalamic releasing and inhibiting hormones</vt:lpstr>
      <vt:lpstr>Posterior pituitary gland</vt:lpstr>
      <vt:lpstr>Hypothalamic Control of  posterior Pituitary Gland (neurohypophysis)</vt:lpstr>
      <vt:lpstr>Secretion of Posterior Pituitary Hormones</vt:lpstr>
      <vt:lpstr>Hypothalamus and  posterior pituitary</vt:lpstr>
      <vt:lpstr>Summary of hypothalamic control of pituitary gland</vt:lpstr>
      <vt:lpstr>PowerPoint Presentation</vt:lpstr>
      <vt:lpstr>Feedback mechanism</vt:lpstr>
      <vt:lpstr>Negative feedback</vt:lpstr>
      <vt:lpstr>Positive feedback</vt:lpstr>
      <vt:lpstr>Negative Feedback mechanism:  Long &amp; Short Loop Reflexes</vt:lpstr>
      <vt:lpstr>Negative Feedback mechanism Cortisol  </vt:lpstr>
      <vt:lpstr>Negative Feedback mechanism Sex steroids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ssc1</dc:creator>
  <cp:lastModifiedBy>Hana Alzamil</cp:lastModifiedBy>
  <cp:revision>192</cp:revision>
  <dcterms:created xsi:type="dcterms:W3CDTF">2010-10-14T09:31:28Z</dcterms:created>
  <dcterms:modified xsi:type="dcterms:W3CDTF">2017-02-06T17:48:33Z</dcterms:modified>
</cp:coreProperties>
</file>