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2" r:id="rId2"/>
    <p:sldId id="273" r:id="rId3"/>
    <p:sldId id="319" r:id="rId4"/>
    <p:sldId id="275" r:id="rId5"/>
    <p:sldId id="263" r:id="rId6"/>
    <p:sldId id="320" r:id="rId7"/>
    <p:sldId id="280" r:id="rId8"/>
    <p:sldId id="310" r:id="rId9"/>
    <p:sldId id="317" r:id="rId10"/>
    <p:sldId id="277" r:id="rId11"/>
    <p:sldId id="278" r:id="rId12"/>
    <p:sldId id="305" r:id="rId13"/>
    <p:sldId id="313" r:id="rId14"/>
    <p:sldId id="308" r:id="rId15"/>
    <p:sldId id="306" r:id="rId16"/>
    <p:sldId id="307" r:id="rId17"/>
    <p:sldId id="314" r:id="rId18"/>
    <p:sldId id="279" r:id="rId19"/>
    <p:sldId id="282" r:id="rId20"/>
    <p:sldId id="283" r:id="rId21"/>
    <p:sldId id="303" r:id="rId22"/>
    <p:sldId id="304" r:id="rId23"/>
    <p:sldId id="309" r:id="rId24"/>
    <p:sldId id="311" r:id="rId25"/>
    <p:sldId id="284" r:id="rId26"/>
    <p:sldId id="296" r:id="rId27"/>
    <p:sldId id="297" r:id="rId28"/>
    <p:sldId id="298" r:id="rId29"/>
    <p:sldId id="318" r:id="rId30"/>
    <p:sldId id="294" r:id="rId31"/>
    <p:sldId id="295" r:id="rId32"/>
    <p:sldId id="299" r:id="rId33"/>
    <p:sldId id="315" r:id="rId34"/>
    <p:sldId id="316" r:id="rId35"/>
    <p:sldId id="322" r:id="rId36"/>
    <p:sldId id="289" r:id="rId3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2/6/2017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Depends on somatomedin ‘insulin– like growth factor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[IGF-I&amp; II] secreted by the liver, which is responsible for effect of GH on bone &amp; cartilage growth and increase the synthesis of protein in skeletal muscles.</a:t>
            </a:r>
            <a:endParaRPr lang="en-US" sz="2300" dirty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Mechanisms of bone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Long bones grow in length at </a:t>
            </a:r>
            <a:r>
              <a:rPr lang="en-US" dirty="0" err="1"/>
              <a:t>epiphyseal</a:t>
            </a:r>
            <a:r>
              <a:rPr lang="en-US" dirty="0"/>
              <a:t> cartilages, causing deposition of </a:t>
            </a:r>
            <a:r>
              <a:rPr lang="en-US" b="1" dirty="0"/>
              <a:t>New Cartilage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</a:t>
            </a:r>
            <a:r>
              <a:rPr lang="en-US" dirty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When bony fusion occurs between shaft &amp; epiphysis at each end, </a:t>
            </a:r>
            <a:r>
              <a:rPr lang="en-US" u="sng" dirty="0"/>
              <a:t>no further lengthening</a:t>
            </a:r>
            <a:r>
              <a:rPr lang="en-US" dirty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2. 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surfaces of 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    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1336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/>
              <a:t>Protein metabolism </a:t>
            </a:r>
            <a:r>
              <a:rPr lang="en-US" sz="2600" dirty="0">
                <a:solidFill>
                  <a:srgbClr val="0070C0"/>
                </a:solidFill>
              </a:rPr>
              <a:t>(Anabolic)</a:t>
            </a:r>
            <a:r>
              <a:rPr lang="en-US" sz="2600" dirty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/>
              <a:t> </a:t>
            </a:r>
            <a:endParaRPr lang="en-US" dirty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Fat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CHO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Hyperglycemic</a:t>
            </a:r>
            <a:endParaRPr lang="en-US" sz="2800" dirty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/>
              <a:t>    (</a:t>
            </a:r>
            <a:r>
              <a:rPr lang="en-US" sz="2800" dirty="0" err="1">
                <a:solidFill>
                  <a:srgbClr val="0070C0"/>
                </a:solidFill>
              </a:rPr>
              <a:t>diabetogenic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en-US" sz="2800" dirty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>
              <a:latin typeface="+mj-lt"/>
            </a:endParaRP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calcium</a:t>
            </a:r>
            <a:r>
              <a:rPr lang="en-US" sz="5100" dirty="0"/>
              <a:t> absorption from GIT </a:t>
            </a:r>
          </a:p>
          <a:p>
            <a:r>
              <a:rPr lang="en-US" sz="5100" dirty="0"/>
              <a:t>Strengthens and increases the </a:t>
            </a:r>
            <a:r>
              <a:rPr lang="en-US" sz="5100" dirty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/>
              <a:t>Retention of </a:t>
            </a:r>
            <a:r>
              <a:rPr lang="en-US" sz="5100" dirty="0">
                <a:solidFill>
                  <a:srgbClr val="C00000"/>
                </a:solidFill>
              </a:rPr>
              <a:t>Na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  <a:r>
              <a:rPr lang="en-US" sz="5100" dirty="0"/>
              <a:t> and </a:t>
            </a:r>
            <a:r>
              <a:rPr lang="en-US" sz="5100" dirty="0">
                <a:solidFill>
                  <a:srgbClr val="C00000"/>
                </a:solidFill>
              </a:rPr>
              <a:t>K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muscle</a:t>
            </a:r>
            <a:r>
              <a:rPr lang="en-US" sz="5100" dirty="0"/>
              <a:t> mass</a:t>
            </a:r>
          </a:p>
          <a:p>
            <a:r>
              <a:rPr lang="en-US" sz="5100" dirty="0"/>
              <a:t>Stimulates the growth of all internal organs excluding the </a:t>
            </a:r>
            <a:r>
              <a:rPr lang="en-US" sz="5100" dirty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/>
              <a:t>Contributes to the maintenance and function of </a:t>
            </a:r>
            <a:r>
              <a:rPr lang="en-US" sz="5100" dirty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/>
              <a:t>Stimulates the </a:t>
            </a:r>
            <a:r>
              <a:rPr lang="en-US" sz="5100" dirty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b. GHIH 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ym typeface="Symbol" pitchFamily="18" charset="2"/>
              </a:rPr>
              <a:t>(fasting)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dirty="0">
                <a:sym typeface="Symbol" pitchFamily="18" charset="2"/>
              </a:rPr>
              <a:t></a:t>
            </a:r>
            <a:r>
              <a:rPr lang="en-US" b="1" dirty="0"/>
              <a:t> FFAs</a:t>
            </a:r>
            <a:r>
              <a:rPr lang="en-US" dirty="0">
                <a:sym typeface="Symbol" pitchFamily="18" charset="2"/>
              </a:rPr>
              <a:t>   GH 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 </a:t>
            </a:r>
            <a:r>
              <a:rPr lang="en-US" b="1" dirty="0"/>
              <a:t>FFAs</a:t>
            </a:r>
            <a:r>
              <a:rPr lang="en-US" dirty="0">
                <a:sym typeface="Symbol" pitchFamily="18" charset="2"/>
              </a:rPr>
              <a:t>   GH sec</a:t>
            </a:r>
            <a:r>
              <a:rPr lang="en-US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b="1" dirty="0">
                <a:sym typeface="Symbol" pitchFamily="18" charset="2"/>
              </a:rPr>
              <a:t>    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b="1" dirty="0"/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Pituitary glands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pituitary hormones</a:t>
            </a:r>
          </a:p>
          <a:p>
            <a:pPr lvl="1"/>
            <a:r>
              <a:rPr lang="en-US" dirty="0"/>
              <a:t>GH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GH secretion</a:t>
            </a:r>
          </a:p>
          <a:p>
            <a:pPr lvl="3"/>
            <a:r>
              <a:rPr lang="en-US" dirty="0"/>
              <a:t>Feedback mechanism</a:t>
            </a:r>
          </a:p>
          <a:p>
            <a:pPr lvl="3"/>
            <a:r>
              <a:rPr lang="en-US" dirty="0"/>
              <a:t>Factors controlling secretion </a:t>
            </a:r>
          </a:p>
          <a:p>
            <a:pPr lvl="1"/>
            <a:r>
              <a:rPr lang="en-US" dirty="0" err="1"/>
              <a:t>Prolactin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</a:t>
            </a:r>
            <a:r>
              <a:rPr lang="en-US" dirty="0" err="1"/>
              <a:t>prolactin</a:t>
            </a:r>
            <a:r>
              <a:rPr lang="en-US" dirty="0"/>
              <a:t> secretion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secretion (after meals).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5. </a:t>
            </a:r>
            <a:r>
              <a:rPr lang="en-US" b="1" dirty="0">
                <a:sym typeface="Symbol" pitchFamily="18" charset="2"/>
              </a:rPr>
              <a:t>Starvation &amp; protein deficiency </a:t>
            </a:r>
            <a:r>
              <a:rPr lang="en-US" dirty="0">
                <a:sym typeface="Symbol" pitchFamily="18" charset="2"/>
              </a:rPr>
              <a:t> GH</a:t>
            </a:r>
            <a:r>
              <a:rPr lang="en-US" b="1" dirty="0">
                <a:sym typeface="Symbol" pitchFamily="18" charset="2"/>
              </a:rPr>
              <a:t> </a:t>
            </a:r>
            <a:endParaRPr lang="en-US" b="1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6. During sleep</a:t>
            </a:r>
            <a:r>
              <a:rPr lang="en-US" dirty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/>
              <a:t>7. Stress conditions</a:t>
            </a:r>
            <a:r>
              <a:rPr lang="en-US" dirty="0"/>
              <a:t>, e.g. trauma or emotions</a:t>
            </a:r>
            <a:r>
              <a:rPr lang="en-US" dirty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b="1" dirty="0">
                <a:sym typeface="Symbol" pitchFamily="18" charset="2"/>
              </a:rPr>
              <a:t>8</a:t>
            </a:r>
            <a:r>
              <a:rPr lang="en-US" dirty="0">
                <a:sym typeface="Symbol" pitchFamily="18" charset="2"/>
              </a:rPr>
              <a:t>. Ghrelin (stomach)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b="1" dirty="0"/>
              <a:t>9.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childhood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as 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bones with 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adults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>
                <a:cs typeface="Arial" charset="0"/>
                <a:sym typeface="Symbol" pitchFamily="18" charset="2"/>
              </a:rPr>
              <a:t>person 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 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including cranium,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Endocrine gland stimuli may be humoral,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The major function of </a:t>
            </a:r>
            <a:r>
              <a:rPr lang="en-US" sz="4000" dirty="0" err="1">
                <a:latin typeface="Arial" charset="0"/>
              </a:rPr>
              <a:t>prolactin</a:t>
            </a:r>
            <a:r>
              <a:rPr lang="en-US" sz="4000" dirty="0">
                <a:latin typeface="Arial" charset="0"/>
              </a:rPr>
              <a:t> is milk production</a:t>
            </a:r>
            <a:endParaRPr lang="en-US" sz="4000" dirty="0"/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Suckling response inhibits PIH release</a:t>
            </a:r>
            <a:endParaRPr lang="en-US" sz="4000" dirty="0"/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on the breast </a:t>
            </a:r>
          </a:p>
          <a:p>
            <a:pPr lvl="1"/>
            <a:r>
              <a:rPr lang="en-US" dirty="0"/>
              <a:t>Increases mRNA</a:t>
            </a:r>
          </a:p>
          <a:p>
            <a:pPr lvl="1"/>
            <a:r>
              <a:rPr lang="en-US" dirty="0"/>
              <a:t>Increases production of casein and </a:t>
            </a:r>
            <a:r>
              <a:rPr lang="en-US" dirty="0" err="1"/>
              <a:t>lactalbumin</a:t>
            </a:r>
            <a:endParaRPr lang="en-US" dirty="0"/>
          </a:p>
          <a:p>
            <a:pPr lvl="1"/>
            <a:r>
              <a:rPr lang="en-US" dirty="0"/>
              <a:t>Inhibits the effects of </a:t>
            </a:r>
            <a:r>
              <a:rPr lang="en-US" dirty="0" err="1"/>
              <a:t>gonadotropins</a:t>
            </a:r>
            <a:endParaRPr lang="en-US" dirty="0"/>
          </a:p>
          <a:p>
            <a:r>
              <a:rPr lang="en-US" dirty="0"/>
              <a:t>Other effects</a:t>
            </a:r>
          </a:p>
          <a:p>
            <a:pPr lvl="1"/>
            <a:r>
              <a:rPr lang="en-US" dirty="0"/>
              <a:t>Stimulates the secretion of dopamine in median eminence (inhibits its own secretion)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Inhibition of PL secretion</a:t>
            </a:r>
          </a:p>
          <a:p>
            <a:pPr lvl="1"/>
            <a:r>
              <a:rPr lang="en-US" dirty="0"/>
              <a:t>PIH (Dopamine)</a:t>
            </a:r>
          </a:p>
          <a:p>
            <a:r>
              <a:rPr lang="en-US" dirty="0"/>
              <a:t>Stimulation of </a:t>
            </a:r>
            <a:r>
              <a:rPr lang="en-US" dirty="0"/>
              <a:t>PL secretion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Surgical &amp; psychological stress </a:t>
            </a:r>
          </a:p>
          <a:p>
            <a:pPr lvl="1"/>
            <a:r>
              <a:rPr lang="en-US" dirty="0"/>
              <a:t>Stimulation of the nipple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TRH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85" y="0"/>
            <a:ext cx="502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2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3300"/>
                </a:solidFill>
              </a:rPr>
              <a:t> </a:t>
            </a:r>
            <a:r>
              <a:rPr lang="en-US" sz="3600" dirty="0">
                <a:solidFill>
                  <a:srgbClr val="FF3300"/>
                </a:solidFill>
              </a:rPr>
              <a:t>(</a:t>
            </a:r>
            <a:r>
              <a:rPr lang="en-US" sz="3600" dirty="0" err="1">
                <a:solidFill>
                  <a:srgbClr val="FF3300"/>
                </a:solidFill>
              </a:rPr>
              <a:t>adenohypophysis</a:t>
            </a:r>
            <a:r>
              <a:rPr lang="en-US" sz="3600" dirty="0">
                <a:solidFill>
                  <a:srgbClr val="FF3300"/>
                </a:solidFill>
              </a:rPr>
              <a:t>)</a:t>
            </a:r>
            <a:endParaRPr lang="en-US" sz="3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adenohypophysis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5872556" cy="68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Anterior pituitary hormones</a:t>
            </a:r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9900" y="723900"/>
            <a:ext cx="70104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76300" y="7239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Growth hormone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Mechanism of action</a:t>
            </a:r>
            <a:br>
              <a:rPr lang="en-US" dirty="0"/>
            </a:br>
            <a:r>
              <a:rPr lang="en-US" dirty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Indirect effect</a:t>
            </a:r>
            <a:br>
              <a:rPr lang="en-US" dirty="0"/>
            </a:br>
            <a:r>
              <a:rPr lang="en-US" dirty="0" err="1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4077</TotalTime>
  <Words>718</Words>
  <Application>Microsoft Office PowerPoint</Application>
  <PresentationFormat>On-screen Show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Symbol</vt:lpstr>
      <vt:lpstr>Tahoma</vt:lpstr>
      <vt:lpstr>Traditional Arabic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PowerPoint Presentation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203</cp:revision>
  <dcterms:created xsi:type="dcterms:W3CDTF">2010-10-14T09:31:28Z</dcterms:created>
  <dcterms:modified xsi:type="dcterms:W3CDTF">2017-02-06T19:12:17Z</dcterms:modified>
</cp:coreProperties>
</file>