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2" r:id="rId2"/>
    <p:sldId id="273" r:id="rId3"/>
    <p:sldId id="294" r:id="rId4"/>
    <p:sldId id="274" r:id="rId5"/>
    <p:sldId id="257" r:id="rId6"/>
    <p:sldId id="295" r:id="rId7"/>
    <p:sldId id="317" r:id="rId8"/>
    <p:sldId id="291" r:id="rId9"/>
    <p:sldId id="306" r:id="rId10"/>
    <p:sldId id="311" r:id="rId11"/>
    <p:sldId id="305" r:id="rId12"/>
    <p:sldId id="307" r:id="rId13"/>
    <p:sldId id="296" r:id="rId14"/>
    <p:sldId id="309" r:id="rId15"/>
    <p:sldId id="304" r:id="rId16"/>
    <p:sldId id="268" r:id="rId17"/>
    <p:sldId id="298" r:id="rId18"/>
    <p:sldId id="299" r:id="rId19"/>
    <p:sldId id="300" r:id="rId20"/>
    <p:sldId id="310" r:id="rId21"/>
    <p:sldId id="308" r:id="rId22"/>
    <p:sldId id="293" r:id="rId23"/>
    <p:sldId id="316" r:id="rId24"/>
    <p:sldId id="290" r:id="rId25"/>
    <p:sldId id="292" r:id="rId26"/>
    <p:sldId id="285" r:id="rId27"/>
    <p:sldId id="313" r:id="rId28"/>
    <p:sldId id="301" r:id="rId29"/>
    <p:sldId id="314" r:id="rId30"/>
    <p:sldId id="312" r:id="rId31"/>
    <p:sldId id="286" r:id="rId32"/>
    <p:sldId id="315" r:id="rId3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7" autoAdjust="0"/>
    <p:restoredTop sz="94660"/>
  </p:normalViewPr>
  <p:slideViewPr>
    <p:cSldViewPr>
      <p:cViewPr>
        <p:scale>
          <a:sx n="80" d="100"/>
          <a:sy n="80" d="100"/>
        </p:scale>
        <p:origin x="-20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4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x-none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1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1/22/18 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x-none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x-none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x-none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1/22/18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z="3600" dirty="0"/>
              <a:t>Posterior pituitary</a:t>
            </a:r>
          </a:p>
          <a:p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Receptors of ADH (vasopressin)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r>
              <a:rPr lang="en-US" dirty="0"/>
              <a:t>There are 3 types of receptors for ADH:</a:t>
            </a:r>
          </a:p>
          <a:p>
            <a:pPr lvl="1"/>
            <a:r>
              <a:rPr lang="en-US" dirty="0"/>
              <a:t>V</a:t>
            </a:r>
            <a:r>
              <a:rPr lang="en-US" sz="1600" dirty="0"/>
              <a:t>1A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sz="1600" dirty="0"/>
              <a:t>1B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sz="1600" dirty="0"/>
              <a:t>2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/>
              <a:t>V</a:t>
            </a:r>
            <a:r>
              <a:rPr lang="en-US" sz="1600" dirty="0"/>
              <a:t>1A  </a:t>
            </a:r>
            <a:r>
              <a:rPr lang="en-US" sz="2400" dirty="0"/>
              <a:t>receptors</a:t>
            </a:r>
            <a:r>
              <a:rPr lang="en-US" sz="1600" dirty="0"/>
              <a:t> </a:t>
            </a:r>
            <a:r>
              <a:rPr lang="en-US" sz="2400" dirty="0"/>
              <a:t>mediate</a:t>
            </a:r>
            <a:r>
              <a:rPr lang="en-US" sz="1600" dirty="0"/>
              <a:t> </a:t>
            </a:r>
            <a:r>
              <a:rPr lang="en-US" sz="2400" dirty="0"/>
              <a:t>vasoconstriction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/>
              <a:t>V</a:t>
            </a:r>
            <a:r>
              <a:rPr lang="en-US" sz="1600" dirty="0"/>
              <a:t>1A</a:t>
            </a:r>
            <a:r>
              <a:rPr lang="en-US" sz="2400" dirty="0"/>
              <a:t> receptors also found in the liver glycogenolysis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/>
              <a:t>V</a:t>
            </a:r>
            <a:r>
              <a:rPr lang="en-US" sz="1600" dirty="0"/>
              <a:t>1B</a:t>
            </a:r>
            <a:r>
              <a:rPr lang="en-US" sz="2400" dirty="0"/>
              <a:t> receptors are unique to anterior pituitary and mediate increased ACTH secretion 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/>
              <a:t>V</a:t>
            </a:r>
            <a:r>
              <a:rPr lang="en-US" sz="1600" dirty="0"/>
              <a:t>2 </a:t>
            </a:r>
            <a:r>
              <a:rPr lang="en-US" sz="2400" dirty="0"/>
              <a:t>receptors are located in the principle cells in distal convoluted tubule and collecting ducts in the kidneys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Mechanism of action of ADH: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</a:rPr>
              <a:t>antidiuresis</a:t>
            </a:r>
            <a:endParaRPr lang="en-US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ADH binds to V</a:t>
            </a:r>
            <a:r>
              <a:rPr lang="en-US" sz="2000" dirty="0"/>
              <a:t>2</a:t>
            </a:r>
            <a:r>
              <a:rPr lang="en-US" sz="2800" dirty="0"/>
              <a:t> receptors on the </a:t>
            </a:r>
            <a:r>
              <a:rPr lang="en-US" sz="2800" dirty="0" err="1"/>
              <a:t>peritubular</a:t>
            </a:r>
            <a:r>
              <a:rPr lang="en-US" sz="2800" dirty="0"/>
              <a:t>(</a:t>
            </a:r>
            <a:r>
              <a:rPr lang="en-US" sz="2800" dirty="0" err="1"/>
              <a:t>serosal</a:t>
            </a:r>
            <a:r>
              <a:rPr lang="en-US" sz="2800" dirty="0"/>
              <a:t>) surface of cells (principle cells) of the distal convoluted tubules and </a:t>
            </a:r>
            <a:r>
              <a:rPr lang="en-US" sz="2800" dirty="0" err="1"/>
              <a:t>medullary</a:t>
            </a:r>
            <a:r>
              <a:rPr lang="en-US" sz="2800" dirty="0"/>
              <a:t> collecting ducts.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Via </a:t>
            </a:r>
            <a:r>
              <a:rPr lang="en-US" sz="2800" dirty="0" err="1"/>
              <a:t>adenylate</a:t>
            </a:r>
            <a:r>
              <a:rPr lang="en-US" sz="2800" dirty="0"/>
              <a:t> </a:t>
            </a:r>
            <a:r>
              <a:rPr lang="en-US" sz="2800" dirty="0" err="1"/>
              <a:t>cyclase</a:t>
            </a:r>
            <a:r>
              <a:rPr lang="en-US" sz="2800" dirty="0"/>
              <a:t>/</a:t>
            </a:r>
            <a:r>
              <a:rPr lang="en-US" sz="2800" dirty="0" err="1"/>
              <a:t>cAMP</a:t>
            </a:r>
            <a:r>
              <a:rPr lang="en-US" sz="2800" dirty="0"/>
              <a:t> induces production and insertion of </a:t>
            </a:r>
            <a:r>
              <a:rPr lang="en-US" sz="2800" b="1" dirty="0">
                <a:solidFill>
                  <a:srgbClr val="FF0000"/>
                </a:solidFill>
              </a:rPr>
              <a:t>aquaporin2</a:t>
            </a:r>
            <a:r>
              <a:rPr lang="en-US" sz="2800" dirty="0"/>
              <a:t> into the luminal membrane and enhances permeability of cell to water.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Increased membrane permeability to water permits back diffusion of solute-free water, resulting in increased urine </a:t>
            </a:r>
            <a:r>
              <a:rPr lang="en-US" sz="2800" dirty="0" err="1"/>
              <a:t>osmolality</a:t>
            </a:r>
            <a:r>
              <a:rPr lang="en-US" sz="2800" dirty="0"/>
              <a:t> (concentrates urine).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issinglink.ucsf.edu/lm/Renal_physio_modules/images/ADH_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57374"/>
            <a:ext cx="7506577" cy="4848226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Mechanism of action of ADH</a:t>
            </a:r>
            <a:endParaRPr lang="en-GB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2003425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The single most important function of ADH is to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conserve body water by reducing urine output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38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239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If plasma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 is directly increased by administration of solutes, only those solutes that </a:t>
            </a:r>
            <a:r>
              <a:rPr lang="en-US" sz="2800" u="sng" dirty="0">
                <a:cs typeface="Times New Roman" pitchFamily="18" charset="0"/>
              </a:rPr>
              <a:t>do not freely or rapidly penetrate cell membranes</a:t>
            </a:r>
            <a:r>
              <a:rPr lang="en-US" sz="2800" dirty="0">
                <a:cs typeface="Times New Roman" pitchFamily="18" charset="0"/>
              </a:rPr>
              <a:t>, such as sodium, cause ADH release.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Conversely, substances that enter cells rapidly, such as urea, do not change osmotic equilibrium and thus do not stimulate ADH release.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secretion is very sensitive to changes in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Changes of 1-2% result in increased ADH secretion.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48400" cy="114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ADH 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osmotic stimuli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cs typeface="Times New Roman" pitchFamily="18" charset="0"/>
              </a:rPr>
              <a:t>Hypovolemia</a:t>
            </a:r>
            <a:r>
              <a:rPr lang="en-US" sz="2800" dirty="0">
                <a:cs typeface="Times New Roman" pitchFamily="18" charset="0"/>
              </a:rPr>
              <a:t> is perceived by “pressure receptors” -- carotid and aortic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, and stretch receptors in left atrium and pulmonary veins.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Normally, pressure receptors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tonically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inhibit ADH release</a:t>
            </a:r>
            <a:r>
              <a:rPr lang="en-US" sz="2800" dirty="0">
                <a:cs typeface="Times New Roman" pitchFamily="18" charset="0"/>
              </a:rPr>
              <a:t>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Decrease in blood pressure induces ADH secretion by reducing input from pressure receptors.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The reduced neural input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relieves the source of tonic inhibition on hypothalamic cells that secrete ADH.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Sensitivity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is less than </a:t>
            </a:r>
            <a:r>
              <a:rPr lang="en-US" sz="2800" dirty="0" err="1">
                <a:cs typeface="Times New Roman" pitchFamily="18" charset="0"/>
              </a:rPr>
              <a:t>osmoreceptors</a:t>
            </a:r>
            <a:r>
              <a:rPr lang="en-US" sz="2800" dirty="0">
                <a:cs typeface="Times New Roman" pitchFamily="18" charset="0"/>
              </a:rPr>
              <a:t>– senses 5 to 10% change in volume 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086600" cy="9906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ADH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non-osmotic stimuli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Function of ADH </a:t>
            </a:r>
            <a:br>
              <a:rPr lang="en-US" dirty="0"/>
            </a:br>
            <a:r>
              <a:rPr lang="en-US" sz="3600" dirty="0"/>
              <a:t>(vasopressin)</a:t>
            </a: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41475"/>
            <a:ext cx="44973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10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Regulation of ADH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81200"/>
            <a:ext cx="3124200" cy="4114800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Dehydration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ADH released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Overhydration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ADH inhibited</a:t>
            </a:r>
          </a:p>
        </p:txBody>
      </p:sp>
      <p:pic>
        <p:nvPicPr>
          <p:cNvPr id="38916" name="Picture 4" descr="17750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457200" y="0"/>
            <a:ext cx="4446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57912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1" y="5194300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Plasma </a:t>
            </a:r>
            <a:r>
              <a:rPr lang="en-US" sz="3200" b="1" dirty="0" err="1">
                <a:solidFill>
                  <a:srgbClr val="0000FF"/>
                </a:solidFill>
              </a:rPr>
              <a:t>Osmolarity</a:t>
            </a:r>
            <a:r>
              <a:rPr lang="en-US" sz="3200" b="1" dirty="0">
                <a:solidFill>
                  <a:srgbClr val="0000FF"/>
                </a:solidFill>
              </a:rPr>
              <a:t> stimulates both ADH release and thirst via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OSMORECEOPTORS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0"/>
            <a:ext cx="59912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27813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Angiotensin II </a:t>
            </a:r>
          </a:p>
          <a:p>
            <a:pPr algn="ctr"/>
            <a:r>
              <a:rPr lang="en-US" sz="3200" b="1"/>
              <a:t>ADH</a:t>
            </a:r>
          </a:p>
          <a:p>
            <a:pPr algn="ctr"/>
            <a:endParaRPr lang="en-US" sz="3200" b="1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505200" y="3200400"/>
            <a:ext cx="1371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5486400" y="3352800"/>
            <a:ext cx="838200" cy="76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400800" y="2514600"/>
            <a:ext cx="1752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Increased</a:t>
            </a:r>
          </a:p>
          <a:p>
            <a:pPr algn="ctr"/>
            <a:r>
              <a:rPr lang="en-US" b="1" dirty="0"/>
              <a:t>Blood</a:t>
            </a:r>
          </a:p>
          <a:p>
            <a:pPr algn="ctr"/>
            <a:r>
              <a:rPr lang="en-US" b="1" dirty="0"/>
              <a:t>Pressure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Physiology of posterior Pituitary gland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Hypothalamic control</a:t>
            </a:r>
          </a:p>
          <a:p>
            <a:r>
              <a:rPr lang="en-US" dirty="0"/>
              <a:t>Posterior pituitary hormones</a:t>
            </a:r>
          </a:p>
          <a:p>
            <a:pPr lvl="1"/>
            <a:r>
              <a:rPr lang="en-US" dirty="0"/>
              <a:t>ADH</a:t>
            </a:r>
          </a:p>
          <a:p>
            <a:pPr lvl="2"/>
            <a:r>
              <a:rPr lang="en-US" dirty="0"/>
              <a:t>Physiological functions </a:t>
            </a:r>
          </a:p>
          <a:p>
            <a:pPr lvl="2"/>
            <a:r>
              <a:rPr lang="en-US" dirty="0"/>
              <a:t>Control of secretion</a:t>
            </a:r>
          </a:p>
          <a:p>
            <a:pPr lvl="3"/>
            <a:r>
              <a:rPr lang="en-US" dirty="0"/>
              <a:t>Osmotic stimuli</a:t>
            </a:r>
          </a:p>
          <a:p>
            <a:pPr lvl="3"/>
            <a:r>
              <a:rPr lang="en-US" dirty="0"/>
              <a:t>Non-osmotic stimuli</a:t>
            </a:r>
          </a:p>
          <a:p>
            <a:pPr lvl="1"/>
            <a:r>
              <a:rPr lang="en-US" dirty="0" err="1"/>
              <a:t>Oxytocin</a:t>
            </a:r>
            <a:endParaRPr lang="en-US" dirty="0"/>
          </a:p>
          <a:p>
            <a:pPr lvl="2"/>
            <a:r>
              <a:rPr lang="en-US" dirty="0"/>
              <a:t>Physiological functions</a:t>
            </a:r>
          </a:p>
          <a:p>
            <a:pPr lvl="2"/>
            <a:r>
              <a:rPr lang="en-US" dirty="0"/>
              <a:t>Control of secretion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Other stimuli that affect ADH secretion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Stimuli that increase ADH secretion:</a:t>
            </a:r>
          </a:p>
          <a:p>
            <a:pPr lvl="1"/>
            <a:r>
              <a:rPr lang="en-US" dirty="0"/>
              <a:t>Pain</a:t>
            </a:r>
          </a:p>
          <a:p>
            <a:pPr lvl="1"/>
            <a:r>
              <a:rPr lang="en-US" dirty="0"/>
              <a:t>Nausea</a:t>
            </a:r>
          </a:p>
          <a:p>
            <a:pPr lvl="1"/>
            <a:r>
              <a:rPr lang="en-US" dirty="0"/>
              <a:t>Surgical stress</a:t>
            </a:r>
          </a:p>
          <a:p>
            <a:pPr lvl="1"/>
            <a:r>
              <a:rPr lang="en-US" dirty="0"/>
              <a:t>Emotional stress</a:t>
            </a:r>
          </a:p>
          <a:p>
            <a:r>
              <a:rPr lang="en-US" dirty="0"/>
              <a:t>Stimuli that decrease ADH secretion:</a:t>
            </a:r>
          </a:p>
          <a:p>
            <a:pPr lvl="1"/>
            <a:r>
              <a:rPr lang="en-US" dirty="0"/>
              <a:t>Alcohol intake 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76200" y="1295400"/>
          <a:ext cx="8077200" cy="5515553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92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5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8748">
                <a:tc>
                  <a:txBody>
                    <a:bodyPr/>
                    <a:lstStyle/>
                    <a:p>
                      <a:r>
                        <a:rPr lang="en-GB" dirty="0"/>
                        <a:t>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Osmoreceptors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Baroreceptors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Location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Anterolateral</a:t>
                      </a:r>
                      <a:r>
                        <a:rPr lang="en-GB" dirty="0"/>
                        <a:t> hypothalamus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Carotid sinus &amp; aortic arch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165">
                <a:tc>
                  <a:txBody>
                    <a:bodyPr/>
                    <a:lstStyle/>
                    <a:p>
                      <a:r>
                        <a:rPr lang="en-GB"/>
                        <a:t>Value Measured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Plasma </a:t>
                      </a:r>
                      <a:r>
                        <a:rPr lang="en-GB" dirty="0" err="1"/>
                        <a:t>osmolality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Circulating volume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ADH Release Stimulated By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Activation 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Suppression 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 dirty="0"/>
                        <a:t>Change Required for Action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1% above 280 mosm/kg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10-15% decrease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Resulting Amount of ADH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Small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Large (vasoconstriction)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748">
                <a:tc>
                  <a:txBody>
                    <a:bodyPr/>
                    <a:lstStyle/>
                    <a:p>
                      <a:r>
                        <a:rPr lang="en-GB"/>
                        <a:t>Override Other?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Table summarizes the major characteristics of </a:t>
            </a:r>
            <a:r>
              <a:rPr lang="en-GB" sz="1800" dirty="0" err="1"/>
              <a:t>osmoreceptors</a:t>
            </a:r>
            <a:r>
              <a:rPr lang="en-GB" sz="1800" dirty="0"/>
              <a:t> and </a:t>
            </a:r>
            <a:r>
              <a:rPr lang="en-GB" sz="1800" dirty="0" err="1"/>
              <a:t>baroreceptors</a:t>
            </a:r>
            <a:endParaRPr lang="en-GB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Control of ADH Release</a:t>
            </a:r>
            <a:r>
              <a:rPr lang="en-CA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CA" dirty="0">
                <a:solidFill>
                  <a:schemeClr val="tx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Osmotic pressure</a:t>
            </a:r>
            <a:r>
              <a:rPr lang="en-US">
                <a:latin typeface="Arial" charset="0"/>
              </a:rPr>
              <a:t>:</a:t>
            </a:r>
          </a:p>
          <a:p>
            <a:pPr lvl="1"/>
            <a:r>
              <a:rPr lang="en-US">
                <a:latin typeface="Arial" charset="0"/>
              </a:rPr>
              <a:t>Osmoreceptor mediated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osmolality  ADH secretion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osmolality   ADH secretion</a:t>
            </a:r>
          </a:p>
          <a:p>
            <a:r>
              <a:rPr lang="en-US" b="1">
                <a:latin typeface="Arial" charset="0"/>
              </a:rPr>
              <a:t>Volume effects</a:t>
            </a:r>
          </a:p>
          <a:p>
            <a:pPr lvl="1"/>
            <a:r>
              <a:rPr lang="en-US">
                <a:latin typeface="Arial" charset="0"/>
              </a:rPr>
              <a:t>Baroreceptor mediated (vagus nerve)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blood pressure   ADH secretion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blood pressure   ADH secretion</a:t>
            </a:r>
            <a:endParaRPr lang="en-US">
              <a:latin typeface="Arial" charset="0"/>
            </a:endParaRP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i450.photobucket.com/albums/qq225/effat57/islamic%20photos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1" y="1116012"/>
            <a:ext cx="8156231" cy="574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Oxytocin</a:t>
            </a:r>
            <a:r>
              <a:rPr lang="en-US" dirty="0"/>
              <a:t> </a:t>
            </a:r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Function of </a:t>
            </a:r>
            <a:r>
              <a:rPr lang="en-US" dirty="0" err="1"/>
              <a:t>oxytocin</a:t>
            </a:r>
            <a:r>
              <a:rPr lang="en-US" dirty="0"/>
              <a:t> 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Breast-feeding</a:t>
            </a:r>
          </a:p>
          <a:p>
            <a:pPr lvl="1"/>
            <a:r>
              <a:rPr lang="en-US">
                <a:latin typeface="Arial" charset="0"/>
              </a:rPr>
              <a:t>contracts the myoepithelial cells of the alveoli</a:t>
            </a:r>
          </a:p>
          <a:p>
            <a:pPr lvl="1">
              <a:buFont typeface="Wingdings 2" pitchFamily="18" charset="2"/>
              <a:buNone/>
            </a:pPr>
            <a:r>
              <a:rPr lang="en-US">
                <a:latin typeface="Arial" charset="0"/>
              </a:rPr>
              <a:t>(classic neuroendocrine reflex)</a:t>
            </a:r>
          </a:p>
          <a:p>
            <a:pPr lvl="1">
              <a:buFont typeface="Wingdings 2" pitchFamily="18" charset="2"/>
              <a:buNone/>
            </a:pPr>
            <a:endParaRPr lang="en-CA">
              <a:latin typeface="Arial" charset="0"/>
            </a:endParaRPr>
          </a:p>
          <a:p>
            <a:r>
              <a:rPr lang="en-US" b="1">
                <a:latin typeface="Arial" charset="0"/>
              </a:rPr>
              <a:t>Childbirth</a:t>
            </a:r>
            <a:r>
              <a:rPr lang="en-US">
                <a:latin typeface="Arial" charset="0"/>
              </a:rPr>
              <a:t> (parturition)</a:t>
            </a:r>
          </a:p>
          <a:p>
            <a:pPr lvl="1"/>
            <a:r>
              <a:rPr lang="en-US">
                <a:latin typeface="Arial" charset="0"/>
              </a:rPr>
              <a:t> in late pregnancy, uterine smooth muscle (myometrium) becomes sensitive to oxytocin</a:t>
            </a:r>
          </a:p>
          <a:p>
            <a:pPr lvl="1" algn="ctr">
              <a:buFont typeface="Wingdings 2" pitchFamily="18" charset="2"/>
              <a:buNone/>
            </a:pPr>
            <a:r>
              <a:rPr lang="en-US">
                <a:latin typeface="Arial" charset="0"/>
              </a:rPr>
              <a:t>(positive feedback)</a:t>
            </a:r>
            <a:endParaRPr lang="en-CA">
              <a:latin typeface="Arial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81150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feeding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Childbirth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" y="2233611"/>
            <a:ext cx="7997587" cy="40147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4102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705600" y="220980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Pitocin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stimuli that control release of </a:t>
            </a:r>
            <a:r>
              <a:rPr lang="en-US" sz="2800" dirty="0" err="1"/>
              <a:t>oxytocin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humans, </a:t>
            </a:r>
            <a:r>
              <a:rPr lang="en-GB" dirty="0" err="1"/>
              <a:t>oxytocin</a:t>
            </a:r>
            <a:r>
              <a:rPr lang="en-GB" dirty="0"/>
              <a:t> is thought to be released during hugging, touching, and orgasm in both sexes.</a:t>
            </a:r>
          </a:p>
          <a:p>
            <a:r>
              <a:rPr lang="en-US" dirty="0"/>
              <a:t>Release increased during stress</a:t>
            </a:r>
          </a:p>
          <a:p>
            <a:r>
              <a:rPr lang="en-US" dirty="0"/>
              <a:t>Release inhibited by alcohol</a:t>
            </a:r>
          </a:p>
          <a:p>
            <a:r>
              <a:rPr lang="en-US" dirty="0"/>
              <a:t>In males secretion increases at  </a:t>
            </a:r>
          </a:p>
          <a:p>
            <a:pPr>
              <a:buNone/>
            </a:pPr>
            <a:r>
              <a:rPr lang="en-US" dirty="0"/>
              <a:t> time of ejaculation (contraction of smooth muscle of vas deferens)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2" descr="Oxytocin &amp; Endorphins for Happiness &amp; Weight Loss – Dr. John Gray  - Photographer: graur razvan ion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95251"/>
            <a:ext cx="16002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Posterior Pituitary Gland</a:t>
            </a:r>
          </a:p>
        </p:txBody>
      </p:sp>
      <p:pic>
        <p:nvPicPr>
          <p:cNvPr id="25603" name="Picture 3" descr="177503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0" y="1752600"/>
            <a:ext cx="4386458" cy="40354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43400" y="2743200"/>
            <a:ext cx="3810000" cy="2667000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Does not synthesize hormones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Consists of axon terminals of hypothalamic neurons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Oxytocin</a:t>
            </a:r>
            <a:r>
              <a:rPr lang="en-US" dirty="0"/>
              <a:t> and autism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Autistic group had significantly lower plasma </a:t>
            </a:r>
            <a:r>
              <a:rPr lang="en-GB" dirty="0" err="1"/>
              <a:t>oxytocin</a:t>
            </a:r>
            <a:r>
              <a:rPr lang="en-GB" dirty="0"/>
              <a:t> levels than in the non-autism group</a:t>
            </a:r>
          </a:p>
          <a:p>
            <a:r>
              <a:rPr lang="en-GB" dirty="0"/>
              <a:t>Elevated </a:t>
            </a:r>
            <a:r>
              <a:rPr lang="en-GB" dirty="0" err="1"/>
              <a:t>oxytocin</a:t>
            </a:r>
            <a:r>
              <a:rPr lang="en-GB" dirty="0"/>
              <a:t> was associated with higher scores on social and developmental measures for the non-autistic children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Summary of posterior pituitary hormones actions</a:t>
            </a:r>
          </a:p>
        </p:txBody>
      </p:sp>
      <p:pic>
        <p:nvPicPr>
          <p:cNvPr id="49154" name="Picture 2" descr="figure-09-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609725"/>
            <a:ext cx="3330575" cy="484663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450.photobucket.com/albums/qq225/effat57/islamic%20photos/43.jpg?t=1302444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0096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Hypothalamic control of pituitary secretions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Secretions of the posterior pituitary are controlled by</a:t>
            </a: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>
                <a:cs typeface="Tahoma" pitchFamily="34" charset="0"/>
              </a:rPr>
              <a:t> signals from hypothalamus</a:t>
            </a:r>
          </a:p>
          <a:p>
            <a:endParaRPr lang="en-US" dirty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14052"/>
            <a:ext cx="6212925" cy="37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ypo-PostP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544888" cy="4857750"/>
          </a:xfrm>
          <a:prstGeom prst="rect">
            <a:avLst/>
          </a:prstGeom>
          <a:noFill/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1356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Oxytocin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Vasopressin</a:t>
            </a:r>
            <a:r>
              <a:rPr lang="en-US" sz="2800" dirty="0"/>
              <a:t> are manufactured in the hypothalamus, but released in the posterior pituitary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-47088"/>
            <a:ext cx="2895600" cy="3695015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57214" y="152400"/>
            <a:ext cx="2133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Herring Body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048000" y="769177"/>
            <a:ext cx="4152670" cy="685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97" y="3507011"/>
            <a:ext cx="4275333" cy="32065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1838980"/>
            <a:ext cx="3886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</a:rPr>
              <a:t>Pituicytes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</a:rPr>
              <a:t> function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It forms physical and 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chemical barrier between nerve terminal and blood vessels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Amplify auto receptor negative feedback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844" y="925380"/>
            <a:ext cx="7244292" cy="5433219"/>
          </a:xfrm>
        </p:spPr>
      </p:pic>
    </p:spTree>
    <p:extLst>
      <p:ext uri="{BB962C8B-B14F-4D97-AF65-F5344CB8AC3E}">
        <p14:creationId xmlns:p14="http://schemas.microsoft.com/office/powerpoint/2010/main" val="108719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Antidiuretic hormone </a:t>
            </a:r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(vasopressin)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Synthesis of ADH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It is synthesized as pre-</a:t>
            </a:r>
            <a:r>
              <a:rPr lang="en-US" sz="2800" dirty="0" err="1">
                <a:cs typeface="Times New Roman" pitchFamily="18" charset="0"/>
              </a:rPr>
              <a:t>prohormone</a:t>
            </a:r>
            <a:r>
              <a:rPr lang="en-US" sz="2800" dirty="0">
                <a:cs typeface="Times New Roman" pitchFamily="18" charset="0"/>
              </a:rPr>
              <a:t> and processed into a </a:t>
            </a:r>
            <a:r>
              <a:rPr lang="en-US" sz="2800" dirty="0" err="1">
                <a:cs typeface="Times New Roman" pitchFamily="18" charset="0"/>
              </a:rPr>
              <a:t>nonapeptide</a:t>
            </a:r>
            <a:r>
              <a:rPr lang="en-US" sz="2800" dirty="0">
                <a:cs typeface="Times New Roman" pitchFamily="18" charset="0"/>
              </a:rPr>
              <a:t> (nine amino acids).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ADH synthesized in the cell bodies of hypothalamic neurons(</a:t>
            </a:r>
            <a:r>
              <a:rPr lang="en-US" sz="2800" dirty="0" err="1"/>
              <a:t>supraoptic</a:t>
            </a:r>
            <a:r>
              <a:rPr lang="en-US" sz="2800" dirty="0"/>
              <a:t> nucleus)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is stored in the neurohypophysis (posterior pituitary)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2402</TotalTime>
  <Words>783</Words>
  <Application>Microsoft Macintosh PowerPoint</Application>
  <PresentationFormat>On-screen Show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Endocrinology</vt:lpstr>
      <vt:lpstr>Physiology of posterior Pituitary gland</vt:lpstr>
      <vt:lpstr>Posterior Pituitary Gland</vt:lpstr>
      <vt:lpstr>Hypothalamic control of pituitary secretions</vt:lpstr>
      <vt:lpstr>Oxytocin and Vasopressin are manufactured in the hypothalamus, but released in the posterior pituitary</vt:lpstr>
      <vt:lpstr>PowerPoint Presentation</vt:lpstr>
      <vt:lpstr>PowerPoint Presentation</vt:lpstr>
      <vt:lpstr>Antidiuretic hormone </vt:lpstr>
      <vt:lpstr>Synthesis of ADH </vt:lpstr>
      <vt:lpstr>Receptors of ADH (vasopressin)</vt:lpstr>
      <vt:lpstr>Mechanism of action of ADH: antidiuresis</vt:lpstr>
      <vt:lpstr>Mechanism of action of ADH</vt:lpstr>
      <vt:lpstr>The single most important function of ADH is to conserve body water by reducing urine output</vt:lpstr>
      <vt:lpstr>Secretion of ADH  osmotic stimuli </vt:lpstr>
      <vt:lpstr>Secretion of ADH non-osmotic stimuli</vt:lpstr>
      <vt:lpstr>Function of ADH  (vasopressin)</vt:lpstr>
      <vt:lpstr>Regulation of ADH</vt:lpstr>
      <vt:lpstr>PowerPoint Presentation</vt:lpstr>
      <vt:lpstr>PowerPoint Presentation</vt:lpstr>
      <vt:lpstr>Other stimuli that affect ADH secretion</vt:lpstr>
      <vt:lpstr>Table summarizes the major characteristics of osmoreceptors and baroreceptors</vt:lpstr>
      <vt:lpstr> Control of ADH Release </vt:lpstr>
      <vt:lpstr>PowerPoint Presentation</vt:lpstr>
      <vt:lpstr>Oxytocin </vt:lpstr>
      <vt:lpstr>Function of oxytocin </vt:lpstr>
      <vt:lpstr>Breast feeding</vt:lpstr>
      <vt:lpstr>Childbirth</vt:lpstr>
      <vt:lpstr>PowerPoint Presentation</vt:lpstr>
      <vt:lpstr>Other stimuli that control release of oxytocin</vt:lpstr>
      <vt:lpstr>Oxytocin and autism</vt:lpstr>
      <vt:lpstr>Summary of posterior pituitary hormones actions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maha</cp:lastModifiedBy>
  <cp:revision>155</cp:revision>
  <dcterms:created xsi:type="dcterms:W3CDTF">2010-10-14T09:31:28Z</dcterms:created>
  <dcterms:modified xsi:type="dcterms:W3CDTF">2018-01-22T20:49:54Z</dcterms:modified>
</cp:coreProperties>
</file>