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800" y="331978"/>
            <a:ext cx="851839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742" y="2168093"/>
            <a:ext cx="6360795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hyperlink" Target="https://www.google.com.sa/url?sa=i&amp;amp;rct=j&amp;amp;q&amp;amp;esrc=s&amp;amp;source=images&amp;amp;cd&amp;amp;cad=rja&amp;amp;uact=8&amp;amp;ved=0ahUKEwjTwYzGna3SAhXG7xQKHXPOCEoQjRwIBw&amp;amp;url=https%3A%2F%2Fwww.pexels.com%2Fsearch%2Fflowers%2F&amp;amp;psig=AFQjCNERppsnGYopOjl4o5m-Dn9ZxvC0RA&amp;amp;ust=1488180226366359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526" y="371678"/>
            <a:ext cx="554609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650" b="1">
                <a:solidFill>
                  <a:srgbClr val="1204D5"/>
                </a:solidFill>
                <a:latin typeface="Times New Roman"/>
                <a:cs typeface="Times New Roman"/>
                <a:hlinkClick r:id="rId3"/>
              </a:rPr>
              <a:t>ميحرلا </a:t>
            </a:r>
            <a:r>
              <a:rPr dirty="0" sz="6000" spc="-220" b="1">
                <a:solidFill>
                  <a:srgbClr val="1204D5"/>
                </a:solidFill>
                <a:latin typeface="Times New Roman"/>
                <a:cs typeface="Times New Roman"/>
                <a:hlinkClick r:id="rId3"/>
              </a:rPr>
              <a:t>نمحرلا </a:t>
            </a:r>
            <a:r>
              <a:rPr dirty="0" sz="6000" spc="-915" b="1">
                <a:solidFill>
                  <a:srgbClr val="1204D5"/>
                </a:solidFill>
                <a:latin typeface="Times New Roman"/>
                <a:cs typeface="Times New Roman"/>
                <a:hlinkClick r:id="rId3"/>
              </a:rPr>
              <a:t>الله</a:t>
            </a:r>
            <a:r>
              <a:rPr dirty="0" sz="6000" spc="-620" b="1">
                <a:solidFill>
                  <a:srgbClr val="1204D5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dirty="0" sz="6000" spc="-1345" b="1">
                <a:solidFill>
                  <a:srgbClr val="1204D5"/>
                </a:solidFill>
                <a:latin typeface="Times New Roman"/>
                <a:cs typeface="Times New Roman"/>
                <a:hlinkClick r:id="rId3"/>
              </a:rPr>
              <a:t>مسب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647" y="19253"/>
            <a:ext cx="54743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85" b="1">
                <a:latin typeface="Trebuchet MS"/>
                <a:cs typeface="Trebuchet MS"/>
              </a:rPr>
              <a:t>Steroid </a:t>
            </a:r>
            <a:r>
              <a:rPr dirty="0" sz="3600" spc="-190" b="1">
                <a:latin typeface="Trebuchet MS"/>
                <a:cs typeface="Trebuchet MS"/>
              </a:rPr>
              <a:t>Hormones:</a:t>
            </a:r>
            <a:r>
              <a:rPr dirty="0" sz="3600" spc="-455" b="1">
                <a:latin typeface="Trebuchet MS"/>
                <a:cs typeface="Trebuchet MS"/>
              </a:rPr>
              <a:t> </a:t>
            </a:r>
            <a:r>
              <a:rPr dirty="0" sz="3600" spc="-225" b="1">
                <a:latin typeface="Trebuchet MS"/>
                <a:cs typeface="Trebuchet MS"/>
              </a:rPr>
              <a:t>Structure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838200"/>
            <a:ext cx="9029700" cy="5151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2475" y="6198819"/>
            <a:ext cx="21431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Guyton </a:t>
            </a:r>
            <a:r>
              <a:rPr dirty="0" u="heavy" sz="240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dirty="0" u="heavy" sz="2400" spc="-6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Hall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447800"/>
            <a:ext cx="3810000" cy="3286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2600" y="1905063"/>
            <a:ext cx="1979930" cy="462280"/>
          </a:xfrm>
          <a:prstGeom prst="rect"/>
          <a:ln w="9525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120650">
              <a:lnSpc>
                <a:spcPct val="100000"/>
              </a:lnSpc>
              <a:spcBef>
                <a:spcPts val="295"/>
              </a:spcBef>
            </a:pPr>
            <a:r>
              <a:rPr dirty="0" sz="2400" spc="-10" b="1">
                <a:latin typeface="Arial"/>
                <a:cs typeface="Arial"/>
              </a:rPr>
              <a:t>Aldosterone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0365" y="2618994"/>
            <a:ext cx="31095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The </a:t>
            </a:r>
            <a:r>
              <a:rPr dirty="0" sz="1800">
                <a:latin typeface="Arial"/>
                <a:cs typeface="Arial"/>
              </a:rPr>
              <a:t>main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mineralocorticoid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produced by the adrenal</a:t>
            </a:r>
            <a:r>
              <a:rPr dirty="0" sz="1800" spc="-20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gland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4862" y="1447800"/>
            <a:ext cx="3810000" cy="3286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650" y="322529"/>
            <a:ext cx="366966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5" b="1">
                <a:solidFill>
                  <a:srgbClr val="C00000"/>
                </a:solidFill>
                <a:latin typeface="Georgia"/>
                <a:cs typeface="Georgia"/>
              </a:rPr>
              <a:t>Mineralocorticoids: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5180" y="322529"/>
            <a:ext cx="227584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10" b="1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dirty="0" sz="2800" b="1">
                <a:solidFill>
                  <a:srgbClr val="C00000"/>
                </a:solidFill>
                <a:latin typeface="Georgia"/>
                <a:cs typeface="Georgia"/>
              </a:rPr>
              <a:t>ld</a:t>
            </a:r>
            <a:r>
              <a:rPr dirty="0" sz="2800" spc="-5" b="1">
                <a:solidFill>
                  <a:srgbClr val="C00000"/>
                </a:solidFill>
                <a:latin typeface="Georgia"/>
                <a:cs typeface="Georgia"/>
              </a:rPr>
              <a:t>o</a:t>
            </a:r>
            <a:r>
              <a:rPr dirty="0" sz="2800" spc="5" b="1">
                <a:solidFill>
                  <a:srgbClr val="C00000"/>
                </a:solidFill>
                <a:latin typeface="Georgia"/>
                <a:cs typeface="Georgia"/>
              </a:rPr>
              <a:t>s</a:t>
            </a:r>
            <a:r>
              <a:rPr dirty="0" sz="2800" spc="5" b="1">
                <a:solidFill>
                  <a:srgbClr val="C00000"/>
                </a:solidFill>
                <a:latin typeface="Georgia"/>
                <a:cs typeface="Georgia"/>
              </a:rPr>
              <a:t>t</a:t>
            </a:r>
            <a:r>
              <a:rPr dirty="0" sz="2800" spc="5" b="1">
                <a:solidFill>
                  <a:srgbClr val="C00000"/>
                </a:solidFill>
                <a:latin typeface="Georgia"/>
                <a:cs typeface="Georgia"/>
              </a:rPr>
              <a:t>erone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066800"/>
            <a:ext cx="4572000" cy="5632450"/>
          </a:xfrm>
          <a:custGeom>
            <a:avLst/>
            <a:gdLst/>
            <a:ahLst/>
            <a:cxnLst/>
            <a:rect l="l" t="t" r="r" b="b"/>
            <a:pathLst>
              <a:path w="4572000" h="5632450">
                <a:moveTo>
                  <a:pt x="0" y="5632450"/>
                </a:moveTo>
                <a:lnTo>
                  <a:pt x="4572000" y="5632450"/>
                </a:lnTo>
                <a:lnTo>
                  <a:pt x="4572000" y="0"/>
                </a:lnTo>
                <a:lnTo>
                  <a:pt x="0" y="0"/>
                </a:lnTo>
                <a:lnTo>
                  <a:pt x="0" y="5632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7340" y="1082166"/>
            <a:ext cx="4418330" cy="5148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86690" indent="-173990">
              <a:lnSpc>
                <a:spcPct val="100000"/>
              </a:lnSpc>
              <a:spcBef>
                <a:spcPts val="100"/>
              </a:spcBef>
              <a:buChar char="•"/>
              <a:tabLst>
                <a:tab pos="187325" algn="l"/>
              </a:tabLst>
            </a:pPr>
            <a:r>
              <a:rPr dirty="0" sz="2400" spc="-215">
                <a:latin typeface="Arial"/>
                <a:cs typeface="Arial"/>
              </a:rPr>
              <a:t>A </a:t>
            </a:r>
            <a:r>
              <a:rPr dirty="0" sz="2400" spc="-65">
                <a:latin typeface="Arial"/>
                <a:cs typeface="Arial"/>
              </a:rPr>
              <a:t>steroid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hormone.</a:t>
            </a:r>
            <a:endParaRPr sz="2400">
              <a:latin typeface="Arial"/>
              <a:cs typeface="Arial"/>
            </a:endParaRPr>
          </a:p>
          <a:p>
            <a:pPr algn="just" marL="165100" indent="-152400">
              <a:lnSpc>
                <a:spcPct val="100000"/>
              </a:lnSpc>
              <a:buChar char="•"/>
              <a:tabLst>
                <a:tab pos="165735" algn="l"/>
              </a:tabLst>
            </a:pPr>
            <a:r>
              <a:rPr dirty="0" sz="2400" spc="-135">
                <a:latin typeface="Arial"/>
                <a:cs typeface="Arial"/>
              </a:rPr>
              <a:t>Essential </a:t>
            </a:r>
            <a:r>
              <a:rPr dirty="0" sz="2400" spc="-5">
                <a:latin typeface="Arial"/>
                <a:cs typeface="Arial"/>
              </a:rPr>
              <a:t>for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life.</a:t>
            </a:r>
            <a:endParaRPr sz="2400">
              <a:latin typeface="Arial"/>
              <a:cs typeface="Arial"/>
            </a:endParaRPr>
          </a:p>
          <a:p>
            <a:pPr algn="just" marL="165100" indent="-152400">
              <a:lnSpc>
                <a:spcPct val="100000"/>
              </a:lnSpc>
              <a:buChar char="•"/>
              <a:tabLst>
                <a:tab pos="165735" algn="l"/>
              </a:tabLst>
            </a:pPr>
            <a:r>
              <a:rPr dirty="0" sz="2400" spc="-140">
                <a:latin typeface="Arial"/>
                <a:cs typeface="Arial"/>
              </a:rPr>
              <a:t>Synthesized </a:t>
            </a:r>
            <a:r>
              <a:rPr dirty="0" sz="2400" spc="-30">
                <a:latin typeface="Arial"/>
                <a:cs typeface="Arial"/>
              </a:rPr>
              <a:t>in </a:t>
            </a:r>
            <a:r>
              <a:rPr dirty="0" sz="2400" spc="-150">
                <a:latin typeface="Arial"/>
                <a:cs typeface="Arial"/>
              </a:rPr>
              <a:t>zona</a:t>
            </a:r>
            <a:r>
              <a:rPr dirty="0" sz="2400" spc="-35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glomerulosa</a:t>
            </a:r>
            <a:endParaRPr sz="2400">
              <a:latin typeface="Arial"/>
              <a:cs typeface="Arial"/>
            </a:endParaRPr>
          </a:p>
          <a:p>
            <a:pPr algn="just" marL="234950" indent="-222250">
              <a:lnSpc>
                <a:spcPct val="100000"/>
              </a:lnSpc>
              <a:spcBef>
                <a:spcPts val="5"/>
              </a:spcBef>
              <a:buChar char="•"/>
              <a:tabLst>
                <a:tab pos="235585" algn="l"/>
              </a:tabLst>
            </a:pPr>
            <a:r>
              <a:rPr dirty="0" sz="2400" spc="-90">
                <a:latin typeface="Arial"/>
                <a:cs typeface="Arial"/>
              </a:rPr>
              <a:t>Aldosterone </a:t>
            </a:r>
            <a:r>
              <a:rPr dirty="0" sz="2400" spc="-110">
                <a:latin typeface="Arial"/>
                <a:cs typeface="Arial"/>
              </a:rPr>
              <a:t>exerts </a:t>
            </a:r>
            <a:r>
              <a:rPr dirty="0" sz="2400" spc="-215">
                <a:latin typeface="Arial"/>
                <a:cs typeface="Arial"/>
              </a:rPr>
              <a:t>90%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0">
                <a:latin typeface="Arial"/>
                <a:cs typeface="Arial"/>
              </a:rPr>
              <a:t>all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400" spc="-55">
                <a:latin typeface="Arial"/>
                <a:cs typeface="Arial"/>
              </a:rPr>
              <a:t>mineralocorticoid</a:t>
            </a:r>
            <a:r>
              <a:rPr dirty="0" sz="2400" spc="-21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activity.</a:t>
            </a:r>
            <a:endParaRPr sz="2400">
              <a:latin typeface="Arial"/>
              <a:cs typeface="Arial"/>
            </a:endParaRPr>
          </a:p>
          <a:p>
            <a:pPr algn="just" marL="165100" indent="-152400">
              <a:lnSpc>
                <a:spcPct val="100000"/>
              </a:lnSpc>
              <a:buChar char="•"/>
              <a:tabLst>
                <a:tab pos="165735" algn="l"/>
              </a:tabLst>
            </a:pPr>
            <a:r>
              <a:rPr dirty="0" sz="2400" spc="-150">
                <a:latin typeface="Arial"/>
                <a:cs typeface="Arial"/>
              </a:rPr>
              <a:t>Target </a:t>
            </a:r>
            <a:r>
              <a:rPr dirty="0" sz="2400" spc="-110">
                <a:latin typeface="Arial"/>
                <a:cs typeface="Arial"/>
              </a:rPr>
              <a:t>cells are </a:t>
            </a:r>
            <a:r>
              <a:rPr dirty="0" sz="2400" spc="-95">
                <a:latin typeface="Arial"/>
                <a:cs typeface="Arial"/>
              </a:rPr>
              <a:t>called</a:t>
            </a:r>
            <a:r>
              <a:rPr dirty="0" sz="2400" spc="15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“principal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400" spc="-170">
                <a:latin typeface="Arial"/>
                <a:cs typeface="Arial"/>
              </a:rPr>
              <a:t>(P)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cell”.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  <a:buSzPct val="95833"/>
              <a:buChar char="•"/>
              <a:tabLst>
                <a:tab pos="165735" algn="l"/>
              </a:tabLst>
            </a:pPr>
            <a:r>
              <a:rPr dirty="0" sz="2400" spc="-220">
                <a:latin typeface="Arial"/>
                <a:cs typeface="Arial"/>
              </a:rPr>
              <a:t>60%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85">
                <a:latin typeface="Arial"/>
                <a:cs typeface="Arial"/>
              </a:rPr>
              <a:t>aldosterone </a:t>
            </a:r>
            <a:r>
              <a:rPr dirty="0" sz="2400" spc="-80">
                <a:latin typeface="Arial"/>
                <a:cs typeface="Arial"/>
              </a:rPr>
              <a:t>bound</a:t>
            </a:r>
            <a:r>
              <a:rPr dirty="0" sz="2400" spc="370">
                <a:latin typeface="Arial"/>
                <a:cs typeface="Arial"/>
              </a:rPr>
              <a:t> </a:t>
            </a:r>
            <a:r>
              <a:rPr dirty="0" sz="2400" spc="2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400" spc="-130">
                <a:latin typeface="Arial"/>
                <a:cs typeface="Arial"/>
              </a:rPr>
              <a:t>plasma </a:t>
            </a:r>
            <a:r>
              <a:rPr dirty="0" sz="2400" spc="-145">
                <a:latin typeface="Arial"/>
                <a:cs typeface="Arial"/>
              </a:rPr>
              <a:t>protein…40% </a:t>
            </a:r>
            <a:r>
              <a:rPr dirty="0" sz="2400" spc="-125">
                <a:latin typeface="Arial"/>
                <a:cs typeface="Arial"/>
              </a:rPr>
              <a:t>is </a:t>
            </a:r>
            <a:r>
              <a:rPr dirty="0" sz="2400" spc="-50">
                <a:latin typeface="Arial"/>
                <a:cs typeface="Arial"/>
              </a:rPr>
              <a:t>free</a:t>
            </a:r>
            <a:r>
              <a:rPr dirty="0" sz="2400" spc="-23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form.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buSzPct val="95833"/>
              <a:buChar char="•"/>
              <a:tabLst>
                <a:tab pos="165735" algn="l"/>
              </a:tabLst>
            </a:pPr>
            <a:r>
              <a:rPr dirty="0" sz="2400" spc="-90">
                <a:latin typeface="Arial"/>
                <a:cs typeface="Arial"/>
              </a:rPr>
              <a:t>Half </a:t>
            </a:r>
            <a:r>
              <a:rPr dirty="0" sz="2400" spc="-25">
                <a:latin typeface="Arial"/>
                <a:cs typeface="Arial"/>
              </a:rPr>
              <a:t>life: </a:t>
            </a:r>
            <a:r>
              <a:rPr dirty="0" sz="2400" spc="-114">
                <a:latin typeface="Arial"/>
                <a:cs typeface="Arial"/>
              </a:rPr>
              <a:t>20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min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buSzPct val="95833"/>
              <a:buChar char="•"/>
              <a:tabLst>
                <a:tab pos="165735" algn="l"/>
              </a:tabLst>
            </a:pPr>
            <a:r>
              <a:rPr dirty="0" sz="2400" spc="-65">
                <a:latin typeface="Arial"/>
                <a:cs typeface="Arial"/>
              </a:rPr>
              <a:t>Much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10">
                <a:latin typeface="Arial"/>
                <a:cs typeface="Arial"/>
              </a:rPr>
              <a:t>secreted </a:t>
            </a:r>
            <a:r>
              <a:rPr dirty="0" sz="2400" spc="-85">
                <a:latin typeface="Arial"/>
                <a:cs typeface="Arial"/>
              </a:rPr>
              <a:t>aldosterone </a:t>
            </a:r>
            <a:r>
              <a:rPr dirty="0" sz="2400" spc="-125">
                <a:latin typeface="Arial"/>
                <a:cs typeface="Arial"/>
              </a:rPr>
              <a:t>is  </a:t>
            </a:r>
            <a:r>
              <a:rPr dirty="0" sz="2400" spc="-85">
                <a:latin typeface="Arial"/>
                <a:cs typeface="Arial"/>
              </a:rPr>
              <a:t>metabolized </a:t>
            </a:r>
            <a:r>
              <a:rPr dirty="0" sz="2400" spc="-90">
                <a:latin typeface="Arial"/>
                <a:cs typeface="Arial"/>
              </a:rPr>
              <a:t>by </a:t>
            </a:r>
            <a:r>
              <a:rPr dirty="0" sz="2400" spc="-30">
                <a:latin typeface="Arial"/>
                <a:cs typeface="Arial"/>
              </a:rPr>
              <a:t>the </a:t>
            </a:r>
            <a:r>
              <a:rPr dirty="0" sz="2400" spc="-45">
                <a:latin typeface="Arial"/>
                <a:cs typeface="Arial"/>
              </a:rPr>
              <a:t>liver </a:t>
            </a:r>
            <a:r>
              <a:rPr dirty="0" sz="2400" spc="-110">
                <a:latin typeface="Arial"/>
                <a:cs typeface="Arial"/>
              </a:rPr>
              <a:t>and  </a:t>
            </a:r>
            <a:r>
              <a:rPr dirty="0" sz="2400" spc="-85">
                <a:latin typeface="Arial"/>
                <a:cs typeface="Arial"/>
              </a:rPr>
              <a:t>converted </a:t>
            </a:r>
            <a:r>
              <a:rPr dirty="0" sz="2400" spc="25">
                <a:latin typeface="Arial"/>
                <a:cs typeface="Arial"/>
              </a:rPr>
              <a:t>to </a:t>
            </a:r>
            <a:r>
              <a:rPr dirty="0" sz="2400" spc="-65">
                <a:latin typeface="Arial"/>
                <a:cs typeface="Arial"/>
              </a:rPr>
              <a:t>tetrahydroglucuroind  derivative.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5400" y="1279525"/>
            <a:ext cx="3810000" cy="3286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517525"/>
            <a:ext cx="6214717" cy="3241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368" y="4253610"/>
            <a:ext cx="3503929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lr>
                <a:srgbClr val="660000"/>
              </a:buClr>
              <a:buFont typeface="Times New Roman"/>
              <a:buChar char="•"/>
              <a:tabLst>
                <a:tab pos="356870" algn="l"/>
                <a:tab pos="357505" algn="l"/>
                <a:tab pos="2673985" algn="l"/>
              </a:tabLst>
            </a:pPr>
            <a:r>
              <a:rPr dirty="0" sz="2800" spc="-140">
                <a:latin typeface="Arial"/>
                <a:cs typeface="Arial"/>
              </a:rPr>
              <a:t>Aldo</a:t>
            </a:r>
            <a:r>
              <a:rPr dirty="0" sz="2800" spc="-135">
                <a:latin typeface="Arial"/>
                <a:cs typeface="Arial"/>
              </a:rPr>
              <a:t>s</a:t>
            </a:r>
            <a:r>
              <a:rPr dirty="0" sz="2800">
                <a:latin typeface="Arial"/>
                <a:cs typeface="Arial"/>
              </a:rPr>
              <a:t>t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25">
                <a:latin typeface="Arial"/>
                <a:cs typeface="Arial"/>
              </a:rPr>
              <a:t>r</a:t>
            </a:r>
            <a:r>
              <a:rPr dirty="0" sz="2800" spc="-114">
                <a:latin typeface="Arial"/>
                <a:cs typeface="Arial"/>
              </a:rPr>
              <a:t>on</a:t>
            </a:r>
            <a:r>
              <a:rPr dirty="0" sz="2800" spc="-110">
                <a:latin typeface="Arial"/>
                <a:cs typeface="Arial"/>
              </a:rPr>
              <a:t>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95">
                <a:latin typeface="Arial"/>
                <a:cs typeface="Arial"/>
              </a:rPr>
              <a:t>leve</a:t>
            </a:r>
            <a:r>
              <a:rPr dirty="0" sz="2800" spc="-75">
                <a:latin typeface="Arial"/>
                <a:cs typeface="Arial"/>
              </a:rPr>
              <a:t>l</a:t>
            </a:r>
            <a:r>
              <a:rPr dirty="0" sz="2800" spc="-305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6900" y="4253610"/>
            <a:ext cx="451421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56739" algn="l"/>
              </a:tabLst>
            </a:pPr>
            <a:r>
              <a:rPr dirty="0" sz="2800" spc="-45">
                <a:latin typeface="Arial"/>
                <a:cs typeface="Arial"/>
              </a:rPr>
              <a:t>fluctuate	</a:t>
            </a:r>
            <a:r>
              <a:rPr dirty="0" sz="2800" spc="-90">
                <a:latin typeface="Arial"/>
                <a:cs typeface="Arial"/>
              </a:rPr>
              <a:t>diurnally—highest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792" y="4637608"/>
            <a:ext cx="8187055" cy="83820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95"/>
              </a:spcBef>
              <a:tabLst>
                <a:tab pos="2240915" algn="l"/>
                <a:tab pos="3238500" algn="l"/>
                <a:tab pos="3729354" algn="l"/>
                <a:tab pos="4110354" algn="l"/>
                <a:tab pos="4911725" algn="l"/>
                <a:tab pos="6073775" algn="l"/>
                <a:tab pos="6561455" algn="l"/>
                <a:tab pos="7125970" algn="l"/>
                <a:tab pos="7903209" algn="l"/>
              </a:tabLst>
            </a:pPr>
            <a:r>
              <a:rPr dirty="0" sz="2800" spc="-229">
                <a:latin typeface="Arial"/>
                <a:cs typeface="Arial"/>
              </a:rPr>
              <a:t>c</a:t>
            </a:r>
            <a:r>
              <a:rPr dirty="0" sz="2800" spc="-135">
                <a:latin typeface="Arial"/>
                <a:cs typeface="Arial"/>
              </a:rPr>
              <a:t>on</a:t>
            </a:r>
            <a:r>
              <a:rPr dirty="0" sz="2800" spc="-135">
                <a:latin typeface="Arial"/>
                <a:cs typeface="Arial"/>
              </a:rPr>
              <a:t>c</a:t>
            </a:r>
            <a:r>
              <a:rPr dirty="0" sz="2800" spc="-120">
                <a:latin typeface="Arial"/>
                <a:cs typeface="Arial"/>
              </a:rPr>
              <a:t>e</a:t>
            </a:r>
            <a:r>
              <a:rPr dirty="0" sz="2800" spc="-140">
                <a:latin typeface="Arial"/>
                <a:cs typeface="Arial"/>
              </a:rPr>
              <a:t>n</a:t>
            </a:r>
            <a:r>
              <a:rPr dirty="0" sz="2800" spc="40">
                <a:latin typeface="Arial"/>
                <a:cs typeface="Arial"/>
              </a:rPr>
              <a:t>tra</a:t>
            </a:r>
            <a:r>
              <a:rPr dirty="0" sz="2800" spc="15">
                <a:latin typeface="Arial"/>
                <a:cs typeface="Arial"/>
              </a:rPr>
              <a:t>t</a:t>
            </a:r>
            <a:r>
              <a:rPr dirty="0" sz="2800" spc="-15">
                <a:latin typeface="Arial"/>
                <a:cs typeface="Arial"/>
              </a:rPr>
              <a:t>i</a:t>
            </a:r>
            <a:r>
              <a:rPr dirty="0" sz="2800" spc="-35">
                <a:latin typeface="Arial"/>
                <a:cs typeface="Arial"/>
              </a:rPr>
              <a:t>o</a:t>
            </a:r>
            <a:r>
              <a:rPr dirty="0" sz="2800" spc="-85">
                <a:latin typeface="Arial"/>
                <a:cs typeface="Arial"/>
              </a:rPr>
              <a:t>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0">
                <a:latin typeface="Arial"/>
                <a:cs typeface="Arial"/>
              </a:rPr>
              <a:t>b</a:t>
            </a:r>
            <a:r>
              <a:rPr dirty="0" sz="2800" spc="-65">
                <a:latin typeface="Arial"/>
                <a:cs typeface="Arial"/>
              </a:rPr>
              <a:t>ei</a:t>
            </a:r>
            <a:r>
              <a:rPr dirty="0" sz="2800" spc="-114">
                <a:latin typeface="Arial"/>
                <a:cs typeface="Arial"/>
              </a:rPr>
              <a:t>n</a:t>
            </a:r>
            <a:r>
              <a:rPr dirty="0" sz="2800" spc="-235">
                <a:latin typeface="Arial"/>
                <a:cs typeface="Arial"/>
              </a:rPr>
              <a:t>g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40">
                <a:latin typeface="Arial"/>
                <a:cs typeface="Arial"/>
              </a:rPr>
              <a:t>a</a:t>
            </a:r>
            <a:r>
              <a:rPr dirty="0" sz="2800" spc="-20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35">
                <a:latin typeface="Arial"/>
                <a:cs typeface="Arial"/>
              </a:rPr>
              <a:t>8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85">
                <a:latin typeface="Arial"/>
                <a:cs typeface="Arial"/>
              </a:rPr>
              <a:t>AM,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5">
                <a:latin typeface="Arial"/>
                <a:cs typeface="Arial"/>
              </a:rPr>
              <a:t>l</a:t>
            </a:r>
            <a:r>
              <a:rPr dirty="0" sz="2800" spc="-35">
                <a:latin typeface="Arial"/>
                <a:cs typeface="Arial"/>
              </a:rPr>
              <a:t>o</a:t>
            </a:r>
            <a:r>
              <a:rPr dirty="0" sz="2800" spc="-80">
                <a:latin typeface="Arial"/>
                <a:cs typeface="Arial"/>
              </a:rPr>
              <a:t>west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40">
                <a:latin typeface="Arial"/>
                <a:cs typeface="Arial"/>
              </a:rPr>
              <a:t>a</a:t>
            </a:r>
            <a:r>
              <a:rPr dirty="0" sz="2800" spc="-20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20">
                <a:latin typeface="Arial"/>
                <a:cs typeface="Arial"/>
              </a:rPr>
              <a:t>1</a:t>
            </a:r>
            <a:r>
              <a:rPr dirty="0" sz="2800" spc="-135">
                <a:latin typeface="Arial"/>
                <a:cs typeface="Arial"/>
              </a:rPr>
              <a:t>1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434">
                <a:latin typeface="Arial"/>
                <a:cs typeface="Arial"/>
              </a:rPr>
              <a:t>P</a:t>
            </a:r>
            <a:r>
              <a:rPr dirty="0" sz="2800" spc="-5">
                <a:latin typeface="Arial"/>
                <a:cs typeface="Arial"/>
              </a:rPr>
              <a:t>M,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in  </a:t>
            </a:r>
            <a:r>
              <a:rPr dirty="0" sz="2800" spc="-75">
                <a:latin typeface="Arial"/>
                <a:cs typeface="Arial"/>
              </a:rPr>
              <a:t>parallel </a:t>
            </a:r>
            <a:r>
              <a:rPr dirty="0" sz="2800" spc="40">
                <a:latin typeface="Arial"/>
                <a:cs typeface="Arial"/>
              </a:rPr>
              <a:t>to </a:t>
            </a:r>
            <a:r>
              <a:rPr dirty="0" sz="2800" spc="-55">
                <a:latin typeface="Arial"/>
                <a:cs typeface="Arial"/>
              </a:rPr>
              <a:t>cortisol</a:t>
            </a:r>
            <a:r>
              <a:rPr dirty="0" sz="2800" spc="-475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rhythms.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876" y="336549"/>
            <a:ext cx="548449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-204" b="1">
                <a:latin typeface="Trebuchet MS"/>
                <a:cs typeface="Trebuchet MS"/>
              </a:rPr>
              <a:t>Steroid </a:t>
            </a:r>
            <a:r>
              <a:rPr dirty="0" sz="4000" spc="-210" b="1">
                <a:latin typeface="Trebuchet MS"/>
                <a:cs typeface="Trebuchet MS"/>
              </a:rPr>
              <a:t>Hormones:</a:t>
            </a:r>
            <a:r>
              <a:rPr dirty="0" sz="4000" spc="-484" b="1">
                <a:latin typeface="Trebuchet MS"/>
                <a:cs typeface="Trebuchet MS"/>
              </a:rPr>
              <a:t> </a:t>
            </a:r>
            <a:r>
              <a:rPr dirty="0" sz="4000" spc="-200" b="1">
                <a:latin typeface="Trebuchet MS"/>
                <a:cs typeface="Trebuchet MS"/>
              </a:rPr>
              <a:t>Action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7863"/>
            <a:ext cx="9144000" cy="4795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838200"/>
            <a:ext cx="5062474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4511" y="0"/>
            <a:ext cx="548005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200" b="1">
                <a:latin typeface="Trebuchet MS"/>
                <a:cs typeface="Trebuchet MS"/>
              </a:rPr>
              <a:t>Steroid </a:t>
            </a:r>
            <a:r>
              <a:rPr dirty="0" sz="4000" spc="-210" b="1">
                <a:latin typeface="Trebuchet MS"/>
                <a:cs typeface="Trebuchet MS"/>
              </a:rPr>
              <a:t>Hormones:</a:t>
            </a:r>
            <a:r>
              <a:rPr dirty="0" sz="4000" spc="-570" b="1">
                <a:latin typeface="Trebuchet MS"/>
                <a:cs typeface="Trebuchet MS"/>
              </a:rPr>
              <a:t> </a:t>
            </a:r>
            <a:r>
              <a:rPr dirty="0" sz="4000" spc="-200" b="1">
                <a:latin typeface="Trebuchet MS"/>
                <a:cs typeface="Trebuchet MS"/>
              </a:rPr>
              <a:t>Action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5167" y="4436491"/>
            <a:ext cx="3989704" cy="192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9715" marR="360045" indent="-247015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260350" algn="l"/>
              </a:tabLst>
            </a:pPr>
            <a:r>
              <a:rPr dirty="0" sz="2400" spc="-50">
                <a:latin typeface="Georgia"/>
                <a:cs typeface="Georgia"/>
              </a:rPr>
              <a:t>Increases </a:t>
            </a:r>
            <a:r>
              <a:rPr dirty="0" sz="2400" spc="-35">
                <a:latin typeface="Georgia"/>
                <a:cs typeface="Georgia"/>
              </a:rPr>
              <a:t>transcription </a:t>
            </a:r>
            <a:r>
              <a:rPr dirty="0" sz="2400" spc="-375">
                <a:latin typeface="Georgia"/>
                <a:cs typeface="Georgia"/>
              </a:rPr>
              <a:t>of  </a:t>
            </a:r>
            <a:r>
              <a:rPr dirty="0" sz="2400" spc="-114">
                <a:latin typeface="Georgia"/>
                <a:cs typeface="Georgia"/>
              </a:rPr>
              <a:t>Na</a:t>
            </a:r>
            <a:r>
              <a:rPr dirty="0" baseline="24305" sz="2400" spc="-172">
                <a:latin typeface="Georgia"/>
                <a:cs typeface="Georgia"/>
              </a:rPr>
              <a:t>+</a:t>
            </a:r>
            <a:r>
              <a:rPr dirty="0" sz="2400" spc="-114">
                <a:latin typeface="Georgia"/>
                <a:cs typeface="Georgia"/>
              </a:rPr>
              <a:t>/K</a:t>
            </a:r>
            <a:r>
              <a:rPr dirty="0" baseline="24305" sz="2400" spc="-172">
                <a:latin typeface="Georgia"/>
                <a:cs typeface="Georgia"/>
              </a:rPr>
              <a:t>+</a:t>
            </a:r>
            <a:r>
              <a:rPr dirty="0" baseline="24305" sz="2400" spc="-97">
                <a:latin typeface="Georgia"/>
                <a:cs typeface="Georgia"/>
              </a:rPr>
              <a:t> </a:t>
            </a:r>
            <a:r>
              <a:rPr dirty="0" sz="2400" spc="-25">
                <a:latin typeface="Georgia"/>
                <a:cs typeface="Georgia"/>
              </a:rPr>
              <a:t>pump</a:t>
            </a:r>
            <a:endParaRPr sz="2400">
              <a:latin typeface="Georgia"/>
              <a:cs typeface="Georgia"/>
            </a:endParaRPr>
          </a:p>
          <a:p>
            <a:pPr marL="259715" marR="5080" indent="-24701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260350" algn="l"/>
              </a:tabLst>
            </a:pPr>
            <a:r>
              <a:rPr dirty="0" sz="2400" spc="-50">
                <a:latin typeface="Georgia"/>
                <a:cs typeface="Georgia"/>
              </a:rPr>
              <a:t>Increases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-45">
                <a:latin typeface="Georgia"/>
                <a:cs typeface="Georgia"/>
              </a:rPr>
              <a:t>expression </a:t>
            </a:r>
            <a:r>
              <a:rPr dirty="0" sz="2400" spc="-20">
                <a:latin typeface="Georgia"/>
                <a:cs typeface="Georgia"/>
              </a:rPr>
              <a:t>of  </a:t>
            </a:r>
            <a:r>
              <a:rPr dirty="0" sz="2400" spc="-30">
                <a:latin typeface="Georgia"/>
                <a:cs typeface="Georgia"/>
              </a:rPr>
              <a:t>apical </a:t>
            </a:r>
            <a:r>
              <a:rPr dirty="0" sz="2400" spc="-100">
                <a:latin typeface="Georgia"/>
                <a:cs typeface="Georgia"/>
              </a:rPr>
              <a:t>Na</a:t>
            </a:r>
            <a:r>
              <a:rPr dirty="0" baseline="24305" sz="2400" spc="-150">
                <a:latin typeface="Georgia"/>
                <a:cs typeface="Georgia"/>
              </a:rPr>
              <a:t>+ </a:t>
            </a:r>
            <a:r>
              <a:rPr dirty="0" sz="2400" spc="-30">
                <a:latin typeface="Georgia"/>
                <a:cs typeface="Georgia"/>
              </a:rPr>
              <a:t>channels </a:t>
            </a:r>
            <a:r>
              <a:rPr dirty="0" sz="2400" spc="-35">
                <a:latin typeface="Georgia"/>
                <a:cs typeface="Georgia"/>
              </a:rPr>
              <a:t>and</a:t>
            </a:r>
            <a:r>
              <a:rPr dirty="0" sz="2400" spc="135">
                <a:latin typeface="Georgia"/>
                <a:cs typeface="Georgia"/>
              </a:rPr>
              <a:t> </a:t>
            </a:r>
            <a:r>
              <a:rPr dirty="0" sz="2400" spc="-100">
                <a:latin typeface="Georgia"/>
                <a:cs typeface="Georgia"/>
              </a:rPr>
              <a:t>Na</a:t>
            </a:r>
            <a:r>
              <a:rPr dirty="0" baseline="24305" sz="2400" spc="-150">
                <a:latin typeface="Georgia"/>
                <a:cs typeface="Georgia"/>
              </a:rPr>
              <a:t>+</a:t>
            </a:r>
            <a:endParaRPr baseline="24305" sz="2400">
              <a:latin typeface="Georgia"/>
              <a:cs typeface="Georgia"/>
            </a:endParaRPr>
          </a:p>
          <a:p>
            <a:pPr marL="259715">
              <a:lnSpc>
                <a:spcPct val="100000"/>
              </a:lnSpc>
              <a:spcBef>
                <a:spcPts val="5"/>
              </a:spcBef>
            </a:pPr>
            <a:r>
              <a:rPr dirty="0" sz="2400" spc="-135">
                <a:latin typeface="Georgia"/>
                <a:cs typeface="Georgia"/>
              </a:rPr>
              <a:t>/K</a:t>
            </a:r>
            <a:r>
              <a:rPr dirty="0" baseline="24305" sz="2400" spc="-202">
                <a:latin typeface="Georgia"/>
                <a:cs typeface="Georgia"/>
              </a:rPr>
              <a:t>+ </a:t>
            </a:r>
            <a:r>
              <a:rPr dirty="0" sz="2400" spc="-50">
                <a:latin typeface="Georgia"/>
                <a:cs typeface="Georgia"/>
              </a:rPr>
              <a:t>/Cl</a:t>
            </a:r>
            <a:r>
              <a:rPr dirty="0" baseline="24305" sz="2400" spc="-75">
                <a:latin typeface="Georgia"/>
                <a:cs typeface="Georgia"/>
              </a:rPr>
              <a:t>-</a:t>
            </a:r>
            <a:r>
              <a:rPr dirty="0" baseline="24305" sz="2400" spc="165">
                <a:latin typeface="Georgia"/>
                <a:cs typeface="Georgia"/>
              </a:rPr>
              <a:t> </a:t>
            </a:r>
            <a:r>
              <a:rPr dirty="0" sz="2400" spc="-35">
                <a:latin typeface="Georgia"/>
                <a:cs typeface="Georgia"/>
              </a:rPr>
              <a:t>cotransporter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800" y="1182750"/>
            <a:ext cx="3276600" cy="2271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66973" y="1177925"/>
            <a:ext cx="3286125" cy="2281555"/>
          </a:xfrm>
          <a:custGeom>
            <a:avLst/>
            <a:gdLst/>
            <a:ahLst/>
            <a:cxnLst/>
            <a:rect l="l" t="t" r="r" b="b"/>
            <a:pathLst>
              <a:path w="3286125" h="2281554">
                <a:moveTo>
                  <a:pt x="0" y="2281174"/>
                </a:moveTo>
                <a:lnTo>
                  <a:pt x="3286125" y="2281174"/>
                </a:lnTo>
                <a:lnTo>
                  <a:pt x="3286125" y="0"/>
                </a:lnTo>
                <a:lnTo>
                  <a:pt x="0" y="0"/>
                </a:lnTo>
                <a:lnTo>
                  <a:pt x="0" y="22811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4800" y="1233424"/>
            <a:ext cx="2549525" cy="1323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0805" marR="191135">
              <a:lnSpc>
                <a:spcPct val="100000"/>
              </a:lnSpc>
              <a:spcBef>
                <a:spcPts val="310"/>
              </a:spcBef>
            </a:pPr>
            <a:r>
              <a:rPr dirty="0" sz="2000" spc="-25" b="1">
                <a:latin typeface="Arial"/>
                <a:cs typeface="Arial"/>
              </a:rPr>
              <a:t>Acts </a:t>
            </a:r>
            <a:r>
              <a:rPr dirty="0" sz="2000" spc="-5" b="1">
                <a:latin typeface="Arial"/>
                <a:cs typeface="Arial"/>
              </a:rPr>
              <a:t>mainly on </a:t>
            </a:r>
            <a:r>
              <a:rPr dirty="0" sz="2000" b="1">
                <a:latin typeface="Arial"/>
                <a:cs typeface="Arial"/>
              </a:rPr>
              <a:t>the  </a:t>
            </a:r>
            <a:r>
              <a:rPr dirty="0" sz="2000" spc="-5" b="1">
                <a:latin typeface="Arial"/>
                <a:cs typeface="Arial"/>
              </a:rPr>
              <a:t>cells of </a:t>
            </a:r>
            <a:r>
              <a:rPr dirty="0" sz="2000" b="1">
                <a:latin typeface="Arial"/>
                <a:cs typeface="Arial"/>
              </a:rPr>
              <a:t>the  </a:t>
            </a:r>
            <a:r>
              <a:rPr dirty="0" sz="2000" spc="-5" b="1">
                <a:latin typeface="Arial"/>
                <a:cs typeface="Arial"/>
              </a:rPr>
              <a:t>collecting ducts  and distal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tubules.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6775" y="130251"/>
            <a:ext cx="4417060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25" b="1">
                <a:latin typeface="Arial"/>
                <a:cs typeface="Arial"/>
              </a:rPr>
              <a:t>Actions </a:t>
            </a:r>
            <a:r>
              <a:rPr dirty="0" sz="3200" spc="-5" b="1">
                <a:latin typeface="Arial"/>
                <a:cs typeface="Arial"/>
              </a:rPr>
              <a:t>of</a:t>
            </a:r>
            <a:r>
              <a:rPr dirty="0" sz="3200" spc="11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aldosterone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7000" y="1258950"/>
            <a:ext cx="2514600" cy="19386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93345" marR="467995">
              <a:lnSpc>
                <a:spcPct val="100000"/>
              </a:lnSpc>
              <a:spcBef>
                <a:spcPts val="305"/>
              </a:spcBef>
              <a:tabLst>
                <a:tab pos="1007744" algn="l"/>
                <a:tab pos="1697989" algn="l"/>
              </a:tabLst>
            </a:pPr>
            <a:r>
              <a:rPr dirty="0" sz="2000" spc="-10" b="1">
                <a:latin typeface="Arial"/>
                <a:cs typeface="Arial"/>
              </a:rPr>
              <a:t>Increases </a:t>
            </a:r>
            <a:r>
              <a:rPr dirty="0" sz="2000" spc="-5" b="1">
                <a:latin typeface="Arial"/>
                <a:cs typeface="Arial"/>
              </a:rPr>
              <a:t>Renal  </a:t>
            </a:r>
            <a:r>
              <a:rPr dirty="0" sz="2000" spc="-25" b="1">
                <a:latin typeface="Arial"/>
                <a:cs typeface="Arial"/>
              </a:rPr>
              <a:t>Tubular  </a:t>
            </a:r>
            <a:r>
              <a:rPr dirty="0" sz="2000" spc="-5" b="1">
                <a:latin typeface="Arial"/>
                <a:cs typeface="Arial"/>
              </a:rPr>
              <a:t>Reabsorption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of  Na</a:t>
            </a:r>
            <a:r>
              <a:rPr dirty="0" baseline="24691" sz="2025" spc="-7" b="1">
                <a:latin typeface="Arial"/>
                <a:cs typeface="Arial"/>
              </a:rPr>
              <a:t>+	</a:t>
            </a:r>
            <a:r>
              <a:rPr dirty="0" sz="2000" spc="-5" b="1">
                <a:latin typeface="Arial"/>
                <a:cs typeface="Arial"/>
              </a:rPr>
              <a:t>and  </a:t>
            </a:r>
            <a:r>
              <a:rPr dirty="0" sz="2000" spc="-10" b="1">
                <a:latin typeface="Arial"/>
                <a:cs typeface="Arial"/>
              </a:rPr>
              <a:t>Secretion</a:t>
            </a:r>
            <a:r>
              <a:rPr dirty="0" sz="2000" spc="6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of	</a:t>
            </a:r>
            <a:r>
              <a:rPr dirty="0" sz="2000" b="1">
                <a:latin typeface="Arial"/>
                <a:cs typeface="Arial"/>
              </a:rPr>
              <a:t>K</a:t>
            </a:r>
            <a:r>
              <a:rPr dirty="0" baseline="24691" sz="2025" b="1">
                <a:latin typeface="Arial"/>
                <a:cs typeface="Arial"/>
              </a:rPr>
              <a:t>+  </a:t>
            </a:r>
            <a:r>
              <a:rPr dirty="0" sz="2000" spc="-5" b="1">
                <a:latin typeface="Arial"/>
                <a:cs typeface="Arial"/>
              </a:rPr>
              <a:t>and H</a:t>
            </a:r>
            <a:r>
              <a:rPr dirty="0" sz="2000" spc="-180" b="1">
                <a:latin typeface="Arial"/>
                <a:cs typeface="Arial"/>
              </a:rPr>
              <a:t> </a:t>
            </a:r>
            <a:r>
              <a:rPr dirty="0" baseline="24691" sz="2025" spc="-7" b="1">
                <a:latin typeface="Arial"/>
                <a:cs typeface="Arial"/>
              </a:rPr>
              <a:t>+</a:t>
            </a:r>
            <a:endParaRPr baseline="24691" sz="202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3779901"/>
            <a:ext cx="8305800" cy="1016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  <a:tabLst>
                <a:tab pos="435609" algn="l"/>
              </a:tabLst>
            </a:pPr>
            <a:r>
              <a:rPr dirty="0" sz="2000" spc="-10" b="1">
                <a:latin typeface="Arial"/>
                <a:cs typeface="Arial"/>
              </a:rPr>
              <a:t>1.	</a:t>
            </a:r>
            <a:r>
              <a:rPr dirty="0" sz="2000" spc="-5" b="1">
                <a:latin typeface="Arial"/>
                <a:cs typeface="Arial"/>
              </a:rPr>
              <a:t>Renal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action:</a:t>
            </a:r>
            <a:endParaRPr sz="2000">
              <a:latin typeface="Arial"/>
              <a:cs typeface="Arial"/>
            </a:endParaRPr>
          </a:p>
          <a:p>
            <a:pPr marL="91440" marR="774065">
              <a:lnSpc>
                <a:spcPct val="100000"/>
              </a:lnSpc>
            </a:pPr>
            <a:r>
              <a:rPr dirty="0" sz="2000" spc="-10" b="1">
                <a:latin typeface="Arial"/>
                <a:cs typeface="Arial"/>
              </a:rPr>
              <a:t>Aldosterone causes </a:t>
            </a:r>
            <a:r>
              <a:rPr dirty="0" sz="2000" spc="-5" b="1">
                <a:latin typeface="Arial"/>
                <a:cs typeface="Arial"/>
              </a:rPr>
              <a:t>sodium to be conserved in the </a:t>
            </a:r>
            <a:r>
              <a:rPr dirty="0" sz="2000" spc="-15" b="1">
                <a:latin typeface="Arial"/>
                <a:cs typeface="Arial"/>
              </a:rPr>
              <a:t>ECF </a:t>
            </a:r>
            <a:r>
              <a:rPr dirty="0" sz="2000" b="1">
                <a:latin typeface="Arial"/>
                <a:cs typeface="Arial"/>
              </a:rPr>
              <a:t>while  </a:t>
            </a:r>
            <a:r>
              <a:rPr dirty="0" sz="2000" spc="-10" b="1">
                <a:latin typeface="Arial"/>
                <a:cs typeface="Arial"/>
              </a:rPr>
              <a:t>increasing potassium excretion </a:t>
            </a:r>
            <a:r>
              <a:rPr dirty="0" sz="2000" spc="-5" b="1">
                <a:latin typeface="Arial"/>
                <a:cs typeface="Arial"/>
              </a:rPr>
              <a:t>in the</a:t>
            </a:r>
            <a:r>
              <a:rPr dirty="0" sz="2000" spc="10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urine.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137" y="4876800"/>
            <a:ext cx="8305800" cy="708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dirty="0" sz="2000" spc="-5" b="1">
                <a:latin typeface="Arial"/>
                <a:cs typeface="Arial"/>
              </a:rPr>
              <a:t>2. Circulatory </a:t>
            </a:r>
            <a:r>
              <a:rPr dirty="0" sz="2000" spc="-15" b="1">
                <a:latin typeface="Arial"/>
                <a:cs typeface="Arial"/>
              </a:rPr>
              <a:t>Actions </a:t>
            </a:r>
            <a:r>
              <a:rPr dirty="0" sz="2000" spc="-5" b="1">
                <a:latin typeface="Arial"/>
                <a:cs typeface="Arial"/>
              </a:rPr>
              <a:t>of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Aldosterone:</a:t>
            </a:r>
            <a:endParaRPr sz="20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dirty="0" sz="2000" spc="-10" b="1">
                <a:latin typeface="Arial"/>
                <a:cs typeface="Arial"/>
              </a:rPr>
              <a:t>Increases ECF </a:t>
            </a:r>
            <a:r>
              <a:rPr dirty="0" sz="2000" spc="-5" b="1">
                <a:latin typeface="Arial"/>
                <a:cs typeface="Arial"/>
              </a:rPr>
              <a:t>volume </a:t>
            </a:r>
            <a:r>
              <a:rPr dirty="0" sz="2000" spc="-10" b="1">
                <a:latin typeface="Arial"/>
                <a:cs typeface="Arial"/>
              </a:rPr>
              <a:t>and </a:t>
            </a:r>
            <a:r>
              <a:rPr dirty="0" sz="2000" spc="-15" b="1">
                <a:latin typeface="Arial"/>
                <a:cs typeface="Arial"/>
              </a:rPr>
              <a:t>Arterial</a:t>
            </a:r>
            <a:r>
              <a:rPr dirty="0" sz="2000" spc="8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Pressure.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15000" y="2039873"/>
            <a:ext cx="381000" cy="85725"/>
          </a:xfrm>
          <a:custGeom>
            <a:avLst/>
            <a:gdLst/>
            <a:ahLst/>
            <a:cxnLst/>
            <a:rect l="l" t="t" r="r" b="b"/>
            <a:pathLst>
              <a:path w="381000" h="85725">
                <a:moveTo>
                  <a:pt x="295275" y="0"/>
                </a:moveTo>
                <a:lnTo>
                  <a:pt x="295275" y="85725"/>
                </a:lnTo>
                <a:lnTo>
                  <a:pt x="352509" y="57150"/>
                </a:lnTo>
                <a:lnTo>
                  <a:pt x="309499" y="57150"/>
                </a:lnTo>
                <a:lnTo>
                  <a:pt x="309499" y="28575"/>
                </a:lnTo>
                <a:lnTo>
                  <a:pt x="352340" y="28575"/>
                </a:lnTo>
                <a:lnTo>
                  <a:pt x="295275" y="0"/>
                </a:lnTo>
                <a:close/>
              </a:path>
              <a:path w="381000" h="85725">
                <a:moveTo>
                  <a:pt x="29527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95275" y="57150"/>
                </a:lnTo>
                <a:lnTo>
                  <a:pt x="295275" y="28575"/>
                </a:lnTo>
                <a:close/>
              </a:path>
              <a:path w="381000" h="85725">
                <a:moveTo>
                  <a:pt x="352340" y="28575"/>
                </a:moveTo>
                <a:lnTo>
                  <a:pt x="309499" y="28575"/>
                </a:lnTo>
                <a:lnTo>
                  <a:pt x="309499" y="57150"/>
                </a:lnTo>
                <a:lnTo>
                  <a:pt x="352509" y="57150"/>
                </a:lnTo>
                <a:lnTo>
                  <a:pt x="381000" y="42925"/>
                </a:lnTo>
                <a:lnTo>
                  <a:pt x="352340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43473" y="1397000"/>
            <a:ext cx="85725" cy="533400"/>
          </a:xfrm>
          <a:custGeom>
            <a:avLst/>
            <a:gdLst/>
            <a:ahLst/>
            <a:cxnLst/>
            <a:rect l="l" t="t" r="r" b="b"/>
            <a:pathLst>
              <a:path w="85725" h="533400">
                <a:moveTo>
                  <a:pt x="57150" y="71374"/>
                </a:moveTo>
                <a:lnTo>
                  <a:pt x="28575" y="71374"/>
                </a:lnTo>
                <a:lnTo>
                  <a:pt x="28575" y="533400"/>
                </a:lnTo>
                <a:lnTo>
                  <a:pt x="57150" y="533400"/>
                </a:lnTo>
                <a:lnTo>
                  <a:pt x="57150" y="71374"/>
                </a:lnTo>
                <a:close/>
              </a:path>
              <a:path w="85725" h="533400">
                <a:moveTo>
                  <a:pt x="42925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374"/>
                </a:lnTo>
                <a:lnTo>
                  <a:pt x="78560" y="71374"/>
                </a:lnTo>
                <a:lnTo>
                  <a:pt x="42925" y="0"/>
                </a:lnTo>
                <a:close/>
              </a:path>
              <a:path w="85725" h="533400">
                <a:moveTo>
                  <a:pt x="78560" y="71374"/>
                </a:moveTo>
                <a:lnTo>
                  <a:pt x="57150" y="71374"/>
                </a:lnTo>
                <a:lnTo>
                  <a:pt x="57150" y="85725"/>
                </a:lnTo>
                <a:lnTo>
                  <a:pt x="85725" y="85725"/>
                </a:lnTo>
                <a:lnTo>
                  <a:pt x="78560" y="71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76873" y="2844800"/>
            <a:ext cx="85725" cy="609600"/>
          </a:xfrm>
          <a:custGeom>
            <a:avLst/>
            <a:gdLst/>
            <a:ahLst/>
            <a:cxnLst/>
            <a:rect l="l" t="t" r="r" b="b"/>
            <a:pathLst>
              <a:path w="85725" h="609600">
                <a:moveTo>
                  <a:pt x="28575" y="523875"/>
                </a:moveTo>
                <a:lnTo>
                  <a:pt x="0" y="523875"/>
                </a:lnTo>
                <a:lnTo>
                  <a:pt x="42925" y="609600"/>
                </a:lnTo>
                <a:lnTo>
                  <a:pt x="78623" y="538099"/>
                </a:lnTo>
                <a:lnTo>
                  <a:pt x="28575" y="538099"/>
                </a:lnTo>
                <a:lnTo>
                  <a:pt x="28575" y="523875"/>
                </a:lnTo>
                <a:close/>
              </a:path>
              <a:path w="85725" h="609600">
                <a:moveTo>
                  <a:pt x="57150" y="0"/>
                </a:moveTo>
                <a:lnTo>
                  <a:pt x="28575" y="0"/>
                </a:lnTo>
                <a:lnTo>
                  <a:pt x="28575" y="538099"/>
                </a:lnTo>
                <a:lnTo>
                  <a:pt x="57150" y="538099"/>
                </a:lnTo>
                <a:lnTo>
                  <a:pt x="57150" y="0"/>
                </a:lnTo>
                <a:close/>
              </a:path>
              <a:path w="85725" h="609600">
                <a:moveTo>
                  <a:pt x="85725" y="523875"/>
                </a:moveTo>
                <a:lnTo>
                  <a:pt x="57150" y="523875"/>
                </a:lnTo>
                <a:lnTo>
                  <a:pt x="57150" y="538099"/>
                </a:lnTo>
                <a:lnTo>
                  <a:pt x="78623" y="538099"/>
                </a:lnTo>
                <a:lnTo>
                  <a:pt x="85725" y="523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870194" y="3305047"/>
            <a:ext cx="290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18518" sz="2700" spc="-15" b="1">
                <a:latin typeface="Arial"/>
                <a:cs typeface="Arial"/>
              </a:rPr>
              <a:t>K</a:t>
            </a:r>
            <a:r>
              <a:rPr dirty="0" sz="1350" spc="-5" b="1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0289" y="1173606"/>
            <a:ext cx="35560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spc="-5" b="1">
                <a:latin typeface="Arial"/>
                <a:cs typeface="Arial"/>
              </a:rPr>
              <a:t>a+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03746" y="1958085"/>
            <a:ext cx="309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Na+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800" y="5692775"/>
            <a:ext cx="8305800" cy="708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marL="90805" marR="197485">
              <a:lnSpc>
                <a:spcPts val="2350"/>
              </a:lnSpc>
              <a:spcBef>
                <a:spcPts val="445"/>
              </a:spcBef>
            </a:pPr>
            <a:r>
              <a:rPr dirty="0" sz="2000" spc="-10" b="1">
                <a:latin typeface="Arial"/>
                <a:cs typeface="Arial"/>
              </a:rPr>
              <a:t>3. </a:t>
            </a:r>
            <a:r>
              <a:rPr dirty="0" sz="2000" spc="-5" b="1">
                <a:latin typeface="Arial"/>
                <a:cs typeface="Arial"/>
              </a:rPr>
              <a:t>It also affects </a:t>
            </a:r>
            <a:r>
              <a:rPr dirty="0" sz="2000" spc="-10" b="1">
                <a:latin typeface="Arial"/>
                <a:cs typeface="Arial"/>
              </a:rPr>
              <a:t>Na+ </a:t>
            </a:r>
            <a:r>
              <a:rPr dirty="0" sz="2000" spc="-5" b="1">
                <a:latin typeface="Arial"/>
                <a:cs typeface="Arial"/>
              </a:rPr>
              <a:t>reabsorption by </a:t>
            </a:r>
            <a:r>
              <a:rPr dirty="0" sz="2000" b="1">
                <a:latin typeface="Arial"/>
                <a:cs typeface="Arial"/>
              </a:rPr>
              <a:t>sweat, </a:t>
            </a:r>
            <a:r>
              <a:rPr dirty="0" sz="2000" spc="-5" b="1">
                <a:latin typeface="Arial"/>
                <a:cs typeface="Arial"/>
              </a:rPr>
              <a:t>salivary and intestinal  cells. </a:t>
            </a:r>
            <a:r>
              <a:rPr dirty="0" sz="2000" spc="-35" b="1">
                <a:latin typeface="Arial"/>
                <a:cs typeface="Arial"/>
              </a:rPr>
              <a:t>(</a:t>
            </a:r>
            <a:r>
              <a:rPr dirty="0" sz="2000" spc="-35">
                <a:latin typeface="Georgia"/>
                <a:cs typeface="Georgia"/>
              </a:rPr>
              <a:t>Stimulates </a:t>
            </a:r>
            <a:r>
              <a:rPr dirty="0" sz="2000" spc="-30">
                <a:latin typeface="Georgia"/>
                <a:cs typeface="Georgia"/>
              </a:rPr>
              <a:t>synthesis </a:t>
            </a:r>
            <a:r>
              <a:rPr dirty="0" sz="2000" spc="-20">
                <a:latin typeface="Georgia"/>
                <a:cs typeface="Georgia"/>
              </a:rPr>
              <a:t>of </a:t>
            </a:r>
            <a:r>
              <a:rPr dirty="0" sz="2000" spc="-35">
                <a:latin typeface="Georgia"/>
                <a:cs typeface="Georgia"/>
              </a:rPr>
              <a:t>more </a:t>
            </a:r>
            <a:r>
              <a:rPr dirty="0" sz="2000" spc="-70">
                <a:latin typeface="Georgia"/>
                <a:cs typeface="Georgia"/>
              </a:rPr>
              <a:t>Na/K-ATPase</a:t>
            </a:r>
            <a:r>
              <a:rPr dirty="0" sz="2000" spc="110">
                <a:latin typeface="Georgia"/>
                <a:cs typeface="Georgia"/>
              </a:rPr>
              <a:t> </a:t>
            </a:r>
            <a:r>
              <a:rPr dirty="0" sz="2000" spc="-35">
                <a:latin typeface="Georgia"/>
                <a:cs typeface="Georgia"/>
              </a:rPr>
              <a:t>pumps)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1495" y="362457"/>
            <a:ext cx="5539105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185" b="1">
                <a:latin typeface="Trebuchet MS"/>
                <a:cs typeface="Trebuchet MS"/>
              </a:rPr>
              <a:t>Control </a:t>
            </a:r>
            <a:r>
              <a:rPr dirty="0" sz="3200" spc="-135" b="1">
                <a:latin typeface="Trebuchet MS"/>
                <a:cs typeface="Trebuchet MS"/>
              </a:rPr>
              <a:t>of </a:t>
            </a:r>
            <a:r>
              <a:rPr dirty="0" sz="3200" spc="-175" b="1">
                <a:latin typeface="Trebuchet MS"/>
                <a:cs typeface="Trebuchet MS"/>
              </a:rPr>
              <a:t>Aldosterone</a:t>
            </a:r>
            <a:r>
              <a:rPr dirty="0" sz="3200" spc="-350" b="1">
                <a:latin typeface="Trebuchet MS"/>
                <a:cs typeface="Trebuchet MS"/>
              </a:rPr>
              <a:t> </a:t>
            </a:r>
            <a:r>
              <a:rPr dirty="0" sz="3200" spc="-200" b="1">
                <a:latin typeface="Trebuchet MS"/>
                <a:cs typeface="Trebuchet MS"/>
              </a:rPr>
              <a:t>Secretion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5105400" cy="5486400"/>
          </a:xfrm>
          <a:custGeom>
            <a:avLst/>
            <a:gdLst/>
            <a:ahLst/>
            <a:cxnLst/>
            <a:rect l="l" t="t" r="r" b="b"/>
            <a:pathLst>
              <a:path w="5105400" h="5486400">
                <a:moveTo>
                  <a:pt x="0" y="5486400"/>
                </a:moveTo>
                <a:lnTo>
                  <a:pt x="5105400" y="5486400"/>
                </a:lnTo>
                <a:lnTo>
                  <a:pt x="51054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6244" y="1100579"/>
            <a:ext cx="4775200" cy="525780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SzPct val="93750"/>
              <a:buFont typeface="Wingdings"/>
              <a:buChar char=""/>
              <a:tabLst>
                <a:tab pos="478790" algn="l"/>
                <a:tab pos="479425" algn="l"/>
                <a:tab pos="3250565" algn="l"/>
              </a:tabLst>
            </a:pPr>
            <a:r>
              <a:rPr dirty="0" sz="2400" spc="5">
                <a:latin typeface="Tahoma"/>
                <a:cs typeface="Tahoma"/>
              </a:rPr>
              <a:t>K</a:t>
            </a:r>
            <a:r>
              <a:rPr dirty="0" baseline="24305" sz="2400" spc="7">
                <a:latin typeface="Tahoma"/>
                <a:cs typeface="Tahoma"/>
              </a:rPr>
              <a:t>+</a:t>
            </a:r>
            <a:r>
              <a:rPr dirty="0" baseline="24305" sz="2400" spc="34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concentration</a:t>
            </a:r>
            <a:r>
              <a:rPr dirty="0" sz="2400" spc="2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in	the</a:t>
            </a:r>
            <a:r>
              <a:rPr dirty="0" sz="2400" spc="-8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ECF</a:t>
            </a:r>
            <a:endParaRPr sz="2400">
              <a:latin typeface="Tahoma"/>
              <a:cs typeface="Tahom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SzPct val="93750"/>
              <a:buFont typeface="Wingdings"/>
              <a:buChar char=""/>
              <a:tabLst>
                <a:tab pos="478790" algn="l"/>
                <a:tab pos="479425" algn="l"/>
              </a:tabLst>
            </a:pPr>
            <a:r>
              <a:rPr dirty="0" sz="2400" spc="-5">
                <a:latin typeface="Tahoma"/>
                <a:cs typeface="Tahoma"/>
              </a:rPr>
              <a:t>Na</a:t>
            </a:r>
            <a:r>
              <a:rPr dirty="0" baseline="24305" sz="2400" spc="-7">
                <a:latin typeface="Tahoma"/>
                <a:cs typeface="Tahoma"/>
              </a:rPr>
              <a:t>+  </a:t>
            </a:r>
            <a:r>
              <a:rPr dirty="0" sz="2400" spc="-5">
                <a:latin typeface="Tahoma"/>
                <a:cs typeface="Tahoma"/>
              </a:rPr>
              <a:t>concentration in the</a:t>
            </a:r>
            <a:r>
              <a:rPr dirty="0" sz="2400" spc="-28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ECF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87020" marR="341630" indent="-274320">
              <a:lnSpc>
                <a:spcPct val="100000"/>
              </a:lnSpc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dirty="0" sz="2400" spc="-5">
                <a:latin typeface="Tahoma"/>
                <a:cs typeface="Tahoma"/>
              </a:rPr>
              <a:t>Increased activity </a:t>
            </a:r>
            <a:r>
              <a:rPr dirty="0" sz="2400">
                <a:latin typeface="Tahoma"/>
                <a:cs typeface="Tahoma"/>
              </a:rPr>
              <a:t>of </a:t>
            </a:r>
            <a:r>
              <a:rPr dirty="0" sz="2400" spc="-5">
                <a:latin typeface="Tahoma"/>
                <a:cs typeface="Tahoma"/>
              </a:rPr>
              <a:t>the </a:t>
            </a:r>
            <a:r>
              <a:rPr dirty="0" sz="2400">
                <a:latin typeface="Tahoma"/>
                <a:cs typeface="Tahoma"/>
              </a:rPr>
              <a:t>renin-  </a:t>
            </a:r>
            <a:r>
              <a:rPr dirty="0" sz="2400" spc="-5">
                <a:latin typeface="Tahoma"/>
                <a:cs typeface="Tahoma"/>
              </a:rPr>
              <a:t>angiotensin</a:t>
            </a:r>
            <a:r>
              <a:rPr dirty="0" sz="2400">
                <a:latin typeface="Tahoma"/>
                <a:cs typeface="Tahoma"/>
              </a:rPr>
              <a:t> system</a:t>
            </a:r>
            <a:endParaRPr sz="2400">
              <a:latin typeface="Tahoma"/>
              <a:cs typeface="Tahoma"/>
            </a:endParaRPr>
          </a:p>
          <a:p>
            <a:pPr marL="250190">
              <a:lnSpc>
                <a:spcPct val="100000"/>
              </a:lnSpc>
              <a:spcBef>
                <a:spcPts val="500"/>
              </a:spcBef>
            </a:pPr>
            <a:r>
              <a:rPr dirty="0" sz="2000" spc="-5">
                <a:latin typeface="Tahoma"/>
                <a:cs typeface="Tahoma"/>
              </a:rPr>
              <a:t>(increased levels of </a:t>
            </a:r>
            <a:r>
              <a:rPr dirty="0" sz="2000" spc="-10">
                <a:latin typeface="Tahoma"/>
                <a:cs typeface="Tahoma"/>
              </a:rPr>
              <a:t>angiotensin</a:t>
            </a:r>
            <a:r>
              <a:rPr dirty="0" sz="2000" spc="4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II)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Font typeface="Wingdings"/>
              <a:buChar char=""/>
              <a:tabLst>
                <a:tab pos="287020" algn="l"/>
              </a:tabLst>
            </a:pPr>
            <a:r>
              <a:rPr dirty="0" sz="2000" spc="-10">
                <a:latin typeface="Tahoma"/>
                <a:cs typeface="Tahoma"/>
              </a:rPr>
              <a:t>Hypovolemia</a:t>
            </a:r>
            <a:endParaRPr sz="2000">
              <a:latin typeface="Tahoma"/>
              <a:cs typeface="Tahom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87020" algn="l"/>
              </a:tabLst>
            </a:pPr>
            <a:r>
              <a:rPr dirty="0" sz="2000" spc="-10">
                <a:latin typeface="Tahoma"/>
                <a:cs typeface="Tahoma"/>
              </a:rPr>
              <a:t>Hypotention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buFont typeface="Wingdings"/>
              <a:buChar char=""/>
              <a:tabLst>
                <a:tab pos="287020" algn="l"/>
                <a:tab pos="1296035" algn="l"/>
              </a:tabLst>
            </a:pPr>
            <a:r>
              <a:rPr dirty="0" sz="2000" spc="-5">
                <a:latin typeface="Tahoma"/>
                <a:cs typeface="Tahoma"/>
              </a:rPr>
              <a:t>ACTH</a:t>
            </a:r>
            <a:r>
              <a:rPr dirty="0" sz="1600" spc="-5">
                <a:latin typeface="Tahoma"/>
                <a:cs typeface="Tahoma"/>
              </a:rPr>
              <a:t>:ACTH also stimulates aldosterone  synthesis.	However the </a:t>
            </a:r>
            <a:r>
              <a:rPr dirty="0" sz="1600">
                <a:latin typeface="Tahoma"/>
                <a:cs typeface="Tahoma"/>
              </a:rPr>
              <a:t>ACTH </a:t>
            </a:r>
            <a:r>
              <a:rPr dirty="0" sz="1600" spc="-5">
                <a:latin typeface="Tahoma"/>
                <a:cs typeface="Tahoma"/>
              </a:rPr>
              <a:t>stimulation is more  transient than the other stimuli and is diminished  within several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days</a:t>
            </a:r>
            <a:endParaRPr sz="1600">
              <a:latin typeface="Tahoma"/>
              <a:cs typeface="Tahoma"/>
            </a:endParaRPr>
          </a:p>
          <a:p>
            <a:pPr marL="287020" indent="-274320">
              <a:lnSpc>
                <a:spcPts val="2865"/>
              </a:lnSpc>
              <a:buFont typeface="Wingdings"/>
              <a:buChar char=""/>
              <a:tabLst>
                <a:tab pos="287020" algn="l"/>
              </a:tabLst>
            </a:pPr>
            <a:r>
              <a:rPr dirty="0" sz="2400">
                <a:latin typeface="Tahoma"/>
                <a:cs typeface="Tahoma"/>
              </a:rPr>
              <a:t>stress,</a:t>
            </a:r>
            <a:r>
              <a:rPr dirty="0" sz="2400" spc="-1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surgery,….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34366" y="947674"/>
            <a:ext cx="456565" cy="5069840"/>
          </a:xfrm>
          <a:prstGeom prst="rect">
            <a:avLst/>
          </a:prstGeom>
        </p:spPr>
        <p:txBody>
          <a:bodyPr wrap="square" lIns="0" tIns="1397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>
                <a:latin typeface="Tahoma"/>
                <a:cs typeface="Tahoma"/>
              </a:rPr>
              <a:t>increases aldosterone</a:t>
            </a:r>
            <a:r>
              <a:rPr dirty="0" sz="2800" spc="-30">
                <a:latin typeface="Tahoma"/>
                <a:cs typeface="Tahoma"/>
              </a:rPr>
              <a:t> </a:t>
            </a:r>
            <a:r>
              <a:rPr dirty="0" sz="2800">
                <a:latin typeface="Tahoma"/>
                <a:cs typeface="Tahoma"/>
              </a:rPr>
              <a:t>secretion.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7250" y="1143000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76200" y="95250"/>
                </a:moveTo>
                <a:lnTo>
                  <a:pt x="38100" y="95250"/>
                </a:lnTo>
                <a:lnTo>
                  <a:pt x="38100" y="381000"/>
                </a:lnTo>
                <a:lnTo>
                  <a:pt x="76200" y="381000"/>
                </a:lnTo>
                <a:lnTo>
                  <a:pt x="76200" y="95250"/>
                </a:lnTo>
                <a:close/>
              </a:path>
              <a:path w="114300" h="3810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810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7250" y="1676400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38100" y="266700"/>
                </a:moveTo>
                <a:lnTo>
                  <a:pt x="0" y="266700"/>
                </a:lnTo>
                <a:lnTo>
                  <a:pt x="57150" y="381000"/>
                </a:lnTo>
                <a:lnTo>
                  <a:pt x="104775" y="285750"/>
                </a:lnTo>
                <a:lnTo>
                  <a:pt x="38100" y="285750"/>
                </a:lnTo>
                <a:lnTo>
                  <a:pt x="38100" y="266700"/>
                </a:lnTo>
                <a:close/>
              </a:path>
              <a:path w="114300" h="381000">
                <a:moveTo>
                  <a:pt x="762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0"/>
                </a:lnTo>
                <a:close/>
              </a:path>
              <a:path w="114300" h="381000">
                <a:moveTo>
                  <a:pt x="114300" y="266700"/>
                </a:moveTo>
                <a:lnTo>
                  <a:pt x="76200" y="266700"/>
                </a:lnTo>
                <a:lnTo>
                  <a:pt x="76200" y="285750"/>
                </a:lnTo>
                <a:lnTo>
                  <a:pt x="104775" y="285750"/>
                </a:lnTo>
                <a:lnTo>
                  <a:pt x="114300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07175" y="3048000"/>
            <a:ext cx="977900" cy="485775"/>
          </a:xfrm>
          <a:custGeom>
            <a:avLst/>
            <a:gdLst/>
            <a:ahLst/>
            <a:cxnLst/>
            <a:rect l="l" t="t" r="r" b="b"/>
            <a:pathLst>
              <a:path w="977900" h="485775">
                <a:moveTo>
                  <a:pt x="0" y="121412"/>
                </a:moveTo>
                <a:lnTo>
                  <a:pt x="735076" y="121412"/>
                </a:lnTo>
                <a:lnTo>
                  <a:pt x="735076" y="0"/>
                </a:lnTo>
                <a:lnTo>
                  <a:pt x="977900" y="242950"/>
                </a:lnTo>
                <a:lnTo>
                  <a:pt x="735076" y="485775"/>
                </a:lnTo>
                <a:lnTo>
                  <a:pt x="735076" y="364363"/>
                </a:lnTo>
                <a:lnTo>
                  <a:pt x="0" y="364363"/>
                </a:lnTo>
                <a:lnTo>
                  <a:pt x="0" y="1214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57800" y="990600"/>
            <a:ext cx="914400" cy="4724400"/>
          </a:xfrm>
          <a:custGeom>
            <a:avLst/>
            <a:gdLst/>
            <a:ahLst/>
            <a:cxnLst/>
            <a:rect l="l" t="t" r="r" b="b"/>
            <a:pathLst>
              <a:path w="914400" h="4724400">
                <a:moveTo>
                  <a:pt x="0" y="0"/>
                </a:moveTo>
                <a:lnTo>
                  <a:pt x="74153" y="998"/>
                </a:lnTo>
                <a:lnTo>
                  <a:pt x="144499" y="3889"/>
                </a:lnTo>
                <a:lnTo>
                  <a:pt x="210097" y="8514"/>
                </a:lnTo>
                <a:lnTo>
                  <a:pt x="270004" y="14715"/>
                </a:lnTo>
                <a:lnTo>
                  <a:pt x="323278" y="22336"/>
                </a:lnTo>
                <a:lnTo>
                  <a:pt x="368978" y="31217"/>
                </a:lnTo>
                <a:lnTo>
                  <a:pt x="406162" y="41202"/>
                </a:lnTo>
                <a:lnTo>
                  <a:pt x="451215" y="63851"/>
                </a:lnTo>
                <a:lnTo>
                  <a:pt x="457200" y="76200"/>
                </a:lnTo>
                <a:lnTo>
                  <a:pt x="457200" y="2286000"/>
                </a:lnTo>
                <a:lnTo>
                  <a:pt x="463184" y="2298348"/>
                </a:lnTo>
                <a:lnTo>
                  <a:pt x="508237" y="2320997"/>
                </a:lnTo>
                <a:lnTo>
                  <a:pt x="545421" y="2330982"/>
                </a:lnTo>
                <a:lnTo>
                  <a:pt x="591121" y="2339863"/>
                </a:lnTo>
                <a:lnTo>
                  <a:pt x="644395" y="2347484"/>
                </a:lnTo>
                <a:lnTo>
                  <a:pt x="704302" y="2353685"/>
                </a:lnTo>
                <a:lnTo>
                  <a:pt x="769900" y="2358310"/>
                </a:lnTo>
                <a:lnTo>
                  <a:pt x="840246" y="2361201"/>
                </a:lnTo>
                <a:lnTo>
                  <a:pt x="914400" y="2362200"/>
                </a:lnTo>
                <a:lnTo>
                  <a:pt x="840246" y="2363198"/>
                </a:lnTo>
                <a:lnTo>
                  <a:pt x="769900" y="2366089"/>
                </a:lnTo>
                <a:lnTo>
                  <a:pt x="704302" y="2370714"/>
                </a:lnTo>
                <a:lnTo>
                  <a:pt x="644395" y="2376915"/>
                </a:lnTo>
                <a:lnTo>
                  <a:pt x="591121" y="2384536"/>
                </a:lnTo>
                <a:lnTo>
                  <a:pt x="545421" y="2393417"/>
                </a:lnTo>
                <a:lnTo>
                  <a:pt x="508237" y="2403402"/>
                </a:lnTo>
                <a:lnTo>
                  <a:pt x="463184" y="2426051"/>
                </a:lnTo>
                <a:lnTo>
                  <a:pt x="457200" y="2438400"/>
                </a:lnTo>
                <a:lnTo>
                  <a:pt x="457200" y="4648200"/>
                </a:lnTo>
                <a:lnTo>
                  <a:pt x="451215" y="4660560"/>
                </a:lnTo>
                <a:lnTo>
                  <a:pt x="406162" y="4683219"/>
                </a:lnTo>
                <a:lnTo>
                  <a:pt x="368978" y="4693204"/>
                </a:lnTo>
                <a:lnTo>
                  <a:pt x="323278" y="4702082"/>
                </a:lnTo>
                <a:lnTo>
                  <a:pt x="270004" y="4709698"/>
                </a:lnTo>
                <a:lnTo>
                  <a:pt x="210097" y="4715895"/>
                </a:lnTo>
                <a:lnTo>
                  <a:pt x="144499" y="4720515"/>
                </a:lnTo>
                <a:lnTo>
                  <a:pt x="74153" y="4723402"/>
                </a:lnTo>
                <a:lnTo>
                  <a:pt x="0" y="4724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7529" y="1219200"/>
            <a:ext cx="3898571" cy="4167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95773" y="1214374"/>
            <a:ext cx="4199255" cy="4177029"/>
          </a:xfrm>
          <a:custGeom>
            <a:avLst/>
            <a:gdLst/>
            <a:ahLst/>
            <a:cxnLst/>
            <a:rect l="l" t="t" r="r" b="b"/>
            <a:pathLst>
              <a:path w="4199255" h="4177029">
                <a:moveTo>
                  <a:pt x="0" y="4176776"/>
                </a:moveTo>
                <a:lnTo>
                  <a:pt x="4199001" y="4176776"/>
                </a:lnTo>
                <a:lnTo>
                  <a:pt x="4199001" y="0"/>
                </a:lnTo>
                <a:lnTo>
                  <a:pt x="0" y="0"/>
                </a:lnTo>
                <a:lnTo>
                  <a:pt x="0" y="41767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4939" y="1246758"/>
            <a:ext cx="4327525" cy="50876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Renin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SzPct val="95000"/>
              <a:buChar char="•"/>
              <a:tabLst>
                <a:tab pos="102235" algn="l"/>
              </a:tabLst>
            </a:pPr>
            <a:r>
              <a:rPr dirty="0" sz="2000" spc="-10">
                <a:latin typeface="Arial"/>
                <a:cs typeface="Arial"/>
              </a:rPr>
              <a:t>is </a:t>
            </a:r>
            <a:r>
              <a:rPr dirty="0" sz="2000" spc="-5">
                <a:latin typeface="Arial"/>
                <a:cs typeface="Arial"/>
              </a:rPr>
              <a:t>a </a:t>
            </a:r>
            <a:r>
              <a:rPr dirty="0" sz="2000" spc="-20">
                <a:latin typeface="Arial"/>
                <a:cs typeface="Arial"/>
              </a:rPr>
              <a:t>enzyme </a:t>
            </a:r>
            <a:r>
              <a:rPr dirty="0" sz="2000" spc="-10">
                <a:latin typeface="Arial"/>
                <a:cs typeface="Arial"/>
              </a:rPr>
              <a:t>released </a:t>
            </a:r>
            <a:r>
              <a:rPr dirty="0" sz="2000" spc="-5">
                <a:latin typeface="Arial"/>
                <a:cs typeface="Arial"/>
              </a:rPr>
              <a:t>by </a:t>
            </a:r>
            <a:r>
              <a:rPr dirty="0" sz="2000" spc="-10">
                <a:latin typeface="Arial"/>
                <a:cs typeface="Arial"/>
              </a:rPr>
              <a:t>the</a:t>
            </a:r>
            <a:r>
              <a:rPr dirty="0" sz="2000" spc="14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kidneys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5">
                <a:latin typeface="Arial"/>
                <a:cs typeface="Arial"/>
              </a:rPr>
              <a:t>when </a:t>
            </a:r>
            <a:r>
              <a:rPr dirty="0" sz="2000" spc="-5">
                <a:latin typeface="Arial"/>
                <a:cs typeface="Arial"/>
              </a:rPr>
              <a:t>the arterial pressure</a:t>
            </a:r>
            <a:r>
              <a:rPr dirty="0" sz="2000" spc="5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falls.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algn="just" marL="12700" marR="87630">
              <a:lnSpc>
                <a:spcPct val="100000"/>
              </a:lnSpc>
              <a:spcBef>
                <a:spcPts val="5"/>
              </a:spcBef>
              <a:buSzPct val="95000"/>
              <a:buChar char="•"/>
              <a:tabLst>
                <a:tab pos="102235" algn="l"/>
              </a:tabLst>
            </a:pPr>
            <a:r>
              <a:rPr dirty="0" sz="2000" spc="-10">
                <a:latin typeface="Arial"/>
                <a:cs typeface="Arial"/>
              </a:rPr>
              <a:t>Renin is </a:t>
            </a:r>
            <a:r>
              <a:rPr dirty="0" sz="2000" spc="-15">
                <a:latin typeface="Arial"/>
                <a:cs typeface="Arial"/>
              </a:rPr>
              <a:t>synthesized </a:t>
            </a:r>
            <a:r>
              <a:rPr dirty="0" sz="2000" spc="-10">
                <a:latin typeface="Arial"/>
                <a:cs typeface="Arial"/>
              </a:rPr>
              <a:t>and </a:t>
            </a:r>
            <a:r>
              <a:rPr dirty="0" sz="2000" spc="-5">
                <a:latin typeface="Arial"/>
                <a:cs typeface="Arial"/>
              </a:rPr>
              <a:t>stored </a:t>
            </a:r>
            <a:r>
              <a:rPr dirty="0" sz="2000" spc="-10">
                <a:latin typeface="Arial"/>
                <a:cs typeface="Arial"/>
              </a:rPr>
              <a:t>in in  </a:t>
            </a:r>
            <a:r>
              <a:rPr dirty="0" sz="2000" spc="-5">
                <a:latin typeface="Arial"/>
                <a:cs typeface="Arial"/>
              </a:rPr>
              <a:t>the </a:t>
            </a:r>
            <a:r>
              <a:rPr dirty="0" sz="2000" spc="-10" i="1">
                <a:latin typeface="Arial"/>
                <a:cs typeface="Arial"/>
              </a:rPr>
              <a:t>juxtaglomerular cells </a:t>
            </a:r>
            <a:r>
              <a:rPr dirty="0" sz="2000">
                <a:latin typeface="Arial"/>
                <a:cs typeface="Arial"/>
              </a:rPr>
              <a:t>(</a:t>
            </a:r>
            <a:r>
              <a:rPr dirty="0" sz="2000" i="1">
                <a:latin typeface="Arial"/>
                <a:cs typeface="Arial"/>
              </a:rPr>
              <a:t>JG </a:t>
            </a:r>
            <a:r>
              <a:rPr dirty="0" sz="2000" spc="-5" i="1">
                <a:latin typeface="Arial"/>
                <a:cs typeface="Arial"/>
              </a:rPr>
              <a:t>cells</a:t>
            </a:r>
            <a:r>
              <a:rPr dirty="0" sz="2000" spc="-5">
                <a:latin typeface="Arial"/>
                <a:cs typeface="Arial"/>
              </a:rPr>
              <a:t>) of  the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kidneys.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000"/>
              <a:buChar char="•"/>
              <a:tabLst>
                <a:tab pos="102235" algn="l"/>
              </a:tabLst>
            </a:pPr>
            <a:r>
              <a:rPr dirty="0" sz="2000" spc="5">
                <a:latin typeface="Arial"/>
                <a:cs typeface="Arial"/>
              </a:rPr>
              <a:t>The </a:t>
            </a:r>
            <a:r>
              <a:rPr dirty="0" sz="2000" spc="-5">
                <a:latin typeface="Arial"/>
                <a:cs typeface="Arial"/>
              </a:rPr>
              <a:t>JG </a:t>
            </a:r>
            <a:r>
              <a:rPr dirty="0" sz="2000" spc="-10">
                <a:latin typeface="Arial"/>
                <a:cs typeface="Arial"/>
              </a:rPr>
              <a:t>cells </a:t>
            </a:r>
            <a:r>
              <a:rPr dirty="0" sz="2000" spc="-5">
                <a:latin typeface="Arial"/>
                <a:cs typeface="Arial"/>
              </a:rPr>
              <a:t>are modified </a:t>
            </a:r>
            <a:r>
              <a:rPr dirty="0" sz="2000">
                <a:latin typeface="Arial"/>
                <a:cs typeface="Arial"/>
              </a:rPr>
              <a:t>smooth  muscle </a:t>
            </a:r>
            <a:r>
              <a:rPr dirty="0" sz="2000" spc="-10">
                <a:latin typeface="Arial"/>
                <a:cs typeface="Arial"/>
              </a:rPr>
              <a:t>cells located </a:t>
            </a:r>
            <a:r>
              <a:rPr dirty="0" sz="2000" spc="-10" i="1">
                <a:latin typeface="Arial"/>
                <a:cs typeface="Arial"/>
              </a:rPr>
              <a:t>in </a:t>
            </a:r>
            <a:r>
              <a:rPr dirty="0" sz="2000" spc="-5" i="1">
                <a:latin typeface="Arial"/>
                <a:cs typeface="Arial"/>
              </a:rPr>
              <a:t>the </a:t>
            </a:r>
            <a:r>
              <a:rPr dirty="0" sz="2000" spc="-10" i="1">
                <a:latin typeface="Arial"/>
                <a:cs typeface="Arial"/>
              </a:rPr>
              <a:t>walls </a:t>
            </a:r>
            <a:r>
              <a:rPr dirty="0" sz="2000" spc="-5" i="1">
                <a:latin typeface="Arial"/>
                <a:cs typeface="Arial"/>
              </a:rPr>
              <a:t>of the  </a:t>
            </a:r>
            <a:r>
              <a:rPr dirty="0" sz="2000" spc="-10" i="1">
                <a:latin typeface="Arial"/>
                <a:cs typeface="Arial"/>
              </a:rPr>
              <a:t>afferent arterioles immediately  proximal </a:t>
            </a:r>
            <a:r>
              <a:rPr dirty="0" sz="2000" spc="-5" i="1">
                <a:latin typeface="Arial"/>
                <a:cs typeface="Arial"/>
              </a:rPr>
              <a:t>to the</a:t>
            </a:r>
            <a:r>
              <a:rPr dirty="0" sz="2000" spc="4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glomeruli</a:t>
            </a:r>
            <a:r>
              <a:rPr dirty="0" sz="2000" spc="-1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 marR="13843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  <a:tab pos="1549400" algn="l"/>
              </a:tabLst>
            </a:pPr>
            <a:r>
              <a:rPr dirty="0" sz="1800" b="1">
                <a:latin typeface="Arial"/>
                <a:cs typeface="Arial"/>
              </a:rPr>
              <a:t>Renin acts on another plasma</a:t>
            </a:r>
            <a:r>
              <a:rPr dirty="0" sz="1800" spc="-1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protein  (</a:t>
            </a:r>
            <a:r>
              <a:rPr dirty="0" sz="1800" b="1" i="1">
                <a:latin typeface="Arial"/>
                <a:cs typeface="Arial"/>
              </a:rPr>
              <a:t>angiotensinogen</a:t>
            </a:r>
            <a:r>
              <a:rPr dirty="0" sz="1800" b="1">
                <a:latin typeface="Arial"/>
                <a:cs typeface="Arial"/>
              </a:rPr>
              <a:t>), to release  </a:t>
            </a:r>
            <a:r>
              <a:rPr dirty="0" sz="1800" b="1" i="1">
                <a:latin typeface="Arial"/>
                <a:cs typeface="Arial"/>
              </a:rPr>
              <a:t>angiotensin</a:t>
            </a:r>
            <a:r>
              <a:rPr dirty="0" sz="1800" spc="-3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I	</a:t>
            </a:r>
            <a:r>
              <a:rPr dirty="0" sz="1800" spc="5" b="1">
                <a:latin typeface="Arial"/>
                <a:cs typeface="Arial"/>
              </a:rPr>
              <a:t>which </a:t>
            </a:r>
            <a:r>
              <a:rPr dirty="0" sz="1800" spc="-5" b="1">
                <a:latin typeface="Arial"/>
                <a:cs typeface="Arial"/>
              </a:rPr>
              <a:t>is converted </a:t>
            </a:r>
            <a:r>
              <a:rPr dirty="0" sz="1800" b="1">
                <a:latin typeface="Arial"/>
                <a:cs typeface="Arial"/>
              </a:rPr>
              <a:t>to  </a:t>
            </a:r>
            <a:r>
              <a:rPr dirty="0" sz="1800" b="1" i="1">
                <a:latin typeface="Arial"/>
                <a:cs typeface="Arial"/>
              </a:rPr>
              <a:t>angiotensin II (in the</a:t>
            </a:r>
            <a:r>
              <a:rPr dirty="0" sz="1800" spc="-7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lungs)</a:t>
            </a:r>
            <a:r>
              <a:rPr dirty="0" sz="1800" b="1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43800" y="3276600"/>
            <a:ext cx="1143000" cy="381000"/>
          </a:xfrm>
          <a:custGeom>
            <a:avLst/>
            <a:gdLst/>
            <a:ahLst/>
            <a:cxnLst/>
            <a:rect l="l" t="t" r="r" b="b"/>
            <a:pathLst>
              <a:path w="1143000" h="381000">
                <a:moveTo>
                  <a:pt x="0" y="190500"/>
                </a:moveTo>
                <a:lnTo>
                  <a:pt x="15095" y="146837"/>
                </a:lnTo>
                <a:lnTo>
                  <a:pt x="58094" y="106746"/>
                </a:lnTo>
                <a:lnTo>
                  <a:pt x="125563" y="71374"/>
                </a:lnTo>
                <a:lnTo>
                  <a:pt x="167401" y="55816"/>
                </a:lnTo>
                <a:lnTo>
                  <a:pt x="214070" y="41867"/>
                </a:lnTo>
                <a:lnTo>
                  <a:pt x="265141" y="29671"/>
                </a:lnTo>
                <a:lnTo>
                  <a:pt x="320184" y="19372"/>
                </a:lnTo>
                <a:lnTo>
                  <a:pt x="378770" y="11111"/>
                </a:lnTo>
                <a:lnTo>
                  <a:pt x="440471" y="5034"/>
                </a:lnTo>
                <a:lnTo>
                  <a:pt x="504857" y="1282"/>
                </a:lnTo>
                <a:lnTo>
                  <a:pt x="571500" y="0"/>
                </a:lnTo>
                <a:lnTo>
                  <a:pt x="638142" y="1282"/>
                </a:lnTo>
                <a:lnTo>
                  <a:pt x="702528" y="5034"/>
                </a:lnTo>
                <a:lnTo>
                  <a:pt x="764229" y="11111"/>
                </a:lnTo>
                <a:lnTo>
                  <a:pt x="822815" y="19372"/>
                </a:lnTo>
                <a:lnTo>
                  <a:pt x="877858" y="29671"/>
                </a:lnTo>
                <a:lnTo>
                  <a:pt x="928929" y="41867"/>
                </a:lnTo>
                <a:lnTo>
                  <a:pt x="975598" y="55816"/>
                </a:lnTo>
                <a:lnTo>
                  <a:pt x="1017436" y="71374"/>
                </a:lnTo>
                <a:lnTo>
                  <a:pt x="1054015" y="88399"/>
                </a:lnTo>
                <a:lnTo>
                  <a:pt x="1109678" y="126273"/>
                </a:lnTo>
                <a:lnTo>
                  <a:pt x="1139154" y="168293"/>
                </a:lnTo>
                <a:lnTo>
                  <a:pt x="1143000" y="190500"/>
                </a:lnTo>
                <a:lnTo>
                  <a:pt x="1139154" y="212706"/>
                </a:lnTo>
                <a:lnTo>
                  <a:pt x="1109678" y="254726"/>
                </a:lnTo>
                <a:lnTo>
                  <a:pt x="1054015" y="292600"/>
                </a:lnTo>
                <a:lnTo>
                  <a:pt x="1017436" y="309625"/>
                </a:lnTo>
                <a:lnTo>
                  <a:pt x="975598" y="325183"/>
                </a:lnTo>
                <a:lnTo>
                  <a:pt x="928929" y="339132"/>
                </a:lnTo>
                <a:lnTo>
                  <a:pt x="877858" y="351328"/>
                </a:lnTo>
                <a:lnTo>
                  <a:pt x="822815" y="361627"/>
                </a:lnTo>
                <a:lnTo>
                  <a:pt x="764229" y="369888"/>
                </a:lnTo>
                <a:lnTo>
                  <a:pt x="702528" y="375965"/>
                </a:lnTo>
                <a:lnTo>
                  <a:pt x="638142" y="379717"/>
                </a:lnTo>
                <a:lnTo>
                  <a:pt x="571500" y="381000"/>
                </a:lnTo>
                <a:lnTo>
                  <a:pt x="504857" y="379717"/>
                </a:lnTo>
                <a:lnTo>
                  <a:pt x="440471" y="375965"/>
                </a:lnTo>
                <a:lnTo>
                  <a:pt x="378770" y="369888"/>
                </a:lnTo>
                <a:lnTo>
                  <a:pt x="320184" y="361627"/>
                </a:lnTo>
                <a:lnTo>
                  <a:pt x="265141" y="351328"/>
                </a:lnTo>
                <a:lnTo>
                  <a:pt x="214070" y="339132"/>
                </a:lnTo>
                <a:lnTo>
                  <a:pt x="167401" y="325183"/>
                </a:lnTo>
                <a:lnTo>
                  <a:pt x="125563" y="309625"/>
                </a:lnTo>
                <a:lnTo>
                  <a:pt x="88984" y="292600"/>
                </a:lnTo>
                <a:lnTo>
                  <a:pt x="33321" y="254726"/>
                </a:lnTo>
                <a:lnTo>
                  <a:pt x="3845" y="212706"/>
                </a:lnTo>
                <a:lnTo>
                  <a:pt x="0" y="190500"/>
                </a:lnTo>
                <a:close/>
              </a:path>
            </a:pathLst>
          </a:custGeom>
          <a:ln w="28575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15032" y="243281"/>
            <a:ext cx="416306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0" b="1">
                <a:latin typeface="Trebuchet MS"/>
                <a:cs typeface="Trebuchet MS"/>
              </a:rPr>
              <a:t>Control </a:t>
            </a:r>
            <a:r>
              <a:rPr dirty="0" sz="2400" spc="-100" b="1">
                <a:latin typeface="Trebuchet MS"/>
                <a:cs typeface="Trebuchet MS"/>
              </a:rPr>
              <a:t>of </a:t>
            </a:r>
            <a:r>
              <a:rPr dirty="0" sz="2400" spc="-120" b="1">
                <a:latin typeface="Trebuchet MS"/>
                <a:cs typeface="Trebuchet MS"/>
              </a:rPr>
              <a:t>Aldosterone</a:t>
            </a:r>
            <a:r>
              <a:rPr dirty="0" sz="2400" spc="-495" b="1">
                <a:latin typeface="Trebuchet MS"/>
                <a:cs typeface="Trebuchet MS"/>
              </a:rPr>
              <a:t> </a:t>
            </a:r>
            <a:r>
              <a:rPr dirty="0" sz="2400" spc="-150" b="1">
                <a:latin typeface="Trebuchet MS"/>
                <a:cs typeface="Trebuchet MS"/>
              </a:rPr>
              <a:t>Secretion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3290" y="926414"/>
            <a:ext cx="20008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85" b="1">
                <a:latin typeface="Trebuchet MS"/>
                <a:cs typeface="Trebuchet MS"/>
              </a:rPr>
              <a:t>ENDOCRINOLOGY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1754" y="5156072"/>
            <a:ext cx="265366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60" b="1">
                <a:latin typeface="Times New Roman"/>
                <a:cs typeface="Times New Roman"/>
              </a:rPr>
              <a:t>Dr. </a:t>
            </a:r>
            <a:r>
              <a:rPr dirty="0" sz="2000" spc="70" b="1">
                <a:latin typeface="Times New Roman"/>
                <a:cs typeface="Times New Roman"/>
              </a:rPr>
              <a:t>Abeer</a:t>
            </a:r>
            <a:r>
              <a:rPr dirty="0" sz="2000" spc="-185" b="1">
                <a:latin typeface="Times New Roman"/>
                <a:cs typeface="Times New Roman"/>
              </a:rPr>
              <a:t> </a:t>
            </a:r>
            <a:r>
              <a:rPr dirty="0" sz="2000" spc="65" b="1">
                <a:latin typeface="Times New Roman"/>
                <a:cs typeface="Times New Roman"/>
              </a:rPr>
              <a:t>Al-Ghumlas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0951" y="1670684"/>
            <a:ext cx="471741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95" b="1">
                <a:latin typeface="Trebuchet MS"/>
                <a:cs typeface="Trebuchet MS"/>
              </a:rPr>
              <a:t>The </a:t>
            </a:r>
            <a:r>
              <a:rPr dirty="0" sz="4800" spc="-260" b="1">
                <a:latin typeface="Trebuchet MS"/>
                <a:cs typeface="Trebuchet MS"/>
              </a:rPr>
              <a:t>Adrenal</a:t>
            </a:r>
            <a:r>
              <a:rPr dirty="0" sz="4800" spc="-385" b="1">
                <a:latin typeface="Trebuchet MS"/>
                <a:cs typeface="Trebuchet MS"/>
              </a:rPr>
              <a:t> </a:t>
            </a:r>
            <a:r>
              <a:rPr dirty="0" sz="4800" spc="-220" b="1">
                <a:latin typeface="Trebuchet MS"/>
                <a:cs typeface="Trebuchet MS"/>
              </a:rPr>
              <a:t>Gland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5951" y="3149600"/>
            <a:ext cx="3756025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20"/>
              </a:spcBef>
            </a:pPr>
            <a:r>
              <a:rPr dirty="0" sz="3200" spc="-10">
                <a:latin typeface="Comic Sans MS"/>
                <a:cs typeface="Comic Sans MS"/>
              </a:rPr>
              <a:t>Mineralocorticoids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71500"/>
            <a:ext cx="37338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23054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Angiotensin II increases the blood</a:t>
            </a:r>
            <a:r>
              <a:rPr dirty="0" spc="-155"/>
              <a:t> </a:t>
            </a:r>
            <a:r>
              <a:rPr dirty="0"/>
              <a:t>pressure  through: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23664" y="1017854"/>
            <a:ext cx="4302760" cy="5106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670" indent="-26797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81305" algn="l"/>
              </a:tabLst>
            </a:pPr>
            <a:r>
              <a:rPr dirty="0" sz="1800" spc="-10">
                <a:latin typeface="Arial"/>
                <a:cs typeface="Arial"/>
              </a:rPr>
              <a:t>Vasoconstriction </a:t>
            </a:r>
            <a:r>
              <a:rPr dirty="0" sz="1800">
                <a:latin typeface="Arial"/>
                <a:cs typeface="Arial"/>
              </a:rPr>
              <a:t>occurs intensely in</a:t>
            </a:r>
            <a:r>
              <a:rPr dirty="0" sz="1800" spc="-2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arterioles &amp; </a:t>
            </a:r>
            <a:r>
              <a:rPr dirty="0" sz="1800" spc="5">
                <a:latin typeface="Arial"/>
                <a:cs typeface="Arial"/>
              </a:rPr>
              <a:t>much </a:t>
            </a:r>
            <a:r>
              <a:rPr dirty="0" sz="1800">
                <a:latin typeface="Arial"/>
                <a:cs typeface="Arial"/>
              </a:rPr>
              <a:t>less so in the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veins.</a:t>
            </a:r>
            <a:endParaRPr sz="1800">
              <a:latin typeface="Arial"/>
              <a:cs typeface="Arial"/>
            </a:endParaRPr>
          </a:p>
          <a:p>
            <a:pPr algn="just" marL="12700" marR="18415">
              <a:lnSpc>
                <a:spcPct val="100000"/>
              </a:lnSpc>
              <a:spcBef>
                <a:spcPts val="1085"/>
              </a:spcBef>
            </a:pPr>
            <a:r>
              <a:rPr dirty="0" sz="1800">
                <a:latin typeface="Arial"/>
                <a:cs typeface="Arial"/>
              </a:rPr>
              <a:t>Constriction of the arterioles increases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  total peripheral resistance, thereby raising  the arterial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pressure.</a:t>
            </a:r>
            <a:endParaRPr sz="1800">
              <a:latin typeface="Arial"/>
              <a:cs typeface="Arial"/>
            </a:endParaRPr>
          </a:p>
          <a:p>
            <a:pPr marL="280670" indent="-267970">
              <a:lnSpc>
                <a:spcPct val="100000"/>
              </a:lnSpc>
              <a:spcBef>
                <a:spcPts val="1080"/>
              </a:spcBef>
              <a:buAutoNum type="arabicPlain" startAt="2"/>
              <a:tabLst>
                <a:tab pos="281305" algn="l"/>
              </a:tabLst>
            </a:pPr>
            <a:r>
              <a:rPr dirty="0" sz="1800">
                <a:latin typeface="Arial"/>
                <a:cs typeface="Arial"/>
              </a:rPr>
              <a:t>decrease </a:t>
            </a:r>
            <a:r>
              <a:rPr dirty="0" sz="1800" spc="-5">
                <a:latin typeface="Arial"/>
                <a:cs typeface="Arial"/>
              </a:rPr>
              <a:t>excretion </a:t>
            </a:r>
            <a:r>
              <a:rPr dirty="0" sz="1800">
                <a:latin typeface="Arial"/>
                <a:cs typeface="Arial"/>
              </a:rPr>
              <a:t>of both salt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Arial"/>
                <a:cs typeface="Arial"/>
              </a:rPr>
              <a:t>water </a:t>
            </a:r>
            <a:r>
              <a:rPr dirty="0" sz="1800">
                <a:latin typeface="Arial"/>
                <a:cs typeface="Arial"/>
              </a:rPr>
              <a:t>by the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kidneys.</a:t>
            </a:r>
            <a:endParaRPr sz="1800">
              <a:latin typeface="Arial"/>
              <a:cs typeface="Arial"/>
            </a:endParaRPr>
          </a:p>
          <a:p>
            <a:pPr algn="just" marL="12700" marR="5080" indent="63500">
              <a:lnSpc>
                <a:spcPct val="100000"/>
              </a:lnSpc>
              <a:spcBef>
                <a:spcPts val="1080"/>
              </a:spcBef>
            </a:pPr>
            <a:r>
              <a:rPr dirty="0" sz="1800" spc="-5">
                <a:latin typeface="Arial"/>
                <a:cs typeface="Arial"/>
              </a:rPr>
              <a:t>This slowly </a:t>
            </a:r>
            <a:r>
              <a:rPr dirty="0" sz="1800" spc="5">
                <a:latin typeface="Arial"/>
                <a:cs typeface="Arial"/>
              </a:rPr>
              <a:t>increases </a:t>
            </a:r>
            <a:r>
              <a:rPr dirty="0" sz="1800">
                <a:latin typeface="Arial"/>
                <a:cs typeface="Arial"/>
              </a:rPr>
              <a:t>ECF volume, </a:t>
            </a:r>
            <a:r>
              <a:rPr dirty="0" sz="1800" spc="-5">
                <a:latin typeface="Arial"/>
                <a:cs typeface="Arial"/>
              </a:rPr>
              <a:t>which  </a:t>
            </a:r>
            <a:r>
              <a:rPr dirty="0" sz="1800">
                <a:latin typeface="Arial"/>
                <a:cs typeface="Arial"/>
              </a:rPr>
              <a:t>then increases the arterial pressure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during  </a:t>
            </a:r>
            <a:r>
              <a:rPr dirty="0" sz="1800" spc="5">
                <a:latin typeface="Arial"/>
                <a:cs typeface="Arial"/>
              </a:rPr>
              <a:t>subsequent </a:t>
            </a:r>
            <a:r>
              <a:rPr dirty="0" sz="1800">
                <a:latin typeface="Arial"/>
                <a:cs typeface="Arial"/>
              </a:rPr>
              <a:t>hours and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days.</a:t>
            </a:r>
            <a:endParaRPr sz="1800">
              <a:latin typeface="Arial"/>
              <a:cs typeface="Arial"/>
            </a:endParaRPr>
          </a:p>
          <a:p>
            <a:pPr marL="332740" marR="315595" indent="-320040">
              <a:lnSpc>
                <a:spcPct val="100000"/>
              </a:lnSpc>
              <a:spcBef>
                <a:spcPts val="1490"/>
              </a:spcBef>
              <a:buClr>
                <a:srgbClr val="009DD9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1800" spc="105" b="1">
                <a:latin typeface="Times New Roman"/>
                <a:cs typeface="Times New Roman"/>
              </a:rPr>
              <a:t>Angiotensin </a:t>
            </a:r>
            <a:r>
              <a:rPr dirty="0" sz="1800" spc="-5" b="1">
                <a:latin typeface="Times New Roman"/>
                <a:cs typeface="Times New Roman"/>
              </a:rPr>
              <a:t>II </a:t>
            </a:r>
            <a:r>
              <a:rPr dirty="0" sz="1800" spc="-20">
                <a:latin typeface="Georgia"/>
                <a:cs typeface="Georgia"/>
              </a:rPr>
              <a:t>acts </a:t>
            </a:r>
            <a:r>
              <a:rPr dirty="0" sz="1800" spc="-5">
                <a:latin typeface="Georgia"/>
                <a:cs typeface="Georgia"/>
              </a:rPr>
              <a:t>on </a:t>
            </a:r>
            <a:r>
              <a:rPr dirty="0" sz="1800" spc="-10">
                <a:latin typeface="Georgia"/>
                <a:cs typeface="Georgia"/>
              </a:rPr>
              <a:t>the </a:t>
            </a:r>
            <a:r>
              <a:rPr dirty="0" sz="1800" spc="-5">
                <a:latin typeface="Georgia"/>
                <a:cs typeface="Georgia"/>
              </a:rPr>
              <a:t>zona  </a:t>
            </a:r>
            <a:r>
              <a:rPr dirty="0" sz="1800" spc="-25">
                <a:latin typeface="Georgia"/>
                <a:cs typeface="Georgia"/>
              </a:rPr>
              <a:t>glomerulosa </a:t>
            </a:r>
            <a:r>
              <a:rPr dirty="0" sz="1800" spc="-15">
                <a:latin typeface="Georgia"/>
                <a:cs typeface="Georgia"/>
              </a:rPr>
              <a:t>to </a:t>
            </a:r>
            <a:r>
              <a:rPr dirty="0" sz="1800" spc="-25">
                <a:latin typeface="Georgia"/>
                <a:cs typeface="Georgia"/>
              </a:rPr>
              <a:t>stimulate</a:t>
            </a:r>
            <a:r>
              <a:rPr dirty="0" sz="1800" spc="-180">
                <a:latin typeface="Georgia"/>
                <a:cs typeface="Georgia"/>
              </a:rPr>
              <a:t> </a:t>
            </a:r>
            <a:r>
              <a:rPr dirty="0" sz="1800" spc="-20">
                <a:latin typeface="Georgia"/>
                <a:cs typeface="Georgia"/>
              </a:rPr>
              <a:t>aldosterone  </a:t>
            </a:r>
            <a:r>
              <a:rPr dirty="0" sz="1800" spc="-35">
                <a:latin typeface="Georgia"/>
                <a:cs typeface="Georgia"/>
              </a:rPr>
              <a:t>synthesis.</a:t>
            </a:r>
            <a:endParaRPr sz="1800">
              <a:latin typeface="Georgia"/>
              <a:cs typeface="Georgia"/>
            </a:endParaRPr>
          </a:p>
          <a:p>
            <a:pPr marL="332740" marR="788670" indent="-320040">
              <a:lnSpc>
                <a:spcPct val="100000"/>
              </a:lnSpc>
              <a:spcBef>
                <a:spcPts val="700"/>
              </a:spcBef>
              <a:buClr>
                <a:srgbClr val="009DD9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1800" spc="-15">
                <a:latin typeface="Georgia"/>
                <a:cs typeface="Georgia"/>
              </a:rPr>
              <a:t>Angiotensin </a:t>
            </a:r>
            <a:r>
              <a:rPr dirty="0" sz="1800" spc="-100">
                <a:latin typeface="Georgia"/>
                <a:cs typeface="Georgia"/>
              </a:rPr>
              <a:t>II </a:t>
            </a:r>
            <a:r>
              <a:rPr dirty="0" sz="1800" spc="-20">
                <a:latin typeface="Georgia"/>
                <a:cs typeface="Georgia"/>
              </a:rPr>
              <a:t>acts </a:t>
            </a:r>
            <a:r>
              <a:rPr dirty="0" sz="1800" spc="-35">
                <a:latin typeface="Georgia"/>
                <a:cs typeface="Georgia"/>
              </a:rPr>
              <a:t>via </a:t>
            </a:r>
            <a:r>
              <a:rPr dirty="0" sz="1800" spc="-25">
                <a:latin typeface="Georgia"/>
                <a:cs typeface="Georgia"/>
              </a:rPr>
              <a:t>increased  intracellular </a:t>
            </a:r>
            <a:r>
              <a:rPr dirty="0" sz="1800" spc="-15">
                <a:latin typeface="Georgia"/>
                <a:cs typeface="Georgia"/>
              </a:rPr>
              <a:t>cAMP to </a:t>
            </a:r>
            <a:r>
              <a:rPr dirty="0" sz="1800" spc="-25">
                <a:latin typeface="Georgia"/>
                <a:cs typeface="Georgia"/>
              </a:rPr>
              <a:t>stimulate  aldosterone</a:t>
            </a:r>
            <a:r>
              <a:rPr dirty="0" sz="1800" spc="-105">
                <a:latin typeface="Georgia"/>
                <a:cs typeface="Georgia"/>
              </a:rPr>
              <a:t> </a:t>
            </a:r>
            <a:r>
              <a:rPr dirty="0" sz="1800" spc="-35">
                <a:latin typeface="Georgia"/>
                <a:cs typeface="Georgia"/>
              </a:rPr>
              <a:t>synthesis.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222" y="173177"/>
            <a:ext cx="2799715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90" b="1">
                <a:latin typeface="Trebuchet MS"/>
                <a:cs typeface="Trebuchet MS"/>
              </a:rPr>
              <a:t>Control </a:t>
            </a:r>
            <a:r>
              <a:rPr dirty="0" sz="1600" spc="-65" b="1">
                <a:latin typeface="Trebuchet MS"/>
                <a:cs typeface="Trebuchet MS"/>
              </a:rPr>
              <a:t>of </a:t>
            </a:r>
            <a:r>
              <a:rPr dirty="0" sz="1600" spc="-80" b="1">
                <a:latin typeface="Trebuchet MS"/>
                <a:cs typeface="Trebuchet MS"/>
              </a:rPr>
              <a:t>Aldosterone</a:t>
            </a:r>
            <a:r>
              <a:rPr dirty="0" sz="1600" spc="-260" b="1">
                <a:latin typeface="Trebuchet MS"/>
                <a:cs typeface="Trebuchet MS"/>
              </a:rPr>
              <a:t> </a:t>
            </a:r>
            <a:r>
              <a:rPr dirty="0" sz="1600" spc="-95" b="1">
                <a:latin typeface="Trebuchet MS"/>
                <a:cs typeface="Trebuchet MS"/>
              </a:rPr>
              <a:t>Secretion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304862"/>
            <a:ext cx="7058025" cy="6484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4450" y="685798"/>
            <a:ext cx="39751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6002" y="84785"/>
            <a:ext cx="5976620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135">
                <a:solidFill>
                  <a:srgbClr val="C00000"/>
                </a:solidFill>
              </a:rPr>
              <a:t>Regulation </a:t>
            </a:r>
            <a:r>
              <a:rPr dirty="0" sz="3200" spc="-10">
                <a:solidFill>
                  <a:srgbClr val="C00000"/>
                </a:solidFill>
              </a:rPr>
              <a:t>of </a:t>
            </a:r>
            <a:r>
              <a:rPr dirty="0" sz="3200" spc="-110">
                <a:solidFill>
                  <a:srgbClr val="C00000"/>
                </a:solidFill>
              </a:rPr>
              <a:t>Aldosterone</a:t>
            </a:r>
            <a:r>
              <a:rPr dirty="0" sz="3200" spc="-300">
                <a:solidFill>
                  <a:srgbClr val="C00000"/>
                </a:solidFill>
              </a:rPr>
              <a:t> </a:t>
            </a:r>
            <a:r>
              <a:rPr dirty="0" sz="3200" spc="-110">
                <a:solidFill>
                  <a:srgbClr val="C00000"/>
                </a:solidFill>
              </a:rPr>
              <a:t>secretion</a:t>
            </a:r>
            <a:endParaRPr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9287" y="503300"/>
            <a:ext cx="7738999" cy="635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6002" y="84785"/>
            <a:ext cx="5976620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135">
                <a:solidFill>
                  <a:srgbClr val="C00000"/>
                </a:solidFill>
              </a:rPr>
              <a:t>Regulation </a:t>
            </a:r>
            <a:r>
              <a:rPr dirty="0" sz="3200" spc="-10">
                <a:solidFill>
                  <a:srgbClr val="C00000"/>
                </a:solidFill>
              </a:rPr>
              <a:t>of </a:t>
            </a:r>
            <a:r>
              <a:rPr dirty="0" sz="3200" spc="-110">
                <a:solidFill>
                  <a:srgbClr val="C00000"/>
                </a:solidFill>
              </a:rPr>
              <a:t>Aldosterone</a:t>
            </a:r>
            <a:r>
              <a:rPr dirty="0" sz="3200" spc="-300">
                <a:solidFill>
                  <a:srgbClr val="C00000"/>
                </a:solidFill>
              </a:rPr>
              <a:t> </a:t>
            </a:r>
            <a:r>
              <a:rPr dirty="0" sz="3200" spc="-110">
                <a:solidFill>
                  <a:srgbClr val="C00000"/>
                </a:solidFill>
              </a:rPr>
              <a:t>secretion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646112" y="4262835"/>
            <a:ext cx="2591435" cy="1358265"/>
          </a:xfrm>
          <a:custGeom>
            <a:avLst/>
            <a:gdLst/>
            <a:ahLst/>
            <a:cxnLst/>
            <a:rect l="l" t="t" r="r" b="b"/>
            <a:pathLst>
              <a:path w="2591435" h="1358264">
                <a:moveTo>
                  <a:pt x="0" y="171623"/>
                </a:moveTo>
                <a:lnTo>
                  <a:pt x="37014" y="147221"/>
                </a:lnTo>
                <a:lnTo>
                  <a:pt x="74028" y="124941"/>
                </a:lnTo>
                <a:lnTo>
                  <a:pt x="111042" y="104721"/>
                </a:lnTo>
                <a:lnTo>
                  <a:pt x="148055" y="86498"/>
                </a:lnTo>
                <a:lnTo>
                  <a:pt x="185069" y="70209"/>
                </a:lnTo>
                <a:lnTo>
                  <a:pt x="222083" y="55793"/>
                </a:lnTo>
                <a:lnTo>
                  <a:pt x="259097" y="43186"/>
                </a:lnTo>
                <a:lnTo>
                  <a:pt x="296110" y="32327"/>
                </a:lnTo>
                <a:lnTo>
                  <a:pt x="333124" y="23153"/>
                </a:lnTo>
                <a:lnTo>
                  <a:pt x="407151" y="9610"/>
                </a:lnTo>
                <a:lnTo>
                  <a:pt x="481177" y="2059"/>
                </a:lnTo>
                <a:lnTo>
                  <a:pt x="555204" y="0"/>
                </a:lnTo>
                <a:lnTo>
                  <a:pt x="592217" y="873"/>
                </a:lnTo>
                <a:lnTo>
                  <a:pt x="666243" y="6116"/>
                </a:lnTo>
                <a:lnTo>
                  <a:pt x="740268" y="15602"/>
                </a:lnTo>
                <a:lnTo>
                  <a:pt x="814294" y="28832"/>
                </a:lnTo>
                <a:lnTo>
                  <a:pt x="888319" y="45308"/>
                </a:lnTo>
                <a:lnTo>
                  <a:pt x="925332" y="54607"/>
                </a:lnTo>
                <a:lnTo>
                  <a:pt x="962344" y="64530"/>
                </a:lnTo>
                <a:lnTo>
                  <a:pt x="999357" y="75014"/>
                </a:lnTo>
                <a:lnTo>
                  <a:pt x="1036369" y="85998"/>
                </a:lnTo>
                <a:lnTo>
                  <a:pt x="1073382" y="97419"/>
                </a:lnTo>
                <a:lnTo>
                  <a:pt x="1110394" y="109214"/>
                </a:lnTo>
                <a:lnTo>
                  <a:pt x="1147406" y="121322"/>
                </a:lnTo>
                <a:lnTo>
                  <a:pt x="1184419" y="133678"/>
                </a:lnTo>
                <a:lnTo>
                  <a:pt x="1221431" y="146223"/>
                </a:lnTo>
                <a:lnTo>
                  <a:pt x="1258443" y="158891"/>
                </a:lnTo>
                <a:lnTo>
                  <a:pt x="1295455" y="171623"/>
                </a:lnTo>
                <a:lnTo>
                  <a:pt x="1332467" y="184354"/>
                </a:lnTo>
                <a:lnTo>
                  <a:pt x="1369479" y="197023"/>
                </a:lnTo>
                <a:lnTo>
                  <a:pt x="1406491" y="209567"/>
                </a:lnTo>
                <a:lnTo>
                  <a:pt x="1443503" y="221924"/>
                </a:lnTo>
                <a:lnTo>
                  <a:pt x="1480515" y="234031"/>
                </a:lnTo>
                <a:lnTo>
                  <a:pt x="1517527" y="245826"/>
                </a:lnTo>
                <a:lnTo>
                  <a:pt x="1554539" y="257247"/>
                </a:lnTo>
                <a:lnTo>
                  <a:pt x="1591551" y="268231"/>
                </a:lnTo>
                <a:lnTo>
                  <a:pt x="1628563" y="278716"/>
                </a:lnTo>
                <a:lnTo>
                  <a:pt x="1665574" y="288639"/>
                </a:lnTo>
                <a:lnTo>
                  <a:pt x="1702586" y="297938"/>
                </a:lnTo>
                <a:lnTo>
                  <a:pt x="1776610" y="314413"/>
                </a:lnTo>
                <a:lnTo>
                  <a:pt x="1850633" y="327644"/>
                </a:lnTo>
                <a:lnTo>
                  <a:pt x="1924656" y="337130"/>
                </a:lnTo>
                <a:lnTo>
                  <a:pt x="1998679" y="342372"/>
                </a:lnTo>
                <a:lnTo>
                  <a:pt x="2035691" y="343246"/>
                </a:lnTo>
                <a:lnTo>
                  <a:pt x="2072702" y="342872"/>
                </a:lnTo>
                <a:lnTo>
                  <a:pt x="2146726" y="338129"/>
                </a:lnTo>
                <a:lnTo>
                  <a:pt x="2220749" y="327644"/>
                </a:lnTo>
                <a:lnTo>
                  <a:pt x="2294771" y="310918"/>
                </a:lnTo>
                <a:lnTo>
                  <a:pt x="2331783" y="300059"/>
                </a:lnTo>
                <a:lnTo>
                  <a:pt x="2368794" y="287453"/>
                </a:lnTo>
                <a:lnTo>
                  <a:pt x="2405806" y="273037"/>
                </a:lnTo>
                <a:lnTo>
                  <a:pt x="2442817" y="256748"/>
                </a:lnTo>
                <a:lnTo>
                  <a:pt x="2479829" y="238525"/>
                </a:lnTo>
                <a:lnTo>
                  <a:pt x="2516840" y="218304"/>
                </a:lnTo>
                <a:lnTo>
                  <a:pt x="2553852" y="196024"/>
                </a:lnTo>
                <a:lnTo>
                  <a:pt x="2590863" y="171623"/>
                </a:lnTo>
                <a:lnTo>
                  <a:pt x="2590863" y="1186480"/>
                </a:lnTo>
                <a:lnTo>
                  <a:pt x="2553852" y="1210880"/>
                </a:lnTo>
                <a:lnTo>
                  <a:pt x="2516840" y="1233159"/>
                </a:lnTo>
                <a:lnTo>
                  <a:pt x="2479829" y="1253379"/>
                </a:lnTo>
                <a:lnTo>
                  <a:pt x="2442817" y="1271601"/>
                </a:lnTo>
                <a:lnTo>
                  <a:pt x="2405806" y="1287889"/>
                </a:lnTo>
                <a:lnTo>
                  <a:pt x="2368794" y="1302304"/>
                </a:lnTo>
                <a:lnTo>
                  <a:pt x="2331783" y="1314910"/>
                </a:lnTo>
                <a:lnTo>
                  <a:pt x="2294771" y="1325769"/>
                </a:lnTo>
                <a:lnTo>
                  <a:pt x="2257760" y="1334942"/>
                </a:lnTo>
                <a:lnTo>
                  <a:pt x="2183737" y="1348484"/>
                </a:lnTo>
                <a:lnTo>
                  <a:pt x="2109714" y="1356034"/>
                </a:lnTo>
                <a:lnTo>
                  <a:pt x="2035691" y="1358093"/>
                </a:lnTo>
                <a:lnTo>
                  <a:pt x="1998679" y="1357219"/>
                </a:lnTo>
                <a:lnTo>
                  <a:pt x="1924656" y="1351976"/>
                </a:lnTo>
                <a:lnTo>
                  <a:pt x="1850633" y="1342490"/>
                </a:lnTo>
                <a:lnTo>
                  <a:pt x="1776610" y="1329259"/>
                </a:lnTo>
                <a:lnTo>
                  <a:pt x="1702586" y="1312783"/>
                </a:lnTo>
                <a:lnTo>
                  <a:pt x="1665574" y="1303484"/>
                </a:lnTo>
                <a:lnTo>
                  <a:pt x="1628563" y="1293562"/>
                </a:lnTo>
                <a:lnTo>
                  <a:pt x="1591551" y="1283077"/>
                </a:lnTo>
                <a:lnTo>
                  <a:pt x="1554539" y="1272093"/>
                </a:lnTo>
                <a:lnTo>
                  <a:pt x="1517527" y="1260673"/>
                </a:lnTo>
                <a:lnTo>
                  <a:pt x="1480515" y="1248878"/>
                </a:lnTo>
                <a:lnTo>
                  <a:pt x="1443503" y="1236771"/>
                </a:lnTo>
                <a:lnTo>
                  <a:pt x="1406491" y="1224414"/>
                </a:lnTo>
                <a:lnTo>
                  <a:pt x="1369479" y="1211870"/>
                </a:lnTo>
                <a:lnTo>
                  <a:pt x="1332467" y="1199201"/>
                </a:lnTo>
                <a:lnTo>
                  <a:pt x="1295455" y="1186470"/>
                </a:lnTo>
                <a:lnTo>
                  <a:pt x="1258443" y="1173739"/>
                </a:lnTo>
                <a:lnTo>
                  <a:pt x="1221431" y="1161071"/>
                </a:lnTo>
                <a:lnTo>
                  <a:pt x="1184419" y="1148527"/>
                </a:lnTo>
                <a:lnTo>
                  <a:pt x="1147406" y="1136170"/>
                </a:lnTo>
                <a:lnTo>
                  <a:pt x="1110394" y="1124063"/>
                </a:lnTo>
                <a:lnTo>
                  <a:pt x="1073382" y="1112268"/>
                </a:lnTo>
                <a:lnTo>
                  <a:pt x="1036369" y="1100848"/>
                </a:lnTo>
                <a:lnTo>
                  <a:pt x="999357" y="1089865"/>
                </a:lnTo>
                <a:lnTo>
                  <a:pt x="962344" y="1079380"/>
                </a:lnTo>
                <a:lnTo>
                  <a:pt x="925332" y="1069458"/>
                </a:lnTo>
                <a:lnTo>
                  <a:pt x="888319" y="1060159"/>
                </a:lnTo>
                <a:lnTo>
                  <a:pt x="814294" y="1043684"/>
                </a:lnTo>
                <a:lnTo>
                  <a:pt x="740268" y="1030454"/>
                </a:lnTo>
                <a:lnTo>
                  <a:pt x="666243" y="1020969"/>
                </a:lnTo>
                <a:lnTo>
                  <a:pt x="592217" y="1015727"/>
                </a:lnTo>
                <a:lnTo>
                  <a:pt x="555204" y="1014854"/>
                </a:lnTo>
                <a:lnTo>
                  <a:pt x="518190" y="1015229"/>
                </a:lnTo>
                <a:lnTo>
                  <a:pt x="444164" y="1019972"/>
                </a:lnTo>
                <a:lnTo>
                  <a:pt x="370137" y="1030457"/>
                </a:lnTo>
                <a:lnTo>
                  <a:pt x="296110" y="1047183"/>
                </a:lnTo>
                <a:lnTo>
                  <a:pt x="259097" y="1058042"/>
                </a:lnTo>
                <a:lnTo>
                  <a:pt x="222083" y="1070649"/>
                </a:lnTo>
                <a:lnTo>
                  <a:pt x="185069" y="1085066"/>
                </a:lnTo>
                <a:lnTo>
                  <a:pt x="148055" y="1101354"/>
                </a:lnTo>
                <a:lnTo>
                  <a:pt x="111042" y="1119578"/>
                </a:lnTo>
                <a:lnTo>
                  <a:pt x="74028" y="1139798"/>
                </a:lnTo>
                <a:lnTo>
                  <a:pt x="37014" y="1162078"/>
                </a:lnTo>
                <a:lnTo>
                  <a:pt x="0" y="1186480"/>
                </a:lnTo>
                <a:lnTo>
                  <a:pt x="0" y="17162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26998" y="4788154"/>
            <a:ext cx="2033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It is </a:t>
            </a:r>
            <a:r>
              <a:rPr dirty="0" sz="1800" spc="5">
                <a:latin typeface="Arial"/>
                <a:cs typeface="Arial"/>
              </a:rPr>
              <a:t>essential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life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4312" y="900112"/>
          <a:ext cx="8729980" cy="577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1676400"/>
                <a:gridCol w="1706879"/>
                <a:gridCol w="1738629"/>
                <a:gridCol w="1737359"/>
              </a:tblGrid>
              <a:tr h="1090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production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3619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mg/day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15">
                          <a:latin typeface="Arial"/>
                          <a:cs typeface="Arial"/>
                        </a:rPr>
                        <a:t>concentr.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285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ng/ml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activity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273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MINERAL.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activity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273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GLUCO.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344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aldosterone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0.05-0.15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0.15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 spc="5">
                          <a:latin typeface="Arial"/>
                          <a:cs typeface="Arial"/>
                        </a:rPr>
                        <a:t>90%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6645">
                <a:tc>
                  <a:txBody>
                    <a:bodyPr/>
                    <a:lstStyle/>
                    <a:p>
                      <a:pPr marL="105410" marR="2260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 spc="5">
                          <a:latin typeface="Arial"/>
                          <a:cs typeface="Arial"/>
                        </a:rPr>
                        <a:t>deo</a:t>
                      </a:r>
                      <a:r>
                        <a:rPr dirty="0" sz="2400" spc="-25">
                          <a:latin typeface="Arial"/>
                          <a:cs typeface="Arial"/>
                        </a:rPr>
                        <a:t>xy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24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rt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- 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costerone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0.6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0.15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1/15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344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corticoste-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rone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1-4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2-4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1/50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4%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709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cortisol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8-25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40-180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1/400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95%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709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DHEA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7-15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9648" y="173177"/>
            <a:ext cx="5006340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b="1">
                <a:latin typeface="Tahoma"/>
                <a:cs typeface="Tahoma"/>
              </a:rPr>
              <a:t>Hormones of </a:t>
            </a:r>
            <a:r>
              <a:rPr dirty="0" sz="2800" spc="-5" b="1">
                <a:latin typeface="Tahoma"/>
                <a:cs typeface="Tahoma"/>
              </a:rPr>
              <a:t>adrenal</a:t>
            </a:r>
            <a:r>
              <a:rPr dirty="0" sz="2800" spc="-120" b="1">
                <a:latin typeface="Tahoma"/>
                <a:cs typeface="Tahoma"/>
              </a:rPr>
              <a:t> </a:t>
            </a:r>
            <a:r>
              <a:rPr dirty="0" sz="2800" b="1">
                <a:latin typeface="Tahoma"/>
                <a:cs typeface="Tahoma"/>
              </a:rPr>
              <a:t>cortex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404" y="1731644"/>
            <a:ext cx="3436620" cy="10001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747395" marR="5080" indent="-735330">
              <a:lnSpc>
                <a:spcPct val="100000"/>
              </a:lnSpc>
              <a:spcBef>
                <a:spcPts val="90"/>
              </a:spcBef>
              <a:tabLst>
                <a:tab pos="750570" algn="l"/>
                <a:tab pos="2426970" algn="l"/>
                <a:tab pos="3091815" algn="l"/>
              </a:tabLst>
            </a:pPr>
            <a:r>
              <a:rPr dirty="0" sz="3200" spc="-175"/>
              <a:t>1</a:t>
            </a:r>
            <a:r>
              <a:rPr dirty="0" sz="3200" spc="-90"/>
              <a:t>-</a:t>
            </a:r>
            <a:r>
              <a:rPr dirty="0" sz="3200"/>
              <a:t>		</a:t>
            </a:r>
            <a:r>
              <a:rPr dirty="0" sz="3200" spc="-110"/>
              <a:t>Cort</a:t>
            </a:r>
            <a:r>
              <a:rPr dirty="0" sz="3200" spc="-45"/>
              <a:t>i</a:t>
            </a:r>
            <a:r>
              <a:rPr dirty="0" sz="3200" spc="-185"/>
              <a:t>so</a:t>
            </a:r>
            <a:r>
              <a:rPr dirty="0" sz="3200" spc="-75"/>
              <a:t>l</a:t>
            </a:r>
            <a:r>
              <a:rPr dirty="0" sz="3200"/>
              <a:t>	</a:t>
            </a:r>
            <a:r>
              <a:rPr dirty="0" sz="3200" spc="-95"/>
              <a:t>i</a:t>
            </a:r>
            <a:r>
              <a:rPr dirty="0" sz="3200" spc="-229"/>
              <a:t>s</a:t>
            </a:r>
            <a:r>
              <a:rPr dirty="0" sz="3200"/>
              <a:t>	</a:t>
            </a:r>
            <a:r>
              <a:rPr dirty="0" sz="3200" spc="-25"/>
              <a:t>at  </a:t>
            </a:r>
            <a:r>
              <a:rPr dirty="0" sz="3200" spc="-95"/>
              <a:t>concentrations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490720" y="1731644"/>
            <a:ext cx="3371215" cy="1000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2540">
              <a:lnSpc>
                <a:spcPct val="100000"/>
              </a:lnSpc>
              <a:spcBef>
                <a:spcPts val="90"/>
              </a:spcBef>
              <a:tabLst>
                <a:tab pos="1247140" algn="l"/>
                <a:tab pos="1372235" algn="l"/>
                <a:tab pos="2301875" algn="l"/>
              </a:tabLst>
            </a:pPr>
            <a:r>
              <a:rPr dirty="0" sz="3200" spc="-175">
                <a:latin typeface="Arial"/>
                <a:cs typeface="Arial"/>
              </a:rPr>
              <a:t>1</a:t>
            </a:r>
            <a:r>
              <a:rPr dirty="0" sz="3200" spc="-155">
                <a:latin typeface="Arial"/>
                <a:cs typeface="Arial"/>
              </a:rPr>
              <a:t>00</a:t>
            </a:r>
            <a:r>
              <a:rPr dirty="0" sz="3200" spc="-165">
                <a:latin typeface="Arial"/>
                <a:cs typeface="Arial"/>
              </a:rPr>
              <a:t>0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90">
                <a:latin typeface="Arial"/>
                <a:cs typeface="Arial"/>
              </a:rPr>
              <a:t>f</a:t>
            </a:r>
            <a:r>
              <a:rPr dirty="0" sz="3200" spc="-60">
                <a:latin typeface="Arial"/>
                <a:cs typeface="Arial"/>
              </a:rPr>
              <a:t>ol</a:t>
            </a:r>
            <a:r>
              <a:rPr dirty="0" sz="3200" spc="-75">
                <a:latin typeface="Arial"/>
                <a:cs typeface="Arial"/>
              </a:rPr>
              <a:t>d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-65">
                <a:latin typeface="Arial"/>
                <a:cs typeface="Arial"/>
              </a:rPr>
              <a:t>h</a:t>
            </a:r>
            <a:r>
              <a:rPr dirty="0" sz="3200" spc="-20">
                <a:latin typeface="Arial"/>
                <a:cs typeface="Arial"/>
              </a:rPr>
              <a:t>i</a:t>
            </a:r>
            <a:r>
              <a:rPr dirty="0" sz="3200" spc="-190">
                <a:latin typeface="Arial"/>
                <a:cs typeface="Arial"/>
              </a:rPr>
              <a:t>g</a:t>
            </a:r>
            <a:r>
              <a:rPr dirty="0" sz="3200" spc="-180">
                <a:latin typeface="Arial"/>
                <a:cs typeface="Arial"/>
              </a:rPr>
              <a:t>h</a:t>
            </a:r>
            <a:r>
              <a:rPr dirty="0" sz="3200" spc="-60">
                <a:latin typeface="Arial"/>
                <a:cs typeface="Arial"/>
              </a:rPr>
              <a:t>er  </a:t>
            </a:r>
            <a:r>
              <a:rPr dirty="0" sz="3200" spc="185">
                <a:latin typeface="Arial"/>
                <a:cs typeface="Arial"/>
              </a:rPr>
              <a:t>t</a:t>
            </a:r>
            <a:r>
              <a:rPr dirty="0" sz="3200" spc="-160">
                <a:latin typeface="Arial"/>
                <a:cs typeface="Arial"/>
              </a:rPr>
              <a:t>ha</a:t>
            </a:r>
            <a:r>
              <a:rPr dirty="0" sz="3200" spc="-155">
                <a:latin typeface="Arial"/>
                <a:cs typeface="Arial"/>
              </a:rPr>
              <a:t>n</a:t>
            </a:r>
            <a:r>
              <a:rPr dirty="0" sz="3200">
                <a:latin typeface="Arial"/>
                <a:cs typeface="Arial"/>
              </a:rPr>
              <a:t>		</a:t>
            </a:r>
            <a:r>
              <a:rPr dirty="0" sz="3200" spc="-165">
                <a:latin typeface="Arial"/>
                <a:cs typeface="Arial"/>
              </a:rPr>
              <a:t>a</a:t>
            </a:r>
            <a:r>
              <a:rPr dirty="0" sz="3200" spc="-55">
                <a:latin typeface="Arial"/>
                <a:cs typeface="Arial"/>
              </a:rPr>
              <a:t>l</a:t>
            </a:r>
            <a:r>
              <a:rPr dirty="0" sz="3200" spc="-195">
                <a:latin typeface="Arial"/>
                <a:cs typeface="Arial"/>
              </a:rPr>
              <a:t>do</a:t>
            </a:r>
            <a:r>
              <a:rPr dirty="0" sz="3200" spc="-155">
                <a:latin typeface="Arial"/>
                <a:cs typeface="Arial"/>
              </a:rPr>
              <a:t>s</a:t>
            </a:r>
            <a:r>
              <a:rPr dirty="0" sz="3200" spc="185">
                <a:latin typeface="Arial"/>
                <a:cs typeface="Arial"/>
              </a:rPr>
              <a:t>t</a:t>
            </a:r>
            <a:r>
              <a:rPr dirty="0" sz="3200" spc="-90">
                <a:latin typeface="Arial"/>
                <a:cs typeface="Arial"/>
              </a:rPr>
              <a:t>e</a:t>
            </a:r>
            <a:r>
              <a:rPr dirty="0" sz="3200" spc="-75">
                <a:latin typeface="Arial"/>
                <a:cs typeface="Arial"/>
              </a:rPr>
              <a:t>r</a:t>
            </a:r>
            <a:r>
              <a:rPr dirty="0" sz="3200" spc="-135">
                <a:latin typeface="Arial"/>
                <a:cs typeface="Arial"/>
              </a:rPr>
              <a:t>one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404" y="3195320"/>
            <a:ext cx="3753485" cy="14884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128395" indent="-1115695">
              <a:lnSpc>
                <a:spcPct val="100000"/>
              </a:lnSpc>
              <a:spcBef>
                <a:spcPts val="90"/>
              </a:spcBef>
              <a:buAutoNum type="arabicPlain" startAt="2"/>
              <a:tabLst>
                <a:tab pos="1128395" algn="l"/>
                <a:tab pos="1129030" algn="l"/>
              </a:tabLst>
            </a:pPr>
            <a:r>
              <a:rPr dirty="0" sz="3200" spc="-110">
                <a:latin typeface="Arial"/>
                <a:cs typeface="Arial"/>
              </a:rPr>
              <a:t>Corticosterone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AutoNum type="arabicPlain" startAt="2"/>
            </a:pPr>
            <a:endParaRPr sz="3300">
              <a:latin typeface="Times New Roman"/>
              <a:cs typeface="Times New Roman"/>
            </a:endParaRPr>
          </a:p>
          <a:p>
            <a:pPr marL="957580" indent="-944880">
              <a:lnSpc>
                <a:spcPct val="100000"/>
              </a:lnSpc>
              <a:buAutoNum type="arabicPlain" startAt="2"/>
              <a:tabLst>
                <a:tab pos="957580" algn="l"/>
                <a:tab pos="958215" algn="l"/>
                <a:tab pos="2844800" algn="l"/>
              </a:tabLst>
            </a:pPr>
            <a:r>
              <a:rPr dirty="0" sz="3200" spc="-405">
                <a:latin typeface="Arial"/>
                <a:cs typeface="Arial"/>
              </a:rPr>
              <a:t>C</a:t>
            </a:r>
            <a:r>
              <a:rPr dirty="0" sz="3200" spc="-295">
                <a:latin typeface="Arial"/>
                <a:cs typeface="Arial"/>
              </a:rPr>
              <a:t>o</a:t>
            </a:r>
            <a:r>
              <a:rPr dirty="0" sz="3200" spc="35">
                <a:latin typeface="Arial"/>
                <a:cs typeface="Arial"/>
              </a:rPr>
              <a:t>r</a:t>
            </a:r>
            <a:r>
              <a:rPr dirty="0" sz="3200" spc="185">
                <a:latin typeface="Arial"/>
                <a:cs typeface="Arial"/>
              </a:rPr>
              <a:t>t</a:t>
            </a:r>
            <a:r>
              <a:rPr dirty="0" sz="3200" spc="-105">
                <a:latin typeface="Arial"/>
                <a:cs typeface="Arial"/>
              </a:rPr>
              <a:t>isol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-85">
                <a:latin typeface="Arial"/>
                <a:cs typeface="Arial"/>
              </a:rPr>
              <a:t>b</a:t>
            </a:r>
            <a:r>
              <a:rPr dirty="0" sz="3200" spc="-25">
                <a:latin typeface="Arial"/>
                <a:cs typeface="Arial"/>
              </a:rPr>
              <a:t>i</a:t>
            </a:r>
            <a:r>
              <a:rPr dirty="0" sz="3200" spc="-50">
                <a:latin typeface="Arial"/>
                <a:cs typeface="Arial"/>
              </a:rPr>
              <a:t>n</a:t>
            </a:r>
            <a:r>
              <a:rPr dirty="0" sz="3200" spc="-235">
                <a:latin typeface="Arial"/>
                <a:cs typeface="Arial"/>
              </a:rPr>
              <a:t>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8278" y="3195320"/>
            <a:ext cx="2842260" cy="14884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90"/>
              </a:spcBef>
            </a:pPr>
            <a:r>
              <a:rPr dirty="0" sz="3200" spc="-150">
                <a:latin typeface="Arial"/>
                <a:cs typeface="Arial"/>
              </a:rPr>
              <a:t>&gt;&gt;&gt;&gt;aldosterone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08100" algn="l"/>
                <a:tab pos="2277745" algn="l"/>
              </a:tabLst>
            </a:pPr>
            <a:r>
              <a:rPr dirty="0" sz="3200" spc="-125">
                <a:latin typeface="Arial"/>
                <a:cs typeface="Arial"/>
              </a:rPr>
              <a:t>w</a:t>
            </a:r>
            <a:r>
              <a:rPr dirty="0" sz="3200" spc="-105">
                <a:latin typeface="Arial"/>
                <a:cs typeface="Arial"/>
              </a:rPr>
              <a:t>e</a:t>
            </a:r>
            <a:r>
              <a:rPr dirty="0" sz="3200" spc="20">
                <a:latin typeface="Arial"/>
                <a:cs typeface="Arial"/>
              </a:rPr>
              <a:t>ll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35">
                <a:latin typeface="Arial"/>
                <a:cs typeface="Arial"/>
              </a:rPr>
              <a:t>t</a:t>
            </a:r>
            <a:r>
              <a:rPr dirty="0" sz="3200" spc="55">
                <a:latin typeface="Arial"/>
                <a:cs typeface="Arial"/>
              </a:rPr>
              <a:t>o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185">
                <a:latin typeface="Arial"/>
                <a:cs typeface="Arial"/>
              </a:rPr>
              <a:t>t</a:t>
            </a:r>
            <a:r>
              <a:rPr dirty="0" sz="3200" spc="-155">
                <a:latin typeface="Arial"/>
                <a:cs typeface="Arial"/>
              </a:rPr>
              <a:t>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5670" y="4658995"/>
            <a:ext cx="457073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75">
                <a:latin typeface="Arial"/>
                <a:cs typeface="Arial"/>
              </a:rPr>
              <a:t>mineralocorticoid</a:t>
            </a:r>
            <a:r>
              <a:rPr dirty="0" sz="3200" spc="-100">
                <a:latin typeface="Arial"/>
                <a:cs typeface="Arial"/>
              </a:rPr>
              <a:t> </a:t>
            </a:r>
            <a:r>
              <a:rPr dirty="0" sz="3200" spc="-75">
                <a:latin typeface="Arial"/>
                <a:cs typeface="Arial"/>
              </a:rPr>
              <a:t>receptor.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644" y="335025"/>
            <a:ext cx="5006340" cy="8718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325"/>
              </a:lnSpc>
              <a:spcBef>
                <a:spcPts val="105"/>
              </a:spcBef>
            </a:pPr>
            <a:r>
              <a:rPr dirty="0" sz="2800" b="1">
                <a:latin typeface="Tahoma"/>
                <a:cs typeface="Tahoma"/>
              </a:rPr>
              <a:t>Notes: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3325"/>
              </a:lnSpc>
            </a:pPr>
            <a:r>
              <a:rPr dirty="0" sz="2800" b="1">
                <a:latin typeface="Tahoma"/>
                <a:cs typeface="Tahoma"/>
              </a:rPr>
              <a:t>Hormones of </a:t>
            </a:r>
            <a:r>
              <a:rPr dirty="0" sz="2800" spc="-5" b="1">
                <a:latin typeface="Tahoma"/>
                <a:cs typeface="Tahoma"/>
              </a:rPr>
              <a:t>adrenal</a:t>
            </a:r>
            <a:r>
              <a:rPr dirty="0" sz="2800" spc="-120" b="1">
                <a:latin typeface="Tahoma"/>
                <a:cs typeface="Tahoma"/>
              </a:rPr>
              <a:t> </a:t>
            </a:r>
            <a:r>
              <a:rPr dirty="0" sz="2800" b="1">
                <a:latin typeface="Tahoma"/>
                <a:cs typeface="Tahoma"/>
              </a:rPr>
              <a:t>cortex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81000"/>
            <a:ext cx="5105400" cy="1676400"/>
          </a:xfrm>
          <a:prstGeom prst="rect"/>
          <a:ln w="952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/>
              <a:cs typeface="Times New Roman"/>
            </a:endParaRPr>
          </a:p>
          <a:p>
            <a:pPr marL="857885">
              <a:lnSpc>
                <a:spcPct val="100000"/>
              </a:lnSpc>
            </a:pPr>
            <a:r>
              <a:rPr dirty="0" sz="4000" b="1">
                <a:latin typeface="Arial"/>
                <a:cs typeface="Arial"/>
              </a:rPr>
              <a:t>Abnormalities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2650" y="2438400"/>
            <a:ext cx="3482975" cy="1016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315"/>
              </a:spcBef>
            </a:pPr>
            <a:r>
              <a:rPr dirty="0" sz="2000" spc="-5">
                <a:latin typeface="Tahoma"/>
                <a:cs typeface="Tahoma"/>
              </a:rPr>
              <a:t>Primary</a:t>
            </a:r>
            <a:r>
              <a:rPr dirty="0" sz="2000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hyperaldosteronism</a:t>
            </a:r>
            <a:endParaRPr sz="2000">
              <a:latin typeface="Tahoma"/>
              <a:cs typeface="Tahoma"/>
            </a:endParaRPr>
          </a:p>
          <a:p>
            <a:pPr algn="ctr" marL="497205" marR="572135" indent="4445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(increase secretion  of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mineralocorticoids)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0500" y="2444750"/>
            <a:ext cx="2806700" cy="7080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292100" marR="285115" indent="45720">
              <a:lnSpc>
                <a:spcPct val="100000"/>
              </a:lnSpc>
              <a:spcBef>
                <a:spcPts val="315"/>
              </a:spcBef>
            </a:pPr>
            <a:r>
              <a:rPr dirty="0" sz="2000" spc="-5">
                <a:latin typeface="Arial"/>
                <a:cs typeface="Arial"/>
              </a:rPr>
              <a:t>Complete failure to  secrete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aldosterone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1037" y="3809936"/>
            <a:ext cx="3886200" cy="5797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dirty="0" sz="3200" spc="-25">
                <a:latin typeface="Tahoma"/>
                <a:cs typeface="Tahoma"/>
              </a:rPr>
              <a:t>Conn’s</a:t>
            </a:r>
            <a:r>
              <a:rPr dirty="0" sz="3200" spc="10">
                <a:latin typeface="Tahoma"/>
                <a:cs typeface="Tahoma"/>
              </a:rPr>
              <a:t> </a:t>
            </a:r>
            <a:r>
              <a:rPr dirty="0" sz="3200" spc="-20">
                <a:latin typeface="Tahoma"/>
                <a:cs typeface="Tahoma"/>
              </a:rPr>
              <a:t>Syndrome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0500" y="3581400"/>
            <a:ext cx="3221355" cy="12001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437515" indent="-344170">
              <a:lnSpc>
                <a:spcPct val="100000"/>
              </a:lnSpc>
              <a:spcBef>
                <a:spcPts val="300"/>
              </a:spcBef>
              <a:buChar char=""/>
              <a:tabLst>
                <a:tab pos="437515" algn="l"/>
                <a:tab pos="438150" algn="l"/>
              </a:tabLst>
            </a:pPr>
            <a:r>
              <a:rPr dirty="0" sz="2400" spc="-5">
                <a:latin typeface="Arial"/>
                <a:cs typeface="Arial"/>
              </a:rPr>
              <a:t>Dehydration</a:t>
            </a:r>
            <a:endParaRPr sz="2400">
              <a:latin typeface="Arial"/>
              <a:cs typeface="Arial"/>
            </a:endParaRPr>
          </a:p>
          <a:p>
            <a:pPr marL="437515" indent="-344170">
              <a:lnSpc>
                <a:spcPct val="100000"/>
              </a:lnSpc>
              <a:buChar char=""/>
              <a:tabLst>
                <a:tab pos="437515" algn="l"/>
                <a:tab pos="438150" algn="l"/>
              </a:tabLst>
            </a:pPr>
            <a:r>
              <a:rPr dirty="0" sz="2400">
                <a:latin typeface="Arial"/>
                <a:cs typeface="Arial"/>
              </a:rPr>
              <a:t>Low blood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volume</a:t>
            </a:r>
            <a:endParaRPr sz="2400">
              <a:latin typeface="Arial"/>
              <a:cs typeface="Arial"/>
            </a:endParaRPr>
          </a:p>
          <a:p>
            <a:pPr marL="437515" indent="-344170">
              <a:lnSpc>
                <a:spcPct val="100000"/>
              </a:lnSpc>
              <a:spcBef>
                <a:spcPts val="5"/>
              </a:spcBef>
              <a:buChar char=""/>
              <a:tabLst>
                <a:tab pos="437515" algn="l"/>
                <a:tab pos="438150" algn="l"/>
              </a:tabLst>
            </a:pPr>
            <a:r>
              <a:rPr dirty="0" sz="2400">
                <a:latin typeface="Arial"/>
                <a:cs typeface="Arial"/>
              </a:rPr>
              <a:t>Low blood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pressure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1101" y="5334000"/>
            <a:ext cx="1546225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106045">
              <a:lnSpc>
                <a:spcPct val="100000"/>
              </a:lnSpc>
              <a:spcBef>
                <a:spcPts val="300"/>
              </a:spcBef>
            </a:pPr>
            <a:r>
              <a:rPr dirty="0" sz="3200" spc="-55">
                <a:latin typeface="Arial"/>
                <a:cs typeface="Arial"/>
              </a:rPr>
              <a:t>DEATH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42" y="579501"/>
            <a:ext cx="56997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Primary 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Aldosteronism (Conn's</a:t>
            </a:r>
            <a:r>
              <a:rPr dirty="0" u="heavy" sz="2400" spc="4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Syndrome)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1247394"/>
            <a:ext cx="8414385" cy="6407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13995" indent="-201295">
              <a:lnSpc>
                <a:spcPct val="100000"/>
              </a:lnSpc>
              <a:spcBef>
                <a:spcPts val="90"/>
              </a:spcBef>
              <a:buSzPct val="95000"/>
              <a:buFont typeface="Wingdings"/>
              <a:buChar char=""/>
              <a:tabLst>
                <a:tab pos="214629" algn="l"/>
              </a:tabLst>
            </a:pPr>
            <a:r>
              <a:rPr dirty="0" sz="2000" spc="-5">
                <a:latin typeface="Tahoma"/>
                <a:cs typeface="Tahoma"/>
              </a:rPr>
              <a:t>Cause: </a:t>
            </a:r>
            <a:r>
              <a:rPr dirty="0" sz="2000" spc="-10">
                <a:latin typeface="Tahoma"/>
                <a:cs typeface="Tahoma"/>
              </a:rPr>
              <a:t>tumor </a:t>
            </a:r>
            <a:r>
              <a:rPr dirty="0" sz="2000" spc="5">
                <a:latin typeface="Tahoma"/>
                <a:cs typeface="Tahoma"/>
              </a:rPr>
              <a:t>of </a:t>
            </a:r>
            <a:r>
              <a:rPr dirty="0" sz="2000" spc="-10">
                <a:latin typeface="Tahoma"/>
                <a:cs typeface="Tahoma"/>
              </a:rPr>
              <a:t>the zona </a:t>
            </a:r>
            <a:r>
              <a:rPr dirty="0" sz="2000" spc="-5">
                <a:latin typeface="Tahoma"/>
                <a:cs typeface="Tahoma"/>
              </a:rPr>
              <a:t>glomerulosa </a:t>
            </a:r>
            <a:r>
              <a:rPr dirty="0" sz="2000">
                <a:latin typeface="Tahoma"/>
                <a:cs typeface="Tahoma"/>
              </a:rPr>
              <a:t>cells </a:t>
            </a:r>
            <a:r>
              <a:rPr dirty="0" sz="2000" spc="-5">
                <a:latin typeface="Tahoma"/>
                <a:cs typeface="Tahoma"/>
              </a:rPr>
              <a:t>(adenoma) </a:t>
            </a:r>
            <a:r>
              <a:rPr dirty="0" sz="2000" spc="-10">
                <a:latin typeface="Arial"/>
                <a:cs typeface="Arial"/>
              </a:rPr>
              <a:t>→ </a:t>
            </a:r>
            <a:r>
              <a:rPr dirty="0" sz="2000" spc="-5">
                <a:latin typeface="Tahoma"/>
                <a:cs typeface="Tahoma"/>
              </a:rPr>
              <a:t>secretes</a:t>
            </a:r>
            <a:r>
              <a:rPr dirty="0" sz="2000" spc="30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large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000" spc="-10">
                <a:latin typeface="Tahoma"/>
                <a:cs typeface="Tahoma"/>
              </a:rPr>
              <a:t>amounts </a:t>
            </a:r>
            <a:r>
              <a:rPr dirty="0" sz="2000" spc="-5">
                <a:latin typeface="Tahoma"/>
                <a:cs typeface="Tahoma"/>
              </a:rPr>
              <a:t>of</a:t>
            </a:r>
            <a:r>
              <a:rPr dirty="0" sz="2000" spc="4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aldosterone.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5028" y="3997833"/>
            <a:ext cx="1859914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06475" algn="l"/>
                <a:tab pos="1488440" algn="l"/>
              </a:tabLst>
            </a:pPr>
            <a:r>
              <a:rPr dirty="0" sz="2000" spc="-15">
                <a:latin typeface="Tahoma"/>
                <a:cs typeface="Tahoma"/>
              </a:rPr>
              <a:t>c</a:t>
            </a:r>
            <a:r>
              <a:rPr dirty="0" sz="2000">
                <a:latin typeface="Tahoma"/>
                <a:cs typeface="Tahoma"/>
              </a:rPr>
              <a:t>a</a:t>
            </a:r>
            <a:r>
              <a:rPr dirty="0" sz="2000" spc="-20">
                <a:latin typeface="Tahoma"/>
                <a:cs typeface="Tahoma"/>
              </a:rPr>
              <a:t>u</a:t>
            </a:r>
            <a:r>
              <a:rPr dirty="0" sz="2000" spc="-10">
                <a:latin typeface="Tahoma"/>
                <a:cs typeface="Tahoma"/>
              </a:rPr>
              <a:t>s</a:t>
            </a:r>
            <a:r>
              <a:rPr dirty="0" sz="2000">
                <a:latin typeface="Tahoma"/>
                <a:cs typeface="Tahoma"/>
              </a:rPr>
              <a:t>e</a:t>
            </a:r>
            <a:r>
              <a:rPr dirty="0" sz="2000" spc="-10">
                <a:latin typeface="Tahoma"/>
                <a:cs typeface="Tahoma"/>
              </a:rPr>
              <a:t>d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5">
                <a:latin typeface="Tahoma"/>
                <a:cs typeface="Tahoma"/>
              </a:rPr>
              <a:t>by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5">
                <a:latin typeface="Tahoma"/>
                <a:cs typeface="Tahoma"/>
              </a:rPr>
              <a:t>t</a:t>
            </a:r>
            <a:r>
              <a:rPr dirty="0" sz="2000" spc="-20">
                <a:latin typeface="Tahoma"/>
                <a:cs typeface="Tahoma"/>
              </a:rPr>
              <a:t>h</a:t>
            </a:r>
            <a:r>
              <a:rPr dirty="0" sz="2000" spc="-5">
                <a:latin typeface="Tahoma"/>
                <a:cs typeface="Tahoma"/>
              </a:rPr>
              <a:t>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13995" indent="-201295">
              <a:lnSpc>
                <a:spcPct val="100000"/>
              </a:lnSpc>
              <a:spcBef>
                <a:spcPts val="95"/>
              </a:spcBef>
              <a:buSzPct val="95000"/>
              <a:buFont typeface="Wingdings"/>
              <a:buChar char=""/>
              <a:tabLst>
                <a:tab pos="214629" algn="l"/>
              </a:tabLst>
            </a:pPr>
            <a:r>
              <a:rPr dirty="0" spc="-15"/>
              <a:t>Effects:</a:t>
            </a:r>
          </a:p>
          <a:p>
            <a:pPr marL="12700">
              <a:lnSpc>
                <a:spcPct val="100000"/>
              </a:lnSpc>
            </a:pPr>
            <a:r>
              <a:rPr dirty="0" spc="-15"/>
              <a:t>The </a:t>
            </a:r>
            <a:r>
              <a:rPr dirty="0" spc="-5"/>
              <a:t>most important </a:t>
            </a:r>
            <a:r>
              <a:rPr dirty="0" spc="-15"/>
              <a:t>effects</a:t>
            </a:r>
            <a:r>
              <a:rPr dirty="0" spc="140"/>
              <a:t> </a:t>
            </a:r>
            <a:r>
              <a:rPr dirty="0"/>
              <a:t>are:</a:t>
            </a:r>
          </a:p>
          <a:p>
            <a:pPr marL="207645" indent="-194945">
              <a:lnSpc>
                <a:spcPct val="100000"/>
              </a:lnSpc>
              <a:buChar char="•"/>
              <a:tabLst>
                <a:tab pos="208279" algn="l"/>
              </a:tabLst>
            </a:pPr>
            <a:r>
              <a:rPr dirty="0" spc="-10"/>
              <a:t>hypokalemia.</a:t>
            </a:r>
          </a:p>
          <a:p>
            <a:pPr marL="207645" indent="-194945">
              <a:lnSpc>
                <a:spcPct val="100000"/>
              </a:lnSpc>
              <a:buChar char="•"/>
              <a:tabLst>
                <a:tab pos="208279" algn="l"/>
              </a:tabLst>
            </a:pPr>
            <a:r>
              <a:rPr dirty="0" spc="-10"/>
              <a:t>slight increase </a:t>
            </a:r>
            <a:r>
              <a:rPr dirty="0" spc="-5"/>
              <a:t>in ECF </a:t>
            </a:r>
            <a:r>
              <a:rPr dirty="0" spc="-15"/>
              <a:t>volume </a:t>
            </a:r>
            <a:r>
              <a:rPr dirty="0" spc="-10"/>
              <a:t>and </a:t>
            </a:r>
            <a:r>
              <a:rPr dirty="0" spc="-5"/>
              <a:t>blood</a:t>
            </a:r>
            <a:r>
              <a:rPr dirty="0" spc="170"/>
              <a:t> </a:t>
            </a:r>
            <a:r>
              <a:rPr dirty="0" spc="-10"/>
              <a:t>volume.</a:t>
            </a:r>
          </a:p>
          <a:p>
            <a:pPr marL="207645" indent="-194945">
              <a:lnSpc>
                <a:spcPct val="100000"/>
              </a:lnSpc>
              <a:buChar char="•"/>
              <a:tabLst>
                <a:tab pos="208279" algn="l"/>
              </a:tabLst>
            </a:pPr>
            <a:r>
              <a:rPr dirty="0" spc="-15"/>
              <a:t>very </a:t>
            </a:r>
            <a:r>
              <a:rPr dirty="0" spc="-10"/>
              <a:t>slight increase </a:t>
            </a:r>
            <a:r>
              <a:rPr dirty="0" spc="-5"/>
              <a:t>in plasma </a:t>
            </a:r>
            <a:r>
              <a:rPr dirty="0" spc="-10"/>
              <a:t>sodium</a:t>
            </a:r>
            <a:r>
              <a:rPr dirty="0" spc="180"/>
              <a:t> </a:t>
            </a:r>
            <a:r>
              <a:rPr dirty="0" spc="-10"/>
              <a:t>concentration.</a:t>
            </a:r>
          </a:p>
          <a:p>
            <a:pPr marL="207645" indent="-194945">
              <a:lnSpc>
                <a:spcPct val="100000"/>
              </a:lnSpc>
              <a:spcBef>
                <a:spcPts val="5"/>
              </a:spcBef>
              <a:buChar char="•"/>
              <a:tabLst>
                <a:tab pos="208279" algn="l"/>
              </a:tabLst>
            </a:pPr>
            <a:r>
              <a:rPr dirty="0" spc="-5"/>
              <a:t>almost </a:t>
            </a:r>
            <a:r>
              <a:rPr dirty="0" spc="-10"/>
              <a:t>always,</a:t>
            </a:r>
            <a:r>
              <a:rPr dirty="0" spc="25"/>
              <a:t> </a:t>
            </a:r>
            <a:r>
              <a:rPr dirty="0" spc="-10"/>
              <a:t>hypertension.</a:t>
            </a:r>
          </a:p>
          <a:p>
            <a:pPr marL="128270" indent="-115570">
              <a:lnSpc>
                <a:spcPct val="100000"/>
              </a:lnSpc>
              <a:buChar char="•"/>
              <a:tabLst>
                <a:tab pos="128905" algn="l"/>
                <a:tab pos="991235" algn="l"/>
                <a:tab pos="1567180" algn="l"/>
                <a:tab pos="2927350" algn="l"/>
                <a:tab pos="3957954" algn="l"/>
                <a:tab pos="4391025" algn="l"/>
                <a:tab pos="5384800" algn="l"/>
              </a:tabLst>
            </a:pPr>
            <a:r>
              <a:rPr dirty="0" spc="-10"/>
              <a:t>There	</a:t>
            </a:r>
            <a:r>
              <a:rPr dirty="0" spc="-5"/>
              <a:t>are	</a:t>
            </a:r>
            <a:r>
              <a:rPr dirty="0" spc="-10"/>
              <a:t>occasional	periods	of	</a:t>
            </a:r>
            <a:r>
              <a:rPr dirty="0" spc="-5"/>
              <a:t>muscle	</a:t>
            </a:r>
            <a:r>
              <a:rPr dirty="0" spc="-10"/>
              <a:t>paralysis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hypokalemia.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2742" y="4607814"/>
            <a:ext cx="8417560" cy="939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0"/>
              </a:spcBef>
              <a:buSzPct val="95000"/>
              <a:buChar char="•"/>
              <a:tabLst>
                <a:tab pos="128905" algn="l"/>
              </a:tabLst>
            </a:pPr>
            <a:r>
              <a:rPr dirty="0" sz="2000" spc="-5">
                <a:latin typeface="Tahoma"/>
                <a:cs typeface="Tahoma"/>
              </a:rPr>
              <a:t>decreased plasma </a:t>
            </a:r>
            <a:r>
              <a:rPr dirty="0" sz="2000" spc="-10">
                <a:latin typeface="Tahoma"/>
                <a:cs typeface="Tahoma"/>
              </a:rPr>
              <a:t>renin </a:t>
            </a:r>
            <a:r>
              <a:rPr dirty="0" sz="2000" spc="-5">
                <a:latin typeface="Tahoma"/>
                <a:cs typeface="Tahoma"/>
              </a:rPr>
              <a:t>concentration (from </a:t>
            </a:r>
            <a:r>
              <a:rPr dirty="0" sz="2000" spc="-10">
                <a:latin typeface="Tahoma"/>
                <a:cs typeface="Tahoma"/>
              </a:rPr>
              <a:t>feedback suppression </a:t>
            </a:r>
            <a:r>
              <a:rPr dirty="0" sz="2000" spc="15">
                <a:latin typeface="Tahoma"/>
                <a:cs typeface="Tahoma"/>
              </a:rPr>
              <a:t>of  </a:t>
            </a:r>
            <a:r>
              <a:rPr dirty="0" sz="2000" spc="-5">
                <a:latin typeface="Tahoma"/>
                <a:cs typeface="Tahoma"/>
              </a:rPr>
              <a:t>renin </a:t>
            </a:r>
            <a:r>
              <a:rPr dirty="0" sz="2000" spc="-10">
                <a:latin typeface="Tahoma"/>
                <a:cs typeface="Tahoma"/>
              </a:rPr>
              <a:t>secretion caused </a:t>
            </a:r>
            <a:r>
              <a:rPr dirty="0" sz="2000" spc="-5">
                <a:latin typeface="Tahoma"/>
                <a:cs typeface="Tahoma"/>
              </a:rPr>
              <a:t>by </a:t>
            </a:r>
            <a:r>
              <a:rPr dirty="0" sz="2000">
                <a:latin typeface="Tahoma"/>
                <a:cs typeface="Tahoma"/>
              </a:rPr>
              <a:t>the </a:t>
            </a:r>
            <a:r>
              <a:rPr dirty="0" sz="2000" spc="-5">
                <a:latin typeface="Symbol"/>
                <a:cs typeface="Symbol"/>
              </a:rPr>
              <a:t>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ahoma"/>
                <a:cs typeface="Tahoma"/>
              </a:rPr>
              <a:t>aldosterone) or by </a:t>
            </a:r>
            <a:r>
              <a:rPr dirty="0" sz="2000" spc="-10">
                <a:latin typeface="Tahoma"/>
                <a:cs typeface="Tahoma"/>
              </a:rPr>
              <a:t>the excess </a:t>
            </a:r>
            <a:r>
              <a:rPr dirty="0" sz="2000" spc="-5">
                <a:latin typeface="Tahoma"/>
                <a:cs typeface="Tahoma"/>
              </a:rPr>
              <a:t>ECF </a:t>
            </a:r>
            <a:r>
              <a:rPr dirty="0" sz="2000" spc="-15">
                <a:latin typeface="Tahoma"/>
                <a:cs typeface="Tahoma"/>
              </a:rPr>
              <a:t>volume  </a:t>
            </a:r>
            <a:r>
              <a:rPr dirty="0" sz="2000" spc="-10">
                <a:latin typeface="Tahoma"/>
                <a:cs typeface="Tahoma"/>
              </a:rPr>
              <a:t>and </a:t>
            </a:r>
            <a:r>
              <a:rPr dirty="0" sz="2000" spc="-5">
                <a:latin typeface="Tahoma"/>
                <a:cs typeface="Tahoma"/>
              </a:rPr>
              <a:t>arterial</a:t>
            </a:r>
            <a:r>
              <a:rPr dirty="0" sz="2000" spc="2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pressure.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5827572"/>
            <a:ext cx="160020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dirty="0" sz="2000" spc="-25">
                <a:latin typeface="Tahoma"/>
                <a:cs typeface="Tahoma"/>
              </a:rPr>
              <a:t>Treatment: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6911" y="5827572"/>
            <a:ext cx="2776220" cy="6280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2375"/>
              </a:lnSpc>
              <a:spcBef>
                <a:spcPts val="90"/>
              </a:spcBef>
            </a:pPr>
            <a:r>
              <a:rPr dirty="0" sz="2000" spc="-10">
                <a:latin typeface="Tahoma"/>
                <a:cs typeface="Tahoma"/>
              </a:rPr>
              <a:t>usually surgical</a:t>
            </a:r>
            <a:r>
              <a:rPr dirty="0" sz="2000" spc="70">
                <a:latin typeface="Tahoma"/>
                <a:cs typeface="Tahoma"/>
              </a:rPr>
              <a:t> </a:t>
            </a:r>
            <a:r>
              <a:rPr dirty="0" sz="2000" spc="-15">
                <a:latin typeface="Tahoma"/>
                <a:cs typeface="Tahoma"/>
              </a:rPr>
              <a:t>removal.</a:t>
            </a:r>
            <a:endParaRPr sz="2000">
              <a:latin typeface="Tahoma"/>
              <a:cs typeface="Tahoma"/>
            </a:endParaRPr>
          </a:p>
          <a:p>
            <a:pPr marL="27305">
              <a:lnSpc>
                <a:spcPts val="2375"/>
              </a:lnSpc>
            </a:pPr>
            <a:r>
              <a:rPr dirty="0" sz="2000" spc="-10">
                <a:latin typeface="Arial"/>
                <a:cs typeface="Arial"/>
              </a:rPr>
              <a:t>Spironolactone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287" y="457200"/>
            <a:ext cx="8153400" cy="3079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1140" y="3587195"/>
            <a:ext cx="7110095" cy="306324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00"/>
              </a:spcBef>
              <a:buSzPct val="60000"/>
              <a:buFont typeface="Wingdings"/>
              <a:buChar char=""/>
              <a:tabLst>
                <a:tab pos="390525" algn="l"/>
                <a:tab pos="391160" algn="l"/>
              </a:tabLst>
            </a:pPr>
            <a:r>
              <a:rPr dirty="0" sz="2000" spc="-75">
                <a:latin typeface="Arial"/>
                <a:cs typeface="Arial"/>
              </a:rPr>
              <a:t>Hypertension.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SzPct val="60000"/>
              <a:buFont typeface="Wingdings"/>
              <a:buChar char=""/>
              <a:tabLst>
                <a:tab pos="390525" algn="l"/>
                <a:tab pos="391160" algn="l"/>
              </a:tabLst>
            </a:pPr>
            <a:r>
              <a:rPr dirty="0" sz="2000" spc="-95">
                <a:latin typeface="Arial"/>
                <a:cs typeface="Arial"/>
              </a:rPr>
              <a:t>Hypokalemia and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35">
                <a:latin typeface="Georgia"/>
                <a:cs typeface="Georgia"/>
              </a:rPr>
              <a:t>hypernatremia</a:t>
            </a:r>
            <a:endParaRPr sz="2000">
              <a:latin typeface="Georgia"/>
              <a:cs typeface="Georgia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SzPct val="60000"/>
              <a:buFont typeface="Wingdings"/>
              <a:buChar char=""/>
              <a:tabLst>
                <a:tab pos="390525" algn="l"/>
                <a:tab pos="391160" algn="l"/>
              </a:tabLst>
            </a:pPr>
            <a:r>
              <a:rPr dirty="0" sz="2000" spc="-60">
                <a:latin typeface="Arial"/>
                <a:cs typeface="Arial"/>
              </a:rPr>
              <a:t>Nocturnal </a:t>
            </a:r>
            <a:r>
              <a:rPr dirty="0" sz="2000" spc="-50">
                <a:latin typeface="Arial"/>
                <a:cs typeface="Arial"/>
              </a:rPr>
              <a:t>polyuria </a:t>
            </a:r>
            <a:r>
              <a:rPr dirty="0" sz="2000" spc="25">
                <a:latin typeface="Arial"/>
                <a:cs typeface="Arial"/>
              </a:rPr>
              <a:t>&amp;</a:t>
            </a:r>
            <a:r>
              <a:rPr dirty="0" sz="2000" spc="-24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polydipsia</a:t>
            </a:r>
            <a:endParaRPr sz="20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720"/>
              </a:spcBef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dirty="0" sz="2000" spc="-110">
                <a:latin typeface="Arial"/>
                <a:cs typeface="Arial"/>
              </a:rPr>
              <a:t>Increased </a:t>
            </a:r>
            <a:r>
              <a:rPr dirty="0" sz="2000" spc="-30">
                <a:latin typeface="Arial"/>
                <a:cs typeface="Arial"/>
              </a:rPr>
              <a:t>tubular </a:t>
            </a:r>
            <a:r>
              <a:rPr dirty="0" sz="2000" spc="-65">
                <a:latin typeface="Arial"/>
                <a:cs typeface="Arial"/>
              </a:rPr>
              <a:t>(intercalated </a:t>
            </a:r>
            <a:r>
              <a:rPr dirty="0" sz="2000" spc="-95">
                <a:latin typeface="Arial"/>
                <a:cs typeface="Arial"/>
              </a:rPr>
              <a:t>cells) hydrogen </a:t>
            </a:r>
            <a:r>
              <a:rPr dirty="0" sz="2000" spc="-40">
                <a:latin typeface="Arial"/>
                <a:cs typeface="Arial"/>
              </a:rPr>
              <a:t>ion </a:t>
            </a:r>
            <a:r>
              <a:rPr dirty="0" sz="2000" spc="-75">
                <a:latin typeface="Arial"/>
                <a:cs typeface="Arial"/>
              </a:rPr>
              <a:t>secretion, </a:t>
            </a:r>
            <a:r>
              <a:rPr dirty="0" sz="2000" spc="5">
                <a:latin typeface="Arial"/>
                <a:cs typeface="Arial"/>
              </a:rPr>
              <a:t>with  </a:t>
            </a:r>
            <a:r>
              <a:rPr dirty="0" sz="2000" spc="-50">
                <a:latin typeface="Arial"/>
                <a:cs typeface="Arial"/>
              </a:rPr>
              <a:t>resultant </a:t>
            </a:r>
            <a:r>
              <a:rPr dirty="0" sz="2000" spc="-35">
                <a:latin typeface="Arial"/>
                <a:cs typeface="Arial"/>
              </a:rPr>
              <a:t>mild</a:t>
            </a:r>
            <a:r>
              <a:rPr dirty="0" sz="2000" spc="-100">
                <a:latin typeface="Arial"/>
                <a:cs typeface="Arial"/>
              </a:rPr>
              <a:t> alkalosis.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SzPct val="60000"/>
              <a:buFont typeface="Wingdings"/>
              <a:buChar char=""/>
              <a:tabLst>
                <a:tab pos="390525" algn="l"/>
                <a:tab pos="391160" algn="l"/>
              </a:tabLst>
            </a:pPr>
            <a:r>
              <a:rPr dirty="0" sz="2000" spc="-90">
                <a:latin typeface="Arial"/>
                <a:cs typeface="Arial"/>
              </a:rPr>
              <a:t>Neuromuscular</a:t>
            </a:r>
            <a:r>
              <a:rPr dirty="0" sz="2000" spc="-75">
                <a:latin typeface="Arial"/>
                <a:cs typeface="Arial"/>
              </a:rPr>
              <a:t> manifestations</a:t>
            </a:r>
            <a:endParaRPr sz="2000">
              <a:latin typeface="Arial"/>
              <a:cs typeface="Arial"/>
            </a:endParaRPr>
          </a:p>
          <a:p>
            <a:pPr lvl="1" marL="652780" indent="-274320">
              <a:lnSpc>
                <a:spcPct val="100000"/>
              </a:lnSpc>
              <a:spcBef>
                <a:spcPts val="600"/>
              </a:spcBef>
              <a:buSzPct val="70000"/>
              <a:buChar char=""/>
              <a:tabLst>
                <a:tab pos="653415" algn="l"/>
              </a:tabLst>
            </a:pPr>
            <a:r>
              <a:rPr dirty="0" sz="2000" spc="-130">
                <a:latin typeface="Arial"/>
                <a:cs typeface="Arial"/>
              </a:rPr>
              <a:t>weakness,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paresthesia</a:t>
            </a:r>
            <a:endParaRPr sz="2000">
              <a:latin typeface="Arial"/>
              <a:cs typeface="Arial"/>
            </a:endParaRPr>
          </a:p>
          <a:p>
            <a:pPr lvl="1" marL="652780" indent="-274320">
              <a:lnSpc>
                <a:spcPct val="100000"/>
              </a:lnSpc>
              <a:spcBef>
                <a:spcPts val="600"/>
              </a:spcBef>
              <a:buSzPct val="70000"/>
              <a:buChar char=""/>
              <a:tabLst>
                <a:tab pos="653415" algn="l"/>
              </a:tabLst>
            </a:pPr>
            <a:r>
              <a:rPr dirty="0" sz="2000" spc="-10">
                <a:latin typeface="Arial"/>
                <a:cs typeface="Arial"/>
              </a:rPr>
              <a:t>intermittent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paralysis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800" y="0"/>
            <a:ext cx="3194050" cy="400050"/>
          </a:xfrm>
          <a:prstGeom prst="rect"/>
          <a:ln w="12700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Primary</a:t>
            </a:r>
            <a:r>
              <a:rPr dirty="0" u="heavy" sz="2000" spc="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Aldosteronism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24986" y="192659"/>
            <a:ext cx="988694" cy="382270"/>
          </a:xfrm>
          <a:custGeom>
            <a:avLst/>
            <a:gdLst/>
            <a:ahLst/>
            <a:cxnLst/>
            <a:rect l="l" t="t" r="r" b="b"/>
            <a:pathLst>
              <a:path w="988695" h="382270">
                <a:moveTo>
                  <a:pt x="845372" y="283371"/>
                </a:moveTo>
                <a:lnTo>
                  <a:pt x="805941" y="324104"/>
                </a:lnTo>
                <a:lnTo>
                  <a:pt x="988695" y="381762"/>
                </a:lnTo>
                <a:lnTo>
                  <a:pt x="961136" y="303276"/>
                </a:lnTo>
                <a:lnTo>
                  <a:pt x="866521" y="303276"/>
                </a:lnTo>
                <a:lnTo>
                  <a:pt x="845372" y="283371"/>
                </a:lnTo>
                <a:close/>
              </a:path>
              <a:path w="988695" h="382270">
                <a:moveTo>
                  <a:pt x="885108" y="242323"/>
                </a:moveTo>
                <a:lnTo>
                  <a:pt x="845372" y="283371"/>
                </a:lnTo>
                <a:lnTo>
                  <a:pt x="866521" y="303276"/>
                </a:lnTo>
                <a:lnTo>
                  <a:pt x="905637" y="261493"/>
                </a:lnTo>
                <a:lnTo>
                  <a:pt x="885108" y="242323"/>
                </a:lnTo>
                <a:close/>
              </a:path>
              <a:path w="988695" h="382270">
                <a:moveTo>
                  <a:pt x="925195" y="200914"/>
                </a:moveTo>
                <a:lnTo>
                  <a:pt x="885108" y="242323"/>
                </a:lnTo>
                <a:lnTo>
                  <a:pt x="905637" y="261493"/>
                </a:lnTo>
                <a:lnTo>
                  <a:pt x="866521" y="303276"/>
                </a:lnTo>
                <a:lnTo>
                  <a:pt x="961136" y="303276"/>
                </a:lnTo>
                <a:lnTo>
                  <a:pt x="925195" y="200914"/>
                </a:lnTo>
                <a:close/>
              </a:path>
              <a:path w="988695" h="382270">
                <a:moveTo>
                  <a:pt x="593793" y="57150"/>
                </a:moveTo>
                <a:lnTo>
                  <a:pt x="156337" y="57150"/>
                </a:lnTo>
                <a:lnTo>
                  <a:pt x="232537" y="58674"/>
                </a:lnTo>
                <a:lnTo>
                  <a:pt x="269748" y="60198"/>
                </a:lnTo>
                <a:lnTo>
                  <a:pt x="342900" y="65150"/>
                </a:lnTo>
                <a:lnTo>
                  <a:pt x="413385" y="73279"/>
                </a:lnTo>
                <a:lnTo>
                  <a:pt x="480567" y="85090"/>
                </a:lnTo>
                <a:lnTo>
                  <a:pt x="543940" y="100965"/>
                </a:lnTo>
                <a:lnTo>
                  <a:pt x="602996" y="121666"/>
                </a:lnTo>
                <a:lnTo>
                  <a:pt x="658113" y="147447"/>
                </a:lnTo>
                <a:lnTo>
                  <a:pt x="710438" y="177927"/>
                </a:lnTo>
                <a:lnTo>
                  <a:pt x="760476" y="212598"/>
                </a:lnTo>
                <a:lnTo>
                  <a:pt x="808482" y="250698"/>
                </a:lnTo>
                <a:lnTo>
                  <a:pt x="845372" y="283371"/>
                </a:lnTo>
                <a:lnTo>
                  <a:pt x="885108" y="242323"/>
                </a:lnTo>
                <a:lnTo>
                  <a:pt x="844676" y="206375"/>
                </a:lnTo>
                <a:lnTo>
                  <a:pt x="793750" y="166116"/>
                </a:lnTo>
                <a:lnTo>
                  <a:pt x="740155" y="129159"/>
                </a:lnTo>
                <a:lnTo>
                  <a:pt x="683513" y="96266"/>
                </a:lnTo>
                <a:lnTo>
                  <a:pt x="623062" y="68199"/>
                </a:lnTo>
                <a:lnTo>
                  <a:pt x="593793" y="57150"/>
                </a:lnTo>
                <a:close/>
              </a:path>
              <a:path w="988695" h="382270">
                <a:moveTo>
                  <a:pt x="156210" y="0"/>
                </a:moveTo>
                <a:lnTo>
                  <a:pt x="78232" y="126"/>
                </a:lnTo>
                <a:lnTo>
                  <a:pt x="0" y="1143"/>
                </a:lnTo>
                <a:lnTo>
                  <a:pt x="762" y="58293"/>
                </a:lnTo>
                <a:lnTo>
                  <a:pt x="78993" y="57276"/>
                </a:lnTo>
                <a:lnTo>
                  <a:pt x="593793" y="57150"/>
                </a:lnTo>
                <a:lnTo>
                  <a:pt x="525526" y="36702"/>
                </a:lnTo>
                <a:lnTo>
                  <a:pt x="456311" y="22225"/>
                </a:lnTo>
                <a:lnTo>
                  <a:pt x="384301" y="11938"/>
                </a:lnTo>
                <a:lnTo>
                  <a:pt x="310007" y="5334"/>
                </a:lnTo>
                <a:lnTo>
                  <a:pt x="233679" y="1524"/>
                </a:lnTo>
                <a:lnTo>
                  <a:pt x="15621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914400"/>
            <a:ext cx="6934200" cy="5200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4201" y="152400"/>
            <a:ext cx="3886200" cy="523875"/>
          </a:xfrm>
          <a:prstGeom prst="rect"/>
          <a:ln w="9525">
            <a:solidFill>
              <a:srgbClr val="00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589915">
              <a:lnSpc>
                <a:spcPct val="100000"/>
              </a:lnSpc>
              <a:spcBef>
                <a:spcPts val="270"/>
              </a:spcBef>
            </a:pPr>
            <a:r>
              <a:rPr dirty="0" sz="2800" spc="-15">
                <a:latin typeface="Tahoma"/>
                <a:cs typeface="Tahoma"/>
              </a:rPr>
              <a:t>Conn’s</a:t>
            </a:r>
            <a:r>
              <a:rPr dirty="0" sz="2800" spc="-35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Syndrome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905000"/>
            <a:ext cx="7213600" cy="3046730"/>
          </a:xfrm>
          <a:custGeom>
            <a:avLst/>
            <a:gdLst/>
            <a:ahLst/>
            <a:cxnLst/>
            <a:rect l="l" t="t" r="r" b="b"/>
            <a:pathLst>
              <a:path w="7213600" h="3046729">
                <a:moveTo>
                  <a:pt x="0" y="3046476"/>
                </a:moveTo>
                <a:lnTo>
                  <a:pt x="7213600" y="3046476"/>
                </a:lnTo>
                <a:lnTo>
                  <a:pt x="7213600" y="0"/>
                </a:lnTo>
                <a:lnTo>
                  <a:pt x="0" y="0"/>
                </a:lnTo>
                <a:lnTo>
                  <a:pt x="0" y="304647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7244" y="1310766"/>
            <a:ext cx="7306309" cy="3577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30" b="1">
                <a:latin typeface="Trebuchet MS"/>
                <a:cs typeface="Trebuchet MS"/>
              </a:rPr>
              <a:t>At</a:t>
            </a:r>
            <a:r>
              <a:rPr dirty="0" sz="2400" spc="-190" b="1">
                <a:latin typeface="Trebuchet MS"/>
                <a:cs typeface="Trebuchet MS"/>
              </a:rPr>
              <a:t> </a:t>
            </a:r>
            <a:r>
              <a:rPr dirty="0" sz="2400" spc="-140" b="1">
                <a:latin typeface="Trebuchet MS"/>
                <a:cs typeface="Trebuchet MS"/>
              </a:rPr>
              <a:t>the</a:t>
            </a:r>
            <a:r>
              <a:rPr dirty="0" sz="2400" spc="-200" b="1">
                <a:latin typeface="Trebuchet MS"/>
                <a:cs typeface="Trebuchet MS"/>
              </a:rPr>
              <a:t> </a:t>
            </a:r>
            <a:r>
              <a:rPr dirty="0" sz="2400" spc="-140" b="1">
                <a:latin typeface="Trebuchet MS"/>
                <a:cs typeface="Trebuchet MS"/>
              </a:rPr>
              <a:t>end</a:t>
            </a:r>
            <a:r>
              <a:rPr dirty="0" sz="2400" spc="-185" b="1">
                <a:latin typeface="Trebuchet MS"/>
                <a:cs typeface="Trebuchet MS"/>
              </a:rPr>
              <a:t> </a:t>
            </a:r>
            <a:r>
              <a:rPr dirty="0" sz="2400" spc="-100" b="1">
                <a:latin typeface="Trebuchet MS"/>
                <a:cs typeface="Trebuchet MS"/>
              </a:rPr>
              <a:t>of</a:t>
            </a:r>
            <a:r>
              <a:rPr dirty="0" sz="2400" spc="-180" b="1">
                <a:latin typeface="Trebuchet MS"/>
                <a:cs typeface="Trebuchet MS"/>
              </a:rPr>
              <a:t> </a:t>
            </a:r>
            <a:r>
              <a:rPr dirty="0" sz="2400" spc="-114" b="1">
                <a:latin typeface="Trebuchet MS"/>
                <a:cs typeface="Trebuchet MS"/>
              </a:rPr>
              <a:t>this</a:t>
            </a:r>
            <a:r>
              <a:rPr dirty="0" sz="2400" spc="-190" b="1">
                <a:latin typeface="Trebuchet MS"/>
                <a:cs typeface="Trebuchet MS"/>
              </a:rPr>
              <a:t> </a:t>
            </a:r>
            <a:r>
              <a:rPr dirty="0" sz="2400" spc="-165" b="1">
                <a:latin typeface="Trebuchet MS"/>
                <a:cs typeface="Trebuchet MS"/>
              </a:rPr>
              <a:t>lecture</a:t>
            </a:r>
            <a:r>
              <a:rPr dirty="0" sz="2400" spc="-225" b="1">
                <a:latin typeface="Trebuchet MS"/>
                <a:cs typeface="Trebuchet MS"/>
              </a:rPr>
              <a:t> </a:t>
            </a:r>
            <a:r>
              <a:rPr dirty="0" sz="2400" spc="-130" b="1">
                <a:latin typeface="Trebuchet MS"/>
                <a:cs typeface="Trebuchet MS"/>
              </a:rPr>
              <a:t>student</a:t>
            </a:r>
            <a:r>
              <a:rPr dirty="0" sz="2400" spc="-185" b="1">
                <a:latin typeface="Trebuchet MS"/>
                <a:cs typeface="Trebuchet MS"/>
              </a:rPr>
              <a:t> </a:t>
            </a:r>
            <a:r>
              <a:rPr dirty="0" sz="2400" spc="-105" b="1">
                <a:latin typeface="Trebuchet MS"/>
                <a:cs typeface="Trebuchet MS"/>
              </a:rPr>
              <a:t>should</a:t>
            </a:r>
            <a:r>
              <a:rPr dirty="0" sz="2400" spc="-235" b="1">
                <a:latin typeface="Trebuchet MS"/>
                <a:cs typeface="Trebuchet MS"/>
              </a:rPr>
              <a:t> </a:t>
            </a:r>
            <a:r>
              <a:rPr dirty="0" sz="2400" spc="-140" b="1">
                <a:latin typeface="Trebuchet MS"/>
                <a:cs typeface="Trebuchet MS"/>
              </a:rPr>
              <a:t>be</a:t>
            </a:r>
            <a:r>
              <a:rPr dirty="0" sz="2400" spc="-180" b="1">
                <a:latin typeface="Trebuchet MS"/>
                <a:cs typeface="Trebuchet MS"/>
              </a:rPr>
              <a:t> </a:t>
            </a:r>
            <a:r>
              <a:rPr dirty="0" sz="2400" spc="-125" b="1">
                <a:latin typeface="Trebuchet MS"/>
                <a:cs typeface="Trebuchet MS"/>
              </a:rPr>
              <a:t>able</a:t>
            </a:r>
            <a:r>
              <a:rPr dirty="0" sz="2400" spc="-200" b="1">
                <a:latin typeface="Trebuchet MS"/>
                <a:cs typeface="Trebuchet MS"/>
              </a:rPr>
              <a:t> </a:t>
            </a:r>
            <a:r>
              <a:rPr dirty="0" sz="2400" spc="-105" b="1">
                <a:latin typeface="Trebuchet MS"/>
                <a:cs typeface="Trebuchet MS"/>
              </a:rPr>
              <a:t>to</a:t>
            </a:r>
            <a:r>
              <a:rPr dirty="0" sz="2400" spc="-185" b="1">
                <a:latin typeface="Trebuchet MS"/>
                <a:cs typeface="Trebuchet MS"/>
              </a:rPr>
              <a:t> </a:t>
            </a:r>
            <a:r>
              <a:rPr dirty="0" sz="2400" spc="-135" b="1">
                <a:latin typeface="Trebuchet MS"/>
                <a:cs typeface="Trebuchet MS"/>
              </a:rPr>
              <a:t>know:</a:t>
            </a:r>
            <a:endParaRPr sz="2400">
              <a:latin typeface="Trebuchet MS"/>
              <a:cs typeface="Trebuchet MS"/>
            </a:endParaRPr>
          </a:p>
          <a:p>
            <a:pPr marL="476884" indent="-286385">
              <a:lnSpc>
                <a:spcPct val="100000"/>
              </a:lnSpc>
              <a:spcBef>
                <a:spcPts val="2035"/>
              </a:spcBef>
              <a:buFont typeface="Wingdings"/>
              <a:buChar char=""/>
              <a:tabLst>
                <a:tab pos="476884" algn="l"/>
                <a:tab pos="477520" algn="l"/>
              </a:tabLst>
            </a:pPr>
            <a:r>
              <a:rPr dirty="0" sz="2400" spc="-170">
                <a:latin typeface="Arial"/>
                <a:cs typeface="Arial"/>
              </a:rPr>
              <a:t>The </a:t>
            </a:r>
            <a:r>
              <a:rPr dirty="0" sz="2400" spc="-65">
                <a:latin typeface="Arial"/>
                <a:cs typeface="Arial"/>
              </a:rPr>
              <a:t>cellular </a:t>
            </a:r>
            <a:r>
              <a:rPr dirty="0" sz="2400" spc="-110">
                <a:latin typeface="Arial"/>
                <a:cs typeface="Arial"/>
              </a:rPr>
              <a:t>arrangements </a:t>
            </a:r>
            <a:r>
              <a:rPr dirty="0" sz="2400" spc="-114">
                <a:latin typeface="Arial"/>
                <a:cs typeface="Arial"/>
              </a:rPr>
              <a:t>and </a:t>
            </a:r>
            <a:r>
              <a:rPr dirty="0" sz="2400" spc="-45">
                <a:latin typeface="Arial"/>
                <a:cs typeface="Arial"/>
              </a:rPr>
              <a:t>functional</a:t>
            </a:r>
            <a:r>
              <a:rPr dirty="0" sz="2400" spc="29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components</a:t>
            </a:r>
            <a:endParaRPr sz="2400">
              <a:latin typeface="Arial"/>
              <a:cs typeface="Arial"/>
            </a:endParaRPr>
          </a:p>
          <a:p>
            <a:pPr marL="476884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20">
                <a:latin typeface="Arial"/>
                <a:cs typeface="Arial"/>
              </a:rPr>
              <a:t>the </a:t>
            </a:r>
            <a:r>
              <a:rPr dirty="0" sz="2400" spc="-90">
                <a:latin typeface="Arial"/>
                <a:cs typeface="Arial"/>
              </a:rPr>
              <a:t>adrenal</a:t>
            </a:r>
            <a:r>
              <a:rPr dirty="0" sz="2400" spc="-43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gland.</a:t>
            </a:r>
            <a:endParaRPr sz="2400">
              <a:latin typeface="Arial"/>
              <a:cs typeface="Arial"/>
            </a:endParaRPr>
          </a:p>
          <a:p>
            <a:pPr marL="476884" indent="-28638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76884" algn="l"/>
                <a:tab pos="477520" algn="l"/>
              </a:tabLst>
            </a:pPr>
            <a:r>
              <a:rPr dirty="0" sz="2400" spc="-170">
                <a:latin typeface="Arial"/>
                <a:cs typeface="Arial"/>
              </a:rPr>
              <a:t>The </a:t>
            </a:r>
            <a:r>
              <a:rPr dirty="0" sz="2400" spc="-95">
                <a:latin typeface="Arial"/>
                <a:cs typeface="Arial"/>
              </a:rPr>
              <a:t>hormones </a:t>
            </a:r>
            <a:r>
              <a:rPr dirty="0" sz="2400" spc="-110">
                <a:latin typeface="Arial"/>
                <a:cs typeface="Arial"/>
              </a:rPr>
              <a:t>secreted </a:t>
            </a:r>
            <a:r>
              <a:rPr dirty="0" sz="2400" spc="-95">
                <a:latin typeface="Arial"/>
                <a:cs typeface="Arial"/>
              </a:rPr>
              <a:t>by </a:t>
            </a:r>
            <a:r>
              <a:rPr dirty="0" sz="2400" spc="-30">
                <a:latin typeface="Arial"/>
                <a:cs typeface="Arial"/>
              </a:rPr>
              <a:t>the </a:t>
            </a:r>
            <a:r>
              <a:rPr dirty="0" sz="2400" spc="-75">
                <a:latin typeface="Arial"/>
                <a:cs typeface="Arial"/>
              </a:rPr>
              <a:t>medulla </a:t>
            </a:r>
            <a:r>
              <a:rPr dirty="0" sz="2400" spc="-110">
                <a:latin typeface="Arial"/>
                <a:cs typeface="Arial"/>
              </a:rPr>
              <a:t>and </a:t>
            </a:r>
            <a:r>
              <a:rPr dirty="0" sz="2400" spc="-85">
                <a:latin typeface="Arial"/>
                <a:cs typeface="Arial"/>
              </a:rPr>
              <a:t>cortex</a:t>
            </a:r>
            <a:r>
              <a:rPr dirty="0" sz="2400" spc="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476884">
              <a:lnSpc>
                <a:spcPct val="100000"/>
              </a:lnSpc>
            </a:pPr>
            <a:r>
              <a:rPr dirty="0" sz="2400" spc="-20">
                <a:latin typeface="Arial"/>
                <a:cs typeface="Arial"/>
              </a:rPr>
              <a:t>the </a:t>
            </a:r>
            <a:r>
              <a:rPr dirty="0" sz="2400" spc="-90">
                <a:latin typeface="Arial"/>
                <a:cs typeface="Arial"/>
              </a:rPr>
              <a:t>adrenal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gland.</a:t>
            </a:r>
            <a:endParaRPr sz="2400">
              <a:latin typeface="Arial"/>
              <a:cs typeface="Arial"/>
            </a:endParaRPr>
          </a:p>
          <a:p>
            <a:pPr marL="476884" indent="-286385">
              <a:lnSpc>
                <a:spcPct val="100000"/>
              </a:lnSpc>
              <a:buFont typeface="Wingdings"/>
              <a:buChar char=""/>
              <a:tabLst>
                <a:tab pos="476884" algn="l"/>
                <a:tab pos="477520" algn="l"/>
              </a:tabLst>
            </a:pPr>
            <a:r>
              <a:rPr dirty="0" sz="2400" spc="-170">
                <a:latin typeface="Arial"/>
                <a:cs typeface="Arial"/>
              </a:rPr>
              <a:t>The </a:t>
            </a:r>
            <a:r>
              <a:rPr dirty="0" sz="2400" spc="-125">
                <a:latin typeface="Arial"/>
                <a:cs typeface="Arial"/>
              </a:rPr>
              <a:t>synthesis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20">
                <a:latin typeface="Arial"/>
                <a:cs typeface="Arial"/>
              </a:rPr>
              <a:t>the </a:t>
            </a:r>
            <a:r>
              <a:rPr dirty="0" sz="2400" spc="-75">
                <a:latin typeface="Arial"/>
                <a:cs typeface="Arial"/>
              </a:rPr>
              <a:t>adrenocortical</a:t>
            </a:r>
            <a:r>
              <a:rPr dirty="0" sz="2400" spc="-42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steroids.</a:t>
            </a:r>
            <a:endParaRPr sz="2400">
              <a:latin typeface="Arial"/>
              <a:cs typeface="Arial"/>
            </a:endParaRPr>
          </a:p>
          <a:p>
            <a:pPr marL="476884" indent="-286385">
              <a:lnSpc>
                <a:spcPct val="100000"/>
              </a:lnSpc>
              <a:buFont typeface="Wingdings"/>
              <a:buChar char=""/>
              <a:tabLst>
                <a:tab pos="476884" algn="l"/>
                <a:tab pos="477520" algn="l"/>
              </a:tabLst>
            </a:pPr>
            <a:r>
              <a:rPr dirty="0" sz="2400" spc="-170">
                <a:latin typeface="Arial"/>
                <a:cs typeface="Arial"/>
              </a:rPr>
              <a:t>The </a:t>
            </a:r>
            <a:r>
              <a:rPr dirty="0" sz="2400" spc="-100">
                <a:latin typeface="Arial"/>
                <a:cs typeface="Arial"/>
              </a:rPr>
              <a:t>physiological </a:t>
            </a:r>
            <a:r>
              <a:rPr dirty="0" sz="2400" spc="-90">
                <a:latin typeface="Arial"/>
                <a:cs typeface="Arial"/>
              </a:rPr>
              <a:t>actions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21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aldosterone.</a:t>
            </a:r>
            <a:endParaRPr sz="2400">
              <a:latin typeface="Arial"/>
              <a:cs typeface="Arial"/>
            </a:endParaRPr>
          </a:p>
          <a:p>
            <a:pPr marL="476884" indent="-28638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76884" algn="l"/>
                <a:tab pos="477520" algn="l"/>
              </a:tabLst>
            </a:pPr>
            <a:r>
              <a:rPr dirty="0" sz="2400" spc="-170">
                <a:latin typeface="Arial"/>
                <a:cs typeface="Arial"/>
              </a:rPr>
              <a:t>The </a:t>
            </a:r>
            <a:r>
              <a:rPr dirty="0" sz="2400" spc="-60">
                <a:latin typeface="Arial"/>
                <a:cs typeface="Arial"/>
              </a:rPr>
              <a:t>regulation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85">
                <a:latin typeface="Arial"/>
                <a:cs typeface="Arial"/>
              </a:rPr>
              <a:t>aldosterone</a:t>
            </a:r>
            <a:r>
              <a:rPr dirty="0" sz="2400" spc="-37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secretion.</a:t>
            </a:r>
            <a:endParaRPr sz="2400">
              <a:latin typeface="Arial"/>
              <a:cs typeface="Arial"/>
            </a:endParaRPr>
          </a:p>
          <a:p>
            <a:pPr marL="476884" indent="-286385">
              <a:lnSpc>
                <a:spcPct val="100000"/>
              </a:lnSpc>
              <a:buFont typeface="Wingdings"/>
              <a:buChar char=""/>
              <a:tabLst>
                <a:tab pos="476884" algn="l"/>
                <a:tab pos="477520" algn="l"/>
              </a:tabLst>
            </a:pPr>
            <a:r>
              <a:rPr dirty="0" sz="2400" spc="-170">
                <a:latin typeface="Arial"/>
                <a:cs typeface="Arial"/>
              </a:rPr>
              <a:t>The </a:t>
            </a:r>
            <a:r>
              <a:rPr dirty="0" sz="2400" spc="-50">
                <a:latin typeface="Arial"/>
                <a:cs typeface="Arial"/>
              </a:rPr>
              <a:t>major </a:t>
            </a:r>
            <a:r>
              <a:rPr dirty="0" sz="2400" spc="-35">
                <a:latin typeface="Arial"/>
                <a:cs typeface="Arial"/>
              </a:rPr>
              <a:t>stimuli </a:t>
            </a:r>
            <a:r>
              <a:rPr dirty="0" sz="2400" spc="-5">
                <a:latin typeface="Arial"/>
                <a:cs typeface="Arial"/>
              </a:rPr>
              <a:t>for </a:t>
            </a:r>
            <a:r>
              <a:rPr dirty="0" sz="2400" spc="-85">
                <a:latin typeface="Arial"/>
                <a:cs typeface="Arial"/>
              </a:rPr>
              <a:t>aldosterone</a:t>
            </a:r>
            <a:r>
              <a:rPr dirty="0" sz="2400" spc="-50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secretion.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4570" y="554481"/>
            <a:ext cx="1826260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5" b="1">
                <a:latin typeface="Arial"/>
                <a:cs typeface="Arial"/>
              </a:rPr>
              <a:t>O</a:t>
            </a:r>
            <a:r>
              <a:rPr dirty="0" sz="2800" spc="-15" b="1">
                <a:latin typeface="Arial"/>
                <a:cs typeface="Arial"/>
              </a:rPr>
              <a:t>b</a:t>
            </a:r>
            <a:r>
              <a:rPr dirty="0" sz="2800" spc="5" b="1">
                <a:latin typeface="Arial"/>
                <a:cs typeface="Arial"/>
              </a:rPr>
              <a:t>j</a:t>
            </a:r>
            <a:r>
              <a:rPr dirty="0" sz="2800" b="1">
                <a:latin typeface="Arial"/>
                <a:cs typeface="Arial"/>
              </a:rPr>
              <a:t>ect</a:t>
            </a:r>
            <a:r>
              <a:rPr dirty="0" sz="2800" spc="5" b="1">
                <a:latin typeface="Arial"/>
                <a:cs typeface="Arial"/>
              </a:rPr>
              <a:t>i</a:t>
            </a:r>
            <a:r>
              <a:rPr dirty="0" sz="2800" spc="-30" b="1">
                <a:latin typeface="Arial"/>
                <a:cs typeface="Arial"/>
              </a:rPr>
              <a:t>v</a:t>
            </a:r>
            <a:r>
              <a:rPr dirty="0" sz="2800" b="1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675" y="1870710"/>
            <a:ext cx="8535042" cy="1578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15112"/>
            <a:ext cx="3947160" cy="1420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AA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87975" y="1585975"/>
            <a:ext cx="3743325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-6739" y="0"/>
            <a:ext cx="9135187" cy="6857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4210" y="5732170"/>
            <a:ext cx="303403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5">
                <a:latin typeface="Times New Roman"/>
                <a:cs typeface="Times New Roman"/>
              </a:rPr>
              <a:t>Adrenal</a:t>
            </a:r>
            <a:r>
              <a:rPr dirty="0" sz="4000" spc="-110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Gland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49530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17500" y="0"/>
                </a:moveTo>
                <a:lnTo>
                  <a:pt x="63500" y="0"/>
                </a:lnTo>
                <a:lnTo>
                  <a:pt x="38785" y="4992"/>
                </a:lnTo>
                <a:lnTo>
                  <a:pt x="18600" y="18605"/>
                </a:lnTo>
                <a:lnTo>
                  <a:pt x="4990" y="38790"/>
                </a:lnTo>
                <a:lnTo>
                  <a:pt x="0" y="63500"/>
                </a:lnTo>
                <a:lnTo>
                  <a:pt x="0" y="393700"/>
                </a:lnTo>
                <a:lnTo>
                  <a:pt x="4990" y="418409"/>
                </a:lnTo>
                <a:lnTo>
                  <a:pt x="18600" y="438594"/>
                </a:lnTo>
                <a:lnTo>
                  <a:pt x="38785" y="452207"/>
                </a:lnTo>
                <a:lnTo>
                  <a:pt x="63500" y="457200"/>
                </a:lnTo>
                <a:lnTo>
                  <a:pt x="317500" y="457200"/>
                </a:lnTo>
                <a:lnTo>
                  <a:pt x="342209" y="452207"/>
                </a:lnTo>
                <a:lnTo>
                  <a:pt x="362394" y="438594"/>
                </a:lnTo>
                <a:lnTo>
                  <a:pt x="376007" y="418409"/>
                </a:lnTo>
                <a:lnTo>
                  <a:pt x="381000" y="393700"/>
                </a:lnTo>
                <a:lnTo>
                  <a:pt x="381000" y="63500"/>
                </a:lnTo>
                <a:lnTo>
                  <a:pt x="376007" y="38790"/>
                </a:lnTo>
                <a:lnTo>
                  <a:pt x="362394" y="18605"/>
                </a:lnTo>
                <a:lnTo>
                  <a:pt x="342209" y="4992"/>
                </a:lnTo>
                <a:lnTo>
                  <a:pt x="3175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618564"/>
            <a:ext cx="3655060" cy="2367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dirty="0" sz="2400">
                <a:latin typeface="Comic Sans MS"/>
                <a:cs typeface="Comic Sans MS"/>
              </a:rPr>
              <a:t>There </a:t>
            </a:r>
            <a:r>
              <a:rPr dirty="0" sz="2400" spc="-5">
                <a:latin typeface="Comic Sans MS"/>
                <a:cs typeface="Comic Sans MS"/>
              </a:rPr>
              <a:t>are </a:t>
            </a:r>
            <a:r>
              <a:rPr dirty="0" sz="2400" spc="-10">
                <a:latin typeface="Comic Sans MS"/>
                <a:cs typeface="Comic Sans MS"/>
              </a:rPr>
              <a:t>two </a:t>
            </a:r>
            <a:r>
              <a:rPr dirty="0" sz="2400" spc="-60">
                <a:latin typeface="Comic Sans MS"/>
                <a:cs typeface="Comic Sans MS"/>
              </a:rPr>
              <a:t>adrenal  </a:t>
            </a:r>
            <a:r>
              <a:rPr dirty="0" sz="2400" spc="-5">
                <a:latin typeface="Comic Sans MS"/>
                <a:cs typeface="Comic Sans MS"/>
              </a:rPr>
              <a:t>(suprarenal) glands  that lie at the superior  pole </a:t>
            </a:r>
            <a:r>
              <a:rPr dirty="0" sz="2400">
                <a:latin typeface="Comic Sans MS"/>
                <a:cs typeface="Comic Sans MS"/>
              </a:rPr>
              <a:t>of </a:t>
            </a:r>
            <a:r>
              <a:rPr dirty="0" sz="2400" spc="-5">
                <a:latin typeface="Comic Sans MS"/>
                <a:cs typeface="Comic Sans MS"/>
              </a:rPr>
              <a:t>the </a:t>
            </a:r>
            <a:r>
              <a:rPr dirty="0" sz="2400" spc="-10">
                <a:latin typeface="Comic Sans MS"/>
                <a:cs typeface="Comic Sans MS"/>
              </a:rPr>
              <a:t>two</a:t>
            </a:r>
            <a:r>
              <a:rPr dirty="0" sz="2400" spc="-7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kidneys</a:t>
            </a:r>
            <a:endParaRPr sz="24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dirty="0" sz="2400" spc="-5">
                <a:latin typeface="Comic Sans MS"/>
                <a:cs typeface="Comic Sans MS"/>
              </a:rPr>
              <a:t>Small,</a:t>
            </a:r>
            <a:r>
              <a:rPr dirty="0" sz="2400" spc="-2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pyramid-shaped</a:t>
            </a:r>
            <a:endParaRPr sz="24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dirty="0" sz="2400">
                <a:latin typeface="Comic Sans MS"/>
                <a:cs typeface="Comic Sans MS"/>
              </a:rPr>
              <a:t>Weigh 6-10</a:t>
            </a:r>
            <a:r>
              <a:rPr dirty="0" sz="2400" spc="-3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g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24400" y="1752600"/>
            <a:ext cx="4038600" cy="3676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1200" y="457200"/>
            <a:ext cx="4953000" cy="762000"/>
          </a:xfrm>
          <a:prstGeom prst="rect"/>
          <a:ln w="38100">
            <a:solidFill>
              <a:srgbClr val="000000"/>
            </a:solidFill>
          </a:ln>
        </p:spPr>
        <p:txBody>
          <a:bodyPr wrap="square" lIns="0" tIns="14605" rIns="0" bIns="0" rtlCol="0" vert="horz">
            <a:spAutoFit/>
          </a:bodyPr>
          <a:lstStyle/>
          <a:p>
            <a:pPr marL="622935">
              <a:lnSpc>
                <a:spcPct val="100000"/>
              </a:lnSpc>
              <a:spcBef>
                <a:spcPts val="115"/>
              </a:spcBef>
            </a:pPr>
            <a:r>
              <a:rPr dirty="0" sz="3800" spc="-320" b="1">
                <a:latin typeface="Trebuchet MS"/>
                <a:cs typeface="Trebuchet MS"/>
              </a:rPr>
              <a:t>The </a:t>
            </a:r>
            <a:r>
              <a:rPr dirty="0" sz="3800" spc="-204" b="1">
                <a:latin typeface="Trebuchet MS"/>
                <a:cs typeface="Trebuchet MS"/>
              </a:rPr>
              <a:t>Adrenal</a:t>
            </a:r>
            <a:r>
              <a:rPr dirty="0" sz="3800" spc="-250" b="1">
                <a:latin typeface="Trebuchet MS"/>
                <a:cs typeface="Trebuchet MS"/>
              </a:rPr>
              <a:t> </a:t>
            </a:r>
            <a:r>
              <a:rPr dirty="0" sz="3800" spc="-175" b="1">
                <a:latin typeface="Trebuchet MS"/>
                <a:cs typeface="Trebuchet MS"/>
              </a:rPr>
              <a:t>Gland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891664"/>
            <a:ext cx="3707606" cy="3703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62300" y="1143000"/>
            <a:ext cx="1943100" cy="229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167081"/>
            <a:ext cx="3281679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5" b="1">
                <a:solidFill>
                  <a:srgbClr val="C00000"/>
                </a:solidFill>
                <a:latin typeface="Times New Roman"/>
                <a:cs typeface="Times New Roman"/>
              </a:rPr>
              <a:t>Adrenal</a:t>
            </a:r>
            <a:r>
              <a:rPr dirty="0" sz="4000" spc="-12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4000" spc="5" b="1">
                <a:solidFill>
                  <a:srgbClr val="C00000"/>
                </a:solidFill>
                <a:latin typeface="Times New Roman"/>
                <a:cs typeface="Times New Roman"/>
              </a:rPr>
              <a:t>Gland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8317" y="1340865"/>
            <a:ext cx="335089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6870" marR="5080" indent="-3441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latin typeface="Comic Sans MS"/>
                <a:cs typeface="Comic Sans MS"/>
              </a:rPr>
              <a:t>Divided </a:t>
            </a:r>
            <a:r>
              <a:rPr dirty="0" sz="2400" spc="-5">
                <a:latin typeface="Comic Sans MS"/>
                <a:cs typeface="Comic Sans MS"/>
              </a:rPr>
              <a:t>into </a:t>
            </a:r>
            <a:r>
              <a:rPr dirty="0" sz="2400" spc="-10">
                <a:latin typeface="Comic Sans MS"/>
                <a:cs typeface="Comic Sans MS"/>
              </a:rPr>
              <a:t>two  </a:t>
            </a:r>
            <a:r>
              <a:rPr dirty="0" sz="2400" spc="-5">
                <a:latin typeface="Comic Sans MS"/>
                <a:cs typeface="Comic Sans MS"/>
              </a:rPr>
              <a:t>morphologically and  distinct </a:t>
            </a:r>
            <a:r>
              <a:rPr dirty="0" sz="2400">
                <a:latin typeface="Comic Sans MS"/>
                <a:cs typeface="Comic Sans MS"/>
              </a:rPr>
              <a:t>regions:</a:t>
            </a:r>
            <a:endParaRPr sz="2400">
              <a:latin typeface="Comic Sans MS"/>
              <a:cs typeface="Comic Sans MS"/>
            </a:endParaRPr>
          </a:p>
          <a:p>
            <a:pPr marL="64706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omic Sans MS"/>
                <a:cs typeface="Comic Sans MS"/>
              </a:rPr>
              <a:t>-Adrenal</a:t>
            </a:r>
            <a:r>
              <a:rPr dirty="0" sz="2400" spc="-5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cortex.</a:t>
            </a:r>
            <a:endParaRPr sz="2400">
              <a:latin typeface="Comic Sans MS"/>
              <a:cs typeface="Comic Sans MS"/>
            </a:endParaRPr>
          </a:p>
          <a:p>
            <a:pPr marL="647065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-Adrenal</a:t>
            </a:r>
            <a:r>
              <a:rPr dirty="0" sz="2400" spc="-5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medulla.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4708" y="0"/>
            <a:ext cx="3979545" cy="7867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0" spc="-260" b="1">
                <a:latin typeface="Trebuchet MS"/>
                <a:cs typeface="Trebuchet MS"/>
              </a:rPr>
              <a:t>Adrenal</a:t>
            </a:r>
            <a:r>
              <a:rPr dirty="0" sz="5000" spc="-450" b="1">
                <a:latin typeface="Trebuchet MS"/>
                <a:cs typeface="Trebuchet MS"/>
              </a:rPr>
              <a:t> </a:t>
            </a:r>
            <a:r>
              <a:rPr dirty="0" sz="5000" spc="-340" b="1">
                <a:latin typeface="Trebuchet MS"/>
                <a:cs typeface="Trebuchet MS"/>
              </a:rPr>
              <a:t>Cortex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877950"/>
            <a:ext cx="7643256" cy="5827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06" y="772732"/>
            <a:ext cx="9047493" cy="5892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2000" y="3352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8"/>
                </a:lnTo>
                <a:lnTo>
                  <a:pt x="9288" y="365066"/>
                </a:lnTo>
                <a:lnTo>
                  <a:pt x="20555" y="321253"/>
                </a:lnTo>
                <a:lnTo>
                  <a:pt x="35929" y="279249"/>
                </a:lnTo>
                <a:lnTo>
                  <a:pt x="55182" y="239283"/>
                </a:lnTo>
                <a:lnTo>
                  <a:pt x="78083" y="201587"/>
                </a:lnTo>
                <a:lnTo>
                  <a:pt x="104403" y="166390"/>
                </a:lnTo>
                <a:lnTo>
                  <a:pt x="133911" y="133921"/>
                </a:lnTo>
                <a:lnTo>
                  <a:pt x="166379" y="104411"/>
                </a:lnTo>
                <a:lnTo>
                  <a:pt x="201576" y="78090"/>
                </a:lnTo>
                <a:lnTo>
                  <a:pt x="239272" y="55187"/>
                </a:lnTo>
                <a:lnTo>
                  <a:pt x="279238" y="35933"/>
                </a:lnTo>
                <a:lnTo>
                  <a:pt x="321243" y="20557"/>
                </a:lnTo>
                <a:lnTo>
                  <a:pt x="365059" y="9289"/>
                </a:lnTo>
                <a:lnTo>
                  <a:pt x="410454" y="2360"/>
                </a:lnTo>
                <a:lnTo>
                  <a:pt x="457200" y="0"/>
                </a:lnTo>
                <a:lnTo>
                  <a:pt x="503941" y="2360"/>
                </a:lnTo>
                <a:lnTo>
                  <a:pt x="549333" y="9289"/>
                </a:lnTo>
                <a:lnTo>
                  <a:pt x="593146" y="20557"/>
                </a:lnTo>
                <a:lnTo>
                  <a:pt x="635150" y="35933"/>
                </a:lnTo>
                <a:lnTo>
                  <a:pt x="675116" y="55187"/>
                </a:lnTo>
                <a:lnTo>
                  <a:pt x="712812" y="78090"/>
                </a:lnTo>
                <a:lnTo>
                  <a:pt x="748009" y="104411"/>
                </a:lnTo>
                <a:lnTo>
                  <a:pt x="780478" y="133921"/>
                </a:lnTo>
                <a:lnTo>
                  <a:pt x="809988" y="166390"/>
                </a:lnTo>
                <a:lnTo>
                  <a:pt x="836309" y="201587"/>
                </a:lnTo>
                <a:lnTo>
                  <a:pt x="859212" y="239283"/>
                </a:lnTo>
                <a:lnTo>
                  <a:pt x="878466" y="279249"/>
                </a:lnTo>
                <a:lnTo>
                  <a:pt x="893842" y="321253"/>
                </a:lnTo>
                <a:lnTo>
                  <a:pt x="905110" y="365066"/>
                </a:lnTo>
                <a:lnTo>
                  <a:pt x="912039" y="410458"/>
                </a:lnTo>
                <a:lnTo>
                  <a:pt x="914400" y="457200"/>
                </a:lnTo>
                <a:lnTo>
                  <a:pt x="912039" y="503941"/>
                </a:lnTo>
                <a:lnTo>
                  <a:pt x="905110" y="549333"/>
                </a:lnTo>
                <a:lnTo>
                  <a:pt x="893842" y="593146"/>
                </a:lnTo>
                <a:lnTo>
                  <a:pt x="878466" y="635150"/>
                </a:lnTo>
                <a:lnTo>
                  <a:pt x="859212" y="675116"/>
                </a:lnTo>
                <a:lnTo>
                  <a:pt x="836309" y="712812"/>
                </a:lnTo>
                <a:lnTo>
                  <a:pt x="809988" y="748009"/>
                </a:lnTo>
                <a:lnTo>
                  <a:pt x="780478" y="780478"/>
                </a:lnTo>
                <a:lnTo>
                  <a:pt x="748009" y="809988"/>
                </a:lnTo>
                <a:lnTo>
                  <a:pt x="712812" y="836309"/>
                </a:lnTo>
                <a:lnTo>
                  <a:pt x="675116" y="859212"/>
                </a:lnTo>
                <a:lnTo>
                  <a:pt x="635150" y="878466"/>
                </a:lnTo>
                <a:lnTo>
                  <a:pt x="593146" y="893842"/>
                </a:lnTo>
                <a:lnTo>
                  <a:pt x="549333" y="905110"/>
                </a:lnTo>
                <a:lnTo>
                  <a:pt x="503941" y="912039"/>
                </a:lnTo>
                <a:lnTo>
                  <a:pt x="457200" y="914400"/>
                </a:lnTo>
                <a:lnTo>
                  <a:pt x="410454" y="912039"/>
                </a:lnTo>
                <a:lnTo>
                  <a:pt x="365059" y="905110"/>
                </a:lnTo>
                <a:lnTo>
                  <a:pt x="321243" y="893842"/>
                </a:lnTo>
                <a:lnTo>
                  <a:pt x="279238" y="878466"/>
                </a:lnTo>
                <a:lnTo>
                  <a:pt x="239272" y="859212"/>
                </a:lnTo>
                <a:lnTo>
                  <a:pt x="201576" y="836309"/>
                </a:lnTo>
                <a:lnTo>
                  <a:pt x="166379" y="809988"/>
                </a:lnTo>
                <a:lnTo>
                  <a:pt x="133911" y="780478"/>
                </a:lnTo>
                <a:lnTo>
                  <a:pt x="104403" y="748009"/>
                </a:lnTo>
                <a:lnTo>
                  <a:pt x="78083" y="712812"/>
                </a:lnTo>
                <a:lnTo>
                  <a:pt x="55182" y="675116"/>
                </a:lnTo>
                <a:lnTo>
                  <a:pt x="35929" y="635150"/>
                </a:lnTo>
                <a:lnTo>
                  <a:pt x="20555" y="593146"/>
                </a:lnTo>
                <a:lnTo>
                  <a:pt x="9288" y="549333"/>
                </a:lnTo>
                <a:lnTo>
                  <a:pt x="2360" y="503941"/>
                </a:lnTo>
                <a:lnTo>
                  <a:pt x="0" y="457200"/>
                </a:lnTo>
                <a:close/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8400" y="990600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53400" y="10668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 h="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82508" y="3875278"/>
            <a:ext cx="957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(Cortisol)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2743200" cy="457200"/>
          </a:xfrm>
          <a:prstGeom prst="rect"/>
          <a:ln w="38100">
            <a:solidFill>
              <a:srgbClr val="000000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25"/>
              </a:spcBef>
            </a:pPr>
            <a:r>
              <a:rPr dirty="0" sz="2200" spc="-180" b="1">
                <a:latin typeface="Trebuchet MS"/>
                <a:cs typeface="Trebuchet MS"/>
              </a:rPr>
              <a:t>The </a:t>
            </a:r>
            <a:r>
              <a:rPr dirty="0" sz="2200" spc="-120" b="1">
                <a:latin typeface="Trebuchet MS"/>
                <a:cs typeface="Trebuchet MS"/>
              </a:rPr>
              <a:t>Adrenal</a:t>
            </a:r>
            <a:r>
              <a:rPr dirty="0" sz="2200" spc="-190" b="1">
                <a:latin typeface="Trebuchet MS"/>
                <a:cs typeface="Trebuchet MS"/>
              </a:rPr>
              <a:t> </a:t>
            </a:r>
            <a:r>
              <a:rPr dirty="0" sz="2200" spc="-95" b="1">
                <a:latin typeface="Trebuchet MS"/>
                <a:cs typeface="Trebuchet MS"/>
              </a:rPr>
              <a:t>Gland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990600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 h="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28575">
            <a:solidFill>
              <a:srgbClr val="1204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624953" y="5225288"/>
            <a:ext cx="1586230" cy="5283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 indent="2540">
              <a:lnSpc>
                <a:spcPts val="1800"/>
              </a:lnSpc>
              <a:spcBef>
                <a:spcPts val="459"/>
              </a:spcBef>
              <a:tabLst>
                <a:tab pos="1360805" algn="l"/>
              </a:tabLst>
            </a:pPr>
            <a:r>
              <a:rPr dirty="0" sz="1800" spc="-35">
                <a:latin typeface="Arial"/>
                <a:cs typeface="Arial"/>
              </a:rPr>
              <a:t>M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ne</a:t>
            </a: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 spc="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10">
                <a:latin typeface="Arial"/>
                <a:cs typeface="Arial"/>
              </a:rPr>
              <a:t>c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o  </a:t>
            </a:r>
            <a:r>
              <a:rPr dirty="0" u="heavy" sz="1800">
                <a:solidFill>
                  <a:srgbClr val="1204D5"/>
                </a:solidFill>
                <a:uFill>
                  <a:solidFill>
                    <a:srgbClr val="1204D5"/>
                  </a:solidFill>
                </a:uFill>
                <a:latin typeface="Arial"/>
                <a:cs typeface="Arial"/>
              </a:rPr>
              <a:t>(	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2400" y="152400"/>
            <a:ext cx="3292475" cy="4572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225"/>
              </a:spcBef>
            </a:pPr>
            <a:r>
              <a:rPr dirty="0" sz="2200" spc="-125" b="1">
                <a:latin typeface="Trebuchet MS"/>
                <a:cs typeface="Trebuchet MS"/>
              </a:rPr>
              <a:t>Corticosteroid</a:t>
            </a:r>
            <a:r>
              <a:rPr dirty="0" sz="2200" spc="-245" b="1">
                <a:latin typeface="Trebuchet MS"/>
                <a:cs typeface="Trebuchet MS"/>
              </a:rPr>
              <a:t> </a:t>
            </a:r>
            <a:r>
              <a:rPr dirty="0" sz="2200" spc="-110" b="1">
                <a:latin typeface="Trebuchet MS"/>
                <a:cs typeface="Trebuchet MS"/>
              </a:rPr>
              <a:t>hormones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3250" y="1593850"/>
          <a:ext cx="8020050" cy="5100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/>
                <a:gridCol w="2667000"/>
                <a:gridCol w="2667000"/>
              </a:tblGrid>
              <a:tr h="590550"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110" b="1">
                          <a:latin typeface="Times New Roman"/>
                          <a:cs typeface="Times New Roman"/>
                        </a:rPr>
                        <a:t>Region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35" b="1">
                          <a:latin typeface="Times New Roman"/>
                          <a:cs typeface="Times New Roman"/>
                        </a:rPr>
                        <a:t>Types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67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135" b="1">
                          <a:latin typeface="Times New Roman"/>
                          <a:cs typeface="Times New Roman"/>
                        </a:rPr>
                        <a:t>Hormones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65" b="1">
                          <a:latin typeface="Times New Roman"/>
                          <a:cs typeface="Times New Roman"/>
                        </a:rPr>
                        <a:t>Zona</a:t>
                      </a:r>
                      <a:r>
                        <a:rPr dirty="0" sz="20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114" b="1">
                          <a:latin typeface="Times New Roman"/>
                          <a:cs typeface="Times New Roman"/>
                        </a:rPr>
                        <a:t>glomerulosa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90" b="1">
                          <a:latin typeface="Times New Roman"/>
                          <a:cs typeface="Times New Roman"/>
                        </a:rPr>
                        <a:t>Mineralocorticoids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100" b="1">
                          <a:latin typeface="Times New Roman"/>
                          <a:cs typeface="Times New Roman"/>
                        </a:rPr>
                        <a:t>Aldosterone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2000" spc="65" b="1">
                          <a:latin typeface="Times New Roman"/>
                          <a:cs typeface="Times New Roman"/>
                        </a:rPr>
                        <a:t>Zona</a:t>
                      </a:r>
                      <a:r>
                        <a:rPr dirty="0" sz="2000" spc="-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80" b="1">
                          <a:latin typeface="Times New Roman"/>
                          <a:cs typeface="Times New Roman"/>
                        </a:rPr>
                        <a:t>fasciculata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2000" spc="85" b="1">
                          <a:latin typeface="Times New Roman"/>
                          <a:cs typeface="Times New Roman"/>
                        </a:rPr>
                        <a:t>Glucocorticoids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8382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1459230" algn="l"/>
                          <a:tab pos="1611630" algn="l"/>
                        </a:tabLst>
                      </a:pPr>
                      <a:r>
                        <a:rPr dirty="0" sz="1800" spc="75" b="1">
                          <a:latin typeface="Times New Roman"/>
                          <a:cs typeface="Times New Roman"/>
                        </a:rPr>
                        <a:t>Cortisol		</a:t>
                      </a:r>
                      <a:r>
                        <a:rPr dirty="0" sz="1800" spc="95" b="1">
                          <a:latin typeface="Times New Roman"/>
                          <a:cs typeface="Times New Roman"/>
                        </a:rPr>
                        <a:t>(mainly)  </a:t>
                      </a:r>
                      <a:r>
                        <a:rPr dirty="0" sz="1800" spc="85" b="1">
                          <a:latin typeface="Times New Roman"/>
                          <a:cs typeface="Times New Roman"/>
                        </a:rPr>
                        <a:t>Corticosterone  Androgens	</a:t>
                      </a:r>
                      <a:r>
                        <a:rPr dirty="0" sz="1200" spc="65" b="1">
                          <a:latin typeface="Times New Roman"/>
                          <a:cs typeface="Times New Roman"/>
                        </a:rPr>
                        <a:t>(small</a:t>
                      </a:r>
                      <a:r>
                        <a:rPr dirty="0" sz="12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80" b="1">
                          <a:latin typeface="Times New Roman"/>
                          <a:cs typeface="Times New Roman"/>
                        </a:rPr>
                        <a:t>amount)  </a:t>
                      </a:r>
                      <a:r>
                        <a:rPr dirty="0" sz="1800" spc="75" b="1">
                          <a:latin typeface="Times New Roman"/>
                          <a:cs typeface="Times New Roman"/>
                        </a:rPr>
                        <a:t>Estrogens	</a:t>
                      </a:r>
                      <a:r>
                        <a:rPr dirty="0" sz="1200" spc="65" b="1">
                          <a:latin typeface="Times New Roman"/>
                          <a:cs typeface="Times New Roman"/>
                        </a:rPr>
                        <a:t>(small</a:t>
                      </a:r>
                      <a:r>
                        <a:rPr dirty="0" sz="12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80" b="1">
                          <a:latin typeface="Times New Roman"/>
                          <a:cs typeface="Times New Roman"/>
                        </a:rPr>
                        <a:t>amount)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65" b="1">
                          <a:latin typeface="Times New Roman"/>
                          <a:cs typeface="Times New Roman"/>
                        </a:rPr>
                        <a:t>Zona</a:t>
                      </a:r>
                      <a:r>
                        <a:rPr dirty="0" sz="20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80" b="1">
                          <a:latin typeface="Times New Roman"/>
                          <a:cs typeface="Times New Roman"/>
                        </a:rPr>
                        <a:t>reticularis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95" b="1">
                          <a:latin typeface="Times New Roman"/>
                          <a:cs typeface="Times New Roman"/>
                        </a:rPr>
                        <a:t>Gonadocorticoids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13265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u="sng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u="sng" sz="18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u="sng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u="sng" sz="1800" spc="-4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u="sng" sz="18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u="sng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u="sng" sz="18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u="sng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DHEA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9695" marR="120014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428750" algn="l"/>
                        </a:tabLst>
                      </a:pPr>
                      <a:r>
                        <a:rPr dirty="0" sz="1800" spc="110" b="1">
                          <a:latin typeface="Times New Roman"/>
                          <a:cs typeface="Times New Roman"/>
                        </a:rPr>
                        <a:t>Androstenedione  </a:t>
                      </a:r>
                      <a:r>
                        <a:rPr dirty="0" sz="1800" spc="70" b="1">
                          <a:latin typeface="Times New Roman"/>
                          <a:cs typeface="Times New Roman"/>
                        </a:rPr>
                        <a:t>Estrogen	</a:t>
                      </a:r>
                      <a:r>
                        <a:rPr dirty="0" sz="1200" spc="65" b="1">
                          <a:latin typeface="Times New Roman"/>
                          <a:cs typeface="Times New Roman"/>
                        </a:rPr>
                        <a:t>(small</a:t>
                      </a:r>
                      <a:r>
                        <a:rPr dirty="0" sz="1200" spc="-10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80" b="1">
                          <a:latin typeface="Times New Roman"/>
                          <a:cs typeface="Times New Roman"/>
                        </a:rPr>
                        <a:t>amount)  </a:t>
                      </a:r>
                      <a:r>
                        <a:rPr dirty="0" u="sng" sz="1800" spc="8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Glucocorticoids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E6EC5"/>
                      </a:solidFill>
                      <a:prstDash val="solid"/>
                    </a:lnL>
                    <a:lnR w="12700">
                      <a:solidFill>
                        <a:srgbClr val="0E6EC5"/>
                      </a:solidFill>
                      <a:prstDash val="solid"/>
                    </a:lnR>
                    <a:lnT w="12700">
                      <a:solidFill>
                        <a:srgbClr val="0E6EC5"/>
                      </a:solidFill>
                      <a:prstDash val="solid"/>
                    </a:lnT>
                    <a:lnB w="12700">
                      <a:solidFill>
                        <a:srgbClr val="0E6EC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2743200" cy="457200"/>
          </a:xfrm>
          <a:prstGeom prst="rect"/>
          <a:ln w="38100">
            <a:solidFill>
              <a:srgbClr val="000000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299085">
              <a:lnSpc>
                <a:spcPct val="100000"/>
              </a:lnSpc>
              <a:spcBef>
                <a:spcPts val="225"/>
              </a:spcBef>
            </a:pPr>
            <a:r>
              <a:rPr dirty="0" sz="2200" spc="-180" b="1">
                <a:latin typeface="Trebuchet MS"/>
                <a:cs typeface="Trebuchet MS"/>
              </a:rPr>
              <a:t>The </a:t>
            </a:r>
            <a:r>
              <a:rPr dirty="0" sz="2200" spc="-120" b="1">
                <a:latin typeface="Trebuchet MS"/>
                <a:cs typeface="Trebuchet MS"/>
              </a:rPr>
              <a:t>Adrenal</a:t>
            </a:r>
            <a:r>
              <a:rPr dirty="0" sz="2200" spc="-195" b="1">
                <a:latin typeface="Trebuchet MS"/>
                <a:cs typeface="Trebuchet MS"/>
              </a:rPr>
              <a:t> </a:t>
            </a:r>
            <a:r>
              <a:rPr dirty="0" sz="2200" spc="-95" b="1">
                <a:latin typeface="Trebuchet MS"/>
                <a:cs typeface="Trebuchet MS"/>
              </a:rPr>
              <a:t>Gland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865454"/>
            <a:ext cx="8766810" cy="634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5">
                <a:latin typeface="Arial"/>
                <a:cs typeface="Arial"/>
              </a:rPr>
              <a:t>Adrenal </a:t>
            </a:r>
            <a:r>
              <a:rPr dirty="0" sz="2000" spc="-10">
                <a:latin typeface="Arial"/>
                <a:cs typeface="Arial"/>
              </a:rPr>
              <a:t>Cortex:Synthesizes </a:t>
            </a:r>
            <a:r>
              <a:rPr dirty="0" sz="2000" spc="-5">
                <a:latin typeface="Arial"/>
                <a:cs typeface="Arial"/>
              </a:rPr>
              <a:t>and releases steroid </a:t>
            </a:r>
            <a:r>
              <a:rPr dirty="0" sz="2000">
                <a:latin typeface="Arial"/>
                <a:cs typeface="Arial"/>
              </a:rPr>
              <a:t>hormones</a:t>
            </a:r>
            <a:r>
              <a:rPr dirty="0" sz="2000" spc="2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(corticosteroids)</a:t>
            </a: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Different </a:t>
            </a:r>
            <a:r>
              <a:rPr dirty="0" sz="2000" spc="-5">
                <a:latin typeface="Arial"/>
                <a:cs typeface="Arial"/>
              </a:rPr>
              <a:t>corticosteroids are produced </a:t>
            </a:r>
            <a:r>
              <a:rPr dirty="0" sz="2000" spc="-10">
                <a:latin typeface="Arial"/>
                <a:cs typeface="Arial"/>
              </a:rPr>
              <a:t>in </a:t>
            </a:r>
            <a:r>
              <a:rPr dirty="0" sz="2000" spc="-5">
                <a:latin typeface="Arial"/>
                <a:cs typeface="Arial"/>
              </a:rPr>
              <a:t>each of the three</a:t>
            </a:r>
            <a:r>
              <a:rPr dirty="0" sz="2000" spc="12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layers.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204D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ABEER</dc:creator>
  <dc:title>Slide 1</dc:title>
  <dcterms:created xsi:type="dcterms:W3CDTF">2018-02-08T05:42:01Z</dcterms:created>
  <dcterms:modified xsi:type="dcterms:W3CDTF">2018-02-08T05:42:01Z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2018-02-08T00:00:00Z</vt:filetime>
  </property>
</Properties>
</file>