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86100" y="-203250"/>
            <a:ext cx="3971798" cy="786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4607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29637" y="707897"/>
            <a:ext cx="428472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540" y="2060624"/>
            <a:ext cx="8376919" cy="2228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hyperlink" Target="https://www.google.com.sa/url?sa=i&amp;amp;rct=j&amp;amp;q&amp;amp;esrc=s&amp;amp;source=images&amp;amp;cd&amp;amp;cad=rja&amp;amp;uact=8&amp;amp;ved=0ahUKEwjTwYzGna3SAhXG7xQKHXPOCEoQjRwIBw&amp;amp;url=https%3A%2F%2Fwww.pexels.com%2Fsearch%2Fflowers%2F&amp;amp;psig=AFQjCNERppsnGYopOjl4o5m-Dn9ZxvC0RA&amp;amp;ust=1488180226366359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hyperlink" Target="https://www.google.com.sa/url?sa=i&amp;amp;rct=j&amp;amp;q&amp;amp;esrc=s&amp;amp;source=images&amp;amp;cd&amp;amp;cad=rja&amp;amp;uact=8&amp;amp;ved=0ahUKEwiPwP7plZjSAhXBPhQKHT7-BMcQjRwIBw&amp;amp;url=https%3A%2F%2Fwww.studyblue.com%2Fnotes%2Fnote%2Fn%2Fadrenocortico%2Fdeck%2F2703763&amp;amp;psig=AFQjCNFa3yfs7XxTGm65EQU9jbQMbWfKfQ&amp;amp;ust=1487456367028968" TargetMode="External"/><Relationship Id="rId5" Type="http://schemas.openxmlformats.org/officeDocument/2006/relationships/image" Target="../media/image30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37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Relationship Id="rId3" Type="http://schemas.openxmlformats.org/officeDocument/2006/relationships/image" Target="../media/image5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526" y="371678"/>
            <a:ext cx="5546090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650">
                <a:solidFill>
                  <a:srgbClr val="1204D5"/>
                </a:solidFill>
                <a:latin typeface="Times New Roman"/>
                <a:cs typeface="Times New Roman"/>
                <a:hlinkClick r:id="rId3"/>
              </a:rPr>
              <a:t>ميحرلا </a:t>
            </a:r>
            <a:r>
              <a:rPr dirty="0" sz="6000" spc="-220">
                <a:solidFill>
                  <a:srgbClr val="1204D5"/>
                </a:solidFill>
                <a:latin typeface="Times New Roman"/>
                <a:cs typeface="Times New Roman"/>
                <a:hlinkClick r:id="rId3"/>
              </a:rPr>
              <a:t>نمحرلا </a:t>
            </a:r>
            <a:r>
              <a:rPr dirty="0" sz="6000" spc="-915">
                <a:solidFill>
                  <a:srgbClr val="1204D5"/>
                </a:solidFill>
                <a:latin typeface="Times New Roman"/>
                <a:cs typeface="Times New Roman"/>
                <a:hlinkClick r:id="rId3"/>
              </a:rPr>
              <a:t>الله</a:t>
            </a:r>
            <a:r>
              <a:rPr dirty="0" sz="6000" spc="-620">
                <a:solidFill>
                  <a:srgbClr val="1204D5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dirty="0" sz="6000" spc="-1345">
                <a:solidFill>
                  <a:srgbClr val="1204D5"/>
                </a:solidFill>
                <a:latin typeface="Times New Roman"/>
                <a:cs typeface="Times New Roman"/>
                <a:hlinkClick r:id="rId3"/>
              </a:rPr>
              <a:t>مسب</a:t>
            </a:r>
            <a:endParaRPr sz="6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38144" y="2752344"/>
            <a:ext cx="2014727" cy="1557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05200" y="2819400"/>
            <a:ext cx="1828800" cy="136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486150" y="2800350"/>
            <a:ext cx="1866900" cy="1408430"/>
          </a:xfrm>
          <a:custGeom>
            <a:avLst/>
            <a:gdLst/>
            <a:ahLst/>
            <a:cxnLst/>
            <a:rect l="l" t="t" r="r" b="b"/>
            <a:pathLst>
              <a:path w="1866900" h="1408429">
                <a:moveTo>
                  <a:pt x="0" y="1408176"/>
                </a:moveTo>
                <a:lnTo>
                  <a:pt x="1866900" y="1408176"/>
                </a:lnTo>
                <a:lnTo>
                  <a:pt x="1866900" y="0"/>
                </a:lnTo>
                <a:lnTo>
                  <a:pt x="0" y="0"/>
                </a:lnTo>
                <a:lnTo>
                  <a:pt x="0" y="1408176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07485" y="2846577"/>
            <a:ext cx="1330960" cy="1187450"/>
          </a:xfrm>
          <a:custGeom>
            <a:avLst/>
            <a:gdLst/>
            <a:ahLst/>
            <a:cxnLst/>
            <a:rect l="l" t="t" r="r" b="b"/>
            <a:pathLst>
              <a:path w="1330960" h="1187450">
                <a:moveTo>
                  <a:pt x="0" y="828675"/>
                </a:moveTo>
                <a:lnTo>
                  <a:pt x="1046734" y="0"/>
                </a:lnTo>
                <a:lnTo>
                  <a:pt x="1330578" y="358394"/>
                </a:lnTo>
                <a:lnTo>
                  <a:pt x="283717" y="1187069"/>
                </a:lnTo>
                <a:lnTo>
                  <a:pt x="0" y="828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707765" y="3011691"/>
            <a:ext cx="972185" cy="826769"/>
          </a:xfrm>
          <a:custGeom>
            <a:avLst/>
            <a:gdLst/>
            <a:ahLst/>
            <a:cxnLst/>
            <a:rect l="l" t="t" r="r" b="b"/>
            <a:pathLst>
              <a:path w="972185" h="826770">
                <a:moveTo>
                  <a:pt x="105029" y="604519"/>
                </a:moveTo>
                <a:lnTo>
                  <a:pt x="55201" y="615950"/>
                </a:lnTo>
                <a:lnTo>
                  <a:pt x="23413" y="641350"/>
                </a:lnTo>
                <a:lnTo>
                  <a:pt x="3740" y="676909"/>
                </a:lnTo>
                <a:lnTo>
                  <a:pt x="0" y="695959"/>
                </a:lnTo>
                <a:lnTo>
                  <a:pt x="690" y="717550"/>
                </a:lnTo>
                <a:lnTo>
                  <a:pt x="15930" y="759459"/>
                </a:lnTo>
                <a:lnTo>
                  <a:pt x="47005" y="798830"/>
                </a:lnTo>
                <a:lnTo>
                  <a:pt x="83200" y="821689"/>
                </a:lnTo>
                <a:lnTo>
                  <a:pt x="102870" y="826769"/>
                </a:lnTo>
                <a:lnTo>
                  <a:pt x="122606" y="826769"/>
                </a:lnTo>
                <a:lnTo>
                  <a:pt x="159841" y="816609"/>
                </a:lnTo>
                <a:lnTo>
                  <a:pt x="195262" y="787400"/>
                </a:lnTo>
                <a:lnTo>
                  <a:pt x="123342" y="787400"/>
                </a:lnTo>
                <a:lnTo>
                  <a:pt x="112268" y="786130"/>
                </a:lnTo>
                <a:lnTo>
                  <a:pt x="76674" y="764539"/>
                </a:lnTo>
                <a:lnTo>
                  <a:pt x="53484" y="734059"/>
                </a:lnTo>
                <a:lnTo>
                  <a:pt x="40894" y="695959"/>
                </a:lnTo>
                <a:lnTo>
                  <a:pt x="42511" y="684530"/>
                </a:lnTo>
                <a:lnTo>
                  <a:pt x="67939" y="652780"/>
                </a:lnTo>
                <a:lnTo>
                  <a:pt x="90424" y="646430"/>
                </a:lnTo>
                <a:lnTo>
                  <a:pt x="128660" y="646430"/>
                </a:lnTo>
                <a:lnTo>
                  <a:pt x="147447" y="622300"/>
                </a:lnTo>
                <a:lnTo>
                  <a:pt x="136515" y="615950"/>
                </a:lnTo>
                <a:lnTo>
                  <a:pt x="125809" y="610869"/>
                </a:lnTo>
                <a:lnTo>
                  <a:pt x="115317" y="607059"/>
                </a:lnTo>
                <a:lnTo>
                  <a:pt x="105029" y="604519"/>
                </a:lnTo>
                <a:close/>
              </a:path>
              <a:path w="972185" h="826770">
                <a:moveTo>
                  <a:pt x="204597" y="693419"/>
                </a:moveTo>
                <a:lnTo>
                  <a:pt x="162687" y="709930"/>
                </a:lnTo>
                <a:lnTo>
                  <a:pt x="167163" y="720089"/>
                </a:lnTo>
                <a:lnTo>
                  <a:pt x="169926" y="730250"/>
                </a:lnTo>
                <a:lnTo>
                  <a:pt x="170973" y="740409"/>
                </a:lnTo>
                <a:lnTo>
                  <a:pt x="170307" y="748030"/>
                </a:lnTo>
                <a:lnTo>
                  <a:pt x="168116" y="756919"/>
                </a:lnTo>
                <a:lnTo>
                  <a:pt x="133905" y="786130"/>
                </a:lnTo>
                <a:lnTo>
                  <a:pt x="123342" y="787400"/>
                </a:lnTo>
                <a:lnTo>
                  <a:pt x="195262" y="787400"/>
                </a:lnTo>
                <a:lnTo>
                  <a:pt x="199675" y="782319"/>
                </a:lnTo>
                <a:lnTo>
                  <a:pt x="207081" y="769619"/>
                </a:lnTo>
                <a:lnTo>
                  <a:pt x="211962" y="755650"/>
                </a:lnTo>
                <a:lnTo>
                  <a:pt x="214151" y="741680"/>
                </a:lnTo>
                <a:lnTo>
                  <a:pt x="213661" y="726439"/>
                </a:lnTo>
                <a:lnTo>
                  <a:pt x="210480" y="711200"/>
                </a:lnTo>
                <a:lnTo>
                  <a:pt x="204597" y="693419"/>
                </a:lnTo>
                <a:close/>
              </a:path>
              <a:path w="972185" h="826770">
                <a:moveTo>
                  <a:pt x="291338" y="533400"/>
                </a:moveTo>
                <a:lnTo>
                  <a:pt x="275407" y="533400"/>
                </a:lnTo>
                <a:lnTo>
                  <a:pt x="260000" y="535939"/>
                </a:lnTo>
                <a:lnTo>
                  <a:pt x="222307" y="560070"/>
                </a:lnTo>
                <a:lnTo>
                  <a:pt x="200808" y="595630"/>
                </a:lnTo>
                <a:lnTo>
                  <a:pt x="198661" y="617219"/>
                </a:lnTo>
                <a:lnTo>
                  <a:pt x="199898" y="627380"/>
                </a:lnTo>
                <a:lnTo>
                  <a:pt x="216915" y="665480"/>
                </a:lnTo>
                <a:lnTo>
                  <a:pt x="253619" y="695959"/>
                </a:lnTo>
                <a:lnTo>
                  <a:pt x="273891" y="701039"/>
                </a:lnTo>
                <a:lnTo>
                  <a:pt x="284354" y="701039"/>
                </a:lnTo>
                <a:lnTo>
                  <a:pt x="324792" y="687069"/>
                </a:lnTo>
                <a:lnTo>
                  <a:pt x="350494" y="662939"/>
                </a:lnTo>
                <a:lnTo>
                  <a:pt x="291004" y="662939"/>
                </a:lnTo>
                <a:lnTo>
                  <a:pt x="282956" y="661669"/>
                </a:lnTo>
                <a:lnTo>
                  <a:pt x="245556" y="631189"/>
                </a:lnTo>
                <a:lnTo>
                  <a:pt x="238251" y="605789"/>
                </a:lnTo>
                <a:lnTo>
                  <a:pt x="239486" y="598169"/>
                </a:lnTo>
                <a:lnTo>
                  <a:pt x="265811" y="571500"/>
                </a:lnTo>
                <a:lnTo>
                  <a:pt x="349790" y="571500"/>
                </a:lnTo>
                <a:lnTo>
                  <a:pt x="345821" y="565150"/>
                </a:lnTo>
                <a:lnTo>
                  <a:pt x="334129" y="553720"/>
                </a:lnTo>
                <a:lnTo>
                  <a:pt x="321151" y="543560"/>
                </a:lnTo>
                <a:lnTo>
                  <a:pt x="306887" y="537210"/>
                </a:lnTo>
                <a:lnTo>
                  <a:pt x="291338" y="533400"/>
                </a:lnTo>
                <a:close/>
              </a:path>
              <a:path w="972185" h="826770">
                <a:moveTo>
                  <a:pt x="349790" y="571500"/>
                </a:moveTo>
                <a:lnTo>
                  <a:pt x="281432" y="571500"/>
                </a:lnTo>
                <a:lnTo>
                  <a:pt x="289504" y="574039"/>
                </a:lnTo>
                <a:lnTo>
                  <a:pt x="297338" y="577850"/>
                </a:lnTo>
                <a:lnTo>
                  <a:pt x="323119" y="610869"/>
                </a:lnTo>
                <a:lnTo>
                  <a:pt x="326136" y="627380"/>
                </a:lnTo>
                <a:lnTo>
                  <a:pt x="324919" y="636269"/>
                </a:lnTo>
                <a:lnTo>
                  <a:pt x="291004" y="662939"/>
                </a:lnTo>
                <a:lnTo>
                  <a:pt x="350494" y="662939"/>
                </a:lnTo>
                <a:lnTo>
                  <a:pt x="355123" y="656589"/>
                </a:lnTo>
                <a:lnTo>
                  <a:pt x="361382" y="642619"/>
                </a:lnTo>
                <a:lnTo>
                  <a:pt x="364617" y="627380"/>
                </a:lnTo>
                <a:lnTo>
                  <a:pt x="364734" y="610869"/>
                </a:lnTo>
                <a:lnTo>
                  <a:pt x="361648" y="595630"/>
                </a:lnTo>
                <a:lnTo>
                  <a:pt x="355347" y="580389"/>
                </a:lnTo>
                <a:lnTo>
                  <a:pt x="349790" y="571500"/>
                </a:lnTo>
                <a:close/>
              </a:path>
              <a:path w="972185" h="826770">
                <a:moveTo>
                  <a:pt x="128660" y="646430"/>
                </a:moveTo>
                <a:lnTo>
                  <a:pt x="90424" y="646430"/>
                </a:lnTo>
                <a:lnTo>
                  <a:pt x="98169" y="647700"/>
                </a:lnTo>
                <a:lnTo>
                  <a:pt x="105616" y="650239"/>
                </a:lnTo>
                <a:lnTo>
                  <a:pt x="112801" y="652780"/>
                </a:lnTo>
                <a:lnTo>
                  <a:pt x="119761" y="657859"/>
                </a:lnTo>
                <a:lnTo>
                  <a:pt x="128660" y="646430"/>
                </a:lnTo>
                <a:close/>
              </a:path>
              <a:path w="972185" h="826770">
                <a:moveTo>
                  <a:pt x="351663" y="461010"/>
                </a:moveTo>
                <a:lnTo>
                  <a:pt x="321183" y="485139"/>
                </a:lnTo>
                <a:lnTo>
                  <a:pt x="419226" y="609600"/>
                </a:lnTo>
                <a:lnTo>
                  <a:pt x="452120" y="582929"/>
                </a:lnTo>
                <a:lnTo>
                  <a:pt x="421767" y="544829"/>
                </a:lnTo>
                <a:lnTo>
                  <a:pt x="410509" y="530860"/>
                </a:lnTo>
                <a:lnTo>
                  <a:pt x="401716" y="518160"/>
                </a:lnTo>
                <a:lnTo>
                  <a:pt x="395424" y="508000"/>
                </a:lnTo>
                <a:lnTo>
                  <a:pt x="391668" y="501650"/>
                </a:lnTo>
                <a:lnTo>
                  <a:pt x="388238" y="492760"/>
                </a:lnTo>
                <a:lnTo>
                  <a:pt x="387096" y="486410"/>
                </a:lnTo>
                <a:lnTo>
                  <a:pt x="388238" y="481329"/>
                </a:lnTo>
                <a:lnTo>
                  <a:pt x="388874" y="478789"/>
                </a:lnTo>
                <a:lnTo>
                  <a:pt x="365506" y="478789"/>
                </a:lnTo>
                <a:lnTo>
                  <a:pt x="351663" y="461010"/>
                </a:lnTo>
                <a:close/>
              </a:path>
              <a:path w="972185" h="826770">
                <a:moveTo>
                  <a:pt x="492183" y="435610"/>
                </a:moveTo>
                <a:lnTo>
                  <a:pt x="438023" y="435610"/>
                </a:lnTo>
                <a:lnTo>
                  <a:pt x="480695" y="488950"/>
                </a:lnTo>
                <a:lnTo>
                  <a:pt x="492458" y="502920"/>
                </a:lnTo>
                <a:lnTo>
                  <a:pt x="496786" y="508000"/>
                </a:lnTo>
                <a:lnTo>
                  <a:pt x="500125" y="511810"/>
                </a:lnTo>
                <a:lnTo>
                  <a:pt x="505206" y="515620"/>
                </a:lnTo>
                <a:lnTo>
                  <a:pt x="510159" y="519429"/>
                </a:lnTo>
                <a:lnTo>
                  <a:pt x="519557" y="521970"/>
                </a:lnTo>
                <a:lnTo>
                  <a:pt x="525018" y="521970"/>
                </a:lnTo>
                <a:lnTo>
                  <a:pt x="562419" y="497839"/>
                </a:lnTo>
                <a:lnTo>
                  <a:pt x="571754" y="485139"/>
                </a:lnTo>
                <a:lnTo>
                  <a:pt x="565368" y="478789"/>
                </a:lnTo>
                <a:lnTo>
                  <a:pt x="528827" y="478789"/>
                </a:lnTo>
                <a:lnTo>
                  <a:pt x="526796" y="477520"/>
                </a:lnTo>
                <a:lnTo>
                  <a:pt x="523367" y="474979"/>
                </a:lnTo>
                <a:lnTo>
                  <a:pt x="518413" y="468629"/>
                </a:lnTo>
                <a:lnTo>
                  <a:pt x="510413" y="458470"/>
                </a:lnTo>
                <a:lnTo>
                  <a:pt x="492183" y="435610"/>
                </a:lnTo>
                <a:close/>
              </a:path>
              <a:path w="972185" h="826770">
                <a:moveTo>
                  <a:pt x="404113" y="425450"/>
                </a:moveTo>
                <a:lnTo>
                  <a:pt x="368681" y="444500"/>
                </a:lnTo>
                <a:lnTo>
                  <a:pt x="364836" y="468629"/>
                </a:lnTo>
                <a:lnTo>
                  <a:pt x="364939" y="471170"/>
                </a:lnTo>
                <a:lnTo>
                  <a:pt x="365506" y="478789"/>
                </a:lnTo>
                <a:lnTo>
                  <a:pt x="388874" y="478789"/>
                </a:lnTo>
                <a:lnTo>
                  <a:pt x="389509" y="476250"/>
                </a:lnTo>
                <a:lnTo>
                  <a:pt x="392302" y="472439"/>
                </a:lnTo>
                <a:lnTo>
                  <a:pt x="401700" y="464820"/>
                </a:lnTo>
                <a:lnTo>
                  <a:pt x="408305" y="462279"/>
                </a:lnTo>
                <a:lnTo>
                  <a:pt x="416560" y="461010"/>
                </a:lnTo>
                <a:lnTo>
                  <a:pt x="404113" y="425450"/>
                </a:lnTo>
                <a:close/>
              </a:path>
              <a:path w="972185" h="826770">
                <a:moveTo>
                  <a:pt x="548767" y="462279"/>
                </a:moveTo>
                <a:lnTo>
                  <a:pt x="544702" y="468629"/>
                </a:lnTo>
                <a:lnTo>
                  <a:pt x="541147" y="472439"/>
                </a:lnTo>
                <a:lnTo>
                  <a:pt x="538099" y="474979"/>
                </a:lnTo>
                <a:lnTo>
                  <a:pt x="535939" y="477520"/>
                </a:lnTo>
                <a:lnTo>
                  <a:pt x="533654" y="477520"/>
                </a:lnTo>
                <a:lnTo>
                  <a:pt x="528827" y="478789"/>
                </a:lnTo>
                <a:lnTo>
                  <a:pt x="565368" y="478789"/>
                </a:lnTo>
                <a:lnTo>
                  <a:pt x="548767" y="462279"/>
                </a:lnTo>
                <a:close/>
              </a:path>
              <a:path w="972185" h="826770">
                <a:moveTo>
                  <a:pt x="527431" y="321310"/>
                </a:moveTo>
                <a:lnTo>
                  <a:pt x="494664" y="347979"/>
                </a:lnTo>
                <a:lnTo>
                  <a:pt x="592709" y="471170"/>
                </a:lnTo>
                <a:lnTo>
                  <a:pt x="625475" y="445770"/>
                </a:lnTo>
                <a:lnTo>
                  <a:pt x="527431" y="321310"/>
                </a:lnTo>
                <a:close/>
              </a:path>
              <a:path w="972185" h="826770">
                <a:moveTo>
                  <a:pt x="415544" y="339089"/>
                </a:moveTo>
                <a:lnTo>
                  <a:pt x="397763" y="384810"/>
                </a:lnTo>
                <a:lnTo>
                  <a:pt x="417322" y="408939"/>
                </a:lnTo>
                <a:lnTo>
                  <a:pt x="402209" y="420370"/>
                </a:lnTo>
                <a:lnTo>
                  <a:pt x="422910" y="447039"/>
                </a:lnTo>
                <a:lnTo>
                  <a:pt x="438023" y="435610"/>
                </a:lnTo>
                <a:lnTo>
                  <a:pt x="492183" y="435610"/>
                </a:lnTo>
                <a:lnTo>
                  <a:pt x="470915" y="408939"/>
                </a:lnTo>
                <a:lnTo>
                  <a:pt x="493268" y="391160"/>
                </a:lnTo>
                <a:lnTo>
                  <a:pt x="487057" y="383539"/>
                </a:lnTo>
                <a:lnTo>
                  <a:pt x="450214" y="383539"/>
                </a:lnTo>
                <a:lnTo>
                  <a:pt x="415544" y="339089"/>
                </a:lnTo>
                <a:close/>
              </a:path>
              <a:path w="972185" h="826770">
                <a:moveTo>
                  <a:pt x="649097" y="361950"/>
                </a:moveTo>
                <a:lnTo>
                  <a:pt x="620140" y="392429"/>
                </a:lnTo>
                <a:lnTo>
                  <a:pt x="629646" y="398779"/>
                </a:lnTo>
                <a:lnTo>
                  <a:pt x="639699" y="402589"/>
                </a:lnTo>
                <a:lnTo>
                  <a:pt x="650323" y="405129"/>
                </a:lnTo>
                <a:lnTo>
                  <a:pt x="661543" y="405129"/>
                </a:lnTo>
                <a:lnTo>
                  <a:pt x="709676" y="383539"/>
                </a:lnTo>
                <a:lnTo>
                  <a:pt x="724333" y="369570"/>
                </a:lnTo>
                <a:lnTo>
                  <a:pt x="662177" y="369570"/>
                </a:lnTo>
                <a:lnTo>
                  <a:pt x="655447" y="367029"/>
                </a:lnTo>
                <a:lnTo>
                  <a:pt x="649097" y="361950"/>
                </a:lnTo>
                <a:close/>
              </a:path>
              <a:path w="972185" h="826770">
                <a:moveTo>
                  <a:pt x="472567" y="365760"/>
                </a:moveTo>
                <a:lnTo>
                  <a:pt x="450214" y="383539"/>
                </a:lnTo>
                <a:lnTo>
                  <a:pt x="487057" y="383539"/>
                </a:lnTo>
                <a:lnTo>
                  <a:pt x="472567" y="365760"/>
                </a:lnTo>
                <a:close/>
              </a:path>
              <a:path w="972185" h="826770">
                <a:moveTo>
                  <a:pt x="742998" y="323850"/>
                </a:moveTo>
                <a:lnTo>
                  <a:pt x="699388" y="323850"/>
                </a:lnTo>
                <a:lnTo>
                  <a:pt x="701801" y="325120"/>
                </a:lnTo>
                <a:lnTo>
                  <a:pt x="703834" y="327660"/>
                </a:lnTo>
                <a:lnTo>
                  <a:pt x="706627" y="331470"/>
                </a:lnTo>
                <a:lnTo>
                  <a:pt x="707517" y="335279"/>
                </a:lnTo>
                <a:lnTo>
                  <a:pt x="706374" y="340360"/>
                </a:lnTo>
                <a:lnTo>
                  <a:pt x="704596" y="346710"/>
                </a:lnTo>
                <a:lnTo>
                  <a:pt x="699388" y="353060"/>
                </a:lnTo>
                <a:lnTo>
                  <a:pt x="691007" y="359410"/>
                </a:lnTo>
                <a:lnTo>
                  <a:pt x="683260" y="365760"/>
                </a:lnTo>
                <a:lnTo>
                  <a:pt x="675894" y="369570"/>
                </a:lnTo>
                <a:lnTo>
                  <a:pt x="724333" y="369570"/>
                </a:lnTo>
                <a:lnTo>
                  <a:pt x="731789" y="360679"/>
                </a:lnTo>
                <a:lnTo>
                  <a:pt x="738447" y="349250"/>
                </a:lnTo>
                <a:lnTo>
                  <a:pt x="742188" y="337820"/>
                </a:lnTo>
                <a:lnTo>
                  <a:pt x="743279" y="326389"/>
                </a:lnTo>
                <a:lnTo>
                  <a:pt x="742998" y="323850"/>
                </a:lnTo>
                <a:close/>
              </a:path>
              <a:path w="972185" h="826770">
                <a:moveTo>
                  <a:pt x="658199" y="234950"/>
                </a:moveTo>
                <a:lnTo>
                  <a:pt x="648843" y="234950"/>
                </a:lnTo>
                <a:lnTo>
                  <a:pt x="638988" y="236220"/>
                </a:lnTo>
                <a:lnTo>
                  <a:pt x="604520" y="256539"/>
                </a:lnTo>
                <a:lnTo>
                  <a:pt x="577195" y="288289"/>
                </a:lnTo>
                <a:lnTo>
                  <a:pt x="572760" y="308610"/>
                </a:lnTo>
                <a:lnTo>
                  <a:pt x="573865" y="318770"/>
                </a:lnTo>
                <a:lnTo>
                  <a:pt x="598693" y="349250"/>
                </a:lnTo>
                <a:lnTo>
                  <a:pt x="608443" y="351789"/>
                </a:lnTo>
                <a:lnTo>
                  <a:pt x="619251" y="351789"/>
                </a:lnTo>
                <a:lnTo>
                  <a:pt x="629324" y="350520"/>
                </a:lnTo>
                <a:lnTo>
                  <a:pt x="643159" y="345439"/>
                </a:lnTo>
                <a:lnTo>
                  <a:pt x="660757" y="337820"/>
                </a:lnTo>
                <a:lnTo>
                  <a:pt x="682117" y="327660"/>
                </a:lnTo>
                <a:lnTo>
                  <a:pt x="688848" y="325120"/>
                </a:lnTo>
                <a:lnTo>
                  <a:pt x="693674" y="323850"/>
                </a:lnTo>
                <a:lnTo>
                  <a:pt x="742998" y="323850"/>
                </a:lnTo>
                <a:lnTo>
                  <a:pt x="742156" y="316229"/>
                </a:lnTo>
                <a:lnTo>
                  <a:pt x="740475" y="311150"/>
                </a:lnTo>
                <a:lnTo>
                  <a:pt x="614045" y="311150"/>
                </a:lnTo>
                <a:lnTo>
                  <a:pt x="611377" y="309879"/>
                </a:lnTo>
                <a:lnTo>
                  <a:pt x="609600" y="307339"/>
                </a:lnTo>
                <a:lnTo>
                  <a:pt x="607440" y="304800"/>
                </a:lnTo>
                <a:lnTo>
                  <a:pt x="606933" y="300989"/>
                </a:lnTo>
                <a:lnTo>
                  <a:pt x="636905" y="270510"/>
                </a:lnTo>
                <a:lnTo>
                  <a:pt x="663278" y="270510"/>
                </a:lnTo>
                <a:lnTo>
                  <a:pt x="685292" y="245110"/>
                </a:lnTo>
                <a:lnTo>
                  <a:pt x="676435" y="240029"/>
                </a:lnTo>
                <a:lnTo>
                  <a:pt x="667400" y="236220"/>
                </a:lnTo>
                <a:lnTo>
                  <a:pt x="658199" y="234950"/>
                </a:lnTo>
                <a:close/>
              </a:path>
              <a:path w="972185" h="826770">
                <a:moveTo>
                  <a:pt x="490093" y="274320"/>
                </a:moveTo>
                <a:lnTo>
                  <a:pt x="457326" y="300989"/>
                </a:lnTo>
                <a:lnTo>
                  <a:pt x="481330" y="331470"/>
                </a:lnTo>
                <a:lnTo>
                  <a:pt x="514096" y="304800"/>
                </a:lnTo>
                <a:lnTo>
                  <a:pt x="490093" y="274320"/>
                </a:lnTo>
                <a:close/>
              </a:path>
              <a:path w="972185" h="826770">
                <a:moveTo>
                  <a:pt x="703580" y="280670"/>
                </a:moveTo>
                <a:lnTo>
                  <a:pt x="655447" y="295910"/>
                </a:lnTo>
                <a:lnTo>
                  <a:pt x="630523" y="307339"/>
                </a:lnTo>
                <a:lnTo>
                  <a:pt x="622550" y="309879"/>
                </a:lnTo>
                <a:lnTo>
                  <a:pt x="617601" y="311150"/>
                </a:lnTo>
                <a:lnTo>
                  <a:pt x="740475" y="311150"/>
                </a:lnTo>
                <a:lnTo>
                  <a:pt x="711864" y="281939"/>
                </a:lnTo>
                <a:lnTo>
                  <a:pt x="703580" y="280670"/>
                </a:lnTo>
                <a:close/>
              </a:path>
              <a:path w="972185" h="826770">
                <a:moveTo>
                  <a:pt x="810006" y="123189"/>
                </a:moveTo>
                <a:lnTo>
                  <a:pt x="794004" y="123189"/>
                </a:lnTo>
                <a:lnTo>
                  <a:pt x="778573" y="125729"/>
                </a:lnTo>
                <a:lnTo>
                  <a:pt x="740902" y="148589"/>
                </a:lnTo>
                <a:lnTo>
                  <a:pt x="719349" y="185420"/>
                </a:lnTo>
                <a:lnTo>
                  <a:pt x="717202" y="207010"/>
                </a:lnTo>
                <a:lnTo>
                  <a:pt x="718438" y="217170"/>
                </a:lnTo>
                <a:lnTo>
                  <a:pt x="735457" y="255270"/>
                </a:lnTo>
                <a:lnTo>
                  <a:pt x="772160" y="284479"/>
                </a:lnTo>
                <a:lnTo>
                  <a:pt x="792432" y="290829"/>
                </a:lnTo>
                <a:lnTo>
                  <a:pt x="802895" y="290829"/>
                </a:lnTo>
                <a:lnTo>
                  <a:pt x="843387" y="276860"/>
                </a:lnTo>
                <a:lnTo>
                  <a:pt x="869085" y="252729"/>
                </a:lnTo>
                <a:lnTo>
                  <a:pt x="809545" y="252729"/>
                </a:lnTo>
                <a:lnTo>
                  <a:pt x="801497" y="251460"/>
                </a:lnTo>
                <a:lnTo>
                  <a:pt x="764097" y="220979"/>
                </a:lnTo>
                <a:lnTo>
                  <a:pt x="756793" y="195579"/>
                </a:lnTo>
                <a:lnTo>
                  <a:pt x="758080" y="186689"/>
                </a:lnTo>
                <a:lnTo>
                  <a:pt x="791942" y="160020"/>
                </a:lnTo>
                <a:lnTo>
                  <a:pt x="867663" y="160020"/>
                </a:lnTo>
                <a:lnTo>
                  <a:pt x="864488" y="154939"/>
                </a:lnTo>
                <a:lnTo>
                  <a:pt x="852797" y="142239"/>
                </a:lnTo>
                <a:lnTo>
                  <a:pt x="839819" y="133350"/>
                </a:lnTo>
                <a:lnTo>
                  <a:pt x="825555" y="127000"/>
                </a:lnTo>
                <a:lnTo>
                  <a:pt x="810006" y="123189"/>
                </a:lnTo>
                <a:close/>
              </a:path>
              <a:path w="972185" h="826770">
                <a:moveTo>
                  <a:pt x="663278" y="270510"/>
                </a:moveTo>
                <a:lnTo>
                  <a:pt x="648335" y="270510"/>
                </a:lnTo>
                <a:lnTo>
                  <a:pt x="653796" y="271779"/>
                </a:lnTo>
                <a:lnTo>
                  <a:pt x="658876" y="275589"/>
                </a:lnTo>
                <a:lnTo>
                  <a:pt x="663278" y="270510"/>
                </a:lnTo>
                <a:close/>
              </a:path>
              <a:path w="972185" h="826770">
                <a:moveTo>
                  <a:pt x="867663" y="160020"/>
                </a:moveTo>
                <a:lnTo>
                  <a:pt x="791942" y="160020"/>
                </a:lnTo>
                <a:lnTo>
                  <a:pt x="799973" y="161289"/>
                </a:lnTo>
                <a:lnTo>
                  <a:pt x="808045" y="163829"/>
                </a:lnTo>
                <a:lnTo>
                  <a:pt x="837211" y="191770"/>
                </a:lnTo>
                <a:lnTo>
                  <a:pt x="844676" y="217170"/>
                </a:lnTo>
                <a:lnTo>
                  <a:pt x="843460" y="224789"/>
                </a:lnTo>
                <a:lnTo>
                  <a:pt x="809545" y="252729"/>
                </a:lnTo>
                <a:lnTo>
                  <a:pt x="869085" y="252729"/>
                </a:lnTo>
                <a:lnTo>
                  <a:pt x="873712" y="246379"/>
                </a:lnTo>
                <a:lnTo>
                  <a:pt x="879941" y="232410"/>
                </a:lnTo>
                <a:lnTo>
                  <a:pt x="883158" y="215900"/>
                </a:lnTo>
                <a:lnTo>
                  <a:pt x="883348" y="200660"/>
                </a:lnTo>
                <a:lnTo>
                  <a:pt x="880300" y="184150"/>
                </a:lnTo>
                <a:lnTo>
                  <a:pt x="874013" y="170179"/>
                </a:lnTo>
                <a:lnTo>
                  <a:pt x="867663" y="160020"/>
                </a:lnTo>
                <a:close/>
              </a:path>
              <a:path w="972185" h="826770">
                <a:moveTo>
                  <a:pt x="836676" y="0"/>
                </a:moveTo>
                <a:lnTo>
                  <a:pt x="803783" y="26670"/>
                </a:lnTo>
                <a:lnTo>
                  <a:pt x="939292" y="196850"/>
                </a:lnTo>
                <a:lnTo>
                  <a:pt x="972058" y="171450"/>
                </a:lnTo>
                <a:lnTo>
                  <a:pt x="8366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0025" y="5771515"/>
            <a:ext cx="3105150" cy="0"/>
          </a:xfrm>
          <a:custGeom>
            <a:avLst/>
            <a:gdLst/>
            <a:ahLst/>
            <a:cxnLst/>
            <a:rect l="l" t="t" r="r" b="b"/>
            <a:pathLst>
              <a:path w="3105150" h="0">
                <a:moveTo>
                  <a:pt x="0" y="0"/>
                </a:moveTo>
                <a:lnTo>
                  <a:pt x="3105150" y="0"/>
                </a:lnTo>
              </a:path>
            </a:pathLst>
          </a:custGeom>
          <a:ln w="342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7170" y="2349500"/>
            <a:ext cx="0" cy="3404870"/>
          </a:xfrm>
          <a:custGeom>
            <a:avLst/>
            <a:gdLst/>
            <a:ahLst/>
            <a:cxnLst/>
            <a:rect l="l" t="t" r="r" b="b"/>
            <a:pathLst>
              <a:path w="0" h="3404870">
                <a:moveTo>
                  <a:pt x="0" y="0"/>
                </a:moveTo>
                <a:lnTo>
                  <a:pt x="0" y="340487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0025" y="2332354"/>
            <a:ext cx="3105150" cy="0"/>
          </a:xfrm>
          <a:custGeom>
            <a:avLst/>
            <a:gdLst/>
            <a:ahLst/>
            <a:cxnLst/>
            <a:rect l="l" t="t" r="r" b="b"/>
            <a:pathLst>
              <a:path w="3105150" h="0">
                <a:moveTo>
                  <a:pt x="0" y="0"/>
                </a:moveTo>
                <a:lnTo>
                  <a:pt x="3105150" y="0"/>
                </a:lnTo>
              </a:path>
            </a:pathLst>
          </a:custGeom>
          <a:ln w="342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88029" y="2348864"/>
            <a:ext cx="0" cy="3404870"/>
          </a:xfrm>
          <a:custGeom>
            <a:avLst/>
            <a:gdLst/>
            <a:ahLst/>
            <a:cxnLst/>
            <a:rect l="l" t="t" r="r" b="b"/>
            <a:pathLst>
              <a:path w="0" h="3404870">
                <a:moveTo>
                  <a:pt x="0" y="0"/>
                </a:moveTo>
                <a:lnTo>
                  <a:pt x="0" y="340487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5745" y="5742304"/>
            <a:ext cx="3013710" cy="0"/>
          </a:xfrm>
          <a:custGeom>
            <a:avLst/>
            <a:gdLst/>
            <a:ahLst/>
            <a:cxnLst/>
            <a:rect l="l" t="t" r="r" b="b"/>
            <a:pathLst>
              <a:path w="3013710" h="0">
                <a:moveTo>
                  <a:pt x="0" y="0"/>
                </a:moveTo>
                <a:lnTo>
                  <a:pt x="30137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5745" y="5736590"/>
            <a:ext cx="3013710" cy="0"/>
          </a:xfrm>
          <a:custGeom>
            <a:avLst/>
            <a:gdLst/>
            <a:ahLst/>
            <a:cxnLst/>
            <a:rect l="l" t="t" r="r" b="b"/>
            <a:pathLst>
              <a:path w="3013710" h="0">
                <a:moveTo>
                  <a:pt x="0" y="0"/>
                </a:moveTo>
                <a:lnTo>
                  <a:pt x="3013710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1459" y="2372360"/>
            <a:ext cx="0" cy="3359150"/>
          </a:xfrm>
          <a:custGeom>
            <a:avLst/>
            <a:gdLst/>
            <a:ahLst/>
            <a:cxnLst/>
            <a:rect l="l" t="t" r="r" b="b"/>
            <a:pathLst>
              <a:path w="0" h="3359150">
                <a:moveTo>
                  <a:pt x="0" y="0"/>
                </a:moveTo>
                <a:lnTo>
                  <a:pt x="0" y="335915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5745" y="2366645"/>
            <a:ext cx="3013710" cy="0"/>
          </a:xfrm>
          <a:custGeom>
            <a:avLst/>
            <a:gdLst/>
            <a:ahLst/>
            <a:cxnLst/>
            <a:rect l="l" t="t" r="r" b="b"/>
            <a:pathLst>
              <a:path w="3013710" h="0">
                <a:moveTo>
                  <a:pt x="0" y="0"/>
                </a:moveTo>
                <a:lnTo>
                  <a:pt x="3013710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53740" y="2371725"/>
            <a:ext cx="0" cy="3359150"/>
          </a:xfrm>
          <a:custGeom>
            <a:avLst/>
            <a:gdLst/>
            <a:ahLst/>
            <a:cxnLst/>
            <a:rect l="l" t="t" r="r" b="b"/>
            <a:pathLst>
              <a:path w="0" h="3359150">
                <a:moveTo>
                  <a:pt x="0" y="0"/>
                </a:moveTo>
                <a:lnTo>
                  <a:pt x="0" y="335915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45745" y="2234036"/>
            <a:ext cx="3013710" cy="3456304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73660">
              <a:lnSpc>
                <a:spcPct val="100000"/>
              </a:lnSpc>
              <a:spcBef>
                <a:spcPts val="1180"/>
              </a:spcBef>
            </a:pPr>
            <a:r>
              <a:rPr dirty="0" sz="1800" spc="-5">
                <a:latin typeface="Arial"/>
                <a:cs typeface="Arial"/>
              </a:rPr>
              <a:t>On </a:t>
            </a:r>
            <a:r>
              <a:rPr dirty="0" sz="1600" spc="-5">
                <a:latin typeface="Arial"/>
                <a:cs typeface="Arial"/>
              </a:rPr>
              <a:t>carbohydrate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metabolism:</a:t>
            </a:r>
            <a:endParaRPr sz="1600">
              <a:latin typeface="Arial"/>
              <a:cs typeface="Arial"/>
            </a:endParaRPr>
          </a:p>
          <a:p>
            <a:pPr marL="132715">
              <a:lnSpc>
                <a:spcPct val="100000"/>
              </a:lnSpc>
              <a:spcBef>
                <a:spcPts val="1080"/>
              </a:spcBef>
            </a:pPr>
            <a:r>
              <a:rPr dirty="0" sz="1800" spc="5">
                <a:latin typeface="Arial"/>
                <a:cs typeface="Arial"/>
              </a:rPr>
              <a:t>↑↑</a:t>
            </a:r>
            <a:r>
              <a:rPr dirty="0" u="heavy" sz="180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Glucose 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level in</a:t>
            </a:r>
            <a:r>
              <a:rPr dirty="0" u="heavy" sz="1800" spc="-9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  <a:p>
            <a:pPr marL="418465">
              <a:lnSpc>
                <a:spcPct val="100000"/>
              </a:lnSpc>
            </a:pPr>
            <a:r>
              <a:rPr dirty="0" u="heavy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blood:</a:t>
            </a:r>
            <a:endParaRPr sz="1800">
              <a:latin typeface="Arial"/>
              <a:cs typeface="Arial"/>
            </a:endParaRPr>
          </a:p>
          <a:p>
            <a:pPr marL="418465" marR="349885" indent="-344170">
              <a:lnSpc>
                <a:spcPct val="100000"/>
              </a:lnSpc>
              <a:spcBef>
                <a:spcPts val="1085"/>
              </a:spcBef>
              <a:buAutoNum type="arabicPeriod"/>
              <a:tabLst>
                <a:tab pos="418465" algn="l"/>
                <a:tab pos="419100" algn="l"/>
              </a:tabLst>
            </a:pPr>
            <a:r>
              <a:rPr dirty="0" sz="1800">
                <a:latin typeface="Arial"/>
                <a:cs typeface="Arial"/>
              </a:rPr>
              <a:t>Stimulates  gluconeogenesis and  glycogen synthesis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by  the</a:t>
            </a:r>
            <a:r>
              <a:rPr dirty="0" sz="1800" spc="-20">
                <a:latin typeface="Arial"/>
                <a:cs typeface="Arial"/>
              </a:rPr>
              <a:t> liver.</a:t>
            </a:r>
            <a:endParaRPr sz="1800">
              <a:latin typeface="Arial"/>
              <a:cs typeface="Arial"/>
            </a:endParaRPr>
          </a:p>
          <a:p>
            <a:pPr marL="477520" indent="-403225">
              <a:lnSpc>
                <a:spcPct val="100000"/>
              </a:lnSpc>
              <a:spcBef>
                <a:spcPts val="1085"/>
              </a:spcBef>
              <a:buAutoNum type="arabicPeriod"/>
              <a:tabLst>
                <a:tab pos="477520" algn="l"/>
                <a:tab pos="478155" algn="l"/>
              </a:tabLst>
            </a:pPr>
            <a:r>
              <a:rPr dirty="0" sz="1800" spc="5">
                <a:latin typeface="Arial"/>
                <a:cs typeface="Arial"/>
              </a:rPr>
              <a:t>↓↓Glucose </a:t>
            </a:r>
            <a:r>
              <a:rPr dirty="0" sz="1800">
                <a:latin typeface="Arial"/>
                <a:cs typeface="Arial"/>
              </a:rPr>
              <a:t>utilization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by</a:t>
            </a:r>
            <a:endParaRPr sz="1800">
              <a:latin typeface="Arial"/>
              <a:cs typeface="Arial"/>
            </a:endParaRPr>
          </a:p>
          <a:p>
            <a:pPr marL="418465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cells.</a:t>
            </a:r>
            <a:endParaRPr sz="1800">
              <a:latin typeface="Arial"/>
              <a:cs typeface="Arial"/>
            </a:endParaRPr>
          </a:p>
          <a:p>
            <a:pPr marL="387985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latin typeface="Arial"/>
                <a:cs typeface="Arial"/>
              </a:rPr>
              <a:t>“</a:t>
            </a:r>
            <a:r>
              <a:rPr dirty="0" sz="1800" b="1">
                <a:latin typeface="Arial"/>
                <a:cs typeface="Arial"/>
              </a:rPr>
              <a:t>Adrenal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Diabetes</a:t>
            </a:r>
            <a:r>
              <a:rPr dirty="0" sz="1800">
                <a:latin typeface="Arial"/>
                <a:cs typeface="Arial"/>
              </a:rPr>
              <a:t>”.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49873" y="686434"/>
            <a:ext cx="2971800" cy="3369310"/>
          </a:xfrm>
          <a:prstGeom prst="rect">
            <a:avLst/>
          </a:prstGeom>
          <a:ln w="34290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3345">
              <a:lnSpc>
                <a:spcPct val="100000"/>
              </a:lnSpc>
              <a:spcBef>
                <a:spcPts val="315"/>
              </a:spcBef>
            </a:pPr>
            <a:r>
              <a:rPr dirty="0" sz="1600" spc="5">
                <a:latin typeface="Arial"/>
                <a:cs typeface="Arial"/>
              </a:rPr>
              <a:t>On </a:t>
            </a:r>
            <a:r>
              <a:rPr dirty="0" sz="1600" spc="-5">
                <a:latin typeface="Arial"/>
                <a:cs typeface="Arial"/>
              </a:rPr>
              <a:t>protein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metabolism:</a:t>
            </a:r>
            <a:endParaRPr sz="160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850"/>
              </a:spcBef>
            </a:pP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Has </a:t>
            </a:r>
            <a:r>
              <a:rPr dirty="0" u="sng" sz="14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 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catabolic </a:t>
            </a:r>
            <a:r>
              <a:rPr dirty="0" u="sng" sz="14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 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</a:t>
            </a:r>
            <a:r>
              <a:rPr dirty="0" u="sng" sz="1400" spc="8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proteins.</a:t>
            </a:r>
            <a:endParaRPr sz="1400">
              <a:latin typeface="Arial"/>
              <a:cs typeface="Arial"/>
            </a:endParaRPr>
          </a:p>
          <a:p>
            <a:pPr marL="485775" indent="-392430">
              <a:lnSpc>
                <a:spcPct val="100000"/>
              </a:lnSpc>
              <a:spcBef>
                <a:spcPts val="955"/>
              </a:spcBef>
              <a:buAutoNum type="arabicPeriod"/>
              <a:tabLst>
                <a:tab pos="485775" algn="l"/>
                <a:tab pos="486409" algn="l"/>
              </a:tabLst>
            </a:pPr>
            <a:r>
              <a:rPr dirty="0" sz="1600" spc="5">
                <a:latin typeface="Arial"/>
                <a:cs typeface="Arial"/>
              </a:rPr>
              <a:t>↓↓</a:t>
            </a:r>
            <a:r>
              <a:rPr dirty="0" u="heavy" sz="160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Protein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stores in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all</a:t>
            </a:r>
            <a:endParaRPr sz="1600">
              <a:latin typeface="Arial"/>
              <a:cs typeface="Arial"/>
            </a:endParaRPr>
          </a:p>
          <a:p>
            <a:pPr algn="ctr" marR="3302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body </a:t>
            </a:r>
            <a:r>
              <a:rPr dirty="0" sz="1600" spc="-10">
                <a:latin typeface="Arial"/>
                <a:cs typeface="Arial"/>
              </a:rPr>
              <a:t>(except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liver).</a:t>
            </a:r>
            <a:endParaRPr sz="1600">
              <a:latin typeface="Arial"/>
              <a:cs typeface="Arial"/>
            </a:endParaRPr>
          </a:p>
          <a:p>
            <a:pPr marL="434975" indent="-341630">
              <a:lnSpc>
                <a:spcPct val="100000"/>
              </a:lnSpc>
              <a:spcBef>
                <a:spcPts val="960"/>
              </a:spcBef>
              <a:buAutoNum type="arabicPeriod" startAt="2"/>
              <a:tabLst>
                <a:tab pos="434975" algn="l"/>
                <a:tab pos="435609" algn="l"/>
              </a:tabLst>
            </a:pPr>
            <a:r>
              <a:rPr dirty="0" sz="1600">
                <a:latin typeface="Arial"/>
                <a:cs typeface="Arial"/>
              </a:rPr>
              <a:t>↑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Liver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and </a:t>
            </a:r>
            <a:r>
              <a:rPr dirty="0" sz="1600" spc="5">
                <a:latin typeface="Arial"/>
                <a:cs typeface="Arial"/>
              </a:rPr>
              <a:t>plasma</a:t>
            </a:r>
            <a:r>
              <a:rPr dirty="0" sz="1600" spc="-1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proteins</a:t>
            </a:r>
            <a:endParaRPr sz="1600">
              <a:latin typeface="Arial"/>
              <a:cs typeface="Arial"/>
            </a:endParaRPr>
          </a:p>
          <a:p>
            <a:pPr marL="492759" indent="-399415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492759" algn="l"/>
                <a:tab pos="493395" algn="l"/>
              </a:tabLst>
            </a:pPr>
            <a:r>
              <a:rPr dirty="0" u="heavy" sz="16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a.a:</a:t>
            </a:r>
            <a:r>
              <a:rPr dirty="0" sz="1600">
                <a:latin typeface="Arial"/>
                <a:cs typeface="Arial"/>
              </a:rPr>
              <a:t> - </a:t>
            </a:r>
            <a:r>
              <a:rPr dirty="0" sz="1600" spc="10">
                <a:latin typeface="Arial"/>
                <a:cs typeface="Arial"/>
              </a:rPr>
              <a:t>↑↑ </a:t>
            </a:r>
            <a:r>
              <a:rPr dirty="0" sz="1600" spc="5">
                <a:latin typeface="Arial"/>
                <a:cs typeface="Arial"/>
              </a:rPr>
              <a:t>Amino </a:t>
            </a:r>
            <a:r>
              <a:rPr dirty="0" sz="1600">
                <a:latin typeface="Arial"/>
                <a:cs typeface="Arial"/>
              </a:rPr>
              <a:t>acid</a:t>
            </a:r>
            <a:r>
              <a:rPr dirty="0" sz="1600" spc="-16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level</a:t>
            </a:r>
            <a:endParaRPr sz="1600">
              <a:latin typeface="Arial"/>
              <a:cs typeface="Arial"/>
            </a:endParaRPr>
          </a:p>
          <a:p>
            <a:pPr marL="106553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in the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blood.</a:t>
            </a:r>
            <a:endParaRPr sz="1600">
              <a:latin typeface="Arial"/>
              <a:cs typeface="Arial"/>
            </a:endParaRPr>
          </a:p>
          <a:p>
            <a:pPr marL="895350">
              <a:lnSpc>
                <a:spcPct val="100000"/>
              </a:lnSpc>
            </a:pPr>
            <a:r>
              <a:rPr dirty="0" sz="1600" spc="-15">
                <a:latin typeface="Arial"/>
                <a:cs typeface="Arial"/>
              </a:rPr>
              <a:t>-↓ </a:t>
            </a:r>
            <a:r>
              <a:rPr dirty="0" sz="1600">
                <a:latin typeface="Arial"/>
                <a:cs typeface="Arial"/>
              </a:rPr>
              <a:t>a.a </a:t>
            </a:r>
            <a:r>
              <a:rPr dirty="0" sz="1600" spc="-5">
                <a:latin typeface="Arial"/>
                <a:cs typeface="Arial"/>
              </a:rPr>
              <a:t>transport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into</a:t>
            </a:r>
            <a:endParaRPr sz="1600">
              <a:latin typeface="Arial"/>
              <a:cs typeface="Arial"/>
            </a:endParaRPr>
          </a:p>
          <a:p>
            <a:pPr marL="1007744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extra </a:t>
            </a:r>
            <a:r>
              <a:rPr dirty="0" sz="1600" spc="-5">
                <a:latin typeface="Arial"/>
                <a:cs typeface="Arial"/>
              </a:rPr>
              <a:t>hepatic </a:t>
            </a:r>
            <a:r>
              <a:rPr dirty="0" sz="1600">
                <a:latin typeface="Arial"/>
                <a:cs typeface="Arial"/>
              </a:rPr>
              <a:t>cells</a:t>
            </a:r>
            <a:endParaRPr sz="1600">
              <a:latin typeface="Arial"/>
              <a:cs typeface="Arial"/>
            </a:endParaRPr>
          </a:p>
          <a:p>
            <a:pPr marL="1007744" marR="257810" indent="-11303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- </a:t>
            </a:r>
            <a:r>
              <a:rPr dirty="0" sz="1600" spc="10">
                <a:latin typeface="Arial"/>
                <a:cs typeface="Arial"/>
              </a:rPr>
              <a:t>↑a.a </a:t>
            </a:r>
            <a:r>
              <a:rPr dirty="0" sz="1600" spc="-5">
                <a:latin typeface="Arial"/>
                <a:cs typeface="Arial"/>
              </a:rPr>
              <a:t>transport </a:t>
            </a:r>
            <a:r>
              <a:rPr dirty="0" sz="1600">
                <a:latin typeface="Arial"/>
                <a:cs typeface="Arial"/>
              </a:rPr>
              <a:t>into  </a:t>
            </a:r>
            <a:r>
              <a:rPr dirty="0" sz="1600" spc="-5">
                <a:latin typeface="Arial"/>
                <a:cs typeface="Arial"/>
              </a:rPr>
              <a:t>hepatic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cells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49873" y="4297045"/>
            <a:ext cx="2971800" cy="2092960"/>
          </a:xfrm>
          <a:prstGeom prst="rect">
            <a:avLst/>
          </a:prstGeom>
          <a:ln w="34290">
            <a:solidFill>
              <a:srgbClr val="000000"/>
            </a:solidFill>
          </a:ln>
        </p:spPr>
        <p:txBody>
          <a:bodyPr wrap="square" lIns="0" tIns="43180" rIns="0" bIns="0" rtlCol="0" vert="horz">
            <a:spAutoFit/>
          </a:bodyPr>
          <a:lstStyle/>
          <a:p>
            <a:pPr marL="550545">
              <a:lnSpc>
                <a:spcPct val="100000"/>
              </a:lnSpc>
              <a:spcBef>
                <a:spcPts val="340"/>
              </a:spcBef>
            </a:pPr>
            <a:r>
              <a:rPr dirty="0" u="heavy" sz="16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 Fat</a:t>
            </a:r>
            <a:r>
              <a:rPr dirty="0" u="heavy" sz="16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metabolism</a:t>
            </a:r>
            <a:endParaRPr sz="1600">
              <a:latin typeface="Arial"/>
              <a:cs typeface="Arial"/>
            </a:endParaRPr>
          </a:p>
          <a:p>
            <a:pPr marL="895350">
              <a:lnSpc>
                <a:spcPct val="100000"/>
              </a:lnSpc>
            </a:pPr>
            <a:r>
              <a:rPr dirty="0" u="heavy" sz="16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(lipolytic):</a:t>
            </a:r>
            <a:endParaRPr sz="1600">
              <a:latin typeface="Arial"/>
              <a:cs typeface="Arial"/>
            </a:endParaRPr>
          </a:p>
          <a:p>
            <a:pPr marL="895350" indent="-34480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894715" algn="l"/>
                <a:tab pos="895350" algn="l"/>
              </a:tabLst>
            </a:pPr>
            <a:r>
              <a:rPr dirty="0" sz="1400" spc="-15">
                <a:latin typeface="Arial"/>
                <a:cs typeface="Arial"/>
              </a:rPr>
              <a:t>Mobilization </a:t>
            </a:r>
            <a:r>
              <a:rPr dirty="0" sz="1400" spc="-10">
                <a:latin typeface="Arial"/>
                <a:cs typeface="Arial"/>
              </a:rPr>
              <a:t>of fatty</a:t>
            </a:r>
            <a:r>
              <a:rPr dirty="0" sz="1400" spc="114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acid</a:t>
            </a:r>
            <a:endParaRPr sz="1400">
              <a:latin typeface="Arial"/>
              <a:cs typeface="Arial"/>
            </a:endParaRPr>
          </a:p>
          <a:p>
            <a:pPr marL="895350">
              <a:lnSpc>
                <a:spcPct val="100000"/>
              </a:lnSpc>
              <a:spcBef>
                <a:spcPts val="5"/>
              </a:spcBef>
            </a:pPr>
            <a:r>
              <a:rPr dirty="0" sz="1400" spc="-10">
                <a:latin typeface="Arial"/>
                <a:cs typeface="Arial"/>
              </a:rPr>
              <a:t>from adipose</a:t>
            </a:r>
            <a:r>
              <a:rPr dirty="0" sz="1400" spc="3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tissue</a:t>
            </a:r>
            <a:endParaRPr sz="1400">
              <a:latin typeface="Arial"/>
              <a:cs typeface="Arial"/>
            </a:endParaRPr>
          </a:p>
          <a:p>
            <a:pPr marL="895350" marR="229870" indent="-344805">
              <a:lnSpc>
                <a:spcPct val="100000"/>
              </a:lnSpc>
              <a:buAutoNum type="arabicPeriod" startAt="2"/>
              <a:tabLst>
                <a:tab pos="894715" algn="l"/>
                <a:tab pos="895350" algn="l"/>
              </a:tabLst>
            </a:pPr>
            <a:r>
              <a:rPr dirty="0" sz="1400" spc="-5">
                <a:latin typeface="Arial"/>
                <a:cs typeface="Arial"/>
              </a:rPr>
              <a:t>↑↑ The </a:t>
            </a:r>
            <a:r>
              <a:rPr dirty="0" sz="1400" spc="-10">
                <a:latin typeface="Arial"/>
                <a:cs typeface="Arial"/>
              </a:rPr>
              <a:t>concentration of  free fatty acids </a:t>
            </a:r>
            <a:r>
              <a:rPr dirty="0" sz="1400" spc="-5">
                <a:latin typeface="Arial"/>
                <a:cs typeface="Arial"/>
              </a:rPr>
              <a:t>in </a:t>
            </a:r>
            <a:r>
              <a:rPr dirty="0" sz="1400" spc="-10">
                <a:latin typeface="Arial"/>
                <a:cs typeface="Arial"/>
              </a:rPr>
              <a:t>the  blood.</a:t>
            </a:r>
            <a:endParaRPr sz="1400">
              <a:latin typeface="Arial"/>
              <a:cs typeface="Arial"/>
            </a:endParaRPr>
          </a:p>
          <a:p>
            <a:pPr marL="895350" marR="347980" indent="-344805">
              <a:lnSpc>
                <a:spcPct val="100000"/>
              </a:lnSpc>
              <a:buAutoNum type="arabicPeriod" startAt="2"/>
              <a:tabLst>
                <a:tab pos="943610" algn="l"/>
                <a:tab pos="944244" algn="l"/>
              </a:tabLst>
            </a:pPr>
            <a:r>
              <a:rPr dirty="0" sz="1400" spc="-5">
                <a:latin typeface="Arial"/>
                <a:cs typeface="Arial"/>
              </a:rPr>
              <a:t>↑↑ </a:t>
            </a:r>
            <a:r>
              <a:rPr dirty="0" sz="1400" spc="-10">
                <a:latin typeface="Arial"/>
                <a:cs typeface="Arial"/>
              </a:rPr>
              <a:t>Their utilization for  </a:t>
            </a:r>
            <a:r>
              <a:rPr dirty="0" sz="1400" spc="-35">
                <a:latin typeface="Arial"/>
                <a:cs typeface="Arial"/>
              </a:rPr>
              <a:t>energy.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4487" y="1143063"/>
            <a:ext cx="2882900" cy="462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</a:pPr>
            <a:r>
              <a:rPr dirty="0" u="heavy" sz="2400" spc="-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A. </a:t>
            </a:r>
            <a:r>
              <a:rPr dirty="0" u="heavy" sz="2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</a:t>
            </a:r>
            <a:r>
              <a:rPr dirty="0" u="heavy" sz="2400" spc="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metabolism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28600" y="154051"/>
            <a:ext cx="4184650" cy="400050"/>
          </a:xfrm>
          <a:prstGeom prst="rect"/>
          <a:ln w="9525">
            <a:solidFill>
              <a:srgbClr val="000000"/>
            </a:solidFill>
          </a:ln>
        </p:spPr>
        <p:txBody>
          <a:bodyPr wrap="square" lIns="0" tIns="387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305"/>
              </a:spcBef>
            </a:pPr>
            <a:r>
              <a:rPr dirty="0" sz="2000" spc="-10">
                <a:latin typeface="Arial"/>
                <a:cs typeface="Arial"/>
              </a:rPr>
              <a:t>Physiological </a:t>
            </a:r>
            <a:r>
              <a:rPr dirty="0" sz="2000" spc="-5">
                <a:latin typeface="Arial"/>
                <a:cs typeface="Arial"/>
              </a:rPr>
              <a:t>actions of</a:t>
            </a:r>
            <a:r>
              <a:rPr dirty="0" sz="2000" spc="4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cortisol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4301" y="2040001"/>
            <a:ext cx="1676400" cy="2266950"/>
          </a:xfrm>
          <a:custGeom>
            <a:avLst/>
            <a:gdLst/>
            <a:ahLst/>
            <a:cxnLst/>
            <a:rect l="l" t="t" r="r" b="b"/>
            <a:pathLst>
              <a:path w="1676400" h="2266950">
                <a:moveTo>
                  <a:pt x="563499" y="198374"/>
                </a:moveTo>
                <a:lnTo>
                  <a:pt x="542925" y="180975"/>
                </a:lnTo>
                <a:lnTo>
                  <a:pt x="542925" y="163449"/>
                </a:lnTo>
                <a:lnTo>
                  <a:pt x="542925" y="138049"/>
                </a:lnTo>
                <a:lnTo>
                  <a:pt x="542925" y="120650"/>
                </a:lnTo>
                <a:lnTo>
                  <a:pt x="542925" y="95250"/>
                </a:lnTo>
                <a:lnTo>
                  <a:pt x="542925" y="77724"/>
                </a:lnTo>
                <a:lnTo>
                  <a:pt x="549275" y="60325"/>
                </a:lnTo>
                <a:lnTo>
                  <a:pt x="563499" y="52324"/>
                </a:lnTo>
                <a:lnTo>
                  <a:pt x="569849" y="34925"/>
                </a:lnTo>
                <a:lnTo>
                  <a:pt x="584200" y="34925"/>
                </a:lnTo>
                <a:lnTo>
                  <a:pt x="598424" y="25400"/>
                </a:lnTo>
                <a:lnTo>
                  <a:pt x="619125" y="25400"/>
                </a:lnTo>
                <a:lnTo>
                  <a:pt x="638175" y="17399"/>
                </a:lnTo>
                <a:lnTo>
                  <a:pt x="728599" y="17399"/>
                </a:lnTo>
                <a:lnTo>
                  <a:pt x="734949" y="34925"/>
                </a:lnTo>
                <a:lnTo>
                  <a:pt x="741299" y="52324"/>
                </a:lnTo>
                <a:lnTo>
                  <a:pt x="749300" y="68199"/>
                </a:lnTo>
                <a:lnTo>
                  <a:pt x="755650" y="85725"/>
                </a:lnTo>
                <a:lnTo>
                  <a:pt x="776224" y="60325"/>
                </a:lnTo>
                <a:lnTo>
                  <a:pt x="782574" y="42799"/>
                </a:lnTo>
                <a:lnTo>
                  <a:pt x="796925" y="25400"/>
                </a:lnTo>
                <a:lnTo>
                  <a:pt x="803275" y="7874"/>
                </a:lnTo>
                <a:lnTo>
                  <a:pt x="817499" y="7874"/>
                </a:lnTo>
                <a:lnTo>
                  <a:pt x="831850" y="0"/>
                </a:lnTo>
                <a:lnTo>
                  <a:pt x="852424" y="0"/>
                </a:lnTo>
                <a:lnTo>
                  <a:pt x="873125" y="0"/>
                </a:lnTo>
                <a:lnTo>
                  <a:pt x="893699" y="0"/>
                </a:lnTo>
                <a:lnTo>
                  <a:pt x="906399" y="0"/>
                </a:lnTo>
                <a:lnTo>
                  <a:pt x="927100" y="7874"/>
                </a:lnTo>
                <a:lnTo>
                  <a:pt x="941324" y="7874"/>
                </a:lnTo>
                <a:lnTo>
                  <a:pt x="962025" y="17399"/>
                </a:lnTo>
                <a:lnTo>
                  <a:pt x="988949" y="25400"/>
                </a:lnTo>
                <a:lnTo>
                  <a:pt x="1023874" y="42799"/>
                </a:lnTo>
                <a:lnTo>
                  <a:pt x="1050798" y="85725"/>
                </a:lnTo>
                <a:lnTo>
                  <a:pt x="1050798" y="103124"/>
                </a:lnTo>
                <a:lnTo>
                  <a:pt x="1050798" y="120650"/>
                </a:lnTo>
                <a:lnTo>
                  <a:pt x="1050798" y="138049"/>
                </a:lnTo>
                <a:lnTo>
                  <a:pt x="1065149" y="138049"/>
                </a:lnTo>
                <a:lnTo>
                  <a:pt x="1077849" y="128524"/>
                </a:lnTo>
                <a:lnTo>
                  <a:pt x="1092073" y="120650"/>
                </a:lnTo>
                <a:lnTo>
                  <a:pt x="1106424" y="120650"/>
                </a:lnTo>
                <a:lnTo>
                  <a:pt x="1119124" y="112649"/>
                </a:lnTo>
                <a:lnTo>
                  <a:pt x="1133348" y="112649"/>
                </a:lnTo>
                <a:lnTo>
                  <a:pt x="1147699" y="112649"/>
                </a:lnTo>
                <a:lnTo>
                  <a:pt x="1168273" y="120650"/>
                </a:lnTo>
                <a:lnTo>
                  <a:pt x="1180973" y="128524"/>
                </a:lnTo>
                <a:lnTo>
                  <a:pt x="1195324" y="146050"/>
                </a:lnTo>
                <a:lnTo>
                  <a:pt x="1209548" y="146050"/>
                </a:lnTo>
                <a:lnTo>
                  <a:pt x="1222248" y="163449"/>
                </a:lnTo>
                <a:lnTo>
                  <a:pt x="1236599" y="172974"/>
                </a:lnTo>
                <a:lnTo>
                  <a:pt x="1242949" y="188849"/>
                </a:lnTo>
                <a:lnTo>
                  <a:pt x="1250823" y="206375"/>
                </a:lnTo>
                <a:lnTo>
                  <a:pt x="1250823" y="223774"/>
                </a:lnTo>
                <a:lnTo>
                  <a:pt x="1257173" y="241300"/>
                </a:lnTo>
                <a:lnTo>
                  <a:pt x="1257173" y="258699"/>
                </a:lnTo>
                <a:lnTo>
                  <a:pt x="1242949" y="276225"/>
                </a:lnTo>
                <a:lnTo>
                  <a:pt x="1230249" y="284099"/>
                </a:lnTo>
                <a:lnTo>
                  <a:pt x="1215898" y="284099"/>
                </a:lnTo>
                <a:lnTo>
                  <a:pt x="1230249" y="293624"/>
                </a:lnTo>
                <a:lnTo>
                  <a:pt x="1250823" y="276225"/>
                </a:lnTo>
                <a:lnTo>
                  <a:pt x="1263523" y="266700"/>
                </a:lnTo>
                <a:lnTo>
                  <a:pt x="1271524" y="249174"/>
                </a:lnTo>
                <a:lnTo>
                  <a:pt x="1284224" y="241300"/>
                </a:lnTo>
                <a:lnTo>
                  <a:pt x="1298448" y="241300"/>
                </a:lnTo>
                <a:lnTo>
                  <a:pt x="1312799" y="249174"/>
                </a:lnTo>
                <a:lnTo>
                  <a:pt x="1325499" y="258699"/>
                </a:lnTo>
                <a:lnTo>
                  <a:pt x="1339723" y="276225"/>
                </a:lnTo>
                <a:lnTo>
                  <a:pt x="1354074" y="284099"/>
                </a:lnTo>
                <a:lnTo>
                  <a:pt x="1354074" y="301625"/>
                </a:lnTo>
                <a:lnTo>
                  <a:pt x="1354074" y="319024"/>
                </a:lnTo>
                <a:lnTo>
                  <a:pt x="1346073" y="336550"/>
                </a:lnTo>
                <a:lnTo>
                  <a:pt x="1339723" y="353949"/>
                </a:lnTo>
                <a:lnTo>
                  <a:pt x="1333373" y="369824"/>
                </a:lnTo>
                <a:lnTo>
                  <a:pt x="1346073" y="361823"/>
                </a:lnTo>
                <a:lnTo>
                  <a:pt x="1360424" y="353949"/>
                </a:lnTo>
                <a:lnTo>
                  <a:pt x="1395349" y="336550"/>
                </a:lnTo>
                <a:lnTo>
                  <a:pt x="1408049" y="327025"/>
                </a:lnTo>
                <a:lnTo>
                  <a:pt x="1428623" y="319024"/>
                </a:lnTo>
                <a:lnTo>
                  <a:pt x="1449324" y="309499"/>
                </a:lnTo>
                <a:lnTo>
                  <a:pt x="1463548" y="309499"/>
                </a:lnTo>
                <a:lnTo>
                  <a:pt x="1476248" y="309499"/>
                </a:lnTo>
                <a:lnTo>
                  <a:pt x="1496949" y="319024"/>
                </a:lnTo>
                <a:lnTo>
                  <a:pt x="1511173" y="336550"/>
                </a:lnTo>
                <a:lnTo>
                  <a:pt x="1525524" y="361823"/>
                </a:lnTo>
                <a:lnTo>
                  <a:pt x="1531874" y="379349"/>
                </a:lnTo>
                <a:lnTo>
                  <a:pt x="1538224" y="396748"/>
                </a:lnTo>
                <a:lnTo>
                  <a:pt x="1538224" y="414274"/>
                </a:lnTo>
                <a:lnTo>
                  <a:pt x="1538224" y="430149"/>
                </a:lnTo>
                <a:lnTo>
                  <a:pt x="1538224" y="457073"/>
                </a:lnTo>
                <a:lnTo>
                  <a:pt x="1538224" y="474599"/>
                </a:lnTo>
                <a:lnTo>
                  <a:pt x="1531874" y="490474"/>
                </a:lnTo>
                <a:lnTo>
                  <a:pt x="1525524" y="507873"/>
                </a:lnTo>
                <a:lnTo>
                  <a:pt x="1511173" y="525399"/>
                </a:lnTo>
                <a:lnTo>
                  <a:pt x="1496949" y="534924"/>
                </a:lnTo>
                <a:lnTo>
                  <a:pt x="1511173" y="542798"/>
                </a:lnTo>
                <a:lnTo>
                  <a:pt x="1525524" y="542798"/>
                </a:lnTo>
                <a:lnTo>
                  <a:pt x="1538224" y="534924"/>
                </a:lnTo>
                <a:lnTo>
                  <a:pt x="1552448" y="534924"/>
                </a:lnTo>
                <a:lnTo>
                  <a:pt x="1566799" y="550799"/>
                </a:lnTo>
                <a:lnTo>
                  <a:pt x="1587373" y="568198"/>
                </a:lnTo>
                <a:lnTo>
                  <a:pt x="1600073" y="577723"/>
                </a:lnTo>
                <a:lnTo>
                  <a:pt x="1614424" y="585724"/>
                </a:lnTo>
                <a:lnTo>
                  <a:pt x="1620774" y="603123"/>
                </a:lnTo>
                <a:lnTo>
                  <a:pt x="1628648" y="620649"/>
                </a:lnTo>
                <a:lnTo>
                  <a:pt x="1634998" y="646049"/>
                </a:lnTo>
                <a:lnTo>
                  <a:pt x="1634998" y="663448"/>
                </a:lnTo>
                <a:lnTo>
                  <a:pt x="1641348" y="680974"/>
                </a:lnTo>
                <a:lnTo>
                  <a:pt x="1649349" y="698373"/>
                </a:lnTo>
                <a:lnTo>
                  <a:pt x="1655699" y="723773"/>
                </a:lnTo>
                <a:lnTo>
                  <a:pt x="1669923" y="749173"/>
                </a:lnTo>
                <a:lnTo>
                  <a:pt x="1669923" y="766699"/>
                </a:lnTo>
                <a:lnTo>
                  <a:pt x="1669923" y="784098"/>
                </a:lnTo>
                <a:lnTo>
                  <a:pt x="1662049" y="801624"/>
                </a:lnTo>
                <a:lnTo>
                  <a:pt x="1649349" y="827024"/>
                </a:lnTo>
                <a:lnTo>
                  <a:pt x="1641348" y="844423"/>
                </a:lnTo>
                <a:lnTo>
                  <a:pt x="1628648" y="853948"/>
                </a:lnTo>
                <a:lnTo>
                  <a:pt x="1614424" y="853948"/>
                </a:lnTo>
                <a:lnTo>
                  <a:pt x="1614424" y="869823"/>
                </a:lnTo>
                <a:lnTo>
                  <a:pt x="1628648" y="887349"/>
                </a:lnTo>
                <a:lnTo>
                  <a:pt x="1634998" y="904748"/>
                </a:lnTo>
                <a:lnTo>
                  <a:pt x="1649349" y="922274"/>
                </a:lnTo>
                <a:lnTo>
                  <a:pt x="1655699" y="939673"/>
                </a:lnTo>
                <a:lnTo>
                  <a:pt x="1655699" y="957199"/>
                </a:lnTo>
                <a:lnTo>
                  <a:pt x="1662049" y="974598"/>
                </a:lnTo>
                <a:lnTo>
                  <a:pt x="1662049" y="990473"/>
                </a:lnTo>
                <a:lnTo>
                  <a:pt x="1662049" y="1007999"/>
                </a:lnTo>
                <a:lnTo>
                  <a:pt x="1662049" y="1025398"/>
                </a:lnTo>
                <a:lnTo>
                  <a:pt x="1655699" y="1042924"/>
                </a:lnTo>
                <a:lnTo>
                  <a:pt x="1649349" y="1060323"/>
                </a:lnTo>
                <a:lnTo>
                  <a:pt x="1634998" y="1077849"/>
                </a:lnTo>
                <a:lnTo>
                  <a:pt x="1620774" y="1085723"/>
                </a:lnTo>
                <a:lnTo>
                  <a:pt x="1608074" y="1085723"/>
                </a:lnTo>
                <a:lnTo>
                  <a:pt x="1593723" y="1085723"/>
                </a:lnTo>
                <a:lnTo>
                  <a:pt x="1579499" y="1068324"/>
                </a:lnTo>
                <a:lnTo>
                  <a:pt x="1566799" y="1060323"/>
                </a:lnTo>
                <a:lnTo>
                  <a:pt x="1579499" y="1060323"/>
                </a:lnTo>
                <a:lnTo>
                  <a:pt x="1593723" y="1068324"/>
                </a:lnTo>
                <a:lnTo>
                  <a:pt x="1608074" y="1068324"/>
                </a:lnTo>
                <a:lnTo>
                  <a:pt x="1620774" y="1077849"/>
                </a:lnTo>
                <a:lnTo>
                  <a:pt x="1634998" y="1077849"/>
                </a:lnTo>
                <a:lnTo>
                  <a:pt x="1649349" y="1085723"/>
                </a:lnTo>
                <a:lnTo>
                  <a:pt x="1655699" y="1103249"/>
                </a:lnTo>
                <a:lnTo>
                  <a:pt x="1662049" y="1120648"/>
                </a:lnTo>
                <a:lnTo>
                  <a:pt x="1669923" y="1138174"/>
                </a:lnTo>
                <a:lnTo>
                  <a:pt x="1676273" y="1155573"/>
                </a:lnTo>
                <a:lnTo>
                  <a:pt x="1676273" y="1171448"/>
                </a:lnTo>
                <a:lnTo>
                  <a:pt x="1669923" y="1188974"/>
                </a:lnTo>
                <a:lnTo>
                  <a:pt x="1669923" y="1206373"/>
                </a:lnTo>
                <a:lnTo>
                  <a:pt x="1662049" y="1223899"/>
                </a:lnTo>
                <a:lnTo>
                  <a:pt x="1649349" y="1249299"/>
                </a:lnTo>
                <a:lnTo>
                  <a:pt x="1641348" y="1276223"/>
                </a:lnTo>
                <a:lnTo>
                  <a:pt x="1628648" y="1292098"/>
                </a:lnTo>
                <a:lnTo>
                  <a:pt x="1628648" y="1309624"/>
                </a:lnTo>
                <a:lnTo>
                  <a:pt x="1634998" y="1327023"/>
                </a:lnTo>
                <a:lnTo>
                  <a:pt x="1641348" y="1344549"/>
                </a:lnTo>
                <a:lnTo>
                  <a:pt x="1649349" y="1361948"/>
                </a:lnTo>
                <a:lnTo>
                  <a:pt x="1655699" y="1379474"/>
                </a:lnTo>
                <a:lnTo>
                  <a:pt x="1662049" y="1396873"/>
                </a:lnTo>
                <a:lnTo>
                  <a:pt x="1662049" y="1412748"/>
                </a:lnTo>
                <a:lnTo>
                  <a:pt x="1662049" y="1430274"/>
                </a:lnTo>
                <a:lnTo>
                  <a:pt x="1655699" y="1447673"/>
                </a:lnTo>
                <a:lnTo>
                  <a:pt x="1649349" y="1465199"/>
                </a:lnTo>
                <a:lnTo>
                  <a:pt x="1641348" y="1482598"/>
                </a:lnTo>
                <a:lnTo>
                  <a:pt x="1634998" y="1500124"/>
                </a:lnTo>
                <a:lnTo>
                  <a:pt x="1634998" y="1517523"/>
                </a:lnTo>
                <a:lnTo>
                  <a:pt x="1620774" y="1525524"/>
                </a:lnTo>
                <a:lnTo>
                  <a:pt x="1608074" y="1533398"/>
                </a:lnTo>
                <a:lnTo>
                  <a:pt x="1593723" y="1542923"/>
                </a:lnTo>
                <a:lnTo>
                  <a:pt x="1579499" y="1550924"/>
                </a:lnTo>
                <a:lnTo>
                  <a:pt x="1566799" y="1568323"/>
                </a:lnTo>
                <a:lnTo>
                  <a:pt x="1552448" y="1577848"/>
                </a:lnTo>
                <a:lnTo>
                  <a:pt x="1552448" y="1593723"/>
                </a:lnTo>
                <a:lnTo>
                  <a:pt x="1558798" y="1577848"/>
                </a:lnTo>
                <a:lnTo>
                  <a:pt x="1573149" y="1568323"/>
                </a:lnTo>
                <a:lnTo>
                  <a:pt x="1579499" y="1585849"/>
                </a:lnTo>
                <a:lnTo>
                  <a:pt x="1587373" y="1603248"/>
                </a:lnTo>
                <a:lnTo>
                  <a:pt x="1587373" y="1620774"/>
                </a:lnTo>
                <a:lnTo>
                  <a:pt x="1587373" y="1638173"/>
                </a:lnTo>
                <a:lnTo>
                  <a:pt x="1579499" y="1654048"/>
                </a:lnTo>
                <a:lnTo>
                  <a:pt x="1579499" y="1671574"/>
                </a:lnTo>
                <a:lnTo>
                  <a:pt x="1573149" y="1688973"/>
                </a:lnTo>
                <a:lnTo>
                  <a:pt x="1566799" y="1706499"/>
                </a:lnTo>
                <a:lnTo>
                  <a:pt x="1552448" y="1716024"/>
                </a:lnTo>
                <a:lnTo>
                  <a:pt x="1538224" y="1731899"/>
                </a:lnTo>
                <a:lnTo>
                  <a:pt x="1525524" y="1741424"/>
                </a:lnTo>
                <a:lnTo>
                  <a:pt x="1511173" y="1749298"/>
                </a:lnTo>
                <a:lnTo>
                  <a:pt x="1496949" y="1758823"/>
                </a:lnTo>
                <a:lnTo>
                  <a:pt x="1496949" y="1776349"/>
                </a:lnTo>
                <a:lnTo>
                  <a:pt x="1490599" y="1792224"/>
                </a:lnTo>
                <a:lnTo>
                  <a:pt x="1484249" y="1809623"/>
                </a:lnTo>
                <a:lnTo>
                  <a:pt x="1476248" y="1827149"/>
                </a:lnTo>
                <a:lnTo>
                  <a:pt x="1463548" y="1836674"/>
                </a:lnTo>
                <a:lnTo>
                  <a:pt x="1449324" y="1844548"/>
                </a:lnTo>
                <a:lnTo>
                  <a:pt x="1436624" y="1852549"/>
                </a:lnTo>
                <a:lnTo>
                  <a:pt x="1422273" y="1844548"/>
                </a:lnTo>
                <a:lnTo>
                  <a:pt x="1408049" y="1836674"/>
                </a:lnTo>
                <a:lnTo>
                  <a:pt x="1408049" y="1819148"/>
                </a:lnTo>
                <a:lnTo>
                  <a:pt x="1395349" y="1809623"/>
                </a:lnTo>
                <a:lnTo>
                  <a:pt x="1395349" y="1792224"/>
                </a:lnTo>
                <a:lnTo>
                  <a:pt x="1395349" y="1776349"/>
                </a:lnTo>
                <a:lnTo>
                  <a:pt x="1387348" y="1792224"/>
                </a:lnTo>
                <a:lnTo>
                  <a:pt x="1387348" y="1809623"/>
                </a:lnTo>
                <a:lnTo>
                  <a:pt x="1395349" y="1827149"/>
                </a:lnTo>
                <a:lnTo>
                  <a:pt x="1401699" y="1844548"/>
                </a:lnTo>
                <a:lnTo>
                  <a:pt x="1415923" y="1852549"/>
                </a:lnTo>
                <a:lnTo>
                  <a:pt x="1415923" y="1887474"/>
                </a:lnTo>
                <a:lnTo>
                  <a:pt x="1415923" y="1904873"/>
                </a:lnTo>
                <a:lnTo>
                  <a:pt x="1415923" y="1922399"/>
                </a:lnTo>
                <a:lnTo>
                  <a:pt x="1415923" y="1939798"/>
                </a:lnTo>
                <a:lnTo>
                  <a:pt x="1408049" y="1957324"/>
                </a:lnTo>
                <a:lnTo>
                  <a:pt x="1395349" y="1973199"/>
                </a:lnTo>
                <a:lnTo>
                  <a:pt x="1387348" y="1990598"/>
                </a:lnTo>
                <a:lnTo>
                  <a:pt x="1374648" y="2000123"/>
                </a:lnTo>
                <a:lnTo>
                  <a:pt x="1360424" y="2008124"/>
                </a:lnTo>
                <a:lnTo>
                  <a:pt x="1346073" y="2017649"/>
                </a:lnTo>
                <a:lnTo>
                  <a:pt x="1333373" y="2017649"/>
                </a:lnTo>
                <a:lnTo>
                  <a:pt x="1319149" y="2025523"/>
                </a:lnTo>
                <a:lnTo>
                  <a:pt x="1304798" y="2025523"/>
                </a:lnTo>
                <a:lnTo>
                  <a:pt x="1292098" y="2025523"/>
                </a:lnTo>
                <a:lnTo>
                  <a:pt x="1284224" y="2008124"/>
                </a:lnTo>
                <a:lnTo>
                  <a:pt x="1277874" y="2025523"/>
                </a:lnTo>
                <a:lnTo>
                  <a:pt x="1277874" y="2043049"/>
                </a:lnTo>
                <a:lnTo>
                  <a:pt x="1271524" y="2060448"/>
                </a:lnTo>
                <a:lnTo>
                  <a:pt x="1263523" y="2077974"/>
                </a:lnTo>
                <a:lnTo>
                  <a:pt x="1257173" y="2093849"/>
                </a:lnTo>
                <a:lnTo>
                  <a:pt x="1242949" y="2103374"/>
                </a:lnTo>
                <a:lnTo>
                  <a:pt x="1236599" y="2120773"/>
                </a:lnTo>
                <a:lnTo>
                  <a:pt x="1222248" y="2128774"/>
                </a:lnTo>
                <a:lnTo>
                  <a:pt x="1215898" y="2146173"/>
                </a:lnTo>
                <a:lnTo>
                  <a:pt x="1201674" y="2146173"/>
                </a:lnTo>
                <a:lnTo>
                  <a:pt x="1188974" y="2154174"/>
                </a:lnTo>
                <a:lnTo>
                  <a:pt x="1174623" y="2146173"/>
                </a:lnTo>
                <a:lnTo>
                  <a:pt x="1168273" y="2128774"/>
                </a:lnTo>
                <a:lnTo>
                  <a:pt x="1160399" y="2111248"/>
                </a:lnTo>
                <a:lnTo>
                  <a:pt x="1154049" y="2093849"/>
                </a:lnTo>
                <a:lnTo>
                  <a:pt x="1154049" y="2077974"/>
                </a:lnTo>
                <a:lnTo>
                  <a:pt x="1147699" y="2093849"/>
                </a:lnTo>
                <a:lnTo>
                  <a:pt x="1139698" y="2111248"/>
                </a:lnTo>
                <a:lnTo>
                  <a:pt x="1126998" y="2120773"/>
                </a:lnTo>
                <a:lnTo>
                  <a:pt x="1112774" y="2138299"/>
                </a:lnTo>
                <a:lnTo>
                  <a:pt x="1098423" y="2146173"/>
                </a:lnTo>
                <a:lnTo>
                  <a:pt x="1085723" y="2146173"/>
                </a:lnTo>
                <a:lnTo>
                  <a:pt x="1077849" y="2128774"/>
                </a:lnTo>
                <a:lnTo>
                  <a:pt x="1071499" y="2111248"/>
                </a:lnTo>
                <a:lnTo>
                  <a:pt x="1057148" y="2111248"/>
                </a:lnTo>
                <a:lnTo>
                  <a:pt x="1050798" y="2138299"/>
                </a:lnTo>
                <a:lnTo>
                  <a:pt x="1050798" y="2154174"/>
                </a:lnTo>
                <a:lnTo>
                  <a:pt x="1038098" y="2171573"/>
                </a:lnTo>
                <a:lnTo>
                  <a:pt x="1023874" y="2189099"/>
                </a:lnTo>
                <a:lnTo>
                  <a:pt x="1017524" y="2206498"/>
                </a:lnTo>
                <a:lnTo>
                  <a:pt x="1003173" y="2214499"/>
                </a:lnTo>
                <a:lnTo>
                  <a:pt x="996823" y="2231898"/>
                </a:lnTo>
                <a:lnTo>
                  <a:pt x="988949" y="2249424"/>
                </a:lnTo>
                <a:lnTo>
                  <a:pt x="976249" y="2258949"/>
                </a:lnTo>
                <a:lnTo>
                  <a:pt x="962025" y="2258949"/>
                </a:lnTo>
                <a:lnTo>
                  <a:pt x="947674" y="2266823"/>
                </a:lnTo>
                <a:lnTo>
                  <a:pt x="934974" y="2266823"/>
                </a:lnTo>
                <a:lnTo>
                  <a:pt x="914400" y="2266823"/>
                </a:lnTo>
                <a:lnTo>
                  <a:pt x="900049" y="2258949"/>
                </a:lnTo>
                <a:lnTo>
                  <a:pt x="879475" y="2249424"/>
                </a:lnTo>
                <a:lnTo>
                  <a:pt x="858774" y="2241423"/>
                </a:lnTo>
                <a:lnTo>
                  <a:pt x="852424" y="2224024"/>
                </a:lnTo>
                <a:lnTo>
                  <a:pt x="838200" y="2224024"/>
                </a:lnTo>
                <a:lnTo>
                  <a:pt x="838200" y="2206498"/>
                </a:lnTo>
                <a:lnTo>
                  <a:pt x="831850" y="2189099"/>
                </a:lnTo>
                <a:lnTo>
                  <a:pt x="838200" y="2171573"/>
                </a:lnTo>
                <a:lnTo>
                  <a:pt x="844550" y="2154174"/>
                </a:lnTo>
                <a:lnTo>
                  <a:pt x="852424" y="2138299"/>
                </a:lnTo>
                <a:lnTo>
                  <a:pt x="852424" y="2154174"/>
                </a:lnTo>
                <a:lnTo>
                  <a:pt x="844550" y="2138299"/>
                </a:lnTo>
                <a:lnTo>
                  <a:pt x="844550" y="2154174"/>
                </a:lnTo>
                <a:lnTo>
                  <a:pt x="831850" y="2163699"/>
                </a:lnTo>
                <a:lnTo>
                  <a:pt x="823849" y="2181098"/>
                </a:lnTo>
                <a:lnTo>
                  <a:pt x="811149" y="2189099"/>
                </a:lnTo>
                <a:lnTo>
                  <a:pt x="803275" y="2206498"/>
                </a:lnTo>
                <a:lnTo>
                  <a:pt x="790575" y="2214499"/>
                </a:lnTo>
                <a:lnTo>
                  <a:pt x="776224" y="2224024"/>
                </a:lnTo>
                <a:lnTo>
                  <a:pt x="762000" y="2224024"/>
                </a:lnTo>
                <a:lnTo>
                  <a:pt x="749300" y="2224024"/>
                </a:lnTo>
                <a:lnTo>
                  <a:pt x="734949" y="2224024"/>
                </a:lnTo>
                <a:lnTo>
                  <a:pt x="720725" y="2214499"/>
                </a:lnTo>
                <a:lnTo>
                  <a:pt x="708025" y="2206498"/>
                </a:lnTo>
                <a:lnTo>
                  <a:pt x="693674" y="2189099"/>
                </a:lnTo>
                <a:lnTo>
                  <a:pt x="693674" y="2171573"/>
                </a:lnTo>
                <a:lnTo>
                  <a:pt x="693674" y="2154174"/>
                </a:lnTo>
                <a:lnTo>
                  <a:pt x="693674" y="2138299"/>
                </a:lnTo>
                <a:lnTo>
                  <a:pt x="687324" y="2154174"/>
                </a:lnTo>
                <a:lnTo>
                  <a:pt x="673100" y="2163699"/>
                </a:lnTo>
                <a:lnTo>
                  <a:pt x="658749" y="2171573"/>
                </a:lnTo>
                <a:lnTo>
                  <a:pt x="638175" y="2171573"/>
                </a:lnTo>
                <a:lnTo>
                  <a:pt x="619125" y="2171573"/>
                </a:lnTo>
                <a:lnTo>
                  <a:pt x="536575" y="2171573"/>
                </a:lnTo>
                <a:lnTo>
                  <a:pt x="528574" y="2154174"/>
                </a:lnTo>
                <a:lnTo>
                  <a:pt x="522224" y="2138299"/>
                </a:lnTo>
                <a:lnTo>
                  <a:pt x="508000" y="2120773"/>
                </a:lnTo>
                <a:lnTo>
                  <a:pt x="508000" y="2103374"/>
                </a:lnTo>
                <a:lnTo>
                  <a:pt x="508000" y="2085848"/>
                </a:lnTo>
                <a:lnTo>
                  <a:pt x="515874" y="2068449"/>
                </a:lnTo>
                <a:lnTo>
                  <a:pt x="528574" y="2060448"/>
                </a:lnTo>
                <a:lnTo>
                  <a:pt x="536575" y="2043049"/>
                </a:lnTo>
                <a:lnTo>
                  <a:pt x="549275" y="2043049"/>
                </a:lnTo>
                <a:lnTo>
                  <a:pt x="536575" y="2043049"/>
                </a:lnTo>
                <a:lnTo>
                  <a:pt x="522224" y="2050923"/>
                </a:lnTo>
                <a:lnTo>
                  <a:pt x="508000" y="2060448"/>
                </a:lnTo>
                <a:lnTo>
                  <a:pt x="495300" y="2068449"/>
                </a:lnTo>
                <a:lnTo>
                  <a:pt x="480949" y="2077974"/>
                </a:lnTo>
                <a:lnTo>
                  <a:pt x="466725" y="2077974"/>
                </a:lnTo>
                <a:lnTo>
                  <a:pt x="454025" y="2085848"/>
                </a:lnTo>
                <a:lnTo>
                  <a:pt x="439674" y="2085848"/>
                </a:lnTo>
                <a:lnTo>
                  <a:pt x="425450" y="2077974"/>
                </a:lnTo>
                <a:lnTo>
                  <a:pt x="419100" y="2060448"/>
                </a:lnTo>
                <a:lnTo>
                  <a:pt x="404749" y="2050923"/>
                </a:lnTo>
                <a:lnTo>
                  <a:pt x="392049" y="2033524"/>
                </a:lnTo>
                <a:lnTo>
                  <a:pt x="377825" y="2017649"/>
                </a:lnTo>
                <a:lnTo>
                  <a:pt x="371475" y="2000123"/>
                </a:lnTo>
                <a:lnTo>
                  <a:pt x="357124" y="1982724"/>
                </a:lnTo>
                <a:lnTo>
                  <a:pt x="357124" y="1965198"/>
                </a:lnTo>
                <a:lnTo>
                  <a:pt x="371475" y="1957324"/>
                </a:lnTo>
                <a:lnTo>
                  <a:pt x="377825" y="1939798"/>
                </a:lnTo>
                <a:lnTo>
                  <a:pt x="392049" y="1930273"/>
                </a:lnTo>
                <a:lnTo>
                  <a:pt x="377825" y="1930273"/>
                </a:lnTo>
                <a:lnTo>
                  <a:pt x="363474" y="1939798"/>
                </a:lnTo>
                <a:lnTo>
                  <a:pt x="342900" y="1947799"/>
                </a:lnTo>
                <a:lnTo>
                  <a:pt x="330200" y="1947799"/>
                </a:lnTo>
                <a:lnTo>
                  <a:pt x="315849" y="1947799"/>
                </a:lnTo>
                <a:lnTo>
                  <a:pt x="301625" y="1947799"/>
                </a:lnTo>
                <a:lnTo>
                  <a:pt x="280924" y="1947799"/>
                </a:lnTo>
                <a:lnTo>
                  <a:pt x="274574" y="1930273"/>
                </a:lnTo>
                <a:lnTo>
                  <a:pt x="260350" y="1922399"/>
                </a:lnTo>
                <a:lnTo>
                  <a:pt x="254000" y="1904873"/>
                </a:lnTo>
                <a:lnTo>
                  <a:pt x="247650" y="1887474"/>
                </a:lnTo>
                <a:lnTo>
                  <a:pt x="239649" y="1869948"/>
                </a:lnTo>
                <a:lnTo>
                  <a:pt x="233299" y="1844548"/>
                </a:lnTo>
                <a:lnTo>
                  <a:pt x="233299" y="1827149"/>
                </a:lnTo>
                <a:lnTo>
                  <a:pt x="233299" y="1801749"/>
                </a:lnTo>
                <a:lnTo>
                  <a:pt x="233299" y="1784223"/>
                </a:lnTo>
                <a:lnTo>
                  <a:pt x="239649" y="1766824"/>
                </a:lnTo>
                <a:lnTo>
                  <a:pt x="254000" y="1758823"/>
                </a:lnTo>
                <a:lnTo>
                  <a:pt x="268224" y="1749298"/>
                </a:lnTo>
                <a:lnTo>
                  <a:pt x="274574" y="1766824"/>
                </a:lnTo>
                <a:lnTo>
                  <a:pt x="288925" y="1776349"/>
                </a:lnTo>
                <a:lnTo>
                  <a:pt x="274574" y="1766824"/>
                </a:lnTo>
                <a:lnTo>
                  <a:pt x="260350" y="1758823"/>
                </a:lnTo>
                <a:lnTo>
                  <a:pt x="247650" y="1758823"/>
                </a:lnTo>
                <a:lnTo>
                  <a:pt x="233299" y="1758823"/>
                </a:lnTo>
                <a:lnTo>
                  <a:pt x="219075" y="1758823"/>
                </a:lnTo>
                <a:lnTo>
                  <a:pt x="206375" y="1758823"/>
                </a:lnTo>
                <a:lnTo>
                  <a:pt x="192024" y="1749298"/>
                </a:lnTo>
                <a:lnTo>
                  <a:pt x="179324" y="1731899"/>
                </a:lnTo>
                <a:lnTo>
                  <a:pt x="165100" y="1723898"/>
                </a:lnTo>
                <a:lnTo>
                  <a:pt x="165100" y="1706499"/>
                </a:lnTo>
                <a:lnTo>
                  <a:pt x="150749" y="1698498"/>
                </a:lnTo>
                <a:lnTo>
                  <a:pt x="144399" y="1681099"/>
                </a:lnTo>
                <a:lnTo>
                  <a:pt x="144399" y="1663573"/>
                </a:lnTo>
                <a:lnTo>
                  <a:pt x="150749" y="1646174"/>
                </a:lnTo>
                <a:lnTo>
                  <a:pt x="165100" y="1628648"/>
                </a:lnTo>
                <a:lnTo>
                  <a:pt x="150749" y="1628648"/>
                </a:lnTo>
                <a:lnTo>
                  <a:pt x="138049" y="1638173"/>
                </a:lnTo>
                <a:lnTo>
                  <a:pt x="123825" y="1638173"/>
                </a:lnTo>
                <a:lnTo>
                  <a:pt x="109474" y="1628648"/>
                </a:lnTo>
                <a:lnTo>
                  <a:pt x="96774" y="1628648"/>
                </a:lnTo>
                <a:lnTo>
                  <a:pt x="82550" y="1611249"/>
                </a:lnTo>
                <a:lnTo>
                  <a:pt x="68199" y="1593723"/>
                </a:lnTo>
                <a:lnTo>
                  <a:pt x="61849" y="1577848"/>
                </a:lnTo>
                <a:lnTo>
                  <a:pt x="55499" y="1560449"/>
                </a:lnTo>
                <a:lnTo>
                  <a:pt x="55499" y="1542923"/>
                </a:lnTo>
                <a:lnTo>
                  <a:pt x="55499" y="1525524"/>
                </a:lnTo>
                <a:lnTo>
                  <a:pt x="55499" y="1507998"/>
                </a:lnTo>
                <a:lnTo>
                  <a:pt x="55499" y="1482598"/>
                </a:lnTo>
                <a:lnTo>
                  <a:pt x="55499" y="1465199"/>
                </a:lnTo>
                <a:lnTo>
                  <a:pt x="61849" y="1439799"/>
                </a:lnTo>
                <a:lnTo>
                  <a:pt x="68199" y="1422273"/>
                </a:lnTo>
                <a:lnTo>
                  <a:pt x="76200" y="1404874"/>
                </a:lnTo>
                <a:lnTo>
                  <a:pt x="88900" y="1396873"/>
                </a:lnTo>
                <a:lnTo>
                  <a:pt x="76200" y="1404874"/>
                </a:lnTo>
                <a:lnTo>
                  <a:pt x="61849" y="1404874"/>
                </a:lnTo>
                <a:lnTo>
                  <a:pt x="47625" y="1412748"/>
                </a:lnTo>
                <a:lnTo>
                  <a:pt x="34925" y="1404874"/>
                </a:lnTo>
                <a:lnTo>
                  <a:pt x="26924" y="1387348"/>
                </a:lnTo>
                <a:lnTo>
                  <a:pt x="20574" y="1369949"/>
                </a:lnTo>
                <a:lnTo>
                  <a:pt x="14224" y="1352423"/>
                </a:lnTo>
                <a:lnTo>
                  <a:pt x="6350" y="1336548"/>
                </a:lnTo>
                <a:lnTo>
                  <a:pt x="6350" y="1319149"/>
                </a:lnTo>
                <a:lnTo>
                  <a:pt x="0" y="1301623"/>
                </a:lnTo>
                <a:lnTo>
                  <a:pt x="0" y="1284224"/>
                </a:lnTo>
                <a:lnTo>
                  <a:pt x="0" y="1266698"/>
                </a:lnTo>
                <a:lnTo>
                  <a:pt x="0" y="1249299"/>
                </a:lnTo>
                <a:lnTo>
                  <a:pt x="6350" y="1223899"/>
                </a:lnTo>
                <a:lnTo>
                  <a:pt x="6350" y="1206373"/>
                </a:lnTo>
                <a:lnTo>
                  <a:pt x="14224" y="1188974"/>
                </a:lnTo>
                <a:lnTo>
                  <a:pt x="20574" y="1171448"/>
                </a:lnTo>
                <a:lnTo>
                  <a:pt x="34925" y="1163574"/>
                </a:lnTo>
                <a:lnTo>
                  <a:pt x="47625" y="1163574"/>
                </a:lnTo>
                <a:lnTo>
                  <a:pt x="61849" y="1171448"/>
                </a:lnTo>
                <a:lnTo>
                  <a:pt x="76200" y="1180973"/>
                </a:lnTo>
                <a:lnTo>
                  <a:pt x="76200" y="1163574"/>
                </a:lnTo>
                <a:lnTo>
                  <a:pt x="61849" y="1163574"/>
                </a:lnTo>
                <a:lnTo>
                  <a:pt x="47625" y="1163574"/>
                </a:lnTo>
                <a:lnTo>
                  <a:pt x="34925" y="1155573"/>
                </a:lnTo>
                <a:lnTo>
                  <a:pt x="34925" y="1138174"/>
                </a:lnTo>
                <a:lnTo>
                  <a:pt x="20574" y="1120648"/>
                </a:lnTo>
                <a:lnTo>
                  <a:pt x="20574" y="1103249"/>
                </a:lnTo>
                <a:lnTo>
                  <a:pt x="14224" y="1085723"/>
                </a:lnTo>
                <a:lnTo>
                  <a:pt x="14224" y="1068324"/>
                </a:lnTo>
                <a:lnTo>
                  <a:pt x="14224" y="1042924"/>
                </a:lnTo>
                <a:lnTo>
                  <a:pt x="20574" y="1017524"/>
                </a:lnTo>
                <a:lnTo>
                  <a:pt x="26924" y="999998"/>
                </a:lnTo>
                <a:lnTo>
                  <a:pt x="34925" y="982599"/>
                </a:lnTo>
                <a:lnTo>
                  <a:pt x="41275" y="965073"/>
                </a:lnTo>
                <a:lnTo>
                  <a:pt x="55499" y="957199"/>
                </a:lnTo>
                <a:lnTo>
                  <a:pt x="68199" y="957199"/>
                </a:lnTo>
                <a:lnTo>
                  <a:pt x="82550" y="965073"/>
                </a:lnTo>
                <a:lnTo>
                  <a:pt x="68199" y="957199"/>
                </a:lnTo>
                <a:lnTo>
                  <a:pt x="55499" y="957199"/>
                </a:lnTo>
                <a:lnTo>
                  <a:pt x="47625" y="939673"/>
                </a:lnTo>
                <a:lnTo>
                  <a:pt x="47625" y="922274"/>
                </a:lnTo>
                <a:lnTo>
                  <a:pt x="47625" y="904748"/>
                </a:lnTo>
                <a:lnTo>
                  <a:pt x="47625" y="801624"/>
                </a:lnTo>
                <a:lnTo>
                  <a:pt x="55499" y="784098"/>
                </a:lnTo>
                <a:lnTo>
                  <a:pt x="68199" y="776224"/>
                </a:lnTo>
                <a:lnTo>
                  <a:pt x="82550" y="766699"/>
                </a:lnTo>
                <a:lnTo>
                  <a:pt x="88900" y="784098"/>
                </a:lnTo>
                <a:lnTo>
                  <a:pt x="103124" y="793623"/>
                </a:lnTo>
                <a:lnTo>
                  <a:pt x="109474" y="776224"/>
                </a:lnTo>
                <a:lnTo>
                  <a:pt x="103124" y="758698"/>
                </a:lnTo>
                <a:lnTo>
                  <a:pt x="82550" y="758698"/>
                </a:lnTo>
                <a:lnTo>
                  <a:pt x="68199" y="749173"/>
                </a:lnTo>
                <a:lnTo>
                  <a:pt x="68199" y="733298"/>
                </a:lnTo>
                <a:lnTo>
                  <a:pt x="76200" y="715899"/>
                </a:lnTo>
                <a:lnTo>
                  <a:pt x="82550" y="698373"/>
                </a:lnTo>
                <a:lnTo>
                  <a:pt x="88900" y="680974"/>
                </a:lnTo>
                <a:lnTo>
                  <a:pt x="103124" y="663448"/>
                </a:lnTo>
                <a:lnTo>
                  <a:pt x="109474" y="646049"/>
                </a:lnTo>
                <a:lnTo>
                  <a:pt x="123825" y="638048"/>
                </a:lnTo>
                <a:lnTo>
                  <a:pt x="138049" y="628523"/>
                </a:lnTo>
                <a:lnTo>
                  <a:pt x="123825" y="628523"/>
                </a:lnTo>
                <a:lnTo>
                  <a:pt x="109474" y="612648"/>
                </a:lnTo>
                <a:lnTo>
                  <a:pt x="109474" y="595249"/>
                </a:lnTo>
                <a:lnTo>
                  <a:pt x="109474" y="577723"/>
                </a:lnTo>
                <a:lnTo>
                  <a:pt x="109474" y="560324"/>
                </a:lnTo>
                <a:lnTo>
                  <a:pt x="123825" y="542798"/>
                </a:lnTo>
                <a:lnTo>
                  <a:pt x="130175" y="525399"/>
                </a:lnTo>
                <a:lnTo>
                  <a:pt x="144399" y="517398"/>
                </a:lnTo>
                <a:lnTo>
                  <a:pt x="158750" y="507873"/>
                </a:lnTo>
                <a:lnTo>
                  <a:pt x="171450" y="499999"/>
                </a:lnTo>
                <a:lnTo>
                  <a:pt x="185674" y="490474"/>
                </a:lnTo>
                <a:lnTo>
                  <a:pt x="200025" y="490474"/>
                </a:lnTo>
                <a:lnTo>
                  <a:pt x="206375" y="507873"/>
                </a:lnTo>
                <a:lnTo>
                  <a:pt x="219075" y="517398"/>
                </a:lnTo>
                <a:lnTo>
                  <a:pt x="212725" y="499999"/>
                </a:lnTo>
                <a:lnTo>
                  <a:pt x="206375" y="482473"/>
                </a:lnTo>
                <a:lnTo>
                  <a:pt x="200025" y="465074"/>
                </a:lnTo>
                <a:lnTo>
                  <a:pt x="200025" y="447548"/>
                </a:lnTo>
                <a:lnTo>
                  <a:pt x="200025" y="430149"/>
                </a:lnTo>
                <a:lnTo>
                  <a:pt x="200025" y="414274"/>
                </a:lnTo>
                <a:lnTo>
                  <a:pt x="206375" y="396748"/>
                </a:lnTo>
                <a:lnTo>
                  <a:pt x="206375" y="379349"/>
                </a:lnTo>
                <a:lnTo>
                  <a:pt x="219075" y="369824"/>
                </a:lnTo>
                <a:lnTo>
                  <a:pt x="219075" y="353949"/>
                </a:lnTo>
                <a:lnTo>
                  <a:pt x="233299" y="344424"/>
                </a:lnTo>
                <a:lnTo>
                  <a:pt x="247650" y="336550"/>
                </a:lnTo>
                <a:lnTo>
                  <a:pt x="260350" y="336550"/>
                </a:lnTo>
                <a:lnTo>
                  <a:pt x="274574" y="336550"/>
                </a:lnTo>
                <a:lnTo>
                  <a:pt x="288925" y="344424"/>
                </a:lnTo>
                <a:lnTo>
                  <a:pt x="301625" y="344424"/>
                </a:lnTo>
                <a:lnTo>
                  <a:pt x="309499" y="361823"/>
                </a:lnTo>
                <a:lnTo>
                  <a:pt x="309499" y="379349"/>
                </a:lnTo>
                <a:lnTo>
                  <a:pt x="309499" y="361823"/>
                </a:lnTo>
                <a:lnTo>
                  <a:pt x="301625" y="344424"/>
                </a:lnTo>
                <a:lnTo>
                  <a:pt x="295275" y="327025"/>
                </a:lnTo>
                <a:lnTo>
                  <a:pt x="295275" y="309499"/>
                </a:lnTo>
                <a:lnTo>
                  <a:pt x="295275" y="293624"/>
                </a:lnTo>
                <a:lnTo>
                  <a:pt x="301625" y="276225"/>
                </a:lnTo>
                <a:lnTo>
                  <a:pt x="309499" y="258699"/>
                </a:lnTo>
                <a:lnTo>
                  <a:pt x="315849" y="241300"/>
                </a:lnTo>
                <a:lnTo>
                  <a:pt x="330200" y="223774"/>
                </a:lnTo>
                <a:lnTo>
                  <a:pt x="342900" y="215900"/>
                </a:lnTo>
                <a:lnTo>
                  <a:pt x="357124" y="206375"/>
                </a:lnTo>
                <a:lnTo>
                  <a:pt x="371475" y="206375"/>
                </a:lnTo>
                <a:lnTo>
                  <a:pt x="384175" y="206375"/>
                </a:lnTo>
                <a:lnTo>
                  <a:pt x="398399" y="206375"/>
                </a:lnTo>
                <a:lnTo>
                  <a:pt x="412750" y="206375"/>
                </a:lnTo>
                <a:lnTo>
                  <a:pt x="425450" y="215900"/>
                </a:lnTo>
                <a:lnTo>
                  <a:pt x="433324" y="233299"/>
                </a:lnTo>
                <a:lnTo>
                  <a:pt x="439674" y="249174"/>
                </a:lnTo>
                <a:lnTo>
                  <a:pt x="439674" y="266700"/>
                </a:lnTo>
                <a:lnTo>
                  <a:pt x="446024" y="249174"/>
                </a:lnTo>
                <a:lnTo>
                  <a:pt x="439674" y="233299"/>
                </a:lnTo>
                <a:lnTo>
                  <a:pt x="439674" y="215900"/>
                </a:lnTo>
                <a:lnTo>
                  <a:pt x="433324" y="198374"/>
                </a:lnTo>
                <a:lnTo>
                  <a:pt x="433324" y="180975"/>
                </a:lnTo>
                <a:lnTo>
                  <a:pt x="433324" y="163449"/>
                </a:lnTo>
                <a:lnTo>
                  <a:pt x="446024" y="155575"/>
                </a:lnTo>
                <a:lnTo>
                  <a:pt x="454025" y="138049"/>
                </a:lnTo>
                <a:lnTo>
                  <a:pt x="466725" y="138049"/>
                </a:lnTo>
                <a:lnTo>
                  <a:pt x="480949" y="138049"/>
                </a:lnTo>
                <a:lnTo>
                  <a:pt x="495300" y="138049"/>
                </a:lnTo>
                <a:lnTo>
                  <a:pt x="515874" y="146050"/>
                </a:lnTo>
                <a:lnTo>
                  <a:pt x="522224" y="163449"/>
                </a:lnTo>
                <a:lnTo>
                  <a:pt x="528574" y="180975"/>
                </a:lnTo>
                <a:lnTo>
                  <a:pt x="542925" y="188849"/>
                </a:lnTo>
                <a:lnTo>
                  <a:pt x="542925" y="206375"/>
                </a:lnTo>
                <a:lnTo>
                  <a:pt x="549275" y="223774"/>
                </a:lnTo>
                <a:lnTo>
                  <a:pt x="557149" y="241300"/>
                </a:lnTo>
                <a:lnTo>
                  <a:pt x="557149" y="258699"/>
                </a:lnTo>
                <a:lnTo>
                  <a:pt x="542925" y="276225"/>
                </a:lnTo>
                <a:lnTo>
                  <a:pt x="528574" y="284099"/>
                </a:lnTo>
                <a:lnTo>
                  <a:pt x="515874" y="293624"/>
                </a:lnTo>
                <a:lnTo>
                  <a:pt x="495300" y="293624"/>
                </a:lnTo>
              </a:path>
            </a:pathLst>
          </a:custGeom>
          <a:ln w="25400">
            <a:solidFill>
              <a:srgbClr val="FF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29650" y="2547873"/>
            <a:ext cx="133350" cy="66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74126" y="3994150"/>
            <a:ext cx="33655" cy="114300"/>
          </a:xfrm>
          <a:custGeom>
            <a:avLst/>
            <a:gdLst/>
            <a:ahLst/>
            <a:cxnLst/>
            <a:rect l="l" t="t" r="r" b="b"/>
            <a:pathLst>
              <a:path w="33654" h="114300">
                <a:moveTo>
                  <a:pt x="0" y="80899"/>
                </a:moveTo>
                <a:lnTo>
                  <a:pt x="20574" y="114300"/>
                </a:lnTo>
                <a:lnTo>
                  <a:pt x="12700" y="98425"/>
                </a:lnTo>
                <a:lnTo>
                  <a:pt x="6350" y="80899"/>
                </a:lnTo>
                <a:lnTo>
                  <a:pt x="6350" y="65024"/>
                </a:lnTo>
                <a:lnTo>
                  <a:pt x="6350" y="49149"/>
                </a:lnTo>
                <a:lnTo>
                  <a:pt x="12700" y="33274"/>
                </a:lnTo>
                <a:lnTo>
                  <a:pt x="26924" y="15875"/>
                </a:lnTo>
                <a:lnTo>
                  <a:pt x="33274" y="0"/>
                </a:lnTo>
              </a:path>
            </a:pathLst>
          </a:custGeom>
          <a:ln w="25400">
            <a:solidFill>
              <a:srgbClr val="FF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288276" y="3184525"/>
            <a:ext cx="81280" cy="34925"/>
          </a:xfrm>
          <a:custGeom>
            <a:avLst/>
            <a:gdLst/>
            <a:ahLst/>
            <a:cxnLst/>
            <a:rect l="l" t="t" r="r" b="b"/>
            <a:pathLst>
              <a:path w="81279" h="34925">
                <a:moveTo>
                  <a:pt x="14224" y="0"/>
                </a:moveTo>
                <a:lnTo>
                  <a:pt x="0" y="34925"/>
                </a:lnTo>
                <a:lnTo>
                  <a:pt x="14224" y="34925"/>
                </a:lnTo>
                <a:lnTo>
                  <a:pt x="26924" y="34925"/>
                </a:lnTo>
                <a:lnTo>
                  <a:pt x="41275" y="34925"/>
                </a:lnTo>
                <a:lnTo>
                  <a:pt x="53975" y="34925"/>
                </a:lnTo>
                <a:lnTo>
                  <a:pt x="68199" y="26924"/>
                </a:lnTo>
                <a:lnTo>
                  <a:pt x="80899" y="9525"/>
                </a:lnTo>
              </a:path>
            </a:pathLst>
          </a:custGeom>
          <a:ln w="25400">
            <a:solidFill>
              <a:srgbClr val="FF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296150" y="3379851"/>
            <a:ext cx="98425" cy="82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402576" y="3586226"/>
            <a:ext cx="87249" cy="90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958201" y="2122423"/>
            <a:ext cx="33655" cy="104775"/>
          </a:xfrm>
          <a:custGeom>
            <a:avLst/>
            <a:gdLst/>
            <a:ahLst/>
            <a:cxnLst/>
            <a:rect l="l" t="t" r="r" b="b"/>
            <a:pathLst>
              <a:path w="33654" h="104775">
                <a:moveTo>
                  <a:pt x="0" y="23875"/>
                </a:moveTo>
                <a:lnTo>
                  <a:pt x="33274" y="0"/>
                </a:lnTo>
                <a:lnTo>
                  <a:pt x="20574" y="15875"/>
                </a:lnTo>
                <a:lnTo>
                  <a:pt x="12700" y="31750"/>
                </a:lnTo>
                <a:lnTo>
                  <a:pt x="6350" y="47625"/>
                </a:lnTo>
                <a:lnTo>
                  <a:pt x="6350" y="65150"/>
                </a:lnTo>
                <a:lnTo>
                  <a:pt x="6350" y="81025"/>
                </a:lnTo>
                <a:lnTo>
                  <a:pt x="12700" y="96900"/>
                </a:lnTo>
                <a:lnTo>
                  <a:pt x="26924" y="104775"/>
                </a:lnTo>
              </a:path>
            </a:pathLst>
          </a:custGeom>
          <a:ln w="25400">
            <a:solidFill>
              <a:srgbClr val="FF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267700" y="2130425"/>
            <a:ext cx="25400" cy="125730"/>
          </a:xfrm>
          <a:custGeom>
            <a:avLst/>
            <a:gdLst/>
            <a:ahLst/>
            <a:cxnLst/>
            <a:rect l="l" t="t" r="r" b="b"/>
            <a:pathLst>
              <a:path w="25400" h="125730">
                <a:moveTo>
                  <a:pt x="25400" y="0"/>
                </a:moveTo>
                <a:lnTo>
                  <a:pt x="19050" y="25400"/>
                </a:lnTo>
                <a:lnTo>
                  <a:pt x="19050" y="41275"/>
                </a:lnTo>
                <a:lnTo>
                  <a:pt x="25400" y="58674"/>
                </a:lnTo>
                <a:lnTo>
                  <a:pt x="25400" y="74549"/>
                </a:lnTo>
                <a:lnTo>
                  <a:pt x="19050" y="92075"/>
                </a:lnTo>
                <a:lnTo>
                  <a:pt x="12700" y="107950"/>
                </a:lnTo>
                <a:lnTo>
                  <a:pt x="0" y="125349"/>
                </a:lnTo>
              </a:path>
            </a:pathLst>
          </a:custGeom>
          <a:ln w="25400">
            <a:solidFill>
              <a:srgbClr val="FF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750300" y="3305175"/>
            <a:ext cx="125349" cy="999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68275" y="1952625"/>
            <a:ext cx="1752600" cy="24606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706495" y="2123947"/>
            <a:ext cx="796925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0" spc="5" b="1">
                <a:latin typeface="Times New Roman"/>
                <a:cs typeface="Times New Roman"/>
              </a:rPr>
              <a:t>G</a:t>
            </a:r>
            <a:r>
              <a:rPr dirty="0" sz="1500" spc="10" b="1">
                <a:latin typeface="Times New Roman"/>
                <a:cs typeface="Times New Roman"/>
              </a:rPr>
              <a:t>ly</a:t>
            </a:r>
            <a:r>
              <a:rPr dirty="0" sz="1500" spc="5" b="1">
                <a:latin typeface="Times New Roman"/>
                <a:cs typeface="Times New Roman"/>
              </a:rPr>
              <a:t>c</a:t>
            </a:r>
            <a:r>
              <a:rPr dirty="0" sz="1500" spc="-10" b="1">
                <a:latin typeface="Times New Roman"/>
                <a:cs typeface="Times New Roman"/>
              </a:rPr>
              <a:t>o</a:t>
            </a:r>
            <a:r>
              <a:rPr dirty="0" sz="1500" spc="15" b="1">
                <a:latin typeface="Times New Roman"/>
                <a:cs typeface="Times New Roman"/>
              </a:rPr>
              <a:t>g</a:t>
            </a:r>
            <a:r>
              <a:rPr dirty="0" sz="1500" spc="5" b="1">
                <a:latin typeface="Times New Roman"/>
                <a:cs typeface="Times New Roman"/>
              </a:rPr>
              <a:t>en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72966" y="2581097"/>
            <a:ext cx="859790" cy="2565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500" spc="10" b="1">
                <a:latin typeface="Times New Roman"/>
                <a:cs typeface="Times New Roman"/>
              </a:rPr>
              <a:t>G</a:t>
            </a:r>
            <a:r>
              <a:rPr dirty="0" sz="1500" spc="5" b="1">
                <a:latin typeface="Times New Roman"/>
                <a:cs typeface="Times New Roman"/>
              </a:rPr>
              <a:t>l</a:t>
            </a:r>
            <a:r>
              <a:rPr dirty="0" sz="1500" spc="5" b="1">
                <a:latin typeface="Times New Roman"/>
                <a:cs typeface="Times New Roman"/>
              </a:rPr>
              <a:t>uc</a:t>
            </a:r>
            <a:r>
              <a:rPr dirty="0" sz="1500" spc="-15" b="1">
                <a:latin typeface="Times New Roman"/>
                <a:cs typeface="Times New Roman"/>
              </a:rPr>
              <a:t>o</a:t>
            </a:r>
            <a:r>
              <a:rPr dirty="0" sz="1500" spc="10" b="1">
                <a:latin typeface="Times New Roman"/>
                <a:cs typeface="Times New Roman"/>
              </a:rPr>
              <a:t>s</a:t>
            </a:r>
            <a:r>
              <a:rPr dirty="0" sz="1500" spc="5" b="1">
                <a:latin typeface="Times New Roman"/>
                <a:cs typeface="Times New Roman"/>
              </a:rPr>
              <a:t>e</a:t>
            </a:r>
            <a:r>
              <a:rPr dirty="0" sz="1500" spc="-5" b="1">
                <a:latin typeface="Times New Roman"/>
                <a:cs typeface="Times New Roman"/>
              </a:rPr>
              <a:t>-</a:t>
            </a:r>
            <a:r>
              <a:rPr dirty="0" sz="1500" spc="5" b="1">
                <a:latin typeface="Times New Roman"/>
                <a:cs typeface="Times New Roman"/>
              </a:rPr>
              <a:t>P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48583" y="3038602"/>
            <a:ext cx="908050" cy="4851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10"/>
              </a:spcBef>
            </a:pPr>
            <a:r>
              <a:rPr dirty="0" sz="1500" spc="5" b="1">
                <a:latin typeface="Times New Roman"/>
                <a:cs typeface="Times New Roman"/>
              </a:rPr>
              <a:t>Glucose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500" spc="5" b="1">
                <a:latin typeface="Times New Roman"/>
                <a:cs typeface="Times New Roman"/>
              </a:rPr>
              <a:t>p</a:t>
            </a:r>
            <a:r>
              <a:rPr dirty="0" sz="1500" spc="-25" b="1">
                <a:latin typeface="Times New Roman"/>
                <a:cs typeface="Times New Roman"/>
              </a:rPr>
              <a:t>r</a:t>
            </a:r>
            <a:r>
              <a:rPr dirty="0" sz="1500" spc="5" b="1">
                <a:latin typeface="Times New Roman"/>
                <a:cs typeface="Times New Roman"/>
              </a:rPr>
              <a:t>ecur</a:t>
            </a:r>
            <a:r>
              <a:rPr dirty="0" sz="1500" spc="10" b="1">
                <a:latin typeface="Times New Roman"/>
                <a:cs typeface="Times New Roman"/>
              </a:rPr>
              <a:t>s</a:t>
            </a:r>
            <a:r>
              <a:rPr dirty="0" sz="1500" spc="-10" b="1">
                <a:latin typeface="Times New Roman"/>
                <a:cs typeface="Times New Roman"/>
              </a:rPr>
              <a:t>o</a:t>
            </a:r>
            <a:r>
              <a:rPr dirty="0" sz="1500" spc="5" b="1">
                <a:latin typeface="Times New Roman"/>
                <a:cs typeface="Times New Roman"/>
              </a:rPr>
              <a:t>rs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99285" y="2592451"/>
            <a:ext cx="677545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0" spc="5" b="1">
                <a:latin typeface="Times New Roman"/>
                <a:cs typeface="Times New Roman"/>
              </a:rPr>
              <a:t>G</a:t>
            </a:r>
            <a:r>
              <a:rPr dirty="0" sz="1500" spc="5" b="1">
                <a:latin typeface="Times New Roman"/>
                <a:cs typeface="Times New Roman"/>
              </a:rPr>
              <a:t>l</a:t>
            </a:r>
            <a:r>
              <a:rPr dirty="0" sz="1500" spc="5" b="1">
                <a:latin typeface="Times New Roman"/>
                <a:cs typeface="Times New Roman"/>
              </a:rPr>
              <a:t>uc</a:t>
            </a:r>
            <a:r>
              <a:rPr dirty="0" sz="1500" spc="-10" b="1">
                <a:latin typeface="Times New Roman"/>
                <a:cs typeface="Times New Roman"/>
              </a:rPr>
              <a:t>o</a:t>
            </a:r>
            <a:r>
              <a:rPr dirty="0" sz="1500" spc="10" b="1">
                <a:latin typeface="Times New Roman"/>
                <a:cs typeface="Times New Roman"/>
              </a:rPr>
              <a:t>s</a:t>
            </a:r>
            <a:r>
              <a:rPr dirty="0" sz="1500" spc="5" b="1">
                <a:latin typeface="Times New Roman"/>
                <a:cs typeface="Times New Roman"/>
              </a:rPr>
              <a:t>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27605" y="3130677"/>
            <a:ext cx="581660" cy="4851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76200" marR="5080" indent="-64135">
              <a:lnSpc>
                <a:spcPct val="100000"/>
              </a:lnSpc>
              <a:spcBef>
                <a:spcPts val="110"/>
              </a:spcBef>
            </a:pPr>
            <a:r>
              <a:rPr dirty="0" sz="1500" spc="-10" b="1">
                <a:latin typeface="Times New Roman"/>
                <a:cs typeface="Times New Roman"/>
              </a:rPr>
              <a:t>A</a:t>
            </a:r>
            <a:r>
              <a:rPr dirty="0" sz="1500" spc="15" b="1">
                <a:latin typeface="Times New Roman"/>
                <a:cs typeface="Times New Roman"/>
              </a:rPr>
              <a:t>mi</a:t>
            </a:r>
            <a:r>
              <a:rPr dirty="0" sz="1500" b="1">
                <a:latin typeface="Times New Roman"/>
                <a:cs typeface="Times New Roman"/>
              </a:rPr>
              <a:t>no  </a:t>
            </a:r>
            <a:r>
              <a:rPr dirty="0" sz="1500" spc="5" b="1">
                <a:latin typeface="Times New Roman"/>
                <a:cs typeface="Times New Roman"/>
              </a:rPr>
              <a:t>acids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301" y="3259277"/>
            <a:ext cx="74422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P</a:t>
            </a:r>
            <a:r>
              <a:rPr dirty="0" sz="1800" spc="-30" b="1">
                <a:latin typeface="Times New Roman"/>
                <a:cs typeface="Times New Roman"/>
              </a:rPr>
              <a:t>r</a:t>
            </a:r>
            <a:r>
              <a:rPr dirty="0" sz="1800" spc="-15" b="1">
                <a:latin typeface="Times New Roman"/>
                <a:cs typeface="Times New Roman"/>
              </a:rPr>
              <a:t>o</a:t>
            </a:r>
            <a:r>
              <a:rPr dirty="0" sz="1800" b="1">
                <a:latin typeface="Times New Roman"/>
                <a:cs typeface="Times New Roman"/>
              </a:rPr>
              <a:t>t</a:t>
            </a:r>
            <a:r>
              <a:rPr dirty="0" sz="1800" spc="-10" b="1">
                <a:latin typeface="Times New Roman"/>
                <a:cs typeface="Times New Roman"/>
              </a:rPr>
              <a:t>e</a:t>
            </a:r>
            <a:r>
              <a:rPr dirty="0" sz="1800" b="1">
                <a:latin typeface="Times New Roman"/>
                <a:cs typeface="Times New Roman"/>
              </a:rPr>
              <a:t>in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056760" y="2370073"/>
            <a:ext cx="114300" cy="259079"/>
          </a:xfrm>
          <a:custGeom>
            <a:avLst/>
            <a:gdLst/>
            <a:ahLst/>
            <a:cxnLst/>
            <a:rect l="l" t="t" r="r" b="b"/>
            <a:pathLst>
              <a:path w="114300" h="259080">
                <a:moveTo>
                  <a:pt x="76191" y="114257"/>
                </a:moveTo>
                <a:lnTo>
                  <a:pt x="38091" y="114469"/>
                </a:lnTo>
                <a:lnTo>
                  <a:pt x="38988" y="258952"/>
                </a:lnTo>
                <a:lnTo>
                  <a:pt x="77088" y="258699"/>
                </a:lnTo>
                <a:lnTo>
                  <a:pt x="76191" y="114257"/>
                </a:lnTo>
                <a:close/>
              </a:path>
              <a:path w="114300" h="259080">
                <a:moveTo>
                  <a:pt x="56387" y="0"/>
                </a:moveTo>
                <a:lnTo>
                  <a:pt x="0" y="114680"/>
                </a:lnTo>
                <a:lnTo>
                  <a:pt x="38091" y="114469"/>
                </a:lnTo>
                <a:lnTo>
                  <a:pt x="37973" y="95376"/>
                </a:lnTo>
                <a:lnTo>
                  <a:pt x="104755" y="95250"/>
                </a:lnTo>
                <a:lnTo>
                  <a:pt x="56387" y="0"/>
                </a:lnTo>
                <a:close/>
              </a:path>
              <a:path w="114300" h="259080">
                <a:moveTo>
                  <a:pt x="76073" y="95250"/>
                </a:moveTo>
                <a:lnTo>
                  <a:pt x="37973" y="95376"/>
                </a:lnTo>
                <a:lnTo>
                  <a:pt x="38091" y="114469"/>
                </a:lnTo>
                <a:lnTo>
                  <a:pt x="76191" y="114257"/>
                </a:lnTo>
                <a:lnTo>
                  <a:pt x="76073" y="95250"/>
                </a:lnTo>
                <a:close/>
              </a:path>
              <a:path w="114300" h="259080">
                <a:moveTo>
                  <a:pt x="104755" y="95250"/>
                </a:moveTo>
                <a:lnTo>
                  <a:pt x="76073" y="95250"/>
                </a:lnTo>
                <a:lnTo>
                  <a:pt x="76191" y="114257"/>
                </a:lnTo>
                <a:lnTo>
                  <a:pt x="114300" y="114046"/>
                </a:lnTo>
                <a:lnTo>
                  <a:pt x="104755" y="952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046346" y="2836798"/>
            <a:ext cx="114300" cy="259079"/>
          </a:xfrm>
          <a:custGeom>
            <a:avLst/>
            <a:gdLst/>
            <a:ahLst/>
            <a:cxnLst/>
            <a:rect l="l" t="t" r="r" b="b"/>
            <a:pathLst>
              <a:path w="114300" h="259080">
                <a:moveTo>
                  <a:pt x="76182" y="114130"/>
                </a:moveTo>
                <a:lnTo>
                  <a:pt x="38083" y="114596"/>
                </a:lnTo>
                <a:lnTo>
                  <a:pt x="39877" y="259079"/>
                </a:lnTo>
                <a:lnTo>
                  <a:pt x="77977" y="258572"/>
                </a:lnTo>
                <a:lnTo>
                  <a:pt x="76182" y="114130"/>
                </a:lnTo>
                <a:close/>
              </a:path>
              <a:path w="114300" h="259080">
                <a:moveTo>
                  <a:pt x="55752" y="0"/>
                </a:moveTo>
                <a:lnTo>
                  <a:pt x="0" y="115062"/>
                </a:lnTo>
                <a:lnTo>
                  <a:pt x="38083" y="114596"/>
                </a:lnTo>
                <a:lnTo>
                  <a:pt x="37845" y="95503"/>
                </a:lnTo>
                <a:lnTo>
                  <a:pt x="104749" y="95123"/>
                </a:lnTo>
                <a:lnTo>
                  <a:pt x="55752" y="0"/>
                </a:lnTo>
                <a:close/>
              </a:path>
              <a:path w="114300" h="259080">
                <a:moveTo>
                  <a:pt x="75945" y="95123"/>
                </a:moveTo>
                <a:lnTo>
                  <a:pt x="37845" y="95503"/>
                </a:lnTo>
                <a:lnTo>
                  <a:pt x="38083" y="114596"/>
                </a:lnTo>
                <a:lnTo>
                  <a:pt x="76182" y="114130"/>
                </a:lnTo>
                <a:lnTo>
                  <a:pt x="75945" y="95123"/>
                </a:lnTo>
                <a:close/>
              </a:path>
              <a:path w="114300" h="259080">
                <a:moveTo>
                  <a:pt x="104749" y="95123"/>
                </a:moveTo>
                <a:lnTo>
                  <a:pt x="75945" y="95123"/>
                </a:lnTo>
                <a:lnTo>
                  <a:pt x="76182" y="114130"/>
                </a:lnTo>
                <a:lnTo>
                  <a:pt x="114300" y="113664"/>
                </a:lnTo>
                <a:lnTo>
                  <a:pt x="104749" y="95123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174103" y="2673857"/>
            <a:ext cx="98425" cy="105410"/>
          </a:xfrm>
          <a:custGeom>
            <a:avLst/>
            <a:gdLst/>
            <a:ahLst/>
            <a:cxnLst/>
            <a:rect l="l" t="t" r="r" b="b"/>
            <a:pathLst>
              <a:path w="98425" h="105410">
                <a:moveTo>
                  <a:pt x="60960" y="0"/>
                </a:moveTo>
                <a:lnTo>
                  <a:pt x="0" y="75311"/>
                </a:lnTo>
                <a:lnTo>
                  <a:pt x="37083" y="105282"/>
                </a:lnTo>
                <a:lnTo>
                  <a:pt x="98044" y="29971"/>
                </a:lnTo>
                <a:lnTo>
                  <a:pt x="609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586473" y="3229229"/>
            <a:ext cx="1413510" cy="114300"/>
          </a:xfrm>
          <a:custGeom>
            <a:avLst/>
            <a:gdLst/>
            <a:ahLst/>
            <a:cxnLst/>
            <a:rect l="l" t="t" r="r" b="b"/>
            <a:pathLst>
              <a:path w="1413509" h="114300">
                <a:moveTo>
                  <a:pt x="114426" y="0"/>
                </a:moveTo>
                <a:lnTo>
                  <a:pt x="0" y="56896"/>
                </a:lnTo>
                <a:lnTo>
                  <a:pt x="114173" y="114300"/>
                </a:lnTo>
                <a:lnTo>
                  <a:pt x="114257" y="76242"/>
                </a:lnTo>
                <a:lnTo>
                  <a:pt x="95250" y="76200"/>
                </a:lnTo>
                <a:lnTo>
                  <a:pt x="95376" y="38100"/>
                </a:lnTo>
                <a:lnTo>
                  <a:pt x="114342" y="38100"/>
                </a:lnTo>
                <a:lnTo>
                  <a:pt x="114426" y="0"/>
                </a:lnTo>
                <a:close/>
              </a:path>
              <a:path w="1413509" h="114300">
                <a:moveTo>
                  <a:pt x="114342" y="38142"/>
                </a:moveTo>
                <a:lnTo>
                  <a:pt x="114257" y="76242"/>
                </a:lnTo>
                <a:lnTo>
                  <a:pt x="1412875" y="79121"/>
                </a:lnTo>
                <a:lnTo>
                  <a:pt x="1413002" y="41021"/>
                </a:lnTo>
                <a:lnTo>
                  <a:pt x="114342" y="38142"/>
                </a:lnTo>
                <a:close/>
              </a:path>
              <a:path w="1413509" h="114300">
                <a:moveTo>
                  <a:pt x="95376" y="38100"/>
                </a:moveTo>
                <a:lnTo>
                  <a:pt x="95250" y="76200"/>
                </a:lnTo>
                <a:lnTo>
                  <a:pt x="114257" y="76242"/>
                </a:lnTo>
                <a:lnTo>
                  <a:pt x="114342" y="38142"/>
                </a:lnTo>
                <a:lnTo>
                  <a:pt x="95376" y="38100"/>
                </a:lnTo>
                <a:close/>
              </a:path>
              <a:path w="1413509" h="114300">
                <a:moveTo>
                  <a:pt x="114342" y="38100"/>
                </a:moveTo>
                <a:lnTo>
                  <a:pt x="95376" y="38100"/>
                </a:lnTo>
                <a:lnTo>
                  <a:pt x="114342" y="3814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946400" y="1987550"/>
            <a:ext cx="3094355" cy="1725930"/>
          </a:xfrm>
          <a:custGeom>
            <a:avLst/>
            <a:gdLst/>
            <a:ahLst/>
            <a:cxnLst/>
            <a:rect l="l" t="t" r="r" b="b"/>
            <a:pathLst>
              <a:path w="3094354" h="1725929">
                <a:moveTo>
                  <a:pt x="14224" y="1636649"/>
                </a:moveTo>
                <a:lnTo>
                  <a:pt x="7874" y="1622425"/>
                </a:lnTo>
                <a:lnTo>
                  <a:pt x="0" y="1608074"/>
                </a:lnTo>
                <a:lnTo>
                  <a:pt x="0" y="1593850"/>
                </a:lnTo>
                <a:lnTo>
                  <a:pt x="0" y="1581150"/>
                </a:lnTo>
                <a:lnTo>
                  <a:pt x="14224" y="1566799"/>
                </a:lnTo>
                <a:lnTo>
                  <a:pt x="23749" y="1554099"/>
                </a:lnTo>
                <a:lnTo>
                  <a:pt x="38100" y="1539875"/>
                </a:lnTo>
                <a:lnTo>
                  <a:pt x="52324" y="1531874"/>
                </a:lnTo>
                <a:lnTo>
                  <a:pt x="68199" y="1519174"/>
                </a:lnTo>
                <a:lnTo>
                  <a:pt x="106299" y="1504950"/>
                </a:lnTo>
                <a:lnTo>
                  <a:pt x="134874" y="1457325"/>
                </a:lnTo>
                <a:lnTo>
                  <a:pt x="134874" y="1442974"/>
                </a:lnTo>
                <a:lnTo>
                  <a:pt x="134874" y="1422400"/>
                </a:lnTo>
                <a:lnTo>
                  <a:pt x="134874" y="1408049"/>
                </a:lnTo>
                <a:lnTo>
                  <a:pt x="142875" y="1395349"/>
                </a:lnTo>
                <a:lnTo>
                  <a:pt x="150749" y="1381125"/>
                </a:lnTo>
                <a:lnTo>
                  <a:pt x="158750" y="1366774"/>
                </a:lnTo>
                <a:lnTo>
                  <a:pt x="158750" y="1352550"/>
                </a:lnTo>
                <a:lnTo>
                  <a:pt x="158750" y="1339850"/>
                </a:lnTo>
                <a:lnTo>
                  <a:pt x="158750" y="1325499"/>
                </a:lnTo>
                <a:lnTo>
                  <a:pt x="166624" y="1304925"/>
                </a:lnTo>
                <a:lnTo>
                  <a:pt x="172974" y="1290574"/>
                </a:lnTo>
                <a:lnTo>
                  <a:pt x="172974" y="1277874"/>
                </a:lnTo>
                <a:lnTo>
                  <a:pt x="172974" y="1263650"/>
                </a:lnTo>
                <a:lnTo>
                  <a:pt x="166624" y="1249299"/>
                </a:lnTo>
                <a:lnTo>
                  <a:pt x="166624" y="1236599"/>
                </a:lnTo>
                <a:lnTo>
                  <a:pt x="158750" y="1220724"/>
                </a:lnTo>
                <a:lnTo>
                  <a:pt x="158750" y="1208024"/>
                </a:lnTo>
                <a:lnTo>
                  <a:pt x="150749" y="1193800"/>
                </a:lnTo>
                <a:lnTo>
                  <a:pt x="142875" y="1181100"/>
                </a:lnTo>
                <a:lnTo>
                  <a:pt x="134874" y="1166749"/>
                </a:lnTo>
                <a:lnTo>
                  <a:pt x="128524" y="1154049"/>
                </a:lnTo>
                <a:lnTo>
                  <a:pt x="120650" y="1139825"/>
                </a:lnTo>
                <a:lnTo>
                  <a:pt x="114300" y="1123950"/>
                </a:lnTo>
                <a:lnTo>
                  <a:pt x="114300" y="1111250"/>
                </a:lnTo>
                <a:lnTo>
                  <a:pt x="106299" y="1096899"/>
                </a:lnTo>
                <a:lnTo>
                  <a:pt x="106299" y="1084199"/>
                </a:lnTo>
                <a:lnTo>
                  <a:pt x="106299" y="1069975"/>
                </a:lnTo>
                <a:lnTo>
                  <a:pt x="106299" y="1057275"/>
                </a:lnTo>
                <a:lnTo>
                  <a:pt x="96774" y="1042924"/>
                </a:lnTo>
                <a:lnTo>
                  <a:pt x="96774" y="1028700"/>
                </a:lnTo>
                <a:lnTo>
                  <a:pt x="90424" y="1014349"/>
                </a:lnTo>
                <a:lnTo>
                  <a:pt x="90424" y="1001649"/>
                </a:lnTo>
                <a:lnTo>
                  <a:pt x="82550" y="987425"/>
                </a:lnTo>
                <a:lnTo>
                  <a:pt x="82550" y="973074"/>
                </a:lnTo>
                <a:lnTo>
                  <a:pt x="82550" y="960374"/>
                </a:lnTo>
                <a:lnTo>
                  <a:pt x="76200" y="946150"/>
                </a:lnTo>
                <a:lnTo>
                  <a:pt x="76200" y="931799"/>
                </a:lnTo>
                <a:lnTo>
                  <a:pt x="76200" y="917575"/>
                </a:lnTo>
                <a:lnTo>
                  <a:pt x="68199" y="904875"/>
                </a:lnTo>
                <a:lnTo>
                  <a:pt x="68199" y="890524"/>
                </a:lnTo>
                <a:lnTo>
                  <a:pt x="68199" y="877824"/>
                </a:lnTo>
                <a:lnTo>
                  <a:pt x="68199" y="863600"/>
                </a:lnTo>
                <a:lnTo>
                  <a:pt x="68199" y="849249"/>
                </a:lnTo>
                <a:lnTo>
                  <a:pt x="68199" y="835025"/>
                </a:lnTo>
                <a:lnTo>
                  <a:pt x="68199" y="820674"/>
                </a:lnTo>
                <a:lnTo>
                  <a:pt x="76200" y="807974"/>
                </a:lnTo>
                <a:lnTo>
                  <a:pt x="76200" y="793750"/>
                </a:lnTo>
                <a:lnTo>
                  <a:pt x="82550" y="781050"/>
                </a:lnTo>
                <a:lnTo>
                  <a:pt x="82550" y="766699"/>
                </a:lnTo>
                <a:lnTo>
                  <a:pt x="82550" y="753999"/>
                </a:lnTo>
                <a:lnTo>
                  <a:pt x="90424" y="738124"/>
                </a:lnTo>
                <a:lnTo>
                  <a:pt x="90424" y="723900"/>
                </a:lnTo>
                <a:lnTo>
                  <a:pt x="90424" y="711200"/>
                </a:lnTo>
                <a:lnTo>
                  <a:pt x="96774" y="696849"/>
                </a:lnTo>
                <a:lnTo>
                  <a:pt x="96774" y="684149"/>
                </a:lnTo>
                <a:lnTo>
                  <a:pt x="106299" y="669925"/>
                </a:lnTo>
                <a:lnTo>
                  <a:pt x="114300" y="649224"/>
                </a:lnTo>
                <a:lnTo>
                  <a:pt x="120650" y="628650"/>
                </a:lnTo>
                <a:lnTo>
                  <a:pt x="128524" y="614299"/>
                </a:lnTo>
                <a:lnTo>
                  <a:pt x="134874" y="601599"/>
                </a:lnTo>
                <a:lnTo>
                  <a:pt x="142875" y="579374"/>
                </a:lnTo>
                <a:lnTo>
                  <a:pt x="142875" y="566674"/>
                </a:lnTo>
                <a:lnTo>
                  <a:pt x="150749" y="552450"/>
                </a:lnTo>
                <a:lnTo>
                  <a:pt x="166624" y="539750"/>
                </a:lnTo>
                <a:lnTo>
                  <a:pt x="172974" y="525399"/>
                </a:lnTo>
                <a:lnTo>
                  <a:pt x="180975" y="511175"/>
                </a:lnTo>
                <a:lnTo>
                  <a:pt x="188849" y="496824"/>
                </a:lnTo>
                <a:lnTo>
                  <a:pt x="196850" y="482600"/>
                </a:lnTo>
                <a:lnTo>
                  <a:pt x="203200" y="469900"/>
                </a:lnTo>
                <a:lnTo>
                  <a:pt x="211074" y="455549"/>
                </a:lnTo>
                <a:lnTo>
                  <a:pt x="219075" y="442849"/>
                </a:lnTo>
                <a:lnTo>
                  <a:pt x="225425" y="428625"/>
                </a:lnTo>
                <a:lnTo>
                  <a:pt x="234950" y="415925"/>
                </a:lnTo>
                <a:lnTo>
                  <a:pt x="249174" y="407924"/>
                </a:lnTo>
                <a:lnTo>
                  <a:pt x="255524" y="393700"/>
                </a:lnTo>
                <a:lnTo>
                  <a:pt x="273050" y="381000"/>
                </a:lnTo>
                <a:lnTo>
                  <a:pt x="279400" y="366649"/>
                </a:lnTo>
                <a:lnTo>
                  <a:pt x="293624" y="358775"/>
                </a:lnTo>
                <a:lnTo>
                  <a:pt x="301625" y="346075"/>
                </a:lnTo>
                <a:lnTo>
                  <a:pt x="317500" y="331724"/>
                </a:lnTo>
                <a:lnTo>
                  <a:pt x="325374" y="319024"/>
                </a:lnTo>
                <a:lnTo>
                  <a:pt x="339725" y="311150"/>
                </a:lnTo>
                <a:lnTo>
                  <a:pt x="346075" y="296799"/>
                </a:lnTo>
                <a:lnTo>
                  <a:pt x="355600" y="284099"/>
                </a:lnTo>
                <a:lnTo>
                  <a:pt x="369824" y="276225"/>
                </a:lnTo>
                <a:lnTo>
                  <a:pt x="377825" y="261874"/>
                </a:lnTo>
                <a:lnTo>
                  <a:pt x="393700" y="249174"/>
                </a:lnTo>
                <a:lnTo>
                  <a:pt x="407924" y="241300"/>
                </a:lnTo>
                <a:lnTo>
                  <a:pt x="414274" y="228600"/>
                </a:lnTo>
                <a:lnTo>
                  <a:pt x="430149" y="222250"/>
                </a:lnTo>
                <a:lnTo>
                  <a:pt x="438150" y="206375"/>
                </a:lnTo>
                <a:lnTo>
                  <a:pt x="452374" y="200025"/>
                </a:lnTo>
                <a:lnTo>
                  <a:pt x="460375" y="187325"/>
                </a:lnTo>
                <a:lnTo>
                  <a:pt x="476250" y="179324"/>
                </a:lnTo>
                <a:lnTo>
                  <a:pt x="490474" y="172974"/>
                </a:lnTo>
                <a:lnTo>
                  <a:pt x="504825" y="158750"/>
                </a:lnTo>
                <a:lnTo>
                  <a:pt x="520700" y="152400"/>
                </a:lnTo>
                <a:lnTo>
                  <a:pt x="528574" y="138049"/>
                </a:lnTo>
                <a:lnTo>
                  <a:pt x="542925" y="138049"/>
                </a:lnTo>
                <a:lnTo>
                  <a:pt x="550799" y="125349"/>
                </a:lnTo>
                <a:lnTo>
                  <a:pt x="566674" y="125349"/>
                </a:lnTo>
                <a:lnTo>
                  <a:pt x="581025" y="117475"/>
                </a:lnTo>
                <a:lnTo>
                  <a:pt x="595249" y="109474"/>
                </a:lnTo>
                <a:lnTo>
                  <a:pt x="611124" y="104775"/>
                </a:lnTo>
                <a:lnTo>
                  <a:pt x="625475" y="96774"/>
                </a:lnTo>
                <a:lnTo>
                  <a:pt x="642874" y="96774"/>
                </a:lnTo>
                <a:lnTo>
                  <a:pt x="657225" y="90424"/>
                </a:lnTo>
                <a:lnTo>
                  <a:pt x="671449" y="82550"/>
                </a:lnTo>
                <a:lnTo>
                  <a:pt x="687324" y="77724"/>
                </a:lnTo>
                <a:lnTo>
                  <a:pt x="701675" y="69850"/>
                </a:lnTo>
                <a:lnTo>
                  <a:pt x="715899" y="61849"/>
                </a:lnTo>
                <a:lnTo>
                  <a:pt x="731774" y="61849"/>
                </a:lnTo>
                <a:lnTo>
                  <a:pt x="747649" y="55499"/>
                </a:lnTo>
                <a:lnTo>
                  <a:pt x="762000" y="55499"/>
                </a:lnTo>
                <a:lnTo>
                  <a:pt x="777875" y="47625"/>
                </a:lnTo>
                <a:lnTo>
                  <a:pt x="800100" y="47625"/>
                </a:lnTo>
                <a:lnTo>
                  <a:pt x="815975" y="47625"/>
                </a:lnTo>
                <a:lnTo>
                  <a:pt x="830199" y="42799"/>
                </a:lnTo>
                <a:lnTo>
                  <a:pt x="844550" y="42799"/>
                </a:lnTo>
                <a:lnTo>
                  <a:pt x="860425" y="42799"/>
                </a:lnTo>
                <a:lnTo>
                  <a:pt x="874649" y="34925"/>
                </a:lnTo>
                <a:lnTo>
                  <a:pt x="890524" y="34925"/>
                </a:lnTo>
                <a:lnTo>
                  <a:pt x="906399" y="34925"/>
                </a:lnTo>
                <a:lnTo>
                  <a:pt x="920750" y="34925"/>
                </a:lnTo>
                <a:lnTo>
                  <a:pt x="936625" y="34925"/>
                </a:lnTo>
                <a:lnTo>
                  <a:pt x="950849" y="28575"/>
                </a:lnTo>
                <a:lnTo>
                  <a:pt x="965200" y="28575"/>
                </a:lnTo>
                <a:lnTo>
                  <a:pt x="981075" y="28575"/>
                </a:lnTo>
                <a:lnTo>
                  <a:pt x="995299" y="20574"/>
                </a:lnTo>
                <a:lnTo>
                  <a:pt x="1019175" y="20574"/>
                </a:lnTo>
                <a:lnTo>
                  <a:pt x="1033399" y="14224"/>
                </a:lnTo>
                <a:lnTo>
                  <a:pt x="1047750" y="14224"/>
                </a:lnTo>
                <a:lnTo>
                  <a:pt x="1065149" y="14224"/>
                </a:lnTo>
                <a:lnTo>
                  <a:pt x="1079500" y="7874"/>
                </a:lnTo>
                <a:lnTo>
                  <a:pt x="1095375" y="7874"/>
                </a:lnTo>
                <a:lnTo>
                  <a:pt x="1109599" y="7874"/>
                </a:lnTo>
                <a:lnTo>
                  <a:pt x="1123950" y="7874"/>
                </a:lnTo>
                <a:lnTo>
                  <a:pt x="1139825" y="7874"/>
                </a:lnTo>
                <a:lnTo>
                  <a:pt x="1154049" y="0"/>
                </a:lnTo>
                <a:lnTo>
                  <a:pt x="1268349" y="0"/>
                </a:lnTo>
                <a:lnTo>
                  <a:pt x="1290574" y="7874"/>
                </a:lnTo>
                <a:lnTo>
                  <a:pt x="1306449" y="7874"/>
                </a:lnTo>
                <a:lnTo>
                  <a:pt x="1320800" y="7874"/>
                </a:lnTo>
                <a:lnTo>
                  <a:pt x="1335024" y="14224"/>
                </a:lnTo>
                <a:lnTo>
                  <a:pt x="1350899" y="14224"/>
                </a:lnTo>
                <a:lnTo>
                  <a:pt x="1365250" y="14224"/>
                </a:lnTo>
                <a:lnTo>
                  <a:pt x="1381125" y="14224"/>
                </a:lnTo>
                <a:lnTo>
                  <a:pt x="1397000" y="14224"/>
                </a:lnTo>
                <a:lnTo>
                  <a:pt x="1417574" y="20574"/>
                </a:lnTo>
                <a:lnTo>
                  <a:pt x="1435100" y="28575"/>
                </a:lnTo>
                <a:lnTo>
                  <a:pt x="1449324" y="28575"/>
                </a:lnTo>
                <a:lnTo>
                  <a:pt x="1463675" y="34925"/>
                </a:lnTo>
                <a:lnTo>
                  <a:pt x="1479550" y="34925"/>
                </a:lnTo>
                <a:lnTo>
                  <a:pt x="1493774" y="42799"/>
                </a:lnTo>
                <a:lnTo>
                  <a:pt x="1509649" y="42799"/>
                </a:lnTo>
                <a:lnTo>
                  <a:pt x="1524000" y="47625"/>
                </a:lnTo>
                <a:lnTo>
                  <a:pt x="1547749" y="55499"/>
                </a:lnTo>
                <a:lnTo>
                  <a:pt x="1562100" y="55499"/>
                </a:lnTo>
                <a:lnTo>
                  <a:pt x="1576324" y="55499"/>
                </a:lnTo>
                <a:lnTo>
                  <a:pt x="1593850" y="61849"/>
                </a:lnTo>
                <a:lnTo>
                  <a:pt x="1608074" y="77724"/>
                </a:lnTo>
                <a:lnTo>
                  <a:pt x="1630299" y="77724"/>
                </a:lnTo>
                <a:lnTo>
                  <a:pt x="1646174" y="82550"/>
                </a:lnTo>
                <a:lnTo>
                  <a:pt x="1660525" y="96774"/>
                </a:lnTo>
                <a:lnTo>
                  <a:pt x="1682750" y="104775"/>
                </a:lnTo>
                <a:lnTo>
                  <a:pt x="1698625" y="104775"/>
                </a:lnTo>
                <a:lnTo>
                  <a:pt x="1714500" y="117475"/>
                </a:lnTo>
                <a:lnTo>
                  <a:pt x="1728724" y="125349"/>
                </a:lnTo>
                <a:lnTo>
                  <a:pt x="1743075" y="131699"/>
                </a:lnTo>
                <a:lnTo>
                  <a:pt x="1758950" y="131699"/>
                </a:lnTo>
                <a:lnTo>
                  <a:pt x="1773174" y="138049"/>
                </a:lnTo>
                <a:lnTo>
                  <a:pt x="1787525" y="144399"/>
                </a:lnTo>
                <a:lnTo>
                  <a:pt x="1804924" y="152400"/>
                </a:lnTo>
                <a:lnTo>
                  <a:pt x="1825625" y="158750"/>
                </a:lnTo>
                <a:lnTo>
                  <a:pt x="1841500" y="166624"/>
                </a:lnTo>
                <a:lnTo>
                  <a:pt x="1857375" y="172974"/>
                </a:lnTo>
                <a:lnTo>
                  <a:pt x="1871599" y="179324"/>
                </a:lnTo>
                <a:lnTo>
                  <a:pt x="1887474" y="179324"/>
                </a:lnTo>
                <a:lnTo>
                  <a:pt x="1901825" y="187325"/>
                </a:lnTo>
                <a:lnTo>
                  <a:pt x="1916049" y="187325"/>
                </a:lnTo>
                <a:lnTo>
                  <a:pt x="1931924" y="187325"/>
                </a:lnTo>
                <a:lnTo>
                  <a:pt x="1946275" y="187325"/>
                </a:lnTo>
                <a:lnTo>
                  <a:pt x="1963674" y="172974"/>
                </a:lnTo>
                <a:lnTo>
                  <a:pt x="1978025" y="166624"/>
                </a:lnTo>
                <a:lnTo>
                  <a:pt x="1992249" y="158750"/>
                </a:lnTo>
                <a:lnTo>
                  <a:pt x="2008124" y="144399"/>
                </a:lnTo>
                <a:lnTo>
                  <a:pt x="2022475" y="138049"/>
                </a:lnTo>
                <a:lnTo>
                  <a:pt x="2036699" y="131699"/>
                </a:lnTo>
                <a:lnTo>
                  <a:pt x="2052574" y="125349"/>
                </a:lnTo>
                <a:lnTo>
                  <a:pt x="2068449" y="117475"/>
                </a:lnTo>
                <a:lnTo>
                  <a:pt x="2084324" y="117475"/>
                </a:lnTo>
                <a:lnTo>
                  <a:pt x="2098675" y="109474"/>
                </a:lnTo>
                <a:lnTo>
                  <a:pt x="2120900" y="104775"/>
                </a:lnTo>
                <a:lnTo>
                  <a:pt x="2136775" y="96774"/>
                </a:lnTo>
                <a:lnTo>
                  <a:pt x="2150999" y="90424"/>
                </a:lnTo>
                <a:lnTo>
                  <a:pt x="2166874" y="82550"/>
                </a:lnTo>
                <a:lnTo>
                  <a:pt x="2181225" y="77724"/>
                </a:lnTo>
                <a:lnTo>
                  <a:pt x="2195449" y="69850"/>
                </a:lnTo>
                <a:lnTo>
                  <a:pt x="2211324" y="69850"/>
                </a:lnTo>
                <a:lnTo>
                  <a:pt x="2227199" y="61849"/>
                </a:lnTo>
                <a:lnTo>
                  <a:pt x="2241550" y="61849"/>
                </a:lnTo>
                <a:lnTo>
                  <a:pt x="2263775" y="61849"/>
                </a:lnTo>
                <a:lnTo>
                  <a:pt x="2354199" y="61849"/>
                </a:lnTo>
                <a:lnTo>
                  <a:pt x="2368550" y="69850"/>
                </a:lnTo>
                <a:lnTo>
                  <a:pt x="2385949" y="69850"/>
                </a:lnTo>
                <a:lnTo>
                  <a:pt x="2400300" y="77724"/>
                </a:lnTo>
                <a:lnTo>
                  <a:pt x="2422525" y="77724"/>
                </a:lnTo>
                <a:lnTo>
                  <a:pt x="2438400" y="82550"/>
                </a:lnTo>
                <a:lnTo>
                  <a:pt x="2452624" y="82550"/>
                </a:lnTo>
                <a:lnTo>
                  <a:pt x="2468499" y="90424"/>
                </a:lnTo>
                <a:lnTo>
                  <a:pt x="2482850" y="96774"/>
                </a:lnTo>
                <a:lnTo>
                  <a:pt x="2498725" y="104775"/>
                </a:lnTo>
                <a:lnTo>
                  <a:pt x="2512949" y="104775"/>
                </a:lnTo>
                <a:lnTo>
                  <a:pt x="2520950" y="117475"/>
                </a:lnTo>
                <a:lnTo>
                  <a:pt x="2535174" y="125349"/>
                </a:lnTo>
                <a:lnTo>
                  <a:pt x="2551049" y="131699"/>
                </a:lnTo>
                <a:lnTo>
                  <a:pt x="2559050" y="144399"/>
                </a:lnTo>
                <a:lnTo>
                  <a:pt x="2573274" y="152400"/>
                </a:lnTo>
                <a:lnTo>
                  <a:pt x="2589149" y="158750"/>
                </a:lnTo>
                <a:lnTo>
                  <a:pt x="2603500" y="172974"/>
                </a:lnTo>
                <a:lnTo>
                  <a:pt x="2617724" y="179324"/>
                </a:lnTo>
                <a:lnTo>
                  <a:pt x="2627249" y="193675"/>
                </a:lnTo>
                <a:lnTo>
                  <a:pt x="2641600" y="193675"/>
                </a:lnTo>
                <a:lnTo>
                  <a:pt x="2649474" y="206375"/>
                </a:lnTo>
                <a:lnTo>
                  <a:pt x="2665349" y="214249"/>
                </a:lnTo>
                <a:lnTo>
                  <a:pt x="2679700" y="222250"/>
                </a:lnTo>
                <a:lnTo>
                  <a:pt x="2693924" y="228600"/>
                </a:lnTo>
                <a:lnTo>
                  <a:pt x="2709799" y="234950"/>
                </a:lnTo>
                <a:lnTo>
                  <a:pt x="2717800" y="249174"/>
                </a:lnTo>
                <a:lnTo>
                  <a:pt x="2732024" y="255524"/>
                </a:lnTo>
                <a:lnTo>
                  <a:pt x="2738374" y="269875"/>
                </a:lnTo>
                <a:lnTo>
                  <a:pt x="2755900" y="276225"/>
                </a:lnTo>
                <a:lnTo>
                  <a:pt x="2762250" y="290449"/>
                </a:lnTo>
                <a:lnTo>
                  <a:pt x="2776474" y="296799"/>
                </a:lnTo>
                <a:lnTo>
                  <a:pt x="2792349" y="303149"/>
                </a:lnTo>
                <a:lnTo>
                  <a:pt x="2792349" y="319024"/>
                </a:lnTo>
                <a:lnTo>
                  <a:pt x="2808224" y="323850"/>
                </a:lnTo>
                <a:lnTo>
                  <a:pt x="2822575" y="319024"/>
                </a:lnTo>
                <a:lnTo>
                  <a:pt x="2838450" y="319024"/>
                </a:lnTo>
                <a:lnTo>
                  <a:pt x="2852674" y="319024"/>
                </a:lnTo>
                <a:lnTo>
                  <a:pt x="2868549" y="319024"/>
                </a:lnTo>
                <a:lnTo>
                  <a:pt x="2882900" y="319024"/>
                </a:lnTo>
                <a:lnTo>
                  <a:pt x="2897124" y="323850"/>
                </a:lnTo>
                <a:lnTo>
                  <a:pt x="3041650" y="323850"/>
                </a:lnTo>
                <a:lnTo>
                  <a:pt x="3055874" y="331724"/>
                </a:lnTo>
                <a:lnTo>
                  <a:pt x="3071749" y="338074"/>
                </a:lnTo>
                <a:lnTo>
                  <a:pt x="3087624" y="346075"/>
                </a:lnTo>
                <a:lnTo>
                  <a:pt x="3093974" y="358775"/>
                </a:lnTo>
                <a:lnTo>
                  <a:pt x="3093974" y="372999"/>
                </a:lnTo>
                <a:lnTo>
                  <a:pt x="3093974" y="385699"/>
                </a:lnTo>
                <a:lnTo>
                  <a:pt x="3087624" y="400050"/>
                </a:lnTo>
                <a:lnTo>
                  <a:pt x="3079750" y="415925"/>
                </a:lnTo>
                <a:lnTo>
                  <a:pt x="3071749" y="428625"/>
                </a:lnTo>
                <a:lnTo>
                  <a:pt x="3063875" y="442849"/>
                </a:lnTo>
                <a:lnTo>
                  <a:pt x="3049524" y="455549"/>
                </a:lnTo>
                <a:lnTo>
                  <a:pt x="3041650" y="469900"/>
                </a:lnTo>
                <a:lnTo>
                  <a:pt x="3035300" y="482600"/>
                </a:lnTo>
                <a:lnTo>
                  <a:pt x="3019425" y="490474"/>
                </a:lnTo>
                <a:lnTo>
                  <a:pt x="3019425" y="504825"/>
                </a:lnTo>
                <a:lnTo>
                  <a:pt x="3011424" y="517525"/>
                </a:lnTo>
                <a:lnTo>
                  <a:pt x="3003550" y="531749"/>
                </a:lnTo>
                <a:lnTo>
                  <a:pt x="2987675" y="544449"/>
                </a:lnTo>
                <a:lnTo>
                  <a:pt x="2987675" y="560324"/>
                </a:lnTo>
                <a:lnTo>
                  <a:pt x="2973324" y="573024"/>
                </a:lnTo>
                <a:lnTo>
                  <a:pt x="2966974" y="587375"/>
                </a:lnTo>
                <a:lnTo>
                  <a:pt x="2951099" y="593725"/>
                </a:lnTo>
                <a:lnTo>
                  <a:pt x="2951099" y="607949"/>
                </a:lnTo>
                <a:lnTo>
                  <a:pt x="2935224" y="614299"/>
                </a:lnTo>
                <a:lnTo>
                  <a:pt x="2928874" y="628650"/>
                </a:lnTo>
                <a:lnTo>
                  <a:pt x="2914650" y="641350"/>
                </a:lnTo>
                <a:lnTo>
                  <a:pt x="2905125" y="657225"/>
                </a:lnTo>
                <a:lnTo>
                  <a:pt x="2897124" y="669925"/>
                </a:lnTo>
                <a:lnTo>
                  <a:pt x="2882900" y="684149"/>
                </a:lnTo>
                <a:lnTo>
                  <a:pt x="2876550" y="696849"/>
                </a:lnTo>
                <a:lnTo>
                  <a:pt x="2860675" y="711200"/>
                </a:lnTo>
                <a:lnTo>
                  <a:pt x="2852674" y="723900"/>
                </a:lnTo>
                <a:lnTo>
                  <a:pt x="2838450" y="738124"/>
                </a:lnTo>
                <a:lnTo>
                  <a:pt x="2830449" y="753999"/>
                </a:lnTo>
                <a:lnTo>
                  <a:pt x="2822575" y="766699"/>
                </a:lnTo>
                <a:lnTo>
                  <a:pt x="2808224" y="773049"/>
                </a:lnTo>
                <a:lnTo>
                  <a:pt x="2808224" y="785749"/>
                </a:lnTo>
                <a:lnTo>
                  <a:pt x="2792349" y="801624"/>
                </a:lnTo>
                <a:lnTo>
                  <a:pt x="2792349" y="815975"/>
                </a:lnTo>
                <a:lnTo>
                  <a:pt x="2776474" y="835025"/>
                </a:lnTo>
                <a:lnTo>
                  <a:pt x="2762250" y="849249"/>
                </a:lnTo>
                <a:lnTo>
                  <a:pt x="2755900" y="863600"/>
                </a:lnTo>
                <a:lnTo>
                  <a:pt x="2747899" y="877824"/>
                </a:lnTo>
                <a:lnTo>
                  <a:pt x="2732024" y="882650"/>
                </a:lnTo>
                <a:lnTo>
                  <a:pt x="2724150" y="898525"/>
                </a:lnTo>
                <a:lnTo>
                  <a:pt x="2709799" y="911225"/>
                </a:lnTo>
                <a:lnTo>
                  <a:pt x="2703449" y="925449"/>
                </a:lnTo>
                <a:lnTo>
                  <a:pt x="2686050" y="931799"/>
                </a:lnTo>
                <a:lnTo>
                  <a:pt x="2679700" y="946150"/>
                </a:lnTo>
                <a:lnTo>
                  <a:pt x="2665349" y="952500"/>
                </a:lnTo>
                <a:lnTo>
                  <a:pt x="2655824" y="966724"/>
                </a:lnTo>
                <a:lnTo>
                  <a:pt x="2641600" y="973074"/>
                </a:lnTo>
                <a:lnTo>
                  <a:pt x="2633599" y="987425"/>
                </a:lnTo>
                <a:lnTo>
                  <a:pt x="2617724" y="995299"/>
                </a:lnTo>
                <a:lnTo>
                  <a:pt x="2611374" y="1007999"/>
                </a:lnTo>
                <a:lnTo>
                  <a:pt x="2597150" y="1014349"/>
                </a:lnTo>
                <a:lnTo>
                  <a:pt x="2589149" y="1028700"/>
                </a:lnTo>
                <a:lnTo>
                  <a:pt x="2573274" y="1035050"/>
                </a:lnTo>
                <a:lnTo>
                  <a:pt x="2565400" y="1049274"/>
                </a:lnTo>
                <a:lnTo>
                  <a:pt x="2551049" y="1057275"/>
                </a:lnTo>
                <a:lnTo>
                  <a:pt x="2535174" y="1063625"/>
                </a:lnTo>
                <a:lnTo>
                  <a:pt x="2512949" y="1076325"/>
                </a:lnTo>
                <a:lnTo>
                  <a:pt x="2506599" y="1092200"/>
                </a:lnTo>
                <a:lnTo>
                  <a:pt x="2482850" y="1104900"/>
                </a:lnTo>
                <a:lnTo>
                  <a:pt x="2468499" y="1111250"/>
                </a:lnTo>
                <a:lnTo>
                  <a:pt x="2452624" y="1123950"/>
                </a:lnTo>
                <a:lnTo>
                  <a:pt x="2438400" y="1131824"/>
                </a:lnTo>
                <a:lnTo>
                  <a:pt x="2422525" y="1131824"/>
                </a:lnTo>
                <a:lnTo>
                  <a:pt x="2416175" y="1146175"/>
                </a:lnTo>
                <a:lnTo>
                  <a:pt x="2392299" y="1146175"/>
                </a:lnTo>
                <a:lnTo>
                  <a:pt x="2378075" y="1146175"/>
                </a:lnTo>
                <a:lnTo>
                  <a:pt x="2362200" y="1154049"/>
                </a:lnTo>
                <a:lnTo>
                  <a:pt x="2347849" y="1154049"/>
                </a:lnTo>
                <a:lnTo>
                  <a:pt x="2333625" y="1158875"/>
                </a:lnTo>
                <a:lnTo>
                  <a:pt x="2316099" y="1158875"/>
                </a:lnTo>
                <a:lnTo>
                  <a:pt x="2301875" y="1158875"/>
                </a:lnTo>
                <a:lnTo>
                  <a:pt x="2286000" y="1158875"/>
                </a:lnTo>
                <a:lnTo>
                  <a:pt x="2271649" y="1166749"/>
                </a:lnTo>
                <a:lnTo>
                  <a:pt x="2157349" y="1166749"/>
                </a:lnTo>
                <a:lnTo>
                  <a:pt x="2143125" y="1158875"/>
                </a:lnTo>
                <a:lnTo>
                  <a:pt x="2128774" y="1154049"/>
                </a:lnTo>
                <a:lnTo>
                  <a:pt x="2112899" y="1146175"/>
                </a:lnTo>
                <a:lnTo>
                  <a:pt x="2105025" y="1158875"/>
                </a:lnTo>
                <a:lnTo>
                  <a:pt x="2098675" y="1173099"/>
                </a:lnTo>
                <a:lnTo>
                  <a:pt x="2105025" y="1187450"/>
                </a:lnTo>
                <a:lnTo>
                  <a:pt x="2105025" y="1201674"/>
                </a:lnTo>
                <a:lnTo>
                  <a:pt x="2105025" y="1216025"/>
                </a:lnTo>
                <a:lnTo>
                  <a:pt x="2098675" y="1228725"/>
                </a:lnTo>
                <a:lnTo>
                  <a:pt x="2098675" y="1242949"/>
                </a:lnTo>
                <a:lnTo>
                  <a:pt x="2090674" y="1255649"/>
                </a:lnTo>
                <a:lnTo>
                  <a:pt x="2090674" y="1270000"/>
                </a:lnTo>
                <a:lnTo>
                  <a:pt x="2084324" y="1284224"/>
                </a:lnTo>
                <a:lnTo>
                  <a:pt x="2068449" y="1298575"/>
                </a:lnTo>
                <a:lnTo>
                  <a:pt x="2060575" y="1311275"/>
                </a:lnTo>
                <a:lnTo>
                  <a:pt x="2052574" y="1325499"/>
                </a:lnTo>
                <a:lnTo>
                  <a:pt x="2046224" y="1339850"/>
                </a:lnTo>
                <a:lnTo>
                  <a:pt x="2030349" y="1346200"/>
                </a:lnTo>
                <a:lnTo>
                  <a:pt x="2022475" y="1360424"/>
                </a:lnTo>
                <a:lnTo>
                  <a:pt x="2008124" y="1373124"/>
                </a:lnTo>
                <a:lnTo>
                  <a:pt x="1998599" y="1387475"/>
                </a:lnTo>
                <a:lnTo>
                  <a:pt x="1984375" y="1395349"/>
                </a:lnTo>
                <a:lnTo>
                  <a:pt x="1978025" y="1408049"/>
                </a:lnTo>
                <a:lnTo>
                  <a:pt x="1963674" y="1414399"/>
                </a:lnTo>
                <a:lnTo>
                  <a:pt x="1954149" y="1430274"/>
                </a:lnTo>
                <a:lnTo>
                  <a:pt x="1939925" y="1435100"/>
                </a:lnTo>
                <a:lnTo>
                  <a:pt x="1925574" y="1442974"/>
                </a:lnTo>
                <a:lnTo>
                  <a:pt x="1916049" y="1457325"/>
                </a:lnTo>
                <a:lnTo>
                  <a:pt x="1901825" y="1463675"/>
                </a:lnTo>
                <a:lnTo>
                  <a:pt x="1887474" y="1470025"/>
                </a:lnTo>
                <a:lnTo>
                  <a:pt x="1863725" y="1484249"/>
                </a:lnTo>
                <a:lnTo>
                  <a:pt x="1841500" y="1496949"/>
                </a:lnTo>
                <a:lnTo>
                  <a:pt x="1825625" y="1504950"/>
                </a:lnTo>
                <a:lnTo>
                  <a:pt x="1811274" y="1511300"/>
                </a:lnTo>
                <a:lnTo>
                  <a:pt x="1797050" y="1525524"/>
                </a:lnTo>
                <a:lnTo>
                  <a:pt x="1781175" y="1531874"/>
                </a:lnTo>
                <a:lnTo>
                  <a:pt x="1766824" y="1531874"/>
                </a:lnTo>
                <a:lnTo>
                  <a:pt x="1750949" y="1546225"/>
                </a:lnTo>
                <a:lnTo>
                  <a:pt x="1735074" y="1554099"/>
                </a:lnTo>
                <a:lnTo>
                  <a:pt x="1720850" y="1554099"/>
                </a:lnTo>
                <a:lnTo>
                  <a:pt x="1704975" y="1566799"/>
                </a:lnTo>
                <a:lnTo>
                  <a:pt x="1690624" y="1574800"/>
                </a:lnTo>
                <a:lnTo>
                  <a:pt x="1676400" y="1574800"/>
                </a:lnTo>
                <a:lnTo>
                  <a:pt x="1660525" y="1581150"/>
                </a:lnTo>
                <a:lnTo>
                  <a:pt x="1638300" y="1587500"/>
                </a:lnTo>
                <a:lnTo>
                  <a:pt x="1622425" y="1593850"/>
                </a:lnTo>
                <a:lnTo>
                  <a:pt x="1608074" y="1593850"/>
                </a:lnTo>
                <a:lnTo>
                  <a:pt x="1584325" y="1601724"/>
                </a:lnTo>
                <a:lnTo>
                  <a:pt x="1569974" y="1608074"/>
                </a:lnTo>
                <a:lnTo>
                  <a:pt x="1555750" y="1616075"/>
                </a:lnTo>
                <a:lnTo>
                  <a:pt x="1539875" y="1622425"/>
                </a:lnTo>
                <a:lnTo>
                  <a:pt x="1524000" y="1628775"/>
                </a:lnTo>
                <a:lnTo>
                  <a:pt x="1509649" y="1636649"/>
                </a:lnTo>
                <a:lnTo>
                  <a:pt x="1493774" y="1642999"/>
                </a:lnTo>
                <a:lnTo>
                  <a:pt x="1479550" y="1642999"/>
                </a:lnTo>
                <a:lnTo>
                  <a:pt x="1455674" y="1649349"/>
                </a:lnTo>
                <a:lnTo>
                  <a:pt x="1441450" y="1655699"/>
                </a:lnTo>
                <a:lnTo>
                  <a:pt x="1427099" y="1655699"/>
                </a:lnTo>
                <a:lnTo>
                  <a:pt x="1411224" y="1655699"/>
                </a:lnTo>
                <a:lnTo>
                  <a:pt x="1397000" y="1663700"/>
                </a:lnTo>
                <a:lnTo>
                  <a:pt x="1381125" y="1663700"/>
                </a:lnTo>
                <a:lnTo>
                  <a:pt x="1358900" y="1671574"/>
                </a:lnTo>
                <a:lnTo>
                  <a:pt x="1344549" y="1677924"/>
                </a:lnTo>
                <a:lnTo>
                  <a:pt x="1328674" y="1677924"/>
                </a:lnTo>
                <a:lnTo>
                  <a:pt x="1312799" y="1677924"/>
                </a:lnTo>
                <a:lnTo>
                  <a:pt x="1296924" y="1684274"/>
                </a:lnTo>
                <a:lnTo>
                  <a:pt x="1282700" y="1690624"/>
                </a:lnTo>
                <a:lnTo>
                  <a:pt x="1268349" y="1690624"/>
                </a:lnTo>
                <a:lnTo>
                  <a:pt x="1252474" y="1690624"/>
                </a:lnTo>
                <a:lnTo>
                  <a:pt x="1238250" y="1698625"/>
                </a:lnTo>
                <a:lnTo>
                  <a:pt x="1223899" y="1698625"/>
                </a:lnTo>
                <a:lnTo>
                  <a:pt x="1206500" y="1698625"/>
                </a:lnTo>
                <a:lnTo>
                  <a:pt x="1192149" y="1704975"/>
                </a:lnTo>
                <a:lnTo>
                  <a:pt x="1169924" y="1704975"/>
                </a:lnTo>
                <a:lnTo>
                  <a:pt x="1154049" y="1711325"/>
                </a:lnTo>
                <a:lnTo>
                  <a:pt x="1131824" y="1711325"/>
                </a:lnTo>
                <a:lnTo>
                  <a:pt x="1117600" y="1719199"/>
                </a:lnTo>
                <a:lnTo>
                  <a:pt x="1095375" y="1719199"/>
                </a:lnTo>
                <a:lnTo>
                  <a:pt x="1079500" y="1719199"/>
                </a:lnTo>
                <a:lnTo>
                  <a:pt x="1065149" y="1725549"/>
                </a:lnTo>
                <a:lnTo>
                  <a:pt x="1047750" y="1725549"/>
                </a:lnTo>
                <a:lnTo>
                  <a:pt x="1033399" y="1725549"/>
                </a:lnTo>
                <a:lnTo>
                  <a:pt x="1019175" y="1725549"/>
                </a:lnTo>
                <a:lnTo>
                  <a:pt x="981075" y="1725549"/>
                </a:lnTo>
                <a:lnTo>
                  <a:pt x="965200" y="1719199"/>
                </a:lnTo>
                <a:lnTo>
                  <a:pt x="950849" y="1719199"/>
                </a:lnTo>
                <a:lnTo>
                  <a:pt x="936625" y="1719199"/>
                </a:lnTo>
                <a:lnTo>
                  <a:pt x="920750" y="1711325"/>
                </a:lnTo>
                <a:lnTo>
                  <a:pt x="800100" y="1711325"/>
                </a:lnTo>
                <a:lnTo>
                  <a:pt x="784225" y="1704975"/>
                </a:lnTo>
                <a:lnTo>
                  <a:pt x="769874" y="1698625"/>
                </a:lnTo>
                <a:lnTo>
                  <a:pt x="753999" y="1698625"/>
                </a:lnTo>
                <a:lnTo>
                  <a:pt x="731774" y="1690624"/>
                </a:lnTo>
                <a:lnTo>
                  <a:pt x="715899" y="1684274"/>
                </a:lnTo>
                <a:lnTo>
                  <a:pt x="695325" y="1684274"/>
                </a:lnTo>
                <a:lnTo>
                  <a:pt x="677799" y="1677924"/>
                </a:lnTo>
                <a:lnTo>
                  <a:pt x="663575" y="1677924"/>
                </a:lnTo>
                <a:lnTo>
                  <a:pt x="642874" y="1671574"/>
                </a:lnTo>
                <a:lnTo>
                  <a:pt x="625475" y="1663700"/>
                </a:lnTo>
                <a:lnTo>
                  <a:pt x="604774" y="1663700"/>
                </a:lnTo>
                <a:lnTo>
                  <a:pt x="588899" y="1655699"/>
                </a:lnTo>
                <a:lnTo>
                  <a:pt x="558800" y="1655699"/>
                </a:lnTo>
                <a:lnTo>
                  <a:pt x="542925" y="1655699"/>
                </a:lnTo>
                <a:lnTo>
                  <a:pt x="528574" y="1655699"/>
                </a:lnTo>
                <a:lnTo>
                  <a:pt x="512699" y="1655699"/>
                </a:lnTo>
                <a:lnTo>
                  <a:pt x="490474" y="1649349"/>
                </a:lnTo>
                <a:lnTo>
                  <a:pt x="476250" y="1649349"/>
                </a:lnTo>
                <a:lnTo>
                  <a:pt x="460375" y="1649349"/>
                </a:lnTo>
                <a:lnTo>
                  <a:pt x="446024" y="1649349"/>
                </a:lnTo>
                <a:lnTo>
                  <a:pt x="414274" y="1649349"/>
                </a:lnTo>
                <a:lnTo>
                  <a:pt x="393700" y="1642999"/>
                </a:lnTo>
                <a:lnTo>
                  <a:pt x="377825" y="1642999"/>
                </a:lnTo>
                <a:lnTo>
                  <a:pt x="361950" y="1636649"/>
                </a:lnTo>
                <a:lnTo>
                  <a:pt x="339725" y="1636649"/>
                </a:lnTo>
                <a:lnTo>
                  <a:pt x="317500" y="1636649"/>
                </a:lnTo>
                <a:lnTo>
                  <a:pt x="293624" y="1628775"/>
                </a:lnTo>
                <a:lnTo>
                  <a:pt x="279400" y="1628775"/>
                </a:lnTo>
                <a:lnTo>
                  <a:pt x="196850" y="1628775"/>
                </a:lnTo>
                <a:lnTo>
                  <a:pt x="180975" y="1622425"/>
                </a:lnTo>
                <a:lnTo>
                  <a:pt x="68199" y="1622425"/>
                </a:lnTo>
                <a:lnTo>
                  <a:pt x="52324" y="1628775"/>
                </a:lnTo>
                <a:lnTo>
                  <a:pt x="38100" y="1628775"/>
                </a:lnTo>
                <a:lnTo>
                  <a:pt x="14224" y="1622425"/>
                </a:lnTo>
                <a:lnTo>
                  <a:pt x="7874" y="1608074"/>
                </a:lnTo>
                <a:lnTo>
                  <a:pt x="7874" y="1593850"/>
                </a:lnTo>
              </a:path>
            </a:pathLst>
          </a:custGeom>
          <a:ln w="38100">
            <a:solidFill>
              <a:srgbClr val="9966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650484" y="3138678"/>
            <a:ext cx="824865" cy="8026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10"/>
              </a:spcBef>
            </a:pPr>
            <a:r>
              <a:rPr dirty="0" sz="1500" b="1">
                <a:latin typeface="Times New Roman"/>
                <a:cs typeface="Times New Roman"/>
              </a:rPr>
              <a:t>Free</a:t>
            </a:r>
            <a:r>
              <a:rPr dirty="0" sz="1500" spc="-150" b="1">
                <a:latin typeface="Times New Roman"/>
                <a:cs typeface="Times New Roman"/>
              </a:rPr>
              <a:t> </a:t>
            </a:r>
            <a:r>
              <a:rPr dirty="0" sz="1500" spc="10" b="1">
                <a:latin typeface="Times New Roman"/>
                <a:cs typeface="Times New Roman"/>
              </a:rPr>
              <a:t>fatty </a:t>
            </a:r>
            <a:r>
              <a:rPr dirty="0" sz="1500" b="1">
                <a:latin typeface="Times New Roman"/>
                <a:cs typeface="Times New Roman"/>
              </a:rPr>
              <a:t> </a:t>
            </a:r>
            <a:r>
              <a:rPr dirty="0" sz="1500" spc="5" b="1">
                <a:latin typeface="Times New Roman"/>
                <a:cs typeface="Times New Roman"/>
              </a:rPr>
              <a:t>acids</a:t>
            </a:r>
            <a:endParaRPr sz="1500">
              <a:latin typeface="Times New Roman"/>
              <a:cs typeface="Times New Roman"/>
            </a:endParaRPr>
          </a:p>
          <a:p>
            <a:pPr algn="ctr" marL="4445">
              <a:lnSpc>
                <a:spcPts val="985"/>
              </a:lnSpc>
            </a:pPr>
            <a:r>
              <a:rPr dirty="0" sz="1500" spc="5" b="1">
                <a:latin typeface="Times New Roman"/>
                <a:cs typeface="Times New Roman"/>
              </a:rPr>
              <a:t>+</a:t>
            </a:r>
            <a:endParaRPr sz="1500">
              <a:latin typeface="Times New Roman"/>
              <a:cs typeface="Times New Roman"/>
            </a:endParaRPr>
          </a:p>
          <a:p>
            <a:pPr algn="ctr" marL="26034">
              <a:lnSpc>
                <a:spcPts val="1520"/>
              </a:lnSpc>
            </a:pPr>
            <a:r>
              <a:rPr dirty="0" sz="1500" b="1">
                <a:latin typeface="Times New Roman"/>
                <a:cs typeface="Times New Roman"/>
              </a:rPr>
              <a:t>Glycerol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172075" y="2670175"/>
            <a:ext cx="1098550" cy="114300"/>
          </a:xfrm>
          <a:custGeom>
            <a:avLst/>
            <a:gdLst/>
            <a:ahLst/>
            <a:cxnLst/>
            <a:rect l="l" t="t" r="r" b="b"/>
            <a:pathLst>
              <a:path w="1098550" h="114300">
                <a:moveTo>
                  <a:pt x="984250" y="0"/>
                </a:moveTo>
                <a:lnTo>
                  <a:pt x="984250" y="114300"/>
                </a:lnTo>
                <a:lnTo>
                  <a:pt x="1060450" y="76200"/>
                </a:lnTo>
                <a:lnTo>
                  <a:pt x="1003300" y="76200"/>
                </a:lnTo>
                <a:lnTo>
                  <a:pt x="1003300" y="38100"/>
                </a:lnTo>
                <a:lnTo>
                  <a:pt x="1060450" y="38100"/>
                </a:lnTo>
                <a:lnTo>
                  <a:pt x="984250" y="0"/>
                </a:lnTo>
                <a:close/>
              </a:path>
              <a:path w="1098550" h="114300">
                <a:moveTo>
                  <a:pt x="98425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984250" y="76200"/>
                </a:lnTo>
                <a:lnTo>
                  <a:pt x="984250" y="38100"/>
                </a:lnTo>
                <a:close/>
              </a:path>
              <a:path w="1098550" h="114300">
                <a:moveTo>
                  <a:pt x="1060450" y="38100"/>
                </a:moveTo>
                <a:lnTo>
                  <a:pt x="1003300" y="38100"/>
                </a:lnTo>
                <a:lnTo>
                  <a:pt x="1003300" y="76200"/>
                </a:lnTo>
                <a:lnTo>
                  <a:pt x="1060450" y="76200"/>
                </a:lnTo>
                <a:lnTo>
                  <a:pt x="1098550" y="57150"/>
                </a:lnTo>
                <a:lnTo>
                  <a:pt x="1060450" y="381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576576" y="2676398"/>
            <a:ext cx="849630" cy="114300"/>
          </a:xfrm>
          <a:custGeom>
            <a:avLst/>
            <a:gdLst/>
            <a:ahLst/>
            <a:cxnLst/>
            <a:rect l="l" t="t" r="r" b="b"/>
            <a:pathLst>
              <a:path w="849629" h="114300">
                <a:moveTo>
                  <a:pt x="113411" y="0"/>
                </a:moveTo>
                <a:lnTo>
                  <a:pt x="0" y="58927"/>
                </a:lnTo>
                <a:lnTo>
                  <a:pt x="115062" y="114300"/>
                </a:lnTo>
                <a:lnTo>
                  <a:pt x="114515" y="76453"/>
                </a:lnTo>
                <a:lnTo>
                  <a:pt x="95504" y="76453"/>
                </a:lnTo>
                <a:lnTo>
                  <a:pt x="94868" y="38353"/>
                </a:lnTo>
                <a:lnTo>
                  <a:pt x="113960" y="38071"/>
                </a:lnTo>
                <a:lnTo>
                  <a:pt x="113411" y="0"/>
                </a:lnTo>
                <a:close/>
              </a:path>
              <a:path w="849629" h="114300">
                <a:moveTo>
                  <a:pt x="113960" y="38071"/>
                </a:moveTo>
                <a:lnTo>
                  <a:pt x="94868" y="38353"/>
                </a:lnTo>
                <a:lnTo>
                  <a:pt x="95504" y="76453"/>
                </a:lnTo>
                <a:lnTo>
                  <a:pt x="114511" y="76169"/>
                </a:lnTo>
                <a:lnTo>
                  <a:pt x="113960" y="38071"/>
                </a:lnTo>
                <a:close/>
              </a:path>
              <a:path w="849629" h="114300">
                <a:moveTo>
                  <a:pt x="114511" y="76169"/>
                </a:moveTo>
                <a:lnTo>
                  <a:pt x="95504" y="76453"/>
                </a:lnTo>
                <a:lnTo>
                  <a:pt x="114515" y="76453"/>
                </a:lnTo>
                <a:lnTo>
                  <a:pt x="114511" y="76169"/>
                </a:lnTo>
                <a:close/>
              </a:path>
              <a:path w="849629" h="114300">
                <a:moveTo>
                  <a:pt x="848995" y="27177"/>
                </a:moveTo>
                <a:lnTo>
                  <a:pt x="113960" y="38071"/>
                </a:lnTo>
                <a:lnTo>
                  <a:pt x="114511" y="76169"/>
                </a:lnTo>
                <a:lnTo>
                  <a:pt x="849502" y="65150"/>
                </a:lnTo>
                <a:lnTo>
                  <a:pt x="848995" y="27177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574925" y="3224148"/>
            <a:ext cx="850900" cy="114300"/>
          </a:xfrm>
          <a:custGeom>
            <a:avLst/>
            <a:gdLst/>
            <a:ahLst/>
            <a:cxnLst/>
            <a:rect l="l" t="t" r="r" b="b"/>
            <a:pathLst>
              <a:path w="850900" h="114300">
                <a:moveTo>
                  <a:pt x="736600" y="0"/>
                </a:moveTo>
                <a:lnTo>
                  <a:pt x="736600" y="114300"/>
                </a:lnTo>
                <a:lnTo>
                  <a:pt x="812800" y="76200"/>
                </a:lnTo>
                <a:lnTo>
                  <a:pt x="755650" y="76200"/>
                </a:lnTo>
                <a:lnTo>
                  <a:pt x="755650" y="38100"/>
                </a:lnTo>
                <a:lnTo>
                  <a:pt x="812800" y="38100"/>
                </a:lnTo>
                <a:lnTo>
                  <a:pt x="736600" y="0"/>
                </a:lnTo>
                <a:close/>
              </a:path>
              <a:path w="850900" h="114300">
                <a:moveTo>
                  <a:pt x="7366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736600" y="76200"/>
                </a:lnTo>
                <a:lnTo>
                  <a:pt x="736600" y="38100"/>
                </a:lnTo>
                <a:close/>
              </a:path>
              <a:path w="850900" h="114300">
                <a:moveTo>
                  <a:pt x="812800" y="38100"/>
                </a:moveTo>
                <a:lnTo>
                  <a:pt x="755650" y="38100"/>
                </a:lnTo>
                <a:lnTo>
                  <a:pt x="755650" y="76200"/>
                </a:lnTo>
                <a:lnTo>
                  <a:pt x="812800" y="76200"/>
                </a:lnTo>
                <a:lnTo>
                  <a:pt x="850900" y="57150"/>
                </a:lnTo>
                <a:lnTo>
                  <a:pt x="812800" y="381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04596" y="5906744"/>
            <a:ext cx="1163955" cy="114300"/>
          </a:xfrm>
          <a:custGeom>
            <a:avLst/>
            <a:gdLst/>
            <a:ahLst/>
            <a:cxnLst/>
            <a:rect l="l" t="t" r="r" b="b"/>
            <a:pathLst>
              <a:path w="1163955" h="114300">
                <a:moveTo>
                  <a:pt x="1126880" y="37896"/>
                </a:moveTo>
                <a:lnTo>
                  <a:pt x="1068400" y="37896"/>
                </a:lnTo>
                <a:lnTo>
                  <a:pt x="1068781" y="75996"/>
                </a:lnTo>
                <a:lnTo>
                  <a:pt x="1049731" y="76204"/>
                </a:lnTo>
                <a:lnTo>
                  <a:pt x="1050112" y="114299"/>
                </a:lnTo>
                <a:lnTo>
                  <a:pt x="1163904" y="55905"/>
                </a:lnTo>
                <a:lnTo>
                  <a:pt x="1126880" y="37896"/>
                </a:lnTo>
                <a:close/>
              </a:path>
              <a:path w="1163955" h="114300">
                <a:moveTo>
                  <a:pt x="1049350" y="38104"/>
                </a:moveTo>
                <a:lnTo>
                  <a:pt x="0" y="49555"/>
                </a:lnTo>
                <a:lnTo>
                  <a:pt x="406" y="87655"/>
                </a:lnTo>
                <a:lnTo>
                  <a:pt x="1049731" y="76204"/>
                </a:lnTo>
                <a:lnTo>
                  <a:pt x="1049350" y="38104"/>
                </a:lnTo>
                <a:close/>
              </a:path>
              <a:path w="1163955" h="114300">
                <a:moveTo>
                  <a:pt x="1068400" y="37896"/>
                </a:moveTo>
                <a:lnTo>
                  <a:pt x="1049350" y="38104"/>
                </a:lnTo>
                <a:lnTo>
                  <a:pt x="1049731" y="76204"/>
                </a:lnTo>
                <a:lnTo>
                  <a:pt x="1068781" y="75996"/>
                </a:lnTo>
                <a:lnTo>
                  <a:pt x="1068400" y="37896"/>
                </a:lnTo>
                <a:close/>
              </a:path>
              <a:path w="1163955" h="114300">
                <a:moveTo>
                  <a:pt x="1048969" y="0"/>
                </a:moveTo>
                <a:lnTo>
                  <a:pt x="1049350" y="38104"/>
                </a:lnTo>
                <a:lnTo>
                  <a:pt x="1068400" y="37896"/>
                </a:lnTo>
                <a:lnTo>
                  <a:pt x="1126880" y="37896"/>
                </a:lnTo>
                <a:lnTo>
                  <a:pt x="1048969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549400" y="5726559"/>
            <a:ext cx="817244" cy="715010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500" spc="5" b="1">
                <a:solidFill>
                  <a:srgbClr val="000080"/>
                </a:solidFill>
                <a:latin typeface="Times New Roman"/>
                <a:cs typeface="Times New Roman"/>
              </a:rPr>
              <a:t>St</a:t>
            </a:r>
            <a:r>
              <a:rPr dirty="0" sz="1500" spc="10" b="1">
                <a:solidFill>
                  <a:srgbClr val="000080"/>
                </a:solidFill>
                <a:latin typeface="Times New Roman"/>
                <a:cs typeface="Times New Roman"/>
              </a:rPr>
              <a:t>i</a:t>
            </a:r>
            <a:r>
              <a:rPr dirty="0" sz="1500" spc="20" b="1">
                <a:solidFill>
                  <a:srgbClr val="000080"/>
                </a:solidFill>
                <a:latin typeface="Times New Roman"/>
                <a:cs typeface="Times New Roman"/>
              </a:rPr>
              <a:t>m</a:t>
            </a:r>
            <a:r>
              <a:rPr dirty="0" sz="1500" spc="5" b="1">
                <a:solidFill>
                  <a:srgbClr val="000080"/>
                </a:solidFill>
                <a:latin typeface="Times New Roman"/>
                <a:cs typeface="Times New Roman"/>
              </a:rPr>
              <a:t>u</a:t>
            </a:r>
            <a:r>
              <a:rPr dirty="0" sz="1500" spc="5" b="1">
                <a:solidFill>
                  <a:srgbClr val="000080"/>
                </a:solidFill>
                <a:latin typeface="Times New Roman"/>
                <a:cs typeface="Times New Roman"/>
              </a:rPr>
              <a:t>l</a:t>
            </a:r>
            <a:r>
              <a:rPr dirty="0" sz="1500" spc="-10" b="1">
                <a:solidFill>
                  <a:srgbClr val="000080"/>
                </a:solidFill>
                <a:latin typeface="Times New Roman"/>
                <a:cs typeface="Times New Roman"/>
              </a:rPr>
              <a:t>a</a:t>
            </a:r>
            <a:r>
              <a:rPr dirty="0" sz="1500" b="1">
                <a:solidFill>
                  <a:srgbClr val="000080"/>
                </a:solidFill>
                <a:latin typeface="Times New Roman"/>
                <a:cs typeface="Times New Roman"/>
              </a:rPr>
              <a:t>te</a:t>
            </a:r>
            <a:endParaRPr sz="1500">
              <a:latin typeface="Times New Roman"/>
              <a:cs typeface="Times New Roman"/>
            </a:endParaRPr>
          </a:p>
          <a:p>
            <a:pPr marL="38735">
              <a:lnSpc>
                <a:spcPct val="100000"/>
              </a:lnSpc>
              <a:spcBef>
                <a:spcPts val="915"/>
              </a:spcBef>
            </a:pPr>
            <a:r>
              <a:rPr dirty="0" sz="1500" spc="5" b="1">
                <a:latin typeface="Times New Roman"/>
                <a:cs typeface="Times New Roman"/>
              </a:rPr>
              <a:t>Inhibit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7362" y="4446651"/>
            <a:ext cx="812800" cy="346075"/>
          </a:xfrm>
          <a:prstGeom prst="rect">
            <a:avLst/>
          </a:prstGeom>
          <a:ln w="12700">
            <a:solidFill>
              <a:srgbClr val="1204D5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dirty="0" sz="1600" b="1">
                <a:latin typeface="Times New Roman"/>
                <a:cs typeface="Times New Roman"/>
              </a:rPr>
              <a:t>Muscle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98951" y="3886200"/>
            <a:ext cx="665480" cy="346075"/>
          </a:xfrm>
          <a:prstGeom prst="rect">
            <a:avLst/>
          </a:prstGeom>
          <a:ln w="12700">
            <a:solidFill>
              <a:srgbClr val="1204D5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93345">
              <a:lnSpc>
                <a:spcPct val="100000"/>
              </a:lnSpc>
              <a:spcBef>
                <a:spcPts val="300"/>
              </a:spcBef>
            </a:pPr>
            <a:r>
              <a:rPr dirty="0" sz="1600" b="1">
                <a:latin typeface="Times New Roman"/>
                <a:cs typeface="Times New Roman"/>
              </a:rPr>
              <a:t>Liver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662926" y="4425950"/>
            <a:ext cx="890905" cy="590550"/>
          </a:xfrm>
          <a:prstGeom prst="rect">
            <a:avLst/>
          </a:prstGeom>
          <a:ln w="12700">
            <a:solidFill>
              <a:srgbClr val="1204D5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300"/>
              </a:spcBef>
            </a:pPr>
            <a:r>
              <a:rPr dirty="0" sz="1600" b="1">
                <a:latin typeface="Times New Roman"/>
                <a:cs typeface="Times New Roman"/>
              </a:rPr>
              <a:t>Adipose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600" b="1">
                <a:latin typeface="Times New Roman"/>
                <a:cs typeface="Times New Roman"/>
              </a:rPr>
              <a:t>tissue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56403" y="5738571"/>
            <a:ext cx="1371600" cy="758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b="1">
                <a:latin typeface="Times New Roman"/>
                <a:cs typeface="Times New Roman"/>
              </a:rPr>
              <a:t>Glucose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b="1">
                <a:latin typeface="Times New Roman"/>
                <a:cs typeface="Times New Roman"/>
              </a:rPr>
              <a:t>Free fatty</a:t>
            </a:r>
            <a:r>
              <a:rPr dirty="0" sz="1600" spc="-10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acids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10" b="1">
                <a:latin typeface="Times New Roman"/>
                <a:cs typeface="Times New Roman"/>
              </a:rPr>
              <a:t>Amino</a:t>
            </a:r>
            <a:r>
              <a:rPr dirty="0" sz="1600" b="1">
                <a:latin typeface="Times New Roman"/>
                <a:cs typeface="Times New Roman"/>
              </a:rPr>
              <a:t> acids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 rot="10860000">
            <a:off x="4979435" y="6261674"/>
            <a:ext cx="270451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00"/>
              </a:lnSpc>
            </a:pPr>
            <a:r>
              <a:rPr dirty="0" sz="1800" b="1">
                <a:latin typeface="Symbol"/>
                <a:cs typeface="Symbol"/>
              </a:rPr>
              <a:t>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 rot="10860000">
            <a:off x="4979742" y="6002614"/>
            <a:ext cx="269576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00"/>
              </a:lnSpc>
            </a:pPr>
            <a:r>
              <a:rPr dirty="0" sz="1800" spc="-5" b="1">
                <a:latin typeface="Symbol"/>
                <a:cs typeface="Symbol"/>
              </a:rPr>
              <a:t>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35" name="object 35"/>
          <p:cNvSpPr txBox="1"/>
          <p:nvPr/>
        </p:nvSpPr>
        <p:spPr>
          <a:xfrm rot="10860000">
            <a:off x="4979742" y="5766089"/>
            <a:ext cx="269576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00"/>
              </a:lnSpc>
            </a:pPr>
            <a:r>
              <a:rPr dirty="0" sz="1800" spc="-5" b="1">
                <a:latin typeface="Symbol"/>
                <a:cs typeface="Symbol"/>
              </a:rPr>
              <a:t>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162800" y="2686050"/>
            <a:ext cx="838200" cy="114300"/>
          </a:xfrm>
          <a:custGeom>
            <a:avLst/>
            <a:gdLst/>
            <a:ahLst/>
            <a:cxnLst/>
            <a:rect l="l" t="t" r="r" b="b"/>
            <a:pathLst>
              <a:path w="838200" h="114300">
                <a:moveTo>
                  <a:pt x="381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8100" y="76200"/>
                </a:lnTo>
                <a:lnTo>
                  <a:pt x="38100" y="38100"/>
                </a:lnTo>
                <a:close/>
              </a:path>
              <a:path w="838200" h="114300">
                <a:moveTo>
                  <a:pt x="114300" y="38100"/>
                </a:moveTo>
                <a:lnTo>
                  <a:pt x="76200" y="38100"/>
                </a:lnTo>
                <a:lnTo>
                  <a:pt x="7620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838200" h="114300">
                <a:moveTo>
                  <a:pt x="190500" y="38100"/>
                </a:moveTo>
                <a:lnTo>
                  <a:pt x="152400" y="38100"/>
                </a:lnTo>
                <a:lnTo>
                  <a:pt x="152400" y="76200"/>
                </a:lnTo>
                <a:lnTo>
                  <a:pt x="190500" y="76200"/>
                </a:lnTo>
                <a:lnTo>
                  <a:pt x="190500" y="38100"/>
                </a:lnTo>
                <a:close/>
              </a:path>
              <a:path w="838200" h="114300">
                <a:moveTo>
                  <a:pt x="266700" y="38100"/>
                </a:moveTo>
                <a:lnTo>
                  <a:pt x="228600" y="38100"/>
                </a:lnTo>
                <a:lnTo>
                  <a:pt x="228600" y="76200"/>
                </a:lnTo>
                <a:lnTo>
                  <a:pt x="266700" y="76200"/>
                </a:lnTo>
                <a:lnTo>
                  <a:pt x="266700" y="38100"/>
                </a:lnTo>
                <a:close/>
              </a:path>
              <a:path w="838200" h="114300">
                <a:moveTo>
                  <a:pt x="342900" y="38100"/>
                </a:moveTo>
                <a:lnTo>
                  <a:pt x="304800" y="38100"/>
                </a:lnTo>
                <a:lnTo>
                  <a:pt x="304800" y="76200"/>
                </a:lnTo>
                <a:lnTo>
                  <a:pt x="342900" y="76200"/>
                </a:lnTo>
                <a:lnTo>
                  <a:pt x="342900" y="38100"/>
                </a:lnTo>
                <a:close/>
              </a:path>
              <a:path w="838200" h="114300">
                <a:moveTo>
                  <a:pt x="419100" y="38100"/>
                </a:moveTo>
                <a:lnTo>
                  <a:pt x="381000" y="38100"/>
                </a:lnTo>
                <a:lnTo>
                  <a:pt x="381000" y="76200"/>
                </a:lnTo>
                <a:lnTo>
                  <a:pt x="419100" y="76200"/>
                </a:lnTo>
                <a:lnTo>
                  <a:pt x="419100" y="38100"/>
                </a:lnTo>
                <a:close/>
              </a:path>
              <a:path w="838200" h="114300">
                <a:moveTo>
                  <a:pt x="495300" y="38100"/>
                </a:moveTo>
                <a:lnTo>
                  <a:pt x="457200" y="38100"/>
                </a:lnTo>
                <a:lnTo>
                  <a:pt x="457200" y="76200"/>
                </a:lnTo>
                <a:lnTo>
                  <a:pt x="495300" y="76200"/>
                </a:lnTo>
                <a:lnTo>
                  <a:pt x="495300" y="38100"/>
                </a:lnTo>
                <a:close/>
              </a:path>
              <a:path w="838200" h="114300">
                <a:moveTo>
                  <a:pt x="571500" y="38100"/>
                </a:moveTo>
                <a:lnTo>
                  <a:pt x="533400" y="38100"/>
                </a:lnTo>
                <a:lnTo>
                  <a:pt x="533400" y="76200"/>
                </a:lnTo>
                <a:lnTo>
                  <a:pt x="571500" y="76200"/>
                </a:lnTo>
                <a:lnTo>
                  <a:pt x="571500" y="38100"/>
                </a:lnTo>
                <a:close/>
              </a:path>
              <a:path w="838200" h="114300">
                <a:moveTo>
                  <a:pt x="647700" y="38100"/>
                </a:moveTo>
                <a:lnTo>
                  <a:pt x="609600" y="38100"/>
                </a:lnTo>
                <a:lnTo>
                  <a:pt x="609600" y="76200"/>
                </a:lnTo>
                <a:lnTo>
                  <a:pt x="647700" y="76200"/>
                </a:lnTo>
                <a:lnTo>
                  <a:pt x="647700" y="38100"/>
                </a:lnTo>
                <a:close/>
              </a:path>
              <a:path w="838200" h="114300">
                <a:moveTo>
                  <a:pt x="723900" y="0"/>
                </a:moveTo>
                <a:lnTo>
                  <a:pt x="723900" y="114300"/>
                </a:lnTo>
                <a:lnTo>
                  <a:pt x="838200" y="57150"/>
                </a:lnTo>
                <a:lnTo>
                  <a:pt x="723900" y="0"/>
                </a:lnTo>
                <a:close/>
              </a:path>
              <a:path w="838200" h="114300">
                <a:moveTo>
                  <a:pt x="723900" y="38100"/>
                </a:moveTo>
                <a:lnTo>
                  <a:pt x="685800" y="38100"/>
                </a:lnTo>
                <a:lnTo>
                  <a:pt x="685800" y="76200"/>
                </a:lnTo>
                <a:lnTo>
                  <a:pt x="723900" y="76200"/>
                </a:lnTo>
                <a:lnTo>
                  <a:pt x="7239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44487" y="6264275"/>
            <a:ext cx="1151255" cy="114300"/>
          </a:xfrm>
          <a:custGeom>
            <a:avLst/>
            <a:gdLst/>
            <a:ahLst/>
            <a:cxnLst/>
            <a:rect l="l" t="t" r="r" b="b"/>
            <a:pathLst>
              <a:path w="1151255" h="114300">
                <a:moveTo>
                  <a:pt x="381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8100" y="76200"/>
                </a:lnTo>
                <a:lnTo>
                  <a:pt x="38100" y="38100"/>
                </a:lnTo>
                <a:close/>
              </a:path>
              <a:path w="1151255" h="114300">
                <a:moveTo>
                  <a:pt x="114300" y="38100"/>
                </a:moveTo>
                <a:lnTo>
                  <a:pt x="76200" y="38100"/>
                </a:lnTo>
                <a:lnTo>
                  <a:pt x="7620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1151255" h="114300">
                <a:moveTo>
                  <a:pt x="190500" y="38100"/>
                </a:moveTo>
                <a:lnTo>
                  <a:pt x="152400" y="38100"/>
                </a:lnTo>
                <a:lnTo>
                  <a:pt x="152400" y="76200"/>
                </a:lnTo>
                <a:lnTo>
                  <a:pt x="190500" y="76200"/>
                </a:lnTo>
                <a:lnTo>
                  <a:pt x="190500" y="38100"/>
                </a:lnTo>
                <a:close/>
              </a:path>
              <a:path w="1151255" h="114300">
                <a:moveTo>
                  <a:pt x="266700" y="38100"/>
                </a:moveTo>
                <a:lnTo>
                  <a:pt x="228600" y="38100"/>
                </a:lnTo>
                <a:lnTo>
                  <a:pt x="228600" y="76200"/>
                </a:lnTo>
                <a:lnTo>
                  <a:pt x="266700" y="76200"/>
                </a:lnTo>
                <a:lnTo>
                  <a:pt x="266700" y="38100"/>
                </a:lnTo>
                <a:close/>
              </a:path>
              <a:path w="1151255" h="114300">
                <a:moveTo>
                  <a:pt x="342900" y="38100"/>
                </a:moveTo>
                <a:lnTo>
                  <a:pt x="304800" y="38100"/>
                </a:lnTo>
                <a:lnTo>
                  <a:pt x="304800" y="76200"/>
                </a:lnTo>
                <a:lnTo>
                  <a:pt x="342900" y="76200"/>
                </a:lnTo>
                <a:lnTo>
                  <a:pt x="342900" y="38100"/>
                </a:lnTo>
                <a:close/>
              </a:path>
              <a:path w="1151255" h="114300">
                <a:moveTo>
                  <a:pt x="419100" y="38100"/>
                </a:moveTo>
                <a:lnTo>
                  <a:pt x="381000" y="38100"/>
                </a:lnTo>
                <a:lnTo>
                  <a:pt x="381000" y="76200"/>
                </a:lnTo>
                <a:lnTo>
                  <a:pt x="419100" y="76200"/>
                </a:lnTo>
                <a:lnTo>
                  <a:pt x="419100" y="38100"/>
                </a:lnTo>
                <a:close/>
              </a:path>
              <a:path w="1151255" h="114300">
                <a:moveTo>
                  <a:pt x="495300" y="38100"/>
                </a:moveTo>
                <a:lnTo>
                  <a:pt x="457200" y="38100"/>
                </a:lnTo>
                <a:lnTo>
                  <a:pt x="457200" y="76200"/>
                </a:lnTo>
                <a:lnTo>
                  <a:pt x="495300" y="76200"/>
                </a:lnTo>
                <a:lnTo>
                  <a:pt x="495300" y="38100"/>
                </a:lnTo>
                <a:close/>
              </a:path>
              <a:path w="1151255" h="114300">
                <a:moveTo>
                  <a:pt x="571500" y="38100"/>
                </a:moveTo>
                <a:lnTo>
                  <a:pt x="533400" y="38100"/>
                </a:lnTo>
                <a:lnTo>
                  <a:pt x="533400" y="76200"/>
                </a:lnTo>
                <a:lnTo>
                  <a:pt x="571500" y="76200"/>
                </a:lnTo>
                <a:lnTo>
                  <a:pt x="571500" y="38100"/>
                </a:lnTo>
                <a:close/>
              </a:path>
              <a:path w="1151255" h="114300">
                <a:moveTo>
                  <a:pt x="647700" y="38100"/>
                </a:moveTo>
                <a:lnTo>
                  <a:pt x="609600" y="38100"/>
                </a:lnTo>
                <a:lnTo>
                  <a:pt x="609600" y="76200"/>
                </a:lnTo>
                <a:lnTo>
                  <a:pt x="647700" y="76200"/>
                </a:lnTo>
                <a:lnTo>
                  <a:pt x="647700" y="38100"/>
                </a:lnTo>
                <a:close/>
              </a:path>
              <a:path w="1151255" h="114300">
                <a:moveTo>
                  <a:pt x="723900" y="38100"/>
                </a:moveTo>
                <a:lnTo>
                  <a:pt x="685800" y="38100"/>
                </a:lnTo>
                <a:lnTo>
                  <a:pt x="685800" y="76200"/>
                </a:lnTo>
                <a:lnTo>
                  <a:pt x="723900" y="76200"/>
                </a:lnTo>
                <a:lnTo>
                  <a:pt x="723900" y="38100"/>
                </a:lnTo>
                <a:close/>
              </a:path>
              <a:path w="1151255" h="114300">
                <a:moveTo>
                  <a:pt x="800100" y="38100"/>
                </a:moveTo>
                <a:lnTo>
                  <a:pt x="762000" y="38100"/>
                </a:lnTo>
                <a:lnTo>
                  <a:pt x="762000" y="76200"/>
                </a:lnTo>
                <a:lnTo>
                  <a:pt x="800100" y="76200"/>
                </a:lnTo>
                <a:lnTo>
                  <a:pt x="800100" y="38100"/>
                </a:lnTo>
                <a:close/>
              </a:path>
              <a:path w="1151255" h="114300">
                <a:moveTo>
                  <a:pt x="876300" y="38100"/>
                </a:moveTo>
                <a:lnTo>
                  <a:pt x="838200" y="38100"/>
                </a:lnTo>
                <a:lnTo>
                  <a:pt x="838200" y="76200"/>
                </a:lnTo>
                <a:lnTo>
                  <a:pt x="876300" y="76200"/>
                </a:lnTo>
                <a:lnTo>
                  <a:pt x="876300" y="38100"/>
                </a:lnTo>
                <a:close/>
              </a:path>
              <a:path w="1151255" h="114300">
                <a:moveTo>
                  <a:pt x="952563" y="38100"/>
                </a:moveTo>
                <a:lnTo>
                  <a:pt x="914400" y="38100"/>
                </a:lnTo>
                <a:lnTo>
                  <a:pt x="914400" y="76200"/>
                </a:lnTo>
                <a:lnTo>
                  <a:pt x="952563" y="76200"/>
                </a:lnTo>
                <a:lnTo>
                  <a:pt x="952563" y="38100"/>
                </a:lnTo>
                <a:close/>
              </a:path>
              <a:path w="1151255" h="114300">
                <a:moveTo>
                  <a:pt x="1028763" y="38100"/>
                </a:moveTo>
                <a:lnTo>
                  <a:pt x="990663" y="38100"/>
                </a:lnTo>
                <a:lnTo>
                  <a:pt x="990663" y="76200"/>
                </a:lnTo>
                <a:lnTo>
                  <a:pt x="1028763" y="76200"/>
                </a:lnTo>
                <a:lnTo>
                  <a:pt x="1028763" y="38100"/>
                </a:lnTo>
                <a:close/>
              </a:path>
              <a:path w="1151255" h="114300">
                <a:moveTo>
                  <a:pt x="1036637" y="0"/>
                </a:moveTo>
                <a:lnTo>
                  <a:pt x="1036637" y="114300"/>
                </a:lnTo>
                <a:lnTo>
                  <a:pt x="1150937" y="57150"/>
                </a:lnTo>
                <a:lnTo>
                  <a:pt x="10366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449698" y="3246247"/>
            <a:ext cx="1275715" cy="515620"/>
          </a:xfrm>
          <a:custGeom>
            <a:avLst/>
            <a:gdLst/>
            <a:ahLst/>
            <a:cxnLst/>
            <a:rect l="l" t="t" r="r" b="b"/>
            <a:pathLst>
              <a:path w="1275714" h="515620">
                <a:moveTo>
                  <a:pt x="113632" y="35535"/>
                </a:moveTo>
                <a:lnTo>
                  <a:pt x="100006" y="71081"/>
                </a:lnTo>
                <a:lnTo>
                  <a:pt x="1261745" y="515238"/>
                </a:lnTo>
                <a:lnTo>
                  <a:pt x="1275334" y="479678"/>
                </a:lnTo>
                <a:lnTo>
                  <a:pt x="113632" y="35535"/>
                </a:lnTo>
                <a:close/>
              </a:path>
              <a:path w="1275714" h="515620">
                <a:moveTo>
                  <a:pt x="127253" y="0"/>
                </a:moveTo>
                <a:lnTo>
                  <a:pt x="0" y="12573"/>
                </a:lnTo>
                <a:lnTo>
                  <a:pt x="86360" y="106679"/>
                </a:lnTo>
                <a:lnTo>
                  <a:pt x="100006" y="71081"/>
                </a:lnTo>
                <a:lnTo>
                  <a:pt x="82168" y="64262"/>
                </a:lnTo>
                <a:lnTo>
                  <a:pt x="95758" y="28701"/>
                </a:lnTo>
                <a:lnTo>
                  <a:pt x="116251" y="28701"/>
                </a:lnTo>
                <a:lnTo>
                  <a:pt x="127253" y="0"/>
                </a:lnTo>
                <a:close/>
              </a:path>
              <a:path w="1275714" h="515620">
                <a:moveTo>
                  <a:pt x="95758" y="28701"/>
                </a:moveTo>
                <a:lnTo>
                  <a:pt x="82168" y="64262"/>
                </a:lnTo>
                <a:lnTo>
                  <a:pt x="100006" y="71081"/>
                </a:lnTo>
                <a:lnTo>
                  <a:pt x="113632" y="35535"/>
                </a:lnTo>
                <a:lnTo>
                  <a:pt x="95758" y="28701"/>
                </a:lnTo>
                <a:close/>
              </a:path>
              <a:path w="1275714" h="515620">
                <a:moveTo>
                  <a:pt x="116251" y="28701"/>
                </a:moveTo>
                <a:lnTo>
                  <a:pt x="95758" y="28701"/>
                </a:lnTo>
                <a:lnTo>
                  <a:pt x="113632" y="35535"/>
                </a:lnTo>
                <a:lnTo>
                  <a:pt x="116251" y="2870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6403085" y="2600071"/>
            <a:ext cx="677545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0" spc="5" b="1">
                <a:latin typeface="Times New Roman"/>
                <a:cs typeface="Times New Roman"/>
              </a:rPr>
              <a:t>G</a:t>
            </a:r>
            <a:r>
              <a:rPr dirty="0" sz="1500" spc="5" b="1">
                <a:latin typeface="Times New Roman"/>
                <a:cs typeface="Times New Roman"/>
              </a:rPr>
              <a:t>l</a:t>
            </a:r>
            <a:r>
              <a:rPr dirty="0" sz="1500" spc="5" b="1">
                <a:latin typeface="Times New Roman"/>
                <a:cs typeface="Times New Roman"/>
              </a:rPr>
              <a:t>uc</a:t>
            </a:r>
            <a:r>
              <a:rPr dirty="0" sz="1500" spc="-10" b="1">
                <a:latin typeface="Times New Roman"/>
                <a:cs typeface="Times New Roman"/>
              </a:rPr>
              <a:t>o</a:t>
            </a:r>
            <a:r>
              <a:rPr dirty="0" sz="1500" spc="10" b="1">
                <a:latin typeface="Times New Roman"/>
                <a:cs typeface="Times New Roman"/>
              </a:rPr>
              <a:t>s</a:t>
            </a:r>
            <a:r>
              <a:rPr dirty="0" sz="1500" spc="5" b="1">
                <a:latin typeface="Times New Roman"/>
                <a:cs typeface="Times New Roman"/>
              </a:rPr>
              <a:t>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202301" y="5373687"/>
            <a:ext cx="827405" cy="346075"/>
          </a:xfrm>
          <a:prstGeom prst="rect">
            <a:avLst/>
          </a:prstGeom>
          <a:ln w="9525">
            <a:solidFill>
              <a:srgbClr val="1204D5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6520">
              <a:lnSpc>
                <a:spcPct val="100000"/>
              </a:lnSpc>
              <a:spcBef>
                <a:spcPts val="315"/>
              </a:spcBef>
            </a:pPr>
            <a:r>
              <a:rPr dirty="0" sz="1600" spc="-5" b="1">
                <a:latin typeface="Times New Roman"/>
                <a:cs typeface="Times New Roman"/>
              </a:rPr>
              <a:t>Plasma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275895"/>
            <a:ext cx="6572250" cy="75692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000" spc="-10" b="1">
                <a:latin typeface="Verdana"/>
                <a:cs typeface="Verdana"/>
              </a:rPr>
              <a:t>2. Cortisol is </a:t>
            </a:r>
            <a:r>
              <a:rPr dirty="0" sz="2000" spc="-15" b="1">
                <a:latin typeface="Verdana"/>
                <a:cs typeface="Verdana"/>
              </a:rPr>
              <a:t>important </a:t>
            </a:r>
            <a:r>
              <a:rPr dirty="0" sz="2000" spc="-10" b="1">
                <a:latin typeface="Verdana"/>
                <a:cs typeface="Verdana"/>
              </a:rPr>
              <a:t>in </a:t>
            </a:r>
            <a:r>
              <a:rPr dirty="0" sz="2000" spc="-15" b="1">
                <a:latin typeface="Verdana"/>
                <a:cs typeface="Verdana"/>
              </a:rPr>
              <a:t>resisting stress</a:t>
            </a:r>
            <a:r>
              <a:rPr dirty="0" sz="2000" spc="475" b="1">
                <a:latin typeface="Verdana"/>
                <a:cs typeface="Verdana"/>
              </a:rPr>
              <a:t> </a:t>
            </a:r>
            <a:r>
              <a:rPr dirty="0" sz="2000" spc="-15" b="1">
                <a:latin typeface="Verdana"/>
                <a:cs typeface="Verdana"/>
              </a:rPr>
              <a:t>and</a:t>
            </a:r>
            <a:endParaRPr sz="2000">
              <a:latin typeface="Verdana"/>
              <a:cs typeface="Verdana"/>
            </a:endParaRPr>
          </a:p>
          <a:p>
            <a:pPr marL="2545715">
              <a:lnSpc>
                <a:spcPct val="100000"/>
              </a:lnSpc>
              <a:spcBef>
                <a:spcPts val="480"/>
              </a:spcBef>
            </a:pPr>
            <a:r>
              <a:rPr dirty="0" sz="2000" spc="-10" b="1">
                <a:latin typeface="Verdana"/>
                <a:cs typeface="Verdana"/>
              </a:rPr>
              <a:t>inflammation</a:t>
            </a:r>
            <a:r>
              <a:rPr dirty="0" sz="2000" spc="-10"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244" y="1444828"/>
            <a:ext cx="212026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dirty="0" sz="2050" spc="-545" b="0">
                <a:solidFill>
                  <a:srgbClr val="0E6EC5"/>
                </a:solidFill>
                <a:latin typeface="Arial"/>
                <a:cs typeface="Arial"/>
              </a:rPr>
              <a:t>	</a:t>
            </a:r>
            <a:r>
              <a:rPr dirty="0" u="heavy" sz="2400" spc="-5" b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On</a:t>
            </a:r>
            <a:r>
              <a:rPr dirty="0" u="heavy" sz="2400" spc="-55" b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2400" spc="-5" b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Stress: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3264" y="1975992"/>
            <a:ext cx="268224" cy="198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23264" y="3012948"/>
            <a:ext cx="268224" cy="198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3264" y="4964557"/>
            <a:ext cx="268224" cy="1981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267713" y="1874900"/>
            <a:ext cx="7343140" cy="36226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10">
                <a:latin typeface="Verdana"/>
                <a:cs typeface="Verdana"/>
              </a:rPr>
              <a:t>Stress </a:t>
            </a:r>
            <a:r>
              <a:rPr dirty="0" sz="2000" spc="5">
                <a:latin typeface="Verdana"/>
                <a:cs typeface="Verdana"/>
              </a:rPr>
              <a:t>include </a:t>
            </a:r>
            <a:r>
              <a:rPr dirty="0" sz="2000" spc="-10">
                <a:latin typeface="Verdana"/>
                <a:cs typeface="Verdana"/>
              </a:rPr>
              <a:t>(trauma, </a:t>
            </a:r>
            <a:r>
              <a:rPr dirty="0" sz="2000">
                <a:latin typeface="Verdana"/>
                <a:cs typeface="Verdana"/>
              </a:rPr>
              <a:t>infection, </a:t>
            </a:r>
            <a:r>
              <a:rPr dirty="0" sz="2000" spc="-35">
                <a:latin typeface="Verdana"/>
                <a:cs typeface="Verdana"/>
              </a:rPr>
              <a:t>surgery,</a:t>
            </a:r>
            <a:r>
              <a:rPr dirty="0" sz="2000" spc="-75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any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Verdana"/>
                <a:cs typeface="Verdana"/>
              </a:rPr>
              <a:t>debilitating </a:t>
            </a:r>
            <a:r>
              <a:rPr dirty="0" sz="2000" spc="-5">
                <a:latin typeface="Verdana"/>
                <a:cs typeface="Verdana"/>
              </a:rPr>
              <a:t>disease, increase </a:t>
            </a:r>
            <a:r>
              <a:rPr dirty="0" sz="2000" spc="-10">
                <a:latin typeface="Verdana"/>
                <a:cs typeface="Verdana"/>
              </a:rPr>
              <a:t>heat or</a:t>
            </a:r>
            <a:r>
              <a:rPr dirty="0" sz="2000" spc="-85">
                <a:latin typeface="Verdana"/>
                <a:cs typeface="Verdana"/>
              </a:rPr>
              <a:t> </a:t>
            </a:r>
            <a:r>
              <a:rPr dirty="0" sz="2000" spc="-5">
                <a:latin typeface="Verdana"/>
                <a:cs typeface="Verdana"/>
              </a:rPr>
              <a:t>cold).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000" spc="-10">
                <a:latin typeface="Verdana"/>
                <a:cs typeface="Verdana"/>
              </a:rPr>
              <a:t>Cortisol causes rapid </a:t>
            </a:r>
            <a:r>
              <a:rPr dirty="0" sz="2000" spc="-5">
                <a:latin typeface="Verdana"/>
                <a:cs typeface="Verdana"/>
              </a:rPr>
              <a:t>mobilization </a:t>
            </a:r>
            <a:r>
              <a:rPr dirty="0" sz="2000" spc="-15">
                <a:latin typeface="Verdana"/>
                <a:cs typeface="Verdana"/>
              </a:rPr>
              <a:t>of </a:t>
            </a:r>
            <a:r>
              <a:rPr dirty="0" sz="2000">
                <a:latin typeface="Verdana"/>
                <a:cs typeface="Verdana"/>
              </a:rPr>
              <a:t>amino </a:t>
            </a:r>
            <a:r>
              <a:rPr dirty="0" sz="2000" spc="-5">
                <a:latin typeface="Verdana"/>
                <a:cs typeface="Verdana"/>
              </a:rPr>
              <a:t>acids and </a:t>
            </a:r>
            <a:r>
              <a:rPr dirty="0" sz="2000" spc="-35">
                <a:latin typeface="Verdana"/>
                <a:cs typeface="Verdana"/>
              </a:rPr>
              <a:t>FFA  </a:t>
            </a:r>
            <a:r>
              <a:rPr dirty="0" sz="2000" spc="-15">
                <a:latin typeface="Verdana"/>
                <a:cs typeface="Verdana"/>
              </a:rPr>
              <a:t>from </a:t>
            </a:r>
            <a:r>
              <a:rPr dirty="0" sz="2000">
                <a:latin typeface="Verdana"/>
                <a:cs typeface="Verdana"/>
              </a:rPr>
              <a:t>their cellular </a:t>
            </a:r>
            <a:r>
              <a:rPr dirty="0" sz="2000" spc="-10">
                <a:latin typeface="Verdana"/>
                <a:cs typeface="Verdana"/>
              </a:rPr>
              <a:t>stores, </a:t>
            </a:r>
            <a:r>
              <a:rPr dirty="0" sz="2000" spc="5">
                <a:latin typeface="Verdana"/>
                <a:cs typeface="Verdana"/>
              </a:rPr>
              <a:t>making </a:t>
            </a:r>
            <a:r>
              <a:rPr dirty="0" sz="2000" spc="-10">
                <a:latin typeface="Verdana"/>
                <a:cs typeface="Verdana"/>
              </a:rPr>
              <a:t>them </a:t>
            </a:r>
            <a:r>
              <a:rPr dirty="0" sz="2000">
                <a:latin typeface="Verdana"/>
                <a:cs typeface="Verdana"/>
              </a:rPr>
              <a:t>immediately  </a:t>
            </a:r>
            <a:r>
              <a:rPr dirty="0" sz="2000" spc="-5">
                <a:latin typeface="Verdana"/>
                <a:cs typeface="Verdana"/>
              </a:rPr>
              <a:t>available </a:t>
            </a:r>
            <a:r>
              <a:rPr dirty="0" sz="2000" spc="-10">
                <a:latin typeface="Verdana"/>
                <a:cs typeface="Verdana"/>
              </a:rPr>
              <a:t>both </a:t>
            </a:r>
            <a:r>
              <a:rPr dirty="0" sz="2000" spc="-5">
                <a:latin typeface="Verdana"/>
                <a:cs typeface="Verdana"/>
              </a:rPr>
              <a:t>for </a:t>
            </a:r>
            <a:r>
              <a:rPr dirty="0" sz="2000" spc="-10">
                <a:latin typeface="Verdana"/>
                <a:cs typeface="Verdana"/>
              </a:rPr>
              <a:t>energy </a:t>
            </a:r>
            <a:r>
              <a:rPr dirty="0" sz="2000" spc="-5">
                <a:latin typeface="Verdana"/>
                <a:cs typeface="Verdana"/>
              </a:rPr>
              <a:t>&amp; synthesis </a:t>
            </a:r>
            <a:r>
              <a:rPr dirty="0" sz="2000" spc="-15">
                <a:latin typeface="Verdana"/>
                <a:cs typeface="Verdana"/>
              </a:rPr>
              <a:t>of </a:t>
            </a:r>
            <a:r>
              <a:rPr dirty="0" sz="2000" spc="-10">
                <a:latin typeface="Verdana"/>
                <a:cs typeface="Verdana"/>
              </a:rPr>
              <a:t>other  </a:t>
            </a:r>
            <a:r>
              <a:rPr dirty="0" sz="2000" spc="-5">
                <a:latin typeface="Verdana"/>
                <a:cs typeface="Verdana"/>
              </a:rPr>
              <a:t>compounds, </a:t>
            </a:r>
            <a:r>
              <a:rPr dirty="0" sz="2000">
                <a:latin typeface="Verdana"/>
                <a:cs typeface="Verdana"/>
              </a:rPr>
              <a:t>including </a:t>
            </a:r>
            <a:r>
              <a:rPr dirty="0" sz="2000" spc="-5">
                <a:latin typeface="Verdana"/>
                <a:cs typeface="Verdana"/>
              </a:rPr>
              <a:t>glucose, </a:t>
            </a:r>
            <a:r>
              <a:rPr dirty="0" sz="2000" spc="-10">
                <a:latin typeface="Verdana"/>
                <a:cs typeface="Verdana"/>
              </a:rPr>
              <a:t>needed </a:t>
            </a:r>
            <a:r>
              <a:rPr dirty="0" sz="2000" spc="10">
                <a:latin typeface="Verdana"/>
                <a:cs typeface="Verdana"/>
              </a:rPr>
              <a:t>by </a:t>
            </a:r>
            <a:r>
              <a:rPr dirty="0" sz="2000" spc="5">
                <a:latin typeface="Verdana"/>
                <a:cs typeface="Verdana"/>
              </a:rPr>
              <a:t>the </a:t>
            </a:r>
            <a:r>
              <a:rPr dirty="0" sz="2000" spc="-5">
                <a:latin typeface="Verdana"/>
                <a:cs typeface="Verdana"/>
              </a:rPr>
              <a:t>different  tissues </a:t>
            </a:r>
            <a:r>
              <a:rPr dirty="0" sz="2000" spc="5">
                <a:latin typeface="Verdana"/>
                <a:cs typeface="Verdana"/>
              </a:rPr>
              <a:t>in </a:t>
            </a:r>
            <a:r>
              <a:rPr dirty="0" sz="2000">
                <a:latin typeface="Verdana"/>
                <a:cs typeface="Verdana"/>
              </a:rPr>
              <a:t>the</a:t>
            </a:r>
            <a:r>
              <a:rPr dirty="0" sz="2000" spc="-75">
                <a:latin typeface="Verdana"/>
                <a:cs typeface="Verdana"/>
              </a:rPr>
              <a:t> </a:t>
            </a:r>
            <a:r>
              <a:rPr dirty="0" sz="2000" spc="-45">
                <a:latin typeface="Verdana"/>
                <a:cs typeface="Verdana"/>
              </a:rPr>
              <a:t>body.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532130" indent="88265">
              <a:lnSpc>
                <a:spcPct val="100000"/>
              </a:lnSpc>
              <a:spcBef>
                <a:spcPts val="5"/>
              </a:spcBef>
              <a:tabLst>
                <a:tab pos="662940" algn="l"/>
              </a:tabLst>
            </a:pPr>
            <a:r>
              <a:rPr dirty="0" sz="2000" spc="-105">
                <a:latin typeface="Verdana"/>
                <a:cs typeface="Verdana"/>
              </a:rPr>
              <a:t>BP,	</a:t>
            </a:r>
            <a:r>
              <a:rPr dirty="0" sz="2000" spc="-10">
                <a:latin typeface="Verdana"/>
                <a:cs typeface="Verdana"/>
              </a:rPr>
              <a:t>glycogen, </a:t>
            </a:r>
            <a:r>
              <a:rPr dirty="0" sz="2000" spc="-15">
                <a:latin typeface="Verdana"/>
                <a:cs typeface="Verdana"/>
              </a:rPr>
              <a:t>prevents </a:t>
            </a:r>
            <a:r>
              <a:rPr dirty="0" sz="2000" spc="-10">
                <a:latin typeface="Verdana"/>
                <a:cs typeface="Verdana"/>
              </a:rPr>
              <a:t>stress </a:t>
            </a:r>
            <a:r>
              <a:rPr dirty="0" sz="2000" spc="-5">
                <a:latin typeface="Verdana"/>
                <a:cs typeface="Verdana"/>
              </a:rPr>
              <a:t>induced </a:t>
            </a:r>
            <a:r>
              <a:rPr dirty="0" sz="2000" spc="-10">
                <a:latin typeface="Verdana"/>
                <a:cs typeface="Verdana"/>
              </a:rPr>
              <a:t>reaction </a:t>
            </a:r>
            <a:r>
              <a:rPr dirty="0" sz="2000" spc="-15">
                <a:latin typeface="Verdana"/>
                <a:cs typeface="Verdana"/>
              </a:rPr>
              <a:t>from  </a:t>
            </a:r>
            <a:r>
              <a:rPr dirty="0" sz="2000" spc="-5">
                <a:latin typeface="Verdana"/>
                <a:cs typeface="Verdana"/>
              </a:rPr>
              <a:t>becoming </a:t>
            </a:r>
            <a:r>
              <a:rPr dirty="0" sz="2000" spc="-15">
                <a:latin typeface="Verdana"/>
                <a:cs typeface="Verdana"/>
              </a:rPr>
              <a:t>excessive.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04900" y="4876800"/>
            <a:ext cx="76200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90700" y="4924425"/>
            <a:ext cx="76200" cy="22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0604" y="1218387"/>
            <a:ext cx="504190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40" b="0">
                <a:latin typeface="Arial"/>
                <a:cs typeface="Arial"/>
              </a:rPr>
              <a:t>Glucocorticoids </a:t>
            </a:r>
            <a:r>
              <a:rPr dirty="0" spc="-170" b="0">
                <a:latin typeface="Arial"/>
                <a:cs typeface="Arial"/>
              </a:rPr>
              <a:t>and</a:t>
            </a:r>
            <a:r>
              <a:rPr dirty="0" spc="-190" b="0">
                <a:latin typeface="Arial"/>
                <a:cs typeface="Arial"/>
              </a:rPr>
              <a:t> </a:t>
            </a:r>
            <a:r>
              <a:rPr dirty="0" spc="-220" b="0">
                <a:latin typeface="Arial"/>
                <a:cs typeface="Arial"/>
              </a:rPr>
              <a:t>Stress: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9644" y="2112721"/>
            <a:ext cx="7000240" cy="2684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00"/>
              </a:spcBef>
              <a:buSzPct val="93750"/>
              <a:buFont typeface="Arial"/>
              <a:buChar char=""/>
              <a:tabLst>
                <a:tab pos="287020" algn="l"/>
              </a:tabLst>
            </a:pPr>
            <a:r>
              <a:rPr dirty="0" sz="2400" spc="10">
                <a:latin typeface="Georgia"/>
                <a:cs typeface="Georgia"/>
              </a:rPr>
              <a:t>Without </a:t>
            </a:r>
            <a:r>
              <a:rPr dirty="0" sz="2400" spc="-20">
                <a:latin typeface="Georgia"/>
                <a:cs typeface="Georgia"/>
              </a:rPr>
              <a:t>Glucocorticoids </a:t>
            </a:r>
            <a:r>
              <a:rPr dirty="0" sz="2400" spc="-35">
                <a:latin typeface="Georgia"/>
                <a:cs typeface="Georgia"/>
              </a:rPr>
              <a:t>, </a:t>
            </a:r>
            <a:r>
              <a:rPr dirty="0" sz="2400" spc="-5">
                <a:latin typeface="Georgia"/>
                <a:cs typeface="Georgia"/>
              </a:rPr>
              <a:t>the </a:t>
            </a:r>
            <a:r>
              <a:rPr dirty="0" sz="2400" spc="-15">
                <a:latin typeface="Georgia"/>
                <a:cs typeface="Georgia"/>
              </a:rPr>
              <a:t>body </a:t>
            </a:r>
            <a:r>
              <a:rPr dirty="0" sz="2400" spc="-20">
                <a:latin typeface="Georgia"/>
                <a:cs typeface="Georgia"/>
              </a:rPr>
              <a:t>cannot</a:t>
            </a:r>
            <a:r>
              <a:rPr dirty="0" sz="2400" spc="290">
                <a:latin typeface="Georgia"/>
                <a:cs typeface="Georgia"/>
              </a:rPr>
              <a:t> </a:t>
            </a:r>
            <a:r>
              <a:rPr dirty="0" sz="2400" spc="-10">
                <a:latin typeface="Georgia"/>
                <a:cs typeface="Georgia"/>
              </a:rPr>
              <a:t>cope</a:t>
            </a:r>
            <a:endParaRPr sz="2400">
              <a:latin typeface="Georgia"/>
              <a:cs typeface="Georgia"/>
            </a:endParaRPr>
          </a:p>
          <a:p>
            <a:pPr marL="286385">
              <a:lnSpc>
                <a:spcPct val="100000"/>
              </a:lnSpc>
            </a:pPr>
            <a:r>
              <a:rPr dirty="0" sz="2400" spc="-15">
                <a:latin typeface="Georgia"/>
                <a:cs typeface="Georgia"/>
              </a:rPr>
              <a:t>with </a:t>
            </a:r>
            <a:r>
              <a:rPr dirty="0" sz="2400" spc="-20">
                <a:latin typeface="Georgia"/>
                <a:cs typeface="Georgia"/>
              </a:rPr>
              <a:t>even </a:t>
            </a:r>
            <a:r>
              <a:rPr dirty="0" sz="2400" spc="-30">
                <a:latin typeface="Georgia"/>
                <a:cs typeface="Georgia"/>
              </a:rPr>
              <a:t>mild</a:t>
            </a:r>
            <a:r>
              <a:rPr dirty="0" sz="2400" spc="105">
                <a:latin typeface="Georgia"/>
                <a:cs typeface="Georgia"/>
              </a:rPr>
              <a:t> </a:t>
            </a:r>
            <a:r>
              <a:rPr dirty="0" sz="2400" spc="-50">
                <a:latin typeface="Georgia"/>
                <a:cs typeface="Georgia"/>
              </a:rPr>
              <a:t>stressors</a:t>
            </a:r>
            <a:endParaRPr sz="2400">
              <a:latin typeface="Georgia"/>
              <a:cs typeface="Georgia"/>
            </a:endParaRPr>
          </a:p>
          <a:p>
            <a:pPr marL="286385" indent="-273685">
              <a:lnSpc>
                <a:spcPct val="100000"/>
              </a:lnSpc>
              <a:spcBef>
                <a:spcPts val="580"/>
              </a:spcBef>
              <a:buSzPct val="93750"/>
              <a:buFont typeface="Arial"/>
              <a:buChar char=""/>
              <a:tabLst>
                <a:tab pos="287020" algn="l"/>
              </a:tabLst>
            </a:pPr>
            <a:r>
              <a:rPr dirty="0" sz="2400" spc="-65">
                <a:latin typeface="Georgia"/>
                <a:cs typeface="Georgia"/>
              </a:rPr>
              <a:t>Fat </a:t>
            </a:r>
            <a:r>
              <a:rPr dirty="0" sz="2400" spc="-80">
                <a:latin typeface="Georgia"/>
                <a:cs typeface="Georgia"/>
              </a:rPr>
              <a:t>&amp; </a:t>
            </a:r>
            <a:r>
              <a:rPr dirty="0" sz="2400" spc="-15">
                <a:latin typeface="Georgia"/>
                <a:cs typeface="Georgia"/>
              </a:rPr>
              <a:t>glucose </a:t>
            </a:r>
            <a:r>
              <a:rPr dirty="0" sz="2400" spc="-30">
                <a:latin typeface="Georgia"/>
                <a:cs typeface="Georgia"/>
              </a:rPr>
              <a:t>metabolism </a:t>
            </a:r>
            <a:r>
              <a:rPr dirty="0" sz="1600" spc="85">
                <a:latin typeface="Georgia"/>
                <a:cs typeface="Georgia"/>
              </a:rPr>
              <a:t>(</a:t>
            </a:r>
            <a:r>
              <a:rPr dirty="0" sz="1600" spc="85" b="1">
                <a:latin typeface="Times New Roman"/>
                <a:cs typeface="Times New Roman"/>
              </a:rPr>
              <a:t>Redistribution </a:t>
            </a:r>
            <a:r>
              <a:rPr dirty="0" sz="1600" spc="95" b="1">
                <a:latin typeface="Times New Roman"/>
                <a:cs typeface="Times New Roman"/>
              </a:rPr>
              <a:t>of</a:t>
            </a:r>
            <a:r>
              <a:rPr dirty="0" sz="1600" spc="-300" b="1">
                <a:latin typeface="Times New Roman"/>
                <a:cs typeface="Times New Roman"/>
              </a:rPr>
              <a:t> </a:t>
            </a:r>
            <a:r>
              <a:rPr dirty="0" sz="1600" spc="35" b="1">
                <a:latin typeface="Times New Roman"/>
                <a:cs typeface="Times New Roman"/>
              </a:rPr>
              <a:t>Fat, </a:t>
            </a:r>
            <a:r>
              <a:rPr dirty="0" sz="1600" spc="90" b="1">
                <a:latin typeface="Times New Roman"/>
                <a:cs typeface="Times New Roman"/>
              </a:rPr>
              <a:t>increase </a:t>
            </a:r>
            <a:r>
              <a:rPr dirty="0" sz="1600" spc="-165" b="1">
                <a:latin typeface="Times New Roman"/>
                <a:cs typeface="Times New Roman"/>
              </a:rPr>
              <a:t>of</a:t>
            </a:r>
            <a:endParaRPr sz="16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  <a:spcBef>
                <a:spcPts val="30"/>
              </a:spcBef>
            </a:pPr>
            <a:r>
              <a:rPr dirty="0" sz="1600" spc="105" b="1">
                <a:latin typeface="Times New Roman"/>
                <a:cs typeface="Times New Roman"/>
              </a:rPr>
              <a:t>glucose)</a:t>
            </a:r>
            <a:endParaRPr sz="1600">
              <a:latin typeface="Times New Roman"/>
              <a:cs typeface="Times New Roman"/>
            </a:endParaRPr>
          </a:p>
          <a:p>
            <a:pPr marL="286385" marR="1383665" indent="-273685">
              <a:lnSpc>
                <a:spcPct val="100000"/>
              </a:lnSpc>
              <a:spcBef>
                <a:spcPts val="545"/>
              </a:spcBef>
              <a:buSzPct val="93750"/>
              <a:buFont typeface="Arial"/>
              <a:buChar char=""/>
              <a:tabLst>
                <a:tab pos="287020" algn="l"/>
              </a:tabLst>
            </a:pPr>
            <a:r>
              <a:rPr dirty="0" sz="2400" spc="-25">
                <a:latin typeface="Georgia"/>
                <a:cs typeface="Georgia"/>
              </a:rPr>
              <a:t>Maintenance </a:t>
            </a:r>
            <a:r>
              <a:rPr dirty="0" sz="2400" spc="-20">
                <a:latin typeface="Georgia"/>
                <a:cs typeface="Georgia"/>
              </a:rPr>
              <a:t>of </a:t>
            </a:r>
            <a:r>
              <a:rPr dirty="0" sz="2400" spc="-5">
                <a:latin typeface="Georgia"/>
                <a:cs typeface="Georgia"/>
              </a:rPr>
              <a:t>the </a:t>
            </a:r>
            <a:r>
              <a:rPr dirty="0" sz="2400" spc="-45">
                <a:latin typeface="Georgia"/>
                <a:cs typeface="Georgia"/>
              </a:rPr>
              <a:t>vascular </a:t>
            </a:r>
            <a:r>
              <a:rPr dirty="0" sz="2400" spc="-40">
                <a:latin typeface="Georgia"/>
                <a:cs typeface="Georgia"/>
              </a:rPr>
              <a:t>response </a:t>
            </a:r>
            <a:r>
              <a:rPr dirty="0" sz="2400" spc="-185">
                <a:latin typeface="Georgia"/>
                <a:cs typeface="Georgia"/>
              </a:rPr>
              <a:t>to  </a:t>
            </a:r>
            <a:r>
              <a:rPr dirty="0" sz="2400" spc="-30">
                <a:latin typeface="Georgia"/>
                <a:cs typeface="Georgia"/>
              </a:rPr>
              <a:t>norepinephrine</a:t>
            </a:r>
            <a:endParaRPr sz="2400">
              <a:latin typeface="Georgia"/>
              <a:cs typeface="Georgia"/>
            </a:endParaRPr>
          </a:p>
          <a:p>
            <a:pPr marL="286385" indent="-273685">
              <a:lnSpc>
                <a:spcPct val="100000"/>
              </a:lnSpc>
              <a:spcBef>
                <a:spcPts val="580"/>
              </a:spcBef>
              <a:buSzPct val="93750"/>
              <a:buFont typeface="Arial"/>
              <a:buChar char=""/>
              <a:tabLst>
                <a:tab pos="287020" algn="l"/>
              </a:tabLst>
            </a:pPr>
            <a:r>
              <a:rPr dirty="0" sz="2400" spc="-45">
                <a:latin typeface="Georgia"/>
                <a:cs typeface="Georgia"/>
              </a:rPr>
              <a:t>Effects </a:t>
            </a:r>
            <a:r>
              <a:rPr dirty="0" sz="2400" spc="-10">
                <a:latin typeface="Georgia"/>
                <a:cs typeface="Georgia"/>
              </a:rPr>
              <a:t>on</a:t>
            </a:r>
            <a:r>
              <a:rPr dirty="0" sz="2400" spc="85">
                <a:latin typeface="Georgia"/>
                <a:cs typeface="Georgia"/>
              </a:rPr>
              <a:t> </a:t>
            </a:r>
            <a:r>
              <a:rPr dirty="0" sz="2400" spc="-55">
                <a:latin typeface="Georgia"/>
                <a:cs typeface="Georgia"/>
              </a:rPr>
              <a:t>CNS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944" y="1573733"/>
            <a:ext cx="371855" cy="277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8944" y="2765805"/>
            <a:ext cx="371855" cy="277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48944" y="3958082"/>
            <a:ext cx="371855" cy="277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6244" y="1487500"/>
            <a:ext cx="7882890" cy="47752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latin typeface="Verdana"/>
                <a:cs typeface="Verdana"/>
              </a:rPr>
              <a:t>Damage to the </a:t>
            </a:r>
            <a:r>
              <a:rPr dirty="0" sz="2300" spc="5">
                <a:latin typeface="Verdana"/>
                <a:cs typeface="Verdana"/>
              </a:rPr>
              <a:t>tissues </a:t>
            </a:r>
            <a:r>
              <a:rPr dirty="0" sz="2300">
                <a:latin typeface="Verdana"/>
                <a:cs typeface="Verdana"/>
              </a:rPr>
              <a:t>by trauma/infection</a:t>
            </a:r>
            <a:r>
              <a:rPr dirty="0" sz="2300" spc="-17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almost</a:t>
            </a:r>
            <a:endParaRPr sz="230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</a:pPr>
            <a:r>
              <a:rPr dirty="0" sz="2300" spc="-5">
                <a:latin typeface="Verdana"/>
                <a:cs typeface="Verdana"/>
              </a:rPr>
              <a:t>always </a:t>
            </a:r>
            <a:r>
              <a:rPr dirty="0" sz="2300">
                <a:latin typeface="Verdana"/>
                <a:cs typeface="Verdana"/>
              </a:rPr>
              <a:t>leads </a:t>
            </a:r>
            <a:r>
              <a:rPr dirty="0" sz="2300" spc="-5">
                <a:latin typeface="Verdana"/>
                <a:cs typeface="Verdana"/>
              </a:rPr>
              <a:t>to</a:t>
            </a:r>
            <a:r>
              <a:rPr dirty="0" sz="2300" spc="-4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inflammation.</a:t>
            </a:r>
            <a:endParaRPr sz="2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5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dirty="0" sz="2300">
                <a:latin typeface="Verdana"/>
                <a:cs typeface="Verdana"/>
              </a:rPr>
              <a:t>Inflammation can </a:t>
            </a:r>
            <a:r>
              <a:rPr dirty="0" sz="2300" spc="-5">
                <a:latin typeface="Verdana"/>
                <a:cs typeface="Verdana"/>
              </a:rPr>
              <a:t>be more </a:t>
            </a:r>
            <a:r>
              <a:rPr dirty="0" sz="2300">
                <a:latin typeface="Verdana"/>
                <a:cs typeface="Verdana"/>
              </a:rPr>
              <a:t>damaging than</a:t>
            </a:r>
            <a:r>
              <a:rPr dirty="0" sz="2300" spc="-11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the</a:t>
            </a:r>
            <a:endParaRPr sz="230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</a:pPr>
            <a:r>
              <a:rPr dirty="0" sz="2300" spc="-10">
                <a:latin typeface="Verdana"/>
                <a:cs typeface="Verdana"/>
              </a:rPr>
              <a:t>trauma </a:t>
            </a:r>
            <a:r>
              <a:rPr dirty="0" sz="2300" spc="-5">
                <a:latin typeface="Verdana"/>
                <a:cs typeface="Verdana"/>
              </a:rPr>
              <a:t>or </a:t>
            </a:r>
            <a:r>
              <a:rPr dirty="0" sz="2300">
                <a:latin typeface="Verdana"/>
                <a:cs typeface="Verdana"/>
              </a:rPr>
              <a:t>disease </a:t>
            </a:r>
            <a:r>
              <a:rPr dirty="0" sz="2300" spc="-20">
                <a:latin typeface="Verdana"/>
                <a:cs typeface="Verdana"/>
              </a:rPr>
              <a:t>itself.</a:t>
            </a:r>
            <a:endParaRPr sz="2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5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dirty="0" sz="2300">
                <a:latin typeface="Verdana"/>
                <a:cs typeface="Verdana"/>
              </a:rPr>
              <a:t>Cortisol </a:t>
            </a:r>
            <a:r>
              <a:rPr dirty="0" sz="2300" spc="5">
                <a:latin typeface="Verdana"/>
                <a:cs typeface="Verdana"/>
              </a:rPr>
              <a:t>has </a:t>
            </a:r>
            <a:r>
              <a:rPr dirty="0" sz="2300">
                <a:latin typeface="Verdana"/>
                <a:cs typeface="Verdana"/>
              </a:rPr>
              <a:t>anti-inflammatory</a:t>
            </a:r>
            <a:r>
              <a:rPr dirty="0" sz="2300" spc="-10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effects….How?</a:t>
            </a:r>
            <a:endParaRPr sz="2300">
              <a:latin typeface="Verdana"/>
              <a:cs typeface="Verdana"/>
            </a:endParaRPr>
          </a:p>
          <a:p>
            <a:pPr marL="469900" marR="141605" indent="-457200">
              <a:lnSpc>
                <a:spcPct val="100000"/>
              </a:lnSpc>
              <a:spcBef>
                <a:spcPts val="495"/>
              </a:spcBef>
              <a:buClr>
                <a:srgbClr val="0E6EC5"/>
              </a:buClr>
              <a:buSzPct val="85000"/>
              <a:buFont typeface="Arial"/>
              <a:buChar char=""/>
              <a:tabLst>
                <a:tab pos="469265" algn="l"/>
                <a:tab pos="469900" algn="l"/>
              </a:tabLst>
            </a:pPr>
            <a:r>
              <a:rPr dirty="0" sz="2000" spc="-10">
                <a:latin typeface="Verdana"/>
                <a:cs typeface="Verdana"/>
              </a:rPr>
              <a:t>Cause </a:t>
            </a:r>
            <a:r>
              <a:rPr dirty="0" sz="2000">
                <a:latin typeface="Verdana"/>
                <a:cs typeface="Verdana"/>
              </a:rPr>
              <a:t>stabilization </a:t>
            </a:r>
            <a:r>
              <a:rPr dirty="0" sz="2000" spc="-10">
                <a:latin typeface="Verdana"/>
                <a:cs typeface="Verdana"/>
              </a:rPr>
              <a:t>of </a:t>
            </a:r>
            <a:r>
              <a:rPr dirty="0" sz="2000" spc="-5">
                <a:latin typeface="Verdana"/>
                <a:cs typeface="Verdana"/>
              </a:rPr>
              <a:t>the intracellular lysozomal  </a:t>
            </a:r>
            <a:r>
              <a:rPr dirty="0" sz="2000" spc="-10">
                <a:latin typeface="Verdana"/>
                <a:cs typeface="Verdana"/>
              </a:rPr>
              <a:t>membranes </a:t>
            </a:r>
            <a:r>
              <a:rPr dirty="0" sz="2000" spc="-10">
                <a:latin typeface="Arial"/>
                <a:cs typeface="Arial"/>
              </a:rPr>
              <a:t>→ </a:t>
            </a:r>
            <a:r>
              <a:rPr dirty="0" sz="2000" spc="-10">
                <a:latin typeface="Verdana"/>
                <a:cs typeface="Verdana"/>
              </a:rPr>
              <a:t>more </a:t>
            </a:r>
            <a:r>
              <a:rPr dirty="0" sz="2000" spc="5">
                <a:latin typeface="Verdana"/>
                <a:cs typeface="Verdana"/>
              </a:rPr>
              <a:t>difficult </a:t>
            </a:r>
            <a:r>
              <a:rPr dirty="0" sz="2000" spc="-10">
                <a:latin typeface="Verdana"/>
                <a:cs typeface="Verdana"/>
              </a:rPr>
              <a:t>for </a:t>
            </a:r>
            <a:r>
              <a:rPr dirty="0" sz="2000" spc="-5">
                <a:latin typeface="Verdana"/>
                <a:cs typeface="Verdana"/>
              </a:rPr>
              <a:t>these </a:t>
            </a:r>
            <a:r>
              <a:rPr dirty="0" sz="2000" spc="-10">
                <a:latin typeface="Verdana"/>
                <a:cs typeface="Verdana"/>
              </a:rPr>
              <a:t>membranes </a:t>
            </a:r>
            <a:r>
              <a:rPr dirty="0" sz="2000" spc="-5">
                <a:latin typeface="Verdana"/>
                <a:cs typeface="Verdana"/>
              </a:rPr>
              <a:t>to  </a:t>
            </a:r>
            <a:r>
              <a:rPr dirty="0" sz="2000" spc="-10">
                <a:latin typeface="Verdana"/>
                <a:cs typeface="Verdana"/>
              </a:rPr>
              <a:t>rupture </a:t>
            </a:r>
            <a:r>
              <a:rPr dirty="0" sz="2000" spc="-10">
                <a:latin typeface="Arial"/>
                <a:cs typeface="Arial"/>
              </a:rPr>
              <a:t>→ </a:t>
            </a:r>
            <a:r>
              <a:rPr dirty="0" sz="2000" spc="-5">
                <a:latin typeface="Verdana"/>
                <a:cs typeface="Verdana"/>
              </a:rPr>
              <a:t>less </a:t>
            </a:r>
            <a:r>
              <a:rPr dirty="0" sz="2000" spc="-10">
                <a:latin typeface="Verdana"/>
                <a:cs typeface="Verdana"/>
              </a:rPr>
              <a:t>release of </a:t>
            </a:r>
            <a:r>
              <a:rPr dirty="0" sz="2000" spc="-5">
                <a:latin typeface="Verdana"/>
                <a:cs typeface="Verdana"/>
              </a:rPr>
              <a:t>proteolytic </a:t>
            </a:r>
            <a:r>
              <a:rPr dirty="0" sz="2000" spc="-10">
                <a:latin typeface="Verdana"/>
                <a:cs typeface="Verdana"/>
              </a:rPr>
              <a:t>enzymes </a:t>
            </a:r>
            <a:r>
              <a:rPr dirty="0" sz="2000" spc="-5">
                <a:latin typeface="Verdana"/>
                <a:cs typeface="Verdana"/>
              </a:rPr>
              <a:t>that </a:t>
            </a:r>
            <a:r>
              <a:rPr dirty="0" sz="2000" spc="-10">
                <a:latin typeface="Verdana"/>
                <a:cs typeface="Verdana"/>
              </a:rPr>
              <a:t>cause  </a:t>
            </a:r>
            <a:r>
              <a:rPr dirty="0" sz="2000">
                <a:latin typeface="Verdana"/>
                <a:cs typeface="Verdana"/>
              </a:rPr>
              <a:t>inflammation.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E6EC5"/>
              </a:buClr>
              <a:buFont typeface="Arial"/>
              <a:buChar char=""/>
            </a:pPr>
            <a:endParaRPr sz="29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lr>
                <a:srgbClr val="0E6EC5"/>
              </a:buClr>
              <a:buSzPct val="85000"/>
              <a:buFont typeface="Arial"/>
              <a:buChar char=""/>
              <a:tabLst>
                <a:tab pos="469265" algn="l"/>
                <a:tab pos="469900" algn="l"/>
              </a:tabLst>
            </a:pPr>
            <a:r>
              <a:rPr dirty="0" sz="2000" spc="-15">
                <a:latin typeface="Verdana"/>
                <a:cs typeface="Verdana"/>
              </a:rPr>
              <a:t>Reduces </a:t>
            </a:r>
            <a:r>
              <a:rPr dirty="0" sz="2000" spc="5">
                <a:latin typeface="Verdana"/>
                <a:cs typeface="Verdana"/>
              </a:rPr>
              <a:t>all </a:t>
            </a:r>
            <a:r>
              <a:rPr dirty="0" sz="2000" spc="-10">
                <a:latin typeface="Verdana"/>
                <a:cs typeface="Verdana"/>
              </a:rPr>
              <a:t>aspects of </a:t>
            </a:r>
            <a:r>
              <a:rPr dirty="0" sz="2000">
                <a:latin typeface="Verdana"/>
                <a:cs typeface="Verdana"/>
              </a:rPr>
              <a:t>the </a:t>
            </a:r>
            <a:r>
              <a:rPr dirty="0" sz="2000" spc="-5">
                <a:latin typeface="Verdana"/>
                <a:cs typeface="Verdana"/>
              </a:rPr>
              <a:t>inflammatory</a:t>
            </a:r>
            <a:r>
              <a:rPr dirty="0" sz="2000" spc="15">
                <a:latin typeface="Verdana"/>
                <a:cs typeface="Verdana"/>
              </a:rPr>
              <a:t> </a:t>
            </a:r>
            <a:r>
              <a:rPr dirty="0" sz="2000" spc="-15">
                <a:latin typeface="Verdana"/>
                <a:cs typeface="Verdana"/>
              </a:rPr>
              <a:t>process.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8929" y="938606"/>
            <a:ext cx="259143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b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3. On</a:t>
            </a:r>
            <a:r>
              <a:rPr dirty="0" u="heavy" sz="2400" spc="-60" b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b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inflammation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5156" y="1896236"/>
            <a:ext cx="697928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25" b="1">
                <a:latin typeface="Times New Roman"/>
                <a:cs typeface="Times New Roman"/>
              </a:rPr>
              <a:t>Reduces</a:t>
            </a:r>
            <a:r>
              <a:rPr dirty="0" sz="2400" spc="-155" b="1">
                <a:latin typeface="Times New Roman"/>
                <a:cs typeface="Times New Roman"/>
              </a:rPr>
              <a:t> </a:t>
            </a:r>
            <a:r>
              <a:rPr dirty="0" sz="2400" spc="110" b="1">
                <a:latin typeface="Times New Roman"/>
                <a:cs typeface="Times New Roman"/>
              </a:rPr>
              <a:t>all</a:t>
            </a:r>
            <a:r>
              <a:rPr dirty="0" sz="2400" spc="-90" b="1">
                <a:latin typeface="Times New Roman"/>
                <a:cs typeface="Times New Roman"/>
              </a:rPr>
              <a:t> </a:t>
            </a:r>
            <a:r>
              <a:rPr dirty="0" sz="2400" spc="140" b="1">
                <a:latin typeface="Times New Roman"/>
                <a:cs typeface="Times New Roman"/>
              </a:rPr>
              <a:t>aspects</a:t>
            </a:r>
            <a:r>
              <a:rPr dirty="0" sz="2400" spc="-135" b="1">
                <a:latin typeface="Times New Roman"/>
                <a:cs typeface="Times New Roman"/>
              </a:rPr>
              <a:t> </a:t>
            </a:r>
            <a:r>
              <a:rPr dirty="0" sz="2400" spc="140" b="1">
                <a:latin typeface="Times New Roman"/>
                <a:cs typeface="Times New Roman"/>
              </a:rPr>
              <a:t>of</a:t>
            </a:r>
            <a:r>
              <a:rPr dirty="0" sz="2400" spc="15" b="1">
                <a:latin typeface="Times New Roman"/>
                <a:cs typeface="Times New Roman"/>
              </a:rPr>
              <a:t> </a:t>
            </a:r>
            <a:r>
              <a:rPr dirty="0" sz="2400" spc="185" b="1">
                <a:latin typeface="Times New Roman"/>
                <a:cs typeface="Times New Roman"/>
              </a:rPr>
              <a:t>the</a:t>
            </a:r>
            <a:r>
              <a:rPr dirty="0" sz="2400" spc="-114" b="1">
                <a:latin typeface="Times New Roman"/>
                <a:cs typeface="Times New Roman"/>
              </a:rPr>
              <a:t> </a:t>
            </a:r>
            <a:r>
              <a:rPr dirty="0" sz="2400" spc="140" b="1">
                <a:latin typeface="Times New Roman"/>
                <a:cs typeface="Times New Roman"/>
              </a:rPr>
              <a:t>inflammatory</a:t>
            </a:r>
            <a:r>
              <a:rPr dirty="0" sz="2400" spc="-110" b="1">
                <a:latin typeface="Times New Roman"/>
                <a:cs typeface="Times New Roman"/>
              </a:rPr>
              <a:t> </a:t>
            </a:r>
            <a:r>
              <a:rPr dirty="0" sz="2400" spc="114" b="1">
                <a:latin typeface="Times New Roman"/>
                <a:cs typeface="Times New Roman"/>
              </a:rPr>
              <a:t>process.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3612844"/>
            <a:ext cx="8229600" cy="27616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Clr>
                <a:srgbClr val="0E6EC5"/>
              </a:buClr>
              <a:buSzPct val="84782"/>
              <a:buFont typeface="Wingdings"/>
              <a:buChar char=""/>
              <a:tabLst>
                <a:tab pos="469265" algn="l"/>
                <a:tab pos="469900" algn="l"/>
                <a:tab pos="1576070" algn="l"/>
                <a:tab pos="2115820" algn="l"/>
                <a:tab pos="2844800" algn="l"/>
                <a:tab pos="3729354" algn="l"/>
                <a:tab pos="4116070" algn="l"/>
                <a:tab pos="4655820" algn="l"/>
                <a:tab pos="6390640" algn="l"/>
                <a:tab pos="7439659" algn="l"/>
              </a:tabLst>
            </a:pPr>
            <a:r>
              <a:rPr dirty="0" sz="2300" spc="-110">
                <a:latin typeface="Arial"/>
                <a:cs typeface="Arial"/>
              </a:rPr>
              <a:t>(1)Block	</a:t>
            </a:r>
            <a:r>
              <a:rPr dirty="0" sz="2300" spc="-30">
                <a:latin typeface="Arial"/>
                <a:cs typeface="Arial"/>
              </a:rPr>
              <a:t>the	</a:t>
            </a:r>
            <a:r>
              <a:rPr dirty="0" sz="2300" spc="-75">
                <a:latin typeface="Arial"/>
                <a:cs typeface="Arial"/>
              </a:rPr>
              <a:t>early	</a:t>
            </a:r>
            <a:r>
              <a:rPr dirty="0" sz="2300" spc="-160">
                <a:latin typeface="Arial"/>
                <a:cs typeface="Arial"/>
              </a:rPr>
              <a:t>stages	</a:t>
            </a:r>
            <a:r>
              <a:rPr dirty="0" sz="2300">
                <a:latin typeface="Arial"/>
                <a:cs typeface="Arial"/>
              </a:rPr>
              <a:t>of	</a:t>
            </a:r>
            <a:r>
              <a:rPr dirty="0" sz="2300" spc="-30">
                <a:latin typeface="Arial"/>
                <a:cs typeface="Arial"/>
              </a:rPr>
              <a:t>the	</a:t>
            </a:r>
            <a:r>
              <a:rPr dirty="0" sz="2300" spc="-45">
                <a:latin typeface="Arial"/>
                <a:cs typeface="Arial"/>
              </a:rPr>
              <a:t>inflammation	</a:t>
            </a:r>
            <a:r>
              <a:rPr dirty="0" sz="2300" spc="-140">
                <a:latin typeface="Arial"/>
                <a:cs typeface="Arial"/>
              </a:rPr>
              <a:t>process	</a:t>
            </a:r>
            <a:r>
              <a:rPr dirty="0" sz="2300" spc="-75">
                <a:latin typeface="Arial"/>
                <a:cs typeface="Arial"/>
              </a:rPr>
              <a:t>before</a:t>
            </a:r>
            <a:endParaRPr sz="23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dirty="0" sz="2300" spc="-45">
                <a:latin typeface="Arial"/>
                <a:cs typeface="Arial"/>
              </a:rPr>
              <a:t>inflammation </a:t>
            </a:r>
            <a:r>
              <a:rPr dirty="0" sz="2300" spc="-120">
                <a:latin typeface="Arial"/>
                <a:cs typeface="Arial"/>
              </a:rPr>
              <a:t>even</a:t>
            </a:r>
            <a:r>
              <a:rPr dirty="0" sz="2300" spc="-190">
                <a:latin typeface="Arial"/>
                <a:cs typeface="Arial"/>
              </a:rPr>
              <a:t> </a:t>
            </a:r>
            <a:r>
              <a:rPr dirty="0" sz="2300" spc="-95">
                <a:latin typeface="Arial"/>
                <a:cs typeface="Arial"/>
              </a:rPr>
              <a:t>begin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50">
              <a:latin typeface="Times New Roman"/>
              <a:cs typeface="Times New Roman"/>
            </a:endParaRPr>
          </a:p>
          <a:p>
            <a:pPr marL="469900" marR="10795" indent="-457200">
              <a:lnSpc>
                <a:spcPct val="100000"/>
              </a:lnSpc>
              <a:buClr>
                <a:srgbClr val="0E6EC5"/>
              </a:buClr>
              <a:buSzPct val="84782"/>
              <a:buFont typeface="Wingdings"/>
              <a:buChar char=""/>
              <a:tabLst>
                <a:tab pos="469265" algn="l"/>
                <a:tab pos="469900" algn="l"/>
                <a:tab pos="966469" algn="l"/>
                <a:tab pos="1299210" algn="l"/>
                <a:tab pos="3061335" algn="l"/>
                <a:tab pos="4051935" algn="l"/>
                <a:tab pos="4393565" algn="l"/>
                <a:tab pos="5241290" algn="l"/>
                <a:tab pos="6018530" algn="l"/>
                <a:tab pos="7397115" algn="l"/>
                <a:tab pos="7811770" algn="l"/>
              </a:tabLst>
            </a:pPr>
            <a:r>
              <a:rPr dirty="0" sz="2300" spc="-75">
                <a:latin typeface="Arial"/>
                <a:cs typeface="Arial"/>
              </a:rPr>
              <a:t>(</a:t>
            </a:r>
            <a:r>
              <a:rPr dirty="0" sz="2300" spc="-110">
                <a:latin typeface="Arial"/>
                <a:cs typeface="Arial"/>
              </a:rPr>
              <a:t>2</a:t>
            </a:r>
            <a:r>
              <a:rPr dirty="0" sz="2300" spc="-70">
                <a:latin typeface="Arial"/>
                <a:cs typeface="Arial"/>
              </a:rPr>
              <a:t>)</a:t>
            </a:r>
            <a:r>
              <a:rPr dirty="0" sz="2300">
                <a:latin typeface="Arial"/>
                <a:cs typeface="Arial"/>
              </a:rPr>
              <a:t>	</a:t>
            </a:r>
            <a:r>
              <a:rPr dirty="0" sz="2300" spc="-5">
                <a:latin typeface="Arial"/>
                <a:cs typeface="Arial"/>
              </a:rPr>
              <a:t>I</a:t>
            </a:r>
            <a:r>
              <a:rPr dirty="0" sz="2300">
                <a:latin typeface="Arial"/>
                <a:cs typeface="Arial"/>
              </a:rPr>
              <a:t>f</a:t>
            </a:r>
            <a:r>
              <a:rPr dirty="0" sz="2300">
                <a:latin typeface="Arial"/>
                <a:cs typeface="Arial"/>
              </a:rPr>
              <a:t>	</a:t>
            </a:r>
            <a:r>
              <a:rPr dirty="0" sz="2300" spc="-15">
                <a:latin typeface="Arial"/>
                <a:cs typeface="Arial"/>
              </a:rPr>
              <a:t>i</a:t>
            </a:r>
            <a:r>
              <a:rPr dirty="0" sz="2300" spc="-75">
                <a:latin typeface="Arial"/>
                <a:cs typeface="Arial"/>
              </a:rPr>
              <a:t>n</a:t>
            </a:r>
            <a:r>
              <a:rPr dirty="0" sz="2300" spc="40">
                <a:latin typeface="Arial"/>
                <a:cs typeface="Arial"/>
              </a:rPr>
              <a:t>f</a:t>
            </a:r>
            <a:r>
              <a:rPr dirty="0" sz="2300" spc="25">
                <a:latin typeface="Arial"/>
                <a:cs typeface="Arial"/>
              </a:rPr>
              <a:t>l</a:t>
            </a:r>
            <a:r>
              <a:rPr dirty="0" sz="2300" spc="-130">
                <a:latin typeface="Arial"/>
                <a:cs typeface="Arial"/>
              </a:rPr>
              <a:t>am</a:t>
            </a:r>
            <a:r>
              <a:rPr dirty="0" sz="2300" spc="-75">
                <a:latin typeface="Arial"/>
                <a:cs typeface="Arial"/>
              </a:rPr>
              <a:t>m</a:t>
            </a:r>
            <a:r>
              <a:rPr dirty="0" sz="2300" spc="-204">
                <a:latin typeface="Arial"/>
                <a:cs typeface="Arial"/>
              </a:rPr>
              <a:t>a</a:t>
            </a:r>
            <a:r>
              <a:rPr dirty="0" sz="2300">
                <a:latin typeface="Arial"/>
                <a:cs typeface="Arial"/>
              </a:rPr>
              <a:t>tion</a:t>
            </a:r>
            <a:r>
              <a:rPr dirty="0" sz="2300">
                <a:latin typeface="Arial"/>
                <a:cs typeface="Arial"/>
              </a:rPr>
              <a:t>	</a:t>
            </a:r>
            <a:r>
              <a:rPr dirty="0" sz="2300" spc="-85">
                <a:latin typeface="Arial"/>
                <a:cs typeface="Arial"/>
              </a:rPr>
              <a:t>b</a:t>
            </a:r>
            <a:r>
              <a:rPr dirty="0" sz="2300" spc="-135">
                <a:latin typeface="Arial"/>
                <a:cs typeface="Arial"/>
              </a:rPr>
              <a:t>eg</a:t>
            </a:r>
            <a:r>
              <a:rPr dirty="0" sz="2300" spc="-145">
                <a:latin typeface="Arial"/>
                <a:cs typeface="Arial"/>
              </a:rPr>
              <a:t>u</a:t>
            </a:r>
            <a:r>
              <a:rPr dirty="0" sz="2300" spc="-85">
                <a:latin typeface="Arial"/>
                <a:cs typeface="Arial"/>
              </a:rPr>
              <a:t>n</a:t>
            </a:r>
            <a:r>
              <a:rPr dirty="0" sz="2300" spc="-25">
                <a:latin typeface="Arial"/>
                <a:cs typeface="Arial"/>
              </a:rPr>
              <a:t>:</a:t>
            </a:r>
            <a:r>
              <a:rPr dirty="0" sz="2300">
                <a:latin typeface="Arial"/>
                <a:cs typeface="Arial"/>
              </a:rPr>
              <a:t>	</a:t>
            </a:r>
            <a:r>
              <a:rPr dirty="0" sz="2300" spc="30">
                <a:latin typeface="Arial"/>
                <a:cs typeface="Arial"/>
              </a:rPr>
              <a:t>I</a:t>
            </a:r>
            <a:r>
              <a:rPr dirty="0" sz="2300" spc="35">
                <a:latin typeface="Arial"/>
                <a:cs typeface="Arial"/>
              </a:rPr>
              <a:t>t</a:t>
            </a:r>
            <a:r>
              <a:rPr dirty="0" sz="2300">
                <a:latin typeface="Arial"/>
                <a:cs typeface="Arial"/>
              </a:rPr>
              <a:t>	</a:t>
            </a:r>
            <a:r>
              <a:rPr dirty="0" sz="2300" spc="-195">
                <a:latin typeface="Arial"/>
                <a:cs typeface="Arial"/>
              </a:rPr>
              <a:t>c</a:t>
            </a:r>
            <a:r>
              <a:rPr dirty="0" sz="2300" spc="-125">
                <a:latin typeface="Arial"/>
                <a:cs typeface="Arial"/>
              </a:rPr>
              <a:t>a</a:t>
            </a:r>
            <a:r>
              <a:rPr dirty="0" sz="2300" spc="-135">
                <a:latin typeface="Arial"/>
                <a:cs typeface="Arial"/>
              </a:rPr>
              <a:t>u</a:t>
            </a:r>
            <a:r>
              <a:rPr dirty="0" sz="2300" spc="-245">
                <a:latin typeface="Arial"/>
                <a:cs typeface="Arial"/>
              </a:rPr>
              <a:t>s</a:t>
            </a:r>
            <a:r>
              <a:rPr dirty="0" sz="2300" spc="-135">
                <a:latin typeface="Arial"/>
                <a:cs typeface="Arial"/>
              </a:rPr>
              <a:t>e</a:t>
            </a:r>
            <a:r>
              <a:rPr dirty="0" sz="2300">
                <a:latin typeface="Arial"/>
                <a:cs typeface="Arial"/>
              </a:rPr>
              <a:t>	</a:t>
            </a:r>
            <a:r>
              <a:rPr dirty="0" sz="2300" spc="-25">
                <a:latin typeface="Arial"/>
                <a:cs typeface="Arial"/>
              </a:rPr>
              <a:t>r</a:t>
            </a:r>
            <a:r>
              <a:rPr dirty="0" sz="2300" spc="-125">
                <a:latin typeface="Arial"/>
                <a:cs typeface="Arial"/>
              </a:rPr>
              <a:t>a</a:t>
            </a:r>
            <a:r>
              <a:rPr dirty="0" sz="2300" spc="-135">
                <a:latin typeface="Arial"/>
                <a:cs typeface="Arial"/>
              </a:rPr>
              <a:t>p</a:t>
            </a:r>
            <a:r>
              <a:rPr dirty="0" sz="2300" spc="-30">
                <a:latin typeface="Arial"/>
                <a:cs typeface="Arial"/>
              </a:rPr>
              <a:t>id</a:t>
            </a:r>
            <a:r>
              <a:rPr dirty="0" sz="2300">
                <a:latin typeface="Arial"/>
                <a:cs typeface="Arial"/>
              </a:rPr>
              <a:t>	</a:t>
            </a:r>
            <a:r>
              <a:rPr dirty="0" sz="2300" spc="-5">
                <a:latin typeface="Arial"/>
                <a:cs typeface="Arial"/>
              </a:rPr>
              <a:t>r</a:t>
            </a:r>
            <a:r>
              <a:rPr dirty="0" sz="2300" spc="-204">
                <a:latin typeface="Arial"/>
                <a:cs typeface="Arial"/>
              </a:rPr>
              <a:t>e</a:t>
            </a:r>
            <a:r>
              <a:rPr dirty="0" sz="2300" spc="-175">
                <a:latin typeface="Arial"/>
                <a:cs typeface="Arial"/>
              </a:rPr>
              <a:t>s</a:t>
            </a:r>
            <a:r>
              <a:rPr dirty="0" sz="2300" spc="-60">
                <a:latin typeface="Arial"/>
                <a:cs typeface="Arial"/>
              </a:rPr>
              <a:t>o</a:t>
            </a:r>
            <a:r>
              <a:rPr dirty="0" sz="2300" spc="-15">
                <a:latin typeface="Arial"/>
                <a:cs typeface="Arial"/>
              </a:rPr>
              <a:t>l</a:t>
            </a:r>
            <a:r>
              <a:rPr dirty="0" sz="2300" spc="-55">
                <a:latin typeface="Arial"/>
                <a:cs typeface="Arial"/>
              </a:rPr>
              <a:t>u</a:t>
            </a:r>
            <a:r>
              <a:rPr dirty="0" sz="2300">
                <a:latin typeface="Arial"/>
                <a:cs typeface="Arial"/>
              </a:rPr>
              <a:t>tion</a:t>
            </a:r>
            <a:r>
              <a:rPr dirty="0" sz="2300">
                <a:latin typeface="Arial"/>
                <a:cs typeface="Arial"/>
              </a:rPr>
              <a:t>	</a:t>
            </a:r>
            <a:r>
              <a:rPr dirty="0" sz="2300" spc="5">
                <a:latin typeface="Arial"/>
                <a:cs typeface="Arial"/>
              </a:rPr>
              <a:t>o</a:t>
            </a:r>
            <a:r>
              <a:rPr dirty="0" sz="2300">
                <a:latin typeface="Arial"/>
                <a:cs typeface="Arial"/>
              </a:rPr>
              <a:t>f	</a:t>
            </a:r>
            <a:r>
              <a:rPr dirty="0" sz="2300" spc="20">
                <a:latin typeface="Arial"/>
                <a:cs typeface="Arial"/>
              </a:rPr>
              <a:t>t</a:t>
            </a:r>
            <a:r>
              <a:rPr dirty="0" sz="2300" spc="45">
                <a:latin typeface="Arial"/>
                <a:cs typeface="Arial"/>
              </a:rPr>
              <a:t>h</a:t>
            </a:r>
            <a:r>
              <a:rPr dirty="0" sz="2300" spc="-90">
                <a:latin typeface="Arial"/>
                <a:cs typeface="Arial"/>
              </a:rPr>
              <a:t>e  </a:t>
            </a:r>
            <a:r>
              <a:rPr dirty="0" sz="2300" spc="-45">
                <a:latin typeface="Arial"/>
                <a:cs typeface="Arial"/>
              </a:rPr>
              <a:t>inflammation </a:t>
            </a:r>
            <a:r>
              <a:rPr dirty="0" sz="2300" spc="-110">
                <a:latin typeface="Arial"/>
                <a:cs typeface="Arial"/>
              </a:rPr>
              <a:t>and </a:t>
            </a:r>
            <a:r>
              <a:rPr dirty="0" sz="2300" spc="-114">
                <a:latin typeface="Arial"/>
                <a:cs typeface="Arial"/>
              </a:rPr>
              <a:t>increase </a:t>
            </a:r>
            <a:r>
              <a:rPr dirty="0" sz="2300" spc="-40">
                <a:latin typeface="Arial"/>
                <a:cs typeface="Arial"/>
              </a:rPr>
              <a:t>rapidity </a:t>
            </a:r>
            <a:r>
              <a:rPr dirty="0" sz="2300">
                <a:latin typeface="Arial"/>
                <a:cs typeface="Arial"/>
              </a:rPr>
              <a:t>of</a:t>
            </a:r>
            <a:r>
              <a:rPr dirty="0" sz="2300" spc="-270">
                <a:latin typeface="Arial"/>
                <a:cs typeface="Arial"/>
              </a:rPr>
              <a:t> </a:t>
            </a:r>
            <a:r>
              <a:rPr dirty="0" sz="2300" spc="-90">
                <a:latin typeface="Arial"/>
                <a:cs typeface="Arial"/>
              </a:rPr>
              <a:t>healing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E6EC5"/>
              </a:buClr>
              <a:buFont typeface="Wingdings"/>
              <a:buChar char=""/>
            </a:pPr>
            <a:endParaRPr sz="33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0E6EC5"/>
              </a:buClr>
              <a:buSzPct val="84782"/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dirty="0" sz="2300" spc="-85">
                <a:latin typeface="Arial"/>
                <a:cs typeface="Arial"/>
              </a:rPr>
              <a:t>(3) </a:t>
            </a:r>
            <a:r>
              <a:rPr dirty="0" sz="2300" spc="-95">
                <a:latin typeface="Arial"/>
                <a:cs typeface="Arial"/>
              </a:rPr>
              <a:t>Resolution </a:t>
            </a:r>
            <a:r>
              <a:rPr dirty="0" sz="2300">
                <a:latin typeface="Arial"/>
                <a:cs typeface="Arial"/>
              </a:rPr>
              <a:t>of</a:t>
            </a:r>
            <a:r>
              <a:rPr dirty="0" sz="2300" spc="-200">
                <a:latin typeface="Arial"/>
                <a:cs typeface="Arial"/>
              </a:rPr>
              <a:t> </a:t>
            </a:r>
            <a:r>
              <a:rPr dirty="0" sz="2300" spc="-45">
                <a:latin typeface="Arial"/>
                <a:cs typeface="Arial"/>
              </a:rPr>
              <a:t>inflammation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0070" y="476453"/>
            <a:ext cx="295783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5609" algn="l"/>
              </a:tabLst>
            </a:pPr>
            <a:r>
              <a:rPr dirty="0" u="heavy" sz="240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3.	</a:t>
            </a:r>
            <a:r>
              <a:rPr dirty="0" u="heavy" sz="2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</a:t>
            </a:r>
            <a:r>
              <a:rPr dirty="0" u="heavy" sz="2400" spc="-9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inflammation: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10221" y="2286000"/>
            <a:ext cx="171450" cy="1024255"/>
          </a:xfrm>
          <a:custGeom>
            <a:avLst/>
            <a:gdLst/>
            <a:ahLst/>
            <a:cxnLst/>
            <a:rect l="l" t="t" r="r" b="b"/>
            <a:pathLst>
              <a:path w="171450" h="1024254">
                <a:moveTo>
                  <a:pt x="16446" y="853007"/>
                </a:moveTo>
                <a:lnTo>
                  <a:pt x="9251" y="855472"/>
                </a:lnTo>
                <a:lnTo>
                  <a:pt x="3643" y="860522"/>
                </a:lnTo>
                <a:lnTo>
                  <a:pt x="488" y="867108"/>
                </a:lnTo>
                <a:lnTo>
                  <a:pt x="0" y="874385"/>
                </a:lnTo>
                <a:lnTo>
                  <a:pt x="2393" y="881507"/>
                </a:lnTo>
                <a:lnTo>
                  <a:pt x="85578" y="1024001"/>
                </a:lnTo>
                <a:lnTo>
                  <a:pt x="107597" y="986282"/>
                </a:lnTo>
                <a:lnTo>
                  <a:pt x="66528" y="986282"/>
                </a:lnTo>
                <a:lnTo>
                  <a:pt x="66528" y="915669"/>
                </a:lnTo>
                <a:lnTo>
                  <a:pt x="35413" y="862329"/>
                </a:lnTo>
                <a:lnTo>
                  <a:pt x="30360" y="856650"/>
                </a:lnTo>
                <a:lnTo>
                  <a:pt x="23760" y="853471"/>
                </a:lnTo>
                <a:lnTo>
                  <a:pt x="16446" y="853007"/>
                </a:lnTo>
                <a:close/>
              </a:path>
              <a:path w="171450" h="1024254">
                <a:moveTo>
                  <a:pt x="66528" y="915669"/>
                </a:moveTo>
                <a:lnTo>
                  <a:pt x="66528" y="986282"/>
                </a:lnTo>
                <a:lnTo>
                  <a:pt x="104628" y="986282"/>
                </a:lnTo>
                <a:lnTo>
                  <a:pt x="104628" y="976629"/>
                </a:lnTo>
                <a:lnTo>
                  <a:pt x="69068" y="976629"/>
                </a:lnTo>
                <a:lnTo>
                  <a:pt x="85578" y="948327"/>
                </a:lnTo>
                <a:lnTo>
                  <a:pt x="66528" y="915669"/>
                </a:lnTo>
                <a:close/>
              </a:path>
              <a:path w="171450" h="1024254">
                <a:moveTo>
                  <a:pt x="154709" y="853007"/>
                </a:moveTo>
                <a:lnTo>
                  <a:pt x="147395" y="853471"/>
                </a:lnTo>
                <a:lnTo>
                  <a:pt x="140795" y="856650"/>
                </a:lnTo>
                <a:lnTo>
                  <a:pt x="135743" y="862329"/>
                </a:lnTo>
                <a:lnTo>
                  <a:pt x="104628" y="915669"/>
                </a:lnTo>
                <a:lnTo>
                  <a:pt x="104628" y="986282"/>
                </a:lnTo>
                <a:lnTo>
                  <a:pt x="107597" y="986282"/>
                </a:lnTo>
                <a:lnTo>
                  <a:pt x="168763" y="881507"/>
                </a:lnTo>
                <a:lnTo>
                  <a:pt x="171156" y="874385"/>
                </a:lnTo>
                <a:lnTo>
                  <a:pt x="170668" y="867108"/>
                </a:lnTo>
                <a:lnTo>
                  <a:pt x="167512" y="860522"/>
                </a:lnTo>
                <a:lnTo>
                  <a:pt x="161905" y="855472"/>
                </a:lnTo>
                <a:lnTo>
                  <a:pt x="154709" y="853007"/>
                </a:lnTo>
                <a:close/>
              </a:path>
              <a:path w="171450" h="1024254">
                <a:moveTo>
                  <a:pt x="85578" y="948327"/>
                </a:moveTo>
                <a:lnTo>
                  <a:pt x="69068" y="976629"/>
                </a:lnTo>
                <a:lnTo>
                  <a:pt x="102088" y="976629"/>
                </a:lnTo>
                <a:lnTo>
                  <a:pt x="85578" y="948327"/>
                </a:lnTo>
                <a:close/>
              </a:path>
              <a:path w="171450" h="1024254">
                <a:moveTo>
                  <a:pt x="104628" y="915669"/>
                </a:moveTo>
                <a:lnTo>
                  <a:pt x="85578" y="948327"/>
                </a:lnTo>
                <a:lnTo>
                  <a:pt x="102088" y="976629"/>
                </a:lnTo>
                <a:lnTo>
                  <a:pt x="104628" y="976629"/>
                </a:lnTo>
                <a:lnTo>
                  <a:pt x="104628" y="915669"/>
                </a:lnTo>
                <a:close/>
              </a:path>
              <a:path w="171450" h="1024254">
                <a:moveTo>
                  <a:pt x="104628" y="0"/>
                </a:moveTo>
                <a:lnTo>
                  <a:pt x="66528" y="0"/>
                </a:lnTo>
                <a:lnTo>
                  <a:pt x="66528" y="915669"/>
                </a:lnTo>
                <a:lnTo>
                  <a:pt x="85578" y="948327"/>
                </a:lnTo>
                <a:lnTo>
                  <a:pt x="104628" y="915669"/>
                </a:lnTo>
                <a:lnTo>
                  <a:pt x="1046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895600" y="1295400"/>
            <a:ext cx="2948305" cy="46037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dirty="0" sz="2400" spc="5" b="1">
                <a:latin typeface="Trebuchet MS"/>
                <a:cs typeface="Trebuchet MS"/>
              </a:rPr>
              <a:t>Anti-inflammatory: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4488" y="1422273"/>
            <a:ext cx="3759835" cy="51244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200" spc="125">
                <a:latin typeface="Times New Roman"/>
                <a:cs typeface="Times New Roman"/>
              </a:rPr>
              <a:t>Anti-inflammatory: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3360" y="2510727"/>
            <a:ext cx="5812790" cy="221234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259715" indent="-247015">
              <a:lnSpc>
                <a:spcPct val="100000"/>
              </a:lnSpc>
              <a:spcBef>
                <a:spcPts val="675"/>
              </a:spcBef>
              <a:buClr>
                <a:srgbClr val="0E6EC5"/>
              </a:buClr>
              <a:buSzPct val="85416"/>
              <a:buFont typeface="Wingdings"/>
              <a:buChar char=""/>
              <a:tabLst>
                <a:tab pos="259715" algn="l"/>
                <a:tab pos="260350" algn="l"/>
              </a:tabLst>
            </a:pPr>
            <a:r>
              <a:rPr dirty="0" sz="2400" spc="-5">
                <a:latin typeface="Arial"/>
                <a:cs typeface="Arial"/>
              </a:rPr>
              <a:t>Stabilizes lysosomal</a:t>
            </a:r>
            <a:r>
              <a:rPr dirty="0" sz="2400">
                <a:latin typeface="Arial"/>
                <a:cs typeface="Arial"/>
              </a:rPr>
              <a:t> membrane.</a:t>
            </a:r>
            <a:endParaRPr sz="2400">
              <a:latin typeface="Arial"/>
              <a:cs typeface="Arial"/>
            </a:endParaRPr>
          </a:p>
          <a:p>
            <a:pPr marL="259715" indent="-247015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Wingdings"/>
              <a:buChar char=""/>
              <a:tabLst>
                <a:tab pos="259715" algn="l"/>
                <a:tab pos="260350" algn="l"/>
              </a:tabLst>
            </a:pPr>
            <a:r>
              <a:rPr dirty="0" sz="2400">
                <a:latin typeface="Arial"/>
                <a:cs typeface="Arial"/>
              </a:rPr>
              <a:t>Reduces </a:t>
            </a:r>
            <a:r>
              <a:rPr dirty="0" sz="2400" spc="-5">
                <a:latin typeface="Arial"/>
                <a:cs typeface="Arial"/>
              </a:rPr>
              <a:t>degree </a:t>
            </a:r>
            <a:r>
              <a:rPr dirty="0" sz="2400" spc="5">
                <a:latin typeface="Arial"/>
                <a:cs typeface="Arial"/>
              </a:rPr>
              <a:t>of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vasodilatation.</a:t>
            </a:r>
            <a:endParaRPr sz="2400">
              <a:latin typeface="Arial"/>
              <a:cs typeface="Arial"/>
            </a:endParaRPr>
          </a:p>
          <a:p>
            <a:pPr marL="259715" indent="-247015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Wingdings"/>
              <a:buChar char=""/>
              <a:tabLst>
                <a:tab pos="259715" algn="l"/>
                <a:tab pos="260350" algn="l"/>
              </a:tabLst>
            </a:pPr>
            <a:r>
              <a:rPr dirty="0" sz="2400">
                <a:latin typeface="Arial"/>
                <a:cs typeface="Arial"/>
              </a:rPr>
              <a:t>Decreases permeability of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capillaries.</a:t>
            </a:r>
            <a:endParaRPr sz="2400">
              <a:latin typeface="Arial"/>
              <a:cs typeface="Arial"/>
            </a:endParaRPr>
          </a:p>
          <a:p>
            <a:pPr marL="259715" indent="-247015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Wingdings"/>
              <a:buChar char=""/>
              <a:tabLst>
                <a:tab pos="259715" algn="l"/>
                <a:tab pos="260350" algn="l"/>
              </a:tabLst>
            </a:pPr>
            <a:r>
              <a:rPr dirty="0" sz="2400">
                <a:latin typeface="Arial"/>
                <a:cs typeface="Arial"/>
              </a:rPr>
              <a:t>Decreases </a:t>
            </a:r>
            <a:r>
              <a:rPr dirty="0" sz="2400" spc="-5">
                <a:latin typeface="Arial"/>
                <a:cs typeface="Arial"/>
              </a:rPr>
              <a:t>migration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10">
                <a:latin typeface="Arial"/>
                <a:cs typeface="Arial"/>
              </a:rPr>
              <a:t>white </a:t>
            </a:r>
            <a:r>
              <a:rPr dirty="0" sz="2400">
                <a:latin typeface="Arial"/>
                <a:cs typeface="Arial"/>
              </a:rPr>
              <a:t>blood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cells.</a:t>
            </a:r>
            <a:endParaRPr sz="2400">
              <a:latin typeface="Arial"/>
              <a:cs typeface="Arial"/>
            </a:endParaRPr>
          </a:p>
          <a:p>
            <a:pPr marL="259715" indent="-247015">
              <a:lnSpc>
                <a:spcPct val="100000"/>
              </a:lnSpc>
              <a:spcBef>
                <a:spcPts val="505"/>
              </a:spcBef>
              <a:buClr>
                <a:srgbClr val="0E6EC5"/>
              </a:buClr>
              <a:buSzPct val="85416"/>
              <a:buFont typeface="Wingdings"/>
              <a:buChar char=""/>
              <a:tabLst>
                <a:tab pos="259715" algn="l"/>
                <a:tab pos="260350" algn="l"/>
              </a:tabLst>
            </a:pPr>
            <a:r>
              <a:rPr dirty="0" sz="2400">
                <a:latin typeface="Arial"/>
                <a:cs typeface="Arial"/>
              </a:rPr>
              <a:t>Suppresses immune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system.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804" y="368554"/>
            <a:ext cx="7967980" cy="621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250"/>
              </a:spcBef>
            </a:pPr>
            <a:r>
              <a:rPr dirty="0" sz="2000" spc="-10" b="1">
                <a:latin typeface="Verdana"/>
                <a:cs typeface="Verdana"/>
              </a:rPr>
              <a:t>4. Cortisol blocks </a:t>
            </a:r>
            <a:r>
              <a:rPr dirty="0" sz="2000" spc="-5" b="1">
                <a:latin typeface="Verdana"/>
                <a:cs typeface="Verdana"/>
              </a:rPr>
              <a:t>the </a:t>
            </a:r>
            <a:r>
              <a:rPr dirty="0" sz="2000" spc="-10" b="1">
                <a:latin typeface="Verdana"/>
                <a:cs typeface="Verdana"/>
              </a:rPr>
              <a:t>inflammatory </a:t>
            </a:r>
            <a:r>
              <a:rPr dirty="0" sz="2000" spc="-15" b="1">
                <a:latin typeface="Verdana"/>
                <a:cs typeface="Verdana"/>
              </a:rPr>
              <a:t>response </a:t>
            </a:r>
            <a:r>
              <a:rPr dirty="0" sz="2000" spc="-5" b="1">
                <a:latin typeface="Verdana"/>
                <a:cs typeface="Verdana"/>
              </a:rPr>
              <a:t>to </a:t>
            </a:r>
            <a:r>
              <a:rPr dirty="0" sz="2000" spc="-15" b="1">
                <a:latin typeface="Verdana"/>
                <a:cs typeface="Verdana"/>
              </a:rPr>
              <a:t>Allergic  </a:t>
            </a:r>
            <a:r>
              <a:rPr dirty="0" sz="2000" spc="-10" b="1">
                <a:latin typeface="Verdana"/>
                <a:cs typeface="Verdana"/>
              </a:rPr>
              <a:t>reactions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4468" y="1533220"/>
            <a:ext cx="3030855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-20">
                <a:latin typeface="Georgia"/>
                <a:cs typeface="Georgia"/>
              </a:rPr>
              <a:t>Anaphylactic</a:t>
            </a:r>
            <a:r>
              <a:rPr dirty="0" sz="2800" spc="-55">
                <a:latin typeface="Georgia"/>
                <a:cs typeface="Georgia"/>
              </a:rPr>
              <a:t> </a:t>
            </a:r>
            <a:r>
              <a:rPr dirty="0" sz="2800" spc="-15">
                <a:latin typeface="Georgia"/>
                <a:cs typeface="Georgia"/>
              </a:rPr>
              <a:t>shock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9864" y="2065096"/>
            <a:ext cx="3822700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800" spc="-5">
                <a:latin typeface="Arial"/>
                <a:cs typeface="Arial"/>
              </a:rPr>
              <a:t>Cortisol  prevent</a:t>
            </a:r>
            <a:r>
              <a:rPr dirty="0" sz="4800" spc="-30">
                <a:latin typeface="Arial"/>
                <a:cs typeface="Arial"/>
              </a:rPr>
              <a:t> </a:t>
            </a:r>
            <a:r>
              <a:rPr dirty="0" sz="4800" spc="-5">
                <a:latin typeface="Arial"/>
                <a:cs typeface="Arial"/>
              </a:rPr>
              <a:t>shock  </a:t>
            </a:r>
            <a:r>
              <a:rPr dirty="0" sz="4800">
                <a:latin typeface="Arial"/>
                <a:cs typeface="Arial"/>
              </a:rPr>
              <a:t>and</a:t>
            </a:r>
            <a:r>
              <a:rPr dirty="0" sz="4800" spc="-5">
                <a:latin typeface="Arial"/>
                <a:cs typeface="Arial"/>
              </a:rPr>
              <a:t> death</a:t>
            </a:r>
            <a:endParaRPr sz="4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0400" y="2043048"/>
            <a:ext cx="3273425" cy="2219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387475"/>
            <a:ext cx="4191000" cy="447865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335"/>
              </a:spcBef>
            </a:pPr>
            <a:r>
              <a:rPr dirty="0" sz="2000" spc="-595">
                <a:solidFill>
                  <a:srgbClr val="404040"/>
                </a:solidFill>
                <a:latin typeface="Arial"/>
                <a:cs typeface="Arial"/>
              </a:rPr>
              <a:t></a:t>
            </a:r>
            <a:r>
              <a:rPr dirty="0" sz="2000" spc="39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70">
                <a:solidFill>
                  <a:srgbClr val="404040"/>
                </a:solidFill>
                <a:latin typeface="Verdana"/>
                <a:cs typeface="Verdana"/>
              </a:rPr>
              <a:t>Increases </a:t>
            </a:r>
            <a:r>
              <a:rPr dirty="0" sz="2000" spc="-65">
                <a:solidFill>
                  <a:srgbClr val="404040"/>
                </a:solidFill>
                <a:latin typeface="Verdana"/>
                <a:cs typeface="Verdana"/>
              </a:rPr>
              <a:t>RBC</a:t>
            </a:r>
            <a:r>
              <a:rPr dirty="0" sz="2000" spc="-22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Verdana"/>
                <a:cs typeface="Verdana"/>
              </a:rPr>
              <a:t>count,</a:t>
            </a:r>
            <a:endParaRPr sz="2000">
              <a:latin typeface="Verdana"/>
              <a:cs typeface="Verdana"/>
            </a:endParaRPr>
          </a:p>
          <a:p>
            <a:pPr marL="457200">
              <a:lnSpc>
                <a:spcPct val="100000"/>
              </a:lnSpc>
            </a:pPr>
            <a:r>
              <a:rPr dirty="0" sz="2000" spc="-45">
                <a:solidFill>
                  <a:srgbClr val="404040"/>
                </a:solidFill>
                <a:latin typeface="Verdana"/>
                <a:cs typeface="Verdana"/>
              </a:rPr>
              <a:t>platelets,</a:t>
            </a:r>
            <a:r>
              <a:rPr dirty="0" sz="2000" spc="-21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404040"/>
                </a:solidFill>
                <a:latin typeface="Verdana"/>
                <a:cs typeface="Verdana"/>
              </a:rPr>
              <a:t>neutrophils</a:t>
            </a:r>
            <a:endParaRPr sz="2000">
              <a:latin typeface="Verdana"/>
              <a:cs typeface="Verdana"/>
            </a:endParaRPr>
          </a:p>
          <a:p>
            <a:pPr marL="457200" marR="320040" indent="-256540">
              <a:lnSpc>
                <a:spcPct val="100000"/>
              </a:lnSpc>
              <a:spcBef>
                <a:spcPts val="985"/>
              </a:spcBef>
            </a:pPr>
            <a:r>
              <a:rPr dirty="0" sz="2000" spc="-595">
                <a:solidFill>
                  <a:srgbClr val="404040"/>
                </a:solidFill>
                <a:latin typeface="Arial"/>
                <a:cs typeface="Arial"/>
              </a:rPr>
              <a:t></a:t>
            </a:r>
            <a:r>
              <a:rPr dirty="0" sz="2000" spc="38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404040"/>
                </a:solidFill>
                <a:latin typeface="Verdana"/>
                <a:cs typeface="Verdana"/>
              </a:rPr>
              <a:t>Decreases </a:t>
            </a:r>
            <a:r>
              <a:rPr dirty="0" sz="2000" spc="-25">
                <a:solidFill>
                  <a:srgbClr val="404040"/>
                </a:solidFill>
                <a:latin typeface="Verdana"/>
                <a:cs typeface="Verdana"/>
              </a:rPr>
              <a:t>lymphocyte,  </a:t>
            </a:r>
            <a:r>
              <a:rPr dirty="0" sz="2000" spc="-75">
                <a:solidFill>
                  <a:srgbClr val="404040"/>
                </a:solidFill>
                <a:latin typeface="Verdana"/>
                <a:cs typeface="Verdana"/>
              </a:rPr>
              <a:t>eosinophils, </a:t>
            </a:r>
            <a:r>
              <a:rPr dirty="0" sz="2000" spc="-45">
                <a:solidFill>
                  <a:srgbClr val="404040"/>
                </a:solidFill>
                <a:latin typeface="Verdana"/>
                <a:cs typeface="Verdana"/>
              </a:rPr>
              <a:t>basophils</a:t>
            </a:r>
            <a:r>
              <a:rPr dirty="0" sz="2000" spc="-254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2000" spc="20">
                <a:solidFill>
                  <a:srgbClr val="404040"/>
                </a:solidFill>
                <a:latin typeface="Verdana"/>
                <a:cs typeface="Verdana"/>
              </a:rPr>
              <a:t>count</a:t>
            </a:r>
            <a:endParaRPr sz="2000">
              <a:latin typeface="Verdana"/>
              <a:cs typeface="Verdana"/>
            </a:endParaRPr>
          </a:p>
          <a:p>
            <a:pPr marL="457200" marR="104775" indent="-256540">
              <a:lnSpc>
                <a:spcPct val="100000"/>
              </a:lnSpc>
              <a:spcBef>
                <a:spcPts val="1010"/>
              </a:spcBef>
              <a:tabLst>
                <a:tab pos="2244090" algn="l"/>
              </a:tabLst>
            </a:pPr>
            <a:r>
              <a:rPr dirty="0" sz="2000" spc="-595">
                <a:solidFill>
                  <a:srgbClr val="404040"/>
                </a:solidFill>
                <a:latin typeface="Arial"/>
                <a:cs typeface="Arial"/>
              </a:rPr>
              <a:t></a:t>
            </a:r>
            <a:r>
              <a:rPr dirty="0" sz="2000" spc="39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10">
                <a:solidFill>
                  <a:srgbClr val="404040"/>
                </a:solidFill>
                <a:latin typeface="Verdana"/>
                <a:cs typeface="Verdana"/>
              </a:rPr>
              <a:t>Suppresses </a:t>
            </a:r>
            <a:r>
              <a:rPr dirty="0" sz="2000" spc="-30">
                <a:solidFill>
                  <a:srgbClr val="404040"/>
                </a:solidFill>
                <a:latin typeface="Verdana"/>
                <a:cs typeface="Verdana"/>
              </a:rPr>
              <a:t>lymphoid </a:t>
            </a:r>
            <a:r>
              <a:rPr dirty="0" sz="2000" spc="-130">
                <a:solidFill>
                  <a:srgbClr val="404040"/>
                </a:solidFill>
                <a:latin typeface="Verdana"/>
                <a:cs typeface="Verdana"/>
              </a:rPr>
              <a:t>tissue  </a:t>
            </a:r>
            <a:r>
              <a:rPr dirty="0" sz="2000" spc="-75">
                <a:solidFill>
                  <a:srgbClr val="404040"/>
                </a:solidFill>
                <a:latin typeface="Verdana"/>
                <a:cs typeface="Verdana"/>
              </a:rPr>
              <a:t>systemically </a:t>
            </a:r>
            <a:r>
              <a:rPr dirty="0" sz="2000" spc="-40">
                <a:solidFill>
                  <a:srgbClr val="404040"/>
                </a:solidFill>
                <a:latin typeface="Verdana"/>
                <a:cs typeface="Verdana"/>
              </a:rPr>
              <a:t>therefore  </a:t>
            </a:r>
            <a:r>
              <a:rPr dirty="0" sz="2000" spc="35">
                <a:solidFill>
                  <a:srgbClr val="404040"/>
                </a:solidFill>
                <a:latin typeface="Verdana"/>
                <a:cs typeface="Verdana"/>
              </a:rPr>
              <a:t>decrease </a:t>
            </a:r>
            <a:r>
              <a:rPr dirty="0" sz="2000" spc="-385">
                <a:solidFill>
                  <a:srgbClr val="404040"/>
                </a:solidFill>
                <a:latin typeface="Verdana"/>
                <a:cs typeface="Verdana"/>
              </a:rPr>
              <a:t>T </a:t>
            </a:r>
            <a:r>
              <a:rPr dirty="0" sz="2000" spc="15">
                <a:solidFill>
                  <a:srgbClr val="404040"/>
                </a:solidFill>
                <a:latin typeface="Verdana"/>
                <a:cs typeface="Verdana"/>
              </a:rPr>
              <a:t>cell </a:t>
            </a:r>
            <a:r>
              <a:rPr dirty="0" sz="2000" spc="75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dirty="0" sz="2000" spc="-27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2000" spc="5">
                <a:solidFill>
                  <a:srgbClr val="404040"/>
                </a:solidFill>
                <a:latin typeface="Verdana"/>
                <a:cs typeface="Verdana"/>
              </a:rPr>
              <a:t>antibody  </a:t>
            </a:r>
            <a:r>
              <a:rPr dirty="0" sz="2000">
                <a:solidFill>
                  <a:srgbClr val="404040"/>
                </a:solidFill>
                <a:latin typeface="Verdana"/>
                <a:cs typeface="Verdana"/>
              </a:rPr>
              <a:t>production	</a:t>
            </a:r>
            <a:r>
              <a:rPr dirty="0" sz="2000" spc="10">
                <a:solidFill>
                  <a:srgbClr val="404040"/>
                </a:solidFill>
                <a:latin typeface="Verdana"/>
                <a:cs typeface="Verdana"/>
              </a:rPr>
              <a:t>decreasing  </a:t>
            </a:r>
            <a:r>
              <a:rPr dirty="0" sz="2000" spc="-110">
                <a:solidFill>
                  <a:srgbClr val="404040"/>
                </a:solidFill>
                <a:latin typeface="Verdana"/>
                <a:cs typeface="Verdana"/>
              </a:rPr>
              <a:t>immunity.</a:t>
            </a:r>
            <a:endParaRPr sz="2000">
              <a:latin typeface="Verdana"/>
              <a:cs typeface="Verdana"/>
            </a:endParaRPr>
          </a:p>
          <a:p>
            <a:pPr marL="457200" marR="579755" indent="-256540">
              <a:lnSpc>
                <a:spcPct val="99500"/>
              </a:lnSpc>
              <a:spcBef>
                <a:spcPts val="1025"/>
              </a:spcBef>
            </a:pPr>
            <a:r>
              <a:rPr dirty="0" sz="2000" spc="-595">
                <a:latin typeface="Arial"/>
                <a:cs typeface="Arial"/>
              </a:rPr>
              <a:t></a:t>
            </a:r>
            <a:r>
              <a:rPr dirty="0" sz="2000" spc="390">
                <a:latin typeface="Arial"/>
                <a:cs typeface="Arial"/>
              </a:rPr>
              <a:t> </a:t>
            </a:r>
            <a:r>
              <a:rPr dirty="0" sz="2000" spc="-215">
                <a:latin typeface="Verdana"/>
                <a:cs typeface="Verdana"/>
              </a:rPr>
              <a:t>This </a:t>
            </a:r>
            <a:r>
              <a:rPr dirty="0" sz="2000" spc="30">
                <a:latin typeface="Verdana"/>
                <a:cs typeface="Verdana"/>
              </a:rPr>
              <a:t>effect </a:t>
            </a:r>
            <a:r>
              <a:rPr dirty="0" sz="2000" spc="-210">
                <a:latin typeface="Verdana"/>
                <a:cs typeface="Verdana"/>
              </a:rPr>
              <a:t>is </a:t>
            </a:r>
            <a:r>
              <a:rPr dirty="0" sz="2000" spc="-95">
                <a:latin typeface="Verdana"/>
                <a:cs typeface="Verdana"/>
              </a:rPr>
              <a:t>useful </a:t>
            </a:r>
            <a:r>
              <a:rPr dirty="0" sz="2000" spc="-100">
                <a:latin typeface="Verdana"/>
                <a:cs typeface="Verdana"/>
              </a:rPr>
              <a:t>in  </a:t>
            </a:r>
            <a:r>
              <a:rPr dirty="0" sz="2000" spc="-40">
                <a:latin typeface="Verdana"/>
                <a:cs typeface="Verdana"/>
              </a:rPr>
              <a:t>transplantation </a:t>
            </a:r>
            <a:r>
              <a:rPr dirty="0" sz="2000" spc="-110">
                <a:latin typeface="Verdana"/>
                <a:cs typeface="Verdana"/>
              </a:rPr>
              <a:t>surgery </a:t>
            </a:r>
            <a:r>
              <a:rPr dirty="0" sz="2000" spc="-100">
                <a:latin typeface="Verdana"/>
                <a:cs typeface="Verdana"/>
              </a:rPr>
              <a:t>in  </a:t>
            </a:r>
            <a:r>
              <a:rPr dirty="0" sz="2000" spc="5">
                <a:latin typeface="Verdana"/>
                <a:cs typeface="Verdana"/>
              </a:rPr>
              <a:t>reducing organ</a:t>
            </a:r>
            <a:r>
              <a:rPr dirty="0" sz="2000" spc="-290">
                <a:latin typeface="Verdana"/>
                <a:cs typeface="Verdana"/>
              </a:rPr>
              <a:t> </a:t>
            </a:r>
            <a:r>
              <a:rPr dirty="0" sz="2000" spc="-50">
                <a:latin typeface="Verdana"/>
                <a:cs typeface="Verdana"/>
              </a:rPr>
              <a:t>rejection.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41976" y="1219200"/>
            <a:ext cx="3506724" cy="1971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7082" y="497204"/>
            <a:ext cx="256413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5. On blood</a:t>
            </a:r>
            <a:r>
              <a:rPr dirty="0" u="heavy" sz="2400" spc="-1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65637" y="3386143"/>
            <a:ext cx="3483138" cy="28336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23965" y="4475734"/>
            <a:ext cx="972819" cy="613410"/>
          </a:xfrm>
          <a:custGeom>
            <a:avLst/>
            <a:gdLst/>
            <a:ahLst/>
            <a:cxnLst/>
            <a:rect l="l" t="t" r="r" b="b"/>
            <a:pathLst>
              <a:path w="972820" h="613410">
                <a:moveTo>
                  <a:pt x="869695" y="0"/>
                </a:moveTo>
                <a:lnTo>
                  <a:pt x="0" y="372491"/>
                </a:lnTo>
                <a:lnTo>
                  <a:pt x="103124" y="613283"/>
                </a:lnTo>
                <a:lnTo>
                  <a:pt x="972819" y="240792"/>
                </a:lnTo>
                <a:lnTo>
                  <a:pt x="86969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62140" y="4634991"/>
            <a:ext cx="672465" cy="335915"/>
          </a:xfrm>
          <a:custGeom>
            <a:avLst/>
            <a:gdLst/>
            <a:ahLst/>
            <a:cxnLst/>
            <a:rect l="l" t="t" r="r" b="b"/>
            <a:pathLst>
              <a:path w="672465" h="335914">
                <a:moveTo>
                  <a:pt x="53086" y="226567"/>
                </a:moveTo>
                <a:lnTo>
                  <a:pt x="0" y="243331"/>
                </a:lnTo>
                <a:lnTo>
                  <a:pt x="39750" y="335914"/>
                </a:lnTo>
                <a:lnTo>
                  <a:pt x="75977" y="319785"/>
                </a:lnTo>
                <a:lnTo>
                  <a:pt x="88210" y="311276"/>
                </a:lnTo>
                <a:lnTo>
                  <a:pt x="49784" y="311276"/>
                </a:lnTo>
                <a:lnTo>
                  <a:pt x="24764" y="252856"/>
                </a:lnTo>
                <a:lnTo>
                  <a:pt x="30861" y="250316"/>
                </a:lnTo>
                <a:lnTo>
                  <a:pt x="38693" y="247503"/>
                </a:lnTo>
                <a:lnTo>
                  <a:pt x="45799" y="246094"/>
                </a:lnTo>
                <a:lnTo>
                  <a:pt x="86139" y="246066"/>
                </a:lnTo>
                <a:lnTo>
                  <a:pt x="81512" y="240657"/>
                </a:lnTo>
                <a:lnTo>
                  <a:pt x="76200" y="235965"/>
                </a:lnTo>
                <a:lnTo>
                  <a:pt x="68707" y="230250"/>
                </a:lnTo>
                <a:lnTo>
                  <a:pt x="61087" y="227202"/>
                </a:lnTo>
                <a:lnTo>
                  <a:pt x="53086" y="226567"/>
                </a:lnTo>
                <a:close/>
              </a:path>
              <a:path w="672465" h="335914">
                <a:moveTo>
                  <a:pt x="86139" y="246066"/>
                </a:moveTo>
                <a:lnTo>
                  <a:pt x="52167" y="246066"/>
                </a:lnTo>
                <a:lnTo>
                  <a:pt x="57785" y="247395"/>
                </a:lnTo>
                <a:lnTo>
                  <a:pt x="63335" y="250322"/>
                </a:lnTo>
                <a:lnTo>
                  <a:pt x="79756" y="279018"/>
                </a:lnTo>
                <a:lnTo>
                  <a:pt x="79248" y="284352"/>
                </a:lnTo>
                <a:lnTo>
                  <a:pt x="78866" y="289686"/>
                </a:lnTo>
                <a:lnTo>
                  <a:pt x="49784" y="311276"/>
                </a:lnTo>
                <a:lnTo>
                  <a:pt x="88210" y="311276"/>
                </a:lnTo>
                <a:lnTo>
                  <a:pt x="98933" y="287781"/>
                </a:lnTo>
                <a:lnTo>
                  <a:pt x="98425" y="273684"/>
                </a:lnTo>
                <a:lnTo>
                  <a:pt x="96901" y="266699"/>
                </a:lnTo>
                <a:lnTo>
                  <a:pt x="93853" y="259587"/>
                </a:lnTo>
                <a:lnTo>
                  <a:pt x="90326" y="252468"/>
                </a:lnTo>
                <a:lnTo>
                  <a:pt x="86217" y="246157"/>
                </a:lnTo>
                <a:close/>
              </a:path>
              <a:path w="672465" h="335914">
                <a:moveTo>
                  <a:pt x="145335" y="210692"/>
                </a:moveTo>
                <a:lnTo>
                  <a:pt x="108712" y="235584"/>
                </a:lnTo>
                <a:lnTo>
                  <a:pt x="106124" y="250523"/>
                </a:lnTo>
                <a:lnTo>
                  <a:pt x="107158" y="258177"/>
                </a:lnTo>
                <a:lnTo>
                  <a:pt x="138037" y="289165"/>
                </a:lnTo>
                <a:lnTo>
                  <a:pt x="145605" y="289702"/>
                </a:lnTo>
                <a:lnTo>
                  <a:pt x="153364" y="288645"/>
                </a:lnTo>
                <a:lnTo>
                  <a:pt x="161289" y="286003"/>
                </a:lnTo>
                <a:lnTo>
                  <a:pt x="168275" y="282955"/>
                </a:lnTo>
                <a:lnTo>
                  <a:pt x="173736" y="279145"/>
                </a:lnTo>
                <a:lnTo>
                  <a:pt x="178438" y="273684"/>
                </a:lnTo>
                <a:lnTo>
                  <a:pt x="144272" y="273684"/>
                </a:lnTo>
                <a:lnTo>
                  <a:pt x="135001" y="270890"/>
                </a:lnTo>
                <a:lnTo>
                  <a:pt x="131190" y="267969"/>
                </a:lnTo>
                <a:lnTo>
                  <a:pt x="128269" y="263397"/>
                </a:lnTo>
                <a:lnTo>
                  <a:pt x="160644" y="249554"/>
                </a:lnTo>
                <a:lnTo>
                  <a:pt x="123189" y="249554"/>
                </a:lnTo>
                <a:lnTo>
                  <a:pt x="145414" y="226186"/>
                </a:lnTo>
                <a:lnTo>
                  <a:pt x="176124" y="226186"/>
                </a:lnTo>
                <a:lnTo>
                  <a:pt x="173053" y="222218"/>
                </a:lnTo>
                <a:lnTo>
                  <a:pt x="167133" y="217150"/>
                </a:lnTo>
                <a:lnTo>
                  <a:pt x="160274" y="213486"/>
                </a:lnTo>
                <a:lnTo>
                  <a:pt x="152917" y="211268"/>
                </a:lnTo>
                <a:lnTo>
                  <a:pt x="145335" y="210692"/>
                </a:lnTo>
                <a:close/>
              </a:path>
              <a:path w="672465" h="335914">
                <a:moveTo>
                  <a:pt x="168402" y="257047"/>
                </a:moveTo>
                <a:lnTo>
                  <a:pt x="165735" y="263524"/>
                </a:lnTo>
                <a:lnTo>
                  <a:pt x="161162" y="268223"/>
                </a:lnTo>
                <a:lnTo>
                  <a:pt x="154686" y="270890"/>
                </a:lnTo>
                <a:lnTo>
                  <a:pt x="149352" y="273176"/>
                </a:lnTo>
                <a:lnTo>
                  <a:pt x="144272" y="273684"/>
                </a:lnTo>
                <a:lnTo>
                  <a:pt x="178438" y="273684"/>
                </a:lnTo>
                <a:lnTo>
                  <a:pt x="181610" y="270001"/>
                </a:lnTo>
                <a:lnTo>
                  <a:pt x="184404" y="264286"/>
                </a:lnTo>
                <a:lnTo>
                  <a:pt x="185801" y="257682"/>
                </a:lnTo>
                <a:lnTo>
                  <a:pt x="168402" y="257047"/>
                </a:lnTo>
                <a:close/>
              </a:path>
              <a:path w="672465" h="335914">
                <a:moveTo>
                  <a:pt x="176124" y="226186"/>
                </a:moveTo>
                <a:lnTo>
                  <a:pt x="145414" y="226186"/>
                </a:lnTo>
                <a:lnTo>
                  <a:pt x="149733" y="227202"/>
                </a:lnTo>
                <a:lnTo>
                  <a:pt x="154178" y="228091"/>
                </a:lnTo>
                <a:lnTo>
                  <a:pt x="157734" y="230250"/>
                </a:lnTo>
                <a:lnTo>
                  <a:pt x="160528" y="233552"/>
                </a:lnTo>
                <a:lnTo>
                  <a:pt x="123189" y="249554"/>
                </a:lnTo>
                <a:lnTo>
                  <a:pt x="160644" y="249554"/>
                </a:lnTo>
                <a:lnTo>
                  <a:pt x="183514" y="239775"/>
                </a:lnTo>
                <a:lnTo>
                  <a:pt x="182117" y="236473"/>
                </a:lnTo>
                <a:lnTo>
                  <a:pt x="178088" y="228752"/>
                </a:lnTo>
                <a:lnTo>
                  <a:pt x="177991" y="228599"/>
                </a:lnTo>
                <a:lnTo>
                  <a:pt x="176124" y="226186"/>
                </a:lnTo>
                <a:close/>
              </a:path>
              <a:path w="672465" h="335914">
                <a:moveTo>
                  <a:pt x="227457" y="173989"/>
                </a:moveTo>
                <a:lnTo>
                  <a:pt x="191515" y="197230"/>
                </a:lnTo>
                <a:lnTo>
                  <a:pt x="187960" y="210565"/>
                </a:lnTo>
                <a:lnTo>
                  <a:pt x="186943" y="217550"/>
                </a:lnTo>
                <a:lnTo>
                  <a:pt x="211709" y="251713"/>
                </a:lnTo>
                <a:lnTo>
                  <a:pt x="227345" y="254492"/>
                </a:lnTo>
                <a:lnTo>
                  <a:pt x="235765" y="253267"/>
                </a:lnTo>
                <a:lnTo>
                  <a:pt x="244602" y="250316"/>
                </a:lnTo>
                <a:lnTo>
                  <a:pt x="253670" y="245365"/>
                </a:lnTo>
                <a:lnTo>
                  <a:pt x="260857" y="239093"/>
                </a:lnTo>
                <a:lnTo>
                  <a:pt x="261798" y="237743"/>
                </a:lnTo>
                <a:lnTo>
                  <a:pt x="225425" y="237743"/>
                </a:lnTo>
                <a:lnTo>
                  <a:pt x="219963" y="235711"/>
                </a:lnTo>
                <a:lnTo>
                  <a:pt x="205486" y="212089"/>
                </a:lnTo>
                <a:lnTo>
                  <a:pt x="207772" y="206628"/>
                </a:lnTo>
                <a:lnTo>
                  <a:pt x="210185" y="201040"/>
                </a:lnTo>
                <a:lnTo>
                  <a:pt x="214503" y="196849"/>
                </a:lnTo>
                <a:lnTo>
                  <a:pt x="220980" y="194182"/>
                </a:lnTo>
                <a:lnTo>
                  <a:pt x="224536" y="192658"/>
                </a:lnTo>
                <a:lnTo>
                  <a:pt x="227837" y="191896"/>
                </a:lnTo>
                <a:lnTo>
                  <a:pt x="230886" y="191769"/>
                </a:lnTo>
                <a:lnTo>
                  <a:pt x="243290" y="191769"/>
                </a:lnTo>
                <a:lnTo>
                  <a:pt x="252349" y="180212"/>
                </a:lnTo>
                <a:lnTo>
                  <a:pt x="246761" y="176783"/>
                </a:lnTo>
                <a:lnTo>
                  <a:pt x="240664" y="174751"/>
                </a:lnTo>
                <a:lnTo>
                  <a:pt x="227457" y="173989"/>
                </a:lnTo>
                <a:close/>
              </a:path>
              <a:path w="672465" h="335914">
                <a:moveTo>
                  <a:pt x="251967" y="219201"/>
                </a:moveTo>
                <a:lnTo>
                  <a:pt x="249936" y="226313"/>
                </a:lnTo>
                <a:lnTo>
                  <a:pt x="245110" y="231393"/>
                </a:lnTo>
                <a:lnTo>
                  <a:pt x="231266" y="237362"/>
                </a:lnTo>
                <a:lnTo>
                  <a:pt x="225425" y="237743"/>
                </a:lnTo>
                <a:lnTo>
                  <a:pt x="261798" y="237743"/>
                </a:lnTo>
                <a:lnTo>
                  <a:pt x="266140" y="231511"/>
                </a:lnTo>
                <a:lnTo>
                  <a:pt x="269493" y="222630"/>
                </a:lnTo>
                <a:lnTo>
                  <a:pt x="251967" y="219201"/>
                </a:lnTo>
                <a:close/>
              </a:path>
              <a:path w="672465" h="335914">
                <a:moveTo>
                  <a:pt x="271272" y="155701"/>
                </a:moveTo>
                <a:lnTo>
                  <a:pt x="256539" y="162051"/>
                </a:lnTo>
                <a:lnTo>
                  <a:pt x="285877" y="230504"/>
                </a:lnTo>
                <a:lnTo>
                  <a:pt x="302894" y="223265"/>
                </a:lnTo>
                <a:lnTo>
                  <a:pt x="291084" y="195579"/>
                </a:lnTo>
                <a:lnTo>
                  <a:pt x="289346" y="191769"/>
                </a:lnTo>
                <a:lnTo>
                  <a:pt x="285495" y="182625"/>
                </a:lnTo>
                <a:lnTo>
                  <a:pt x="283717" y="175894"/>
                </a:lnTo>
                <a:lnTo>
                  <a:pt x="284480" y="167766"/>
                </a:lnTo>
                <a:lnTo>
                  <a:pt x="286004" y="165099"/>
                </a:lnTo>
                <a:lnTo>
                  <a:pt x="287782" y="164337"/>
                </a:lnTo>
                <a:lnTo>
                  <a:pt x="274955" y="164337"/>
                </a:lnTo>
                <a:lnTo>
                  <a:pt x="271272" y="155701"/>
                </a:lnTo>
                <a:close/>
              </a:path>
              <a:path w="672465" h="335914">
                <a:moveTo>
                  <a:pt x="243290" y="191769"/>
                </a:moveTo>
                <a:lnTo>
                  <a:pt x="233934" y="191769"/>
                </a:lnTo>
                <a:lnTo>
                  <a:pt x="237489" y="192658"/>
                </a:lnTo>
                <a:lnTo>
                  <a:pt x="241300" y="194309"/>
                </a:lnTo>
                <a:lnTo>
                  <a:pt x="243290" y="191769"/>
                </a:lnTo>
                <a:close/>
              </a:path>
              <a:path w="672465" h="335914">
                <a:moveTo>
                  <a:pt x="290322" y="146176"/>
                </a:moveTo>
                <a:lnTo>
                  <a:pt x="287782" y="146557"/>
                </a:lnTo>
                <a:lnTo>
                  <a:pt x="285623" y="147573"/>
                </a:lnTo>
                <a:lnTo>
                  <a:pt x="282448" y="148843"/>
                </a:lnTo>
                <a:lnTo>
                  <a:pt x="279908" y="151002"/>
                </a:lnTo>
                <a:lnTo>
                  <a:pt x="276098" y="156844"/>
                </a:lnTo>
                <a:lnTo>
                  <a:pt x="275082" y="160273"/>
                </a:lnTo>
                <a:lnTo>
                  <a:pt x="274955" y="164337"/>
                </a:lnTo>
                <a:lnTo>
                  <a:pt x="287782" y="164337"/>
                </a:lnTo>
                <a:lnTo>
                  <a:pt x="288670" y="163956"/>
                </a:lnTo>
                <a:lnTo>
                  <a:pt x="289940" y="163448"/>
                </a:lnTo>
                <a:lnTo>
                  <a:pt x="291845" y="163194"/>
                </a:lnTo>
                <a:lnTo>
                  <a:pt x="294245" y="163194"/>
                </a:lnTo>
                <a:lnTo>
                  <a:pt x="293369" y="146303"/>
                </a:lnTo>
                <a:lnTo>
                  <a:pt x="290322" y="146176"/>
                </a:lnTo>
                <a:close/>
              </a:path>
              <a:path w="672465" h="335914">
                <a:moveTo>
                  <a:pt x="294245" y="163194"/>
                </a:moveTo>
                <a:lnTo>
                  <a:pt x="291845" y="163194"/>
                </a:lnTo>
                <a:lnTo>
                  <a:pt x="294259" y="163448"/>
                </a:lnTo>
                <a:lnTo>
                  <a:pt x="294245" y="163194"/>
                </a:lnTo>
                <a:close/>
              </a:path>
              <a:path w="672465" h="335914">
                <a:moveTo>
                  <a:pt x="349837" y="123062"/>
                </a:moveTo>
                <a:lnTo>
                  <a:pt x="313182" y="147954"/>
                </a:lnTo>
                <a:lnTo>
                  <a:pt x="310594" y="162893"/>
                </a:lnTo>
                <a:lnTo>
                  <a:pt x="311628" y="170547"/>
                </a:lnTo>
                <a:lnTo>
                  <a:pt x="342616" y="201535"/>
                </a:lnTo>
                <a:lnTo>
                  <a:pt x="350154" y="202072"/>
                </a:lnTo>
                <a:lnTo>
                  <a:pt x="357907" y="201015"/>
                </a:lnTo>
                <a:lnTo>
                  <a:pt x="365887" y="198373"/>
                </a:lnTo>
                <a:lnTo>
                  <a:pt x="372744" y="195452"/>
                </a:lnTo>
                <a:lnTo>
                  <a:pt x="378206" y="191642"/>
                </a:lnTo>
                <a:lnTo>
                  <a:pt x="383028" y="186054"/>
                </a:lnTo>
                <a:lnTo>
                  <a:pt x="348868" y="186054"/>
                </a:lnTo>
                <a:lnTo>
                  <a:pt x="339470" y="183260"/>
                </a:lnTo>
                <a:lnTo>
                  <a:pt x="335661" y="180339"/>
                </a:lnTo>
                <a:lnTo>
                  <a:pt x="332866" y="175767"/>
                </a:lnTo>
                <a:lnTo>
                  <a:pt x="365167" y="161924"/>
                </a:lnTo>
                <a:lnTo>
                  <a:pt x="327787" y="161924"/>
                </a:lnTo>
                <a:lnTo>
                  <a:pt x="327913" y="156844"/>
                </a:lnTo>
                <a:lnTo>
                  <a:pt x="328676" y="153034"/>
                </a:lnTo>
                <a:lnTo>
                  <a:pt x="330327" y="150367"/>
                </a:lnTo>
                <a:lnTo>
                  <a:pt x="332739" y="146176"/>
                </a:lnTo>
                <a:lnTo>
                  <a:pt x="336423" y="143001"/>
                </a:lnTo>
                <a:lnTo>
                  <a:pt x="345566" y="139064"/>
                </a:lnTo>
                <a:lnTo>
                  <a:pt x="350012" y="138556"/>
                </a:lnTo>
                <a:lnTo>
                  <a:pt x="380618" y="138556"/>
                </a:lnTo>
                <a:lnTo>
                  <a:pt x="377555" y="134635"/>
                </a:lnTo>
                <a:lnTo>
                  <a:pt x="371659" y="129573"/>
                </a:lnTo>
                <a:lnTo>
                  <a:pt x="364870" y="125856"/>
                </a:lnTo>
                <a:lnTo>
                  <a:pt x="357443" y="123638"/>
                </a:lnTo>
                <a:lnTo>
                  <a:pt x="349837" y="123062"/>
                </a:lnTo>
                <a:close/>
              </a:path>
              <a:path w="672465" h="335914">
                <a:moveTo>
                  <a:pt x="372872" y="169544"/>
                </a:moveTo>
                <a:lnTo>
                  <a:pt x="370205" y="175894"/>
                </a:lnTo>
                <a:lnTo>
                  <a:pt x="365633" y="180593"/>
                </a:lnTo>
                <a:lnTo>
                  <a:pt x="353949" y="185546"/>
                </a:lnTo>
                <a:lnTo>
                  <a:pt x="348868" y="186054"/>
                </a:lnTo>
                <a:lnTo>
                  <a:pt x="383028" y="186054"/>
                </a:lnTo>
                <a:lnTo>
                  <a:pt x="386207" y="182371"/>
                </a:lnTo>
                <a:lnTo>
                  <a:pt x="388874" y="176783"/>
                </a:lnTo>
                <a:lnTo>
                  <a:pt x="390270" y="170052"/>
                </a:lnTo>
                <a:lnTo>
                  <a:pt x="372872" y="169544"/>
                </a:lnTo>
                <a:close/>
              </a:path>
              <a:path w="672465" h="335914">
                <a:moveTo>
                  <a:pt x="380618" y="138556"/>
                </a:moveTo>
                <a:lnTo>
                  <a:pt x="350012" y="138556"/>
                </a:lnTo>
                <a:lnTo>
                  <a:pt x="354330" y="139572"/>
                </a:lnTo>
                <a:lnTo>
                  <a:pt x="358648" y="140461"/>
                </a:lnTo>
                <a:lnTo>
                  <a:pt x="362204" y="142620"/>
                </a:lnTo>
                <a:lnTo>
                  <a:pt x="364998" y="145922"/>
                </a:lnTo>
                <a:lnTo>
                  <a:pt x="327787" y="161924"/>
                </a:lnTo>
                <a:lnTo>
                  <a:pt x="365167" y="161924"/>
                </a:lnTo>
                <a:lnTo>
                  <a:pt x="387985" y="152145"/>
                </a:lnTo>
                <a:lnTo>
                  <a:pt x="386714" y="148843"/>
                </a:lnTo>
                <a:lnTo>
                  <a:pt x="382569" y="141055"/>
                </a:lnTo>
                <a:lnTo>
                  <a:pt x="380618" y="138556"/>
                </a:lnTo>
                <a:close/>
              </a:path>
              <a:path w="672465" h="335914">
                <a:moveTo>
                  <a:pt x="424688" y="90677"/>
                </a:moveTo>
                <a:lnTo>
                  <a:pt x="420369" y="90677"/>
                </a:lnTo>
                <a:lnTo>
                  <a:pt x="416179" y="91566"/>
                </a:lnTo>
                <a:lnTo>
                  <a:pt x="391588" y="127841"/>
                </a:lnTo>
                <a:lnTo>
                  <a:pt x="392786" y="135429"/>
                </a:lnTo>
                <a:lnTo>
                  <a:pt x="423052" y="167028"/>
                </a:lnTo>
                <a:lnTo>
                  <a:pt x="429958" y="167862"/>
                </a:lnTo>
                <a:lnTo>
                  <a:pt x="436768" y="167219"/>
                </a:lnTo>
                <a:lnTo>
                  <a:pt x="459201" y="150367"/>
                </a:lnTo>
                <a:lnTo>
                  <a:pt x="429260" y="150367"/>
                </a:lnTo>
                <a:lnTo>
                  <a:pt x="418845" y="145795"/>
                </a:lnTo>
                <a:lnTo>
                  <a:pt x="415036" y="141604"/>
                </a:lnTo>
                <a:lnTo>
                  <a:pt x="412354" y="135429"/>
                </a:lnTo>
                <a:lnTo>
                  <a:pt x="409956" y="129793"/>
                </a:lnTo>
                <a:lnTo>
                  <a:pt x="409702" y="124332"/>
                </a:lnTo>
                <a:lnTo>
                  <a:pt x="412025" y="117855"/>
                </a:lnTo>
                <a:lnTo>
                  <a:pt x="433069" y="105282"/>
                </a:lnTo>
                <a:lnTo>
                  <a:pt x="463096" y="105282"/>
                </a:lnTo>
                <a:lnTo>
                  <a:pt x="458034" y="93471"/>
                </a:lnTo>
                <a:lnTo>
                  <a:pt x="437641" y="93471"/>
                </a:lnTo>
                <a:lnTo>
                  <a:pt x="433197" y="91693"/>
                </a:lnTo>
                <a:lnTo>
                  <a:pt x="428879" y="90804"/>
                </a:lnTo>
                <a:lnTo>
                  <a:pt x="424688" y="90677"/>
                </a:lnTo>
                <a:close/>
              </a:path>
              <a:path w="672465" h="335914">
                <a:moveTo>
                  <a:pt x="480651" y="147065"/>
                </a:moveTo>
                <a:lnTo>
                  <a:pt x="460629" y="147065"/>
                </a:lnTo>
                <a:lnTo>
                  <a:pt x="463677" y="154304"/>
                </a:lnTo>
                <a:lnTo>
                  <a:pt x="480651" y="147065"/>
                </a:lnTo>
                <a:close/>
              </a:path>
              <a:path w="672465" h="335914">
                <a:moveTo>
                  <a:pt x="463096" y="105282"/>
                </a:moveTo>
                <a:lnTo>
                  <a:pt x="433069" y="105282"/>
                </a:lnTo>
                <a:lnTo>
                  <a:pt x="438277" y="107441"/>
                </a:lnTo>
                <a:lnTo>
                  <a:pt x="443357" y="109600"/>
                </a:lnTo>
                <a:lnTo>
                  <a:pt x="447166" y="113664"/>
                </a:lnTo>
                <a:lnTo>
                  <a:pt x="449707" y="119633"/>
                </a:lnTo>
                <a:lnTo>
                  <a:pt x="452374" y="125729"/>
                </a:lnTo>
                <a:lnTo>
                  <a:pt x="452755" y="131444"/>
                </a:lnTo>
                <a:lnTo>
                  <a:pt x="450700" y="136715"/>
                </a:lnTo>
                <a:lnTo>
                  <a:pt x="448817" y="141985"/>
                </a:lnTo>
                <a:lnTo>
                  <a:pt x="445135" y="145795"/>
                </a:lnTo>
                <a:lnTo>
                  <a:pt x="434466" y="150367"/>
                </a:lnTo>
                <a:lnTo>
                  <a:pt x="459201" y="150367"/>
                </a:lnTo>
                <a:lnTo>
                  <a:pt x="460629" y="147065"/>
                </a:lnTo>
                <a:lnTo>
                  <a:pt x="480651" y="147065"/>
                </a:lnTo>
                <a:lnTo>
                  <a:pt x="480949" y="146938"/>
                </a:lnTo>
                <a:lnTo>
                  <a:pt x="463096" y="105282"/>
                </a:lnTo>
                <a:close/>
              </a:path>
              <a:path w="672465" h="335914">
                <a:moveTo>
                  <a:pt x="493267" y="116331"/>
                </a:moveTo>
                <a:lnTo>
                  <a:pt x="487553" y="132333"/>
                </a:lnTo>
                <a:lnTo>
                  <a:pt x="494577" y="135429"/>
                </a:lnTo>
                <a:lnTo>
                  <a:pt x="501745" y="136715"/>
                </a:lnTo>
                <a:lnTo>
                  <a:pt x="509055" y="136191"/>
                </a:lnTo>
                <a:lnTo>
                  <a:pt x="532216" y="119252"/>
                </a:lnTo>
                <a:lnTo>
                  <a:pt x="506094" y="119252"/>
                </a:lnTo>
                <a:lnTo>
                  <a:pt x="499363" y="118744"/>
                </a:lnTo>
                <a:lnTo>
                  <a:pt x="496188" y="117855"/>
                </a:lnTo>
                <a:lnTo>
                  <a:pt x="493267" y="116331"/>
                </a:lnTo>
                <a:close/>
              </a:path>
              <a:path w="672465" h="335914">
                <a:moveTo>
                  <a:pt x="495554" y="58800"/>
                </a:moveTo>
                <a:lnTo>
                  <a:pt x="470514" y="85470"/>
                </a:lnTo>
                <a:lnTo>
                  <a:pt x="472658" y="90592"/>
                </a:lnTo>
                <a:lnTo>
                  <a:pt x="511429" y="105282"/>
                </a:lnTo>
                <a:lnTo>
                  <a:pt x="514985" y="106806"/>
                </a:lnTo>
                <a:lnTo>
                  <a:pt x="516185" y="109600"/>
                </a:lnTo>
                <a:lnTo>
                  <a:pt x="516763" y="110870"/>
                </a:lnTo>
                <a:lnTo>
                  <a:pt x="516509" y="112394"/>
                </a:lnTo>
                <a:lnTo>
                  <a:pt x="515619" y="114045"/>
                </a:lnTo>
                <a:lnTo>
                  <a:pt x="514731" y="115823"/>
                </a:lnTo>
                <a:lnTo>
                  <a:pt x="513080" y="117093"/>
                </a:lnTo>
                <a:lnTo>
                  <a:pt x="510920" y="118109"/>
                </a:lnTo>
                <a:lnTo>
                  <a:pt x="508762" y="118998"/>
                </a:lnTo>
                <a:lnTo>
                  <a:pt x="506094" y="119252"/>
                </a:lnTo>
                <a:lnTo>
                  <a:pt x="532216" y="119252"/>
                </a:lnTo>
                <a:lnTo>
                  <a:pt x="534542" y="114045"/>
                </a:lnTo>
                <a:lnTo>
                  <a:pt x="534669" y="108076"/>
                </a:lnTo>
                <a:lnTo>
                  <a:pt x="532003" y="101980"/>
                </a:lnTo>
                <a:lnTo>
                  <a:pt x="530098" y="97408"/>
                </a:lnTo>
                <a:lnTo>
                  <a:pt x="497586" y="86994"/>
                </a:lnTo>
                <a:lnTo>
                  <a:pt x="494284" y="86740"/>
                </a:lnTo>
                <a:lnTo>
                  <a:pt x="488441" y="82676"/>
                </a:lnTo>
                <a:lnTo>
                  <a:pt x="488568" y="81406"/>
                </a:lnTo>
                <a:lnTo>
                  <a:pt x="490092" y="78866"/>
                </a:lnTo>
                <a:lnTo>
                  <a:pt x="491363" y="77723"/>
                </a:lnTo>
                <a:lnTo>
                  <a:pt x="493394" y="76961"/>
                </a:lnTo>
                <a:lnTo>
                  <a:pt x="496824" y="75437"/>
                </a:lnTo>
                <a:lnTo>
                  <a:pt x="509041" y="75437"/>
                </a:lnTo>
                <a:lnTo>
                  <a:pt x="513968" y="63118"/>
                </a:lnTo>
                <a:lnTo>
                  <a:pt x="509651" y="60705"/>
                </a:lnTo>
                <a:lnTo>
                  <a:pt x="505079" y="59308"/>
                </a:lnTo>
                <a:lnTo>
                  <a:pt x="495554" y="58800"/>
                </a:lnTo>
                <a:close/>
              </a:path>
              <a:path w="672465" h="335914">
                <a:moveTo>
                  <a:pt x="571166" y="28273"/>
                </a:moveTo>
                <a:lnTo>
                  <a:pt x="534542" y="53212"/>
                </a:lnTo>
                <a:lnTo>
                  <a:pt x="532002" y="68452"/>
                </a:lnTo>
                <a:lnTo>
                  <a:pt x="532929" y="75310"/>
                </a:lnTo>
                <a:lnTo>
                  <a:pt x="563977" y="106737"/>
                </a:lnTo>
                <a:lnTo>
                  <a:pt x="571515" y="107267"/>
                </a:lnTo>
                <a:lnTo>
                  <a:pt x="579268" y="106201"/>
                </a:lnTo>
                <a:lnTo>
                  <a:pt x="587248" y="103504"/>
                </a:lnTo>
                <a:lnTo>
                  <a:pt x="594106" y="100583"/>
                </a:lnTo>
                <a:lnTo>
                  <a:pt x="599566" y="96773"/>
                </a:lnTo>
                <a:lnTo>
                  <a:pt x="604294" y="91312"/>
                </a:lnTo>
                <a:lnTo>
                  <a:pt x="570230" y="91312"/>
                </a:lnTo>
                <a:lnTo>
                  <a:pt x="560832" y="88518"/>
                </a:lnTo>
                <a:lnTo>
                  <a:pt x="557022" y="85470"/>
                </a:lnTo>
                <a:lnTo>
                  <a:pt x="554101" y="81025"/>
                </a:lnTo>
                <a:lnTo>
                  <a:pt x="586475" y="67182"/>
                </a:lnTo>
                <a:lnTo>
                  <a:pt x="549148" y="67182"/>
                </a:lnTo>
                <a:lnTo>
                  <a:pt x="549275" y="62102"/>
                </a:lnTo>
                <a:lnTo>
                  <a:pt x="550037" y="58165"/>
                </a:lnTo>
                <a:lnTo>
                  <a:pt x="551561" y="55625"/>
                </a:lnTo>
                <a:lnTo>
                  <a:pt x="554101" y="51307"/>
                </a:lnTo>
                <a:lnTo>
                  <a:pt x="557657" y="48132"/>
                </a:lnTo>
                <a:lnTo>
                  <a:pt x="566928" y="44195"/>
                </a:lnTo>
                <a:lnTo>
                  <a:pt x="571245" y="43814"/>
                </a:lnTo>
                <a:lnTo>
                  <a:pt x="601995" y="43814"/>
                </a:lnTo>
                <a:lnTo>
                  <a:pt x="598884" y="39798"/>
                </a:lnTo>
                <a:lnTo>
                  <a:pt x="592964" y="34760"/>
                </a:lnTo>
                <a:lnTo>
                  <a:pt x="586105" y="31114"/>
                </a:lnTo>
                <a:lnTo>
                  <a:pt x="578748" y="28878"/>
                </a:lnTo>
                <a:lnTo>
                  <a:pt x="571166" y="28273"/>
                </a:lnTo>
                <a:close/>
              </a:path>
              <a:path w="672465" h="335914">
                <a:moveTo>
                  <a:pt x="451612" y="78485"/>
                </a:moveTo>
                <a:lnTo>
                  <a:pt x="434466" y="85851"/>
                </a:lnTo>
                <a:lnTo>
                  <a:pt x="437641" y="93471"/>
                </a:lnTo>
                <a:lnTo>
                  <a:pt x="458034" y="93471"/>
                </a:lnTo>
                <a:lnTo>
                  <a:pt x="451612" y="78485"/>
                </a:lnTo>
                <a:close/>
              </a:path>
              <a:path w="672465" h="335914">
                <a:moveTo>
                  <a:pt x="594233" y="74675"/>
                </a:moveTo>
                <a:lnTo>
                  <a:pt x="570230" y="91312"/>
                </a:lnTo>
                <a:lnTo>
                  <a:pt x="604294" y="91312"/>
                </a:lnTo>
                <a:lnTo>
                  <a:pt x="607567" y="87629"/>
                </a:lnTo>
                <a:lnTo>
                  <a:pt x="610235" y="81914"/>
                </a:lnTo>
                <a:lnTo>
                  <a:pt x="611632" y="75310"/>
                </a:lnTo>
                <a:lnTo>
                  <a:pt x="594233" y="74675"/>
                </a:lnTo>
                <a:close/>
              </a:path>
              <a:path w="672465" h="335914">
                <a:moveTo>
                  <a:pt x="509041" y="75437"/>
                </a:moveTo>
                <a:lnTo>
                  <a:pt x="496824" y="75437"/>
                </a:lnTo>
                <a:lnTo>
                  <a:pt x="501650" y="75945"/>
                </a:lnTo>
                <a:lnTo>
                  <a:pt x="507873" y="78358"/>
                </a:lnTo>
                <a:lnTo>
                  <a:pt x="509041" y="75437"/>
                </a:lnTo>
                <a:close/>
              </a:path>
              <a:path w="672465" h="335914">
                <a:moveTo>
                  <a:pt x="630555" y="57530"/>
                </a:moveTo>
                <a:lnTo>
                  <a:pt x="624839" y="73532"/>
                </a:lnTo>
                <a:lnTo>
                  <a:pt x="631864" y="76628"/>
                </a:lnTo>
                <a:lnTo>
                  <a:pt x="639032" y="77914"/>
                </a:lnTo>
                <a:lnTo>
                  <a:pt x="646342" y="77390"/>
                </a:lnTo>
                <a:lnTo>
                  <a:pt x="653795" y="75056"/>
                </a:lnTo>
                <a:lnTo>
                  <a:pt x="661288" y="71881"/>
                </a:lnTo>
                <a:lnTo>
                  <a:pt x="666368" y="67182"/>
                </a:lnTo>
                <a:lnTo>
                  <a:pt x="669503" y="60451"/>
                </a:lnTo>
                <a:lnTo>
                  <a:pt x="643382" y="60451"/>
                </a:lnTo>
                <a:lnTo>
                  <a:pt x="636651" y="59943"/>
                </a:lnTo>
                <a:lnTo>
                  <a:pt x="633476" y="59054"/>
                </a:lnTo>
                <a:lnTo>
                  <a:pt x="630555" y="57530"/>
                </a:lnTo>
                <a:close/>
              </a:path>
              <a:path w="672465" h="335914">
                <a:moveTo>
                  <a:pt x="601995" y="43814"/>
                </a:moveTo>
                <a:lnTo>
                  <a:pt x="571245" y="43814"/>
                </a:lnTo>
                <a:lnTo>
                  <a:pt x="575690" y="44703"/>
                </a:lnTo>
                <a:lnTo>
                  <a:pt x="580009" y="45719"/>
                </a:lnTo>
                <a:lnTo>
                  <a:pt x="583564" y="47878"/>
                </a:lnTo>
                <a:lnTo>
                  <a:pt x="586359" y="51180"/>
                </a:lnTo>
                <a:lnTo>
                  <a:pt x="549148" y="67182"/>
                </a:lnTo>
                <a:lnTo>
                  <a:pt x="586475" y="67182"/>
                </a:lnTo>
                <a:lnTo>
                  <a:pt x="609345" y="57403"/>
                </a:lnTo>
                <a:lnTo>
                  <a:pt x="607949" y="54101"/>
                </a:lnTo>
                <a:lnTo>
                  <a:pt x="603875" y="46241"/>
                </a:lnTo>
                <a:lnTo>
                  <a:pt x="601995" y="43814"/>
                </a:lnTo>
                <a:close/>
              </a:path>
              <a:path w="672465" h="335914">
                <a:moveTo>
                  <a:pt x="632840" y="0"/>
                </a:moveTo>
                <a:lnTo>
                  <a:pt x="607801" y="26669"/>
                </a:lnTo>
                <a:lnTo>
                  <a:pt x="609981" y="31876"/>
                </a:lnTo>
                <a:lnTo>
                  <a:pt x="648715" y="46481"/>
                </a:lnTo>
                <a:lnTo>
                  <a:pt x="652272" y="48005"/>
                </a:lnTo>
                <a:lnTo>
                  <a:pt x="654050" y="52069"/>
                </a:lnTo>
                <a:lnTo>
                  <a:pt x="653795" y="53593"/>
                </a:lnTo>
                <a:lnTo>
                  <a:pt x="652907" y="55244"/>
                </a:lnTo>
                <a:lnTo>
                  <a:pt x="652017" y="57022"/>
                </a:lnTo>
                <a:lnTo>
                  <a:pt x="650366" y="58292"/>
                </a:lnTo>
                <a:lnTo>
                  <a:pt x="648208" y="59308"/>
                </a:lnTo>
                <a:lnTo>
                  <a:pt x="646049" y="60197"/>
                </a:lnTo>
                <a:lnTo>
                  <a:pt x="643382" y="60451"/>
                </a:lnTo>
                <a:lnTo>
                  <a:pt x="669503" y="60451"/>
                </a:lnTo>
                <a:lnTo>
                  <a:pt x="671830" y="55244"/>
                </a:lnTo>
                <a:lnTo>
                  <a:pt x="671957" y="49275"/>
                </a:lnTo>
                <a:lnTo>
                  <a:pt x="669289" y="43179"/>
                </a:lnTo>
                <a:lnTo>
                  <a:pt x="667385" y="38607"/>
                </a:lnTo>
                <a:lnTo>
                  <a:pt x="634873" y="28193"/>
                </a:lnTo>
                <a:lnTo>
                  <a:pt x="631570" y="27939"/>
                </a:lnTo>
                <a:lnTo>
                  <a:pt x="625729" y="23875"/>
                </a:lnTo>
                <a:lnTo>
                  <a:pt x="625856" y="22605"/>
                </a:lnTo>
                <a:lnTo>
                  <a:pt x="627380" y="20065"/>
                </a:lnTo>
                <a:lnTo>
                  <a:pt x="628650" y="18922"/>
                </a:lnTo>
                <a:lnTo>
                  <a:pt x="630682" y="18160"/>
                </a:lnTo>
                <a:lnTo>
                  <a:pt x="634111" y="16636"/>
                </a:lnTo>
                <a:lnTo>
                  <a:pt x="646328" y="16636"/>
                </a:lnTo>
                <a:lnTo>
                  <a:pt x="651256" y="4317"/>
                </a:lnTo>
                <a:lnTo>
                  <a:pt x="646938" y="1904"/>
                </a:lnTo>
                <a:lnTo>
                  <a:pt x="642365" y="507"/>
                </a:lnTo>
                <a:lnTo>
                  <a:pt x="632840" y="0"/>
                </a:lnTo>
                <a:close/>
              </a:path>
              <a:path w="672465" h="335914">
                <a:moveTo>
                  <a:pt x="646328" y="16636"/>
                </a:moveTo>
                <a:lnTo>
                  <a:pt x="634111" y="16636"/>
                </a:lnTo>
                <a:lnTo>
                  <a:pt x="638937" y="17144"/>
                </a:lnTo>
                <a:lnTo>
                  <a:pt x="645160" y="19557"/>
                </a:lnTo>
                <a:lnTo>
                  <a:pt x="646328" y="16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449439" y="5393309"/>
            <a:ext cx="973455" cy="613410"/>
          </a:xfrm>
          <a:custGeom>
            <a:avLst/>
            <a:gdLst/>
            <a:ahLst/>
            <a:cxnLst/>
            <a:rect l="l" t="t" r="r" b="b"/>
            <a:pathLst>
              <a:path w="973454" h="613410">
                <a:moveTo>
                  <a:pt x="869822" y="0"/>
                </a:moveTo>
                <a:lnTo>
                  <a:pt x="0" y="372465"/>
                </a:lnTo>
                <a:lnTo>
                  <a:pt x="103124" y="613257"/>
                </a:lnTo>
                <a:lnTo>
                  <a:pt x="972946" y="240753"/>
                </a:lnTo>
                <a:lnTo>
                  <a:pt x="86982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87742" y="5552566"/>
            <a:ext cx="671830" cy="336550"/>
          </a:xfrm>
          <a:custGeom>
            <a:avLst/>
            <a:gdLst/>
            <a:ahLst/>
            <a:cxnLst/>
            <a:rect l="l" t="t" r="r" b="b"/>
            <a:pathLst>
              <a:path w="671829" h="336550">
                <a:moveTo>
                  <a:pt x="52958" y="226606"/>
                </a:moveTo>
                <a:lnTo>
                  <a:pt x="0" y="243395"/>
                </a:lnTo>
                <a:lnTo>
                  <a:pt x="39624" y="335965"/>
                </a:lnTo>
                <a:lnTo>
                  <a:pt x="75866" y="319768"/>
                </a:lnTo>
                <a:lnTo>
                  <a:pt x="88111" y="311289"/>
                </a:lnTo>
                <a:lnTo>
                  <a:pt x="49783" y="311289"/>
                </a:lnTo>
                <a:lnTo>
                  <a:pt x="24764" y="252895"/>
                </a:lnTo>
                <a:lnTo>
                  <a:pt x="30733" y="250329"/>
                </a:lnTo>
                <a:lnTo>
                  <a:pt x="38566" y="247512"/>
                </a:lnTo>
                <a:lnTo>
                  <a:pt x="45672" y="246089"/>
                </a:lnTo>
                <a:lnTo>
                  <a:pt x="86033" y="246059"/>
                </a:lnTo>
                <a:lnTo>
                  <a:pt x="81385" y="240634"/>
                </a:lnTo>
                <a:lnTo>
                  <a:pt x="76073" y="235953"/>
                </a:lnTo>
                <a:lnTo>
                  <a:pt x="68706" y="230263"/>
                </a:lnTo>
                <a:lnTo>
                  <a:pt x="60959" y="227139"/>
                </a:lnTo>
                <a:lnTo>
                  <a:pt x="52958" y="226606"/>
                </a:lnTo>
                <a:close/>
              </a:path>
              <a:path w="671829" h="336550">
                <a:moveTo>
                  <a:pt x="86033" y="246059"/>
                </a:moveTo>
                <a:lnTo>
                  <a:pt x="52040" y="246059"/>
                </a:lnTo>
                <a:lnTo>
                  <a:pt x="57657" y="247421"/>
                </a:lnTo>
                <a:lnTo>
                  <a:pt x="63210" y="250357"/>
                </a:lnTo>
                <a:lnTo>
                  <a:pt x="79628" y="279019"/>
                </a:lnTo>
                <a:lnTo>
                  <a:pt x="79248" y="284378"/>
                </a:lnTo>
                <a:lnTo>
                  <a:pt x="49783" y="311289"/>
                </a:lnTo>
                <a:lnTo>
                  <a:pt x="88111" y="311289"/>
                </a:lnTo>
                <a:lnTo>
                  <a:pt x="89407" y="310210"/>
                </a:lnTo>
                <a:lnTo>
                  <a:pt x="92709" y="305549"/>
                </a:lnTo>
                <a:lnTo>
                  <a:pt x="95123" y="299821"/>
                </a:lnTo>
                <a:lnTo>
                  <a:pt x="97662" y="294081"/>
                </a:lnTo>
                <a:lnTo>
                  <a:pt x="98805" y="287718"/>
                </a:lnTo>
                <a:lnTo>
                  <a:pt x="98551" y="280733"/>
                </a:lnTo>
                <a:lnTo>
                  <a:pt x="98425" y="273735"/>
                </a:lnTo>
                <a:lnTo>
                  <a:pt x="96774" y="266674"/>
                </a:lnTo>
                <a:lnTo>
                  <a:pt x="93725" y="259537"/>
                </a:lnTo>
                <a:lnTo>
                  <a:pt x="90199" y="252426"/>
                </a:lnTo>
                <a:lnTo>
                  <a:pt x="86033" y="246059"/>
                </a:lnTo>
                <a:close/>
              </a:path>
              <a:path w="671829" h="336550">
                <a:moveTo>
                  <a:pt x="145240" y="210680"/>
                </a:moveTo>
                <a:lnTo>
                  <a:pt x="108584" y="235572"/>
                </a:lnTo>
                <a:lnTo>
                  <a:pt x="105997" y="250496"/>
                </a:lnTo>
                <a:lnTo>
                  <a:pt x="107031" y="258148"/>
                </a:lnTo>
                <a:lnTo>
                  <a:pt x="138019" y="289152"/>
                </a:lnTo>
                <a:lnTo>
                  <a:pt x="145557" y="289680"/>
                </a:lnTo>
                <a:lnTo>
                  <a:pt x="153310" y="288618"/>
                </a:lnTo>
                <a:lnTo>
                  <a:pt x="178475" y="273659"/>
                </a:lnTo>
                <a:lnTo>
                  <a:pt x="144272" y="273659"/>
                </a:lnTo>
                <a:lnTo>
                  <a:pt x="134874" y="270878"/>
                </a:lnTo>
                <a:lnTo>
                  <a:pt x="131063" y="267919"/>
                </a:lnTo>
                <a:lnTo>
                  <a:pt x="128269" y="263398"/>
                </a:lnTo>
                <a:lnTo>
                  <a:pt x="160582" y="249542"/>
                </a:lnTo>
                <a:lnTo>
                  <a:pt x="123189" y="249542"/>
                </a:lnTo>
                <a:lnTo>
                  <a:pt x="123316" y="244475"/>
                </a:lnTo>
                <a:lnTo>
                  <a:pt x="124078" y="240626"/>
                </a:lnTo>
                <a:lnTo>
                  <a:pt x="125729" y="237972"/>
                </a:lnTo>
                <a:lnTo>
                  <a:pt x="128142" y="233743"/>
                </a:lnTo>
                <a:lnTo>
                  <a:pt x="131825" y="230593"/>
                </a:lnTo>
                <a:lnTo>
                  <a:pt x="140969" y="226656"/>
                </a:lnTo>
                <a:lnTo>
                  <a:pt x="145414" y="226187"/>
                </a:lnTo>
                <a:lnTo>
                  <a:pt x="176053" y="226187"/>
                </a:lnTo>
                <a:lnTo>
                  <a:pt x="172958" y="222213"/>
                </a:lnTo>
                <a:lnTo>
                  <a:pt x="167062" y="217149"/>
                </a:lnTo>
                <a:lnTo>
                  <a:pt x="160274" y="213461"/>
                </a:lnTo>
                <a:lnTo>
                  <a:pt x="152846" y="211261"/>
                </a:lnTo>
                <a:lnTo>
                  <a:pt x="145240" y="210680"/>
                </a:lnTo>
                <a:close/>
              </a:path>
              <a:path w="671829" h="336550">
                <a:moveTo>
                  <a:pt x="168275" y="257086"/>
                </a:moveTo>
                <a:lnTo>
                  <a:pt x="165607" y="263550"/>
                </a:lnTo>
                <a:lnTo>
                  <a:pt x="161035" y="268160"/>
                </a:lnTo>
                <a:lnTo>
                  <a:pt x="149351" y="273215"/>
                </a:lnTo>
                <a:lnTo>
                  <a:pt x="144272" y="273659"/>
                </a:lnTo>
                <a:lnTo>
                  <a:pt x="178475" y="273659"/>
                </a:lnTo>
                <a:lnTo>
                  <a:pt x="181609" y="269989"/>
                </a:lnTo>
                <a:lnTo>
                  <a:pt x="184276" y="264350"/>
                </a:lnTo>
                <a:lnTo>
                  <a:pt x="185674" y="257683"/>
                </a:lnTo>
                <a:lnTo>
                  <a:pt x="168275" y="257086"/>
                </a:lnTo>
                <a:close/>
              </a:path>
              <a:path w="671829" h="336550">
                <a:moveTo>
                  <a:pt x="176053" y="226187"/>
                </a:moveTo>
                <a:lnTo>
                  <a:pt x="145414" y="226187"/>
                </a:lnTo>
                <a:lnTo>
                  <a:pt x="154050" y="228104"/>
                </a:lnTo>
                <a:lnTo>
                  <a:pt x="157606" y="230251"/>
                </a:lnTo>
                <a:lnTo>
                  <a:pt x="160400" y="233591"/>
                </a:lnTo>
                <a:lnTo>
                  <a:pt x="123189" y="249542"/>
                </a:lnTo>
                <a:lnTo>
                  <a:pt x="160582" y="249542"/>
                </a:lnTo>
                <a:lnTo>
                  <a:pt x="183387" y="239763"/>
                </a:lnTo>
                <a:lnTo>
                  <a:pt x="182117" y="236461"/>
                </a:lnTo>
                <a:lnTo>
                  <a:pt x="178020" y="228740"/>
                </a:lnTo>
                <a:lnTo>
                  <a:pt x="177893" y="228549"/>
                </a:lnTo>
                <a:lnTo>
                  <a:pt x="176053" y="226187"/>
                </a:lnTo>
                <a:close/>
              </a:path>
              <a:path w="671829" h="336550">
                <a:moveTo>
                  <a:pt x="227456" y="174028"/>
                </a:moveTo>
                <a:lnTo>
                  <a:pt x="191515" y="197243"/>
                </a:lnTo>
                <a:lnTo>
                  <a:pt x="186943" y="217601"/>
                </a:lnTo>
                <a:lnTo>
                  <a:pt x="187832" y="224421"/>
                </a:lnTo>
                <a:lnTo>
                  <a:pt x="219275" y="253995"/>
                </a:lnTo>
                <a:lnTo>
                  <a:pt x="227282" y="254517"/>
                </a:lnTo>
                <a:lnTo>
                  <a:pt x="235694" y="253282"/>
                </a:lnTo>
                <a:lnTo>
                  <a:pt x="244475" y="250291"/>
                </a:lnTo>
                <a:lnTo>
                  <a:pt x="253599" y="245343"/>
                </a:lnTo>
                <a:lnTo>
                  <a:pt x="260794" y="239088"/>
                </a:lnTo>
                <a:lnTo>
                  <a:pt x="261761" y="237705"/>
                </a:lnTo>
                <a:lnTo>
                  <a:pt x="225298" y="237705"/>
                </a:lnTo>
                <a:lnTo>
                  <a:pt x="214502" y="233616"/>
                </a:lnTo>
                <a:lnTo>
                  <a:pt x="210565" y="229679"/>
                </a:lnTo>
                <a:lnTo>
                  <a:pt x="208152" y="223850"/>
                </a:lnTo>
                <a:lnTo>
                  <a:pt x="205485" y="217868"/>
                </a:lnTo>
                <a:lnTo>
                  <a:pt x="205485" y="212102"/>
                </a:lnTo>
                <a:lnTo>
                  <a:pt x="210057" y="201041"/>
                </a:lnTo>
                <a:lnTo>
                  <a:pt x="214502" y="196888"/>
                </a:lnTo>
                <a:lnTo>
                  <a:pt x="224408" y="192633"/>
                </a:lnTo>
                <a:lnTo>
                  <a:pt x="227710" y="191858"/>
                </a:lnTo>
                <a:lnTo>
                  <a:pt x="233933" y="191795"/>
                </a:lnTo>
                <a:lnTo>
                  <a:pt x="243224" y="191795"/>
                </a:lnTo>
                <a:lnTo>
                  <a:pt x="252222" y="180276"/>
                </a:lnTo>
                <a:lnTo>
                  <a:pt x="246633" y="176745"/>
                </a:lnTo>
                <a:lnTo>
                  <a:pt x="240537" y="174802"/>
                </a:lnTo>
                <a:lnTo>
                  <a:pt x="227456" y="174028"/>
                </a:lnTo>
                <a:close/>
              </a:path>
              <a:path w="671829" h="336550">
                <a:moveTo>
                  <a:pt x="251967" y="219189"/>
                </a:moveTo>
                <a:lnTo>
                  <a:pt x="249935" y="226263"/>
                </a:lnTo>
                <a:lnTo>
                  <a:pt x="245109" y="231444"/>
                </a:lnTo>
                <a:lnTo>
                  <a:pt x="231139" y="237401"/>
                </a:lnTo>
                <a:lnTo>
                  <a:pt x="225298" y="237705"/>
                </a:lnTo>
                <a:lnTo>
                  <a:pt x="261761" y="237705"/>
                </a:lnTo>
                <a:lnTo>
                  <a:pt x="266084" y="231526"/>
                </a:lnTo>
                <a:lnTo>
                  <a:pt x="269493" y="222656"/>
                </a:lnTo>
                <a:lnTo>
                  <a:pt x="251967" y="219189"/>
                </a:lnTo>
                <a:close/>
              </a:path>
              <a:path w="671829" h="336550">
                <a:moveTo>
                  <a:pt x="271272" y="155752"/>
                </a:moveTo>
                <a:lnTo>
                  <a:pt x="256539" y="162052"/>
                </a:lnTo>
                <a:lnTo>
                  <a:pt x="285876" y="230530"/>
                </a:lnTo>
                <a:lnTo>
                  <a:pt x="302894" y="223227"/>
                </a:lnTo>
                <a:lnTo>
                  <a:pt x="289371" y="191795"/>
                </a:lnTo>
                <a:lnTo>
                  <a:pt x="285368" y="182651"/>
                </a:lnTo>
                <a:lnTo>
                  <a:pt x="283590" y="175844"/>
                </a:lnTo>
                <a:lnTo>
                  <a:pt x="283972" y="171792"/>
                </a:lnTo>
                <a:lnTo>
                  <a:pt x="284479" y="167741"/>
                </a:lnTo>
                <a:lnTo>
                  <a:pt x="286003" y="165150"/>
                </a:lnTo>
                <a:lnTo>
                  <a:pt x="287831" y="164376"/>
                </a:lnTo>
                <a:lnTo>
                  <a:pt x="274954" y="164376"/>
                </a:lnTo>
                <a:lnTo>
                  <a:pt x="271272" y="155752"/>
                </a:lnTo>
                <a:close/>
              </a:path>
              <a:path w="671829" h="336550">
                <a:moveTo>
                  <a:pt x="243224" y="191795"/>
                </a:moveTo>
                <a:lnTo>
                  <a:pt x="233933" y="191795"/>
                </a:lnTo>
                <a:lnTo>
                  <a:pt x="237423" y="192633"/>
                </a:lnTo>
                <a:lnTo>
                  <a:pt x="241300" y="194259"/>
                </a:lnTo>
                <a:lnTo>
                  <a:pt x="243224" y="191795"/>
                </a:lnTo>
                <a:close/>
              </a:path>
              <a:path w="671829" h="336550">
                <a:moveTo>
                  <a:pt x="290322" y="146177"/>
                </a:moveTo>
                <a:lnTo>
                  <a:pt x="274954" y="164376"/>
                </a:lnTo>
                <a:lnTo>
                  <a:pt x="287831" y="164376"/>
                </a:lnTo>
                <a:lnTo>
                  <a:pt x="289940" y="163461"/>
                </a:lnTo>
                <a:lnTo>
                  <a:pt x="291846" y="163245"/>
                </a:lnTo>
                <a:lnTo>
                  <a:pt x="294249" y="163245"/>
                </a:lnTo>
                <a:lnTo>
                  <a:pt x="293242" y="146316"/>
                </a:lnTo>
                <a:lnTo>
                  <a:pt x="290322" y="146177"/>
                </a:lnTo>
                <a:close/>
              </a:path>
              <a:path w="671829" h="336550">
                <a:moveTo>
                  <a:pt x="294249" y="163245"/>
                </a:moveTo>
                <a:lnTo>
                  <a:pt x="291846" y="163245"/>
                </a:lnTo>
                <a:lnTo>
                  <a:pt x="294258" y="163398"/>
                </a:lnTo>
                <a:lnTo>
                  <a:pt x="294249" y="163245"/>
                </a:lnTo>
                <a:close/>
              </a:path>
              <a:path w="671829" h="336550">
                <a:moveTo>
                  <a:pt x="349805" y="123075"/>
                </a:moveTo>
                <a:lnTo>
                  <a:pt x="313181" y="147967"/>
                </a:lnTo>
                <a:lnTo>
                  <a:pt x="310594" y="162896"/>
                </a:lnTo>
                <a:lnTo>
                  <a:pt x="311628" y="170545"/>
                </a:lnTo>
                <a:lnTo>
                  <a:pt x="342507" y="201552"/>
                </a:lnTo>
                <a:lnTo>
                  <a:pt x="350075" y="202077"/>
                </a:lnTo>
                <a:lnTo>
                  <a:pt x="357834" y="201014"/>
                </a:lnTo>
                <a:lnTo>
                  <a:pt x="365759" y="198361"/>
                </a:lnTo>
                <a:lnTo>
                  <a:pt x="372744" y="195389"/>
                </a:lnTo>
                <a:lnTo>
                  <a:pt x="378205" y="191604"/>
                </a:lnTo>
                <a:lnTo>
                  <a:pt x="382934" y="186067"/>
                </a:lnTo>
                <a:lnTo>
                  <a:pt x="348741" y="186067"/>
                </a:lnTo>
                <a:lnTo>
                  <a:pt x="344169" y="184670"/>
                </a:lnTo>
                <a:lnTo>
                  <a:pt x="339471" y="183286"/>
                </a:lnTo>
                <a:lnTo>
                  <a:pt x="335660" y="180327"/>
                </a:lnTo>
                <a:lnTo>
                  <a:pt x="332739" y="175793"/>
                </a:lnTo>
                <a:lnTo>
                  <a:pt x="365127" y="161937"/>
                </a:lnTo>
                <a:lnTo>
                  <a:pt x="327659" y="161937"/>
                </a:lnTo>
                <a:lnTo>
                  <a:pt x="349884" y="138582"/>
                </a:lnTo>
                <a:lnTo>
                  <a:pt x="380603" y="138582"/>
                </a:lnTo>
                <a:lnTo>
                  <a:pt x="377523" y="134608"/>
                </a:lnTo>
                <a:lnTo>
                  <a:pt x="371603" y="129545"/>
                </a:lnTo>
                <a:lnTo>
                  <a:pt x="364743" y="125857"/>
                </a:lnTo>
                <a:lnTo>
                  <a:pt x="357387" y="123656"/>
                </a:lnTo>
                <a:lnTo>
                  <a:pt x="349805" y="123075"/>
                </a:lnTo>
                <a:close/>
              </a:path>
              <a:path w="671829" h="336550">
                <a:moveTo>
                  <a:pt x="372872" y="169481"/>
                </a:moveTo>
                <a:lnTo>
                  <a:pt x="370204" y="175958"/>
                </a:lnTo>
                <a:lnTo>
                  <a:pt x="365632" y="180555"/>
                </a:lnTo>
                <a:lnTo>
                  <a:pt x="359155" y="183311"/>
                </a:lnTo>
                <a:lnTo>
                  <a:pt x="353822" y="185610"/>
                </a:lnTo>
                <a:lnTo>
                  <a:pt x="348741" y="186067"/>
                </a:lnTo>
                <a:lnTo>
                  <a:pt x="382934" y="186067"/>
                </a:lnTo>
                <a:lnTo>
                  <a:pt x="386079" y="182384"/>
                </a:lnTo>
                <a:lnTo>
                  <a:pt x="388874" y="176745"/>
                </a:lnTo>
                <a:lnTo>
                  <a:pt x="390271" y="170078"/>
                </a:lnTo>
                <a:lnTo>
                  <a:pt x="372872" y="169481"/>
                </a:lnTo>
                <a:close/>
              </a:path>
              <a:path w="671829" h="336550">
                <a:moveTo>
                  <a:pt x="380603" y="138582"/>
                </a:moveTo>
                <a:lnTo>
                  <a:pt x="349884" y="138582"/>
                </a:lnTo>
                <a:lnTo>
                  <a:pt x="358648" y="140512"/>
                </a:lnTo>
                <a:lnTo>
                  <a:pt x="362203" y="142659"/>
                </a:lnTo>
                <a:lnTo>
                  <a:pt x="364998" y="145986"/>
                </a:lnTo>
                <a:lnTo>
                  <a:pt x="327659" y="161937"/>
                </a:lnTo>
                <a:lnTo>
                  <a:pt x="365127" y="161937"/>
                </a:lnTo>
                <a:lnTo>
                  <a:pt x="387984" y="152158"/>
                </a:lnTo>
                <a:lnTo>
                  <a:pt x="386587" y="148856"/>
                </a:lnTo>
                <a:lnTo>
                  <a:pt x="382514" y="141046"/>
                </a:lnTo>
                <a:lnTo>
                  <a:pt x="380603" y="138582"/>
                </a:lnTo>
                <a:close/>
              </a:path>
              <a:path w="671829" h="336550">
                <a:moveTo>
                  <a:pt x="420369" y="90728"/>
                </a:moveTo>
                <a:lnTo>
                  <a:pt x="391832" y="120415"/>
                </a:lnTo>
                <a:lnTo>
                  <a:pt x="391556" y="127809"/>
                </a:lnTo>
                <a:lnTo>
                  <a:pt x="392733" y="135418"/>
                </a:lnTo>
                <a:lnTo>
                  <a:pt x="423033" y="167009"/>
                </a:lnTo>
                <a:lnTo>
                  <a:pt x="429895" y="167862"/>
                </a:lnTo>
                <a:lnTo>
                  <a:pt x="436661" y="167238"/>
                </a:lnTo>
                <a:lnTo>
                  <a:pt x="459216" y="150329"/>
                </a:lnTo>
                <a:lnTo>
                  <a:pt x="434466" y="150329"/>
                </a:lnTo>
                <a:lnTo>
                  <a:pt x="429259" y="150304"/>
                </a:lnTo>
                <a:lnTo>
                  <a:pt x="409575" y="124282"/>
                </a:lnTo>
                <a:lnTo>
                  <a:pt x="413384" y="113766"/>
                </a:lnTo>
                <a:lnTo>
                  <a:pt x="417067" y="109994"/>
                </a:lnTo>
                <a:lnTo>
                  <a:pt x="427735" y="105384"/>
                </a:lnTo>
                <a:lnTo>
                  <a:pt x="433069" y="105308"/>
                </a:lnTo>
                <a:lnTo>
                  <a:pt x="462959" y="105308"/>
                </a:lnTo>
                <a:lnTo>
                  <a:pt x="457872" y="93433"/>
                </a:lnTo>
                <a:lnTo>
                  <a:pt x="437514" y="93433"/>
                </a:lnTo>
                <a:lnTo>
                  <a:pt x="433197" y="91643"/>
                </a:lnTo>
                <a:lnTo>
                  <a:pt x="428878" y="90741"/>
                </a:lnTo>
                <a:lnTo>
                  <a:pt x="420369" y="90728"/>
                </a:lnTo>
                <a:close/>
              </a:path>
              <a:path w="671829" h="336550">
                <a:moveTo>
                  <a:pt x="480555" y="147116"/>
                </a:moveTo>
                <a:lnTo>
                  <a:pt x="460628" y="147116"/>
                </a:lnTo>
                <a:lnTo>
                  <a:pt x="463676" y="154355"/>
                </a:lnTo>
                <a:lnTo>
                  <a:pt x="480555" y="147116"/>
                </a:lnTo>
                <a:close/>
              </a:path>
              <a:path w="671829" h="336550">
                <a:moveTo>
                  <a:pt x="462959" y="105308"/>
                </a:moveTo>
                <a:lnTo>
                  <a:pt x="433069" y="105308"/>
                </a:lnTo>
                <a:lnTo>
                  <a:pt x="438150" y="107480"/>
                </a:lnTo>
                <a:lnTo>
                  <a:pt x="443356" y="109651"/>
                </a:lnTo>
                <a:lnTo>
                  <a:pt x="447166" y="113715"/>
                </a:lnTo>
                <a:lnTo>
                  <a:pt x="449706" y="119672"/>
                </a:lnTo>
                <a:lnTo>
                  <a:pt x="452374" y="125755"/>
                </a:lnTo>
                <a:lnTo>
                  <a:pt x="452627" y="131432"/>
                </a:lnTo>
                <a:lnTo>
                  <a:pt x="450723" y="136715"/>
                </a:lnTo>
                <a:lnTo>
                  <a:pt x="448690" y="141986"/>
                </a:lnTo>
                <a:lnTo>
                  <a:pt x="445134" y="145783"/>
                </a:lnTo>
                <a:lnTo>
                  <a:pt x="434466" y="150329"/>
                </a:lnTo>
                <a:lnTo>
                  <a:pt x="459216" y="150329"/>
                </a:lnTo>
                <a:lnTo>
                  <a:pt x="460628" y="147116"/>
                </a:lnTo>
                <a:lnTo>
                  <a:pt x="480555" y="147116"/>
                </a:lnTo>
                <a:lnTo>
                  <a:pt x="480822" y="147002"/>
                </a:lnTo>
                <a:lnTo>
                  <a:pt x="462959" y="105308"/>
                </a:lnTo>
                <a:close/>
              </a:path>
              <a:path w="671829" h="336550">
                <a:moveTo>
                  <a:pt x="493140" y="116332"/>
                </a:moveTo>
                <a:lnTo>
                  <a:pt x="487552" y="132372"/>
                </a:lnTo>
                <a:lnTo>
                  <a:pt x="494575" y="135420"/>
                </a:lnTo>
                <a:lnTo>
                  <a:pt x="501729" y="136678"/>
                </a:lnTo>
                <a:lnTo>
                  <a:pt x="509002" y="136149"/>
                </a:lnTo>
                <a:lnTo>
                  <a:pt x="516381" y="133832"/>
                </a:lnTo>
                <a:lnTo>
                  <a:pt x="524001" y="130619"/>
                </a:lnTo>
                <a:lnTo>
                  <a:pt x="529081" y="126022"/>
                </a:lnTo>
                <a:lnTo>
                  <a:pt x="531749" y="120040"/>
                </a:lnTo>
                <a:lnTo>
                  <a:pt x="532104" y="119278"/>
                </a:lnTo>
                <a:lnTo>
                  <a:pt x="505967" y="119278"/>
                </a:lnTo>
                <a:lnTo>
                  <a:pt x="499363" y="118706"/>
                </a:lnTo>
                <a:lnTo>
                  <a:pt x="496188" y="117817"/>
                </a:lnTo>
                <a:lnTo>
                  <a:pt x="493140" y="116332"/>
                </a:lnTo>
                <a:close/>
              </a:path>
              <a:path w="671829" h="336550">
                <a:moveTo>
                  <a:pt x="495553" y="58750"/>
                </a:moveTo>
                <a:lnTo>
                  <a:pt x="470393" y="85496"/>
                </a:lnTo>
                <a:lnTo>
                  <a:pt x="472566" y="90639"/>
                </a:lnTo>
                <a:lnTo>
                  <a:pt x="511301" y="105283"/>
                </a:lnTo>
                <a:lnTo>
                  <a:pt x="514857" y="106794"/>
                </a:lnTo>
                <a:lnTo>
                  <a:pt x="516635" y="110858"/>
                </a:lnTo>
                <a:lnTo>
                  <a:pt x="516508" y="112407"/>
                </a:lnTo>
                <a:lnTo>
                  <a:pt x="514730" y="115785"/>
                </a:lnTo>
                <a:lnTo>
                  <a:pt x="513079" y="117106"/>
                </a:lnTo>
                <a:lnTo>
                  <a:pt x="510793" y="118071"/>
                </a:lnTo>
                <a:lnTo>
                  <a:pt x="508761" y="118973"/>
                </a:lnTo>
                <a:lnTo>
                  <a:pt x="505967" y="119278"/>
                </a:lnTo>
                <a:lnTo>
                  <a:pt x="532104" y="119278"/>
                </a:lnTo>
                <a:lnTo>
                  <a:pt x="534542" y="114058"/>
                </a:lnTo>
                <a:lnTo>
                  <a:pt x="534542" y="108026"/>
                </a:lnTo>
                <a:lnTo>
                  <a:pt x="494283" y="86791"/>
                </a:lnTo>
                <a:lnTo>
                  <a:pt x="492125" y="86461"/>
                </a:lnTo>
                <a:lnTo>
                  <a:pt x="490092" y="85496"/>
                </a:lnTo>
                <a:lnTo>
                  <a:pt x="489330" y="84797"/>
                </a:lnTo>
                <a:lnTo>
                  <a:pt x="488441" y="82664"/>
                </a:lnTo>
                <a:lnTo>
                  <a:pt x="488568" y="81407"/>
                </a:lnTo>
                <a:lnTo>
                  <a:pt x="489330" y="80124"/>
                </a:lnTo>
                <a:lnTo>
                  <a:pt x="489965" y="78841"/>
                </a:lnTo>
                <a:lnTo>
                  <a:pt x="491362" y="77787"/>
                </a:lnTo>
                <a:lnTo>
                  <a:pt x="496824" y="75450"/>
                </a:lnTo>
                <a:lnTo>
                  <a:pt x="508903" y="75450"/>
                </a:lnTo>
                <a:lnTo>
                  <a:pt x="513841" y="63144"/>
                </a:lnTo>
                <a:lnTo>
                  <a:pt x="509524" y="60667"/>
                </a:lnTo>
                <a:lnTo>
                  <a:pt x="505078" y="59283"/>
                </a:lnTo>
                <a:lnTo>
                  <a:pt x="495553" y="58750"/>
                </a:lnTo>
                <a:close/>
              </a:path>
              <a:path w="671829" h="336550">
                <a:moveTo>
                  <a:pt x="571166" y="28273"/>
                </a:moveTo>
                <a:lnTo>
                  <a:pt x="534415" y="53174"/>
                </a:lnTo>
                <a:lnTo>
                  <a:pt x="531940" y="68453"/>
                </a:lnTo>
                <a:lnTo>
                  <a:pt x="532871" y="75285"/>
                </a:lnTo>
                <a:lnTo>
                  <a:pt x="563868" y="106752"/>
                </a:lnTo>
                <a:lnTo>
                  <a:pt x="571436" y="107276"/>
                </a:lnTo>
                <a:lnTo>
                  <a:pt x="579195" y="106210"/>
                </a:lnTo>
                <a:lnTo>
                  <a:pt x="587121" y="103555"/>
                </a:lnTo>
                <a:lnTo>
                  <a:pt x="594105" y="100596"/>
                </a:lnTo>
                <a:lnTo>
                  <a:pt x="599566" y="96799"/>
                </a:lnTo>
                <a:lnTo>
                  <a:pt x="604295" y="91262"/>
                </a:lnTo>
                <a:lnTo>
                  <a:pt x="570102" y="91262"/>
                </a:lnTo>
                <a:lnTo>
                  <a:pt x="560704" y="88480"/>
                </a:lnTo>
                <a:lnTo>
                  <a:pt x="557005" y="85496"/>
                </a:lnTo>
                <a:lnTo>
                  <a:pt x="554101" y="81000"/>
                </a:lnTo>
                <a:lnTo>
                  <a:pt x="586470" y="67144"/>
                </a:lnTo>
                <a:lnTo>
                  <a:pt x="549021" y="67144"/>
                </a:lnTo>
                <a:lnTo>
                  <a:pt x="563526" y="45681"/>
                </a:lnTo>
                <a:lnTo>
                  <a:pt x="566801" y="44246"/>
                </a:lnTo>
                <a:lnTo>
                  <a:pt x="571246" y="43789"/>
                </a:lnTo>
                <a:lnTo>
                  <a:pt x="601935" y="43789"/>
                </a:lnTo>
                <a:lnTo>
                  <a:pt x="598836" y="39817"/>
                </a:lnTo>
                <a:lnTo>
                  <a:pt x="592911" y="34768"/>
                </a:lnTo>
                <a:lnTo>
                  <a:pt x="586104" y="31115"/>
                </a:lnTo>
                <a:lnTo>
                  <a:pt x="578748" y="28878"/>
                </a:lnTo>
                <a:lnTo>
                  <a:pt x="571166" y="28273"/>
                </a:lnTo>
                <a:close/>
              </a:path>
              <a:path w="671829" h="336550">
                <a:moveTo>
                  <a:pt x="451484" y="78524"/>
                </a:moveTo>
                <a:lnTo>
                  <a:pt x="434339" y="85890"/>
                </a:lnTo>
                <a:lnTo>
                  <a:pt x="437514" y="93433"/>
                </a:lnTo>
                <a:lnTo>
                  <a:pt x="457872" y="93433"/>
                </a:lnTo>
                <a:lnTo>
                  <a:pt x="451484" y="78524"/>
                </a:lnTo>
                <a:close/>
              </a:path>
              <a:path w="671829" h="336550">
                <a:moveTo>
                  <a:pt x="594232" y="74688"/>
                </a:moveTo>
                <a:lnTo>
                  <a:pt x="591565" y="81153"/>
                </a:lnTo>
                <a:lnTo>
                  <a:pt x="586993" y="85763"/>
                </a:lnTo>
                <a:lnTo>
                  <a:pt x="580516" y="88506"/>
                </a:lnTo>
                <a:lnTo>
                  <a:pt x="575182" y="90805"/>
                </a:lnTo>
                <a:lnTo>
                  <a:pt x="570102" y="91262"/>
                </a:lnTo>
                <a:lnTo>
                  <a:pt x="604295" y="91262"/>
                </a:lnTo>
                <a:lnTo>
                  <a:pt x="607440" y="87579"/>
                </a:lnTo>
                <a:lnTo>
                  <a:pt x="610234" y="81940"/>
                </a:lnTo>
                <a:lnTo>
                  <a:pt x="611631" y="75285"/>
                </a:lnTo>
                <a:lnTo>
                  <a:pt x="594232" y="74688"/>
                </a:lnTo>
                <a:close/>
              </a:path>
              <a:path w="671829" h="336550">
                <a:moveTo>
                  <a:pt x="508903" y="75450"/>
                </a:moveTo>
                <a:lnTo>
                  <a:pt x="496824" y="75450"/>
                </a:lnTo>
                <a:lnTo>
                  <a:pt x="501650" y="75907"/>
                </a:lnTo>
                <a:lnTo>
                  <a:pt x="507746" y="78333"/>
                </a:lnTo>
                <a:lnTo>
                  <a:pt x="508903" y="75450"/>
                </a:lnTo>
                <a:close/>
              </a:path>
              <a:path w="671829" h="336550">
                <a:moveTo>
                  <a:pt x="630427" y="57531"/>
                </a:moveTo>
                <a:lnTo>
                  <a:pt x="624839" y="73571"/>
                </a:lnTo>
                <a:lnTo>
                  <a:pt x="631864" y="76619"/>
                </a:lnTo>
                <a:lnTo>
                  <a:pt x="639032" y="77877"/>
                </a:lnTo>
                <a:lnTo>
                  <a:pt x="646342" y="77348"/>
                </a:lnTo>
                <a:lnTo>
                  <a:pt x="653796" y="75031"/>
                </a:lnTo>
                <a:lnTo>
                  <a:pt x="661288" y="71818"/>
                </a:lnTo>
                <a:lnTo>
                  <a:pt x="666368" y="67221"/>
                </a:lnTo>
                <a:lnTo>
                  <a:pt x="669391" y="60477"/>
                </a:lnTo>
                <a:lnTo>
                  <a:pt x="643254" y="60477"/>
                </a:lnTo>
                <a:lnTo>
                  <a:pt x="636651" y="59905"/>
                </a:lnTo>
                <a:lnTo>
                  <a:pt x="633476" y="59016"/>
                </a:lnTo>
                <a:lnTo>
                  <a:pt x="630427" y="57531"/>
                </a:lnTo>
                <a:close/>
              </a:path>
              <a:path w="671829" h="336550">
                <a:moveTo>
                  <a:pt x="601935" y="43789"/>
                </a:moveTo>
                <a:lnTo>
                  <a:pt x="571246" y="43789"/>
                </a:lnTo>
                <a:lnTo>
                  <a:pt x="580008" y="45707"/>
                </a:lnTo>
                <a:lnTo>
                  <a:pt x="583564" y="47853"/>
                </a:lnTo>
                <a:lnTo>
                  <a:pt x="586358" y="51181"/>
                </a:lnTo>
                <a:lnTo>
                  <a:pt x="549021" y="67144"/>
                </a:lnTo>
                <a:lnTo>
                  <a:pt x="586470" y="67144"/>
                </a:lnTo>
                <a:lnTo>
                  <a:pt x="609346" y="57353"/>
                </a:lnTo>
                <a:lnTo>
                  <a:pt x="607949" y="54063"/>
                </a:lnTo>
                <a:lnTo>
                  <a:pt x="603857" y="46252"/>
                </a:lnTo>
                <a:lnTo>
                  <a:pt x="601935" y="43789"/>
                </a:lnTo>
                <a:close/>
              </a:path>
              <a:path w="671829" h="336550">
                <a:moveTo>
                  <a:pt x="632840" y="0"/>
                </a:moveTo>
                <a:lnTo>
                  <a:pt x="607674" y="26670"/>
                </a:lnTo>
                <a:lnTo>
                  <a:pt x="609853" y="31877"/>
                </a:lnTo>
                <a:lnTo>
                  <a:pt x="648588" y="46482"/>
                </a:lnTo>
                <a:lnTo>
                  <a:pt x="652144" y="47993"/>
                </a:lnTo>
                <a:lnTo>
                  <a:pt x="653923" y="52057"/>
                </a:lnTo>
                <a:lnTo>
                  <a:pt x="653796" y="53606"/>
                </a:lnTo>
                <a:lnTo>
                  <a:pt x="652017" y="56984"/>
                </a:lnTo>
                <a:lnTo>
                  <a:pt x="650366" y="58305"/>
                </a:lnTo>
                <a:lnTo>
                  <a:pt x="648052" y="59283"/>
                </a:lnTo>
                <a:lnTo>
                  <a:pt x="646049" y="60172"/>
                </a:lnTo>
                <a:lnTo>
                  <a:pt x="643254" y="60477"/>
                </a:lnTo>
                <a:lnTo>
                  <a:pt x="669391" y="60477"/>
                </a:lnTo>
                <a:lnTo>
                  <a:pt x="671829" y="55257"/>
                </a:lnTo>
                <a:lnTo>
                  <a:pt x="671829" y="49225"/>
                </a:lnTo>
                <a:lnTo>
                  <a:pt x="634873" y="28194"/>
                </a:lnTo>
                <a:lnTo>
                  <a:pt x="631571" y="27940"/>
                </a:lnTo>
                <a:lnTo>
                  <a:pt x="629411" y="27686"/>
                </a:lnTo>
                <a:lnTo>
                  <a:pt x="627379" y="26670"/>
                </a:lnTo>
                <a:lnTo>
                  <a:pt x="626617" y="26035"/>
                </a:lnTo>
                <a:lnTo>
                  <a:pt x="626236" y="25019"/>
                </a:lnTo>
                <a:lnTo>
                  <a:pt x="625728" y="23876"/>
                </a:lnTo>
                <a:lnTo>
                  <a:pt x="625855" y="22606"/>
                </a:lnTo>
                <a:lnTo>
                  <a:pt x="626617" y="21336"/>
                </a:lnTo>
                <a:lnTo>
                  <a:pt x="627252" y="20066"/>
                </a:lnTo>
                <a:lnTo>
                  <a:pt x="628650" y="18923"/>
                </a:lnTo>
                <a:lnTo>
                  <a:pt x="630554" y="18161"/>
                </a:lnTo>
                <a:lnTo>
                  <a:pt x="634110" y="16637"/>
                </a:lnTo>
                <a:lnTo>
                  <a:pt x="646201" y="16637"/>
                </a:lnTo>
                <a:lnTo>
                  <a:pt x="651128" y="4318"/>
                </a:lnTo>
                <a:lnTo>
                  <a:pt x="646810" y="1905"/>
                </a:lnTo>
                <a:lnTo>
                  <a:pt x="642365" y="508"/>
                </a:lnTo>
                <a:lnTo>
                  <a:pt x="632840" y="0"/>
                </a:lnTo>
                <a:close/>
              </a:path>
              <a:path w="671829" h="336550">
                <a:moveTo>
                  <a:pt x="646201" y="16637"/>
                </a:moveTo>
                <a:lnTo>
                  <a:pt x="634110" y="16637"/>
                </a:lnTo>
                <a:lnTo>
                  <a:pt x="638936" y="17145"/>
                </a:lnTo>
                <a:lnTo>
                  <a:pt x="645032" y="19558"/>
                </a:lnTo>
                <a:lnTo>
                  <a:pt x="646201" y="166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177153" y="1994535"/>
            <a:ext cx="912494" cy="586105"/>
          </a:xfrm>
          <a:custGeom>
            <a:avLst/>
            <a:gdLst/>
            <a:ahLst/>
            <a:cxnLst/>
            <a:rect l="l" t="t" r="r" b="b"/>
            <a:pathLst>
              <a:path w="912495" h="586105">
                <a:moveTo>
                  <a:pt x="809878" y="0"/>
                </a:moveTo>
                <a:lnTo>
                  <a:pt x="0" y="346837"/>
                </a:lnTo>
                <a:lnTo>
                  <a:pt x="102488" y="586104"/>
                </a:lnTo>
                <a:lnTo>
                  <a:pt x="912368" y="239267"/>
                </a:lnTo>
                <a:lnTo>
                  <a:pt x="80987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311265" y="2153285"/>
            <a:ext cx="617220" cy="313055"/>
          </a:xfrm>
          <a:custGeom>
            <a:avLst/>
            <a:gdLst/>
            <a:ahLst/>
            <a:cxnLst/>
            <a:rect l="l" t="t" r="r" b="b"/>
            <a:pathLst>
              <a:path w="617220" h="313055">
                <a:moveTo>
                  <a:pt x="17525" y="212598"/>
                </a:moveTo>
                <a:lnTo>
                  <a:pt x="0" y="220090"/>
                </a:lnTo>
                <a:lnTo>
                  <a:pt x="39624" y="312547"/>
                </a:lnTo>
                <a:lnTo>
                  <a:pt x="57150" y="305053"/>
                </a:lnTo>
                <a:lnTo>
                  <a:pt x="17525" y="212598"/>
                </a:lnTo>
                <a:close/>
              </a:path>
              <a:path w="617220" h="313055">
                <a:moveTo>
                  <a:pt x="63373" y="221487"/>
                </a:moveTo>
                <a:lnTo>
                  <a:pt x="46100" y="228853"/>
                </a:lnTo>
                <a:lnTo>
                  <a:pt x="75437" y="297306"/>
                </a:lnTo>
                <a:lnTo>
                  <a:pt x="92710" y="289940"/>
                </a:lnTo>
                <a:lnTo>
                  <a:pt x="77850" y="255269"/>
                </a:lnTo>
                <a:lnTo>
                  <a:pt x="76073" y="250570"/>
                </a:lnTo>
                <a:lnTo>
                  <a:pt x="74930" y="243712"/>
                </a:lnTo>
                <a:lnTo>
                  <a:pt x="75184" y="239775"/>
                </a:lnTo>
                <a:lnTo>
                  <a:pt x="78232" y="232917"/>
                </a:lnTo>
                <a:lnTo>
                  <a:pt x="80772" y="230504"/>
                </a:lnTo>
                <a:lnTo>
                  <a:pt x="84200" y="228980"/>
                </a:lnTo>
                <a:lnTo>
                  <a:pt x="85386" y="228473"/>
                </a:lnTo>
                <a:lnTo>
                  <a:pt x="66294" y="228473"/>
                </a:lnTo>
                <a:lnTo>
                  <a:pt x="63373" y="221487"/>
                </a:lnTo>
                <a:close/>
              </a:path>
              <a:path w="617220" h="313055">
                <a:moveTo>
                  <a:pt x="117490" y="227584"/>
                </a:moveTo>
                <a:lnTo>
                  <a:pt x="89408" y="227584"/>
                </a:lnTo>
                <a:lnTo>
                  <a:pt x="94234" y="228853"/>
                </a:lnTo>
                <a:lnTo>
                  <a:pt x="96393" y="230377"/>
                </a:lnTo>
                <a:lnTo>
                  <a:pt x="98403" y="232917"/>
                </a:lnTo>
                <a:lnTo>
                  <a:pt x="100202" y="235076"/>
                </a:lnTo>
                <a:lnTo>
                  <a:pt x="102870" y="240411"/>
                </a:lnTo>
                <a:lnTo>
                  <a:pt x="106425" y="248538"/>
                </a:lnTo>
                <a:lnTo>
                  <a:pt x="119252" y="278511"/>
                </a:lnTo>
                <a:lnTo>
                  <a:pt x="136144" y="271272"/>
                </a:lnTo>
                <a:lnTo>
                  <a:pt x="117490" y="227584"/>
                </a:lnTo>
                <a:close/>
              </a:path>
              <a:path w="617220" h="313055">
                <a:moveTo>
                  <a:pt x="172720" y="174116"/>
                </a:moveTo>
                <a:lnTo>
                  <a:pt x="166115" y="175387"/>
                </a:lnTo>
                <a:lnTo>
                  <a:pt x="159258" y="178307"/>
                </a:lnTo>
                <a:lnTo>
                  <a:pt x="151892" y="181355"/>
                </a:lnTo>
                <a:lnTo>
                  <a:pt x="133186" y="210947"/>
                </a:lnTo>
                <a:lnTo>
                  <a:pt x="132299" y="217042"/>
                </a:lnTo>
                <a:lnTo>
                  <a:pt x="156972" y="251840"/>
                </a:lnTo>
                <a:lnTo>
                  <a:pt x="172608" y="254603"/>
                </a:lnTo>
                <a:lnTo>
                  <a:pt x="181028" y="253341"/>
                </a:lnTo>
                <a:lnTo>
                  <a:pt x="189864" y="250316"/>
                </a:lnTo>
                <a:lnTo>
                  <a:pt x="198933" y="245385"/>
                </a:lnTo>
                <a:lnTo>
                  <a:pt x="206120" y="239156"/>
                </a:lnTo>
                <a:lnTo>
                  <a:pt x="207111" y="237743"/>
                </a:lnTo>
                <a:lnTo>
                  <a:pt x="170687" y="237743"/>
                </a:lnTo>
                <a:lnTo>
                  <a:pt x="159893" y="233679"/>
                </a:lnTo>
                <a:lnTo>
                  <a:pt x="150749" y="212216"/>
                </a:lnTo>
                <a:lnTo>
                  <a:pt x="153035" y="206628"/>
                </a:lnTo>
                <a:lnTo>
                  <a:pt x="155448" y="201167"/>
                </a:lnTo>
                <a:lnTo>
                  <a:pt x="159765" y="196976"/>
                </a:lnTo>
                <a:lnTo>
                  <a:pt x="169799" y="192659"/>
                </a:lnTo>
                <a:lnTo>
                  <a:pt x="173100" y="191897"/>
                </a:lnTo>
                <a:lnTo>
                  <a:pt x="188471" y="191897"/>
                </a:lnTo>
                <a:lnTo>
                  <a:pt x="197612" y="180339"/>
                </a:lnTo>
                <a:lnTo>
                  <a:pt x="192024" y="176784"/>
                </a:lnTo>
                <a:lnTo>
                  <a:pt x="185927" y="174878"/>
                </a:lnTo>
                <a:lnTo>
                  <a:pt x="172720" y="174116"/>
                </a:lnTo>
                <a:close/>
              </a:path>
              <a:path w="617220" h="313055">
                <a:moveTo>
                  <a:pt x="197231" y="219201"/>
                </a:moveTo>
                <a:lnTo>
                  <a:pt x="195199" y="226313"/>
                </a:lnTo>
                <a:lnTo>
                  <a:pt x="190373" y="231520"/>
                </a:lnTo>
                <a:lnTo>
                  <a:pt x="176530" y="237489"/>
                </a:lnTo>
                <a:lnTo>
                  <a:pt x="170687" y="237743"/>
                </a:lnTo>
                <a:lnTo>
                  <a:pt x="207111" y="237743"/>
                </a:lnTo>
                <a:lnTo>
                  <a:pt x="211403" y="231618"/>
                </a:lnTo>
                <a:lnTo>
                  <a:pt x="214757" y="222757"/>
                </a:lnTo>
                <a:lnTo>
                  <a:pt x="197231" y="219201"/>
                </a:lnTo>
                <a:close/>
              </a:path>
              <a:path w="617220" h="313055">
                <a:moveTo>
                  <a:pt x="216535" y="155828"/>
                </a:moveTo>
                <a:lnTo>
                  <a:pt x="201803" y="162178"/>
                </a:lnTo>
                <a:lnTo>
                  <a:pt x="231139" y="230631"/>
                </a:lnTo>
                <a:lnTo>
                  <a:pt x="248158" y="223265"/>
                </a:lnTo>
                <a:lnTo>
                  <a:pt x="236346" y="195579"/>
                </a:lnTo>
                <a:lnTo>
                  <a:pt x="234823" y="192277"/>
                </a:lnTo>
                <a:lnTo>
                  <a:pt x="230759" y="182752"/>
                </a:lnTo>
                <a:lnTo>
                  <a:pt x="228981" y="175894"/>
                </a:lnTo>
                <a:lnTo>
                  <a:pt x="229742" y="167766"/>
                </a:lnTo>
                <a:lnTo>
                  <a:pt x="231266" y="165226"/>
                </a:lnTo>
                <a:lnTo>
                  <a:pt x="233045" y="164464"/>
                </a:lnTo>
                <a:lnTo>
                  <a:pt x="220217" y="164464"/>
                </a:lnTo>
                <a:lnTo>
                  <a:pt x="216535" y="155828"/>
                </a:lnTo>
                <a:close/>
              </a:path>
              <a:path w="617220" h="313055">
                <a:moveTo>
                  <a:pt x="96393" y="208025"/>
                </a:moveTo>
                <a:lnTo>
                  <a:pt x="89662" y="208025"/>
                </a:lnTo>
                <a:lnTo>
                  <a:pt x="82931" y="210947"/>
                </a:lnTo>
                <a:lnTo>
                  <a:pt x="79501" y="212343"/>
                </a:lnTo>
                <a:lnTo>
                  <a:pt x="76581" y="214375"/>
                </a:lnTo>
                <a:lnTo>
                  <a:pt x="74040" y="217042"/>
                </a:lnTo>
                <a:lnTo>
                  <a:pt x="71374" y="219710"/>
                </a:lnTo>
                <a:lnTo>
                  <a:pt x="68834" y="223519"/>
                </a:lnTo>
                <a:lnTo>
                  <a:pt x="66294" y="228473"/>
                </a:lnTo>
                <a:lnTo>
                  <a:pt x="85386" y="228473"/>
                </a:lnTo>
                <a:lnTo>
                  <a:pt x="86868" y="227837"/>
                </a:lnTo>
                <a:lnTo>
                  <a:pt x="89408" y="227584"/>
                </a:lnTo>
                <a:lnTo>
                  <a:pt x="117490" y="227584"/>
                </a:lnTo>
                <a:lnTo>
                  <a:pt x="113411" y="218186"/>
                </a:lnTo>
                <a:lnTo>
                  <a:pt x="108838" y="212978"/>
                </a:lnTo>
                <a:lnTo>
                  <a:pt x="103250" y="210692"/>
                </a:lnTo>
                <a:lnTo>
                  <a:pt x="96393" y="208025"/>
                </a:lnTo>
                <a:close/>
              </a:path>
              <a:path w="617220" h="313055">
                <a:moveTo>
                  <a:pt x="188471" y="191897"/>
                </a:moveTo>
                <a:lnTo>
                  <a:pt x="179197" y="191897"/>
                </a:lnTo>
                <a:lnTo>
                  <a:pt x="182752" y="192659"/>
                </a:lnTo>
                <a:lnTo>
                  <a:pt x="186562" y="194310"/>
                </a:lnTo>
                <a:lnTo>
                  <a:pt x="188471" y="191897"/>
                </a:lnTo>
                <a:close/>
              </a:path>
              <a:path w="617220" h="313055">
                <a:moveTo>
                  <a:pt x="235585" y="146303"/>
                </a:moveTo>
                <a:lnTo>
                  <a:pt x="220217" y="164464"/>
                </a:lnTo>
                <a:lnTo>
                  <a:pt x="233045" y="164464"/>
                </a:lnTo>
                <a:lnTo>
                  <a:pt x="233934" y="164084"/>
                </a:lnTo>
                <a:lnTo>
                  <a:pt x="235204" y="163575"/>
                </a:lnTo>
                <a:lnTo>
                  <a:pt x="237109" y="163322"/>
                </a:lnTo>
                <a:lnTo>
                  <a:pt x="239515" y="163322"/>
                </a:lnTo>
                <a:lnTo>
                  <a:pt x="238633" y="146430"/>
                </a:lnTo>
                <a:lnTo>
                  <a:pt x="235585" y="146303"/>
                </a:lnTo>
                <a:close/>
              </a:path>
              <a:path w="617220" h="313055">
                <a:moveTo>
                  <a:pt x="239515" y="163322"/>
                </a:moveTo>
                <a:lnTo>
                  <a:pt x="237109" y="163322"/>
                </a:lnTo>
                <a:lnTo>
                  <a:pt x="239521" y="163449"/>
                </a:lnTo>
                <a:close/>
              </a:path>
              <a:path w="617220" h="313055">
                <a:moveTo>
                  <a:pt x="295100" y="123142"/>
                </a:moveTo>
                <a:lnTo>
                  <a:pt x="258444" y="148081"/>
                </a:lnTo>
                <a:lnTo>
                  <a:pt x="255857" y="162972"/>
                </a:lnTo>
                <a:lnTo>
                  <a:pt x="256891" y="170620"/>
                </a:lnTo>
                <a:lnTo>
                  <a:pt x="287879" y="201606"/>
                </a:lnTo>
                <a:lnTo>
                  <a:pt x="295417" y="202136"/>
                </a:lnTo>
                <a:lnTo>
                  <a:pt x="303170" y="201070"/>
                </a:lnTo>
                <a:lnTo>
                  <a:pt x="328298" y="186181"/>
                </a:lnTo>
                <a:lnTo>
                  <a:pt x="294132" y="186181"/>
                </a:lnTo>
                <a:lnTo>
                  <a:pt x="284734" y="183387"/>
                </a:lnTo>
                <a:lnTo>
                  <a:pt x="280924" y="180339"/>
                </a:lnTo>
                <a:lnTo>
                  <a:pt x="278130" y="175894"/>
                </a:lnTo>
                <a:lnTo>
                  <a:pt x="310430" y="162051"/>
                </a:lnTo>
                <a:lnTo>
                  <a:pt x="273050" y="162051"/>
                </a:lnTo>
                <a:lnTo>
                  <a:pt x="273177" y="156972"/>
                </a:lnTo>
                <a:lnTo>
                  <a:pt x="273938" y="153035"/>
                </a:lnTo>
                <a:lnTo>
                  <a:pt x="275589" y="150494"/>
                </a:lnTo>
                <a:lnTo>
                  <a:pt x="278003" y="146176"/>
                </a:lnTo>
                <a:lnTo>
                  <a:pt x="281686" y="143001"/>
                </a:lnTo>
                <a:lnTo>
                  <a:pt x="290830" y="139064"/>
                </a:lnTo>
                <a:lnTo>
                  <a:pt x="295275" y="138684"/>
                </a:lnTo>
                <a:lnTo>
                  <a:pt x="325943" y="138684"/>
                </a:lnTo>
                <a:lnTo>
                  <a:pt x="322818" y="134667"/>
                </a:lnTo>
                <a:lnTo>
                  <a:pt x="316922" y="129629"/>
                </a:lnTo>
                <a:lnTo>
                  <a:pt x="310134" y="125984"/>
                </a:lnTo>
                <a:lnTo>
                  <a:pt x="302706" y="123747"/>
                </a:lnTo>
                <a:lnTo>
                  <a:pt x="295100" y="123142"/>
                </a:lnTo>
                <a:close/>
              </a:path>
              <a:path w="617220" h="313055">
                <a:moveTo>
                  <a:pt x="318135" y="169544"/>
                </a:moveTo>
                <a:lnTo>
                  <a:pt x="294132" y="186181"/>
                </a:lnTo>
                <a:lnTo>
                  <a:pt x="328298" y="186181"/>
                </a:lnTo>
                <a:lnTo>
                  <a:pt x="331469" y="182499"/>
                </a:lnTo>
                <a:lnTo>
                  <a:pt x="334137" y="176784"/>
                </a:lnTo>
                <a:lnTo>
                  <a:pt x="335534" y="170179"/>
                </a:lnTo>
                <a:lnTo>
                  <a:pt x="318135" y="169544"/>
                </a:lnTo>
                <a:close/>
              </a:path>
              <a:path w="617220" h="313055">
                <a:moveTo>
                  <a:pt x="325943" y="138684"/>
                </a:moveTo>
                <a:lnTo>
                  <a:pt x="295275" y="138684"/>
                </a:lnTo>
                <a:lnTo>
                  <a:pt x="299592" y="139573"/>
                </a:lnTo>
                <a:lnTo>
                  <a:pt x="303911" y="140588"/>
                </a:lnTo>
                <a:lnTo>
                  <a:pt x="307466" y="142748"/>
                </a:lnTo>
                <a:lnTo>
                  <a:pt x="310261" y="146050"/>
                </a:lnTo>
                <a:lnTo>
                  <a:pt x="273050" y="162051"/>
                </a:lnTo>
                <a:lnTo>
                  <a:pt x="310430" y="162051"/>
                </a:lnTo>
                <a:lnTo>
                  <a:pt x="333248" y="152273"/>
                </a:lnTo>
                <a:lnTo>
                  <a:pt x="331978" y="148970"/>
                </a:lnTo>
                <a:lnTo>
                  <a:pt x="327832" y="141110"/>
                </a:lnTo>
                <a:lnTo>
                  <a:pt x="325943" y="138684"/>
                </a:lnTo>
                <a:close/>
              </a:path>
              <a:path w="617220" h="313055">
                <a:moveTo>
                  <a:pt x="374141" y="90804"/>
                </a:moveTo>
                <a:lnTo>
                  <a:pt x="365633" y="90804"/>
                </a:lnTo>
                <a:lnTo>
                  <a:pt x="361441" y="91693"/>
                </a:lnTo>
                <a:lnTo>
                  <a:pt x="336851" y="127841"/>
                </a:lnTo>
                <a:lnTo>
                  <a:pt x="338052" y="135447"/>
                </a:lnTo>
                <a:lnTo>
                  <a:pt x="368315" y="167048"/>
                </a:lnTo>
                <a:lnTo>
                  <a:pt x="375221" y="167925"/>
                </a:lnTo>
                <a:lnTo>
                  <a:pt x="382031" y="167326"/>
                </a:lnTo>
                <a:lnTo>
                  <a:pt x="388746" y="165226"/>
                </a:lnTo>
                <a:lnTo>
                  <a:pt x="392684" y="163575"/>
                </a:lnTo>
                <a:lnTo>
                  <a:pt x="395986" y="161289"/>
                </a:lnTo>
                <a:lnTo>
                  <a:pt x="398780" y="158368"/>
                </a:lnTo>
                <a:lnTo>
                  <a:pt x="401574" y="155575"/>
                </a:lnTo>
                <a:lnTo>
                  <a:pt x="403860" y="151764"/>
                </a:lnTo>
                <a:lnTo>
                  <a:pt x="404480" y="150367"/>
                </a:lnTo>
                <a:lnTo>
                  <a:pt x="374523" y="150367"/>
                </a:lnTo>
                <a:lnTo>
                  <a:pt x="364109" y="145795"/>
                </a:lnTo>
                <a:lnTo>
                  <a:pt x="360299" y="141731"/>
                </a:lnTo>
                <a:lnTo>
                  <a:pt x="357621" y="135447"/>
                </a:lnTo>
                <a:lnTo>
                  <a:pt x="355218" y="129920"/>
                </a:lnTo>
                <a:lnTo>
                  <a:pt x="354964" y="124332"/>
                </a:lnTo>
                <a:lnTo>
                  <a:pt x="357006" y="118744"/>
                </a:lnTo>
                <a:lnTo>
                  <a:pt x="358775" y="113791"/>
                </a:lnTo>
                <a:lnTo>
                  <a:pt x="362331" y="110109"/>
                </a:lnTo>
                <a:lnTo>
                  <a:pt x="367664" y="107823"/>
                </a:lnTo>
                <a:lnTo>
                  <a:pt x="373126" y="105410"/>
                </a:lnTo>
                <a:lnTo>
                  <a:pt x="408359" y="105410"/>
                </a:lnTo>
                <a:lnTo>
                  <a:pt x="403243" y="93472"/>
                </a:lnTo>
                <a:lnTo>
                  <a:pt x="382905" y="93472"/>
                </a:lnTo>
                <a:lnTo>
                  <a:pt x="378460" y="91693"/>
                </a:lnTo>
                <a:lnTo>
                  <a:pt x="374141" y="90804"/>
                </a:lnTo>
                <a:close/>
              </a:path>
              <a:path w="617220" h="313055">
                <a:moveTo>
                  <a:pt x="425914" y="147192"/>
                </a:moveTo>
                <a:lnTo>
                  <a:pt x="405891" y="147192"/>
                </a:lnTo>
                <a:lnTo>
                  <a:pt x="408939" y="154431"/>
                </a:lnTo>
                <a:lnTo>
                  <a:pt x="425914" y="147192"/>
                </a:lnTo>
                <a:close/>
              </a:path>
              <a:path w="617220" h="313055">
                <a:moveTo>
                  <a:pt x="408359" y="105410"/>
                </a:moveTo>
                <a:lnTo>
                  <a:pt x="378333" y="105410"/>
                </a:lnTo>
                <a:lnTo>
                  <a:pt x="383539" y="107568"/>
                </a:lnTo>
                <a:lnTo>
                  <a:pt x="388619" y="109727"/>
                </a:lnTo>
                <a:lnTo>
                  <a:pt x="392430" y="113791"/>
                </a:lnTo>
                <a:lnTo>
                  <a:pt x="394969" y="119761"/>
                </a:lnTo>
                <a:lnTo>
                  <a:pt x="397637" y="125856"/>
                </a:lnTo>
                <a:lnTo>
                  <a:pt x="398017" y="131444"/>
                </a:lnTo>
                <a:lnTo>
                  <a:pt x="395986" y="136778"/>
                </a:lnTo>
                <a:lnTo>
                  <a:pt x="394081" y="142112"/>
                </a:lnTo>
                <a:lnTo>
                  <a:pt x="390398" y="145795"/>
                </a:lnTo>
                <a:lnTo>
                  <a:pt x="385063" y="148209"/>
                </a:lnTo>
                <a:lnTo>
                  <a:pt x="379730" y="150367"/>
                </a:lnTo>
                <a:lnTo>
                  <a:pt x="404480" y="150367"/>
                </a:lnTo>
                <a:lnTo>
                  <a:pt x="405891" y="147192"/>
                </a:lnTo>
                <a:lnTo>
                  <a:pt x="425914" y="147192"/>
                </a:lnTo>
                <a:lnTo>
                  <a:pt x="426212" y="147065"/>
                </a:lnTo>
                <a:lnTo>
                  <a:pt x="408359" y="105410"/>
                </a:lnTo>
                <a:close/>
              </a:path>
              <a:path w="617220" h="313055">
                <a:moveTo>
                  <a:pt x="438531" y="116459"/>
                </a:moveTo>
                <a:lnTo>
                  <a:pt x="432815" y="132461"/>
                </a:lnTo>
                <a:lnTo>
                  <a:pt x="439840" y="135483"/>
                </a:lnTo>
                <a:lnTo>
                  <a:pt x="447008" y="136731"/>
                </a:lnTo>
                <a:lnTo>
                  <a:pt x="454318" y="136193"/>
                </a:lnTo>
                <a:lnTo>
                  <a:pt x="477479" y="119379"/>
                </a:lnTo>
                <a:lnTo>
                  <a:pt x="451358" y="119379"/>
                </a:lnTo>
                <a:lnTo>
                  <a:pt x="448056" y="118999"/>
                </a:lnTo>
                <a:lnTo>
                  <a:pt x="444627" y="118744"/>
                </a:lnTo>
                <a:lnTo>
                  <a:pt x="441452" y="117855"/>
                </a:lnTo>
                <a:lnTo>
                  <a:pt x="438531" y="116459"/>
                </a:lnTo>
                <a:close/>
              </a:path>
              <a:path w="617220" h="313055">
                <a:moveTo>
                  <a:pt x="440816" y="58800"/>
                </a:moveTo>
                <a:lnTo>
                  <a:pt x="436244" y="59689"/>
                </a:lnTo>
                <a:lnTo>
                  <a:pt x="431800" y="61594"/>
                </a:lnTo>
                <a:lnTo>
                  <a:pt x="425323" y="64262"/>
                </a:lnTo>
                <a:lnTo>
                  <a:pt x="420751" y="68579"/>
                </a:lnTo>
                <a:lnTo>
                  <a:pt x="415670" y="79755"/>
                </a:lnTo>
                <a:lnTo>
                  <a:pt x="415779" y="85598"/>
                </a:lnTo>
                <a:lnTo>
                  <a:pt x="450595" y="105028"/>
                </a:lnTo>
                <a:lnTo>
                  <a:pt x="456691" y="105282"/>
                </a:lnTo>
                <a:lnTo>
                  <a:pt x="460248" y="106806"/>
                </a:lnTo>
                <a:lnTo>
                  <a:pt x="461506" y="109727"/>
                </a:lnTo>
                <a:lnTo>
                  <a:pt x="462026" y="110870"/>
                </a:lnTo>
                <a:lnTo>
                  <a:pt x="461771" y="112522"/>
                </a:lnTo>
                <a:lnTo>
                  <a:pt x="459993" y="115824"/>
                </a:lnTo>
                <a:lnTo>
                  <a:pt x="458342" y="117220"/>
                </a:lnTo>
                <a:lnTo>
                  <a:pt x="454025" y="118999"/>
                </a:lnTo>
                <a:lnTo>
                  <a:pt x="451358" y="119379"/>
                </a:lnTo>
                <a:lnTo>
                  <a:pt x="477479" y="119379"/>
                </a:lnTo>
                <a:lnTo>
                  <a:pt x="479806" y="114173"/>
                </a:lnTo>
                <a:lnTo>
                  <a:pt x="479710" y="107568"/>
                </a:lnTo>
                <a:lnTo>
                  <a:pt x="476631" y="100457"/>
                </a:lnTo>
                <a:lnTo>
                  <a:pt x="475361" y="97409"/>
                </a:lnTo>
                <a:lnTo>
                  <a:pt x="472439" y="93979"/>
                </a:lnTo>
                <a:lnTo>
                  <a:pt x="468503" y="91693"/>
                </a:lnTo>
                <a:lnTo>
                  <a:pt x="464565" y="89280"/>
                </a:lnTo>
                <a:lnTo>
                  <a:pt x="458596" y="87884"/>
                </a:lnTo>
                <a:lnTo>
                  <a:pt x="450468" y="87502"/>
                </a:lnTo>
                <a:lnTo>
                  <a:pt x="442849" y="86994"/>
                </a:lnTo>
                <a:lnTo>
                  <a:pt x="433705" y="82676"/>
                </a:lnTo>
                <a:lnTo>
                  <a:pt x="433832" y="81534"/>
                </a:lnTo>
                <a:lnTo>
                  <a:pt x="442087" y="75564"/>
                </a:lnTo>
                <a:lnTo>
                  <a:pt x="454262" y="75564"/>
                </a:lnTo>
                <a:lnTo>
                  <a:pt x="459232" y="63245"/>
                </a:lnTo>
                <a:lnTo>
                  <a:pt x="454913" y="60705"/>
                </a:lnTo>
                <a:lnTo>
                  <a:pt x="450341" y="59309"/>
                </a:lnTo>
                <a:lnTo>
                  <a:pt x="440816" y="58800"/>
                </a:lnTo>
                <a:close/>
              </a:path>
              <a:path w="617220" h="313055">
                <a:moveTo>
                  <a:pt x="516429" y="28321"/>
                </a:moveTo>
                <a:lnTo>
                  <a:pt x="479806" y="53212"/>
                </a:lnTo>
                <a:lnTo>
                  <a:pt x="477276" y="68579"/>
                </a:lnTo>
                <a:lnTo>
                  <a:pt x="478185" y="75311"/>
                </a:lnTo>
                <a:lnTo>
                  <a:pt x="509240" y="106793"/>
                </a:lnTo>
                <a:lnTo>
                  <a:pt x="516778" y="107330"/>
                </a:lnTo>
                <a:lnTo>
                  <a:pt x="524531" y="106273"/>
                </a:lnTo>
                <a:lnTo>
                  <a:pt x="532511" y="103631"/>
                </a:lnTo>
                <a:lnTo>
                  <a:pt x="539368" y="100711"/>
                </a:lnTo>
                <a:lnTo>
                  <a:pt x="544830" y="96900"/>
                </a:lnTo>
                <a:lnTo>
                  <a:pt x="548766" y="92201"/>
                </a:lnTo>
                <a:lnTo>
                  <a:pt x="549557" y="91312"/>
                </a:lnTo>
                <a:lnTo>
                  <a:pt x="515492" y="91312"/>
                </a:lnTo>
                <a:lnTo>
                  <a:pt x="506094" y="88518"/>
                </a:lnTo>
                <a:lnTo>
                  <a:pt x="502285" y="85598"/>
                </a:lnTo>
                <a:lnTo>
                  <a:pt x="499363" y="81025"/>
                </a:lnTo>
                <a:lnTo>
                  <a:pt x="531738" y="67182"/>
                </a:lnTo>
                <a:lnTo>
                  <a:pt x="494411" y="67182"/>
                </a:lnTo>
                <a:lnTo>
                  <a:pt x="516509" y="43814"/>
                </a:lnTo>
                <a:lnTo>
                  <a:pt x="547195" y="43814"/>
                </a:lnTo>
                <a:lnTo>
                  <a:pt x="544147" y="39893"/>
                </a:lnTo>
                <a:lnTo>
                  <a:pt x="538227" y="34831"/>
                </a:lnTo>
                <a:lnTo>
                  <a:pt x="531367" y="31114"/>
                </a:lnTo>
                <a:lnTo>
                  <a:pt x="524011" y="28896"/>
                </a:lnTo>
                <a:lnTo>
                  <a:pt x="516429" y="28321"/>
                </a:lnTo>
                <a:close/>
              </a:path>
              <a:path w="617220" h="313055">
                <a:moveTo>
                  <a:pt x="396875" y="78612"/>
                </a:moveTo>
                <a:lnTo>
                  <a:pt x="379603" y="85978"/>
                </a:lnTo>
                <a:lnTo>
                  <a:pt x="382905" y="93472"/>
                </a:lnTo>
                <a:lnTo>
                  <a:pt x="403243" y="93472"/>
                </a:lnTo>
                <a:lnTo>
                  <a:pt x="396875" y="78612"/>
                </a:lnTo>
                <a:close/>
              </a:path>
              <a:path w="617220" h="313055">
                <a:moveTo>
                  <a:pt x="539495" y="74802"/>
                </a:moveTo>
                <a:lnTo>
                  <a:pt x="536829" y="81279"/>
                </a:lnTo>
                <a:lnTo>
                  <a:pt x="532257" y="85851"/>
                </a:lnTo>
                <a:lnTo>
                  <a:pt x="525907" y="88518"/>
                </a:lnTo>
                <a:lnTo>
                  <a:pt x="520445" y="90931"/>
                </a:lnTo>
                <a:lnTo>
                  <a:pt x="515492" y="91312"/>
                </a:lnTo>
                <a:lnTo>
                  <a:pt x="549557" y="91312"/>
                </a:lnTo>
                <a:lnTo>
                  <a:pt x="552831" y="87629"/>
                </a:lnTo>
                <a:lnTo>
                  <a:pt x="555498" y="82041"/>
                </a:lnTo>
                <a:lnTo>
                  <a:pt x="556894" y="75311"/>
                </a:lnTo>
                <a:lnTo>
                  <a:pt x="539495" y="74802"/>
                </a:lnTo>
                <a:close/>
              </a:path>
              <a:path w="617220" h="313055">
                <a:moveTo>
                  <a:pt x="454262" y="75564"/>
                </a:moveTo>
                <a:lnTo>
                  <a:pt x="442087" y="75564"/>
                </a:lnTo>
                <a:lnTo>
                  <a:pt x="446913" y="75945"/>
                </a:lnTo>
                <a:lnTo>
                  <a:pt x="453136" y="78359"/>
                </a:lnTo>
                <a:lnTo>
                  <a:pt x="454262" y="75564"/>
                </a:lnTo>
                <a:close/>
              </a:path>
              <a:path w="617220" h="313055">
                <a:moveTo>
                  <a:pt x="575817" y="57657"/>
                </a:moveTo>
                <a:lnTo>
                  <a:pt x="570103" y="73660"/>
                </a:lnTo>
                <a:lnTo>
                  <a:pt x="577127" y="76682"/>
                </a:lnTo>
                <a:lnTo>
                  <a:pt x="584295" y="77930"/>
                </a:lnTo>
                <a:lnTo>
                  <a:pt x="591605" y="77392"/>
                </a:lnTo>
                <a:lnTo>
                  <a:pt x="599059" y="75056"/>
                </a:lnTo>
                <a:lnTo>
                  <a:pt x="606552" y="71881"/>
                </a:lnTo>
                <a:lnTo>
                  <a:pt x="611632" y="67310"/>
                </a:lnTo>
                <a:lnTo>
                  <a:pt x="614766" y="60578"/>
                </a:lnTo>
                <a:lnTo>
                  <a:pt x="588644" y="60578"/>
                </a:lnTo>
                <a:lnTo>
                  <a:pt x="585342" y="60198"/>
                </a:lnTo>
                <a:lnTo>
                  <a:pt x="581913" y="59943"/>
                </a:lnTo>
                <a:lnTo>
                  <a:pt x="578738" y="59054"/>
                </a:lnTo>
                <a:lnTo>
                  <a:pt x="575817" y="57657"/>
                </a:lnTo>
                <a:close/>
              </a:path>
              <a:path w="617220" h="313055">
                <a:moveTo>
                  <a:pt x="547195" y="43814"/>
                </a:moveTo>
                <a:lnTo>
                  <a:pt x="516509" y="43814"/>
                </a:lnTo>
                <a:lnTo>
                  <a:pt x="520954" y="44830"/>
                </a:lnTo>
                <a:lnTo>
                  <a:pt x="525271" y="45719"/>
                </a:lnTo>
                <a:lnTo>
                  <a:pt x="528828" y="47878"/>
                </a:lnTo>
                <a:lnTo>
                  <a:pt x="531621" y="51307"/>
                </a:lnTo>
                <a:lnTo>
                  <a:pt x="494411" y="67182"/>
                </a:lnTo>
                <a:lnTo>
                  <a:pt x="531738" y="67182"/>
                </a:lnTo>
                <a:lnTo>
                  <a:pt x="554609" y="57403"/>
                </a:lnTo>
                <a:lnTo>
                  <a:pt x="553212" y="54101"/>
                </a:lnTo>
                <a:lnTo>
                  <a:pt x="549138" y="46313"/>
                </a:lnTo>
                <a:lnTo>
                  <a:pt x="547195" y="43814"/>
                </a:lnTo>
                <a:close/>
              </a:path>
              <a:path w="617220" h="313055">
                <a:moveTo>
                  <a:pt x="578104" y="0"/>
                </a:moveTo>
                <a:lnTo>
                  <a:pt x="573532" y="888"/>
                </a:lnTo>
                <a:lnTo>
                  <a:pt x="569087" y="2793"/>
                </a:lnTo>
                <a:lnTo>
                  <a:pt x="562610" y="5461"/>
                </a:lnTo>
                <a:lnTo>
                  <a:pt x="558038" y="9778"/>
                </a:lnTo>
                <a:lnTo>
                  <a:pt x="555498" y="15366"/>
                </a:lnTo>
                <a:lnTo>
                  <a:pt x="553085" y="20954"/>
                </a:lnTo>
                <a:lnTo>
                  <a:pt x="553066" y="26797"/>
                </a:lnTo>
                <a:lnTo>
                  <a:pt x="555243" y="31876"/>
                </a:lnTo>
                <a:lnTo>
                  <a:pt x="593979" y="46481"/>
                </a:lnTo>
                <a:lnTo>
                  <a:pt x="597535" y="48005"/>
                </a:lnTo>
                <a:lnTo>
                  <a:pt x="599313" y="52069"/>
                </a:lnTo>
                <a:lnTo>
                  <a:pt x="599059" y="53720"/>
                </a:lnTo>
                <a:lnTo>
                  <a:pt x="597281" y="57023"/>
                </a:lnTo>
                <a:lnTo>
                  <a:pt x="595630" y="58419"/>
                </a:lnTo>
                <a:lnTo>
                  <a:pt x="591312" y="60198"/>
                </a:lnTo>
                <a:lnTo>
                  <a:pt x="588644" y="60578"/>
                </a:lnTo>
                <a:lnTo>
                  <a:pt x="614766" y="60578"/>
                </a:lnTo>
                <a:lnTo>
                  <a:pt x="617092" y="55372"/>
                </a:lnTo>
                <a:lnTo>
                  <a:pt x="617219" y="49275"/>
                </a:lnTo>
                <a:lnTo>
                  <a:pt x="614553" y="43179"/>
                </a:lnTo>
                <a:lnTo>
                  <a:pt x="612648" y="38607"/>
                </a:lnTo>
                <a:lnTo>
                  <a:pt x="609727" y="35178"/>
                </a:lnTo>
                <a:lnTo>
                  <a:pt x="605789" y="32892"/>
                </a:lnTo>
                <a:lnTo>
                  <a:pt x="601853" y="30479"/>
                </a:lnTo>
                <a:lnTo>
                  <a:pt x="595884" y="29082"/>
                </a:lnTo>
                <a:lnTo>
                  <a:pt x="587756" y="28701"/>
                </a:lnTo>
                <a:lnTo>
                  <a:pt x="580136" y="28193"/>
                </a:lnTo>
                <a:lnTo>
                  <a:pt x="570991" y="23875"/>
                </a:lnTo>
                <a:lnTo>
                  <a:pt x="571118" y="22732"/>
                </a:lnTo>
                <a:lnTo>
                  <a:pt x="579374" y="16763"/>
                </a:lnTo>
                <a:lnTo>
                  <a:pt x="591549" y="16763"/>
                </a:lnTo>
                <a:lnTo>
                  <a:pt x="596518" y="4444"/>
                </a:lnTo>
                <a:lnTo>
                  <a:pt x="592201" y="1904"/>
                </a:lnTo>
                <a:lnTo>
                  <a:pt x="587629" y="507"/>
                </a:lnTo>
                <a:lnTo>
                  <a:pt x="578104" y="0"/>
                </a:lnTo>
                <a:close/>
              </a:path>
              <a:path w="617220" h="313055">
                <a:moveTo>
                  <a:pt x="591549" y="16763"/>
                </a:moveTo>
                <a:lnTo>
                  <a:pt x="579374" y="16763"/>
                </a:lnTo>
                <a:lnTo>
                  <a:pt x="584200" y="17144"/>
                </a:lnTo>
                <a:lnTo>
                  <a:pt x="590423" y="19557"/>
                </a:lnTo>
                <a:lnTo>
                  <a:pt x="591549" y="167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252720" y="4267200"/>
            <a:ext cx="912494" cy="586740"/>
          </a:xfrm>
          <a:custGeom>
            <a:avLst/>
            <a:gdLst/>
            <a:ahLst/>
            <a:cxnLst/>
            <a:rect l="l" t="t" r="r" b="b"/>
            <a:pathLst>
              <a:path w="912495" h="586739">
                <a:moveTo>
                  <a:pt x="810005" y="0"/>
                </a:moveTo>
                <a:lnTo>
                  <a:pt x="0" y="346837"/>
                </a:lnTo>
                <a:lnTo>
                  <a:pt x="102615" y="586232"/>
                </a:lnTo>
                <a:lnTo>
                  <a:pt x="912494" y="239268"/>
                </a:lnTo>
                <a:lnTo>
                  <a:pt x="81000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386959" y="4425950"/>
            <a:ext cx="617220" cy="313055"/>
          </a:xfrm>
          <a:custGeom>
            <a:avLst/>
            <a:gdLst/>
            <a:ahLst/>
            <a:cxnLst/>
            <a:rect l="l" t="t" r="r" b="b"/>
            <a:pathLst>
              <a:path w="617220" h="313054">
                <a:moveTo>
                  <a:pt x="17399" y="212598"/>
                </a:moveTo>
                <a:lnTo>
                  <a:pt x="0" y="220091"/>
                </a:lnTo>
                <a:lnTo>
                  <a:pt x="39624" y="312674"/>
                </a:lnTo>
                <a:lnTo>
                  <a:pt x="57150" y="305181"/>
                </a:lnTo>
                <a:lnTo>
                  <a:pt x="17399" y="212598"/>
                </a:lnTo>
                <a:close/>
              </a:path>
              <a:path w="617220" h="313054">
                <a:moveTo>
                  <a:pt x="63245" y="221487"/>
                </a:moveTo>
                <a:lnTo>
                  <a:pt x="46100" y="228854"/>
                </a:lnTo>
                <a:lnTo>
                  <a:pt x="75437" y="297306"/>
                </a:lnTo>
                <a:lnTo>
                  <a:pt x="92582" y="289941"/>
                </a:lnTo>
                <a:lnTo>
                  <a:pt x="77724" y="255397"/>
                </a:lnTo>
                <a:lnTo>
                  <a:pt x="76073" y="250570"/>
                </a:lnTo>
                <a:lnTo>
                  <a:pt x="75550" y="248195"/>
                </a:lnTo>
                <a:lnTo>
                  <a:pt x="74802" y="243712"/>
                </a:lnTo>
                <a:lnTo>
                  <a:pt x="75183" y="239775"/>
                </a:lnTo>
                <a:lnTo>
                  <a:pt x="76707" y="236347"/>
                </a:lnTo>
                <a:lnTo>
                  <a:pt x="78104" y="233044"/>
                </a:lnTo>
                <a:lnTo>
                  <a:pt x="80644" y="230631"/>
                </a:lnTo>
                <a:lnTo>
                  <a:pt x="84074" y="229107"/>
                </a:lnTo>
                <a:lnTo>
                  <a:pt x="85555" y="228473"/>
                </a:lnTo>
                <a:lnTo>
                  <a:pt x="66293" y="228473"/>
                </a:lnTo>
                <a:lnTo>
                  <a:pt x="63245" y="221487"/>
                </a:lnTo>
                <a:close/>
              </a:path>
              <a:path w="617220" h="313054">
                <a:moveTo>
                  <a:pt x="117422" y="227711"/>
                </a:moveTo>
                <a:lnTo>
                  <a:pt x="89280" y="227711"/>
                </a:lnTo>
                <a:lnTo>
                  <a:pt x="91820" y="228345"/>
                </a:lnTo>
                <a:lnTo>
                  <a:pt x="94233" y="228981"/>
                </a:lnTo>
                <a:lnTo>
                  <a:pt x="96392" y="230377"/>
                </a:lnTo>
                <a:lnTo>
                  <a:pt x="98170" y="232791"/>
                </a:lnTo>
                <a:lnTo>
                  <a:pt x="100075" y="235204"/>
                </a:lnTo>
                <a:lnTo>
                  <a:pt x="102742" y="240411"/>
                </a:lnTo>
                <a:lnTo>
                  <a:pt x="107114" y="250570"/>
                </a:lnTo>
                <a:lnTo>
                  <a:pt x="119125" y="278638"/>
                </a:lnTo>
                <a:lnTo>
                  <a:pt x="136143" y="271272"/>
                </a:lnTo>
                <a:lnTo>
                  <a:pt x="117422" y="227711"/>
                </a:lnTo>
                <a:close/>
              </a:path>
              <a:path w="617220" h="313054">
                <a:moveTo>
                  <a:pt x="172719" y="174117"/>
                </a:moveTo>
                <a:lnTo>
                  <a:pt x="136778" y="197357"/>
                </a:lnTo>
                <a:lnTo>
                  <a:pt x="132271" y="217169"/>
                </a:lnTo>
                <a:lnTo>
                  <a:pt x="132272" y="218186"/>
                </a:lnTo>
                <a:lnTo>
                  <a:pt x="156844" y="251841"/>
                </a:lnTo>
                <a:lnTo>
                  <a:pt x="172481" y="254619"/>
                </a:lnTo>
                <a:lnTo>
                  <a:pt x="180901" y="253394"/>
                </a:lnTo>
                <a:lnTo>
                  <a:pt x="189737" y="250444"/>
                </a:lnTo>
                <a:lnTo>
                  <a:pt x="198862" y="245492"/>
                </a:lnTo>
                <a:lnTo>
                  <a:pt x="206057" y="239220"/>
                </a:lnTo>
                <a:lnTo>
                  <a:pt x="206998" y="237870"/>
                </a:lnTo>
                <a:lnTo>
                  <a:pt x="170561" y="237870"/>
                </a:lnTo>
                <a:lnTo>
                  <a:pt x="165226" y="235838"/>
                </a:lnTo>
                <a:lnTo>
                  <a:pt x="150621" y="212217"/>
                </a:lnTo>
                <a:lnTo>
                  <a:pt x="153035" y="206629"/>
                </a:lnTo>
                <a:lnTo>
                  <a:pt x="155320" y="201168"/>
                </a:lnTo>
                <a:lnTo>
                  <a:pt x="159638" y="196976"/>
                </a:lnTo>
                <a:lnTo>
                  <a:pt x="166115" y="194310"/>
                </a:lnTo>
                <a:lnTo>
                  <a:pt x="169671" y="192786"/>
                </a:lnTo>
                <a:lnTo>
                  <a:pt x="172974" y="192024"/>
                </a:lnTo>
                <a:lnTo>
                  <a:pt x="176021" y="191897"/>
                </a:lnTo>
                <a:lnTo>
                  <a:pt x="188530" y="191897"/>
                </a:lnTo>
                <a:lnTo>
                  <a:pt x="197485" y="180339"/>
                </a:lnTo>
                <a:lnTo>
                  <a:pt x="191896" y="176911"/>
                </a:lnTo>
                <a:lnTo>
                  <a:pt x="185800" y="174879"/>
                </a:lnTo>
                <a:lnTo>
                  <a:pt x="172719" y="174117"/>
                </a:lnTo>
                <a:close/>
              </a:path>
              <a:path w="617220" h="313054">
                <a:moveTo>
                  <a:pt x="197230" y="219329"/>
                </a:moveTo>
                <a:lnTo>
                  <a:pt x="195199" y="226441"/>
                </a:lnTo>
                <a:lnTo>
                  <a:pt x="190245" y="231520"/>
                </a:lnTo>
                <a:lnTo>
                  <a:pt x="176402" y="237489"/>
                </a:lnTo>
                <a:lnTo>
                  <a:pt x="170561" y="237870"/>
                </a:lnTo>
                <a:lnTo>
                  <a:pt x="206998" y="237870"/>
                </a:lnTo>
                <a:lnTo>
                  <a:pt x="211347" y="231638"/>
                </a:lnTo>
                <a:lnTo>
                  <a:pt x="214756" y="222757"/>
                </a:lnTo>
                <a:lnTo>
                  <a:pt x="197230" y="219329"/>
                </a:lnTo>
                <a:close/>
              </a:path>
              <a:path w="617220" h="313054">
                <a:moveTo>
                  <a:pt x="216407" y="155829"/>
                </a:moveTo>
                <a:lnTo>
                  <a:pt x="201802" y="162179"/>
                </a:lnTo>
                <a:lnTo>
                  <a:pt x="231012" y="230631"/>
                </a:lnTo>
                <a:lnTo>
                  <a:pt x="248157" y="223393"/>
                </a:lnTo>
                <a:lnTo>
                  <a:pt x="236219" y="195706"/>
                </a:lnTo>
                <a:lnTo>
                  <a:pt x="234655" y="191897"/>
                </a:lnTo>
                <a:lnTo>
                  <a:pt x="230631" y="182752"/>
                </a:lnTo>
                <a:lnTo>
                  <a:pt x="228853" y="176022"/>
                </a:lnTo>
                <a:lnTo>
                  <a:pt x="229235" y="171957"/>
                </a:lnTo>
                <a:lnTo>
                  <a:pt x="229742" y="167894"/>
                </a:lnTo>
                <a:lnTo>
                  <a:pt x="231266" y="165226"/>
                </a:lnTo>
                <a:lnTo>
                  <a:pt x="232960" y="164464"/>
                </a:lnTo>
                <a:lnTo>
                  <a:pt x="220217" y="164464"/>
                </a:lnTo>
                <a:lnTo>
                  <a:pt x="216407" y="155829"/>
                </a:lnTo>
                <a:close/>
              </a:path>
              <a:path w="617220" h="313054">
                <a:moveTo>
                  <a:pt x="96392" y="208025"/>
                </a:moveTo>
                <a:lnTo>
                  <a:pt x="89535" y="208152"/>
                </a:lnTo>
                <a:lnTo>
                  <a:pt x="82803" y="211074"/>
                </a:lnTo>
                <a:lnTo>
                  <a:pt x="79501" y="212470"/>
                </a:lnTo>
                <a:lnTo>
                  <a:pt x="76453" y="214502"/>
                </a:lnTo>
                <a:lnTo>
                  <a:pt x="73913" y="217169"/>
                </a:lnTo>
                <a:lnTo>
                  <a:pt x="71246" y="219710"/>
                </a:lnTo>
                <a:lnTo>
                  <a:pt x="68706" y="223519"/>
                </a:lnTo>
                <a:lnTo>
                  <a:pt x="66293" y="228473"/>
                </a:lnTo>
                <a:lnTo>
                  <a:pt x="85555" y="228473"/>
                </a:lnTo>
                <a:lnTo>
                  <a:pt x="86740" y="227964"/>
                </a:lnTo>
                <a:lnTo>
                  <a:pt x="89280" y="227711"/>
                </a:lnTo>
                <a:lnTo>
                  <a:pt x="117422" y="227711"/>
                </a:lnTo>
                <a:lnTo>
                  <a:pt x="113411" y="218186"/>
                </a:lnTo>
                <a:lnTo>
                  <a:pt x="108838" y="213106"/>
                </a:lnTo>
                <a:lnTo>
                  <a:pt x="103124" y="210693"/>
                </a:lnTo>
                <a:lnTo>
                  <a:pt x="96392" y="208025"/>
                </a:lnTo>
                <a:close/>
              </a:path>
              <a:path w="617220" h="313054">
                <a:moveTo>
                  <a:pt x="188530" y="191897"/>
                </a:moveTo>
                <a:lnTo>
                  <a:pt x="179196" y="191897"/>
                </a:lnTo>
                <a:lnTo>
                  <a:pt x="182625" y="192658"/>
                </a:lnTo>
                <a:lnTo>
                  <a:pt x="186562" y="194437"/>
                </a:lnTo>
                <a:lnTo>
                  <a:pt x="188530" y="191897"/>
                </a:lnTo>
                <a:close/>
              </a:path>
              <a:path w="617220" h="313054">
                <a:moveTo>
                  <a:pt x="235585" y="146304"/>
                </a:moveTo>
                <a:lnTo>
                  <a:pt x="232917" y="146685"/>
                </a:lnTo>
                <a:lnTo>
                  <a:pt x="230758" y="147700"/>
                </a:lnTo>
                <a:lnTo>
                  <a:pt x="227583" y="148970"/>
                </a:lnTo>
                <a:lnTo>
                  <a:pt x="220217" y="164464"/>
                </a:lnTo>
                <a:lnTo>
                  <a:pt x="232960" y="164464"/>
                </a:lnTo>
                <a:lnTo>
                  <a:pt x="233806" y="164083"/>
                </a:lnTo>
                <a:lnTo>
                  <a:pt x="235203" y="163575"/>
                </a:lnTo>
                <a:lnTo>
                  <a:pt x="236981" y="163322"/>
                </a:lnTo>
                <a:lnTo>
                  <a:pt x="239506" y="163322"/>
                </a:lnTo>
                <a:lnTo>
                  <a:pt x="238505" y="146431"/>
                </a:lnTo>
                <a:lnTo>
                  <a:pt x="235585" y="146304"/>
                </a:lnTo>
                <a:close/>
              </a:path>
              <a:path w="617220" h="313054">
                <a:moveTo>
                  <a:pt x="239506" y="163322"/>
                </a:moveTo>
                <a:lnTo>
                  <a:pt x="236981" y="163322"/>
                </a:lnTo>
                <a:lnTo>
                  <a:pt x="239521" y="163575"/>
                </a:lnTo>
                <a:lnTo>
                  <a:pt x="239506" y="163322"/>
                </a:lnTo>
                <a:close/>
              </a:path>
              <a:path w="617220" h="313054">
                <a:moveTo>
                  <a:pt x="295068" y="123189"/>
                </a:moveTo>
                <a:lnTo>
                  <a:pt x="258317" y="148081"/>
                </a:lnTo>
                <a:lnTo>
                  <a:pt x="255793" y="163020"/>
                </a:lnTo>
                <a:lnTo>
                  <a:pt x="256835" y="170674"/>
                </a:lnTo>
                <a:lnTo>
                  <a:pt x="287770" y="201662"/>
                </a:lnTo>
                <a:lnTo>
                  <a:pt x="295338" y="202199"/>
                </a:lnTo>
                <a:lnTo>
                  <a:pt x="303097" y="201142"/>
                </a:lnTo>
                <a:lnTo>
                  <a:pt x="311023" y="198500"/>
                </a:lnTo>
                <a:lnTo>
                  <a:pt x="318007" y="195452"/>
                </a:lnTo>
                <a:lnTo>
                  <a:pt x="323468" y="191769"/>
                </a:lnTo>
                <a:lnTo>
                  <a:pt x="327405" y="187070"/>
                </a:lnTo>
                <a:lnTo>
                  <a:pt x="328171" y="186181"/>
                </a:lnTo>
                <a:lnTo>
                  <a:pt x="294004" y="186181"/>
                </a:lnTo>
                <a:lnTo>
                  <a:pt x="284606" y="183387"/>
                </a:lnTo>
                <a:lnTo>
                  <a:pt x="280924" y="180467"/>
                </a:lnTo>
                <a:lnTo>
                  <a:pt x="278002" y="175894"/>
                </a:lnTo>
                <a:lnTo>
                  <a:pt x="310377" y="162051"/>
                </a:lnTo>
                <a:lnTo>
                  <a:pt x="272923" y="162051"/>
                </a:lnTo>
                <a:lnTo>
                  <a:pt x="286385" y="141097"/>
                </a:lnTo>
                <a:lnTo>
                  <a:pt x="290702" y="139192"/>
                </a:lnTo>
                <a:lnTo>
                  <a:pt x="295148" y="138683"/>
                </a:lnTo>
                <a:lnTo>
                  <a:pt x="325828" y="138683"/>
                </a:lnTo>
                <a:lnTo>
                  <a:pt x="322738" y="134715"/>
                </a:lnTo>
                <a:lnTo>
                  <a:pt x="316813" y="129647"/>
                </a:lnTo>
                <a:lnTo>
                  <a:pt x="310006" y="125983"/>
                </a:lnTo>
                <a:lnTo>
                  <a:pt x="302650" y="123765"/>
                </a:lnTo>
                <a:lnTo>
                  <a:pt x="295068" y="123189"/>
                </a:lnTo>
                <a:close/>
              </a:path>
              <a:path w="617220" h="313054">
                <a:moveTo>
                  <a:pt x="318135" y="169544"/>
                </a:moveTo>
                <a:lnTo>
                  <a:pt x="315467" y="176022"/>
                </a:lnTo>
                <a:lnTo>
                  <a:pt x="310895" y="180720"/>
                </a:lnTo>
                <a:lnTo>
                  <a:pt x="304418" y="183387"/>
                </a:lnTo>
                <a:lnTo>
                  <a:pt x="299085" y="185674"/>
                </a:lnTo>
                <a:lnTo>
                  <a:pt x="294004" y="186181"/>
                </a:lnTo>
                <a:lnTo>
                  <a:pt x="328171" y="186181"/>
                </a:lnTo>
                <a:lnTo>
                  <a:pt x="331342" y="182499"/>
                </a:lnTo>
                <a:lnTo>
                  <a:pt x="334137" y="176911"/>
                </a:lnTo>
                <a:lnTo>
                  <a:pt x="335533" y="170180"/>
                </a:lnTo>
                <a:lnTo>
                  <a:pt x="318135" y="169544"/>
                </a:lnTo>
                <a:close/>
              </a:path>
              <a:path w="617220" h="313054">
                <a:moveTo>
                  <a:pt x="325828" y="138683"/>
                </a:moveTo>
                <a:lnTo>
                  <a:pt x="295148" y="138683"/>
                </a:lnTo>
                <a:lnTo>
                  <a:pt x="299465" y="139700"/>
                </a:lnTo>
                <a:lnTo>
                  <a:pt x="303911" y="140588"/>
                </a:lnTo>
                <a:lnTo>
                  <a:pt x="307466" y="142748"/>
                </a:lnTo>
                <a:lnTo>
                  <a:pt x="310261" y="146050"/>
                </a:lnTo>
                <a:lnTo>
                  <a:pt x="272923" y="162051"/>
                </a:lnTo>
                <a:lnTo>
                  <a:pt x="310377" y="162051"/>
                </a:lnTo>
                <a:lnTo>
                  <a:pt x="333248" y="152273"/>
                </a:lnTo>
                <a:lnTo>
                  <a:pt x="331850" y="148970"/>
                </a:lnTo>
                <a:lnTo>
                  <a:pt x="327803" y="141249"/>
                </a:lnTo>
                <a:lnTo>
                  <a:pt x="327706" y="141097"/>
                </a:lnTo>
                <a:lnTo>
                  <a:pt x="325828" y="138683"/>
                </a:lnTo>
                <a:close/>
              </a:path>
              <a:path w="617220" h="313054">
                <a:moveTo>
                  <a:pt x="374141" y="90805"/>
                </a:moveTo>
                <a:lnTo>
                  <a:pt x="365505" y="90805"/>
                </a:lnTo>
                <a:lnTo>
                  <a:pt x="361314" y="91693"/>
                </a:lnTo>
                <a:lnTo>
                  <a:pt x="336772" y="127968"/>
                </a:lnTo>
                <a:lnTo>
                  <a:pt x="337937" y="135538"/>
                </a:lnTo>
                <a:lnTo>
                  <a:pt x="368242" y="167155"/>
                </a:lnTo>
                <a:lnTo>
                  <a:pt x="375110" y="167989"/>
                </a:lnTo>
                <a:lnTo>
                  <a:pt x="381906" y="167346"/>
                </a:lnTo>
                <a:lnTo>
                  <a:pt x="404426" y="150494"/>
                </a:lnTo>
                <a:lnTo>
                  <a:pt x="379729" y="150494"/>
                </a:lnTo>
                <a:lnTo>
                  <a:pt x="374523" y="150368"/>
                </a:lnTo>
                <a:lnTo>
                  <a:pt x="354838" y="124332"/>
                </a:lnTo>
                <a:lnTo>
                  <a:pt x="358648" y="113918"/>
                </a:lnTo>
                <a:lnTo>
                  <a:pt x="362203" y="110108"/>
                </a:lnTo>
                <a:lnTo>
                  <a:pt x="369950" y="106812"/>
                </a:lnTo>
                <a:lnTo>
                  <a:pt x="372999" y="105537"/>
                </a:lnTo>
                <a:lnTo>
                  <a:pt x="378332" y="105410"/>
                </a:lnTo>
                <a:lnTo>
                  <a:pt x="408232" y="105410"/>
                </a:lnTo>
                <a:lnTo>
                  <a:pt x="403170" y="93599"/>
                </a:lnTo>
                <a:lnTo>
                  <a:pt x="382777" y="93599"/>
                </a:lnTo>
                <a:lnTo>
                  <a:pt x="378460" y="91820"/>
                </a:lnTo>
                <a:lnTo>
                  <a:pt x="374141" y="90805"/>
                </a:lnTo>
                <a:close/>
              </a:path>
              <a:path w="617220" h="313054">
                <a:moveTo>
                  <a:pt x="425789" y="147193"/>
                </a:moveTo>
                <a:lnTo>
                  <a:pt x="405764" y="147193"/>
                </a:lnTo>
                <a:lnTo>
                  <a:pt x="408939" y="154431"/>
                </a:lnTo>
                <a:lnTo>
                  <a:pt x="425789" y="147193"/>
                </a:lnTo>
                <a:close/>
              </a:path>
              <a:path w="617220" h="313054">
                <a:moveTo>
                  <a:pt x="408232" y="105410"/>
                </a:moveTo>
                <a:lnTo>
                  <a:pt x="378332" y="105410"/>
                </a:lnTo>
                <a:lnTo>
                  <a:pt x="388492" y="109727"/>
                </a:lnTo>
                <a:lnTo>
                  <a:pt x="392429" y="113792"/>
                </a:lnTo>
                <a:lnTo>
                  <a:pt x="394969" y="119761"/>
                </a:lnTo>
                <a:lnTo>
                  <a:pt x="397510" y="125856"/>
                </a:lnTo>
                <a:lnTo>
                  <a:pt x="397890" y="131572"/>
                </a:lnTo>
                <a:lnTo>
                  <a:pt x="395979" y="136794"/>
                </a:lnTo>
                <a:lnTo>
                  <a:pt x="393953" y="142112"/>
                </a:lnTo>
                <a:lnTo>
                  <a:pt x="390270" y="145923"/>
                </a:lnTo>
                <a:lnTo>
                  <a:pt x="384937" y="148208"/>
                </a:lnTo>
                <a:lnTo>
                  <a:pt x="379729" y="150494"/>
                </a:lnTo>
                <a:lnTo>
                  <a:pt x="404426" y="150494"/>
                </a:lnTo>
                <a:lnTo>
                  <a:pt x="405764" y="147193"/>
                </a:lnTo>
                <a:lnTo>
                  <a:pt x="425789" y="147193"/>
                </a:lnTo>
                <a:lnTo>
                  <a:pt x="426085" y="147066"/>
                </a:lnTo>
                <a:lnTo>
                  <a:pt x="408232" y="105410"/>
                </a:lnTo>
                <a:close/>
              </a:path>
              <a:path w="617220" h="313054">
                <a:moveTo>
                  <a:pt x="438403" y="116458"/>
                </a:moveTo>
                <a:lnTo>
                  <a:pt x="432815" y="132461"/>
                </a:lnTo>
                <a:lnTo>
                  <a:pt x="439838" y="135538"/>
                </a:lnTo>
                <a:lnTo>
                  <a:pt x="446992" y="136794"/>
                </a:lnTo>
                <a:lnTo>
                  <a:pt x="454265" y="136265"/>
                </a:lnTo>
                <a:lnTo>
                  <a:pt x="461644" y="133985"/>
                </a:lnTo>
                <a:lnTo>
                  <a:pt x="469138" y="130682"/>
                </a:lnTo>
                <a:lnTo>
                  <a:pt x="474344" y="126111"/>
                </a:lnTo>
                <a:lnTo>
                  <a:pt x="477012" y="120142"/>
                </a:lnTo>
                <a:lnTo>
                  <a:pt x="477368" y="119380"/>
                </a:lnTo>
                <a:lnTo>
                  <a:pt x="451230" y="119380"/>
                </a:lnTo>
                <a:lnTo>
                  <a:pt x="444626" y="118872"/>
                </a:lnTo>
                <a:lnTo>
                  <a:pt x="441451" y="117982"/>
                </a:lnTo>
                <a:lnTo>
                  <a:pt x="438403" y="116458"/>
                </a:lnTo>
                <a:close/>
              </a:path>
              <a:path w="617220" h="313054">
                <a:moveTo>
                  <a:pt x="440816" y="58800"/>
                </a:moveTo>
                <a:lnTo>
                  <a:pt x="415650" y="85598"/>
                </a:lnTo>
                <a:lnTo>
                  <a:pt x="417794" y="90719"/>
                </a:lnTo>
                <a:lnTo>
                  <a:pt x="456564" y="105410"/>
                </a:lnTo>
                <a:lnTo>
                  <a:pt x="460120" y="106933"/>
                </a:lnTo>
                <a:lnTo>
                  <a:pt x="461321" y="109727"/>
                </a:lnTo>
                <a:lnTo>
                  <a:pt x="461899" y="110998"/>
                </a:lnTo>
                <a:lnTo>
                  <a:pt x="461771" y="112522"/>
                </a:lnTo>
                <a:lnTo>
                  <a:pt x="451230" y="119380"/>
                </a:lnTo>
                <a:lnTo>
                  <a:pt x="477368" y="119380"/>
                </a:lnTo>
                <a:lnTo>
                  <a:pt x="479805" y="114173"/>
                </a:lnTo>
                <a:lnTo>
                  <a:pt x="479697" y="107823"/>
                </a:lnTo>
                <a:lnTo>
                  <a:pt x="476567" y="100536"/>
                </a:lnTo>
                <a:lnTo>
                  <a:pt x="442849" y="87122"/>
                </a:lnTo>
                <a:lnTo>
                  <a:pt x="439546" y="86868"/>
                </a:lnTo>
                <a:lnTo>
                  <a:pt x="437388" y="86613"/>
                </a:lnTo>
                <a:lnTo>
                  <a:pt x="436371" y="86106"/>
                </a:lnTo>
                <a:lnTo>
                  <a:pt x="435228" y="85598"/>
                </a:lnTo>
                <a:lnTo>
                  <a:pt x="434593" y="84962"/>
                </a:lnTo>
                <a:lnTo>
                  <a:pt x="434213" y="83947"/>
                </a:lnTo>
                <a:lnTo>
                  <a:pt x="433704" y="82804"/>
                </a:lnTo>
                <a:lnTo>
                  <a:pt x="438530" y="77088"/>
                </a:lnTo>
                <a:lnTo>
                  <a:pt x="442087" y="75564"/>
                </a:lnTo>
                <a:lnTo>
                  <a:pt x="454177" y="75564"/>
                </a:lnTo>
                <a:lnTo>
                  <a:pt x="459104" y="63245"/>
                </a:lnTo>
                <a:lnTo>
                  <a:pt x="454787" y="60832"/>
                </a:lnTo>
                <a:lnTo>
                  <a:pt x="450341" y="59436"/>
                </a:lnTo>
                <a:lnTo>
                  <a:pt x="445515" y="59181"/>
                </a:lnTo>
                <a:lnTo>
                  <a:pt x="440816" y="58800"/>
                </a:lnTo>
                <a:close/>
              </a:path>
              <a:path w="617220" h="313054">
                <a:moveTo>
                  <a:pt x="516381" y="28384"/>
                </a:moveTo>
                <a:lnTo>
                  <a:pt x="479678" y="53339"/>
                </a:lnTo>
                <a:lnTo>
                  <a:pt x="477184" y="68580"/>
                </a:lnTo>
                <a:lnTo>
                  <a:pt x="478085" y="75437"/>
                </a:lnTo>
                <a:lnTo>
                  <a:pt x="509113" y="106864"/>
                </a:lnTo>
                <a:lnTo>
                  <a:pt x="516651" y="107394"/>
                </a:lnTo>
                <a:lnTo>
                  <a:pt x="524404" y="106328"/>
                </a:lnTo>
                <a:lnTo>
                  <a:pt x="532383" y="103631"/>
                </a:lnTo>
                <a:lnTo>
                  <a:pt x="539368" y="100711"/>
                </a:lnTo>
                <a:lnTo>
                  <a:pt x="544702" y="96900"/>
                </a:lnTo>
                <a:lnTo>
                  <a:pt x="549532" y="91439"/>
                </a:lnTo>
                <a:lnTo>
                  <a:pt x="515365" y="91439"/>
                </a:lnTo>
                <a:lnTo>
                  <a:pt x="505967" y="88645"/>
                </a:lnTo>
                <a:lnTo>
                  <a:pt x="502157" y="85598"/>
                </a:lnTo>
                <a:lnTo>
                  <a:pt x="499363" y="81152"/>
                </a:lnTo>
                <a:lnTo>
                  <a:pt x="531664" y="67310"/>
                </a:lnTo>
                <a:lnTo>
                  <a:pt x="494283" y="67310"/>
                </a:lnTo>
                <a:lnTo>
                  <a:pt x="507745" y="46227"/>
                </a:lnTo>
                <a:lnTo>
                  <a:pt x="512063" y="44323"/>
                </a:lnTo>
                <a:lnTo>
                  <a:pt x="516508" y="43942"/>
                </a:lnTo>
                <a:lnTo>
                  <a:pt x="547234" y="43942"/>
                </a:lnTo>
                <a:lnTo>
                  <a:pt x="544099" y="39909"/>
                </a:lnTo>
                <a:lnTo>
                  <a:pt x="538174" y="34833"/>
                </a:lnTo>
                <a:lnTo>
                  <a:pt x="531367" y="31114"/>
                </a:lnTo>
                <a:lnTo>
                  <a:pt x="523958" y="28952"/>
                </a:lnTo>
                <a:lnTo>
                  <a:pt x="516381" y="28384"/>
                </a:lnTo>
                <a:close/>
              </a:path>
              <a:path w="617220" h="313054">
                <a:moveTo>
                  <a:pt x="396748" y="78612"/>
                </a:moveTo>
                <a:lnTo>
                  <a:pt x="379602" y="85979"/>
                </a:lnTo>
                <a:lnTo>
                  <a:pt x="382777" y="93599"/>
                </a:lnTo>
                <a:lnTo>
                  <a:pt x="403170" y="93599"/>
                </a:lnTo>
                <a:lnTo>
                  <a:pt x="396748" y="78612"/>
                </a:lnTo>
                <a:close/>
              </a:path>
              <a:path w="617220" h="313054">
                <a:moveTo>
                  <a:pt x="539495" y="74802"/>
                </a:moveTo>
                <a:lnTo>
                  <a:pt x="536828" y="81280"/>
                </a:lnTo>
                <a:lnTo>
                  <a:pt x="532256" y="85851"/>
                </a:lnTo>
                <a:lnTo>
                  <a:pt x="520445" y="90931"/>
                </a:lnTo>
                <a:lnTo>
                  <a:pt x="515365" y="91439"/>
                </a:lnTo>
                <a:lnTo>
                  <a:pt x="549532" y="91439"/>
                </a:lnTo>
                <a:lnTo>
                  <a:pt x="552703" y="87756"/>
                </a:lnTo>
                <a:lnTo>
                  <a:pt x="555370" y="82042"/>
                </a:lnTo>
                <a:lnTo>
                  <a:pt x="556894" y="75437"/>
                </a:lnTo>
                <a:lnTo>
                  <a:pt x="539495" y="74802"/>
                </a:lnTo>
                <a:close/>
              </a:path>
              <a:path w="617220" h="313054">
                <a:moveTo>
                  <a:pt x="454177" y="75564"/>
                </a:moveTo>
                <a:lnTo>
                  <a:pt x="442087" y="75564"/>
                </a:lnTo>
                <a:lnTo>
                  <a:pt x="446913" y="76073"/>
                </a:lnTo>
                <a:lnTo>
                  <a:pt x="453008" y="78486"/>
                </a:lnTo>
                <a:lnTo>
                  <a:pt x="454177" y="75564"/>
                </a:lnTo>
                <a:close/>
              </a:path>
              <a:path w="617220" h="313054">
                <a:moveTo>
                  <a:pt x="575690" y="57657"/>
                </a:moveTo>
                <a:lnTo>
                  <a:pt x="570102" y="73660"/>
                </a:lnTo>
                <a:lnTo>
                  <a:pt x="577125" y="76737"/>
                </a:lnTo>
                <a:lnTo>
                  <a:pt x="584279" y="77993"/>
                </a:lnTo>
                <a:lnTo>
                  <a:pt x="591552" y="77464"/>
                </a:lnTo>
                <a:lnTo>
                  <a:pt x="598931" y="75183"/>
                </a:lnTo>
                <a:lnTo>
                  <a:pt x="606425" y="71881"/>
                </a:lnTo>
                <a:lnTo>
                  <a:pt x="611631" y="67310"/>
                </a:lnTo>
                <a:lnTo>
                  <a:pt x="614655" y="60579"/>
                </a:lnTo>
                <a:lnTo>
                  <a:pt x="588517" y="60579"/>
                </a:lnTo>
                <a:lnTo>
                  <a:pt x="581913" y="60070"/>
                </a:lnTo>
                <a:lnTo>
                  <a:pt x="578738" y="59181"/>
                </a:lnTo>
                <a:lnTo>
                  <a:pt x="575690" y="57657"/>
                </a:lnTo>
                <a:close/>
              </a:path>
              <a:path w="617220" h="313054">
                <a:moveTo>
                  <a:pt x="547234" y="43942"/>
                </a:moveTo>
                <a:lnTo>
                  <a:pt x="516508" y="43942"/>
                </a:lnTo>
                <a:lnTo>
                  <a:pt x="520826" y="44831"/>
                </a:lnTo>
                <a:lnTo>
                  <a:pt x="525271" y="45847"/>
                </a:lnTo>
                <a:lnTo>
                  <a:pt x="528827" y="48006"/>
                </a:lnTo>
                <a:lnTo>
                  <a:pt x="531494" y="51307"/>
                </a:lnTo>
                <a:lnTo>
                  <a:pt x="494283" y="67310"/>
                </a:lnTo>
                <a:lnTo>
                  <a:pt x="531664" y="67310"/>
                </a:lnTo>
                <a:lnTo>
                  <a:pt x="554481" y="57531"/>
                </a:lnTo>
                <a:lnTo>
                  <a:pt x="553212" y="54229"/>
                </a:lnTo>
                <a:lnTo>
                  <a:pt x="549120" y="46366"/>
                </a:lnTo>
                <a:lnTo>
                  <a:pt x="547234" y="43942"/>
                </a:lnTo>
                <a:close/>
              </a:path>
              <a:path w="617220" h="313054">
                <a:moveTo>
                  <a:pt x="578103" y="0"/>
                </a:moveTo>
                <a:lnTo>
                  <a:pt x="552937" y="26797"/>
                </a:lnTo>
                <a:lnTo>
                  <a:pt x="555116" y="32004"/>
                </a:lnTo>
                <a:lnTo>
                  <a:pt x="593851" y="46608"/>
                </a:lnTo>
                <a:lnTo>
                  <a:pt x="597407" y="48132"/>
                </a:lnTo>
                <a:lnTo>
                  <a:pt x="599186" y="52197"/>
                </a:lnTo>
                <a:lnTo>
                  <a:pt x="599058" y="53720"/>
                </a:lnTo>
                <a:lnTo>
                  <a:pt x="598169" y="55372"/>
                </a:lnTo>
                <a:lnTo>
                  <a:pt x="588517" y="60579"/>
                </a:lnTo>
                <a:lnTo>
                  <a:pt x="614655" y="60579"/>
                </a:lnTo>
                <a:lnTo>
                  <a:pt x="617092" y="55372"/>
                </a:lnTo>
                <a:lnTo>
                  <a:pt x="617092" y="49275"/>
                </a:lnTo>
                <a:lnTo>
                  <a:pt x="580136" y="28320"/>
                </a:lnTo>
                <a:lnTo>
                  <a:pt x="576833" y="28067"/>
                </a:lnTo>
                <a:lnTo>
                  <a:pt x="574675" y="27812"/>
                </a:lnTo>
                <a:lnTo>
                  <a:pt x="573658" y="27305"/>
                </a:lnTo>
                <a:lnTo>
                  <a:pt x="572515" y="26797"/>
                </a:lnTo>
                <a:lnTo>
                  <a:pt x="571880" y="26162"/>
                </a:lnTo>
                <a:lnTo>
                  <a:pt x="571500" y="25145"/>
                </a:lnTo>
                <a:lnTo>
                  <a:pt x="570991" y="24002"/>
                </a:lnTo>
                <a:lnTo>
                  <a:pt x="575817" y="18287"/>
                </a:lnTo>
                <a:lnTo>
                  <a:pt x="579374" y="16763"/>
                </a:lnTo>
                <a:lnTo>
                  <a:pt x="591464" y="16763"/>
                </a:lnTo>
                <a:lnTo>
                  <a:pt x="596391" y="4444"/>
                </a:lnTo>
                <a:lnTo>
                  <a:pt x="592074" y="2031"/>
                </a:lnTo>
                <a:lnTo>
                  <a:pt x="587628" y="635"/>
                </a:lnTo>
                <a:lnTo>
                  <a:pt x="582802" y="381"/>
                </a:lnTo>
                <a:lnTo>
                  <a:pt x="578103" y="0"/>
                </a:lnTo>
                <a:close/>
              </a:path>
              <a:path w="617220" h="313054">
                <a:moveTo>
                  <a:pt x="591464" y="16763"/>
                </a:moveTo>
                <a:lnTo>
                  <a:pt x="579374" y="16763"/>
                </a:lnTo>
                <a:lnTo>
                  <a:pt x="584200" y="17272"/>
                </a:lnTo>
                <a:lnTo>
                  <a:pt x="590295" y="19685"/>
                </a:lnTo>
                <a:lnTo>
                  <a:pt x="591464" y="167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735701" y="5393309"/>
            <a:ext cx="972819" cy="613410"/>
          </a:xfrm>
          <a:custGeom>
            <a:avLst/>
            <a:gdLst/>
            <a:ahLst/>
            <a:cxnLst/>
            <a:rect l="l" t="t" r="r" b="b"/>
            <a:pathLst>
              <a:path w="972820" h="613410">
                <a:moveTo>
                  <a:pt x="869696" y="0"/>
                </a:moveTo>
                <a:lnTo>
                  <a:pt x="0" y="372478"/>
                </a:lnTo>
                <a:lnTo>
                  <a:pt x="103124" y="613257"/>
                </a:lnTo>
                <a:lnTo>
                  <a:pt x="972820" y="240753"/>
                </a:lnTo>
                <a:lnTo>
                  <a:pt x="86969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873877" y="5552566"/>
            <a:ext cx="672465" cy="336550"/>
          </a:xfrm>
          <a:custGeom>
            <a:avLst/>
            <a:gdLst/>
            <a:ahLst/>
            <a:cxnLst/>
            <a:rect l="l" t="t" r="r" b="b"/>
            <a:pathLst>
              <a:path w="672465" h="336550">
                <a:moveTo>
                  <a:pt x="53086" y="226606"/>
                </a:moveTo>
                <a:lnTo>
                  <a:pt x="0" y="243395"/>
                </a:lnTo>
                <a:lnTo>
                  <a:pt x="39624" y="335965"/>
                </a:lnTo>
                <a:lnTo>
                  <a:pt x="75930" y="319770"/>
                </a:lnTo>
                <a:lnTo>
                  <a:pt x="88149" y="311289"/>
                </a:lnTo>
                <a:lnTo>
                  <a:pt x="49784" y="311289"/>
                </a:lnTo>
                <a:lnTo>
                  <a:pt x="24764" y="252895"/>
                </a:lnTo>
                <a:lnTo>
                  <a:pt x="30734" y="250329"/>
                </a:lnTo>
                <a:lnTo>
                  <a:pt x="38621" y="247512"/>
                </a:lnTo>
                <a:lnTo>
                  <a:pt x="45735" y="246089"/>
                </a:lnTo>
                <a:lnTo>
                  <a:pt x="86095" y="246059"/>
                </a:lnTo>
                <a:lnTo>
                  <a:pt x="81456" y="240635"/>
                </a:lnTo>
                <a:lnTo>
                  <a:pt x="76200" y="235953"/>
                </a:lnTo>
                <a:lnTo>
                  <a:pt x="68707" y="230263"/>
                </a:lnTo>
                <a:lnTo>
                  <a:pt x="60960" y="227152"/>
                </a:lnTo>
                <a:lnTo>
                  <a:pt x="53086" y="226606"/>
                </a:lnTo>
                <a:close/>
              </a:path>
              <a:path w="672465" h="336550">
                <a:moveTo>
                  <a:pt x="86095" y="246059"/>
                </a:moveTo>
                <a:lnTo>
                  <a:pt x="52111" y="246059"/>
                </a:lnTo>
                <a:lnTo>
                  <a:pt x="57785" y="247421"/>
                </a:lnTo>
                <a:lnTo>
                  <a:pt x="63281" y="250357"/>
                </a:lnTo>
                <a:lnTo>
                  <a:pt x="79628" y="279019"/>
                </a:lnTo>
                <a:lnTo>
                  <a:pt x="78867" y="289725"/>
                </a:lnTo>
                <a:lnTo>
                  <a:pt x="77215" y="294106"/>
                </a:lnTo>
                <a:lnTo>
                  <a:pt x="74295" y="297510"/>
                </a:lnTo>
                <a:lnTo>
                  <a:pt x="71500" y="300913"/>
                </a:lnTo>
                <a:lnTo>
                  <a:pt x="66039" y="304342"/>
                </a:lnTo>
                <a:lnTo>
                  <a:pt x="49784" y="311289"/>
                </a:lnTo>
                <a:lnTo>
                  <a:pt x="88149" y="311289"/>
                </a:lnTo>
                <a:lnTo>
                  <a:pt x="98806" y="287718"/>
                </a:lnTo>
                <a:lnTo>
                  <a:pt x="98678" y="280733"/>
                </a:lnTo>
                <a:lnTo>
                  <a:pt x="98425" y="273735"/>
                </a:lnTo>
                <a:lnTo>
                  <a:pt x="96900" y="266674"/>
                </a:lnTo>
                <a:lnTo>
                  <a:pt x="93725" y="259549"/>
                </a:lnTo>
                <a:lnTo>
                  <a:pt x="90255" y="252432"/>
                </a:lnTo>
                <a:lnTo>
                  <a:pt x="86095" y="246059"/>
                </a:lnTo>
                <a:close/>
              </a:path>
              <a:path w="672465" h="336550">
                <a:moveTo>
                  <a:pt x="145287" y="210680"/>
                </a:moveTo>
                <a:lnTo>
                  <a:pt x="108585" y="235572"/>
                </a:lnTo>
                <a:lnTo>
                  <a:pt x="106060" y="250496"/>
                </a:lnTo>
                <a:lnTo>
                  <a:pt x="107102" y="258148"/>
                </a:lnTo>
                <a:lnTo>
                  <a:pt x="138037" y="289152"/>
                </a:lnTo>
                <a:lnTo>
                  <a:pt x="145605" y="289680"/>
                </a:lnTo>
                <a:lnTo>
                  <a:pt x="153364" y="288618"/>
                </a:lnTo>
                <a:lnTo>
                  <a:pt x="161289" y="285965"/>
                </a:lnTo>
                <a:lnTo>
                  <a:pt x="168275" y="282994"/>
                </a:lnTo>
                <a:lnTo>
                  <a:pt x="173736" y="279209"/>
                </a:lnTo>
                <a:lnTo>
                  <a:pt x="178475" y="273659"/>
                </a:lnTo>
                <a:lnTo>
                  <a:pt x="144272" y="273659"/>
                </a:lnTo>
                <a:lnTo>
                  <a:pt x="134874" y="270878"/>
                </a:lnTo>
                <a:lnTo>
                  <a:pt x="131190" y="267919"/>
                </a:lnTo>
                <a:lnTo>
                  <a:pt x="128270" y="263398"/>
                </a:lnTo>
                <a:lnTo>
                  <a:pt x="160582" y="249542"/>
                </a:lnTo>
                <a:lnTo>
                  <a:pt x="123189" y="249542"/>
                </a:lnTo>
                <a:lnTo>
                  <a:pt x="136651" y="228549"/>
                </a:lnTo>
                <a:lnTo>
                  <a:pt x="140970" y="226656"/>
                </a:lnTo>
                <a:lnTo>
                  <a:pt x="145414" y="226187"/>
                </a:lnTo>
                <a:lnTo>
                  <a:pt x="176104" y="226187"/>
                </a:lnTo>
                <a:lnTo>
                  <a:pt x="173005" y="222213"/>
                </a:lnTo>
                <a:lnTo>
                  <a:pt x="167080" y="217149"/>
                </a:lnTo>
                <a:lnTo>
                  <a:pt x="160274" y="213461"/>
                </a:lnTo>
                <a:lnTo>
                  <a:pt x="152864" y="211261"/>
                </a:lnTo>
                <a:lnTo>
                  <a:pt x="145287" y="210680"/>
                </a:lnTo>
                <a:close/>
              </a:path>
              <a:path w="672465" h="336550">
                <a:moveTo>
                  <a:pt x="168401" y="257086"/>
                </a:moveTo>
                <a:lnTo>
                  <a:pt x="165735" y="263550"/>
                </a:lnTo>
                <a:lnTo>
                  <a:pt x="161162" y="268160"/>
                </a:lnTo>
                <a:lnTo>
                  <a:pt x="154686" y="270916"/>
                </a:lnTo>
                <a:lnTo>
                  <a:pt x="149351" y="273215"/>
                </a:lnTo>
                <a:lnTo>
                  <a:pt x="144272" y="273659"/>
                </a:lnTo>
                <a:lnTo>
                  <a:pt x="178475" y="273659"/>
                </a:lnTo>
                <a:lnTo>
                  <a:pt x="181610" y="269989"/>
                </a:lnTo>
                <a:lnTo>
                  <a:pt x="184403" y="264350"/>
                </a:lnTo>
                <a:lnTo>
                  <a:pt x="185800" y="257683"/>
                </a:lnTo>
                <a:lnTo>
                  <a:pt x="168401" y="257086"/>
                </a:lnTo>
                <a:close/>
              </a:path>
              <a:path w="672465" h="336550">
                <a:moveTo>
                  <a:pt x="176104" y="226187"/>
                </a:moveTo>
                <a:lnTo>
                  <a:pt x="145414" y="226187"/>
                </a:lnTo>
                <a:lnTo>
                  <a:pt x="154177" y="228104"/>
                </a:lnTo>
                <a:lnTo>
                  <a:pt x="157734" y="230251"/>
                </a:lnTo>
                <a:lnTo>
                  <a:pt x="160527" y="233591"/>
                </a:lnTo>
                <a:lnTo>
                  <a:pt x="123189" y="249542"/>
                </a:lnTo>
                <a:lnTo>
                  <a:pt x="160582" y="249542"/>
                </a:lnTo>
                <a:lnTo>
                  <a:pt x="183387" y="239763"/>
                </a:lnTo>
                <a:lnTo>
                  <a:pt x="182118" y="236461"/>
                </a:lnTo>
                <a:lnTo>
                  <a:pt x="178073" y="228740"/>
                </a:lnTo>
                <a:lnTo>
                  <a:pt x="177946" y="228549"/>
                </a:lnTo>
                <a:lnTo>
                  <a:pt x="176104" y="226187"/>
                </a:lnTo>
                <a:close/>
              </a:path>
              <a:path w="672465" h="336550">
                <a:moveTo>
                  <a:pt x="227457" y="174028"/>
                </a:moveTo>
                <a:lnTo>
                  <a:pt x="191515" y="197243"/>
                </a:lnTo>
                <a:lnTo>
                  <a:pt x="186944" y="217601"/>
                </a:lnTo>
                <a:lnTo>
                  <a:pt x="187960" y="224421"/>
                </a:lnTo>
                <a:lnTo>
                  <a:pt x="219330" y="253997"/>
                </a:lnTo>
                <a:lnTo>
                  <a:pt x="227345" y="254522"/>
                </a:lnTo>
                <a:lnTo>
                  <a:pt x="235765" y="253287"/>
                </a:lnTo>
                <a:lnTo>
                  <a:pt x="244601" y="250291"/>
                </a:lnTo>
                <a:lnTo>
                  <a:pt x="253670" y="245343"/>
                </a:lnTo>
                <a:lnTo>
                  <a:pt x="260858" y="239088"/>
                </a:lnTo>
                <a:lnTo>
                  <a:pt x="261823" y="237705"/>
                </a:lnTo>
                <a:lnTo>
                  <a:pt x="225425" y="237705"/>
                </a:lnTo>
                <a:lnTo>
                  <a:pt x="214630" y="233616"/>
                </a:lnTo>
                <a:lnTo>
                  <a:pt x="210693" y="229679"/>
                </a:lnTo>
                <a:lnTo>
                  <a:pt x="208152" y="223850"/>
                </a:lnTo>
                <a:lnTo>
                  <a:pt x="205612" y="217868"/>
                </a:lnTo>
                <a:lnTo>
                  <a:pt x="205486" y="212102"/>
                </a:lnTo>
                <a:lnTo>
                  <a:pt x="210058" y="201041"/>
                </a:lnTo>
                <a:lnTo>
                  <a:pt x="214502" y="196900"/>
                </a:lnTo>
                <a:lnTo>
                  <a:pt x="220980" y="194144"/>
                </a:lnTo>
                <a:lnTo>
                  <a:pt x="224409" y="192633"/>
                </a:lnTo>
                <a:lnTo>
                  <a:pt x="227711" y="191858"/>
                </a:lnTo>
                <a:lnTo>
                  <a:pt x="233934" y="191795"/>
                </a:lnTo>
                <a:lnTo>
                  <a:pt x="243224" y="191795"/>
                </a:lnTo>
                <a:lnTo>
                  <a:pt x="252222" y="180276"/>
                </a:lnTo>
                <a:lnTo>
                  <a:pt x="246634" y="176758"/>
                </a:lnTo>
                <a:lnTo>
                  <a:pt x="240664" y="174802"/>
                </a:lnTo>
                <a:lnTo>
                  <a:pt x="227457" y="174028"/>
                </a:lnTo>
                <a:close/>
              </a:path>
              <a:path w="672465" h="336550">
                <a:moveTo>
                  <a:pt x="251968" y="219189"/>
                </a:moveTo>
                <a:lnTo>
                  <a:pt x="249936" y="226263"/>
                </a:lnTo>
                <a:lnTo>
                  <a:pt x="245110" y="231444"/>
                </a:lnTo>
                <a:lnTo>
                  <a:pt x="231139" y="237401"/>
                </a:lnTo>
                <a:lnTo>
                  <a:pt x="225425" y="237705"/>
                </a:lnTo>
                <a:lnTo>
                  <a:pt x="261823" y="237705"/>
                </a:lnTo>
                <a:lnTo>
                  <a:pt x="266140" y="231526"/>
                </a:lnTo>
                <a:lnTo>
                  <a:pt x="269494" y="222656"/>
                </a:lnTo>
                <a:lnTo>
                  <a:pt x="251968" y="219189"/>
                </a:lnTo>
                <a:close/>
              </a:path>
              <a:path w="672465" h="336550">
                <a:moveTo>
                  <a:pt x="271272" y="155752"/>
                </a:moveTo>
                <a:lnTo>
                  <a:pt x="256539" y="162052"/>
                </a:lnTo>
                <a:lnTo>
                  <a:pt x="285876" y="230530"/>
                </a:lnTo>
                <a:lnTo>
                  <a:pt x="302895" y="223227"/>
                </a:lnTo>
                <a:lnTo>
                  <a:pt x="291084" y="195529"/>
                </a:lnTo>
                <a:lnTo>
                  <a:pt x="289376" y="191795"/>
                </a:lnTo>
                <a:lnTo>
                  <a:pt x="285496" y="182664"/>
                </a:lnTo>
                <a:lnTo>
                  <a:pt x="283590" y="175844"/>
                </a:lnTo>
                <a:lnTo>
                  <a:pt x="284099" y="171792"/>
                </a:lnTo>
                <a:lnTo>
                  <a:pt x="284480" y="167741"/>
                </a:lnTo>
                <a:lnTo>
                  <a:pt x="286003" y="165150"/>
                </a:lnTo>
                <a:lnTo>
                  <a:pt x="287831" y="164376"/>
                </a:lnTo>
                <a:lnTo>
                  <a:pt x="274955" y="164376"/>
                </a:lnTo>
                <a:lnTo>
                  <a:pt x="271272" y="155752"/>
                </a:lnTo>
                <a:close/>
              </a:path>
              <a:path w="672465" h="336550">
                <a:moveTo>
                  <a:pt x="243224" y="191795"/>
                </a:moveTo>
                <a:lnTo>
                  <a:pt x="233934" y="191795"/>
                </a:lnTo>
                <a:lnTo>
                  <a:pt x="237548" y="192633"/>
                </a:lnTo>
                <a:lnTo>
                  <a:pt x="241300" y="194259"/>
                </a:lnTo>
                <a:lnTo>
                  <a:pt x="243224" y="191795"/>
                </a:lnTo>
                <a:close/>
              </a:path>
              <a:path w="672465" h="336550">
                <a:moveTo>
                  <a:pt x="290322" y="146189"/>
                </a:moveTo>
                <a:lnTo>
                  <a:pt x="274955" y="164376"/>
                </a:lnTo>
                <a:lnTo>
                  <a:pt x="287831" y="164376"/>
                </a:lnTo>
                <a:lnTo>
                  <a:pt x="289940" y="163461"/>
                </a:lnTo>
                <a:lnTo>
                  <a:pt x="291846" y="163245"/>
                </a:lnTo>
                <a:lnTo>
                  <a:pt x="294249" y="163245"/>
                </a:lnTo>
                <a:lnTo>
                  <a:pt x="293243" y="146316"/>
                </a:lnTo>
                <a:lnTo>
                  <a:pt x="290322" y="146189"/>
                </a:lnTo>
                <a:close/>
              </a:path>
              <a:path w="672465" h="336550">
                <a:moveTo>
                  <a:pt x="294249" y="163245"/>
                </a:moveTo>
                <a:lnTo>
                  <a:pt x="291846" y="163245"/>
                </a:lnTo>
                <a:lnTo>
                  <a:pt x="294259" y="163398"/>
                </a:lnTo>
                <a:lnTo>
                  <a:pt x="294249" y="163245"/>
                </a:lnTo>
                <a:close/>
              </a:path>
              <a:path w="672465" h="336550">
                <a:moveTo>
                  <a:pt x="349805" y="123075"/>
                </a:moveTo>
                <a:lnTo>
                  <a:pt x="313182" y="147967"/>
                </a:lnTo>
                <a:lnTo>
                  <a:pt x="310594" y="162896"/>
                </a:lnTo>
                <a:lnTo>
                  <a:pt x="311628" y="170545"/>
                </a:lnTo>
                <a:lnTo>
                  <a:pt x="342616" y="201552"/>
                </a:lnTo>
                <a:lnTo>
                  <a:pt x="350154" y="202077"/>
                </a:lnTo>
                <a:lnTo>
                  <a:pt x="357907" y="201014"/>
                </a:lnTo>
                <a:lnTo>
                  <a:pt x="365887" y="198361"/>
                </a:lnTo>
                <a:lnTo>
                  <a:pt x="372745" y="195389"/>
                </a:lnTo>
                <a:lnTo>
                  <a:pt x="378206" y="191604"/>
                </a:lnTo>
                <a:lnTo>
                  <a:pt x="382143" y="186994"/>
                </a:lnTo>
                <a:lnTo>
                  <a:pt x="382960" y="186067"/>
                </a:lnTo>
                <a:lnTo>
                  <a:pt x="348869" y="186067"/>
                </a:lnTo>
                <a:lnTo>
                  <a:pt x="339471" y="183286"/>
                </a:lnTo>
                <a:lnTo>
                  <a:pt x="335661" y="180327"/>
                </a:lnTo>
                <a:lnTo>
                  <a:pt x="332739" y="175793"/>
                </a:lnTo>
                <a:lnTo>
                  <a:pt x="365127" y="161937"/>
                </a:lnTo>
                <a:lnTo>
                  <a:pt x="327787" y="161937"/>
                </a:lnTo>
                <a:lnTo>
                  <a:pt x="349885" y="138582"/>
                </a:lnTo>
                <a:lnTo>
                  <a:pt x="380601" y="138582"/>
                </a:lnTo>
                <a:lnTo>
                  <a:pt x="377523" y="134613"/>
                </a:lnTo>
                <a:lnTo>
                  <a:pt x="371603" y="129550"/>
                </a:lnTo>
                <a:lnTo>
                  <a:pt x="364744" y="125857"/>
                </a:lnTo>
                <a:lnTo>
                  <a:pt x="357387" y="123656"/>
                </a:lnTo>
                <a:lnTo>
                  <a:pt x="349805" y="123075"/>
                </a:lnTo>
                <a:close/>
              </a:path>
              <a:path w="672465" h="336550">
                <a:moveTo>
                  <a:pt x="372872" y="169481"/>
                </a:moveTo>
                <a:lnTo>
                  <a:pt x="348869" y="186067"/>
                </a:lnTo>
                <a:lnTo>
                  <a:pt x="382960" y="186067"/>
                </a:lnTo>
                <a:lnTo>
                  <a:pt x="386207" y="182384"/>
                </a:lnTo>
                <a:lnTo>
                  <a:pt x="388874" y="176745"/>
                </a:lnTo>
                <a:lnTo>
                  <a:pt x="390271" y="170078"/>
                </a:lnTo>
                <a:lnTo>
                  <a:pt x="372872" y="169481"/>
                </a:lnTo>
                <a:close/>
              </a:path>
              <a:path w="672465" h="336550">
                <a:moveTo>
                  <a:pt x="380601" y="138582"/>
                </a:moveTo>
                <a:lnTo>
                  <a:pt x="349885" y="138582"/>
                </a:lnTo>
                <a:lnTo>
                  <a:pt x="358648" y="140512"/>
                </a:lnTo>
                <a:lnTo>
                  <a:pt x="362203" y="142659"/>
                </a:lnTo>
                <a:lnTo>
                  <a:pt x="364998" y="145986"/>
                </a:lnTo>
                <a:lnTo>
                  <a:pt x="327787" y="161937"/>
                </a:lnTo>
                <a:lnTo>
                  <a:pt x="365127" y="161937"/>
                </a:lnTo>
                <a:lnTo>
                  <a:pt x="387985" y="152158"/>
                </a:lnTo>
                <a:lnTo>
                  <a:pt x="386588" y="148856"/>
                </a:lnTo>
                <a:lnTo>
                  <a:pt x="382514" y="141048"/>
                </a:lnTo>
                <a:lnTo>
                  <a:pt x="380601" y="138582"/>
                </a:lnTo>
                <a:close/>
              </a:path>
              <a:path w="672465" h="336550">
                <a:moveTo>
                  <a:pt x="420370" y="90728"/>
                </a:moveTo>
                <a:lnTo>
                  <a:pt x="391888" y="120415"/>
                </a:lnTo>
                <a:lnTo>
                  <a:pt x="391588" y="127809"/>
                </a:lnTo>
                <a:lnTo>
                  <a:pt x="392789" y="135420"/>
                </a:lnTo>
                <a:lnTo>
                  <a:pt x="423050" y="167009"/>
                </a:lnTo>
                <a:lnTo>
                  <a:pt x="429942" y="167862"/>
                </a:lnTo>
                <a:lnTo>
                  <a:pt x="436715" y="167238"/>
                </a:lnTo>
                <a:lnTo>
                  <a:pt x="459216" y="150329"/>
                </a:lnTo>
                <a:lnTo>
                  <a:pt x="434467" y="150329"/>
                </a:lnTo>
                <a:lnTo>
                  <a:pt x="429260" y="150304"/>
                </a:lnTo>
                <a:lnTo>
                  <a:pt x="418846" y="145732"/>
                </a:lnTo>
                <a:lnTo>
                  <a:pt x="415036" y="141630"/>
                </a:lnTo>
                <a:lnTo>
                  <a:pt x="409956" y="129844"/>
                </a:lnTo>
                <a:lnTo>
                  <a:pt x="409575" y="124282"/>
                </a:lnTo>
                <a:lnTo>
                  <a:pt x="413385" y="113766"/>
                </a:lnTo>
                <a:lnTo>
                  <a:pt x="417068" y="109994"/>
                </a:lnTo>
                <a:lnTo>
                  <a:pt x="424625" y="106752"/>
                </a:lnTo>
                <a:lnTo>
                  <a:pt x="427736" y="105397"/>
                </a:lnTo>
                <a:lnTo>
                  <a:pt x="433070" y="105308"/>
                </a:lnTo>
                <a:lnTo>
                  <a:pt x="463086" y="105308"/>
                </a:lnTo>
                <a:lnTo>
                  <a:pt x="457999" y="93433"/>
                </a:lnTo>
                <a:lnTo>
                  <a:pt x="437642" y="93433"/>
                </a:lnTo>
                <a:lnTo>
                  <a:pt x="433197" y="91643"/>
                </a:lnTo>
                <a:lnTo>
                  <a:pt x="428878" y="90741"/>
                </a:lnTo>
                <a:lnTo>
                  <a:pt x="420370" y="90728"/>
                </a:lnTo>
                <a:close/>
              </a:path>
              <a:path w="672465" h="336550">
                <a:moveTo>
                  <a:pt x="480680" y="147116"/>
                </a:moveTo>
                <a:lnTo>
                  <a:pt x="460628" y="147116"/>
                </a:lnTo>
                <a:lnTo>
                  <a:pt x="463676" y="154355"/>
                </a:lnTo>
                <a:lnTo>
                  <a:pt x="480680" y="147116"/>
                </a:lnTo>
                <a:close/>
              </a:path>
              <a:path w="672465" h="336550">
                <a:moveTo>
                  <a:pt x="463086" y="105308"/>
                </a:moveTo>
                <a:lnTo>
                  <a:pt x="433070" y="105308"/>
                </a:lnTo>
                <a:lnTo>
                  <a:pt x="438276" y="107480"/>
                </a:lnTo>
                <a:lnTo>
                  <a:pt x="443357" y="109651"/>
                </a:lnTo>
                <a:lnTo>
                  <a:pt x="447167" y="113715"/>
                </a:lnTo>
                <a:lnTo>
                  <a:pt x="449707" y="119672"/>
                </a:lnTo>
                <a:lnTo>
                  <a:pt x="452374" y="125755"/>
                </a:lnTo>
                <a:lnTo>
                  <a:pt x="452627" y="131432"/>
                </a:lnTo>
                <a:lnTo>
                  <a:pt x="448818" y="141986"/>
                </a:lnTo>
                <a:lnTo>
                  <a:pt x="445135" y="145783"/>
                </a:lnTo>
                <a:lnTo>
                  <a:pt x="434467" y="150329"/>
                </a:lnTo>
                <a:lnTo>
                  <a:pt x="459216" y="150329"/>
                </a:lnTo>
                <a:lnTo>
                  <a:pt x="460628" y="147116"/>
                </a:lnTo>
                <a:lnTo>
                  <a:pt x="480680" y="147116"/>
                </a:lnTo>
                <a:lnTo>
                  <a:pt x="480949" y="147002"/>
                </a:lnTo>
                <a:lnTo>
                  <a:pt x="463086" y="105308"/>
                </a:lnTo>
                <a:close/>
              </a:path>
              <a:path w="672465" h="336550">
                <a:moveTo>
                  <a:pt x="493140" y="116332"/>
                </a:moveTo>
                <a:lnTo>
                  <a:pt x="487552" y="132372"/>
                </a:lnTo>
                <a:lnTo>
                  <a:pt x="494577" y="135420"/>
                </a:lnTo>
                <a:lnTo>
                  <a:pt x="501745" y="136678"/>
                </a:lnTo>
                <a:lnTo>
                  <a:pt x="509055" y="136149"/>
                </a:lnTo>
                <a:lnTo>
                  <a:pt x="532215" y="119278"/>
                </a:lnTo>
                <a:lnTo>
                  <a:pt x="506095" y="119278"/>
                </a:lnTo>
                <a:lnTo>
                  <a:pt x="499363" y="118706"/>
                </a:lnTo>
                <a:lnTo>
                  <a:pt x="496188" y="117817"/>
                </a:lnTo>
                <a:lnTo>
                  <a:pt x="493140" y="116332"/>
                </a:lnTo>
                <a:close/>
              </a:path>
              <a:path w="672465" h="336550">
                <a:moveTo>
                  <a:pt x="495553" y="58750"/>
                </a:moveTo>
                <a:lnTo>
                  <a:pt x="470405" y="85509"/>
                </a:lnTo>
                <a:lnTo>
                  <a:pt x="472694" y="90639"/>
                </a:lnTo>
                <a:lnTo>
                  <a:pt x="511301" y="105283"/>
                </a:lnTo>
                <a:lnTo>
                  <a:pt x="514985" y="106794"/>
                </a:lnTo>
                <a:lnTo>
                  <a:pt x="516127" y="109435"/>
                </a:lnTo>
                <a:lnTo>
                  <a:pt x="516636" y="110858"/>
                </a:lnTo>
                <a:lnTo>
                  <a:pt x="516509" y="112407"/>
                </a:lnTo>
                <a:lnTo>
                  <a:pt x="514731" y="115785"/>
                </a:lnTo>
                <a:lnTo>
                  <a:pt x="513080" y="117106"/>
                </a:lnTo>
                <a:lnTo>
                  <a:pt x="508762" y="118973"/>
                </a:lnTo>
                <a:lnTo>
                  <a:pt x="506095" y="119278"/>
                </a:lnTo>
                <a:lnTo>
                  <a:pt x="532215" y="119278"/>
                </a:lnTo>
                <a:lnTo>
                  <a:pt x="534543" y="114058"/>
                </a:lnTo>
                <a:lnTo>
                  <a:pt x="534670" y="108026"/>
                </a:lnTo>
                <a:lnTo>
                  <a:pt x="532002" y="101942"/>
                </a:lnTo>
                <a:lnTo>
                  <a:pt x="530098" y="97370"/>
                </a:lnTo>
                <a:lnTo>
                  <a:pt x="494284" y="86791"/>
                </a:lnTo>
                <a:lnTo>
                  <a:pt x="492125" y="86461"/>
                </a:lnTo>
                <a:lnTo>
                  <a:pt x="490093" y="85509"/>
                </a:lnTo>
                <a:lnTo>
                  <a:pt x="489331" y="84797"/>
                </a:lnTo>
                <a:lnTo>
                  <a:pt x="488442" y="82664"/>
                </a:lnTo>
                <a:lnTo>
                  <a:pt x="488569" y="81407"/>
                </a:lnTo>
                <a:lnTo>
                  <a:pt x="490093" y="78841"/>
                </a:lnTo>
                <a:lnTo>
                  <a:pt x="491363" y="77787"/>
                </a:lnTo>
                <a:lnTo>
                  <a:pt x="496824" y="75450"/>
                </a:lnTo>
                <a:lnTo>
                  <a:pt x="509030" y="75450"/>
                </a:lnTo>
                <a:lnTo>
                  <a:pt x="513969" y="63144"/>
                </a:lnTo>
                <a:lnTo>
                  <a:pt x="509650" y="60667"/>
                </a:lnTo>
                <a:lnTo>
                  <a:pt x="505078" y="59283"/>
                </a:lnTo>
                <a:lnTo>
                  <a:pt x="495553" y="58750"/>
                </a:lnTo>
                <a:close/>
              </a:path>
              <a:path w="672465" h="336550">
                <a:moveTo>
                  <a:pt x="571166" y="28273"/>
                </a:moveTo>
                <a:lnTo>
                  <a:pt x="534543" y="53174"/>
                </a:lnTo>
                <a:lnTo>
                  <a:pt x="532003" y="68453"/>
                </a:lnTo>
                <a:lnTo>
                  <a:pt x="532927" y="75285"/>
                </a:lnTo>
                <a:lnTo>
                  <a:pt x="563975" y="106752"/>
                </a:lnTo>
                <a:lnTo>
                  <a:pt x="571500" y="107276"/>
                </a:lnTo>
                <a:lnTo>
                  <a:pt x="579215" y="106210"/>
                </a:lnTo>
                <a:lnTo>
                  <a:pt x="587121" y="103555"/>
                </a:lnTo>
                <a:lnTo>
                  <a:pt x="594106" y="100596"/>
                </a:lnTo>
                <a:lnTo>
                  <a:pt x="599567" y="96799"/>
                </a:lnTo>
                <a:lnTo>
                  <a:pt x="604321" y="91262"/>
                </a:lnTo>
                <a:lnTo>
                  <a:pt x="570230" y="91262"/>
                </a:lnTo>
                <a:lnTo>
                  <a:pt x="560832" y="88480"/>
                </a:lnTo>
                <a:lnTo>
                  <a:pt x="557013" y="85509"/>
                </a:lnTo>
                <a:lnTo>
                  <a:pt x="554101" y="81000"/>
                </a:lnTo>
                <a:lnTo>
                  <a:pt x="586470" y="67144"/>
                </a:lnTo>
                <a:lnTo>
                  <a:pt x="549148" y="67144"/>
                </a:lnTo>
                <a:lnTo>
                  <a:pt x="571246" y="43789"/>
                </a:lnTo>
                <a:lnTo>
                  <a:pt x="601964" y="43789"/>
                </a:lnTo>
                <a:lnTo>
                  <a:pt x="598884" y="39817"/>
                </a:lnTo>
                <a:lnTo>
                  <a:pt x="592964" y="34768"/>
                </a:lnTo>
                <a:lnTo>
                  <a:pt x="586105" y="31115"/>
                </a:lnTo>
                <a:lnTo>
                  <a:pt x="578748" y="28878"/>
                </a:lnTo>
                <a:lnTo>
                  <a:pt x="571166" y="28273"/>
                </a:lnTo>
                <a:close/>
              </a:path>
              <a:path w="672465" h="336550">
                <a:moveTo>
                  <a:pt x="451612" y="78524"/>
                </a:moveTo>
                <a:lnTo>
                  <a:pt x="434339" y="85890"/>
                </a:lnTo>
                <a:lnTo>
                  <a:pt x="437642" y="93433"/>
                </a:lnTo>
                <a:lnTo>
                  <a:pt x="457999" y="93433"/>
                </a:lnTo>
                <a:lnTo>
                  <a:pt x="451612" y="78524"/>
                </a:lnTo>
                <a:close/>
              </a:path>
              <a:path w="672465" h="336550">
                <a:moveTo>
                  <a:pt x="594233" y="74688"/>
                </a:moveTo>
                <a:lnTo>
                  <a:pt x="570230" y="91262"/>
                </a:lnTo>
                <a:lnTo>
                  <a:pt x="604321" y="91262"/>
                </a:lnTo>
                <a:lnTo>
                  <a:pt x="607568" y="87579"/>
                </a:lnTo>
                <a:lnTo>
                  <a:pt x="610235" y="81953"/>
                </a:lnTo>
                <a:lnTo>
                  <a:pt x="611632" y="75285"/>
                </a:lnTo>
                <a:lnTo>
                  <a:pt x="594233" y="74688"/>
                </a:lnTo>
                <a:close/>
              </a:path>
              <a:path w="672465" h="336550">
                <a:moveTo>
                  <a:pt x="509030" y="75450"/>
                </a:moveTo>
                <a:lnTo>
                  <a:pt x="496824" y="75450"/>
                </a:lnTo>
                <a:lnTo>
                  <a:pt x="501650" y="75907"/>
                </a:lnTo>
                <a:lnTo>
                  <a:pt x="507873" y="78333"/>
                </a:lnTo>
                <a:lnTo>
                  <a:pt x="509030" y="75450"/>
                </a:lnTo>
                <a:close/>
              </a:path>
              <a:path w="672465" h="336550">
                <a:moveTo>
                  <a:pt x="630427" y="57531"/>
                </a:moveTo>
                <a:lnTo>
                  <a:pt x="624839" y="73571"/>
                </a:lnTo>
                <a:lnTo>
                  <a:pt x="631864" y="76619"/>
                </a:lnTo>
                <a:lnTo>
                  <a:pt x="639032" y="77877"/>
                </a:lnTo>
                <a:lnTo>
                  <a:pt x="646342" y="77348"/>
                </a:lnTo>
                <a:lnTo>
                  <a:pt x="653796" y="75031"/>
                </a:lnTo>
                <a:lnTo>
                  <a:pt x="661289" y="71818"/>
                </a:lnTo>
                <a:lnTo>
                  <a:pt x="666369" y="67221"/>
                </a:lnTo>
                <a:lnTo>
                  <a:pt x="669502" y="60477"/>
                </a:lnTo>
                <a:lnTo>
                  <a:pt x="643381" y="60477"/>
                </a:lnTo>
                <a:lnTo>
                  <a:pt x="636651" y="59905"/>
                </a:lnTo>
                <a:lnTo>
                  <a:pt x="633476" y="59016"/>
                </a:lnTo>
                <a:lnTo>
                  <a:pt x="630427" y="57531"/>
                </a:lnTo>
                <a:close/>
              </a:path>
              <a:path w="672465" h="336550">
                <a:moveTo>
                  <a:pt x="601964" y="43789"/>
                </a:moveTo>
                <a:lnTo>
                  <a:pt x="571246" y="43789"/>
                </a:lnTo>
                <a:lnTo>
                  <a:pt x="580009" y="45707"/>
                </a:lnTo>
                <a:lnTo>
                  <a:pt x="583564" y="47853"/>
                </a:lnTo>
                <a:lnTo>
                  <a:pt x="586359" y="51181"/>
                </a:lnTo>
                <a:lnTo>
                  <a:pt x="549148" y="67144"/>
                </a:lnTo>
                <a:lnTo>
                  <a:pt x="586470" y="67144"/>
                </a:lnTo>
                <a:lnTo>
                  <a:pt x="609346" y="57353"/>
                </a:lnTo>
                <a:lnTo>
                  <a:pt x="607949" y="54063"/>
                </a:lnTo>
                <a:lnTo>
                  <a:pt x="603875" y="46252"/>
                </a:lnTo>
                <a:lnTo>
                  <a:pt x="601964" y="43789"/>
                </a:lnTo>
                <a:close/>
              </a:path>
              <a:path w="672465" h="336550">
                <a:moveTo>
                  <a:pt x="632841" y="0"/>
                </a:moveTo>
                <a:lnTo>
                  <a:pt x="607695" y="20955"/>
                </a:lnTo>
                <a:lnTo>
                  <a:pt x="607801" y="26670"/>
                </a:lnTo>
                <a:lnTo>
                  <a:pt x="648589" y="46482"/>
                </a:lnTo>
                <a:lnTo>
                  <a:pt x="652272" y="47993"/>
                </a:lnTo>
                <a:lnTo>
                  <a:pt x="653415" y="50634"/>
                </a:lnTo>
                <a:lnTo>
                  <a:pt x="653923" y="52057"/>
                </a:lnTo>
                <a:lnTo>
                  <a:pt x="653796" y="53606"/>
                </a:lnTo>
                <a:lnTo>
                  <a:pt x="652018" y="56984"/>
                </a:lnTo>
                <a:lnTo>
                  <a:pt x="650367" y="58305"/>
                </a:lnTo>
                <a:lnTo>
                  <a:pt x="646049" y="60172"/>
                </a:lnTo>
                <a:lnTo>
                  <a:pt x="643381" y="60477"/>
                </a:lnTo>
                <a:lnTo>
                  <a:pt x="669502" y="60477"/>
                </a:lnTo>
                <a:lnTo>
                  <a:pt x="671829" y="55257"/>
                </a:lnTo>
                <a:lnTo>
                  <a:pt x="671956" y="49225"/>
                </a:lnTo>
                <a:lnTo>
                  <a:pt x="669290" y="43141"/>
                </a:lnTo>
                <a:lnTo>
                  <a:pt x="667384" y="38569"/>
                </a:lnTo>
                <a:lnTo>
                  <a:pt x="634873" y="28194"/>
                </a:lnTo>
                <a:lnTo>
                  <a:pt x="631571" y="27940"/>
                </a:lnTo>
                <a:lnTo>
                  <a:pt x="629412" y="27686"/>
                </a:lnTo>
                <a:lnTo>
                  <a:pt x="627380" y="26670"/>
                </a:lnTo>
                <a:lnTo>
                  <a:pt x="626618" y="26035"/>
                </a:lnTo>
                <a:lnTo>
                  <a:pt x="626237" y="25019"/>
                </a:lnTo>
                <a:lnTo>
                  <a:pt x="625728" y="23876"/>
                </a:lnTo>
                <a:lnTo>
                  <a:pt x="625856" y="22606"/>
                </a:lnTo>
                <a:lnTo>
                  <a:pt x="627380" y="20066"/>
                </a:lnTo>
                <a:lnTo>
                  <a:pt x="628650" y="18923"/>
                </a:lnTo>
                <a:lnTo>
                  <a:pt x="630554" y="18161"/>
                </a:lnTo>
                <a:lnTo>
                  <a:pt x="634111" y="16637"/>
                </a:lnTo>
                <a:lnTo>
                  <a:pt x="646328" y="16637"/>
                </a:lnTo>
                <a:lnTo>
                  <a:pt x="651255" y="4318"/>
                </a:lnTo>
                <a:lnTo>
                  <a:pt x="646938" y="1905"/>
                </a:lnTo>
                <a:lnTo>
                  <a:pt x="642366" y="508"/>
                </a:lnTo>
                <a:lnTo>
                  <a:pt x="632841" y="0"/>
                </a:lnTo>
                <a:close/>
              </a:path>
              <a:path w="672465" h="336550">
                <a:moveTo>
                  <a:pt x="646328" y="16637"/>
                </a:moveTo>
                <a:lnTo>
                  <a:pt x="634111" y="16637"/>
                </a:lnTo>
                <a:lnTo>
                  <a:pt x="638937" y="17145"/>
                </a:lnTo>
                <a:lnTo>
                  <a:pt x="645159" y="19558"/>
                </a:lnTo>
                <a:lnTo>
                  <a:pt x="646328" y="166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8200" y="1773237"/>
            <a:ext cx="4267200" cy="4378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04800" y="1773301"/>
            <a:ext cx="4191000" cy="4402455"/>
          </a:xfrm>
          <a:custGeom>
            <a:avLst/>
            <a:gdLst/>
            <a:ahLst/>
            <a:cxnLst/>
            <a:rect l="l" t="t" r="r" b="b"/>
            <a:pathLst>
              <a:path w="4191000" h="4402455">
                <a:moveTo>
                  <a:pt x="0" y="4402074"/>
                </a:moveTo>
                <a:lnTo>
                  <a:pt x="4191000" y="4402074"/>
                </a:lnTo>
                <a:lnTo>
                  <a:pt x="4191000" y="0"/>
                </a:lnTo>
                <a:lnTo>
                  <a:pt x="0" y="0"/>
                </a:lnTo>
                <a:lnTo>
                  <a:pt x="0" y="44020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96240" y="1800809"/>
            <a:ext cx="4022090" cy="42938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u="heavy" sz="20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(In pharmacological</a:t>
            </a:r>
            <a:r>
              <a:rPr dirty="0" u="heavy" sz="2000" spc="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doses):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344170" indent="-344170">
              <a:lnSpc>
                <a:spcPct val="100000"/>
              </a:lnSpc>
              <a:buChar char="•"/>
              <a:tabLst>
                <a:tab pos="344170" algn="l"/>
                <a:tab pos="344805" algn="l"/>
              </a:tabLst>
            </a:pPr>
            <a:r>
              <a:rPr dirty="0" sz="2000" spc="-5">
                <a:latin typeface="Arial"/>
                <a:cs typeface="Arial"/>
              </a:rPr>
              <a:t>It decreases fibroblastic</a:t>
            </a:r>
            <a:r>
              <a:rPr dirty="0" sz="2000" spc="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activity</a:t>
            </a:r>
            <a:endParaRPr sz="2000">
              <a:latin typeface="Arial"/>
              <a:cs typeface="Arial"/>
            </a:endParaRPr>
          </a:p>
          <a:p>
            <a:pPr marL="274320">
              <a:lnSpc>
                <a:spcPct val="100000"/>
              </a:lnSpc>
            </a:pPr>
            <a:r>
              <a:rPr dirty="0" sz="2000" spc="-5">
                <a:latin typeface="Arial"/>
                <a:cs typeface="Arial"/>
              </a:rPr>
              <a:t>and local</a:t>
            </a:r>
            <a:r>
              <a:rPr dirty="0" sz="2000" spc="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swelling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624840" indent="-624840">
              <a:lnSpc>
                <a:spcPct val="100000"/>
              </a:lnSpc>
              <a:spcBef>
                <a:spcPts val="5"/>
              </a:spcBef>
              <a:buChar char="•"/>
              <a:tabLst>
                <a:tab pos="624840" algn="l"/>
                <a:tab pos="625475" algn="l"/>
              </a:tabLst>
            </a:pPr>
            <a:r>
              <a:rPr dirty="0" sz="2000" spc="-5">
                <a:latin typeface="Arial"/>
                <a:cs typeface="Arial"/>
              </a:rPr>
              <a:t>phospholipase</a:t>
            </a:r>
            <a:r>
              <a:rPr dirty="0" sz="2000" spc="8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A2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44170" indent="-344170">
              <a:lnSpc>
                <a:spcPct val="100000"/>
              </a:lnSpc>
              <a:buChar char="•"/>
              <a:tabLst>
                <a:tab pos="344170" algn="l"/>
                <a:tab pos="344805" algn="l"/>
              </a:tabLst>
            </a:pPr>
            <a:r>
              <a:rPr dirty="0" sz="2000" spc="-15">
                <a:latin typeface="Arial"/>
                <a:cs typeface="Arial"/>
              </a:rPr>
              <a:t>Stabalizes </a:t>
            </a:r>
            <a:r>
              <a:rPr dirty="0" sz="2000" spc="-10">
                <a:latin typeface="Arial"/>
                <a:cs typeface="Arial"/>
              </a:rPr>
              <a:t>lysosomal</a:t>
            </a:r>
            <a:r>
              <a:rPr dirty="0" sz="2000" spc="150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membrane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44170" indent="-344170">
              <a:lnSpc>
                <a:spcPct val="100000"/>
              </a:lnSpc>
              <a:buChar char="•"/>
              <a:tabLst>
                <a:tab pos="344170" algn="l"/>
                <a:tab pos="344805" algn="l"/>
              </a:tabLst>
            </a:pPr>
            <a:r>
              <a:rPr dirty="0" sz="2000" spc="-10">
                <a:latin typeface="Arial"/>
                <a:cs typeface="Arial"/>
              </a:rPr>
              <a:t>Inhibits </a:t>
            </a:r>
            <a:r>
              <a:rPr dirty="0" u="heavy" sz="20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collagenase</a:t>
            </a:r>
            <a:r>
              <a:rPr dirty="0" sz="2000" spc="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from</a:t>
            </a:r>
            <a:endParaRPr sz="2000">
              <a:latin typeface="Arial"/>
              <a:cs typeface="Arial"/>
            </a:endParaRPr>
          </a:p>
          <a:p>
            <a:pPr marL="274320">
              <a:lnSpc>
                <a:spcPct val="100000"/>
              </a:lnSpc>
            </a:pPr>
            <a:r>
              <a:rPr dirty="0" sz="2000" spc="-5">
                <a:latin typeface="Arial"/>
                <a:cs typeface="Arial"/>
              </a:rPr>
              <a:t>breaking </a:t>
            </a:r>
            <a:r>
              <a:rPr dirty="0" sz="2000" spc="-15">
                <a:latin typeface="Arial"/>
                <a:cs typeface="Arial"/>
              </a:rPr>
              <a:t>down</a:t>
            </a:r>
            <a:r>
              <a:rPr dirty="0" sz="2000" spc="5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proteins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344170" indent="-344170">
              <a:lnSpc>
                <a:spcPct val="100000"/>
              </a:lnSpc>
              <a:buChar char="•"/>
              <a:tabLst>
                <a:tab pos="344170" algn="l"/>
                <a:tab pos="344805" algn="l"/>
              </a:tabLst>
            </a:pPr>
            <a:r>
              <a:rPr dirty="0" sz="2000" spc="-10">
                <a:latin typeface="Arial"/>
                <a:cs typeface="Arial"/>
              </a:rPr>
              <a:t>Inhibits </a:t>
            </a:r>
            <a:r>
              <a:rPr dirty="0" sz="2000" spc="-5">
                <a:latin typeface="Arial"/>
                <a:cs typeface="Arial"/>
              </a:rPr>
              <a:t>histamine release</a:t>
            </a:r>
            <a:r>
              <a:rPr dirty="0" sz="2000" spc="8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(anti-</a:t>
            </a:r>
            <a:endParaRPr sz="2000">
              <a:latin typeface="Arial"/>
              <a:cs typeface="Arial"/>
            </a:endParaRPr>
          </a:p>
          <a:p>
            <a:pPr marL="274320">
              <a:lnSpc>
                <a:spcPct val="100000"/>
              </a:lnSpc>
            </a:pPr>
            <a:r>
              <a:rPr dirty="0" sz="2000" spc="-10">
                <a:latin typeface="Arial"/>
                <a:cs typeface="Arial"/>
              </a:rPr>
              <a:t>allergic)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86002" y="714502"/>
            <a:ext cx="31419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6. anti-allergic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effects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3900" y="33528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3337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3337" y="241300"/>
                </a:lnTo>
                <a:lnTo>
                  <a:pt x="33337" y="228600"/>
                </a:lnTo>
                <a:close/>
              </a:path>
              <a:path w="76200" h="304800">
                <a:moveTo>
                  <a:pt x="42862" y="0"/>
                </a:moveTo>
                <a:lnTo>
                  <a:pt x="33337" y="0"/>
                </a:lnTo>
                <a:lnTo>
                  <a:pt x="33337" y="241300"/>
                </a:lnTo>
                <a:lnTo>
                  <a:pt x="42862" y="241300"/>
                </a:lnTo>
                <a:lnTo>
                  <a:pt x="42862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2862" y="228600"/>
                </a:lnTo>
                <a:lnTo>
                  <a:pt x="42862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3290" y="926414"/>
            <a:ext cx="200088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85" b="1">
                <a:latin typeface="Trebuchet MS"/>
                <a:cs typeface="Trebuchet MS"/>
              </a:rPr>
              <a:t>ENDOCRINOLOGY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1754" y="5156072"/>
            <a:ext cx="265366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60" b="1">
                <a:latin typeface="Times New Roman"/>
                <a:cs typeface="Times New Roman"/>
              </a:rPr>
              <a:t>Dr. </a:t>
            </a:r>
            <a:r>
              <a:rPr dirty="0" sz="2000" spc="70" b="1">
                <a:latin typeface="Times New Roman"/>
                <a:cs typeface="Times New Roman"/>
              </a:rPr>
              <a:t>Abeer</a:t>
            </a:r>
            <a:r>
              <a:rPr dirty="0" sz="2000" spc="-185" b="1">
                <a:latin typeface="Times New Roman"/>
                <a:cs typeface="Times New Roman"/>
              </a:rPr>
              <a:t> </a:t>
            </a:r>
            <a:r>
              <a:rPr dirty="0" sz="2000" spc="65" b="1">
                <a:latin typeface="Times New Roman"/>
                <a:cs typeface="Times New Roman"/>
              </a:rPr>
              <a:t>Al-Ghumlas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20951" y="1670684"/>
            <a:ext cx="471741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395"/>
              <a:t>The </a:t>
            </a:r>
            <a:r>
              <a:rPr dirty="0" sz="4800" spc="-260"/>
              <a:t>Adrenal</a:t>
            </a:r>
            <a:r>
              <a:rPr dirty="0" sz="4800" spc="-385"/>
              <a:t> </a:t>
            </a:r>
            <a:r>
              <a:rPr dirty="0" sz="4800" spc="-220"/>
              <a:t>Gland</a:t>
            </a:r>
            <a:endParaRPr sz="4800"/>
          </a:p>
        </p:txBody>
      </p:sp>
      <p:sp>
        <p:nvSpPr>
          <p:cNvPr id="5" name="object 5"/>
          <p:cNvSpPr txBox="1"/>
          <p:nvPr/>
        </p:nvSpPr>
        <p:spPr>
          <a:xfrm>
            <a:off x="2655951" y="3149663"/>
            <a:ext cx="3136265" cy="58483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2794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20"/>
              </a:spcBef>
            </a:pPr>
            <a:r>
              <a:rPr dirty="0" sz="3200" spc="-10">
                <a:latin typeface="Comic Sans MS"/>
                <a:cs typeface="Comic Sans MS"/>
              </a:rPr>
              <a:t>Glucocorticoids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444" y="1651177"/>
            <a:ext cx="6303645" cy="421576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509"/>
              </a:spcBef>
              <a:buSzPct val="95000"/>
              <a:buFont typeface="Wingdings"/>
              <a:buChar char=""/>
              <a:tabLst>
                <a:tab pos="287020" algn="l"/>
              </a:tabLst>
            </a:pPr>
            <a:r>
              <a:rPr dirty="0" u="heavy" sz="20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Excrete </a:t>
            </a:r>
            <a:r>
              <a:rPr dirty="0" u="heavy" sz="2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water</a:t>
            </a:r>
            <a:r>
              <a:rPr dirty="0" u="heavy" sz="2000" spc="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load: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405"/>
              </a:spcBef>
            </a:pPr>
            <a:r>
              <a:rPr dirty="0" sz="2000" spc="-75">
                <a:latin typeface="Arial"/>
                <a:cs typeface="Arial"/>
              </a:rPr>
              <a:t>Cortisol </a:t>
            </a:r>
            <a:r>
              <a:rPr dirty="0" sz="2000" spc="-100">
                <a:latin typeface="Arial"/>
                <a:cs typeface="Arial"/>
              </a:rPr>
              <a:t>levels </a:t>
            </a:r>
            <a:r>
              <a:rPr dirty="0" sz="2000" spc="-90">
                <a:latin typeface="Arial"/>
                <a:cs typeface="Arial"/>
              </a:rPr>
              <a:t>vary </a:t>
            </a:r>
            <a:r>
              <a:rPr dirty="0" sz="2000" spc="5">
                <a:latin typeface="Arial"/>
                <a:cs typeface="Arial"/>
              </a:rPr>
              <a:t>with </a:t>
            </a:r>
            <a:r>
              <a:rPr dirty="0" sz="2000" spc="-35">
                <a:latin typeface="Arial"/>
                <a:cs typeface="Arial"/>
              </a:rPr>
              <a:t>water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intake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ts val="2375"/>
              </a:lnSpc>
              <a:spcBef>
                <a:spcPts val="75"/>
              </a:spcBef>
              <a:buFont typeface="Wingdings"/>
              <a:buChar char=""/>
              <a:tabLst>
                <a:tab pos="287020" algn="l"/>
              </a:tabLst>
            </a:pPr>
            <a:r>
              <a:rPr dirty="0" u="heavy" sz="2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Mineral</a:t>
            </a:r>
            <a:r>
              <a:rPr dirty="0" u="heavy" sz="2000" spc="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metabolism:</a:t>
            </a:r>
            <a:endParaRPr sz="2000">
              <a:latin typeface="Arial"/>
              <a:cs typeface="Arial"/>
            </a:endParaRPr>
          </a:p>
          <a:p>
            <a:pPr marL="287020">
              <a:lnSpc>
                <a:spcPts val="2375"/>
              </a:lnSpc>
            </a:pPr>
            <a:r>
              <a:rPr dirty="0" sz="2000" spc="-20">
                <a:latin typeface="Georgia"/>
                <a:cs typeface="Georgia"/>
              </a:rPr>
              <a:t>Cortisol </a:t>
            </a:r>
            <a:r>
              <a:rPr dirty="0" sz="2000" spc="-40">
                <a:latin typeface="Georgia"/>
                <a:cs typeface="Georgia"/>
              </a:rPr>
              <a:t>has </a:t>
            </a:r>
            <a:r>
              <a:rPr dirty="0" sz="2000" spc="-20">
                <a:latin typeface="Georgia"/>
                <a:cs typeface="Georgia"/>
              </a:rPr>
              <a:t>mineralcorticoid</a:t>
            </a:r>
            <a:r>
              <a:rPr dirty="0" sz="2000" spc="140">
                <a:latin typeface="Georgia"/>
                <a:cs typeface="Georgia"/>
              </a:rPr>
              <a:t> </a:t>
            </a:r>
            <a:r>
              <a:rPr dirty="0" sz="2000" spc="-30">
                <a:latin typeface="Georgia"/>
                <a:cs typeface="Georgia"/>
              </a:rPr>
              <a:t>effect:</a:t>
            </a:r>
            <a:endParaRPr sz="2000">
              <a:latin typeface="Georgia"/>
              <a:cs typeface="Georgia"/>
            </a:endParaRPr>
          </a:p>
          <a:p>
            <a:pPr marL="927100">
              <a:lnSpc>
                <a:spcPct val="100000"/>
              </a:lnSpc>
              <a:spcBef>
                <a:spcPts val="50"/>
              </a:spcBef>
            </a:pPr>
            <a:r>
              <a:rPr dirty="0" sz="2000" spc="-5">
                <a:latin typeface="Arial"/>
                <a:cs typeface="Arial"/>
              </a:rPr>
              <a:t>Na+ reabsorption </a:t>
            </a:r>
            <a:r>
              <a:rPr dirty="0" sz="2000" spc="-10">
                <a:latin typeface="Arial"/>
                <a:cs typeface="Arial"/>
              </a:rPr>
              <a:t>and K+</a:t>
            </a:r>
            <a:r>
              <a:rPr dirty="0" sz="2000" spc="5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secretion</a:t>
            </a:r>
            <a:endParaRPr sz="20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409"/>
              </a:spcBef>
            </a:pPr>
            <a:r>
              <a:rPr dirty="0" sz="2000" spc="-35">
                <a:latin typeface="Arial"/>
                <a:cs typeface="Arial"/>
              </a:rPr>
              <a:t>Not </a:t>
            </a:r>
            <a:r>
              <a:rPr dirty="0" sz="2000" spc="-190">
                <a:latin typeface="Arial"/>
                <a:cs typeface="Arial"/>
              </a:rPr>
              <a:t>as </a:t>
            </a:r>
            <a:r>
              <a:rPr dirty="0" sz="2000" spc="-15">
                <a:latin typeface="Arial"/>
                <a:cs typeface="Arial"/>
              </a:rPr>
              <a:t>potent </a:t>
            </a:r>
            <a:r>
              <a:rPr dirty="0" sz="2000" spc="-190">
                <a:latin typeface="Arial"/>
                <a:cs typeface="Arial"/>
              </a:rPr>
              <a:t>as</a:t>
            </a:r>
            <a:r>
              <a:rPr dirty="0" sz="2000" spc="-155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aldosterone.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SzPct val="95000"/>
              <a:buFont typeface="Wingdings"/>
              <a:buChar char=""/>
              <a:tabLst>
                <a:tab pos="287020" algn="l"/>
              </a:tabLst>
            </a:pPr>
            <a:r>
              <a:rPr dirty="0" sz="2000" spc="-35">
                <a:latin typeface="Georgia"/>
                <a:cs typeface="Georgia"/>
              </a:rPr>
              <a:t>Maintains </a:t>
            </a:r>
            <a:r>
              <a:rPr dirty="0" sz="2000" spc="-15">
                <a:latin typeface="Georgia"/>
                <a:cs typeface="Georgia"/>
              </a:rPr>
              <a:t>body </a:t>
            </a:r>
            <a:r>
              <a:rPr dirty="0" sz="2000" spc="-25">
                <a:latin typeface="Georgia"/>
                <a:cs typeface="Georgia"/>
              </a:rPr>
              <a:t>fluid </a:t>
            </a:r>
            <a:r>
              <a:rPr dirty="0" sz="2000" spc="-30">
                <a:latin typeface="Georgia"/>
                <a:cs typeface="Georgia"/>
              </a:rPr>
              <a:t>volumes </a:t>
            </a:r>
            <a:r>
              <a:rPr dirty="0" sz="2000" spc="-75">
                <a:latin typeface="Georgia"/>
                <a:cs typeface="Georgia"/>
              </a:rPr>
              <a:t>&amp; </a:t>
            </a:r>
            <a:r>
              <a:rPr dirty="0" sz="2000" spc="-40">
                <a:latin typeface="Georgia"/>
                <a:cs typeface="Georgia"/>
              </a:rPr>
              <a:t>vascular</a:t>
            </a:r>
            <a:r>
              <a:rPr dirty="0" sz="2000" spc="-10">
                <a:latin typeface="Georgia"/>
                <a:cs typeface="Georgia"/>
              </a:rPr>
              <a:t> </a:t>
            </a:r>
            <a:r>
              <a:rPr dirty="0" sz="2000" spc="-20">
                <a:latin typeface="Georgia"/>
                <a:cs typeface="Georgia"/>
              </a:rPr>
              <a:t>integrity</a:t>
            </a:r>
            <a:endParaRPr sz="20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SzPct val="95000"/>
              <a:buFont typeface="Wingdings"/>
              <a:buChar char=""/>
              <a:tabLst>
                <a:tab pos="287020" algn="l"/>
              </a:tabLst>
            </a:pPr>
            <a:r>
              <a:rPr dirty="0" sz="2000" spc="-285">
                <a:latin typeface="Arial"/>
                <a:cs typeface="Arial"/>
              </a:rPr>
              <a:t>BP </a:t>
            </a:r>
            <a:r>
              <a:rPr dirty="0" sz="2000" spc="-50">
                <a:latin typeface="Arial"/>
                <a:cs typeface="Arial"/>
              </a:rPr>
              <a:t>regulation </a:t>
            </a:r>
            <a:r>
              <a:rPr dirty="0" sz="2000" spc="20">
                <a:latin typeface="Arial"/>
                <a:cs typeface="Arial"/>
              </a:rPr>
              <a:t>&amp; </a:t>
            </a:r>
            <a:r>
              <a:rPr dirty="0" sz="2000" spc="-90">
                <a:latin typeface="Arial"/>
                <a:cs typeface="Arial"/>
              </a:rPr>
              <a:t>cardiovascular</a:t>
            </a:r>
            <a:r>
              <a:rPr dirty="0" sz="2000" spc="-254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function: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484"/>
              </a:spcBef>
            </a:pPr>
            <a:r>
              <a:rPr dirty="0" sz="2000" spc="-130">
                <a:latin typeface="Arial"/>
                <a:cs typeface="Arial"/>
              </a:rPr>
              <a:t>Sensitizes </a:t>
            </a:r>
            <a:r>
              <a:rPr dirty="0" sz="2000" spc="-50">
                <a:latin typeface="Arial"/>
                <a:cs typeface="Arial"/>
              </a:rPr>
              <a:t>arterioles </a:t>
            </a:r>
            <a:r>
              <a:rPr dirty="0" sz="2000" spc="25">
                <a:latin typeface="Arial"/>
                <a:cs typeface="Arial"/>
              </a:rPr>
              <a:t>to </a:t>
            </a:r>
            <a:r>
              <a:rPr dirty="0" sz="2000" spc="-55">
                <a:latin typeface="Arial"/>
                <a:cs typeface="Arial"/>
              </a:rPr>
              <a:t>action </a:t>
            </a:r>
            <a:r>
              <a:rPr dirty="0" sz="2000" spc="-5">
                <a:latin typeface="Arial"/>
                <a:cs typeface="Arial"/>
              </a:rPr>
              <a:t>of </a:t>
            </a:r>
            <a:r>
              <a:rPr dirty="0" sz="2000" spc="-65">
                <a:latin typeface="Arial"/>
                <a:cs typeface="Arial"/>
              </a:rPr>
              <a:t>noradrenaline</a:t>
            </a:r>
            <a:r>
              <a:rPr dirty="0" sz="2000" spc="-165">
                <a:latin typeface="Arial"/>
                <a:cs typeface="Arial"/>
              </a:rPr>
              <a:t> </a:t>
            </a:r>
            <a:r>
              <a:rPr dirty="0" sz="2000" spc="-114">
                <a:latin typeface="Arial"/>
                <a:cs typeface="Arial"/>
              </a:rPr>
              <a:t>(Permissive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480"/>
              </a:spcBef>
            </a:pPr>
            <a:r>
              <a:rPr dirty="0" sz="2000" spc="-45">
                <a:latin typeface="Arial"/>
                <a:cs typeface="Arial"/>
              </a:rPr>
              <a:t>effect).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SzPct val="95000"/>
              <a:buFont typeface="Wingdings"/>
              <a:buChar char=""/>
              <a:tabLst>
                <a:tab pos="287020" algn="l"/>
              </a:tabLst>
            </a:pPr>
            <a:r>
              <a:rPr dirty="0" sz="2000" spc="-135">
                <a:latin typeface="Arial"/>
                <a:cs typeface="Arial"/>
              </a:rPr>
              <a:t>Decreased </a:t>
            </a:r>
            <a:r>
              <a:rPr dirty="0" sz="2000" spc="-65">
                <a:latin typeface="Arial"/>
                <a:cs typeface="Arial"/>
              </a:rPr>
              <a:t>capillary</a:t>
            </a:r>
            <a:r>
              <a:rPr dirty="0" sz="2000" spc="5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permeability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484"/>
              </a:spcBef>
              <a:buSzPct val="95000"/>
              <a:buFont typeface="Wingdings"/>
              <a:buChar char=""/>
              <a:tabLst>
                <a:tab pos="287020" algn="l"/>
              </a:tabLst>
            </a:pPr>
            <a:r>
              <a:rPr dirty="0" sz="2000" spc="-55">
                <a:latin typeface="Arial"/>
                <a:cs typeface="Arial"/>
              </a:rPr>
              <a:t>Maintains normal </a:t>
            </a:r>
            <a:r>
              <a:rPr dirty="0" sz="2000" spc="-65">
                <a:latin typeface="Arial"/>
                <a:cs typeface="Arial"/>
              </a:rPr>
              <a:t>renal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function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dirty="0" spc="-330"/>
              <a:t>7. </a:t>
            </a:r>
            <a:r>
              <a:rPr dirty="0" spc="-245"/>
              <a:t>Effect </a:t>
            </a:r>
            <a:r>
              <a:rPr dirty="0" spc="-150"/>
              <a:t>on</a:t>
            </a:r>
            <a:r>
              <a:rPr dirty="0" spc="-305"/>
              <a:t> </a:t>
            </a:r>
            <a:r>
              <a:rPr dirty="0" spc="-210"/>
              <a:t>circulation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1101" y="210692"/>
            <a:ext cx="502158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50"/>
              <a:t>Regulation </a:t>
            </a:r>
            <a:r>
              <a:rPr dirty="0" sz="3000" spc="-125"/>
              <a:t>of </a:t>
            </a:r>
            <a:r>
              <a:rPr dirty="0" sz="3000" spc="-155"/>
              <a:t>Cortisol</a:t>
            </a:r>
            <a:r>
              <a:rPr dirty="0" sz="3000" spc="-420"/>
              <a:t> </a:t>
            </a:r>
            <a:r>
              <a:rPr dirty="0" sz="3000" spc="-185"/>
              <a:t>Secretion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2523744" y="3557015"/>
            <a:ext cx="411480" cy="576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28091" y="1603324"/>
            <a:ext cx="2729865" cy="939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95"/>
              </a:spcBef>
              <a:tabLst>
                <a:tab pos="286385" algn="l"/>
              </a:tabLst>
            </a:pPr>
            <a:r>
              <a:rPr dirty="0" sz="1900" spc="-500">
                <a:solidFill>
                  <a:srgbClr val="0AD0D9"/>
                </a:solidFill>
                <a:latin typeface="Arial"/>
                <a:cs typeface="Arial"/>
              </a:rPr>
              <a:t>	</a:t>
            </a:r>
            <a:r>
              <a:rPr dirty="0" sz="2000" spc="-50">
                <a:latin typeface="Georgia"/>
                <a:cs typeface="Georgia"/>
              </a:rPr>
              <a:t>Stress </a:t>
            </a:r>
            <a:r>
              <a:rPr dirty="0" sz="2000" spc="-30">
                <a:latin typeface="Georgia"/>
                <a:cs typeface="Georgia"/>
              </a:rPr>
              <a:t>stimulates </a:t>
            </a:r>
            <a:r>
              <a:rPr dirty="0" sz="2000" spc="-70">
                <a:latin typeface="Georgia"/>
                <a:cs typeface="Georgia"/>
              </a:rPr>
              <a:t>CRH  </a:t>
            </a:r>
            <a:r>
              <a:rPr dirty="0" sz="2000" spc="-20">
                <a:latin typeface="Georgia"/>
                <a:cs typeface="Georgia"/>
              </a:rPr>
              <a:t>secretion </a:t>
            </a:r>
            <a:r>
              <a:rPr dirty="0" sz="2000" spc="-25">
                <a:latin typeface="Georgia"/>
                <a:cs typeface="Georgia"/>
              </a:rPr>
              <a:t>by </a:t>
            </a:r>
            <a:r>
              <a:rPr dirty="0" sz="2000" spc="-10">
                <a:latin typeface="Georgia"/>
                <a:cs typeface="Georgia"/>
              </a:rPr>
              <a:t>the  </a:t>
            </a:r>
            <a:r>
              <a:rPr dirty="0" sz="2000" spc="-30">
                <a:latin typeface="Georgia"/>
                <a:cs typeface="Georgia"/>
              </a:rPr>
              <a:t>hypothalamus.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091" y="3311144"/>
            <a:ext cx="3141980" cy="15494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90"/>
              </a:spcBef>
              <a:tabLst>
                <a:tab pos="286385" algn="l"/>
              </a:tabLst>
            </a:pPr>
            <a:r>
              <a:rPr dirty="0" sz="1900" spc="-500">
                <a:solidFill>
                  <a:srgbClr val="0AD0D9"/>
                </a:solidFill>
                <a:latin typeface="Arial"/>
                <a:cs typeface="Arial"/>
              </a:rPr>
              <a:t>	</a:t>
            </a:r>
            <a:r>
              <a:rPr dirty="0" sz="2000" spc="-20">
                <a:latin typeface="Georgia"/>
                <a:cs typeface="Georgia"/>
              </a:rPr>
              <a:t>Cortisol </a:t>
            </a:r>
            <a:r>
              <a:rPr dirty="0" sz="2000" spc="-40">
                <a:latin typeface="Georgia"/>
                <a:cs typeface="Georgia"/>
              </a:rPr>
              <a:t>has </a:t>
            </a:r>
            <a:r>
              <a:rPr dirty="0" sz="2000" spc="-55">
                <a:latin typeface="Georgia"/>
                <a:cs typeface="Georgia"/>
              </a:rPr>
              <a:t>a </a:t>
            </a:r>
            <a:r>
              <a:rPr dirty="0" sz="2000" spc="-15">
                <a:latin typeface="Georgia"/>
                <a:cs typeface="Georgia"/>
              </a:rPr>
              <a:t>direct </a:t>
            </a:r>
            <a:r>
              <a:rPr dirty="0" u="sng" sz="2000" spc="-15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2000" spc="1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negative </a:t>
            </a:r>
            <a:r>
              <a:rPr dirty="0" u="sng" sz="2000" spc="10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feedback</a:t>
            </a:r>
            <a:r>
              <a:rPr dirty="0" sz="2000" spc="-114" b="1">
                <a:latin typeface="Times New Roman"/>
                <a:cs typeface="Times New Roman"/>
              </a:rPr>
              <a:t> </a:t>
            </a:r>
            <a:r>
              <a:rPr dirty="0" sz="2000" spc="-15">
                <a:latin typeface="Georgia"/>
                <a:cs typeface="Georgia"/>
              </a:rPr>
              <a:t>effect  on </a:t>
            </a:r>
            <a:r>
              <a:rPr dirty="0" sz="2000" spc="-5">
                <a:latin typeface="Georgia"/>
                <a:cs typeface="Georgia"/>
              </a:rPr>
              <a:t>both </a:t>
            </a:r>
            <a:r>
              <a:rPr dirty="0" sz="2000" spc="-10">
                <a:latin typeface="Georgia"/>
                <a:cs typeface="Georgia"/>
              </a:rPr>
              <a:t>the  </a:t>
            </a:r>
            <a:r>
              <a:rPr dirty="0" sz="2000" spc="-30">
                <a:latin typeface="Georgia"/>
                <a:cs typeface="Georgia"/>
              </a:rPr>
              <a:t>hypothalamus </a:t>
            </a:r>
            <a:r>
              <a:rPr dirty="0" sz="2000" spc="-35">
                <a:latin typeface="Georgia"/>
                <a:cs typeface="Georgia"/>
              </a:rPr>
              <a:t>and </a:t>
            </a:r>
            <a:r>
              <a:rPr dirty="0" sz="2000" spc="-30">
                <a:latin typeface="Georgia"/>
                <a:cs typeface="Georgia"/>
              </a:rPr>
              <a:t>ant.  pituitary.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57600" y="1219200"/>
            <a:ext cx="5334000" cy="525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308595" y="1557371"/>
            <a:ext cx="280035" cy="0"/>
          </a:xfrm>
          <a:custGeom>
            <a:avLst/>
            <a:gdLst/>
            <a:ahLst/>
            <a:cxnLst/>
            <a:rect l="l" t="t" r="r" b="b"/>
            <a:pathLst>
              <a:path w="280034" h="0">
                <a:moveTo>
                  <a:pt x="0" y="0"/>
                </a:moveTo>
                <a:lnTo>
                  <a:pt x="279996" y="0"/>
                </a:lnTo>
              </a:path>
            </a:pathLst>
          </a:custGeom>
          <a:ln w="7168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08595" y="1521527"/>
            <a:ext cx="280035" cy="71755"/>
          </a:xfrm>
          <a:custGeom>
            <a:avLst/>
            <a:gdLst/>
            <a:ahLst/>
            <a:cxnLst/>
            <a:rect l="l" t="t" r="r" b="b"/>
            <a:pathLst>
              <a:path w="280034" h="71755">
                <a:moveTo>
                  <a:pt x="0" y="71687"/>
                </a:moveTo>
                <a:lnTo>
                  <a:pt x="279996" y="71687"/>
                </a:lnTo>
                <a:lnTo>
                  <a:pt x="279996" y="0"/>
                </a:lnTo>
                <a:lnTo>
                  <a:pt x="0" y="0"/>
                </a:lnTo>
                <a:lnTo>
                  <a:pt x="0" y="716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84745" y="3276570"/>
            <a:ext cx="280035" cy="0"/>
          </a:xfrm>
          <a:custGeom>
            <a:avLst/>
            <a:gdLst/>
            <a:ahLst/>
            <a:cxnLst/>
            <a:rect l="l" t="t" r="r" b="b"/>
            <a:pathLst>
              <a:path w="280034" h="0">
                <a:moveTo>
                  <a:pt x="0" y="0"/>
                </a:moveTo>
                <a:lnTo>
                  <a:pt x="279996" y="0"/>
                </a:lnTo>
              </a:path>
            </a:pathLst>
          </a:custGeom>
          <a:ln w="7168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984745" y="3240726"/>
            <a:ext cx="280035" cy="71755"/>
          </a:xfrm>
          <a:custGeom>
            <a:avLst/>
            <a:gdLst/>
            <a:ahLst/>
            <a:cxnLst/>
            <a:rect l="l" t="t" r="r" b="b"/>
            <a:pathLst>
              <a:path w="280034" h="71754">
                <a:moveTo>
                  <a:pt x="0" y="71687"/>
                </a:moveTo>
                <a:lnTo>
                  <a:pt x="279996" y="71687"/>
                </a:lnTo>
                <a:lnTo>
                  <a:pt x="279996" y="0"/>
                </a:lnTo>
                <a:lnTo>
                  <a:pt x="0" y="0"/>
                </a:lnTo>
                <a:lnTo>
                  <a:pt x="0" y="716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267200" y="1295463"/>
            <a:ext cx="838200" cy="37020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wrap="square" lIns="0" tIns="31114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244"/>
              </a:spcBef>
            </a:pPr>
            <a:r>
              <a:rPr dirty="0" sz="1800" spc="65" b="1">
                <a:latin typeface="Times New Roman"/>
                <a:cs typeface="Times New Roman"/>
                <a:hlinkClick r:id="rId4"/>
              </a:rPr>
              <a:t>Stress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09385" y="1267586"/>
            <a:ext cx="249427" cy="249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81600" y="1315719"/>
            <a:ext cx="685800" cy="152400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533357" y="101542"/>
                </a:moveTo>
                <a:lnTo>
                  <a:pt x="533273" y="152400"/>
                </a:lnTo>
                <a:lnTo>
                  <a:pt x="635297" y="101600"/>
                </a:lnTo>
                <a:lnTo>
                  <a:pt x="558800" y="101600"/>
                </a:lnTo>
                <a:lnTo>
                  <a:pt x="533357" y="101542"/>
                </a:lnTo>
                <a:close/>
              </a:path>
              <a:path w="685800" h="152400">
                <a:moveTo>
                  <a:pt x="533442" y="50742"/>
                </a:moveTo>
                <a:lnTo>
                  <a:pt x="533357" y="101542"/>
                </a:lnTo>
                <a:lnTo>
                  <a:pt x="558800" y="101600"/>
                </a:lnTo>
                <a:lnTo>
                  <a:pt x="558800" y="50800"/>
                </a:lnTo>
                <a:lnTo>
                  <a:pt x="533442" y="50742"/>
                </a:lnTo>
                <a:close/>
              </a:path>
              <a:path w="685800" h="152400">
                <a:moveTo>
                  <a:pt x="533526" y="0"/>
                </a:moveTo>
                <a:lnTo>
                  <a:pt x="533442" y="50742"/>
                </a:lnTo>
                <a:lnTo>
                  <a:pt x="558800" y="50800"/>
                </a:lnTo>
                <a:lnTo>
                  <a:pt x="558800" y="101600"/>
                </a:lnTo>
                <a:lnTo>
                  <a:pt x="635297" y="101600"/>
                </a:lnTo>
                <a:lnTo>
                  <a:pt x="685800" y="76453"/>
                </a:lnTo>
                <a:lnTo>
                  <a:pt x="533526" y="0"/>
                </a:lnTo>
                <a:close/>
              </a:path>
              <a:path w="685800" h="152400">
                <a:moveTo>
                  <a:pt x="0" y="49529"/>
                </a:moveTo>
                <a:lnTo>
                  <a:pt x="0" y="100329"/>
                </a:lnTo>
                <a:lnTo>
                  <a:pt x="533357" y="101542"/>
                </a:lnTo>
                <a:lnTo>
                  <a:pt x="533442" y="50742"/>
                </a:lnTo>
                <a:lnTo>
                  <a:pt x="0" y="495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381000"/>
            <a:ext cx="5105400" cy="1676400"/>
          </a:xfrm>
          <a:prstGeom prst="rect"/>
          <a:ln w="9525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550">
              <a:latin typeface="Times New Roman"/>
              <a:cs typeface="Times New Roman"/>
            </a:endParaRPr>
          </a:p>
          <a:p>
            <a:pPr marL="857885">
              <a:lnSpc>
                <a:spcPct val="100000"/>
              </a:lnSpc>
            </a:pPr>
            <a:r>
              <a:rPr dirty="0" sz="4000">
                <a:latin typeface="Arial"/>
                <a:cs typeface="Arial"/>
              </a:rPr>
              <a:t>Abnormalities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8000" y="2438400"/>
            <a:ext cx="2433955" cy="70802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1440" marR="180340">
              <a:lnSpc>
                <a:spcPct val="100000"/>
              </a:lnSpc>
              <a:spcBef>
                <a:spcPts val="315"/>
              </a:spcBef>
            </a:pPr>
            <a:r>
              <a:rPr dirty="0" sz="2000" spc="-5">
                <a:latin typeface="Arial"/>
                <a:cs typeface="Arial"/>
              </a:rPr>
              <a:t>(Increase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secretion  of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corticosteroid)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0500" y="2362263"/>
            <a:ext cx="2730500" cy="97345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3345" marR="578485">
              <a:lnSpc>
                <a:spcPct val="100000"/>
              </a:lnSpc>
              <a:spcBef>
                <a:spcPts val="320"/>
              </a:spcBef>
            </a:pPr>
            <a:r>
              <a:rPr dirty="0" sz="1800">
                <a:latin typeface="Arial"/>
                <a:cs typeface="Arial"/>
              </a:rPr>
              <a:t>(Decrease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secretion  of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glucocorticoids</a:t>
            </a:r>
            <a:endParaRPr sz="1800">
              <a:latin typeface="Arial"/>
              <a:cs typeface="Arial"/>
            </a:endParaRPr>
          </a:p>
          <a:p>
            <a:pPr marL="156845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mineralocorticoids)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76400" y="3429000"/>
            <a:ext cx="1607343" cy="2228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87323" y="5762040"/>
            <a:ext cx="272732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Tahoma"/>
                <a:cs typeface="Tahoma"/>
              </a:rPr>
              <a:t>Cushing’s</a:t>
            </a:r>
            <a:r>
              <a:rPr dirty="0" sz="2400" spc="-65">
                <a:latin typeface="Tahoma"/>
                <a:cs typeface="Tahoma"/>
              </a:rPr>
              <a:t> </a:t>
            </a:r>
            <a:r>
              <a:rPr dirty="0" sz="2400" spc="-10">
                <a:latin typeface="Tahoma"/>
                <a:cs typeface="Tahoma"/>
              </a:rPr>
              <a:t>Syndrome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50073" y="3473617"/>
            <a:ext cx="2955726" cy="2198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165216" y="5828791"/>
            <a:ext cx="3125470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>
                <a:latin typeface="Arial"/>
                <a:cs typeface="Arial"/>
              </a:rPr>
              <a:t>(Addison's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 spc="5">
                <a:latin typeface="Arial"/>
                <a:cs typeface="Arial"/>
              </a:rPr>
              <a:t>disease)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39" y="1029338"/>
            <a:ext cx="4323715" cy="5057140"/>
          </a:xfrm>
          <a:prstGeom prst="rect">
            <a:avLst/>
          </a:prstGeom>
        </p:spPr>
        <p:txBody>
          <a:bodyPr wrap="square" lIns="0" tIns="1657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dirty="0" u="heavy" sz="20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Cushing </a:t>
            </a:r>
            <a:r>
              <a:rPr dirty="0" u="heavy" sz="2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syndrome:</a:t>
            </a:r>
            <a:r>
              <a:rPr dirty="0" u="heavy" sz="2000" spc="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(Hypercortisolism</a:t>
            </a:r>
            <a:r>
              <a:rPr dirty="0" sz="2000" spc="-5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u="heavy" sz="20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Causes </a:t>
            </a:r>
            <a:r>
              <a:rPr dirty="0" u="heavy" sz="2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2000" spc="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types: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buAutoNum type="arabicParenBoth"/>
              <a:tabLst>
                <a:tab pos="390525" algn="l"/>
              </a:tabLst>
            </a:pPr>
            <a:r>
              <a:rPr dirty="0" sz="2000" spc="-5">
                <a:latin typeface="Arial"/>
                <a:cs typeface="Arial"/>
              </a:rPr>
              <a:t>adenomas of </a:t>
            </a:r>
            <a:r>
              <a:rPr dirty="0" sz="2000" spc="-10">
                <a:latin typeface="Arial"/>
                <a:cs typeface="Arial"/>
              </a:rPr>
              <a:t>the </a:t>
            </a:r>
            <a:r>
              <a:rPr dirty="0" sz="2000" spc="-10" i="1">
                <a:latin typeface="Arial"/>
                <a:cs typeface="Arial"/>
              </a:rPr>
              <a:t>anterior</a:t>
            </a:r>
            <a:r>
              <a:rPr dirty="0" sz="2000" spc="50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pituitary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latin typeface="Times New Roman"/>
                <a:cs typeface="Times New Roman"/>
              </a:rPr>
              <a:t>→</a:t>
            </a:r>
            <a:r>
              <a:rPr dirty="0" sz="2000" spc="-10">
                <a:latin typeface="Symbol"/>
                <a:cs typeface="Symbol"/>
              </a:rPr>
              <a:t>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Arial"/>
                <a:cs typeface="Arial"/>
              </a:rPr>
              <a:t>ACTH.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buAutoNum type="arabicParenBoth" startAt="2"/>
              <a:tabLst>
                <a:tab pos="390525" algn="l"/>
              </a:tabLst>
            </a:pPr>
            <a:r>
              <a:rPr dirty="0" sz="2000" spc="-5">
                <a:latin typeface="Arial"/>
                <a:cs typeface="Arial"/>
              </a:rPr>
              <a:t>abnormal function of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10" i="1">
                <a:latin typeface="Arial"/>
                <a:cs typeface="Arial"/>
              </a:rPr>
              <a:t>hypothalamus </a:t>
            </a:r>
            <a:r>
              <a:rPr dirty="0" sz="2000" spc="-10">
                <a:latin typeface="Arial"/>
                <a:cs typeface="Arial"/>
              </a:rPr>
              <a:t>→</a:t>
            </a:r>
            <a:r>
              <a:rPr dirty="0" sz="2000" spc="-10">
                <a:latin typeface="Symbol"/>
                <a:cs typeface="Symbol"/>
              </a:rPr>
              <a:t></a:t>
            </a:r>
            <a:r>
              <a:rPr dirty="0" sz="2000" spc="13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Arial"/>
                <a:cs typeface="Arial"/>
              </a:rPr>
              <a:t>CRH.</a:t>
            </a:r>
            <a:endParaRPr sz="2000">
              <a:latin typeface="Arial"/>
              <a:cs typeface="Arial"/>
            </a:endParaRPr>
          </a:p>
          <a:p>
            <a:pPr marL="12700" marR="124460">
              <a:lnSpc>
                <a:spcPct val="100000"/>
              </a:lnSpc>
              <a:spcBef>
                <a:spcPts val="1200"/>
              </a:spcBef>
              <a:buAutoNum type="arabicParenBoth" startAt="3"/>
              <a:tabLst>
                <a:tab pos="390525" algn="l"/>
              </a:tabLst>
            </a:pPr>
            <a:r>
              <a:rPr dirty="0" sz="2000" spc="-10">
                <a:latin typeface="Arial"/>
                <a:cs typeface="Arial"/>
              </a:rPr>
              <a:t>"ectopic </a:t>
            </a:r>
            <a:r>
              <a:rPr dirty="0" sz="2000" spc="-5">
                <a:latin typeface="Arial"/>
                <a:cs typeface="Arial"/>
              </a:rPr>
              <a:t>secretion" of ACTH by a  </a:t>
            </a:r>
            <a:r>
              <a:rPr dirty="0" sz="2000">
                <a:latin typeface="Arial"/>
                <a:cs typeface="Arial"/>
              </a:rPr>
              <a:t>tumor </a:t>
            </a:r>
            <a:r>
              <a:rPr dirty="0" sz="2000" spc="-10">
                <a:latin typeface="Arial"/>
                <a:cs typeface="Arial"/>
              </a:rPr>
              <a:t>elsewhere in the </a:t>
            </a:r>
            <a:r>
              <a:rPr dirty="0" sz="2000" spc="-50">
                <a:latin typeface="Arial"/>
                <a:cs typeface="Arial"/>
              </a:rPr>
              <a:t>body, </a:t>
            </a:r>
            <a:r>
              <a:rPr dirty="0" sz="2000" spc="-5">
                <a:latin typeface="Arial"/>
                <a:cs typeface="Arial"/>
              </a:rPr>
              <a:t>such </a:t>
            </a:r>
            <a:r>
              <a:rPr dirty="0" sz="2000" spc="-10">
                <a:latin typeface="Arial"/>
                <a:cs typeface="Arial"/>
              </a:rPr>
              <a:t>as  </a:t>
            </a:r>
            <a:r>
              <a:rPr dirty="0" sz="2000" spc="-5">
                <a:latin typeface="Arial"/>
                <a:cs typeface="Arial"/>
              </a:rPr>
              <a:t>an abdominal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carcinoma.</a:t>
            </a:r>
            <a:endParaRPr sz="2000">
              <a:latin typeface="Arial"/>
              <a:cs typeface="Arial"/>
            </a:endParaRPr>
          </a:p>
          <a:p>
            <a:pPr marL="389890" indent="-377190">
              <a:lnSpc>
                <a:spcPct val="100000"/>
              </a:lnSpc>
              <a:spcBef>
                <a:spcPts val="1205"/>
              </a:spcBef>
              <a:buAutoNum type="arabicParenBoth" startAt="3"/>
              <a:tabLst>
                <a:tab pos="390525" algn="l"/>
              </a:tabLst>
            </a:pPr>
            <a:r>
              <a:rPr dirty="0" sz="2000" spc="-5">
                <a:latin typeface="Arial"/>
                <a:cs typeface="Arial"/>
              </a:rPr>
              <a:t>adenomas of </a:t>
            </a:r>
            <a:r>
              <a:rPr dirty="0" sz="2000" spc="-10">
                <a:latin typeface="Arial"/>
                <a:cs typeface="Arial"/>
              </a:rPr>
              <a:t>the </a:t>
            </a:r>
            <a:r>
              <a:rPr dirty="0" sz="2000" spc="-10" i="1">
                <a:latin typeface="Arial"/>
                <a:cs typeface="Arial"/>
              </a:rPr>
              <a:t>adrenal</a:t>
            </a:r>
            <a:r>
              <a:rPr dirty="0" sz="2000" spc="4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cortex</a:t>
            </a:r>
            <a:r>
              <a:rPr dirty="0" sz="200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 marR="191770">
              <a:lnSpc>
                <a:spcPct val="100000"/>
              </a:lnSpc>
              <a:spcBef>
                <a:spcPts val="1200"/>
              </a:spcBef>
            </a:pPr>
            <a:r>
              <a:rPr dirty="0" sz="2000" spc="10">
                <a:latin typeface="Arial"/>
                <a:cs typeface="Arial"/>
              </a:rPr>
              <a:t>When </a:t>
            </a:r>
            <a:r>
              <a:rPr dirty="0" sz="2000" spc="-10">
                <a:latin typeface="Arial"/>
                <a:cs typeface="Arial"/>
              </a:rPr>
              <a:t>Cushing's syndrome is  </a:t>
            </a:r>
            <a:r>
              <a:rPr dirty="0" sz="2000" spc="-5">
                <a:latin typeface="Arial"/>
                <a:cs typeface="Arial"/>
              </a:rPr>
              <a:t>secondary to </a:t>
            </a:r>
            <a:r>
              <a:rPr dirty="0" sz="2000" spc="-5">
                <a:latin typeface="Symbol"/>
                <a:cs typeface="Symbol"/>
              </a:rPr>
              <a:t>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Arial"/>
                <a:cs typeface="Arial"/>
              </a:rPr>
              <a:t>ACTH by the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anterior  pituitary </a:t>
            </a:r>
            <a:r>
              <a:rPr dirty="0" sz="2000" spc="-5">
                <a:latin typeface="Arial"/>
                <a:cs typeface="Arial"/>
              </a:rPr>
              <a:t>= </a:t>
            </a:r>
            <a:r>
              <a:rPr dirty="0" sz="2000" spc="-10" i="1">
                <a:latin typeface="Arial"/>
                <a:cs typeface="Arial"/>
              </a:rPr>
              <a:t>Cushing's</a:t>
            </a:r>
            <a:r>
              <a:rPr dirty="0" sz="2000" spc="105" i="1">
                <a:latin typeface="Arial"/>
                <a:cs typeface="Arial"/>
              </a:rPr>
              <a:t> </a:t>
            </a:r>
            <a:r>
              <a:rPr dirty="0" sz="2000" spc="-5" i="1">
                <a:latin typeface="Arial"/>
                <a:cs typeface="Arial"/>
              </a:rPr>
              <a:t>disease</a:t>
            </a:r>
            <a:r>
              <a:rPr dirty="0" sz="2000" spc="-5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09744" y="1200911"/>
            <a:ext cx="4072128" cy="4556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76800" y="1266825"/>
            <a:ext cx="3886200" cy="4371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22829" y="252425"/>
            <a:ext cx="313118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ahoma"/>
                <a:cs typeface="Tahoma"/>
              </a:rPr>
              <a:t>Cushing’s</a:t>
            </a:r>
            <a:r>
              <a:rPr dirty="0" sz="2400" spc="-75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Syndrome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57750" y="1247775"/>
            <a:ext cx="3924300" cy="441007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Times New Roman"/>
              <a:cs typeface="Times New Roman"/>
            </a:endParaRPr>
          </a:p>
          <a:p>
            <a:pPr algn="ctr" marL="400050">
              <a:lnSpc>
                <a:spcPct val="100000"/>
              </a:lnSpc>
            </a:pP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algn="ctr" marL="660400">
              <a:lnSpc>
                <a:spcPct val="100000"/>
              </a:lnSpc>
              <a:spcBef>
                <a:spcPts val="1745"/>
              </a:spcBef>
            </a:pP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algn="ctr" marL="751840">
              <a:lnSpc>
                <a:spcPct val="100000"/>
              </a:lnSpc>
              <a:spcBef>
                <a:spcPts val="1645"/>
              </a:spcBef>
            </a:pPr>
            <a:r>
              <a:rPr dirty="0" sz="1800" spc="-5" b="1">
                <a:solidFill>
                  <a:srgbClr val="C00000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419734">
              <a:lnSpc>
                <a:spcPct val="100000"/>
              </a:lnSpc>
            </a:pPr>
            <a:r>
              <a:rPr dirty="0" sz="1800" spc="-5" b="1">
                <a:solidFill>
                  <a:srgbClr val="C00000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4775" y="560577"/>
            <a:ext cx="6292850" cy="18542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dirty="0" sz="2000" spc="-5">
                <a:latin typeface="Arial"/>
                <a:cs typeface="Arial"/>
              </a:rPr>
              <a:t>(5) </a:t>
            </a:r>
            <a:r>
              <a:rPr dirty="0" sz="2000" spc="-10">
                <a:latin typeface="Arial"/>
                <a:cs typeface="Arial"/>
              </a:rPr>
              <a:t>Cushing's syndrome </a:t>
            </a:r>
            <a:r>
              <a:rPr dirty="0" sz="2000" spc="5">
                <a:latin typeface="Arial"/>
                <a:cs typeface="Arial"/>
              </a:rPr>
              <a:t>may </a:t>
            </a:r>
            <a:r>
              <a:rPr dirty="0" sz="2000" spc="-5">
                <a:latin typeface="Arial"/>
                <a:cs typeface="Arial"/>
              </a:rPr>
              <a:t>occur </a:t>
            </a:r>
            <a:r>
              <a:rPr dirty="0" sz="2000" spc="-15">
                <a:latin typeface="Arial"/>
                <a:cs typeface="Arial"/>
              </a:rPr>
              <a:t>when </a:t>
            </a:r>
            <a:r>
              <a:rPr dirty="0" sz="2000" spc="-10">
                <a:latin typeface="Arial"/>
                <a:cs typeface="Arial"/>
              </a:rPr>
              <a:t>large </a:t>
            </a:r>
            <a:r>
              <a:rPr dirty="0" sz="2000" spc="-5">
                <a:latin typeface="Arial"/>
                <a:cs typeface="Arial"/>
              </a:rPr>
              <a:t>amounts  of glucocorticoids are administered </a:t>
            </a:r>
            <a:r>
              <a:rPr dirty="0" sz="2000" spc="-10">
                <a:latin typeface="Arial"/>
                <a:cs typeface="Arial"/>
              </a:rPr>
              <a:t>over prolonged  periods </a:t>
            </a:r>
            <a:r>
              <a:rPr dirty="0" sz="2000">
                <a:latin typeface="Arial"/>
                <a:cs typeface="Arial"/>
              </a:rPr>
              <a:t>for </a:t>
            </a:r>
            <a:r>
              <a:rPr dirty="0" sz="2000" spc="-10">
                <a:latin typeface="Arial"/>
                <a:cs typeface="Arial"/>
              </a:rPr>
              <a:t>therapeutic</a:t>
            </a:r>
            <a:r>
              <a:rPr dirty="0" sz="2000" spc="5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purposes.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172720">
              <a:lnSpc>
                <a:spcPct val="100000"/>
              </a:lnSpc>
              <a:spcBef>
                <a:spcPts val="5"/>
              </a:spcBef>
            </a:pPr>
            <a:r>
              <a:rPr dirty="0" sz="2000" spc="-10">
                <a:latin typeface="Arial"/>
                <a:cs typeface="Arial"/>
              </a:rPr>
              <a:t>e.g. patients </a:t>
            </a:r>
            <a:r>
              <a:rPr dirty="0" sz="2000" spc="-15">
                <a:latin typeface="Arial"/>
                <a:cs typeface="Arial"/>
              </a:rPr>
              <a:t>with </a:t>
            </a:r>
            <a:r>
              <a:rPr dirty="0" sz="2000" spc="-5">
                <a:latin typeface="Arial"/>
                <a:cs typeface="Arial"/>
              </a:rPr>
              <a:t>chronic </a:t>
            </a:r>
            <a:r>
              <a:rPr dirty="0" sz="2000">
                <a:latin typeface="Arial"/>
                <a:cs typeface="Arial"/>
              </a:rPr>
              <a:t>inflammation </a:t>
            </a:r>
            <a:r>
              <a:rPr dirty="0" sz="2000" spc="-5">
                <a:latin typeface="Arial"/>
                <a:cs typeface="Arial"/>
              </a:rPr>
              <a:t>associated </a:t>
            </a:r>
            <a:r>
              <a:rPr dirty="0" sz="2000" spc="-15">
                <a:latin typeface="Arial"/>
                <a:cs typeface="Arial"/>
              </a:rPr>
              <a:t>with  </a:t>
            </a:r>
            <a:r>
              <a:rPr dirty="0" sz="2000" spc="-5">
                <a:latin typeface="Arial"/>
                <a:cs typeface="Arial"/>
              </a:rPr>
              <a:t>diseases such </a:t>
            </a:r>
            <a:r>
              <a:rPr dirty="0" sz="2000" spc="-10">
                <a:latin typeface="Arial"/>
                <a:cs typeface="Arial"/>
              </a:rPr>
              <a:t>as </a:t>
            </a:r>
            <a:r>
              <a:rPr dirty="0" sz="2000" spc="-5">
                <a:latin typeface="Arial"/>
                <a:cs typeface="Arial"/>
              </a:rPr>
              <a:t>rheumatoid</a:t>
            </a:r>
            <a:r>
              <a:rPr dirty="0" sz="2000" spc="4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arthritis.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4550" y="2819400"/>
            <a:ext cx="5472049" cy="3387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762634"/>
            <a:ext cx="2743200" cy="2169160"/>
          </a:xfrm>
          <a:prstGeom prst="rect">
            <a:avLst/>
          </a:prstGeom>
          <a:ln w="34289">
            <a:solidFill>
              <a:srgbClr val="00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</a:pPr>
            <a:r>
              <a:rPr dirty="0" u="heavy" sz="18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carbohydrate</a:t>
            </a:r>
            <a:endParaRPr sz="18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</a:pPr>
            <a:r>
              <a:rPr dirty="0" u="heavy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metabolism:</a:t>
            </a:r>
            <a:endParaRPr sz="1800">
              <a:latin typeface="Arial"/>
              <a:cs typeface="Arial"/>
            </a:endParaRPr>
          </a:p>
          <a:p>
            <a:pPr marL="90805" marR="205740" indent="63500">
              <a:lnSpc>
                <a:spcPct val="150000"/>
              </a:lnSpc>
              <a:spcBef>
                <a:spcPts val="5"/>
              </a:spcBef>
            </a:pPr>
            <a:r>
              <a:rPr dirty="0" sz="1800">
                <a:latin typeface="Symbol"/>
                <a:cs typeface="Symbol"/>
              </a:rPr>
              <a:t>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>
                <a:latin typeface="Arial"/>
                <a:cs typeface="Arial"/>
              </a:rPr>
              <a:t>blood </a:t>
            </a:r>
            <a:r>
              <a:rPr dirty="0" u="heavy" sz="1800" spc="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Arial"/>
                <a:cs typeface="Arial"/>
              </a:rPr>
              <a:t>glucose</a:t>
            </a:r>
            <a:r>
              <a:rPr dirty="0" sz="1800" spc="5">
                <a:solidFill>
                  <a:srgbClr val="E1D600"/>
                </a:solidFill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level  </a:t>
            </a:r>
            <a:r>
              <a:rPr dirty="0" sz="1800">
                <a:latin typeface="Arial"/>
                <a:cs typeface="Arial"/>
              </a:rPr>
              <a:t>(</a:t>
            </a:r>
            <a:r>
              <a:rPr dirty="0" sz="1800">
                <a:latin typeface="Symbol"/>
                <a:cs typeface="Symbol"/>
              </a:rPr>
              <a:t>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>
                <a:latin typeface="Arial"/>
                <a:cs typeface="Arial"/>
              </a:rPr>
              <a:t>gluconeogenesis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  <a:p>
            <a:pPr marL="15494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latin typeface="Symbol"/>
                <a:cs typeface="Symbol"/>
              </a:rPr>
              <a:t>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u="heavy" sz="1800" spc="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Arial"/>
                <a:cs typeface="Arial"/>
              </a:rPr>
              <a:t>glucose</a:t>
            </a:r>
            <a:r>
              <a:rPr dirty="0" sz="1800" spc="5">
                <a:solidFill>
                  <a:srgbClr val="E1D600"/>
                </a:solidFill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utilization</a:t>
            </a:r>
            <a:r>
              <a:rPr dirty="0" sz="1800" spc="-1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by</a:t>
            </a:r>
            <a:endParaRPr sz="18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tissues).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7400" y="838835"/>
            <a:ext cx="2971800" cy="4246880"/>
          </a:xfrm>
          <a:prstGeom prst="rect">
            <a:avLst/>
          </a:prstGeom>
          <a:ln w="34290">
            <a:solidFill>
              <a:srgbClr val="00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3345">
              <a:lnSpc>
                <a:spcPct val="100000"/>
              </a:lnSpc>
              <a:spcBef>
                <a:spcPts val="320"/>
              </a:spcBef>
            </a:pPr>
            <a:r>
              <a:rPr dirty="0" u="heavy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 protein</a:t>
            </a:r>
            <a:r>
              <a:rPr dirty="0" u="heavy" sz="1600" spc="-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metabolism:</a:t>
            </a:r>
            <a:endParaRPr sz="1600">
              <a:latin typeface="Arial"/>
              <a:cs typeface="Arial"/>
            </a:endParaRPr>
          </a:p>
          <a:p>
            <a:pPr marL="437515" marR="184150" indent="-344170">
              <a:lnSpc>
                <a:spcPct val="100000"/>
              </a:lnSpc>
              <a:buFont typeface="Arial"/>
              <a:buChar char="•"/>
              <a:tabLst>
                <a:tab pos="437515" algn="l"/>
                <a:tab pos="438150" algn="l"/>
              </a:tabLst>
            </a:pPr>
            <a:r>
              <a:rPr dirty="0" sz="1600" b="1">
                <a:latin typeface="Symbol"/>
                <a:cs typeface="Symbol"/>
              </a:rPr>
              <a:t></a:t>
            </a:r>
            <a:r>
              <a:rPr dirty="0" sz="160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Arial"/>
                <a:cs typeface="Arial"/>
              </a:rPr>
              <a:t>tissue </a:t>
            </a:r>
            <a:r>
              <a:rPr dirty="0" sz="1600" b="1">
                <a:latin typeface="Arial"/>
                <a:cs typeface="Arial"/>
              </a:rPr>
              <a:t>proteins almost  </a:t>
            </a:r>
            <a:r>
              <a:rPr dirty="0" sz="1600" spc="-10" b="1">
                <a:latin typeface="Arial"/>
                <a:cs typeface="Arial"/>
              </a:rPr>
              <a:t>everywhere </a:t>
            </a:r>
            <a:r>
              <a:rPr dirty="0" sz="1600" spc="5" b="1">
                <a:latin typeface="Arial"/>
                <a:cs typeface="Arial"/>
              </a:rPr>
              <a:t>in </a:t>
            </a:r>
            <a:r>
              <a:rPr dirty="0" sz="1600" b="1">
                <a:latin typeface="Arial"/>
                <a:cs typeface="Arial"/>
              </a:rPr>
              <a:t>the body  </a:t>
            </a:r>
            <a:r>
              <a:rPr dirty="0" sz="1600" spc="-5" b="1">
                <a:latin typeface="Arial"/>
                <a:cs typeface="Arial"/>
              </a:rPr>
              <a:t>(except </a:t>
            </a:r>
            <a:r>
              <a:rPr dirty="0" sz="1600" b="1">
                <a:latin typeface="Arial"/>
                <a:cs typeface="Arial"/>
              </a:rPr>
              <a:t>liver).</a:t>
            </a:r>
            <a:endParaRPr sz="1600">
              <a:latin typeface="Arial"/>
              <a:cs typeface="Arial"/>
            </a:endParaRPr>
          </a:p>
          <a:p>
            <a:pPr marL="437515" marR="434975" indent="-344170">
              <a:lnSpc>
                <a:spcPct val="100000"/>
              </a:lnSpc>
              <a:buFont typeface="Arial"/>
              <a:buChar char="•"/>
              <a:tabLst>
                <a:tab pos="495300" algn="l"/>
                <a:tab pos="495934" algn="l"/>
              </a:tabLst>
            </a:pPr>
            <a:r>
              <a:rPr dirty="0" sz="1600" b="1">
                <a:latin typeface="Arial"/>
                <a:cs typeface="Arial"/>
              </a:rPr>
              <a:t>Protein </a:t>
            </a:r>
            <a:r>
              <a:rPr dirty="0" sz="1600" spc="5" b="1">
                <a:latin typeface="Arial"/>
                <a:cs typeface="Arial"/>
              </a:rPr>
              <a:t>loss </a:t>
            </a:r>
            <a:r>
              <a:rPr dirty="0" sz="1600" b="1">
                <a:latin typeface="Arial"/>
                <a:cs typeface="Arial"/>
              </a:rPr>
              <a:t>from</a:t>
            </a:r>
            <a:r>
              <a:rPr dirty="0" sz="1600" spc="-14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the  muscles </a:t>
            </a:r>
            <a:r>
              <a:rPr dirty="0" sz="1600" spc="5" b="1">
                <a:latin typeface="Arial"/>
                <a:cs typeface="Arial"/>
              </a:rPr>
              <a:t>in </a:t>
            </a:r>
            <a:r>
              <a:rPr dirty="0" sz="1600" b="1">
                <a:latin typeface="Arial"/>
                <a:cs typeface="Arial"/>
              </a:rPr>
              <a:t>particular  </a:t>
            </a:r>
            <a:r>
              <a:rPr dirty="0" sz="1600" spc="-5" b="1">
                <a:latin typeface="Arial"/>
                <a:cs typeface="Arial"/>
              </a:rPr>
              <a:t>causes severe  weakness.</a:t>
            </a:r>
            <a:endParaRPr sz="1600">
              <a:latin typeface="Arial"/>
              <a:cs typeface="Arial"/>
            </a:endParaRPr>
          </a:p>
          <a:p>
            <a:pPr marL="437515" marR="106680" indent="-34417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37515" algn="l"/>
                <a:tab pos="438150" algn="l"/>
              </a:tabLst>
            </a:pPr>
            <a:r>
              <a:rPr dirty="0" sz="1600" b="1">
                <a:latin typeface="Arial"/>
                <a:cs typeface="Arial"/>
              </a:rPr>
              <a:t>protein collagen fibers</a:t>
            </a:r>
            <a:r>
              <a:rPr dirty="0" sz="1600" spc="-135" b="1">
                <a:latin typeface="Arial"/>
                <a:cs typeface="Arial"/>
              </a:rPr>
              <a:t> </a:t>
            </a:r>
            <a:r>
              <a:rPr dirty="0" sz="1600" spc="5" b="1">
                <a:latin typeface="Arial"/>
                <a:cs typeface="Arial"/>
              </a:rPr>
              <a:t>in  </a:t>
            </a:r>
            <a:r>
              <a:rPr dirty="0" sz="1600" b="1">
                <a:latin typeface="Arial"/>
                <a:cs typeface="Arial"/>
              </a:rPr>
              <a:t>the s.c.(loss of</a:t>
            </a:r>
            <a:r>
              <a:rPr dirty="0" sz="1600" spc="-6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CT)</a:t>
            </a:r>
            <a:endParaRPr sz="1600">
              <a:latin typeface="Arial"/>
              <a:cs typeface="Arial"/>
            </a:endParaRPr>
          </a:p>
          <a:p>
            <a:pPr marL="437515" indent="-344170">
              <a:lnSpc>
                <a:spcPct val="100000"/>
              </a:lnSpc>
              <a:buFont typeface="Arial"/>
              <a:buChar char="•"/>
              <a:tabLst>
                <a:tab pos="437515" algn="l"/>
                <a:tab pos="438150" algn="l"/>
              </a:tabLst>
            </a:pPr>
            <a:r>
              <a:rPr dirty="0" sz="1600" b="1">
                <a:latin typeface="Arial"/>
                <a:cs typeface="Arial"/>
              </a:rPr>
              <a:t>Thining of the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skin</a:t>
            </a:r>
            <a:endParaRPr sz="1600">
              <a:latin typeface="Arial"/>
              <a:cs typeface="Arial"/>
            </a:endParaRPr>
          </a:p>
          <a:p>
            <a:pPr marL="495934" indent="-402590">
              <a:lnSpc>
                <a:spcPct val="100000"/>
              </a:lnSpc>
              <a:buFont typeface="Arial"/>
              <a:buChar char="•"/>
              <a:tabLst>
                <a:tab pos="495300" algn="l"/>
                <a:tab pos="495934" algn="l"/>
              </a:tabLst>
            </a:pPr>
            <a:r>
              <a:rPr dirty="0" sz="1600" spc="-5" b="1">
                <a:latin typeface="Arial"/>
                <a:cs typeface="Arial"/>
              </a:rPr>
              <a:t>severely </a:t>
            </a:r>
            <a:r>
              <a:rPr dirty="0" sz="1600" spc="5" b="1">
                <a:latin typeface="Symbol"/>
                <a:cs typeface="Symbol"/>
              </a:rPr>
              <a:t></a:t>
            </a:r>
            <a:r>
              <a:rPr dirty="0" sz="1600" spc="2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Arial"/>
                <a:cs typeface="Arial"/>
              </a:rPr>
              <a:t>protein</a:t>
            </a:r>
            <a:endParaRPr sz="1600">
              <a:latin typeface="Arial"/>
              <a:cs typeface="Arial"/>
            </a:endParaRPr>
          </a:p>
          <a:p>
            <a:pPr marL="437515" marR="346710">
              <a:lnSpc>
                <a:spcPct val="100000"/>
              </a:lnSpc>
              <a:spcBef>
                <a:spcPts val="5"/>
              </a:spcBef>
            </a:pPr>
            <a:r>
              <a:rPr dirty="0" sz="1600" b="1">
                <a:latin typeface="Arial"/>
                <a:cs typeface="Arial"/>
              </a:rPr>
              <a:t>deposition </a:t>
            </a:r>
            <a:r>
              <a:rPr dirty="0" sz="1600" spc="5" b="1">
                <a:latin typeface="Arial"/>
                <a:cs typeface="Arial"/>
              </a:rPr>
              <a:t>in </a:t>
            </a:r>
            <a:r>
              <a:rPr dirty="0" sz="1600" b="1">
                <a:latin typeface="Arial"/>
                <a:cs typeface="Arial"/>
              </a:rPr>
              <a:t>bones</a:t>
            </a:r>
            <a:r>
              <a:rPr dirty="0" sz="1600" spc="-135" b="1">
                <a:latin typeface="Arial"/>
                <a:cs typeface="Arial"/>
              </a:rPr>
              <a:t> </a:t>
            </a:r>
            <a:r>
              <a:rPr dirty="0" sz="1600" spc="5" b="1">
                <a:latin typeface="Arial"/>
                <a:cs typeface="Arial"/>
              </a:rPr>
              <a:t>→  </a:t>
            </a:r>
            <a:r>
              <a:rPr dirty="0" sz="1600" spc="-5" b="1">
                <a:latin typeface="Arial"/>
                <a:cs typeface="Arial"/>
              </a:rPr>
              <a:t>severe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osteoporosis</a:t>
            </a:r>
            <a:r>
              <a:rPr dirty="0" sz="1600" b="1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437515" indent="-344170">
              <a:lnSpc>
                <a:spcPct val="100000"/>
              </a:lnSpc>
              <a:buFont typeface="Arial"/>
              <a:buChar char="•"/>
              <a:tabLst>
                <a:tab pos="437515" algn="l"/>
                <a:tab pos="438150" algn="l"/>
              </a:tabLst>
            </a:pPr>
            <a:r>
              <a:rPr dirty="0" sz="1600" b="1">
                <a:latin typeface="Arial"/>
                <a:cs typeface="Arial"/>
              </a:rPr>
              <a:t>suppressed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spc="5" b="1">
                <a:latin typeface="Arial"/>
                <a:cs typeface="Arial"/>
              </a:rPr>
              <a:t>immune</a:t>
            </a:r>
            <a:endParaRPr sz="1600">
              <a:latin typeface="Arial"/>
              <a:cs typeface="Arial"/>
            </a:endParaRPr>
          </a:p>
          <a:p>
            <a:pPr marL="437515">
              <a:lnSpc>
                <a:spcPct val="100000"/>
              </a:lnSpc>
            </a:pPr>
            <a:r>
              <a:rPr dirty="0" sz="1600" spc="-15" b="1">
                <a:latin typeface="Arial"/>
                <a:cs typeface="Arial"/>
              </a:rPr>
              <a:t>system.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00" y="3505834"/>
            <a:ext cx="2819400" cy="3291840"/>
          </a:xfrm>
          <a:prstGeom prst="rect">
            <a:avLst/>
          </a:prstGeom>
          <a:ln w="34289">
            <a:solidFill>
              <a:srgbClr val="00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dirty="0" u="heavy" sz="16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Abnormal fat</a:t>
            </a:r>
            <a:r>
              <a:rPr dirty="0" u="heavy" sz="1600" spc="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4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redistribution</a:t>
            </a:r>
            <a:endParaRPr sz="1400">
              <a:latin typeface="Arial"/>
              <a:cs typeface="Arial"/>
            </a:endParaRPr>
          </a:p>
          <a:p>
            <a:pPr marL="435609" marR="88265" indent="-344170">
              <a:lnSpc>
                <a:spcPct val="100000"/>
              </a:lnSpc>
              <a:buFont typeface="Arial"/>
              <a:buChar char="•"/>
              <a:tabLst>
                <a:tab pos="435609" algn="l"/>
                <a:tab pos="436245" algn="l"/>
              </a:tabLst>
            </a:pPr>
            <a:r>
              <a:rPr dirty="0" sz="1600" spc="5" b="1">
                <a:latin typeface="Arial"/>
                <a:cs typeface="Arial"/>
              </a:rPr>
              <a:t>mobilization </a:t>
            </a:r>
            <a:r>
              <a:rPr dirty="0" sz="1600" b="1">
                <a:latin typeface="Arial"/>
                <a:cs typeface="Arial"/>
              </a:rPr>
              <a:t>of </a:t>
            </a:r>
            <a:r>
              <a:rPr dirty="0" u="heavy" sz="16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fat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from  the </a:t>
            </a:r>
            <a:r>
              <a:rPr dirty="0" sz="1600" spc="5" b="1">
                <a:latin typeface="Arial"/>
                <a:cs typeface="Arial"/>
              </a:rPr>
              <a:t>lower </a:t>
            </a:r>
            <a:r>
              <a:rPr dirty="0" sz="1600" b="1">
                <a:latin typeface="Arial"/>
                <a:cs typeface="Arial"/>
              </a:rPr>
              <a:t>part of the  </a:t>
            </a:r>
            <a:r>
              <a:rPr dirty="0" sz="1600" spc="-35" b="1">
                <a:latin typeface="Arial"/>
                <a:cs typeface="Arial"/>
              </a:rPr>
              <a:t>body, </a:t>
            </a:r>
            <a:r>
              <a:rPr dirty="0" sz="1600" spc="5" b="1">
                <a:latin typeface="Arial"/>
                <a:cs typeface="Arial"/>
              </a:rPr>
              <a:t>with </a:t>
            </a:r>
            <a:r>
              <a:rPr dirty="0" sz="1600" b="1">
                <a:latin typeface="Arial"/>
                <a:cs typeface="Arial"/>
              </a:rPr>
              <a:t>concomitant  </a:t>
            </a:r>
            <a:r>
              <a:rPr dirty="0" sz="1600" spc="-5" b="1">
                <a:latin typeface="Arial"/>
                <a:cs typeface="Arial"/>
              </a:rPr>
              <a:t>extra </a:t>
            </a:r>
            <a:r>
              <a:rPr dirty="0" sz="1600" b="1">
                <a:latin typeface="Arial"/>
                <a:cs typeface="Arial"/>
              </a:rPr>
              <a:t>deposition of </a:t>
            </a:r>
            <a:r>
              <a:rPr dirty="0" sz="1600" spc="-5" b="1">
                <a:latin typeface="Arial"/>
                <a:cs typeface="Arial"/>
              </a:rPr>
              <a:t>fat  </a:t>
            </a:r>
            <a:r>
              <a:rPr dirty="0" sz="1600" spc="5" b="1">
                <a:latin typeface="Arial"/>
                <a:cs typeface="Arial"/>
              </a:rPr>
              <a:t>in </a:t>
            </a:r>
            <a:r>
              <a:rPr dirty="0" sz="1600" b="1">
                <a:latin typeface="Arial"/>
                <a:cs typeface="Arial"/>
              </a:rPr>
              <a:t>the thoracic and  upper </a:t>
            </a:r>
            <a:r>
              <a:rPr dirty="0" sz="1600" spc="5" b="1">
                <a:latin typeface="Arial"/>
                <a:cs typeface="Arial"/>
              </a:rPr>
              <a:t>abdominal  </a:t>
            </a:r>
            <a:r>
              <a:rPr dirty="0" sz="1600" b="1">
                <a:latin typeface="Arial"/>
                <a:cs typeface="Arial"/>
              </a:rPr>
              <a:t>regions, giving rise </a:t>
            </a:r>
            <a:r>
              <a:rPr dirty="0" sz="1600" spc="-5" b="1">
                <a:latin typeface="Arial"/>
                <a:cs typeface="Arial"/>
              </a:rPr>
              <a:t>to</a:t>
            </a:r>
            <a:r>
              <a:rPr dirty="0" sz="1600" spc="-8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  buffalo torso </a:t>
            </a:r>
            <a:r>
              <a:rPr dirty="0" sz="1600" spc="-5" b="1">
                <a:latin typeface="Arial"/>
                <a:cs typeface="Arial"/>
              </a:rPr>
              <a:t>(truncal  </a:t>
            </a:r>
            <a:r>
              <a:rPr dirty="0" sz="1600" spc="-10" b="1">
                <a:latin typeface="Arial"/>
                <a:cs typeface="Arial"/>
              </a:rPr>
              <a:t>obesity).</a:t>
            </a:r>
            <a:endParaRPr sz="1600">
              <a:latin typeface="Arial"/>
              <a:cs typeface="Arial"/>
            </a:endParaRPr>
          </a:p>
          <a:p>
            <a:pPr marL="435609" marR="160655" indent="-34417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493395" algn="l"/>
                <a:tab pos="494665" algn="l"/>
              </a:tabLst>
            </a:pPr>
            <a:r>
              <a:rPr dirty="0" sz="1600" spc="-5" b="1">
                <a:latin typeface="Arial"/>
                <a:cs typeface="Arial"/>
              </a:rPr>
              <a:t>The </a:t>
            </a:r>
            <a:r>
              <a:rPr dirty="0" sz="1600" b="1">
                <a:latin typeface="Arial"/>
                <a:cs typeface="Arial"/>
              </a:rPr>
              <a:t>appearance of</a:t>
            </a:r>
            <a:r>
              <a:rPr dirty="0" sz="1600" spc="-10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the  </a:t>
            </a:r>
            <a:r>
              <a:rPr dirty="0" sz="1600" spc="-5" b="1">
                <a:latin typeface="Arial"/>
                <a:cs typeface="Arial"/>
              </a:rPr>
              <a:t>face </a:t>
            </a:r>
            <a:r>
              <a:rPr dirty="0" sz="1600" b="1">
                <a:latin typeface="Arial"/>
                <a:cs typeface="Arial"/>
              </a:rPr>
              <a:t>described </a:t>
            </a:r>
            <a:r>
              <a:rPr dirty="0" sz="1600" spc="-5" b="1">
                <a:latin typeface="Arial"/>
                <a:cs typeface="Arial"/>
              </a:rPr>
              <a:t>as </a:t>
            </a:r>
            <a:r>
              <a:rPr dirty="0" sz="1600" b="1">
                <a:latin typeface="Arial"/>
                <a:cs typeface="Arial"/>
              </a:rPr>
              <a:t>a  </a:t>
            </a:r>
            <a:r>
              <a:rPr dirty="0" sz="1600" spc="5" b="1">
                <a:latin typeface="Arial"/>
                <a:cs typeface="Arial"/>
              </a:rPr>
              <a:t>"moon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face"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91100" y="6242050"/>
            <a:ext cx="3962400" cy="0"/>
          </a:xfrm>
          <a:custGeom>
            <a:avLst/>
            <a:gdLst/>
            <a:ahLst/>
            <a:cxnLst/>
            <a:rect l="l" t="t" r="r" b="b"/>
            <a:pathLst>
              <a:path w="3962400" h="0">
                <a:moveTo>
                  <a:pt x="0" y="0"/>
                </a:moveTo>
                <a:lnTo>
                  <a:pt x="396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97450" y="5261609"/>
            <a:ext cx="0" cy="974090"/>
          </a:xfrm>
          <a:custGeom>
            <a:avLst/>
            <a:gdLst/>
            <a:ahLst/>
            <a:cxnLst/>
            <a:rect l="l" t="t" r="r" b="b"/>
            <a:pathLst>
              <a:path w="0" h="974089">
                <a:moveTo>
                  <a:pt x="0" y="0"/>
                </a:moveTo>
                <a:lnTo>
                  <a:pt x="0" y="97408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91100" y="5255259"/>
            <a:ext cx="3962400" cy="0"/>
          </a:xfrm>
          <a:custGeom>
            <a:avLst/>
            <a:gdLst/>
            <a:ahLst/>
            <a:cxnLst/>
            <a:rect l="l" t="t" r="r" b="b"/>
            <a:pathLst>
              <a:path w="3962400" h="0">
                <a:moveTo>
                  <a:pt x="0" y="0"/>
                </a:moveTo>
                <a:lnTo>
                  <a:pt x="396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947150" y="5260975"/>
            <a:ext cx="0" cy="974725"/>
          </a:xfrm>
          <a:custGeom>
            <a:avLst/>
            <a:gdLst/>
            <a:ahLst/>
            <a:cxnLst/>
            <a:rect l="l" t="t" r="r" b="b"/>
            <a:pathLst>
              <a:path w="0" h="974725">
                <a:moveTo>
                  <a:pt x="0" y="0"/>
                </a:moveTo>
                <a:lnTo>
                  <a:pt x="0" y="97412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16500" y="6210300"/>
            <a:ext cx="3911600" cy="0"/>
          </a:xfrm>
          <a:custGeom>
            <a:avLst/>
            <a:gdLst/>
            <a:ahLst/>
            <a:cxnLst/>
            <a:rect l="l" t="t" r="r" b="b"/>
            <a:pathLst>
              <a:path w="3911600" h="0">
                <a:moveTo>
                  <a:pt x="0" y="0"/>
                </a:moveTo>
                <a:lnTo>
                  <a:pt x="39116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029200" y="5299709"/>
            <a:ext cx="0" cy="897890"/>
          </a:xfrm>
          <a:custGeom>
            <a:avLst/>
            <a:gdLst/>
            <a:ahLst/>
            <a:cxnLst/>
            <a:rect l="l" t="t" r="r" b="b"/>
            <a:pathLst>
              <a:path w="0" h="897889">
                <a:moveTo>
                  <a:pt x="0" y="0"/>
                </a:moveTo>
                <a:lnTo>
                  <a:pt x="0" y="89788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16500" y="5287009"/>
            <a:ext cx="3911600" cy="0"/>
          </a:xfrm>
          <a:custGeom>
            <a:avLst/>
            <a:gdLst/>
            <a:ahLst/>
            <a:cxnLst/>
            <a:rect l="l" t="t" r="r" b="b"/>
            <a:pathLst>
              <a:path w="3911600" h="0">
                <a:moveTo>
                  <a:pt x="0" y="0"/>
                </a:moveTo>
                <a:lnTo>
                  <a:pt x="39116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915400" y="5299075"/>
            <a:ext cx="0" cy="898525"/>
          </a:xfrm>
          <a:custGeom>
            <a:avLst/>
            <a:gdLst/>
            <a:ahLst/>
            <a:cxnLst/>
            <a:rect l="l" t="t" r="r" b="b"/>
            <a:pathLst>
              <a:path w="0" h="898525">
                <a:moveTo>
                  <a:pt x="0" y="0"/>
                </a:moveTo>
                <a:lnTo>
                  <a:pt x="0" y="89792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54600" y="6178550"/>
            <a:ext cx="3835400" cy="0"/>
          </a:xfrm>
          <a:custGeom>
            <a:avLst/>
            <a:gdLst/>
            <a:ahLst/>
            <a:cxnLst/>
            <a:rect l="l" t="t" r="r" b="b"/>
            <a:pathLst>
              <a:path w="3835400" h="0">
                <a:moveTo>
                  <a:pt x="0" y="0"/>
                </a:moveTo>
                <a:lnTo>
                  <a:pt x="383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060950" y="5325109"/>
            <a:ext cx="0" cy="847090"/>
          </a:xfrm>
          <a:custGeom>
            <a:avLst/>
            <a:gdLst/>
            <a:ahLst/>
            <a:cxnLst/>
            <a:rect l="l" t="t" r="r" b="b"/>
            <a:pathLst>
              <a:path w="0" h="847089">
                <a:moveTo>
                  <a:pt x="0" y="0"/>
                </a:moveTo>
                <a:lnTo>
                  <a:pt x="0" y="84708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054600" y="5318759"/>
            <a:ext cx="3835400" cy="0"/>
          </a:xfrm>
          <a:custGeom>
            <a:avLst/>
            <a:gdLst/>
            <a:ahLst/>
            <a:cxnLst/>
            <a:rect l="l" t="t" r="r" b="b"/>
            <a:pathLst>
              <a:path w="3835400" h="0">
                <a:moveTo>
                  <a:pt x="0" y="0"/>
                </a:moveTo>
                <a:lnTo>
                  <a:pt x="383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883650" y="5324475"/>
            <a:ext cx="0" cy="847725"/>
          </a:xfrm>
          <a:custGeom>
            <a:avLst/>
            <a:gdLst/>
            <a:ahLst/>
            <a:cxnLst/>
            <a:rect l="l" t="t" r="r" b="b"/>
            <a:pathLst>
              <a:path w="0" h="847725">
                <a:moveTo>
                  <a:pt x="0" y="0"/>
                </a:moveTo>
                <a:lnTo>
                  <a:pt x="0" y="84712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041900" y="5315839"/>
            <a:ext cx="386080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0010" marR="184150">
              <a:lnSpc>
                <a:spcPct val="100000"/>
              </a:lnSpc>
              <a:spcBef>
                <a:spcPts val="100"/>
              </a:spcBef>
              <a:buSzPct val="94444"/>
              <a:buChar char="•"/>
              <a:tabLst>
                <a:tab pos="161290" algn="l"/>
              </a:tabLst>
            </a:pPr>
            <a:r>
              <a:rPr dirty="0" sz="1800">
                <a:latin typeface="Arial"/>
                <a:cs typeface="Arial"/>
              </a:rPr>
              <a:t>80% of patients </a:t>
            </a:r>
            <a:r>
              <a:rPr dirty="0" sz="1800" spc="-5">
                <a:latin typeface="Arial"/>
                <a:cs typeface="Arial"/>
              </a:rPr>
              <a:t>have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hypertension  (because of the mineralocorticoid  </a:t>
            </a:r>
            <a:r>
              <a:rPr dirty="0" sz="1800" spc="-5">
                <a:latin typeface="Arial"/>
                <a:cs typeface="Arial"/>
              </a:rPr>
              <a:t>effects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cortisol).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122422" y="176225"/>
            <a:ext cx="313436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ahoma"/>
                <a:cs typeface="Tahoma"/>
              </a:rPr>
              <a:t>Cushing’s</a:t>
            </a:r>
            <a:r>
              <a:rPr dirty="0" sz="2400" spc="-5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Syndrome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991" y="145296"/>
            <a:ext cx="4864707" cy="670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566917" y="0"/>
            <a:ext cx="3479800" cy="5149215"/>
          </a:xfrm>
          <a:prstGeom prst="rect">
            <a:avLst/>
          </a:prstGeom>
        </p:spPr>
        <p:txBody>
          <a:bodyPr wrap="square" lIns="0" tIns="2266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85"/>
              </a:spcBef>
            </a:pPr>
            <a:r>
              <a:rPr dirty="0" sz="2800" b="1">
                <a:latin typeface="Times New Roman"/>
                <a:cs typeface="Times New Roman"/>
              </a:rPr>
              <a:t>Cushing’ s</a:t>
            </a:r>
            <a:r>
              <a:rPr dirty="0" sz="2800" spc="-254" b="1">
                <a:latin typeface="Times New Roman"/>
                <a:cs typeface="Times New Roman"/>
              </a:rPr>
              <a:t> </a:t>
            </a:r>
            <a:r>
              <a:rPr dirty="0" sz="2800" spc="-10" b="1">
                <a:latin typeface="Times New Roman"/>
                <a:cs typeface="Times New Roman"/>
              </a:rPr>
              <a:t>Syndrome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680"/>
              </a:spcBef>
            </a:pPr>
            <a:r>
              <a:rPr dirty="0" sz="2800" spc="5">
                <a:latin typeface="Times New Roman"/>
                <a:cs typeface="Times New Roman"/>
              </a:rPr>
              <a:t>Many people </a:t>
            </a:r>
            <a:r>
              <a:rPr dirty="0" sz="2800">
                <a:latin typeface="Times New Roman"/>
                <a:cs typeface="Times New Roman"/>
              </a:rPr>
              <a:t>with  </a:t>
            </a:r>
            <a:r>
              <a:rPr dirty="0" sz="2800" spc="5">
                <a:latin typeface="Times New Roman"/>
                <a:cs typeface="Times New Roman"/>
              </a:rPr>
              <a:t>excess </a:t>
            </a:r>
            <a:r>
              <a:rPr dirty="0" sz="2800">
                <a:latin typeface="Times New Roman"/>
                <a:cs typeface="Times New Roman"/>
              </a:rPr>
              <a:t>cortisol</a:t>
            </a:r>
            <a:r>
              <a:rPr dirty="0" sz="2800" spc="-19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secretion  develop a peculiar </a:t>
            </a:r>
            <a:r>
              <a:rPr dirty="0" sz="2800" spc="-5">
                <a:latin typeface="Times New Roman"/>
                <a:cs typeface="Times New Roman"/>
              </a:rPr>
              <a:t>type  </a:t>
            </a:r>
            <a:r>
              <a:rPr dirty="0" sz="2800" spc="5">
                <a:latin typeface="Times New Roman"/>
                <a:cs typeface="Times New Roman"/>
              </a:rPr>
              <a:t>of </a:t>
            </a:r>
            <a:r>
              <a:rPr dirty="0" u="heavy" sz="2800" spc="-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obesity</a:t>
            </a:r>
            <a:r>
              <a:rPr dirty="0" sz="2800" spc="-25">
                <a:latin typeface="Times New Roman"/>
                <a:cs typeface="Times New Roman"/>
              </a:rPr>
              <a:t>, </a:t>
            </a:r>
            <a:r>
              <a:rPr dirty="0" sz="2800">
                <a:latin typeface="Times New Roman"/>
                <a:cs typeface="Times New Roman"/>
              </a:rPr>
              <a:t>with </a:t>
            </a:r>
            <a:r>
              <a:rPr dirty="0" sz="2800" spc="5">
                <a:latin typeface="Times New Roman"/>
                <a:cs typeface="Times New Roman"/>
              </a:rPr>
              <a:t>excess  </a:t>
            </a:r>
            <a:r>
              <a:rPr dirty="0" sz="2800">
                <a:latin typeface="Times New Roman"/>
                <a:cs typeface="Times New Roman"/>
              </a:rPr>
              <a:t>deposition of fat </a:t>
            </a:r>
            <a:r>
              <a:rPr dirty="0" sz="2800" spc="5">
                <a:latin typeface="Times New Roman"/>
                <a:cs typeface="Times New Roman"/>
              </a:rPr>
              <a:t>in the  chest and head regions  of the </a:t>
            </a:r>
            <a:r>
              <a:rPr dirty="0" sz="2800" spc="-40">
                <a:latin typeface="Times New Roman"/>
                <a:cs typeface="Times New Roman"/>
              </a:rPr>
              <a:t>body, </a:t>
            </a:r>
            <a:r>
              <a:rPr dirty="0" sz="2800" spc="5">
                <a:latin typeface="Times New Roman"/>
                <a:cs typeface="Times New Roman"/>
              </a:rPr>
              <a:t>giving </a:t>
            </a:r>
            <a:r>
              <a:rPr dirty="0" sz="2800">
                <a:latin typeface="Times New Roman"/>
                <a:cs typeface="Times New Roman"/>
              </a:rPr>
              <a:t>a  buffalo-like torso </a:t>
            </a:r>
            <a:r>
              <a:rPr dirty="0" sz="2800" spc="5">
                <a:latin typeface="Times New Roman"/>
                <a:cs typeface="Times New Roman"/>
              </a:rPr>
              <a:t>and </a:t>
            </a:r>
            <a:r>
              <a:rPr dirty="0" sz="2800">
                <a:latin typeface="Times New Roman"/>
                <a:cs typeface="Times New Roman"/>
              </a:rPr>
              <a:t>a  </a:t>
            </a:r>
            <a:r>
              <a:rPr dirty="0" sz="2800" spc="5">
                <a:latin typeface="Times New Roman"/>
                <a:cs typeface="Times New Roman"/>
              </a:rPr>
              <a:t>rounded </a:t>
            </a:r>
            <a:r>
              <a:rPr dirty="0" sz="2800">
                <a:latin typeface="Times New Roman"/>
                <a:cs typeface="Times New Roman"/>
              </a:rPr>
              <a:t>face, a </a:t>
            </a:r>
            <a:r>
              <a:rPr dirty="0" sz="2800" spc="-5">
                <a:latin typeface="Times New Roman"/>
                <a:cs typeface="Times New Roman"/>
              </a:rPr>
              <a:t>“moon-  </a:t>
            </a:r>
            <a:r>
              <a:rPr dirty="0" sz="2800">
                <a:latin typeface="Times New Roman"/>
                <a:cs typeface="Times New Roman"/>
              </a:rPr>
              <a:t>face”.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5715000"/>
            <a:ext cx="4953000" cy="990600"/>
          </a:xfrm>
          <a:custGeom>
            <a:avLst/>
            <a:gdLst/>
            <a:ahLst/>
            <a:cxnLst/>
            <a:rect l="l" t="t" r="r" b="b"/>
            <a:pathLst>
              <a:path w="4953000" h="990600">
                <a:moveTo>
                  <a:pt x="0" y="990600"/>
                </a:moveTo>
                <a:lnTo>
                  <a:pt x="4953000" y="990600"/>
                </a:lnTo>
                <a:lnTo>
                  <a:pt x="4953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01153" y="4953000"/>
            <a:ext cx="1730985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1175" y="1100137"/>
            <a:ext cx="6581775" cy="4657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5677" y="328929"/>
            <a:ext cx="485965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Features of </a:t>
            </a:r>
            <a:r>
              <a:rPr dirty="0" sz="2400" spc="-5">
                <a:latin typeface="Tahoma"/>
                <a:cs typeface="Tahoma"/>
              </a:rPr>
              <a:t>Cushing’s</a:t>
            </a:r>
            <a:r>
              <a:rPr dirty="0" sz="2400" spc="-9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Syndrome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24600" y="5181663"/>
            <a:ext cx="2590800" cy="14810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342638" y="6122619"/>
            <a:ext cx="7613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Tahoma"/>
                <a:cs typeface="Tahoma"/>
              </a:rPr>
              <a:t>striae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05400" y="6096000"/>
            <a:ext cx="2362200" cy="228600"/>
          </a:xfrm>
          <a:custGeom>
            <a:avLst/>
            <a:gdLst/>
            <a:ahLst/>
            <a:cxnLst/>
            <a:rect l="l" t="t" r="r" b="b"/>
            <a:pathLst>
              <a:path w="2362200" h="228600">
                <a:moveTo>
                  <a:pt x="0" y="228600"/>
                </a:moveTo>
                <a:lnTo>
                  <a:pt x="2362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481329"/>
            <a:ext cx="792670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 b="0">
                <a:latin typeface="Arial"/>
                <a:cs typeface="Arial"/>
              </a:rPr>
              <a:t>How </a:t>
            </a:r>
            <a:r>
              <a:rPr dirty="0" sz="2400" b="0">
                <a:latin typeface="Arial"/>
                <a:cs typeface="Arial"/>
              </a:rPr>
              <a:t>to </a:t>
            </a:r>
            <a:r>
              <a:rPr dirty="0" sz="2400" spc="-5" b="0">
                <a:latin typeface="Arial"/>
                <a:cs typeface="Arial"/>
              </a:rPr>
              <a:t>differentiate between </a:t>
            </a:r>
            <a:r>
              <a:rPr dirty="0" sz="2400" spc="5" b="0">
                <a:latin typeface="Arial"/>
                <a:cs typeface="Arial"/>
              </a:rPr>
              <a:t>ACTH-dependent </a:t>
            </a:r>
            <a:r>
              <a:rPr dirty="0" sz="2400" b="0">
                <a:latin typeface="Arial"/>
                <a:cs typeface="Arial"/>
              </a:rPr>
              <a:t>and</a:t>
            </a:r>
            <a:r>
              <a:rPr dirty="0" sz="2400" spc="-38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ACTH-  Independent </a:t>
            </a:r>
            <a:r>
              <a:rPr dirty="0" sz="2400" spc="-5" b="0">
                <a:latin typeface="Arial"/>
                <a:cs typeface="Arial"/>
              </a:rPr>
              <a:t>Cushing's</a:t>
            </a:r>
            <a:r>
              <a:rPr dirty="0" sz="2400" spc="-75" b="0">
                <a:latin typeface="Arial"/>
                <a:cs typeface="Arial"/>
              </a:rPr>
              <a:t> </a:t>
            </a:r>
            <a:r>
              <a:rPr dirty="0" sz="2400" spc="-5" b="0">
                <a:latin typeface="Arial"/>
                <a:cs typeface="Arial"/>
              </a:rPr>
              <a:t>syndrome?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396365"/>
            <a:ext cx="81559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4470" indent="-191770">
              <a:lnSpc>
                <a:spcPct val="100000"/>
              </a:lnSpc>
              <a:spcBef>
                <a:spcPts val="100"/>
              </a:spcBef>
              <a:buChar char="•"/>
              <a:tabLst>
                <a:tab pos="205104" algn="l"/>
              </a:tabLst>
            </a:pPr>
            <a:r>
              <a:rPr dirty="0" sz="2400">
                <a:latin typeface="Arial"/>
                <a:cs typeface="Arial"/>
              </a:rPr>
              <a:t>By administrating </a:t>
            </a:r>
            <a:r>
              <a:rPr dirty="0" sz="2400" spc="-5">
                <a:latin typeface="Arial"/>
                <a:cs typeface="Arial"/>
              </a:rPr>
              <a:t>large </a:t>
            </a:r>
            <a:r>
              <a:rPr dirty="0" sz="2400">
                <a:latin typeface="Arial"/>
                <a:cs typeface="Arial"/>
              </a:rPr>
              <a:t>doses of </a:t>
            </a:r>
            <a:r>
              <a:rPr dirty="0" sz="2400" i="1">
                <a:latin typeface="Arial"/>
                <a:cs typeface="Arial"/>
              </a:rPr>
              <a:t>cortisol</a:t>
            </a:r>
            <a:r>
              <a:rPr dirty="0" sz="2400" spc="-75" i="1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</a:t>
            </a:r>
            <a:r>
              <a:rPr dirty="0" sz="2400" i="1">
                <a:latin typeface="Arial"/>
                <a:cs typeface="Arial"/>
              </a:rPr>
              <a:t>dexamethasone</a:t>
            </a:r>
            <a:r>
              <a:rPr dirty="0" sz="2400">
                <a:latin typeface="Arial"/>
                <a:cs typeface="Arial"/>
              </a:rPr>
              <a:t>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8076" y="2287523"/>
            <a:ext cx="3175" cy="3886835"/>
          </a:xfrm>
          <a:custGeom>
            <a:avLst/>
            <a:gdLst/>
            <a:ahLst/>
            <a:cxnLst/>
            <a:rect l="l" t="t" r="r" b="b"/>
            <a:pathLst>
              <a:path w="3175" h="3886835">
                <a:moveTo>
                  <a:pt x="3175" y="0"/>
                </a:moveTo>
                <a:lnTo>
                  <a:pt x="0" y="3886263"/>
                </a:lnTo>
              </a:path>
            </a:pathLst>
          </a:custGeom>
          <a:ln w="57150">
            <a:solidFill>
              <a:srgbClr val="096C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83540" y="2085212"/>
            <a:ext cx="3601085" cy="6343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dirty="0" sz="2000" spc="-5">
                <a:latin typeface="Arial"/>
                <a:cs typeface="Arial"/>
              </a:rPr>
              <a:t>In </a:t>
            </a:r>
            <a:r>
              <a:rPr dirty="0" sz="2000" spc="-10">
                <a:latin typeface="Arial"/>
                <a:cs typeface="Arial"/>
              </a:rPr>
              <a:t>patients </a:t>
            </a:r>
            <a:r>
              <a:rPr dirty="0" sz="2000" spc="-15">
                <a:latin typeface="Arial"/>
                <a:cs typeface="Arial"/>
              </a:rPr>
              <a:t>with </a:t>
            </a:r>
            <a:r>
              <a:rPr dirty="0" sz="2000" spc="-5">
                <a:latin typeface="Symbol"/>
                <a:cs typeface="Symbol"/>
              </a:rPr>
              <a:t>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Arial"/>
                <a:cs typeface="Arial"/>
              </a:rPr>
              <a:t>ACTH </a:t>
            </a:r>
            <a:r>
              <a:rPr dirty="0" sz="2000" spc="-10">
                <a:latin typeface="Times New Roman"/>
                <a:cs typeface="Times New Roman"/>
              </a:rPr>
              <a:t>→ </a:t>
            </a:r>
            <a:r>
              <a:rPr dirty="0" sz="2000" spc="-10">
                <a:latin typeface="Arial"/>
                <a:cs typeface="Arial"/>
              </a:rPr>
              <a:t>no  </a:t>
            </a:r>
            <a:r>
              <a:rPr dirty="0" sz="2000" spc="-5">
                <a:latin typeface="Arial"/>
                <a:cs typeface="Arial"/>
              </a:rPr>
              <a:t>suppression of </a:t>
            </a:r>
            <a:r>
              <a:rPr dirty="0" sz="2000">
                <a:latin typeface="Arial"/>
                <a:cs typeface="Arial"/>
              </a:rPr>
              <a:t>ACTH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secretion.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5311" y="2145537"/>
            <a:ext cx="3919220" cy="12446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661035">
              <a:lnSpc>
                <a:spcPct val="100000"/>
              </a:lnSpc>
              <a:spcBef>
                <a:spcPts val="90"/>
              </a:spcBef>
            </a:pPr>
            <a:r>
              <a:rPr dirty="0" sz="2000" spc="-10">
                <a:latin typeface="Arial"/>
                <a:cs typeface="Arial"/>
              </a:rPr>
              <a:t>patients </a:t>
            </a:r>
            <a:r>
              <a:rPr dirty="0" sz="2000" spc="-15">
                <a:latin typeface="Arial"/>
                <a:cs typeface="Arial"/>
              </a:rPr>
              <a:t>with </a:t>
            </a:r>
            <a:r>
              <a:rPr dirty="0" sz="2000">
                <a:latin typeface="Arial"/>
                <a:cs typeface="Arial"/>
              </a:rPr>
              <a:t>primary </a:t>
            </a:r>
            <a:r>
              <a:rPr dirty="0" sz="2000" spc="-10">
                <a:latin typeface="Arial"/>
                <a:cs typeface="Arial"/>
              </a:rPr>
              <a:t>adrenal  overproduction </a:t>
            </a:r>
            <a:r>
              <a:rPr dirty="0" sz="2000" spc="-5">
                <a:latin typeface="Arial"/>
                <a:cs typeface="Arial"/>
              </a:rPr>
              <a:t>of</a:t>
            </a:r>
            <a:r>
              <a:rPr dirty="0" sz="2000" spc="4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cortisol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10">
                <a:latin typeface="Arial"/>
                <a:cs typeface="Arial"/>
              </a:rPr>
              <a:t>(ACTH-independent) → </a:t>
            </a:r>
            <a:r>
              <a:rPr dirty="0" sz="2000" spc="-5">
                <a:latin typeface="Symbol"/>
                <a:cs typeface="Symbol"/>
              </a:rPr>
              <a:t>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15">
                <a:latin typeface="Arial"/>
                <a:cs typeface="Arial"/>
              </a:rPr>
              <a:t>levels</a:t>
            </a:r>
            <a:r>
              <a:rPr dirty="0" sz="2000" spc="20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latin typeface="Arial"/>
                <a:cs typeface="Arial"/>
              </a:rPr>
              <a:t>ACTH.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1959" y="2880360"/>
            <a:ext cx="3334512" cy="3739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7200" y="2895600"/>
            <a:ext cx="32512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8150" y="2876550"/>
            <a:ext cx="3289300" cy="3695700"/>
          </a:xfrm>
          <a:custGeom>
            <a:avLst/>
            <a:gdLst/>
            <a:ahLst/>
            <a:cxnLst/>
            <a:rect l="l" t="t" r="r" b="b"/>
            <a:pathLst>
              <a:path w="3289300" h="3695700">
                <a:moveTo>
                  <a:pt x="0" y="3695700"/>
                </a:moveTo>
                <a:lnTo>
                  <a:pt x="3289300" y="3695700"/>
                </a:lnTo>
                <a:lnTo>
                  <a:pt x="3289300" y="0"/>
                </a:lnTo>
                <a:lnTo>
                  <a:pt x="0" y="0"/>
                </a:lnTo>
                <a:lnTo>
                  <a:pt x="0" y="3695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30960" y="3240072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4" h="0">
                <a:moveTo>
                  <a:pt x="0" y="0"/>
                </a:moveTo>
                <a:lnTo>
                  <a:pt x="197167" y="0"/>
                </a:lnTo>
              </a:path>
            </a:pathLst>
          </a:custGeom>
          <a:ln w="54513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30960" y="3212815"/>
            <a:ext cx="197485" cy="54610"/>
          </a:xfrm>
          <a:custGeom>
            <a:avLst/>
            <a:gdLst/>
            <a:ahLst/>
            <a:cxnLst/>
            <a:rect l="l" t="t" r="r" b="b"/>
            <a:pathLst>
              <a:path w="197484" h="54610">
                <a:moveTo>
                  <a:pt x="0" y="54513"/>
                </a:moveTo>
                <a:lnTo>
                  <a:pt x="197167" y="54513"/>
                </a:lnTo>
                <a:lnTo>
                  <a:pt x="197167" y="0"/>
                </a:lnTo>
                <a:lnTo>
                  <a:pt x="0" y="0"/>
                </a:lnTo>
                <a:lnTo>
                  <a:pt x="0" y="54513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07160" y="4459272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4" h="0">
                <a:moveTo>
                  <a:pt x="0" y="0"/>
                </a:moveTo>
                <a:lnTo>
                  <a:pt x="197167" y="0"/>
                </a:lnTo>
              </a:path>
            </a:pathLst>
          </a:custGeom>
          <a:ln w="54513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07160" y="4432015"/>
            <a:ext cx="197485" cy="54610"/>
          </a:xfrm>
          <a:custGeom>
            <a:avLst/>
            <a:gdLst/>
            <a:ahLst/>
            <a:cxnLst/>
            <a:rect l="l" t="t" r="r" b="b"/>
            <a:pathLst>
              <a:path w="197484" h="54610">
                <a:moveTo>
                  <a:pt x="0" y="54513"/>
                </a:moveTo>
                <a:lnTo>
                  <a:pt x="197167" y="54513"/>
                </a:lnTo>
                <a:lnTo>
                  <a:pt x="197167" y="0"/>
                </a:lnTo>
                <a:lnTo>
                  <a:pt x="0" y="0"/>
                </a:lnTo>
                <a:lnTo>
                  <a:pt x="0" y="54513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00400" y="5181600"/>
            <a:ext cx="609600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0" y="190500"/>
                </a:moveTo>
                <a:lnTo>
                  <a:pt x="19076" y="124050"/>
                </a:lnTo>
                <a:lnTo>
                  <a:pt x="71705" y="67785"/>
                </a:lnTo>
                <a:lnTo>
                  <a:pt x="108446" y="44821"/>
                </a:lnTo>
                <a:lnTo>
                  <a:pt x="150988" y="26020"/>
                </a:lnTo>
                <a:lnTo>
                  <a:pt x="198470" y="11924"/>
                </a:lnTo>
                <a:lnTo>
                  <a:pt x="250027" y="3070"/>
                </a:lnTo>
                <a:lnTo>
                  <a:pt x="304800" y="0"/>
                </a:lnTo>
                <a:lnTo>
                  <a:pt x="359572" y="3070"/>
                </a:lnTo>
                <a:lnTo>
                  <a:pt x="411129" y="11924"/>
                </a:lnTo>
                <a:lnTo>
                  <a:pt x="458611" y="26020"/>
                </a:lnTo>
                <a:lnTo>
                  <a:pt x="501153" y="44821"/>
                </a:lnTo>
                <a:lnTo>
                  <a:pt x="537894" y="67785"/>
                </a:lnTo>
                <a:lnTo>
                  <a:pt x="567972" y="94375"/>
                </a:lnTo>
                <a:lnTo>
                  <a:pt x="604687" y="156271"/>
                </a:lnTo>
                <a:lnTo>
                  <a:pt x="609600" y="190500"/>
                </a:lnTo>
                <a:lnTo>
                  <a:pt x="604687" y="224728"/>
                </a:lnTo>
                <a:lnTo>
                  <a:pt x="567972" y="286624"/>
                </a:lnTo>
                <a:lnTo>
                  <a:pt x="537894" y="313214"/>
                </a:lnTo>
                <a:lnTo>
                  <a:pt x="501153" y="336178"/>
                </a:lnTo>
                <a:lnTo>
                  <a:pt x="458611" y="354979"/>
                </a:lnTo>
                <a:lnTo>
                  <a:pt x="411129" y="369075"/>
                </a:lnTo>
                <a:lnTo>
                  <a:pt x="359572" y="377929"/>
                </a:lnTo>
                <a:lnTo>
                  <a:pt x="304800" y="381000"/>
                </a:lnTo>
                <a:lnTo>
                  <a:pt x="250027" y="377929"/>
                </a:lnTo>
                <a:lnTo>
                  <a:pt x="198470" y="369075"/>
                </a:lnTo>
                <a:lnTo>
                  <a:pt x="150988" y="354979"/>
                </a:lnTo>
                <a:lnTo>
                  <a:pt x="108446" y="336178"/>
                </a:lnTo>
                <a:lnTo>
                  <a:pt x="71705" y="313214"/>
                </a:lnTo>
                <a:lnTo>
                  <a:pt x="41627" y="286624"/>
                </a:lnTo>
                <a:lnTo>
                  <a:pt x="4912" y="224728"/>
                </a:lnTo>
                <a:lnTo>
                  <a:pt x="0" y="190500"/>
                </a:lnTo>
                <a:close/>
              </a:path>
            </a:pathLst>
          </a:custGeom>
          <a:ln w="38100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381000"/>
            <a:ext cx="5105400" cy="1676400"/>
          </a:xfrm>
          <a:prstGeom prst="rect"/>
          <a:ln w="9525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550">
              <a:latin typeface="Times New Roman"/>
              <a:cs typeface="Times New Roman"/>
            </a:endParaRPr>
          </a:p>
          <a:p>
            <a:pPr marL="857885">
              <a:lnSpc>
                <a:spcPct val="100000"/>
              </a:lnSpc>
            </a:pPr>
            <a:r>
              <a:rPr dirty="0" sz="4000">
                <a:latin typeface="Arial"/>
                <a:cs typeface="Arial"/>
              </a:rPr>
              <a:t>Abnormalities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8000" y="2438400"/>
            <a:ext cx="2433955" cy="70802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1440" marR="180340">
              <a:lnSpc>
                <a:spcPct val="100000"/>
              </a:lnSpc>
              <a:spcBef>
                <a:spcPts val="315"/>
              </a:spcBef>
            </a:pPr>
            <a:r>
              <a:rPr dirty="0" sz="2000" spc="-5">
                <a:latin typeface="Arial"/>
                <a:cs typeface="Arial"/>
              </a:rPr>
              <a:t>(Increase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secretion  of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corticosteroid)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0500" y="2362263"/>
            <a:ext cx="2730500" cy="97345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3345" marR="578485">
              <a:lnSpc>
                <a:spcPct val="100000"/>
              </a:lnSpc>
              <a:spcBef>
                <a:spcPts val="320"/>
              </a:spcBef>
            </a:pPr>
            <a:r>
              <a:rPr dirty="0" sz="1800">
                <a:latin typeface="Arial"/>
                <a:cs typeface="Arial"/>
              </a:rPr>
              <a:t>(Decrease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secretion  of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glucocorticoids</a:t>
            </a:r>
            <a:endParaRPr sz="1800">
              <a:latin typeface="Arial"/>
              <a:cs typeface="Arial"/>
            </a:endParaRPr>
          </a:p>
          <a:p>
            <a:pPr marL="156845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mineralocorticoids)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76400" y="3429000"/>
            <a:ext cx="1607343" cy="2228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87323" y="5762040"/>
            <a:ext cx="272732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Tahoma"/>
                <a:cs typeface="Tahoma"/>
              </a:rPr>
              <a:t>Cushing’s</a:t>
            </a:r>
            <a:r>
              <a:rPr dirty="0" sz="2400" spc="-65">
                <a:latin typeface="Tahoma"/>
                <a:cs typeface="Tahoma"/>
              </a:rPr>
              <a:t> </a:t>
            </a:r>
            <a:r>
              <a:rPr dirty="0" sz="2400" spc="-10">
                <a:latin typeface="Tahoma"/>
                <a:cs typeface="Tahoma"/>
              </a:rPr>
              <a:t>Syndrome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50073" y="3473617"/>
            <a:ext cx="2955726" cy="2198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165216" y="5828791"/>
            <a:ext cx="3125470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>
                <a:latin typeface="Arial"/>
                <a:cs typeface="Arial"/>
              </a:rPr>
              <a:t>(Addison's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 spc="5">
                <a:latin typeface="Arial"/>
                <a:cs typeface="Arial"/>
              </a:rPr>
              <a:t>disease)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2197100"/>
            <a:ext cx="7213600" cy="3108325"/>
          </a:xfrm>
          <a:custGeom>
            <a:avLst/>
            <a:gdLst/>
            <a:ahLst/>
            <a:cxnLst/>
            <a:rect l="l" t="t" r="r" b="b"/>
            <a:pathLst>
              <a:path w="7213600" h="3108325">
                <a:moveTo>
                  <a:pt x="0" y="3108325"/>
                </a:moveTo>
                <a:lnTo>
                  <a:pt x="7213600" y="3108325"/>
                </a:lnTo>
                <a:lnTo>
                  <a:pt x="7213600" y="0"/>
                </a:lnTo>
                <a:lnTo>
                  <a:pt x="0" y="0"/>
                </a:lnTo>
                <a:lnTo>
                  <a:pt x="0" y="3108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7244" y="1310766"/>
            <a:ext cx="7060565" cy="39262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30" b="1">
                <a:latin typeface="Trebuchet MS"/>
                <a:cs typeface="Trebuchet MS"/>
              </a:rPr>
              <a:t>At</a:t>
            </a:r>
            <a:r>
              <a:rPr dirty="0" sz="2400" spc="-190" b="1">
                <a:latin typeface="Trebuchet MS"/>
                <a:cs typeface="Trebuchet MS"/>
              </a:rPr>
              <a:t> </a:t>
            </a:r>
            <a:r>
              <a:rPr dirty="0" sz="2400" spc="-140" b="1">
                <a:latin typeface="Trebuchet MS"/>
                <a:cs typeface="Trebuchet MS"/>
              </a:rPr>
              <a:t>the</a:t>
            </a:r>
            <a:r>
              <a:rPr dirty="0" sz="2400" spc="-204" b="1">
                <a:latin typeface="Trebuchet MS"/>
                <a:cs typeface="Trebuchet MS"/>
              </a:rPr>
              <a:t> </a:t>
            </a:r>
            <a:r>
              <a:rPr dirty="0" sz="2400" spc="-140" b="1">
                <a:latin typeface="Trebuchet MS"/>
                <a:cs typeface="Trebuchet MS"/>
              </a:rPr>
              <a:t>end</a:t>
            </a:r>
            <a:r>
              <a:rPr dirty="0" sz="2400" spc="-185" b="1">
                <a:latin typeface="Trebuchet MS"/>
                <a:cs typeface="Trebuchet MS"/>
              </a:rPr>
              <a:t> </a:t>
            </a:r>
            <a:r>
              <a:rPr dirty="0" sz="2400" spc="-100" b="1">
                <a:latin typeface="Trebuchet MS"/>
                <a:cs typeface="Trebuchet MS"/>
              </a:rPr>
              <a:t>of</a:t>
            </a:r>
            <a:r>
              <a:rPr dirty="0" sz="2400" spc="-185" b="1">
                <a:latin typeface="Trebuchet MS"/>
                <a:cs typeface="Trebuchet MS"/>
              </a:rPr>
              <a:t> </a:t>
            </a:r>
            <a:r>
              <a:rPr dirty="0" sz="2400" spc="-114" b="1">
                <a:latin typeface="Trebuchet MS"/>
                <a:cs typeface="Trebuchet MS"/>
              </a:rPr>
              <a:t>this</a:t>
            </a:r>
            <a:r>
              <a:rPr dirty="0" sz="2400" spc="-190" b="1">
                <a:latin typeface="Trebuchet MS"/>
                <a:cs typeface="Trebuchet MS"/>
              </a:rPr>
              <a:t> </a:t>
            </a:r>
            <a:r>
              <a:rPr dirty="0" sz="2400" spc="-165" b="1">
                <a:latin typeface="Trebuchet MS"/>
                <a:cs typeface="Trebuchet MS"/>
              </a:rPr>
              <a:t>lecture</a:t>
            </a:r>
            <a:r>
              <a:rPr dirty="0" sz="2400" spc="-229" b="1">
                <a:latin typeface="Trebuchet MS"/>
                <a:cs typeface="Trebuchet MS"/>
              </a:rPr>
              <a:t> </a:t>
            </a:r>
            <a:r>
              <a:rPr dirty="0" sz="2400" spc="-130" b="1">
                <a:latin typeface="Trebuchet MS"/>
                <a:cs typeface="Trebuchet MS"/>
              </a:rPr>
              <a:t>student</a:t>
            </a:r>
            <a:r>
              <a:rPr dirty="0" sz="2400" spc="-185" b="1">
                <a:latin typeface="Trebuchet MS"/>
                <a:cs typeface="Trebuchet MS"/>
              </a:rPr>
              <a:t> </a:t>
            </a:r>
            <a:r>
              <a:rPr dirty="0" sz="2400" spc="-105" b="1">
                <a:latin typeface="Trebuchet MS"/>
                <a:cs typeface="Trebuchet MS"/>
              </a:rPr>
              <a:t>should</a:t>
            </a:r>
            <a:r>
              <a:rPr dirty="0" sz="2400" spc="-240" b="1">
                <a:latin typeface="Trebuchet MS"/>
                <a:cs typeface="Trebuchet MS"/>
              </a:rPr>
              <a:t> </a:t>
            </a:r>
            <a:r>
              <a:rPr dirty="0" sz="2400" spc="-140" b="1">
                <a:latin typeface="Trebuchet MS"/>
                <a:cs typeface="Trebuchet MS"/>
              </a:rPr>
              <a:t>be</a:t>
            </a:r>
            <a:r>
              <a:rPr dirty="0" sz="2400" spc="-185" b="1">
                <a:latin typeface="Trebuchet MS"/>
                <a:cs typeface="Trebuchet MS"/>
              </a:rPr>
              <a:t> </a:t>
            </a:r>
            <a:r>
              <a:rPr dirty="0" sz="2400" spc="-125" b="1">
                <a:latin typeface="Trebuchet MS"/>
                <a:cs typeface="Trebuchet MS"/>
              </a:rPr>
              <a:t>able</a:t>
            </a:r>
            <a:r>
              <a:rPr dirty="0" sz="2400" spc="-200" b="1">
                <a:latin typeface="Trebuchet MS"/>
                <a:cs typeface="Trebuchet MS"/>
              </a:rPr>
              <a:t> </a:t>
            </a:r>
            <a:r>
              <a:rPr dirty="0" sz="2400" spc="-145" b="1">
                <a:latin typeface="Trebuchet MS"/>
                <a:cs typeface="Trebuchet MS"/>
              </a:rPr>
              <a:t>to: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algn="just" marL="299085" marR="7620" indent="-286385">
              <a:lnSpc>
                <a:spcPct val="100000"/>
              </a:lnSpc>
              <a:spcBef>
                <a:spcPts val="1540"/>
              </a:spcBef>
              <a:buClr>
                <a:srgbClr val="C00000"/>
              </a:buClr>
              <a:buFont typeface="Wingdings"/>
              <a:buChar char=""/>
              <a:tabLst>
                <a:tab pos="299720" algn="l"/>
              </a:tabLst>
            </a:pPr>
            <a:r>
              <a:rPr dirty="0" sz="2800" spc="-150">
                <a:latin typeface="Arial"/>
                <a:cs typeface="Arial"/>
              </a:rPr>
              <a:t>Describe </a:t>
            </a:r>
            <a:r>
              <a:rPr dirty="0" sz="2800" spc="-35">
                <a:latin typeface="Arial"/>
                <a:cs typeface="Arial"/>
              </a:rPr>
              <a:t>the </a:t>
            </a:r>
            <a:r>
              <a:rPr dirty="0" sz="2800" spc="-90">
                <a:latin typeface="Arial"/>
                <a:cs typeface="Arial"/>
              </a:rPr>
              <a:t>metabolism </a:t>
            </a:r>
            <a:r>
              <a:rPr dirty="0" sz="2800" spc="-135">
                <a:latin typeface="Arial"/>
                <a:cs typeface="Arial"/>
              </a:rPr>
              <a:t>and </a:t>
            </a:r>
            <a:r>
              <a:rPr dirty="0" sz="2800" spc="-120">
                <a:latin typeface="Arial"/>
                <a:cs typeface="Arial"/>
              </a:rPr>
              <a:t>physiological  </a:t>
            </a:r>
            <a:r>
              <a:rPr dirty="0" sz="2800" spc="-95">
                <a:latin typeface="Arial"/>
                <a:cs typeface="Arial"/>
              </a:rPr>
              <a:t>effects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240">
                <a:latin typeface="Arial"/>
                <a:cs typeface="Arial"/>
              </a:rPr>
              <a:t> </a:t>
            </a:r>
            <a:r>
              <a:rPr dirty="0" sz="2800" spc="-95">
                <a:latin typeface="Arial"/>
                <a:cs typeface="Arial"/>
              </a:rPr>
              <a:t>glucocorticoids.</a:t>
            </a:r>
            <a:endParaRPr sz="2800">
              <a:latin typeface="Arial"/>
              <a:cs typeface="Arial"/>
            </a:endParaRPr>
          </a:p>
          <a:p>
            <a:pPr algn="just" marL="299085" marR="5715" indent="-286385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"/>
              <a:tabLst>
                <a:tab pos="299720" algn="l"/>
              </a:tabLst>
            </a:pPr>
            <a:r>
              <a:rPr dirty="0" sz="2800" spc="-150">
                <a:latin typeface="Arial"/>
                <a:cs typeface="Arial"/>
              </a:rPr>
              <a:t>Describe </a:t>
            </a:r>
            <a:r>
              <a:rPr dirty="0" sz="2800" spc="-35">
                <a:latin typeface="Arial"/>
                <a:cs typeface="Arial"/>
              </a:rPr>
              <a:t>the </a:t>
            </a:r>
            <a:r>
              <a:rPr dirty="0" sz="2800" spc="-155">
                <a:latin typeface="Arial"/>
                <a:cs typeface="Arial"/>
              </a:rPr>
              <a:t>mechanisms </a:t>
            </a:r>
            <a:r>
              <a:rPr dirty="0" sz="2800">
                <a:latin typeface="Arial"/>
                <a:cs typeface="Arial"/>
              </a:rPr>
              <a:t>that </a:t>
            </a:r>
            <a:r>
              <a:rPr dirty="0" sz="2800" spc="-95">
                <a:latin typeface="Arial"/>
                <a:cs typeface="Arial"/>
              </a:rPr>
              <a:t>regulate  </a:t>
            </a:r>
            <a:r>
              <a:rPr dirty="0" sz="2800" spc="-100">
                <a:latin typeface="Arial"/>
                <a:cs typeface="Arial"/>
              </a:rPr>
              <a:t>secretion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204">
                <a:latin typeface="Arial"/>
                <a:cs typeface="Arial"/>
              </a:rPr>
              <a:t> </a:t>
            </a:r>
            <a:r>
              <a:rPr dirty="0" sz="2800" spc="-100">
                <a:latin typeface="Arial"/>
                <a:cs typeface="Arial"/>
              </a:rPr>
              <a:t>glucocorticoids</a:t>
            </a:r>
            <a:endParaRPr sz="2800">
              <a:latin typeface="Arial"/>
              <a:cs typeface="Arial"/>
            </a:endParaRPr>
          </a:p>
          <a:p>
            <a:pPr algn="just" marL="299085" marR="5080" indent="-286385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"/>
              <a:tabLst>
                <a:tab pos="299720" algn="l"/>
              </a:tabLst>
            </a:pPr>
            <a:r>
              <a:rPr dirty="0" sz="2800" spc="-150">
                <a:latin typeface="Arial"/>
                <a:cs typeface="Arial"/>
              </a:rPr>
              <a:t>Describe </a:t>
            </a:r>
            <a:r>
              <a:rPr dirty="0" sz="2800" spc="-35">
                <a:latin typeface="Arial"/>
                <a:cs typeface="Arial"/>
              </a:rPr>
              <a:t>the </a:t>
            </a:r>
            <a:r>
              <a:rPr dirty="0" sz="2800" spc="-95">
                <a:latin typeface="Arial"/>
                <a:cs typeface="Arial"/>
              </a:rPr>
              <a:t>main </a:t>
            </a:r>
            <a:r>
              <a:rPr dirty="0" sz="2800" spc="-100">
                <a:latin typeface="Arial"/>
                <a:cs typeface="Arial"/>
              </a:rPr>
              <a:t>features </a:t>
            </a:r>
            <a:r>
              <a:rPr dirty="0" sz="2800">
                <a:latin typeface="Arial"/>
                <a:cs typeface="Arial"/>
              </a:rPr>
              <a:t>of </a:t>
            </a:r>
            <a:r>
              <a:rPr dirty="0" sz="2800" spc="-35">
                <a:latin typeface="Arial"/>
                <a:cs typeface="Arial"/>
              </a:rPr>
              <a:t>the </a:t>
            </a:r>
            <a:r>
              <a:rPr dirty="0" sz="2800" spc="-190">
                <a:latin typeface="Arial"/>
                <a:cs typeface="Arial"/>
              </a:rPr>
              <a:t>diseases  caused </a:t>
            </a:r>
            <a:r>
              <a:rPr dirty="0" sz="2800" spc="-130">
                <a:latin typeface="Arial"/>
                <a:cs typeface="Arial"/>
              </a:rPr>
              <a:t>by </a:t>
            </a:r>
            <a:r>
              <a:rPr dirty="0" sz="2800" spc="-245">
                <a:latin typeface="Arial"/>
                <a:cs typeface="Arial"/>
              </a:rPr>
              <a:t>excess </a:t>
            </a:r>
            <a:r>
              <a:rPr dirty="0" sz="2800" spc="-15">
                <a:latin typeface="Arial"/>
                <a:cs typeface="Arial"/>
              </a:rPr>
              <a:t>or </a:t>
            </a:r>
            <a:r>
              <a:rPr dirty="0" sz="2800" spc="-105">
                <a:latin typeface="Arial"/>
                <a:cs typeface="Arial"/>
              </a:rPr>
              <a:t>deficiency </a:t>
            </a:r>
            <a:r>
              <a:rPr dirty="0" sz="2800">
                <a:latin typeface="Arial"/>
                <a:cs typeface="Arial"/>
              </a:rPr>
              <a:t>of </a:t>
            </a:r>
            <a:r>
              <a:rPr dirty="0" sz="2800" spc="-175">
                <a:latin typeface="Arial"/>
                <a:cs typeface="Arial"/>
              </a:rPr>
              <a:t>each </a:t>
            </a:r>
            <a:r>
              <a:rPr dirty="0" sz="2800">
                <a:latin typeface="Arial"/>
                <a:cs typeface="Arial"/>
              </a:rPr>
              <a:t>of </a:t>
            </a:r>
            <a:r>
              <a:rPr dirty="0" sz="2800" spc="-35">
                <a:latin typeface="Arial"/>
                <a:cs typeface="Arial"/>
              </a:rPr>
              <a:t>the  </a:t>
            </a:r>
            <a:r>
              <a:rPr dirty="0" sz="2800" spc="-110">
                <a:latin typeface="Arial"/>
                <a:cs typeface="Arial"/>
              </a:rPr>
              <a:t>hormones </a:t>
            </a:r>
            <a:r>
              <a:rPr dirty="0" sz="2800">
                <a:latin typeface="Arial"/>
                <a:cs typeface="Arial"/>
              </a:rPr>
              <a:t>of </a:t>
            </a:r>
            <a:r>
              <a:rPr dirty="0" sz="2800" spc="-35">
                <a:latin typeface="Arial"/>
                <a:cs typeface="Arial"/>
              </a:rPr>
              <a:t>the </a:t>
            </a:r>
            <a:r>
              <a:rPr dirty="0" sz="2800" spc="-110">
                <a:latin typeface="Arial"/>
                <a:cs typeface="Arial"/>
              </a:rPr>
              <a:t>adrenal</a:t>
            </a:r>
            <a:r>
              <a:rPr dirty="0" sz="2800" spc="-445">
                <a:latin typeface="Arial"/>
                <a:cs typeface="Arial"/>
              </a:rPr>
              <a:t> </a:t>
            </a:r>
            <a:r>
              <a:rPr dirty="0" sz="2800" spc="-114">
                <a:latin typeface="Arial"/>
                <a:cs typeface="Arial"/>
              </a:rPr>
              <a:t>gland.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44570" y="554481"/>
            <a:ext cx="1826260" cy="4533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5">
                <a:latin typeface="Arial"/>
                <a:cs typeface="Arial"/>
              </a:rPr>
              <a:t>O</a:t>
            </a:r>
            <a:r>
              <a:rPr dirty="0" sz="2800" spc="-15">
                <a:latin typeface="Arial"/>
                <a:cs typeface="Arial"/>
              </a:rPr>
              <a:t>b</a:t>
            </a:r>
            <a:r>
              <a:rPr dirty="0" sz="2800" spc="5">
                <a:latin typeface="Arial"/>
                <a:cs typeface="Arial"/>
              </a:rPr>
              <a:t>j</a:t>
            </a:r>
            <a:r>
              <a:rPr dirty="0" sz="2800">
                <a:latin typeface="Arial"/>
                <a:cs typeface="Arial"/>
              </a:rPr>
              <a:t>ect</a:t>
            </a:r>
            <a:r>
              <a:rPr dirty="0" sz="2800" spc="5">
                <a:latin typeface="Arial"/>
                <a:cs typeface="Arial"/>
              </a:rPr>
              <a:t>i</a:t>
            </a:r>
            <a:r>
              <a:rPr dirty="0" sz="2800" spc="-30">
                <a:latin typeface="Arial"/>
                <a:cs typeface="Arial"/>
              </a:rPr>
              <a:t>v</a:t>
            </a:r>
            <a:r>
              <a:rPr dirty="0" sz="280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4229" y="559130"/>
            <a:ext cx="7181850" cy="7867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0" spc="-145" b="0">
                <a:latin typeface="Arial"/>
                <a:cs typeface="Arial"/>
              </a:rPr>
              <a:t>Adrenocortical</a:t>
            </a:r>
            <a:r>
              <a:rPr dirty="0" sz="5000" spc="-345" b="0">
                <a:latin typeface="Arial"/>
                <a:cs typeface="Arial"/>
              </a:rPr>
              <a:t> </a:t>
            </a:r>
            <a:r>
              <a:rPr dirty="0" sz="5000" spc="-155" b="0">
                <a:latin typeface="Arial"/>
                <a:cs typeface="Arial"/>
              </a:rPr>
              <a:t>insufficiency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2060624"/>
            <a:ext cx="7679690" cy="222885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50"/>
              </a:spcBef>
              <a:buSzPct val="94230"/>
              <a:buFont typeface="Arial"/>
              <a:buChar char=""/>
              <a:tabLst>
                <a:tab pos="287655" algn="l"/>
              </a:tabLst>
            </a:pPr>
            <a:r>
              <a:rPr dirty="0" sz="2600" spc="-55">
                <a:latin typeface="Georgia"/>
                <a:cs typeface="Georgia"/>
              </a:rPr>
              <a:t>primary </a:t>
            </a:r>
            <a:r>
              <a:rPr dirty="0" sz="2600" spc="-40">
                <a:latin typeface="Georgia"/>
                <a:cs typeface="Georgia"/>
              </a:rPr>
              <a:t>causes, </a:t>
            </a:r>
            <a:r>
              <a:rPr dirty="0" sz="2600" spc="-25">
                <a:latin typeface="Georgia"/>
                <a:cs typeface="Georgia"/>
              </a:rPr>
              <a:t>ie. </a:t>
            </a:r>
            <a:r>
              <a:rPr dirty="0" sz="2600" spc="-70" b="1">
                <a:latin typeface="Arial"/>
                <a:cs typeface="Arial"/>
              </a:rPr>
              <a:t>Addison’s</a:t>
            </a:r>
            <a:r>
              <a:rPr dirty="0" sz="2600" spc="140" b="1">
                <a:latin typeface="Arial"/>
                <a:cs typeface="Arial"/>
              </a:rPr>
              <a:t> </a:t>
            </a:r>
            <a:r>
              <a:rPr dirty="0" sz="2600" spc="-80" b="1">
                <a:latin typeface="Arial"/>
                <a:cs typeface="Arial"/>
              </a:rPr>
              <a:t>disease</a:t>
            </a:r>
            <a:endParaRPr sz="2600">
              <a:latin typeface="Arial"/>
              <a:cs typeface="Arial"/>
            </a:endParaRPr>
          </a:p>
          <a:p>
            <a:pPr lvl="1" marL="652780" marR="5080" indent="-247015">
              <a:lnSpc>
                <a:spcPct val="100000"/>
              </a:lnSpc>
              <a:spcBef>
                <a:spcPts val="615"/>
              </a:spcBef>
              <a:buSzPct val="85416"/>
              <a:buFont typeface="Arial"/>
              <a:buChar char=""/>
              <a:tabLst>
                <a:tab pos="653415" algn="l"/>
              </a:tabLst>
            </a:pPr>
            <a:r>
              <a:rPr dirty="0" sz="2400" spc="-25">
                <a:latin typeface="Georgia"/>
                <a:cs typeface="Georgia"/>
              </a:rPr>
              <a:t>autoimmune </a:t>
            </a:r>
            <a:r>
              <a:rPr dirty="0" sz="2400" spc="-40">
                <a:latin typeface="Georgia"/>
                <a:cs typeface="Georgia"/>
              </a:rPr>
              <a:t>disease, </a:t>
            </a:r>
            <a:r>
              <a:rPr dirty="0" sz="2400" spc="-30">
                <a:latin typeface="Georgia"/>
                <a:cs typeface="Georgia"/>
              </a:rPr>
              <a:t>tumors, </a:t>
            </a:r>
            <a:r>
              <a:rPr dirty="0" sz="2400" spc="-20">
                <a:latin typeface="Georgia"/>
                <a:cs typeface="Georgia"/>
              </a:rPr>
              <a:t>infection, </a:t>
            </a:r>
            <a:r>
              <a:rPr dirty="0" sz="2400" spc="-55">
                <a:latin typeface="Georgia"/>
                <a:cs typeface="Georgia"/>
              </a:rPr>
              <a:t>hemorrhage,  </a:t>
            </a:r>
            <a:r>
              <a:rPr dirty="0" sz="2400" spc="-15">
                <a:latin typeface="Georgia"/>
                <a:cs typeface="Georgia"/>
              </a:rPr>
              <a:t>metabolic </a:t>
            </a:r>
            <a:r>
              <a:rPr dirty="0" sz="2400" spc="-35">
                <a:latin typeface="Georgia"/>
                <a:cs typeface="Georgia"/>
              </a:rPr>
              <a:t>failure, </a:t>
            </a:r>
            <a:r>
              <a:rPr dirty="0" sz="2400">
                <a:latin typeface="Georgia"/>
                <a:cs typeface="Georgia"/>
              </a:rPr>
              <a:t>ketoconazole </a:t>
            </a:r>
            <a:r>
              <a:rPr dirty="0" sz="1200" spc="55">
                <a:latin typeface="Georgia"/>
                <a:cs typeface="Georgia"/>
              </a:rPr>
              <a:t>(</a:t>
            </a:r>
            <a:r>
              <a:rPr dirty="0" sz="1200" spc="55" b="1">
                <a:latin typeface="Times New Roman"/>
                <a:cs typeface="Times New Roman"/>
              </a:rPr>
              <a:t>glucocorticoid </a:t>
            </a:r>
            <a:r>
              <a:rPr dirty="0" sz="1200" spc="-15">
                <a:latin typeface="Georgia"/>
                <a:cs typeface="Georgia"/>
              </a:rPr>
              <a:t>antagonist</a:t>
            </a:r>
            <a:r>
              <a:rPr dirty="0" sz="1200" spc="125">
                <a:latin typeface="Georgia"/>
                <a:cs typeface="Georgia"/>
              </a:rPr>
              <a:t> </a:t>
            </a:r>
            <a:r>
              <a:rPr dirty="0" sz="1200" spc="-10">
                <a:latin typeface="Georgia"/>
                <a:cs typeface="Georgia"/>
              </a:rPr>
              <a:t>activity)</a:t>
            </a:r>
            <a:endParaRPr sz="12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590"/>
              </a:spcBef>
              <a:buSzPct val="94230"/>
              <a:buFont typeface="Arial"/>
              <a:buChar char=""/>
              <a:tabLst>
                <a:tab pos="287655" algn="l"/>
              </a:tabLst>
            </a:pPr>
            <a:r>
              <a:rPr dirty="0" sz="2600" spc="-35">
                <a:latin typeface="Georgia"/>
                <a:cs typeface="Georgia"/>
              </a:rPr>
              <a:t>secondary</a:t>
            </a:r>
            <a:r>
              <a:rPr dirty="0" sz="2600" spc="55">
                <a:latin typeface="Georgia"/>
                <a:cs typeface="Georgia"/>
              </a:rPr>
              <a:t> </a:t>
            </a:r>
            <a:r>
              <a:rPr dirty="0" sz="2600" spc="-40">
                <a:latin typeface="Georgia"/>
                <a:cs typeface="Georgia"/>
              </a:rPr>
              <a:t>causes</a:t>
            </a:r>
            <a:endParaRPr sz="2600">
              <a:latin typeface="Georgia"/>
              <a:cs typeface="Georgia"/>
            </a:endParaRPr>
          </a:p>
          <a:p>
            <a:pPr lvl="1" marL="652780" indent="-247015">
              <a:lnSpc>
                <a:spcPct val="100000"/>
              </a:lnSpc>
              <a:spcBef>
                <a:spcPts val="610"/>
              </a:spcBef>
              <a:buSzPct val="85416"/>
              <a:buFont typeface="Arial"/>
              <a:buChar char=""/>
              <a:tabLst>
                <a:tab pos="653415" algn="l"/>
              </a:tabLst>
            </a:pPr>
            <a:r>
              <a:rPr dirty="0" sz="2400" spc="-30">
                <a:latin typeface="Georgia"/>
                <a:cs typeface="Georgia"/>
              </a:rPr>
              <a:t>hypopituitarism, </a:t>
            </a:r>
            <a:r>
              <a:rPr dirty="0" sz="2400" spc="-45">
                <a:latin typeface="Georgia"/>
                <a:cs typeface="Georgia"/>
              </a:rPr>
              <a:t>suppression </a:t>
            </a:r>
            <a:r>
              <a:rPr dirty="0" sz="2400" spc="-20">
                <a:latin typeface="Georgia"/>
                <a:cs typeface="Georgia"/>
              </a:rPr>
              <a:t>by exogenous</a:t>
            </a:r>
            <a:r>
              <a:rPr dirty="0" sz="2400" spc="285">
                <a:latin typeface="Georgia"/>
                <a:cs typeface="Georgia"/>
              </a:rPr>
              <a:t> </a:t>
            </a:r>
            <a:r>
              <a:rPr dirty="0" sz="2400" spc="-35">
                <a:latin typeface="Georgia"/>
                <a:cs typeface="Georgia"/>
              </a:rPr>
              <a:t>steroids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965" y="237185"/>
            <a:ext cx="3797300" cy="10007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7790" marR="5080" indent="-85725">
              <a:lnSpc>
                <a:spcPct val="100000"/>
              </a:lnSpc>
              <a:spcBef>
                <a:spcPts val="95"/>
              </a:spcBef>
            </a:pPr>
            <a:r>
              <a:rPr dirty="0" u="heavy" sz="3200" spc="-114">
                <a:uFill>
                  <a:solidFill>
                    <a:srgbClr val="000000"/>
                  </a:solidFill>
                </a:uFill>
              </a:rPr>
              <a:t>Adrenal</a:t>
            </a:r>
            <a:r>
              <a:rPr dirty="0" u="heavy" sz="3200" spc="-325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3200" spc="-155">
                <a:uFill>
                  <a:solidFill>
                    <a:srgbClr val="000000"/>
                  </a:solidFill>
                </a:uFill>
              </a:rPr>
              <a:t>insufficiency</a:t>
            </a:r>
            <a:r>
              <a:rPr dirty="0" sz="3200" spc="-155"/>
              <a:t>:  </a:t>
            </a:r>
            <a:r>
              <a:rPr dirty="0" sz="3200" spc="-75"/>
              <a:t>(</a:t>
            </a:r>
            <a:r>
              <a:rPr dirty="0" u="heavy" sz="3200" spc="-75">
                <a:uFill>
                  <a:solidFill>
                    <a:srgbClr val="000000"/>
                  </a:solidFill>
                </a:uFill>
              </a:rPr>
              <a:t>Addison's</a:t>
            </a:r>
            <a:r>
              <a:rPr dirty="0" u="heavy" sz="3200" spc="-275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3200" spc="-135">
                <a:uFill>
                  <a:solidFill>
                    <a:srgbClr val="000000"/>
                  </a:solidFill>
                </a:uFill>
              </a:rPr>
              <a:t>disease</a:t>
            </a:r>
            <a:r>
              <a:rPr dirty="0" sz="3200" spc="-135"/>
              <a:t>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35965" y="1527124"/>
            <a:ext cx="4594225" cy="49034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77165" indent="-164465">
              <a:lnSpc>
                <a:spcPct val="100000"/>
              </a:lnSpc>
              <a:spcBef>
                <a:spcPts val="95"/>
              </a:spcBef>
              <a:buChar char="•"/>
              <a:tabLst>
                <a:tab pos="177800" algn="l"/>
              </a:tabLst>
            </a:pPr>
            <a:r>
              <a:rPr dirty="0" sz="2000" spc="-80">
                <a:latin typeface="Trebuchet MS"/>
                <a:cs typeface="Trebuchet MS"/>
              </a:rPr>
              <a:t>Increased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95">
                <a:latin typeface="Trebuchet MS"/>
                <a:cs typeface="Trebuchet MS"/>
              </a:rPr>
              <a:t>excretion</a:t>
            </a:r>
            <a:r>
              <a:rPr dirty="0" sz="2000" spc="-145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of</a:t>
            </a:r>
            <a:r>
              <a:rPr dirty="0" sz="2000" spc="-204">
                <a:latin typeface="Trebuchet MS"/>
                <a:cs typeface="Trebuchet MS"/>
              </a:rPr>
              <a:t> </a:t>
            </a:r>
            <a:r>
              <a:rPr dirty="0" sz="2000" spc="-45">
                <a:latin typeface="Trebuchet MS"/>
                <a:cs typeface="Trebuchet MS"/>
              </a:rPr>
              <a:t>sodium</a:t>
            </a:r>
            <a:r>
              <a:rPr dirty="0" sz="2000" spc="-140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and</a:t>
            </a:r>
            <a:r>
              <a:rPr dirty="0" sz="2000" spc="-229">
                <a:latin typeface="Trebuchet MS"/>
                <a:cs typeface="Trebuchet MS"/>
              </a:rPr>
              <a:t> </a:t>
            </a:r>
            <a:r>
              <a:rPr dirty="0" sz="2000" spc="-130">
                <a:latin typeface="Trebuchet MS"/>
                <a:cs typeface="Trebuchet MS"/>
              </a:rPr>
              <a:t>water.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rebuchet MS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algn="just" marL="177165" indent="-164465">
              <a:lnSpc>
                <a:spcPct val="100000"/>
              </a:lnSpc>
              <a:buChar char="•"/>
              <a:tabLst>
                <a:tab pos="177800" algn="l"/>
              </a:tabLst>
            </a:pPr>
            <a:r>
              <a:rPr dirty="0" sz="2000" spc="-75">
                <a:latin typeface="Trebuchet MS"/>
                <a:cs typeface="Trebuchet MS"/>
              </a:rPr>
              <a:t>Reduction </a:t>
            </a:r>
            <a:r>
              <a:rPr dirty="0" sz="2000" spc="-80">
                <a:latin typeface="Trebuchet MS"/>
                <a:cs typeface="Trebuchet MS"/>
              </a:rPr>
              <a:t>in </a:t>
            </a:r>
            <a:r>
              <a:rPr dirty="0" sz="2000" spc="-15">
                <a:latin typeface="Trebuchet MS"/>
                <a:cs typeface="Trebuchet MS"/>
              </a:rPr>
              <a:t>ECF</a:t>
            </a:r>
            <a:r>
              <a:rPr dirty="0" sz="2000" spc="-400">
                <a:latin typeface="Trebuchet MS"/>
                <a:cs typeface="Trebuchet MS"/>
              </a:rPr>
              <a:t> </a:t>
            </a:r>
            <a:r>
              <a:rPr dirty="0" sz="2000" spc="-90">
                <a:latin typeface="Trebuchet MS"/>
                <a:cs typeface="Trebuchet MS"/>
              </a:rPr>
              <a:t>volume.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rebuchet MS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algn="just" marL="210820" indent="-198120">
              <a:lnSpc>
                <a:spcPct val="100000"/>
              </a:lnSpc>
              <a:buChar char="•"/>
              <a:tabLst>
                <a:tab pos="211454" algn="l"/>
              </a:tabLst>
            </a:pPr>
            <a:r>
              <a:rPr dirty="0" sz="2000" spc="-85">
                <a:latin typeface="Trebuchet MS"/>
                <a:cs typeface="Trebuchet MS"/>
              </a:rPr>
              <a:t>Tendency</a:t>
            </a:r>
            <a:r>
              <a:rPr dirty="0" sz="2000" spc="-170">
                <a:latin typeface="Trebuchet MS"/>
                <a:cs typeface="Trebuchet MS"/>
              </a:rPr>
              <a:t> </a:t>
            </a:r>
            <a:r>
              <a:rPr dirty="0" sz="2000" spc="-75">
                <a:latin typeface="Trebuchet MS"/>
                <a:cs typeface="Trebuchet MS"/>
              </a:rPr>
              <a:t>toward</a:t>
            </a:r>
            <a:r>
              <a:rPr dirty="0" sz="2000" spc="-180">
                <a:latin typeface="Trebuchet MS"/>
                <a:cs typeface="Trebuchet MS"/>
              </a:rPr>
              <a:t> </a:t>
            </a:r>
            <a:r>
              <a:rPr dirty="0" u="heavy" sz="2000" spc="-7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low</a:t>
            </a:r>
            <a:r>
              <a:rPr dirty="0" u="heavy" sz="2000" spc="-21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6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blood</a:t>
            </a:r>
            <a:r>
              <a:rPr dirty="0" u="heavy" sz="2000" spc="-16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8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pressure</a:t>
            </a:r>
            <a:r>
              <a:rPr dirty="0" sz="2000" spc="-85"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rebuchet MS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algn="just" marL="168275" indent="-155575">
              <a:lnSpc>
                <a:spcPct val="100000"/>
              </a:lnSpc>
              <a:buChar char="•"/>
              <a:tabLst>
                <a:tab pos="168910" algn="l"/>
              </a:tabLst>
            </a:pPr>
            <a:r>
              <a:rPr dirty="0" sz="2000" spc="-70">
                <a:latin typeface="Trebuchet MS"/>
                <a:cs typeface="Trebuchet MS"/>
              </a:rPr>
              <a:t>Complete absence </a:t>
            </a:r>
            <a:r>
              <a:rPr dirty="0" sz="2000" spc="-50">
                <a:latin typeface="Trebuchet MS"/>
                <a:cs typeface="Trebuchet MS"/>
              </a:rPr>
              <a:t>of </a:t>
            </a:r>
            <a:r>
              <a:rPr dirty="0" sz="2000" spc="-80">
                <a:latin typeface="Trebuchet MS"/>
                <a:cs typeface="Trebuchet MS"/>
              </a:rPr>
              <a:t>aldosterone,</a:t>
            </a:r>
            <a:r>
              <a:rPr dirty="0" sz="2000" spc="50">
                <a:latin typeface="Trebuchet MS"/>
                <a:cs typeface="Trebuchet MS"/>
              </a:rPr>
              <a:t> </a:t>
            </a:r>
            <a:r>
              <a:rPr dirty="0" sz="2000" spc="-75">
                <a:latin typeface="Trebuchet MS"/>
                <a:cs typeface="Trebuchet MS"/>
              </a:rPr>
              <a:t>the</a:t>
            </a:r>
            <a:endParaRPr sz="200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2000" spc="-70">
                <a:latin typeface="Trebuchet MS"/>
                <a:cs typeface="Trebuchet MS"/>
              </a:rPr>
              <a:t>volume </a:t>
            </a:r>
            <a:r>
              <a:rPr dirty="0" sz="2000" spc="-85">
                <a:latin typeface="Trebuchet MS"/>
                <a:cs typeface="Trebuchet MS"/>
              </a:rPr>
              <a:t>depletion </a:t>
            </a:r>
            <a:r>
              <a:rPr dirty="0" sz="2000" spc="-35">
                <a:latin typeface="Trebuchet MS"/>
                <a:cs typeface="Trebuchet MS"/>
              </a:rPr>
              <a:t>may</a:t>
            </a:r>
            <a:r>
              <a:rPr dirty="0" sz="2000" spc="-440">
                <a:latin typeface="Trebuchet MS"/>
                <a:cs typeface="Trebuchet MS"/>
              </a:rPr>
              <a:t> </a:t>
            </a:r>
            <a:r>
              <a:rPr dirty="0" sz="2000" spc="-80">
                <a:latin typeface="Trebuchet MS"/>
                <a:cs typeface="Trebuchet MS"/>
              </a:rPr>
              <a:t>be </a:t>
            </a:r>
            <a:r>
              <a:rPr dirty="0" sz="2000" spc="-105">
                <a:latin typeface="Trebuchet MS"/>
                <a:cs typeface="Trebuchet MS"/>
              </a:rPr>
              <a:t>severe.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algn="just" marL="125095" indent="-112395">
              <a:lnSpc>
                <a:spcPct val="100000"/>
              </a:lnSpc>
              <a:buChar char="•"/>
              <a:tabLst>
                <a:tab pos="125730" algn="l"/>
              </a:tabLst>
            </a:pPr>
            <a:r>
              <a:rPr dirty="0" sz="2000" spc="-55">
                <a:latin typeface="Trebuchet MS"/>
                <a:cs typeface="Trebuchet MS"/>
              </a:rPr>
              <a:t>Hypoglycemia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rebuchet MS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algn="just" marL="125095" indent="-112395">
              <a:lnSpc>
                <a:spcPct val="100000"/>
              </a:lnSpc>
              <a:spcBef>
                <a:spcPts val="5"/>
              </a:spcBef>
              <a:buChar char="•"/>
              <a:tabLst>
                <a:tab pos="125730" algn="l"/>
              </a:tabLst>
            </a:pPr>
            <a:r>
              <a:rPr dirty="0" sz="2000" spc="-15">
                <a:latin typeface="Trebuchet MS"/>
                <a:cs typeface="Trebuchet MS"/>
              </a:rPr>
              <a:t>Skin</a:t>
            </a:r>
            <a:r>
              <a:rPr dirty="0" sz="2000" spc="-200">
                <a:latin typeface="Trebuchet MS"/>
                <a:cs typeface="Trebuchet MS"/>
              </a:rPr>
              <a:t> </a:t>
            </a:r>
            <a:r>
              <a:rPr dirty="0" sz="2000" spc="-60">
                <a:latin typeface="Trebuchet MS"/>
                <a:cs typeface="Trebuchet MS"/>
              </a:rPr>
              <a:t>pigmentation</a:t>
            </a:r>
            <a:endParaRPr sz="2000">
              <a:latin typeface="Trebuchet MS"/>
              <a:cs typeface="Trebuchet MS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000" spc="-70">
                <a:latin typeface="Trebuchet MS"/>
                <a:cs typeface="Trebuchet MS"/>
              </a:rPr>
              <a:t>The </a:t>
            </a:r>
            <a:r>
              <a:rPr dirty="0" sz="2000" spc="-55">
                <a:latin typeface="Trebuchet MS"/>
                <a:cs typeface="Trebuchet MS"/>
              </a:rPr>
              <a:t>person </a:t>
            </a:r>
            <a:r>
              <a:rPr dirty="0" sz="2000" spc="-65">
                <a:latin typeface="Trebuchet MS"/>
                <a:cs typeface="Trebuchet MS"/>
              </a:rPr>
              <a:t>is </a:t>
            </a:r>
            <a:r>
              <a:rPr dirty="0" sz="2000" spc="-85">
                <a:latin typeface="Trebuchet MS"/>
                <a:cs typeface="Trebuchet MS"/>
              </a:rPr>
              <a:t>allowed </a:t>
            </a:r>
            <a:r>
              <a:rPr dirty="0" sz="2000" spc="-60">
                <a:latin typeface="Trebuchet MS"/>
                <a:cs typeface="Trebuchet MS"/>
              </a:rPr>
              <a:t>to </a:t>
            </a:r>
            <a:r>
              <a:rPr dirty="0" sz="2000" spc="-95">
                <a:latin typeface="Trebuchet MS"/>
                <a:cs typeface="Trebuchet MS"/>
              </a:rPr>
              <a:t>eat </a:t>
            </a:r>
            <a:r>
              <a:rPr dirty="0" sz="2000" spc="-70">
                <a:latin typeface="Trebuchet MS"/>
                <a:cs typeface="Trebuchet MS"/>
              </a:rPr>
              <a:t>large</a:t>
            </a:r>
            <a:r>
              <a:rPr dirty="0" sz="2000" spc="-295">
                <a:latin typeface="Trebuchet MS"/>
                <a:cs typeface="Trebuchet MS"/>
              </a:rPr>
              <a:t> </a:t>
            </a:r>
            <a:r>
              <a:rPr dirty="0" sz="2000" spc="-45">
                <a:latin typeface="Trebuchet MS"/>
                <a:cs typeface="Trebuchet MS"/>
              </a:rPr>
              <a:t>amounts  </a:t>
            </a:r>
            <a:r>
              <a:rPr dirty="0" sz="2000" spc="-65">
                <a:latin typeface="Trebuchet MS"/>
                <a:cs typeface="Trebuchet MS"/>
              </a:rPr>
              <a:t>of </a:t>
            </a:r>
            <a:r>
              <a:rPr dirty="0" sz="2000" spc="-80">
                <a:latin typeface="Trebuchet MS"/>
                <a:cs typeface="Trebuchet MS"/>
              </a:rPr>
              <a:t>salt </a:t>
            </a:r>
            <a:r>
              <a:rPr dirty="0" sz="2000" spc="-55">
                <a:latin typeface="Trebuchet MS"/>
                <a:cs typeface="Trebuchet MS"/>
              </a:rPr>
              <a:t>and </a:t>
            </a:r>
            <a:r>
              <a:rPr dirty="0" sz="2000" spc="-70">
                <a:latin typeface="Trebuchet MS"/>
                <a:cs typeface="Trebuchet MS"/>
              </a:rPr>
              <a:t>drink large </a:t>
            </a:r>
            <a:r>
              <a:rPr dirty="0" sz="2000" spc="-45">
                <a:latin typeface="Trebuchet MS"/>
                <a:cs typeface="Trebuchet MS"/>
              </a:rPr>
              <a:t>amounts </a:t>
            </a:r>
            <a:r>
              <a:rPr dirty="0" sz="2000" spc="-65">
                <a:latin typeface="Trebuchet MS"/>
                <a:cs typeface="Trebuchet MS"/>
              </a:rPr>
              <a:t>of </a:t>
            </a:r>
            <a:r>
              <a:rPr dirty="0" sz="2000" spc="-90">
                <a:latin typeface="Trebuchet MS"/>
                <a:cs typeface="Trebuchet MS"/>
              </a:rPr>
              <a:t>water </a:t>
            </a:r>
            <a:r>
              <a:rPr dirty="0" sz="2000" spc="-35">
                <a:latin typeface="Trebuchet MS"/>
                <a:cs typeface="Trebuchet MS"/>
              </a:rPr>
              <a:t>to  </a:t>
            </a:r>
            <a:r>
              <a:rPr dirty="0" sz="2000" spc="-90">
                <a:latin typeface="Trebuchet MS"/>
                <a:cs typeface="Trebuchet MS"/>
              </a:rPr>
              <a:t>balance </a:t>
            </a:r>
            <a:r>
              <a:rPr dirty="0" sz="2000" spc="-75">
                <a:latin typeface="Trebuchet MS"/>
                <a:cs typeface="Trebuchet MS"/>
              </a:rPr>
              <a:t>the </a:t>
            </a:r>
            <a:r>
              <a:rPr dirty="0" sz="2000" spc="-80">
                <a:latin typeface="Trebuchet MS"/>
                <a:cs typeface="Trebuchet MS"/>
              </a:rPr>
              <a:t>increased </a:t>
            </a:r>
            <a:r>
              <a:rPr dirty="0" sz="2000" spc="-85">
                <a:latin typeface="Trebuchet MS"/>
                <a:cs typeface="Trebuchet MS"/>
              </a:rPr>
              <a:t>urine </a:t>
            </a:r>
            <a:r>
              <a:rPr dirty="0" sz="2000" spc="-70">
                <a:latin typeface="Trebuchet MS"/>
                <a:cs typeface="Trebuchet MS"/>
              </a:rPr>
              <a:t>output </a:t>
            </a:r>
            <a:r>
              <a:rPr dirty="0" sz="2000" spc="-65">
                <a:latin typeface="Trebuchet MS"/>
                <a:cs typeface="Trebuchet MS"/>
              </a:rPr>
              <a:t>of </a:t>
            </a:r>
            <a:r>
              <a:rPr dirty="0" sz="2000" spc="-80">
                <a:latin typeface="Trebuchet MS"/>
                <a:cs typeface="Trebuchet MS"/>
              </a:rPr>
              <a:t>salt  </a:t>
            </a:r>
            <a:r>
              <a:rPr dirty="0" sz="2000" spc="-55">
                <a:latin typeface="Trebuchet MS"/>
                <a:cs typeface="Trebuchet MS"/>
              </a:rPr>
              <a:t>and</a:t>
            </a:r>
            <a:r>
              <a:rPr dirty="0" sz="2000" spc="-210">
                <a:latin typeface="Trebuchet MS"/>
                <a:cs typeface="Trebuchet MS"/>
              </a:rPr>
              <a:t> </a:t>
            </a:r>
            <a:r>
              <a:rPr dirty="0" sz="2000" spc="-130">
                <a:latin typeface="Trebuchet MS"/>
                <a:cs typeface="Trebuchet MS"/>
              </a:rPr>
              <a:t>water.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74316" y="1352977"/>
            <a:ext cx="2929206" cy="47825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1209675"/>
            <a:ext cx="6334125" cy="4591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7175" y="815838"/>
            <a:ext cx="7029087" cy="5226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3100" y="1219200"/>
            <a:ext cx="54102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885805"/>
            <a:ext cx="7848600" cy="5597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685800"/>
            <a:ext cx="7094220" cy="5067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15112"/>
            <a:ext cx="3947160" cy="1420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4144" y="2081783"/>
            <a:ext cx="2816352" cy="215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81200" y="2146300"/>
            <a:ext cx="2628900" cy="196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62150" y="2127250"/>
            <a:ext cx="2667000" cy="2006600"/>
          </a:xfrm>
          <a:custGeom>
            <a:avLst/>
            <a:gdLst/>
            <a:ahLst/>
            <a:cxnLst/>
            <a:rect l="l" t="t" r="r" b="b"/>
            <a:pathLst>
              <a:path w="2667000" h="2006600">
                <a:moveTo>
                  <a:pt x="0" y="2006600"/>
                </a:moveTo>
                <a:lnTo>
                  <a:pt x="2667000" y="2006600"/>
                </a:lnTo>
                <a:lnTo>
                  <a:pt x="2667000" y="0"/>
                </a:lnTo>
                <a:lnTo>
                  <a:pt x="0" y="0"/>
                </a:lnTo>
                <a:lnTo>
                  <a:pt x="0" y="20066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86200" y="2898775"/>
            <a:ext cx="1371600" cy="171450"/>
          </a:xfrm>
          <a:custGeom>
            <a:avLst/>
            <a:gdLst/>
            <a:ahLst/>
            <a:cxnLst/>
            <a:rect l="l" t="t" r="r" b="b"/>
            <a:pathLst>
              <a:path w="1371600" h="171450">
                <a:moveTo>
                  <a:pt x="1200150" y="0"/>
                </a:moveTo>
                <a:lnTo>
                  <a:pt x="1200150" y="171450"/>
                </a:lnTo>
                <a:lnTo>
                  <a:pt x="1314450" y="114300"/>
                </a:lnTo>
                <a:lnTo>
                  <a:pt x="1228725" y="114300"/>
                </a:lnTo>
                <a:lnTo>
                  <a:pt x="1228725" y="57150"/>
                </a:lnTo>
                <a:lnTo>
                  <a:pt x="1314450" y="57150"/>
                </a:lnTo>
                <a:lnTo>
                  <a:pt x="1200150" y="0"/>
                </a:lnTo>
                <a:close/>
              </a:path>
              <a:path w="1371600" h="171450">
                <a:moveTo>
                  <a:pt x="1200150" y="57150"/>
                </a:moveTo>
                <a:lnTo>
                  <a:pt x="0" y="57150"/>
                </a:lnTo>
                <a:lnTo>
                  <a:pt x="0" y="114300"/>
                </a:lnTo>
                <a:lnTo>
                  <a:pt x="1200150" y="114300"/>
                </a:lnTo>
                <a:lnTo>
                  <a:pt x="1200150" y="57150"/>
                </a:lnTo>
                <a:close/>
              </a:path>
              <a:path w="1371600" h="171450">
                <a:moveTo>
                  <a:pt x="1314450" y="57150"/>
                </a:moveTo>
                <a:lnTo>
                  <a:pt x="1228725" y="57150"/>
                </a:lnTo>
                <a:lnTo>
                  <a:pt x="1228725" y="114300"/>
                </a:lnTo>
                <a:lnTo>
                  <a:pt x="1314450" y="114300"/>
                </a:lnTo>
                <a:lnTo>
                  <a:pt x="1371600" y="85725"/>
                </a:lnTo>
                <a:lnTo>
                  <a:pt x="1314450" y="5715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79465" y="2722321"/>
            <a:ext cx="1555750" cy="5124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10">
                <a:latin typeface="Arial"/>
                <a:cs typeface="Arial"/>
              </a:rPr>
              <a:t>Cortisol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6520">
              <a:lnSpc>
                <a:spcPct val="100000"/>
              </a:lnSpc>
              <a:spcBef>
                <a:spcPts val="95"/>
              </a:spcBef>
            </a:pPr>
            <a:r>
              <a:rPr dirty="0" spc="-195"/>
              <a:t>Adrenal</a:t>
            </a:r>
            <a:r>
              <a:rPr dirty="0" spc="-315"/>
              <a:t> </a:t>
            </a:r>
            <a:r>
              <a:rPr dirty="0" spc="-229"/>
              <a:t>Cortex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877950"/>
            <a:ext cx="7643256" cy="5827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353559" y="2455544"/>
            <a:ext cx="1555115" cy="512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200" spc="-10" b="1">
                <a:solidFill>
                  <a:srgbClr val="C00000"/>
                </a:solidFill>
                <a:latin typeface="Arial"/>
                <a:cs typeface="Arial"/>
              </a:rPr>
              <a:t>Cortisol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1285" y="45161"/>
            <a:ext cx="3605529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245"/>
              <a:t>Glucocorticoids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8644" y="856298"/>
            <a:ext cx="5861685" cy="401002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400" spc="100" b="1">
                <a:latin typeface="Times New Roman"/>
                <a:cs typeface="Times New Roman"/>
              </a:rPr>
              <a:t>Main </a:t>
            </a:r>
            <a:r>
              <a:rPr dirty="0" sz="2400" spc="135" b="1">
                <a:latin typeface="Times New Roman"/>
                <a:cs typeface="Times New Roman"/>
              </a:rPr>
              <a:t>glucocorticoids </a:t>
            </a:r>
            <a:r>
              <a:rPr dirty="0" sz="2400" spc="160" b="1">
                <a:latin typeface="Times New Roman"/>
                <a:cs typeface="Times New Roman"/>
              </a:rPr>
              <a:t>in</a:t>
            </a:r>
            <a:r>
              <a:rPr dirty="0" sz="2400" spc="-285" b="1">
                <a:latin typeface="Times New Roman"/>
                <a:cs typeface="Times New Roman"/>
              </a:rPr>
              <a:t> </a:t>
            </a:r>
            <a:r>
              <a:rPr dirty="0" sz="2400" spc="135" b="1">
                <a:latin typeface="Times New Roman"/>
                <a:cs typeface="Times New Roman"/>
              </a:rPr>
              <a:t>humans: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SzPct val="93750"/>
              <a:buFont typeface="Wingdings"/>
              <a:buChar char=""/>
              <a:tabLst>
                <a:tab pos="363220" algn="l"/>
              </a:tabLst>
            </a:pPr>
            <a:r>
              <a:rPr dirty="0" sz="2400" spc="-35">
                <a:latin typeface="Georgia"/>
                <a:cs typeface="Georgia"/>
              </a:rPr>
              <a:t>Cortisol:</a:t>
            </a:r>
            <a:endParaRPr sz="2400">
              <a:latin typeface="Georgia"/>
              <a:cs typeface="Georgia"/>
            </a:endParaRPr>
          </a:p>
          <a:p>
            <a:pPr lvl="1" marL="1201420" indent="-210185">
              <a:lnSpc>
                <a:spcPct val="100000"/>
              </a:lnSpc>
              <a:spcBef>
                <a:spcPts val="455"/>
              </a:spcBef>
              <a:buSzPct val="63888"/>
              <a:buFont typeface="Wingdings"/>
              <a:buChar char=""/>
              <a:tabLst>
                <a:tab pos="1202055" algn="l"/>
              </a:tabLst>
            </a:pPr>
            <a:r>
              <a:rPr dirty="0" sz="1800" spc="-25">
                <a:latin typeface="Georgia"/>
                <a:cs typeface="Georgia"/>
              </a:rPr>
              <a:t>very</a:t>
            </a:r>
            <a:r>
              <a:rPr dirty="0" sz="1800" spc="1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potent</a:t>
            </a:r>
            <a:endParaRPr sz="1800">
              <a:latin typeface="Georgia"/>
              <a:cs typeface="Georgia"/>
            </a:endParaRPr>
          </a:p>
          <a:p>
            <a:pPr lvl="1" marL="1259205" indent="-267970">
              <a:lnSpc>
                <a:spcPct val="100000"/>
              </a:lnSpc>
              <a:spcBef>
                <a:spcPts val="434"/>
              </a:spcBef>
              <a:buSzPct val="63888"/>
              <a:buFont typeface="Wingdings"/>
              <a:buChar char=""/>
              <a:tabLst>
                <a:tab pos="1259205" algn="l"/>
                <a:tab pos="1259840" algn="l"/>
              </a:tabLst>
            </a:pPr>
            <a:r>
              <a:rPr dirty="0" sz="1800" spc="5">
                <a:latin typeface="Georgia"/>
                <a:cs typeface="Georgia"/>
              </a:rPr>
              <a:t>Account </a:t>
            </a:r>
            <a:r>
              <a:rPr dirty="0" sz="1800" spc="-25">
                <a:latin typeface="Georgia"/>
                <a:cs typeface="Georgia"/>
              </a:rPr>
              <a:t>for </a:t>
            </a:r>
            <a:r>
              <a:rPr dirty="0" sz="1800" spc="-40">
                <a:latin typeface="Georgia"/>
                <a:cs typeface="Georgia"/>
              </a:rPr>
              <a:t>95% </a:t>
            </a:r>
            <a:r>
              <a:rPr dirty="0" sz="1800" spc="-10">
                <a:latin typeface="Georgia"/>
                <a:cs typeface="Georgia"/>
              </a:rPr>
              <a:t>of </a:t>
            </a:r>
            <a:r>
              <a:rPr dirty="0" sz="1800" spc="-5">
                <a:latin typeface="Georgia"/>
                <a:cs typeface="Georgia"/>
              </a:rPr>
              <a:t>glucocorticoid</a:t>
            </a:r>
            <a:r>
              <a:rPr dirty="0" sz="1800" spc="-15">
                <a:latin typeface="Georgia"/>
                <a:cs typeface="Georgia"/>
              </a:rPr>
              <a:t> </a:t>
            </a:r>
            <a:r>
              <a:rPr dirty="0" sz="1800" spc="-20">
                <a:latin typeface="Georgia"/>
                <a:cs typeface="Georgia"/>
              </a:rPr>
              <a:t>activity</a:t>
            </a:r>
            <a:endParaRPr sz="18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555"/>
              </a:spcBef>
              <a:buSzPct val="93750"/>
              <a:buFont typeface="Wingdings"/>
              <a:buChar char=""/>
              <a:tabLst>
                <a:tab pos="363220" algn="l"/>
              </a:tabLst>
            </a:pPr>
            <a:r>
              <a:rPr dirty="0" sz="2400" spc="-30">
                <a:latin typeface="Georgia"/>
                <a:cs typeface="Georgia"/>
              </a:rPr>
              <a:t>Corticosterone:</a:t>
            </a:r>
            <a:endParaRPr sz="2400">
              <a:latin typeface="Georgia"/>
              <a:cs typeface="Georgia"/>
            </a:endParaRPr>
          </a:p>
          <a:p>
            <a:pPr lvl="1" marL="1201420" indent="-210185">
              <a:lnSpc>
                <a:spcPct val="100000"/>
              </a:lnSpc>
              <a:spcBef>
                <a:spcPts val="455"/>
              </a:spcBef>
              <a:buSzPct val="63888"/>
              <a:buFont typeface="Wingdings"/>
              <a:buChar char=""/>
              <a:tabLst>
                <a:tab pos="1202055" algn="l"/>
              </a:tabLst>
            </a:pPr>
            <a:r>
              <a:rPr dirty="0" sz="1800" spc="-5">
                <a:latin typeface="Georgia"/>
                <a:cs typeface="Georgia"/>
              </a:rPr>
              <a:t>account </a:t>
            </a:r>
            <a:r>
              <a:rPr dirty="0" sz="1800" spc="-25">
                <a:latin typeface="Georgia"/>
                <a:cs typeface="Georgia"/>
              </a:rPr>
              <a:t>for </a:t>
            </a:r>
            <a:r>
              <a:rPr dirty="0" sz="1800" spc="-15">
                <a:latin typeface="Georgia"/>
                <a:cs typeface="Georgia"/>
              </a:rPr>
              <a:t>about </a:t>
            </a:r>
            <a:r>
              <a:rPr dirty="0" sz="1800" spc="-30">
                <a:latin typeface="Georgia"/>
                <a:cs typeface="Georgia"/>
              </a:rPr>
              <a:t>4% </a:t>
            </a:r>
            <a:r>
              <a:rPr dirty="0" sz="1800" spc="-10">
                <a:latin typeface="Georgia"/>
                <a:cs typeface="Georgia"/>
              </a:rPr>
              <a:t>of total</a:t>
            </a:r>
            <a:r>
              <a:rPr dirty="0" sz="1800" spc="200">
                <a:latin typeface="Georgia"/>
                <a:cs typeface="Georgia"/>
              </a:rPr>
              <a:t> </a:t>
            </a:r>
            <a:r>
              <a:rPr dirty="0" sz="1800" spc="-10">
                <a:latin typeface="Georgia"/>
                <a:cs typeface="Georgia"/>
              </a:rPr>
              <a:t>glucocorticoid</a:t>
            </a:r>
            <a:endParaRPr sz="1800">
              <a:latin typeface="Georgia"/>
              <a:cs typeface="Georgia"/>
            </a:endParaRPr>
          </a:p>
          <a:p>
            <a:pPr marL="1201420">
              <a:lnSpc>
                <a:spcPct val="100000"/>
              </a:lnSpc>
            </a:pPr>
            <a:r>
              <a:rPr dirty="0" sz="1800" spc="-20">
                <a:latin typeface="Georgia"/>
                <a:cs typeface="Georgia"/>
              </a:rPr>
              <a:t>activity</a:t>
            </a:r>
            <a:endParaRPr sz="1800">
              <a:latin typeface="Georgia"/>
              <a:cs typeface="Georgia"/>
            </a:endParaRPr>
          </a:p>
          <a:p>
            <a:pPr lvl="1" marL="1201420" indent="-210185">
              <a:lnSpc>
                <a:spcPct val="100000"/>
              </a:lnSpc>
              <a:spcBef>
                <a:spcPts val="434"/>
              </a:spcBef>
              <a:buSzPct val="63888"/>
              <a:buFont typeface="Wingdings"/>
              <a:buChar char=""/>
              <a:tabLst>
                <a:tab pos="1202055" algn="l"/>
              </a:tabLst>
            </a:pPr>
            <a:r>
              <a:rPr dirty="0" sz="1800" spc="-50">
                <a:latin typeface="Georgia"/>
                <a:cs typeface="Georgia"/>
              </a:rPr>
              <a:t>Less </a:t>
            </a:r>
            <a:r>
              <a:rPr dirty="0" sz="1800" spc="-5">
                <a:latin typeface="Georgia"/>
                <a:cs typeface="Georgia"/>
              </a:rPr>
              <a:t>potent </a:t>
            </a:r>
            <a:r>
              <a:rPr dirty="0" sz="1800" spc="-20">
                <a:latin typeface="Georgia"/>
                <a:cs typeface="Georgia"/>
              </a:rPr>
              <a:t>than</a:t>
            </a:r>
            <a:r>
              <a:rPr dirty="0" sz="1800" spc="100">
                <a:latin typeface="Georgia"/>
                <a:cs typeface="Georgia"/>
              </a:rPr>
              <a:t> </a:t>
            </a:r>
            <a:r>
              <a:rPr dirty="0" sz="1800" spc="-15">
                <a:latin typeface="Georgia"/>
                <a:cs typeface="Georgia"/>
              </a:rPr>
              <a:t>cortisol</a:t>
            </a:r>
            <a:endParaRPr sz="1800">
              <a:latin typeface="Georgia"/>
              <a:cs typeface="Georgia"/>
            </a:endParaRPr>
          </a:p>
          <a:p>
            <a:pPr lvl="1">
              <a:lnSpc>
                <a:spcPct val="100000"/>
              </a:lnSpc>
              <a:buFont typeface="Wingdings"/>
              <a:buChar char=""/>
            </a:pPr>
            <a:endParaRPr sz="1800">
              <a:latin typeface="Times New Roman"/>
              <a:cs typeface="Times New Roman"/>
            </a:endParaRPr>
          </a:p>
          <a:p>
            <a:pPr marL="287020" marR="10160" indent="-274320">
              <a:lnSpc>
                <a:spcPct val="100600"/>
              </a:lnSpc>
              <a:spcBef>
                <a:spcPts val="1060"/>
              </a:spcBef>
              <a:buSzPct val="93750"/>
              <a:buFont typeface="Wingdings"/>
              <a:buChar char=""/>
              <a:tabLst>
                <a:tab pos="287020" algn="l"/>
                <a:tab pos="3463925" algn="l"/>
              </a:tabLst>
            </a:pPr>
            <a:r>
              <a:rPr dirty="0" sz="2400" spc="-25">
                <a:latin typeface="Georgia"/>
                <a:cs typeface="Georgia"/>
              </a:rPr>
              <a:t>Cortisol:corticosterone	</a:t>
            </a:r>
            <a:r>
              <a:rPr dirty="0" sz="2000" spc="-20">
                <a:latin typeface="Georgia"/>
                <a:cs typeface="Georgia"/>
              </a:rPr>
              <a:t>produced in </a:t>
            </a:r>
            <a:r>
              <a:rPr dirty="0" sz="2000" spc="-35">
                <a:latin typeface="Georgia"/>
                <a:cs typeface="Georgia"/>
              </a:rPr>
              <a:t>humans  </a:t>
            </a:r>
            <a:r>
              <a:rPr dirty="0" sz="2000" spc="-20">
                <a:latin typeface="Georgia"/>
                <a:cs typeface="Georgia"/>
              </a:rPr>
              <a:t>in </a:t>
            </a:r>
            <a:r>
              <a:rPr dirty="0" sz="2000" spc="-55">
                <a:latin typeface="Georgia"/>
                <a:cs typeface="Georgia"/>
              </a:rPr>
              <a:t>a </a:t>
            </a:r>
            <a:r>
              <a:rPr dirty="0" sz="2000" spc="-25">
                <a:latin typeface="Georgia"/>
                <a:cs typeface="Georgia"/>
              </a:rPr>
              <a:t>ratio </a:t>
            </a:r>
            <a:r>
              <a:rPr dirty="0" sz="2000" spc="-20">
                <a:latin typeface="Georgia"/>
                <a:cs typeface="Georgia"/>
              </a:rPr>
              <a:t>of</a:t>
            </a:r>
            <a:r>
              <a:rPr dirty="0" sz="2000" spc="140">
                <a:latin typeface="Georgia"/>
                <a:cs typeface="Georgia"/>
              </a:rPr>
              <a:t> </a:t>
            </a:r>
            <a:r>
              <a:rPr dirty="0" sz="2000" spc="-90">
                <a:latin typeface="Arial"/>
                <a:cs typeface="Arial"/>
              </a:rPr>
              <a:t>10:1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944" y="633983"/>
            <a:ext cx="2816352" cy="215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2000" y="698500"/>
            <a:ext cx="2628900" cy="196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42950" y="679450"/>
            <a:ext cx="2667000" cy="2006600"/>
          </a:xfrm>
          <a:custGeom>
            <a:avLst/>
            <a:gdLst/>
            <a:ahLst/>
            <a:cxnLst/>
            <a:rect l="l" t="t" r="r" b="b"/>
            <a:pathLst>
              <a:path w="2667000" h="2006600">
                <a:moveTo>
                  <a:pt x="0" y="2006600"/>
                </a:moveTo>
                <a:lnTo>
                  <a:pt x="2667000" y="2006600"/>
                </a:lnTo>
                <a:lnTo>
                  <a:pt x="2667000" y="0"/>
                </a:lnTo>
                <a:lnTo>
                  <a:pt x="0" y="0"/>
                </a:lnTo>
                <a:lnTo>
                  <a:pt x="0" y="20066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67000" y="1450975"/>
            <a:ext cx="1371600" cy="171450"/>
          </a:xfrm>
          <a:custGeom>
            <a:avLst/>
            <a:gdLst/>
            <a:ahLst/>
            <a:cxnLst/>
            <a:rect l="l" t="t" r="r" b="b"/>
            <a:pathLst>
              <a:path w="1371600" h="171450">
                <a:moveTo>
                  <a:pt x="1200150" y="0"/>
                </a:moveTo>
                <a:lnTo>
                  <a:pt x="1200150" y="171450"/>
                </a:lnTo>
                <a:lnTo>
                  <a:pt x="1314450" y="114300"/>
                </a:lnTo>
                <a:lnTo>
                  <a:pt x="1228725" y="114300"/>
                </a:lnTo>
                <a:lnTo>
                  <a:pt x="1228725" y="57150"/>
                </a:lnTo>
                <a:lnTo>
                  <a:pt x="1314450" y="57150"/>
                </a:lnTo>
                <a:lnTo>
                  <a:pt x="1200150" y="0"/>
                </a:lnTo>
                <a:close/>
              </a:path>
              <a:path w="1371600" h="171450">
                <a:moveTo>
                  <a:pt x="1200150" y="57150"/>
                </a:moveTo>
                <a:lnTo>
                  <a:pt x="0" y="57150"/>
                </a:lnTo>
                <a:lnTo>
                  <a:pt x="0" y="114300"/>
                </a:lnTo>
                <a:lnTo>
                  <a:pt x="1200150" y="114300"/>
                </a:lnTo>
                <a:lnTo>
                  <a:pt x="1200150" y="57150"/>
                </a:lnTo>
                <a:close/>
              </a:path>
              <a:path w="1371600" h="171450">
                <a:moveTo>
                  <a:pt x="1314450" y="57150"/>
                </a:moveTo>
                <a:lnTo>
                  <a:pt x="1228725" y="57150"/>
                </a:lnTo>
                <a:lnTo>
                  <a:pt x="1228725" y="114300"/>
                </a:lnTo>
                <a:lnTo>
                  <a:pt x="1314450" y="114300"/>
                </a:lnTo>
                <a:lnTo>
                  <a:pt x="1371600" y="85725"/>
                </a:lnTo>
                <a:lnTo>
                  <a:pt x="1314450" y="5715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58488" y="1265936"/>
            <a:ext cx="3011805" cy="51244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200" spc="-10">
                <a:latin typeface="Arial"/>
                <a:cs typeface="Arial"/>
              </a:rPr>
              <a:t>Cortisol….</a:t>
            </a:r>
            <a:r>
              <a:rPr dirty="0" sz="1600" spc="-10">
                <a:latin typeface="Arial"/>
                <a:cs typeface="Arial"/>
              </a:rPr>
              <a:t>Transport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67000" y="2819400"/>
            <a:ext cx="2362200" cy="14478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905" rIns="0" bIns="0" rtlCol="0" vert="horz">
            <a:spAutoFit/>
          </a:bodyPr>
          <a:lstStyle/>
          <a:p>
            <a:pPr marL="1003935">
              <a:lnSpc>
                <a:spcPct val="100000"/>
              </a:lnSpc>
              <a:spcBef>
                <a:spcPts val="15"/>
              </a:spcBef>
            </a:pPr>
            <a:r>
              <a:rPr dirty="0" u="heavy" sz="2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Bound </a:t>
            </a:r>
            <a:endParaRPr sz="2000">
              <a:latin typeface="Arial"/>
              <a:cs typeface="Arial"/>
            </a:endParaRPr>
          </a:p>
          <a:p>
            <a:pPr marL="180975" indent="-88900">
              <a:lnSpc>
                <a:spcPct val="100000"/>
              </a:lnSpc>
              <a:buSzPct val="95000"/>
              <a:buChar char="•"/>
              <a:tabLst>
                <a:tab pos="181610" algn="l"/>
              </a:tabLst>
            </a:pPr>
            <a:r>
              <a:rPr dirty="0" sz="2000" spc="-10">
                <a:latin typeface="Arial"/>
                <a:cs typeface="Arial"/>
              </a:rPr>
              <a:t>90-95%</a:t>
            </a:r>
            <a:endParaRPr sz="2000">
              <a:latin typeface="Arial"/>
              <a:cs typeface="Arial"/>
            </a:endParaRPr>
          </a:p>
          <a:p>
            <a:pPr marL="172720" indent="-80645">
              <a:lnSpc>
                <a:spcPct val="100000"/>
              </a:lnSpc>
              <a:spcBef>
                <a:spcPts val="10"/>
              </a:spcBef>
              <a:buSzPct val="94444"/>
              <a:buChar char="•"/>
              <a:tabLst>
                <a:tab pos="173355" algn="l"/>
              </a:tabLst>
            </a:pPr>
            <a:r>
              <a:rPr dirty="0" sz="1800" spc="-5">
                <a:latin typeface="Arial"/>
                <a:cs typeface="Arial"/>
              </a:rPr>
              <a:t>Mostly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transcortin</a:t>
            </a:r>
            <a:endParaRPr sz="1800">
              <a:latin typeface="Arial"/>
              <a:cs typeface="Arial"/>
            </a:endParaRPr>
          </a:p>
          <a:p>
            <a:pPr marL="156210">
              <a:lnSpc>
                <a:spcPct val="100000"/>
              </a:lnSpc>
              <a:spcBef>
                <a:spcPts val="400"/>
              </a:spcBef>
            </a:pPr>
            <a:r>
              <a:rPr dirty="0" sz="1400" spc="-10">
                <a:latin typeface="Arial"/>
                <a:cs typeface="Arial"/>
              </a:rPr>
              <a:t>(Cortisol Binding</a:t>
            </a:r>
            <a:r>
              <a:rPr dirty="0" sz="1400" spc="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Globulin)</a:t>
            </a:r>
            <a:endParaRPr sz="14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80"/>
              </a:spcBef>
              <a:tabLst>
                <a:tab pos="378460" algn="l"/>
              </a:tabLst>
            </a:pPr>
            <a:r>
              <a:rPr dirty="0" sz="1800" spc="-470">
                <a:latin typeface="Arial"/>
                <a:cs typeface="Arial"/>
              </a:rPr>
              <a:t>	</a:t>
            </a:r>
            <a:r>
              <a:rPr dirty="0" sz="1800" spc="-5" b="1">
                <a:latin typeface="Arial"/>
                <a:cs typeface="Arial"/>
              </a:rPr>
              <a:t>Albumin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86400" y="2819400"/>
            <a:ext cx="2362200" cy="1447800"/>
          </a:xfrm>
          <a:custGeom>
            <a:avLst/>
            <a:gdLst/>
            <a:ahLst/>
            <a:cxnLst/>
            <a:rect l="l" t="t" r="r" b="b"/>
            <a:pathLst>
              <a:path w="2362200" h="1447800">
                <a:moveTo>
                  <a:pt x="0" y="1447800"/>
                </a:moveTo>
                <a:lnTo>
                  <a:pt x="2362200" y="1447800"/>
                </a:lnTo>
                <a:lnTo>
                  <a:pt x="23622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492240" y="2763774"/>
            <a:ext cx="534670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u="heavy" sz="20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</a:t>
            </a:r>
            <a:r>
              <a:rPr dirty="0" u="heavy" sz="2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</a:t>
            </a:r>
            <a:r>
              <a:rPr dirty="0" u="heavy" sz="20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81673" y="3373627"/>
            <a:ext cx="787400" cy="6343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50825" indent="-89535">
              <a:lnSpc>
                <a:spcPct val="100000"/>
              </a:lnSpc>
              <a:spcBef>
                <a:spcPts val="90"/>
              </a:spcBef>
              <a:buSzPct val="95000"/>
              <a:buChar char="•"/>
              <a:tabLst>
                <a:tab pos="251460" algn="l"/>
              </a:tabLst>
            </a:pPr>
            <a:r>
              <a:rPr dirty="0" sz="2000" spc="-10">
                <a:latin typeface="Arial"/>
                <a:cs typeface="Arial"/>
              </a:rPr>
              <a:t>6%</a:t>
            </a:r>
            <a:endParaRPr sz="2000">
              <a:latin typeface="Arial"/>
              <a:cs typeface="Arial"/>
            </a:endParaRPr>
          </a:p>
          <a:p>
            <a:pPr marL="88900" indent="-88900">
              <a:lnSpc>
                <a:spcPct val="100000"/>
              </a:lnSpc>
              <a:spcBef>
                <a:spcPts val="5"/>
              </a:spcBef>
              <a:buSzPct val="95000"/>
              <a:buChar char="•"/>
              <a:tabLst>
                <a:tab pos="89535" algn="l"/>
              </a:tabLst>
            </a:pPr>
            <a:r>
              <a:rPr dirty="0" sz="2000" spc="-1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-5">
                <a:latin typeface="Arial"/>
                <a:cs typeface="Arial"/>
              </a:rPr>
              <a:t>t</a:t>
            </a:r>
            <a:r>
              <a:rPr dirty="0" sz="2000" spc="-20">
                <a:latin typeface="Arial"/>
                <a:cs typeface="Arial"/>
              </a:rPr>
              <a:t>iv</a:t>
            </a:r>
            <a:r>
              <a:rPr dirty="0" sz="2000" spc="-5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05400" y="1828800"/>
            <a:ext cx="0" cy="609600"/>
          </a:xfrm>
          <a:custGeom>
            <a:avLst/>
            <a:gdLst/>
            <a:ahLst/>
            <a:cxnLst/>
            <a:rect l="l" t="t" r="r" b="b"/>
            <a:pathLst>
              <a:path w="0"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10000" y="2438400"/>
            <a:ext cx="2819400" cy="0"/>
          </a:xfrm>
          <a:custGeom>
            <a:avLst/>
            <a:gdLst/>
            <a:ahLst/>
            <a:cxnLst/>
            <a:rect l="l" t="t" r="r" b="b"/>
            <a:pathLst>
              <a:path w="2819400" h="0">
                <a:moveTo>
                  <a:pt x="2819400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629400" y="24384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10000" y="24384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518029" y="4813808"/>
            <a:ext cx="6025515" cy="12446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000" spc="-10">
                <a:latin typeface="Arial"/>
                <a:cs typeface="Arial"/>
              </a:rPr>
              <a:t>Half life =60-90</a:t>
            </a:r>
            <a:r>
              <a:rPr dirty="0" sz="2000" spc="5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minutes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dirty="0" sz="2000" spc="-15">
                <a:latin typeface="Arial"/>
                <a:cs typeface="Arial"/>
              </a:rPr>
              <a:t>Metabolized </a:t>
            </a:r>
            <a:r>
              <a:rPr dirty="0" sz="2000" spc="-10">
                <a:latin typeface="Arial"/>
                <a:cs typeface="Arial"/>
              </a:rPr>
              <a:t>in liver </a:t>
            </a:r>
            <a:r>
              <a:rPr dirty="0" sz="2000" spc="-5">
                <a:latin typeface="Arial"/>
                <a:cs typeface="Arial"/>
              </a:rPr>
              <a:t>by reductases &amp; conjugated</a:t>
            </a:r>
            <a:r>
              <a:rPr dirty="0" sz="2000" spc="22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  <a:tabLst>
                <a:tab pos="1938020" algn="l"/>
              </a:tabLst>
            </a:pPr>
            <a:r>
              <a:rPr dirty="0" sz="2000" spc="-10">
                <a:latin typeface="Arial"/>
                <a:cs typeface="Arial"/>
              </a:rPr>
              <a:t>glucuronides	and </a:t>
            </a:r>
            <a:r>
              <a:rPr dirty="0" sz="2000" spc="-5">
                <a:latin typeface="Arial"/>
                <a:cs typeface="Arial"/>
              </a:rPr>
              <a:t>excreted </a:t>
            </a:r>
            <a:r>
              <a:rPr dirty="0" sz="2000" spc="-15">
                <a:latin typeface="Arial"/>
                <a:cs typeface="Arial"/>
              </a:rPr>
              <a:t>via</a:t>
            </a:r>
            <a:r>
              <a:rPr dirty="0" sz="2000" spc="-5">
                <a:latin typeface="Arial"/>
                <a:cs typeface="Arial"/>
              </a:rPr>
              <a:t> kidney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dirty="0" sz="2000" spc="-5">
                <a:latin typeface="Arial"/>
                <a:cs typeface="Arial"/>
              </a:rPr>
              <a:t>Free cortisol </a:t>
            </a:r>
            <a:r>
              <a:rPr dirty="0" sz="2000" spc="-10">
                <a:latin typeface="Arial"/>
                <a:cs typeface="Arial"/>
              </a:rPr>
              <a:t>is </a:t>
            </a:r>
            <a:r>
              <a:rPr dirty="0" sz="2000" spc="-5">
                <a:latin typeface="Arial"/>
                <a:cs typeface="Arial"/>
              </a:rPr>
              <a:t>excreted </a:t>
            </a:r>
            <a:r>
              <a:rPr dirty="0" sz="2000" spc="-10">
                <a:latin typeface="Arial"/>
                <a:cs typeface="Arial"/>
              </a:rPr>
              <a:t>into</a:t>
            </a:r>
            <a:r>
              <a:rPr dirty="0" sz="2000" spc="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urine.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006" y="1533525"/>
            <a:ext cx="6473031" cy="453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692" y="231089"/>
            <a:ext cx="716534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15"/>
              <a:t>Circadian </a:t>
            </a:r>
            <a:r>
              <a:rPr dirty="0" spc="-204"/>
              <a:t>rhythm </a:t>
            </a:r>
            <a:r>
              <a:rPr dirty="0" spc="-150"/>
              <a:t>of </a:t>
            </a:r>
            <a:r>
              <a:rPr dirty="0" spc="-185"/>
              <a:t>cortisol</a:t>
            </a:r>
            <a:r>
              <a:rPr dirty="0" spc="-600"/>
              <a:t> </a:t>
            </a:r>
            <a:r>
              <a:rPr dirty="0" spc="-210"/>
              <a:t>secretion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39" y="1333067"/>
            <a:ext cx="5028565" cy="5191125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600" spc="-114">
                <a:latin typeface="Arial"/>
                <a:cs typeface="Arial"/>
              </a:rPr>
              <a:t></a:t>
            </a:r>
            <a:r>
              <a:rPr dirty="0" sz="1600" spc="-114">
                <a:latin typeface="Comic Sans MS"/>
                <a:cs typeface="Comic Sans MS"/>
              </a:rPr>
              <a:t>The </a:t>
            </a:r>
            <a:r>
              <a:rPr dirty="0" sz="1600">
                <a:latin typeface="Comic Sans MS"/>
                <a:cs typeface="Comic Sans MS"/>
              </a:rPr>
              <a:t>secretory rates </a:t>
            </a:r>
            <a:r>
              <a:rPr dirty="0" sz="1600" spc="-5">
                <a:latin typeface="Comic Sans MS"/>
                <a:cs typeface="Comic Sans MS"/>
              </a:rPr>
              <a:t>of </a:t>
            </a:r>
            <a:r>
              <a:rPr dirty="0" sz="1600">
                <a:latin typeface="Comic Sans MS"/>
                <a:cs typeface="Comic Sans MS"/>
              </a:rPr>
              <a:t>CRF,ACTH, </a:t>
            </a:r>
            <a:r>
              <a:rPr dirty="0" sz="1600" spc="-5">
                <a:latin typeface="Comic Sans MS"/>
                <a:cs typeface="Comic Sans MS"/>
              </a:rPr>
              <a:t>and</a:t>
            </a:r>
            <a:r>
              <a:rPr dirty="0" sz="1600" spc="-50">
                <a:latin typeface="Comic Sans MS"/>
                <a:cs typeface="Comic Sans MS"/>
              </a:rPr>
              <a:t> </a:t>
            </a:r>
            <a:r>
              <a:rPr dirty="0" sz="1600" spc="-5">
                <a:latin typeface="Comic Sans MS"/>
                <a:cs typeface="Comic Sans MS"/>
              </a:rPr>
              <a:t>cortisol:</a:t>
            </a:r>
            <a:endParaRPr sz="1600">
              <a:latin typeface="Comic Sans MS"/>
              <a:cs typeface="Comic Sans MS"/>
            </a:endParaRPr>
          </a:p>
          <a:p>
            <a:pPr marL="927100" indent="-350520">
              <a:lnSpc>
                <a:spcPct val="100000"/>
              </a:lnSpc>
              <a:spcBef>
                <a:spcPts val="1010"/>
              </a:spcBef>
              <a:buFont typeface="Courier New"/>
              <a:buChar char="o"/>
              <a:tabLst>
                <a:tab pos="927100" algn="l"/>
                <a:tab pos="927735" algn="l"/>
              </a:tabLst>
            </a:pPr>
            <a:r>
              <a:rPr dirty="0" sz="1600" spc="5">
                <a:latin typeface="Comic Sans MS"/>
                <a:cs typeface="Comic Sans MS"/>
              </a:rPr>
              <a:t>high in the </a:t>
            </a:r>
            <a:r>
              <a:rPr dirty="0" sz="1600" spc="-5">
                <a:latin typeface="Comic Sans MS"/>
                <a:cs typeface="Comic Sans MS"/>
              </a:rPr>
              <a:t>early</a:t>
            </a:r>
            <a:r>
              <a:rPr dirty="0" sz="1600" spc="-90">
                <a:latin typeface="Comic Sans MS"/>
                <a:cs typeface="Comic Sans MS"/>
              </a:rPr>
              <a:t> </a:t>
            </a:r>
            <a:r>
              <a:rPr dirty="0" sz="1600">
                <a:latin typeface="Comic Sans MS"/>
                <a:cs typeface="Comic Sans MS"/>
              </a:rPr>
              <a:t>morning:</a:t>
            </a:r>
            <a:endParaRPr sz="1600">
              <a:latin typeface="Comic Sans MS"/>
              <a:cs typeface="Comic Sans MS"/>
            </a:endParaRPr>
          </a:p>
          <a:p>
            <a:pPr algn="just" marL="920750" marR="6350">
              <a:lnSpc>
                <a:spcPct val="100000"/>
              </a:lnSpc>
              <a:spcBef>
                <a:spcPts val="990"/>
              </a:spcBef>
              <a:tabLst>
                <a:tab pos="2756535" algn="l"/>
              </a:tabLst>
            </a:pPr>
            <a:r>
              <a:rPr dirty="0" sz="1600" spc="-5">
                <a:latin typeface="Comic Sans MS"/>
                <a:cs typeface="Comic Sans MS"/>
              </a:rPr>
              <a:t>the plasma cortisol level ranges </a:t>
            </a:r>
            <a:r>
              <a:rPr dirty="0" sz="1600">
                <a:latin typeface="Comic Sans MS"/>
                <a:cs typeface="Comic Sans MS"/>
              </a:rPr>
              <a:t>between a  </a:t>
            </a:r>
            <a:r>
              <a:rPr dirty="0" sz="1600" spc="5">
                <a:latin typeface="Comic Sans MS"/>
                <a:cs typeface="Comic Sans MS"/>
              </a:rPr>
              <a:t>high </a:t>
            </a:r>
            <a:r>
              <a:rPr dirty="0" sz="1600" spc="-5">
                <a:latin typeface="Comic Sans MS"/>
                <a:cs typeface="Comic Sans MS"/>
              </a:rPr>
              <a:t>of </a:t>
            </a:r>
            <a:r>
              <a:rPr dirty="0" sz="1600">
                <a:latin typeface="Comic Sans MS"/>
                <a:cs typeface="Comic Sans MS"/>
              </a:rPr>
              <a:t>about 20 µg/dl </a:t>
            </a:r>
            <a:r>
              <a:rPr dirty="0" sz="1600" spc="-5">
                <a:latin typeface="Comic Sans MS"/>
                <a:cs typeface="Comic Sans MS"/>
              </a:rPr>
              <a:t>an </a:t>
            </a:r>
            <a:r>
              <a:rPr dirty="0" sz="1600">
                <a:latin typeface="Comic Sans MS"/>
                <a:cs typeface="Comic Sans MS"/>
              </a:rPr>
              <a:t>hour </a:t>
            </a:r>
            <a:r>
              <a:rPr dirty="0" sz="1600" spc="-10">
                <a:latin typeface="Comic Sans MS"/>
                <a:cs typeface="Comic Sans MS"/>
              </a:rPr>
              <a:t>before  </a:t>
            </a:r>
            <a:r>
              <a:rPr dirty="0" sz="1600">
                <a:latin typeface="Comic Sans MS"/>
                <a:cs typeface="Comic Sans MS"/>
              </a:rPr>
              <a:t>arising   </a:t>
            </a:r>
            <a:r>
              <a:rPr dirty="0" sz="1600" spc="360">
                <a:latin typeface="Comic Sans MS"/>
                <a:cs typeface="Comic Sans MS"/>
              </a:rPr>
              <a:t> </a:t>
            </a:r>
            <a:r>
              <a:rPr dirty="0" sz="1600" spc="5">
                <a:latin typeface="Comic Sans MS"/>
                <a:cs typeface="Comic Sans MS"/>
              </a:rPr>
              <a:t>in	the</a:t>
            </a:r>
            <a:r>
              <a:rPr dirty="0" sz="1600" spc="-40">
                <a:latin typeface="Comic Sans MS"/>
                <a:cs typeface="Comic Sans MS"/>
              </a:rPr>
              <a:t> </a:t>
            </a:r>
            <a:r>
              <a:rPr dirty="0" sz="1600" spc="-5">
                <a:latin typeface="Comic Sans MS"/>
                <a:cs typeface="Comic Sans MS"/>
              </a:rPr>
              <a:t>morning</a:t>
            </a:r>
            <a:endParaRPr sz="1600">
              <a:latin typeface="Comic Sans MS"/>
              <a:cs typeface="Comic Sans MS"/>
            </a:endParaRPr>
          </a:p>
          <a:p>
            <a:pPr marL="927100" indent="-350520">
              <a:lnSpc>
                <a:spcPct val="100000"/>
              </a:lnSpc>
              <a:spcBef>
                <a:spcPts val="1010"/>
              </a:spcBef>
              <a:buFont typeface="Courier New"/>
              <a:buChar char="o"/>
              <a:tabLst>
                <a:tab pos="927100" algn="l"/>
                <a:tab pos="927735" algn="l"/>
              </a:tabLst>
            </a:pPr>
            <a:r>
              <a:rPr dirty="0" sz="1600" spc="-5">
                <a:latin typeface="Comic Sans MS"/>
                <a:cs typeface="Comic Sans MS"/>
              </a:rPr>
              <a:t>low </a:t>
            </a:r>
            <a:r>
              <a:rPr dirty="0" sz="1600">
                <a:latin typeface="Comic Sans MS"/>
                <a:cs typeface="Comic Sans MS"/>
              </a:rPr>
              <a:t>in </a:t>
            </a:r>
            <a:r>
              <a:rPr dirty="0" sz="1600" spc="5">
                <a:latin typeface="Comic Sans MS"/>
                <a:cs typeface="Comic Sans MS"/>
              </a:rPr>
              <a:t>the </a:t>
            </a:r>
            <a:r>
              <a:rPr dirty="0" sz="1600">
                <a:latin typeface="Comic Sans MS"/>
                <a:cs typeface="Comic Sans MS"/>
              </a:rPr>
              <a:t>late</a:t>
            </a:r>
            <a:r>
              <a:rPr dirty="0" sz="1600" spc="-90">
                <a:latin typeface="Comic Sans MS"/>
                <a:cs typeface="Comic Sans MS"/>
              </a:rPr>
              <a:t> </a:t>
            </a:r>
            <a:r>
              <a:rPr dirty="0" sz="1600" spc="5">
                <a:latin typeface="Comic Sans MS"/>
                <a:cs typeface="Comic Sans MS"/>
              </a:rPr>
              <a:t>evening:</a:t>
            </a:r>
            <a:endParaRPr sz="1600">
              <a:latin typeface="Comic Sans MS"/>
              <a:cs typeface="Comic Sans MS"/>
            </a:endParaRPr>
          </a:p>
          <a:p>
            <a:pPr marL="920750">
              <a:lnSpc>
                <a:spcPct val="100000"/>
              </a:lnSpc>
              <a:spcBef>
                <a:spcPts val="1005"/>
              </a:spcBef>
            </a:pPr>
            <a:r>
              <a:rPr dirty="0" sz="1600" spc="-5">
                <a:latin typeface="Comic Sans MS"/>
                <a:cs typeface="Comic Sans MS"/>
              </a:rPr>
              <a:t>low of </a:t>
            </a:r>
            <a:r>
              <a:rPr dirty="0" sz="1600">
                <a:latin typeface="Comic Sans MS"/>
                <a:cs typeface="Comic Sans MS"/>
              </a:rPr>
              <a:t>about 5 </a:t>
            </a:r>
            <a:r>
              <a:rPr dirty="0" sz="1600" spc="5">
                <a:latin typeface="Comic Sans MS"/>
                <a:cs typeface="Comic Sans MS"/>
              </a:rPr>
              <a:t>µg/dl </a:t>
            </a:r>
            <a:r>
              <a:rPr dirty="0" sz="1600" spc="-5">
                <a:latin typeface="Comic Sans MS"/>
                <a:cs typeface="Comic Sans MS"/>
              </a:rPr>
              <a:t>around</a:t>
            </a:r>
            <a:r>
              <a:rPr dirty="0" sz="1600" spc="-95">
                <a:latin typeface="Comic Sans MS"/>
                <a:cs typeface="Comic Sans MS"/>
              </a:rPr>
              <a:t> </a:t>
            </a:r>
            <a:r>
              <a:rPr dirty="0" sz="1600" spc="5">
                <a:latin typeface="Comic Sans MS"/>
                <a:cs typeface="Comic Sans MS"/>
              </a:rPr>
              <a:t>midnight.</a:t>
            </a:r>
            <a:endParaRPr sz="16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algn="just" marL="12700" marR="5715">
              <a:lnSpc>
                <a:spcPct val="100000"/>
              </a:lnSpc>
              <a:spcBef>
                <a:spcPts val="1385"/>
              </a:spcBef>
            </a:pPr>
            <a:r>
              <a:rPr dirty="0" sz="1600" spc="-465">
                <a:latin typeface="Arial"/>
                <a:cs typeface="Arial"/>
              </a:rPr>
              <a:t>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>
                <a:latin typeface="Comic Sans MS"/>
                <a:cs typeface="Comic Sans MS"/>
              </a:rPr>
              <a:t>This </a:t>
            </a:r>
            <a:r>
              <a:rPr dirty="0" sz="1600" spc="-5">
                <a:latin typeface="Comic Sans MS"/>
                <a:cs typeface="Comic Sans MS"/>
              </a:rPr>
              <a:t>effect results from </a:t>
            </a:r>
            <a:r>
              <a:rPr dirty="0" sz="1600">
                <a:latin typeface="Comic Sans MS"/>
                <a:cs typeface="Comic Sans MS"/>
              </a:rPr>
              <a:t>a 24-hour </a:t>
            </a:r>
            <a:r>
              <a:rPr dirty="0" sz="1600" spc="-30">
                <a:latin typeface="Comic Sans MS"/>
                <a:cs typeface="Comic Sans MS"/>
              </a:rPr>
              <a:t>cyclical  </a:t>
            </a:r>
            <a:r>
              <a:rPr dirty="0" sz="1600">
                <a:latin typeface="Comic Sans MS"/>
                <a:cs typeface="Comic Sans MS"/>
              </a:rPr>
              <a:t>alteration </a:t>
            </a:r>
            <a:r>
              <a:rPr dirty="0" sz="1600" spc="5">
                <a:latin typeface="Comic Sans MS"/>
                <a:cs typeface="Comic Sans MS"/>
              </a:rPr>
              <a:t>in </a:t>
            </a:r>
            <a:r>
              <a:rPr dirty="0" sz="1600" spc="-5">
                <a:latin typeface="Comic Sans MS"/>
                <a:cs typeface="Comic Sans MS"/>
              </a:rPr>
              <a:t>the signals from the hypothalamus that  </a:t>
            </a:r>
            <a:r>
              <a:rPr dirty="0" sz="1600">
                <a:latin typeface="Comic Sans MS"/>
                <a:cs typeface="Comic Sans MS"/>
              </a:rPr>
              <a:t>cause </a:t>
            </a:r>
            <a:r>
              <a:rPr dirty="0" sz="1600" spc="-5">
                <a:latin typeface="Comic Sans MS"/>
                <a:cs typeface="Comic Sans MS"/>
              </a:rPr>
              <a:t>cortisol</a:t>
            </a:r>
            <a:r>
              <a:rPr dirty="0" sz="1600" spc="-40">
                <a:latin typeface="Comic Sans MS"/>
                <a:cs typeface="Comic Sans MS"/>
              </a:rPr>
              <a:t> </a:t>
            </a:r>
            <a:r>
              <a:rPr dirty="0" sz="1600">
                <a:latin typeface="Comic Sans MS"/>
                <a:cs typeface="Comic Sans MS"/>
              </a:rPr>
              <a:t>secretion.</a:t>
            </a:r>
            <a:endParaRPr sz="1600">
              <a:latin typeface="Comic Sans MS"/>
              <a:cs typeface="Comic Sans MS"/>
            </a:endParaRPr>
          </a:p>
          <a:p>
            <a:pPr algn="just" marL="12700" marR="5080">
              <a:lnSpc>
                <a:spcPct val="100000"/>
              </a:lnSpc>
              <a:spcBef>
                <a:spcPts val="1015"/>
              </a:spcBef>
            </a:pPr>
            <a:r>
              <a:rPr dirty="0" sz="1600" spc="-465">
                <a:latin typeface="Arial"/>
                <a:cs typeface="Arial"/>
              </a:rPr>
              <a:t>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>
                <a:latin typeface="Comic Sans MS"/>
                <a:cs typeface="Comic Sans MS"/>
              </a:rPr>
              <a:t>When </a:t>
            </a:r>
            <a:r>
              <a:rPr dirty="0" sz="1600" spc="5">
                <a:latin typeface="Comic Sans MS"/>
                <a:cs typeface="Comic Sans MS"/>
              </a:rPr>
              <a:t>a </a:t>
            </a:r>
            <a:r>
              <a:rPr dirty="0" sz="1600" spc="-10">
                <a:latin typeface="Comic Sans MS"/>
                <a:cs typeface="Comic Sans MS"/>
              </a:rPr>
              <a:t>person </a:t>
            </a:r>
            <a:r>
              <a:rPr dirty="0" sz="1600" spc="-5">
                <a:latin typeface="Comic Sans MS"/>
                <a:cs typeface="Comic Sans MS"/>
              </a:rPr>
              <a:t>changes daily sleeping habits,  </a:t>
            </a:r>
            <a:r>
              <a:rPr dirty="0" sz="1600" spc="-40">
                <a:latin typeface="Comic Sans MS"/>
                <a:cs typeface="Comic Sans MS"/>
              </a:rPr>
              <a:t>the </a:t>
            </a:r>
            <a:r>
              <a:rPr dirty="0" sz="1600" spc="-5">
                <a:latin typeface="Comic Sans MS"/>
                <a:cs typeface="Comic Sans MS"/>
              </a:rPr>
              <a:t>cycle  </a:t>
            </a:r>
            <a:r>
              <a:rPr dirty="0" sz="1600">
                <a:latin typeface="Comic Sans MS"/>
                <a:cs typeface="Comic Sans MS"/>
              </a:rPr>
              <a:t>changes </a:t>
            </a:r>
            <a:r>
              <a:rPr dirty="0" sz="1600" spc="-5">
                <a:latin typeface="Comic Sans MS"/>
                <a:cs typeface="Comic Sans MS"/>
              </a:rPr>
              <a:t>correspondingly.  Therefore, measurements of blood cortisol  levels are meaningful only </a:t>
            </a:r>
            <a:r>
              <a:rPr dirty="0" sz="1600" spc="5">
                <a:latin typeface="Comic Sans MS"/>
                <a:cs typeface="Comic Sans MS"/>
              </a:rPr>
              <a:t>when </a:t>
            </a:r>
            <a:r>
              <a:rPr dirty="0" sz="1600" spc="-5">
                <a:latin typeface="Comic Sans MS"/>
                <a:cs typeface="Comic Sans MS"/>
              </a:rPr>
              <a:t>expressed </a:t>
            </a:r>
            <a:r>
              <a:rPr dirty="0" sz="1600" spc="5">
                <a:latin typeface="Comic Sans MS"/>
                <a:cs typeface="Comic Sans MS"/>
              </a:rPr>
              <a:t>in  </a:t>
            </a:r>
            <a:r>
              <a:rPr dirty="0" sz="1600">
                <a:latin typeface="Comic Sans MS"/>
                <a:cs typeface="Comic Sans MS"/>
              </a:rPr>
              <a:t>terms </a:t>
            </a:r>
            <a:r>
              <a:rPr dirty="0" sz="1600" spc="-5">
                <a:latin typeface="Comic Sans MS"/>
                <a:cs typeface="Comic Sans MS"/>
              </a:rPr>
              <a:t>of the time </a:t>
            </a:r>
            <a:r>
              <a:rPr dirty="0" sz="1600" spc="5">
                <a:latin typeface="Comic Sans MS"/>
                <a:cs typeface="Comic Sans MS"/>
              </a:rPr>
              <a:t>in </a:t>
            </a:r>
            <a:r>
              <a:rPr dirty="0" sz="1600">
                <a:latin typeface="Comic Sans MS"/>
                <a:cs typeface="Comic Sans MS"/>
              </a:rPr>
              <a:t>the </a:t>
            </a:r>
            <a:r>
              <a:rPr dirty="0" sz="1600" spc="-5">
                <a:latin typeface="Comic Sans MS"/>
                <a:cs typeface="Comic Sans MS"/>
              </a:rPr>
              <a:t>cycle at </a:t>
            </a:r>
            <a:r>
              <a:rPr dirty="0" sz="1600">
                <a:latin typeface="Comic Sans MS"/>
                <a:cs typeface="Comic Sans MS"/>
              </a:rPr>
              <a:t>which the  </a:t>
            </a:r>
            <a:r>
              <a:rPr dirty="0" sz="1600" spc="-5">
                <a:latin typeface="Comic Sans MS"/>
                <a:cs typeface="Comic Sans MS"/>
              </a:rPr>
              <a:t>measurements are</a:t>
            </a:r>
            <a:r>
              <a:rPr dirty="0" sz="1600" spc="-75">
                <a:latin typeface="Comic Sans MS"/>
                <a:cs typeface="Comic Sans MS"/>
              </a:rPr>
              <a:t> </a:t>
            </a:r>
            <a:r>
              <a:rPr dirty="0" sz="1600">
                <a:latin typeface="Comic Sans MS"/>
                <a:cs typeface="Comic Sans MS"/>
              </a:rPr>
              <a:t>made.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0292" y="237185"/>
            <a:ext cx="6364605" cy="5124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195"/>
              <a:t>Circadian rhythm </a:t>
            </a:r>
            <a:r>
              <a:rPr dirty="0" sz="3200" spc="-135"/>
              <a:t>of </a:t>
            </a:r>
            <a:r>
              <a:rPr dirty="0" sz="3200" spc="-165"/>
              <a:t>cortisol</a:t>
            </a:r>
            <a:r>
              <a:rPr dirty="0" sz="3200" spc="-390"/>
              <a:t> </a:t>
            </a:r>
            <a:r>
              <a:rPr dirty="0" sz="3200" spc="-195"/>
              <a:t>secretion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5541830" y="1533764"/>
            <a:ext cx="3010473" cy="2406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ABEER</dc:creator>
  <dc:title>Slide 1</dc:title>
  <dcterms:created xsi:type="dcterms:W3CDTF">2018-02-12T17:31:46Z</dcterms:created>
  <dcterms:modified xsi:type="dcterms:W3CDTF">2018-02-12T17:31:46Z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2017-02-28T00:00:00Z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2018-02-12T00:00:00Z</vt:filetime>
  </property>
</Properties>
</file>