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6"/>
  </p:notesMasterIdLst>
  <p:sldIdLst>
    <p:sldId id="256" r:id="rId2"/>
    <p:sldId id="289" r:id="rId3"/>
    <p:sldId id="267" r:id="rId4"/>
    <p:sldId id="284" r:id="rId5"/>
    <p:sldId id="263" r:id="rId6"/>
    <p:sldId id="271" r:id="rId7"/>
    <p:sldId id="272" r:id="rId8"/>
    <p:sldId id="276" r:id="rId9"/>
    <p:sldId id="288" r:id="rId10"/>
    <p:sldId id="273" r:id="rId11"/>
    <p:sldId id="287" r:id="rId12"/>
    <p:sldId id="274" r:id="rId13"/>
    <p:sldId id="283" r:id="rId14"/>
    <p:sldId id="264" r:id="rId15"/>
    <p:sldId id="286" r:id="rId16"/>
    <p:sldId id="266" r:id="rId17"/>
    <p:sldId id="285" r:id="rId18"/>
    <p:sldId id="265" r:id="rId19"/>
    <p:sldId id="279" r:id="rId20"/>
    <p:sldId id="282" r:id="rId21"/>
    <p:sldId id="291" r:id="rId22"/>
    <p:sldId id="275" r:id="rId23"/>
    <p:sldId id="278" r:id="rId24"/>
    <p:sldId id="257" r:id="rId25"/>
    <p:sldId id="270" r:id="rId26"/>
    <p:sldId id="268" r:id="rId27"/>
    <p:sldId id="258" r:id="rId28"/>
    <p:sldId id="259" r:id="rId29"/>
    <p:sldId id="260" r:id="rId30"/>
    <p:sldId id="261" r:id="rId31"/>
    <p:sldId id="262" r:id="rId32"/>
    <p:sldId id="290" r:id="rId33"/>
    <p:sldId id="292" r:id="rId34"/>
    <p:sldId id="293" r:id="rId3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90"/>
    <p:restoredTop sz="94659"/>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4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1ECC8-E84E-4233-AA5D-A4EE49D885FD}" type="datetimeFigureOut">
              <a:rPr lang="en-US" smtClean="0"/>
              <a:t>2/14/2018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319091-EA8E-490C-89EA-48A9A3AD7200}" type="slidenum">
              <a:rPr lang="en-US" smtClean="0"/>
              <a:t>‹#›</a:t>
            </a:fld>
            <a:endParaRPr lang="en-US"/>
          </a:p>
        </p:txBody>
      </p:sp>
    </p:spTree>
    <p:extLst>
      <p:ext uri="{BB962C8B-B14F-4D97-AF65-F5344CB8AC3E}">
        <p14:creationId xmlns:p14="http://schemas.microsoft.com/office/powerpoint/2010/main" val="72513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319091-EA8E-490C-89EA-48A9A3AD7200}" type="slidenum">
              <a:rPr lang="en-US" smtClean="0"/>
              <a:t>2</a:t>
            </a:fld>
            <a:endParaRPr lang="en-US"/>
          </a:p>
        </p:txBody>
      </p:sp>
    </p:spTree>
    <p:extLst>
      <p:ext uri="{BB962C8B-B14F-4D97-AF65-F5344CB8AC3E}">
        <p14:creationId xmlns:p14="http://schemas.microsoft.com/office/powerpoint/2010/main" val="2326849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29/05/1439</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29/05/1439</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29/05/1439</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29/05/1439</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29/05/1439</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29/05/1439</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29/05/1439</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29/05/1439</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29/05/1439</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29/05/1439</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29/05/1439</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29/05/1439</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smtClean="0"/>
              <a:t>Diabetic Ketoacidosis (DKA)</a:t>
            </a:r>
            <a:endParaRPr lang="ar-SA" dirty="0"/>
          </a:p>
        </p:txBody>
      </p:sp>
      <p:sp>
        <p:nvSpPr>
          <p:cNvPr id="9219" name="Subtitle 2"/>
          <p:cNvSpPr>
            <a:spLocks noGrp="1"/>
          </p:cNvSpPr>
          <p:nvPr>
            <p:ph type="subTitle" idx="1"/>
          </p:nvPr>
        </p:nvSpPr>
        <p:spPr>
          <a:xfrm>
            <a:off x="685800" y="4403651"/>
            <a:ext cx="7772400" cy="609525"/>
          </a:xfrm>
        </p:spPr>
        <p:txBody>
          <a:bodyPr/>
          <a:lstStyle/>
          <a:p>
            <a:pPr marR="0" algn="ctr" rtl="0"/>
            <a:r>
              <a:rPr lang="en-US" sz="2800" b="1" smtClean="0">
                <a:solidFill>
                  <a:srgbClr val="C00000"/>
                </a:solidFill>
                <a:cs typeface="Arial" charset="0"/>
              </a:rPr>
              <a:t>Endocrine Block</a:t>
            </a:r>
            <a:endParaRPr lang="en-US" sz="2400" b="1" i="1" dirty="0" smtClean="0">
              <a:solidFill>
                <a:srgbClr val="0B2830"/>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smtClean="0">
                <a:latin typeface="Arial Narrow" pitchFamily="34" charset="0"/>
                <a:cs typeface="Times New Roman" pitchFamily="18" charset="0"/>
              </a:rPr>
              <a:t>Takes place in </a:t>
            </a:r>
            <a:r>
              <a:rPr lang="en-US" sz="2800" b="1" dirty="0" err="1" smtClean="0">
                <a:latin typeface="Arial Narrow" pitchFamily="34" charset="0"/>
                <a:cs typeface="Times New Roman" pitchFamily="18" charset="0"/>
              </a:rPr>
              <a:t>extrahepatic</a:t>
            </a:r>
            <a:r>
              <a:rPr lang="en-US" sz="2800" b="1" dirty="0" smtClean="0">
                <a:latin typeface="Arial Narrow" pitchFamily="34" charset="0"/>
                <a:cs typeface="Times New Roman" pitchFamily="18" charset="0"/>
              </a:rPr>
              <a:t> tissues</a:t>
            </a:r>
          </a:p>
          <a:p>
            <a:pPr algn="l" rtl="0"/>
            <a:r>
              <a:rPr lang="en-US" sz="2800" b="1" dirty="0" smtClean="0">
                <a:latin typeface="Arial Narrow" pitchFamily="34" charset="0"/>
                <a:cs typeface="Times New Roman" pitchFamily="18" charset="0"/>
              </a:rPr>
              <a:t>Occurs in the mitochondria (so cannot occur in RBCs)</a:t>
            </a:r>
          </a:p>
          <a:p>
            <a:pPr algn="l" rtl="0"/>
            <a:r>
              <a:rPr lang="en-US" sz="2800" b="1" dirty="0" smtClean="0">
                <a:latin typeface="Arial Narrow" pitchFamily="34" charset="0"/>
                <a:cs typeface="Times New Roman" pitchFamily="18" charset="0"/>
              </a:rPr>
              <a:t>Does not occur in the liver (as the liver lacks the </a:t>
            </a:r>
            <a:r>
              <a:rPr lang="en-US" sz="2800" b="1" dirty="0" err="1" smtClean="0">
                <a:solidFill>
                  <a:srgbClr val="FF0000"/>
                </a:solidFill>
                <a:latin typeface="Arial Narrow" pitchFamily="34" charset="0"/>
                <a:cs typeface="Times New Roman" pitchFamily="18" charset="0"/>
              </a:rPr>
              <a:t>thiophorase</a:t>
            </a:r>
            <a:r>
              <a:rPr lang="en-US" sz="2800" b="1" dirty="0" smtClean="0">
                <a:solidFill>
                  <a:srgbClr val="FF0000"/>
                </a:solidFill>
                <a:latin typeface="Arial Narrow" pitchFamily="34" charset="0"/>
                <a:cs typeface="Times New Roman" pitchFamily="18" charset="0"/>
              </a:rPr>
              <a:t> </a:t>
            </a:r>
            <a:r>
              <a:rPr lang="en-US" sz="2800" b="1" dirty="0" smtClean="0">
                <a:latin typeface="Arial Narrow" pitchFamily="34" charset="0"/>
                <a:cs typeface="Times New Roman" pitchFamily="18" charset="0"/>
              </a:rPr>
              <a:t>enzyme required for </a:t>
            </a:r>
            <a:r>
              <a:rPr lang="en-US" sz="2800" b="1" dirty="0" err="1" smtClean="0">
                <a:latin typeface="Arial Narrow" pitchFamily="34" charset="0"/>
                <a:cs typeface="Times New Roman" pitchFamily="18" charset="0"/>
              </a:rPr>
              <a:t>ketolysis</a:t>
            </a:r>
            <a:r>
              <a:rPr lang="en-US" sz="2800" b="1" dirty="0" smtClean="0">
                <a:latin typeface="Arial Narrow" pitchFamily="34" charset="0"/>
                <a:cs typeface="Times New Roman" pitchFamily="18" charset="0"/>
              </a:rPr>
              <a:t>)</a:t>
            </a:r>
          </a:p>
          <a:p>
            <a:pPr algn="l" rtl="0"/>
            <a:r>
              <a:rPr lang="el-GR" sz="2800" b="1" dirty="0" smtClean="0">
                <a:latin typeface="Arial Narrow" pitchFamily="34" charset="0"/>
                <a:cs typeface="Times New Roman" pitchFamily="18" charset="0"/>
              </a:rPr>
              <a:t>β</a:t>
            </a:r>
            <a:r>
              <a:rPr lang="en-US" sz="2800" b="1" dirty="0" smtClean="0">
                <a:latin typeface="Arial Narrow" pitchFamily="34" charset="0"/>
              </a:rPr>
              <a:t>-</a:t>
            </a:r>
            <a:r>
              <a:rPr lang="en-US" sz="2800" b="1" dirty="0" err="1" smtClean="0">
                <a:latin typeface="Arial Narrow" pitchFamily="34" charset="0"/>
              </a:rPr>
              <a:t>Hydroxybutyrate</a:t>
            </a:r>
            <a:r>
              <a:rPr lang="en-US" sz="2800" b="1" dirty="0" smtClean="0">
                <a:latin typeface="Arial Narrow" pitchFamily="34" charset="0"/>
              </a:rPr>
              <a:t> is oxidized to acetoacetate (by a dehydrogenase)</a:t>
            </a:r>
          </a:p>
          <a:p>
            <a:pPr algn="l" rtl="0"/>
            <a:r>
              <a:rPr lang="en-US" sz="2800" b="1" dirty="0" smtClean="0">
                <a:latin typeface="Arial Narrow" pitchFamily="34" charset="0"/>
              </a:rPr>
              <a:t>Acetoacetate is converted to </a:t>
            </a:r>
            <a:r>
              <a:rPr lang="en-US" sz="2800" b="1" dirty="0" err="1" smtClean="0">
                <a:latin typeface="Arial Narrow" pitchFamily="34" charset="0"/>
              </a:rPr>
              <a:t>acetoacetyl</a:t>
            </a:r>
            <a:r>
              <a:rPr lang="en-US" sz="2800" b="1" dirty="0" smtClean="0">
                <a:latin typeface="Arial Narrow" pitchFamily="34" charset="0"/>
              </a:rPr>
              <a:t> CoA (catalyzed by </a:t>
            </a:r>
            <a:r>
              <a:rPr lang="en-US" sz="2800" b="1" dirty="0" err="1" smtClean="0">
                <a:solidFill>
                  <a:srgbClr val="FF0000"/>
                </a:solidFill>
                <a:latin typeface="Arial Narrow" pitchFamily="34" charset="0"/>
              </a:rPr>
              <a:t>thiophorase</a:t>
            </a:r>
            <a:r>
              <a:rPr lang="en-US" sz="2800" b="1" dirty="0" smtClean="0">
                <a:latin typeface="Arial Narrow" pitchFamily="34" charset="0"/>
              </a:rPr>
              <a:t>)</a:t>
            </a:r>
          </a:p>
          <a:p>
            <a:pPr algn="l" rtl="0"/>
            <a:r>
              <a:rPr lang="en-US" sz="2800" b="1" dirty="0" err="1" smtClean="0">
                <a:latin typeface="Arial Narrow" pitchFamily="34" charset="0"/>
              </a:rPr>
              <a:t>Acetoacetyl</a:t>
            </a:r>
            <a:r>
              <a:rPr lang="en-US" sz="2800" b="1" dirty="0" smtClean="0">
                <a:latin typeface="Arial Narrow" pitchFamily="34" charset="0"/>
              </a:rPr>
              <a:t> CoA is converted to acetyl </a:t>
            </a:r>
            <a:r>
              <a:rPr lang="en-US" sz="2800" b="1" dirty="0" err="1" smtClean="0">
                <a:latin typeface="Arial Narrow" pitchFamily="34" charset="0"/>
              </a:rPr>
              <a:t>CoAs</a:t>
            </a:r>
            <a:r>
              <a:rPr lang="en-US" sz="2800" b="1" dirty="0" smtClean="0">
                <a:latin typeface="Arial Narrow" pitchFamily="34" charset="0"/>
              </a:rPr>
              <a:t>.</a:t>
            </a:r>
          </a:p>
          <a:p>
            <a:pPr algn="l" rtl="0"/>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a:t>
            </a:r>
            <a:r>
              <a:rPr lang="en-US" sz="2400" dirty="0" smtClean="0">
                <a:sym typeface="Wingdings" pitchFamily="2" charset="2"/>
              </a:rPr>
              <a:t>)  ketoacidosis</a:t>
            </a:r>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bwMode="auto">
          <a:xfrm>
            <a:off x="-59782" y="1588331"/>
            <a:ext cx="8840216"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smtClean="0"/>
              <a:t>In uncontrolled DM the rate of ketogenesis is &gt; the rate of </a:t>
            </a:r>
            <a:r>
              <a:rPr lang="en-US" sz="2200" b="1" dirty="0" err="1" smtClean="0"/>
              <a:t>ketolysis</a:t>
            </a:r>
            <a:r>
              <a:rPr lang="en-US" sz="2200" b="1" dirty="0"/>
              <a:t> </a:t>
            </a:r>
            <a:r>
              <a:rPr lang="en-US" sz="2200" b="1" dirty="0" smtClean="0">
                <a:sym typeface="Wingdings" pitchFamily="2" charset="2"/>
              </a:rPr>
              <a:t> </a:t>
            </a:r>
            <a:r>
              <a:rPr lang="en-US" sz="2200" b="1" dirty="0" err="1" smtClean="0">
                <a:sym typeface="Wingdings" pitchFamily="2" charset="2"/>
              </a:rPr>
              <a:t>ketonemia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smtClean="0">
                <a:sym typeface="Wingdings" pitchFamily="2" charset="2"/>
              </a:rPr>
              <a:t>[KB] in blood) </a:t>
            </a:r>
            <a:r>
              <a:rPr lang="en-US" sz="2200" b="1" dirty="0" err="1" smtClean="0">
                <a:sym typeface="Wingdings" pitchFamily="2" charset="2"/>
              </a:rPr>
              <a:t>ketonuria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a:sym typeface="Wingdings" pitchFamily="2" charset="2"/>
              </a:rPr>
              <a:t>[KB] in </a:t>
            </a:r>
            <a:r>
              <a:rPr lang="en-US" sz="2200" b="1" dirty="0" smtClean="0">
                <a:sym typeface="Wingdings" pitchFamily="2" charset="2"/>
              </a:rPr>
              <a:t>urine).</a:t>
            </a:r>
          </a:p>
          <a:p>
            <a:pPr algn="l" rtl="0">
              <a:spcAft>
                <a:spcPts val="600"/>
              </a:spcAft>
            </a:pPr>
            <a:endParaRPr lang="en-US" sz="2200" b="1" u="sng" dirty="0" smtClean="0">
              <a:effectLst>
                <a:outerShdw blurRad="38100" dist="38100" dir="2700000" algn="tl">
                  <a:srgbClr val="000000">
                    <a:alpha val="43137"/>
                  </a:srgbClr>
                </a:outerShdw>
              </a:effectLst>
              <a:sym typeface="Wingdings" pitchFamily="2" charset="2"/>
            </a:endParaRPr>
          </a:p>
          <a:p>
            <a:pPr algn="l" rtl="0">
              <a:spcAft>
                <a:spcPts val="600"/>
              </a:spcAft>
            </a:pPr>
            <a:r>
              <a:rPr lang="en-US" sz="2800" b="1" u="sng" dirty="0" smtClean="0">
                <a:effectLst>
                  <a:outerShdw blurRad="38100" dist="38100" dir="2700000" algn="tl">
                    <a:srgbClr val="000000">
                      <a:alpha val="43137"/>
                    </a:srgbClr>
                  </a:outerShdw>
                </a:effectLst>
                <a:sym typeface="Wingdings" pitchFamily="2" charset="2"/>
              </a:rPr>
              <a:t>Manifestations of DKA:</a:t>
            </a:r>
          </a:p>
          <a:p>
            <a:pPr lvl="1" algn="l" rtl="0">
              <a:spcAft>
                <a:spcPts val="600"/>
              </a:spcAft>
            </a:pPr>
            <a:r>
              <a:rPr lang="en-US" sz="2400" b="1" dirty="0" smtClean="0">
                <a:sym typeface="Wingdings" pitchFamily="2" charset="2"/>
              </a:rPr>
              <a:t>Fruity odor on the breath (acetone)</a:t>
            </a:r>
          </a:p>
          <a:p>
            <a:pPr lvl="1" algn="l" rtl="0">
              <a:spcAft>
                <a:spcPts val="600"/>
              </a:spcAft>
            </a:pPr>
            <a:r>
              <a:rPr lang="en-US" sz="2400" b="1" dirty="0" smtClean="0">
                <a:sym typeface="Wingdings" pitchFamily="2" charset="2"/>
              </a:rPr>
              <a:t>Acidosis (low pH of blood because KBs are acids)</a:t>
            </a:r>
          </a:p>
          <a:p>
            <a:pPr lvl="1" algn="l" rtl="0">
              <a:spcAft>
                <a:spcPts val="600"/>
              </a:spcAft>
            </a:pPr>
            <a:r>
              <a:rPr lang="en-US" sz="2400" b="1" dirty="0" smtClean="0">
                <a:sym typeface="Wingdings" pitchFamily="2" charset="2"/>
              </a:rPr>
              <a:t>Dehydration (due to </a:t>
            </a:r>
            <a:r>
              <a:rPr lang="en-US" sz="2400" b="1" dirty="0" err="1" smtClean="0">
                <a:sym typeface="Wingdings" pitchFamily="2" charset="2"/>
              </a:rPr>
              <a:t>glucosuria</a:t>
            </a:r>
            <a:r>
              <a:rPr lang="en-US" sz="2400" b="1" dirty="0" smtClean="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smtClean="0">
                <a:solidFill>
                  <a:srgbClr val="FF0000"/>
                </a:solidFill>
                <a:effectLst>
                  <a:outerShdw blurRad="38100" dist="38100" dir="2700000" algn="tl">
                    <a:srgbClr val="000000">
                      <a:alpha val="43137"/>
                    </a:srgbClr>
                  </a:outerShdw>
                </a:effectLst>
              </a:rPr>
              <a:t>Mechanisms &amp; Manifestations </a:t>
            </a:r>
            <a:r>
              <a:rPr lang="en-US" sz="3200" b="1" dirty="0">
                <a:solidFill>
                  <a:srgbClr val="FF0000"/>
                </a:solidFill>
                <a:effectLst>
                  <a:outerShdw blurRad="38100" dist="38100" dir="2700000" algn="tl">
                    <a:srgbClr val="000000">
                      <a:alpha val="43137"/>
                    </a:srgbClr>
                  </a:outerShdw>
                </a:effectLst>
              </a:rPr>
              <a:t>of </a:t>
            </a:r>
            <a:r>
              <a:rPr lang="en-US" sz="3200" b="1" dirty="0" smtClean="0">
                <a:solidFill>
                  <a:srgbClr val="FF0000"/>
                </a:solidFill>
                <a:effectLst>
                  <a:outerShdw blurRad="38100" dist="38100" dir="2700000" algn="tl">
                    <a:srgbClr val="000000">
                      <a:alpha val="43137"/>
                    </a:srgbClr>
                  </a:outerShdw>
                </a:effectLst>
              </a:rPr>
              <a:t>DKA</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7782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smtClean="0">
                <a:cs typeface="Arial" charset="0"/>
              </a:rPr>
              <a:t>Infection (30-40%)</a:t>
            </a:r>
          </a:p>
          <a:p>
            <a:pPr algn="l" rtl="0" eaLnBrk="1" hangingPunct="1">
              <a:spcAft>
                <a:spcPts val="1200"/>
              </a:spcAft>
            </a:pPr>
            <a:r>
              <a:rPr lang="en-US" sz="2800" b="1" dirty="0" smtClean="0">
                <a:cs typeface="Arial" charset="0"/>
              </a:rPr>
              <a:t>Inadequate insulin treatment or non-compliance (20%)</a:t>
            </a:r>
          </a:p>
          <a:p>
            <a:pPr algn="l" rtl="0" eaLnBrk="1" hangingPunct="1">
              <a:spcAft>
                <a:spcPts val="1200"/>
              </a:spcAft>
            </a:pPr>
            <a:r>
              <a:rPr lang="en-US" sz="2800" b="1" dirty="0" smtClean="0">
                <a:cs typeface="Arial" charset="0"/>
              </a:rPr>
              <a:t>Severe illness e.g., Myocardial infarction</a:t>
            </a:r>
          </a:p>
          <a:p>
            <a:pPr algn="l" rtl="0" eaLnBrk="1" hangingPunct="1">
              <a:spcAft>
                <a:spcPts val="1200"/>
              </a:spcAft>
            </a:pPr>
            <a:r>
              <a:rPr lang="en-US" sz="2800" b="1" dirty="0" smtClean="0">
                <a:cs typeface="Arial" charset="0"/>
              </a:rPr>
              <a:t>Trauma</a:t>
            </a:r>
          </a:p>
          <a:p>
            <a:pPr algn="l" rtl="0" eaLnBrk="1" hangingPunct="1">
              <a:spcAft>
                <a:spcPts val="1200"/>
              </a:spcAft>
            </a:pPr>
            <a:r>
              <a:rPr lang="en-US" sz="2800" b="1" dirty="0" smtClean="0">
                <a:cs typeface="Arial" charset="0"/>
              </a:rPr>
              <a:t>Drugs: e.g., steroids</a:t>
            </a:r>
            <a:endParaRPr lang="ar-SA" sz="2800" b="1" dirty="0" smtClean="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smtClean="0">
                <a:solidFill>
                  <a:srgbClr val="FF0000"/>
                </a:solidFill>
              </a:rPr>
              <a:t>Precipitating factors for DKA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14030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smtClean="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smtClean="0"/>
              <a:t>Serum [glucose] is often &gt;50 </a:t>
            </a:r>
            <a:r>
              <a:rPr lang="en-US" sz="2000" b="1" dirty="0" err="1" smtClean="0"/>
              <a:t>mmol</a:t>
            </a:r>
            <a:r>
              <a:rPr lang="en-US" sz="2000" b="1" dirty="0" smtClean="0"/>
              <a:t>/L</a:t>
            </a:r>
          </a:p>
          <a:p>
            <a:pPr marL="621792" lvl="1" algn="l" rtl="0" eaLnBrk="1" fontAlgn="auto" hangingPunct="1">
              <a:lnSpc>
                <a:spcPct val="160000"/>
              </a:lnSpc>
              <a:spcBef>
                <a:spcPts val="324"/>
              </a:spcBef>
              <a:spcAft>
                <a:spcPts val="0"/>
              </a:spcAft>
              <a:buFont typeface="Verdana"/>
              <a:buChar char="◦"/>
              <a:defRPr/>
            </a:pPr>
            <a:r>
              <a:rPr lang="en-US" sz="2000" b="1" dirty="0" smtClean="0"/>
              <a:t>Plasma osmolality may reach 380 </a:t>
            </a:r>
            <a:r>
              <a:rPr lang="en-US" sz="2000" b="1" dirty="0" err="1" smtClean="0"/>
              <a:t>mosmol</a:t>
            </a:r>
            <a:r>
              <a:rPr lang="en-US" sz="2000" b="1" dirty="0" smtClean="0"/>
              <a:t>/Kg (normal 275-295)</a:t>
            </a:r>
          </a:p>
          <a:p>
            <a:pPr marL="621792" lvl="1" algn="l" rtl="0" eaLnBrk="1" fontAlgn="auto" hangingPunct="1">
              <a:lnSpc>
                <a:spcPct val="160000"/>
              </a:lnSpc>
              <a:spcBef>
                <a:spcPts val="324"/>
              </a:spcBef>
              <a:spcAft>
                <a:spcPts val="0"/>
              </a:spcAft>
              <a:buFont typeface="Verdana"/>
              <a:buChar char="◦"/>
              <a:defRPr/>
            </a:pPr>
            <a:r>
              <a:rPr lang="en-US" sz="2000" b="1" dirty="0" smtClean="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smtClean="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smtClean="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smtClean="0"/>
              <a:t>Has a substantially higher mortality than DKA (up to 15%)</a:t>
            </a:r>
            <a:endParaRPr lang="ar-SA" sz="2000" b="1" dirty="0" smtClean="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r>
              <a:rPr lang="en-US" sz="3200" dirty="0" smtClean="0">
                <a:solidFill>
                  <a:srgbClr val="FF0000"/>
                </a:solidFill>
              </a:rPr>
              <a:t/>
            </a:r>
            <a:br>
              <a:rPr lang="en-US" sz="3200" dirty="0" smtClean="0">
                <a:solidFill>
                  <a:srgbClr val="FF0000"/>
                </a:solidFill>
              </a:rPr>
            </a:br>
            <a:r>
              <a:rPr lang="en-US" sz="3200" dirty="0" err="1" smtClean="0">
                <a:solidFill>
                  <a:srgbClr val="FF0000"/>
                </a:solidFill>
              </a:rPr>
              <a:t>Hypperosmolar</a:t>
            </a:r>
            <a:r>
              <a:rPr lang="en-US" sz="3200" dirty="0" smtClean="0">
                <a:solidFill>
                  <a:srgbClr val="FF0000"/>
                </a:solidFill>
              </a:rPr>
              <a:t> </a:t>
            </a:r>
            <a:r>
              <a:rPr lang="en-US" sz="3200" dirty="0">
                <a:solidFill>
                  <a:srgbClr val="FF0000"/>
                </a:solidFill>
              </a:rPr>
              <a:t>non-</a:t>
            </a:r>
            <a:r>
              <a:rPr lang="en-US" sz="3200" dirty="0" err="1">
                <a:solidFill>
                  <a:srgbClr val="FF0000"/>
                </a:solidFill>
              </a:rPr>
              <a:t>ketotic</a:t>
            </a:r>
            <a:r>
              <a:rPr lang="en-US" sz="3200" dirty="0">
                <a:solidFill>
                  <a:srgbClr val="FF0000"/>
                </a:solidFill>
              </a:rPr>
              <a:t> acidosis (</a:t>
            </a:r>
            <a:r>
              <a:rPr lang="en-US" sz="3200" dirty="0" smtClean="0">
                <a:solidFill>
                  <a:srgbClr val="FF0000"/>
                </a:solidFill>
              </a:rPr>
              <a:t>HONK</a:t>
            </a:r>
            <a:endParaRPr lang="ar-SA" sz="32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2830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smtClean="0"/>
              <a:t>Common complication of treatment with insulin or oral </a:t>
            </a:r>
            <a:r>
              <a:rPr lang="en-US" sz="6400" b="1" dirty="0" err="1" smtClean="0"/>
              <a:t>hypoglycaemics</a:t>
            </a:r>
            <a:endParaRPr lang="en-US" sz="6400" b="1" dirty="0" smtClean="0"/>
          </a:p>
          <a:p>
            <a:pPr marL="621792" lvl="1" algn="l" rtl="0" eaLnBrk="1" fontAlgn="auto" hangingPunct="1">
              <a:lnSpc>
                <a:spcPct val="170000"/>
              </a:lnSpc>
              <a:spcBef>
                <a:spcPts val="324"/>
              </a:spcBef>
              <a:spcAft>
                <a:spcPts val="0"/>
              </a:spcAft>
              <a:buFont typeface="Verdana"/>
              <a:buChar char="◦"/>
              <a:defRPr/>
            </a:pPr>
            <a:r>
              <a:rPr lang="en-US" sz="6400" b="1" dirty="0" smtClean="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smtClean="0"/>
              <a:t>Manifestations: 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CNS Symptoms (confusion, aberrant behavior, or coma): </a:t>
            </a:r>
            <a:r>
              <a:rPr lang="en-US" sz="5500" i="1" dirty="0" smtClean="0"/>
              <a:t>see details later</a:t>
            </a:r>
            <a:endParaRPr lang="en-US" sz="6200" i="1" dirty="0" smtClean="0"/>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smtClean="0">
                <a:solidFill>
                  <a:srgbClr val="FF0000"/>
                </a:solidFill>
              </a:rPr>
              <a:t>Hypoglycemia: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smtClean="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smtClean="0"/>
              <a:t>Transient hypoglycemia </a:t>
            </a:r>
            <a:r>
              <a:rPr lang="en-US" sz="2800" b="1" dirty="0" smtClean="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smtClean="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a:t>
            </a:r>
            <a:r>
              <a:rPr lang="en-US" sz="32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Why </a:t>
            </a:r>
            <a:r>
              <a:rPr lang="en-US" sz="3200" dirty="0" smtClean="0">
                <a:solidFill>
                  <a:srgbClr val="FF0000"/>
                </a:solidFill>
                <a:effectLst>
                  <a:outerShdw blurRad="38100" dist="38100" dir="2700000" algn="tl">
                    <a:srgbClr val="000000">
                      <a:alpha val="43137"/>
                    </a:srgbClr>
                  </a:outerShdw>
                </a:effectLst>
              </a:rPr>
              <a:t>?</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32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08720"/>
            <a:ext cx="4968552" cy="5760640"/>
          </a:xfrm>
        </p:spPr>
        <p:txBody>
          <a:bodyPr/>
          <a:lstStyle/>
          <a:p>
            <a:pPr marL="1371600" lvl="5" indent="0" algn="l">
              <a:buNone/>
            </a:pPr>
            <a:r>
              <a:rPr lang="en-US" sz="1700" dirty="0" smtClean="0"/>
              <a:t>- </a:t>
            </a:r>
            <a:r>
              <a:rPr lang="en-US" sz="1700" b="1" dirty="0" smtClean="0"/>
              <a:t>Diabetic Complications</a:t>
            </a:r>
          </a:p>
          <a:p>
            <a:pPr marL="1371600" lvl="5" indent="0" algn="l">
              <a:buNone/>
            </a:pPr>
            <a:r>
              <a:rPr lang="en-US" sz="1700" dirty="0" smtClean="0"/>
              <a:t>- </a:t>
            </a:r>
            <a:r>
              <a:rPr lang="en-US" sz="1700" b="1" dirty="0" smtClean="0"/>
              <a:t>Ketone bodies metabolism</a:t>
            </a:r>
          </a:p>
          <a:p>
            <a:pPr marL="1371600" lvl="5" indent="0" algn="l">
              <a:buNone/>
            </a:pPr>
            <a:r>
              <a:rPr lang="en-US" sz="1700" b="1" dirty="0" smtClean="0">
                <a:cs typeface="Arial" charset="0"/>
              </a:rPr>
              <a:t>- DKA</a:t>
            </a:r>
            <a:r>
              <a:rPr lang="en-US" sz="1700" dirty="0" smtClean="0"/>
              <a:t>:</a:t>
            </a:r>
          </a:p>
          <a:p>
            <a:pPr marL="1371600" lvl="5" indent="0" algn="l">
              <a:buNone/>
            </a:pPr>
            <a:r>
              <a:rPr lang="en-US" sz="1700" dirty="0" smtClean="0"/>
              <a:t>Definition </a:t>
            </a:r>
          </a:p>
          <a:p>
            <a:pPr marL="1371600" lvl="5" indent="0" algn="l">
              <a:buNone/>
            </a:pPr>
            <a:r>
              <a:rPr lang="en-US" sz="1700" dirty="0" smtClean="0"/>
              <a:t>Causes and Mechanisms</a:t>
            </a:r>
          </a:p>
          <a:p>
            <a:pPr marL="1371600" lvl="5" indent="0" algn="l">
              <a:buNone/>
            </a:pPr>
            <a:r>
              <a:rPr lang="en-US" sz="1700" dirty="0" smtClean="0"/>
              <a:t>Manifestations</a:t>
            </a:r>
          </a:p>
          <a:p>
            <a:pPr marL="1371600" lvl="5" indent="0" algn="l">
              <a:buNone/>
            </a:pPr>
            <a:r>
              <a:rPr lang="en-US" sz="1700" dirty="0" smtClean="0"/>
              <a:t>Precipitating Factors</a:t>
            </a:r>
            <a:endParaRPr lang="en-US" sz="1700" dirty="0"/>
          </a:p>
          <a:p>
            <a:pPr marL="1371600" lvl="5" indent="0" algn="l">
              <a:buNone/>
            </a:pPr>
            <a:r>
              <a:rPr lang="en-US" sz="1700" b="1" dirty="0" smtClean="0">
                <a:cs typeface="Arial" charset="0"/>
              </a:rPr>
              <a:t>- Hyperosmolar </a:t>
            </a:r>
            <a:r>
              <a:rPr lang="en-US" sz="1700" b="1" dirty="0" err="1">
                <a:cs typeface="Arial" charset="0"/>
              </a:rPr>
              <a:t>hyperglycaemic</a:t>
            </a:r>
            <a:r>
              <a:rPr lang="en-US" sz="1700" b="1" dirty="0">
                <a:cs typeface="Arial" charset="0"/>
              </a:rPr>
              <a:t> state (HHS) = </a:t>
            </a:r>
            <a:r>
              <a:rPr lang="en-US" sz="1700" b="1" dirty="0" err="1">
                <a:cs typeface="Arial" charset="0"/>
              </a:rPr>
              <a:t>Hypperosmolar</a:t>
            </a:r>
            <a:r>
              <a:rPr lang="en-US" sz="1700" b="1" dirty="0">
                <a:cs typeface="Arial" charset="0"/>
              </a:rPr>
              <a:t> non-</a:t>
            </a:r>
            <a:r>
              <a:rPr lang="en-US" sz="1700" b="1" dirty="0" err="1">
                <a:cs typeface="Arial" charset="0"/>
              </a:rPr>
              <a:t>ketotic</a:t>
            </a:r>
            <a:r>
              <a:rPr lang="en-US" sz="1700" b="1" dirty="0">
                <a:cs typeface="Arial" charset="0"/>
              </a:rPr>
              <a:t> acidosis (HONK):</a:t>
            </a:r>
          </a:p>
          <a:p>
            <a:pPr marL="1371600" lvl="5" indent="0" algn="l">
              <a:buNone/>
            </a:pPr>
            <a:r>
              <a:rPr lang="en-US" sz="1700" dirty="0" smtClean="0">
                <a:cs typeface="Arial" charset="0"/>
              </a:rPr>
              <a:t>Definition</a:t>
            </a:r>
            <a:endParaRPr lang="en-US" sz="1700" dirty="0">
              <a:cs typeface="Arial" charset="0"/>
            </a:endParaRPr>
          </a:p>
          <a:p>
            <a:pPr marL="1371600" lvl="5" indent="0" algn="l">
              <a:buNone/>
            </a:pPr>
            <a:r>
              <a:rPr lang="en-US" sz="1700" dirty="0" smtClean="0">
                <a:cs typeface="Arial" charset="0"/>
              </a:rPr>
              <a:t>Causes and Mechanisms</a:t>
            </a:r>
          </a:p>
          <a:p>
            <a:pPr marL="1371600" lvl="5" indent="0" algn="l">
              <a:buNone/>
            </a:pPr>
            <a:r>
              <a:rPr lang="en-US" sz="1700" dirty="0" smtClean="0">
                <a:cs typeface="Arial" charset="0"/>
              </a:rPr>
              <a:t>Manifestations</a:t>
            </a:r>
            <a:endParaRPr lang="en-US" sz="1700" dirty="0">
              <a:cs typeface="Arial" charset="0"/>
            </a:endParaRPr>
          </a:p>
        </p:txBody>
      </p:sp>
      <p:sp>
        <p:nvSpPr>
          <p:cNvPr id="3" name="Title 2"/>
          <p:cNvSpPr>
            <a:spLocks noGrp="1"/>
          </p:cNvSpPr>
          <p:nvPr>
            <p:ph type="title"/>
          </p:nvPr>
        </p:nvSpPr>
        <p:spPr>
          <a:xfrm>
            <a:off x="467544" y="116632"/>
            <a:ext cx="8229600" cy="706090"/>
          </a:xfrm>
        </p:spPr>
        <p:txBody>
          <a:bodyPr>
            <a:normAutofit/>
          </a:bodyPr>
          <a:lstStyle/>
          <a:p>
            <a:r>
              <a:rPr lang="en-US" sz="2800" dirty="0" smtClean="0">
                <a:solidFill>
                  <a:srgbClr val="C00000"/>
                </a:solidFill>
              </a:rPr>
              <a:t>Lecture’s Outlines:</a:t>
            </a:r>
            <a:endParaRPr lang="en-US" sz="2800" dirty="0">
              <a:solidFill>
                <a:srgbClr val="C00000"/>
              </a:solidFill>
            </a:endParaRPr>
          </a:p>
        </p:txBody>
      </p:sp>
      <p:sp>
        <p:nvSpPr>
          <p:cNvPr id="4" name="Content Placeholder 1"/>
          <p:cNvSpPr txBox="1">
            <a:spLocks/>
          </p:cNvSpPr>
          <p:nvPr/>
        </p:nvSpPr>
        <p:spPr bwMode="auto">
          <a:xfrm>
            <a:off x="4932040" y="908720"/>
            <a:ext cx="4824536" cy="576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371600" lvl="5" indent="0" algn="l">
              <a:buFont typeface="Wingdings 2"/>
              <a:buNone/>
            </a:pPr>
            <a:r>
              <a:rPr lang="en-US" sz="1700" b="1" dirty="0" smtClean="0">
                <a:cs typeface="Arial" charset="0"/>
              </a:rPr>
              <a:t>- Hypoglycemia:</a:t>
            </a:r>
          </a:p>
          <a:p>
            <a:pPr marL="1371600" lvl="5" indent="0" algn="l">
              <a:buFont typeface="Wingdings 2"/>
              <a:buNone/>
            </a:pPr>
            <a:r>
              <a:rPr lang="en-US" sz="1700" dirty="0" smtClean="0">
                <a:cs typeface="Arial" charset="0"/>
              </a:rPr>
              <a:t>Causes</a:t>
            </a:r>
          </a:p>
          <a:p>
            <a:pPr marL="1371600" lvl="5" indent="0" algn="l">
              <a:buFont typeface="Wingdings 2"/>
              <a:buNone/>
            </a:pPr>
            <a:r>
              <a:rPr lang="en-US" sz="1700" dirty="0" smtClean="0">
                <a:cs typeface="Arial" charset="0"/>
              </a:rPr>
              <a:t>Manifestations</a:t>
            </a:r>
          </a:p>
          <a:p>
            <a:pPr marL="1371600" lvl="5" indent="0" algn="l">
              <a:buFont typeface="Wingdings 2"/>
              <a:buNone/>
            </a:pPr>
            <a:r>
              <a:rPr lang="en-US" sz="1700" dirty="0" smtClean="0">
                <a:cs typeface="Arial" charset="0"/>
              </a:rPr>
              <a:t>Hormonal mechanisms preventing or correcting hypoglycemia</a:t>
            </a:r>
          </a:p>
          <a:p>
            <a:pPr marL="1371600" lvl="5" indent="0" algn="l">
              <a:buFont typeface="Wingdings 2"/>
              <a:buNone/>
            </a:pPr>
            <a:r>
              <a:rPr lang="en-US" sz="1700" b="1" dirty="0" smtClean="0">
                <a:cs typeface="Arial" charset="0"/>
              </a:rPr>
              <a:t>- A case of DKA:</a:t>
            </a:r>
            <a:r>
              <a:rPr lang="en-US" sz="1700" dirty="0">
                <a:cs typeface="Arial" charset="0"/>
              </a:rPr>
              <a:t> </a:t>
            </a:r>
            <a:r>
              <a:rPr lang="en-US" sz="1700" dirty="0" smtClean="0">
                <a:cs typeface="Arial" charset="0"/>
              </a:rPr>
              <a:t>(Presentation, Examination, Lab results &amp; their interpretation)</a:t>
            </a:r>
          </a:p>
          <a:p>
            <a:pPr marL="1371600" lvl="5" indent="0" algn="l">
              <a:buFont typeface="Wingdings 2"/>
              <a:buNone/>
            </a:pPr>
            <a:r>
              <a:rPr lang="en-US" sz="1700" b="1" dirty="0" smtClean="0">
                <a:cs typeface="Arial" charset="0"/>
              </a:rPr>
              <a:t>- Metabolic changes in DKA</a:t>
            </a:r>
            <a:r>
              <a:rPr lang="en-US" sz="1700" dirty="0" smtClean="0"/>
              <a:t>:</a:t>
            </a:r>
          </a:p>
          <a:p>
            <a:pPr marL="1371600" lvl="5" indent="0" algn="l">
              <a:buFont typeface="Wingdings 2"/>
              <a:buNone/>
            </a:pPr>
            <a:r>
              <a:rPr lang="en-US" sz="1700" dirty="0" smtClean="0"/>
              <a:t>- Changes in CHO, protein and lipid metabolism</a:t>
            </a:r>
          </a:p>
          <a:p>
            <a:pPr marL="1371600" lvl="5" indent="0" algn="l">
              <a:buFont typeface="Wingdings 2"/>
              <a:buNone/>
            </a:pPr>
            <a:r>
              <a:rPr lang="en-US" sz="1700" dirty="0" smtClean="0"/>
              <a:t>- Changes in water, electrolytes, and pH</a:t>
            </a:r>
          </a:p>
          <a:p>
            <a:pPr marL="1371600" lvl="5" indent="0" algn="l">
              <a:buFont typeface="Wingdings 2"/>
              <a:buNone/>
            </a:pPr>
            <a:endParaRPr lang="en-US" sz="1700" dirty="0" smtClean="0">
              <a:cs typeface="Arial" charset="0"/>
            </a:endParaRPr>
          </a:p>
          <a:p>
            <a:pPr marL="1371600" lvl="5" indent="0" algn="l">
              <a:buFont typeface="Wingdings 2"/>
              <a:buNone/>
            </a:pPr>
            <a:endParaRPr lang="en-US" sz="1700" dirty="0" smtClean="0">
              <a:cs typeface="Arial" charset="0"/>
            </a:endParaRPr>
          </a:p>
          <a:p>
            <a:pPr marL="1371600" lvl="5" indent="0" algn="l">
              <a:buFont typeface="Wingdings 2"/>
              <a:buNone/>
            </a:pPr>
            <a:endParaRPr lang="en-US" sz="1700" dirty="0" smtClean="0"/>
          </a:p>
          <a:p>
            <a:pPr marL="1371600" lvl="5" indent="0" algn="l">
              <a:buFont typeface="Wingdings 2"/>
              <a:buNone/>
            </a:pPr>
            <a:endParaRPr lang="en-US" sz="1700" dirty="0" smtClean="0"/>
          </a:p>
          <a:p>
            <a:pPr marL="1371600" lvl="5" indent="0" algn="l">
              <a:buFont typeface="Wingdings 2"/>
              <a:buNone/>
            </a:pPr>
            <a:endParaRPr lang="en-US" sz="1700" dirty="0"/>
          </a:p>
        </p:txBody>
      </p:sp>
    </p:spTree>
    <p:extLst>
      <p:ext uri="{BB962C8B-B14F-4D97-AF65-F5344CB8AC3E}">
        <p14:creationId xmlns:p14="http://schemas.microsoft.com/office/powerpoint/2010/main" val="148679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640960" cy="5256337"/>
          </a:xfrm>
        </p:spPr>
        <p:txBody>
          <a:bodyPr>
            <a:normAutofit lnSpcReduction="10000"/>
          </a:bodyPr>
          <a:lstStyle/>
          <a:p>
            <a:pPr marL="365760" lvl="1" indent="-256032" algn="l" rtl="0" eaLnBrk="1" fontAlgn="auto" hangingPunct="1">
              <a:spcBef>
                <a:spcPts val="400"/>
              </a:spcBef>
              <a:spcAft>
                <a:spcPts val="0"/>
              </a:spcAft>
              <a:buSzPct val="68000"/>
              <a:buFont typeface="Wingdings 3"/>
              <a:buChar char=""/>
              <a:defRPr/>
            </a:pPr>
            <a:r>
              <a:rPr lang="en-US" sz="3600" b="1" dirty="0" smtClean="0">
                <a:solidFill>
                  <a:srgbClr val="C00000"/>
                </a:solidFill>
              </a:rPr>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2800" b="1" dirty="0" smtClean="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2800" b="1" dirty="0" smtClean="0"/>
              <a:t>Glucagon &amp; adrenaline response to hypoglycemia becomes impaired later in the course of DM</a:t>
            </a:r>
          </a:p>
        </p:txBody>
      </p:sp>
      <p:sp>
        <p:nvSpPr>
          <p:cNvPr id="3" name="Title 2"/>
          <p:cNvSpPr>
            <a:spLocks noGrp="1"/>
          </p:cNvSpPr>
          <p:nvPr>
            <p:ph type="title"/>
          </p:nvPr>
        </p:nvSpPr>
        <p:spPr>
          <a:xfrm>
            <a:off x="457200" y="44624"/>
            <a:ext cx="8229600" cy="1143000"/>
          </a:xfrm>
        </p:spPr>
        <p:txBody>
          <a:bodyPr>
            <a:normAutofit/>
          </a:bodyPr>
          <a:lstStyle/>
          <a:p>
            <a:pPr rtl="0" eaLnBrk="1" fontAlgn="auto" hangingPunct="1">
              <a:spcAft>
                <a:spcPts val="0"/>
              </a:spcAft>
              <a:defRPr/>
            </a:pPr>
            <a:r>
              <a:rPr lang="en-US" sz="4000" dirty="0" smtClean="0">
                <a:solidFill>
                  <a:srgbClr val="FF0000"/>
                </a:solidFill>
              </a:rPr>
              <a:t>Hypoglycemia, continued..</a:t>
            </a:r>
            <a:endParaRPr lang="ar-SA" sz="4000" dirty="0">
              <a:solidFill>
                <a:srgbClr val="FF0000"/>
              </a:solidFill>
            </a:endParaRPr>
          </a:p>
        </p:txBody>
      </p:sp>
    </p:spTree>
    <p:extLst>
      <p:ext uri="{BB962C8B-B14F-4D97-AF65-F5344CB8AC3E}">
        <p14:creationId xmlns:p14="http://schemas.microsoft.com/office/powerpoint/2010/main" val="2310851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628800"/>
            <a:ext cx="7344816" cy="3699545"/>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smtClean="0">
                <a:effectLst>
                  <a:outerShdw blurRad="38100" dist="38100" dir="2700000" algn="tl">
                    <a:srgbClr val="000000">
                      <a:alpha val="43137"/>
                    </a:srgbClr>
                  </a:outerShdw>
                </a:effectLst>
              </a:rPr>
              <a:t>Clinical </a:t>
            </a:r>
            <a:r>
              <a:rPr lang="en-US" sz="9600" b="1" u="sng" dirty="0">
                <a:effectLst>
                  <a:outerShdw blurRad="38100" dist="38100" dir="2700000" algn="tl">
                    <a:srgbClr val="000000">
                      <a:alpha val="43137"/>
                    </a:srgbClr>
                  </a:outerShdw>
                </a:effectLst>
              </a:rPr>
              <a:t>presentation: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sympathetic </a:t>
            </a:r>
            <a:r>
              <a:rPr lang="en-US" sz="8000" b="1" dirty="0" err="1" smtClean="0">
                <a:solidFill>
                  <a:srgbClr val="FF0000"/>
                </a:solidFill>
              </a:rPr>
              <a:t>overactivity</a:t>
            </a:r>
            <a:r>
              <a:rPr lang="en-US" sz="8000" b="1" dirty="0" smtClean="0">
                <a:solidFill>
                  <a:srgbClr val="FF0000"/>
                </a:solidFill>
              </a:rPr>
              <a:t> </a:t>
            </a:r>
            <a:r>
              <a:rPr lang="en-US" sz="8000" b="1" dirty="0" smtClean="0"/>
              <a:t>(</a:t>
            </a:r>
            <a:r>
              <a:rPr lang="en-US" sz="8000" b="1" dirty="0" smtClean="0">
                <a:solidFill>
                  <a:srgbClr val="0033CC"/>
                </a:solidFill>
              </a:rPr>
              <a:t>plasma [glucose] &lt;3.6 </a:t>
            </a:r>
            <a:r>
              <a:rPr lang="en-US" sz="8000" b="1" dirty="0" err="1" smtClean="0">
                <a:solidFill>
                  <a:srgbClr val="0033CC"/>
                </a:solidFill>
              </a:rPr>
              <a:t>mmol</a:t>
            </a:r>
            <a:r>
              <a:rPr lang="en-US" sz="8000" b="1" dirty="0" smtClean="0">
                <a:solidFill>
                  <a:srgbClr val="0033CC"/>
                </a:solidFill>
              </a:rPr>
              <a:t>/L, abrupt fall): </a:t>
            </a:r>
            <a:r>
              <a:rPr lang="en-US" sz="8000" b="1" dirty="0" smtClean="0"/>
              <a:t>anxiety, tremors, sweating &amp; palpitation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a:t>
            </a:r>
            <a:r>
              <a:rPr lang="en-US" sz="8000" b="1" dirty="0" err="1" smtClean="0">
                <a:solidFill>
                  <a:srgbClr val="FF0000"/>
                </a:solidFill>
              </a:rPr>
              <a:t>neuroglycopenia</a:t>
            </a:r>
            <a:r>
              <a:rPr lang="en-US" sz="8000" b="1" dirty="0" smtClean="0">
                <a:solidFill>
                  <a:srgbClr val="FF0000"/>
                </a:solidFill>
              </a:rPr>
              <a:t> </a:t>
            </a:r>
            <a:r>
              <a:rPr lang="en-US" sz="8000" b="1" dirty="0" smtClean="0"/>
              <a:t>(</a:t>
            </a:r>
            <a:r>
              <a:rPr lang="en-US" sz="8000" b="1" dirty="0" smtClean="0">
                <a:solidFill>
                  <a:srgbClr val="0033CC"/>
                </a:solidFill>
              </a:rPr>
              <a:t>plasma [glucose] &lt;2.6 </a:t>
            </a:r>
            <a:r>
              <a:rPr lang="en-US" sz="8000" b="1" dirty="0" err="1" smtClean="0">
                <a:solidFill>
                  <a:srgbClr val="0033CC"/>
                </a:solidFill>
              </a:rPr>
              <a:t>mmol</a:t>
            </a:r>
            <a:r>
              <a:rPr lang="en-US" sz="8000" b="1" dirty="0" smtClean="0">
                <a:solidFill>
                  <a:srgbClr val="0033CC"/>
                </a:solidFill>
              </a:rPr>
              <a:t>/L, gradual fall): </a:t>
            </a:r>
            <a:r>
              <a:rPr lang="en-US" sz="8000" b="1" dirty="0" smtClean="0"/>
              <a:t>headache, confusion, </a:t>
            </a:r>
            <a:r>
              <a:rPr lang="en-US" sz="8000" b="1" dirty="0" err="1" smtClean="0"/>
              <a:t>drowziness</a:t>
            </a:r>
            <a:r>
              <a:rPr lang="en-US" sz="8000" b="1" dirty="0" smtClean="0"/>
              <a:t> and ultimately loss of consciousness or seizures </a:t>
            </a:r>
            <a:r>
              <a:rPr lang="en-US" sz="8000" b="1" dirty="0" smtClean="0">
                <a:solidFill>
                  <a:srgbClr val="0033CC"/>
                </a:solidFill>
              </a:rPr>
              <a:t>(at plasma [glucose] &lt;1.5 </a:t>
            </a:r>
            <a:r>
              <a:rPr lang="en-US" sz="8000" b="1" dirty="0" err="1" smtClean="0">
                <a:solidFill>
                  <a:srgbClr val="0033CC"/>
                </a:solidFill>
              </a:rPr>
              <a:t>mmol</a:t>
            </a:r>
            <a:r>
              <a:rPr lang="en-US" sz="8000" b="1" dirty="0" smtClean="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smtClean="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val="3694173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smtClean="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a:t>
            </a:r>
            <a:r>
              <a:rPr lang="en-US" sz="2000" b="1" dirty="0" smtClean="0">
                <a:solidFill>
                  <a:prstClr val="black"/>
                </a:solidFill>
                <a:latin typeface="Lucida Sans Unicode"/>
                <a:cs typeface="+mn-cs"/>
              </a:rPr>
              <a:t>insulin</a:t>
            </a:r>
            <a:endParaRPr lang="en-US" sz="2000" b="1" dirty="0">
              <a:solidFill>
                <a:prstClr val="black"/>
              </a:solidFill>
              <a:latin typeface="Lucida Sans Unicode"/>
              <a:cs typeface="+mn-cs"/>
            </a:endParaRP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smtClean="0">
                <a:solidFill>
                  <a:prstClr val="black"/>
                </a:solidFill>
              </a:rPr>
              <a:t>	↑</a:t>
            </a:r>
            <a:r>
              <a:rPr lang="en-US" sz="2000" b="1" dirty="0">
                <a:solidFill>
                  <a:prstClr val="black"/>
                </a:solidFill>
              </a:rPr>
              <a:t>production of:</a:t>
            </a:r>
          </a:p>
          <a:p>
            <a:pPr marL="1079500" lvl="2" algn="l" rtl="0" fontAlgn="auto">
              <a:spcAft>
                <a:spcPts val="0"/>
              </a:spcAft>
              <a:defRPr/>
            </a:pPr>
            <a:r>
              <a:rPr lang="en-US" sz="2000" b="1" dirty="0" smtClean="0">
                <a:solidFill>
                  <a:prstClr val="black"/>
                </a:solidFill>
              </a:rPr>
              <a:t>- Epinephrine &amp; glucagon</a:t>
            </a:r>
            <a:endParaRPr lang="en-US" sz="2000" b="1" dirty="0">
              <a:solidFill>
                <a:prstClr val="black"/>
              </a:solidFill>
            </a:endParaRPr>
          </a:p>
          <a:p>
            <a:pPr marL="1079500" lvl="2" algn="l" rtl="0" fontAlgn="auto">
              <a:spcAft>
                <a:spcPts val="0"/>
              </a:spcAft>
              <a:defRPr/>
            </a:pPr>
            <a:r>
              <a:rPr lang="en-US" sz="2000" b="1" dirty="0" smtClean="0">
                <a:solidFill>
                  <a:prstClr val="black"/>
                </a:solidFill>
              </a:rPr>
              <a:t>- Growth </a:t>
            </a:r>
            <a:r>
              <a:rPr lang="en-US" sz="2000" b="1" dirty="0">
                <a:solidFill>
                  <a:prstClr val="black"/>
                </a:solidFill>
              </a:rPr>
              <a:t>hormone</a:t>
            </a:r>
          </a:p>
          <a:p>
            <a:pPr marL="1079500" lvl="2" algn="l" rtl="0" fontAlgn="auto">
              <a:spcAft>
                <a:spcPts val="0"/>
              </a:spcAft>
              <a:defRPr/>
            </a:pPr>
            <a:r>
              <a:rPr lang="en-US" sz="2000" b="1" dirty="0" smtClean="0">
                <a:solidFill>
                  <a:prstClr val="black"/>
                </a:solidFill>
              </a:rPr>
              <a:t>- Cortisol</a:t>
            </a:r>
            <a:endParaRPr lang="en-US" sz="2000" b="1" dirty="0">
              <a:solidFill>
                <a:prstClr val="black"/>
              </a:solidFill>
            </a:endParaRP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59832" y="332656"/>
            <a:ext cx="2088232" cy="276999"/>
          </a:xfrm>
          <a:prstGeom prst="rect">
            <a:avLst/>
          </a:prstGeom>
        </p:spPr>
        <p:txBody>
          <a:bodyPr wrap="square">
            <a:spAutoFit/>
          </a:bodyPr>
          <a:lstStyle/>
          <a:p>
            <a:pPr marL="165100" lvl="2" indent="0" algn="l" rtl="0" eaLnBrk="1" fontAlgn="auto" hangingPunct="1">
              <a:spcAft>
                <a:spcPts val="0"/>
              </a:spcAft>
              <a:buNone/>
              <a:defRPr/>
            </a:pPr>
            <a:r>
              <a:rPr lang="en-US" sz="1200" b="1" dirty="0" smtClean="0">
                <a:solidFill>
                  <a:prstClr val="black"/>
                </a:solidFill>
                <a:latin typeface="Lucida Sans Unicode"/>
                <a:cs typeface="+mn-cs"/>
              </a:rPr>
              <a:t>i.e. &lt;2.22 </a:t>
            </a:r>
            <a:r>
              <a:rPr lang="en-US" sz="1200" b="1" dirty="0" err="1" smtClean="0">
                <a:solidFill>
                  <a:prstClr val="black"/>
                </a:solidFill>
                <a:latin typeface="Lucida Sans Unicode"/>
                <a:cs typeface="+mn-cs"/>
              </a:rPr>
              <a:t>mmol</a:t>
            </a:r>
            <a:r>
              <a:rPr lang="en-US" sz="1200" b="1" dirty="0" smtClean="0">
                <a:solidFill>
                  <a:prstClr val="black"/>
                </a:solidFill>
                <a:latin typeface="Lucida Sans Unicode"/>
                <a:cs typeface="+mn-cs"/>
              </a:rPr>
              <a:t>/L</a:t>
            </a:r>
            <a:endParaRPr lang="en-US" sz="1200" b="1" dirty="0">
              <a:solidFill>
                <a:prstClr val="black"/>
              </a:solidFill>
              <a:latin typeface="Lucida Sans Unicode"/>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smtClean="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4140" y="188640"/>
            <a:ext cx="5288852" cy="6525344"/>
            <a:chOff x="147244" y="116632"/>
            <a:chExt cx="5288852" cy="6525344"/>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rot="16200000">
              <a:off x="-766067" y="1081090"/>
              <a:ext cx="2088232" cy="261610"/>
            </a:xfrm>
            <a:prstGeom prst="rect">
              <a:avLst/>
            </a:prstGeom>
          </p:spPr>
          <p:txBody>
            <a:bodyPr wrap="square">
              <a:spAutoFit/>
            </a:bodyPr>
            <a:lstStyle/>
            <a:p>
              <a:pPr marL="165100" lvl="2" indent="0" algn="ctr" rtl="0" eaLnBrk="1" fontAlgn="auto" hangingPunct="1">
                <a:spcAft>
                  <a:spcPts val="0"/>
                </a:spcAft>
                <a:buNone/>
                <a:defRPr/>
              </a:pPr>
              <a:r>
                <a:rPr lang="en-US" sz="1100" b="1" dirty="0" smtClean="0">
                  <a:solidFill>
                    <a:srgbClr val="C00000"/>
                  </a:solidFill>
                  <a:latin typeface="Lucida Sans Unicode"/>
                  <a:cs typeface="+mn-cs"/>
                </a:rPr>
                <a:t>Blood  glucose, </a:t>
              </a:r>
              <a:r>
                <a:rPr lang="en-US" sz="1100" b="1" dirty="0" err="1" smtClean="0">
                  <a:solidFill>
                    <a:srgbClr val="C00000"/>
                  </a:solidFill>
                  <a:latin typeface="Lucida Sans Unicode"/>
                  <a:cs typeface="+mn-cs"/>
                </a:rPr>
                <a:t>mmol</a:t>
              </a:r>
              <a:r>
                <a:rPr lang="en-US" sz="1100" b="1" dirty="0" smtClean="0">
                  <a:solidFill>
                    <a:srgbClr val="C00000"/>
                  </a:solidFill>
                  <a:latin typeface="Lucida Sans Unicode"/>
                  <a:cs typeface="+mn-cs"/>
                </a:rPr>
                <a:t>/L</a:t>
              </a:r>
              <a:endParaRPr lang="en-US" sz="1100" b="1" dirty="0">
                <a:solidFill>
                  <a:srgbClr val="C00000"/>
                </a:solidFill>
                <a:latin typeface="Lucida Sans Unicode"/>
                <a:cs typeface="+mn-cs"/>
              </a:endParaRPr>
            </a:p>
          </p:txBody>
        </p:sp>
        <p:sp>
          <p:nvSpPr>
            <p:cNvPr id="8" name="Rectangle 7"/>
            <p:cNvSpPr/>
            <p:nvPr/>
          </p:nvSpPr>
          <p:spPr>
            <a:xfrm>
              <a:off x="625351" y="333683"/>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5.6</a:t>
              </a:r>
              <a:endParaRPr lang="en-US" sz="1050" b="1" dirty="0">
                <a:solidFill>
                  <a:srgbClr val="C00000"/>
                </a:solidFill>
                <a:latin typeface="Lucida Sans Unicode"/>
                <a:cs typeface="+mn-cs"/>
              </a:endParaRPr>
            </a:p>
          </p:txBody>
        </p:sp>
        <p:sp>
          <p:nvSpPr>
            <p:cNvPr id="9" name="Rectangle 8"/>
            <p:cNvSpPr/>
            <p:nvPr/>
          </p:nvSpPr>
          <p:spPr>
            <a:xfrm>
              <a:off x="392322" y="1557821"/>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4.4</a:t>
              </a:r>
              <a:endParaRPr lang="en-US" sz="1050" b="1" dirty="0">
                <a:solidFill>
                  <a:srgbClr val="C00000"/>
                </a:solidFill>
                <a:latin typeface="Lucida Sans Unicode"/>
                <a:cs typeface="+mn-cs"/>
              </a:endParaRPr>
            </a:p>
          </p:txBody>
        </p:sp>
        <p:sp>
          <p:nvSpPr>
            <p:cNvPr id="10" name="Rectangle 9"/>
            <p:cNvSpPr/>
            <p:nvPr/>
          </p:nvSpPr>
          <p:spPr>
            <a:xfrm>
              <a:off x="392322" y="2721448"/>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3.3</a:t>
              </a:r>
              <a:endParaRPr lang="en-US" sz="1050" b="1" dirty="0">
                <a:solidFill>
                  <a:srgbClr val="C00000"/>
                </a:solidFill>
                <a:latin typeface="Lucida Sans Unicode"/>
                <a:cs typeface="+mn-cs"/>
              </a:endParaRPr>
            </a:p>
          </p:txBody>
        </p:sp>
        <p:sp>
          <p:nvSpPr>
            <p:cNvPr id="11" name="Rectangle 10"/>
            <p:cNvSpPr/>
            <p:nvPr/>
          </p:nvSpPr>
          <p:spPr>
            <a:xfrm>
              <a:off x="378779" y="3933056"/>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2.2</a:t>
              </a:r>
              <a:endParaRPr lang="en-US" sz="1050" b="1" dirty="0">
                <a:solidFill>
                  <a:srgbClr val="C00000"/>
                </a:solidFill>
                <a:latin typeface="Lucida Sans Unicode"/>
                <a:cs typeface="+mn-cs"/>
              </a:endParaRPr>
            </a:p>
          </p:txBody>
        </p:sp>
        <p:sp>
          <p:nvSpPr>
            <p:cNvPr id="12" name="Rectangle 11"/>
            <p:cNvSpPr/>
            <p:nvPr/>
          </p:nvSpPr>
          <p:spPr>
            <a:xfrm>
              <a:off x="378778" y="5158221"/>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1.1</a:t>
              </a:r>
              <a:endParaRPr lang="en-US" sz="1050" b="1" dirty="0">
                <a:solidFill>
                  <a:srgbClr val="C00000"/>
                </a:solidFill>
                <a:latin typeface="Lucida Sans Unicode"/>
                <a:cs typeface="+mn-cs"/>
              </a:endParaRPr>
            </a:p>
          </p:txBody>
        </p:sp>
      </p:grpSp>
    </p:spTree>
    <p:extLst>
      <p:ext uri="{BB962C8B-B14F-4D97-AF65-F5344CB8AC3E}">
        <p14:creationId xmlns:p14="http://schemas.microsoft.com/office/powerpoint/2010/main" val="425074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smtClean="0">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smtClean="0">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smtClean="0">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 …………Cont’d</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smtClean="0"/>
              <a:t>On examination:</a:t>
            </a:r>
          </a:p>
          <a:p>
            <a:pPr marL="365760" indent="-256032" algn="l" rtl="0" eaLnBrk="1" fontAlgn="auto" hangingPunct="1">
              <a:spcAft>
                <a:spcPts val="0"/>
              </a:spcAft>
              <a:buFont typeface="Wingdings 3"/>
              <a:buChar char=""/>
              <a:defRPr/>
            </a:pPr>
            <a:r>
              <a:rPr lang="en-US" b="1" dirty="0" smtClean="0"/>
              <a:t>She was dehydrated</a:t>
            </a:r>
          </a:p>
          <a:p>
            <a:pPr marL="365760" indent="-256032" algn="l" rtl="0" eaLnBrk="1" fontAlgn="auto" hangingPunct="1">
              <a:spcAft>
                <a:spcPts val="0"/>
              </a:spcAft>
              <a:buFont typeface="Wingdings 3"/>
              <a:buChar char=""/>
              <a:defRPr/>
            </a:pPr>
            <a:r>
              <a:rPr lang="en-US" b="1" dirty="0" smtClean="0"/>
              <a:t>Her skin was cold</a:t>
            </a:r>
          </a:p>
          <a:p>
            <a:pPr marL="365760" indent="-256032" algn="l" rtl="0" eaLnBrk="1" fontAlgn="auto" hangingPunct="1">
              <a:spcAft>
                <a:spcPts val="0"/>
              </a:spcAft>
              <a:buFont typeface="Wingdings 3"/>
              <a:buChar char=""/>
              <a:defRPr/>
            </a:pPr>
            <a:r>
              <a:rPr lang="en-US" b="1" dirty="0" smtClean="0"/>
              <a:t>She was breathing in a deep sighing manner (Kussmaul respiration)</a:t>
            </a:r>
          </a:p>
          <a:p>
            <a:pPr marL="365760" indent="-256032" algn="l" rtl="0" eaLnBrk="1" fontAlgn="auto" hangingPunct="1">
              <a:spcAft>
                <a:spcPts val="0"/>
              </a:spcAft>
              <a:buFont typeface="Wingdings 3"/>
              <a:buChar char=""/>
              <a:defRPr/>
            </a:pPr>
            <a:r>
              <a:rPr lang="en-US" b="1" dirty="0" smtClean="0"/>
              <a:t>Her breath had a fruity odor</a:t>
            </a:r>
          </a:p>
          <a:p>
            <a:pPr marL="365760" indent="-256032" algn="l" rtl="0" eaLnBrk="1" fontAlgn="auto" hangingPunct="1">
              <a:spcAft>
                <a:spcPts val="0"/>
              </a:spcAft>
              <a:buFont typeface="Wingdings 3"/>
              <a:buChar char=""/>
              <a:defRPr/>
            </a:pPr>
            <a:r>
              <a:rPr lang="en-US" b="1" dirty="0" smtClean="0"/>
              <a:t>Her blood pressure was 90/60 mmHg  (N: 120/80)</a:t>
            </a:r>
          </a:p>
          <a:p>
            <a:pPr marL="365760" indent="-256032" algn="l" rtl="0" eaLnBrk="1" fontAlgn="auto" hangingPunct="1">
              <a:spcAft>
                <a:spcPts val="0"/>
              </a:spcAft>
              <a:buFont typeface="Wingdings 3"/>
              <a:buChar char=""/>
              <a:defRPr/>
            </a:pPr>
            <a:r>
              <a:rPr lang="en-US" b="1" dirty="0" smtClean="0"/>
              <a:t>Her pulse rate 115/min.</a:t>
            </a:r>
          </a:p>
          <a:p>
            <a:pPr marL="365760" indent="-256032" algn="l" rtl="0" eaLnBrk="1" fontAlgn="auto" hangingPunct="1">
              <a:spcAft>
                <a:spcPts val="0"/>
              </a:spcAft>
              <a:buFont typeface="Wingdings 3"/>
              <a:buChar char=""/>
              <a:defRPr/>
            </a:pPr>
            <a:r>
              <a:rPr lang="en-US" b="1" dirty="0" smtClean="0"/>
              <a:t>She could not be aroused</a:t>
            </a:r>
          </a:p>
          <a:p>
            <a:pPr marL="365760" indent="-256032" algn="ctr" rtl="0" eaLnBrk="1" fontAlgn="auto" hangingPunct="1">
              <a:spcAft>
                <a:spcPts val="0"/>
              </a:spcAft>
              <a:buFont typeface="Wingdings 3"/>
              <a:buNone/>
              <a:defRPr/>
            </a:pPr>
            <a:r>
              <a:rPr lang="en-US" b="1" dirty="0" smtClean="0">
                <a:solidFill>
                  <a:srgbClr val="FF0000"/>
                </a:solidFill>
              </a:rPr>
              <a:t> A provisional diagnosis of T1DM with complicating </a:t>
            </a:r>
            <a:r>
              <a:rPr lang="en-US" b="1" dirty="0" err="1" smtClean="0">
                <a:solidFill>
                  <a:srgbClr val="FF0000"/>
                </a:solidFill>
              </a:rPr>
              <a:t>ketoacidosis</a:t>
            </a:r>
            <a:r>
              <a:rPr lang="en-US" b="1" dirty="0" smtClean="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KDA, continues..</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smtClean="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blood results</a:t>
            </a:r>
            <a:endParaRPr lang="ar-SA" dirty="0"/>
          </a:p>
        </p:txBody>
      </p:sp>
      <p:graphicFrame>
        <p:nvGraphicFramePr>
          <p:cNvPr id="4" name="Table 3"/>
          <p:cNvGraphicFramePr>
            <a:graphicFrameLocks noGrp="1"/>
          </p:cNvGraphicFramePr>
          <p:nvPr>
            <p:extLst>
              <p:ext uri="{D42A27DB-BD31-4B8C-83A1-F6EECF244321}">
                <p14:modId xmlns:p14="http://schemas.microsoft.com/office/powerpoint/2010/main" val="3744707214"/>
              </p:ext>
            </p:extLst>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gridCol w="2108728"/>
                <a:gridCol w="2956241"/>
              </a:tblGrid>
              <a:tr h="742880">
                <a:tc>
                  <a:txBody>
                    <a:bodyPr/>
                    <a:lstStyle/>
                    <a:p>
                      <a:pPr algn="l" rtl="0"/>
                      <a:r>
                        <a:rPr lang="en-US" b="1" dirty="0" smtClean="0"/>
                        <a:t>Normal levels</a:t>
                      </a:r>
                      <a:endParaRPr lang="ar-SA" b="1" dirty="0"/>
                    </a:p>
                  </a:txBody>
                  <a:tcPr anchor="ctr"/>
                </a:tc>
                <a:tc>
                  <a:txBody>
                    <a:bodyPr/>
                    <a:lstStyle/>
                    <a:p>
                      <a:pPr algn="l" rtl="0"/>
                      <a:r>
                        <a:rPr lang="en-US" b="1" dirty="0" smtClean="0"/>
                        <a:t>Patient’s results</a:t>
                      </a:r>
                      <a:endParaRPr lang="ar-SA" b="1" dirty="0"/>
                    </a:p>
                  </a:txBody>
                  <a:tcPr anchor="ctr"/>
                </a:tc>
                <a:tc>
                  <a:txBody>
                    <a:bodyPr/>
                    <a:lstStyle/>
                    <a:p>
                      <a:pPr algn="l" rtl="0"/>
                      <a:r>
                        <a:rPr lang="en-US" b="1" dirty="0" smtClean="0"/>
                        <a:t>Plasma </a:t>
                      </a:r>
                      <a:r>
                        <a:rPr lang="en-US" b="1" dirty="0" err="1" smtClean="0"/>
                        <a:t>analytes</a:t>
                      </a:r>
                      <a:endParaRPr lang="ar-SA" b="1" dirty="0"/>
                    </a:p>
                  </a:txBody>
                  <a:tcPr anchor="ctr"/>
                </a:tc>
              </a:tr>
              <a:tr h="430399">
                <a:tc>
                  <a:txBody>
                    <a:bodyPr/>
                    <a:lstStyle/>
                    <a:p>
                      <a:pPr algn="l" rtl="0"/>
                      <a:r>
                        <a:rPr lang="en-US" b="1" dirty="0" smtClean="0"/>
                        <a:t>3.9-5.6</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Glucose (</a:t>
                      </a:r>
                      <a:r>
                        <a:rPr lang="en-US" b="1" dirty="0" err="1" smtClean="0"/>
                        <a:t>mmol</a:t>
                      </a:r>
                      <a:r>
                        <a:rPr lang="en-US" b="1" dirty="0" smtClean="0"/>
                        <a:t>/L)</a:t>
                      </a:r>
                      <a:endParaRPr lang="ar-SA" b="1" dirty="0"/>
                    </a:p>
                  </a:txBody>
                  <a:tcPr/>
                </a:tc>
              </a:tr>
              <a:tr h="430399">
                <a:tc>
                  <a:txBody>
                    <a:bodyPr/>
                    <a:lstStyle/>
                    <a:p>
                      <a:pPr algn="l" rtl="0"/>
                      <a:r>
                        <a:rPr lang="en-US" b="1" dirty="0" smtClean="0"/>
                        <a:t>(trace)</a:t>
                      </a:r>
                      <a:endParaRPr lang="ar-SA" b="1" dirty="0"/>
                    </a:p>
                  </a:txBody>
                  <a:tcPr/>
                </a:tc>
                <a:tc>
                  <a:txBody>
                    <a:bodyPr/>
                    <a:lstStyle/>
                    <a:p>
                      <a:pPr algn="l" rtl="0"/>
                      <a:r>
                        <a:rPr lang="en-US" b="1" dirty="0" smtClean="0"/>
                        <a:t>++++</a:t>
                      </a:r>
                      <a:endParaRPr lang="ar-SA" b="1" dirty="0"/>
                    </a:p>
                  </a:txBody>
                  <a:tcPr/>
                </a:tc>
                <a:tc>
                  <a:txBody>
                    <a:bodyPr/>
                    <a:lstStyle/>
                    <a:p>
                      <a:pPr algn="l" rtl="0"/>
                      <a:r>
                        <a:rPr lang="en-US" b="1" dirty="0" err="1" smtClean="0"/>
                        <a:t>Ketoacids</a:t>
                      </a:r>
                      <a:endParaRPr lang="ar-SA" b="1" dirty="0"/>
                    </a:p>
                  </a:txBody>
                  <a:tcPr/>
                </a:tc>
              </a:tr>
              <a:tr h="521910">
                <a:tc>
                  <a:txBody>
                    <a:bodyPr/>
                    <a:lstStyle/>
                    <a:p>
                      <a:pPr algn="l" rtl="0"/>
                      <a:r>
                        <a:rPr lang="en-US" b="1" dirty="0" smtClean="0"/>
                        <a:t>22-30</a:t>
                      </a:r>
                      <a:endParaRPr lang="ar-SA" b="1" dirty="0"/>
                    </a:p>
                  </a:txBody>
                  <a:tcPr/>
                </a:tc>
                <a:tc>
                  <a:txBody>
                    <a:bodyPr/>
                    <a:lstStyle/>
                    <a:p>
                      <a:pPr algn="l" rtl="0"/>
                      <a:r>
                        <a:rPr lang="en-US" b="1" dirty="0" smtClean="0"/>
                        <a:t>6</a:t>
                      </a:r>
                      <a:endParaRPr lang="ar-SA" b="1" dirty="0"/>
                    </a:p>
                  </a:txBody>
                  <a:tcPr/>
                </a:tc>
                <a:tc>
                  <a:txBody>
                    <a:bodyPr/>
                    <a:lstStyle/>
                    <a:p>
                      <a:pPr algn="l" rtl="0"/>
                      <a:r>
                        <a:rPr lang="en-US" b="1" dirty="0" smtClean="0"/>
                        <a:t>Bicarbonate (</a:t>
                      </a:r>
                      <a:r>
                        <a:rPr lang="en-US" b="1" dirty="0" err="1" smtClean="0"/>
                        <a:t>mmol</a:t>
                      </a:r>
                      <a:r>
                        <a:rPr lang="en-US" b="1" dirty="0" smtClean="0"/>
                        <a:t>/L)</a:t>
                      </a:r>
                      <a:endParaRPr lang="ar-SA" b="1" dirty="0"/>
                    </a:p>
                  </a:txBody>
                  <a:tcPr/>
                </a:tc>
              </a:tr>
              <a:tr h="430399">
                <a:tc>
                  <a:txBody>
                    <a:bodyPr/>
                    <a:lstStyle/>
                    <a:p>
                      <a:pPr algn="l" rtl="0"/>
                      <a:r>
                        <a:rPr lang="en-US" b="1" dirty="0" smtClean="0"/>
                        <a:t>7.35-7.45</a:t>
                      </a:r>
                      <a:endParaRPr lang="ar-SA" b="1" dirty="0"/>
                    </a:p>
                  </a:txBody>
                  <a:tcPr/>
                </a:tc>
                <a:tc>
                  <a:txBody>
                    <a:bodyPr/>
                    <a:lstStyle/>
                    <a:p>
                      <a:pPr algn="l" rtl="0"/>
                      <a:r>
                        <a:rPr lang="en-US" b="1" dirty="0" smtClean="0"/>
                        <a:t>7.07</a:t>
                      </a:r>
                      <a:endParaRPr lang="ar-SA" b="1" dirty="0"/>
                    </a:p>
                  </a:txBody>
                  <a:tcPr/>
                </a:tc>
                <a:tc>
                  <a:txBody>
                    <a:bodyPr/>
                    <a:lstStyle/>
                    <a:p>
                      <a:pPr algn="l" rtl="0"/>
                      <a:r>
                        <a:rPr lang="en-US" b="1" dirty="0" smtClean="0"/>
                        <a:t>Arterial blood pH</a:t>
                      </a:r>
                      <a:endParaRPr lang="ar-SA" b="1" dirty="0"/>
                    </a:p>
                  </a:txBody>
                  <a:tcPr/>
                </a:tc>
              </a:tr>
              <a:tr h="430399">
                <a:tc>
                  <a:txBody>
                    <a:bodyPr/>
                    <a:lstStyle/>
                    <a:p>
                      <a:pPr algn="l" rtl="0"/>
                      <a:r>
                        <a:rPr lang="en-US" b="1" dirty="0" smtClean="0"/>
                        <a:t>136-146</a:t>
                      </a:r>
                      <a:endParaRPr lang="ar-SA" b="1" dirty="0"/>
                    </a:p>
                  </a:txBody>
                  <a:tcPr/>
                </a:tc>
                <a:tc>
                  <a:txBody>
                    <a:bodyPr/>
                    <a:lstStyle/>
                    <a:p>
                      <a:pPr algn="l" rtl="0"/>
                      <a:r>
                        <a:rPr lang="en-US" b="1" dirty="0" smtClean="0"/>
                        <a:t>136</a:t>
                      </a:r>
                      <a:endParaRPr lang="ar-SA" b="1" dirty="0"/>
                    </a:p>
                  </a:txBody>
                  <a:tcPr/>
                </a:tc>
                <a:tc>
                  <a:txBody>
                    <a:bodyPr/>
                    <a:lstStyle/>
                    <a:p>
                      <a:pPr algn="l" rtl="0"/>
                      <a:r>
                        <a:rPr lang="en-US" b="1" dirty="0" smtClean="0"/>
                        <a:t>Na</a:t>
                      </a:r>
                      <a:r>
                        <a:rPr lang="en-US" b="1" baseline="30000" dirty="0" smtClean="0"/>
                        <a:t>+</a:t>
                      </a:r>
                      <a:r>
                        <a:rPr lang="en-US" b="1" dirty="0" smtClean="0"/>
                        <a:t> (</a:t>
                      </a:r>
                      <a:r>
                        <a:rPr lang="en-US" b="1" dirty="0" err="1" smtClean="0"/>
                        <a:t>mmol</a:t>
                      </a:r>
                      <a:r>
                        <a:rPr lang="en-US" b="1" dirty="0" smtClean="0"/>
                        <a:t>/L)</a:t>
                      </a:r>
                      <a:endParaRPr lang="ar-SA" b="1" dirty="0"/>
                    </a:p>
                  </a:txBody>
                  <a:tcPr/>
                </a:tc>
              </a:tr>
              <a:tr h="430399">
                <a:tc>
                  <a:txBody>
                    <a:bodyPr/>
                    <a:lstStyle/>
                    <a:p>
                      <a:pPr algn="l" rtl="0"/>
                      <a:r>
                        <a:rPr lang="en-US" b="1" dirty="0" smtClean="0"/>
                        <a:t>102-109</a:t>
                      </a:r>
                      <a:endParaRPr lang="ar-SA" b="1" dirty="0"/>
                    </a:p>
                  </a:txBody>
                  <a:tcPr/>
                </a:tc>
                <a:tc>
                  <a:txBody>
                    <a:bodyPr/>
                    <a:lstStyle/>
                    <a:p>
                      <a:pPr algn="l" rtl="0"/>
                      <a:r>
                        <a:rPr lang="en-US" b="1" dirty="0" smtClean="0"/>
                        <a:t>100</a:t>
                      </a:r>
                      <a:endParaRPr lang="ar-SA" b="1" dirty="0"/>
                    </a:p>
                  </a:txBody>
                  <a:tcPr/>
                </a:tc>
                <a:tc>
                  <a:txBody>
                    <a:bodyPr/>
                    <a:lstStyle/>
                    <a:p>
                      <a:pPr algn="l" rtl="0"/>
                      <a:r>
                        <a:rPr lang="en-US" b="1" dirty="0" err="1" smtClean="0"/>
                        <a:t>Cl</a:t>
                      </a:r>
                      <a:r>
                        <a:rPr lang="en-US" b="1" baseline="30000" dirty="0" smtClean="0"/>
                        <a:t>-</a:t>
                      </a:r>
                      <a:r>
                        <a:rPr lang="en-US" b="1" dirty="0" smtClean="0"/>
                        <a:t> (</a:t>
                      </a:r>
                      <a:r>
                        <a:rPr lang="en-US" b="1" dirty="0" err="1" smtClean="0"/>
                        <a:t>mmol</a:t>
                      </a:r>
                      <a:r>
                        <a:rPr lang="en-US" b="1" dirty="0" smtClean="0"/>
                        <a:t>/L)</a:t>
                      </a:r>
                      <a:endParaRPr lang="ar-SA" b="1"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smtClean="0"/>
              <a:t>Laboratory findings : blood results, </a:t>
            </a:r>
            <a:r>
              <a:rPr lang="en-US" sz="2400" b="0" i="1" dirty="0" smtClean="0"/>
              <a:t>continued..</a:t>
            </a:r>
            <a:endParaRPr lang="ar-SA" sz="2400" b="0" i="1" dirty="0"/>
          </a:p>
        </p:txBody>
      </p:sp>
      <p:graphicFrame>
        <p:nvGraphicFramePr>
          <p:cNvPr id="4" name="Table 3"/>
          <p:cNvGraphicFramePr>
            <a:graphicFrameLocks noGrp="1"/>
          </p:cNvGraphicFramePr>
          <p:nvPr/>
        </p:nvGraphicFramePr>
        <p:xfrm>
          <a:off x="1188193" y="1700213"/>
          <a:ext cx="6831857" cy="3606800"/>
        </p:xfrm>
        <a:graphic>
          <a:graphicData uri="http://schemas.openxmlformats.org/drawingml/2006/table">
            <a:tbl>
              <a:tblPr rtl="1" firstRow="1" bandRow="1">
                <a:tableStyleId>{5C22544A-7EE6-4342-B048-85BDC9FD1C3A}</a:tableStyleId>
              </a:tblPr>
              <a:tblGrid>
                <a:gridCol w="1719124"/>
                <a:gridCol w="2128614"/>
                <a:gridCol w="2984119"/>
              </a:tblGrid>
              <a:tr h="370840">
                <a:tc>
                  <a:txBody>
                    <a:bodyPr/>
                    <a:lstStyle/>
                    <a:p>
                      <a:pPr algn="l" rtl="0"/>
                      <a:r>
                        <a:rPr lang="en-US" b="1" dirty="0" smtClean="0"/>
                        <a:t>Normal levels</a:t>
                      </a:r>
                      <a:endParaRPr lang="ar-SA" b="1" dirty="0"/>
                    </a:p>
                  </a:txBody>
                  <a:tcPr/>
                </a:tc>
                <a:tc>
                  <a:txBody>
                    <a:bodyPr/>
                    <a:lstStyle/>
                    <a:p>
                      <a:pPr algn="l" rtl="0"/>
                      <a:r>
                        <a:rPr lang="en-US" b="1" dirty="0" smtClean="0"/>
                        <a:t>Patient’s results</a:t>
                      </a:r>
                      <a:endParaRPr lang="ar-SA" b="1" dirty="0"/>
                    </a:p>
                  </a:txBody>
                  <a:tcPr/>
                </a:tc>
                <a:tc>
                  <a:txBody>
                    <a:bodyPr/>
                    <a:lstStyle/>
                    <a:p>
                      <a:pPr algn="l" rtl="0"/>
                      <a:r>
                        <a:rPr lang="en-US" b="1" dirty="0" smtClean="0"/>
                        <a:t>Plasma </a:t>
                      </a:r>
                      <a:r>
                        <a:rPr lang="en-US" b="1" dirty="0" err="1" smtClean="0"/>
                        <a:t>analytes</a:t>
                      </a:r>
                      <a:endParaRPr lang="ar-SA" b="1" dirty="0"/>
                    </a:p>
                  </a:txBody>
                  <a:tcPr/>
                </a:tc>
              </a:tr>
              <a:tr h="370840">
                <a:tc>
                  <a:txBody>
                    <a:bodyPr/>
                    <a:lstStyle/>
                    <a:p>
                      <a:pPr algn="l" rtl="0"/>
                      <a:r>
                        <a:rPr lang="en-US" b="1" dirty="0" smtClean="0"/>
                        <a:t>4.3-6.0</a:t>
                      </a:r>
                      <a:endParaRPr lang="ar-SA" b="1" dirty="0"/>
                    </a:p>
                  </a:txBody>
                  <a:tcPr/>
                </a:tc>
                <a:tc>
                  <a:txBody>
                    <a:bodyPr/>
                    <a:lstStyle/>
                    <a:p>
                      <a:pPr algn="l" rtl="0"/>
                      <a:r>
                        <a:rPr lang="en-US" b="1" dirty="0" smtClean="0"/>
                        <a:t>2.7</a:t>
                      </a:r>
                      <a:endParaRPr lang="ar-SA" b="1" dirty="0"/>
                    </a:p>
                  </a:txBody>
                  <a:tcPr/>
                </a:tc>
                <a:tc>
                  <a:txBody>
                    <a:bodyPr/>
                    <a:lstStyle/>
                    <a:p>
                      <a:pPr algn="l" rtl="0"/>
                      <a:r>
                        <a:rPr lang="en-US" b="1" dirty="0" smtClean="0"/>
                        <a:t>PCO</a:t>
                      </a:r>
                      <a:r>
                        <a:rPr lang="en-US" b="1" baseline="-25000" dirty="0" smtClean="0"/>
                        <a:t>2 </a:t>
                      </a:r>
                      <a:r>
                        <a:rPr kumimoji="0" lang="en-US" b="1" kern="1200" dirty="0" smtClean="0">
                          <a:solidFill>
                            <a:schemeClr val="dk1"/>
                          </a:solidFill>
                          <a:latin typeface="+mn-lt"/>
                          <a:ea typeface="+mn-ea"/>
                          <a:cs typeface="+mn-cs"/>
                        </a:rPr>
                        <a:t>(</a:t>
                      </a:r>
                      <a:r>
                        <a:rPr kumimoji="0" lang="en-US" b="1" kern="1200" dirty="0" err="1" smtClean="0">
                          <a:solidFill>
                            <a:schemeClr val="dk1"/>
                          </a:solidFill>
                          <a:latin typeface="+mn-lt"/>
                          <a:ea typeface="+mn-ea"/>
                          <a:cs typeface="+mn-cs"/>
                        </a:rPr>
                        <a:t>kPa</a:t>
                      </a:r>
                      <a:r>
                        <a:rPr kumimoji="0" lang="en-US" b="1" kern="1200" dirty="0" smtClean="0">
                          <a:solidFill>
                            <a:schemeClr val="dk1"/>
                          </a:solidFill>
                          <a:latin typeface="+mn-lt"/>
                          <a:ea typeface="+mn-ea"/>
                          <a:cs typeface="+mn-cs"/>
                        </a:rPr>
                        <a:t>)</a:t>
                      </a:r>
                      <a:endParaRPr kumimoji="0" lang="ar-SA" b="1" kern="1200" dirty="0" smtClean="0">
                        <a:solidFill>
                          <a:schemeClr val="dk1"/>
                        </a:solidFill>
                        <a:latin typeface="+mn-lt"/>
                        <a:ea typeface="+mn-ea"/>
                        <a:cs typeface="+mn-cs"/>
                      </a:endParaRPr>
                    </a:p>
                  </a:txBody>
                  <a:tcPr/>
                </a:tc>
              </a:tr>
              <a:tr h="370840">
                <a:tc>
                  <a:txBody>
                    <a:bodyPr/>
                    <a:lstStyle/>
                    <a:p>
                      <a:pPr algn="l" rtl="0"/>
                      <a:r>
                        <a:rPr lang="en-US" b="1" dirty="0" smtClean="0"/>
                        <a:t>7-16</a:t>
                      </a:r>
                      <a:endParaRPr lang="ar-SA" b="1" dirty="0"/>
                    </a:p>
                  </a:txBody>
                  <a:tcPr/>
                </a:tc>
                <a:tc>
                  <a:txBody>
                    <a:bodyPr/>
                    <a:lstStyle/>
                    <a:p>
                      <a:pPr algn="l" rtl="0"/>
                      <a:r>
                        <a:rPr lang="en-US" b="1" dirty="0" smtClean="0"/>
                        <a:t>35.5</a:t>
                      </a:r>
                      <a:endParaRPr lang="ar-SA" b="1" dirty="0"/>
                    </a:p>
                  </a:txBody>
                  <a:tcPr/>
                </a:tc>
                <a:tc>
                  <a:txBody>
                    <a:bodyPr/>
                    <a:lstStyle/>
                    <a:p>
                      <a:pPr algn="l" rtl="0"/>
                      <a:r>
                        <a:rPr lang="en-US" b="1" dirty="0" smtClean="0">
                          <a:solidFill>
                            <a:srgbClr val="FF0000"/>
                          </a:solidFill>
                        </a:rPr>
                        <a:t>*</a:t>
                      </a:r>
                      <a:r>
                        <a:rPr lang="en-US" b="1" dirty="0" smtClean="0"/>
                        <a:t>Anion</a:t>
                      </a:r>
                      <a:r>
                        <a:rPr lang="en-US" b="1" baseline="0" dirty="0" smtClean="0"/>
                        <a:t> gap (</a:t>
                      </a:r>
                      <a:r>
                        <a:rPr lang="en-US" b="1" baseline="0" dirty="0" err="1" smtClean="0"/>
                        <a:t>mmol</a:t>
                      </a:r>
                      <a:r>
                        <a:rPr lang="en-US" b="1" baseline="0" dirty="0" smtClean="0"/>
                        <a:t>/L)</a:t>
                      </a:r>
                      <a:endParaRPr lang="ar-SA" b="1" dirty="0"/>
                    </a:p>
                  </a:txBody>
                  <a:tcPr/>
                </a:tc>
              </a:tr>
              <a:tr h="370840">
                <a:tc>
                  <a:txBody>
                    <a:bodyPr/>
                    <a:lstStyle/>
                    <a:p>
                      <a:pPr algn="l" rtl="0"/>
                      <a:r>
                        <a:rPr lang="en-US" b="1" dirty="0" smtClean="0"/>
                        <a:t>3.5-5.0</a:t>
                      </a:r>
                      <a:endParaRPr lang="ar-SA" b="1" dirty="0"/>
                    </a:p>
                  </a:txBody>
                  <a:tcPr/>
                </a:tc>
                <a:tc>
                  <a:txBody>
                    <a:bodyPr/>
                    <a:lstStyle/>
                    <a:p>
                      <a:pPr algn="l" rtl="0"/>
                      <a:r>
                        <a:rPr lang="en-US" b="1" dirty="0" smtClean="0"/>
                        <a:t>5.5</a:t>
                      </a:r>
                      <a:endParaRPr lang="ar-SA" b="1" dirty="0"/>
                    </a:p>
                  </a:txBody>
                  <a:tcPr/>
                </a:tc>
                <a:tc>
                  <a:txBody>
                    <a:bodyPr/>
                    <a:lstStyle/>
                    <a:p>
                      <a:pPr algn="l" rtl="0"/>
                      <a:r>
                        <a:rPr lang="en-US" b="1" dirty="0" smtClean="0"/>
                        <a:t> K</a:t>
                      </a:r>
                      <a:r>
                        <a:rPr lang="en-US" b="1" baseline="30000" dirty="0" smtClean="0"/>
                        <a:t>+</a:t>
                      </a:r>
                      <a:r>
                        <a:rPr kumimoji="0" lang="en-US" b="1" kern="1200" dirty="0" smtClean="0">
                          <a:solidFill>
                            <a:schemeClr val="dk1"/>
                          </a:solidFill>
                          <a:latin typeface="+mn-lt"/>
                          <a:ea typeface="+mn-ea"/>
                          <a:cs typeface="+mn-cs"/>
                        </a:rPr>
                        <a:t> (</a:t>
                      </a:r>
                      <a:r>
                        <a:rPr lang="en-US" b="1" dirty="0" err="1" smtClean="0"/>
                        <a:t>mmol</a:t>
                      </a:r>
                      <a:r>
                        <a:rPr lang="en-US" b="1" dirty="0" smtClean="0"/>
                        <a:t>/L)</a:t>
                      </a:r>
                      <a:endParaRPr lang="ar-SA" b="1" dirty="0"/>
                    </a:p>
                  </a:txBody>
                  <a:tcPr/>
                </a:tc>
              </a:tr>
              <a:tr h="370840">
                <a:tc>
                  <a:txBody>
                    <a:bodyPr/>
                    <a:lstStyle/>
                    <a:p>
                      <a:pPr algn="l" rtl="0"/>
                      <a:r>
                        <a:rPr lang="en-US" b="1" dirty="0" smtClean="0"/>
                        <a:t>2.5-7.1</a:t>
                      </a:r>
                      <a:endParaRPr lang="ar-SA" b="1" dirty="0"/>
                    </a:p>
                  </a:txBody>
                  <a:tcPr/>
                </a:tc>
                <a:tc>
                  <a:txBody>
                    <a:bodyPr/>
                    <a:lstStyle/>
                    <a:p>
                      <a:pPr algn="l" rtl="0"/>
                      <a:r>
                        <a:rPr lang="en-US" b="1" dirty="0" smtClean="0"/>
                        <a:t>15</a:t>
                      </a:r>
                      <a:endParaRPr lang="ar-SA" b="1" dirty="0"/>
                    </a:p>
                  </a:txBody>
                  <a:tcPr/>
                </a:tc>
                <a:tc>
                  <a:txBody>
                    <a:bodyPr/>
                    <a:lstStyle/>
                    <a:p>
                      <a:pPr algn="l" rtl="0"/>
                      <a:r>
                        <a:rPr lang="en-US" b="1" dirty="0" smtClean="0"/>
                        <a:t>Urea nitrogen (</a:t>
                      </a:r>
                      <a:r>
                        <a:rPr lang="en-US" b="1" dirty="0" err="1" smtClean="0"/>
                        <a:t>mmol</a:t>
                      </a:r>
                      <a:r>
                        <a:rPr lang="en-US" b="1" dirty="0" smtClean="0"/>
                        <a:t>/L)</a:t>
                      </a:r>
                      <a:endParaRPr lang="ar-SA" b="1" dirty="0"/>
                    </a:p>
                  </a:txBody>
                  <a:tcPr/>
                </a:tc>
              </a:tr>
              <a:tr h="370840">
                <a:tc>
                  <a:txBody>
                    <a:bodyPr/>
                    <a:lstStyle/>
                    <a:p>
                      <a:pPr algn="l" rtl="0"/>
                      <a:r>
                        <a:rPr lang="en-US" b="1" dirty="0" smtClean="0"/>
                        <a:t>44-80</a:t>
                      </a:r>
                      <a:endParaRPr lang="ar-SA" b="1" dirty="0"/>
                    </a:p>
                  </a:txBody>
                  <a:tcPr/>
                </a:tc>
                <a:tc>
                  <a:txBody>
                    <a:bodyPr/>
                    <a:lstStyle/>
                    <a:p>
                      <a:pPr algn="l" rtl="0"/>
                      <a:r>
                        <a:rPr lang="en-US" b="1" dirty="0" smtClean="0"/>
                        <a:t>200</a:t>
                      </a:r>
                      <a:endParaRPr lang="ar-SA" b="1" dirty="0"/>
                    </a:p>
                  </a:txBody>
                  <a:tcPr/>
                </a:tc>
                <a:tc>
                  <a:txBody>
                    <a:bodyPr/>
                    <a:lstStyle/>
                    <a:p>
                      <a:pPr algn="l" rtl="0"/>
                      <a:r>
                        <a:rPr lang="en-US" b="1" dirty="0" err="1" smtClean="0"/>
                        <a:t>Creatinine</a:t>
                      </a:r>
                      <a:r>
                        <a:rPr lang="en-US" b="1" baseline="0" dirty="0" smtClean="0"/>
                        <a:t> (</a:t>
                      </a:r>
                      <a:r>
                        <a:rPr lang="en-US" b="1" baseline="0" dirty="0" smtClean="0">
                          <a:sym typeface="Symbol"/>
                        </a:rPr>
                        <a:t></a:t>
                      </a:r>
                      <a:r>
                        <a:rPr lang="en-US" b="1" baseline="0" dirty="0" smtClean="0"/>
                        <a:t>mol/L)</a:t>
                      </a:r>
                      <a:endParaRPr lang="ar-SA" b="1" dirty="0"/>
                    </a:p>
                  </a:txBody>
                  <a:tcPr/>
                </a:tc>
              </a:tr>
              <a:tr h="370840">
                <a:tc>
                  <a:txBody>
                    <a:bodyPr/>
                    <a:lstStyle/>
                    <a:p>
                      <a:pPr algn="l" rtl="0"/>
                      <a:r>
                        <a:rPr lang="en-US" b="1" dirty="0" smtClean="0"/>
                        <a:t>41-53</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Albumin (g/L)</a:t>
                      </a:r>
                      <a:endParaRPr lang="ar-SA" b="1" dirty="0"/>
                    </a:p>
                  </a:txBody>
                  <a:tcPr/>
                </a:tc>
              </a:tr>
              <a:tr h="370840">
                <a:tc>
                  <a:txBody>
                    <a:bodyPr/>
                    <a:lstStyle/>
                    <a:p>
                      <a:pPr algn="l" rtl="0"/>
                      <a:r>
                        <a:rPr lang="en-US" b="1" dirty="0" smtClean="0"/>
                        <a:t>275-295</a:t>
                      </a:r>
                      <a:endParaRPr lang="ar-SA" b="1" dirty="0"/>
                    </a:p>
                  </a:txBody>
                  <a:tcPr/>
                </a:tc>
                <a:tc>
                  <a:txBody>
                    <a:bodyPr/>
                    <a:lstStyle/>
                    <a:p>
                      <a:pPr algn="l" rtl="0"/>
                      <a:r>
                        <a:rPr lang="en-US" b="1" dirty="0" smtClean="0"/>
                        <a:t>325</a:t>
                      </a:r>
                      <a:endParaRPr lang="ar-SA" b="1" dirty="0"/>
                    </a:p>
                  </a:txBody>
                  <a:tcPr/>
                </a:tc>
                <a:tc>
                  <a:txBody>
                    <a:bodyPr/>
                    <a:lstStyle/>
                    <a:p>
                      <a:pPr algn="l" rtl="0"/>
                      <a:r>
                        <a:rPr lang="en-US" b="1" dirty="0" smtClean="0"/>
                        <a:t>Osmolality</a:t>
                      </a:r>
                      <a:r>
                        <a:rPr lang="en-US" b="1" baseline="0" dirty="0" smtClean="0"/>
                        <a:t> (</a:t>
                      </a:r>
                      <a:r>
                        <a:rPr lang="en-US" b="1" baseline="0" dirty="0" err="1" smtClean="0"/>
                        <a:t>mOsm</a:t>
                      </a:r>
                      <a:r>
                        <a:rPr lang="en-US" b="1" baseline="0" dirty="0" smtClean="0"/>
                        <a:t>/kg serum water)</a:t>
                      </a:r>
                      <a:endParaRPr lang="ar-SA" b="1" dirty="0"/>
                    </a:p>
                  </a:txBody>
                  <a:tcPr/>
                </a:tc>
              </a:tr>
              <a:tr h="370840">
                <a:tc>
                  <a:txBody>
                    <a:bodyPr/>
                    <a:lstStyle/>
                    <a:p>
                      <a:pPr algn="l" rtl="0"/>
                      <a:r>
                        <a:rPr lang="en-US" b="1" dirty="0" smtClean="0"/>
                        <a:t>0.354-0.444</a:t>
                      </a:r>
                      <a:endParaRPr lang="ar-SA" b="1" dirty="0"/>
                    </a:p>
                  </a:txBody>
                  <a:tcPr/>
                </a:tc>
                <a:tc>
                  <a:txBody>
                    <a:bodyPr/>
                    <a:lstStyle/>
                    <a:p>
                      <a:pPr algn="l" rtl="0"/>
                      <a:r>
                        <a:rPr lang="en-US" b="1" dirty="0" smtClean="0"/>
                        <a:t>0.500</a:t>
                      </a:r>
                      <a:endParaRPr lang="ar-SA" b="1" dirty="0"/>
                    </a:p>
                  </a:txBody>
                  <a:tcPr/>
                </a:tc>
                <a:tc>
                  <a:txBody>
                    <a:bodyPr/>
                    <a:lstStyle/>
                    <a:p>
                      <a:pPr algn="l" rtl="0"/>
                      <a:r>
                        <a:rPr lang="en-US" b="1" dirty="0" err="1" smtClean="0"/>
                        <a:t>Hematocrit</a:t>
                      </a:r>
                      <a:r>
                        <a:rPr lang="en-US" b="1" dirty="0" smtClean="0"/>
                        <a:t> </a:t>
                      </a:r>
                      <a:endParaRPr lang="ar-SA" b="1" dirty="0"/>
                    </a:p>
                  </a:txBody>
                  <a:tcPr/>
                </a:tc>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gridCol w="1660239"/>
                <a:gridCol w="2327500"/>
              </a:tblGrid>
              <a:tr h="370840">
                <a:tc>
                  <a:txBody>
                    <a:bodyPr/>
                    <a:lstStyle/>
                    <a:p>
                      <a:pPr algn="l" rtl="0"/>
                      <a:r>
                        <a:rPr lang="en-US" sz="2800" dirty="0" smtClean="0"/>
                        <a:t>Normal level</a:t>
                      </a:r>
                      <a:endParaRPr lang="ar-SA" sz="2800" dirty="0"/>
                    </a:p>
                  </a:txBody>
                  <a:tcPr/>
                </a:tc>
                <a:tc>
                  <a:txBody>
                    <a:bodyPr/>
                    <a:lstStyle/>
                    <a:p>
                      <a:pPr algn="l" rtl="0"/>
                      <a:r>
                        <a:rPr lang="en-US" sz="2800" dirty="0" smtClean="0"/>
                        <a:t>Patient’s results</a:t>
                      </a:r>
                      <a:endParaRPr lang="ar-SA" sz="2800" dirty="0"/>
                    </a:p>
                  </a:txBody>
                  <a:tcPr/>
                </a:tc>
                <a:tc>
                  <a:txBody>
                    <a:bodyPr/>
                    <a:lstStyle/>
                    <a:p>
                      <a:pPr algn="l" rtl="0"/>
                      <a:r>
                        <a:rPr lang="en-US" sz="2800" dirty="0" smtClean="0"/>
                        <a:t>Urine analyte</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smtClean="0"/>
                        <a:t>Glucose </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err="1" smtClean="0"/>
                        <a:t>Ketoacids</a:t>
                      </a:r>
                      <a:endParaRPr lang="ar-SA" sz="28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marL="623887" indent="-514350" algn="l" rtl="0" eaLnBrk="1" hangingPunct="1">
              <a:lnSpc>
                <a:spcPct val="200000"/>
              </a:lnSpc>
              <a:buFont typeface="+mj-lt"/>
              <a:buAutoNum type="arabicPeriod"/>
            </a:pPr>
            <a:r>
              <a:rPr lang="en-US" b="1" dirty="0" smtClean="0">
                <a:cs typeface="Arial" charset="0"/>
              </a:rPr>
              <a:t>Diabetic Ketoacidosis (DKA)</a:t>
            </a:r>
          </a:p>
          <a:p>
            <a:pPr marL="623887" indent="-514350" algn="l" rtl="0" eaLnBrk="1" hangingPunct="1">
              <a:lnSpc>
                <a:spcPct val="200000"/>
              </a:lnSpc>
              <a:buFont typeface="+mj-lt"/>
              <a:buAutoNum type="arabicPeriod"/>
            </a:pPr>
            <a:r>
              <a:rPr lang="en-US" b="1" dirty="0" smtClean="0">
                <a:cs typeface="Arial" charset="0"/>
              </a:rPr>
              <a:t>Hyperosmolar </a:t>
            </a:r>
            <a:r>
              <a:rPr lang="en-US" b="1" dirty="0" err="1" smtClean="0">
                <a:cs typeface="Arial" charset="0"/>
              </a:rPr>
              <a:t>hyperglycaemic</a:t>
            </a:r>
            <a:r>
              <a:rPr lang="en-US" b="1" dirty="0" smtClean="0">
                <a:cs typeface="Arial" charset="0"/>
              </a:rPr>
              <a:t> state (HHS)= </a:t>
            </a:r>
            <a:r>
              <a:rPr lang="en-US" b="1" dirty="0" err="1" smtClean="0">
                <a:cs typeface="Arial" charset="0"/>
              </a:rPr>
              <a:t>Hypperosmolar</a:t>
            </a:r>
            <a:r>
              <a:rPr lang="en-US" b="1" dirty="0" smtClean="0">
                <a:cs typeface="Arial" charset="0"/>
              </a:rPr>
              <a:t> non-</a:t>
            </a:r>
            <a:r>
              <a:rPr lang="en-US" b="1" dirty="0" err="1" smtClean="0">
                <a:cs typeface="Arial" charset="0"/>
              </a:rPr>
              <a:t>ketotic</a:t>
            </a:r>
            <a:r>
              <a:rPr lang="en-US" b="1" dirty="0" smtClean="0">
                <a:cs typeface="Arial" charset="0"/>
              </a:rPr>
              <a:t> acidosis (HONK)</a:t>
            </a:r>
          </a:p>
          <a:p>
            <a:pPr marL="623887" indent="-514350" algn="l" rtl="0" eaLnBrk="1" hangingPunct="1">
              <a:lnSpc>
                <a:spcPct val="200000"/>
              </a:lnSpc>
              <a:buFont typeface="+mj-lt"/>
              <a:buAutoNum type="arabicPeriod"/>
            </a:pPr>
            <a:r>
              <a:rPr lang="en-US" b="1" dirty="0" smtClean="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smtClean="0"/>
              <a:t>Interpretation of Laboratory findings</a:t>
            </a:r>
            <a:endParaRPr lang="ar-SA" dirty="0"/>
          </a:p>
        </p:txBody>
      </p:sp>
      <p:graphicFrame>
        <p:nvGraphicFramePr>
          <p:cNvPr id="4" name="Table 3"/>
          <p:cNvGraphicFramePr>
            <a:graphicFrameLocks noGrp="1"/>
          </p:cNvGraphicFramePr>
          <p:nvPr/>
        </p:nvGraphicFramePr>
        <p:xfrm>
          <a:off x="180042" y="1052513"/>
          <a:ext cx="8694083" cy="5704840"/>
        </p:xfrm>
        <a:graphic>
          <a:graphicData uri="http://schemas.openxmlformats.org/drawingml/2006/table">
            <a:tbl>
              <a:tblPr rtl="1" firstRow="1" bandRow="1">
                <a:tableStyleId>{5C22544A-7EE6-4342-B048-85BDC9FD1C3A}</a:tableStyleId>
              </a:tblPr>
              <a:tblGrid>
                <a:gridCol w="6590762"/>
                <a:gridCol w="2103321"/>
              </a:tblGrid>
              <a:tr h="370840">
                <a:tc>
                  <a:txBody>
                    <a:bodyPr/>
                    <a:lstStyle/>
                    <a:p>
                      <a:pPr algn="l" rtl="0"/>
                      <a:r>
                        <a:rPr lang="en-US" b="1" baseline="0" dirty="0" smtClean="0"/>
                        <a:t>Interpretation</a:t>
                      </a:r>
                      <a:endParaRPr lang="ar-SA" b="1" dirty="0"/>
                    </a:p>
                  </a:txBody>
                  <a:tcPr/>
                </a:tc>
                <a:tc>
                  <a:txBody>
                    <a:bodyPr/>
                    <a:lstStyle/>
                    <a:p>
                      <a:pPr algn="l" rtl="0"/>
                      <a:r>
                        <a:rPr lang="en-US" b="1" dirty="0" smtClean="0"/>
                        <a:t>Results</a:t>
                      </a:r>
                      <a:endParaRPr lang="ar-SA" b="1" dirty="0"/>
                    </a:p>
                  </a:txBody>
                  <a:tcPr/>
                </a:tc>
              </a:tr>
              <a:tr h="370840">
                <a:tc rowSpan="4">
                  <a:txBody>
                    <a:bodyPr/>
                    <a:lstStyle/>
                    <a:p>
                      <a:pPr algn="l" rtl="0"/>
                      <a:endParaRPr lang="en-US" b="1" dirty="0" smtClean="0"/>
                    </a:p>
                    <a:p>
                      <a:pPr algn="l" rtl="0"/>
                      <a:endParaRPr lang="en-US" b="1" dirty="0" smtClean="0"/>
                    </a:p>
                    <a:p>
                      <a:pPr algn="l" rtl="0"/>
                      <a:r>
                        <a:rPr lang="en-US" b="1" dirty="0" smtClean="0"/>
                        <a:t>Confirm the diagnosis of DKA</a:t>
                      </a:r>
                      <a:endParaRPr lang="ar-SA" b="1" dirty="0"/>
                    </a:p>
                  </a:txBody>
                  <a:tcPr/>
                </a:tc>
                <a:tc>
                  <a:txBody>
                    <a:bodyPr/>
                    <a:lstStyle/>
                    <a:p>
                      <a:pPr algn="l" rtl="0"/>
                      <a:r>
                        <a:rPr lang="en-US" b="1" dirty="0" smtClean="0"/>
                        <a:t>Hyperglycemia</a:t>
                      </a:r>
                      <a:endParaRPr lang="ar-SA" b="1" dirty="0"/>
                    </a:p>
                  </a:txBody>
                  <a:tcPr/>
                </a:tc>
              </a:tr>
              <a:tr h="370840">
                <a:tc vMerge="1">
                  <a:txBody>
                    <a:bodyPr/>
                    <a:lstStyle/>
                    <a:p>
                      <a:pPr algn="l" rtl="0"/>
                      <a:endParaRPr lang="ar-SA" dirty="0"/>
                    </a:p>
                  </a:txBody>
                  <a:tcPr/>
                </a:tc>
                <a:tc>
                  <a:txBody>
                    <a:bodyPr/>
                    <a:lstStyle/>
                    <a:p>
                      <a:pPr algn="l" rtl="0"/>
                      <a:r>
                        <a:rPr lang="en-US" b="1" dirty="0" err="1" smtClean="0"/>
                        <a:t>Glucosuria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Ketonemia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Ketonuria</a:t>
                      </a:r>
                      <a:endParaRPr lang="ar-SA" b="1" dirty="0"/>
                    </a:p>
                  </a:txBody>
                  <a:tcPr/>
                </a:tc>
              </a:tr>
              <a:tr h="370840">
                <a:tc>
                  <a:txBody>
                    <a:bodyPr/>
                    <a:lstStyle/>
                    <a:p>
                      <a:pPr algn="l" rtl="0"/>
                      <a:r>
                        <a:rPr lang="en-US" b="1" dirty="0" smtClean="0"/>
                        <a:t>Severe metabolic acidosis due to </a:t>
                      </a:r>
                      <a:r>
                        <a:rPr lang="en-US" b="1" dirty="0" smtClean="0">
                          <a:solidFill>
                            <a:srgbClr val="C00000"/>
                          </a:solidFill>
                          <a:sym typeface="Symbol"/>
                        </a:rPr>
                        <a:t></a:t>
                      </a:r>
                      <a:r>
                        <a:rPr lang="en-US" b="1" dirty="0" smtClean="0">
                          <a:sym typeface="Symbol"/>
                        </a:rPr>
                        <a:t> production of </a:t>
                      </a:r>
                      <a:r>
                        <a:rPr lang="en-US" b="1" dirty="0" err="1" smtClean="0">
                          <a:sym typeface="Symbol"/>
                        </a:rPr>
                        <a:t>ketone</a:t>
                      </a:r>
                      <a:r>
                        <a:rPr lang="en-US" b="1" dirty="0" smtClean="0">
                          <a:sym typeface="Symbol"/>
                        </a:rPr>
                        <a:t> bodies</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pH</a:t>
                      </a:r>
                      <a:endParaRPr lang="ar-SA" b="1" dirty="0"/>
                    </a:p>
                  </a:txBody>
                  <a:tcPr/>
                </a:tc>
              </a:tr>
              <a:tr h="370840">
                <a:tc>
                  <a:txBody>
                    <a:bodyPr/>
                    <a:lstStyle/>
                    <a:p>
                      <a:pPr algn="l" rtl="0"/>
                      <a:r>
                        <a:rPr lang="en-US" b="1" dirty="0" smtClean="0"/>
                        <a:t>Metabolic acidosis with partial respiratory compensation (the hyperventilation)</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bicarbonate and PCO</a:t>
                      </a:r>
                      <a:r>
                        <a:rPr lang="en-US" b="1" baseline="-25000" dirty="0" smtClean="0"/>
                        <a:t>2 </a:t>
                      </a:r>
                      <a:endParaRPr lang="ar-SA" b="1" dirty="0"/>
                    </a:p>
                  </a:txBody>
                  <a:tcPr/>
                </a:tc>
              </a:tr>
              <a:tr h="370840">
                <a:tc>
                  <a:txBody>
                    <a:bodyPr/>
                    <a:lstStyle/>
                    <a:p>
                      <a:pPr algn="l" rtl="0"/>
                      <a:r>
                        <a:rPr lang="en-US" b="1" dirty="0" smtClean="0"/>
                        <a:t>Due to </a:t>
                      </a:r>
                      <a:r>
                        <a:rPr lang="en-US" b="1" dirty="0" smtClean="0">
                          <a:solidFill>
                            <a:srgbClr val="C00000"/>
                          </a:solidFill>
                          <a:sym typeface="Symbol"/>
                        </a:rPr>
                        <a:t></a:t>
                      </a:r>
                      <a:r>
                        <a:rPr lang="en-US" b="1" dirty="0" smtClean="0">
                          <a:sym typeface="Symbol"/>
                        </a:rPr>
                        <a:t> </a:t>
                      </a:r>
                      <a:r>
                        <a:rPr lang="en-US" b="1" dirty="0" err="1" smtClean="0"/>
                        <a:t>ketone</a:t>
                      </a:r>
                      <a:r>
                        <a:rPr lang="en-US" b="1" dirty="0" smtClean="0"/>
                        <a:t> bodies in the blood</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anion gap</a:t>
                      </a:r>
                      <a:endParaRPr lang="ar-SA" b="1" dirty="0"/>
                    </a:p>
                  </a:txBody>
                  <a:tcPr/>
                </a:tc>
              </a:tr>
              <a:tr h="370840">
                <a:tc>
                  <a:txBody>
                    <a:bodyPr/>
                    <a:lstStyle/>
                    <a:p>
                      <a:pPr marL="342900" indent="-342900" algn="l" rtl="0">
                        <a:buFont typeface="+mj-lt"/>
                        <a:buAutoNum type="arabicPeriod"/>
                      </a:pPr>
                      <a:r>
                        <a:rPr lang="en-US" b="1" dirty="0" smtClean="0"/>
                        <a:t>Renal impairment (dehydration </a:t>
                      </a:r>
                      <a:r>
                        <a:rPr lang="en-US" b="1" dirty="0" smtClean="0">
                          <a:sym typeface="Wingdings" pitchFamily="2" charset="2"/>
                        </a:rPr>
                        <a:t> </a:t>
                      </a:r>
                      <a:r>
                        <a:rPr lang="en-US" b="1" dirty="0" smtClean="0">
                          <a:solidFill>
                            <a:srgbClr val="00B050"/>
                          </a:solidFill>
                          <a:sym typeface="Symbol"/>
                        </a:rPr>
                        <a:t></a:t>
                      </a:r>
                      <a:r>
                        <a:rPr lang="en-US" b="1" dirty="0" smtClean="0">
                          <a:sym typeface="Symbol"/>
                        </a:rPr>
                        <a:t> blood volume </a:t>
                      </a:r>
                      <a:r>
                        <a:rPr lang="en-US" b="1" dirty="0" smtClean="0">
                          <a:sym typeface="Wingdings" pitchFamily="2" charset="2"/>
                        </a:rPr>
                        <a:t></a:t>
                      </a:r>
                      <a:r>
                        <a:rPr lang="en-US" b="1" dirty="0" smtClean="0">
                          <a:solidFill>
                            <a:srgbClr val="00B050"/>
                          </a:solidFill>
                          <a:sym typeface="Symbol"/>
                        </a:rPr>
                        <a:t></a:t>
                      </a:r>
                      <a:r>
                        <a:rPr lang="en-US" b="1" dirty="0" smtClean="0">
                          <a:sym typeface="Symbol"/>
                        </a:rPr>
                        <a:t> renal perfusion)</a:t>
                      </a:r>
                    </a:p>
                    <a:p>
                      <a:pPr marL="342900" indent="-342900" algn="l" rtl="0">
                        <a:buFont typeface="+mj-lt"/>
                        <a:buAutoNum type="arabicPeriod"/>
                      </a:pPr>
                      <a:r>
                        <a:rPr lang="en-US" b="1" dirty="0" smtClean="0">
                          <a:sym typeface="Symbol"/>
                        </a:rPr>
                        <a:t>Dehydration</a:t>
                      </a:r>
                    </a:p>
                    <a:p>
                      <a:pPr marL="342900" indent="-342900" algn="l" rtl="0">
                        <a:buFont typeface="+mj-lt"/>
                        <a:buAutoNum type="arabicPeriod"/>
                      </a:pPr>
                      <a:r>
                        <a:rPr lang="en-US" b="1" dirty="0" smtClean="0">
                          <a:sym typeface="Symbol"/>
                        </a:rPr>
                        <a:t>Degradation of protein (for urea)</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urea &amp; </a:t>
                      </a:r>
                      <a:r>
                        <a:rPr lang="en-US" b="1" dirty="0" err="1" smtClean="0"/>
                        <a:t>creatinine</a:t>
                      </a:r>
                      <a:endParaRPr lang="ar-SA" b="1" dirty="0"/>
                    </a:p>
                  </a:txBody>
                  <a:tcPr/>
                </a:tc>
              </a:tr>
              <a:tr h="370840">
                <a:tc>
                  <a:txBody>
                    <a:bodyPr/>
                    <a:lstStyle/>
                    <a:p>
                      <a:pPr algn="l" rtl="0"/>
                      <a:r>
                        <a:rPr lang="en-US" b="1" dirty="0" smtClean="0">
                          <a:solidFill>
                            <a:srgbClr val="00B050"/>
                          </a:solidFill>
                          <a:sym typeface="Symbol"/>
                        </a:rPr>
                        <a:t></a:t>
                      </a:r>
                      <a:r>
                        <a:rPr lang="en-US" b="1" dirty="0" smtClean="0">
                          <a:sym typeface="Symbol"/>
                        </a:rPr>
                        <a:t> Uptake</a:t>
                      </a:r>
                      <a:r>
                        <a:rPr lang="en-US" b="1" baseline="0" dirty="0" smtClean="0">
                          <a:sym typeface="Symbol"/>
                        </a:rPr>
                        <a:t> of potassium by cells in the absence of insulin</a:t>
                      </a:r>
                      <a:endParaRPr lang="ar-SA" b="1" dirty="0"/>
                    </a:p>
                  </a:txBody>
                  <a:tcPr/>
                </a:tc>
                <a:tc>
                  <a:txBody>
                    <a:bodyPr/>
                    <a:lstStyle/>
                    <a:p>
                      <a:pPr algn="l" rtl="0"/>
                      <a:r>
                        <a:rPr lang="en-US" b="1" dirty="0" smtClean="0">
                          <a:solidFill>
                            <a:srgbClr val="C00000"/>
                          </a:solidFill>
                          <a:sym typeface="Symbol"/>
                        </a:rPr>
                        <a:t></a:t>
                      </a:r>
                      <a:r>
                        <a:rPr lang="en-US" b="1" dirty="0" smtClean="0"/>
                        <a:t>K</a:t>
                      </a:r>
                      <a:r>
                        <a:rPr lang="en-US" b="1" baseline="30000" dirty="0" smtClean="0"/>
                        <a:t>+</a:t>
                      </a:r>
                      <a:endParaRPr lang="ar-SA" b="1" dirty="0"/>
                    </a:p>
                  </a:txBody>
                  <a:tcPr/>
                </a:tc>
              </a:tr>
              <a:tr h="370840">
                <a:tc>
                  <a:txBody>
                    <a:bodyPr/>
                    <a:lstStyle/>
                    <a:p>
                      <a:pPr algn="l" rtl="0"/>
                      <a:r>
                        <a:rPr lang="en-US" b="1" dirty="0" smtClean="0"/>
                        <a:t>Due</a:t>
                      </a:r>
                      <a:r>
                        <a:rPr lang="en-US" b="1" baseline="0" dirty="0" smtClean="0"/>
                        <a:t> to hyperglycemia and fluid loss</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Plasma</a:t>
                      </a:r>
                      <a:r>
                        <a:rPr lang="en-US" b="1" baseline="0" dirty="0" smtClean="0">
                          <a:sym typeface="Symbol"/>
                        </a:rPr>
                        <a:t> o</a:t>
                      </a:r>
                      <a:r>
                        <a:rPr lang="en-US" b="1" dirty="0" smtClean="0">
                          <a:sym typeface="Symbol"/>
                        </a:rPr>
                        <a:t>smolality </a:t>
                      </a:r>
                      <a:endParaRPr lang="ar-SA" b="1"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smtClean="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a:t>
            </a:r>
            <a:r>
              <a:rPr lang="en-US" sz="1600" b="1" dirty="0" smtClean="0">
                <a:latin typeface="Lucida Sans Unicode" pitchFamily="34" charset="0"/>
                <a:sym typeface="Symbol" pitchFamily="18" charset="2"/>
              </a:rPr>
              <a:t>lipolysis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sz="1800" dirty="0" smtClean="0"/>
              <a:t>Acute complications of DM include: DKA, HHS, and hypoglycemia</a:t>
            </a:r>
          </a:p>
          <a:p>
            <a:pPr algn="l"/>
            <a:endParaRPr lang="en-US" sz="1800" dirty="0" smtClean="0"/>
          </a:p>
          <a:p>
            <a:pPr algn="l"/>
            <a:r>
              <a:rPr lang="en-US" sz="1800" dirty="0" smtClean="0"/>
              <a:t>DKA is a triad of hyperglycemia, </a:t>
            </a:r>
            <a:r>
              <a:rPr lang="en-US" sz="1800" dirty="0" err="1" smtClean="0"/>
              <a:t>ketonemia</a:t>
            </a:r>
            <a:r>
              <a:rPr lang="en-US" sz="1800" dirty="0" smtClean="0"/>
              <a:t> and high anion gap </a:t>
            </a:r>
          </a:p>
          <a:p>
            <a:pPr algn="l"/>
            <a:r>
              <a:rPr lang="en-US" sz="1800" dirty="0" smtClean="0"/>
              <a:t>metabolic acidosis, and can be precipitated by several stressful factors.</a:t>
            </a:r>
          </a:p>
          <a:p>
            <a:pPr algn="l"/>
            <a:endParaRPr lang="en-US" sz="1800" dirty="0" smtClean="0"/>
          </a:p>
          <a:p>
            <a:pPr algn="l"/>
            <a:r>
              <a:rPr lang="en-US" sz="1800" dirty="0" smtClean="0"/>
              <a:t>Ketone bodies (KB) are synthesized in the liver (HMG CoA synthase is the rate limiting enzyme) and utilized by peripheral organs and not the liver (liver lacks </a:t>
            </a:r>
            <a:r>
              <a:rPr lang="en-US" sz="1800" dirty="0" err="1" smtClean="0"/>
              <a:t>thiophorase</a:t>
            </a:r>
            <a:r>
              <a:rPr lang="en-US" sz="1800" dirty="0" smtClean="0"/>
              <a:t> enzyme)</a:t>
            </a:r>
          </a:p>
          <a:p>
            <a:pPr algn="l"/>
            <a:endParaRPr lang="en-US" sz="1800" dirty="0" smtClean="0"/>
          </a:p>
          <a:p>
            <a:pPr algn="l"/>
            <a:r>
              <a:rPr lang="en-US" sz="1800" dirty="0" smtClean="0"/>
              <a:t>KB can serve as energy source (this is important for the brain in case </a:t>
            </a:r>
          </a:p>
          <a:p>
            <a:pPr algn="l"/>
            <a:r>
              <a:rPr lang="en-US" sz="1800" dirty="0" smtClean="0"/>
              <a:t>of hypoglycemia)</a:t>
            </a:r>
            <a:endParaRPr lang="en-US" sz="1600" dirty="0" smtClean="0"/>
          </a:p>
          <a:p>
            <a:pPr algn="l"/>
            <a:endParaRPr lang="en-US" sz="1600" dirty="0" smtClean="0"/>
          </a:p>
          <a:p>
            <a:pPr algn="l"/>
            <a:endParaRPr lang="en-US" sz="1800" dirty="0" smtClean="0"/>
          </a:p>
          <a:p>
            <a:pPr algn="l"/>
            <a:endParaRPr lang="en-US" sz="1800" dirty="0" smtClean="0"/>
          </a:p>
          <a:p>
            <a:pPr algn="l"/>
            <a:endParaRPr lang="en-US" sz="1800" dirty="0"/>
          </a:p>
        </p:txBody>
      </p:sp>
      <p:sp>
        <p:nvSpPr>
          <p:cNvPr id="3" name="Title 2"/>
          <p:cNvSpPr>
            <a:spLocks noGrp="1"/>
          </p:cNvSpPr>
          <p:nvPr>
            <p:ph type="title"/>
          </p:nvPr>
        </p:nvSpPr>
        <p:spPr/>
        <p:txBody>
          <a:bodyPr/>
          <a:lstStyle/>
          <a:p>
            <a:r>
              <a:rPr lang="en-US" dirty="0" smtClean="0"/>
              <a:t>Take Home Message</a:t>
            </a:r>
            <a:endParaRPr lang="en-US" dirty="0"/>
          </a:p>
        </p:txBody>
      </p:sp>
    </p:spTree>
    <p:extLst>
      <p:ext uri="{BB962C8B-B14F-4D97-AF65-F5344CB8AC3E}">
        <p14:creationId xmlns:p14="http://schemas.microsoft.com/office/powerpoint/2010/main" val="454850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l">
              <a:buNone/>
            </a:pPr>
            <a:r>
              <a:rPr lang="en-US" sz="1800" dirty="0" smtClean="0"/>
              <a:t>In DKA there is excessive </a:t>
            </a:r>
            <a:r>
              <a:rPr lang="en-US" sz="1800" dirty="0" err="1" smtClean="0"/>
              <a:t>ketogenesis</a:t>
            </a:r>
            <a:r>
              <a:rPr lang="en-US" sz="1800" dirty="0" smtClean="0"/>
              <a:t> (more than </a:t>
            </a:r>
            <a:r>
              <a:rPr lang="en-US" sz="1800" dirty="0" err="1" smtClean="0"/>
              <a:t>ketolysis</a:t>
            </a:r>
            <a:r>
              <a:rPr lang="en-US" sz="1800" dirty="0" smtClean="0"/>
              <a:t>) </a:t>
            </a:r>
            <a:r>
              <a:rPr lang="en-US" sz="1600" i="1" dirty="0" smtClean="0"/>
              <a:t>(details of the mechanisms and consequences are required)</a:t>
            </a:r>
          </a:p>
          <a:p>
            <a:pPr marL="109537" indent="0" algn="l">
              <a:buNone/>
            </a:pPr>
            <a:endParaRPr lang="en-US" sz="1600" i="1" dirty="0" smtClean="0"/>
          </a:p>
          <a:p>
            <a:pPr algn="l"/>
            <a:r>
              <a:rPr lang="en-US" sz="1600" dirty="0" smtClean="0"/>
              <a:t>HHS is a serious condition, </a:t>
            </a:r>
            <a:r>
              <a:rPr lang="en-US" sz="1600" dirty="0"/>
              <a:t>usually </a:t>
            </a:r>
            <a:r>
              <a:rPr lang="en-US" sz="1600" dirty="0" smtClean="0"/>
              <a:t>occurs in elderly with T2DM, and has  </a:t>
            </a:r>
          </a:p>
          <a:p>
            <a:pPr marL="109537" indent="0" algn="l">
              <a:buNone/>
            </a:pPr>
            <a:r>
              <a:rPr lang="en-US" sz="1600" dirty="0" smtClean="0"/>
              <a:t>high mortality rate.</a:t>
            </a:r>
          </a:p>
          <a:p>
            <a:pPr marL="109537" indent="0" algn="l">
              <a:buNone/>
            </a:pPr>
            <a:endParaRPr lang="en-US" sz="1600" dirty="0" smtClean="0"/>
          </a:p>
          <a:p>
            <a:pPr marL="109537" indent="0" algn="l">
              <a:buNone/>
            </a:pPr>
            <a:r>
              <a:rPr lang="en-US" sz="1600" dirty="0" smtClean="0"/>
              <a:t>Hypoglycemia is a medical emergency that might be caused by DM treatment (intensive) and impaired protective mechanisms against hypoglycemia. Its clinical manifestations are due to sympathetic </a:t>
            </a:r>
            <a:r>
              <a:rPr lang="en-US" sz="1600" dirty="0" err="1" smtClean="0"/>
              <a:t>overactivity</a:t>
            </a:r>
            <a:r>
              <a:rPr lang="en-US" sz="1600" dirty="0" smtClean="0"/>
              <a:t> and </a:t>
            </a:r>
            <a:r>
              <a:rPr lang="en-US" sz="1600" dirty="0" err="1" smtClean="0"/>
              <a:t>neuroglycopenia</a:t>
            </a:r>
            <a:r>
              <a:rPr lang="en-US" sz="1600" dirty="0" smtClean="0"/>
              <a:t>.</a:t>
            </a:r>
          </a:p>
          <a:p>
            <a:pPr marL="109537" indent="0" algn="l">
              <a:buNone/>
            </a:pPr>
            <a:endParaRPr lang="en-US" sz="1600" dirty="0" smtClean="0"/>
          </a:p>
          <a:p>
            <a:pPr marL="109537" indent="0" algn="l">
              <a:buNone/>
            </a:pPr>
            <a:r>
              <a:rPr lang="en-US" sz="1600" dirty="0" smtClean="0"/>
              <a:t>Case presentation, examination of DKA can provide provisional diagnosis, and should be confirmed by comprehensive blood and urine lab investigation including measuring blood glucose, KB, pH, pCO2, electrolytes, osmolality, protein, and kidney function test; </a:t>
            </a:r>
            <a:r>
              <a:rPr lang="en-US" sz="1600" dirty="0"/>
              <a:t>anion gap </a:t>
            </a:r>
            <a:r>
              <a:rPr lang="en-US" sz="1600" dirty="0" smtClean="0"/>
              <a:t>calculation; hematocrit; and urine glucose and KB.</a:t>
            </a:r>
          </a:p>
          <a:p>
            <a:pPr marL="109537" indent="0" algn="l">
              <a:buNone/>
            </a:pPr>
            <a:endParaRPr lang="en-US" sz="1600" dirty="0" smtClean="0"/>
          </a:p>
          <a:p>
            <a:pPr algn="l"/>
            <a:endParaRPr lang="en-US" sz="1600" dirty="0" smtClean="0"/>
          </a:p>
          <a:p>
            <a:pPr algn="l"/>
            <a:endParaRPr lang="en-US" sz="1800" dirty="0" smtClean="0"/>
          </a:p>
          <a:p>
            <a:pPr algn="l"/>
            <a:endParaRPr lang="en-US" sz="1800" dirty="0" smtClean="0"/>
          </a:p>
          <a:p>
            <a:pPr algn="l"/>
            <a:endParaRPr lang="en-US" sz="1800" dirty="0"/>
          </a:p>
        </p:txBody>
      </p:sp>
      <p:sp>
        <p:nvSpPr>
          <p:cNvPr id="3" name="Title 2"/>
          <p:cNvSpPr>
            <a:spLocks noGrp="1"/>
          </p:cNvSpPr>
          <p:nvPr>
            <p:ph type="title"/>
          </p:nvPr>
        </p:nvSpPr>
        <p:spPr/>
        <p:txBody>
          <a:bodyPr/>
          <a:lstStyle/>
          <a:p>
            <a:r>
              <a:rPr lang="en-US" dirty="0" smtClean="0"/>
              <a:t>Take Home Message</a:t>
            </a:r>
            <a:endParaRPr lang="en-US" dirty="0"/>
          </a:p>
        </p:txBody>
      </p:sp>
    </p:spTree>
    <p:extLst>
      <p:ext uri="{BB962C8B-B14F-4D97-AF65-F5344CB8AC3E}">
        <p14:creationId xmlns:p14="http://schemas.microsoft.com/office/powerpoint/2010/main" val="2842106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00"/>
                </a:solidFill>
              </a:rPr>
              <a:t>THANK YOU!</a:t>
            </a:r>
            <a:endParaRPr lang="en-US" dirty="0">
              <a:solidFill>
                <a:srgbClr val="FFFF00"/>
              </a:solidFill>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7910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019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800" b="1" dirty="0" smtClean="0">
                <a:cs typeface="Arial" charset="0"/>
              </a:rPr>
              <a:t>Triad of hyperglycemia, high anion gap metabolic acidosis, and </a:t>
            </a:r>
            <a:r>
              <a:rPr lang="en-US" sz="2800" b="1" dirty="0" err="1" smtClean="0">
                <a:cs typeface="Arial" charset="0"/>
              </a:rPr>
              <a:t>ketonemia</a:t>
            </a:r>
            <a:endParaRPr lang="en-US" sz="2800" b="1" dirty="0" smtClean="0">
              <a:cs typeface="Arial" charset="0"/>
            </a:endParaRPr>
          </a:p>
          <a:p>
            <a:pPr lvl="1" algn="l" rtl="0" eaLnBrk="1" hangingPunct="1">
              <a:lnSpc>
                <a:spcPct val="200000"/>
              </a:lnSpc>
            </a:pPr>
            <a:r>
              <a:rPr lang="en-US" sz="2800" b="1" dirty="0" smtClean="0">
                <a:cs typeface="Arial" charset="0"/>
              </a:rPr>
              <a:t>Characteristically associated with T1DM</a:t>
            </a:r>
          </a:p>
          <a:p>
            <a:pPr lvl="1" algn="l" rtl="0" eaLnBrk="1" hangingPunct="1">
              <a:lnSpc>
                <a:spcPct val="200000"/>
              </a:lnSpc>
            </a:pPr>
            <a:r>
              <a:rPr lang="en-US" sz="2800" b="1" dirty="0" smtClean="0">
                <a:cs typeface="Arial" charset="0"/>
              </a:rPr>
              <a:t>It has become increasingly common in T2DM</a:t>
            </a:r>
          </a:p>
          <a:p>
            <a:pPr lvl="1" algn="l" rtl="0" eaLnBrk="1" hangingPunct="1">
              <a:lnSpc>
                <a:spcPct val="200000"/>
              </a:lnSpc>
            </a:pPr>
            <a:r>
              <a:rPr lang="en-US" sz="2800" b="1" dirty="0" smtClean="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smtClean="0">
                <a:cs typeface="Arial" charset="0"/>
              </a:rPr>
              <a:t>Diabetic </a:t>
            </a:r>
            <a:r>
              <a:rPr lang="en-US" sz="3600" dirty="0">
                <a:cs typeface="Arial" charset="0"/>
              </a:rPr>
              <a:t>Ketoacidosis (DKA</a:t>
            </a:r>
            <a:r>
              <a:rPr lang="en-US" sz="3600" dirty="0" smtClean="0">
                <a:cs typeface="Arial" charset="0"/>
              </a:rPr>
              <a:t>):</a:t>
            </a:r>
            <a:endParaRPr lang="ar-SA" sz="36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smtClean="0">
                <a:cs typeface="Arial" charset="0"/>
              </a:rPr>
              <a:t>Acetone</a:t>
            </a:r>
          </a:p>
          <a:p>
            <a:pPr marL="849313" lvl="1" indent="-457200" algn="l" rtl="0" eaLnBrk="1" hangingPunct="1">
              <a:lnSpc>
                <a:spcPct val="200000"/>
              </a:lnSpc>
              <a:buFont typeface="+mj-lt"/>
              <a:buAutoNum type="arabicPeriod"/>
            </a:pP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a:t>
            </a:r>
            <a:r>
              <a:rPr lang="en-US" sz="2800" b="1" dirty="0" err="1" smtClean="0">
                <a:cs typeface="Arial" charset="0"/>
              </a:rPr>
              <a:t>Hydroxybutyrate</a:t>
            </a:r>
            <a:endParaRPr lang="en-US" sz="2800" b="1" dirty="0" smtClean="0">
              <a:cs typeface="Arial" charset="0"/>
            </a:endParaRPr>
          </a:p>
          <a:p>
            <a:pPr lvl="1" algn="l" rtl="0" eaLnBrk="1" hangingPunct="1">
              <a:lnSpc>
                <a:spcPct val="200000"/>
              </a:lnSpc>
            </a:pPr>
            <a:r>
              <a:rPr lang="en-US" sz="2800" b="1" dirty="0" smtClean="0">
                <a:cs typeface="Arial" charset="0"/>
              </a:rPr>
              <a:t>They are produced by the liver (</a:t>
            </a:r>
            <a:r>
              <a:rPr lang="en-US" sz="2800" b="1" u="sng" dirty="0" smtClean="0">
                <a:solidFill>
                  <a:srgbClr val="FF0000"/>
                </a:solidFill>
                <a:effectLst>
                  <a:outerShdw blurRad="38100" dist="38100" dir="2700000" algn="tl">
                    <a:srgbClr val="000000">
                      <a:alpha val="43137"/>
                    </a:srgbClr>
                  </a:outerShdw>
                </a:effectLst>
                <a:cs typeface="Arial" charset="0"/>
              </a:rPr>
              <a:t>ketogenesis</a:t>
            </a:r>
            <a:r>
              <a:rPr lang="en-US" sz="2800" b="1" dirty="0" smtClean="0">
                <a:cs typeface="Arial" charset="0"/>
              </a:rPr>
              <a:t>) and utilized for energy production by peripheral tissues (</a:t>
            </a:r>
            <a:r>
              <a:rPr lang="en-US" sz="2800" b="1" u="sng" dirty="0" err="1" smtClean="0">
                <a:solidFill>
                  <a:srgbClr val="FF0000"/>
                </a:solidFill>
                <a:effectLst>
                  <a:outerShdw blurRad="38100" dist="38100" dir="2700000" algn="tl">
                    <a:srgbClr val="000000">
                      <a:alpha val="43137"/>
                    </a:srgbClr>
                  </a:outerShdw>
                </a:effectLst>
                <a:cs typeface="Arial" charset="0"/>
              </a:rPr>
              <a:t>Ketolysis</a:t>
            </a:r>
            <a:r>
              <a:rPr lang="en-US" sz="2800" b="1" dirty="0" smtClean="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smtClean="0">
                <a:solidFill>
                  <a:srgbClr val="FF0000"/>
                </a:solidFill>
              </a:rPr>
              <a:t>Ketone</a:t>
            </a:r>
            <a:r>
              <a:rPr lang="en-US" dirty="0" smtClean="0">
                <a:solidFill>
                  <a:srgbClr val="FF0000"/>
                </a:solidFill>
              </a:rPr>
              <a:t> Bodies</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smtClean="0"/>
              <a:t>If glucose is not available for the brain, the brain can utilize plasma ketone bodies, that </a:t>
            </a:r>
            <a:r>
              <a:rPr lang="en-US" sz="2400" dirty="0"/>
              <a:t>can penetrate the blood brain </a:t>
            </a:r>
            <a:r>
              <a:rPr lang="en-US" sz="2400" dirty="0" smtClean="0"/>
              <a:t>barrier, and serve as fuel molecules.</a:t>
            </a:r>
            <a:endParaRPr lang="en-US" sz="2400" dirty="0"/>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smtClean="0"/>
              <a:t>Normally, glucose is the primary fuel for the brain.</a:t>
            </a:r>
          </a:p>
          <a:p>
            <a:pPr algn="l" rtl="0"/>
            <a:r>
              <a:rPr lang="en-US" sz="2400" dirty="0" smtClean="0"/>
              <a:t>It can penetrate the blood brain barrier.</a:t>
            </a:r>
          </a:p>
          <a:p>
            <a:pPr algn="l" rtl="0"/>
            <a:r>
              <a:rPr lang="en-US" sz="2400" dirty="0" smtClean="0"/>
              <a:t>The brain’s </a:t>
            </a:r>
            <a:r>
              <a:rPr lang="en-US" sz="2400" dirty="0"/>
              <a:t>GLUT is </a:t>
            </a:r>
          </a:p>
          <a:p>
            <a:pPr algn="l" rtl="0"/>
            <a:r>
              <a:rPr lang="en-US" sz="2400" dirty="0" smtClean="0"/>
              <a:t>insulin-independent.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smtClean="0">
                <a:solidFill>
                  <a:srgbClr val="FF0000"/>
                </a:solidFill>
              </a:rPr>
              <a:t>Ketone bodies synthesis = Ketogenesis</a:t>
            </a:r>
            <a:endParaRPr lang="en-US" sz="3600" dirty="0">
              <a:solidFill>
                <a:srgbClr val="FF0000"/>
              </a:solidFill>
            </a:endParaRP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smtClean="0"/>
              <a:t>Occurs in the hepatocyte mitochondria</a:t>
            </a:r>
          </a:p>
          <a:p>
            <a:pPr algn="l" rtl="0">
              <a:spcBef>
                <a:spcPts val="900"/>
              </a:spcBef>
              <a:spcAft>
                <a:spcPts val="900"/>
              </a:spcAft>
            </a:pPr>
            <a:r>
              <a:rPr lang="en-US" sz="2200" b="1" dirty="0" smtClean="0"/>
              <a:t>In uncontrolled DM there is </a:t>
            </a:r>
            <a:r>
              <a:rPr lang="en-US" sz="2200" b="1" dirty="0" smtClean="0">
                <a:solidFill>
                  <a:srgbClr val="C00000"/>
                </a:solidFill>
              </a:rPr>
              <a:t>↑</a:t>
            </a:r>
            <a:r>
              <a:rPr lang="en-US" sz="2200" b="1" dirty="0" smtClean="0"/>
              <a:t>lipolysis in adipose tissue </a:t>
            </a:r>
            <a:r>
              <a:rPr lang="en-US" sz="2200" b="1" dirty="0" smtClean="0">
                <a:sym typeface="Wingdings" pitchFamily="2" charset="2"/>
              </a:rPr>
              <a:t> </a:t>
            </a:r>
            <a:r>
              <a:rPr lang="en-US" sz="2200" b="1" dirty="0">
                <a:solidFill>
                  <a:srgbClr val="C00000"/>
                </a:solidFill>
              </a:rPr>
              <a:t>↑</a:t>
            </a:r>
            <a:r>
              <a:rPr lang="en-US" sz="2200" b="1" dirty="0"/>
              <a:t> </a:t>
            </a:r>
            <a:r>
              <a:rPr lang="en-US" sz="2200" b="1" dirty="0" smtClean="0"/>
              <a:t>[FFA] </a:t>
            </a:r>
            <a:r>
              <a:rPr lang="en-US" sz="2200" b="1" dirty="0" smtClean="0">
                <a:sym typeface="Wingdings" pitchFamily="2" charset="2"/>
              </a:rPr>
              <a:t>mobilization to liver </a:t>
            </a:r>
          </a:p>
          <a:p>
            <a:pPr algn="l" rtl="0">
              <a:spcBef>
                <a:spcPts val="900"/>
              </a:spcBef>
              <a:spcAft>
                <a:spcPts val="900"/>
              </a:spcAft>
              <a:buNone/>
            </a:pPr>
            <a:r>
              <a:rPr lang="en-US" sz="2200" b="1" dirty="0" smtClean="0">
                <a:sym typeface="Wingdings" pitchFamily="2" charset="2"/>
              </a:rPr>
              <a:t>    </a:t>
            </a:r>
            <a:r>
              <a:rPr lang="en-US" sz="2200" b="1" dirty="0" smtClean="0">
                <a:solidFill>
                  <a:srgbClr val="C00000"/>
                </a:solidFill>
              </a:rPr>
              <a:t>↑</a:t>
            </a:r>
            <a:r>
              <a:rPr lang="en-US" sz="2200" b="1" dirty="0" smtClean="0"/>
              <a:t>hepatic FA oxidation </a:t>
            </a:r>
            <a:r>
              <a:rPr lang="en-US" sz="2200" b="1" dirty="0" smtClean="0">
                <a:sym typeface="Wingdings" pitchFamily="2" charset="2"/>
              </a:rPr>
              <a:t> </a:t>
            </a:r>
            <a:r>
              <a:rPr lang="en-US" sz="2200" b="1" dirty="0" smtClean="0">
                <a:solidFill>
                  <a:srgbClr val="C00000"/>
                </a:solidFill>
              </a:rPr>
              <a:t>↑</a:t>
            </a:r>
            <a:r>
              <a:rPr lang="en-US" sz="2200" b="1" dirty="0" smtClean="0"/>
              <a:t> acetyl CoA </a:t>
            </a:r>
            <a:r>
              <a:rPr lang="en-US" sz="2200" b="1" dirty="0" smtClean="0">
                <a:sym typeface="Wingdings" pitchFamily="2" charset="2"/>
              </a:rPr>
              <a:t>which will be </a:t>
            </a:r>
            <a:r>
              <a:rPr lang="en-US" sz="2200" b="1" dirty="0" smtClean="0">
                <a:solidFill>
                  <a:srgbClr val="0033CC"/>
                </a:solidFill>
                <a:sym typeface="Wingdings" pitchFamily="2" charset="2"/>
              </a:rPr>
              <a:t>channeled</a:t>
            </a:r>
            <a:r>
              <a:rPr lang="en-US" sz="2200" b="1" dirty="0" smtClean="0">
                <a:sym typeface="Wingdings" pitchFamily="2" charset="2"/>
              </a:rPr>
              <a:t> into KB synthesis</a:t>
            </a:r>
          </a:p>
          <a:p>
            <a:pPr algn="l" rtl="0">
              <a:spcBef>
                <a:spcPts val="900"/>
              </a:spcBef>
              <a:spcAft>
                <a:spcPts val="900"/>
              </a:spcAft>
            </a:pPr>
            <a:r>
              <a:rPr lang="en-US" sz="2200" b="1" dirty="0" smtClean="0">
                <a:solidFill>
                  <a:srgbClr val="C00000"/>
                </a:solidFill>
                <a:sym typeface="Wingdings" pitchFamily="2" charset="2"/>
              </a:rPr>
              <a:t>HMG CoA </a:t>
            </a:r>
            <a:r>
              <a:rPr lang="en-US" sz="2200" b="1" dirty="0" err="1" smtClean="0">
                <a:solidFill>
                  <a:srgbClr val="C00000"/>
                </a:solidFill>
                <a:sym typeface="Wingdings" pitchFamily="2" charset="2"/>
              </a:rPr>
              <a:t>synthase</a:t>
            </a:r>
            <a:r>
              <a:rPr lang="en-US" sz="2200" b="1" dirty="0" smtClean="0">
                <a:solidFill>
                  <a:srgbClr val="C00000"/>
                </a:solidFill>
                <a:sym typeface="Wingdings" pitchFamily="2" charset="2"/>
              </a:rPr>
              <a:t> </a:t>
            </a:r>
            <a:r>
              <a:rPr lang="en-US" sz="2200" b="1" dirty="0" smtClean="0">
                <a:sym typeface="Wingdings" pitchFamily="2" charset="2"/>
              </a:rPr>
              <a:t>is the rate limiting enzyme</a:t>
            </a:r>
          </a:p>
          <a:p>
            <a:pPr algn="l" rtl="0">
              <a:spcBef>
                <a:spcPts val="900"/>
              </a:spcBef>
              <a:spcAft>
                <a:spcPts val="900"/>
              </a:spcAft>
            </a:pPr>
            <a:r>
              <a:rPr lang="en-US" sz="2200" b="1" dirty="0" smtClean="0">
                <a:sym typeface="Wingdings" pitchFamily="2" charset="2"/>
              </a:rPr>
              <a:t>The first KB to be synthesized is </a:t>
            </a:r>
            <a:r>
              <a:rPr lang="en-US" sz="2200" b="1" dirty="0" smtClean="0">
                <a:solidFill>
                  <a:srgbClr val="C00000"/>
                </a:solidFill>
                <a:sym typeface="Wingdings" pitchFamily="2" charset="2"/>
              </a:rPr>
              <a:t>acetoacetate</a:t>
            </a:r>
            <a:r>
              <a:rPr lang="en-US" sz="2200" b="1" dirty="0" smtClean="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smtClean="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smtClean="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a:t>
            </a:r>
            <a:r>
              <a:rPr lang="en-US" sz="2000" b="1" dirty="0" smtClean="0"/>
              <a:t>or</a:t>
            </a:r>
          </a:p>
          <a:p>
            <a:pPr marL="603250" lvl="2" indent="-255588" algn="l" rtl="0">
              <a:spcBef>
                <a:spcPts val="900"/>
              </a:spcBef>
              <a:spcAft>
                <a:spcPts val="900"/>
              </a:spcAft>
              <a:buSzPct val="68000"/>
              <a:buFont typeface="Wingdings 3" pitchFamily="18" charset="2"/>
              <a:buChar char=""/>
            </a:pPr>
            <a:r>
              <a:rPr lang="en-US" sz="2000" b="1" dirty="0" smtClean="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smtClean="0">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smtClean="0">
                <a:solidFill>
                  <a:srgbClr val="C00000"/>
                </a:solidFill>
              </a:rPr>
              <a:t>↑</a:t>
            </a:r>
            <a:r>
              <a:rPr lang="en-US" sz="2600" b="1" dirty="0" smtClean="0"/>
              <a:t>hepatic FA oxidation </a:t>
            </a:r>
            <a:r>
              <a:rPr lang="en-US" sz="2600" b="1" dirty="0" smtClean="0">
                <a:sym typeface="Wingdings" pitchFamily="2" charset="2"/>
              </a:rPr>
              <a:t> </a:t>
            </a:r>
            <a:r>
              <a:rPr lang="en-US" sz="2600" b="1" dirty="0" smtClean="0">
                <a:solidFill>
                  <a:srgbClr val="C00000"/>
                </a:solidFill>
              </a:rPr>
              <a:t>↑</a:t>
            </a:r>
            <a:r>
              <a:rPr lang="en-US" sz="2600" b="1" dirty="0" smtClean="0"/>
              <a:t> acetyl CoA </a:t>
            </a:r>
            <a:r>
              <a:rPr lang="en-US" sz="2600" b="1" dirty="0" smtClean="0">
                <a:sym typeface="Wingdings" pitchFamily="2" charset="2"/>
              </a:rPr>
              <a:t>which will be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a:p>
            <a:pPr algn="l" rtl="0">
              <a:spcBef>
                <a:spcPts val="900"/>
              </a:spcBef>
              <a:spcAft>
                <a:spcPts val="900"/>
              </a:spcAft>
            </a:pPr>
            <a:r>
              <a:rPr lang="en-US" sz="2600" b="1" dirty="0" smtClean="0"/>
              <a:t>Acetyl </a:t>
            </a:r>
            <a:r>
              <a:rPr lang="en-US" sz="2600" b="1" dirty="0" err="1" smtClean="0"/>
              <a:t>CoA</a:t>
            </a:r>
            <a:r>
              <a:rPr lang="en-US" sz="2600" b="1" dirty="0" smtClean="0"/>
              <a:t> + </a:t>
            </a:r>
            <a:r>
              <a:rPr lang="en-US" sz="2600" b="1" dirty="0" err="1" smtClean="0"/>
              <a:t>oxaloacetate</a:t>
            </a:r>
            <a:r>
              <a:rPr lang="en-US" sz="2600" b="1" dirty="0" smtClean="0"/>
              <a:t> (OAA) </a:t>
            </a:r>
            <a:r>
              <a:rPr lang="en-US" sz="2600" b="1" dirty="0" smtClean="0">
                <a:sym typeface="Wingdings" pitchFamily="2" charset="2"/>
              </a:rPr>
              <a:t> Krebs cycle</a:t>
            </a:r>
          </a:p>
          <a:p>
            <a:pPr algn="l" rtl="0">
              <a:spcBef>
                <a:spcPts val="900"/>
              </a:spcBef>
              <a:spcAft>
                <a:spcPts val="900"/>
              </a:spcAft>
            </a:pPr>
            <a:r>
              <a:rPr lang="en-US" sz="2600" b="1" dirty="0" smtClean="0">
                <a:solidFill>
                  <a:srgbClr val="C00000"/>
                </a:solidFill>
              </a:rPr>
              <a:t>↑ </a:t>
            </a:r>
            <a:r>
              <a:rPr lang="en-US" sz="2600" b="1" dirty="0" smtClean="0"/>
              <a:t>Acetyl </a:t>
            </a:r>
            <a:r>
              <a:rPr lang="en-US" sz="2600" b="1" dirty="0" err="1" smtClean="0"/>
              <a:t>CoA</a:t>
            </a:r>
            <a:r>
              <a:rPr lang="en-US" sz="2600" b="1" dirty="0" smtClean="0"/>
              <a:t> production activates </a:t>
            </a:r>
            <a:r>
              <a:rPr lang="en-US" sz="2600" b="1" dirty="0" err="1" smtClean="0"/>
              <a:t>pyruvate</a:t>
            </a:r>
            <a:r>
              <a:rPr lang="en-US" sz="2600" b="1" dirty="0" smtClean="0"/>
              <a:t> </a:t>
            </a:r>
            <a:r>
              <a:rPr lang="en-US" sz="2600" b="1" dirty="0" err="1" smtClean="0"/>
              <a:t>carboxylase</a:t>
            </a:r>
            <a:endParaRPr lang="en-US" sz="2600" b="1" dirty="0" smtClean="0"/>
          </a:p>
          <a:p>
            <a:pPr algn="l" rtl="0">
              <a:spcBef>
                <a:spcPts val="900"/>
              </a:spcBef>
              <a:spcAft>
                <a:spcPts val="900"/>
              </a:spcAft>
            </a:pPr>
            <a:r>
              <a:rPr lang="en-US" sz="2600" b="1" dirty="0" err="1" smtClean="0"/>
              <a:t>Pyruvate</a:t>
            </a:r>
            <a:r>
              <a:rPr lang="en-US" sz="2600" b="1" dirty="0" smtClean="0"/>
              <a:t> </a:t>
            </a:r>
            <a:r>
              <a:rPr lang="en-US" sz="2600" b="1" dirty="0" err="1" smtClean="0"/>
              <a:t>carboxylase</a:t>
            </a:r>
            <a:r>
              <a:rPr lang="en-US" sz="2600" b="1" dirty="0" smtClean="0"/>
              <a:t> converts </a:t>
            </a:r>
            <a:r>
              <a:rPr lang="en-US" sz="2600" b="1" dirty="0" err="1" smtClean="0"/>
              <a:t>pyruvic</a:t>
            </a:r>
            <a:r>
              <a:rPr lang="en-US" sz="2600" b="1" dirty="0" smtClean="0"/>
              <a:t> acid into OAA</a:t>
            </a:r>
          </a:p>
          <a:p>
            <a:pPr algn="l" rtl="0">
              <a:spcBef>
                <a:spcPts val="900"/>
              </a:spcBef>
              <a:spcAft>
                <a:spcPts val="900"/>
              </a:spcAft>
            </a:pPr>
            <a:r>
              <a:rPr lang="en-US" sz="2600" b="1" dirty="0" smtClean="0">
                <a:sym typeface="Wingdings" pitchFamily="2" charset="2"/>
              </a:rPr>
              <a:t>OAA is used for </a:t>
            </a:r>
            <a:r>
              <a:rPr lang="en-US" sz="2600" b="1" dirty="0" err="1" smtClean="0">
                <a:sym typeface="Wingdings" pitchFamily="2" charset="2"/>
              </a:rPr>
              <a:t>gluconeogenesis</a:t>
            </a:r>
            <a:r>
              <a:rPr lang="en-US" sz="2600" b="1" dirty="0" smtClean="0">
                <a:sym typeface="Wingdings" pitchFamily="2" charset="2"/>
              </a:rPr>
              <a:t> (rather than Krebs cycle)</a:t>
            </a:r>
          </a:p>
          <a:p>
            <a:pPr algn="l" rtl="0">
              <a:spcBef>
                <a:spcPts val="900"/>
              </a:spcBef>
              <a:spcAft>
                <a:spcPts val="900"/>
              </a:spcAft>
            </a:pPr>
            <a:r>
              <a:rPr lang="en-US" sz="2600" b="1" dirty="0" smtClean="0"/>
              <a:t>Acetyl </a:t>
            </a:r>
            <a:r>
              <a:rPr lang="en-US" sz="2600" b="1" dirty="0" err="1" smtClean="0"/>
              <a:t>CoA</a:t>
            </a:r>
            <a:r>
              <a:rPr lang="en-US" sz="2600" b="1" dirty="0" smtClean="0"/>
              <a:t> is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1218</TotalTime>
  <Words>1656</Words>
  <Application>Microsoft Office PowerPoint</Application>
  <PresentationFormat>On-screen Show (4:3)</PresentationFormat>
  <Paragraphs>272</Paragraphs>
  <Slides>34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Arial</vt:lpstr>
      <vt:lpstr>Arial Narrow</vt:lpstr>
      <vt:lpstr>Calibri</vt:lpstr>
      <vt:lpstr>Lucida Sans Unicode</vt:lpstr>
      <vt:lpstr>Symbol</vt:lpstr>
      <vt:lpstr>Times New Roman</vt:lpstr>
      <vt:lpstr>Verdana</vt:lpstr>
      <vt:lpstr>Wingdings</vt:lpstr>
      <vt:lpstr>Wingdings 2</vt:lpstr>
      <vt:lpstr>Wingdings 3</vt:lpstr>
      <vt:lpstr>Concourse</vt:lpstr>
      <vt:lpstr>Diabetic Ketoacidosis (DKA)</vt:lpstr>
      <vt:lpstr>Lecture’s Outlines:</vt:lpstr>
      <vt:lpstr>Diabetic emergencies</vt:lpstr>
      <vt:lpstr>Diabetic Ketoacidosis (DKA)</vt:lpstr>
      <vt:lpstr>Diabetic Ketoacidosis (DKA):</vt:lpstr>
      <vt:lpstr>Ketone Bodies</vt:lpstr>
      <vt:lpstr>PowerPoint Presentation</vt:lpstr>
      <vt:lpstr>Ketone bodies synthesis = Ketogenesis</vt:lpstr>
      <vt:lpstr>Ketogenesis</vt:lpstr>
      <vt:lpstr>Ketone Bodies Utilization=Ketolysis</vt:lpstr>
      <vt:lpstr>Ketone Bodies Utilization=Ketolysis</vt:lpstr>
      <vt:lpstr>PowerPoint Presentation</vt:lpstr>
      <vt:lpstr>PowerPoint Presentation</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Hypoglycemia, continued..</vt:lpstr>
      <vt:lpstr>PowerPoint Presentation</vt:lpstr>
      <vt:lpstr>PowerPoint Presentation</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lpstr>Take Home Message</vt:lpstr>
      <vt:lpstr>Take Home Message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Zeyad Sh. Kurdee</cp:lastModifiedBy>
  <cp:revision>69</cp:revision>
  <dcterms:created xsi:type="dcterms:W3CDTF">2011-05-14T07:09:04Z</dcterms:created>
  <dcterms:modified xsi:type="dcterms:W3CDTF">2018-02-14T17:13:17Z</dcterms:modified>
</cp:coreProperties>
</file>