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29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87" d="100"/>
          <a:sy n="87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25/01/2018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Anterior Pituitary Disorders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US" sz="2200" i="1" dirty="0" smtClean="0"/>
              <a:t>MUHAMMAD </a:t>
            </a:r>
            <a:r>
              <a:rPr lang="en-US" sz="2200" i="1" dirty="0"/>
              <a:t>MUJAMMAMI</a:t>
            </a:r>
            <a:r>
              <a:rPr lang="en-US" sz="2000" dirty="0"/>
              <a:t>, </a:t>
            </a:r>
            <a:r>
              <a:rPr lang="en-US" sz="1800" dirty="0"/>
              <a:t>MD, </a:t>
            </a:r>
            <a:r>
              <a:rPr lang="en-US" sz="1800" dirty="0" smtClean="0"/>
              <a:t>MSc, </a:t>
            </a:r>
            <a:r>
              <a:rPr lang="en-US" sz="1800" dirty="0" smtClean="0"/>
              <a:t>ECNU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Assistant Professor </a:t>
            </a:r>
            <a:r>
              <a:rPr lang="en-US" sz="2000" dirty="0"/>
              <a:t>&amp; </a:t>
            </a:r>
            <a:r>
              <a:rPr lang="en-US" sz="2000" dirty="0" smtClean="0"/>
              <a:t>Consultant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Endocrine &amp; Metabolism Unit, Department of Medicine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King </a:t>
            </a:r>
            <a:r>
              <a:rPr lang="en-US" sz="1800" dirty="0"/>
              <a:t>Saud </a:t>
            </a:r>
            <a:r>
              <a:rPr lang="en-US" sz="1800" dirty="0" smtClean="0"/>
              <a:t>University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r>
              <a:rPr lang="en-CA" dirty="0" smtClean="0"/>
              <a:t>Endocrine block 2018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 smtClean="0"/>
          </a:p>
          <a:p>
            <a:r>
              <a:rPr lang="en-CA" b="1" dirty="0" smtClean="0"/>
              <a:t>Anterior pituitary disorders</a:t>
            </a:r>
          </a:p>
          <a:p>
            <a:endParaRPr lang="en-CA" sz="2800" b="1" dirty="0"/>
          </a:p>
          <a:p>
            <a:endParaRPr lang="en-CA" sz="2800" b="1" dirty="0" smtClean="0"/>
          </a:p>
          <a:p>
            <a:endParaRPr lang="en-CA" sz="2800" b="1" dirty="0"/>
          </a:p>
          <a:p>
            <a:r>
              <a:rPr lang="en-CA" b="1" dirty="0" smtClean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/>
                <a:gridCol w="1367780"/>
                <a:gridCol w="1367780"/>
                <a:gridCol w="1367780"/>
                <a:gridCol w="1367780"/>
                <a:gridCol w="1367780"/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 smtClean="0"/>
                        <a:t>E2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LH,FSH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ACTH,POMC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Liver</a:t>
                      </a:r>
                    </a:p>
                    <a:p>
                      <a:r>
                        <a:rPr lang="en-US" sz="1000" dirty="0" smtClean="0"/>
                        <a:t>&amp; other tissues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Thyroid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 Hormone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IGF-1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T4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cortisol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 smtClean="0"/>
                        <a:t>Androgen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</a:t>
            </a:r>
            <a:r>
              <a:rPr lang="en-US" dirty="0" smtClean="0"/>
              <a:t>Prolactin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compressive adenoma in pituitary will impair hormone production in this order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Posterior Pituitary Hormones</a:t>
            </a:r>
          </a:p>
          <a:p>
            <a:pPr lvl="1"/>
            <a:r>
              <a:rPr lang="en-US" dirty="0" smtClean="0"/>
              <a:t>Oxytocin</a:t>
            </a:r>
          </a:p>
          <a:p>
            <a:pPr lvl="1"/>
            <a:r>
              <a:rPr lang="en-US" dirty="0" smtClean="0"/>
              <a:t>ADH( vasopressin)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Prolactinoma</a:t>
            </a:r>
            <a:r>
              <a:rPr lang="en-US" altLang="en-US" sz="2600" dirty="0" smtClean="0">
                <a:latin typeface="Arial Narrow" pitchFamily="34" charset="0"/>
              </a:rPr>
              <a:t> ( PRL-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Somatotropinoma</a:t>
            </a:r>
            <a:r>
              <a:rPr lang="en-US" altLang="en-US" sz="2600" dirty="0" smtClean="0">
                <a:latin typeface="Arial Narrow" pitchFamily="34" charset="0"/>
              </a:rPr>
              <a:t> ( GH secreting adenoma, Acromegaly)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Corticotropinoma</a:t>
            </a:r>
            <a:r>
              <a:rPr lang="en-US" altLang="en-US" sz="2600" dirty="0" smtClean="0">
                <a:latin typeface="Arial Narrow" pitchFamily="34" charset="0"/>
              </a:rPr>
              <a:t>   ( ACTH secreting adenoma, Cushing’s disease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Thyrotropinoma</a:t>
            </a:r>
            <a:r>
              <a:rPr lang="en-US" altLang="en-US" sz="2600" dirty="0" smtClean="0">
                <a:latin typeface="Arial Narrow" pitchFamily="34" charset="0"/>
              </a:rPr>
              <a:t> (TSH-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, rare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understand basic pathophysiology and feedback  for </a:t>
            </a:r>
            <a:r>
              <a:rPr lang="en-US" dirty="0"/>
              <a:t>anterior pituitary </a:t>
            </a:r>
            <a:r>
              <a:rPr lang="en-US" dirty="0" smtClean="0"/>
              <a:t>hormones.</a:t>
            </a:r>
          </a:p>
          <a:p>
            <a:endParaRPr lang="en-US" dirty="0" smtClean="0"/>
          </a:p>
          <a:p>
            <a:r>
              <a:rPr lang="en-US" dirty="0" smtClean="0"/>
              <a:t>Know </a:t>
            </a:r>
            <a:r>
              <a:rPr lang="en-US" dirty="0"/>
              <a:t>about </a:t>
            </a:r>
            <a:r>
              <a:rPr lang="en-US" dirty="0" smtClean="0"/>
              <a:t>clinical approach for common </a:t>
            </a:r>
            <a:r>
              <a:rPr lang="en-US" dirty="0"/>
              <a:t>anterior pituitary gland </a:t>
            </a:r>
            <a:r>
              <a:rPr lang="en-US" dirty="0" smtClean="0"/>
              <a:t>disorders:</a:t>
            </a:r>
          </a:p>
          <a:p>
            <a:pPr lvl="1"/>
            <a:r>
              <a:rPr lang="en-US" dirty="0" smtClean="0"/>
              <a:t>Common clinical presentations.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laboratory </a:t>
            </a:r>
            <a:r>
              <a:rPr lang="en-US" dirty="0" smtClean="0"/>
              <a:t>investigations.</a:t>
            </a:r>
          </a:p>
          <a:p>
            <a:pPr lvl="1"/>
            <a:r>
              <a:rPr lang="en-US" dirty="0" smtClean="0"/>
              <a:t>Radiological investigations</a:t>
            </a:r>
          </a:p>
          <a:p>
            <a:pPr lvl="1"/>
            <a:r>
              <a:rPr lang="en-US" dirty="0"/>
              <a:t>Describe </a:t>
            </a:r>
            <a:r>
              <a:rPr lang="en-US" dirty="0" smtClean="0"/>
              <a:t>lines </a:t>
            </a:r>
            <a:r>
              <a:rPr lang="en-US" smtClean="0"/>
              <a:t>of management </a:t>
            </a:r>
            <a:r>
              <a:rPr lang="en-US" dirty="0"/>
              <a:t>for each of these conditions.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</a:t>
            </a:r>
          </a:p>
          <a:p>
            <a:pPr lvl="1"/>
            <a:r>
              <a:rPr lang="en-CA" sz="2000" dirty="0" smtClean="0"/>
              <a:t> 10 % of all pituitary lesions</a:t>
            </a:r>
          </a:p>
          <a:p>
            <a:pPr lvl="1"/>
            <a:r>
              <a:rPr lang="en-CA" sz="2000" dirty="0" smtClean="0"/>
              <a:t>Genetic-related</a:t>
            </a:r>
          </a:p>
          <a:p>
            <a:pPr lvl="2"/>
            <a:r>
              <a:rPr lang="en-CA" sz="1600" dirty="0" smtClean="0"/>
              <a:t>MEN-1,  Gs-alpha mutation, PTTG gene, FGF receptor-4</a:t>
            </a:r>
          </a:p>
          <a:p>
            <a:endParaRPr lang="en-CA" sz="2400" dirty="0" smtClean="0"/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</a:t>
            </a:r>
          </a:p>
          <a:p>
            <a:pPr lvl="1"/>
            <a:r>
              <a:rPr lang="en-CA" sz="2000" dirty="0" smtClean="0"/>
              <a:t>1.5 -31     % in autopsy ( prevalence)</a:t>
            </a:r>
            <a:endParaRPr lang="en-CA" sz="2000" dirty="0"/>
          </a:p>
          <a:p>
            <a:pPr lvl="1"/>
            <a:r>
              <a:rPr lang="en-CA" sz="2400" dirty="0" smtClean="0"/>
              <a:t>10 %  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smtClean="0"/>
              <a:t>C: Clinical </a:t>
            </a:r>
            <a:r>
              <a:rPr lang="en-US" dirty="0" smtClean="0"/>
              <a:t>( History and Examination)</a:t>
            </a:r>
          </a:p>
          <a:p>
            <a:pPr lvl="1"/>
            <a:r>
              <a:rPr lang="en-US" dirty="0" smtClean="0"/>
              <a:t> function ( </a:t>
            </a:r>
            <a:r>
              <a:rPr lang="en-US" dirty="0" err="1" smtClean="0"/>
              <a:t>oversection</a:t>
            </a:r>
            <a:r>
              <a:rPr lang="en-US" dirty="0" smtClean="0"/>
              <a:t> or </a:t>
            </a:r>
            <a:r>
              <a:rPr lang="en-US" dirty="0" err="1" smtClean="0"/>
              <a:t>hyposecretion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Mass ( headache, visual symptoms )</a:t>
            </a:r>
          </a:p>
          <a:p>
            <a:endParaRPr lang="en-US" dirty="0" smtClean="0"/>
          </a:p>
          <a:p>
            <a:r>
              <a:rPr lang="en-US" sz="4600" b="1" dirty="0" smtClean="0"/>
              <a:t>B: Biochemical</a:t>
            </a:r>
          </a:p>
          <a:p>
            <a:pPr lvl="1"/>
            <a:r>
              <a:rPr lang="en-US" dirty="0" smtClean="0"/>
              <a:t>Screen Test</a:t>
            </a:r>
          </a:p>
          <a:p>
            <a:pPr lvl="1"/>
            <a:r>
              <a:rPr lang="en-US" dirty="0" smtClean="0"/>
              <a:t>Confirmatory Test</a:t>
            </a:r>
          </a:p>
          <a:p>
            <a:endParaRPr lang="en-US" dirty="0" smtClean="0"/>
          </a:p>
          <a:p>
            <a:r>
              <a:rPr lang="en-US" sz="4600" b="1" dirty="0" smtClean="0"/>
              <a:t>A: Anatomical</a:t>
            </a:r>
          </a:p>
          <a:p>
            <a:pPr lvl="1"/>
            <a:r>
              <a:rPr lang="en-US" dirty="0" smtClean="0"/>
              <a:t>MRI of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treatment:</a:t>
            </a:r>
          </a:p>
          <a:p>
            <a:pPr lvl="1"/>
            <a:r>
              <a:rPr lang="en-US" dirty="0" smtClean="0"/>
              <a:t>Surgical – Medical – Radiation</a:t>
            </a:r>
          </a:p>
          <a:p>
            <a:pPr lvl="1"/>
            <a:r>
              <a:rPr lang="en-US" dirty="0" smtClean="0"/>
              <a:t>Medical – Surgical – Radiation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C: Clinical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Asymptomtic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CA" sz="1800" dirty="0" err="1" smtClean="0"/>
                        <a:t>incidentaloma</a:t>
                      </a:r>
                      <a:r>
                        <a:rPr lang="en-CA" sz="1800" dirty="0" smtClean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Mass-effect ( mechanical pressure,</a:t>
                      </a:r>
                      <a:r>
                        <a:rPr lang="en-CA" sz="1800" baseline="0" dirty="0" smtClean="0"/>
                        <a:t> hypopituitarism, visual ( </a:t>
                      </a:r>
                      <a:r>
                        <a:rPr lang="en-CA" sz="1800" baseline="0" dirty="0" err="1" smtClean="0"/>
                        <a:t>bitemproal</a:t>
                      </a:r>
                      <a:r>
                        <a:rPr lang="en-CA" sz="1800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B: Biochemical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GH,LH,FSH,TSH,ACTH: not high</a:t>
                      </a:r>
                    </a:p>
                    <a:p>
                      <a:r>
                        <a:rPr lang="en-US" dirty="0" smtClean="0"/>
                        <a:t>PRL</a:t>
                      </a:r>
                      <a:r>
                        <a:rPr lang="en-US" baseline="0" dirty="0" smtClean="0"/>
                        <a:t> : low ,high, normal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A: Anatomical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Treatment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Observation</a:t>
                      </a:r>
                    </a:p>
                    <a:p>
                      <a:r>
                        <a:rPr lang="en-CA" sz="1800" b="1" dirty="0" smtClean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</a:t>
            </a:r>
            <a:endParaRPr lang="en-US" dirty="0"/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 - Low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N.B. :</a:t>
            </a:r>
          </a:p>
          <a:p>
            <a:pPr lvl="1"/>
            <a:r>
              <a:rPr lang="en-US" dirty="0" smtClean="0"/>
              <a:t>PRL is the only pituitary hormone that is inhibited by hypothalamus.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r>
              <a:rPr lang="en-CA" dirty="0" smtClean="0"/>
              <a:t> ( Mass + high level)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134124"/>
              </p:ext>
            </p:extLst>
          </p:nvPr>
        </p:nvGraphicFramePr>
        <p:xfrm>
          <a:off x="107504" y="370276"/>
          <a:ext cx="8964488" cy="572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/>
                <a:gridCol w="6913828"/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 smtClean="0"/>
                        <a:t>oligomenorrhea</a:t>
                      </a:r>
                      <a:r>
                        <a:rPr lang="en-US" altLang="en-US" sz="1400" b="1" dirty="0" smtClean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GH,LH,FSH,TSH,ACTH: normal or low</a:t>
                      </a:r>
                    </a:p>
                    <a:p>
                      <a:r>
                        <a:rPr lang="en-US" sz="1400" dirty="0" smtClean="0"/>
                        <a:t>PRL</a:t>
                      </a:r>
                      <a:r>
                        <a:rPr lang="en-US" sz="1400" baseline="0" dirty="0" smtClean="0"/>
                        <a:t> : High</a:t>
                      </a:r>
                    </a:p>
                    <a:p>
                      <a:r>
                        <a:rPr lang="en-US" sz="1400" baseline="0" dirty="0" smtClean="0"/>
                        <a:t>TSH: R/O Hypothyroidism( primary)</a:t>
                      </a:r>
                    </a:p>
                    <a:p>
                      <a:r>
                        <a:rPr lang="en-US" sz="1400" baseline="0" dirty="0" smtClean="0"/>
                        <a:t>IGF-1: R/O acromegaly co-</a:t>
                      </a:r>
                      <a:r>
                        <a:rPr lang="en-US" sz="1400" baseline="0" dirty="0" err="1" smtClean="0"/>
                        <a:t>secrtion</a:t>
                      </a:r>
                      <a:endParaRPr lang="en-US" sz="1400" dirty="0"/>
                    </a:p>
                  </a:txBody>
                  <a:tcPr/>
                </a:tc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Medical</a:t>
                      </a:r>
                      <a:r>
                        <a:rPr lang="en-CA" sz="1400" b="1" baseline="0" dirty="0" smtClean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women:</a:t>
            </a:r>
          </a:p>
          <a:p>
            <a:pPr lvl="1"/>
            <a:r>
              <a:rPr lang="en-US" altLang="en-US" sz="2400" dirty="0" smtClean="0"/>
              <a:t>90</a:t>
            </a:r>
            <a:r>
              <a:rPr lang="en-US" altLang="en-US" sz="2400" dirty="0"/>
              <a:t>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 smtClean="0"/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in </a:t>
            </a:r>
            <a:r>
              <a:rPr lang="en-US" altLang="en-US" sz="2800" b="1" dirty="0" smtClean="0"/>
              <a:t>men</a:t>
            </a:r>
            <a:r>
              <a:rPr lang="en-US" altLang="en-US" sz="2800" dirty="0" smtClean="0"/>
              <a:t> :</a:t>
            </a:r>
          </a:p>
          <a:p>
            <a:pPr lvl="1"/>
            <a:r>
              <a:rPr lang="en-US" altLang="en-US" sz="2400" dirty="0" smtClean="0"/>
              <a:t>60</a:t>
            </a:r>
            <a:r>
              <a:rPr lang="en-US" altLang="en-US" sz="2400" dirty="0"/>
              <a:t>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Isolated, pan hypopituitarism</a:t>
            </a:r>
          </a:p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Disease :</a:t>
            </a:r>
          </a:p>
          <a:p>
            <a:pPr lvl="1"/>
            <a:r>
              <a:rPr lang="en-CA" sz="2400" dirty="0" smtClean="0"/>
              <a:t>Children: Short stature</a:t>
            </a:r>
          </a:p>
          <a:p>
            <a:pPr lvl="1"/>
            <a:r>
              <a:rPr lang="en-CA" sz="2400" dirty="0" smtClean="0"/>
              <a:t>Adult: ??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/>
                <a:gridCol w="6664308"/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 smtClean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  <a:endParaRPr lang="en-US" altLang="en-US" sz="1400" b="1" i="1" dirty="0" smtClean="0"/>
                    </a:p>
                  </a:txBody>
                  <a:tcPr/>
                </a:tc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r>
                        <a:rPr lang="en-CA" dirty="0" smtClean="0"/>
                        <a:t>Dynamic testing:</a:t>
                      </a:r>
                    </a:p>
                    <a:p>
                      <a:pPr lvl="1"/>
                      <a:r>
                        <a:rPr lang="en-CA" dirty="0" smtClean="0"/>
                        <a:t>  clonidine stimulation test</a:t>
                      </a:r>
                    </a:p>
                    <a:p>
                      <a:pPr lvl="1"/>
                      <a:r>
                        <a:rPr lang="en-CA" dirty="0" smtClean="0"/>
                        <a:t> glucagon stimulation</a:t>
                      </a:r>
                    </a:p>
                    <a:p>
                      <a:pPr lvl="1"/>
                      <a:r>
                        <a:rPr lang="en-CA" dirty="0" smtClean="0"/>
                        <a:t>exercise testing,</a:t>
                      </a:r>
                    </a:p>
                    <a:p>
                      <a:pPr lvl="1"/>
                      <a:r>
                        <a:rPr lang="en-CA" dirty="0" smtClean="0"/>
                        <a:t> arginine-GHRH</a:t>
                      </a:r>
                    </a:p>
                    <a:p>
                      <a:pPr lvl="1"/>
                      <a:r>
                        <a:rPr lang="en-CA" dirty="0" smtClean="0"/>
                        <a:t> </a:t>
                      </a:r>
                      <a:r>
                        <a:rPr lang="en-CA" b="1" dirty="0" smtClean="0"/>
                        <a:t>insulin tolerance testing</a:t>
                      </a:r>
                    </a:p>
                  </a:txBody>
                  <a:tcPr/>
                </a:tc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X-ray of hands: delayed bone age</a:t>
                      </a:r>
                    </a:p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GH replacement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- Acromegaly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Gland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/>
                <a:gridCol w="7052276"/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Sweating, Enlargement (</a:t>
                      </a:r>
                      <a:r>
                        <a:rPr lang="en-US" altLang="en-US" sz="1400" b="1" dirty="0" err="1" smtClean="0"/>
                        <a:t>acral</a:t>
                      </a:r>
                      <a:r>
                        <a:rPr lang="en-US" altLang="en-US" sz="1400" b="1" dirty="0" smtClean="0"/>
                        <a:t>, face gross features, heart, tongue Jaw, gigantism in children ,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HTN,CHF,</a:t>
                      </a:r>
                      <a:r>
                        <a:rPr lang="en-US" altLang="en-US" sz="1400" b="1" i="1" baseline="0" dirty="0" smtClean="0"/>
                        <a:t> </a:t>
                      </a:r>
                      <a:r>
                        <a:rPr lang="en-US" altLang="en-US" sz="1400" b="1" i="1" baseline="0" dirty="0" err="1" smtClean="0"/>
                        <a:t>OSA,constipation</a:t>
                      </a: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Confirmatory Test :  </a:t>
                      </a:r>
                      <a:r>
                        <a:rPr lang="en-CA" sz="1400" dirty="0" smtClean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 smtClean="0"/>
                    </a:p>
                    <a:p>
                      <a:r>
                        <a:rPr lang="en-CA" sz="1400" dirty="0" smtClean="0"/>
                        <a:t>Fasting and random blood sugar, HbA1c</a:t>
                      </a:r>
                    </a:p>
                    <a:p>
                      <a:r>
                        <a:rPr lang="en-CA" sz="1400" dirty="0" smtClean="0"/>
                        <a:t>Lipid profile</a:t>
                      </a:r>
                      <a:endParaRPr lang="en-US" sz="1400" dirty="0"/>
                    </a:p>
                  </a:txBody>
                  <a:tcPr/>
                </a:tc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</a:p>
                    <a:p>
                      <a:r>
                        <a:rPr lang="en-CA" sz="1400" dirty="0" smtClean="0"/>
                        <a:t>Echo:</a:t>
                      </a:r>
                    </a:p>
                    <a:p>
                      <a:r>
                        <a:rPr lang="en-CA" sz="1400" dirty="0" smtClean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 smtClean="0"/>
                        <a:t>      50 % died before age of 50</a:t>
                      </a:r>
                    </a:p>
                    <a:p>
                      <a:r>
                        <a:rPr lang="en-CA" sz="1400" dirty="0" smtClean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 – Medical (</a:t>
                      </a:r>
                      <a:r>
                        <a:rPr lang="en-CA" sz="1400" dirty="0" smtClean="0"/>
                        <a:t>Somatostatin analogue)- </a:t>
                      </a:r>
                      <a:r>
                        <a:rPr lang="en-CA" sz="1400" b="1" dirty="0" smtClean="0"/>
                        <a:t>Radiation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</a:t>
            </a:r>
            <a:r>
              <a:rPr lang="en-CA" dirty="0" smtClean="0"/>
              <a:t>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low (</a:t>
            </a:r>
            <a:r>
              <a:rPr lang="en-US" dirty="0" err="1" smtClean="0"/>
              <a:t>Hypoadrenalism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Nausea, Vomiting, abdominal pain, Diarrhea</a:t>
            </a:r>
          </a:p>
          <a:p>
            <a:r>
              <a:rPr lang="en-US" sz="2400" dirty="0" smtClean="0"/>
              <a:t>Dizziness and weakness</a:t>
            </a:r>
            <a:r>
              <a:rPr lang="en-US" sz="2400" dirty="0"/>
              <a:t>, </a:t>
            </a:r>
            <a:r>
              <a:rPr lang="en-US" sz="2400" dirty="0" smtClean="0"/>
              <a:t>Tiredness,</a:t>
            </a:r>
            <a:r>
              <a:rPr lang="en-US" sz="2400" dirty="0"/>
              <a:t> Muscle ache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Hypotension</a:t>
            </a:r>
          </a:p>
          <a:p>
            <a:endParaRPr lang="en-US" sz="2400" dirty="0" smtClean="0"/>
          </a:p>
          <a:p>
            <a:r>
              <a:rPr lang="en-US" sz="2400" dirty="0" smtClean="0"/>
              <a:t>Weight </a:t>
            </a:r>
            <a:r>
              <a:rPr lang="en-US" sz="2400" dirty="0"/>
              <a:t>loss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</a:t>
            </a:r>
            <a:r>
              <a:rPr lang="en-CA" dirty="0" smtClean="0"/>
              <a:t>cortisol (Cushing’s)</a:t>
            </a:r>
            <a:br>
              <a:rPr lang="en-CA" dirty="0" smtClean="0"/>
            </a:br>
            <a:r>
              <a:rPr lang="en-CA" dirty="0" smtClean="0"/>
              <a:t>Hirsutism in women 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 smtClean="0"/>
              <a:t>Stria</a:t>
            </a:r>
            <a:r>
              <a:rPr lang="en-CA" dirty="0" smtClean="0"/>
              <a:t> (purple, wide &gt;1cm)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Rathke’s</a:t>
            </a:r>
            <a:r>
              <a:rPr lang="en-CA" dirty="0" smtClean="0"/>
              <a:t> </a:t>
            </a:r>
            <a:r>
              <a:rPr lang="en-CA" dirty="0"/>
              <a:t>pouch, Ectodermal </a:t>
            </a:r>
            <a:r>
              <a:rPr lang="en-CA" dirty="0" err="1"/>
              <a:t>evagination</a:t>
            </a:r>
            <a:r>
              <a:rPr lang="en-CA" dirty="0"/>
              <a:t> of </a:t>
            </a:r>
            <a:r>
              <a:rPr lang="en-CA" dirty="0" smtClean="0"/>
              <a:t>oropharynx</a:t>
            </a:r>
          </a:p>
          <a:p>
            <a:r>
              <a:rPr lang="en-CA" dirty="0" smtClean="0"/>
              <a:t>Synthesis and secrete</a:t>
            </a:r>
          </a:p>
          <a:p>
            <a:pPr lvl="1"/>
            <a:r>
              <a:rPr lang="en-CA" sz="1600" dirty="0" smtClean="0"/>
              <a:t>(GH,LH,FSH,PRL,TSH,ACTH)</a:t>
            </a:r>
          </a:p>
          <a:p>
            <a:endParaRPr lang="en-CA" sz="1700" dirty="0" smtClean="0"/>
          </a:p>
          <a:p>
            <a:r>
              <a:rPr lang="en-CA" sz="1700" dirty="0" smtClean="0"/>
              <a:t>recognizable </a:t>
            </a:r>
            <a:r>
              <a:rPr lang="en-CA" sz="1700" dirty="0"/>
              <a:t>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</a:t>
            </a:r>
            <a:r>
              <a:rPr lang="en-CA" sz="1700" dirty="0" smtClean="0"/>
              <a:t>gestation and full </a:t>
            </a:r>
            <a:r>
              <a:rPr lang="en-CA" sz="1700" dirty="0"/>
              <a:t>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 smtClean="0"/>
              <a:t>wk</a:t>
            </a:r>
            <a:endParaRPr lang="en-CA" sz="1700" dirty="0" smtClean="0"/>
          </a:p>
          <a:p>
            <a:endParaRPr lang="en-CA" sz="1700" dirty="0" smtClean="0"/>
          </a:p>
          <a:p>
            <a:r>
              <a:rPr lang="en-CA" sz="1700" dirty="0" smtClean="0"/>
              <a:t>Portion </a:t>
            </a:r>
            <a:r>
              <a:rPr lang="en-CA" sz="1700" dirty="0"/>
              <a:t>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</a:t>
            </a:r>
            <a:r>
              <a:rPr lang="en-CA" sz="2000" dirty="0" smtClean="0"/>
              <a:t>pituitary</a:t>
            </a:r>
          </a:p>
          <a:p>
            <a:r>
              <a:rPr lang="en-CA" sz="2000" dirty="0" smtClean="0"/>
              <a:t>(neurohypophysis)</a:t>
            </a:r>
            <a:endParaRPr lang="en-CA" sz="2000" dirty="0"/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</a:t>
            </a:r>
            <a:r>
              <a:rPr lang="en-CA" dirty="0" smtClean="0"/>
              <a:t>ventricle</a:t>
            </a:r>
          </a:p>
          <a:p>
            <a:r>
              <a:rPr lang="en-CA" dirty="0" smtClean="0"/>
              <a:t>Only storage:</a:t>
            </a:r>
          </a:p>
          <a:p>
            <a:pPr lvl="1"/>
            <a:r>
              <a:rPr lang="en-CA" sz="1600" dirty="0" err="1" smtClean="0"/>
              <a:t>Oxyctocin,ADH</a:t>
            </a:r>
            <a:r>
              <a:rPr lang="en-CA" sz="1600" dirty="0" smtClean="0"/>
              <a:t> </a:t>
            </a:r>
            <a:r>
              <a:rPr lang="en-CA" sz="1600" smtClean="0"/>
              <a:t>(hypothalamic </a:t>
            </a:r>
            <a:r>
              <a:rPr lang="en-CA" sz="1600" dirty="0" smtClean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smtClean="0"/>
              <a:t>ecchymosis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/>
                <a:gridCol w="6664308"/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Hirsutism, acne, easily bur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 DM,HTN, irregular period, proximal weakness,</a:t>
                      </a:r>
                      <a:r>
                        <a:rPr lang="en-US" altLang="en-US" sz="1400" b="1" baseline="0" dirty="0" smtClean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hirsutism, acne, moon face, central obesity, </a:t>
                      </a:r>
                      <a:r>
                        <a:rPr lang="en-US" altLang="en-US" sz="1400" b="1" baseline="0" dirty="0" err="1" smtClean="0"/>
                        <a:t>stria</a:t>
                      </a:r>
                      <a:r>
                        <a:rPr lang="en-US" altLang="en-US" sz="1400" b="1" baseline="0" dirty="0" smtClean="0"/>
                        <a:t>,</a:t>
                      </a:r>
                      <a:r>
                        <a:rPr lang="en-US" altLang="en-US" sz="1400" b="1" dirty="0" smtClean="0"/>
                        <a:t> proximal weakness, supraclavicular fat</a:t>
                      </a:r>
                      <a:r>
                        <a:rPr lang="en-US" altLang="en-US" sz="1400" b="1" baseline="0" dirty="0" smtClean="0"/>
                        <a:t> pad, </a:t>
                      </a:r>
                      <a:endParaRPr lang="en-US" altLang="en-US" sz="1400" b="1" dirty="0" smtClean="0"/>
                    </a:p>
                  </a:txBody>
                  <a:tcPr/>
                </a:tc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cortisol , high ACH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24hrs for UFC</a:t>
                      </a:r>
                    </a:p>
                    <a:p>
                      <a:r>
                        <a:rPr lang="en-US" sz="1400" baseline="0" dirty="0" smtClean="0"/>
                        <a:t>1MG DST</a:t>
                      </a:r>
                    </a:p>
                    <a:p>
                      <a:r>
                        <a:rPr lang="en-US" sz="1400" baseline="0" dirty="0" smtClean="0"/>
                        <a:t>Midnight </a:t>
                      </a:r>
                      <a:r>
                        <a:rPr lang="en-US" sz="1400" dirty="0" smtClean="0"/>
                        <a:t>salivary cortisol </a:t>
                      </a:r>
                      <a:endParaRPr lang="en-US" sz="1400" baseline="0" dirty="0" smtClean="0"/>
                    </a:p>
                  </a:txBody>
                  <a:tcPr/>
                </a:tc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Surgical</a:t>
                      </a:r>
                      <a:r>
                        <a:rPr lang="en-CA" sz="1400" baseline="0" dirty="0" smtClean="0"/>
                        <a:t> – Medical - Radiation</a:t>
                      </a:r>
                      <a:endParaRPr lang="en-CA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/>
                <a:gridCol w="6664308"/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Central Hypothyroidism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obesity, ? Depressed face, eye brow  </a:t>
                      </a:r>
                      <a:endParaRPr lang="en-US" altLang="en-US" sz="1400" b="1" dirty="0" smtClean="0"/>
                    </a:p>
                  </a:txBody>
                  <a:tcPr/>
                </a:tc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T4 , Low</a:t>
                      </a:r>
                      <a:r>
                        <a:rPr lang="en-US" sz="1400" baseline="0" dirty="0" smtClean="0"/>
                        <a:t> TSH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</a:txBody>
                  <a:tcPr/>
                </a:tc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Thyroxine replacement</a:t>
                      </a:r>
                    </a:p>
                    <a:p>
                      <a:r>
                        <a:rPr lang="en-US" sz="1400" dirty="0" smtClean="0"/>
                        <a:t>Surgical removal of pituitary adenoma if large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 smtClean="0"/>
              <a:t>Roof :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pPr lvl="1"/>
            <a:r>
              <a:rPr lang="en-CA" sz="2000" dirty="0"/>
              <a:t>Pituitary stalk  and its blood vessels pass through the </a:t>
            </a:r>
            <a:r>
              <a:rPr lang="en-CA" sz="2000" dirty="0" smtClean="0"/>
              <a:t>diaphragm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Floor:  </a:t>
            </a:r>
            <a:r>
              <a:rPr lang="en-CA" sz="2400" dirty="0" smtClean="0"/>
              <a:t>Sphenoid sinus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Lateral walls: </a:t>
            </a:r>
            <a:r>
              <a:rPr lang="en-CA" sz="2400" dirty="0" smtClean="0"/>
              <a:t>cavernous sinus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containing III, IV, VI, V1, V2 cranial nerves and internal carotid artery with sympathetic fibers</a:t>
            </a:r>
            <a:r>
              <a:rPr lang="en-CA" sz="2000" dirty="0" smtClean="0"/>
              <a:t>.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Both adjacent to temporal lobes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</a:t>
            </a:r>
          </a:p>
          <a:p>
            <a:pPr lvl="1"/>
            <a:r>
              <a:rPr lang="en-CA" sz="2000" dirty="0" smtClean="0"/>
              <a:t> </a:t>
            </a:r>
            <a:r>
              <a:rPr lang="en-CA" sz="3200" dirty="0" smtClean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Pituitary gland measures</a:t>
            </a:r>
          </a:p>
          <a:p>
            <a:pPr lvl="1"/>
            <a:r>
              <a:rPr lang="en-CA" sz="2200" dirty="0" smtClean="0"/>
              <a:t> 15 X 10 X 6 mm, weighs 500 mg but about 1 g in women</a:t>
            </a:r>
          </a:p>
          <a:p>
            <a:endParaRPr lang="en-CA" sz="2600" dirty="0" smtClean="0"/>
          </a:p>
          <a:p>
            <a:r>
              <a:rPr lang="en-CA" sz="2600" dirty="0" smtClean="0"/>
              <a:t>Optic chiasm</a:t>
            </a:r>
          </a:p>
          <a:p>
            <a:pPr lvl="1"/>
            <a:r>
              <a:rPr lang="en-CA" sz="2200" dirty="0" smtClean="0"/>
              <a:t> lies 10 mm above the gland and anterior to the stalk</a:t>
            </a:r>
          </a:p>
          <a:p>
            <a:r>
              <a:rPr lang="en-CA" sz="2600" dirty="0" smtClean="0"/>
              <a:t>Blood supply :</a:t>
            </a:r>
          </a:p>
          <a:p>
            <a:pPr lvl="1"/>
            <a:r>
              <a:rPr lang="en-CA" sz="2200" dirty="0" smtClean="0"/>
              <a:t> superior,  middle, inferior </a:t>
            </a:r>
            <a:r>
              <a:rPr lang="en-CA" sz="2200" dirty="0" err="1" smtClean="0"/>
              <a:t>hypophysial</a:t>
            </a:r>
            <a:r>
              <a:rPr lang="en-CA" sz="22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</a:t>
            </a:r>
          </a:p>
          <a:p>
            <a:pPr lvl="1"/>
            <a:r>
              <a:rPr lang="en-CA" sz="2200" dirty="0" smtClean="0"/>
              <a:t>  to superior and inferior petrosal </a:t>
            </a:r>
            <a:r>
              <a:rPr lang="en-CA" sz="2200" dirty="0" err="1" smtClean="0"/>
              <a:t>sinsuses</a:t>
            </a:r>
            <a:r>
              <a:rPr lang="en-CA" sz="22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4634</TotalTime>
  <Words>1822</Words>
  <Application>Microsoft Office PowerPoint</Application>
  <PresentationFormat>On-screen Show (4:3)</PresentationFormat>
  <Paragraphs>486</Paragraphs>
  <Slides>62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Andalus</vt:lpstr>
      <vt:lpstr>Arial</vt:lpstr>
      <vt:lpstr>Arial Narrow</vt:lpstr>
      <vt:lpstr>Calibri</vt:lpstr>
      <vt:lpstr>Corbel</vt:lpstr>
      <vt:lpstr>Verdana</vt:lpstr>
      <vt:lpstr>Wingdings</vt:lpstr>
      <vt:lpstr>Wingdings 2</vt:lpstr>
      <vt:lpstr>Wingdings 3</vt:lpstr>
      <vt:lpstr>Module</vt:lpstr>
      <vt:lpstr>Anterior Pituitary Disorders  MUHAMMAD MUJAMMAMI, MD, MSc, ECNU   Assistant Professor &amp; Consultant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PowerPoint Presentation</vt:lpstr>
      <vt:lpstr>PowerPoint Presentation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PowerPoint Presentation</vt:lpstr>
      <vt:lpstr>Prolactinomas</vt:lpstr>
      <vt:lpstr>Growth hormone disorder</vt:lpstr>
      <vt:lpstr>Growth hormone deficiency</vt:lpstr>
      <vt:lpstr>Growth hormone deficiency</vt:lpstr>
      <vt:lpstr>PowerPoint Presentation</vt:lpstr>
      <vt:lpstr>Acromegaly</vt:lpstr>
      <vt:lpstr>Growth hormone - Acromegaly</vt:lpstr>
      <vt:lpstr>Growth hormone - Acromegaly</vt:lpstr>
      <vt:lpstr>PowerPoint Presentation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PowerPoint Presentation</vt:lpstr>
      <vt:lpstr>TSH-Hypothyroid</vt:lpstr>
      <vt:lpstr>Central Hypothyroidism</vt:lpstr>
      <vt:lpstr>PowerPoint Presentation</vt:lpstr>
      <vt:lpstr>TSH-hyperthyroid</vt:lpstr>
      <vt:lpstr>PowerPoint Presentation</vt:lpstr>
      <vt:lpstr>TSH-Producing adenoma</vt:lpstr>
      <vt:lpstr>PowerPoint Presentation</vt:lpstr>
      <vt:lpstr>Gonadotroph Adenoma</vt:lpstr>
      <vt:lpstr>assessment of pituitary function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BIOD-MUSTAFA</cp:lastModifiedBy>
  <cp:revision>166</cp:revision>
  <dcterms:created xsi:type="dcterms:W3CDTF">2011-04-22T06:05:51Z</dcterms:created>
  <dcterms:modified xsi:type="dcterms:W3CDTF">2018-01-25T05:46:26Z</dcterms:modified>
</cp:coreProperties>
</file>