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1" r:id="rId9"/>
    <p:sldId id="259" r:id="rId10"/>
    <p:sldId id="260" r:id="rId11"/>
    <p:sldId id="261" r:id="rId12"/>
    <p:sldId id="262" r:id="rId13"/>
    <p:sldId id="283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69" r:id="rId23"/>
    <p:sldId id="273" r:id="rId24"/>
    <p:sldId id="274" r:id="rId25"/>
    <p:sldId id="275" r:id="rId26"/>
    <p:sldId id="276" r:id="rId27"/>
    <p:sldId id="282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>
                <a:solidFill>
                  <a:srgbClr val="002060"/>
                </a:solidFill>
              </a:rPr>
              <a:t>Somily</a:t>
            </a:r>
            <a:endParaRPr lang="en-US" sz="2400" b="1" i="1" dirty="0">
              <a:solidFill>
                <a:srgbClr val="002060"/>
              </a:solidFill>
            </a:endParaRPr>
          </a:p>
          <a:p>
            <a:r>
              <a:rPr lang="en-US" sz="2400" b="1" dirty="0"/>
              <a:t>Department of Pathology &amp; Laboratory Medicine- Microbiology section</a:t>
            </a:r>
          </a:p>
          <a:p>
            <a:r>
              <a:rPr lang="en-US" sz="2400" b="1" dirty="0"/>
              <a:t>College of Medicine, KSU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Infections in Diabetic Patients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Upper Respiratory Tract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/>
              <a:t>Invasive ( malignant) </a:t>
            </a:r>
            <a:r>
              <a:rPr lang="en-US" sz="8600" dirty="0" err="1"/>
              <a:t>ottitis</a:t>
            </a:r>
            <a:r>
              <a:rPr lang="en-US" sz="8600" dirty="0"/>
              <a:t> media, uncommon but potentially life threatening.</a:t>
            </a:r>
          </a:p>
          <a:p>
            <a:r>
              <a:rPr lang="en-US" sz="8600" dirty="0" err="1"/>
              <a:t>Rhinocerebral</a:t>
            </a:r>
            <a:r>
              <a:rPr lang="en-US" sz="8600" dirty="0"/>
              <a:t> </a:t>
            </a:r>
            <a:r>
              <a:rPr lang="en-US" sz="8600" dirty="0" err="1"/>
              <a:t>mucormycosis</a:t>
            </a:r>
            <a:endParaRPr lang="en-US" sz="8600" dirty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>
                <a:solidFill>
                  <a:srgbClr val="C00000"/>
                </a:solidFill>
              </a:rPr>
              <a:t>Invasive </a:t>
            </a:r>
            <a:r>
              <a:rPr lang="en-US" sz="9600" b="1" dirty="0" err="1">
                <a:solidFill>
                  <a:srgbClr val="C00000"/>
                </a:solidFill>
              </a:rPr>
              <a:t>ottitis</a:t>
            </a:r>
            <a:r>
              <a:rPr lang="en-US" sz="9600" b="1" dirty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7400" b="1" dirty="0"/>
              <a:t>Cause:</a:t>
            </a:r>
            <a:r>
              <a:rPr lang="en-US" sz="7400" dirty="0"/>
              <a:t> </a:t>
            </a:r>
            <a:r>
              <a:rPr lang="en-US" sz="9600" i="1" dirty="0" err="1"/>
              <a:t>P.aeruginosa</a:t>
            </a:r>
            <a:r>
              <a:rPr lang="en-US" sz="9600" dirty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/>
              <a:t>s/s :Patient present with severe pain, </a:t>
            </a:r>
            <a:r>
              <a:rPr lang="en-US" sz="9600" dirty="0" err="1"/>
              <a:t>otorrhea</a:t>
            </a:r>
            <a:r>
              <a:rPr lang="en-US" sz="9600" dirty="0"/>
              <a:t>, and hearing loss. </a:t>
            </a:r>
          </a:p>
          <a:p>
            <a:pPr>
              <a:buNone/>
            </a:pPr>
            <a:r>
              <a:rPr lang="en-US" sz="9600" dirty="0"/>
              <a:t>Intense </a:t>
            </a:r>
            <a:r>
              <a:rPr lang="en-US" sz="9600" dirty="0" err="1"/>
              <a:t>cellulitis</a:t>
            </a:r>
            <a:r>
              <a:rPr lang="en-US" sz="9600" dirty="0"/>
              <a:t> and </a:t>
            </a:r>
            <a:r>
              <a:rPr lang="en-US" sz="9600" dirty="0" err="1"/>
              <a:t>oedema</a:t>
            </a:r>
            <a:r>
              <a:rPr lang="en-US" sz="9600" dirty="0"/>
              <a:t> of the ear canal.</a:t>
            </a:r>
          </a:p>
          <a:p>
            <a:pPr>
              <a:buNone/>
            </a:pPr>
            <a:r>
              <a:rPr lang="en-US" sz="9600" b="1" dirty="0"/>
              <a:t>Diagnosis</a:t>
            </a:r>
            <a:r>
              <a:rPr lang="en-US" sz="9600" dirty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/>
              <a:t>Treatment</a:t>
            </a:r>
            <a:r>
              <a:rPr lang="en-US" sz="9600" dirty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/>
              <a:t> </a:t>
            </a:r>
          </a:p>
          <a:p>
            <a:pPr>
              <a:buNone/>
            </a:pPr>
            <a:r>
              <a:rPr lang="en-US" sz="74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Rhinocerebral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life threatening fungal infection</a:t>
            </a:r>
          </a:p>
          <a:p>
            <a:r>
              <a:rPr lang="en-US" b="1" dirty="0"/>
              <a:t>Cause</a:t>
            </a:r>
            <a:r>
              <a:rPr lang="en-US" dirty="0"/>
              <a:t>: (</a:t>
            </a:r>
            <a:r>
              <a:rPr lang="en-US" dirty="0" err="1"/>
              <a:t>Mucormycosis</a:t>
            </a:r>
            <a:r>
              <a:rPr lang="en-US" dirty="0"/>
              <a:t> )</a:t>
            </a:r>
            <a:r>
              <a:rPr lang="en-US" i="1" dirty="0" err="1"/>
              <a:t>Rhizopus</a:t>
            </a:r>
            <a:r>
              <a:rPr lang="en-US" i="1" dirty="0"/>
              <a:t>, </a:t>
            </a:r>
            <a:r>
              <a:rPr lang="en-US" i="1" dirty="0" err="1"/>
              <a:t>Absidia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Mucor</a:t>
            </a:r>
            <a:r>
              <a:rPr lang="en-US" dirty="0"/>
              <a:t> species.</a:t>
            </a:r>
          </a:p>
          <a:p>
            <a:r>
              <a:rPr lang="en-US" b="1" dirty="0"/>
              <a:t>Clinically</a:t>
            </a:r>
            <a:r>
              <a:rPr lang="en-US" dirty="0"/>
              <a:t>: facial or ocular pain and nasal stuffiness, generalized malaise and fever. May be intranasal black </a:t>
            </a:r>
            <a:r>
              <a:rPr lang="en-US" dirty="0" err="1"/>
              <a:t>eschars</a:t>
            </a:r>
            <a:r>
              <a:rPr lang="en-US" dirty="0"/>
              <a:t> or necrotic </a:t>
            </a:r>
            <a:r>
              <a:rPr lang="en-US" dirty="0" err="1"/>
              <a:t>turbinates</a:t>
            </a:r>
            <a:r>
              <a:rPr lang="en-US" dirty="0"/>
              <a:t>.</a:t>
            </a:r>
          </a:p>
          <a:p>
            <a:r>
              <a:rPr lang="en-US" b="1" dirty="0"/>
              <a:t>Diagnosis</a:t>
            </a:r>
            <a:r>
              <a:rPr lang="en-US" dirty="0"/>
              <a:t>: biopsy of necrotic tissue</a:t>
            </a:r>
          </a:p>
          <a:p>
            <a:r>
              <a:rPr lang="en-US" b="1" dirty="0"/>
              <a:t>Treatment:</a:t>
            </a:r>
            <a:r>
              <a:rPr lang="en-US" dirty="0"/>
              <a:t> surgical debridement and prolonged IV therapy with  </a:t>
            </a:r>
            <a:r>
              <a:rPr lang="en-US" dirty="0" err="1"/>
              <a:t>Amphotericin</a:t>
            </a:r>
            <a:r>
              <a:rPr lang="en-US" dirty="0"/>
              <a:t> B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pneumonia and influenza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Diabetic patients are 4 times more likely to die from pneumonia or influenza than non-diabetic patients.</a:t>
            </a:r>
          </a:p>
          <a:p>
            <a:r>
              <a:rPr lang="en-US" b="1" dirty="0"/>
              <a:t>Common organisms</a:t>
            </a:r>
            <a:r>
              <a:rPr lang="en-US" dirty="0"/>
              <a:t>: Gram positive bacteria :</a:t>
            </a:r>
            <a:r>
              <a:rPr lang="en-US" i="1" dirty="0" err="1"/>
              <a:t>S.aureus</a:t>
            </a:r>
            <a:r>
              <a:rPr lang="en-US" dirty="0"/>
              <a:t>  , </a:t>
            </a:r>
            <a:r>
              <a:rPr lang="en-US" i="1" dirty="0" err="1"/>
              <a:t>S.pneumoniae</a:t>
            </a:r>
            <a:r>
              <a:rPr lang="en-US" i="1" dirty="0"/>
              <a:t>. </a:t>
            </a:r>
          </a:p>
          <a:p>
            <a:pPr>
              <a:buNone/>
            </a:pPr>
            <a:r>
              <a:rPr lang="en-US" dirty="0"/>
              <a:t>Gram negative bacteria: </a:t>
            </a:r>
            <a:r>
              <a:rPr lang="en-US" dirty="0" err="1"/>
              <a:t>Enterobacteria</a:t>
            </a:r>
            <a:r>
              <a:rPr lang="en-US" dirty="0"/>
              <a:t> and </a:t>
            </a:r>
            <a:r>
              <a:rPr lang="en-US" i="1" dirty="0" err="1"/>
              <a:t>Legionella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Other organisms: Influenza virus &amp; </a:t>
            </a:r>
            <a:r>
              <a:rPr lang="en-US" i="1" dirty="0"/>
              <a:t>Mycobacterium tuberculosis 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Routine pneumococcal vaccination and influenza recommended.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Genitourinary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Asymptomatic</a:t>
            </a:r>
            <a:r>
              <a:rPr lang="en-US" dirty="0"/>
              <a:t> </a:t>
            </a:r>
            <a:r>
              <a:rPr lang="en-US" b="1" dirty="0" err="1"/>
              <a:t>bacteriuria</a:t>
            </a:r>
            <a:r>
              <a:rPr lang="en-US" dirty="0"/>
              <a:t> ( &gt; 100,000 /ml urine) is common.</a:t>
            </a:r>
          </a:p>
          <a:p>
            <a:pPr>
              <a:buNone/>
            </a:pPr>
            <a:r>
              <a:rPr lang="en-US" dirty="0"/>
              <a:t>Symptoms/ Signs and time of onset similar to non-diabetics.  </a:t>
            </a:r>
          </a:p>
          <a:p>
            <a:pPr>
              <a:buNone/>
            </a:pPr>
            <a:r>
              <a:rPr lang="en-US" dirty="0"/>
              <a:t>Diabetes is an indication for screening for treating asymptomatic </a:t>
            </a:r>
            <a:r>
              <a:rPr lang="en-US" dirty="0" err="1"/>
              <a:t>bacteriuria</a:t>
            </a:r>
            <a:r>
              <a:rPr lang="en-US" dirty="0"/>
              <a:t>.</a:t>
            </a:r>
          </a:p>
          <a:p>
            <a:r>
              <a:rPr lang="en-US" b="1" dirty="0"/>
              <a:t>Cystitis</a:t>
            </a:r>
            <a:r>
              <a:rPr lang="en-US" dirty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/>
              <a:t>Bacteria ( Gram negative rods or group B streptococci) or fungi (</a:t>
            </a:r>
            <a:r>
              <a:rPr lang="en-US" i="1" dirty="0"/>
              <a:t>Candida </a:t>
            </a:r>
            <a:r>
              <a:rPr lang="en-US" i="1" dirty="0" err="1"/>
              <a:t>albicans</a:t>
            </a:r>
            <a:r>
              <a:rPr lang="en-US" i="1" dirty="0"/>
              <a:t> ) </a:t>
            </a:r>
            <a:r>
              <a:rPr lang="en-US" dirty="0"/>
              <a:t>may be involved.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Bilateral </a:t>
            </a:r>
            <a:r>
              <a:rPr lang="en-US" b="1" dirty="0" err="1"/>
              <a:t>Pyelonephritis</a:t>
            </a:r>
            <a:r>
              <a:rPr lang="en-US" dirty="0"/>
              <a:t>: diabetes predisposes to a more severe infection of the upper urinary tract. </a:t>
            </a:r>
            <a:r>
              <a:rPr lang="en-US" b="1" dirty="0"/>
              <a:t>Emphysematous</a:t>
            </a:r>
            <a:r>
              <a:rPr lang="en-US" dirty="0"/>
              <a:t> </a:t>
            </a:r>
            <a:r>
              <a:rPr lang="en-US" b="1" dirty="0" err="1"/>
              <a:t>Pyelonephritis</a:t>
            </a:r>
            <a:r>
              <a:rPr lang="en-US" dirty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/>
              <a:t> flank mass &amp; </a:t>
            </a:r>
            <a:r>
              <a:rPr lang="en-US" dirty="0" err="1"/>
              <a:t>crepitus</a:t>
            </a:r>
            <a:r>
              <a:rPr lang="en-US" dirty="0"/>
              <a:t> . CT show gas in the renal tissues.</a:t>
            </a:r>
          </a:p>
          <a:p>
            <a:pP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/>
              <a:t> supportive &amp; IV antibiotics , </a:t>
            </a:r>
            <a:r>
              <a:rPr lang="en-US" dirty="0" err="1"/>
              <a:t>nephrectomy</a:t>
            </a:r>
            <a:r>
              <a:rPr lang="en-US" dirty="0"/>
              <a:t> may be needed.</a:t>
            </a:r>
          </a:p>
          <a:p>
            <a:r>
              <a:rPr lang="en-US" b="1" dirty="0" err="1"/>
              <a:t>Vulvovaginitis</a:t>
            </a:r>
            <a:r>
              <a:rPr lang="en-US" b="1" dirty="0"/>
              <a:t> : </a:t>
            </a:r>
            <a:r>
              <a:rPr lang="en-US" dirty="0"/>
              <a:t>as mentioned earlier.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Severe fulminating </a:t>
            </a:r>
            <a:r>
              <a:rPr lang="en-US" b="1" dirty="0" err="1"/>
              <a:t>Cholecystitis</a:t>
            </a:r>
            <a:r>
              <a:rPr lang="en-US" b="1" dirty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Common causes</a:t>
            </a:r>
            <a:r>
              <a:rPr lang="en-US" dirty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Management</a:t>
            </a:r>
            <a:r>
              <a:rPr lang="en-US" dirty="0"/>
              <a:t>: </a:t>
            </a:r>
            <a:r>
              <a:rPr lang="en-US" dirty="0" err="1"/>
              <a:t>Cholecystectomy</a:t>
            </a:r>
            <a:r>
              <a:rPr lang="en-US" dirty="0"/>
              <a:t> and broad spectrum antibiotics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Skin and soft tissue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/>
              <a:t>H/O of </a:t>
            </a:r>
            <a:r>
              <a:rPr lang="en-US" dirty="0" err="1"/>
              <a:t>cellulitis</a:t>
            </a:r>
            <a:r>
              <a:rPr lang="en-US" dirty="0"/>
              <a:t>, peripheral vascular diseases, </a:t>
            </a:r>
            <a:r>
              <a:rPr lang="en-US" i="1" dirty="0" err="1"/>
              <a:t>Tinea</a:t>
            </a:r>
            <a:r>
              <a:rPr lang="en-US" dirty="0"/>
              <a:t>, and dry skin.</a:t>
            </a:r>
          </a:p>
          <a:p>
            <a:r>
              <a:rPr lang="en-US" dirty="0">
                <a:solidFill>
                  <a:srgbClr val="C00000"/>
                </a:solidFill>
              </a:rPr>
              <a:t>Organisms:</a:t>
            </a:r>
            <a:r>
              <a:rPr lang="en-US" dirty="0"/>
              <a:t>  </a:t>
            </a:r>
            <a:r>
              <a:rPr lang="en-US" i="1" dirty="0"/>
              <a:t>Streptococcus </a:t>
            </a:r>
            <a:r>
              <a:rPr lang="en-US" i="1" dirty="0" err="1"/>
              <a:t>pyogenes</a:t>
            </a:r>
            <a:r>
              <a:rPr lang="en-US" i="1" dirty="0"/>
              <a:t> </a:t>
            </a:r>
            <a:r>
              <a:rPr lang="en-US" dirty="0"/>
              <a:t>( Group</a:t>
            </a:r>
            <a:r>
              <a:rPr lang="en-US" i="1" dirty="0"/>
              <a:t> A Streptococcus</a:t>
            </a:r>
            <a:r>
              <a:rPr lang="en-US" dirty="0"/>
              <a:t> (GAS) ) and </a:t>
            </a:r>
            <a:r>
              <a:rPr lang="en-US" i="1" dirty="0" err="1"/>
              <a:t>S.aureus</a:t>
            </a:r>
            <a:endParaRPr lang="en-US" i="1" dirty="0"/>
          </a:p>
          <a:p>
            <a:pPr>
              <a:buNone/>
            </a:pPr>
            <a:r>
              <a:rPr lang="en-US" dirty="0"/>
              <a:t>CA-MRSA ( community acquired -MRSA)  is of concern  causes (77%) of skin and soft tissue infections 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Necrotizing fasciitis</a:t>
            </a:r>
            <a:r>
              <a:rPr lang="en-US" dirty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Causes</a:t>
            </a:r>
            <a:r>
              <a:rPr lang="en-US" dirty="0"/>
              <a:t> :10% associated with GAS ,with or without </a:t>
            </a:r>
            <a:r>
              <a:rPr lang="en-US" i="1" dirty="0" err="1"/>
              <a:t>S.aureus</a:t>
            </a:r>
            <a:r>
              <a:rPr lang="en-US" dirty="0"/>
              <a:t>, anaerobes may be involved.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Clinically</a:t>
            </a:r>
            <a:r>
              <a:rPr lang="en-US" dirty="0"/>
              <a:t>: pain of proportion of skin, </a:t>
            </a:r>
            <a:r>
              <a:rPr lang="en-US" dirty="0" err="1"/>
              <a:t>anaesthesia</a:t>
            </a:r>
            <a:r>
              <a:rPr lang="en-US" dirty="0"/>
              <a:t> of overlying skin. </a:t>
            </a:r>
            <a:r>
              <a:rPr lang="en-US" i="1" dirty="0" err="1"/>
              <a:t>Violaceous</a:t>
            </a:r>
            <a:r>
              <a:rPr lang="en-US" i="1" dirty="0"/>
              <a:t> discoloration </a:t>
            </a:r>
            <a:r>
              <a:rPr lang="en-US" dirty="0"/>
              <a:t>of skin that evolves into vesicles and </a:t>
            </a:r>
            <a:r>
              <a:rPr lang="en-US" dirty="0" err="1"/>
              <a:t>bullae</a:t>
            </a:r>
            <a:r>
              <a:rPr lang="en-US" dirty="0"/>
              <a:t>, </a:t>
            </a:r>
            <a:r>
              <a:rPr lang="en-US" dirty="0" err="1"/>
              <a:t>crepitus</a:t>
            </a:r>
            <a:r>
              <a:rPr lang="en-US" dirty="0"/>
              <a:t> ,soft tissue gas seen in radiograph or </a:t>
            </a:r>
            <a:r>
              <a:rPr lang="en-US"/>
              <a:t>CT scan.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Management</a:t>
            </a:r>
            <a:r>
              <a:rPr lang="en-US" dirty="0"/>
              <a:t> :aggressive surgical debridement &amp; IV antibiotics.</a:t>
            </a:r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Diabetic foot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  because it is related to peripheral neuropathy and compromised </a:t>
            </a:r>
            <a:r>
              <a:rPr lang="en-US" dirty="0" err="1"/>
              <a:t>microvascular</a:t>
            </a:r>
            <a:r>
              <a:rPr lang="en-US" dirty="0"/>
              <a:t> circulation which limits the access of </a:t>
            </a:r>
            <a:r>
              <a:rPr lang="en-US" dirty="0" err="1"/>
              <a:t>phagocytic</a:t>
            </a:r>
            <a:r>
              <a:rPr lang="en-US" dirty="0"/>
              <a:t> cells to the infected area and poor concentration of antibiotics in the affected area.</a:t>
            </a:r>
          </a:p>
          <a:p>
            <a:r>
              <a:rPr lang="en-US" dirty="0"/>
              <a:t>Complicated by chronic </a:t>
            </a:r>
            <a:r>
              <a:rPr lang="en-US" dirty="0" err="1"/>
              <a:t>Osteomyelitis</a:t>
            </a:r>
            <a:r>
              <a:rPr lang="en-US" dirty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identify the risk factors to develop infection in diabetic patients.</a:t>
            </a:r>
          </a:p>
          <a:p>
            <a:r>
              <a:rPr lang="en-US" dirty="0"/>
              <a:t>To recognize common infections in diabetic patients </a:t>
            </a:r>
            <a:r>
              <a:rPr lang="en-US" b="1" i="1" dirty="0"/>
              <a:t>( with emphasis on diabetic foot infection</a:t>
            </a:r>
            <a:r>
              <a:rPr lang="en-US" dirty="0"/>
              <a:t>).</a:t>
            </a:r>
          </a:p>
          <a:p>
            <a:r>
              <a:rPr lang="en-US" dirty="0"/>
              <a:t>To be familiar with the causative  organisms and pathogenesis of common infections .</a:t>
            </a:r>
          </a:p>
          <a:p>
            <a:r>
              <a:rPr lang="en-US" dirty="0"/>
              <a:t>To know the clinical presentations of common infections.</a:t>
            </a:r>
          </a:p>
          <a:p>
            <a:r>
              <a:rPr lang="en-US"/>
              <a:t>To </a:t>
            </a:r>
            <a:r>
              <a:rPr lang="en-US" dirty="0"/>
              <a:t>specify the laboratory and radiological tests of common infections</a:t>
            </a:r>
          </a:p>
          <a:p>
            <a:r>
              <a:rPr lang="en-US" dirty="0"/>
              <a:t>To recognize the common complications of diabetes mellitus ( </a:t>
            </a:r>
            <a:r>
              <a:rPr lang="en-US" b="1" i="1" dirty="0"/>
              <a:t>diabetic foot </a:t>
            </a:r>
            <a:r>
              <a:rPr lang="en-US" dirty="0"/>
              <a:t>).</a:t>
            </a:r>
          </a:p>
          <a:p>
            <a:r>
              <a:rPr lang="en-US" dirty="0"/>
              <a:t>To be aware about the management and antimicrobial therapy of common  infections in diabetic patients.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spectrum of foot infection ranges from superficial </a:t>
            </a:r>
            <a:r>
              <a:rPr lang="en-US" dirty="0" err="1"/>
              <a:t>cellulitis</a:t>
            </a:r>
            <a:r>
              <a:rPr lang="en-US" dirty="0"/>
              <a:t> to chronic </a:t>
            </a:r>
            <a:r>
              <a:rPr lang="en-US" dirty="0" err="1"/>
              <a:t>Osteomyelitis</a:t>
            </a:r>
            <a:r>
              <a:rPr lang="en-US" dirty="0"/>
              <a:t>.</a:t>
            </a:r>
          </a:p>
          <a:p>
            <a:r>
              <a:rPr lang="en-US" dirty="0"/>
              <a:t>Combined infection involving bone and soft tissue may occur .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Pathophysiology</a:t>
            </a:r>
            <a:r>
              <a:rPr lang="en-US" dirty="0"/>
              <a:t>:  </a:t>
            </a:r>
            <a:r>
              <a:rPr lang="en-US" dirty="0" err="1"/>
              <a:t>microvascualr</a:t>
            </a:r>
            <a:r>
              <a:rPr lang="en-US" dirty="0"/>
              <a:t> disease limits blood supply to the superficial and deep structures. Pressure from ill fitting shoes ,trauma compromises local blood supply predisposing foot to infection.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Infection may involve the skin, soft tissues, bone ,or all.</a:t>
            </a:r>
          </a:p>
          <a:p>
            <a:r>
              <a:rPr lang="en-US" dirty="0"/>
              <a:t>Diabetic  neuropathy may lead to incidental trauma that goes unrecognized.</a:t>
            </a:r>
          </a:p>
          <a:p>
            <a:r>
              <a:rPr lang="en-US" dirty="0"/>
              <a:t>Sinus tract may be present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Organisms involved in diabetic foot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Cellulitis</a:t>
            </a:r>
            <a:r>
              <a:rPr lang="en-US" dirty="0"/>
              <a:t>: : beta-hemolytic </a:t>
            </a:r>
            <a:r>
              <a:rPr lang="en-US" dirty="0" err="1"/>
              <a:t>streotococci</a:t>
            </a:r>
            <a:r>
              <a:rPr lang="en-US" dirty="0"/>
              <a:t> ( group A,B </a:t>
            </a:r>
            <a:r>
              <a:rPr lang="en-US" dirty="0" err="1"/>
              <a:t>streptococi</a:t>
            </a:r>
            <a:r>
              <a:rPr lang="en-US" dirty="0"/>
              <a:t> ), </a:t>
            </a:r>
            <a:r>
              <a:rPr lang="en-US" i="1" dirty="0" err="1"/>
              <a:t>S.aureus</a:t>
            </a:r>
            <a:r>
              <a:rPr lang="en-US" dirty="0"/>
              <a:t>,  </a:t>
            </a:r>
            <a:r>
              <a:rPr lang="en-US" i="1" dirty="0" err="1"/>
              <a:t>Entertobacteriacae</a:t>
            </a:r>
            <a:r>
              <a:rPr lang="en-US" dirty="0"/>
              <a:t> (  </a:t>
            </a:r>
            <a:r>
              <a:rPr lang="en-US" i="1" dirty="0" err="1"/>
              <a:t>E.coli</a:t>
            </a:r>
            <a:r>
              <a:rPr lang="en-US" dirty="0"/>
              <a:t>, </a:t>
            </a:r>
            <a:r>
              <a:rPr lang="en-US" i="1" dirty="0" err="1"/>
              <a:t>Klebsiella</a:t>
            </a:r>
            <a:r>
              <a:rPr lang="en-US" i="1" dirty="0"/>
              <a:t>, Proteus spp.</a:t>
            </a:r>
            <a:r>
              <a:rPr lang="en-US" dirty="0"/>
              <a:t>)  in chronic ulcers.</a:t>
            </a:r>
          </a:p>
          <a:p>
            <a:r>
              <a:rPr lang="en-US" b="1" dirty="0"/>
              <a:t>Macerated ulcer or nail injury </a:t>
            </a:r>
            <a:r>
              <a:rPr lang="en-US" dirty="0"/>
              <a:t>( sinus) : </a:t>
            </a:r>
            <a:r>
              <a:rPr lang="en-US" i="1" dirty="0" err="1"/>
              <a:t>P.aeruginosa</a:t>
            </a:r>
            <a:r>
              <a:rPr lang="en-US" dirty="0"/>
              <a:t> .</a:t>
            </a:r>
          </a:p>
          <a:p>
            <a:r>
              <a:rPr lang="en-US" b="1" dirty="0"/>
              <a:t>Deep soft tissue infections (</a:t>
            </a:r>
            <a:r>
              <a:rPr lang="en-US" dirty="0"/>
              <a:t>necrotizing fasciitis, or </a:t>
            </a:r>
            <a:r>
              <a:rPr lang="en-US" dirty="0" err="1"/>
              <a:t>myositis</a:t>
            </a:r>
            <a:r>
              <a:rPr lang="en-US" dirty="0"/>
              <a:t>).GAS &amp;  gas producing gram positive bacilli   (</a:t>
            </a:r>
            <a:r>
              <a:rPr lang="en-US" i="1" dirty="0"/>
              <a:t>Clostridium</a:t>
            </a:r>
            <a:r>
              <a:rPr lang="en-US" dirty="0"/>
              <a:t> ). </a:t>
            </a:r>
          </a:p>
          <a:p>
            <a:r>
              <a:rPr lang="en-US" b="1" dirty="0"/>
              <a:t>Chronic </a:t>
            </a:r>
            <a:r>
              <a:rPr lang="en-US" b="1" dirty="0" err="1"/>
              <a:t>Osteomyelitis</a:t>
            </a:r>
            <a:r>
              <a:rPr lang="en-US" dirty="0"/>
              <a:t>:  GAS and Group B </a:t>
            </a:r>
            <a:r>
              <a:rPr lang="en-US" dirty="0" err="1"/>
              <a:t>Sterptococcus</a:t>
            </a:r>
            <a:r>
              <a:rPr lang="en-US" dirty="0"/>
              <a:t>, </a:t>
            </a:r>
            <a:r>
              <a:rPr lang="en-US" i="1" dirty="0" err="1"/>
              <a:t>S.aureus</a:t>
            </a:r>
            <a:r>
              <a:rPr lang="en-US" i="1" dirty="0"/>
              <a:t>,  </a:t>
            </a:r>
            <a:r>
              <a:rPr lang="en-US" i="1" dirty="0" err="1"/>
              <a:t>Enterobacteriacae</a:t>
            </a:r>
            <a:r>
              <a:rPr lang="en-US" i="1" dirty="0"/>
              <a:t>  </a:t>
            </a:r>
            <a:r>
              <a:rPr lang="en-US" dirty="0"/>
              <a:t>(</a:t>
            </a:r>
            <a:r>
              <a:rPr lang="en-US" i="1" dirty="0" err="1"/>
              <a:t>E.coli</a:t>
            </a:r>
            <a:r>
              <a:rPr lang="en-US" i="1" dirty="0"/>
              <a:t> </a:t>
            </a:r>
            <a:r>
              <a:rPr lang="en-US" dirty="0"/>
              <a:t>,</a:t>
            </a:r>
            <a:r>
              <a:rPr lang="en-US" i="1" dirty="0"/>
              <a:t>Proteus</a:t>
            </a:r>
            <a:r>
              <a:rPr lang="en-US" dirty="0"/>
              <a:t> </a:t>
            </a:r>
            <a:r>
              <a:rPr lang="en-US" i="1" dirty="0"/>
              <a:t>mirabilis</a:t>
            </a:r>
            <a:r>
              <a:rPr lang="en-US" dirty="0"/>
              <a:t> ,  </a:t>
            </a:r>
            <a:r>
              <a:rPr lang="en-US" i="1" dirty="0" err="1"/>
              <a:t>K.pneumoniae</a:t>
            </a:r>
            <a:r>
              <a:rPr lang="en-US" i="1" dirty="0"/>
              <a:t>.) &amp; </a:t>
            </a:r>
            <a:r>
              <a:rPr lang="en-US" i="1" dirty="0" err="1"/>
              <a:t>Bacteroides</a:t>
            </a:r>
            <a:r>
              <a:rPr lang="en-US" i="1" dirty="0"/>
              <a:t> </a:t>
            </a:r>
            <a:r>
              <a:rPr lang="en-US" i="1" dirty="0" err="1"/>
              <a:t>fragilis</a:t>
            </a:r>
            <a:r>
              <a:rPr lang="en-US" i="1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Factors that increases the development of </a:t>
            </a:r>
            <a:r>
              <a:rPr lang="en-US" dirty="0" err="1"/>
              <a:t>Osteomyelitis</a:t>
            </a:r>
            <a:r>
              <a:rPr lang="en-US" dirty="0"/>
              <a:t>: grossly visible bone or ability to probe to bone, ulcer size &gt;2x2 cm, ulcer depth &gt; 3mm, ulcer duration longer than 1-2 wks, ESR &gt;70 mm/hr</a:t>
            </a:r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Clinical presentations of diabetic foot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Cellulitis</a:t>
            </a:r>
            <a:r>
              <a:rPr lang="en-US" dirty="0"/>
              <a:t>: tender, </a:t>
            </a:r>
            <a:r>
              <a:rPr lang="en-US" dirty="0" err="1"/>
              <a:t>erythematous</a:t>
            </a:r>
            <a:r>
              <a:rPr lang="en-US" dirty="0"/>
              <a:t> non-raised skin lesion on the lower limb ,may be accompanied with </a:t>
            </a:r>
            <a:r>
              <a:rPr lang="en-US" dirty="0" err="1"/>
              <a:t>lymphangitis</a:t>
            </a:r>
            <a:r>
              <a:rPr lang="en-US" dirty="0"/>
              <a:t> which suggests GAS.</a:t>
            </a:r>
          </a:p>
          <a:p>
            <a:r>
              <a:rPr lang="en-US" dirty="0" err="1"/>
              <a:t>Bullae</a:t>
            </a:r>
            <a:r>
              <a:rPr lang="en-US" dirty="0"/>
              <a:t> suggests </a:t>
            </a:r>
            <a:r>
              <a:rPr lang="en-US" i="1" dirty="0" err="1"/>
              <a:t>S.aureus</a:t>
            </a:r>
            <a:r>
              <a:rPr lang="en-US" dirty="0"/>
              <a:t> ,occasionally GAS.</a:t>
            </a:r>
          </a:p>
          <a:p>
            <a:r>
              <a:rPr lang="en-US" b="1" dirty="0"/>
              <a:t>Deep skin and soft tissue infections</a:t>
            </a:r>
            <a:r>
              <a:rPr lang="en-US" dirty="0"/>
              <a:t>: patient acutely ill, with painful </a:t>
            </a:r>
            <a:r>
              <a:rPr lang="en-US" dirty="0" err="1"/>
              <a:t>induration</a:t>
            </a:r>
            <a:r>
              <a:rPr lang="en-US" dirty="0"/>
              <a:t> of the limb especially the thigh . Foot may be involved.</a:t>
            </a:r>
          </a:p>
          <a:p>
            <a:pPr>
              <a:buNone/>
            </a:pPr>
            <a:r>
              <a:rPr lang="en-US" dirty="0"/>
              <a:t>Wound discharge suggest anaerobes</a:t>
            </a:r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Acute </a:t>
            </a:r>
            <a:r>
              <a:rPr lang="en-US" b="1" dirty="0" err="1"/>
              <a:t>Osteomyelitis</a:t>
            </a:r>
            <a:r>
              <a:rPr lang="en-US" dirty="0"/>
              <a:t>: pain at the involved bone, fever, </a:t>
            </a:r>
            <a:r>
              <a:rPr lang="en-US" dirty="0" err="1"/>
              <a:t>adenopathy</a:t>
            </a:r>
            <a:r>
              <a:rPr lang="en-US" dirty="0"/>
              <a:t>.</a:t>
            </a:r>
          </a:p>
          <a:p>
            <a:r>
              <a:rPr lang="en-US" b="1" dirty="0"/>
              <a:t>Chronic </a:t>
            </a:r>
            <a:r>
              <a:rPr lang="en-US" b="1" dirty="0" err="1"/>
              <a:t>Osteomyelitis</a:t>
            </a:r>
            <a:r>
              <a:rPr lang="en-US" dirty="0"/>
              <a:t>: fever ,foul discharge , may be pain, no </a:t>
            </a:r>
            <a:r>
              <a:rPr lang="en-US" dirty="0" err="1"/>
              <a:t>lymphangitis</a:t>
            </a:r>
            <a:r>
              <a:rPr lang="en-US" dirty="0"/>
              <a:t>, deep penetrating ulcer ,and sinuses on the planter surface of the foot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Thorough examination to evaluate the patient’s vascular and neurological status.</a:t>
            </a:r>
          </a:p>
          <a:p>
            <a:r>
              <a:rPr lang="en-US" dirty="0"/>
              <a:t>Radiological examination including </a:t>
            </a:r>
            <a:r>
              <a:rPr lang="en-US" dirty="0" err="1"/>
              <a:t>doppler</a:t>
            </a:r>
            <a:r>
              <a:rPr lang="en-US" dirty="0"/>
              <a:t> </a:t>
            </a:r>
            <a:r>
              <a:rPr lang="en-US" dirty="0" err="1"/>
              <a:t>ultrasonography</a:t>
            </a:r>
            <a:r>
              <a:rPr lang="en-US" dirty="0"/>
              <a:t> ,</a:t>
            </a:r>
            <a:r>
              <a:rPr lang="en-US" dirty="0" err="1"/>
              <a:t>transcutaneous</a:t>
            </a:r>
            <a:r>
              <a:rPr lang="en-US" dirty="0"/>
              <a:t> </a:t>
            </a:r>
            <a:r>
              <a:rPr lang="en-US" dirty="0" err="1"/>
              <a:t>oxymetery</a:t>
            </a:r>
            <a:r>
              <a:rPr lang="en-US" dirty="0"/>
              <a:t>, MR angiography.</a:t>
            </a:r>
          </a:p>
          <a:p>
            <a:r>
              <a:rPr lang="en-US" dirty="0"/>
              <a:t>CT scan ,MRI and gallium -67 scan for soft tissue and bone evaluation.</a:t>
            </a:r>
          </a:p>
          <a:p>
            <a:r>
              <a:rPr lang="en-US" dirty="0"/>
              <a:t>Exploration of ulcer to determine its depth and presence of sinus tract.</a:t>
            </a:r>
          </a:p>
          <a:p>
            <a:r>
              <a:rPr lang="en-US" dirty="0">
                <a:solidFill>
                  <a:srgbClr val="C00000"/>
                </a:solidFill>
              </a:rPr>
              <a:t>Deep specimens (tissues) for culture and susceptibility testing</a:t>
            </a:r>
          </a:p>
          <a:p>
            <a:pPr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&amp;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Control blood sugar and hydration</a:t>
            </a:r>
          </a:p>
          <a:p>
            <a:r>
              <a:rPr lang="en-US" dirty="0"/>
              <a:t>Evaluation of neuropathy and </a:t>
            </a:r>
            <a:r>
              <a:rPr lang="en-US" dirty="0" err="1"/>
              <a:t>vasculopathy</a:t>
            </a:r>
            <a:endParaRPr lang="en-US" dirty="0"/>
          </a:p>
          <a:p>
            <a:r>
              <a:rPr lang="en-US" dirty="0"/>
              <a:t>Mild cases: debridement of necrotic tissues and use of antibiotics according to the causative bacteria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Cloxacillin</a:t>
            </a:r>
            <a:r>
              <a:rPr lang="en-US" dirty="0"/>
              <a:t>, </a:t>
            </a:r>
            <a:r>
              <a:rPr lang="en-US" dirty="0" err="1"/>
              <a:t>Cephradine</a:t>
            </a:r>
            <a:r>
              <a:rPr lang="en-US" dirty="0"/>
              <a:t>, </a:t>
            </a:r>
            <a:r>
              <a:rPr lang="en-US" dirty="0" err="1"/>
              <a:t>Clindamycin</a:t>
            </a:r>
            <a:r>
              <a:rPr lang="en-US" dirty="0"/>
              <a:t> , TMP-SMX  (for CA-MRSA), </a:t>
            </a:r>
            <a:r>
              <a:rPr lang="en-US" dirty="0" err="1"/>
              <a:t>Aminoglycosides</a:t>
            </a:r>
            <a:r>
              <a:rPr lang="en-US" dirty="0"/>
              <a:t>,  </a:t>
            </a:r>
            <a:r>
              <a:rPr lang="en-US" dirty="0" err="1"/>
              <a:t>Quinolones</a:t>
            </a:r>
            <a:r>
              <a:rPr lang="en-US" dirty="0"/>
              <a:t>.</a:t>
            </a:r>
          </a:p>
          <a:p>
            <a:r>
              <a:rPr lang="en-US" b="1" dirty="0"/>
              <a:t>Moderate to severe cases : </a:t>
            </a:r>
            <a:r>
              <a:rPr lang="en-US" dirty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the cornerstone of diabetic foot care.</a:t>
            </a:r>
          </a:p>
          <a:p>
            <a:r>
              <a:rPr lang="en-US" dirty="0"/>
              <a:t>It is multidisciplinary including family physician, social worker, home care nurse and specialist.</a:t>
            </a:r>
          </a:p>
          <a:p>
            <a:r>
              <a:rPr lang="en-US" dirty="0"/>
              <a:t>Patient education about the control and complication of diabetes.</a:t>
            </a:r>
          </a:p>
          <a:p>
            <a:r>
              <a:rPr lang="en-US" dirty="0"/>
              <a:t>Blood sugar should be controlled promptly ( shift to insulin if  oral hypoglycemic agents were not effective</a:t>
            </a:r>
            <a:r>
              <a:rPr lang="en-US"/>
              <a:t>),weight  </a:t>
            </a:r>
            <a:r>
              <a:rPr lang="en-US" dirty="0"/>
              <a:t>reduction, a diet low in fat and cholesterol.</a:t>
            </a:r>
          </a:p>
          <a:p>
            <a:r>
              <a:rPr lang="en-US" dirty="0"/>
              <a:t>Proper foot care, using protective footwear and pressure reduction.</a:t>
            </a:r>
          </a:p>
          <a:p>
            <a:r>
              <a:rPr lang="en-US" dirty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Diabetic patients are predisposed to infections</a:t>
            </a:r>
          </a:p>
          <a:p>
            <a:r>
              <a:rPr lang="en-US" dirty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/>
              <a:t>Infections may increase the morbidity and mortality in diabetic patients.</a:t>
            </a:r>
          </a:p>
          <a:p>
            <a:r>
              <a:rPr lang="en-US" b="1" dirty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/>
              <a:t>Because of Host related factors </a:t>
            </a:r>
            <a:r>
              <a:rPr lang="en-US" dirty="0"/>
              <a:t>&amp; </a:t>
            </a:r>
            <a:r>
              <a:rPr lang="en-US" b="1" dirty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Vascular insufficiency </a:t>
            </a:r>
            <a:r>
              <a:rPr lang="en-US" sz="2400" dirty="0"/>
              <a:t>result in local tissue ischemia that enhances the growth of </a:t>
            </a:r>
            <a:r>
              <a:rPr lang="en-US" sz="2400" dirty="0" err="1"/>
              <a:t>microarophilic</a:t>
            </a:r>
            <a:r>
              <a:rPr lang="en-US" sz="2400" dirty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/>
              <a:t>Sensory peripheral neuropathy</a:t>
            </a:r>
            <a:r>
              <a:rPr lang="en-US" sz="2400" dirty="0"/>
              <a:t>. Minor local trauma may result in skin ulcers, which leads to diabetic foot infections.</a:t>
            </a:r>
          </a:p>
          <a:p>
            <a:r>
              <a:rPr lang="en-US" sz="2400" dirty="0"/>
              <a:t> </a:t>
            </a:r>
            <a:r>
              <a:rPr lang="en-US" sz="2400" b="1" dirty="0"/>
              <a:t>Autonomic neuropathy</a:t>
            </a:r>
            <a:r>
              <a:rPr lang="en-US" sz="2400" dirty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Hyperglycemia and metabolic derangements </a:t>
            </a:r>
            <a:r>
              <a:rPr lang="en-US" dirty="0"/>
              <a:t>in diabetes may facilitate infection.</a:t>
            </a:r>
          </a:p>
          <a:p>
            <a:r>
              <a:rPr lang="en-US" b="1" dirty="0"/>
              <a:t>Immune defects </a:t>
            </a:r>
            <a:r>
              <a:rPr lang="en-US" dirty="0"/>
              <a:t>in diabetes such as: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Host Related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Increased skin and mucosal colonization</a:t>
            </a:r>
            <a:endParaRPr lang="en-US" dirty="0"/>
          </a:p>
          <a:p>
            <a:pPr>
              <a:buNone/>
            </a:pPr>
            <a:r>
              <a:rPr lang="en-US" dirty="0"/>
              <a:t>Diabetics on insulin have asymptomatic nasal and skin colonization with </a:t>
            </a:r>
            <a:r>
              <a:rPr lang="en-US" i="1" dirty="0" err="1"/>
              <a:t>S.aureus</a:t>
            </a:r>
            <a:r>
              <a:rPr lang="en-US" dirty="0"/>
              <a:t> ,particularly MRSA.</a:t>
            </a:r>
          </a:p>
          <a:p>
            <a:pPr>
              <a:buNone/>
            </a:pPr>
            <a:r>
              <a:rPr lang="en-US" dirty="0"/>
              <a:t>Colonization predisposes to skin infection and transient </a:t>
            </a:r>
            <a:r>
              <a:rPr lang="en-US" dirty="0" err="1"/>
              <a:t>bacteraemia</a:t>
            </a:r>
            <a:r>
              <a:rPr lang="en-US" dirty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/>
              <a:t>In type- 2 diabetes ;mucosal colonization with </a:t>
            </a:r>
            <a:r>
              <a:rPr lang="en-US" i="1" dirty="0" err="1"/>
              <a:t>C.albiacns</a:t>
            </a:r>
            <a:r>
              <a:rPr lang="en-US" i="1" dirty="0"/>
              <a:t>  </a:t>
            </a:r>
            <a:r>
              <a:rPr lang="en-US" dirty="0"/>
              <a:t>is common. </a:t>
            </a:r>
            <a:r>
              <a:rPr lang="en-US" b="1" dirty="0" err="1"/>
              <a:t>Vulvovaginitis</a:t>
            </a:r>
            <a:r>
              <a:rPr lang="en-US" dirty="0"/>
              <a:t> caused by non-</a:t>
            </a:r>
            <a:r>
              <a:rPr lang="en-US" i="1" dirty="0" err="1"/>
              <a:t>albicans</a:t>
            </a:r>
            <a:r>
              <a:rPr lang="en-US" i="1" dirty="0"/>
              <a:t> Candida</a:t>
            </a:r>
            <a:r>
              <a:rPr lang="en-US" dirty="0"/>
              <a:t> spp. is common  in patients with poor </a:t>
            </a:r>
            <a:r>
              <a:rPr lang="en-US" dirty="0" err="1"/>
              <a:t>glycemic</a:t>
            </a:r>
            <a:r>
              <a:rPr lang="en-US" dirty="0"/>
              <a:t> control.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Host Related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Surgical site infections </a:t>
            </a:r>
            <a:r>
              <a:rPr lang="en-US" dirty="0"/>
              <a:t>associated with postoperative hyperglycemia which is related to deleterious effect on </a:t>
            </a:r>
            <a:r>
              <a:rPr lang="en-US" dirty="0" err="1"/>
              <a:t>chemotaxis</a:t>
            </a:r>
            <a:r>
              <a:rPr lang="en-US" dirty="0"/>
              <a:t>,  </a:t>
            </a:r>
            <a:r>
              <a:rPr lang="en-US" dirty="0" err="1"/>
              <a:t>phagocytosis</a:t>
            </a:r>
            <a:r>
              <a:rPr lang="en-US" dirty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Organism Specific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Candida </a:t>
            </a:r>
            <a:r>
              <a:rPr lang="en-US" b="1" i="1" dirty="0" err="1">
                <a:solidFill>
                  <a:srgbClr val="C00000"/>
                </a:solidFill>
              </a:rPr>
              <a:t>albicans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–glucose inducible proteins promote adhesion of </a:t>
            </a:r>
            <a:r>
              <a:rPr lang="en-US" i="1" dirty="0" err="1"/>
              <a:t>C.albicans</a:t>
            </a:r>
            <a:r>
              <a:rPr lang="en-US" dirty="0"/>
              <a:t> to </a:t>
            </a:r>
            <a:r>
              <a:rPr lang="en-US" dirty="0" err="1"/>
              <a:t>buccal</a:t>
            </a:r>
            <a:r>
              <a:rPr lang="en-US" dirty="0"/>
              <a:t> or vaginal epithelium which in turn, impairs </a:t>
            </a:r>
            <a:r>
              <a:rPr lang="en-US" dirty="0" err="1"/>
              <a:t>phagocytosis</a:t>
            </a:r>
            <a:r>
              <a:rPr lang="en-US" dirty="0"/>
              <a:t>, giving the organism advantage over the host.</a:t>
            </a:r>
          </a:p>
          <a:p>
            <a:r>
              <a:rPr lang="en-US" b="1" i="1" dirty="0" err="1">
                <a:solidFill>
                  <a:srgbClr val="C00000"/>
                </a:solidFill>
              </a:rPr>
              <a:t>Rhizopus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spp.</a:t>
            </a:r>
            <a:r>
              <a:rPr lang="en-US" dirty="0"/>
              <a:t>-</a:t>
            </a:r>
            <a:r>
              <a:rPr lang="en-US" dirty="0" err="1"/>
              <a:t>ketoacidosis</a:t>
            </a:r>
            <a:r>
              <a:rPr lang="en-US" dirty="0"/>
              <a:t> allow </a:t>
            </a:r>
            <a:r>
              <a:rPr lang="en-US" i="1" dirty="0" err="1"/>
              <a:t>Rhizopus</a:t>
            </a:r>
            <a:r>
              <a:rPr lang="en-US" dirty="0"/>
              <a:t> spp. which cause </a:t>
            </a:r>
            <a:r>
              <a:rPr lang="en-US" b="1" dirty="0" err="1"/>
              <a:t>Mucormycosis</a:t>
            </a:r>
            <a:r>
              <a:rPr lang="en-US" dirty="0"/>
              <a:t> (</a:t>
            </a:r>
            <a:r>
              <a:rPr lang="en-US" dirty="0" err="1"/>
              <a:t>Zygomycosis</a:t>
            </a:r>
            <a:r>
              <a:rPr lang="en-US" dirty="0"/>
              <a:t>) to thrive in high glucose acidic conditions .</a:t>
            </a:r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Common infections in diabetic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Upper &amp; lower respiratory tract infections</a:t>
            </a:r>
          </a:p>
          <a:p>
            <a:r>
              <a:rPr lang="en-US" dirty="0"/>
              <a:t>Periodontal infections</a:t>
            </a:r>
          </a:p>
          <a:p>
            <a:r>
              <a:rPr lang="en-US" dirty="0"/>
              <a:t>Genitourinary infections</a:t>
            </a:r>
          </a:p>
          <a:p>
            <a:r>
              <a:rPr lang="en-US" dirty="0"/>
              <a:t>Abdominal infections</a:t>
            </a:r>
          </a:p>
          <a:p>
            <a:r>
              <a:rPr lang="en-US" dirty="0"/>
              <a:t>Skin and soft tissue infections &amp; diabetic foot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698</TotalTime>
  <Words>1636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PowerPoint Presentation</vt:lpstr>
      <vt:lpstr>Genitourinary infections</vt:lpstr>
      <vt:lpstr>PowerPoint Presentation</vt:lpstr>
      <vt:lpstr>Abdominal infections</vt:lpstr>
      <vt:lpstr>Skin and soft tissue infections</vt:lpstr>
      <vt:lpstr>PowerPoint Presentation</vt:lpstr>
      <vt:lpstr>Diabetic foot infection</vt:lpstr>
      <vt:lpstr>PowerPoint Presentation</vt:lpstr>
      <vt:lpstr>PowerPoint Presentation</vt:lpstr>
      <vt:lpstr>Organisms involved in diabetic foot infections</vt:lpstr>
      <vt:lpstr>PowerPoint Presentation</vt:lpstr>
      <vt:lpstr>Clinical presentations of diabetic foot infections</vt:lpstr>
      <vt:lpstr>PowerPoint Presentation</vt:lpstr>
      <vt:lpstr>Diagnosis of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DRSUMAILI</cp:lastModifiedBy>
  <cp:revision>89</cp:revision>
  <dcterms:created xsi:type="dcterms:W3CDTF">2011-04-02T06:50:10Z</dcterms:created>
  <dcterms:modified xsi:type="dcterms:W3CDTF">2018-02-18T14:35:08Z</dcterms:modified>
</cp:coreProperties>
</file>