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780" r:id="rId2"/>
  </p:sldMasterIdLst>
  <p:notesMasterIdLst>
    <p:notesMasterId r:id="rId54"/>
  </p:notesMasterIdLst>
  <p:handoutMasterIdLst>
    <p:handoutMasterId r:id="rId55"/>
  </p:handoutMasterIdLst>
  <p:sldIdLst>
    <p:sldId id="438" r:id="rId3"/>
    <p:sldId id="451" r:id="rId4"/>
    <p:sldId id="468" r:id="rId5"/>
    <p:sldId id="439" r:id="rId6"/>
    <p:sldId id="440" r:id="rId7"/>
    <p:sldId id="462" r:id="rId8"/>
    <p:sldId id="487" r:id="rId9"/>
    <p:sldId id="490" r:id="rId10"/>
    <p:sldId id="491" r:id="rId11"/>
    <p:sldId id="471" r:id="rId12"/>
    <p:sldId id="514" r:id="rId13"/>
    <p:sldId id="515" r:id="rId14"/>
    <p:sldId id="551" r:id="rId15"/>
    <p:sldId id="518" r:id="rId16"/>
    <p:sldId id="531" r:id="rId17"/>
    <p:sldId id="550" r:id="rId18"/>
    <p:sldId id="548" r:id="rId19"/>
    <p:sldId id="544" r:id="rId20"/>
    <p:sldId id="545" r:id="rId21"/>
    <p:sldId id="521" r:id="rId22"/>
    <p:sldId id="546" r:id="rId23"/>
    <p:sldId id="522" r:id="rId24"/>
    <p:sldId id="547" r:id="rId25"/>
    <p:sldId id="519" r:id="rId26"/>
    <p:sldId id="553" r:id="rId27"/>
    <p:sldId id="552" r:id="rId28"/>
    <p:sldId id="444" r:id="rId29"/>
    <p:sldId id="527" r:id="rId30"/>
    <p:sldId id="464" r:id="rId31"/>
    <p:sldId id="486" r:id="rId32"/>
    <p:sldId id="526" r:id="rId33"/>
    <p:sldId id="523" r:id="rId34"/>
    <p:sldId id="530" r:id="rId35"/>
    <p:sldId id="446" r:id="rId36"/>
    <p:sldId id="528" r:id="rId37"/>
    <p:sldId id="467" r:id="rId38"/>
    <p:sldId id="543" r:id="rId39"/>
    <p:sldId id="554" r:id="rId40"/>
    <p:sldId id="555" r:id="rId41"/>
    <p:sldId id="541" r:id="rId42"/>
    <p:sldId id="536" r:id="rId43"/>
    <p:sldId id="542" r:id="rId44"/>
    <p:sldId id="447" r:id="rId45"/>
    <p:sldId id="449" r:id="rId46"/>
    <p:sldId id="525" r:id="rId47"/>
    <p:sldId id="539" r:id="rId48"/>
    <p:sldId id="537" r:id="rId49"/>
    <p:sldId id="540" r:id="rId50"/>
    <p:sldId id="524" r:id="rId51"/>
    <p:sldId id="538" r:id="rId52"/>
    <p:sldId id="457" r:id="rId5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2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00"/>
    <a:srgbClr val="666666"/>
    <a:srgbClr val="F2F3E5"/>
    <a:srgbClr val="AAAAAA"/>
    <a:srgbClr val="FFCC66"/>
    <a:srgbClr val="CCCCCC"/>
    <a:srgbClr val="0033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28" autoAdjust="0"/>
  </p:normalViewPr>
  <p:slideViewPr>
    <p:cSldViewPr>
      <p:cViewPr varScale="1">
        <p:scale>
          <a:sx n="110" d="100"/>
          <a:sy n="110" d="100"/>
        </p:scale>
        <p:origin x="1614" y="114"/>
      </p:cViewPr>
      <p:guideLst>
        <p:guide orient="horz" pos="182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500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48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cs typeface="Times New Roman" pitchFamily="18" charset="0"/>
              </a:defRPr>
            </a:lvl1pPr>
          </a:lstStyle>
          <a:p>
            <a:pPr>
              <a:defRPr/>
            </a:pPr>
            <a:fld id="{504873EB-8CFA-4971-89EF-3976EA76969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184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7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7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7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cs typeface="Times New Roman" pitchFamily="18" charset="0"/>
              </a:defRPr>
            </a:lvl1pPr>
          </a:lstStyle>
          <a:p>
            <a:pPr>
              <a:defRPr/>
            </a:pPr>
            <a:fld id="{2255CFC2-0C87-4630-87CA-3C48E8674C8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69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175DCBD-91A8-4D46-A845-AFF21368B553}" type="slidenum">
              <a:rPr lang="ar-SA" altLang="en-US" sz="1200" i="0" smtClean="0"/>
              <a:pPr/>
              <a:t>1</a:t>
            </a:fld>
            <a:endParaRPr lang="en-US" altLang="en-US" sz="1200" i="0" smtClean="0"/>
          </a:p>
        </p:txBody>
      </p:sp>
    </p:spTree>
    <p:extLst>
      <p:ext uri="{BB962C8B-B14F-4D97-AF65-F5344CB8AC3E}">
        <p14:creationId xmlns:p14="http://schemas.microsoft.com/office/powerpoint/2010/main" val="19382232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8DC6220-71AB-4BB2-A7A6-2D3DBA037C8D}" type="slidenum">
              <a:rPr lang="ar-SA" altLang="en-US" sz="1200" i="0" smtClean="0"/>
              <a:pPr/>
              <a:t>10</a:t>
            </a:fld>
            <a:endParaRPr lang="en-US" altLang="en-US" sz="1200" i="0" smtClean="0"/>
          </a:p>
        </p:txBody>
      </p:sp>
    </p:spTree>
    <p:extLst>
      <p:ext uri="{BB962C8B-B14F-4D97-AF65-F5344CB8AC3E}">
        <p14:creationId xmlns:p14="http://schemas.microsoft.com/office/powerpoint/2010/main" val="21324845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289AFDF-6DE9-4EE3-AF4F-D900A48E9692}" type="slidenum">
              <a:rPr lang="ar-SA" altLang="en-US" sz="1200" i="0" smtClean="0"/>
              <a:pPr/>
              <a:t>11</a:t>
            </a:fld>
            <a:endParaRPr lang="en-US" altLang="en-US" sz="1200" i="0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445982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DF9CF05-1DD0-4531-8C92-13F69EBD8F1C}" type="slidenum">
              <a:rPr lang="ar-SA" altLang="en-US" sz="1200" i="0" smtClean="0"/>
              <a:pPr/>
              <a:t>12</a:t>
            </a:fld>
            <a:endParaRPr lang="en-US" altLang="en-US" sz="1200" i="0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999343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75E4688-D361-4238-8C1C-2DB18FC1CC8E}" type="slidenum">
              <a:rPr lang="ar-SA" altLang="en-US" sz="1200" i="0" smtClean="0"/>
              <a:pPr/>
              <a:t>14</a:t>
            </a:fld>
            <a:endParaRPr lang="en-US" altLang="en-US" sz="1200" i="0" smtClean="0"/>
          </a:p>
        </p:txBody>
      </p:sp>
    </p:spTree>
    <p:extLst>
      <p:ext uri="{BB962C8B-B14F-4D97-AF65-F5344CB8AC3E}">
        <p14:creationId xmlns:p14="http://schemas.microsoft.com/office/powerpoint/2010/main" val="17755299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B9E1956-98A9-4865-B3AD-C73148D9A328}" type="slidenum">
              <a:rPr lang="ar-SA" altLang="en-US" sz="1200" i="0" smtClean="0"/>
              <a:pPr/>
              <a:t>20</a:t>
            </a:fld>
            <a:endParaRPr lang="en-US" altLang="en-US" sz="1200" i="0" smtClean="0"/>
          </a:p>
        </p:txBody>
      </p:sp>
    </p:spTree>
    <p:extLst>
      <p:ext uri="{BB962C8B-B14F-4D97-AF65-F5344CB8AC3E}">
        <p14:creationId xmlns:p14="http://schemas.microsoft.com/office/powerpoint/2010/main" val="20733721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87C6453-D59A-4A7F-AB51-9BF1E9D1296F}" type="slidenum">
              <a:rPr lang="ar-SA" altLang="en-US" sz="1200" i="0" smtClean="0"/>
              <a:pPr/>
              <a:t>22</a:t>
            </a:fld>
            <a:endParaRPr lang="en-US" altLang="en-US" sz="1200" i="0" smtClean="0"/>
          </a:p>
        </p:txBody>
      </p:sp>
    </p:spTree>
    <p:extLst>
      <p:ext uri="{BB962C8B-B14F-4D97-AF65-F5344CB8AC3E}">
        <p14:creationId xmlns:p14="http://schemas.microsoft.com/office/powerpoint/2010/main" val="9816308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7F2CEBC-FF3F-4869-97E3-79CE58662CB5}" type="slidenum">
              <a:rPr lang="ar-SA" altLang="en-US" sz="1200" i="0" smtClean="0"/>
              <a:pPr/>
              <a:t>24</a:t>
            </a:fld>
            <a:endParaRPr lang="en-US" altLang="en-US" sz="1200" i="0" smtClean="0"/>
          </a:p>
        </p:txBody>
      </p:sp>
    </p:spTree>
    <p:extLst>
      <p:ext uri="{BB962C8B-B14F-4D97-AF65-F5344CB8AC3E}">
        <p14:creationId xmlns:p14="http://schemas.microsoft.com/office/powerpoint/2010/main" val="3859232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7454CF9-D0E6-4457-AE69-BB30BCF70235}" type="slidenum">
              <a:rPr lang="ar-SA" altLang="en-US" sz="1200" i="0" smtClean="0"/>
              <a:pPr/>
              <a:t>27</a:t>
            </a:fld>
            <a:endParaRPr lang="en-US" altLang="en-US" sz="1200" i="0" smtClean="0"/>
          </a:p>
        </p:txBody>
      </p:sp>
    </p:spTree>
    <p:extLst>
      <p:ext uri="{BB962C8B-B14F-4D97-AF65-F5344CB8AC3E}">
        <p14:creationId xmlns:p14="http://schemas.microsoft.com/office/powerpoint/2010/main" val="801281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9C24DE6-1D68-4B93-AA87-E0943FD83A06}" type="slidenum">
              <a:rPr lang="ar-SA" altLang="en-US" sz="1200" i="0" smtClean="0"/>
              <a:pPr/>
              <a:t>28</a:t>
            </a:fld>
            <a:endParaRPr lang="en-US" altLang="en-US" sz="1200" i="0" smtClean="0"/>
          </a:p>
        </p:txBody>
      </p:sp>
    </p:spTree>
    <p:extLst>
      <p:ext uri="{BB962C8B-B14F-4D97-AF65-F5344CB8AC3E}">
        <p14:creationId xmlns:p14="http://schemas.microsoft.com/office/powerpoint/2010/main" val="10388155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EC44168-62F5-4F3F-AEC7-F6112BB064FC}" type="slidenum">
              <a:rPr lang="ar-SA" altLang="en-US" sz="1200" i="0" smtClean="0"/>
              <a:pPr/>
              <a:t>29</a:t>
            </a:fld>
            <a:endParaRPr lang="en-US" altLang="en-US" sz="1200" i="0" smtClean="0"/>
          </a:p>
        </p:txBody>
      </p:sp>
    </p:spTree>
    <p:extLst>
      <p:ext uri="{BB962C8B-B14F-4D97-AF65-F5344CB8AC3E}">
        <p14:creationId xmlns:p14="http://schemas.microsoft.com/office/powerpoint/2010/main" val="4160857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3926D9E-D7D2-467B-8603-ABCC65DC6F34}" type="slidenum">
              <a:rPr lang="ar-SA" altLang="en-US" sz="1200" i="0" smtClean="0"/>
              <a:pPr/>
              <a:t>2</a:t>
            </a:fld>
            <a:endParaRPr lang="en-US" altLang="en-US" sz="1200" i="0" smtClean="0"/>
          </a:p>
        </p:txBody>
      </p:sp>
    </p:spTree>
    <p:extLst>
      <p:ext uri="{BB962C8B-B14F-4D97-AF65-F5344CB8AC3E}">
        <p14:creationId xmlns:p14="http://schemas.microsoft.com/office/powerpoint/2010/main" val="26800231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7C1039C-FF7F-4AFB-B349-49180753E335}" type="slidenum">
              <a:rPr lang="ar-SA" altLang="en-US" sz="1200" i="0" smtClean="0"/>
              <a:pPr/>
              <a:t>30</a:t>
            </a:fld>
            <a:endParaRPr lang="en-US" altLang="en-US" sz="1200" i="0" smtClean="0"/>
          </a:p>
        </p:txBody>
      </p:sp>
    </p:spTree>
    <p:extLst>
      <p:ext uri="{BB962C8B-B14F-4D97-AF65-F5344CB8AC3E}">
        <p14:creationId xmlns:p14="http://schemas.microsoft.com/office/powerpoint/2010/main" val="15366351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1318232-86CF-4CF4-9EB1-48F8C2B2B655}" type="slidenum">
              <a:rPr lang="ar-SA" altLang="en-US" sz="1200" i="0" smtClean="0"/>
              <a:pPr/>
              <a:t>31</a:t>
            </a:fld>
            <a:endParaRPr lang="en-US" altLang="en-US" sz="1200" i="0" smtClean="0"/>
          </a:p>
        </p:txBody>
      </p:sp>
    </p:spTree>
    <p:extLst>
      <p:ext uri="{BB962C8B-B14F-4D97-AF65-F5344CB8AC3E}">
        <p14:creationId xmlns:p14="http://schemas.microsoft.com/office/powerpoint/2010/main" val="23582213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FCC5E5A-FAF5-411D-AF3C-C2A017ED6FB9}" type="slidenum">
              <a:rPr lang="ar-SA" altLang="en-US" sz="1200" i="0" smtClean="0"/>
              <a:pPr/>
              <a:t>32</a:t>
            </a:fld>
            <a:endParaRPr lang="en-US" altLang="en-US" sz="1200" i="0" smtClean="0"/>
          </a:p>
        </p:txBody>
      </p:sp>
    </p:spTree>
    <p:extLst>
      <p:ext uri="{BB962C8B-B14F-4D97-AF65-F5344CB8AC3E}">
        <p14:creationId xmlns:p14="http://schemas.microsoft.com/office/powerpoint/2010/main" val="6440657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0AE4E26-D3FB-4DE8-B31E-474347036EA7}" type="slidenum">
              <a:rPr lang="ar-SA" altLang="en-US" sz="1200" i="0" smtClean="0"/>
              <a:pPr/>
              <a:t>33</a:t>
            </a:fld>
            <a:endParaRPr lang="en-US" altLang="en-US" sz="1200" i="0" smtClean="0"/>
          </a:p>
        </p:txBody>
      </p:sp>
    </p:spTree>
    <p:extLst>
      <p:ext uri="{BB962C8B-B14F-4D97-AF65-F5344CB8AC3E}">
        <p14:creationId xmlns:p14="http://schemas.microsoft.com/office/powerpoint/2010/main" val="970750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D9E1892-0EBD-4CCE-9CBE-621142C73AE2}" type="slidenum">
              <a:rPr lang="ar-SA" altLang="en-US" sz="1200" i="0" smtClean="0"/>
              <a:pPr/>
              <a:t>34</a:t>
            </a:fld>
            <a:endParaRPr lang="en-US" altLang="en-US" sz="1200" i="0" smtClean="0"/>
          </a:p>
        </p:txBody>
      </p:sp>
    </p:spTree>
    <p:extLst>
      <p:ext uri="{BB962C8B-B14F-4D97-AF65-F5344CB8AC3E}">
        <p14:creationId xmlns:p14="http://schemas.microsoft.com/office/powerpoint/2010/main" val="27160065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6E3712A-CBA0-42F9-A8B2-D105BD78FEEC}" type="slidenum">
              <a:rPr lang="ar-SA" altLang="en-US" sz="1200" i="0" smtClean="0"/>
              <a:pPr/>
              <a:t>35</a:t>
            </a:fld>
            <a:endParaRPr lang="en-US" altLang="en-US" sz="1200" i="0" smtClean="0"/>
          </a:p>
        </p:txBody>
      </p:sp>
    </p:spTree>
    <p:extLst>
      <p:ext uri="{BB962C8B-B14F-4D97-AF65-F5344CB8AC3E}">
        <p14:creationId xmlns:p14="http://schemas.microsoft.com/office/powerpoint/2010/main" val="2805396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8AD11E3-DD56-4AE8-AEE5-154C575107C5}" type="slidenum">
              <a:rPr lang="ar-SA" altLang="en-US" sz="1200" i="0" smtClean="0"/>
              <a:pPr/>
              <a:t>36</a:t>
            </a:fld>
            <a:endParaRPr lang="en-US" altLang="en-US" sz="1200" i="0" smtClean="0"/>
          </a:p>
        </p:txBody>
      </p:sp>
    </p:spTree>
    <p:extLst>
      <p:ext uri="{BB962C8B-B14F-4D97-AF65-F5344CB8AC3E}">
        <p14:creationId xmlns:p14="http://schemas.microsoft.com/office/powerpoint/2010/main" val="17469869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C5B44E0-8A04-44C6-BB54-A8BBCBB8400B}" type="slidenum">
              <a:rPr lang="ar-SA" altLang="en-US" sz="1200" i="0" smtClean="0"/>
              <a:pPr/>
              <a:t>43</a:t>
            </a:fld>
            <a:endParaRPr lang="en-US" altLang="en-US" sz="1200" i="0" smtClean="0"/>
          </a:p>
        </p:txBody>
      </p:sp>
    </p:spTree>
    <p:extLst>
      <p:ext uri="{BB962C8B-B14F-4D97-AF65-F5344CB8AC3E}">
        <p14:creationId xmlns:p14="http://schemas.microsoft.com/office/powerpoint/2010/main" val="10248055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0D4FB25-7C97-4C26-8A9D-65C874364AA3}" type="slidenum">
              <a:rPr lang="ar-SA" altLang="en-US" sz="1200" i="0" smtClean="0"/>
              <a:pPr/>
              <a:t>44</a:t>
            </a:fld>
            <a:endParaRPr lang="en-US" altLang="en-US" sz="1200" i="0" smtClean="0"/>
          </a:p>
        </p:txBody>
      </p:sp>
    </p:spTree>
    <p:extLst>
      <p:ext uri="{BB962C8B-B14F-4D97-AF65-F5344CB8AC3E}">
        <p14:creationId xmlns:p14="http://schemas.microsoft.com/office/powerpoint/2010/main" val="14492750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6AC9EBB-097F-4E6B-896A-764640AE9E53}" type="slidenum">
              <a:rPr lang="ar-SA" altLang="en-US" sz="1200" i="0" smtClean="0"/>
              <a:pPr/>
              <a:t>45</a:t>
            </a:fld>
            <a:endParaRPr lang="en-US" altLang="en-US" sz="1200" i="0" smtClean="0"/>
          </a:p>
        </p:txBody>
      </p:sp>
    </p:spTree>
    <p:extLst>
      <p:ext uri="{BB962C8B-B14F-4D97-AF65-F5344CB8AC3E}">
        <p14:creationId xmlns:p14="http://schemas.microsoft.com/office/powerpoint/2010/main" val="1594799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6438479-C815-43E3-A880-00743FEF37C2}" type="slidenum">
              <a:rPr lang="ar-SA" altLang="en-US" sz="1200" i="0" smtClean="0"/>
              <a:pPr/>
              <a:t>3</a:t>
            </a:fld>
            <a:endParaRPr lang="en-US" altLang="en-US" sz="1200" i="0" smtClean="0"/>
          </a:p>
        </p:txBody>
      </p:sp>
    </p:spTree>
    <p:extLst>
      <p:ext uri="{BB962C8B-B14F-4D97-AF65-F5344CB8AC3E}">
        <p14:creationId xmlns:p14="http://schemas.microsoft.com/office/powerpoint/2010/main" val="32882820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13A6E90-D7A0-42B2-BE3A-B88367FA54DB}" type="slidenum">
              <a:rPr lang="ar-SA" altLang="en-US" sz="1200" i="0" smtClean="0"/>
              <a:pPr/>
              <a:t>49</a:t>
            </a:fld>
            <a:endParaRPr lang="en-US" altLang="en-US" sz="1200" i="0" smtClean="0"/>
          </a:p>
        </p:txBody>
      </p:sp>
    </p:spTree>
    <p:extLst>
      <p:ext uri="{BB962C8B-B14F-4D97-AF65-F5344CB8AC3E}">
        <p14:creationId xmlns:p14="http://schemas.microsoft.com/office/powerpoint/2010/main" val="22593071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FCFD295-9A95-491E-A7BB-894A87060451}" type="slidenum">
              <a:rPr lang="ar-SA" altLang="en-US" sz="1200" i="0" smtClean="0"/>
              <a:pPr/>
              <a:t>51</a:t>
            </a:fld>
            <a:endParaRPr lang="en-US" altLang="en-US" sz="1200" i="0" smtClean="0"/>
          </a:p>
        </p:txBody>
      </p:sp>
    </p:spTree>
    <p:extLst>
      <p:ext uri="{BB962C8B-B14F-4D97-AF65-F5344CB8AC3E}">
        <p14:creationId xmlns:p14="http://schemas.microsoft.com/office/powerpoint/2010/main" val="2021454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1E689EA-E554-4835-9784-A087274F3BB0}" type="slidenum">
              <a:rPr lang="ar-SA" altLang="en-US" sz="1200" i="0" smtClean="0"/>
              <a:pPr/>
              <a:t>4</a:t>
            </a:fld>
            <a:endParaRPr lang="en-US" altLang="en-US" sz="1200" i="0" smtClean="0"/>
          </a:p>
        </p:txBody>
      </p:sp>
    </p:spTree>
    <p:extLst>
      <p:ext uri="{BB962C8B-B14F-4D97-AF65-F5344CB8AC3E}">
        <p14:creationId xmlns:p14="http://schemas.microsoft.com/office/powerpoint/2010/main" val="655850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4DE1BB4-57DD-4F84-AA3E-E66137E8510C}" type="slidenum">
              <a:rPr lang="ar-SA" altLang="en-US" sz="1200" i="0" smtClean="0"/>
              <a:pPr/>
              <a:t>5</a:t>
            </a:fld>
            <a:endParaRPr lang="en-US" altLang="en-US" sz="1200" i="0" smtClean="0"/>
          </a:p>
        </p:txBody>
      </p:sp>
    </p:spTree>
    <p:extLst>
      <p:ext uri="{BB962C8B-B14F-4D97-AF65-F5344CB8AC3E}">
        <p14:creationId xmlns:p14="http://schemas.microsoft.com/office/powerpoint/2010/main" val="3993715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E2073AA-8319-44E5-A13C-566C47CCDB83}" type="slidenum">
              <a:rPr lang="ar-SA" altLang="en-US" sz="1200" i="0" smtClean="0"/>
              <a:pPr/>
              <a:t>6</a:t>
            </a:fld>
            <a:endParaRPr lang="en-US" altLang="en-US" sz="1200" i="0" smtClean="0"/>
          </a:p>
        </p:txBody>
      </p:sp>
    </p:spTree>
    <p:extLst>
      <p:ext uri="{BB962C8B-B14F-4D97-AF65-F5344CB8AC3E}">
        <p14:creationId xmlns:p14="http://schemas.microsoft.com/office/powerpoint/2010/main" val="1176043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29C1A61-35B9-439A-98D9-02AAD76272F7}" type="slidenum">
              <a:rPr lang="ar-SA" altLang="en-US" sz="1200" i="0" smtClean="0"/>
              <a:pPr/>
              <a:t>7</a:t>
            </a:fld>
            <a:endParaRPr lang="en-US" altLang="en-US" sz="1200" i="0" smtClean="0"/>
          </a:p>
        </p:txBody>
      </p:sp>
    </p:spTree>
    <p:extLst>
      <p:ext uri="{BB962C8B-B14F-4D97-AF65-F5344CB8AC3E}">
        <p14:creationId xmlns:p14="http://schemas.microsoft.com/office/powerpoint/2010/main" val="2291365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E8C6B7B-1AA3-4F24-9ABE-3139625B90F8}" type="slidenum">
              <a:rPr lang="ar-SA" altLang="en-US" sz="1200" i="0" smtClean="0"/>
              <a:pPr/>
              <a:t>8</a:t>
            </a:fld>
            <a:endParaRPr lang="en-US" altLang="en-US" sz="1200" i="0" smtClean="0"/>
          </a:p>
        </p:txBody>
      </p:sp>
    </p:spTree>
    <p:extLst>
      <p:ext uri="{BB962C8B-B14F-4D97-AF65-F5344CB8AC3E}">
        <p14:creationId xmlns:p14="http://schemas.microsoft.com/office/powerpoint/2010/main" val="10787480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DF15169-6FF2-451C-8FE0-15CFEB7F9D66}" type="slidenum">
              <a:rPr lang="ar-SA" altLang="en-US" sz="1200" i="0" smtClean="0"/>
              <a:pPr/>
              <a:t>9</a:t>
            </a:fld>
            <a:endParaRPr lang="en-US" altLang="en-US" sz="1200" i="0" smtClean="0"/>
          </a:p>
        </p:txBody>
      </p:sp>
    </p:spTree>
    <p:extLst>
      <p:ext uri="{BB962C8B-B14F-4D97-AF65-F5344CB8AC3E}">
        <p14:creationId xmlns:p14="http://schemas.microsoft.com/office/powerpoint/2010/main" val="3234628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>
      <p:bgPr>
        <a:solidFill>
          <a:srgbClr val="33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6477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667000"/>
            <a:ext cx="7772400" cy="1143000"/>
          </a:xfrm>
        </p:spPr>
        <p:txBody>
          <a:bodyPr/>
          <a:lstStyle>
            <a:lvl1pPr>
              <a:defRPr sz="4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581400"/>
            <a:ext cx="7772400" cy="2286000"/>
          </a:xfrm>
        </p:spPr>
        <p:txBody>
          <a:bodyPr anchor="t"/>
          <a:lstStyle>
            <a:lvl1pPr marL="0" indent="0">
              <a:lnSpc>
                <a:spcPct val="100000"/>
              </a:lnSpc>
              <a:buFont typeface="Times New Roman" pitchFamily="18" charset="0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74557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007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76200"/>
            <a:ext cx="2190750" cy="5048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76200"/>
            <a:ext cx="6419850" cy="5048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050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14534-3038-49BA-9EC4-4CA1F2DABB4C}" type="datetimeFigureOut">
              <a:rPr lang="en-GB" smtClean="0"/>
              <a:pPr/>
              <a:t>18/02/2018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9E56C9A-5CC1-4CAC-B989-ED79A18A9A85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692972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14534-3038-49BA-9EC4-4CA1F2DABB4C}" type="datetimeFigureOut">
              <a:rPr lang="en-GB" smtClean="0"/>
              <a:pPr/>
              <a:t>18/02/2018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9E56C9A-5CC1-4CAC-B989-ED79A18A9A85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421937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14534-3038-49BA-9EC4-4CA1F2DABB4C}" type="datetimeFigureOut">
              <a:rPr lang="en-GB" smtClean="0"/>
              <a:pPr/>
              <a:t>18/02/2018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9E56C9A-5CC1-4CAC-B989-ED79A18A9A85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778949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F814534-3038-49BA-9EC4-4CA1F2DABB4C}" type="datetimeFigureOut">
              <a:rPr lang="en-GB" smtClean="0"/>
              <a:pPr/>
              <a:t>18/02/2018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56C9A-5CC1-4CAC-B989-ED79A18A9A85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040046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14534-3038-49BA-9EC4-4CA1F2DABB4C}" type="datetimeFigureOut">
              <a:rPr lang="en-GB" smtClean="0"/>
              <a:pPr/>
              <a:t>18/02/2018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GB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9E56C9A-5CC1-4CAC-B989-ED79A18A9A85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217618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14534-3038-49BA-9EC4-4CA1F2DABB4C}" type="datetimeFigureOut">
              <a:rPr lang="en-GB" smtClean="0"/>
              <a:pPr/>
              <a:t>18/02/2018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9E56C9A-5CC1-4CAC-B989-ED79A18A9A85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7476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14534-3038-49BA-9EC4-4CA1F2DABB4C}" type="datetimeFigureOut">
              <a:rPr lang="en-GB" smtClean="0"/>
              <a:pPr/>
              <a:t>18/02/2018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9E56C9A-5CC1-4CAC-B989-ED79A18A9A8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25297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9E56C9A-5CC1-4CAC-B989-ED79A18A9A85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14534-3038-49BA-9EC4-4CA1F2DABB4C}" type="datetimeFigureOut">
              <a:rPr lang="en-GB" smtClean="0"/>
              <a:pPr/>
              <a:t>18/02/2018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07641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3458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9E56C9A-5CC1-4CAC-B989-ED79A18A9A85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F814534-3038-49BA-9EC4-4CA1F2DABB4C}" type="datetimeFigureOut">
              <a:rPr lang="en-GB" smtClean="0"/>
              <a:pPr/>
              <a:t>18/02/2018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8232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14534-3038-49BA-9EC4-4CA1F2DABB4C}" type="datetimeFigureOut">
              <a:rPr lang="en-GB" smtClean="0"/>
              <a:pPr/>
              <a:t>18/02/2018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56C9A-5CC1-4CAC-B989-ED79A18A9A85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9026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9E56C9A-5CC1-4CAC-B989-ED79A18A9A85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14534-3038-49BA-9EC4-4CA1F2DABB4C}" type="datetimeFigureOut">
              <a:rPr lang="en-GB" smtClean="0"/>
              <a:pPr/>
              <a:t>18/02/2018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292600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913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343150"/>
            <a:ext cx="4267200" cy="278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2343150"/>
            <a:ext cx="4267200" cy="278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2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168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777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6605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9114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5737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76200"/>
            <a:ext cx="87630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2343150"/>
            <a:ext cx="86868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685800"/>
            <a:ext cx="9144000" cy="76200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utoUpdateAnimBg="0"/>
      <p:bldP spid="1031" grpId="0" animBg="1"/>
    </p:bld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66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660000"/>
          </a:solidFill>
          <a:latin typeface="Times New Roman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660000"/>
          </a:solidFill>
          <a:latin typeface="Times New Roman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660000"/>
          </a:solidFill>
          <a:latin typeface="Times New Roman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660000"/>
          </a:solidFill>
          <a:latin typeface="Times New Roman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660000"/>
          </a:solidFill>
          <a:latin typeface="Times New Roman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660000"/>
          </a:solidFill>
          <a:latin typeface="Times New Roman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660000"/>
          </a:solidFill>
          <a:latin typeface="Times New Roman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660000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rgbClr val="660000"/>
        </a:buClr>
        <a:buFont typeface="Times New Roman" pitchFamily="18" charset="0"/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rgbClr val="660000"/>
        </a:buClr>
        <a:buFont typeface="Times New Roman" pitchFamily="18" charset="0"/>
        <a:buChar char="•"/>
        <a:defRPr sz="29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rgbClr val="660000"/>
        </a:buClr>
        <a:buFont typeface="Times New Roman" pitchFamily="18" charset="0"/>
        <a:buChar char="•"/>
        <a:defRPr sz="29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rgbClr val="660000"/>
        </a:buClr>
        <a:buFont typeface="Times New Roman" pitchFamily="18" charset="0"/>
        <a:buChar char="•"/>
        <a:defRPr sz="2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rgbClr val="660000"/>
        </a:buClr>
        <a:buFont typeface="Times New Roman" pitchFamily="18" charset="0"/>
        <a:buChar char="•"/>
        <a:defRPr sz="29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rgbClr val="660000"/>
        </a:buClr>
        <a:buFont typeface="Times New Roman" pitchFamily="18" charset="0"/>
        <a:buChar char="•"/>
        <a:defRPr sz="29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rgbClr val="660000"/>
        </a:buClr>
        <a:buFont typeface="Times New Roman" pitchFamily="18" charset="0"/>
        <a:buChar char="•"/>
        <a:defRPr sz="29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rgbClr val="660000"/>
        </a:buClr>
        <a:buFont typeface="Times New Roman" pitchFamily="18" charset="0"/>
        <a:buChar char="•"/>
        <a:defRPr sz="29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rgbClr val="660000"/>
        </a:buClr>
        <a:buFont typeface="Times New Roman" pitchFamily="18" charset="0"/>
        <a:buChar char="•"/>
        <a:defRPr sz="2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F814534-3038-49BA-9EC4-4CA1F2DABB4C}" type="datetimeFigureOut">
              <a:rPr lang="en-GB" i="0" smtClean="0">
                <a:latin typeface="Georg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18/02/2018</a:t>
            </a:fld>
            <a:endParaRPr lang="en-GB" i="0">
              <a:latin typeface="Georgi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i="0">
              <a:latin typeface="Georgia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9E56C9A-5CC1-4CAC-B989-ED79A18A9A85}" type="slidenum">
              <a:rPr lang="en-GB" i="0" smtClean="0">
                <a:solidFill>
                  <a:srgbClr val="8CADAE">
                    <a:shade val="75000"/>
                  </a:srgbClr>
                </a:solidFill>
                <a:latin typeface="Georg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i="0">
              <a:solidFill>
                <a:srgbClr val="8CADAE">
                  <a:shade val="75000"/>
                </a:srgbClr>
              </a:solidFill>
              <a:latin typeface="Georgia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55326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umm.edu/future/diabetes.html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16117" y="381000"/>
            <a:ext cx="7772400" cy="2474524"/>
          </a:xfrm>
        </p:spPr>
        <p:txBody>
          <a:bodyPr/>
          <a:lstStyle/>
          <a:p>
            <a:pPr algn="ctr" eaLnBrk="1" hangingPunct="1"/>
            <a:r>
              <a:rPr lang="en-US" altLang="en-US" sz="2800" dirty="0" smtClean="0"/>
              <a:t>Endocrine Physiology</a:t>
            </a:r>
            <a:r>
              <a:rPr lang="en-US" altLang="en-US" sz="4300" dirty="0" smtClean="0"/>
              <a:t> </a:t>
            </a:r>
            <a:br>
              <a:rPr lang="en-US" altLang="en-US" sz="4300" dirty="0" smtClean="0"/>
            </a:br>
            <a:r>
              <a:rPr lang="en-US" altLang="en-US" sz="4300" dirty="0" smtClean="0"/>
              <a:t/>
            </a:r>
            <a:br>
              <a:rPr lang="en-US" altLang="en-US" sz="4300" dirty="0" smtClean="0"/>
            </a:br>
            <a:r>
              <a:rPr lang="en-US" altLang="en-US" sz="4300" dirty="0" err="1" smtClean="0">
                <a:solidFill>
                  <a:schemeClr val="tx1"/>
                </a:solidFill>
              </a:rPr>
              <a:t>Physiology</a:t>
            </a:r>
            <a:r>
              <a:rPr lang="en-US" altLang="en-US" sz="4300" dirty="0" smtClean="0">
                <a:solidFill>
                  <a:schemeClr val="tx1"/>
                </a:solidFill>
              </a:rPr>
              <a:t> of the pancreas and Insulin</a:t>
            </a:r>
          </a:p>
        </p:txBody>
      </p:sp>
      <p:pic>
        <p:nvPicPr>
          <p:cNvPr id="3075" name="Picture 8" descr="pancrea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581400"/>
            <a:ext cx="4419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2895600" y="2996625"/>
            <a:ext cx="34048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Georgia" pitchFamily="18" charset="0"/>
              </a:defRPr>
            </a:lvl1pPr>
            <a:lvl2pPr>
              <a:defRPr sz="2900">
                <a:solidFill>
                  <a:schemeClr val="tx1"/>
                </a:solidFill>
                <a:latin typeface="Georgia" pitchFamily="18" charset="0"/>
              </a:defRPr>
            </a:lvl2pPr>
            <a:lvl3pPr>
              <a:defRPr sz="2900">
                <a:solidFill>
                  <a:schemeClr val="tx1"/>
                </a:solidFill>
                <a:latin typeface="Georgia" pitchFamily="18" charset="0"/>
              </a:defRPr>
            </a:lvl3pPr>
            <a:lvl4pPr>
              <a:defRPr sz="2900">
                <a:solidFill>
                  <a:schemeClr val="tx1"/>
                </a:solidFill>
                <a:latin typeface="Georgia" pitchFamily="18" charset="0"/>
              </a:defRPr>
            </a:lvl4pPr>
            <a:lvl5pPr>
              <a:defRPr sz="2900">
                <a:solidFill>
                  <a:schemeClr val="tx1"/>
                </a:solidFill>
                <a:latin typeface="Georgia" pitchFamily="18" charset="0"/>
              </a:defRPr>
            </a:lvl5pPr>
            <a:lvl6pPr eaLnBrk="0" hangingPunct="0">
              <a:defRPr sz="2900">
                <a:solidFill>
                  <a:schemeClr val="tx1"/>
                </a:solidFill>
                <a:latin typeface="Georgia" pitchFamily="18" charset="0"/>
              </a:defRPr>
            </a:lvl6pPr>
            <a:lvl7pPr eaLnBrk="0" hangingPunct="0">
              <a:defRPr sz="2900">
                <a:solidFill>
                  <a:schemeClr val="tx1"/>
                </a:solidFill>
                <a:latin typeface="Georgia" pitchFamily="18" charset="0"/>
              </a:defRPr>
            </a:lvl7pPr>
            <a:lvl8pPr eaLnBrk="0" hangingPunct="0">
              <a:defRPr sz="2900">
                <a:solidFill>
                  <a:schemeClr val="tx1"/>
                </a:solidFill>
                <a:latin typeface="Georgia" pitchFamily="18" charset="0"/>
              </a:defRPr>
            </a:lvl8pPr>
            <a:lvl9pPr eaLnBrk="0" hangingPunct="0">
              <a:defRPr sz="29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en-US" altLang="en-US" sz="3200" b="1" dirty="0">
                <a:solidFill>
                  <a:srgbClr val="660000"/>
                </a:solidFill>
                <a:latin typeface="Calibri" pitchFamily="34" charset="0"/>
                <a:cs typeface="Calibri" pitchFamily="34" charset="0"/>
              </a:rPr>
              <a:t>Dr. </a:t>
            </a:r>
            <a:r>
              <a:rPr lang="en-US" altLang="en-US" sz="3200" b="1" dirty="0" smtClean="0">
                <a:solidFill>
                  <a:srgbClr val="660000"/>
                </a:solidFill>
                <a:latin typeface="Calibri" pitchFamily="34" charset="0"/>
                <a:cs typeface="Calibri" pitchFamily="34" charset="0"/>
              </a:rPr>
              <a:t>Ahmed </a:t>
            </a:r>
            <a:r>
              <a:rPr lang="en-US" altLang="en-US" sz="3200" b="1" dirty="0" err="1" smtClean="0">
                <a:solidFill>
                  <a:srgbClr val="660000"/>
                </a:solidFill>
                <a:latin typeface="Calibri" pitchFamily="34" charset="0"/>
                <a:cs typeface="Calibri" pitchFamily="34" charset="0"/>
              </a:rPr>
              <a:t>Alsabih</a:t>
            </a:r>
            <a:endParaRPr lang="en-US" altLang="en-US" sz="3200" b="1" dirty="0">
              <a:solidFill>
                <a:srgbClr val="66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8" y="124766"/>
            <a:ext cx="25622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insulin-secretion-w5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62000"/>
            <a:ext cx="59436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6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763000" cy="476250"/>
          </a:xfrm>
          <a:noFill/>
        </p:spPr>
        <p:txBody>
          <a:bodyPr/>
          <a:lstStyle/>
          <a:p>
            <a:pPr eaLnBrk="1" hangingPunct="1"/>
            <a:r>
              <a:rPr lang="en-US" altLang="en-US" sz="2800" smtClean="0"/>
              <a:t>Glucose is the primary stimulator of insulin secretion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4763"/>
            <a:ext cx="9113837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17463"/>
            <a:ext cx="9144000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467100" y="533400"/>
            <a:ext cx="2184400" cy="646331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>
            <a:spAutoFit/>
            <a:flatTx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i="0" dirty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 Blood glucose concentration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3467100" y="3032125"/>
            <a:ext cx="2184400" cy="369332"/>
          </a:xfrm>
          <a:prstGeom prst="rect">
            <a:avLst/>
          </a:prstGeom>
          <a:solidFill>
            <a:srgbClr val="00FFCC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CC"/>
            </a:extrusionClr>
          </a:sp3d>
        </p:spPr>
        <p:txBody>
          <a:bodyPr>
            <a:spAutoFit/>
            <a:flatTx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i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Islet  cells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3390900" y="3810000"/>
            <a:ext cx="23368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>
            <a:spAutoFit/>
            <a:flatTx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i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Insulin secretion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3276600" y="4648200"/>
            <a:ext cx="2565400" cy="1477328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FF"/>
            </a:extrusionClr>
          </a:sp3d>
        </p:spPr>
        <p:txBody>
          <a:bodyPr>
            <a:spAutoFit/>
            <a:flatTx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i="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 Blood glucose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i="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 Blood fatty acids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i="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 Blood amino acid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i="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 Protein synthesis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i="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 Fuel storage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4368800" y="4206875"/>
            <a:ext cx="38258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i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/>
                <a:sym typeface="Symbol" pitchFamily="18" charset="2"/>
              </a:rPr>
              <a:t>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4368800" y="3382963"/>
            <a:ext cx="38258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i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/>
                <a:sym typeface="Symbol" pitchFamily="18" charset="2"/>
              </a:rPr>
              <a:t></a:t>
            </a:r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>
            <a:off x="4572000" y="1981200"/>
            <a:ext cx="0" cy="990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467100" y="1660525"/>
            <a:ext cx="2184400" cy="36933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>
            <a:spAutoFit/>
            <a:flatTx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i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Major control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367213" y="1219200"/>
            <a:ext cx="38258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i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/>
                <a:sym typeface="Symbol" pitchFamily="18" charset="2"/>
              </a:rPr>
              <a:t>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381000" y="3048000"/>
            <a:ext cx="2362200" cy="646331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ECFF"/>
            </a:extrusionClr>
          </a:sp3d>
        </p:spPr>
        <p:txBody>
          <a:bodyPr>
            <a:spAutoFit/>
            <a:flatTx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i="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Parasympathetic stimulation</a:t>
            </a:r>
          </a:p>
        </p:txBody>
      </p:sp>
      <p:sp>
        <p:nvSpPr>
          <p:cNvPr id="9233" name="Line 17"/>
          <p:cNvSpPr>
            <a:spLocks noChangeShapeType="1"/>
          </p:cNvSpPr>
          <p:nvPr/>
        </p:nvSpPr>
        <p:spPr bwMode="auto">
          <a:xfrm flipH="1">
            <a:off x="5715000" y="3200400"/>
            <a:ext cx="609600" cy="0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6324600" y="3032125"/>
            <a:ext cx="2362200" cy="92333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ECFF"/>
            </a:extrusionClr>
          </a:sp3d>
        </p:spPr>
        <p:txBody>
          <a:bodyPr>
            <a:spAutoFit/>
            <a:flatTx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i="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Sympathetic stimulation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i="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(and epinephrine)</a:t>
            </a:r>
          </a:p>
        </p:txBody>
      </p:sp>
      <p:sp>
        <p:nvSpPr>
          <p:cNvPr id="9234" name="Line 18"/>
          <p:cNvSpPr>
            <a:spLocks noChangeShapeType="1"/>
          </p:cNvSpPr>
          <p:nvPr/>
        </p:nvSpPr>
        <p:spPr bwMode="auto">
          <a:xfrm>
            <a:off x="5943600" y="2971800"/>
            <a:ext cx="2286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235" name="Line 19"/>
          <p:cNvSpPr>
            <a:spLocks noChangeShapeType="1"/>
          </p:cNvSpPr>
          <p:nvPr/>
        </p:nvSpPr>
        <p:spPr bwMode="auto">
          <a:xfrm>
            <a:off x="2819400" y="3200400"/>
            <a:ext cx="6096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 i="0">
              <a:solidFill>
                <a:prstClr val="black"/>
              </a:solidFill>
              <a:latin typeface="Georgia"/>
            </a:endParaRP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3048000" y="2819400"/>
            <a:ext cx="228600" cy="228600"/>
            <a:chOff x="3240" y="1296"/>
            <a:chExt cx="144" cy="144"/>
          </a:xfrm>
        </p:grpSpPr>
        <p:sp>
          <p:nvSpPr>
            <p:cNvPr id="9236" name="Line 20"/>
            <p:cNvSpPr>
              <a:spLocks noChangeShapeType="1"/>
            </p:cNvSpPr>
            <p:nvPr/>
          </p:nvSpPr>
          <p:spPr bwMode="auto">
            <a:xfrm>
              <a:off x="3240" y="1368"/>
              <a:ext cx="14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i="0">
                <a:solidFill>
                  <a:prstClr val="black"/>
                </a:solidFill>
              </a:endParaRPr>
            </a:p>
          </p:txBody>
        </p:sp>
        <p:sp>
          <p:nvSpPr>
            <p:cNvPr id="9237" name="Line 21"/>
            <p:cNvSpPr>
              <a:spLocks noChangeShapeType="1"/>
            </p:cNvSpPr>
            <p:nvPr/>
          </p:nvSpPr>
          <p:spPr bwMode="auto">
            <a:xfrm rot="-5400000">
              <a:off x="3240" y="1368"/>
              <a:ext cx="14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i="0">
                <a:solidFill>
                  <a:prstClr val="black"/>
                </a:solidFill>
              </a:endParaRPr>
            </a:p>
          </p:txBody>
        </p:sp>
      </p:grpSp>
      <p:sp>
        <p:nvSpPr>
          <p:cNvPr id="9239" name="Line 23"/>
          <p:cNvSpPr>
            <a:spLocks noChangeShapeType="1"/>
          </p:cNvSpPr>
          <p:nvPr/>
        </p:nvSpPr>
        <p:spPr bwMode="auto">
          <a:xfrm>
            <a:off x="5257800" y="2362200"/>
            <a:ext cx="0" cy="609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241" name="Line 25"/>
          <p:cNvSpPr>
            <a:spLocks noChangeShapeType="1"/>
          </p:cNvSpPr>
          <p:nvPr/>
        </p:nvSpPr>
        <p:spPr bwMode="auto">
          <a:xfrm>
            <a:off x="5257800" y="2362200"/>
            <a:ext cx="22098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242" name="Line 26"/>
          <p:cNvSpPr>
            <a:spLocks noChangeShapeType="1"/>
          </p:cNvSpPr>
          <p:nvPr/>
        </p:nvSpPr>
        <p:spPr bwMode="auto">
          <a:xfrm flipV="1">
            <a:off x="7467600" y="1905000"/>
            <a:ext cx="0" cy="4572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244" name="Line 28"/>
          <p:cNvSpPr>
            <a:spLocks noChangeShapeType="1"/>
          </p:cNvSpPr>
          <p:nvPr/>
        </p:nvSpPr>
        <p:spPr bwMode="auto">
          <a:xfrm flipV="1">
            <a:off x="2438400" y="1752600"/>
            <a:ext cx="0" cy="609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381000" y="1050925"/>
            <a:ext cx="2362200" cy="646331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ECFF"/>
            </a:extrusionClr>
          </a:sp3d>
        </p:spPr>
        <p:txBody>
          <a:bodyPr>
            <a:spAutoFit/>
            <a:flatTx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i="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 Gastrointestinal hormones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6324600" y="1219200"/>
            <a:ext cx="2362200" cy="646331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ECFF"/>
            </a:extrusionClr>
          </a:sp3d>
        </p:spPr>
        <p:txBody>
          <a:bodyPr>
            <a:spAutoFit/>
            <a:flatTx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i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 Blood amino acid conc.</a:t>
            </a:r>
          </a:p>
        </p:txBody>
      </p:sp>
      <p:sp>
        <p:nvSpPr>
          <p:cNvPr id="9243" name="Line 27"/>
          <p:cNvSpPr>
            <a:spLocks noChangeShapeType="1"/>
          </p:cNvSpPr>
          <p:nvPr/>
        </p:nvSpPr>
        <p:spPr bwMode="auto">
          <a:xfrm flipH="1">
            <a:off x="2438400" y="2362200"/>
            <a:ext cx="14478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240" name="Line 24"/>
          <p:cNvSpPr>
            <a:spLocks noChangeShapeType="1"/>
          </p:cNvSpPr>
          <p:nvPr/>
        </p:nvSpPr>
        <p:spPr bwMode="auto">
          <a:xfrm>
            <a:off x="3886200" y="2362200"/>
            <a:ext cx="0" cy="609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 i="0">
              <a:solidFill>
                <a:prstClr val="black"/>
              </a:solidFill>
              <a:latin typeface="Georgia"/>
            </a:endParaRPr>
          </a:p>
        </p:txBody>
      </p: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3962400" y="2590800"/>
            <a:ext cx="228600" cy="228600"/>
            <a:chOff x="3240" y="1296"/>
            <a:chExt cx="144" cy="144"/>
          </a:xfrm>
        </p:grpSpPr>
        <p:sp>
          <p:nvSpPr>
            <p:cNvPr id="9246" name="Line 30"/>
            <p:cNvSpPr>
              <a:spLocks noChangeShapeType="1"/>
            </p:cNvSpPr>
            <p:nvPr/>
          </p:nvSpPr>
          <p:spPr bwMode="auto">
            <a:xfrm>
              <a:off x="3240" y="1368"/>
              <a:ext cx="14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i="0">
                <a:solidFill>
                  <a:prstClr val="black"/>
                </a:solidFill>
              </a:endParaRPr>
            </a:p>
          </p:txBody>
        </p:sp>
        <p:sp>
          <p:nvSpPr>
            <p:cNvPr id="9247" name="Line 31"/>
            <p:cNvSpPr>
              <a:spLocks noChangeShapeType="1"/>
            </p:cNvSpPr>
            <p:nvPr/>
          </p:nvSpPr>
          <p:spPr bwMode="auto">
            <a:xfrm rot="-5400000">
              <a:off x="3240" y="1368"/>
              <a:ext cx="14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i="0">
                <a:solidFill>
                  <a:prstClr val="black"/>
                </a:solidFill>
              </a:endParaRPr>
            </a:p>
          </p:txBody>
        </p: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4724400" y="2590800"/>
            <a:ext cx="228600" cy="228600"/>
            <a:chOff x="3240" y="1296"/>
            <a:chExt cx="144" cy="144"/>
          </a:xfrm>
        </p:grpSpPr>
        <p:sp>
          <p:nvSpPr>
            <p:cNvPr id="9249" name="Line 33"/>
            <p:cNvSpPr>
              <a:spLocks noChangeShapeType="1"/>
            </p:cNvSpPr>
            <p:nvPr/>
          </p:nvSpPr>
          <p:spPr bwMode="auto">
            <a:xfrm>
              <a:off x="3240" y="1368"/>
              <a:ext cx="14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i="0">
                <a:solidFill>
                  <a:prstClr val="black"/>
                </a:solidFill>
              </a:endParaRPr>
            </a:p>
          </p:txBody>
        </p:sp>
        <p:sp>
          <p:nvSpPr>
            <p:cNvPr id="9250" name="Line 34"/>
            <p:cNvSpPr>
              <a:spLocks noChangeShapeType="1"/>
            </p:cNvSpPr>
            <p:nvPr/>
          </p:nvSpPr>
          <p:spPr bwMode="auto">
            <a:xfrm rot="-5400000">
              <a:off x="3240" y="1368"/>
              <a:ext cx="14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i="0"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5410200" y="2590800"/>
            <a:ext cx="228600" cy="228600"/>
            <a:chOff x="3240" y="1296"/>
            <a:chExt cx="144" cy="144"/>
          </a:xfrm>
        </p:grpSpPr>
        <p:sp>
          <p:nvSpPr>
            <p:cNvPr id="9252" name="Line 36"/>
            <p:cNvSpPr>
              <a:spLocks noChangeShapeType="1"/>
            </p:cNvSpPr>
            <p:nvPr/>
          </p:nvSpPr>
          <p:spPr bwMode="auto">
            <a:xfrm>
              <a:off x="3240" y="1368"/>
              <a:ext cx="14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i="0">
                <a:solidFill>
                  <a:prstClr val="black"/>
                </a:solidFill>
              </a:endParaRPr>
            </a:p>
          </p:txBody>
        </p:sp>
        <p:sp>
          <p:nvSpPr>
            <p:cNvPr id="9253" name="Line 37"/>
            <p:cNvSpPr>
              <a:spLocks noChangeShapeType="1"/>
            </p:cNvSpPr>
            <p:nvPr/>
          </p:nvSpPr>
          <p:spPr bwMode="auto">
            <a:xfrm rot="-5400000">
              <a:off x="3240" y="1368"/>
              <a:ext cx="14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i="0">
                <a:solidFill>
                  <a:prstClr val="black"/>
                </a:solidFill>
              </a:endParaRPr>
            </a:p>
          </p:txBody>
        </p:sp>
      </p:grpSp>
      <p:sp>
        <p:nvSpPr>
          <p:cNvPr id="9254" name="Text Box 38"/>
          <p:cNvSpPr txBox="1">
            <a:spLocks noChangeArrowheads="1"/>
          </p:cNvSpPr>
          <p:nvPr/>
        </p:nvSpPr>
        <p:spPr bwMode="auto">
          <a:xfrm>
            <a:off x="381000" y="2193925"/>
            <a:ext cx="16764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>
            <a:spAutoFit/>
            <a:flatTx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i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Food intake</a:t>
            </a:r>
          </a:p>
        </p:txBody>
      </p:sp>
      <p:sp>
        <p:nvSpPr>
          <p:cNvPr id="9255" name="Text Box 39"/>
          <p:cNvSpPr txBox="1">
            <a:spLocks noChangeArrowheads="1"/>
          </p:cNvSpPr>
          <p:nvPr/>
        </p:nvSpPr>
        <p:spPr bwMode="auto">
          <a:xfrm>
            <a:off x="1065213" y="2590800"/>
            <a:ext cx="38258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i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/>
                <a:sym typeface="Symbol" pitchFamily="18" charset="2"/>
              </a:rPr>
              <a:t></a:t>
            </a:r>
          </a:p>
        </p:txBody>
      </p:sp>
      <p:sp>
        <p:nvSpPr>
          <p:cNvPr id="9256" name="Text Box 40"/>
          <p:cNvSpPr txBox="1">
            <a:spLocks noChangeArrowheads="1"/>
          </p:cNvSpPr>
          <p:nvPr/>
        </p:nvSpPr>
        <p:spPr bwMode="auto">
          <a:xfrm>
            <a:off x="1065213" y="1752600"/>
            <a:ext cx="38258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i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/>
                <a:sym typeface="Symbol" pitchFamily="18" charset="2"/>
              </a:rPr>
              <a:t></a:t>
            </a:r>
          </a:p>
        </p:txBody>
      </p: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1447800" y="2667000"/>
            <a:ext cx="228600" cy="228600"/>
            <a:chOff x="3240" y="1296"/>
            <a:chExt cx="144" cy="144"/>
          </a:xfrm>
        </p:grpSpPr>
        <p:sp>
          <p:nvSpPr>
            <p:cNvPr id="9258" name="Line 42"/>
            <p:cNvSpPr>
              <a:spLocks noChangeShapeType="1"/>
            </p:cNvSpPr>
            <p:nvPr/>
          </p:nvSpPr>
          <p:spPr bwMode="auto">
            <a:xfrm>
              <a:off x="3240" y="1368"/>
              <a:ext cx="14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i="0">
                <a:solidFill>
                  <a:prstClr val="black"/>
                </a:solidFill>
              </a:endParaRPr>
            </a:p>
          </p:txBody>
        </p:sp>
        <p:sp>
          <p:nvSpPr>
            <p:cNvPr id="9259" name="Line 43"/>
            <p:cNvSpPr>
              <a:spLocks noChangeShapeType="1"/>
            </p:cNvSpPr>
            <p:nvPr/>
          </p:nvSpPr>
          <p:spPr bwMode="auto">
            <a:xfrm rot="-5400000">
              <a:off x="3240" y="1368"/>
              <a:ext cx="14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i="0">
                <a:solidFill>
                  <a:prstClr val="black"/>
                </a:solidFill>
              </a:endParaRPr>
            </a:p>
          </p:txBody>
        </p:sp>
      </p:grpSp>
      <p:grpSp>
        <p:nvGrpSpPr>
          <p:cNvPr id="7" name="Group 44"/>
          <p:cNvGrpSpPr>
            <a:grpSpLocks/>
          </p:cNvGrpSpPr>
          <p:nvPr/>
        </p:nvGrpSpPr>
        <p:grpSpPr bwMode="auto">
          <a:xfrm>
            <a:off x="1447800" y="1828800"/>
            <a:ext cx="228600" cy="228600"/>
            <a:chOff x="3240" y="1296"/>
            <a:chExt cx="144" cy="144"/>
          </a:xfrm>
        </p:grpSpPr>
        <p:sp>
          <p:nvSpPr>
            <p:cNvPr id="9261" name="Line 45"/>
            <p:cNvSpPr>
              <a:spLocks noChangeShapeType="1"/>
            </p:cNvSpPr>
            <p:nvPr/>
          </p:nvSpPr>
          <p:spPr bwMode="auto">
            <a:xfrm>
              <a:off x="3240" y="1368"/>
              <a:ext cx="14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i="0">
                <a:solidFill>
                  <a:prstClr val="black"/>
                </a:solidFill>
              </a:endParaRPr>
            </a:p>
          </p:txBody>
        </p:sp>
        <p:sp>
          <p:nvSpPr>
            <p:cNvPr id="9262" name="Line 46"/>
            <p:cNvSpPr>
              <a:spLocks noChangeShapeType="1"/>
            </p:cNvSpPr>
            <p:nvPr/>
          </p:nvSpPr>
          <p:spPr bwMode="auto">
            <a:xfrm rot="-5400000">
              <a:off x="3240" y="1368"/>
              <a:ext cx="14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i="0">
                <a:solidFill>
                  <a:prstClr val="black"/>
                </a:solidFill>
              </a:endParaRPr>
            </a:p>
          </p:txBody>
        </p:sp>
      </p:grpSp>
      <p:sp>
        <p:nvSpPr>
          <p:cNvPr id="9263" name="Text Box 47"/>
          <p:cNvSpPr txBox="1">
            <a:spLocks noChangeArrowheads="1"/>
          </p:cNvSpPr>
          <p:nvPr/>
        </p:nvSpPr>
        <p:spPr bwMode="auto">
          <a:xfrm>
            <a:off x="533400" y="4645025"/>
            <a:ext cx="2209800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i="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Factors controlling insulin secretion</a:t>
            </a:r>
          </a:p>
        </p:txBody>
      </p:sp>
    </p:spTree>
    <p:extLst>
      <p:ext uri="{BB962C8B-B14F-4D97-AF65-F5344CB8AC3E}">
        <p14:creationId xmlns:p14="http://schemas.microsoft.com/office/powerpoint/2010/main" val="21898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  <p:bldP spid="9225" grpId="0" animBg="1"/>
      <p:bldP spid="9226" grpId="0"/>
      <p:bldP spid="9228" grpId="0" animBg="1"/>
      <p:bldP spid="9221" grpId="0" animBg="1"/>
      <p:bldP spid="9222" grpId="0"/>
      <p:bldP spid="9230" grpId="0" animBg="1"/>
      <p:bldP spid="9233" grpId="0" animBg="1"/>
      <p:bldP spid="9232" grpId="0" animBg="1"/>
      <p:bldP spid="9234" grpId="0" animBg="1"/>
      <p:bldP spid="9235" grpId="0" animBg="1"/>
      <p:bldP spid="9239" grpId="0" animBg="1"/>
      <p:bldP spid="9241" grpId="0" animBg="1"/>
      <p:bldP spid="9242" grpId="0" animBg="1"/>
      <p:bldP spid="9244" grpId="0" animBg="1"/>
      <p:bldP spid="9229" grpId="0" animBg="1"/>
      <p:bldP spid="9231" grpId="0" animBg="1"/>
      <p:bldP spid="9243" grpId="0" animBg="1"/>
      <p:bldP spid="9240" grpId="0" animBg="1"/>
      <p:bldP spid="9254" grpId="0" animBg="1"/>
      <p:bldP spid="9255" grpId="0"/>
      <p:bldP spid="9256" grpId="0"/>
      <p:bldP spid="926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6387" name="Picture 4" descr="Untitled-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73138"/>
            <a:ext cx="8839200" cy="490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381000" y="2057400"/>
            <a:ext cx="2057400" cy="304800"/>
          </a:xfrm>
          <a:prstGeom prst="rect">
            <a:avLst/>
          </a:prstGeom>
          <a:noFill/>
          <a:ln w="28575">
            <a:solidFill>
              <a:srgbClr val="33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5105400" y="1981200"/>
            <a:ext cx="1447800" cy="3810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6390" name="Rectangle 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Regulation of Insulin Secretion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763000" cy="534988"/>
          </a:xfrm>
        </p:spPr>
        <p:txBody>
          <a:bodyPr/>
          <a:lstStyle/>
          <a:p>
            <a:r>
              <a:rPr lang="en-US" altLang="en-US" smtClean="0"/>
              <a:t>Insulin Receptor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304800" y="2343150"/>
            <a:ext cx="8686800" cy="2055813"/>
          </a:xfrm>
        </p:spPr>
        <p:txBody>
          <a:bodyPr/>
          <a:lstStyle/>
          <a:p>
            <a:r>
              <a:rPr lang="en-US" altLang="en-US" smtClean="0"/>
              <a:t>the insulin receptor is a transmembrane receptor</a:t>
            </a:r>
          </a:p>
          <a:p>
            <a:r>
              <a:rPr lang="en-US" altLang="en-US" smtClean="0"/>
              <a:t>belongs to the large class of </a:t>
            </a:r>
            <a:r>
              <a:rPr lang="en-US" altLang="en-US" b="1" smtClean="0"/>
              <a:t>tyrosine kinase receptors</a:t>
            </a:r>
          </a:p>
          <a:p>
            <a:r>
              <a:rPr lang="en-US" altLang="en-US" smtClean="0"/>
              <a:t>Made of two alpha subunits and two beta subunits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8435" name="Content Placeholder 4" descr="gghgh.bm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623888"/>
            <a:ext cx="7391400" cy="6234112"/>
          </a:xfrm>
        </p:spPr>
      </p:pic>
      <p:sp>
        <p:nvSpPr>
          <p:cNvPr id="18436" name="AutoShape 2" descr="https://mail.google.com/mail/?attid=0.1&amp;disp=emb&amp;view=att&amp;th=12fee7ba47167484"/>
          <p:cNvSpPr>
            <a:spLocks noChangeAspect="1" noChangeArrowheads="1"/>
          </p:cNvSpPr>
          <p:nvPr/>
        </p:nvSpPr>
        <p:spPr bwMode="auto">
          <a:xfrm>
            <a:off x="7620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304800" y="2514600"/>
            <a:ext cx="8686800" cy="839788"/>
          </a:xfrm>
        </p:spPr>
        <p:txBody>
          <a:bodyPr/>
          <a:lstStyle/>
          <a:p>
            <a:pPr algn="ctr">
              <a:buFont typeface="Times New Roman" pitchFamily="18" charset="0"/>
              <a:buNone/>
            </a:pPr>
            <a:r>
              <a:rPr lang="en-US" altLang="en-US" sz="5400" b="1" smtClean="0"/>
              <a:t>Actions of insulin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304800" y="674688"/>
            <a:ext cx="8686800" cy="6118225"/>
          </a:xfrm>
        </p:spPr>
        <p:txBody>
          <a:bodyPr/>
          <a:lstStyle/>
          <a:p>
            <a:r>
              <a:rPr lang="en-US" altLang="en-US" dirty="0" smtClean="0">
                <a:solidFill>
                  <a:srgbClr val="FF0000"/>
                </a:solidFill>
              </a:rPr>
              <a:t>Rapid (seconds)</a:t>
            </a:r>
          </a:p>
          <a:p>
            <a:r>
              <a:rPr lang="en-US" altLang="en-US" dirty="0" smtClean="0"/>
              <a:t>(+) transport of glucose, amino acids, K+ into insulin-sensitive cells</a:t>
            </a:r>
          </a:p>
          <a:p>
            <a:r>
              <a:rPr lang="en-US" altLang="en-US" dirty="0" smtClean="0">
                <a:solidFill>
                  <a:srgbClr val="FF0000"/>
                </a:solidFill>
              </a:rPr>
              <a:t>Intermediate (minutes)</a:t>
            </a:r>
          </a:p>
          <a:p>
            <a:r>
              <a:rPr lang="en-US" altLang="en-US" dirty="0" smtClean="0"/>
              <a:t> (+) protein synthesis</a:t>
            </a:r>
          </a:p>
          <a:p>
            <a:r>
              <a:rPr lang="en-US" altLang="en-US" dirty="0" smtClean="0"/>
              <a:t>(-) protein  degradation</a:t>
            </a:r>
          </a:p>
          <a:p>
            <a:r>
              <a:rPr lang="en-US" altLang="en-US" dirty="0" smtClean="0"/>
              <a:t>(+) of glycolytic enzymes and glycogen synthase</a:t>
            </a:r>
          </a:p>
          <a:p>
            <a:r>
              <a:rPr lang="en-US" altLang="en-US" dirty="0" smtClean="0"/>
              <a:t>(-) </a:t>
            </a:r>
            <a:r>
              <a:rPr lang="en-US" altLang="en-US" dirty="0" err="1" smtClean="0"/>
              <a:t>phosphorylase</a:t>
            </a:r>
            <a:r>
              <a:rPr lang="en-US" altLang="en-US" dirty="0" smtClean="0"/>
              <a:t> and </a:t>
            </a:r>
            <a:r>
              <a:rPr lang="en-US" altLang="en-US" dirty="0" err="1" smtClean="0"/>
              <a:t>gluconeogenic</a:t>
            </a:r>
            <a:r>
              <a:rPr lang="en-US" altLang="en-US" dirty="0" smtClean="0"/>
              <a:t> enzymes </a:t>
            </a:r>
          </a:p>
          <a:p>
            <a:r>
              <a:rPr lang="en-US" altLang="en-US" dirty="0" smtClean="0">
                <a:solidFill>
                  <a:srgbClr val="FF0000"/>
                </a:solidFill>
              </a:rPr>
              <a:t>Delayed (hours)</a:t>
            </a:r>
          </a:p>
          <a:p>
            <a:r>
              <a:rPr lang="en-US" altLang="en-US" dirty="0" smtClean="0"/>
              <a:t>(+) mRNAs for </a:t>
            </a:r>
            <a:r>
              <a:rPr lang="en-US" altLang="en-US" dirty="0" err="1" smtClean="0"/>
              <a:t>lipogenic</a:t>
            </a:r>
            <a:r>
              <a:rPr lang="en-US" altLang="en-US" dirty="0" smtClean="0"/>
              <a:t> and other enzymes</a:t>
            </a:r>
          </a:p>
          <a:p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763000" cy="979488"/>
          </a:xfrm>
        </p:spPr>
        <p:txBody>
          <a:bodyPr/>
          <a:lstStyle/>
          <a:p>
            <a:r>
              <a:rPr lang="en-US" altLang="en-US" smtClean="0"/>
              <a:t>Action of insulin on Adipose tissue</a:t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304800" y="1166813"/>
            <a:ext cx="8686800" cy="5133975"/>
          </a:xfrm>
        </p:spPr>
        <p:txBody>
          <a:bodyPr/>
          <a:lstStyle/>
          <a:p>
            <a:r>
              <a:rPr lang="en-US" altLang="en-US" dirty="0" smtClean="0"/>
              <a:t>(+) glucose entry</a:t>
            </a:r>
          </a:p>
          <a:p>
            <a:r>
              <a:rPr lang="en-US" altLang="en-US" dirty="0" smtClean="0"/>
              <a:t> (+) fatty acid synthesis</a:t>
            </a:r>
          </a:p>
          <a:p>
            <a:r>
              <a:rPr lang="en-US" altLang="en-US" dirty="0" smtClean="0"/>
              <a:t>(+) glycerol phosphate synthesis</a:t>
            </a:r>
          </a:p>
          <a:p>
            <a:r>
              <a:rPr lang="en-US" altLang="en-US" dirty="0" smtClean="0"/>
              <a:t>(+) triglyceride deposition</a:t>
            </a:r>
          </a:p>
          <a:p>
            <a:r>
              <a:rPr lang="en-US" altLang="en-US" dirty="0" smtClean="0"/>
              <a:t>(+)lipoprotein lipase</a:t>
            </a:r>
          </a:p>
          <a:p>
            <a:r>
              <a:rPr lang="en-US" altLang="en-US" dirty="0" smtClean="0"/>
              <a:t>(-) of hormone-sensitive lipase</a:t>
            </a:r>
          </a:p>
          <a:p>
            <a:r>
              <a:rPr lang="en-US" altLang="en-US" dirty="0" smtClean="0"/>
              <a:t>(+) K uptake</a:t>
            </a:r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550988"/>
            <a:ext cx="8686800" cy="43688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00"/>
                </a:solidFill>
              </a:rPr>
              <a:t>A triangular gland, which has both exocrine and endocrine cells, located behind the stomach </a:t>
            </a:r>
          </a:p>
          <a:p>
            <a:pPr eaLnBrk="1" hangingPunct="1"/>
            <a:r>
              <a:rPr lang="en-US" altLang="en-US" smtClean="0">
                <a:solidFill>
                  <a:srgbClr val="000000"/>
                </a:solidFill>
              </a:rPr>
              <a:t>Strategic location</a:t>
            </a:r>
          </a:p>
          <a:p>
            <a:pPr eaLnBrk="1" hangingPunct="1"/>
            <a:r>
              <a:rPr lang="en-US" altLang="en-US" smtClean="0">
                <a:solidFill>
                  <a:srgbClr val="000000"/>
                </a:solidFill>
              </a:rPr>
              <a:t>Acinar cells produce an enzyme-rich juice used for digestion (exocrine product)</a:t>
            </a:r>
          </a:p>
          <a:p>
            <a:pPr eaLnBrk="1" hangingPunct="1"/>
            <a:r>
              <a:rPr lang="en-US" altLang="en-US" smtClean="0">
                <a:solidFill>
                  <a:srgbClr val="000000"/>
                </a:solidFill>
              </a:rPr>
              <a:t>Pancreatic islets (</a:t>
            </a:r>
            <a:r>
              <a:rPr lang="en-US" altLang="en-US" b="1" smtClean="0">
                <a:solidFill>
                  <a:srgbClr val="000000"/>
                </a:solidFill>
              </a:rPr>
              <a:t>islets of Langerhans</a:t>
            </a:r>
            <a:r>
              <a:rPr lang="en-US" altLang="en-US" smtClean="0">
                <a:solidFill>
                  <a:srgbClr val="000000"/>
                </a:solidFill>
              </a:rPr>
              <a:t>) produce hormones involved in regulating fuel storage and use.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Pancreas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Untitled-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8688"/>
            <a:ext cx="9144000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96850" y="79375"/>
            <a:ext cx="87630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200" b="1" i="0">
                <a:solidFill>
                  <a:srgbClr val="660000"/>
                </a:solidFill>
              </a:rPr>
              <a:t>Action of insulin on Fat: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763000" cy="979488"/>
          </a:xfrm>
        </p:spPr>
        <p:txBody>
          <a:bodyPr/>
          <a:lstStyle/>
          <a:p>
            <a:r>
              <a:rPr lang="en-US" altLang="en-US" smtClean="0"/>
              <a:t>Action of insulin on Muscle: </a:t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304800" y="585788"/>
            <a:ext cx="8686800" cy="6296025"/>
          </a:xfrm>
        </p:spPr>
        <p:txBody>
          <a:bodyPr/>
          <a:lstStyle/>
          <a:p>
            <a:pPr>
              <a:buFont typeface="Times New Roman" pitchFamily="18" charset="0"/>
              <a:buNone/>
            </a:pPr>
            <a:endParaRPr lang="en-US" altLang="en-US" smtClean="0"/>
          </a:p>
          <a:p>
            <a:r>
              <a:rPr lang="en-US" altLang="en-US" smtClean="0"/>
              <a:t>(+) glucose entry</a:t>
            </a:r>
          </a:p>
          <a:p>
            <a:r>
              <a:rPr lang="en-US" altLang="en-US" smtClean="0"/>
              <a:t>(+) glycogen synthesis</a:t>
            </a:r>
          </a:p>
          <a:p>
            <a:r>
              <a:rPr lang="en-US" altLang="en-US" smtClean="0"/>
              <a:t>(+) amino acid uptake</a:t>
            </a:r>
          </a:p>
          <a:p>
            <a:r>
              <a:rPr lang="en-US" altLang="en-US" smtClean="0"/>
              <a:t>(+) protein synthesis in ribosomes</a:t>
            </a:r>
          </a:p>
          <a:p>
            <a:r>
              <a:rPr lang="en-US" altLang="en-US" smtClean="0"/>
              <a:t>(-) protein catabolism</a:t>
            </a:r>
          </a:p>
          <a:p>
            <a:r>
              <a:rPr lang="en-US" altLang="en-US" smtClean="0"/>
              <a:t>(-) release of gluconeogenic aminco acids</a:t>
            </a:r>
          </a:p>
          <a:p>
            <a:r>
              <a:rPr lang="en-US" altLang="en-US" smtClean="0"/>
              <a:t>(+) ketone uptake</a:t>
            </a:r>
          </a:p>
          <a:p>
            <a:r>
              <a:rPr lang="en-US" altLang="en-US" smtClean="0"/>
              <a:t>(+) K uptake</a:t>
            </a:r>
          </a:p>
          <a:p>
            <a:endParaRPr lang="en-US" altLang="en-US" smtClean="0"/>
          </a:p>
          <a:p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Untitled-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589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96850" y="79375"/>
            <a:ext cx="87630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200" b="1" i="0">
                <a:solidFill>
                  <a:srgbClr val="660000"/>
                </a:solidFill>
              </a:rPr>
              <a:t>Action of insulin on Muscle: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763000" cy="979488"/>
          </a:xfrm>
        </p:spPr>
        <p:txBody>
          <a:bodyPr/>
          <a:lstStyle/>
          <a:p>
            <a:r>
              <a:rPr lang="en-US" altLang="en-US" smtClean="0"/>
              <a:t>Action of insulin on Liver: </a:t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686800" cy="5596917"/>
          </a:xfrm>
        </p:spPr>
        <p:txBody>
          <a:bodyPr/>
          <a:lstStyle/>
          <a:p>
            <a:pPr>
              <a:buFont typeface="Times New Roman" pitchFamily="18" charset="0"/>
              <a:buNone/>
            </a:pPr>
            <a:endParaRPr lang="en-US" altLang="en-US" dirty="0" smtClean="0"/>
          </a:p>
          <a:p>
            <a:r>
              <a:rPr lang="en-US" altLang="en-US" dirty="0" smtClean="0"/>
              <a:t>(-) </a:t>
            </a:r>
            <a:r>
              <a:rPr lang="en-US" altLang="en-US" dirty="0" err="1" smtClean="0"/>
              <a:t>ketogenesis</a:t>
            </a:r>
            <a:endParaRPr lang="en-US" altLang="en-US" dirty="0" smtClean="0"/>
          </a:p>
          <a:p>
            <a:r>
              <a:rPr lang="en-US" altLang="en-US" dirty="0" smtClean="0"/>
              <a:t>(+) protein synthesis</a:t>
            </a:r>
          </a:p>
          <a:p>
            <a:r>
              <a:rPr lang="en-US" altLang="en-US" dirty="0" smtClean="0"/>
              <a:t> (+) lipid synthesis</a:t>
            </a:r>
          </a:p>
          <a:p>
            <a:r>
              <a:rPr lang="en-US" altLang="en-US" dirty="0" smtClean="0"/>
              <a:t>(-)</a:t>
            </a:r>
            <a:r>
              <a:rPr lang="en-US" altLang="en-US" dirty="0" err="1" smtClean="0"/>
              <a:t>gluconogenesis</a:t>
            </a:r>
            <a:r>
              <a:rPr lang="en-US" altLang="en-US" dirty="0" smtClean="0"/>
              <a:t>, (+) glycogen synthesis, (+) glycolysis.</a:t>
            </a:r>
          </a:p>
          <a:p>
            <a:endParaRPr lang="en-US" altLang="en-US" dirty="0" smtClean="0"/>
          </a:p>
          <a:p>
            <a:r>
              <a:rPr lang="en-US" altLang="en-US" sz="3200" b="1" dirty="0" smtClean="0">
                <a:solidFill>
                  <a:srgbClr val="660000"/>
                </a:solidFill>
                <a:latin typeface="Calibri" pitchFamily="34" charset="0"/>
                <a:ea typeface="+mj-ea"/>
                <a:cs typeface="Calibri" pitchFamily="34" charset="0"/>
              </a:rPr>
              <a:t>General:</a:t>
            </a:r>
          </a:p>
          <a:p>
            <a:r>
              <a:rPr lang="en-US" altLang="en-US" dirty="0"/>
              <a:t>(+) cell growth</a:t>
            </a:r>
          </a:p>
          <a:p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Untitled-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8991600" cy="582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96850" y="79375"/>
            <a:ext cx="87630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200" b="1" i="0">
                <a:solidFill>
                  <a:srgbClr val="660000"/>
                </a:solidFill>
              </a:rPr>
              <a:t>Action of insulin on Liver: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97497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GB" dirty="0"/>
              <a:t>Glucose regulation and metabolism terms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82272"/>
          </a:xfrm>
        </p:spPr>
        <p:txBody>
          <a:bodyPr>
            <a:normAutofit/>
          </a:bodyPr>
          <a:lstStyle/>
          <a:p>
            <a:pPr marL="3175" indent="-3175">
              <a:buNone/>
            </a:pPr>
            <a:r>
              <a:rPr lang="en-GB" sz="23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en-GB" sz="23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Gluconeogenesis</a:t>
            </a:r>
            <a:r>
              <a:rPr lang="en-GB" sz="23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300" dirty="0" smtClean="0">
                <a:latin typeface="Arial" pitchFamily="34" charset="0"/>
                <a:cs typeface="Arial" pitchFamily="34" charset="0"/>
              </a:rPr>
              <a:t>- Synthesis of glucose from </a:t>
            </a:r>
            <a:r>
              <a:rPr lang="en-GB" sz="2300" dirty="0" err="1" smtClean="0">
                <a:latin typeface="Arial" pitchFamily="34" charset="0"/>
                <a:cs typeface="Arial" pitchFamily="34" charset="0"/>
              </a:rPr>
              <a:t>noncarbohydrate</a:t>
            </a:r>
            <a:r>
              <a:rPr lang="en-GB" sz="2300" dirty="0" smtClean="0">
                <a:latin typeface="Arial" pitchFamily="34" charset="0"/>
                <a:cs typeface="Arial" pitchFamily="34" charset="0"/>
              </a:rPr>
              <a:t> precursors, Lactic acid, glycerol, amino acids, liver cells synthesis glucose when carbohydrates are depleted.</a:t>
            </a:r>
          </a:p>
          <a:p>
            <a:pPr marL="3175" indent="-3175">
              <a:buNone/>
            </a:pPr>
            <a:r>
              <a:rPr lang="en-GB" sz="23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GB" sz="2300" dirty="0" smtClean="0">
                <a:latin typeface="Arial" pitchFamily="34" charset="0"/>
                <a:cs typeface="Arial" pitchFamily="34" charset="0"/>
              </a:rPr>
            </a:br>
            <a:r>
              <a:rPr lang="en-GB" sz="23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GB" sz="23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3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Glycogenesis</a:t>
            </a:r>
            <a:r>
              <a:rPr lang="en-GB" sz="23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300" dirty="0" smtClean="0">
                <a:latin typeface="Arial" pitchFamily="34" charset="0"/>
                <a:cs typeface="Arial" pitchFamily="34" charset="0"/>
              </a:rPr>
              <a:t>- Formation of glycogen, glucose stored in liver and skeletal muscle as glycogen, important energy reserve.</a:t>
            </a:r>
          </a:p>
          <a:p>
            <a:pPr marL="3175" indent="-3175">
              <a:buNone/>
            </a:pPr>
            <a:r>
              <a:rPr lang="en-GB" sz="23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GB" sz="2300" dirty="0" smtClean="0">
                <a:latin typeface="Arial" pitchFamily="34" charset="0"/>
                <a:cs typeface="Arial" pitchFamily="34" charset="0"/>
              </a:rPr>
            </a:br>
            <a:r>
              <a:rPr lang="en-GB" sz="23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GB" sz="23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Glycogenolysis</a:t>
            </a:r>
            <a:r>
              <a:rPr lang="en-GB" sz="2300" dirty="0" smtClean="0">
                <a:latin typeface="Arial" pitchFamily="34" charset="0"/>
                <a:cs typeface="Arial" pitchFamily="34" charset="0"/>
              </a:rPr>
              <a:t> – breakdown of glycogen (polysaccharide) into glucose molecules (monosaccharide)</a:t>
            </a:r>
          </a:p>
          <a:p>
            <a:pPr marL="3175" indent="-3175">
              <a:buNone/>
            </a:pPr>
            <a:r>
              <a:rPr lang="en-GB" sz="23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GB" sz="2300" dirty="0" smtClean="0">
                <a:latin typeface="Arial" pitchFamily="34" charset="0"/>
                <a:cs typeface="Arial" pitchFamily="34" charset="0"/>
              </a:rPr>
            </a:br>
            <a:r>
              <a:rPr lang="en-GB" sz="23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 Glycolysis </a:t>
            </a:r>
            <a:r>
              <a:rPr lang="en-GB" sz="2300" dirty="0" smtClean="0">
                <a:latin typeface="Arial" pitchFamily="34" charset="0"/>
                <a:cs typeface="Arial" pitchFamily="34" charset="0"/>
              </a:rPr>
              <a:t>- the breakdown of glucose into pyruvate by cells for the production of ATP</a:t>
            </a:r>
            <a:endParaRPr lang="en-GB" sz="23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25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Glucose transporter systems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0332215"/>
              </p:ext>
            </p:extLst>
          </p:nvPr>
        </p:nvGraphicFramePr>
        <p:xfrm>
          <a:off x="381000" y="1143000"/>
          <a:ext cx="8382000" cy="44764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7000"/>
                <a:gridCol w="5715000"/>
              </a:tblGrid>
              <a:tr h="11115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sng" dirty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TRANSPORTERS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sng" dirty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PRESENT IN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8253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GLUT-1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Placenta, Blood brain barrier, RBCs, Kidneys and Colon.</a:t>
                      </a:r>
                      <a:endParaRPr lang="en-US" sz="18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8253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GLUT-2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β cells of Pancreas, Liver, Epithelial cells of small intestines and Kidneys.</a:t>
                      </a:r>
                      <a:endParaRPr lang="en-US" sz="18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168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GLUT-3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Brain, Placenta and Kidneys.</a:t>
                      </a:r>
                      <a:endParaRPr lang="en-US" sz="18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8253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GLUT-4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Skeletal Muscles, Cardiac muscles and Adipose tissue.</a:t>
                      </a:r>
                      <a:endParaRPr lang="en-US" sz="18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168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GLUT-5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Jejunum and sperm.</a:t>
                      </a:r>
                      <a:endParaRPr lang="en-US" sz="18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107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3" t="842" r="22025" b="3281"/>
          <a:stretch>
            <a:fillRect/>
          </a:stretch>
        </p:blipFill>
        <p:spPr bwMode="auto">
          <a:xfrm>
            <a:off x="2209800" y="1143000"/>
            <a:ext cx="5041900" cy="538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7772400" cy="530225"/>
          </a:xfrm>
        </p:spPr>
        <p:txBody>
          <a:bodyPr/>
          <a:lstStyle/>
          <a:p>
            <a:pPr eaLnBrk="1" hangingPunct="1"/>
            <a:r>
              <a:rPr lang="en-US" altLang="en-US" smtClean="0"/>
              <a:t>Insulin: Summary</a:t>
            </a:r>
            <a:endParaRPr lang="en-US" altLang="en-US" b="0" smtClean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insulin table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5897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462088"/>
            <a:ext cx="8686800" cy="1476375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00"/>
                </a:solidFill>
              </a:rPr>
              <a:t>A 29-amino-acid polypeptide hormone that is a potent hyperglycemic agent</a:t>
            </a:r>
          </a:p>
          <a:p>
            <a:pPr eaLnBrk="1" hangingPunct="1"/>
            <a:r>
              <a:rPr lang="en-US" altLang="en-US" smtClean="0">
                <a:solidFill>
                  <a:srgbClr val="000000"/>
                </a:solidFill>
              </a:rPr>
              <a:t>Produced by </a:t>
            </a:r>
            <a:r>
              <a:rPr lang="el-GR" altLang="en-US" smtClean="0">
                <a:solidFill>
                  <a:srgbClr val="000000"/>
                </a:solidFill>
              </a:rPr>
              <a:t>α</a:t>
            </a:r>
            <a:r>
              <a:rPr lang="en-US" altLang="en-US" smtClean="0">
                <a:solidFill>
                  <a:srgbClr val="000000"/>
                </a:solidFill>
              </a:rPr>
              <a:t> cells in the pancreas</a:t>
            </a:r>
            <a:endParaRPr lang="el-GR" altLang="en-US" smtClean="0">
              <a:solidFill>
                <a:srgbClr val="000000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Glucagon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Endocrine Pancreas</a:t>
            </a:r>
            <a:endParaRPr lang="en-US" altLang="en-US" b="0" smtClean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97"/>
          <a:stretch>
            <a:fillRect/>
          </a:stretch>
        </p:blipFill>
        <p:spPr bwMode="auto">
          <a:xfrm>
            <a:off x="0" y="1795463"/>
            <a:ext cx="8991600" cy="346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Glucagon A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7162800" cy="683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 Box 6"/>
          <p:cNvSpPr txBox="1">
            <a:spLocks noChangeArrowheads="1"/>
          </p:cNvSpPr>
          <p:nvPr/>
        </p:nvSpPr>
        <p:spPr bwMode="auto">
          <a:xfrm>
            <a:off x="76200" y="904875"/>
            <a:ext cx="19208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900">
                <a:solidFill>
                  <a:schemeClr val="tx1"/>
                </a:solidFill>
                <a:latin typeface="Georgia" pitchFamily="18" charset="0"/>
              </a:defRPr>
            </a:lvl1pPr>
            <a:lvl2pPr>
              <a:defRPr sz="2900">
                <a:solidFill>
                  <a:schemeClr val="tx1"/>
                </a:solidFill>
                <a:latin typeface="Georgia" pitchFamily="18" charset="0"/>
              </a:defRPr>
            </a:lvl2pPr>
            <a:lvl3pPr>
              <a:defRPr sz="2900">
                <a:solidFill>
                  <a:schemeClr val="tx1"/>
                </a:solidFill>
                <a:latin typeface="Georgia" pitchFamily="18" charset="0"/>
              </a:defRPr>
            </a:lvl3pPr>
            <a:lvl4pPr>
              <a:defRPr sz="2900">
                <a:solidFill>
                  <a:schemeClr val="tx1"/>
                </a:solidFill>
                <a:latin typeface="Georgia" pitchFamily="18" charset="0"/>
              </a:defRPr>
            </a:lvl4pPr>
            <a:lvl5pPr>
              <a:defRPr sz="2900">
                <a:solidFill>
                  <a:schemeClr val="tx1"/>
                </a:solidFill>
                <a:latin typeface="Georgia" pitchFamily="18" charset="0"/>
              </a:defRPr>
            </a:lvl5pPr>
            <a:lvl6pPr eaLnBrk="0" hangingPunct="0">
              <a:defRPr sz="2900">
                <a:solidFill>
                  <a:schemeClr val="tx1"/>
                </a:solidFill>
                <a:latin typeface="Georgia" pitchFamily="18" charset="0"/>
              </a:defRPr>
            </a:lvl6pPr>
            <a:lvl7pPr eaLnBrk="0" hangingPunct="0">
              <a:defRPr sz="2900">
                <a:solidFill>
                  <a:schemeClr val="tx1"/>
                </a:solidFill>
                <a:latin typeface="Georgia" pitchFamily="18" charset="0"/>
              </a:defRPr>
            </a:lvl7pPr>
            <a:lvl8pPr eaLnBrk="0" hangingPunct="0">
              <a:defRPr sz="2900">
                <a:solidFill>
                  <a:schemeClr val="tx1"/>
                </a:solidFill>
                <a:latin typeface="Georgia" pitchFamily="18" charset="0"/>
              </a:defRPr>
            </a:lvl8pPr>
            <a:lvl9pPr eaLnBrk="0" hangingPunct="0">
              <a:defRPr sz="29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en-US" altLang="en-US" sz="3200" b="1" i="0">
                <a:solidFill>
                  <a:srgbClr val="660000"/>
                </a:solidFill>
                <a:latin typeface="Times New Roman" pitchFamily="18" charset="0"/>
              </a:rPr>
              <a:t>Glucagon Signaling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SYNTHESIS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73650"/>
          </a:xfrm>
        </p:spPr>
        <p:txBody>
          <a:bodyPr/>
          <a:lstStyle/>
          <a:p>
            <a:pPr algn="ctr" eaLnBrk="1" hangingPunct="1">
              <a:buFont typeface="Times New Roman" pitchFamily="18" charset="0"/>
              <a:buNone/>
            </a:pPr>
            <a:r>
              <a:rPr lang="en-US" altLang="en-US" smtClean="0"/>
              <a:t>DNA  in </a:t>
            </a:r>
            <a:r>
              <a:rPr lang="el-GR" altLang="en-US" smtClean="0"/>
              <a:t>α</a:t>
            </a:r>
            <a:r>
              <a:rPr lang="en-US" altLang="en-US" smtClean="0"/>
              <a:t> cells  (chromosome 2)</a:t>
            </a:r>
          </a:p>
          <a:p>
            <a:pPr algn="ctr" eaLnBrk="1" hangingPunct="1">
              <a:buFont typeface="Times New Roman" pitchFamily="18" charset="0"/>
              <a:buNone/>
            </a:pPr>
            <a:endParaRPr lang="en-US" altLang="en-US" smtClean="0"/>
          </a:p>
          <a:p>
            <a:pPr algn="ctr" eaLnBrk="1" hangingPunct="1">
              <a:buFont typeface="Times New Roman" pitchFamily="18" charset="0"/>
              <a:buNone/>
            </a:pPr>
            <a:r>
              <a:rPr lang="en-US" altLang="en-US" smtClean="0"/>
              <a:t> mRNA</a:t>
            </a:r>
          </a:p>
          <a:p>
            <a:pPr algn="ctr" eaLnBrk="1" hangingPunct="1">
              <a:buFont typeface="Times New Roman" pitchFamily="18" charset="0"/>
              <a:buNone/>
            </a:pPr>
            <a:endParaRPr lang="en-US" altLang="en-US" smtClean="0"/>
          </a:p>
          <a:p>
            <a:pPr algn="ctr" eaLnBrk="1" hangingPunct="1">
              <a:buFont typeface="Times New Roman" pitchFamily="18" charset="0"/>
              <a:buNone/>
            </a:pPr>
            <a:r>
              <a:rPr lang="en-US" altLang="en-US" smtClean="0"/>
              <a:t>Preproglucagon               </a:t>
            </a:r>
          </a:p>
          <a:p>
            <a:pPr algn="ctr" eaLnBrk="1" hangingPunct="1">
              <a:buFont typeface="Times New Roman" pitchFamily="18" charset="0"/>
              <a:buNone/>
            </a:pPr>
            <a:endParaRPr lang="en-US" altLang="en-US" smtClean="0"/>
          </a:p>
          <a:p>
            <a:pPr algn="ctr" eaLnBrk="1" hangingPunct="1">
              <a:buFont typeface="Times New Roman" pitchFamily="18" charset="0"/>
              <a:buNone/>
            </a:pPr>
            <a:r>
              <a:rPr lang="en-US" altLang="en-US" smtClean="0"/>
              <a:t>proglucagon</a:t>
            </a:r>
          </a:p>
          <a:p>
            <a:pPr algn="ctr" eaLnBrk="1" hangingPunct="1">
              <a:buFont typeface="Times New Roman" pitchFamily="18" charset="0"/>
              <a:buNone/>
            </a:pPr>
            <a:r>
              <a:rPr lang="en-US" altLang="en-US" smtClean="0"/>
              <a:t>          </a:t>
            </a:r>
          </a:p>
          <a:p>
            <a:pPr algn="ctr" eaLnBrk="1" hangingPunct="1">
              <a:buFont typeface="Times New Roman" pitchFamily="18" charset="0"/>
              <a:buNone/>
            </a:pPr>
            <a:r>
              <a:rPr lang="en-US" altLang="en-US" smtClean="0"/>
              <a:t>glucagon</a:t>
            </a:r>
          </a:p>
        </p:txBody>
      </p:sp>
      <p:sp>
        <p:nvSpPr>
          <p:cNvPr id="33796" name="Line 4"/>
          <p:cNvSpPr>
            <a:spLocks noChangeShapeType="1"/>
          </p:cNvSpPr>
          <p:nvPr/>
        </p:nvSpPr>
        <p:spPr bwMode="auto">
          <a:xfrm>
            <a:off x="4495800" y="1600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797" name="Line 5"/>
          <p:cNvSpPr>
            <a:spLocks noChangeShapeType="1"/>
          </p:cNvSpPr>
          <p:nvPr/>
        </p:nvSpPr>
        <p:spPr bwMode="auto">
          <a:xfrm>
            <a:off x="4495800" y="2819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798" name="Line 6"/>
          <p:cNvSpPr>
            <a:spLocks noChangeShapeType="1"/>
          </p:cNvSpPr>
          <p:nvPr/>
        </p:nvSpPr>
        <p:spPr bwMode="auto">
          <a:xfrm>
            <a:off x="4419600" y="3962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799" name="Line 7"/>
          <p:cNvSpPr>
            <a:spLocks noChangeShapeType="1"/>
          </p:cNvSpPr>
          <p:nvPr/>
        </p:nvSpPr>
        <p:spPr bwMode="auto">
          <a:xfrm>
            <a:off x="4419600" y="5105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Untitled-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44538"/>
            <a:ext cx="7467600" cy="611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0" y="79375"/>
            <a:ext cx="87630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200" b="1" i="0">
                <a:solidFill>
                  <a:srgbClr val="660000"/>
                </a:solidFill>
              </a:rPr>
              <a:t>Factors Affecting Glucagon Secretion: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Glucagon Actions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38325"/>
            <a:ext cx="8686800" cy="3795713"/>
          </a:xfrm>
        </p:spPr>
        <p:txBody>
          <a:bodyPr/>
          <a:lstStyle/>
          <a:p>
            <a:pPr eaLnBrk="1" hangingPunct="1">
              <a:buFont typeface="Times New Roman" pitchFamily="18" charset="0"/>
              <a:buNone/>
            </a:pPr>
            <a:endParaRPr lang="en-US" altLang="en-US" smtClean="0"/>
          </a:p>
          <a:p>
            <a:pPr eaLnBrk="1" hangingPunct="1"/>
            <a:r>
              <a:rPr lang="en-US" altLang="en-US" smtClean="0">
                <a:solidFill>
                  <a:srgbClr val="000000"/>
                </a:solidFill>
              </a:rPr>
              <a:t>Its major target is </a:t>
            </a:r>
            <a:r>
              <a:rPr lang="en-US" altLang="en-US" smtClean="0">
                <a:solidFill>
                  <a:srgbClr val="FF3300"/>
                </a:solidFill>
              </a:rPr>
              <a:t>liver</a:t>
            </a:r>
            <a:r>
              <a:rPr lang="en-US" altLang="en-US" smtClean="0">
                <a:solidFill>
                  <a:srgbClr val="000000"/>
                </a:solidFill>
              </a:rPr>
              <a:t>:</a:t>
            </a:r>
          </a:p>
          <a:p>
            <a:pPr lvl="1" eaLnBrk="1" hangingPunct="1"/>
            <a:r>
              <a:rPr lang="en-US" altLang="en-US" smtClean="0">
                <a:solidFill>
                  <a:srgbClr val="FF3300"/>
                </a:solidFill>
              </a:rPr>
              <a:t>Glycogenolysis </a:t>
            </a:r>
            <a:endParaRPr lang="en-US" altLang="en-US" smtClean="0">
              <a:solidFill>
                <a:srgbClr val="000000"/>
              </a:solidFill>
            </a:endParaRPr>
          </a:p>
          <a:p>
            <a:pPr lvl="1" eaLnBrk="1" hangingPunct="1"/>
            <a:r>
              <a:rPr lang="en-US" altLang="en-US" smtClean="0">
                <a:solidFill>
                  <a:srgbClr val="FF3300"/>
                </a:solidFill>
              </a:rPr>
              <a:t>Gluconeogenesis</a:t>
            </a:r>
            <a:r>
              <a:rPr lang="en-US" altLang="en-US" smtClean="0">
                <a:solidFill>
                  <a:srgbClr val="000000"/>
                </a:solidFill>
              </a:rPr>
              <a:t> </a:t>
            </a:r>
          </a:p>
          <a:p>
            <a:pPr lvl="1" eaLnBrk="1" hangingPunct="1"/>
            <a:r>
              <a:rPr lang="en-US" altLang="en-US" smtClean="0">
                <a:solidFill>
                  <a:srgbClr val="FF3300"/>
                </a:solidFill>
              </a:rPr>
              <a:t>Lipid oxidation</a:t>
            </a:r>
            <a:r>
              <a:rPr lang="en-US" altLang="en-US" smtClean="0">
                <a:solidFill>
                  <a:srgbClr val="000000"/>
                </a:solidFill>
              </a:rPr>
              <a:t> (fully to CO2 or partially to produce keto acids “</a:t>
            </a:r>
            <a:r>
              <a:rPr lang="en-US" altLang="en-US" smtClean="0">
                <a:solidFill>
                  <a:srgbClr val="FF3300"/>
                </a:solidFill>
              </a:rPr>
              <a:t>ketone bodies</a:t>
            </a:r>
            <a:r>
              <a:rPr lang="en-US" altLang="en-US" smtClean="0">
                <a:solidFill>
                  <a:srgbClr val="000000"/>
                </a:solidFill>
              </a:rPr>
              <a:t>”). </a:t>
            </a:r>
          </a:p>
          <a:p>
            <a:pPr lvl="1" eaLnBrk="1" hangingPunct="1"/>
            <a:r>
              <a:rPr lang="en-US" altLang="en-US" smtClean="0"/>
              <a:t>Release of glucose to the blood from liver cells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763000" cy="530225"/>
          </a:xfrm>
        </p:spPr>
        <p:txBody>
          <a:bodyPr/>
          <a:lstStyle/>
          <a:p>
            <a:pPr eaLnBrk="1" hangingPunct="1"/>
            <a:r>
              <a:rPr lang="en-US" altLang="en-US" smtClean="0"/>
              <a:t>Glucagon Action on Cells: </a:t>
            </a:r>
          </a:p>
        </p:txBody>
      </p:sp>
      <p:pic>
        <p:nvPicPr>
          <p:cNvPr id="3686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0" b="7567"/>
          <a:stretch>
            <a:fillRect/>
          </a:stretch>
        </p:blipFill>
        <p:spPr bwMode="auto">
          <a:xfrm>
            <a:off x="76200" y="838200"/>
            <a:ext cx="8839200" cy="551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7891" name="Picture 4" descr="Glucag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5619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609600"/>
            <a:ext cx="91440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84003" name="Rectangle 3"/>
          <p:cNvSpPr>
            <a:spLocks noChangeArrowheads="1"/>
          </p:cNvSpPr>
          <p:nvPr/>
        </p:nvSpPr>
        <p:spPr bwMode="auto">
          <a:xfrm>
            <a:off x="0" y="685800"/>
            <a:ext cx="9144000" cy="76200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763000" cy="530225"/>
          </a:xfrm>
          <a:noFill/>
        </p:spPr>
        <p:txBody>
          <a:bodyPr/>
          <a:lstStyle/>
          <a:p>
            <a:pPr eaLnBrk="1" hangingPunct="1"/>
            <a:r>
              <a:rPr lang="en-US" altLang="en-US" smtClean="0"/>
              <a:t>The Regulation of Blood Glucose Concentrations</a:t>
            </a:r>
            <a:endParaRPr lang="en-US" altLang="en-US" b="0" smtClean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0"/>
          <a:stretch>
            <a:fillRect/>
          </a:stretch>
        </p:blipFill>
        <p:spPr bwMode="auto">
          <a:xfrm>
            <a:off x="381000" y="762000"/>
            <a:ext cx="8229600" cy="598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40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40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00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عنصر نائب للمحتوى 1"/>
          <p:cNvSpPr>
            <a:spLocks noGrp="1"/>
          </p:cNvSpPr>
          <p:nvPr>
            <p:ph idx="1"/>
          </p:nvPr>
        </p:nvSpPr>
        <p:spPr>
          <a:xfrm>
            <a:off x="304800" y="1344613"/>
            <a:ext cx="8686800" cy="4778375"/>
          </a:xfrm>
        </p:spPr>
        <p:txBody>
          <a:bodyPr/>
          <a:lstStyle/>
          <a:p>
            <a:r>
              <a:rPr lang="en-US" altLang="en-US" smtClean="0"/>
              <a:t>Diabetes is probably the most important metabolic disease. </a:t>
            </a:r>
          </a:p>
          <a:p>
            <a:r>
              <a:rPr lang="en-US" altLang="en-US" smtClean="0"/>
              <a:t>It affects every cell in the body and affects carbohydrate, lipid, and protein metabolism.</a:t>
            </a:r>
          </a:p>
          <a:p>
            <a:r>
              <a:rPr lang="en-US" altLang="en-US" smtClean="0"/>
              <a:t>characterized by the polytriad: </a:t>
            </a:r>
          </a:p>
          <a:p>
            <a:pPr lvl="1"/>
            <a:r>
              <a:rPr lang="en-US" altLang="en-US" b="1" smtClean="0"/>
              <a:t>Polyuria</a:t>
            </a:r>
            <a:r>
              <a:rPr lang="en-US" altLang="en-US" smtClean="0"/>
              <a:t> (excessive urination) </a:t>
            </a:r>
          </a:p>
          <a:p>
            <a:pPr lvl="1"/>
            <a:r>
              <a:rPr lang="en-US" altLang="en-US" b="1" smtClean="0"/>
              <a:t>Polydypsia</a:t>
            </a:r>
            <a:r>
              <a:rPr lang="en-US" altLang="en-US" smtClean="0"/>
              <a:t> (excessive thirst) </a:t>
            </a:r>
          </a:p>
          <a:p>
            <a:pPr lvl="1"/>
            <a:r>
              <a:rPr lang="en-US" altLang="en-US" b="1" smtClean="0"/>
              <a:t>Polyphagia</a:t>
            </a:r>
            <a:r>
              <a:rPr lang="en-US" altLang="en-US" smtClean="0"/>
              <a:t> (excessive hunger).</a:t>
            </a:r>
          </a:p>
          <a:p>
            <a:endParaRPr lang="ar-SA" altLang="en-US" smtClean="0"/>
          </a:p>
        </p:txBody>
      </p:sp>
      <p:sp>
        <p:nvSpPr>
          <p:cNvPr id="39939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Diabetes </a:t>
            </a:r>
            <a:endParaRPr lang="ar-SA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diabetes 1 and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"/>
            <a:ext cx="79248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7308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76095"/>
            <a:ext cx="8686800" cy="5715411"/>
          </a:xfrm>
        </p:spPr>
        <p:txBody>
          <a:bodyPr/>
          <a:lstStyle/>
          <a:p>
            <a:r>
              <a:rPr lang="en-US" dirty="0"/>
              <a:t>Type I Diabetes (autoimmune attack)</a:t>
            </a:r>
          </a:p>
          <a:p>
            <a:pPr marL="0" indent="0">
              <a:buNone/>
            </a:pPr>
            <a:r>
              <a:rPr lang="en-US" dirty="0"/>
              <a:t>	Juvenile onset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Hyposecretion</a:t>
            </a:r>
            <a:r>
              <a:rPr lang="en-US" dirty="0"/>
              <a:t> of insulin</a:t>
            </a:r>
          </a:p>
          <a:p>
            <a:pPr marL="0" indent="0">
              <a:buNone/>
            </a:pPr>
            <a:r>
              <a:rPr lang="en-US" dirty="0"/>
              <a:t>	Insulin dependent</a:t>
            </a:r>
          </a:p>
          <a:p>
            <a:r>
              <a:rPr lang="en-US" dirty="0"/>
              <a:t>Gestational Diabetes (during pregnancy) </a:t>
            </a:r>
          </a:p>
          <a:p>
            <a:r>
              <a:rPr lang="en-US" dirty="0"/>
              <a:t>Type II Diabetes (about 85% )</a:t>
            </a:r>
          </a:p>
          <a:p>
            <a:pPr marL="0" indent="0">
              <a:buNone/>
            </a:pPr>
            <a:r>
              <a:rPr lang="en-US" dirty="0"/>
              <a:t>	Late onset </a:t>
            </a:r>
          </a:p>
          <a:p>
            <a:pPr marL="0" indent="0">
              <a:buNone/>
            </a:pPr>
            <a:r>
              <a:rPr lang="en-US" dirty="0"/>
              <a:t>	Resistance of body cells to insulin </a:t>
            </a:r>
          </a:p>
          <a:p>
            <a:pPr marL="0" indent="0">
              <a:buNone/>
            </a:pPr>
            <a:r>
              <a:rPr lang="en-US" dirty="0"/>
              <a:t>	manage by exercise and diet</a:t>
            </a:r>
            <a:endParaRPr lang="ru-R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760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9375"/>
            <a:ext cx="8763000" cy="530225"/>
          </a:xfrm>
        </p:spPr>
        <p:txBody>
          <a:bodyPr/>
          <a:lstStyle/>
          <a:p>
            <a:pPr eaLnBrk="1" hangingPunct="1"/>
            <a:r>
              <a:rPr lang="en-US" altLang="en-US" smtClean="0"/>
              <a:t>Islets of Langerhans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438" y="2066925"/>
            <a:ext cx="8694737" cy="2814638"/>
          </a:xfrm>
          <a:noFill/>
        </p:spPr>
        <p:txBody>
          <a:bodyPr/>
          <a:lstStyle/>
          <a:p>
            <a:pPr eaLnBrk="1" hangingPunct="1"/>
            <a:r>
              <a:rPr lang="en-US" altLang="en-US" dirty="0" smtClean="0"/>
              <a:t>1-2 million islets</a:t>
            </a:r>
          </a:p>
          <a:p>
            <a:pPr eaLnBrk="1" hangingPunct="1"/>
            <a:r>
              <a:rPr lang="en-US" altLang="en-US" dirty="0" smtClean="0">
                <a:solidFill>
                  <a:srgbClr val="C00000"/>
                </a:solidFill>
              </a:rPr>
              <a:t>Beta (</a:t>
            </a:r>
            <a:r>
              <a:rPr lang="el-GR" altLang="en-US" dirty="0" smtClean="0">
                <a:solidFill>
                  <a:srgbClr val="C00000"/>
                </a:solidFill>
              </a:rPr>
              <a:t>β</a:t>
            </a:r>
            <a:r>
              <a:rPr lang="en-US" altLang="en-US" dirty="0" smtClean="0">
                <a:solidFill>
                  <a:srgbClr val="C00000"/>
                </a:solidFill>
              </a:rPr>
              <a:t>)</a:t>
            </a:r>
            <a:r>
              <a:rPr lang="en-US" altLang="en-US" dirty="0" smtClean="0"/>
              <a:t> cells produce insulin (70%) </a:t>
            </a:r>
          </a:p>
          <a:p>
            <a:pPr eaLnBrk="1" hangingPunct="1"/>
            <a:r>
              <a:rPr lang="en-US" altLang="en-US" dirty="0" smtClean="0">
                <a:solidFill>
                  <a:srgbClr val="C00000"/>
                </a:solidFill>
              </a:rPr>
              <a:t>Alpha (</a:t>
            </a:r>
            <a:r>
              <a:rPr lang="el-GR" altLang="en-US" dirty="0" smtClean="0">
                <a:solidFill>
                  <a:srgbClr val="C00000"/>
                </a:solidFill>
              </a:rPr>
              <a:t>α</a:t>
            </a:r>
            <a:r>
              <a:rPr lang="en-US" altLang="en-US" dirty="0" smtClean="0">
                <a:solidFill>
                  <a:srgbClr val="C00000"/>
                </a:solidFill>
              </a:rPr>
              <a:t>)</a:t>
            </a:r>
            <a:r>
              <a:rPr lang="en-US" altLang="en-US" dirty="0" smtClean="0"/>
              <a:t> cells produce glucagon (20%)</a:t>
            </a:r>
          </a:p>
          <a:p>
            <a:pPr eaLnBrk="1" hangingPunct="1"/>
            <a:r>
              <a:rPr lang="en-US" altLang="en-US" dirty="0" smtClean="0">
                <a:solidFill>
                  <a:srgbClr val="C00000"/>
                </a:solidFill>
              </a:rPr>
              <a:t>Delta (</a:t>
            </a:r>
            <a:r>
              <a:rPr lang="el-GR" altLang="en-US" dirty="0" smtClean="0">
                <a:solidFill>
                  <a:srgbClr val="C00000"/>
                </a:solidFill>
              </a:rPr>
              <a:t>δ</a:t>
            </a:r>
            <a:r>
              <a:rPr lang="en-US" altLang="en-US" dirty="0" smtClean="0">
                <a:solidFill>
                  <a:srgbClr val="C00000"/>
                </a:solidFill>
              </a:rPr>
              <a:t>)</a:t>
            </a:r>
            <a:r>
              <a:rPr lang="en-US" altLang="en-US" dirty="0" smtClean="0"/>
              <a:t> cells produce </a:t>
            </a:r>
            <a:r>
              <a:rPr lang="en-US" altLang="en-US" dirty="0" err="1" smtClean="0"/>
              <a:t>somatostatin</a:t>
            </a:r>
            <a:r>
              <a:rPr lang="en-US" altLang="en-US" dirty="0" smtClean="0"/>
              <a:t> (5%)</a:t>
            </a:r>
          </a:p>
          <a:p>
            <a:pPr eaLnBrk="1" hangingPunct="1"/>
            <a:r>
              <a:rPr lang="en-US" altLang="en-US" dirty="0" smtClean="0">
                <a:solidFill>
                  <a:srgbClr val="C00000"/>
                </a:solidFill>
              </a:rPr>
              <a:t>F cells </a:t>
            </a:r>
            <a:r>
              <a:rPr lang="en-US" altLang="en-US" dirty="0" smtClean="0"/>
              <a:t>produce pancreatic polypeptide (5%)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3400" y="1828800"/>
            <a:ext cx="4038600" cy="4191000"/>
          </a:xfrm>
        </p:spPr>
        <p:txBody>
          <a:bodyPr/>
          <a:lstStyle/>
          <a:p>
            <a:pPr lvl="1">
              <a:buFontTx/>
              <a:buNone/>
              <a:defRPr/>
            </a:pP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Type 1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Diabetes</a:t>
            </a:r>
          </a:p>
          <a:p>
            <a:pPr lvl="1">
              <a:buFontTx/>
              <a:buNone/>
              <a:defRPr/>
            </a:pP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Affects children</a:t>
            </a:r>
          </a:p>
          <a:p>
            <a:pPr lvl="1">
              <a:buFontTx/>
              <a:buNone/>
              <a:defRPr/>
            </a:pP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Cause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inadequate insulin secretion</a:t>
            </a:r>
          </a:p>
          <a:p>
            <a:pPr lvl="1">
              <a:buFontTx/>
              <a:buNone/>
              <a:defRPr/>
            </a:pP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Treatment :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</a:t>
            </a: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insulin 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injection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2016931"/>
            <a:ext cx="4038600" cy="4271939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Type 2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diabetes</a:t>
            </a:r>
          </a:p>
          <a:p>
            <a:pPr>
              <a:buFontTx/>
              <a:buNone/>
              <a:defRPr/>
            </a:pP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Affects adults</a:t>
            </a:r>
          </a:p>
          <a:p>
            <a:pPr>
              <a:buFontTx/>
              <a:buNone/>
              <a:defRPr/>
            </a:pP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Cause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defect in insulin action</a:t>
            </a:r>
          </a:p>
          <a:p>
            <a:pPr>
              <a:buFontTx/>
              <a:buNone/>
              <a:defRPr/>
            </a:pP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Treatment :         </a:t>
            </a:r>
            <a:endParaRPr lang="en-US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None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diet 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or </a:t>
            </a: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OHA (Oral </a:t>
            </a:r>
            <a:r>
              <a:rPr lang="en-US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Hypoglycaemic</a:t>
            </a: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Agents)</a:t>
            </a: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Types of Diabetes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066800" y="1828800"/>
            <a:ext cx="6934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  <a:defRPr/>
            </a:pPr>
            <a:endParaRPr lang="en-US" sz="26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idx="1"/>
          </p:nvPr>
        </p:nvSpPr>
        <p:spPr>
          <a:xfrm>
            <a:off x="457200" y="2917347"/>
            <a:ext cx="8229600" cy="1175706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lvl="2" algn="ctr">
              <a:buFontTx/>
              <a:buNone/>
              <a:defRPr/>
            </a:pPr>
            <a:endParaRPr lang="en-US" sz="3200" dirty="0"/>
          </a:p>
          <a:p>
            <a:pPr lvl="2">
              <a:buFontTx/>
              <a:buNone/>
              <a:defRPr/>
            </a:pPr>
            <a:r>
              <a:rPr lang="en-US" sz="3200" dirty="0"/>
              <a:t>                 </a:t>
            </a:r>
            <a:r>
              <a:rPr lang="en-US" sz="3200" dirty="0" smtClean="0"/>
              <a:t>       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Cause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1988" name="Rectangle 8"/>
          <p:cNvSpPr>
            <a:spLocks noChangeArrowheads="1"/>
          </p:cNvSpPr>
          <p:nvPr/>
        </p:nvSpPr>
        <p:spPr bwMode="auto">
          <a:xfrm>
            <a:off x="762000" y="2819400"/>
            <a:ext cx="2514600" cy="1066800"/>
          </a:xfrm>
          <a:prstGeom prst="rect">
            <a:avLst/>
          </a:prstGeom>
          <a:solidFill>
            <a:srgbClr val="FF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800" b="1">
                <a:solidFill>
                  <a:schemeClr val="tx2"/>
                </a:solidFill>
              </a:rPr>
              <a:t>Inadequate secretion </a:t>
            </a:r>
          </a:p>
          <a:p>
            <a:pPr algn="ctr"/>
            <a:r>
              <a:rPr lang="en-US" altLang="en-US" sz="1800" b="1">
                <a:solidFill>
                  <a:schemeClr val="tx2"/>
                </a:solidFill>
              </a:rPr>
              <a:t>of insulin</a:t>
            </a:r>
          </a:p>
        </p:txBody>
      </p:sp>
      <p:sp>
        <p:nvSpPr>
          <p:cNvPr id="41989" name="Rectangle 9"/>
          <p:cNvSpPr>
            <a:spLocks noChangeArrowheads="1"/>
          </p:cNvSpPr>
          <p:nvPr/>
        </p:nvSpPr>
        <p:spPr bwMode="auto">
          <a:xfrm>
            <a:off x="5257800" y="2819400"/>
            <a:ext cx="2590800" cy="1066800"/>
          </a:xfrm>
          <a:prstGeom prst="rect">
            <a:avLst/>
          </a:prstGeom>
          <a:solidFill>
            <a:srgbClr val="FF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800" b="1"/>
              <a:t>Defects in the action </a:t>
            </a:r>
          </a:p>
          <a:p>
            <a:pPr algn="ctr"/>
            <a:r>
              <a:rPr lang="en-US" altLang="en-US" sz="1800" b="1"/>
              <a:t>of insulin</a:t>
            </a:r>
          </a:p>
        </p:txBody>
      </p:sp>
      <p:sp>
        <p:nvSpPr>
          <p:cNvPr id="41990" name="WordArt 10"/>
          <p:cNvSpPr>
            <a:spLocks noChangeArrowheads="1" noChangeShapeType="1"/>
          </p:cNvSpPr>
          <p:nvPr/>
        </p:nvSpPr>
        <p:spPr bwMode="auto">
          <a:xfrm>
            <a:off x="1219200" y="533400"/>
            <a:ext cx="6477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GB" sz="32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Diabetes Mellitus</a:t>
            </a:r>
          </a:p>
        </p:txBody>
      </p:sp>
      <p:sp>
        <p:nvSpPr>
          <p:cNvPr id="41991" name="AutoShape 14"/>
          <p:cNvSpPr>
            <a:spLocks noChangeArrowheads="1"/>
          </p:cNvSpPr>
          <p:nvPr/>
        </p:nvSpPr>
        <p:spPr bwMode="auto">
          <a:xfrm rot="5400000">
            <a:off x="5448300" y="1866900"/>
            <a:ext cx="533400" cy="1371600"/>
          </a:xfrm>
          <a:custGeom>
            <a:avLst/>
            <a:gdLst>
              <a:gd name="T0" fmla="*/ 227783185 w 21600"/>
              <a:gd name="T1" fmla="*/ 0 h 21600"/>
              <a:gd name="T2" fmla="*/ 227783185 w 21600"/>
              <a:gd name="T3" fmla="*/ 2147483647 h 21600"/>
              <a:gd name="T4" fmla="*/ 48746216 w 21600"/>
              <a:gd name="T5" fmla="*/ 2147483647 h 21600"/>
              <a:gd name="T6" fmla="*/ 325275667 w 21600"/>
              <a:gd name="T7" fmla="*/ 1556512953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1992" name="AutoShape 16"/>
          <p:cNvSpPr>
            <a:spLocks noChangeArrowheads="1"/>
          </p:cNvSpPr>
          <p:nvPr/>
        </p:nvSpPr>
        <p:spPr bwMode="auto">
          <a:xfrm rot="5375001" flipV="1">
            <a:off x="2362200" y="1905000"/>
            <a:ext cx="530225" cy="1292225"/>
          </a:xfrm>
          <a:custGeom>
            <a:avLst/>
            <a:gdLst>
              <a:gd name="T0" fmla="*/ 223740025 w 21600"/>
              <a:gd name="T1" fmla="*/ 0 h 21600"/>
              <a:gd name="T2" fmla="*/ 223740025 w 21600"/>
              <a:gd name="T3" fmla="*/ 2147483647 h 21600"/>
              <a:gd name="T4" fmla="*/ 47880815 w 21600"/>
              <a:gd name="T5" fmla="*/ 2147483647 h 21600"/>
              <a:gd name="T6" fmla="*/ 319501679 w 21600"/>
              <a:gd name="T7" fmla="*/ 1301624740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1993" name="AutoShape 17"/>
          <p:cNvSpPr>
            <a:spLocks noChangeArrowheads="1"/>
          </p:cNvSpPr>
          <p:nvPr/>
        </p:nvSpPr>
        <p:spPr bwMode="auto">
          <a:xfrm>
            <a:off x="2133600" y="3886200"/>
            <a:ext cx="457200" cy="838200"/>
          </a:xfrm>
          <a:prstGeom prst="downArrow">
            <a:avLst>
              <a:gd name="adj1" fmla="val 50000"/>
              <a:gd name="adj2" fmla="val 458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 altLang="en-US"/>
          </a:p>
        </p:txBody>
      </p:sp>
      <p:sp>
        <p:nvSpPr>
          <p:cNvPr id="41994" name="AutoShape 18"/>
          <p:cNvSpPr>
            <a:spLocks noChangeArrowheads="1"/>
          </p:cNvSpPr>
          <p:nvPr/>
        </p:nvSpPr>
        <p:spPr bwMode="auto">
          <a:xfrm>
            <a:off x="5943600" y="3886200"/>
            <a:ext cx="457200" cy="838200"/>
          </a:xfrm>
          <a:prstGeom prst="downArrow">
            <a:avLst>
              <a:gd name="adj1" fmla="val 50000"/>
              <a:gd name="adj2" fmla="val 458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 altLang="en-US"/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1905000" y="4800600"/>
            <a:ext cx="4876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Metabolic disturbances (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hyperglycemia and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glycosuria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mtClean="0"/>
              <a:t>Type 1 diabetes</a:t>
            </a:r>
            <a:endParaRPr lang="ar-SA" altLang="en-US" smtClean="0"/>
          </a:p>
        </p:txBody>
      </p:sp>
      <p:pic>
        <p:nvPicPr>
          <p:cNvPr id="43011" name="Picture 2" descr="http://biomed.brown.edu/Courses/BI108/BI108_2004_Groups/Group09/Diabetes_clip_image001_000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781175"/>
            <a:ext cx="4343400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9375"/>
            <a:ext cx="8763000" cy="530225"/>
          </a:xfrm>
        </p:spPr>
        <p:txBody>
          <a:bodyPr/>
          <a:lstStyle/>
          <a:p>
            <a:pPr eaLnBrk="1" hangingPunct="1"/>
            <a:r>
              <a:rPr lang="en-US" altLang="en-US" smtClean="0"/>
              <a:t>Diabetes Mellitus Type I</a:t>
            </a:r>
            <a:endParaRPr lang="en-US" altLang="en-US" b="0" smtClean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45369"/>
            <a:ext cx="8742363" cy="3617913"/>
          </a:xfrm>
          <a:noFill/>
        </p:spPr>
        <p:txBody>
          <a:bodyPr/>
          <a:lstStyle/>
          <a:p>
            <a:pPr eaLnBrk="1" hangingPunct="1"/>
            <a:r>
              <a:rPr lang="en-US" altLang="en-US" dirty="0" smtClean="0"/>
              <a:t>Caused by an immune-mediated selective destruction of </a:t>
            </a:r>
            <a:r>
              <a:rPr lang="el-GR" altLang="en-US" dirty="0" smtClean="0"/>
              <a:t>β</a:t>
            </a:r>
            <a:r>
              <a:rPr lang="en-US" altLang="en-US" dirty="0" smtClean="0"/>
              <a:t> cells</a:t>
            </a:r>
          </a:p>
          <a:p>
            <a:pPr eaLnBrk="1" hangingPunct="1"/>
            <a:r>
              <a:rPr lang="en-US" altLang="en-US" dirty="0" smtClean="0"/>
              <a:t> </a:t>
            </a:r>
            <a:r>
              <a:rPr lang="el-GR" altLang="en-US" dirty="0" smtClean="0"/>
              <a:t>β</a:t>
            </a:r>
            <a:r>
              <a:rPr lang="en-US" altLang="en-US" dirty="0" smtClean="0"/>
              <a:t> cells are destroyed while </a:t>
            </a:r>
            <a:r>
              <a:rPr lang="el-GR" altLang="en-US" dirty="0" smtClean="0"/>
              <a:t>α</a:t>
            </a:r>
            <a:r>
              <a:rPr lang="en-US" altLang="en-US" dirty="0" smtClean="0"/>
              <a:t> cells are preserved:</a:t>
            </a:r>
          </a:p>
          <a:p>
            <a:pPr eaLnBrk="1" hangingPunct="1">
              <a:buFont typeface="Times New Roman" pitchFamily="18" charset="0"/>
              <a:buNone/>
            </a:pPr>
            <a:r>
              <a:rPr lang="en-US" altLang="en-US" dirty="0" smtClean="0"/>
              <a:t>     No insulin :::: high glucagon       high production of glucose and ketones by liver</a:t>
            </a:r>
          </a:p>
          <a:p>
            <a:pPr eaLnBrk="1" hangingPunct="1">
              <a:buFont typeface="Times New Roman" pitchFamily="18" charset="0"/>
              <a:buNone/>
            </a:pPr>
            <a:r>
              <a:rPr lang="en-US" altLang="en-US" dirty="0" smtClean="0"/>
              <a:t>    glucose &amp; ketones              osmotic diuresis</a:t>
            </a:r>
            <a:endParaRPr lang="el-GR" altLang="en-US" dirty="0" smtClean="0"/>
          </a:p>
          <a:p>
            <a:pPr eaLnBrk="1" hangingPunct="1">
              <a:buFont typeface="Times New Roman" pitchFamily="18" charset="0"/>
              <a:buNone/>
            </a:pPr>
            <a:r>
              <a:rPr lang="en-US" altLang="en-US" dirty="0" smtClean="0"/>
              <a:t>   </a:t>
            </a:r>
            <a:r>
              <a:rPr lang="en-US" altLang="en-US" dirty="0" err="1" smtClean="0"/>
              <a:t>keto</a:t>
            </a:r>
            <a:r>
              <a:rPr lang="en-US" altLang="en-US" dirty="0" smtClean="0"/>
              <a:t> acids                  </a:t>
            </a:r>
            <a:r>
              <a:rPr lang="en-US" altLang="en-US" dirty="0" smtClean="0"/>
              <a:t> diabetic </a:t>
            </a:r>
            <a:r>
              <a:rPr lang="en-US" altLang="en-US" dirty="0" smtClean="0"/>
              <a:t>ketoacidosis </a:t>
            </a:r>
          </a:p>
        </p:txBody>
      </p:sp>
      <p:sp>
        <p:nvSpPr>
          <p:cNvPr id="44036" name="AutoShape 5"/>
          <p:cNvSpPr>
            <a:spLocks noChangeArrowheads="1"/>
          </p:cNvSpPr>
          <p:nvPr/>
        </p:nvSpPr>
        <p:spPr bwMode="auto">
          <a:xfrm>
            <a:off x="4724400" y="2745475"/>
            <a:ext cx="381000" cy="152400"/>
          </a:xfrm>
          <a:prstGeom prst="rightArrow">
            <a:avLst>
              <a:gd name="adj1" fmla="val 50000"/>
              <a:gd name="adj2" fmla="val 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4037" name="AutoShape 6"/>
          <p:cNvSpPr>
            <a:spLocks noChangeArrowheads="1"/>
          </p:cNvSpPr>
          <p:nvPr/>
        </p:nvSpPr>
        <p:spPr bwMode="auto">
          <a:xfrm>
            <a:off x="3252716" y="3716740"/>
            <a:ext cx="152400" cy="3048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4038" name="AutoShape 7"/>
          <p:cNvSpPr>
            <a:spLocks noChangeArrowheads="1"/>
          </p:cNvSpPr>
          <p:nvPr/>
        </p:nvSpPr>
        <p:spPr bwMode="auto">
          <a:xfrm>
            <a:off x="3451745" y="3816824"/>
            <a:ext cx="762000" cy="152400"/>
          </a:xfrm>
          <a:prstGeom prst="right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4039" name="AutoShape 9"/>
          <p:cNvSpPr>
            <a:spLocks noChangeArrowheads="1"/>
          </p:cNvSpPr>
          <p:nvPr/>
        </p:nvSpPr>
        <p:spPr bwMode="auto">
          <a:xfrm>
            <a:off x="2286000" y="4343400"/>
            <a:ext cx="1066800" cy="152400"/>
          </a:xfrm>
          <a:prstGeom prst="rightArrow">
            <a:avLst>
              <a:gd name="adj1" fmla="val 50000"/>
              <a:gd name="adj2" fmla="val 1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4040" name="AutoShape 10"/>
          <p:cNvSpPr>
            <a:spLocks noChangeArrowheads="1"/>
          </p:cNvSpPr>
          <p:nvPr/>
        </p:nvSpPr>
        <p:spPr bwMode="auto">
          <a:xfrm>
            <a:off x="2057400" y="4267200"/>
            <a:ext cx="152400" cy="3048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2124075"/>
            <a:ext cx="8610600" cy="3306763"/>
          </a:xfrm>
        </p:spPr>
        <p:txBody>
          <a:bodyPr/>
          <a:lstStyle/>
          <a:p>
            <a:pPr eaLnBrk="1" hangingPunct="1"/>
            <a:endParaRPr lang="en-US" altLang="en-US" sz="3200" smtClean="0"/>
          </a:p>
          <a:p>
            <a:pPr eaLnBrk="1" hangingPunct="1"/>
            <a:r>
              <a:rPr lang="en-US" altLang="en-US" sz="3200" smtClean="0"/>
              <a:t>More common in some ethnic groups</a:t>
            </a:r>
          </a:p>
          <a:p>
            <a:pPr eaLnBrk="1" hangingPunct="1"/>
            <a:r>
              <a:rPr lang="en-US" altLang="en-US" sz="3200" smtClean="0"/>
              <a:t>Insulin resistance keeps blood glucose too high</a:t>
            </a:r>
          </a:p>
          <a:p>
            <a:pPr eaLnBrk="1" hangingPunct="1"/>
            <a:r>
              <a:rPr lang="en-US" altLang="en-US" sz="3200" smtClean="0"/>
              <a:t>Chronic complications: atherosclerosis, renal failure &amp; blindness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>
          <a:xfrm>
            <a:off x="225425" y="76200"/>
            <a:ext cx="8763000" cy="534988"/>
          </a:xfrm>
        </p:spPr>
        <p:txBody>
          <a:bodyPr/>
          <a:lstStyle/>
          <a:p>
            <a:pPr eaLnBrk="1" hangingPunct="1"/>
            <a:r>
              <a:rPr lang="en-US" altLang="en-US" smtClean="0"/>
              <a:t>Diabetes Mellitus: Type II 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Untitled-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00"/>
            <a:ext cx="9144000" cy="58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225425" y="76200"/>
            <a:ext cx="87630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200" b="1" i="0">
                <a:solidFill>
                  <a:srgbClr val="660000"/>
                </a:solidFill>
              </a:rPr>
              <a:t>Symptoms of Diabetes Mellitus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Both the FPG and OGTT tests require that the patient fast for at least 8 hours (ideally 12 hr) prior to the test.</a:t>
            </a:r>
          </a:p>
          <a:p>
            <a:pPr>
              <a:buFont typeface="Times New Roman" pitchFamily="18" charset="0"/>
              <a:buNone/>
            </a:pPr>
            <a:endParaRPr lang="en-US" altLang="en-US" smtClean="0"/>
          </a:p>
          <a:p>
            <a:r>
              <a:rPr lang="en-US" altLang="en-US" smtClean="0"/>
              <a:t>The oral glucose tolerance test (OGTT):</a:t>
            </a:r>
          </a:p>
          <a:p>
            <a:pPr lvl="1"/>
            <a:r>
              <a:rPr lang="en-US" altLang="en-US" smtClean="0"/>
              <a:t>FPG test</a:t>
            </a:r>
          </a:p>
          <a:p>
            <a:pPr lvl="1"/>
            <a:r>
              <a:rPr lang="en-US" altLang="en-US" smtClean="0"/>
              <a:t>Blood is then taken 2 hours after drinking a special glucose solution</a:t>
            </a:r>
          </a:p>
        </p:txBody>
      </p:sp>
      <p:sp>
        <p:nvSpPr>
          <p:cNvPr id="47107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smtClean="0"/>
              <a:t>Glucose Tolerance Test</a:t>
            </a:r>
            <a:endParaRPr lang="ar-SA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 descr="Diagnosis of diabe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00200"/>
            <a:ext cx="4800600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عنصر نائب للمحتوى 1"/>
          <p:cNvSpPr>
            <a:spLocks noGrp="1"/>
          </p:cNvSpPr>
          <p:nvPr>
            <p:ph idx="1"/>
          </p:nvPr>
        </p:nvSpPr>
        <p:spPr>
          <a:xfrm>
            <a:off x="304800" y="1411288"/>
            <a:ext cx="8686800" cy="4645025"/>
          </a:xfrm>
        </p:spPr>
        <p:txBody>
          <a:bodyPr/>
          <a:lstStyle/>
          <a:p>
            <a:r>
              <a:rPr lang="en-US" altLang="en-US" smtClean="0"/>
              <a:t>Following the oral administration of a standard dose of glucose, the plasma glucose concentration normally rises but returns to the fasting level within 2 hours. </a:t>
            </a:r>
          </a:p>
          <a:p>
            <a:r>
              <a:rPr lang="en-US" altLang="en-US" smtClean="0"/>
              <a:t>If insulin activity is reduced, the plasma glucose concentration takes longer than 2 hours to return to normal and often rises above  200 mg/dl. </a:t>
            </a:r>
          </a:p>
          <a:p>
            <a:r>
              <a:rPr lang="en-US" altLang="en-US" smtClean="0"/>
              <a:t>Measurement of urine glucose allows determination of the renal threshold for glucose.</a:t>
            </a:r>
          </a:p>
          <a:p>
            <a:endParaRPr lang="ar-SA" altLang="en-US" smtClean="0"/>
          </a:p>
        </p:txBody>
      </p:sp>
      <p:sp>
        <p:nvSpPr>
          <p:cNvPr id="48131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smtClean="0"/>
              <a:t>Glucose Tolerance Test (GTT)</a:t>
            </a:r>
            <a:endParaRPr lang="ar-SA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Untitled-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838200"/>
            <a:ext cx="5311775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225425" y="76200"/>
            <a:ext cx="87630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200" b="1" i="0">
                <a:solidFill>
                  <a:srgbClr val="660000"/>
                </a:solidFill>
              </a:rPr>
              <a:t>GTT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" r="3346" b="3340"/>
          <a:stretch>
            <a:fillRect/>
          </a:stretch>
        </p:blipFill>
        <p:spPr bwMode="auto">
          <a:xfrm>
            <a:off x="381000" y="838200"/>
            <a:ext cx="8382000" cy="597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Islets of Langerhans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عنصر نائب للمحتوى 1"/>
          <p:cNvSpPr>
            <a:spLocks noGrp="1"/>
          </p:cNvSpPr>
          <p:nvPr>
            <p:ph idx="1"/>
          </p:nvPr>
        </p:nvSpPr>
        <p:spPr>
          <a:xfrm>
            <a:off x="304800" y="815975"/>
            <a:ext cx="8686800" cy="5835650"/>
          </a:xfrm>
        </p:spPr>
        <p:txBody>
          <a:bodyPr/>
          <a:lstStyle/>
          <a:p>
            <a:r>
              <a:rPr lang="en-US" altLang="en-US" smtClean="0"/>
              <a:t>The following results suggest different conditions:</a:t>
            </a:r>
          </a:p>
          <a:p>
            <a:r>
              <a:rPr lang="en-US" altLang="en-US" sz="3200" b="1" smtClean="0"/>
              <a:t>Normal values:</a:t>
            </a:r>
          </a:p>
          <a:p>
            <a:r>
              <a:rPr lang="en-US" altLang="en-US" smtClean="0"/>
              <a:t> FPG &lt;</a:t>
            </a:r>
            <a:r>
              <a:rPr lang="en-US" altLang="en-US" smtClean="0">
                <a:solidFill>
                  <a:srgbClr val="FF0000"/>
                </a:solidFill>
              </a:rPr>
              <a:t>100</a:t>
            </a:r>
            <a:r>
              <a:rPr lang="en-US" altLang="en-US" smtClean="0"/>
              <a:t> </a:t>
            </a:r>
            <a:r>
              <a:rPr lang="en-US" altLang="en-US" smtClean="0">
                <a:solidFill>
                  <a:srgbClr val="FF0000"/>
                </a:solidFill>
              </a:rPr>
              <a:t>mg/dl</a:t>
            </a:r>
          </a:p>
          <a:p>
            <a:r>
              <a:rPr lang="en-US" altLang="en-US" smtClean="0"/>
              <a:t> 2hr PPG  &lt; </a:t>
            </a:r>
            <a:r>
              <a:rPr lang="en-US" altLang="en-US" smtClean="0">
                <a:solidFill>
                  <a:srgbClr val="FF0000"/>
                </a:solidFill>
              </a:rPr>
              <a:t>140 mg/dL</a:t>
            </a:r>
          </a:p>
          <a:p>
            <a:r>
              <a:rPr lang="en-US" altLang="en-US" b="1" smtClean="0"/>
              <a:t>Impaired glucose tolerance </a:t>
            </a:r>
          </a:p>
          <a:p>
            <a:r>
              <a:rPr lang="en-US" altLang="en-US" smtClean="0"/>
              <a:t> 2hr PPG = </a:t>
            </a:r>
            <a:r>
              <a:rPr lang="en-US" altLang="en-US" smtClean="0">
                <a:solidFill>
                  <a:srgbClr val="FF0000"/>
                </a:solidFill>
              </a:rPr>
              <a:t>140  - 199 mg/dL</a:t>
            </a:r>
          </a:p>
          <a:p>
            <a:r>
              <a:rPr lang="en-US" altLang="en-US" sz="3200" b="1" smtClean="0"/>
              <a:t>Diabetes </a:t>
            </a:r>
          </a:p>
          <a:p>
            <a:r>
              <a:rPr lang="en-US" altLang="en-US" smtClean="0"/>
              <a:t>FPG ≥ 126 mg/dl</a:t>
            </a:r>
          </a:p>
          <a:p>
            <a:r>
              <a:rPr lang="en-US" altLang="en-US" smtClean="0"/>
              <a:t>2hr PPG levels ≥200 </a:t>
            </a:r>
            <a:r>
              <a:rPr lang="en-US" altLang="en-US" smtClean="0">
                <a:solidFill>
                  <a:srgbClr val="FF0000"/>
                </a:solidFill>
              </a:rPr>
              <a:t> mg/dL</a:t>
            </a:r>
            <a:endParaRPr lang="ar-SA" altLang="en-US" smtClean="0"/>
          </a:p>
          <a:p>
            <a:endParaRPr lang="ar-SA" altLang="en-US" smtClean="0"/>
          </a:p>
        </p:txBody>
      </p:sp>
      <p:sp>
        <p:nvSpPr>
          <p:cNvPr id="50179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smtClean="0"/>
              <a:t>Glucose Tolerance Test</a:t>
            </a:r>
            <a:endParaRPr lang="ar-SA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Diabetes Mellitus (DM)</a:t>
            </a:r>
          </a:p>
        </p:txBody>
      </p:sp>
      <p:pic>
        <p:nvPicPr>
          <p:cNvPr id="5222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0625"/>
            <a:ext cx="9144000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2036763"/>
            <a:ext cx="8686800" cy="401955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00"/>
                </a:solidFill>
              </a:rPr>
              <a:t>Hormone of nutrient abundance</a:t>
            </a:r>
          </a:p>
          <a:p>
            <a:pPr eaLnBrk="1" hangingPunct="1"/>
            <a:r>
              <a:rPr lang="en-US" altLang="en-US" smtClean="0">
                <a:solidFill>
                  <a:srgbClr val="000000"/>
                </a:solidFill>
              </a:rPr>
              <a:t>A protein hormone consisting of two amino acid chains linked by disulfide bonds</a:t>
            </a:r>
          </a:p>
          <a:p>
            <a:pPr eaLnBrk="1" hangingPunct="1"/>
            <a:r>
              <a:rPr lang="en-US" altLang="en-US" smtClean="0">
                <a:solidFill>
                  <a:srgbClr val="000000"/>
                </a:solidFill>
              </a:rPr>
              <a:t>Synthesized as part of proinsulin (86 AA) and then excised by enzymes, releasing functional insulin (51 AA) and C peptide (29 AA).</a:t>
            </a:r>
          </a:p>
          <a:p>
            <a:pPr eaLnBrk="1" hangingPunct="1"/>
            <a:r>
              <a:rPr lang="en-US" altLang="en-US" smtClean="0">
                <a:solidFill>
                  <a:srgbClr val="000000"/>
                </a:solidFill>
              </a:rPr>
              <a:t>Has a plasma half-life of 6 minutes.</a:t>
            </a:r>
          </a:p>
          <a:p>
            <a:pPr eaLnBrk="1" hangingPunct="1">
              <a:buFont typeface="Times New Roman" pitchFamily="18" charset="0"/>
              <a:buNone/>
            </a:pPr>
            <a:endParaRPr lang="en-US" alt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Insulin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ifg-9-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57250"/>
            <a:ext cx="8001000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Insulin Structure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14388"/>
            <a:ext cx="8229600" cy="5846762"/>
          </a:xfrm>
        </p:spPr>
        <p:txBody>
          <a:bodyPr/>
          <a:lstStyle/>
          <a:p>
            <a:pPr algn="ctr" eaLnBrk="1" hangingPunct="1">
              <a:buFont typeface="Times New Roman" pitchFamily="18" charset="0"/>
              <a:buNone/>
            </a:pPr>
            <a:r>
              <a:rPr lang="en-US" altLang="en-US" sz="3000" smtClean="0"/>
              <a:t>DNA (chromosome 11)  in </a:t>
            </a:r>
            <a:r>
              <a:rPr lang="el-GR" altLang="en-US" sz="3000" smtClean="0"/>
              <a:t>β</a:t>
            </a:r>
            <a:r>
              <a:rPr lang="en-US" altLang="en-US" sz="3000" smtClean="0"/>
              <a:t> cells </a:t>
            </a:r>
          </a:p>
          <a:p>
            <a:pPr algn="ctr" eaLnBrk="1" hangingPunct="1">
              <a:buFont typeface="Times New Roman" pitchFamily="18" charset="0"/>
              <a:buNone/>
            </a:pPr>
            <a:endParaRPr lang="en-US" altLang="en-US" sz="3000" smtClean="0"/>
          </a:p>
          <a:p>
            <a:pPr algn="ctr" eaLnBrk="1" hangingPunct="1">
              <a:buFont typeface="Times New Roman" pitchFamily="18" charset="0"/>
              <a:buNone/>
            </a:pPr>
            <a:r>
              <a:rPr lang="en-US" altLang="en-US" sz="3000" smtClean="0"/>
              <a:t> mRNA</a:t>
            </a:r>
          </a:p>
          <a:p>
            <a:pPr algn="ctr" eaLnBrk="1" hangingPunct="1">
              <a:buFont typeface="Times New Roman" pitchFamily="18" charset="0"/>
              <a:buNone/>
            </a:pPr>
            <a:endParaRPr lang="en-US" altLang="en-US" sz="3000" smtClean="0"/>
          </a:p>
          <a:p>
            <a:pPr algn="ctr" eaLnBrk="1" hangingPunct="1">
              <a:buFont typeface="Times New Roman" pitchFamily="18" charset="0"/>
              <a:buNone/>
            </a:pPr>
            <a:r>
              <a:rPr lang="en-US" altLang="en-US" sz="3000" smtClean="0"/>
              <a:t>Preproinsulin (signal peptide, A chain, </a:t>
            </a:r>
          </a:p>
          <a:p>
            <a:pPr algn="ctr" eaLnBrk="1" hangingPunct="1">
              <a:buFont typeface="Times New Roman" pitchFamily="18" charset="0"/>
              <a:buNone/>
            </a:pPr>
            <a:r>
              <a:rPr lang="en-US" altLang="en-US" sz="3000" smtClean="0"/>
              <a:t> B chain, and peptide C)               </a:t>
            </a:r>
          </a:p>
          <a:p>
            <a:pPr algn="ctr" eaLnBrk="1" hangingPunct="1">
              <a:buFont typeface="Times New Roman" pitchFamily="18" charset="0"/>
              <a:buNone/>
            </a:pPr>
            <a:endParaRPr lang="en-US" altLang="en-US" sz="3000" smtClean="0"/>
          </a:p>
          <a:p>
            <a:pPr algn="ctr" eaLnBrk="1" hangingPunct="1">
              <a:buFont typeface="Times New Roman" pitchFamily="18" charset="0"/>
              <a:buNone/>
            </a:pPr>
            <a:r>
              <a:rPr lang="en-US" altLang="en-US" sz="3000" smtClean="0"/>
              <a:t>proinsulin</a:t>
            </a:r>
          </a:p>
          <a:p>
            <a:pPr algn="ctr" eaLnBrk="1" hangingPunct="1">
              <a:buFont typeface="Times New Roman" pitchFamily="18" charset="0"/>
              <a:buNone/>
            </a:pPr>
            <a:r>
              <a:rPr lang="en-US" altLang="en-US" sz="3000" smtClean="0"/>
              <a:t>          </a:t>
            </a:r>
          </a:p>
          <a:p>
            <a:pPr algn="ctr" eaLnBrk="1" hangingPunct="1">
              <a:buFont typeface="Times New Roman" pitchFamily="18" charset="0"/>
              <a:buNone/>
            </a:pPr>
            <a:r>
              <a:rPr lang="en-US" altLang="en-US" sz="3000" smtClean="0"/>
              <a:t>insulin </a:t>
            </a:r>
          </a:p>
        </p:txBody>
      </p:sp>
      <p:sp>
        <p:nvSpPr>
          <p:cNvPr id="10243" name="Line 4"/>
          <p:cNvSpPr>
            <a:spLocks noChangeShapeType="1"/>
          </p:cNvSpPr>
          <p:nvPr/>
        </p:nvSpPr>
        <p:spPr bwMode="auto">
          <a:xfrm>
            <a:off x="4495800" y="13716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44" name="Line 5"/>
          <p:cNvSpPr>
            <a:spLocks noChangeShapeType="1"/>
          </p:cNvSpPr>
          <p:nvPr/>
        </p:nvSpPr>
        <p:spPr bwMode="auto">
          <a:xfrm>
            <a:off x="4495800" y="25146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45" name="Line 6"/>
          <p:cNvSpPr>
            <a:spLocks noChangeShapeType="1"/>
          </p:cNvSpPr>
          <p:nvPr/>
        </p:nvSpPr>
        <p:spPr bwMode="auto">
          <a:xfrm>
            <a:off x="4495800" y="43434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46" name="Line 7"/>
          <p:cNvSpPr>
            <a:spLocks noChangeShapeType="1"/>
          </p:cNvSpPr>
          <p:nvPr/>
        </p:nvSpPr>
        <p:spPr bwMode="auto">
          <a:xfrm>
            <a:off x="4495800" y="55626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47" name="Rectangle 9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Insulin Synthesis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124075"/>
            <a:ext cx="8686800" cy="3222625"/>
          </a:xfrm>
        </p:spPr>
        <p:txBody>
          <a:bodyPr/>
          <a:lstStyle/>
          <a:p>
            <a:pPr eaLnBrk="1" hangingPunct="1"/>
            <a:r>
              <a:rPr lang="en-US" altLang="en-US" smtClean="0"/>
              <a:t>Insulin synthesis is stimulated by glucose or feeding and decreased by fasting</a:t>
            </a:r>
          </a:p>
          <a:p>
            <a:pPr eaLnBrk="1" hangingPunct="1"/>
            <a:r>
              <a:rPr lang="en-US" altLang="en-US" smtClean="0"/>
              <a:t>Threshold of glucose-stimulated insulin secretion is 100 mg/dl.</a:t>
            </a:r>
          </a:p>
          <a:p>
            <a:pPr eaLnBrk="1" hangingPunct="1"/>
            <a:r>
              <a:rPr lang="en-US" altLang="en-US" smtClean="0"/>
              <a:t>Glucose rapidly increase the translation of the insulin mRNA and slowly increases transcription of the insulin gene</a:t>
            </a:r>
          </a:p>
        </p:txBody>
      </p:sp>
      <p:sp>
        <p:nvSpPr>
          <p:cNvPr id="11267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Insulin Synthesis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HD:Desktop Folder:Presentation4</Template>
  <TotalTime>18179</TotalTime>
  <Words>1078</Words>
  <Application>Microsoft Office PowerPoint</Application>
  <PresentationFormat>On-screen Show (4:3)</PresentationFormat>
  <Paragraphs>246</Paragraphs>
  <Slides>51</Slides>
  <Notes>31</Notes>
  <HiddenSlides>4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51</vt:i4>
      </vt:variant>
    </vt:vector>
  </HeadingPairs>
  <TitlesOfParts>
    <vt:vector size="61" baseType="lpstr">
      <vt:lpstr>Arial</vt:lpstr>
      <vt:lpstr>Arial Black</vt:lpstr>
      <vt:lpstr>Calibri</vt:lpstr>
      <vt:lpstr>Georgia</vt:lpstr>
      <vt:lpstr>Symbol</vt:lpstr>
      <vt:lpstr>Times New Roman</vt:lpstr>
      <vt:lpstr>Wingdings</vt:lpstr>
      <vt:lpstr>Wingdings 2</vt:lpstr>
      <vt:lpstr>Blank</vt:lpstr>
      <vt:lpstr>Civic</vt:lpstr>
      <vt:lpstr>Endocrine Physiology   Physiology of the pancreas and Insulin</vt:lpstr>
      <vt:lpstr>Pancreas</vt:lpstr>
      <vt:lpstr>The Endocrine Pancreas</vt:lpstr>
      <vt:lpstr>Islets of Langerhans</vt:lpstr>
      <vt:lpstr>Islets of Langerhans</vt:lpstr>
      <vt:lpstr>Insulin</vt:lpstr>
      <vt:lpstr>Insulin Structure</vt:lpstr>
      <vt:lpstr>Insulin Synthesis</vt:lpstr>
      <vt:lpstr>Insulin Synthesis</vt:lpstr>
      <vt:lpstr>Glucose is the primary stimulator of insulin secretion</vt:lpstr>
      <vt:lpstr>PowerPoint Presentation</vt:lpstr>
      <vt:lpstr>PowerPoint Presentation</vt:lpstr>
      <vt:lpstr>PowerPoint Presentation</vt:lpstr>
      <vt:lpstr>Regulation of Insulin Secretion</vt:lpstr>
      <vt:lpstr>Insulin Receptor</vt:lpstr>
      <vt:lpstr>PowerPoint Presentation</vt:lpstr>
      <vt:lpstr>PowerPoint Presentation</vt:lpstr>
      <vt:lpstr>PowerPoint Presentation</vt:lpstr>
      <vt:lpstr>Action of insulin on Adipose tissue </vt:lpstr>
      <vt:lpstr>PowerPoint Presentation</vt:lpstr>
      <vt:lpstr>Action of insulin on Muscle:  </vt:lpstr>
      <vt:lpstr>PowerPoint Presentation</vt:lpstr>
      <vt:lpstr>Action of insulin on Liver:  </vt:lpstr>
      <vt:lpstr>PowerPoint Presentation</vt:lpstr>
      <vt:lpstr>Glucose regulation and metabolism terms </vt:lpstr>
      <vt:lpstr>Glucose transporter systems</vt:lpstr>
      <vt:lpstr>Insulin: Summary</vt:lpstr>
      <vt:lpstr>PowerPoint Presentation</vt:lpstr>
      <vt:lpstr>Glucagon</vt:lpstr>
      <vt:lpstr>PowerPoint Presentation</vt:lpstr>
      <vt:lpstr>SYNTHESIS</vt:lpstr>
      <vt:lpstr>PowerPoint Presentation</vt:lpstr>
      <vt:lpstr>Glucagon Actions</vt:lpstr>
      <vt:lpstr>Glucagon Action on Cells: </vt:lpstr>
      <vt:lpstr>PowerPoint Presentation</vt:lpstr>
      <vt:lpstr>The Regulation of Blood Glucose Concentrations</vt:lpstr>
      <vt:lpstr>Diabetes </vt:lpstr>
      <vt:lpstr>PowerPoint Presentation</vt:lpstr>
      <vt:lpstr>PowerPoint Presentation</vt:lpstr>
      <vt:lpstr>Types of Diabetes</vt:lpstr>
      <vt:lpstr>PowerPoint Presentation</vt:lpstr>
      <vt:lpstr>Type 1 diabetes</vt:lpstr>
      <vt:lpstr>Diabetes Mellitus Type I</vt:lpstr>
      <vt:lpstr>Diabetes Mellitus: Type II </vt:lpstr>
      <vt:lpstr>PowerPoint Presentation</vt:lpstr>
      <vt:lpstr>Glucose Tolerance Test</vt:lpstr>
      <vt:lpstr>PowerPoint Presentation</vt:lpstr>
      <vt:lpstr>Glucose Tolerance Test (GTT)</vt:lpstr>
      <vt:lpstr>PowerPoint Presentation</vt:lpstr>
      <vt:lpstr>Glucose Tolerance Test</vt:lpstr>
      <vt:lpstr>Diabetes Mellitus (DM)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Khalid Alregaiey</dc:creator>
  <cp:lastModifiedBy>Dr.Ahmed</cp:lastModifiedBy>
  <cp:revision>220</cp:revision>
  <dcterms:created xsi:type="dcterms:W3CDTF">2002-11-25T02:35:13Z</dcterms:created>
  <dcterms:modified xsi:type="dcterms:W3CDTF">2018-02-18T10:06:33Z</dcterms:modified>
</cp:coreProperties>
</file>