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402" r:id="rId3"/>
    <p:sldId id="275" r:id="rId4"/>
    <p:sldId id="257" r:id="rId5"/>
    <p:sldId id="381" r:id="rId6"/>
    <p:sldId id="382" r:id="rId7"/>
    <p:sldId id="421" r:id="rId8"/>
    <p:sldId id="354" r:id="rId9"/>
    <p:sldId id="258" r:id="rId10"/>
    <p:sldId id="259" r:id="rId11"/>
    <p:sldId id="260" r:id="rId12"/>
    <p:sldId id="398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405" r:id="rId21"/>
    <p:sldId id="413" r:id="rId22"/>
    <p:sldId id="409" r:id="rId23"/>
    <p:sldId id="263" r:id="rId24"/>
    <p:sldId id="374" r:id="rId25"/>
    <p:sldId id="264" r:id="rId26"/>
    <p:sldId id="400" r:id="rId27"/>
    <p:sldId id="371" r:id="rId28"/>
    <p:sldId id="415" r:id="rId29"/>
    <p:sldId id="372" r:id="rId30"/>
    <p:sldId id="399" r:id="rId31"/>
    <p:sldId id="424" r:id="rId32"/>
    <p:sldId id="272" r:id="rId33"/>
    <p:sldId id="273" r:id="rId34"/>
    <p:sldId id="274" r:id="rId35"/>
    <p:sldId id="401" r:id="rId36"/>
    <p:sldId id="407" r:id="rId37"/>
    <p:sldId id="492" r:id="rId38"/>
    <p:sldId id="277" r:id="rId39"/>
    <p:sldId id="473" r:id="rId40"/>
    <p:sldId id="278" r:id="rId41"/>
    <p:sldId id="289" r:id="rId42"/>
    <p:sldId id="351" r:id="rId43"/>
    <p:sldId id="404" r:id="rId44"/>
    <p:sldId id="290" r:id="rId45"/>
    <p:sldId id="328" r:id="rId46"/>
    <p:sldId id="422" r:id="rId47"/>
    <p:sldId id="438" r:id="rId48"/>
    <p:sldId id="471" r:id="rId49"/>
    <p:sldId id="439" r:id="rId50"/>
    <p:sldId id="444" r:id="rId51"/>
    <p:sldId id="440" r:id="rId52"/>
    <p:sldId id="445" r:id="rId53"/>
    <p:sldId id="441" r:id="rId54"/>
    <p:sldId id="456" r:id="rId55"/>
    <p:sldId id="457" r:id="rId56"/>
    <p:sldId id="442" r:id="rId57"/>
    <p:sldId id="416" r:id="rId58"/>
    <p:sldId id="279" r:id="rId59"/>
    <p:sldId id="472" r:id="rId60"/>
    <p:sldId id="452" r:id="rId61"/>
    <p:sldId id="280" r:id="rId62"/>
    <p:sldId id="436" r:id="rId63"/>
    <p:sldId id="281" r:id="rId64"/>
    <p:sldId id="446" r:id="rId65"/>
    <p:sldId id="282" r:id="rId66"/>
    <p:sldId id="284" r:id="rId67"/>
    <p:sldId id="396" r:id="rId68"/>
    <p:sldId id="283" r:id="rId69"/>
    <p:sldId id="437" r:id="rId70"/>
    <p:sldId id="395" r:id="rId71"/>
    <p:sldId id="285" r:id="rId72"/>
    <p:sldId id="394" r:id="rId73"/>
    <p:sldId id="397" r:id="rId74"/>
    <p:sldId id="453" r:id="rId75"/>
    <p:sldId id="493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A5"/>
    <a:srgbClr val="FFCC66"/>
    <a:srgbClr val="000099"/>
    <a:srgbClr val="0000FF"/>
    <a:srgbClr val="FF33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>
      <p:cViewPr varScale="1">
        <p:scale>
          <a:sx n="86" d="100"/>
          <a:sy n="86" d="100"/>
        </p:scale>
        <p:origin x="8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BDEFD-4DCB-4E3E-A2EF-4CF7C2A67829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D2220-94B3-418C-B317-16C8D6801E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11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D2220-94B3-418C-B317-16C8D6801E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38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D2220-94B3-418C-B317-16C8D6801E1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6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766C7B-5A26-4473-BF57-9AE6B35FD407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609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766C7B-5A26-4473-BF57-9AE6B35FD407}" type="slidenum">
              <a:rPr lang="en-GB" smtClean="0"/>
              <a:pPr>
                <a:defRPr/>
              </a:pPr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45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E4AC4-E26F-49EC-8A66-F52BF7E90A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9E097-5FAF-447D-8AC5-AC8881E72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37E0-AB34-4B4F-8629-FE626C0DEC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36DB8-4FF9-4671-92E9-1B31577A84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4B659-AECC-43D2-A74F-AD3B8E1A3C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D98AFFA-5B53-42F0-BD9D-EAEA5DBEA0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54CB4-B063-4C6D-9C34-7D77500653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1AF53-F2CC-442C-AB82-C5F5F91C16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504AF-9718-41A8-8F44-A7C59AB306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D223C-4380-4BC7-B57A-73BB466B3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33B4D-AF16-4BD4-8661-8B4E09929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38226-7EE9-4ABE-ACDA-4B29F883FC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7D755-6192-40C4-B020-9BCDDB9C04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4AE86-987D-4EB8-A9E5-6F2FA652CC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893C5DC-E531-4C44-8E3C-1D31747ABC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981200"/>
            <a:ext cx="8458200" cy="1470025"/>
          </a:xfrm>
        </p:spPr>
        <p:txBody>
          <a:bodyPr/>
          <a:lstStyle/>
          <a:p>
            <a:pPr eaLnBrk="1" hangingPunct="1"/>
            <a:r>
              <a:rPr lang="en-US" sz="5000" b="1" smtClean="0">
                <a:solidFill>
                  <a:srgbClr val="FFCC66"/>
                </a:solidFill>
              </a:rPr>
              <a:t>ENDOCRINE PHYSIOLOGY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886200"/>
            <a:ext cx="6858000" cy="17526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PROF. ABDULMAJEED AL-DREES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CC66"/>
                </a:solidFill>
              </a:rPr>
              <a:t>STEROIDS HORMONES</a:t>
            </a:r>
          </a:p>
        </p:txBody>
      </p:sp>
      <p:pic>
        <p:nvPicPr>
          <p:cNvPr id="89090" name="Picture 2" descr="http://coursewareobjects.elsevier.com/objects/elr/Costanzo/physiology4e/IC/images/009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95400"/>
            <a:ext cx="4114800" cy="5562600"/>
          </a:xfrm>
          <a:prstGeom prst="rect">
            <a:avLst/>
          </a:prstGeom>
          <a:noFill/>
        </p:spPr>
      </p:pic>
      <p:pic>
        <p:nvPicPr>
          <p:cNvPr id="3074" name="Picture 2" descr="C:\Documents and Settings\DR.ABDUL MAJEED\My Documents\My Pictures\0090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4648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CC66"/>
                </a:solidFill>
              </a:rPr>
              <a:t>AMINE HORMONE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 cstate="print"/>
          <a:srcRect b="47318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CC66"/>
                </a:solidFill>
              </a:rPr>
              <a:t>CLASSIFICATION OF STIMULI</a:t>
            </a:r>
            <a:endParaRPr lang="en-US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Humoral</a:t>
            </a:r>
            <a:r>
              <a:rPr lang="en-US" b="1" dirty="0" smtClean="0">
                <a:solidFill>
                  <a:schemeClr val="bg1"/>
                </a:solidFill>
              </a:rPr>
              <a:t> Stimuli.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Neural Stimuli.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Hormonal Stimuli.</a:t>
            </a:r>
          </a:p>
          <a:p>
            <a:endParaRPr lang="en-US" b="1" dirty="0" smtClean="0">
              <a:solidFill>
                <a:srgbClr val="FFC000"/>
              </a:solidFill>
            </a:endParaRPr>
          </a:p>
          <a:p>
            <a:endParaRPr lang="en-US" b="1" dirty="0" smtClean="0">
              <a:solidFill>
                <a:srgbClr val="FFC000"/>
              </a:solidFill>
            </a:endParaRPr>
          </a:p>
          <a:p>
            <a:endParaRPr lang="en-US" b="1" dirty="0" smtClean="0">
              <a:solidFill>
                <a:srgbClr val="FFC000"/>
              </a:solidFill>
            </a:endParaRPr>
          </a:p>
          <a:p>
            <a:endParaRPr lang="en-US" b="1" dirty="0" smtClean="0">
              <a:solidFill>
                <a:srgbClr val="FFC000"/>
              </a:solidFill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C000"/>
                </a:solidFill>
              </a:rPr>
              <a:t>Humoral Stimuli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610600" cy="4876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Secretion of </a:t>
            </a:r>
            <a:r>
              <a:rPr lang="en-US" b="1" dirty="0" smtClean="0">
                <a:solidFill>
                  <a:srgbClr val="C00000"/>
                </a:solidFill>
              </a:rPr>
              <a:t>hormones</a:t>
            </a:r>
            <a:r>
              <a:rPr lang="en-US" b="1" dirty="0" smtClean="0">
                <a:solidFill>
                  <a:schemeClr val="bg1"/>
                </a:solidFill>
              </a:rPr>
              <a:t> in direct response to </a:t>
            </a:r>
            <a:r>
              <a:rPr lang="en-US" b="1" dirty="0" smtClean="0">
                <a:solidFill>
                  <a:srgbClr val="C00000"/>
                </a:solidFill>
              </a:rPr>
              <a:t>changing</a:t>
            </a:r>
            <a:r>
              <a:rPr lang="en-US" b="1" dirty="0" smtClean="0">
                <a:solidFill>
                  <a:schemeClr val="bg1"/>
                </a:solidFill>
              </a:rPr>
              <a:t> in blood levels of </a:t>
            </a:r>
            <a:r>
              <a:rPr lang="en-US" b="1" dirty="0" smtClean="0">
                <a:solidFill>
                  <a:srgbClr val="C00000"/>
                </a:solidFill>
              </a:rPr>
              <a:t>ions</a:t>
            </a:r>
            <a:r>
              <a:rPr lang="en-US" b="1" dirty="0" smtClean="0">
                <a:solidFill>
                  <a:schemeClr val="bg1"/>
                </a:solidFill>
              </a:rPr>
              <a:t> and </a:t>
            </a:r>
            <a:r>
              <a:rPr lang="en-US" b="1" dirty="0" smtClean="0">
                <a:solidFill>
                  <a:srgbClr val="C00000"/>
                </a:solidFill>
              </a:rPr>
              <a:t>nutrients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766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95600"/>
            <a:ext cx="40338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609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C000"/>
                </a:solidFill>
              </a:rPr>
              <a:t>Neural Stimuli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229600" cy="5791200"/>
          </a:xfrm>
        </p:spPr>
        <p:txBody>
          <a:bodyPr/>
          <a:lstStyle/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3600" b="1" dirty="0" smtClean="0">
                <a:solidFill>
                  <a:srgbClr val="C00000"/>
                </a:solidFill>
              </a:rPr>
              <a:t>Nerve</a:t>
            </a:r>
            <a:r>
              <a:rPr lang="en-US" sz="3600" b="1" dirty="0" smtClean="0">
                <a:solidFill>
                  <a:schemeClr val="bg1"/>
                </a:solidFill>
              </a:rPr>
              <a:t> fibers stimulate </a:t>
            </a:r>
            <a:r>
              <a:rPr lang="en-US" sz="3600" b="1" dirty="0" smtClean="0">
                <a:solidFill>
                  <a:srgbClr val="C00000"/>
                </a:solidFill>
              </a:rPr>
              <a:t>hormone</a:t>
            </a:r>
            <a:r>
              <a:rPr lang="en-US" sz="3600" b="1" dirty="0" smtClean="0">
                <a:solidFill>
                  <a:schemeClr val="bg1"/>
                </a:solidFill>
              </a:rPr>
              <a:t> release.</a:t>
            </a:r>
          </a:p>
          <a:p>
            <a:pPr eaLnBrk="1" hangingPunct="1">
              <a:buFontTx/>
              <a:buNone/>
            </a:pPr>
            <a:endParaRPr lang="en-US" sz="3600" b="1" dirty="0" smtClean="0">
              <a:solidFill>
                <a:schemeClr val="bg1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 t="3973"/>
          <a:stretch>
            <a:fillRect/>
          </a:stretch>
        </p:blipFill>
        <p:spPr bwMode="auto">
          <a:xfrm>
            <a:off x="2895600" y="2438400"/>
            <a:ext cx="6019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0" grpId="0" autoUpdateAnimBg="0"/>
      <p:bldP spid="360451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C000"/>
                </a:solidFill>
              </a:rPr>
              <a:t>Hormonal Stimuli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526463" cy="471805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Release of </a:t>
            </a:r>
            <a:r>
              <a:rPr lang="en-US" b="1" dirty="0" smtClean="0">
                <a:solidFill>
                  <a:srgbClr val="C00000"/>
                </a:solidFill>
              </a:rPr>
              <a:t>hormones</a:t>
            </a:r>
            <a:r>
              <a:rPr lang="en-US" b="1" dirty="0" smtClean="0">
                <a:solidFill>
                  <a:schemeClr val="bg1"/>
                </a:solidFill>
              </a:rPr>
              <a:t> in 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response to </a:t>
            </a:r>
            <a:r>
              <a:rPr lang="en-US" b="1" dirty="0" smtClean="0">
                <a:solidFill>
                  <a:srgbClr val="C00000"/>
                </a:solidFill>
              </a:rPr>
              <a:t>hormones 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produced by other endocrine 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gland.</a:t>
            </a: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lvl="1" eaLnBrk="1" hangingPunct="1"/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 cstate="print"/>
          <a:srcRect l="66125" t="2422" r="1282" b="5696"/>
          <a:stretch>
            <a:fillRect/>
          </a:stretch>
        </p:blipFill>
        <p:spPr bwMode="auto">
          <a:xfrm>
            <a:off x="6096000" y="1447800"/>
            <a:ext cx="2565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1" name="Content Placeholder 3" descr="http://classes.midlandstech.edu/carterp/Courses/bio211/chap16/ch_16_label-edit/Slide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CC66"/>
                </a:solidFill>
              </a:rPr>
              <a:t>REGULATION OF HORMONE SECRETION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Neural mechanism.</a:t>
            </a: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Feedback mechanism.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CC66"/>
                </a:solidFill>
              </a:rPr>
              <a:t>NEURAL MECHANISM</a:t>
            </a:r>
          </a:p>
        </p:txBody>
      </p:sp>
      <p:pic>
        <p:nvPicPr>
          <p:cNvPr id="19459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973"/>
          <a:stretch>
            <a:fillRect/>
          </a:stretch>
        </p:blipFill>
        <p:spPr>
          <a:xfrm>
            <a:off x="838200" y="1600200"/>
            <a:ext cx="7391400" cy="487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CC66"/>
                </a:solidFill>
              </a:rPr>
              <a:t/>
            </a:r>
            <a:br>
              <a:rPr lang="en-US" b="1" smtClean="0">
                <a:solidFill>
                  <a:srgbClr val="FFCC66"/>
                </a:solidFill>
              </a:rPr>
            </a:br>
            <a:r>
              <a:rPr lang="en-US" b="1" smtClean="0">
                <a:solidFill>
                  <a:srgbClr val="FFCC66"/>
                </a:solidFill>
              </a:rPr>
              <a:t>FEEDBACK MECHANISM</a:t>
            </a:r>
            <a:br>
              <a:rPr lang="en-US" b="1" smtClean="0">
                <a:solidFill>
                  <a:srgbClr val="FFCC66"/>
                </a:solidFill>
              </a:rPr>
            </a:br>
            <a:endParaRPr lang="en-US" b="1" smtClean="0">
              <a:solidFill>
                <a:srgbClr val="FFCC66"/>
              </a:solidFill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62075"/>
            <a:ext cx="81534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FFCC66"/>
                </a:solidFill>
              </a:rPr>
              <a:t>OBJECTIVES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CC66"/>
                </a:solidFill>
              </a:rPr>
              <a:t>By the end of this lecture, students should be able to describe :</a:t>
            </a:r>
            <a:endParaRPr lang="en-US" sz="2000" b="1" dirty="0" smtClean="0">
              <a:solidFill>
                <a:srgbClr val="FFCC66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Hormones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Definition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Chemical structure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lvl="1"/>
            <a:r>
              <a:rPr lang="en-US" sz="2000" b="1" dirty="0" err="1" smtClean="0">
                <a:solidFill>
                  <a:schemeClr val="bg1"/>
                </a:solidFill>
              </a:rPr>
              <a:t>Paracrine</a:t>
            </a:r>
            <a:r>
              <a:rPr lang="en-US" sz="2000" b="1" dirty="0" smtClean="0">
                <a:solidFill>
                  <a:schemeClr val="bg1"/>
                </a:solidFill>
              </a:rPr>
              <a:t> and </a:t>
            </a:r>
            <a:r>
              <a:rPr lang="en-US" sz="2000" b="1" dirty="0" err="1" smtClean="0">
                <a:solidFill>
                  <a:schemeClr val="bg1"/>
                </a:solidFill>
              </a:rPr>
              <a:t>autocrine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endParaRPr lang="en-US" sz="18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Secretion and clearance of hormones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Mechanism of action of hormones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Hormone receptors, down-regulation and up-regulation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Intracellular signaling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Second messenger mechanism (</a:t>
            </a:r>
            <a:r>
              <a:rPr lang="en-US" sz="2000" b="1" dirty="0" err="1" smtClean="0">
                <a:solidFill>
                  <a:schemeClr val="bg1"/>
                </a:solidFill>
              </a:rPr>
              <a:t>cAMP</a:t>
            </a:r>
            <a:r>
              <a:rPr lang="en-US" sz="2000" b="1" dirty="0" smtClean="0">
                <a:solidFill>
                  <a:schemeClr val="bg1"/>
                </a:solidFill>
              </a:rPr>
              <a:t>, IP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3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  <a:endParaRPr lang="en-US" sz="1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C00000"/>
                </a:solidFill>
              </a:rPr>
              <a:t>Autocrines</a:t>
            </a:r>
            <a:r>
              <a:rPr lang="en-US" b="1" dirty="0" smtClean="0">
                <a:solidFill>
                  <a:srgbClr val="C00000"/>
                </a:solidFill>
              </a:rPr>
              <a:t> – </a:t>
            </a:r>
            <a:r>
              <a:rPr lang="en-US" b="1" dirty="0" smtClean="0">
                <a:solidFill>
                  <a:schemeClr val="bg1"/>
                </a:solidFill>
              </a:rPr>
              <a:t>chemicals that exert their effects on the same cells that secrete them.</a:t>
            </a:r>
          </a:p>
          <a:p>
            <a:pPr eaLnBrk="1" hangingPunct="1">
              <a:buFontTx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err="1" smtClean="0">
                <a:solidFill>
                  <a:srgbClr val="C00000"/>
                </a:solidFill>
              </a:rPr>
              <a:t>Paracrines</a:t>
            </a:r>
            <a:r>
              <a:rPr lang="en-US" b="1" dirty="0" smtClean="0">
                <a:solidFill>
                  <a:srgbClr val="C00000"/>
                </a:solidFill>
              </a:rPr>
              <a:t> – </a:t>
            </a:r>
            <a:r>
              <a:rPr lang="en-US" b="1" dirty="0" smtClean="0">
                <a:solidFill>
                  <a:schemeClr val="bg1"/>
                </a:solidFill>
              </a:rPr>
              <a:t>locally acting chemicals that affect cells other than those that secrete them.</a:t>
            </a: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5_02aIntercellCommunABC-L"/>
          <p:cNvPicPr>
            <a:picLocks noChangeAspect="1" noChangeArrowheads="1"/>
          </p:cNvPicPr>
          <p:nvPr/>
        </p:nvPicPr>
        <p:blipFill>
          <a:blip r:embed="rId2" cstate="print"/>
          <a:srcRect b="66208"/>
          <a:stretch>
            <a:fillRect/>
          </a:stretch>
        </p:blipFill>
        <p:spPr bwMode="auto">
          <a:xfrm>
            <a:off x="685800" y="122430"/>
            <a:ext cx="8077200" cy="216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45_02aIntercellCommunABC-L"/>
          <p:cNvPicPr>
            <a:picLocks noChangeAspect="1" noChangeArrowheads="1"/>
          </p:cNvPicPr>
          <p:nvPr/>
        </p:nvPicPr>
        <p:blipFill>
          <a:blip r:embed="rId2" cstate="print"/>
          <a:srcRect t="33792" b="31450"/>
          <a:stretch>
            <a:fillRect/>
          </a:stretch>
        </p:blipFill>
        <p:spPr bwMode="auto">
          <a:xfrm>
            <a:off x="685800" y="2209800"/>
            <a:ext cx="8077200" cy="225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45_02aIntercellCommunABC-L"/>
          <p:cNvPicPr>
            <a:picLocks noChangeAspect="1" noChangeArrowheads="1"/>
          </p:cNvPicPr>
          <p:nvPr/>
        </p:nvPicPr>
        <p:blipFill>
          <a:blip r:embed="rId2" cstate="print"/>
          <a:srcRect t="67522" b="-2075"/>
          <a:stretch>
            <a:fillRect/>
          </a:stretch>
        </p:blipFill>
        <p:spPr bwMode="auto">
          <a:xfrm>
            <a:off x="762000" y="4495800"/>
            <a:ext cx="8001000" cy="221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CC66"/>
                </a:solidFill>
              </a:rPr>
              <a:t>TARGET TISSUE</a:t>
            </a:r>
            <a:endParaRPr lang="en-US" smtClean="0"/>
          </a:p>
        </p:txBody>
      </p:sp>
      <p:sp>
        <p:nvSpPr>
          <p:cNvPr id="2253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7526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FFCC66"/>
                </a:solidFill>
              </a:rPr>
              <a:t>MECHANISM OF ACTION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161276" y="1676400"/>
            <a:ext cx="4821447" cy="685632"/>
          </a:xfrm>
          <a:custGeom>
            <a:avLst/>
            <a:gdLst>
              <a:gd name="connsiteX0" fmla="*/ 0 w 4821447"/>
              <a:gd name="connsiteY0" fmla="*/ 68563 h 685632"/>
              <a:gd name="connsiteX1" fmla="*/ 20082 w 4821447"/>
              <a:gd name="connsiteY1" fmla="*/ 20082 h 685632"/>
              <a:gd name="connsiteX2" fmla="*/ 68563 w 4821447"/>
              <a:gd name="connsiteY2" fmla="*/ 0 h 685632"/>
              <a:gd name="connsiteX3" fmla="*/ 4752884 w 4821447"/>
              <a:gd name="connsiteY3" fmla="*/ 0 h 685632"/>
              <a:gd name="connsiteX4" fmla="*/ 4801365 w 4821447"/>
              <a:gd name="connsiteY4" fmla="*/ 20082 h 685632"/>
              <a:gd name="connsiteX5" fmla="*/ 4821447 w 4821447"/>
              <a:gd name="connsiteY5" fmla="*/ 68563 h 685632"/>
              <a:gd name="connsiteX6" fmla="*/ 4821447 w 4821447"/>
              <a:gd name="connsiteY6" fmla="*/ 617069 h 685632"/>
              <a:gd name="connsiteX7" fmla="*/ 4801365 w 4821447"/>
              <a:gd name="connsiteY7" fmla="*/ 665550 h 685632"/>
              <a:gd name="connsiteX8" fmla="*/ 4752884 w 4821447"/>
              <a:gd name="connsiteY8" fmla="*/ 685632 h 685632"/>
              <a:gd name="connsiteX9" fmla="*/ 68563 w 4821447"/>
              <a:gd name="connsiteY9" fmla="*/ 685632 h 685632"/>
              <a:gd name="connsiteX10" fmla="*/ 20082 w 4821447"/>
              <a:gd name="connsiteY10" fmla="*/ 665550 h 685632"/>
              <a:gd name="connsiteX11" fmla="*/ 0 w 4821447"/>
              <a:gd name="connsiteY11" fmla="*/ 617069 h 685632"/>
              <a:gd name="connsiteX12" fmla="*/ 0 w 4821447"/>
              <a:gd name="connsiteY12" fmla="*/ 68563 h 68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21447" h="685632">
                <a:moveTo>
                  <a:pt x="0" y="68563"/>
                </a:moveTo>
                <a:cubicBezTo>
                  <a:pt x="0" y="50379"/>
                  <a:pt x="7224" y="32940"/>
                  <a:pt x="20082" y="20082"/>
                </a:cubicBezTo>
                <a:cubicBezTo>
                  <a:pt x="32940" y="7224"/>
                  <a:pt x="50379" y="0"/>
                  <a:pt x="68563" y="0"/>
                </a:cubicBezTo>
                <a:lnTo>
                  <a:pt x="4752884" y="0"/>
                </a:lnTo>
                <a:cubicBezTo>
                  <a:pt x="4771068" y="0"/>
                  <a:pt x="4788507" y="7224"/>
                  <a:pt x="4801365" y="20082"/>
                </a:cubicBezTo>
                <a:cubicBezTo>
                  <a:pt x="4814223" y="32940"/>
                  <a:pt x="4821447" y="50379"/>
                  <a:pt x="4821447" y="68563"/>
                </a:cubicBezTo>
                <a:lnTo>
                  <a:pt x="4821447" y="617069"/>
                </a:lnTo>
                <a:cubicBezTo>
                  <a:pt x="4821447" y="635253"/>
                  <a:pt x="4814223" y="652692"/>
                  <a:pt x="4801365" y="665550"/>
                </a:cubicBezTo>
                <a:cubicBezTo>
                  <a:pt x="4788507" y="678408"/>
                  <a:pt x="4771068" y="685632"/>
                  <a:pt x="4752884" y="685632"/>
                </a:cubicBezTo>
                <a:lnTo>
                  <a:pt x="68563" y="685632"/>
                </a:lnTo>
                <a:cubicBezTo>
                  <a:pt x="50379" y="685632"/>
                  <a:pt x="32940" y="678408"/>
                  <a:pt x="20082" y="665550"/>
                </a:cubicBezTo>
                <a:cubicBezTo>
                  <a:pt x="7224" y="652692"/>
                  <a:pt x="0" y="635253"/>
                  <a:pt x="0" y="617069"/>
                </a:cubicBezTo>
                <a:lnTo>
                  <a:pt x="0" y="68563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6761" tIns="126761" rIns="126761" bIns="12676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>
                <a:solidFill>
                  <a:srgbClr val="C00000"/>
                </a:solidFill>
              </a:rPr>
              <a:t>Hormone</a:t>
            </a:r>
            <a:endParaRPr lang="en-US" sz="2800" b="1" kern="1200" dirty="0">
              <a:solidFill>
                <a:srgbClr val="C0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114799" y="2362200"/>
            <a:ext cx="609599" cy="266537"/>
          </a:xfrm>
          <a:custGeom>
            <a:avLst/>
            <a:gdLst>
              <a:gd name="connsiteX0" fmla="*/ 0 w 266537"/>
              <a:gd name="connsiteY0" fmla="*/ 121920 h 609599"/>
              <a:gd name="connsiteX1" fmla="*/ 133269 w 266537"/>
              <a:gd name="connsiteY1" fmla="*/ 121920 h 609599"/>
              <a:gd name="connsiteX2" fmla="*/ 133269 w 266537"/>
              <a:gd name="connsiteY2" fmla="*/ 0 h 609599"/>
              <a:gd name="connsiteX3" fmla="*/ 266537 w 266537"/>
              <a:gd name="connsiteY3" fmla="*/ 304800 h 609599"/>
              <a:gd name="connsiteX4" fmla="*/ 133269 w 266537"/>
              <a:gd name="connsiteY4" fmla="*/ 609599 h 609599"/>
              <a:gd name="connsiteX5" fmla="*/ 133269 w 266537"/>
              <a:gd name="connsiteY5" fmla="*/ 487679 h 609599"/>
              <a:gd name="connsiteX6" fmla="*/ 0 w 266537"/>
              <a:gd name="connsiteY6" fmla="*/ 487679 h 609599"/>
              <a:gd name="connsiteX7" fmla="*/ 0 w 266537"/>
              <a:gd name="connsiteY7" fmla="*/ 121920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537" h="609599">
                <a:moveTo>
                  <a:pt x="213230" y="1"/>
                </a:moveTo>
                <a:lnTo>
                  <a:pt x="213230" y="304801"/>
                </a:lnTo>
                <a:lnTo>
                  <a:pt x="266537" y="304801"/>
                </a:lnTo>
                <a:lnTo>
                  <a:pt x="133268" y="609598"/>
                </a:lnTo>
                <a:lnTo>
                  <a:pt x="0" y="304801"/>
                </a:lnTo>
                <a:lnTo>
                  <a:pt x="53307" y="304801"/>
                </a:lnTo>
                <a:lnTo>
                  <a:pt x="53307" y="1"/>
                </a:lnTo>
                <a:lnTo>
                  <a:pt x="213230" y="1"/>
                </a:lnTo>
                <a:close/>
              </a:path>
            </a:pathLst>
          </a:custGeom>
          <a:solidFill>
            <a:srgbClr val="FFFF00"/>
          </a:solidFill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6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1" tIns="0" rIns="121919" bIns="7996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>
              <a:solidFill>
                <a:srgbClr val="FF00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389786" y="2705434"/>
            <a:ext cx="4364426" cy="685632"/>
          </a:xfrm>
          <a:custGeom>
            <a:avLst/>
            <a:gdLst>
              <a:gd name="connsiteX0" fmla="*/ 0 w 4364426"/>
              <a:gd name="connsiteY0" fmla="*/ 68563 h 685632"/>
              <a:gd name="connsiteX1" fmla="*/ 20082 w 4364426"/>
              <a:gd name="connsiteY1" fmla="*/ 20082 h 685632"/>
              <a:gd name="connsiteX2" fmla="*/ 68563 w 4364426"/>
              <a:gd name="connsiteY2" fmla="*/ 0 h 685632"/>
              <a:gd name="connsiteX3" fmla="*/ 4295863 w 4364426"/>
              <a:gd name="connsiteY3" fmla="*/ 0 h 685632"/>
              <a:gd name="connsiteX4" fmla="*/ 4344344 w 4364426"/>
              <a:gd name="connsiteY4" fmla="*/ 20082 h 685632"/>
              <a:gd name="connsiteX5" fmla="*/ 4364426 w 4364426"/>
              <a:gd name="connsiteY5" fmla="*/ 68563 h 685632"/>
              <a:gd name="connsiteX6" fmla="*/ 4364426 w 4364426"/>
              <a:gd name="connsiteY6" fmla="*/ 617069 h 685632"/>
              <a:gd name="connsiteX7" fmla="*/ 4344344 w 4364426"/>
              <a:gd name="connsiteY7" fmla="*/ 665550 h 685632"/>
              <a:gd name="connsiteX8" fmla="*/ 4295863 w 4364426"/>
              <a:gd name="connsiteY8" fmla="*/ 685632 h 685632"/>
              <a:gd name="connsiteX9" fmla="*/ 68563 w 4364426"/>
              <a:gd name="connsiteY9" fmla="*/ 685632 h 685632"/>
              <a:gd name="connsiteX10" fmla="*/ 20082 w 4364426"/>
              <a:gd name="connsiteY10" fmla="*/ 665550 h 685632"/>
              <a:gd name="connsiteX11" fmla="*/ 0 w 4364426"/>
              <a:gd name="connsiteY11" fmla="*/ 617069 h 685632"/>
              <a:gd name="connsiteX12" fmla="*/ 0 w 4364426"/>
              <a:gd name="connsiteY12" fmla="*/ 68563 h 68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64426" h="685632">
                <a:moveTo>
                  <a:pt x="0" y="68563"/>
                </a:moveTo>
                <a:cubicBezTo>
                  <a:pt x="0" y="50379"/>
                  <a:pt x="7224" y="32940"/>
                  <a:pt x="20082" y="20082"/>
                </a:cubicBezTo>
                <a:cubicBezTo>
                  <a:pt x="32940" y="7224"/>
                  <a:pt x="50379" y="0"/>
                  <a:pt x="68563" y="0"/>
                </a:cubicBezTo>
                <a:lnTo>
                  <a:pt x="4295863" y="0"/>
                </a:lnTo>
                <a:cubicBezTo>
                  <a:pt x="4314047" y="0"/>
                  <a:pt x="4331486" y="7224"/>
                  <a:pt x="4344344" y="20082"/>
                </a:cubicBezTo>
                <a:cubicBezTo>
                  <a:pt x="4357202" y="32940"/>
                  <a:pt x="4364426" y="50379"/>
                  <a:pt x="4364426" y="68563"/>
                </a:cubicBezTo>
                <a:lnTo>
                  <a:pt x="4364426" y="617069"/>
                </a:lnTo>
                <a:cubicBezTo>
                  <a:pt x="4364426" y="635253"/>
                  <a:pt x="4357202" y="652692"/>
                  <a:pt x="4344344" y="665550"/>
                </a:cubicBezTo>
                <a:cubicBezTo>
                  <a:pt x="4331486" y="678408"/>
                  <a:pt x="4314047" y="685632"/>
                  <a:pt x="4295863" y="685632"/>
                </a:cubicBezTo>
                <a:lnTo>
                  <a:pt x="68563" y="685632"/>
                </a:lnTo>
                <a:cubicBezTo>
                  <a:pt x="50379" y="685632"/>
                  <a:pt x="32940" y="678408"/>
                  <a:pt x="20082" y="665550"/>
                </a:cubicBezTo>
                <a:cubicBezTo>
                  <a:pt x="7224" y="652692"/>
                  <a:pt x="0" y="635253"/>
                  <a:pt x="0" y="617069"/>
                </a:cubicBezTo>
                <a:lnTo>
                  <a:pt x="0" y="68563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6761" tIns="126761" rIns="126761" bIns="12676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>
                <a:solidFill>
                  <a:srgbClr val="0000FF"/>
                </a:solidFill>
              </a:rPr>
              <a:t>Receptor</a:t>
            </a:r>
            <a:endParaRPr lang="en-US" sz="2800" b="1" kern="1200" dirty="0">
              <a:solidFill>
                <a:srgbClr val="0000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050638" y="3429002"/>
            <a:ext cx="910721" cy="178460"/>
          </a:xfrm>
          <a:custGeom>
            <a:avLst/>
            <a:gdLst>
              <a:gd name="connsiteX0" fmla="*/ 0 w 178459"/>
              <a:gd name="connsiteY0" fmla="*/ 182144 h 910720"/>
              <a:gd name="connsiteX1" fmla="*/ 89230 w 178459"/>
              <a:gd name="connsiteY1" fmla="*/ 182144 h 910720"/>
              <a:gd name="connsiteX2" fmla="*/ 89230 w 178459"/>
              <a:gd name="connsiteY2" fmla="*/ 0 h 910720"/>
              <a:gd name="connsiteX3" fmla="*/ 178459 w 178459"/>
              <a:gd name="connsiteY3" fmla="*/ 455360 h 910720"/>
              <a:gd name="connsiteX4" fmla="*/ 89230 w 178459"/>
              <a:gd name="connsiteY4" fmla="*/ 910720 h 910720"/>
              <a:gd name="connsiteX5" fmla="*/ 89230 w 178459"/>
              <a:gd name="connsiteY5" fmla="*/ 728576 h 910720"/>
              <a:gd name="connsiteX6" fmla="*/ 0 w 178459"/>
              <a:gd name="connsiteY6" fmla="*/ 728576 h 910720"/>
              <a:gd name="connsiteX7" fmla="*/ 0 w 178459"/>
              <a:gd name="connsiteY7" fmla="*/ 182144 h 91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459" h="910720">
                <a:moveTo>
                  <a:pt x="142767" y="3"/>
                </a:moveTo>
                <a:lnTo>
                  <a:pt x="142767" y="455363"/>
                </a:lnTo>
                <a:lnTo>
                  <a:pt x="178459" y="455363"/>
                </a:lnTo>
                <a:lnTo>
                  <a:pt x="89230" y="910717"/>
                </a:lnTo>
                <a:lnTo>
                  <a:pt x="0" y="455363"/>
                </a:lnTo>
                <a:lnTo>
                  <a:pt x="35692" y="455363"/>
                </a:lnTo>
                <a:lnTo>
                  <a:pt x="35692" y="3"/>
                </a:lnTo>
                <a:lnTo>
                  <a:pt x="142767" y="3"/>
                </a:lnTo>
                <a:close/>
              </a:path>
            </a:pathLst>
          </a:custGeom>
          <a:solidFill>
            <a:srgbClr val="FFFF00"/>
          </a:solidFill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6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145" tIns="0" rIns="182144" bIns="53539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2431610" y="3740006"/>
            <a:ext cx="4121943" cy="685632"/>
          </a:xfrm>
          <a:custGeom>
            <a:avLst/>
            <a:gdLst>
              <a:gd name="connsiteX0" fmla="*/ 0 w 4121943"/>
              <a:gd name="connsiteY0" fmla="*/ 68563 h 685632"/>
              <a:gd name="connsiteX1" fmla="*/ 20082 w 4121943"/>
              <a:gd name="connsiteY1" fmla="*/ 20082 h 685632"/>
              <a:gd name="connsiteX2" fmla="*/ 68563 w 4121943"/>
              <a:gd name="connsiteY2" fmla="*/ 0 h 685632"/>
              <a:gd name="connsiteX3" fmla="*/ 4053380 w 4121943"/>
              <a:gd name="connsiteY3" fmla="*/ 0 h 685632"/>
              <a:gd name="connsiteX4" fmla="*/ 4101861 w 4121943"/>
              <a:gd name="connsiteY4" fmla="*/ 20082 h 685632"/>
              <a:gd name="connsiteX5" fmla="*/ 4121943 w 4121943"/>
              <a:gd name="connsiteY5" fmla="*/ 68563 h 685632"/>
              <a:gd name="connsiteX6" fmla="*/ 4121943 w 4121943"/>
              <a:gd name="connsiteY6" fmla="*/ 617069 h 685632"/>
              <a:gd name="connsiteX7" fmla="*/ 4101861 w 4121943"/>
              <a:gd name="connsiteY7" fmla="*/ 665550 h 685632"/>
              <a:gd name="connsiteX8" fmla="*/ 4053380 w 4121943"/>
              <a:gd name="connsiteY8" fmla="*/ 685632 h 685632"/>
              <a:gd name="connsiteX9" fmla="*/ 68563 w 4121943"/>
              <a:gd name="connsiteY9" fmla="*/ 685632 h 685632"/>
              <a:gd name="connsiteX10" fmla="*/ 20082 w 4121943"/>
              <a:gd name="connsiteY10" fmla="*/ 665550 h 685632"/>
              <a:gd name="connsiteX11" fmla="*/ 0 w 4121943"/>
              <a:gd name="connsiteY11" fmla="*/ 617069 h 685632"/>
              <a:gd name="connsiteX12" fmla="*/ 0 w 4121943"/>
              <a:gd name="connsiteY12" fmla="*/ 68563 h 68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21943" h="685632">
                <a:moveTo>
                  <a:pt x="0" y="68563"/>
                </a:moveTo>
                <a:cubicBezTo>
                  <a:pt x="0" y="50379"/>
                  <a:pt x="7224" y="32940"/>
                  <a:pt x="20082" y="20082"/>
                </a:cubicBezTo>
                <a:cubicBezTo>
                  <a:pt x="32940" y="7224"/>
                  <a:pt x="50379" y="0"/>
                  <a:pt x="68563" y="0"/>
                </a:cubicBezTo>
                <a:lnTo>
                  <a:pt x="4053380" y="0"/>
                </a:lnTo>
                <a:cubicBezTo>
                  <a:pt x="4071564" y="0"/>
                  <a:pt x="4089003" y="7224"/>
                  <a:pt x="4101861" y="20082"/>
                </a:cubicBezTo>
                <a:cubicBezTo>
                  <a:pt x="4114719" y="32940"/>
                  <a:pt x="4121943" y="50379"/>
                  <a:pt x="4121943" y="68563"/>
                </a:cubicBezTo>
                <a:lnTo>
                  <a:pt x="4121943" y="617069"/>
                </a:lnTo>
                <a:cubicBezTo>
                  <a:pt x="4121943" y="635253"/>
                  <a:pt x="4114719" y="652692"/>
                  <a:pt x="4101861" y="665550"/>
                </a:cubicBezTo>
                <a:cubicBezTo>
                  <a:pt x="4089003" y="678408"/>
                  <a:pt x="4071564" y="685632"/>
                  <a:pt x="4053380" y="685632"/>
                </a:cubicBezTo>
                <a:lnTo>
                  <a:pt x="68563" y="685632"/>
                </a:lnTo>
                <a:cubicBezTo>
                  <a:pt x="50379" y="685632"/>
                  <a:pt x="32940" y="678408"/>
                  <a:pt x="20082" y="665550"/>
                </a:cubicBezTo>
                <a:cubicBezTo>
                  <a:pt x="7224" y="652692"/>
                  <a:pt x="0" y="635253"/>
                  <a:pt x="0" y="617069"/>
                </a:cubicBezTo>
                <a:lnTo>
                  <a:pt x="0" y="68563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521" tIns="111521" rIns="111521" bIns="11152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solidFill>
                  <a:srgbClr val="7030A0"/>
                </a:solidFill>
              </a:rPr>
              <a:t>conformational changes              </a:t>
            </a:r>
            <a:endParaRPr lang="en-US" sz="2400" kern="1200" dirty="0">
              <a:solidFill>
                <a:srgbClr val="7030A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 rot="90691">
            <a:off x="4270183" y="4504036"/>
            <a:ext cx="627559" cy="234417"/>
          </a:xfrm>
          <a:custGeom>
            <a:avLst/>
            <a:gdLst>
              <a:gd name="connsiteX0" fmla="*/ 0 w 234417"/>
              <a:gd name="connsiteY0" fmla="*/ 125512 h 627559"/>
              <a:gd name="connsiteX1" fmla="*/ 117209 w 234417"/>
              <a:gd name="connsiteY1" fmla="*/ 125512 h 627559"/>
              <a:gd name="connsiteX2" fmla="*/ 117209 w 234417"/>
              <a:gd name="connsiteY2" fmla="*/ 0 h 627559"/>
              <a:gd name="connsiteX3" fmla="*/ 234417 w 234417"/>
              <a:gd name="connsiteY3" fmla="*/ 313780 h 627559"/>
              <a:gd name="connsiteX4" fmla="*/ 117209 w 234417"/>
              <a:gd name="connsiteY4" fmla="*/ 627559 h 627559"/>
              <a:gd name="connsiteX5" fmla="*/ 117209 w 234417"/>
              <a:gd name="connsiteY5" fmla="*/ 502047 h 627559"/>
              <a:gd name="connsiteX6" fmla="*/ 0 w 234417"/>
              <a:gd name="connsiteY6" fmla="*/ 502047 h 627559"/>
              <a:gd name="connsiteX7" fmla="*/ 0 w 234417"/>
              <a:gd name="connsiteY7" fmla="*/ 125512 h 62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417" h="627559">
                <a:moveTo>
                  <a:pt x="187534" y="0"/>
                </a:moveTo>
                <a:lnTo>
                  <a:pt x="187534" y="313781"/>
                </a:lnTo>
                <a:lnTo>
                  <a:pt x="234417" y="313781"/>
                </a:lnTo>
                <a:lnTo>
                  <a:pt x="117208" y="627559"/>
                </a:lnTo>
                <a:lnTo>
                  <a:pt x="0" y="313781"/>
                </a:lnTo>
                <a:lnTo>
                  <a:pt x="46883" y="313781"/>
                </a:lnTo>
                <a:lnTo>
                  <a:pt x="46883" y="0"/>
                </a:lnTo>
                <a:lnTo>
                  <a:pt x="187534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6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512" tIns="-1" rIns="125511" bIns="7032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2813831" y="4752422"/>
            <a:ext cx="3640746" cy="685632"/>
          </a:xfrm>
          <a:custGeom>
            <a:avLst/>
            <a:gdLst>
              <a:gd name="connsiteX0" fmla="*/ 0 w 3640746"/>
              <a:gd name="connsiteY0" fmla="*/ 68563 h 685632"/>
              <a:gd name="connsiteX1" fmla="*/ 20082 w 3640746"/>
              <a:gd name="connsiteY1" fmla="*/ 20082 h 685632"/>
              <a:gd name="connsiteX2" fmla="*/ 68563 w 3640746"/>
              <a:gd name="connsiteY2" fmla="*/ 0 h 685632"/>
              <a:gd name="connsiteX3" fmla="*/ 3572183 w 3640746"/>
              <a:gd name="connsiteY3" fmla="*/ 0 h 685632"/>
              <a:gd name="connsiteX4" fmla="*/ 3620664 w 3640746"/>
              <a:gd name="connsiteY4" fmla="*/ 20082 h 685632"/>
              <a:gd name="connsiteX5" fmla="*/ 3640746 w 3640746"/>
              <a:gd name="connsiteY5" fmla="*/ 68563 h 685632"/>
              <a:gd name="connsiteX6" fmla="*/ 3640746 w 3640746"/>
              <a:gd name="connsiteY6" fmla="*/ 617069 h 685632"/>
              <a:gd name="connsiteX7" fmla="*/ 3620664 w 3640746"/>
              <a:gd name="connsiteY7" fmla="*/ 665550 h 685632"/>
              <a:gd name="connsiteX8" fmla="*/ 3572183 w 3640746"/>
              <a:gd name="connsiteY8" fmla="*/ 685632 h 685632"/>
              <a:gd name="connsiteX9" fmla="*/ 68563 w 3640746"/>
              <a:gd name="connsiteY9" fmla="*/ 685632 h 685632"/>
              <a:gd name="connsiteX10" fmla="*/ 20082 w 3640746"/>
              <a:gd name="connsiteY10" fmla="*/ 665550 h 685632"/>
              <a:gd name="connsiteX11" fmla="*/ 0 w 3640746"/>
              <a:gd name="connsiteY11" fmla="*/ 617069 h 685632"/>
              <a:gd name="connsiteX12" fmla="*/ 0 w 3640746"/>
              <a:gd name="connsiteY12" fmla="*/ 68563 h 68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40746" h="685632">
                <a:moveTo>
                  <a:pt x="0" y="68563"/>
                </a:moveTo>
                <a:cubicBezTo>
                  <a:pt x="0" y="50379"/>
                  <a:pt x="7224" y="32940"/>
                  <a:pt x="20082" y="20082"/>
                </a:cubicBezTo>
                <a:cubicBezTo>
                  <a:pt x="32940" y="7224"/>
                  <a:pt x="50379" y="0"/>
                  <a:pt x="68563" y="0"/>
                </a:cubicBezTo>
                <a:lnTo>
                  <a:pt x="3572183" y="0"/>
                </a:lnTo>
                <a:cubicBezTo>
                  <a:pt x="3590367" y="0"/>
                  <a:pt x="3607806" y="7224"/>
                  <a:pt x="3620664" y="20082"/>
                </a:cubicBezTo>
                <a:cubicBezTo>
                  <a:pt x="3633522" y="32940"/>
                  <a:pt x="3640746" y="50379"/>
                  <a:pt x="3640746" y="68563"/>
                </a:cubicBezTo>
                <a:lnTo>
                  <a:pt x="3640746" y="617069"/>
                </a:lnTo>
                <a:cubicBezTo>
                  <a:pt x="3640746" y="635253"/>
                  <a:pt x="3633522" y="652692"/>
                  <a:pt x="3620664" y="665550"/>
                </a:cubicBezTo>
                <a:cubicBezTo>
                  <a:pt x="3607806" y="678408"/>
                  <a:pt x="3590367" y="685632"/>
                  <a:pt x="3572183" y="685632"/>
                </a:cubicBezTo>
                <a:lnTo>
                  <a:pt x="68563" y="685632"/>
                </a:lnTo>
                <a:cubicBezTo>
                  <a:pt x="50379" y="685632"/>
                  <a:pt x="32940" y="678408"/>
                  <a:pt x="20082" y="665550"/>
                </a:cubicBezTo>
                <a:cubicBezTo>
                  <a:pt x="7224" y="652692"/>
                  <a:pt x="0" y="635253"/>
                  <a:pt x="0" y="617069"/>
                </a:cubicBezTo>
                <a:lnTo>
                  <a:pt x="0" y="68563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521" tIns="111521" rIns="111521" bIns="11152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?????????</a:t>
            </a:r>
            <a:endParaRPr lang="en-US" sz="24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4215448" y="5471700"/>
            <a:ext cx="775307" cy="285434"/>
          </a:xfrm>
          <a:custGeom>
            <a:avLst/>
            <a:gdLst>
              <a:gd name="connsiteX0" fmla="*/ 0 w 285433"/>
              <a:gd name="connsiteY0" fmla="*/ 155061 h 775307"/>
              <a:gd name="connsiteX1" fmla="*/ 142717 w 285433"/>
              <a:gd name="connsiteY1" fmla="*/ 155061 h 775307"/>
              <a:gd name="connsiteX2" fmla="*/ 142717 w 285433"/>
              <a:gd name="connsiteY2" fmla="*/ 0 h 775307"/>
              <a:gd name="connsiteX3" fmla="*/ 285433 w 285433"/>
              <a:gd name="connsiteY3" fmla="*/ 387654 h 775307"/>
              <a:gd name="connsiteX4" fmla="*/ 142717 w 285433"/>
              <a:gd name="connsiteY4" fmla="*/ 775307 h 775307"/>
              <a:gd name="connsiteX5" fmla="*/ 142717 w 285433"/>
              <a:gd name="connsiteY5" fmla="*/ 620246 h 775307"/>
              <a:gd name="connsiteX6" fmla="*/ 0 w 285433"/>
              <a:gd name="connsiteY6" fmla="*/ 620246 h 775307"/>
              <a:gd name="connsiteX7" fmla="*/ 0 w 285433"/>
              <a:gd name="connsiteY7" fmla="*/ 155061 h 77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433" h="775307">
                <a:moveTo>
                  <a:pt x="228347" y="1"/>
                </a:moveTo>
                <a:lnTo>
                  <a:pt x="228347" y="387655"/>
                </a:lnTo>
                <a:lnTo>
                  <a:pt x="285433" y="387655"/>
                </a:lnTo>
                <a:lnTo>
                  <a:pt x="142716" y="775306"/>
                </a:lnTo>
                <a:lnTo>
                  <a:pt x="0" y="387655"/>
                </a:lnTo>
                <a:lnTo>
                  <a:pt x="57086" y="387655"/>
                </a:lnTo>
                <a:lnTo>
                  <a:pt x="57086" y="1"/>
                </a:lnTo>
                <a:lnTo>
                  <a:pt x="228347" y="1"/>
                </a:lnTo>
                <a:close/>
              </a:path>
            </a:pathLst>
          </a:custGeom>
          <a:solidFill>
            <a:srgbClr val="FFFF00"/>
          </a:solidFill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6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5060" tIns="1" rIns="155061" bIns="8562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3177813" y="5790781"/>
            <a:ext cx="2788373" cy="685632"/>
          </a:xfrm>
          <a:custGeom>
            <a:avLst/>
            <a:gdLst>
              <a:gd name="connsiteX0" fmla="*/ 0 w 2788373"/>
              <a:gd name="connsiteY0" fmla="*/ 68563 h 685632"/>
              <a:gd name="connsiteX1" fmla="*/ 20082 w 2788373"/>
              <a:gd name="connsiteY1" fmla="*/ 20082 h 685632"/>
              <a:gd name="connsiteX2" fmla="*/ 68563 w 2788373"/>
              <a:gd name="connsiteY2" fmla="*/ 0 h 685632"/>
              <a:gd name="connsiteX3" fmla="*/ 2719810 w 2788373"/>
              <a:gd name="connsiteY3" fmla="*/ 0 h 685632"/>
              <a:gd name="connsiteX4" fmla="*/ 2768291 w 2788373"/>
              <a:gd name="connsiteY4" fmla="*/ 20082 h 685632"/>
              <a:gd name="connsiteX5" fmla="*/ 2788373 w 2788373"/>
              <a:gd name="connsiteY5" fmla="*/ 68563 h 685632"/>
              <a:gd name="connsiteX6" fmla="*/ 2788373 w 2788373"/>
              <a:gd name="connsiteY6" fmla="*/ 617069 h 685632"/>
              <a:gd name="connsiteX7" fmla="*/ 2768291 w 2788373"/>
              <a:gd name="connsiteY7" fmla="*/ 665550 h 685632"/>
              <a:gd name="connsiteX8" fmla="*/ 2719810 w 2788373"/>
              <a:gd name="connsiteY8" fmla="*/ 685632 h 685632"/>
              <a:gd name="connsiteX9" fmla="*/ 68563 w 2788373"/>
              <a:gd name="connsiteY9" fmla="*/ 685632 h 685632"/>
              <a:gd name="connsiteX10" fmla="*/ 20082 w 2788373"/>
              <a:gd name="connsiteY10" fmla="*/ 665550 h 685632"/>
              <a:gd name="connsiteX11" fmla="*/ 0 w 2788373"/>
              <a:gd name="connsiteY11" fmla="*/ 617069 h 685632"/>
              <a:gd name="connsiteX12" fmla="*/ 0 w 2788373"/>
              <a:gd name="connsiteY12" fmla="*/ 68563 h 68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88373" h="685632">
                <a:moveTo>
                  <a:pt x="0" y="68563"/>
                </a:moveTo>
                <a:cubicBezTo>
                  <a:pt x="0" y="50379"/>
                  <a:pt x="7224" y="32940"/>
                  <a:pt x="20082" y="20082"/>
                </a:cubicBezTo>
                <a:cubicBezTo>
                  <a:pt x="32940" y="7224"/>
                  <a:pt x="50379" y="0"/>
                  <a:pt x="68563" y="0"/>
                </a:cubicBezTo>
                <a:lnTo>
                  <a:pt x="2719810" y="0"/>
                </a:lnTo>
                <a:cubicBezTo>
                  <a:pt x="2737994" y="0"/>
                  <a:pt x="2755433" y="7224"/>
                  <a:pt x="2768291" y="20082"/>
                </a:cubicBezTo>
                <a:cubicBezTo>
                  <a:pt x="2781149" y="32940"/>
                  <a:pt x="2788373" y="50379"/>
                  <a:pt x="2788373" y="68563"/>
                </a:cubicBezTo>
                <a:lnTo>
                  <a:pt x="2788373" y="617069"/>
                </a:lnTo>
                <a:cubicBezTo>
                  <a:pt x="2788373" y="635253"/>
                  <a:pt x="2781149" y="652692"/>
                  <a:pt x="2768291" y="665550"/>
                </a:cubicBezTo>
                <a:cubicBezTo>
                  <a:pt x="2755433" y="678408"/>
                  <a:pt x="2737994" y="685632"/>
                  <a:pt x="2719810" y="685632"/>
                </a:cubicBezTo>
                <a:lnTo>
                  <a:pt x="68563" y="685632"/>
                </a:lnTo>
                <a:cubicBezTo>
                  <a:pt x="50379" y="685632"/>
                  <a:pt x="32940" y="678408"/>
                  <a:pt x="20082" y="665550"/>
                </a:cubicBezTo>
                <a:cubicBezTo>
                  <a:pt x="7224" y="652692"/>
                  <a:pt x="0" y="635253"/>
                  <a:pt x="0" y="617069"/>
                </a:cubicBezTo>
                <a:lnTo>
                  <a:pt x="0" y="68563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521" tIns="111521" rIns="111521" bIns="11152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solidFill>
                  <a:srgbClr val="00B050"/>
                </a:solidFill>
              </a:rPr>
              <a:t>Action</a:t>
            </a:r>
            <a:endParaRPr lang="en-US" sz="2400" b="1" kern="1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0"/>
            <a:ext cx="7772400" cy="762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C000"/>
                </a:solidFill>
              </a:rPr>
              <a:t>RECEPTOR LOCATIONS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50813" y="804863"/>
            <a:ext cx="4878387" cy="5776912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600" b="1" dirty="0" err="1" smtClean="0">
                <a:solidFill>
                  <a:srgbClr val="FFC000"/>
                </a:solidFill>
              </a:rPr>
              <a:t>Cytosolic</a:t>
            </a:r>
            <a:r>
              <a:rPr lang="en-US" sz="3600" b="1" dirty="0" smtClean="0">
                <a:solidFill>
                  <a:srgbClr val="FFC000"/>
                </a:solidFill>
              </a:rPr>
              <a:t> or Nuclear</a:t>
            </a:r>
          </a:p>
          <a:p>
            <a:pPr lvl="1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b="1" dirty="0" err="1" smtClean="0">
                <a:solidFill>
                  <a:srgbClr val="C00000"/>
                </a:solidFill>
              </a:rPr>
              <a:t>Lipophilic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ligand</a:t>
            </a:r>
            <a:r>
              <a:rPr lang="en-US" b="1" dirty="0" smtClean="0">
                <a:solidFill>
                  <a:srgbClr val="C00000"/>
                </a:solidFill>
              </a:rPr>
              <a:t>  </a:t>
            </a:r>
            <a:r>
              <a:rPr lang="en-US" b="1" dirty="0" smtClean="0">
                <a:solidFill>
                  <a:schemeClr val="bg1"/>
                </a:solidFill>
              </a:rPr>
              <a:t>enters cell</a:t>
            </a:r>
          </a:p>
          <a:p>
            <a:pPr lvl="1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Often activates gene</a:t>
            </a:r>
          </a:p>
          <a:p>
            <a:pPr lvl="1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Slower response </a:t>
            </a:r>
          </a:p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600" b="1" dirty="0" smtClean="0">
                <a:solidFill>
                  <a:srgbClr val="FFC000"/>
                </a:solidFill>
              </a:rPr>
              <a:t>Cell membrane</a:t>
            </a:r>
          </a:p>
          <a:p>
            <a:pPr lvl="1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b="1" dirty="0" err="1" smtClean="0">
                <a:solidFill>
                  <a:srgbClr val="C00000"/>
                </a:solidFill>
              </a:rPr>
              <a:t>Lipophobic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ligand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can't enter cell</a:t>
            </a:r>
          </a:p>
          <a:p>
            <a:pPr lvl="1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Outer surface receptor</a:t>
            </a:r>
          </a:p>
          <a:p>
            <a:pPr lvl="1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Fast response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 l="6190" t="5371" r="5193" b="3777"/>
          <a:stretch>
            <a:fillRect/>
          </a:stretch>
        </p:blipFill>
        <p:spPr bwMode="auto">
          <a:xfrm>
            <a:off x="5257800" y="1066800"/>
            <a:ext cx="3746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solidFill>
                  <a:srgbClr val="FFCC66"/>
                </a:solidFill>
              </a:rPr>
              <a:t>SECOND MESSENGER</a:t>
            </a:r>
          </a:p>
        </p:txBody>
      </p:sp>
      <p:sp>
        <p:nvSpPr>
          <p:cNvPr id="25603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4582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27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29" name="Picture 4" descr="http://classes.midlandstech.edu/carterp/Courses/bio211/chap16/ch_16_label-edit/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620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smtClean="0">
                <a:solidFill>
                  <a:srgbClr val="FFC000"/>
                </a:solidFill>
              </a:rPr>
              <a:t>Tyrosine </a:t>
            </a:r>
            <a:r>
              <a:rPr lang="en-US" sz="4000" b="1" dirty="0" err="1" smtClean="0">
                <a:solidFill>
                  <a:srgbClr val="FFC000"/>
                </a:solidFill>
              </a:rPr>
              <a:t>Kinase</a:t>
            </a:r>
            <a:r>
              <a:rPr lang="en-US" sz="4000" b="1" dirty="0" smtClean="0">
                <a:solidFill>
                  <a:srgbClr val="FFC000"/>
                </a:solidFill>
              </a:rPr>
              <a:t> System</a:t>
            </a:r>
            <a:endParaRPr lang="en-GB" sz="4000" b="1" dirty="0" smtClean="0">
              <a:solidFill>
                <a:srgbClr val="FFC000"/>
              </a:solidFill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Activated tyrosine </a:t>
            </a:r>
            <a:r>
              <a:rPr lang="en-US" sz="2800" b="1" dirty="0" err="1" smtClean="0">
                <a:solidFill>
                  <a:schemeClr val="bg1"/>
                </a:solidFill>
              </a:rPr>
              <a:t>kinase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phosphorylates</a:t>
            </a:r>
            <a:r>
              <a:rPr lang="en-US" sz="2800" b="1" dirty="0" smtClean="0">
                <a:solidFill>
                  <a:schemeClr val="bg1"/>
                </a:solidFill>
              </a:rPr>
              <a:t> signaling molecules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Induction of hormone/growth factor effects</a:t>
            </a:r>
          </a:p>
          <a:p>
            <a:endParaRPr lang="en-GB" dirty="0"/>
          </a:p>
        </p:txBody>
      </p:sp>
      <p:pic>
        <p:nvPicPr>
          <p:cNvPr id="6" name="ClipArt Placeholder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057399"/>
            <a:ext cx="3960650" cy="430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0" y="457200"/>
            <a:ext cx="891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C000"/>
                </a:solidFill>
              </a:rPr>
              <a:t>STEROID  AND THYROID HORMONE MECHANISM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CC66"/>
                </a:solidFill>
              </a:rPr>
              <a:t/>
            </a:r>
            <a:br>
              <a:rPr lang="en-US" b="1" smtClean="0">
                <a:solidFill>
                  <a:srgbClr val="FFCC66"/>
                </a:solidFill>
              </a:rPr>
            </a:br>
            <a:r>
              <a:rPr lang="en-US" b="1" smtClean="0">
                <a:solidFill>
                  <a:srgbClr val="FFCC66"/>
                </a:solidFill>
              </a:rPr>
              <a:t>GLANDS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Exocrine  gland.</a:t>
            </a: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Endocrine gland.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http://classes.midlandstech.edu/carterp/Courses/bio211/chap16/ch_16_label-edit/Sli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4930" name="Picture 2" descr="C:\Documents and Settings\DR.ABDUL MAJEED\My Documents\My Pictures\009t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CC66"/>
                </a:solidFill>
              </a:rPr>
              <a:t>REGULATION OF HORMONE RECEPTORS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Dose-response relationship.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Sensitivity.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Number.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Affinity.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solidFill>
                  <a:srgbClr val="FFCC66"/>
                </a:solidFill>
              </a:rPr>
              <a:t>DOWN-REGULATION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Decrease synthesis.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Increase degradation.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Inactivation .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T3.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solidFill>
                  <a:srgbClr val="FFCC66"/>
                </a:solidFill>
              </a:rPr>
              <a:t>UP-REGULATION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Increase synthesis.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Decrease degradation.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Activation .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 GH, </a:t>
            </a:r>
            <a:r>
              <a:rPr lang="en-US" b="1" dirty="0" err="1" smtClean="0">
                <a:solidFill>
                  <a:schemeClr val="bg1"/>
                </a:solidFill>
              </a:rPr>
              <a:t>prolactin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401763"/>
          </a:xfrm>
        </p:spPr>
        <p:txBody>
          <a:bodyPr/>
          <a:lstStyle/>
          <a:p>
            <a:r>
              <a:rPr lang="en-US" sz="4000" b="1" smtClean="0">
                <a:solidFill>
                  <a:srgbClr val="FFC000"/>
                </a:solidFill>
              </a:rPr>
              <a:t>INTERACTION OF HORMONES AT TARGET CELLS 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endParaRPr lang="en-US" b="1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en-US" sz="3200" b="1" dirty="0" smtClean="0">
                <a:solidFill>
                  <a:srgbClr val="C00000"/>
                </a:solidFill>
              </a:rPr>
              <a:t>Permissiveness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(Thyroid hormone have permissive effect on growth hormone action)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Synergism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glucagon,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cortisol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and epinephrine)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en-US" sz="3200" b="1" dirty="0" smtClean="0">
                <a:solidFill>
                  <a:srgbClr val="C00000"/>
                </a:solidFill>
                <a:ea typeface="+mn-ea"/>
              </a:rPr>
              <a:t>Antagonism</a:t>
            </a:r>
            <a:r>
              <a:rPr lang="en-US" b="1" dirty="0" smtClean="0">
                <a:solidFill>
                  <a:srgbClr val="C00000"/>
                </a:solidFill>
                <a:ea typeface="+mn-ea"/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(Glucagon /insulin) </a:t>
            </a:r>
            <a:endParaRPr lang="en-GB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7994" t="17088" r="9232"/>
          <a:stretch>
            <a:fillRect/>
          </a:stretch>
        </p:blipFill>
        <p:spPr bwMode="auto">
          <a:xfrm>
            <a:off x="6553201" y="4114800"/>
            <a:ext cx="25907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CC66"/>
                </a:solidFill>
              </a:rPr>
              <a:t>HORMONE CONCENTRATIONS IN THE BLOOD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10600" cy="5791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Concentrations of circulating hormone reflect: </a:t>
            </a:r>
          </a:p>
          <a:p>
            <a:pPr lvl="1" eaLnBrk="1" hangingPunct="1"/>
            <a:r>
              <a:rPr lang="en-US" sz="2400" b="1" dirty="0" smtClean="0">
                <a:solidFill>
                  <a:srgbClr val="C00000"/>
                </a:solidFill>
              </a:rPr>
              <a:t>Rate of release</a:t>
            </a:r>
          </a:p>
          <a:p>
            <a:pPr lvl="1" eaLnBrk="1" hangingPunct="1"/>
            <a:r>
              <a:rPr lang="en-US" sz="2400" b="1" dirty="0" smtClean="0">
                <a:solidFill>
                  <a:schemeClr val="bg1"/>
                </a:solidFill>
              </a:rPr>
              <a:t>Speed of </a:t>
            </a:r>
            <a:r>
              <a:rPr lang="en-US" sz="2400" b="1" dirty="0" smtClean="0">
                <a:solidFill>
                  <a:srgbClr val="C00000"/>
                </a:solidFill>
              </a:rPr>
              <a:t>inactivation and removal </a:t>
            </a:r>
            <a:r>
              <a:rPr lang="en-US" sz="2400" b="1" dirty="0" smtClean="0">
                <a:solidFill>
                  <a:schemeClr val="bg1"/>
                </a:solidFill>
              </a:rPr>
              <a:t>from the body</a:t>
            </a: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Hormones are removed from the blood by:</a:t>
            </a:r>
          </a:p>
          <a:p>
            <a:pPr lvl="1" eaLnBrk="1" hangingPunct="1"/>
            <a:r>
              <a:rPr lang="en-US" sz="2400" b="1" dirty="0" smtClean="0">
                <a:solidFill>
                  <a:schemeClr val="bg1"/>
                </a:solidFill>
              </a:rPr>
              <a:t>Degrading enzymes</a:t>
            </a:r>
          </a:p>
          <a:p>
            <a:pPr lvl="1" eaLnBrk="1" hangingPunct="1"/>
            <a:r>
              <a:rPr lang="en-US" sz="2400" b="1" dirty="0" smtClean="0">
                <a:solidFill>
                  <a:schemeClr val="bg1"/>
                </a:solidFill>
              </a:rPr>
              <a:t>The kidneys</a:t>
            </a:r>
          </a:p>
          <a:p>
            <a:pPr lvl="1" eaLnBrk="1" hangingPunct="1"/>
            <a:r>
              <a:rPr lang="en-US" sz="2400" b="1" dirty="0" smtClean="0">
                <a:solidFill>
                  <a:schemeClr val="bg1"/>
                </a:solidFill>
              </a:rPr>
              <a:t>Liver enzyme 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692275" y="2454275"/>
            <a:ext cx="5530850" cy="1433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algn="ctr" eaLnBrk="0" hangingPunct="0">
              <a:spcBef>
                <a:spcPct val="50000"/>
              </a:spcBef>
            </a:pPr>
            <a:r>
              <a:rPr lang="en-GB" sz="8800" b="1" dirty="0">
                <a:solidFill>
                  <a:srgbClr val="FF0000"/>
                </a:solidFill>
                <a:latin typeface="Monotype Corsiva" pitchFamily="66" charset="0"/>
              </a:rPr>
              <a:t>Thank you</a:t>
            </a:r>
            <a:endParaRPr lang="en-US" sz="8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34900-73E0-4AE1-B411-E883C9DED930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07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2130425"/>
            <a:ext cx="8610600" cy="1679575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FFCC66"/>
                </a:solidFill>
              </a:rPr>
              <a:t>HYPOTHALAMIC-PITUITARY 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C66"/>
                </a:solidFill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By the end of this lecture, students should be able to describe: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lvl="0"/>
            <a:r>
              <a:rPr lang="en-US" sz="2800" b="1" dirty="0" smtClean="0">
                <a:solidFill>
                  <a:schemeClr val="bg1"/>
                </a:solidFill>
              </a:rPr>
              <a:t>Structure of pituitary gland (</a:t>
            </a:r>
            <a:r>
              <a:rPr lang="en-US" sz="2800" b="1" dirty="0" err="1" smtClean="0">
                <a:solidFill>
                  <a:schemeClr val="bg1"/>
                </a:solidFill>
              </a:rPr>
              <a:t>hypophysis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1"/>
            <a:r>
              <a:rPr lang="en-US" sz="2000" b="1" dirty="0" smtClean="0">
                <a:solidFill>
                  <a:srgbClr val="C00000"/>
                </a:solidFill>
              </a:rPr>
              <a:t>Anterior pituitary (</a:t>
            </a:r>
            <a:r>
              <a:rPr lang="en-US" sz="2000" b="1" dirty="0" err="1" smtClean="0">
                <a:solidFill>
                  <a:srgbClr val="C00000"/>
                </a:solidFill>
              </a:rPr>
              <a:t>adenohypophysis</a:t>
            </a:r>
            <a:r>
              <a:rPr lang="en-US" sz="2000" b="1" dirty="0" smtClean="0">
                <a:solidFill>
                  <a:srgbClr val="C00000"/>
                </a:solidFill>
              </a:rPr>
              <a:t>) cell types and hormones</a:t>
            </a:r>
            <a:endParaRPr lang="en-US" sz="1800" b="1" dirty="0" smtClean="0">
              <a:solidFill>
                <a:srgbClr val="C00000"/>
              </a:solidFill>
            </a:endParaRPr>
          </a:p>
          <a:p>
            <a:pPr lvl="1"/>
            <a:r>
              <a:rPr lang="en-US" sz="2000" b="1" dirty="0" smtClean="0">
                <a:solidFill>
                  <a:srgbClr val="C00000"/>
                </a:solidFill>
              </a:rPr>
              <a:t>Posterior pituitary (</a:t>
            </a:r>
            <a:r>
              <a:rPr lang="en-US" sz="2000" b="1" dirty="0" err="1" smtClean="0">
                <a:solidFill>
                  <a:srgbClr val="C00000"/>
                </a:solidFill>
              </a:rPr>
              <a:t>neurohypophysis</a:t>
            </a:r>
            <a:r>
              <a:rPr lang="en-US" sz="2000" b="1" dirty="0" smtClean="0">
                <a:solidFill>
                  <a:srgbClr val="C00000"/>
                </a:solidFill>
              </a:rPr>
              <a:t>) cell types and hormone</a:t>
            </a:r>
            <a:r>
              <a:rPr lang="en-US" sz="2000" b="1" dirty="0" smtClean="0">
                <a:solidFill>
                  <a:schemeClr val="bg1"/>
                </a:solidFill>
              </a:rPr>
              <a:t>s 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smtClean="0">
                <a:solidFill>
                  <a:schemeClr val="bg1"/>
                </a:solidFill>
              </a:rPr>
              <a:t>Control of pituitary gland by hypothalamus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lvl="1"/>
            <a:r>
              <a:rPr lang="en-US" sz="2000" b="1" dirty="0" err="1" smtClean="0">
                <a:solidFill>
                  <a:srgbClr val="C00000"/>
                </a:solidFill>
              </a:rPr>
              <a:t>Hypothalamo-hypophysial</a:t>
            </a:r>
            <a:r>
              <a:rPr lang="en-US" sz="2000" b="1" dirty="0" smtClean="0">
                <a:solidFill>
                  <a:srgbClr val="C00000"/>
                </a:solidFill>
              </a:rPr>
              <a:t> portal blood vessels (Hypothalamic releasing and inhibiting hormones and median eminence)</a:t>
            </a:r>
            <a:endParaRPr lang="en-US" sz="1800" b="1" dirty="0" smtClean="0">
              <a:solidFill>
                <a:srgbClr val="C00000"/>
              </a:solidFill>
            </a:endParaRPr>
          </a:p>
          <a:p>
            <a:pPr lvl="1"/>
            <a:r>
              <a:rPr lang="en-US" sz="2000" b="1" dirty="0" err="1" smtClean="0">
                <a:solidFill>
                  <a:srgbClr val="C00000"/>
                </a:solidFill>
              </a:rPr>
              <a:t>Hypothalamo-hypophysial</a:t>
            </a:r>
            <a:r>
              <a:rPr lang="en-US" sz="2000" b="1" dirty="0" smtClean="0">
                <a:solidFill>
                  <a:srgbClr val="C00000"/>
                </a:solidFill>
              </a:rPr>
              <a:t> tract</a:t>
            </a:r>
            <a:endParaRPr lang="en-US" sz="1800" b="1" dirty="0" smtClean="0">
              <a:solidFill>
                <a:srgbClr val="C00000"/>
              </a:solidFill>
            </a:endParaRPr>
          </a:p>
          <a:p>
            <a:pPr lvl="0"/>
            <a:r>
              <a:rPr lang="en-US" sz="2800" b="1" dirty="0" smtClean="0">
                <a:solidFill>
                  <a:schemeClr val="bg1"/>
                </a:solidFill>
              </a:rPr>
              <a:t>Feedback mechanisms: positive and negative feedback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algn="just" eaLnBrk="1" hangingPunct="1"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Chemical substance </a:t>
            </a:r>
            <a:r>
              <a:rPr lang="en-US" b="1" dirty="0" smtClean="0">
                <a:solidFill>
                  <a:srgbClr val="00B050"/>
                </a:solidFill>
              </a:rPr>
              <a:t>secreted in a small amount </a:t>
            </a:r>
            <a:r>
              <a:rPr lang="en-US" b="1" dirty="0" smtClean="0">
                <a:solidFill>
                  <a:srgbClr val="00B0F0"/>
                </a:solidFill>
              </a:rPr>
              <a:t>from endocrine gland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directly to the blood stream </a:t>
            </a:r>
            <a:r>
              <a:rPr lang="en-US" b="1" dirty="0" smtClean="0">
                <a:solidFill>
                  <a:srgbClr val="FFC000"/>
                </a:solidFill>
              </a:rPr>
              <a:t>in response to stimulus </a:t>
            </a:r>
            <a:r>
              <a:rPr lang="en-US" b="1" dirty="0" smtClean="0">
                <a:solidFill>
                  <a:schemeClr val="bg1"/>
                </a:solidFill>
              </a:rPr>
              <a:t>to cause physiological responses at the </a:t>
            </a:r>
            <a:r>
              <a:rPr lang="en-US" b="1" dirty="0" smtClean="0">
                <a:solidFill>
                  <a:srgbClr val="FF3399"/>
                </a:solidFill>
              </a:rPr>
              <a:t>target tissues. </a:t>
            </a:r>
            <a:endParaRPr lang="en-US" dirty="0" smtClean="0">
              <a:solidFill>
                <a:srgbClr val="FF3399"/>
              </a:solidFill>
            </a:endParaRPr>
          </a:p>
          <a:p>
            <a:pPr eaLnBrk="1" hangingPunct="1">
              <a:defRPr/>
            </a:pP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600200" y="304800"/>
            <a:ext cx="5791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C000"/>
                </a:solidFill>
              </a:rPr>
              <a:t>What is hormone?.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CC66"/>
                </a:solidFill>
              </a:rPr>
              <a:t>HYPOTHALAMIC-PITUITARY AXIS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Coordinate.</a:t>
            </a:r>
          </a:p>
          <a:p>
            <a:pPr eaLnBrk="1" hangingPunct="1">
              <a:buFontTx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Thyroid gland, adrenal gland, reproductive gland, control growth, milk production, </a:t>
            </a:r>
            <a:r>
              <a:rPr lang="en-US" b="1" dirty="0" err="1" smtClean="0">
                <a:solidFill>
                  <a:schemeClr val="bg1"/>
                </a:solidFill>
              </a:rPr>
              <a:t>osmoregulation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FFCC66"/>
                </a:solidFill>
              </a:rPr>
              <a:t>HYPOTHALAMUS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36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Control pituitary gland secretion.</a:t>
            </a:r>
          </a:p>
          <a:p>
            <a:pPr eaLnBrk="1" hangingPunct="1"/>
            <a:endParaRPr lang="en-US" sz="36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Composed of number of nerve cells.</a:t>
            </a:r>
          </a:p>
          <a:p>
            <a:pPr eaLnBrk="1" hangingPunct="1">
              <a:buFontTx/>
              <a:buNone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agesCALVJ9G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0963" name="Content Placeholder 3" descr="imagesCAK6RYO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105400" cy="6858000"/>
          </a:xfrm>
        </p:spPr>
      </p:pic>
      <p:pic>
        <p:nvPicPr>
          <p:cNvPr id="40964" name="Picture 4" descr="imagesCAZAXNK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400"/>
            <a:ext cx="4038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Guyton 40-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962400"/>
            <a:ext cx="6197600" cy="2895600"/>
          </a:xfrm>
          <a:noFill/>
        </p:spPr>
      </p:pic>
      <p:pic>
        <p:nvPicPr>
          <p:cNvPr id="41987" name="Picture 2" descr="imagesCA6TIF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962400"/>
            <a:ext cx="3581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DR.ABDUL MAJEED\My Documents\My Pictures\HypothalamicNucle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3962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FFCC66"/>
                </a:solidFill>
              </a:rPr>
              <a:t>HORMONES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36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TRH.</a:t>
            </a:r>
          </a:p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CRH.</a:t>
            </a:r>
          </a:p>
          <a:p>
            <a:pPr eaLnBrk="1" hangingPunct="1"/>
            <a:r>
              <a:rPr lang="en-US" sz="3600" b="1" dirty="0" err="1" smtClean="0">
                <a:solidFill>
                  <a:schemeClr val="bg1"/>
                </a:solidFill>
              </a:rPr>
              <a:t>GnRH</a:t>
            </a:r>
            <a:r>
              <a:rPr lang="en-US" sz="3600" b="1" dirty="0" smtClean="0">
                <a:solidFill>
                  <a:schemeClr val="bg1"/>
                </a:solidFill>
              </a:rPr>
              <a:t>.</a:t>
            </a:r>
          </a:p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PIF.</a:t>
            </a:r>
          </a:p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GHRH.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882" name="Picture 2" descr="C:\Documents and Settings\DR.ABDUL MAJEED\My Documents\My Pictures\009t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7778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C000"/>
                </a:solidFill>
              </a:rPr>
              <a:t>GHRH/GHIH(SRIF)</a:t>
            </a:r>
            <a:endParaRPr lang="en-GB" sz="4000" b="1" dirty="0">
              <a:solidFill>
                <a:srgbClr val="FFC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98637"/>
            <a:ext cx="3962400" cy="4525963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Stimulates release of growth hormone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Inhibits release of growth hormone</a:t>
            </a:r>
          </a:p>
          <a:p>
            <a:pPr eaLnBrk="1" hangingPunct="1">
              <a:lnSpc>
                <a:spcPct val="90000"/>
              </a:lnSpc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C:\Documents and Settings\DR.ABDUL MAJEED\My Documents\My Pictures\009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6" descr="1775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TRH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41960" y="1798637"/>
            <a:ext cx="3520440" cy="4525963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9" descr="1775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90600"/>
            <a:ext cx="9144000" cy="5791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solidFill>
                  <a:srgbClr val="FFCC66"/>
                </a:solidFill>
              </a:rPr>
              <a:t>ENDOCRINE GLANDS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45434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9810" name="Picture 2" descr="C:\Documents and Settings\DR.ABDUL MAJEED\My Documents\My Pictures\009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CRH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6" descr="1775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71600"/>
            <a:ext cx="9144000" cy="5486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0834" name="Picture 2" descr="C:\Documents and Settings\DR.ABDUL MAJEED\My Documents\My Pictures\009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err="1" smtClean="0">
                <a:solidFill>
                  <a:srgbClr val="FFC000"/>
                </a:solidFill>
              </a:rPr>
              <a:t>GnRH</a:t>
            </a:r>
            <a:endParaRPr lang="en-GB" sz="4800" b="1" dirty="0">
              <a:solidFill>
                <a:srgbClr val="FFC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  <a:latin typeface="Arial" charset="0"/>
              </a:rPr>
              <a:t>Gonadotropin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 releasing hormone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</a:rPr>
              <a:t>GnRH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)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–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causes release of the 2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gonadotropic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hormones: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Luteinizing (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LH)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follicle-stimulating hormone 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FSH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FFC000"/>
                </a:solidFill>
              </a:rPr>
              <a:t>PIH</a:t>
            </a:r>
            <a:endParaRPr lang="en-GB" sz="5400" b="1" dirty="0">
              <a:solidFill>
                <a:srgbClr val="FFC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  <a:latin typeface="Arial" charset="0"/>
              </a:rPr>
              <a:t>Prolactin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 inhibitory hormone (PIH)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also known as Dopamine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Inhibits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prolactin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secretion</a:t>
            </a:r>
            <a:endParaRPr lang="cs-CZ" b="1" dirty="0" smtClean="0">
              <a:solidFill>
                <a:schemeClr val="bg1"/>
              </a:solidFill>
              <a:latin typeface="Arial" charset="0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80" name="Picture 4" descr="http://www.colorado.edu/intphys/Class/IPHY3430-200/image/26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6738" name="Picture 2" descr="C:\Documents and Settings\DR.ABDUL MAJEED\My Documents\My Pictures\009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FFCC66"/>
                </a:solidFill>
              </a:rPr>
              <a:t>PITUITARY GLAND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4000" b="1" dirty="0" err="1" smtClean="0">
                <a:solidFill>
                  <a:schemeClr val="bg1"/>
                </a:solidFill>
              </a:rPr>
              <a:t>Hypophysis</a:t>
            </a:r>
            <a:r>
              <a:rPr lang="en-US" sz="4000" b="1" dirty="0" smtClean="0">
                <a:solidFill>
                  <a:schemeClr val="bg1"/>
                </a:solidFill>
              </a:rPr>
              <a:t>.</a:t>
            </a:r>
          </a:p>
          <a:p>
            <a:pPr eaLnBrk="1" hangingPunct="1"/>
            <a:endParaRPr lang="en-US" sz="40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4000" b="1" dirty="0" smtClean="0">
                <a:solidFill>
                  <a:schemeClr val="bg1"/>
                </a:solidFill>
              </a:rPr>
              <a:t>1cm .</a:t>
            </a:r>
          </a:p>
          <a:p>
            <a:pPr eaLnBrk="1" hangingPunct="1"/>
            <a:endParaRPr lang="en-US" sz="40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4000" b="1" dirty="0" smtClean="0">
                <a:solidFill>
                  <a:schemeClr val="bg1"/>
                </a:solidFill>
              </a:rPr>
              <a:t>0.5-1 gram.</a:t>
            </a:r>
          </a:p>
        </p:txBody>
      </p:sp>
      <p:pic>
        <p:nvPicPr>
          <p:cNvPr id="2050" name="Picture 2" descr="C:\Documents and Settings\DR.ABDUL MAJEED\My Documents\My Pictures\Gray11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905000"/>
            <a:ext cx="46482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DR.ABDUL MAJEED\My Documents\My Pictures\mri%20pituitary%20gland%20sella-resized-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ure_07_11_0_labe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3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ig14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0"/>
            <a:ext cx="373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FFCC66"/>
                </a:solidFill>
              </a:rPr>
              <a:t>STRUCTURE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Anterior lobe </a:t>
            </a:r>
            <a:r>
              <a:rPr lang="en-US" sz="3600" b="1" dirty="0" smtClean="0">
                <a:solidFill>
                  <a:srgbClr val="C00000"/>
                </a:solidFill>
              </a:rPr>
              <a:t>(</a:t>
            </a:r>
            <a:r>
              <a:rPr lang="en-US" sz="3600" b="1" dirty="0" err="1" smtClean="0">
                <a:solidFill>
                  <a:srgbClr val="C00000"/>
                </a:solidFill>
              </a:rPr>
              <a:t>adenohypophysis</a:t>
            </a:r>
            <a:r>
              <a:rPr lang="en-US" sz="3600" b="1" dirty="0" smtClean="0">
                <a:solidFill>
                  <a:srgbClr val="C00000"/>
                </a:solidFill>
              </a:rPr>
              <a:t>).</a:t>
            </a:r>
          </a:p>
          <a:p>
            <a:pPr eaLnBrk="1" hangingPunct="1">
              <a:buFontTx/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Posterior lobe </a:t>
            </a:r>
            <a:r>
              <a:rPr lang="en-US" sz="3600" b="1" dirty="0" smtClean="0">
                <a:solidFill>
                  <a:srgbClr val="C00000"/>
                </a:solidFill>
              </a:rPr>
              <a:t>(</a:t>
            </a:r>
            <a:r>
              <a:rPr lang="en-US" sz="3600" b="1" dirty="0" err="1" smtClean="0">
                <a:solidFill>
                  <a:srgbClr val="C00000"/>
                </a:solidFill>
              </a:rPr>
              <a:t>neurohypophysis</a:t>
            </a:r>
            <a:r>
              <a:rPr lang="en-US" sz="3600" b="1" dirty="0" smtClean="0">
                <a:solidFill>
                  <a:srgbClr val="C00000"/>
                </a:solidFill>
              </a:rPr>
              <a:t>).</a:t>
            </a:r>
          </a:p>
          <a:p>
            <a:pPr eaLnBrk="1" hangingPunct="1">
              <a:buFontTx/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sz="3600" b="1" dirty="0" err="1" smtClean="0">
                <a:solidFill>
                  <a:schemeClr val="bg1"/>
                </a:solidFill>
              </a:rPr>
              <a:t>Infundibulum</a:t>
            </a:r>
            <a:r>
              <a:rPr lang="en-US" sz="3600" b="1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مجموعة 4"/>
          <p:cNvGrpSpPr>
            <a:grpSpLocks noGrp="1"/>
          </p:cNvGrpSpPr>
          <p:nvPr/>
        </p:nvGrpSpPr>
        <p:grpSpPr>
          <a:xfrm>
            <a:off x="0" y="0"/>
            <a:ext cx="9144000" cy="6858000"/>
            <a:chOff x="990600" y="1011667"/>
            <a:chExt cx="6601368" cy="5389133"/>
          </a:xfrm>
        </p:grpSpPr>
        <p:pic>
          <p:nvPicPr>
            <p:cNvPr id="5" name="Picture 2" descr="http://www.autismpedia.org/wiki/images/thumb/e/e5/Pituitary.jpg/640px-Pituitar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0600" y="1011667"/>
              <a:ext cx="6601368" cy="5389133"/>
            </a:xfrm>
            <a:prstGeom prst="rect">
              <a:avLst/>
            </a:prstGeom>
            <a:noFill/>
          </p:spPr>
        </p:pic>
        <p:sp>
          <p:nvSpPr>
            <p:cNvPr id="6" name="شكل بيضاوي 3"/>
            <p:cNvSpPr/>
            <p:nvPr/>
          </p:nvSpPr>
          <p:spPr>
            <a:xfrm>
              <a:off x="3352800" y="3810000"/>
              <a:ext cx="1066800" cy="76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4478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CC66"/>
                </a:solidFill>
              </a:rPr>
              <a:t>RELATIONSHIP OF THE HYPOTHALAMUS TO THE POSTERIOR PITUITARY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Collection of nerve axons +supporting cells.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1- </a:t>
            </a:r>
            <a:r>
              <a:rPr lang="en-US" b="1" dirty="0" err="1" smtClean="0">
                <a:solidFill>
                  <a:schemeClr val="bg1"/>
                </a:solidFill>
              </a:rPr>
              <a:t>Antidiuretic</a:t>
            </a:r>
            <a:r>
              <a:rPr lang="en-US" b="1" dirty="0" smtClean="0">
                <a:solidFill>
                  <a:schemeClr val="bg1"/>
                </a:solidFill>
              </a:rPr>
              <a:t> hormone (ADH).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Supraoptic</a:t>
            </a:r>
            <a:r>
              <a:rPr lang="en-US" b="1" dirty="0" smtClean="0">
                <a:solidFill>
                  <a:srgbClr val="C00000"/>
                </a:solidFill>
              </a:rPr>
              <a:t> nuclei.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2- </a:t>
            </a:r>
            <a:r>
              <a:rPr lang="en-US" b="1" dirty="0" err="1" smtClean="0">
                <a:solidFill>
                  <a:schemeClr val="bg1"/>
                </a:solidFill>
              </a:rPr>
              <a:t>Oxytocin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Paraventricular</a:t>
            </a:r>
            <a:r>
              <a:rPr lang="en-US" b="1" dirty="0" smtClean="0">
                <a:solidFill>
                  <a:srgbClr val="C00000"/>
                </a:solidFill>
              </a:rPr>
              <a:t> nuclei.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11_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33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07-12_1.jpg                                                    0007D387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l="17549" t="2872" r="17195" b="3075"/>
          <a:stretch>
            <a:fillRect/>
          </a:stretch>
        </p:blipFill>
        <p:spPr bwMode="auto">
          <a:xfrm>
            <a:off x="5181600" y="0"/>
            <a:ext cx="396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CC66"/>
                </a:solidFill>
              </a:rPr>
              <a:t>HYPOTHALAMO-NEURO HYPOPHYSIAL TRACT</a:t>
            </a:r>
          </a:p>
        </p:txBody>
      </p:sp>
      <p:pic>
        <p:nvPicPr>
          <p:cNvPr id="50179" name="Picture 4" descr="Guyton 49-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47800"/>
            <a:ext cx="3124200" cy="5410200"/>
          </a:xfrm>
          <a:noFill/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447800"/>
            <a:ext cx="5943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CC66"/>
                </a:solidFill>
              </a:rPr>
              <a:t>RELATIONSHIP OF THE HYPOTHALAMUS TO THE ANTERIOR PITUITARY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collection of endocrine glands.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1- TSH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2- FSH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3- LH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4- GH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5- PROLACTIN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6- ACTH.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227" name="Picture 2" descr="fox25642_t11_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CC66"/>
                </a:solidFill>
              </a:rPr>
              <a:t>HYPOTHALAMIC-HYPOPHYSIAL PORTAL SYSTEM</a:t>
            </a:r>
          </a:p>
        </p:txBody>
      </p:sp>
      <p:pic>
        <p:nvPicPr>
          <p:cNvPr id="53251" name="Picture 4" descr="Guyton 49-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24000"/>
            <a:ext cx="9144000" cy="5334000"/>
          </a:xfrm>
          <a:noFill/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11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1858" name="Picture 2" descr="C:\Documents and Settings\DR.ABDUL MAJEED\My Documents\My Pictures\009t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427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427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4277" name="Picture 4" descr="http://classes.midlandstech.edu/carterp/Courses/bio211/chap16/ch_16_label-edit/Slid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4400" b="1" dirty="0" smtClean="0">
                <a:solidFill>
                  <a:schemeClr val="bg1"/>
                </a:solidFill>
              </a:rPr>
              <a:t>Both neural and endocrine.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5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CC66"/>
                </a:solidFill>
              </a:rPr>
              <a:t>NEGATIVE FEEDBACK MECHANISM</a:t>
            </a:r>
          </a:p>
        </p:txBody>
      </p:sp>
      <p:pic>
        <p:nvPicPr>
          <p:cNvPr id="57347" name="Picture 4" descr="Fig14-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897221"/>
            <a:ext cx="7010400" cy="393192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www.anselm.edu/homepage/jpitocch/genbio/antpostp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692275" y="2454275"/>
            <a:ext cx="5530850" cy="1433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algn="ctr" eaLnBrk="0" hangingPunct="0">
              <a:spcBef>
                <a:spcPct val="50000"/>
              </a:spcBef>
            </a:pPr>
            <a:r>
              <a:rPr lang="en-GB" sz="8800" b="1" dirty="0">
                <a:solidFill>
                  <a:srgbClr val="FF0000"/>
                </a:solidFill>
                <a:latin typeface="Monotype Corsiva" pitchFamily="66" charset="0"/>
              </a:rPr>
              <a:t>Thank you</a:t>
            </a:r>
            <a:endParaRPr lang="en-US" sz="8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34900-73E0-4AE1-B411-E883C9DED930}" type="slidenum">
              <a:rPr lang="en-GB" smtClean="0"/>
              <a:pPr>
                <a:defRPr/>
              </a:pPr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5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CC66"/>
                </a:solidFill>
              </a:rPr>
              <a:t>CHEMICAL CLASSIFICATION OF HORMONES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36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Peptides or proteins hormones.</a:t>
            </a:r>
          </a:p>
          <a:p>
            <a:pPr eaLnBrk="1" hangingPunct="1"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Steroid hormones.</a:t>
            </a:r>
          </a:p>
          <a:p>
            <a:pPr eaLnBrk="1" hangingPunct="1"/>
            <a:endParaRPr lang="en-US" sz="36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Amine hormones.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solidFill>
                  <a:srgbClr val="FFCC66"/>
                </a:solidFill>
              </a:rPr>
              <a:t>HORMONES SYNTHESIS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2121</TotalTime>
  <Words>648</Words>
  <Application>Microsoft Office PowerPoint</Application>
  <PresentationFormat>عرض على الشاشة (3:4)‏</PresentationFormat>
  <Paragraphs>222</Paragraphs>
  <Slides>75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75</vt:i4>
      </vt:variant>
    </vt:vector>
  </HeadingPairs>
  <TitlesOfParts>
    <vt:vector size="79" baseType="lpstr">
      <vt:lpstr>Arial</vt:lpstr>
      <vt:lpstr>Calibri</vt:lpstr>
      <vt:lpstr>Monotype Corsiva</vt:lpstr>
      <vt:lpstr>Default Design</vt:lpstr>
      <vt:lpstr>ENDOCRINE PHYSIOLOGY</vt:lpstr>
      <vt:lpstr>OBJECTIVES</vt:lpstr>
      <vt:lpstr> GLANDS</vt:lpstr>
      <vt:lpstr>عرض تقديمي في PowerPoint</vt:lpstr>
      <vt:lpstr>ENDOCRINE GLANDS</vt:lpstr>
      <vt:lpstr>عرض تقديمي في PowerPoint</vt:lpstr>
      <vt:lpstr>عرض تقديمي في PowerPoint</vt:lpstr>
      <vt:lpstr>CHEMICAL CLASSIFICATION OF HORMONES</vt:lpstr>
      <vt:lpstr>HORMONES SYNTHESIS</vt:lpstr>
      <vt:lpstr>STEROIDS HORMONES</vt:lpstr>
      <vt:lpstr>AMINE HORMONE</vt:lpstr>
      <vt:lpstr>CLASSIFICATION OF STIMULI</vt:lpstr>
      <vt:lpstr>Humoral Stimuli</vt:lpstr>
      <vt:lpstr>Neural Stimuli</vt:lpstr>
      <vt:lpstr>Hormonal Stimuli</vt:lpstr>
      <vt:lpstr>عرض تقديمي في PowerPoint</vt:lpstr>
      <vt:lpstr>REGULATION OF HORMONE SECRETION</vt:lpstr>
      <vt:lpstr>NEURAL MECHANISM</vt:lpstr>
      <vt:lpstr> FEEDBACK MECHANISM </vt:lpstr>
      <vt:lpstr>عرض تقديمي في PowerPoint</vt:lpstr>
      <vt:lpstr>عرض تقديمي في PowerPoint</vt:lpstr>
      <vt:lpstr>TARGET TISSUE</vt:lpstr>
      <vt:lpstr>MECHANISM OF ACTION</vt:lpstr>
      <vt:lpstr>RECEPTOR LOCATIONS</vt:lpstr>
      <vt:lpstr>SECOND MESSENGER</vt:lpstr>
      <vt:lpstr>عرض تقديمي في PowerPoint</vt:lpstr>
      <vt:lpstr>عرض تقديمي في PowerPoint</vt:lpstr>
      <vt:lpstr> Tyrosine Kinase System</vt:lpstr>
      <vt:lpstr>عرض تقديمي في PowerPoint</vt:lpstr>
      <vt:lpstr>عرض تقديمي في PowerPoint</vt:lpstr>
      <vt:lpstr>عرض تقديمي في PowerPoint</vt:lpstr>
      <vt:lpstr>REGULATION OF HORMONE RECEPTORS</vt:lpstr>
      <vt:lpstr>DOWN-REGULATION</vt:lpstr>
      <vt:lpstr>UP-REGULATION</vt:lpstr>
      <vt:lpstr>INTERACTION OF HORMONES AT TARGET CELLS  </vt:lpstr>
      <vt:lpstr>HORMONE CONCENTRATIONS IN THE BLOOD</vt:lpstr>
      <vt:lpstr>عرض تقديمي في PowerPoint</vt:lpstr>
      <vt:lpstr>HYPOTHALAMIC-PITUITARY AXIS</vt:lpstr>
      <vt:lpstr>OBJECTIVES</vt:lpstr>
      <vt:lpstr>HYPOTHALAMIC-PITUITARY AXIS</vt:lpstr>
      <vt:lpstr>HYPOTHALAMUS</vt:lpstr>
      <vt:lpstr>عرض تقديمي في PowerPoint</vt:lpstr>
      <vt:lpstr>عرض تقديمي في PowerPoint</vt:lpstr>
      <vt:lpstr>عرض تقديمي في PowerPoint</vt:lpstr>
      <vt:lpstr>HORMONES</vt:lpstr>
      <vt:lpstr>عرض تقديمي في PowerPoint</vt:lpstr>
      <vt:lpstr>GHRH/GHIH(SRIF)</vt:lpstr>
      <vt:lpstr>عرض تقديمي في PowerPoint</vt:lpstr>
      <vt:lpstr>TRH</vt:lpstr>
      <vt:lpstr>عرض تقديمي في PowerPoint</vt:lpstr>
      <vt:lpstr>CRH</vt:lpstr>
      <vt:lpstr>عرض تقديمي في PowerPoint</vt:lpstr>
      <vt:lpstr>GnRH</vt:lpstr>
      <vt:lpstr>عرض تقديمي في PowerPoint</vt:lpstr>
      <vt:lpstr>عرض تقديمي في PowerPoint</vt:lpstr>
      <vt:lpstr>PIH</vt:lpstr>
      <vt:lpstr>عرض تقديمي في PowerPoint</vt:lpstr>
      <vt:lpstr>PITUITARY GLAND</vt:lpstr>
      <vt:lpstr>عرض تقديمي في PowerPoint</vt:lpstr>
      <vt:lpstr>عرض تقديمي في PowerPoint</vt:lpstr>
      <vt:lpstr>STRUCTURE</vt:lpstr>
      <vt:lpstr>عرض تقديمي في PowerPoint</vt:lpstr>
      <vt:lpstr>RELATIONSHIP OF THE HYPOTHALAMUS TO THE POSTERIOR PITUITARY</vt:lpstr>
      <vt:lpstr>عرض تقديمي في PowerPoint</vt:lpstr>
      <vt:lpstr>HYPOTHALAMO-NEURO HYPOPHYSIAL TRACT</vt:lpstr>
      <vt:lpstr>RELATIONSHIP OF THE HYPOTHALAMUS TO THE ANTERIOR PITUITARY</vt:lpstr>
      <vt:lpstr>عرض تقديمي في PowerPoint</vt:lpstr>
      <vt:lpstr>HYPOTHALAMIC-HYPOPHYSIAL PORTAL SYSTEM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NEGATIVE FEEDBACK MECHANISM</vt:lpstr>
      <vt:lpstr>عرض تقديمي في PowerPoint</vt:lpstr>
      <vt:lpstr>عرض تقديمي في PowerPoint</vt:lpstr>
    </vt:vector>
  </TitlesOfParts>
  <Company>King Khalid University Hospital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Endocrine physiology</dc:title>
  <dc:creator>Abdulmajeed Al Dress</dc:creator>
  <cp:lastModifiedBy>Abdulmajeed</cp:lastModifiedBy>
  <cp:revision>224</cp:revision>
  <dcterms:created xsi:type="dcterms:W3CDTF">2004-02-18T09:43:05Z</dcterms:created>
  <dcterms:modified xsi:type="dcterms:W3CDTF">2018-01-22T06:49:17Z</dcterms:modified>
</cp:coreProperties>
</file>