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  <p:sldId id="269" r:id="rId9"/>
    <p:sldId id="271" r:id="rId10"/>
    <p:sldId id="273" r:id="rId11"/>
    <p:sldId id="274" r:id="rId12"/>
    <p:sldId id="275" r:id="rId13"/>
    <p:sldId id="272" r:id="rId14"/>
    <p:sldId id="277" r:id="rId15"/>
    <p:sldId id="279" r:id="rId16"/>
    <p:sldId id="282" r:id="rId17"/>
    <p:sldId id="281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5FF"/>
    <a:srgbClr val="FFFFFF"/>
    <a:srgbClr val="ECF6FE"/>
    <a:srgbClr val="B89E81"/>
    <a:srgbClr val="F3FAFF"/>
    <a:srgbClr val="DDF0FF"/>
    <a:srgbClr val="CCECFF"/>
    <a:srgbClr val="316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67" autoAdjust="0"/>
  </p:normalViewPr>
  <p:slideViewPr>
    <p:cSldViewPr snapToGrid="0">
      <p:cViewPr varScale="1">
        <p:scale>
          <a:sx n="64" d="100"/>
          <a:sy n="64" d="100"/>
        </p:scale>
        <p:origin x="6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7DD74-5B07-40CA-B656-0A30080F14A0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00581-83D0-48D9-A496-D528D3AB4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68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88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1E64-D085-437B-A60B-7780C87D8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BD834-6F24-4E20-A3DC-625BAFB5C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C38AB-5066-4CD6-BC2C-50B6C1BD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7D1B-9662-48CB-ACF0-02795D985E2E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80653-9871-4838-9681-B368433F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6024-C325-4B26-91C0-27D03C2CC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2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A6C68-E3C3-4EF4-838C-5A9FEF3D9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0901E-8499-4A09-972E-FC1BD666A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58024-D5B1-4B85-A9DD-E3C2DE11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7D1B-9662-48CB-ACF0-02795D985E2E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E7D21-237C-4920-B1D9-7E916F348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3E84B-A5F1-4B4D-86B2-57E3A2D27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11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BF8EBD-0D3E-49C5-B0C2-410AD40A7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9F12D-C17A-4F75-9D6E-B006E362B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7CD14-9AE5-4139-8C76-F349D8CF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7D1B-9662-48CB-ACF0-02795D985E2E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F7E0-C84C-4806-A12E-9F7B2EAC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30681-9480-4A3A-84D6-328712F2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9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966B-548C-4EAD-B78C-6FA56AA38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3F9A7-6394-492D-AF77-6418247A3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61308-526F-45B4-882F-0B3A0501E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7D1B-9662-48CB-ACF0-02795D985E2E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35281-11A7-4A27-85B3-A35D688EE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058D5-21E8-4A0E-977A-DC5D0A85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8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44704-10FB-433D-9650-859394153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264C9-9E58-4947-8F50-82FC446C5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838A9-C36A-406D-A09D-FDC3BC4D7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7D1B-9662-48CB-ACF0-02795D985E2E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4A1E-5867-4BA4-9176-39852547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201A-3BA7-4C9B-B12E-000D573F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68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3252A-CF01-42B7-9A3A-3FBD6832A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472CA-5BB5-4CD0-A366-14D7AFF21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BD84D-F9F6-40BB-AE8D-4B6586A67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7F766-ED25-40CB-B850-CFF14B27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7D1B-9662-48CB-ACF0-02795D985E2E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B0B42-4CAF-4A53-9677-AAF85C636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B31E5-491C-4D5B-93BB-E433191D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11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FE0C5-C055-4D16-97E8-D9703D722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4D8E4-18D1-4D1C-A233-1D65110A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FCE5D-EC91-4F24-A2F0-F9D5A310A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40123C-8A2D-47B2-AEEE-52F37F625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F9887-4415-4148-BE61-6B74C4F5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975980-34B4-4354-A5A1-7BBB305AE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7D1B-9662-48CB-ACF0-02795D985E2E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E48FAE-78E0-4DB2-9065-1686C5ED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9A606E-FB5E-4F49-93F4-B317672C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1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3A67-FB0A-4331-A17A-ABE680CF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2D6162-BC03-46B7-8AA8-AF923E16C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7D1B-9662-48CB-ACF0-02795D985E2E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111AD-1466-42EF-8450-F7FAE4B14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EA16B-20CC-4447-AD18-A712B290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53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7E8CA1-2F26-47E6-BFF9-0D835797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7D1B-9662-48CB-ACF0-02795D985E2E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F7AEAA-7040-4962-92B2-ECC490EE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57E56-D347-4E8D-B675-E0FABDE3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73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D7409-1F29-48BE-8DEA-996440F3C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B6F9-9ED3-4F35-A753-13B221B4C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5B720-B371-4773-B351-E6EE4ECC1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EE84B-B7C1-4DB8-9590-9EEA66EC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7D1B-9662-48CB-ACF0-02795D985E2E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7AF48-564D-41DD-B114-9106EFCE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69850-D138-4787-BA4C-1176853A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77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A5A8-7A9B-4FF9-830D-7F60701D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AF92F3-9462-4638-B580-F2B86E5F5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8381D-ACEF-47B2-A711-E8DAC5D27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CE724-5E2E-41CB-B9C8-9DC7C3FC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7D1B-9662-48CB-ACF0-02795D985E2E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E0CD9-8F13-46EA-8F36-EA65AF44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84F7A-1C23-4A37-AED6-3F591F1D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43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5438E-F417-45AE-BAA6-615278D0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9197E-BA0B-45F1-BAD9-FEAE0E567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72203-2150-4CA6-9E64-78A7FDA99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27D1B-9662-48CB-ACF0-02795D985E2E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2056F-F2DA-4812-90EB-064B10694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FF2C5-D005-4E6A-8462-5CA2DCB2C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0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hyperlink" Target="https://docs.google.com/presentation/d/1JDJ6SzkMdtmxQeL9HkV07WYtpM9xKv-yYk3xq2Cr3Ps/edit?usp=sharin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hyperlink" Target="https://docs.google.com/presentation/d/1cGR_vnaAR9JbrqCksz1WDPouMCtR65pLMnYu111cGh4/edit?usp=sharing" TargetMode="External"/><Relationship Id="rId5" Type="http://schemas.openxmlformats.org/officeDocument/2006/relationships/hyperlink" Target="https://docs.google.com/forms/d/e/1FAIpQLSfnsWLnbT7WiFye8M-G8f6Jz7Bjzo6amKg07ajUHNfYcIV0vQ/viewform?usp=sf_link#responses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hyperlink" Target="https://docs.google.com/presentation/d/1NlpYTLx-g3OfWHrR6X7lUa6LOPsiJ6YHzVuinsbCKwA/edit?usp=shari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0391" y="5352625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GB" sz="5400" kern="12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OSPE</a:t>
            </a:r>
            <a:br>
              <a:rPr lang="en-GB" sz="4800" kern="12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BLOCK</a:t>
            </a:r>
            <a:endParaRPr lang="en-GB" sz="5400" kern="1200" dirty="0">
              <a:ln w="0"/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5" name="Shape 85" descr="Image result for ‫بسم الله الرحمن الرحيم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2864" y="74275"/>
            <a:ext cx="3669927" cy="36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 b="33122"/>
          <a:stretch/>
        </p:blipFill>
        <p:spPr>
          <a:xfrm>
            <a:off x="0" y="636481"/>
            <a:ext cx="12192000" cy="46932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42791" y="631179"/>
            <a:ext cx="2946400" cy="4703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#Med436 - KS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"/>
          <a:stretch/>
        </p:blipFill>
        <p:spPr bwMode="auto">
          <a:xfrm>
            <a:off x="8355551" y="3080853"/>
            <a:ext cx="1920882" cy="175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4" t="11343" r="9894" b="25826"/>
          <a:stretch/>
        </p:blipFill>
        <p:spPr>
          <a:xfrm>
            <a:off x="8355551" y="1010719"/>
            <a:ext cx="1835935" cy="1862353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0B27DC-A4E3-4C98-9D3A-E897EC363F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5921" y="5392381"/>
            <a:ext cx="2780017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8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87FB438-2F8F-4875-A5C6-D4397C9E1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4082" b="6268"/>
          <a:stretch>
            <a:fillRect/>
          </a:stretch>
        </p:blipFill>
        <p:spPr>
          <a:xfrm>
            <a:off x="6899564" y="204355"/>
            <a:ext cx="4953000" cy="6477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AFA183-980B-4FAD-B006-53C953176FF9}"/>
              </a:ext>
            </a:extLst>
          </p:cNvPr>
          <p:cNvSpPr txBox="1"/>
          <p:nvPr/>
        </p:nvSpPr>
        <p:spPr>
          <a:xfrm>
            <a:off x="420501" y="731980"/>
            <a:ext cx="5445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Arterial Supply Of Thyroid Gland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BA1258-3A25-4527-8EFB-A6CD96B81DF6}"/>
              </a:ext>
            </a:extLst>
          </p:cNvPr>
          <p:cNvGrpSpPr/>
          <p:nvPr/>
        </p:nvGrpSpPr>
        <p:grpSpPr>
          <a:xfrm>
            <a:off x="374073" y="1548157"/>
            <a:ext cx="1576956" cy="650156"/>
            <a:chOff x="918150" y="3757074"/>
            <a:chExt cx="1576956" cy="650156"/>
          </a:xfrm>
        </p:grpSpPr>
        <p:pic>
          <p:nvPicPr>
            <p:cNvPr id="6" name="Picture 2" descr="Lightbulb light bulb clip art at vector image wikiclipart">
              <a:extLst>
                <a:ext uri="{FF2B5EF4-FFF2-40B4-BE49-F238E27FC236}">
                  <a16:creationId xmlns:a16="http://schemas.microsoft.com/office/drawing/2014/main" id="{268C06D7-3880-4E70-BBDF-6A6CA2F615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0" r="35000"/>
            <a:stretch/>
          </p:blipFill>
          <p:spPr bwMode="auto">
            <a:xfrm>
              <a:off x="918150" y="3757074"/>
              <a:ext cx="363089" cy="58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56E600-5D82-44A4-AC8E-2C348C9A50A0}"/>
                </a:ext>
              </a:extLst>
            </p:cNvPr>
            <p:cNvSpPr txBox="1"/>
            <p:nvPr/>
          </p:nvSpPr>
          <p:spPr>
            <a:xfrm>
              <a:off x="1345304" y="3884010"/>
              <a:ext cx="11498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i="1" dirty="0">
                  <a:latin typeface="+mj-lt"/>
                </a:rPr>
                <a:t>Theory</a:t>
              </a: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5A5CE93-E34A-4CD9-ACCA-16063379B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21194"/>
              </p:ext>
            </p:extLst>
          </p:nvPr>
        </p:nvGraphicFramePr>
        <p:xfrm>
          <a:off x="374073" y="2301127"/>
          <a:ext cx="6373090" cy="3543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6157">
                  <a:extLst>
                    <a:ext uri="{9D8B030D-6E8A-4147-A177-3AD203B41FA5}">
                      <a16:colId xmlns:a16="http://schemas.microsoft.com/office/drawing/2014/main" val="3984010229"/>
                    </a:ext>
                  </a:extLst>
                </a:gridCol>
                <a:gridCol w="1967536">
                  <a:extLst>
                    <a:ext uri="{9D8B030D-6E8A-4147-A177-3AD203B41FA5}">
                      <a16:colId xmlns:a16="http://schemas.microsoft.com/office/drawing/2014/main" val="4024716221"/>
                    </a:ext>
                  </a:extLst>
                </a:gridCol>
                <a:gridCol w="2179397">
                  <a:extLst>
                    <a:ext uri="{9D8B030D-6E8A-4147-A177-3AD203B41FA5}">
                      <a16:colId xmlns:a16="http://schemas.microsoft.com/office/drawing/2014/main" val="3282672889"/>
                    </a:ext>
                  </a:extLst>
                </a:gridCol>
              </a:tblGrid>
              <a:tr h="343036"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/>
                        <a:t>Artery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/>
                        <a:t>Origin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/>
                        <a:t>Course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380790"/>
                  </a:ext>
                </a:extLst>
              </a:tr>
              <a:tr h="34303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2"/>
                          </a:solidFill>
                        </a:rPr>
                        <a:t>Superior thyroid artery</a:t>
                      </a:r>
                    </a:p>
                  </a:txBody>
                  <a:tcPr anchor="ctr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From the </a:t>
                      </a:r>
                      <a:r>
                        <a:rPr lang="en-GB" sz="1600" dirty="0">
                          <a:solidFill>
                            <a:schemeClr val="accent2"/>
                          </a:solidFill>
                        </a:rPr>
                        <a:t>external carotid artery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It descends to the upper pole of the lobe, with the </a:t>
                      </a:r>
                      <a:r>
                        <a:rPr lang="en-GB" sz="1600" dirty="0">
                          <a:solidFill>
                            <a:schemeClr val="accent3"/>
                          </a:solidFill>
                        </a:rPr>
                        <a:t>external laryngeal nerve</a:t>
                      </a:r>
                      <a:r>
                        <a:rPr lang="en-GB" sz="1600" dirty="0"/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019535"/>
                  </a:ext>
                </a:extLst>
              </a:tr>
              <a:tr h="34303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chemeClr val="accent2"/>
                          </a:solidFill>
                        </a:rPr>
                        <a:t>Thyroidea</a:t>
                      </a:r>
                      <a:r>
                        <a:rPr lang="en-GB" sz="1600" b="1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chemeClr val="accent2"/>
                          </a:solidFill>
                        </a:rPr>
                        <a:t>ima</a:t>
                      </a:r>
                      <a:r>
                        <a:rPr lang="en-GB" sz="1600" b="1" dirty="0">
                          <a:solidFill>
                            <a:schemeClr val="accent2"/>
                          </a:solidFill>
                        </a:rPr>
                        <a:t> artery</a:t>
                      </a:r>
                    </a:p>
                  </a:txBody>
                  <a:tcPr anchor="ctr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If present, it arises from </a:t>
                      </a:r>
                      <a:r>
                        <a:rPr lang="en-GB" sz="1600" dirty="0">
                          <a:solidFill>
                            <a:schemeClr val="accent2"/>
                          </a:solidFill>
                        </a:rPr>
                        <a:t>aortic arch</a:t>
                      </a:r>
                      <a:r>
                        <a:rPr lang="en-GB" sz="1600" dirty="0"/>
                        <a:t> or from </a:t>
                      </a:r>
                      <a:r>
                        <a:rPr lang="en-GB" sz="1600" dirty="0">
                          <a:solidFill>
                            <a:schemeClr val="accent2"/>
                          </a:solidFill>
                        </a:rPr>
                        <a:t>brachiocephalic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>
                          <a:solidFill>
                            <a:schemeClr val="accent2"/>
                          </a:solidFill>
                        </a:rPr>
                        <a:t>artery</a:t>
                      </a:r>
                      <a:r>
                        <a:rPr lang="en-GB" sz="1600" dirty="0"/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It ascends in front of the trachea to  reach the  isthmus.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947983"/>
                  </a:ext>
                </a:extLst>
              </a:tr>
              <a:tr h="34303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2"/>
                          </a:solidFill>
                        </a:rPr>
                        <a:t>Inferior thyroid artery</a:t>
                      </a:r>
                    </a:p>
                  </a:txBody>
                  <a:tcPr anchor="ctr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From the </a:t>
                      </a:r>
                      <a:r>
                        <a:rPr lang="en-GB" sz="1600" dirty="0">
                          <a:solidFill>
                            <a:schemeClr val="accent2"/>
                          </a:solidFill>
                        </a:rPr>
                        <a:t>thyrocervical trunk </a:t>
                      </a:r>
                      <a:r>
                        <a:rPr lang="en-GB" sz="1600" dirty="0"/>
                        <a:t>of 1st part of </a:t>
                      </a:r>
                      <a:r>
                        <a:rPr lang="en-GB" sz="1600" dirty="0">
                          <a:solidFill>
                            <a:schemeClr val="accent2"/>
                          </a:solidFill>
                        </a:rPr>
                        <a:t>subclavian artery.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The </a:t>
                      </a:r>
                      <a:r>
                        <a:rPr lang="en-GB" sz="1600" dirty="0">
                          <a:solidFill>
                            <a:schemeClr val="accent3"/>
                          </a:solidFill>
                        </a:rPr>
                        <a:t>recurrent laryngeal nerve </a:t>
                      </a:r>
                      <a:r>
                        <a:rPr lang="en-GB" sz="1600" dirty="0"/>
                        <a:t>crosses either in front or behind it.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70330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6458AFE-1EAB-4F43-A196-233CB28167A1}"/>
              </a:ext>
            </a:extLst>
          </p:cNvPr>
          <p:cNvSpPr/>
          <p:nvPr/>
        </p:nvSpPr>
        <p:spPr>
          <a:xfrm>
            <a:off x="6869760" y="5198345"/>
            <a:ext cx="1258240" cy="5039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EA4F1F-9CA5-46AC-B6B6-5323AE5815DF}"/>
              </a:ext>
            </a:extLst>
          </p:cNvPr>
          <p:cNvSpPr/>
          <p:nvPr/>
        </p:nvSpPr>
        <p:spPr>
          <a:xfrm>
            <a:off x="10883899" y="5683250"/>
            <a:ext cx="628651" cy="5039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4A036D-533A-4A3A-93D9-3A79B68C7994}"/>
              </a:ext>
            </a:extLst>
          </p:cNvPr>
          <p:cNvSpPr/>
          <p:nvPr/>
        </p:nvSpPr>
        <p:spPr>
          <a:xfrm>
            <a:off x="10883898" y="2726515"/>
            <a:ext cx="968665" cy="5039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DACDC4-708B-47E4-9968-3DC32CB3C26E}"/>
              </a:ext>
            </a:extLst>
          </p:cNvPr>
          <p:cNvSpPr/>
          <p:nvPr/>
        </p:nvSpPr>
        <p:spPr>
          <a:xfrm>
            <a:off x="6899564" y="341455"/>
            <a:ext cx="1258240" cy="5039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037593-C5AE-4675-BC48-C89F739B847F}"/>
              </a:ext>
            </a:extLst>
          </p:cNvPr>
          <p:cNvSpPr/>
          <p:nvPr/>
        </p:nvSpPr>
        <p:spPr>
          <a:xfrm>
            <a:off x="6899564" y="845410"/>
            <a:ext cx="1258240" cy="503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F2A48F-BBC4-4802-847C-B6F8BA3A9C4A}"/>
              </a:ext>
            </a:extLst>
          </p:cNvPr>
          <p:cNvCxnSpPr>
            <a:cxnSpLocks/>
          </p:cNvCxnSpPr>
          <p:nvPr/>
        </p:nvCxnSpPr>
        <p:spPr>
          <a:xfrm flipH="1">
            <a:off x="9692286" y="1017389"/>
            <a:ext cx="1090014" cy="257532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0">
            <a:extLst>
              <a:ext uri="{FF2B5EF4-FFF2-40B4-BE49-F238E27FC236}">
                <a16:creationId xmlns:a16="http://schemas.microsoft.com/office/drawing/2014/main" id="{C3DEBB12-B142-42AD-BF8E-32DD00962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1771" y="731980"/>
            <a:ext cx="136573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Thyroid cartilage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08AAAE-6803-4867-A59A-4022C0D792BE}"/>
              </a:ext>
            </a:extLst>
          </p:cNvPr>
          <p:cNvCxnSpPr>
            <a:cxnSpLocks/>
          </p:cNvCxnSpPr>
          <p:nvPr/>
        </p:nvCxnSpPr>
        <p:spPr>
          <a:xfrm flipH="1">
            <a:off x="9489086" y="1675093"/>
            <a:ext cx="1242415" cy="184603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0">
            <a:extLst>
              <a:ext uri="{FF2B5EF4-FFF2-40B4-BE49-F238E27FC236}">
                <a16:creationId xmlns:a16="http://schemas.microsoft.com/office/drawing/2014/main" id="{73EE26A0-EB7C-4EDA-992F-4CA79E20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7933" y="1436906"/>
            <a:ext cx="136573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Cricoid cartilage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BBF85D7-1BB4-4AC0-B751-40101A1B6FF3}"/>
              </a:ext>
            </a:extLst>
          </p:cNvPr>
          <p:cNvCxnSpPr>
            <a:cxnSpLocks/>
          </p:cNvCxnSpPr>
          <p:nvPr/>
        </p:nvCxnSpPr>
        <p:spPr>
          <a:xfrm>
            <a:off x="7943850" y="2609850"/>
            <a:ext cx="1364069" cy="973652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0">
            <a:extLst>
              <a:ext uri="{FF2B5EF4-FFF2-40B4-BE49-F238E27FC236}">
                <a16:creationId xmlns:a16="http://schemas.microsoft.com/office/drawing/2014/main" id="{141019A7-54B8-479D-AFA0-3ED9410F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944" y="2316630"/>
            <a:ext cx="136573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Trachea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586157-F359-4A93-8B52-9444EDBE1E80}"/>
              </a:ext>
            </a:extLst>
          </p:cNvPr>
          <p:cNvSpPr/>
          <p:nvPr/>
        </p:nvSpPr>
        <p:spPr>
          <a:xfrm>
            <a:off x="6869760" y="2949161"/>
            <a:ext cx="1258240" cy="503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A04620-0462-4FA0-939B-878809516215}"/>
              </a:ext>
            </a:extLst>
          </p:cNvPr>
          <p:cNvSpPr/>
          <p:nvPr/>
        </p:nvSpPr>
        <p:spPr>
          <a:xfrm>
            <a:off x="6869760" y="3876721"/>
            <a:ext cx="1074090" cy="469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7F27F92-429D-43EF-9B4F-136B5AAC35AC}"/>
              </a:ext>
            </a:extLst>
          </p:cNvPr>
          <p:cNvCxnSpPr>
            <a:cxnSpLocks/>
          </p:cNvCxnSpPr>
          <p:nvPr/>
        </p:nvCxnSpPr>
        <p:spPr>
          <a:xfrm>
            <a:off x="8222927" y="1724552"/>
            <a:ext cx="1298898" cy="95514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0">
            <a:extLst>
              <a:ext uri="{FF2B5EF4-FFF2-40B4-BE49-F238E27FC236}">
                <a16:creationId xmlns:a16="http://schemas.microsoft.com/office/drawing/2014/main" id="{4507E596-536B-44F9-ABEF-F04B483C4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90" y="1437040"/>
            <a:ext cx="136573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Isthmus of thyroid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4F573A-2447-4CB1-8B63-616F86C77D72}"/>
              </a:ext>
            </a:extLst>
          </p:cNvPr>
          <p:cNvSpPr/>
          <p:nvPr/>
        </p:nvSpPr>
        <p:spPr>
          <a:xfrm>
            <a:off x="6869760" y="4445640"/>
            <a:ext cx="1074090" cy="6766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34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C8ECA0-5C0B-49E7-A5BF-6D069A69FF82}"/>
              </a:ext>
            </a:extLst>
          </p:cNvPr>
          <p:cNvSpPr txBox="1"/>
          <p:nvPr/>
        </p:nvSpPr>
        <p:spPr>
          <a:xfrm>
            <a:off x="629083" y="908195"/>
            <a:ext cx="3853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Veins of Thyroid Gland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D2DD81-A959-4A1B-8FA0-AC0935A22DF3}"/>
              </a:ext>
            </a:extLst>
          </p:cNvPr>
          <p:cNvGrpSpPr/>
          <p:nvPr/>
        </p:nvGrpSpPr>
        <p:grpSpPr>
          <a:xfrm>
            <a:off x="6497782" y="1031223"/>
            <a:ext cx="5065134" cy="5087939"/>
            <a:chOff x="6037305" y="1031223"/>
            <a:chExt cx="5525611" cy="5087939"/>
          </a:xfrm>
        </p:grpSpPr>
        <p:pic>
          <p:nvPicPr>
            <p:cNvPr id="8" name="Picture 7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3D27C877-B5E2-4E06-B22C-FD91EE691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305" y="1031223"/>
              <a:ext cx="5525611" cy="508793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357E7E-3BB0-461C-9AF7-25B92D04D777}"/>
                </a:ext>
              </a:extLst>
            </p:cNvPr>
            <p:cNvSpPr/>
            <p:nvPr/>
          </p:nvSpPr>
          <p:spPr>
            <a:xfrm>
              <a:off x="6476030" y="1754762"/>
              <a:ext cx="1214711" cy="240293"/>
            </a:xfrm>
            <a:prstGeom prst="rect">
              <a:avLst/>
            </a:prstGeom>
            <a:noFill/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826C8F-D446-4129-AF97-DA81FCBC13DF}"/>
                </a:ext>
              </a:extLst>
            </p:cNvPr>
            <p:cNvSpPr/>
            <p:nvPr/>
          </p:nvSpPr>
          <p:spPr>
            <a:xfrm>
              <a:off x="10387462" y="4137746"/>
              <a:ext cx="1077318" cy="239521"/>
            </a:xfrm>
            <a:prstGeom prst="rect">
              <a:avLst/>
            </a:prstGeom>
            <a:noFill/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D334B87-7483-4385-91F5-0EDA24101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498617"/>
              </p:ext>
            </p:extLst>
          </p:nvPr>
        </p:nvGraphicFramePr>
        <p:xfrm>
          <a:off x="629083" y="2904187"/>
          <a:ext cx="5310084" cy="2252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8776">
                  <a:extLst>
                    <a:ext uri="{9D8B030D-6E8A-4147-A177-3AD203B41FA5}">
                      <a16:colId xmlns:a16="http://schemas.microsoft.com/office/drawing/2014/main" val="3984010229"/>
                    </a:ext>
                  </a:extLst>
                </a:gridCol>
                <a:gridCol w="2491308">
                  <a:extLst>
                    <a:ext uri="{9D8B030D-6E8A-4147-A177-3AD203B41FA5}">
                      <a16:colId xmlns:a16="http://schemas.microsoft.com/office/drawing/2014/main" val="4024716221"/>
                    </a:ext>
                  </a:extLst>
                </a:gridCol>
              </a:tblGrid>
              <a:tr h="47230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Vein</a:t>
                      </a:r>
                    </a:p>
                  </a:txBody>
                  <a:tcPr anchor="ctr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Drains into</a:t>
                      </a:r>
                    </a:p>
                  </a:txBody>
                  <a:tcPr anchor="ctr">
                    <a:solidFill>
                      <a:srgbClr val="E5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380790"/>
                  </a:ext>
                </a:extLst>
              </a:tr>
              <a:tr h="47230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/>
                          </a:solidFill>
                        </a:rPr>
                        <a:t>Superior thyroid </a:t>
                      </a:r>
                      <a:r>
                        <a:rPr lang="en-US" sz="2000" b="0" dirty="0">
                          <a:solidFill>
                            <a:schemeClr val="accent1"/>
                          </a:solidFill>
                        </a:rPr>
                        <a:t>vein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/>
                          </a:solidFill>
                        </a:rPr>
                        <a:t>internal jugular </a:t>
                      </a:r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vein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019535"/>
                  </a:ext>
                </a:extLst>
              </a:tr>
              <a:tr h="47230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/>
                          </a:solidFill>
                        </a:rPr>
                        <a:t>Middle thyroid </a:t>
                      </a:r>
                      <a:r>
                        <a:rPr lang="en-US" sz="2000" b="0" dirty="0">
                          <a:solidFill>
                            <a:schemeClr val="accent1"/>
                          </a:solidFill>
                        </a:rPr>
                        <a:t>vein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947983"/>
                  </a:ext>
                </a:extLst>
              </a:tr>
              <a:tr h="83562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/>
                          </a:solidFill>
                        </a:rPr>
                        <a:t>Inferior thyroid </a:t>
                      </a:r>
                      <a:r>
                        <a:rPr lang="en-US" sz="2000" b="0" dirty="0">
                          <a:solidFill>
                            <a:schemeClr val="accent1"/>
                          </a:solidFill>
                        </a:rPr>
                        <a:t>vein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/>
                          </a:solidFill>
                        </a:rPr>
                        <a:t>left brachiocephalic </a:t>
                      </a:r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vein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703302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5C935F62-E4FB-4CFF-AE2B-015AD2653647}"/>
              </a:ext>
            </a:extLst>
          </p:cNvPr>
          <p:cNvGrpSpPr/>
          <p:nvPr/>
        </p:nvGrpSpPr>
        <p:grpSpPr>
          <a:xfrm>
            <a:off x="629083" y="2147455"/>
            <a:ext cx="1576956" cy="650156"/>
            <a:chOff x="918150" y="3757074"/>
            <a:chExt cx="1576956" cy="650156"/>
          </a:xfrm>
        </p:grpSpPr>
        <p:pic>
          <p:nvPicPr>
            <p:cNvPr id="13" name="Picture 2" descr="Lightbulb light bulb clip art at vector image wikiclipart">
              <a:extLst>
                <a:ext uri="{FF2B5EF4-FFF2-40B4-BE49-F238E27FC236}">
                  <a16:creationId xmlns:a16="http://schemas.microsoft.com/office/drawing/2014/main" id="{8485BBBE-2BF4-460D-9E8A-C2514099A2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0" r="35000"/>
            <a:stretch/>
          </p:blipFill>
          <p:spPr bwMode="auto">
            <a:xfrm>
              <a:off x="918150" y="3757074"/>
              <a:ext cx="363089" cy="58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2060C4-EA3C-427A-AB8C-8B6F6CCABEDF}"/>
                </a:ext>
              </a:extLst>
            </p:cNvPr>
            <p:cNvSpPr txBox="1"/>
            <p:nvPr/>
          </p:nvSpPr>
          <p:spPr>
            <a:xfrm>
              <a:off x="1345304" y="3884010"/>
              <a:ext cx="11498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i="1" dirty="0">
                  <a:latin typeface="+mj-lt"/>
                </a:rPr>
                <a:t>Theory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3962405-542E-4F3C-ABED-82313F5EF832}"/>
              </a:ext>
            </a:extLst>
          </p:cNvPr>
          <p:cNvSpPr/>
          <p:nvPr/>
        </p:nvSpPr>
        <p:spPr>
          <a:xfrm>
            <a:off x="6684597" y="1232799"/>
            <a:ext cx="1296000" cy="240293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FF413A-58A4-435C-9175-478CD4DBF2DB}"/>
              </a:ext>
            </a:extLst>
          </p:cNvPr>
          <p:cNvCxnSpPr>
            <a:cxnSpLocks/>
          </p:cNvCxnSpPr>
          <p:nvPr/>
        </p:nvCxnSpPr>
        <p:spPr>
          <a:xfrm flipH="1" flipV="1">
            <a:off x="9400854" y="5156737"/>
            <a:ext cx="1418134" cy="92238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0">
            <a:extLst>
              <a:ext uri="{FF2B5EF4-FFF2-40B4-BE49-F238E27FC236}">
                <a16:creationId xmlns:a16="http://schemas.microsoft.com/office/drawing/2014/main" id="{93AD444A-C6D1-47D3-9122-1BDA9A529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658" y="5996934"/>
            <a:ext cx="1706396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Brachiocephalic vein</a:t>
            </a:r>
          </a:p>
        </p:txBody>
      </p:sp>
    </p:spTree>
    <p:extLst>
      <p:ext uri="{BB962C8B-B14F-4D97-AF65-F5344CB8AC3E}">
        <p14:creationId xmlns:p14="http://schemas.microsoft.com/office/powerpoint/2010/main" val="191303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ABF5D7-35D1-43F9-9D1D-D50CFC91B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6" t="34345" r="46591" b="16564"/>
          <a:stretch/>
        </p:blipFill>
        <p:spPr>
          <a:xfrm>
            <a:off x="83641" y="1941602"/>
            <a:ext cx="5500254" cy="3366655"/>
          </a:xfrm>
          <a:prstGeom prst="rect">
            <a:avLst/>
          </a:prstGeom>
        </p:spPr>
      </p:pic>
      <p:pic>
        <p:nvPicPr>
          <p:cNvPr id="5" name="Picture 2" descr="http://fitsweb.uchc.edu/student/selectives/Luzietti/images/thyroid/thyroid_gland.jpg">
            <a:extLst>
              <a:ext uri="{FF2B5EF4-FFF2-40B4-BE49-F238E27FC236}">
                <a16:creationId xmlns:a16="http://schemas.microsoft.com/office/drawing/2014/main" id="{3892CCE6-0B1D-4B73-9A86-C6BCA41DC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18549" r="16882" b="15106"/>
          <a:stretch>
            <a:fillRect/>
          </a:stretch>
        </p:blipFill>
        <p:spPr bwMode="auto">
          <a:xfrm>
            <a:off x="6816437" y="1080654"/>
            <a:ext cx="4184448" cy="412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F1D5CD-8747-44B3-885C-EF8A7DC506D9}"/>
              </a:ext>
            </a:extLst>
          </p:cNvPr>
          <p:cNvCxnSpPr>
            <a:cxnSpLocks/>
          </p:cNvCxnSpPr>
          <p:nvPr/>
        </p:nvCxnSpPr>
        <p:spPr>
          <a:xfrm>
            <a:off x="6915150" y="2012950"/>
            <a:ext cx="1361017" cy="8403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2981621-22C3-4F19-8602-FB06E283B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45" y="1492726"/>
            <a:ext cx="13881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>
                <a:latin typeface="+mn-lt"/>
              </a:rPr>
              <a:t>Inferior thyroid artery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5A72E98-646C-4C92-8151-4BFC8FC7350E}"/>
              </a:ext>
            </a:extLst>
          </p:cNvPr>
          <p:cNvCxnSpPr>
            <a:cxnSpLocks/>
          </p:cNvCxnSpPr>
          <p:nvPr/>
        </p:nvCxnSpPr>
        <p:spPr>
          <a:xfrm flipV="1">
            <a:off x="6267162" y="3144981"/>
            <a:ext cx="1842365" cy="2840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FE922C-3C76-4668-8609-EF0B8A04EA0A}"/>
              </a:ext>
            </a:extLst>
          </p:cNvPr>
          <p:cNvCxnSpPr>
            <a:cxnSpLocks/>
          </p:cNvCxnSpPr>
          <p:nvPr/>
        </p:nvCxnSpPr>
        <p:spPr>
          <a:xfrm flipV="1">
            <a:off x="6708935" y="4129231"/>
            <a:ext cx="1842365" cy="2840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36049A-8643-43BA-856A-369B4F0313E9}"/>
              </a:ext>
            </a:extLst>
          </p:cNvPr>
          <p:cNvCxnSpPr>
            <a:cxnSpLocks/>
          </p:cNvCxnSpPr>
          <p:nvPr/>
        </p:nvCxnSpPr>
        <p:spPr>
          <a:xfrm flipH="1" flipV="1">
            <a:off x="9234567" y="3936318"/>
            <a:ext cx="2411333" cy="1929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189C27-E3B5-4D51-8674-758227EABE6D}"/>
              </a:ext>
            </a:extLst>
          </p:cNvPr>
          <p:cNvCxnSpPr>
            <a:cxnSpLocks/>
          </p:cNvCxnSpPr>
          <p:nvPr/>
        </p:nvCxnSpPr>
        <p:spPr>
          <a:xfrm flipH="1" flipV="1">
            <a:off x="8967867" y="3236087"/>
            <a:ext cx="2411333" cy="1929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8A9200-D484-43C7-8991-1E01FEDC6357}"/>
              </a:ext>
            </a:extLst>
          </p:cNvPr>
          <p:cNvCxnSpPr>
            <a:cxnSpLocks/>
          </p:cNvCxnSpPr>
          <p:nvPr/>
        </p:nvCxnSpPr>
        <p:spPr>
          <a:xfrm flipH="1">
            <a:off x="8967867" y="1861809"/>
            <a:ext cx="2247630" cy="2942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348240C-B369-49A8-AE42-8511CE198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158" y="3040155"/>
            <a:ext cx="13881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>
                <a:latin typeface="+mn-lt"/>
              </a:rPr>
              <a:t>Thyrocervical trunk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AA6F57-41B2-40CE-B86C-72D74C4F7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996" y="4129231"/>
            <a:ext cx="1388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>
                <a:latin typeface="+mn-lt"/>
              </a:rPr>
              <a:t>Recurrent laryngeal nerve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F38B0E-A404-410E-B258-4B4B1B38A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1801" y="1593410"/>
            <a:ext cx="13881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>
                <a:latin typeface="+mn-lt"/>
              </a:rPr>
              <a:t>Thyroid cartilage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0D8E7D-2351-4240-B0D4-5A56054BB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529" y="4084494"/>
            <a:ext cx="12224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>
                <a:latin typeface="+mn-lt"/>
              </a:rPr>
              <a:t>Common carotid artery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BFBBDA-A830-40B8-88ED-1FAB3827E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967" y="3248890"/>
            <a:ext cx="1388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>
                <a:latin typeface="+mn-lt"/>
              </a:rPr>
              <a:t>Isthmus</a:t>
            </a:r>
          </a:p>
        </p:txBody>
      </p:sp>
    </p:spTree>
    <p:extLst>
      <p:ext uri="{BB962C8B-B14F-4D97-AF65-F5344CB8AC3E}">
        <p14:creationId xmlns:p14="http://schemas.microsoft.com/office/powerpoint/2010/main" val="274357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dad\Student Gray\8. Head and neck\F66122-008-f170.jpg">
            <a:extLst>
              <a:ext uri="{FF2B5EF4-FFF2-40B4-BE49-F238E27FC236}">
                <a16:creationId xmlns:a16="http://schemas.microsoft.com/office/drawing/2014/main" id="{EB7FEB47-5C36-46B3-AE5E-B35E640F5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t="3847" r="14545" b="5289"/>
          <a:stretch>
            <a:fillRect/>
          </a:stretch>
        </p:blipFill>
        <p:spPr bwMode="auto">
          <a:xfrm>
            <a:off x="3554409" y="304800"/>
            <a:ext cx="5083181" cy="6248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A3E4D58-613A-47E8-9A3C-3CA804668E36}"/>
              </a:ext>
            </a:extLst>
          </p:cNvPr>
          <p:cNvCxnSpPr/>
          <p:nvPr/>
        </p:nvCxnSpPr>
        <p:spPr>
          <a:xfrm flipV="1">
            <a:off x="3836504" y="3776870"/>
            <a:ext cx="1798983" cy="1391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365A08-D0D7-40EF-ABFA-5442BE634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105" y="3628497"/>
            <a:ext cx="1388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00" dirty="0">
                <a:latin typeface="+mn-lt"/>
              </a:rPr>
              <a:t>Recurrent laryngeal nerve</a:t>
            </a:r>
            <a:endParaRPr lang="en-US" altLang="en-US" sz="1600" dirty="0">
              <a:latin typeface="+mn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A3B7927-0241-40DB-8EBB-39B23614DB10}"/>
              </a:ext>
            </a:extLst>
          </p:cNvPr>
          <p:cNvCxnSpPr>
            <a:cxnSpLocks/>
          </p:cNvCxnSpPr>
          <p:nvPr/>
        </p:nvCxnSpPr>
        <p:spPr>
          <a:xfrm>
            <a:off x="3677478" y="775252"/>
            <a:ext cx="1172818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0">
            <a:extLst>
              <a:ext uri="{FF2B5EF4-FFF2-40B4-BE49-F238E27FC236}">
                <a16:creationId xmlns:a16="http://schemas.microsoft.com/office/drawing/2014/main" id="{36D5A8EF-C8BE-437F-89C4-391848224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629" y="573182"/>
            <a:ext cx="1412875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Vagus nerve</a:t>
            </a:r>
          </a:p>
        </p:txBody>
      </p:sp>
    </p:spTree>
    <p:extLst>
      <p:ext uri="{BB962C8B-B14F-4D97-AF65-F5344CB8AC3E}">
        <p14:creationId xmlns:p14="http://schemas.microsoft.com/office/powerpoint/2010/main" val="1642288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7F5AAA-D063-4CCA-A39B-79515912F17D}"/>
              </a:ext>
            </a:extLst>
          </p:cNvPr>
          <p:cNvSpPr txBox="1"/>
          <p:nvPr/>
        </p:nvSpPr>
        <p:spPr>
          <a:xfrm>
            <a:off x="852301" y="704271"/>
            <a:ext cx="2534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Clinical Points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CA6DC5-A832-4B80-AA5A-17111BFC5BC7}"/>
              </a:ext>
            </a:extLst>
          </p:cNvPr>
          <p:cNvGrpSpPr/>
          <p:nvPr/>
        </p:nvGrpSpPr>
        <p:grpSpPr>
          <a:xfrm>
            <a:off x="852301" y="1419743"/>
            <a:ext cx="10649709" cy="4927949"/>
            <a:chOff x="624891" y="3658876"/>
            <a:chExt cx="10649709" cy="4927949"/>
          </a:xfrm>
        </p:grpSpPr>
        <p:pic>
          <p:nvPicPr>
            <p:cNvPr id="6" name="Picture 2" descr="Lightbulb light bulb clip art at vector image wikiclipart">
              <a:extLst>
                <a:ext uri="{FF2B5EF4-FFF2-40B4-BE49-F238E27FC236}">
                  <a16:creationId xmlns:a16="http://schemas.microsoft.com/office/drawing/2014/main" id="{B471D341-8A32-4F3B-BB1A-5D6F17A400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0" r="35000"/>
            <a:stretch/>
          </p:blipFill>
          <p:spPr bwMode="auto">
            <a:xfrm>
              <a:off x="918150" y="3757074"/>
              <a:ext cx="363089" cy="58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953AAF-30DD-420E-A335-B6551904C07C}"/>
                </a:ext>
              </a:extLst>
            </p:cNvPr>
            <p:cNvSpPr/>
            <p:nvPr/>
          </p:nvSpPr>
          <p:spPr>
            <a:xfrm>
              <a:off x="918150" y="4439699"/>
              <a:ext cx="10356450" cy="381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chemeClr val="accent1">
                    <a:lumMod val="40000"/>
                    <a:lumOff val="6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GB" sz="2200" dirty="0"/>
                <a:t>When ligating thyroid arteries during thyroidectomy 2 nerves are </a:t>
              </a:r>
              <a:r>
                <a:rPr lang="en-GB" sz="2200" b="1" u="sng" dirty="0"/>
                <a:t>at risk</a:t>
              </a:r>
              <a:r>
                <a:rPr lang="en-GB" sz="2200" dirty="0"/>
                <a:t>: </a:t>
              </a:r>
              <a:r>
                <a:rPr lang="en-GB" sz="2200" dirty="0">
                  <a:solidFill>
                    <a:schemeClr val="accent3"/>
                  </a:solidFill>
                </a:rPr>
                <a:t>external laryngeal nerve </a:t>
              </a:r>
              <a:r>
                <a:rPr lang="en-GB" sz="2200" dirty="0"/>
                <a:t>&amp; </a:t>
              </a:r>
              <a:r>
                <a:rPr lang="en-GB" sz="2200" dirty="0">
                  <a:solidFill>
                    <a:schemeClr val="accent3"/>
                  </a:solidFill>
                </a:rPr>
                <a:t>recurrent laryngeal nerve</a:t>
              </a:r>
              <a:r>
                <a:rPr lang="en-GB" sz="2200" dirty="0"/>
                <a:t>.</a:t>
              </a:r>
            </a:p>
            <a:p>
              <a:pPr marL="285750" indent="-285750">
                <a:buClr>
                  <a:schemeClr val="accent1">
                    <a:lumMod val="40000"/>
                    <a:lumOff val="6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chemeClr val="accent2"/>
                  </a:solidFill>
                </a:rPr>
                <a:t>Superior thyroid artery </a:t>
              </a:r>
              <a:r>
                <a:rPr lang="en-GB" sz="2200" dirty="0"/>
                <a:t>on each side is related to the </a:t>
              </a:r>
              <a:r>
                <a:rPr lang="en-GB" sz="2200" dirty="0">
                  <a:solidFill>
                    <a:schemeClr val="accent3"/>
                  </a:solidFill>
                </a:rPr>
                <a:t>external laryngeal nerve</a:t>
              </a:r>
              <a:r>
                <a:rPr lang="en-GB" sz="2200" dirty="0"/>
                <a:t>, which supplies the </a:t>
              </a:r>
              <a:r>
                <a:rPr lang="en-GB" sz="2200" dirty="0">
                  <a:solidFill>
                    <a:schemeClr val="accent6"/>
                  </a:solidFill>
                </a:rPr>
                <a:t>cricothyroid muscle</a:t>
              </a:r>
              <a:r>
                <a:rPr lang="en-GB" sz="2200" dirty="0"/>
                <a:t>. Damage to </a:t>
              </a:r>
              <a:r>
                <a:rPr lang="en-GB" sz="2200" dirty="0">
                  <a:solidFill>
                    <a:schemeClr val="accent3"/>
                  </a:solidFill>
                </a:rPr>
                <a:t>external laryngeal nerve</a:t>
              </a:r>
              <a:r>
                <a:rPr lang="en-GB" sz="2200" dirty="0"/>
                <a:t> results in an inability to tense the vocal folds and </a:t>
              </a:r>
              <a:r>
                <a:rPr lang="en-GB" sz="2200" u="sng" dirty="0"/>
                <a:t>hoarseness</a:t>
              </a:r>
              <a:r>
                <a:rPr lang="en-GB" sz="2200" dirty="0"/>
                <a:t>.</a:t>
              </a:r>
            </a:p>
            <a:p>
              <a:pPr marL="285750" indent="-285750">
                <a:buClr>
                  <a:schemeClr val="accent1">
                    <a:lumMod val="40000"/>
                    <a:lumOff val="6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chemeClr val="accent2"/>
                  </a:solidFill>
                </a:rPr>
                <a:t>Inferior thyroid artery </a:t>
              </a:r>
              <a:r>
                <a:rPr lang="en-GB" sz="2200" dirty="0"/>
                <a:t>is closely associated with the </a:t>
              </a:r>
              <a:r>
                <a:rPr lang="en-GB" sz="2200" dirty="0">
                  <a:solidFill>
                    <a:schemeClr val="accent3"/>
                  </a:solidFill>
                </a:rPr>
                <a:t>recurrent laryngeal nerve </a:t>
              </a:r>
              <a:r>
                <a:rPr lang="en-GB" sz="2200" dirty="0"/>
                <a:t>.  Damage to </a:t>
              </a:r>
              <a:r>
                <a:rPr lang="en-GB" sz="2200" dirty="0">
                  <a:solidFill>
                    <a:schemeClr val="accent3"/>
                  </a:solidFill>
                </a:rPr>
                <a:t>recurrent laryngeal nerve </a:t>
              </a:r>
              <a:r>
                <a:rPr lang="en-GB" sz="2200" dirty="0"/>
                <a:t>results in </a:t>
              </a:r>
              <a:r>
                <a:rPr lang="en-GB" sz="2200" u="sng" dirty="0"/>
                <a:t>impaired breathing &amp; speech</a:t>
              </a:r>
              <a:r>
                <a:rPr lang="en-GB" sz="2200" dirty="0"/>
                <a:t>.</a:t>
              </a:r>
            </a:p>
            <a:p>
              <a:pPr marL="285750" indent="-285750">
                <a:buClr>
                  <a:schemeClr val="accent1">
                    <a:lumMod val="40000"/>
                    <a:lumOff val="6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GB" sz="2200" b="1" dirty="0"/>
                <a:t>Relation</a:t>
              </a:r>
              <a:r>
                <a:rPr lang="en-GB" sz="2200" dirty="0"/>
                <a:t> to </a:t>
              </a:r>
              <a:r>
                <a:rPr lang="en-GB" sz="2200" dirty="0">
                  <a:solidFill>
                    <a:schemeClr val="accent3"/>
                  </a:solidFill>
                </a:rPr>
                <a:t>Recurrent laryngeal nerve</a:t>
              </a:r>
              <a:r>
                <a:rPr lang="en-GB" sz="2200" dirty="0"/>
                <a:t>: </a:t>
              </a:r>
            </a:p>
            <a:p>
              <a:pPr marL="800100" lvl="1" indent="-342900">
                <a:buClr>
                  <a:schemeClr val="accent1">
                    <a:lumMod val="40000"/>
                    <a:lumOff val="60000"/>
                  </a:schemeClr>
                </a:buClr>
                <a:buFont typeface="Courier New" panose="02070309020205020404" pitchFamily="49" charset="0"/>
                <a:buChar char="o"/>
              </a:pPr>
              <a:r>
                <a:rPr lang="en-GB" sz="2200" i="1" dirty="0"/>
                <a:t>Medially</a:t>
              </a:r>
              <a:r>
                <a:rPr lang="en-GB" sz="2200" dirty="0"/>
                <a:t>: Trachea  </a:t>
              </a:r>
            </a:p>
            <a:p>
              <a:pPr marL="800100" lvl="1" indent="-342900">
                <a:buClr>
                  <a:schemeClr val="accent1">
                    <a:lumMod val="40000"/>
                    <a:lumOff val="60000"/>
                  </a:schemeClr>
                </a:buClr>
                <a:buFont typeface="Courier New" panose="02070309020205020404" pitchFamily="49" charset="0"/>
                <a:buChar char="o"/>
              </a:pPr>
              <a:r>
                <a:rPr lang="en-GB" sz="2200" i="1" dirty="0"/>
                <a:t>Laterally</a:t>
              </a:r>
              <a:r>
                <a:rPr lang="en-GB" sz="2200" dirty="0"/>
                <a:t>: </a:t>
              </a:r>
              <a:r>
                <a:rPr lang="en-GB" sz="2200" dirty="0">
                  <a:solidFill>
                    <a:schemeClr val="accent2"/>
                  </a:solidFill>
                </a:rPr>
                <a:t>common carotid artery  </a:t>
              </a:r>
            </a:p>
            <a:p>
              <a:pPr marL="800100" lvl="1" indent="-342900">
                <a:buClr>
                  <a:schemeClr val="accent1">
                    <a:lumMod val="40000"/>
                    <a:lumOff val="60000"/>
                  </a:schemeClr>
                </a:buClr>
                <a:buFont typeface="Courier New" panose="02070309020205020404" pitchFamily="49" charset="0"/>
                <a:buChar char="o"/>
              </a:pPr>
              <a:r>
                <a:rPr lang="en-GB" sz="2200" i="1" dirty="0"/>
                <a:t>Superior</a:t>
              </a:r>
              <a:r>
                <a:rPr lang="en-GB" sz="2200" dirty="0"/>
                <a:t>: thyroid lobe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30B4F5-2BF6-4DBD-B9EA-591095900F04}"/>
                </a:ext>
              </a:extLst>
            </p:cNvPr>
            <p:cNvSpPr txBox="1"/>
            <p:nvPr/>
          </p:nvSpPr>
          <p:spPr>
            <a:xfrm>
              <a:off x="1345304" y="3884010"/>
              <a:ext cx="11498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i="1" dirty="0">
                  <a:latin typeface="+mj-lt"/>
                </a:rPr>
                <a:t>Theory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9EB685-41F4-4093-B514-B2078637C32E}"/>
                </a:ext>
              </a:extLst>
            </p:cNvPr>
            <p:cNvSpPr/>
            <p:nvPr/>
          </p:nvSpPr>
          <p:spPr>
            <a:xfrm>
              <a:off x="624891" y="3658876"/>
              <a:ext cx="10649709" cy="4927949"/>
            </a:xfrm>
            <a:prstGeom prst="rect">
              <a:avLst/>
            </a:prstGeom>
            <a:noFill/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824584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E73DCE-0CBA-4D83-90DC-26256B571474}"/>
              </a:ext>
            </a:extLst>
          </p:cNvPr>
          <p:cNvSpPr txBox="1"/>
          <p:nvPr/>
        </p:nvSpPr>
        <p:spPr>
          <a:xfrm>
            <a:off x="658331" y="704271"/>
            <a:ext cx="4793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Adrenal (suprarenal) Glands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6EC0033-139A-4150-AED8-D3D346D451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996110"/>
              </p:ext>
            </p:extLst>
          </p:nvPr>
        </p:nvGraphicFramePr>
        <p:xfrm>
          <a:off x="429486" y="2325699"/>
          <a:ext cx="3172690" cy="4167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113">
                  <a:extLst>
                    <a:ext uri="{9D8B030D-6E8A-4147-A177-3AD203B41FA5}">
                      <a16:colId xmlns:a16="http://schemas.microsoft.com/office/drawing/2014/main" val="2429892993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4179321185"/>
                    </a:ext>
                  </a:extLst>
                </a:gridCol>
              </a:tblGrid>
              <a:tr h="342551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+mn-lt"/>
                        </a:rPr>
                        <a:t>Right Gland</a:t>
                      </a:r>
                    </a:p>
                  </a:txBody>
                  <a:tcPr>
                    <a:solidFill>
                      <a:srgbClr val="D8ED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+mn-lt"/>
                      </a:endParaRPr>
                    </a:p>
                  </a:txBody>
                  <a:tcPr>
                    <a:solidFill>
                      <a:srgbClr val="D8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32921"/>
                  </a:ext>
                </a:extLst>
              </a:tr>
              <a:tr h="12847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n-lt"/>
                        </a:rPr>
                        <a:t>Notes</a:t>
                      </a:r>
                      <a:endParaRPr lang="en-US" sz="16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vert="vert270" anchor="ctr">
                    <a:solidFill>
                      <a:srgbClr val="ECF6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The right gland is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pyramid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shaped and caps the upper pole of the right kidney.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2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+mn-lt"/>
                        </a:rPr>
                        <a:t>Relations</a:t>
                      </a:r>
                    </a:p>
                  </a:txBody>
                  <a:tcPr vert="vert270" anchor="ctr">
                    <a:solidFill>
                      <a:srgbClr val="EC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+mn-lt"/>
                        </a:rPr>
                        <a:t>Anterior</a:t>
                      </a:r>
                    </a:p>
                  </a:txBody>
                  <a:tcPr vert="vert270" anchor="ctr">
                    <a:solidFill>
                      <a:srgbClr val="ECF6FE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chemeClr val="tx1"/>
                        </a:buClr>
                        <a:buAutoNum type="arabicPeriod"/>
                      </a:pPr>
                      <a:r>
                        <a:rPr lang="en-GB" sz="1800" b="0" dirty="0">
                          <a:latin typeface="+mn-lt"/>
                        </a:rPr>
                        <a:t> </a:t>
                      </a:r>
                      <a:r>
                        <a:rPr lang="en-GB" sz="1800" b="1" dirty="0">
                          <a:latin typeface="+mn-lt"/>
                        </a:rPr>
                        <a:t>Right</a:t>
                      </a:r>
                      <a:r>
                        <a:rPr lang="en-GB" sz="1800" dirty="0">
                          <a:latin typeface="+mn-lt"/>
                        </a:rPr>
                        <a:t> lobe of liver</a:t>
                      </a:r>
                      <a:endParaRPr lang="en-GB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  <a:p>
                      <a:pPr marL="342900" indent="-342900">
                        <a:buClr>
                          <a:schemeClr val="tx1"/>
                        </a:buClr>
                        <a:buAutoNum type="arabicPeriod"/>
                      </a:pPr>
                      <a:r>
                        <a:rPr lang="en-GB" sz="1800" dirty="0">
                          <a:solidFill>
                            <a:schemeClr val="accent1"/>
                          </a:solidFill>
                          <a:latin typeface="+mn-lt"/>
                        </a:rPr>
                        <a:t> Inferior vena cava</a:t>
                      </a:r>
                      <a:endParaRPr lang="ar-SA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212951"/>
                  </a:ext>
                </a:extLst>
              </a:tr>
              <a:tr h="8640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</a:rPr>
                        <a:t>Posterior</a:t>
                      </a:r>
                    </a:p>
                  </a:txBody>
                  <a:tcPr vert="vert270" anchor="ctr">
                    <a:solidFill>
                      <a:srgbClr val="EC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+mn-lt"/>
                        </a:rPr>
                        <a:t>Diaphragm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376615"/>
                  </a:ext>
                </a:extLst>
              </a:tr>
              <a:tr h="8640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+mn-lt"/>
                        </a:rPr>
                        <a:t>Medial</a:t>
                      </a:r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rgbClr val="EC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ED163"/>
                          </a:solidFill>
                          <a:latin typeface="+mn-lt"/>
                        </a:rPr>
                        <a:t>Celiac plexus and ganglia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98016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6E2268F0-0E1D-4AA2-A4A0-8689583475DD}"/>
              </a:ext>
            </a:extLst>
          </p:cNvPr>
          <p:cNvGrpSpPr/>
          <p:nvPr/>
        </p:nvGrpSpPr>
        <p:grpSpPr>
          <a:xfrm>
            <a:off x="429486" y="1550850"/>
            <a:ext cx="1576956" cy="650156"/>
            <a:chOff x="872315" y="1878159"/>
            <a:chExt cx="1576956" cy="650156"/>
          </a:xfrm>
        </p:grpSpPr>
        <p:pic>
          <p:nvPicPr>
            <p:cNvPr id="7" name="Picture 2" descr="Lightbulb light bulb clip art at vector image wikiclipart">
              <a:extLst>
                <a:ext uri="{FF2B5EF4-FFF2-40B4-BE49-F238E27FC236}">
                  <a16:creationId xmlns:a16="http://schemas.microsoft.com/office/drawing/2014/main" id="{7C033897-93EE-47F2-9E21-1D1964CA6E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0" r="35000"/>
            <a:stretch/>
          </p:blipFill>
          <p:spPr bwMode="auto">
            <a:xfrm>
              <a:off x="872315" y="1878159"/>
              <a:ext cx="363089" cy="58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857EB9-B160-4EE8-A261-211ABEF0B508}"/>
                </a:ext>
              </a:extLst>
            </p:cNvPr>
            <p:cNvSpPr txBox="1"/>
            <p:nvPr/>
          </p:nvSpPr>
          <p:spPr>
            <a:xfrm>
              <a:off x="1299469" y="2005095"/>
              <a:ext cx="11498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i="1" dirty="0">
                  <a:latin typeface="+mj-lt"/>
                </a:rPr>
                <a:t>Theory</a:t>
              </a:r>
            </a:p>
          </p:txBody>
        </p:sp>
      </p:grp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A7540F49-16B6-41C3-BF2C-4D9007019E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155723"/>
              </p:ext>
            </p:extLst>
          </p:nvPr>
        </p:nvGraphicFramePr>
        <p:xfrm>
          <a:off x="8382294" y="2325699"/>
          <a:ext cx="3546463" cy="4167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113">
                  <a:extLst>
                    <a:ext uri="{9D8B030D-6E8A-4147-A177-3AD203B41FA5}">
                      <a16:colId xmlns:a16="http://schemas.microsoft.com/office/drawing/2014/main" val="2429892993"/>
                    </a:ext>
                  </a:extLst>
                </a:gridCol>
                <a:gridCol w="2659772">
                  <a:extLst>
                    <a:ext uri="{9D8B030D-6E8A-4147-A177-3AD203B41FA5}">
                      <a16:colId xmlns:a16="http://schemas.microsoft.com/office/drawing/2014/main" val="4179321185"/>
                    </a:ext>
                  </a:extLst>
                </a:gridCol>
              </a:tblGrid>
              <a:tr h="32377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+mn-lt"/>
                        </a:rPr>
                        <a:t>Left Gland</a:t>
                      </a:r>
                    </a:p>
                  </a:txBody>
                  <a:tcPr>
                    <a:solidFill>
                      <a:srgbClr val="D8ED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+mn-lt"/>
                      </a:endParaRPr>
                    </a:p>
                  </a:txBody>
                  <a:tcPr>
                    <a:solidFill>
                      <a:srgbClr val="D8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32921"/>
                  </a:ext>
                </a:extLst>
              </a:tr>
              <a:tr h="13568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n-lt"/>
                        </a:rPr>
                        <a:t>Notes</a:t>
                      </a:r>
                      <a:endParaRPr lang="en-US" sz="16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vert="vert270" anchor="ctr">
                    <a:solidFill>
                      <a:srgbClr val="ECF6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The left gland is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crescentic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in shape and extends along the medial border of the left kidney from the upper pole to the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hilus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02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+mn-lt"/>
                        </a:rPr>
                        <a:t>Relations</a:t>
                      </a:r>
                    </a:p>
                  </a:txBody>
                  <a:tcPr vert="vert270" anchor="ctr">
                    <a:solidFill>
                      <a:srgbClr val="EC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+mn-lt"/>
                        </a:rPr>
                        <a:t>Anterior</a:t>
                      </a:r>
                    </a:p>
                  </a:txBody>
                  <a:tcPr vert="vert270" anchor="ctr">
                    <a:solidFill>
                      <a:srgbClr val="ECF6FE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chemeClr val="tx1"/>
                        </a:buClr>
                        <a:buAutoNum type="arabicPeriod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Pancreas</a:t>
                      </a:r>
                    </a:p>
                    <a:p>
                      <a:pPr marL="342900" indent="-342900">
                        <a:buClr>
                          <a:schemeClr val="tx1"/>
                        </a:buClr>
                        <a:buAutoNum type="arabicPeriod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Lesser sac</a:t>
                      </a:r>
                    </a:p>
                    <a:p>
                      <a:pPr marL="342900" indent="-342900">
                        <a:buClr>
                          <a:schemeClr val="tx1"/>
                        </a:buClr>
                        <a:buAutoNum type="arabicPeriod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Stomach </a:t>
                      </a:r>
                      <a:endParaRPr lang="ar-SA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212951"/>
                  </a:ext>
                </a:extLst>
              </a:tr>
              <a:tr h="7805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  <a:defRPr/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Posterior</a:t>
                      </a:r>
                    </a:p>
                  </a:txBody>
                  <a:tcPr vert="vert270" anchor="ctr">
                    <a:solidFill>
                      <a:srgbClr val="EC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+mn-lt"/>
                        </a:rPr>
                        <a:t>Diaphragm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376615"/>
                  </a:ext>
                </a:extLst>
              </a:tr>
              <a:tr h="7805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  <a:defRPr/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+mn-lt"/>
                        </a:rPr>
                        <a:t>Medial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rgbClr val="EC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ED163"/>
                          </a:solidFill>
                          <a:latin typeface="+mn-lt"/>
                        </a:rPr>
                        <a:t>Celiac plexus and ganglia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980165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78B5F809-1426-4965-8C0D-84D29942FA59}"/>
              </a:ext>
            </a:extLst>
          </p:cNvPr>
          <p:cNvGrpSpPr/>
          <p:nvPr/>
        </p:nvGrpSpPr>
        <p:grpSpPr>
          <a:xfrm>
            <a:off x="8534692" y="1550850"/>
            <a:ext cx="1576956" cy="650156"/>
            <a:chOff x="872315" y="1878159"/>
            <a:chExt cx="1576956" cy="650156"/>
          </a:xfrm>
        </p:grpSpPr>
        <p:pic>
          <p:nvPicPr>
            <p:cNvPr id="12" name="Picture 2" descr="Lightbulb light bulb clip art at vector image wikiclipart">
              <a:extLst>
                <a:ext uri="{FF2B5EF4-FFF2-40B4-BE49-F238E27FC236}">
                  <a16:creationId xmlns:a16="http://schemas.microsoft.com/office/drawing/2014/main" id="{7BD2A6C0-4745-4AB2-9D90-97A178F2C6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0" r="35000"/>
            <a:stretch/>
          </p:blipFill>
          <p:spPr bwMode="auto">
            <a:xfrm>
              <a:off x="872315" y="1878159"/>
              <a:ext cx="363089" cy="58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77301A-AB77-41D0-B678-E1D4CCD203B4}"/>
                </a:ext>
              </a:extLst>
            </p:cNvPr>
            <p:cNvSpPr txBox="1"/>
            <p:nvPr/>
          </p:nvSpPr>
          <p:spPr>
            <a:xfrm>
              <a:off x="1299469" y="2005095"/>
              <a:ext cx="11498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i="1" dirty="0">
                  <a:latin typeface="+mj-lt"/>
                </a:rPr>
                <a:t>Theory</a:t>
              </a:r>
            </a:p>
          </p:txBody>
        </p:sp>
      </p:grpSp>
      <p:pic>
        <p:nvPicPr>
          <p:cNvPr id="14" name="Picture 13" descr="C:\Documents and Settings\Dr.Essam\My Documents\blockes\endocrine block\2014\fig\f4-u1.0-B978-1-4160-3675-3..50043-5..gr1a.jpg">
            <a:extLst>
              <a:ext uri="{FF2B5EF4-FFF2-40B4-BE49-F238E27FC236}">
                <a16:creationId xmlns:a16="http://schemas.microsoft.com/office/drawing/2014/main" id="{34E3CB57-0391-4091-BBB9-E346020170E6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71" y="2446020"/>
            <a:ext cx="4564155" cy="403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801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81361326991990.png">
            <a:extLst>
              <a:ext uri="{FF2B5EF4-FFF2-40B4-BE49-F238E27FC236}">
                <a16:creationId xmlns:a16="http://schemas.microsoft.com/office/drawing/2014/main" id="{4EEF859B-E46B-43B8-BE41-E4917D89EB59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70" y="997565"/>
            <a:ext cx="6965738" cy="489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C0BA87-0899-4526-B88D-56A940B8251A}"/>
              </a:ext>
            </a:extLst>
          </p:cNvPr>
          <p:cNvSpPr txBox="1"/>
          <p:nvPr/>
        </p:nvSpPr>
        <p:spPr>
          <a:xfrm>
            <a:off x="787409" y="1020760"/>
            <a:ext cx="411046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/>
              <a:t>Identify</a:t>
            </a:r>
            <a:r>
              <a:rPr lang="en-GB" sz="2400" dirty="0"/>
              <a:t>: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/>
              <a:t>Right suprarenal gland 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/>
              <a:t>Right kidney 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/>
              <a:t>Duodenum 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/>
              <a:t>Head of pancreas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/>
              <a:t>Neck of pancreas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/>
              <a:t>Tail of pancreas 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/>
              <a:t>Left kidney 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/>
              <a:t>Left suprarenal gland 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/>
              <a:t>Common bile duct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/>
              <a:t>Left Ureter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49D7D1-161C-40B7-8577-01EB8CBB6C3F}"/>
              </a:ext>
            </a:extLst>
          </p:cNvPr>
          <p:cNvCxnSpPr/>
          <p:nvPr/>
        </p:nvCxnSpPr>
        <p:spPr>
          <a:xfrm>
            <a:off x="9282545" y="5486400"/>
            <a:ext cx="249382" cy="655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666AEB8-B147-4D81-8772-728CCCE44870}"/>
              </a:ext>
            </a:extLst>
          </p:cNvPr>
          <p:cNvSpPr txBox="1"/>
          <p:nvPr/>
        </p:nvSpPr>
        <p:spPr>
          <a:xfrm>
            <a:off x="9407236" y="60869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CB8E1-F4C9-4627-A7EC-E0EE10BE8AC1}"/>
              </a:ext>
            </a:extLst>
          </p:cNvPr>
          <p:cNvSpPr txBox="1"/>
          <p:nvPr/>
        </p:nvSpPr>
        <p:spPr>
          <a:xfrm>
            <a:off x="8422694" y="63185"/>
            <a:ext cx="3716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This slide was added by the </a:t>
            </a:r>
            <a:r>
              <a:rPr lang="en-GB" sz="1600" b="1" i="1" dirty="0">
                <a:solidFill>
                  <a:schemeClr val="bg1">
                    <a:lumMod val="50000"/>
                  </a:schemeClr>
                </a:solidFill>
              </a:rPr>
              <a:t>female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 doctor </a:t>
            </a:r>
          </a:p>
          <a:p>
            <a:pPr algn="ctr"/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(the </a:t>
            </a:r>
            <a:r>
              <a:rPr lang="en-GB" sz="1600" b="1" i="1" dirty="0">
                <a:solidFill>
                  <a:schemeClr val="bg1">
                    <a:lumMod val="50000"/>
                  </a:schemeClr>
                </a:solidFill>
              </a:rPr>
              <a:t>male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 doctor </a:t>
            </a:r>
            <a:r>
              <a:rPr lang="en-GB" sz="1600" i="1" u="sng" dirty="0">
                <a:solidFill>
                  <a:schemeClr val="bg1">
                    <a:lumMod val="50000"/>
                  </a:schemeClr>
                </a:solidFill>
              </a:rPr>
              <a:t>cancelled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 it)</a:t>
            </a:r>
          </a:p>
        </p:txBody>
      </p:sp>
    </p:spTree>
    <p:extLst>
      <p:ext uri="{BB962C8B-B14F-4D97-AF65-F5344CB8AC3E}">
        <p14:creationId xmlns:p14="http://schemas.microsoft.com/office/powerpoint/2010/main" val="341821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01A5E4-994E-408F-9B8A-A4A42D3A0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762000"/>
            <a:ext cx="5152735" cy="5334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2EBAC9-8977-4132-95E0-6D2EA8B5B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143241"/>
              </p:ext>
            </p:extLst>
          </p:nvPr>
        </p:nvGraphicFramePr>
        <p:xfrm>
          <a:off x="638465" y="2133771"/>
          <a:ext cx="5415971" cy="4048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4618">
                  <a:extLst>
                    <a:ext uri="{9D8B030D-6E8A-4147-A177-3AD203B41FA5}">
                      <a16:colId xmlns:a16="http://schemas.microsoft.com/office/drawing/2014/main" val="3984010229"/>
                    </a:ext>
                  </a:extLst>
                </a:gridCol>
                <a:gridCol w="4141353">
                  <a:extLst>
                    <a:ext uri="{9D8B030D-6E8A-4147-A177-3AD203B41FA5}">
                      <a16:colId xmlns:a16="http://schemas.microsoft.com/office/drawing/2014/main" val="4024716221"/>
                    </a:ext>
                  </a:extLst>
                </a:gridCol>
              </a:tblGrid>
              <a:tr h="28438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i="1" dirty="0"/>
                        <a:t>Supply</a:t>
                      </a:r>
                    </a:p>
                  </a:txBody>
                  <a:tcPr anchor="ctr">
                    <a:solidFill>
                      <a:srgbClr val="E5F5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i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380790"/>
                  </a:ext>
                </a:extLst>
              </a:tr>
              <a:tr h="904871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1" dirty="0">
                          <a:solidFill>
                            <a:schemeClr val="tx1"/>
                          </a:solidFill>
                        </a:rPr>
                        <a:t>Arteries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2"/>
                          </a:solidFill>
                        </a:rPr>
                        <a:t>Inferior phrenic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1600" dirty="0">
                          <a:solidFill>
                            <a:schemeClr val="accent2"/>
                          </a:solidFill>
                        </a:rPr>
                        <a:t> Superior suprarenal artery. </a:t>
                      </a:r>
                    </a:p>
                    <a:p>
                      <a:pPr algn="l"/>
                      <a:r>
                        <a:rPr lang="en-GB" sz="1600" dirty="0">
                          <a:solidFill>
                            <a:schemeClr val="accent2"/>
                          </a:solidFill>
                        </a:rPr>
                        <a:t>Abdominal Aorta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600" dirty="0">
                          <a:solidFill>
                            <a:schemeClr val="accent2"/>
                          </a:solidFill>
                        </a:rPr>
                        <a:t>Middle suprarenal artery. </a:t>
                      </a:r>
                    </a:p>
                    <a:p>
                      <a:pPr algn="l"/>
                      <a:r>
                        <a:rPr lang="en-GB" sz="1600" dirty="0">
                          <a:solidFill>
                            <a:schemeClr val="accent2"/>
                          </a:solidFill>
                        </a:rPr>
                        <a:t>Renal artery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1600" dirty="0">
                          <a:solidFill>
                            <a:schemeClr val="accent2"/>
                          </a:solidFill>
                        </a:rPr>
                        <a:t> Inferior suprarenal artery.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019535"/>
                  </a:ext>
                </a:extLst>
              </a:tr>
              <a:tr h="112253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1" dirty="0">
                          <a:solidFill>
                            <a:schemeClr val="tx1"/>
                          </a:solidFill>
                        </a:rPr>
                        <a:t>Veins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A single vein emerges from the </a:t>
                      </a:r>
                      <a:r>
                        <a:rPr lang="en-GB" sz="1600" b="1" dirty="0"/>
                        <a:t>hilum</a:t>
                      </a:r>
                      <a:r>
                        <a:rPr lang="en-GB" sz="1600" dirty="0"/>
                        <a:t> of each gland and drains into:</a:t>
                      </a:r>
                    </a:p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Inferior vena cava </a:t>
                      </a:r>
                      <a:r>
                        <a:rPr lang="en-GB" sz="1600" dirty="0"/>
                        <a:t>on the </a:t>
                      </a:r>
                      <a:r>
                        <a:rPr lang="en-GB" sz="1600" b="1" dirty="0"/>
                        <a:t>right</a:t>
                      </a:r>
                      <a:r>
                        <a:rPr lang="en-GB" sz="1600" dirty="0"/>
                        <a:t> &amp; </a:t>
                      </a:r>
                    </a:p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Renal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vein</a:t>
                      </a:r>
                      <a:r>
                        <a:rPr lang="en-GB" sz="1600" dirty="0"/>
                        <a:t> on the </a:t>
                      </a:r>
                      <a:r>
                        <a:rPr lang="en-GB" sz="1600" b="1" dirty="0"/>
                        <a:t>left</a:t>
                      </a:r>
                      <a:r>
                        <a:rPr lang="en-GB" sz="1600" dirty="0"/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947983"/>
                  </a:ext>
                </a:extLst>
              </a:tr>
              <a:tr h="112253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1" dirty="0">
                          <a:solidFill>
                            <a:schemeClr val="tx1"/>
                          </a:solidFill>
                        </a:rPr>
                        <a:t>Nerves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Preganglionic sympathetic </a:t>
                      </a:r>
                      <a:r>
                        <a:rPr lang="en-GB" sz="1600" dirty="0" err="1"/>
                        <a:t>fibers</a:t>
                      </a:r>
                      <a:r>
                        <a:rPr lang="en-GB" sz="1600" dirty="0"/>
                        <a:t> derived from the </a:t>
                      </a:r>
                      <a:r>
                        <a:rPr lang="en-GB" sz="1600" dirty="0">
                          <a:solidFill>
                            <a:schemeClr val="accent3"/>
                          </a:solidFill>
                        </a:rPr>
                        <a:t>splanchnic nerves</a:t>
                      </a:r>
                      <a:r>
                        <a:rPr lang="en-GB" sz="1600" dirty="0"/>
                        <a:t>. </a:t>
                      </a:r>
                    </a:p>
                    <a:p>
                      <a:pPr algn="l"/>
                      <a:r>
                        <a:rPr lang="en-GB" sz="1600" dirty="0"/>
                        <a:t>(Most of the nerves end in the medulla of the gland)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703302"/>
                  </a:ext>
                </a:extLst>
              </a:tr>
              <a:tr h="563353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1" dirty="0">
                          <a:solidFill>
                            <a:schemeClr val="tx1"/>
                          </a:solidFill>
                        </a:rPr>
                        <a:t>Lymphatics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The lymph drains into the </a:t>
                      </a:r>
                      <a:r>
                        <a:rPr lang="en-GB" sz="1600" dirty="0">
                          <a:solidFill>
                            <a:schemeClr val="accent4"/>
                          </a:solidFill>
                        </a:rPr>
                        <a:t>lateral aortic nodes.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67001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DCEC16-D728-4D7E-B513-7109706CC113}"/>
              </a:ext>
            </a:extLst>
          </p:cNvPr>
          <p:cNvSpPr txBox="1"/>
          <p:nvPr/>
        </p:nvSpPr>
        <p:spPr>
          <a:xfrm>
            <a:off x="867310" y="607289"/>
            <a:ext cx="4793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Adrenal (suprarenal) Glands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AD46C1-772E-4CEC-AAF5-A7EE98B3D14A}"/>
              </a:ext>
            </a:extLst>
          </p:cNvPr>
          <p:cNvGrpSpPr/>
          <p:nvPr/>
        </p:nvGrpSpPr>
        <p:grpSpPr>
          <a:xfrm>
            <a:off x="638465" y="1329175"/>
            <a:ext cx="1576956" cy="650156"/>
            <a:chOff x="872315" y="1878159"/>
            <a:chExt cx="1576956" cy="650156"/>
          </a:xfrm>
        </p:grpSpPr>
        <p:pic>
          <p:nvPicPr>
            <p:cNvPr id="7" name="Picture 2" descr="Lightbulb light bulb clip art at vector image wikiclipart">
              <a:extLst>
                <a:ext uri="{FF2B5EF4-FFF2-40B4-BE49-F238E27FC236}">
                  <a16:creationId xmlns:a16="http://schemas.microsoft.com/office/drawing/2014/main" id="{FE0626E1-04FF-45C2-81A7-AF5D1467EB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0" r="35000"/>
            <a:stretch/>
          </p:blipFill>
          <p:spPr bwMode="auto">
            <a:xfrm>
              <a:off x="872315" y="1878159"/>
              <a:ext cx="363089" cy="58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A60304-D03A-4C23-BB1E-52A6A93B7DB3}"/>
                </a:ext>
              </a:extLst>
            </p:cNvPr>
            <p:cNvSpPr txBox="1"/>
            <p:nvPr/>
          </p:nvSpPr>
          <p:spPr>
            <a:xfrm>
              <a:off x="1299469" y="2005095"/>
              <a:ext cx="11498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i="1" dirty="0">
                  <a:latin typeface="+mj-lt"/>
                </a:rPr>
                <a:t>Theory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3363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F3820D3-55D5-46C7-8FDE-0C6BB24CF3C3}"/>
              </a:ext>
            </a:extLst>
          </p:cNvPr>
          <p:cNvGrpSpPr/>
          <p:nvPr/>
        </p:nvGrpSpPr>
        <p:grpSpPr>
          <a:xfrm>
            <a:off x="4061918" y="5200181"/>
            <a:ext cx="3926752" cy="1538019"/>
            <a:chOff x="3960824" y="4605659"/>
            <a:chExt cx="3926752" cy="153801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67A6DB2-E239-4BA2-8FD4-3CBE92A2A593}"/>
                </a:ext>
              </a:extLst>
            </p:cNvPr>
            <p:cNvGrpSpPr/>
            <p:nvPr/>
          </p:nvGrpSpPr>
          <p:grpSpPr>
            <a:xfrm>
              <a:off x="4003978" y="4770823"/>
              <a:ext cx="3883598" cy="1372855"/>
              <a:chOff x="2927787" y="3661466"/>
              <a:chExt cx="3883598" cy="137285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8607B2-7674-4933-8B21-D46BFAE600BD}"/>
                  </a:ext>
                </a:extLst>
              </p:cNvPr>
              <p:cNvSpPr txBox="1"/>
              <p:nvPr/>
            </p:nvSpPr>
            <p:spPr>
              <a:xfrm>
                <a:off x="3446711" y="4153307"/>
                <a:ext cx="3364674" cy="384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900" i="1" dirty="0">
                    <a:solidFill>
                      <a:schemeClr val="accent4">
                        <a:lumMod val="75000"/>
                      </a:schemeClr>
                    </a:solidFill>
                    <a:latin typeface="+mn-lt"/>
                  </a:rPr>
                  <a:t>anatomyteam436@gmail.com</a:t>
                </a:r>
                <a:endParaRPr lang="en-GB" sz="1900" i="1" dirty="0">
                  <a:solidFill>
                    <a:schemeClr val="accent4">
                      <a:lumMod val="75000"/>
                    </a:schemeClr>
                  </a:solidFill>
                  <a:latin typeface="+mn-lt"/>
                </a:endParaRPr>
              </a:p>
            </p:txBody>
          </p:sp>
          <p:pic>
            <p:nvPicPr>
              <p:cNvPr id="22" name="Picture 2" descr="https://d30y9cdsu7xlg0.cloudfront.net/png/12462-200.png">
                <a:extLst>
                  <a:ext uri="{FF2B5EF4-FFF2-40B4-BE49-F238E27FC236}">
                    <a16:creationId xmlns:a16="http://schemas.microsoft.com/office/drawing/2014/main" id="{2EBB09D4-0AB4-48F9-AEE8-BF5B72362B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7787" y="4113946"/>
                <a:ext cx="448054" cy="4480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 descr="Image result for twitter icon">
                <a:extLst>
                  <a:ext uri="{FF2B5EF4-FFF2-40B4-BE49-F238E27FC236}">
                    <a16:creationId xmlns:a16="http://schemas.microsoft.com/office/drawing/2014/main" id="{C1F90776-69D4-43E1-93E1-0F0C9CB20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2501" y="4623295"/>
                <a:ext cx="393116" cy="3931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3E9A1D-9D66-4ED0-A98F-B6F2B28FE474}"/>
                  </a:ext>
                </a:extLst>
              </p:cNvPr>
              <p:cNvSpPr txBox="1"/>
              <p:nvPr/>
            </p:nvSpPr>
            <p:spPr>
              <a:xfrm>
                <a:off x="3446711" y="4649600"/>
                <a:ext cx="3364674" cy="384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900" i="1" dirty="0">
                    <a:solidFill>
                      <a:srgbClr val="55ACEE"/>
                    </a:solidFill>
                    <a:latin typeface="+mn-lt"/>
                  </a:rPr>
                  <a:t>@anatomy436</a:t>
                </a:r>
                <a:endParaRPr lang="en-GB" sz="1900" i="1" dirty="0">
                  <a:solidFill>
                    <a:srgbClr val="55ACEE"/>
                  </a:solidFill>
                  <a:latin typeface="+mn-lt"/>
                </a:endParaRPr>
              </a:p>
            </p:txBody>
          </p:sp>
          <p:sp>
            <p:nvSpPr>
              <p:cNvPr id="25" name="TextBox 24">
                <a:hlinkClick r:id="rId5"/>
                <a:extLst>
                  <a:ext uri="{FF2B5EF4-FFF2-40B4-BE49-F238E27FC236}">
                    <a16:creationId xmlns:a16="http://schemas.microsoft.com/office/drawing/2014/main" id="{1E071B6E-04E5-48DB-9FDD-E7009A022760}"/>
                  </a:ext>
                </a:extLst>
              </p:cNvPr>
              <p:cNvSpPr txBox="1"/>
              <p:nvPr/>
            </p:nvSpPr>
            <p:spPr>
              <a:xfrm>
                <a:off x="3446711" y="3661466"/>
                <a:ext cx="3364674" cy="384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900" i="1" dirty="0">
                    <a:solidFill>
                      <a:srgbClr val="4D0082"/>
                    </a:solidFill>
                    <a:latin typeface="+mn-lt"/>
                  </a:rPr>
                  <a:t>Feedback</a:t>
                </a:r>
                <a:endParaRPr lang="en-GB" sz="1900" i="1" dirty="0">
                  <a:solidFill>
                    <a:srgbClr val="4D0082"/>
                  </a:solidFill>
                  <a:latin typeface="+mn-lt"/>
                </a:endParaRPr>
              </a:p>
            </p:txBody>
          </p:sp>
        </p:grpSp>
        <p:pic>
          <p:nvPicPr>
            <p:cNvPr id="17" name="Picture 2" descr="Image result for google form icon">
              <a:hlinkClick r:id="rId5"/>
              <a:extLst>
                <a:ext uri="{FF2B5EF4-FFF2-40B4-BE49-F238E27FC236}">
                  <a16:creationId xmlns:a16="http://schemas.microsoft.com/office/drawing/2014/main" id="{D6C5C3E5-9ADC-4918-A9CA-9904C662A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24" y="4605659"/>
              <a:ext cx="559076" cy="561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7B19BDB-D6EA-484B-BCD1-639AA1B21651}"/>
              </a:ext>
            </a:extLst>
          </p:cNvPr>
          <p:cNvSpPr/>
          <p:nvPr/>
        </p:nvSpPr>
        <p:spPr>
          <a:xfrm>
            <a:off x="4061918" y="343599"/>
            <a:ext cx="7815343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algn="ctr">
              <a:lnSpc>
                <a:spcPct val="90000"/>
              </a:lnSpc>
              <a:spcBef>
                <a:spcPts val="1000"/>
              </a:spcBef>
            </a:pPr>
            <a:r>
              <a:rPr lang="en-US" sz="2400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Done by:</a:t>
            </a:r>
          </a:p>
          <a:p>
            <a:pPr marL="177800" algn="ctr"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</a:rPr>
              <a:t>Jawaher Abanumy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</a:p>
          <a:p>
            <a:pPr marL="177800" algn="ctr">
              <a:spcBef>
                <a:spcPts val="600"/>
              </a:spcBef>
            </a:pPr>
            <a:r>
              <a:rPr lang="en-GB" sz="2400" dirty="0">
                <a:latin typeface="Calibri" panose="020F0502020204030204" pitchFamily="34" charset="0"/>
              </a:rPr>
              <a:t>Khalid </a:t>
            </a:r>
            <a:r>
              <a:rPr lang="en-GB" sz="2400" dirty="0" err="1">
                <a:latin typeface="Calibri" panose="020F0502020204030204" pitchFamily="34" charset="0"/>
              </a:rPr>
              <a:t>Aleedan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</a:p>
          <a:p>
            <a:pPr marL="177800" indent="0" algn="ctr">
              <a:spcBef>
                <a:spcPts val="600"/>
              </a:spcBef>
              <a:buNone/>
            </a:pPr>
            <a:r>
              <a:rPr lang="en-GB" sz="2400" dirty="0">
                <a:latin typeface="Calibri" panose="020F0502020204030204" pitchFamily="34" charset="0"/>
              </a:rPr>
              <a:t>Mohammed </a:t>
            </a:r>
            <a:r>
              <a:rPr lang="en-GB" sz="2400" dirty="0" err="1">
                <a:latin typeface="Calibri" panose="020F0502020204030204" pitchFamily="34" charset="0"/>
              </a:rPr>
              <a:t>Alyousef</a:t>
            </a:r>
            <a:endParaRPr lang="en-GB" sz="2400" dirty="0">
              <a:latin typeface="Calibri" panose="020F0502020204030204" pitchFamily="34" charset="0"/>
            </a:endParaRPr>
          </a:p>
          <a:p>
            <a:pPr marL="177800" algn="ctr">
              <a:spcBef>
                <a:spcPts val="600"/>
              </a:spcBef>
            </a:pPr>
            <a:r>
              <a:rPr lang="en-GB" sz="2400" dirty="0">
                <a:latin typeface="Calibri" panose="020F0502020204030204" pitchFamily="34" charset="0"/>
              </a:rPr>
              <a:t>Mohammed </a:t>
            </a:r>
            <a:r>
              <a:rPr lang="en-GB" sz="2400" dirty="0" err="1">
                <a:latin typeface="Calibri" panose="020F0502020204030204" pitchFamily="34" charset="0"/>
              </a:rPr>
              <a:t>Ghandour</a:t>
            </a:r>
            <a:endParaRPr lang="en-GB" sz="2400" dirty="0">
              <a:latin typeface="Calibri" panose="020F0502020204030204" pitchFamily="34" charset="0"/>
            </a:endParaRPr>
          </a:p>
        </p:txBody>
      </p:sp>
      <p:pic>
        <p:nvPicPr>
          <p:cNvPr id="1036" name="Picture 12" descr="Related image">
            <a:hlinkClick r:id="rId7"/>
            <a:extLst>
              <a:ext uri="{FF2B5EF4-FFF2-40B4-BE49-F238E27FC236}">
                <a16:creationId xmlns:a16="http://schemas.microsoft.com/office/drawing/2014/main" id="{B2C776AF-89E7-4401-AA25-346713C94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32" y="3261590"/>
            <a:ext cx="1428813" cy="9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8596C01-152A-4391-9AC5-DF70096A7150}"/>
              </a:ext>
            </a:extLst>
          </p:cNvPr>
          <p:cNvSpPr/>
          <p:nvPr/>
        </p:nvSpPr>
        <p:spPr>
          <a:xfrm>
            <a:off x="8461770" y="4276983"/>
            <a:ext cx="279813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0">
              <a:lnSpc>
                <a:spcPct val="90000"/>
              </a:lnSpc>
              <a:spcBef>
                <a:spcPts val="1000"/>
              </a:spcBef>
            </a:pPr>
            <a:r>
              <a:rPr lang="en-US" sz="1800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Extra Pictures For Practice</a:t>
            </a:r>
          </a:p>
        </p:txBody>
      </p:sp>
      <p:pic>
        <p:nvPicPr>
          <p:cNvPr id="1040" name="Picture 16" descr="Paper Clip Art">
            <a:hlinkClick r:id="rId9"/>
            <a:extLst>
              <a:ext uri="{FF2B5EF4-FFF2-40B4-BE49-F238E27FC236}">
                <a16:creationId xmlns:a16="http://schemas.microsoft.com/office/drawing/2014/main" id="{A4041620-773B-434B-809A-2029037D7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50" y="3118164"/>
            <a:ext cx="1193051" cy="119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EBAAF95-9515-493E-B133-8411E5AC907B}"/>
              </a:ext>
            </a:extLst>
          </p:cNvPr>
          <p:cNvSpPr/>
          <p:nvPr/>
        </p:nvSpPr>
        <p:spPr>
          <a:xfrm>
            <a:off x="5465457" y="4345404"/>
            <a:ext cx="153170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0">
              <a:lnSpc>
                <a:spcPct val="90000"/>
              </a:lnSpc>
              <a:spcBef>
                <a:spcPts val="1000"/>
              </a:spcBef>
            </a:pPr>
            <a:r>
              <a:rPr lang="en-US" sz="1800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Practice Test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AA970D9-0324-4547-9800-69745EB38209}"/>
              </a:ext>
            </a:extLst>
          </p:cNvPr>
          <p:cNvSpPr txBox="1">
            <a:spLocks/>
          </p:cNvSpPr>
          <p:nvPr/>
        </p:nvSpPr>
        <p:spPr>
          <a:xfrm>
            <a:off x="8159006" y="5557705"/>
            <a:ext cx="3900415" cy="988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i="1" dirty="0">
                <a:latin typeface="Calibri" panose="020F0502020204030204" pitchFamily="34" charset="0"/>
              </a:rPr>
              <a:t>References:</a:t>
            </a:r>
            <a:endParaRPr lang="en-GB" sz="1800" i="1" dirty="0">
              <a:latin typeface="Calibri" panose="020F0502020204030204" pitchFamily="34" charset="0"/>
            </a:endParaRP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800" dirty="0">
                <a:latin typeface="Calibri" panose="020F0502020204030204" pitchFamily="34" charset="0"/>
              </a:rPr>
              <a:t>1- Team 435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2- Greys Anatomy for Students </a:t>
            </a:r>
          </a:p>
        </p:txBody>
      </p:sp>
      <p:sp>
        <p:nvSpPr>
          <p:cNvPr id="3" name="TextBox 2">
            <a:hlinkClick r:id="rId11"/>
            <a:extLst>
              <a:ext uri="{FF2B5EF4-FFF2-40B4-BE49-F238E27FC236}">
                <a16:creationId xmlns:a16="http://schemas.microsoft.com/office/drawing/2014/main" id="{3CB65FE7-898F-46DA-8A69-FE04644C2EC0}"/>
              </a:ext>
            </a:extLst>
          </p:cNvPr>
          <p:cNvSpPr txBox="1"/>
          <p:nvPr/>
        </p:nvSpPr>
        <p:spPr>
          <a:xfrm>
            <a:off x="6695015" y="5378819"/>
            <a:ext cx="120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  <a:hlinkClick r:id="rId11"/>
              </a:rPr>
              <a:t>Editing File</a:t>
            </a:r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6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8" y="940441"/>
            <a:ext cx="11029603" cy="5668977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515938" indent="-398463" algn="ctr">
              <a:buNone/>
            </a:pPr>
            <a:r>
              <a:rPr lang="en-US" sz="3200" b="1" i="1" dirty="0">
                <a:solidFill>
                  <a:srgbClr val="FF0000"/>
                </a:solidFill>
              </a:rPr>
              <a:t>Important Points</a:t>
            </a:r>
          </a:p>
          <a:p>
            <a:pPr marL="515938" indent="-398463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Don’t forget to mention </a:t>
            </a:r>
            <a:r>
              <a:rPr lang="en-US" b="1" dirty="0">
                <a:sym typeface="Wingdings" pitchFamily="2" charset="2"/>
              </a:rPr>
              <a:t>right</a:t>
            </a:r>
            <a:r>
              <a:rPr lang="en-US" dirty="0">
                <a:sym typeface="Wingdings" pitchFamily="2" charset="2"/>
              </a:rPr>
              <a:t> and </a:t>
            </a:r>
            <a:r>
              <a:rPr lang="en-US" b="1" dirty="0">
                <a:sym typeface="Wingdings" pitchFamily="2" charset="2"/>
              </a:rPr>
              <a:t>left</a:t>
            </a:r>
            <a:r>
              <a:rPr lang="en-US" dirty="0">
                <a:sym typeface="Wingdings" pitchFamily="2" charset="2"/>
              </a:rPr>
              <a:t>.</a:t>
            </a:r>
            <a:endParaRPr lang="en-US" dirty="0"/>
          </a:p>
          <a:p>
            <a:pPr marL="515938" indent="-398463">
              <a:buFont typeface="+mj-lt"/>
              <a:buAutoNum type="arabicPeriod"/>
            </a:pPr>
            <a:r>
              <a:rPr lang="en-US" dirty="0"/>
              <a:t>Read the questions </a:t>
            </a:r>
            <a:r>
              <a:rPr lang="en-US" b="1" dirty="0"/>
              <a:t>carefully.</a:t>
            </a:r>
          </a:p>
          <a:p>
            <a:pPr marL="515938" indent="-398463">
              <a:buFont typeface="+mj-lt"/>
              <a:buAutoNum type="arabicPeriod"/>
            </a:pPr>
            <a:r>
              <a:rPr lang="en-US" dirty="0"/>
              <a:t>Make sure your write the FULL name of the structures with the correct </a:t>
            </a:r>
            <a:r>
              <a:rPr lang="en-US" b="1" dirty="0"/>
              <a:t>spelling. </a:t>
            </a:r>
          </a:p>
          <a:p>
            <a:pPr marL="515938" indent="0">
              <a:buNone/>
            </a:pPr>
            <a:r>
              <a:rPr lang="en-US" i="1" dirty="0"/>
              <a:t>Example: 	</a:t>
            </a:r>
            <a:r>
              <a:rPr lang="en-US" dirty="0"/>
              <a:t>       IVC </a:t>
            </a:r>
            <a:r>
              <a:rPr lang="en-US" dirty="0">
                <a:solidFill>
                  <a:srgbClr val="FF0000"/>
                </a:solidFill>
              </a:rPr>
              <a:t>✕</a:t>
            </a:r>
            <a:r>
              <a:rPr lang="en-US" dirty="0">
                <a:sym typeface="Wingdings" pitchFamily="2" charset="2"/>
              </a:rPr>
              <a:t> Inferior Vena Cava </a:t>
            </a:r>
            <a:r>
              <a:rPr lang="en-US" b="1" dirty="0">
                <a:solidFill>
                  <a:schemeClr val="accent4"/>
                </a:solidFill>
                <a:sym typeface="Wingdings" pitchFamily="2" charset="2"/>
              </a:rPr>
              <a:t>✓</a:t>
            </a:r>
          </a:p>
          <a:p>
            <a:pPr marL="0" indent="0">
              <a:buNone/>
            </a:pPr>
            <a:r>
              <a:rPr lang="en-US" dirty="0"/>
              <a:t>			   Aorta </a:t>
            </a:r>
            <a:r>
              <a:rPr lang="en-US" dirty="0">
                <a:solidFill>
                  <a:srgbClr val="FF0000"/>
                </a:solidFill>
              </a:rPr>
              <a:t>✕</a:t>
            </a:r>
            <a:r>
              <a:rPr lang="en-US" dirty="0">
                <a:sym typeface="Wingdings" pitchFamily="2" charset="2"/>
              </a:rPr>
              <a:t> Abdominal aorta </a:t>
            </a:r>
            <a:r>
              <a:rPr lang="en-US" b="1" dirty="0">
                <a:solidFill>
                  <a:schemeClr val="accent4"/>
                </a:solidFill>
                <a:sym typeface="Wingdings" pitchFamily="2" charset="2"/>
              </a:rPr>
              <a:t>✓</a:t>
            </a:r>
          </a:p>
          <a:p>
            <a:pPr marL="515938" indent="-398463">
              <a:buNone/>
            </a:pPr>
            <a:r>
              <a:rPr lang="en-US" dirty="0">
                <a:sym typeface="Wingdings" pitchFamily="2" charset="2"/>
              </a:rPr>
              <a:t>4. There is NO guarantee whether or not the exam will go out of this file.</a:t>
            </a:r>
          </a:p>
          <a:p>
            <a:pPr marL="515938" indent="-398463" algn="ctr" rtl="1">
              <a:buNone/>
            </a:pPr>
            <a:r>
              <a:rPr lang="en-GB" sz="3000" b="1" dirty="0" err="1">
                <a:sym typeface="Wingdings" pitchFamily="2" charset="2"/>
              </a:rPr>
              <a:t>ممكن</a:t>
            </a:r>
            <a:r>
              <a:rPr lang="en-GB" sz="3000" b="1" dirty="0">
                <a:sym typeface="Wingdings" pitchFamily="2" charset="2"/>
              </a:rPr>
              <a:t> </a:t>
            </a:r>
            <a:r>
              <a:rPr lang="ar-AE" sz="3000" b="1" dirty="0">
                <a:sym typeface="Wingdings" pitchFamily="2" charset="2"/>
              </a:rPr>
              <a:t>ي</a:t>
            </a:r>
            <a:r>
              <a:rPr lang="en-GB" sz="3000" b="1" dirty="0">
                <a:sym typeface="Wingdings" pitchFamily="2" charset="2"/>
              </a:rPr>
              <a:t>أ</a:t>
            </a:r>
            <a:r>
              <a:rPr lang="ar-AE" sz="3000" b="1" dirty="0">
                <a:sym typeface="Wingdings" pitchFamily="2" charset="2"/>
              </a:rPr>
              <a:t>ش</a:t>
            </a:r>
            <a:r>
              <a:rPr lang="en-GB" sz="3000" b="1" dirty="0">
                <a:sym typeface="Wingdings" pitchFamily="2" charset="2"/>
              </a:rPr>
              <a:t>ر</a:t>
            </a:r>
            <a:r>
              <a:rPr lang="ar-AE" sz="3000" b="1" dirty="0">
                <a:sym typeface="Wingdings" pitchFamily="2" charset="2"/>
              </a:rPr>
              <a:t>و</a:t>
            </a:r>
            <a:r>
              <a:rPr lang="en-GB" sz="3000" b="1" dirty="0">
                <a:sym typeface="Wingdings" pitchFamily="2" charset="2"/>
              </a:rPr>
              <a:t>ن </a:t>
            </a:r>
            <a:r>
              <a:rPr lang="ar-AE" sz="3000" b="1" dirty="0">
                <a:sym typeface="Wingdings" pitchFamily="2" charset="2"/>
              </a:rPr>
              <a:t>ع</a:t>
            </a:r>
            <a:r>
              <a:rPr lang="en-GB" sz="3000" b="1" dirty="0">
                <a:sym typeface="Wingdings" pitchFamily="2" charset="2"/>
              </a:rPr>
              <a:t>ل</a:t>
            </a:r>
            <a:r>
              <a:rPr lang="ar-AE" sz="3000" b="1" dirty="0">
                <a:sym typeface="Wingdings" pitchFamily="2" charset="2"/>
              </a:rPr>
              <a:t>ى</a:t>
            </a:r>
            <a:r>
              <a:rPr lang="en-GB" sz="3000" b="1" dirty="0">
                <a:sym typeface="Wingdings" pitchFamily="2" charset="2"/>
              </a:rPr>
              <a:t> </a:t>
            </a:r>
            <a:r>
              <a:rPr lang="ar-AE" sz="3000" b="1" dirty="0">
                <a:sym typeface="Wingdings" pitchFamily="2" charset="2"/>
              </a:rPr>
              <a:t>أ</a:t>
            </a:r>
            <a:r>
              <a:rPr lang="en-GB" sz="3000" b="1" dirty="0">
                <a:sym typeface="Wingdings" pitchFamily="2" charset="2"/>
              </a:rPr>
              <a:t>ج</a:t>
            </a:r>
            <a:r>
              <a:rPr lang="ar-AE" sz="3000" b="1" dirty="0">
                <a:sym typeface="Wingdings" pitchFamily="2" charset="2"/>
              </a:rPr>
              <a:t>ز</a:t>
            </a:r>
            <a:r>
              <a:rPr lang="en-GB" sz="3000" b="1" dirty="0">
                <a:sym typeface="Wingdings" pitchFamily="2" charset="2"/>
              </a:rPr>
              <a:t>ا</a:t>
            </a:r>
            <a:r>
              <a:rPr lang="ar-AE" sz="3000" b="1" dirty="0">
                <a:sym typeface="Wingdings" pitchFamily="2" charset="2"/>
              </a:rPr>
              <a:t>ء</a:t>
            </a:r>
            <a:r>
              <a:rPr lang="en-GB" sz="3000" b="1" dirty="0">
                <a:sym typeface="Wingdings" pitchFamily="2" charset="2"/>
              </a:rPr>
              <a:t> </a:t>
            </a:r>
            <a:r>
              <a:rPr lang="ar-AE" sz="3000" b="1" dirty="0">
                <a:sym typeface="Wingdings" pitchFamily="2" charset="2"/>
              </a:rPr>
              <a:t>م</a:t>
            </a:r>
            <a:r>
              <a:rPr lang="en-GB" sz="3000" b="1" dirty="0">
                <a:sym typeface="Wingdings" pitchFamily="2" charset="2"/>
              </a:rPr>
              <a:t>و </a:t>
            </a:r>
            <a:r>
              <a:rPr lang="ar-AE" sz="3000" b="1" dirty="0">
                <a:sym typeface="Wingdings" pitchFamily="2" charset="2"/>
              </a:rPr>
              <a:t>م</a:t>
            </a:r>
            <a:r>
              <a:rPr lang="en-GB" sz="3000" b="1" dirty="0">
                <a:sym typeface="Wingdings" pitchFamily="2" charset="2"/>
              </a:rPr>
              <a:t>ع</a:t>
            </a:r>
            <a:r>
              <a:rPr lang="ar-AE" sz="3000" b="1" dirty="0">
                <a:sym typeface="Wingdings" pitchFamily="2" charset="2"/>
              </a:rPr>
              <a:t>ل</a:t>
            </a:r>
            <a:r>
              <a:rPr lang="en-GB" sz="3000" b="1" dirty="0">
                <a:sym typeface="Wingdings" pitchFamily="2" charset="2"/>
              </a:rPr>
              <a:t>م</a:t>
            </a:r>
            <a:r>
              <a:rPr lang="ar-AE" sz="3000" b="1" dirty="0">
                <a:sym typeface="Wingdings" pitchFamily="2" charset="2"/>
              </a:rPr>
              <a:t>ه</a:t>
            </a:r>
            <a:r>
              <a:rPr lang="en-GB" sz="3000" b="1" dirty="0">
                <a:sym typeface="Wingdings" pitchFamily="2" charset="2"/>
              </a:rPr>
              <a:t> </a:t>
            </a:r>
            <a:r>
              <a:rPr lang="ar-AE" sz="3000" b="1" dirty="0">
                <a:sym typeface="Wingdings" pitchFamily="2" charset="2"/>
              </a:rPr>
              <a:t>ف</a:t>
            </a:r>
            <a:r>
              <a:rPr lang="en-GB" sz="3000" b="1" dirty="0">
                <a:sym typeface="Wingdings" pitchFamily="2" charset="2"/>
              </a:rPr>
              <a:t>ر</a:t>
            </a:r>
            <a:r>
              <a:rPr lang="ar-AE" sz="3000" b="1" dirty="0">
                <a:sym typeface="Wingdings" pitchFamily="2" charset="2"/>
              </a:rPr>
              <a:t>ا</a:t>
            </a:r>
            <a:r>
              <a:rPr lang="en-GB" sz="3000" b="1" dirty="0">
                <a:sym typeface="Wingdings" pitchFamily="2" charset="2"/>
              </a:rPr>
              <a:t>ح </a:t>
            </a:r>
            <a:r>
              <a:rPr lang="ar-AE" sz="3000" b="1" dirty="0">
                <a:sym typeface="Wingdings" pitchFamily="2" charset="2"/>
              </a:rPr>
              <a:t>ن</a:t>
            </a:r>
            <a:r>
              <a:rPr lang="en-GB" sz="3000" b="1" dirty="0">
                <a:sym typeface="Wingdings" pitchFamily="2" charset="2"/>
              </a:rPr>
              <a:t>ح</a:t>
            </a:r>
            <a:r>
              <a:rPr lang="ar-AE" sz="3000" b="1" dirty="0">
                <a:sym typeface="Wingdings" pitchFamily="2" charset="2"/>
              </a:rPr>
              <a:t>ط</a:t>
            </a:r>
            <a:r>
              <a:rPr lang="en-GB" sz="3000" b="1" dirty="0">
                <a:sym typeface="Wingdings" pitchFamily="2" charset="2"/>
              </a:rPr>
              <a:t> </a:t>
            </a:r>
            <a:r>
              <a:rPr lang="ar-AE" sz="3000" b="1" dirty="0">
                <a:sym typeface="Wingdings" pitchFamily="2" charset="2"/>
              </a:rPr>
              <a:t>ب</a:t>
            </a:r>
            <a:r>
              <a:rPr lang="en-GB" sz="3000" b="1" dirty="0">
                <a:sym typeface="Wingdings" pitchFamily="2" charset="2"/>
              </a:rPr>
              <a:t>ي</a:t>
            </a:r>
            <a:r>
              <a:rPr lang="ar-AE" sz="3000" b="1" dirty="0">
                <a:sym typeface="Wingdings" pitchFamily="2" charset="2"/>
              </a:rPr>
              <a:t>ا</a:t>
            </a:r>
            <a:r>
              <a:rPr lang="en-GB" sz="3000" b="1" dirty="0">
                <a:sym typeface="Wingdings" pitchFamily="2" charset="2"/>
              </a:rPr>
              <a:t>ن</a:t>
            </a:r>
            <a:r>
              <a:rPr lang="ar-AE" sz="3000" b="1" dirty="0">
                <a:sym typeface="Wingdings" pitchFamily="2" charset="2"/>
              </a:rPr>
              <a:t>ا</a:t>
            </a:r>
            <a:r>
              <a:rPr lang="en-GB" sz="3000" b="1" dirty="0">
                <a:sym typeface="Wingdings" pitchFamily="2" charset="2"/>
              </a:rPr>
              <a:t>ت</a:t>
            </a:r>
            <a:r>
              <a:rPr lang="en-GB" sz="3000" b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GB" sz="3000" b="1" dirty="0" err="1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إض</a:t>
            </a:r>
            <a:r>
              <a:rPr lang="ar-AE" sz="3000" b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ا</a:t>
            </a:r>
            <a:r>
              <a:rPr lang="en-GB" sz="3000" b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ف</a:t>
            </a:r>
            <a:r>
              <a:rPr lang="ar-AE" sz="3000" b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ي</a:t>
            </a:r>
            <a:r>
              <a:rPr lang="en-GB" sz="3000" b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ة </a:t>
            </a:r>
            <a:r>
              <a:rPr lang="ar-AE" sz="3000" b="1" dirty="0">
                <a:sym typeface="Wingdings" pitchFamily="2" charset="2"/>
              </a:rPr>
              <a:t>ح</a:t>
            </a:r>
            <a:r>
              <a:rPr lang="en-GB" sz="3000" b="1" dirty="0" err="1">
                <a:sym typeface="Wingdings" pitchFamily="2" charset="2"/>
              </a:rPr>
              <a:t>اولوا</a:t>
            </a:r>
            <a:r>
              <a:rPr lang="en-GB" sz="3000" b="1" dirty="0">
                <a:sym typeface="Wingdings" pitchFamily="2" charset="2"/>
              </a:rPr>
              <a:t> </a:t>
            </a:r>
            <a:r>
              <a:rPr lang="en-GB" sz="3000" b="1" dirty="0" err="1">
                <a:sym typeface="Wingdings" pitchFamily="2" charset="2"/>
              </a:rPr>
              <a:t>تمرون</a:t>
            </a:r>
            <a:r>
              <a:rPr lang="en-GB" sz="3000" b="1" dirty="0">
                <a:sym typeface="Wingdings" pitchFamily="2" charset="2"/>
              </a:rPr>
              <a:t> </a:t>
            </a:r>
            <a:r>
              <a:rPr lang="en-GB" sz="3000" b="1" dirty="0" err="1">
                <a:sym typeface="Wingdings" pitchFamily="2" charset="2"/>
              </a:rPr>
              <a:t>عليها</a:t>
            </a:r>
            <a:r>
              <a:rPr lang="en-GB" sz="3000" b="1" dirty="0">
                <a:sym typeface="Wingdings" pitchFamily="2" charset="2"/>
              </a:rPr>
              <a:t> </a:t>
            </a:r>
            <a:r>
              <a:rPr lang="en-GB" sz="3000" b="1" dirty="0" err="1">
                <a:sym typeface="Wingdings" pitchFamily="2" charset="2"/>
              </a:rPr>
              <a:t>كلها</a:t>
            </a:r>
            <a:endParaRPr lang="en-US" sz="3000" b="1" dirty="0">
              <a:sym typeface="Wingdings" pitchFamily="2" charset="2"/>
            </a:endParaRPr>
          </a:p>
          <a:p>
            <a:pPr marL="515938" indent="-398463" algn="ctr">
              <a:buNone/>
            </a:pPr>
            <a:r>
              <a:rPr lang="en-US" sz="3200" i="1" dirty="0">
                <a:sym typeface="Wingdings" pitchFamily="2" charset="2"/>
              </a:rPr>
              <a:t>Good luck!</a:t>
            </a:r>
            <a:endParaRPr lang="en-US" sz="3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50448" y="224835"/>
            <a:ext cx="6667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600" b="1" dirty="0">
                <a:latin typeface="Arabic Typesetting" pitchFamily="66" charset="-78"/>
                <a:cs typeface="Arabic Typesetting" pitchFamily="66" charset="-78"/>
              </a:rPr>
              <a:t>اللهم لا سهل إلا ما جعلته سهل وأنت تجعل الحزن إذا شئت سهل</a:t>
            </a:r>
            <a:endParaRPr lang="en-US" sz="36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6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BF97877-99D9-4664-A03D-718BB00F70AE}"/>
              </a:ext>
            </a:extLst>
          </p:cNvPr>
          <p:cNvSpPr txBox="1"/>
          <p:nvPr/>
        </p:nvSpPr>
        <p:spPr>
          <a:xfrm>
            <a:off x="737497" y="1588526"/>
            <a:ext cx="56820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Identify</a:t>
            </a:r>
            <a:r>
              <a:rPr lang="en-GB" sz="2400" dirty="0"/>
              <a:t>: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GB" sz="2400" dirty="0"/>
              <a:t>Anterior and posterior clinoidal process of </a:t>
            </a:r>
            <a:r>
              <a:rPr lang="en-GB" sz="2400" dirty="0" err="1"/>
              <a:t>sella</a:t>
            </a:r>
            <a:r>
              <a:rPr lang="en-GB" sz="2400" dirty="0"/>
              <a:t> turcica.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Hypophyseal fossa (</a:t>
            </a:r>
            <a:r>
              <a:rPr lang="en-GB" sz="2400" dirty="0" err="1"/>
              <a:t>sella</a:t>
            </a:r>
            <a:r>
              <a:rPr lang="en-GB" sz="2400" dirty="0"/>
              <a:t> turcica)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C569074-3C96-4F58-8445-07473CD6F065}"/>
              </a:ext>
            </a:extLst>
          </p:cNvPr>
          <p:cNvGrpSpPr/>
          <p:nvPr/>
        </p:nvGrpSpPr>
        <p:grpSpPr>
          <a:xfrm>
            <a:off x="721303" y="4179393"/>
            <a:ext cx="5410200" cy="1910834"/>
            <a:chOff x="292100" y="3181866"/>
            <a:chExt cx="5410200" cy="1910834"/>
          </a:xfrm>
        </p:grpSpPr>
        <p:pic>
          <p:nvPicPr>
            <p:cNvPr id="1026" name="Picture 2" descr="Lightbulb light bulb clip art at vector image wikiclipart">
              <a:extLst>
                <a:ext uri="{FF2B5EF4-FFF2-40B4-BE49-F238E27FC236}">
                  <a16:creationId xmlns:a16="http://schemas.microsoft.com/office/drawing/2014/main" id="{334B0D4E-D548-4D78-B776-37797662B8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0" r="35000"/>
            <a:stretch/>
          </p:blipFill>
          <p:spPr bwMode="auto">
            <a:xfrm>
              <a:off x="585358" y="3280064"/>
              <a:ext cx="363089" cy="58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3B2805-824C-4EE8-BDD6-62E410B41ED7}"/>
                </a:ext>
              </a:extLst>
            </p:cNvPr>
            <p:cNvSpPr/>
            <p:nvPr/>
          </p:nvSpPr>
          <p:spPr>
            <a:xfrm>
              <a:off x="585358" y="4001006"/>
              <a:ext cx="49645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/>
                <a:t>The pituitary gland is located in </a:t>
              </a:r>
              <a:r>
                <a:rPr lang="en-GB" sz="2000" b="1" dirty="0"/>
                <a:t>middle cranial fossa </a:t>
              </a:r>
              <a:r>
                <a:rPr lang="en-GB" sz="2000" dirty="0"/>
                <a:t>and protected in </a:t>
              </a:r>
              <a:r>
                <a:rPr lang="en-GB" sz="2000" dirty="0" err="1"/>
                <a:t>sella</a:t>
              </a:r>
              <a:r>
                <a:rPr lang="en-GB" sz="2000" dirty="0"/>
                <a:t> turcica (hypophyseal fossa) of body of </a:t>
              </a:r>
              <a:r>
                <a:rPr lang="en-GB" sz="2000" b="1" dirty="0"/>
                <a:t>sphenoid</a:t>
              </a:r>
              <a:r>
                <a:rPr lang="en-GB" sz="2000" dirty="0"/>
                <a:t>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3E97D5-4188-40FE-B9E2-A65D0B2B5600}"/>
                </a:ext>
              </a:extLst>
            </p:cNvPr>
            <p:cNvSpPr txBox="1"/>
            <p:nvPr/>
          </p:nvSpPr>
          <p:spPr>
            <a:xfrm>
              <a:off x="1012512" y="3407000"/>
              <a:ext cx="11498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i="1" dirty="0">
                  <a:latin typeface="+mj-lt"/>
                </a:rPr>
                <a:t>Theory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400F2C-20E7-4A23-A7BC-6367240C0523}"/>
                </a:ext>
              </a:extLst>
            </p:cNvPr>
            <p:cNvSpPr/>
            <p:nvPr/>
          </p:nvSpPr>
          <p:spPr>
            <a:xfrm>
              <a:off x="292100" y="3181866"/>
              <a:ext cx="5410200" cy="1910834"/>
            </a:xfrm>
            <a:prstGeom prst="rect">
              <a:avLst/>
            </a:prstGeom>
            <a:noFill/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2" name="Content Placeholder 9" descr="250px-Sella_turcica.jpg">
            <a:extLst>
              <a:ext uri="{FF2B5EF4-FFF2-40B4-BE49-F238E27FC236}">
                <a16:creationId xmlns:a16="http://schemas.microsoft.com/office/drawing/2014/main" id="{E7C70699-9BBF-4DB9-85B3-7E5D4E98A6D3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888" y="1717964"/>
            <a:ext cx="3657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0">
            <a:extLst>
              <a:ext uri="{FF2B5EF4-FFF2-40B4-BE49-F238E27FC236}">
                <a16:creationId xmlns:a16="http://schemas.microsoft.com/office/drawing/2014/main" id="{7B3A2A03-01C8-4C1A-8674-D0ACAE41F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8178" y="1794164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B91995E-F538-443F-9F25-50D2E2D51B20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8969690" y="2209800"/>
            <a:ext cx="380998" cy="4225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4C2370A-BA8B-49D1-BEC6-8DB91420D83A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9350688" y="2209800"/>
            <a:ext cx="152400" cy="10321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1E771E2-1322-40C3-978E-A7293AFE1FA4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7990635" y="2933702"/>
            <a:ext cx="1179944" cy="769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0">
            <a:extLst>
              <a:ext uri="{FF2B5EF4-FFF2-40B4-BE49-F238E27FC236}">
                <a16:creationId xmlns:a16="http://schemas.microsoft.com/office/drawing/2014/main" id="{88748F94-92B1-4F67-866B-C53B18889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6632" y="2749034"/>
            <a:ext cx="2540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BDFE4CF-BA65-469D-8C1B-27D8423B92FE}"/>
              </a:ext>
            </a:extLst>
          </p:cNvPr>
          <p:cNvSpPr txBox="1"/>
          <p:nvPr/>
        </p:nvSpPr>
        <p:spPr>
          <a:xfrm>
            <a:off x="720043" y="767773"/>
            <a:ext cx="2593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Pituitary gland</a:t>
            </a:r>
          </a:p>
        </p:txBody>
      </p:sp>
    </p:spTree>
    <p:extLst>
      <p:ext uri="{BB962C8B-B14F-4D97-AF65-F5344CB8AC3E}">
        <p14:creationId xmlns:p14="http://schemas.microsoft.com/office/powerpoint/2010/main" val="36324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Documents and Settings\user1\My Documents\My Pictures\mayo_pituitary_gland.jpg">
            <a:extLst>
              <a:ext uri="{FF2B5EF4-FFF2-40B4-BE49-F238E27FC236}">
                <a16:creationId xmlns:a16="http://schemas.microsoft.com/office/drawing/2014/main" id="{8A195850-A88E-4660-9438-CB8C2D639125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8" b="99379" l="3258" r="96241">
                        <a14:foregroundMark x1="36341" y1="10870" x2="63910" y2="10248"/>
                        <a14:foregroundMark x1="63910" y1="10248" x2="69925" y2="10870"/>
                        <a14:foregroundMark x1="89724" y1="31677" x2="96992" y2="59938"/>
                        <a14:foregroundMark x1="96992" y1="59938" x2="84211" y2="84472"/>
                        <a14:foregroundMark x1="84211" y1="84472" x2="79449" y2="98137"/>
                        <a14:foregroundMark x1="79449" y1="98137" x2="64912" y2="99068"/>
                        <a14:foregroundMark x1="64912" y1="99068" x2="58897" y2="87267"/>
                        <a14:foregroundMark x1="58897" y1="87267" x2="13784" y2="97205"/>
                        <a14:foregroundMark x1="13784" y1="97205" x2="11278" y2="83230"/>
                        <a14:foregroundMark x1="11278" y1="83230" x2="6266" y2="77950"/>
                        <a14:foregroundMark x1="93985" y1="37888" x2="94987" y2="52174"/>
                        <a14:foregroundMark x1="94987" y1="52174" x2="92982" y2="66770"/>
                        <a14:foregroundMark x1="92982" y1="66770" x2="91479" y2="69255"/>
                        <a14:foregroundMark x1="96491" y1="56211" x2="96491" y2="45031"/>
                        <a14:foregroundMark x1="82456" y1="99379" x2="17043" y2="96894"/>
                        <a14:foregroundMark x1="3258" y1="78261" x2="3258" y2="78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06" y="1333876"/>
            <a:ext cx="4491735" cy="402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D15C6C-5D40-4F0E-A5A1-EE5C2A00FCE7}"/>
              </a:ext>
            </a:extLst>
          </p:cNvPr>
          <p:cNvCxnSpPr>
            <a:cxnSpLocks/>
          </p:cNvCxnSpPr>
          <p:nvPr/>
        </p:nvCxnSpPr>
        <p:spPr>
          <a:xfrm flipH="1" flipV="1">
            <a:off x="9211243" y="3772753"/>
            <a:ext cx="1987598" cy="2893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F503E0-2682-44DC-B698-27391866FD82}"/>
              </a:ext>
            </a:extLst>
          </p:cNvPr>
          <p:cNvCxnSpPr>
            <a:cxnSpLocks/>
          </p:cNvCxnSpPr>
          <p:nvPr/>
        </p:nvCxnSpPr>
        <p:spPr>
          <a:xfrm flipV="1">
            <a:off x="6864148" y="3694317"/>
            <a:ext cx="2156619" cy="1098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7DBDA4-C3B7-4D9D-A031-C97AAD978286}"/>
              </a:ext>
            </a:extLst>
          </p:cNvPr>
          <p:cNvCxnSpPr>
            <a:cxnSpLocks/>
          </p:cNvCxnSpPr>
          <p:nvPr/>
        </p:nvCxnSpPr>
        <p:spPr>
          <a:xfrm flipH="1" flipV="1">
            <a:off x="9077893" y="4269707"/>
            <a:ext cx="1712579" cy="5950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254F118-ADE8-424C-B226-29796BCA8730}"/>
              </a:ext>
            </a:extLst>
          </p:cNvPr>
          <p:cNvSpPr txBox="1"/>
          <p:nvPr/>
        </p:nvSpPr>
        <p:spPr>
          <a:xfrm>
            <a:off x="699901" y="1218211"/>
            <a:ext cx="5682091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GB" sz="2400" b="1" dirty="0"/>
              <a:t>Identify</a:t>
            </a:r>
            <a:r>
              <a:rPr lang="en-GB" sz="2400" dirty="0"/>
              <a:t>: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/>
              <a:t>Mamillary body </a:t>
            </a:r>
            <a:r>
              <a:rPr lang="en-GB" sz="2400" i="1" dirty="0"/>
              <a:t>(posteriorly)</a:t>
            </a:r>
          </a:p>
          <a:p>
            <a:pPr marL="457200" indent="-457200"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>
                <a:solidFill>
                  <a:schemeClr val="accent3"/>
                </a:solidFill>
              </a:rPr>
              <a:t>Optic chiasma </a:t>
            </a:r>
            <a:r>
              <a:rPr lang="en-GB" sz="2400" i="1" dirty="0"/>
              <a:t>(anteriorly)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/>
              <a:t>Sphenoidal air sinuses </a:t>
            </a:r>
            <a:r>
              <a:rPr lang="en-GB" sz="2400" i="1" dirty="0"/>
              <a:t>(inferior)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/>
              <a:t>Body of sphenoid 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/>
              <a:t>Pituitary gland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A01775-1483-4B9F-AAB6-9A111D964E9A}"/>
              </a:ext>
            </a:extLst>
          </p:cNvPr>
          <p:cNvGrpSpPr/>
          <p:nvPr/>
        </p:nvGrpSpPr>
        <p:grpSpPr>
          <a:xfrm>
            <a:off x="699901" y="4069165"/>
            <a:ext cx="5410200" cy="2243870"/>
            <a:chOff x="624892" y="3658876"/>
            <a:chExt cx="5410200" cy="2243870"/>
          </a:xfrm>
        </p:grpSpPr>
        <p:pic>
          <p:nvPicPr>
            <p:cNvPr id="20" name="Picture 2" descr="Lightbulb light bulb clip art at vector image wikiclipart">
              <a:extLst>
                <a:ext uri="{FF2B5EF4-FFF2-40B4-BE49-F238E27FC236}">
                  <a16:creationId xmlns:a16="http://schemas.microsoft.com/office/drawing/2014/main" id="{3B5A37A6-FB8C-49E3-BBCF-BA4E43E27B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0" r="35000"/>
            <a:stretch/>
          </p:blipFill>
          <p:spPr bwMode="auto">
            <a:xfrm>
              <a:off x="918150" y="3757074"/>
              <a:ext cx="363089" cy="58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6B4D2B-58CE-4F11-98CE-6517898716EE}"/>
                </a:ext>
              </a:extLst>
            </p:cNvPr>
            <p:cNvSpPr/>
            <p:nvPr/>
          </p:nvSpPr>
          <p:spPr>
            <a:xfrm>
              <a:off x="918150" y="4478016"/>
              <a:ext cx="496454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/>
                <a:t>If pituitary gland became enlarged (</a:t>
              </a:r>
              <a:r>
                <a:rPr lang="en-GB" sz="2000" dirty="0" err="1"/>
                <a:t>e.g</a:t>
              </a:r>
              <a:r>
                <a:rPr lang="en-GB" sz="2000" dirty="0"/>
                <a:t> adenoma) it will cause pressure on </a:t>
              </a:r>
              <a:r>
                <a:rPr lang="en-GB" sz="2000" b="1" dirty="0">
                  <a:solidFill>
                    <a:schemeClr val="accent3"/>
                  </a:solidFill>
                </a:rPr>
                <a:t>optic chiasma</a:t>
              </a:r>
              <a:r>
                <a:rPr lang="en-GB" sz="2000" dirty="0">
                  <a:solidFill>
                    <a:schemeClr val="accent3"/>
                  </a:solidFill>
                </a:rPr>
                <a:t> </a:t>
              </a:r>
              <a:r>
                <a:rPr lang="en-GB" sz="2000" dirty="0"/>
                <a:t>and lead to bilateral temporal eye field blindness (</a:t>
              </a:r>
              <a:r>
                <a:rPr lang="en-GB" sz="2000" b="1" dirty="0"/>
                <a:t>bilateral hemianopia</a:t>
              </a:r>
              <a:r>
                <a:rPr lang="en-GB" sz="2000" dirty="0"/>
                <a:t>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8E0AA92-E32E-40F6-9B75-B7728FF3A021}"/>
                </a:ext>
              </a:extLst>
            </p:cNvPr>
            <p:cNvSpPr txBox="1"/>
            <p:nvPr/>
          </p:nvSpPr>
          <p:spPr>
            <a:xfrm>
              <a:off x="1345304" y="3884010"/>
              <a:ext cx="11498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i="1" dirty="0">
                  <a:latin typeface="+mj-lt"/>
                </a:rPr>
                <a:t>Theory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49A56DC-3889-4649-8372-0DB329CA528D}"/>
                </a:ext>
              </a:extLst>
            </p:cNvPr>
            <p:cNvSpPr/>
            <p:nvPr/>
          </p:nvSpPr>
          <p:spPr>
            <a:xfrm>
              <a:off x="624892" y="3658876"/>
              <a:ext cx="5410200" cy="2243870"/>
            </a:xfrm>
            <a:prstGeom prst="rect">
              <a:avLst/>
            </a:prstGeom>
            <a:noFill/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10">
            <a:extLst>
              <a:ext uri="{FF2B5EF4-FFF2-40B4-BE49-F238E27FC236}">
                <a16:creationId xmlns:a16="http://schemas.microsoft.com/office/drawing/2014/main" id="{0337AEE8-DC7E-4347-B5E8-87920C2CD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5345" y="3772753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1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5DE5A561-22B5-40E1-9BA5-98E3C26A8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952" y="3574857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2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4B07FFA-C10B-4114-A5FC-781BE7ABA9B4}"/>
              </a:ext>
            </a:extLst>
          </p:cNvPr>
          <p:cNvCxnSpPr>
            <a:cxnSpLocks/>
          </p:cNvCxnSpPr>
          <p:nvPr/>
        </p:nvCxnSpPr>
        <p:spPr>
          <a:xfrm flipV="1">
            <a:off x="6707106" y="3868815"/>
            <a:ext cx="2279769" cy="9882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0">
            <a:extLst>
              <a:ext uri="{FF2B5EF4-FFF2-40B4-BE49-F238E27FC236}">
                <a16:creationId xmlns:a16="http://schemas.microsoft.com/office/drawing/2014/main" id="{F350370D-4385-42A4-920A-459E3B28D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5583" y="4693766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5</a:t>
            </a:r>
          </a:p>
        </p:txBody>
      </p:sp>
      <p:sp>
        <p:nvSpPr>
          <p:cNvPr id="36" name="TextBox 10">
            <a:extLst>
              <a:ext uri="{FF2B5EF4-FFF2-40B4-BE49-F238E27FC236}">
                <a16:creationId xmlns:a16="http://schemas.microsoft.com/office/drawing/2014/main" id="{11012225-C0C6-400C-9A6A-C81EBF56B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4840" y="4676459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4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00C9A03-7B5E-422E-B048-C54B32B81939}"/>
              </a:ext>
            </a:extLst>
          </p:cNvPr>
          <p:cNvCxnSpPr>
            <a:cxnSpLocks/>
          </p:cNvCxnSpPr>
          <p:nvPr/>
        </p:nvCxnSpPr>
        <p:spPr>
          <a:xfrm flipV="1">
            <a:off x="8214168" y="4129865"/>
            <a:ext cx="547834" cy="14698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0">
            <a:extLst>
              <a:ext uri="{FF2B5EF4-FFF2-40B4-BE49-F238E27FC236}">
                <a16:creationId xmlns:a16="http://schemas.microsoft.com/office/drawing/2014/main" id="{032F40BF-4AB9-446F-A7ED-D9B12109D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74" y="5512048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9F18EAE-B6A4-4D5C-8779-18AAC232C1B9}"/>
              </a:ext>
            </a:extLst>
          </p:cNvPr>
          <p:cNvSpPr txBox="1"/>
          <p:nvPr/>
        </p:nvSpPr>
        <p:spPr>
          <a:xfrm>
            <a:off x="699901" y="520869"/>
            <a:ext cx="4719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Relations Of Pituitary Gland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31ADFB8-ABC1-4CA6-B139-CF0A93DAA1BC}"/>
              </a:ext>
            </a:extLst>
          </p:cNvPr>
          <p:cNvCxnSpPr>
            <a:cxnSpLocks/>
          </p:cNvCxnSpPr>
          <p:nvPr/>
        </p:nvCxnSpPr>
        <p:spPr>
          <a:xfrm flipH="1">
            <a:off x="9116311" y="1402918"/>
            <a:ext cx="625797" cy="213593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0">
            <a:extLst>
              <a:ext uri="{FF2B5EF4-FFF2-40B4-BE49-F238E27FC236}">
                <a16:creationId xmlns:a16="http://schemas.microsoft.com/office/drawing/2014/main" id="{3280237C-8F57-431A-A931-C61D7E9E7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613" y="1105644"/>
            <a:ext cx="226155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hypothalamus</a:t>
            </a:r>
          </a:p>
        </p:txBody>
      </p:sp>
    </p:spTree>
    <p:extLst>
      <p:ext uri="{BB962C8B-B14F-4D97-AF65-F5344CB8AC3E}">
        <p14:creationId xmlns:p14="http://schemas.microsoft.com/office/powerpoint/2010/main" val="1301904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pituitary 6.jpg">
            <a:extLst>
              <a:ext uri="{FF2B5EF4-FFF2-40B4-BE49-F238E27FC236}">
                <a16:creationId xmlns:a16="http://schemas.microsoft.com/office/drawing/2014/main" id="{78976BEB-E075-42A6-BF6C-DE937024A5ED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rcRect l="4268" t="23807" r="8952" b="18943"/>
          <a:stretch/>
        </p:blipFill>
        <p:spPr bwMode="auto">
          <a:xfrm>
            <a:off x="6750050" y="1483694"/>
            <a:ext cx="4470400" cy="3581399"/>
          </a:xfrm>
          <a:prstGeom prst="rect">
            <a:avLst/>
          </a:prstGeom>
          <a:noFill/>
          <a:ln w="38100" cap="sq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7CDA91-5C2C-424B-9AE3-D6AC478B8C64}"/>
              </a:ext>
            </a:extLst>
          </p:cNvPr>
          <p:cNvSpPr/>
          <p:nvPr/>
        </p:nvSpPr>
        <p:spPr>
          <a:xfrm>
            <a:off x="7785100" y="4722194"/>
            <a:ext cx="2578100" cy="34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7AFB21-2988-422B-999A-8477A1F23A50}"/>
              </a:ext>
            </a:extLst>
          </p:cNvPr>
          <p:cNvCxnSpPr>
            <a:cxnSpLocks/>
          </p:cNvCxnSpPr>
          <p:nvPr/>
        </p:nvCxnSpPr>
        <p:spPr>
          <a:xfrm>
            <a:off x="9191884" y="1382757"/>
            <a:ext cx="0" cy="14725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0">
            <a:extLst>
              <a:ext uri="{FF2B5EF4-FFF2-40B4-BE49-F238E27FC236}">
                <a16:creationId xmlns:a16="http://schemas.microsoft.com/office/drawing/2014/main" id="{61C7C4B2-F8E4-4C64-A593-7EB3B0C02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4774" y="859537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699F07-B0BF-4AAA-B003-D47F4D9B94AF}"/>
              </a:ext>
            </a:extLst>
          </p:cNvPr>
          <p:cNvCxnSpPr>
            <a:cxnSpLocks/>
          </p:cNvCxnSpPr>
          <p:nvPr/>
        </p:nvCxnSpPr>
        <p:spPr>
          <a:xfrm>
            <a:off x="7869767" y="1343994"/>
            <a:ext cx="0" cy="9990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0">
            <a:extLst>
              <a:ext uri="{FF2B5EF4-FFF2-40B4-BE49-F238E27FC236}">
                <a16:creationId xmlns:a16="http://schemas.microsoft.com/office/drawing/2014/main" id="{3AE895E5-87BE-4DC3-A9A0-C48FC40E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3298" y="910006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0B4C03D-610B-46C6-A746-6A224DBC437C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9524394" y="3845894"/>
            <a:ext cx="25399" cy="10080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0">
            <a:extLst>
              <a:ext uri="{FF2B5EF4-FFF2-40B4-BE49-F238E27FC236}">
                <a16:creationId xmlns:a16="http://schemas.microsoft.com/office/drawing/2014/main" id="{8E16B125-CD62-4D36-9E3F-27827AFF6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884" y="4853951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27994AB-9A0A-4E4A-B6A8-C5711E5D8098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7638458" y="3566494"/>
            <a:ext cx="0" cy="1498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0">
            <a:extLst>
              <a:ext uri="{FF2B5EF4-FFF2-40B4-BE49-F238E27FC236}">
                <a16:creationId xmlns:a16="http://schemas.microsoft.com/office/drawing/2014/main" id="{1A2AF05F-7164-4655-A9E5-16BDAA206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948" y="5065093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0E55BC-1B1A-493F-B76D-7DA00515D4AC}"/>
              </a:ext>
            </a:extLst>
          </p:cNvPr>
          <p:cNvSpPr txBox="1"/>
          <p:nvPr/>
        </p:nvSpPr>
        <p:spPr>
          <a:xfrm>
            <a:off x="835003" y="1701800"/>
            <a:ext cx="5682091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GB" sz="2400" b="1" dirty="0"/>
              <a:t>Identify</a:t>
            </a:r>
            <a:r>
              <a:rPr lang="en-GB" sz="2400" dirty="0"/>
              <a:t>: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/>
              <a:t>Pituitary gland. 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 err="1"/>
              <a:t>Diaphragma</a:t>
            </a:r>
            <a:r>
              <a:rPr lang="en-GB" sz="2400" dirty="0"/>
              <a:t> sellae </a:t>
            </a:r>
            <a:r>
              <a:rPr lang="en-GB" sz="2400" i="1" dirty="0"/>
              <a:t>(superior)</a:t>
            </a:r>
            <a:endParaRPr lang="en-GB" sz="2400" dirty="0"/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/>
              <a:t>Sphenoidal air sinuses </a:t>
            </a:r>
            <a:r>
              <a:rPr lang="en-GB" sz="2400" i="1" dirty="0"/>
              <a:t>(inferior)</a:t>
            </a:r>
            <a:endParaRPr lang="en-GB" sz="2400" dirty="0"/>
          </a:p>
          <a:p>
            <a:pPr marL="457200" indent="-457200"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>
                <a:solidFill>
                  <a:schemeClr val="accent1"/>
                </a:solidFill>
              </a:rPr>
              <a:t>Cavernous sinuses</a:t>
            </a:r>
            <a:r>
              <a:rPr lang="en-GB" sz="2400" dirty="0"/>
              <a:t> </a:t>
            </a:r>
            <a:r>
              <a:rPr lang="en-GB" sz="2400" i="1" dirty="0"/>
              <a:t>(lateral)</a:t>
            </a:r>
          </a:p>
          <a:p>
            <a:pPr marL="457200" indent="-457200"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>
                <a:solidFill>
                  <a:schemeClr val="accent3"/>
                </a:solidFill>
              </a:rPr>
              <a:t>Abducent nerve</a:t>
            </a:r>
          </a:p>
          <a:p>
            <a:pPr marL="457200" indent="-457200"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>
                <a:solidFill>
                  <a:schemeClr val="accent3"/>
                </a:solidFill>
              </a:rPr>
              <a:t>Oculomotor nerve</a:t>
            </a:r>
          </a:p>
          <a:p>
            <a:pPr marL="457200" indent="-457200"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>
                <a:solidFill>
                  <a:schemeClr val="accent3"/>
                </a:solidFill>
              </a:rPr>
              <a:t>Trochlear nerve</a:t>
            </a:r>
          </a:p>
          <a:p>
            <a:pPr marL="457200" indent="-457200"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>
                <a:solidFill>
                  <a:schemeClr val="accent3"/>
                </a:solidFill>
              </a:rPr>
              <a:t>Ophthalmic nerve</a:t>
            </a:r>
          </a:p>
          <a:p>
            <a:pPr marL="457200" indent="-457200"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>
                <a:solidFill>
                  <a:schemeClr val="accent3"/>
                </a:solidFill>
              </a:rPr>
              <a:t>Trigeminal (Maxillary) nerve</a:t>
            </a:r>
          </a:p>
          <a:p>
            <a:pPr marL="457200" indent="-457200"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>
                <a:solidFill>
                  <a:schemeClr val="accent2"/>
                </a:solidFill>
              </a:rPr>
              <a:t>Internal carotid artery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0C97AF-6A2E-4C82-8DFB-4E6CFC539207}"/>
              </a:ext>
            </a:extLst>
          </p:cNvPr>
          <p:cNvSpPr txBox="1"/>
          <p:nvPr/>
        </p:nvSpPr>
        <p:spPr>
          <a:xfrm>
            <a:off x="699901" y="731980"/>
            <a:ext cx="4719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Relations Of Pituitary Gland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34EE28E5-4CA7-403D-96EF-D313F5D7777D}"/>
              </a:ext>
            </a:extLst>
          </p:cNvPr>
          <p:cNvSpPr/>
          <p:nvPr/>
        </p:nvSpPr>
        <p:spPr>
          <a:xfrm>
            <a:off x="4800213" y="3822671"/>
            <a:ext cx="360218" cy="2317204"/>
          </a:xfrm>
          <a:prstGeom prst="rightBrace">
            <a:avLst>
              <a:gd name="adj1" fmla="val 8333"/>
              <a:gd name="adj2" fmla="val 7989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9D75D2-4618-4BED-89DE-77F7316C18FF}"/>
              </a:ext>
            </a:extLst>
          </p:cNvPr>
          <p:cNvSpPr txBox="1"/>
          <p:nvPr/>
        </p:nvSpPr>
        <p:spPr>
          <a:xfrm>
            <a:off x="5281644" y="5523836"/>
            <a:ext cx="257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Structures of lateral wall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8E3781-68A2-4966-A9A3-A01D230BCFDC}"/>
              </a:ext>
            </a:extLst>
          </p:cNvPr>
          <p:cNvCxnSpPr>
            <a:cxnSpLocks/>
          </p:cNvCxnSpPr>
          <p:nvPr/>
        </p:nvCxnSpPr>
        <p:spPr>
          <a:xfrm>
            <a:off x="10000406" y="1382757"/>
            <a:ext cx="0" cy="14725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0">
            <a:extLst>
              <a:ext uri="{FF2B5EF4-FFF2-40B4-BE49-F238E27FC236}">
                <a16:creationId xmlns:a16="http://schemas.microsoft.com/office/drawing/2014/main" id="{158CE412-45E3-4C0D-8BE3-90E1DFFF1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084" y="820774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10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BD4212-56A1-4C17-9420-3E8B8E7E2278}"/>
              </a:ext>
            </a:extLst>
          </p:cNvPr>
          <p:cNvCxnSpPr>
            <a:cxnSpLocks/>
          </p:cNvCxnSpPr>
          <p:nvPr/>
        </p:nvCxnSpPr>
        <p:spPr>
          <a:xfrm flipH="1">
            <a:off x="10363200" y="1843527"/>
            <a:ext cx="1215993" cy="6573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0">
            <a:extLst>
              <a:ext uri="{FF2B5EF4-FFF2-40B4-BE49-F238E27FC236}">
                <a16:creationId xmlns:a16="http://schemas.microsoft.com/office/drawing/2014/main" id="{64501F7F-A89E-4979-A77A-8D42BB3D0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8831" y="1581917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6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6DF10F-02B3-46EB-BB78-B8A33F429F8F}"/>
              </a:ext>
            </a:extLst>
          </p:cNvPr>
          <p:cNvCxnSpPr>
            <a:cxnSpLocks/>
          </p:cNvCxnSpPr>
          <p:nvPr/>
        </p:nvCxnSpPr>
        <p:spPr>
          <a:xfrm flipH="1">
            <a:off x="10459316" y="2433822"/>
            <a:ext cx="1097603" cy="3791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0">
            <a:extLst>
              <a:ext uri="{FF2B5EF4-FFF2-40B4-BE49-F238E27FC236}">
                <a16:creationId xmlns:a16="http://schemas.microsoft.com/office/drawing/2014/main" id="{1506F88C-335E-4099-AB1F-74A471583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3082" y="2133716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7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00AA16-6F16-461B-BC56-93E3CF8B9652}"/>
              </a:ext>
            </a:extLst>
          </p:cNvPr>
          <p:cNvCxnSpPr>
            <a:cxnSpLocks/>
          </p:cNvCxnSpPr>
          <p:nvPr/>
        </p:nvCxnSpPr>
        <p:spPr>
          <a:xfrm flipH="1">
            <a:off x="10498073" y="3120077"/>
            <a:ext cx="858924" cy="2231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0">
            <a:extLst>
              <a:ext uri="{FF2B5EF4-FFF2-40B4-BE49-F238E27FC236}">
                <a16:creationId xmlns:a16="http://schemas.microsoft.com/office/drawing/2014/main" id="{7F8B90F5-1A0B-4FFE-9696-C08D3161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6683" y="2842126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8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453CB61-CB47-4A17-A582-7D7A597A1839}"/>
              </a:ext>
            </a:extLst>
          </p:cNvPr>
          <p:cNvCxnSpPr>
            <a:cxnSpLocks/>
          </p:cNvCxnSpPr>
          <p:nvPr/>
        </p:nvCxnSpPr>
        <p:spPr>
          <a:xfrm flipH="1" flipV="1">
            <a:off x="10693007" y="3844256"/>
            <a:ext cx="760399" cy="16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0">
            <a:extLst>
              <a:ext uri="{FF2B5EF4-FFF2-40B4-BE49-F238E27FC236}">
                <a16:creationId xmlns:a16="http://schemas.microsoft.com/office/drawing/2014/main" id="{486D18F3-482E-4CD4-A69D-3009B8885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9087" y="3566494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9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D71D807-421A-4917-B3CD-EABB0C4011FA}"/>
              </a:ext>
            </a:extLst>
          </p:cNvPr>
          <p:cNvCxnSpPr>
            <a:cxnSpLocks/>
          </p:cNvCxnSpPr>
          <p:nvPr/>
        </p:nvCxnSpPr>
        <p:spPr>
          <a:xfrm flipV="1">
            <a:off x="6595734" y="3182751"/>
            <a:ext cx="1184504" cy="916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0">
            <a:extLst>
              <a:ext uri="{FF2B5EF4-FFF2-40B4-BE49-F238E27FC236}">
                <a16:creationId xmlns:a16="http://schemas.microsoft.com/office/drawing/2014/main" id="{CFCC9585-0D99-444A-9B61-465832840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632" y="2993402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7FDDEF-8790-4F7B-945B-19D02FEC835F}"/>
              </a:ext>
            </a:extLst>
          </p:cNvPr>
          <p:cNvSpPr txBox="1"/>
          <p:nvPr/>
        </p:nvSpPr>
        <p:spPr>
          <a:xfrm>
            <a:off x="5567094" y="838846"/>
            <a:ext cx="1230273" cy="369332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Important!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82A5A-C252-47B5-8E43-1D8E6BF02408}"/>
              </a:ext>
            </a:extLst>
          </p:cNvPr>
          <p:cNvSpPr txBox="1"/>
          <p:nvPr/>
        </p:nvSpPr>
        <p:spPr>
          <a:xfrm>
            <a:off x="835003" y="6329024"/>
            <a:ext cx="6339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 dirty="0">
                <a:solidFill>
                  <a:schemeClr val="bg1">
                    <a:lumMod val="50000"/>
                  </a:schemeClr>
                </a:solidFill>
              </a:rPr>
              <a:t>Note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: Ophthalmic and maxillary are both branches of the trigeminal nerve</a:t>
            </a:r>
          </a:p>
        </p:txBody>
      </p:sp>
    </p:spTree>
    <p:extLst>
      <p:ext uri="{BB962C8B-B14F-4D97-AF65-F5344CB8AC3E}">
        <p14:creationId xmlns:p14="http://schemas.microsoft.com/office/powerpoint/2010/main" val="107798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pituitary 2.jpg">
            <a:extLst>
              <a:ext uri="{FF2B5EF4-FFF2-40B4-BE49-F238E27FC236}">
                <a16:creationId xmlns:a16="http://schemas.microsoft.com/office/drawing/2014/main" id="{7C638ED7-8AA4-4651-89F4-69AAFF161C70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8" r="6648" b="2778"/>
          <a:stretch/>
        </p:blipFill>
        <p:spPr bwMode="auto">
          <a:xfrm>
            <a:off x="7803871" y="1371599"/>
            <a:ext cx="3352801" cy="31115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4CF9064-0DB6-4C25-94F2-32B15C94A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114551"/>
              </p:ext>
            </p:extLst>
          </p:nvPr>
        </p:nvGraphicFramePr>
        <p:xfrm>
          <a:off x="765895" y="4279412"/>
          <a:ext cx="6160405" cy="2141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175">
                  <a:extLst>
                    <a:ext uri="{9D8B030D-6E8A-4147-A177-3AD203B41FA5}">
                      <a16:colId xmlns:a16="http://schemas.microsoft.com/office/drawing/2014/main" val="897635087"/>
                    </a:ext>
                  </a:extLst>
                </a:gridCol>
                <a:gridCol w="2721113">
                  <a:extLst>
                    <a:ext uri="{9D8B030D-6E8A-4147-A177-3AD203B41FA5}">
                      <a16:colId xmlns:a16="http://schemas.microsoft.com/office/drawing/2014/main" val="3984010229"/>
                    </a:ext>
                  </a:extLst>
                </a:gridCol>
                <a:gridCol w="3014117">
                  <a:extLst>
                    <a:ext uri="{9D8B030D-6E8A-4147-A177-3AD203B41FA5}">
                      <a16:colId xmlns:a16="http://schemas.microsoft.com/office/drawing/2014/main" val="3282672889"/>
                    </a:ext>
                  </a:extLst>
                </a:gridCol>
              </a:tblGrid>
              <a:tr h="343036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Subdivisions</a:t>
                      </a:r>
                    </a:p>
                  </a:txBody>
                  <a:tcPr vert="vert27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Anterior Lobe</a:t>
                      </a:r>
                    </a:p>
                  </a:txBody>
                  <a:tcPr anchor="ctr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Posterior Lobe</a:t>
                      </a:r>
                    </a:p>
                  </a:txBody>
                  <a:tcPr anchor="ctr">
                    <a:solidFill>
                      <a:srgbClr val="E5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380790"/>
                  </a:ext>
                </a:extLst>
              </a:tr>
              <a:tr h="1633652"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Adenohypophysis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u="sng" dirty="0"/>
                        <a:t>Secretes</a:t>
                      </a:r>
                      <a:r>
                        <a:rPr lang="en-GB" sz="1600" dirty="0"/>
                        <a:t> hormones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/>
                        <a:t>Vascular</a:t>
                      </a:r>
                      <a:r>
                        <a:rPr lang="en-GB" sz="1600" dirty="0"/>
                        <a:t> connection to hypothalamus by </a:t>
                      </a:r>
                      <a:r>
                        <a:rPr lang="en-GB" sz="1600" b="1" dirty="0"/>
                        <a:t>hypophyseal portal system </a:t>
                      </a:r>
                      <a:r>
                        <a:rPr lang="en-GB" sz="1600" dirty="0"/>
                        <a:t>(from </a:t>
                      </a:r>
                      <a:r>
                        <a:rPr lang="en-GB" sz="1600" dirty="0">
                          <a:solidFill>
                            <a:srgbClr val="C00000"/>
                          </a:solidFill>
                        </a:rPr>
                        <a:t>superior hypophyseal artery</a:t>
                      </a:r>
                      <a:r>
                        <a:rPr lang="en-GB" sz="1600" dirty="0"/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Neurohypophysis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u="sng" dirty="0"/>
                        <a:t>Stores</a:t>
                      </a:r>
                      <a:r>
                        <a:rPr lang="en-GB" sz="1600" dirty="0"/>
                        <a:t> hormones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/>
                        <a:t>Neural</a:t>
                      </a:r>
                      <a:r>
                        <a:rPr lang="en-GB" sz="1600" dirty="0"/>
                        <a:t> connection to hypothalamus by </a:t>
                      </a:r>
                      <a:r>
                        <a:rPr lang="en-GB" sz="1600" b="1" dirty="0" err="1"/>
                        <a:t>hypothalamo</a:t>
                      </a:r>
                      <a:r>
                        <a:rPr lang="en-GB" sz="1600" b="1" dirty="0"/>
                        <a:t>-hypophyseal tract </a:t>
                      </a:r>
                      <a:r>
                        <a:rPr lang="en-GB" sz="1600" b="0" dirty="0"/>
                        <a:t>from supraoptic and paraventricular nuclei.</a:t>
                      </a:r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580599"/>
                  </a:ext>
                </a:extLst>
              </a:tr>
            </a:tbl>
          </a:graphicData>
        </a:graphic>
      </p:graphicFrame>
      <p:pic>
        <p:nvPicPr>
          <p:cNvPr id="6" name="Picture 2" descr="Lightbulb light bulb clip art at vector image wikiclipart">
            <a:extLst>
              <a:ext uri="{FF2B5EF4-FFF2-40B4-BE49-F238E27FC236}">
                <a16:creationId xmlns:a16="http://schemas.microsoft.com/office/drawing/2014/main" id="{0CF55085-108B-4612-9383-109AC7833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r="35000"/>
          <a:stretch/>
        </p:blipFill>
        <p:spPr bwMode="auto">
          <a:xfrm>
            <a:off x="803995" y="3629256"/>
            <a:ext cx="363089" cy="58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6DBE49-401D-4EFA-8A1E-836FF3648D2B}"/>
              </a:ext>
            </a:extLst>
          </p:cNvPr>
          <p:cNvSpPr txBox="1"/>
          <p:nvPr/>
        </p:nvSpPr>
        <p:spPr>
          <a:xfrm>
            <a:off x="1231149" y="3756192"/>
            <a:ext cx="1149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latin typeface="+mj-lt"/>
              </a:rPr>
              <a:t>Theory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3732F8-DBFA-4193-B7E0-0783CCCFD2C5}"/>
              </a:ext>
            </a:extLst>
          </p:cNvPr>
          <p:cNvSpPr/>
          <p:nvPr/>
        </p:nvSpPr>
        <p:spPr>
          <a:xfrm>
            <a:off x="9721572" y="2838451"/>
            <a:ext cx="1346200" cy="298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D27620-F7FC-4BC6-A6EC-2FC6BBCB19A2}"/>
              </a:ext>
            </a:extLst>
          </p:cNvPr>
          <p:cNvSpPr/>
          <p:nvPr/>
        </p:nvSpPr>
        <p:spPr>
          <a:xfrm>
            <a:off x="9810472" y="4075726"/>
            <a:ext cx="1346200" cy="407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F6ED27-C8FA-49A4-9AC2-05E1619E55DF}"/>
              </a:ext>
            </a:extLst>
          </p:cNvPr>
          <p:cNvSpPr/>
          <p:nvPr/>
        </p:nvSpPr>
        <p:spPr>
          <a:xfrm>
            <a:off x="7803871" y="2094526"/>
            <a:ext cx="330201" cy="132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BC00B2-6163-4605-B279-3B96E68A5FEF}"/>
              </a:ext>
            </a:extLst>
          </p:cNvPr>
          <p:cNvSpPr/>
          <p:nvPr/>
        </p:nvSpPr>
        <p:spPr>
          <a:xfrm>
            <a:off x="8013422" y="2696547"/>
            <a:ext cx="615950" cy="298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31F4E1-8762-4AAE-BFE8-74E309B81877}"/>
              </a:ext>
            </a:extLst>
          </p:cNvPr>
          <p:cNvCxnSpPr>
            <a:cxnSpLocks/>
          </p:cNvCxnSpPr>
          <p:nvPr/>
        </p:nvCxnSpPr>
        <p:spPr>
          <a:xfrm flipH="1">
            <a:off x="9330412" y="2994997"/>
            <a:ext cx="9245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0">
            <a:extLst>
              <a:ext uri="{FF2B5EF4-FFF2-40B4-BE49-F238E27FC236}">
                <a16:creationId xmlns:a16="http://schemas.microsoft.com/office/drawing/2014/main" id="{C315E3CE-DB38-47B6-AAE7-0012D2AA6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162" y="2696547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0F8171-656C-4ED3-9698-6B82F99E6046}"/>
              </a:ext>
            </a:extLst>
          </p:cNvPr>
          <p:cNvCxnSpPr>
            <a:cxnSpLocks/>
          </p:cNvCxnSpPr>
          <p:nvPr/>
        </p:nvCxnSpPr>
        <p:spPr>
          <a:xfrm flipH="1" flipV="1">
            <a:off x="9559012" y="3955077"/>
            <a:ext cx="452120" cy="324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0">
            <a:extLst>
              <a:ext uri="{FF2B5EF4-FFF2-40B4-BE49-F238E27FC236}">
                <a16:creationId xmlns:a16="http://schemas.microsoft.com/office/drawing/2014/main" id="{ACEED1AA-266F-4F40-8F10-E29E642C5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8553" y="4037943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1DDCDE-1A68-4307-9E7B-861523231181}"/>
              </a:ext>
            </a:extLst>
          </p:cNvPr>
          <p:cNvCxnSpPr>
            <a:cxnSpLocks/>
          </p:cNvCxnSpPr>
          <p:nvPr/>
        </p:nvCxnSpPr>
        <p:spPr>
          <a:xfrm>
            <a:off x="7803871" y="3304921"/>
            <a:ext cx="560071" cy="3047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0">
            <a:extLst>
              <a:ext uri="{FF2B5EF4-FFF2-40B4-BE49-F238E27FC236}">
                <a16:creationId xmlns:a16="http://schemas.microsoft.com/office/drawing/2014/main" id="{FA7181E8-ACAD-4469-A091-4FFE498F8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403" y="2997578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1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278D1D6-5495-4CCA-944C-AC5DB35E3E2F}"/>
              </a:ext>
            </a:extLst>
          </p:cNvPr>
          <p:cNvCxnSpPr>
            <a:cxnSpLocks/>
          </p:cNvCxnSpPr>
          <p:nvPr/>
        </p:nvCxnSpPr>
        <p:spPr>
          <a:xfrm>
            <a:off x="8032472" y="2297958"/>
            <a:ext cx="496570" cy="956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0">
            <a:extLst>
              <a:ext uri="{FF2B5EF4-FFF2-40B4-BE49-F238E27FC236}">
                <a16:creationId xmlns:a16="http://schemas.microsoft.com/office/drawing/2014/main" id="{49E5407C-4FC2-4524-AFAA-5B74C7531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5662" y="1990028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25C0D3-C631-4800-8BCE-BC051AEB16E8}"/>
              </a:ext>
            </a:extLst>
          </p:cNvPr>
          <p:cNvSpPr txBox="1"/>
          <p:nvPr/>
        </p:nvSpPr>
        <p:spPr>
          <a:xfrm>
            <a:off x="765895" y="1274765"/>
            <a:ext cx="568209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GB" sz="2400" b="1" dirty="0"/>
              <a:t>Identify</a:t>
            </a:r>
            <a:r>
              <a:rPr lang="en-GB" sz="2400" dirty="0"/>
              <a:t>: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/>
              <a:t>Anterior lobe (Adenohypophysis)</a:t>
            </a:r>
          </a:p>
          <a:p>
            <a:pPr marL="457200" indent="-457200"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>
                <a:solidFill>
                  <a:schemeClr val="accent3"/>
                </a:solidFill>
              </a:rPr>
              <a:t>Optic chiasma 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/>
              <a:t>Infundibulum 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/>
              <a:t>Posterior lobe (Neurohypophysis)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0BFBFA-5340-4374-A144-0DBBC39F48ED}"/>
              </a:ext>
            </a:extLst>
          </p:cNvPr>
          <p:cNvSpPr txBox="1"/>
          <p:nvPr/>
        </p:nvSpPr>
        <p:spPr>
          <a:xfrm>
            <a:off x="765895" y="495717"/>
            <a:ext cx="4606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Divisions of Pituitary Gland</a:t>
            </a:r>
          </a:p>
        </p:txBody>
      </p:sp>
    </p:spTree>
    <p:extLst>
      <p:ext uri="{BB962C8B-B14F-4D97-AF65-F5344CB8AC3E}">
        <p14:creationId xmlns:p14="http://schemas.microsoft.com/office/powerpoint/2010/main" val="213526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E6343A-2019-45A0-A2A3-369194439F30}"/>
              </a:ext>
            </a:extLst>
          </p:cNvPr>
          <p:cNvGrpSpPr/>
          <p:nvPr/>
        </p:nvGrpSpPr>
        <p:grpSpPr>
          <a:xfrm>
            <a:off x="7213823" y="1392959"/>
            <a:ext cx="4173249" cy="4206322"/>
            <a:chOff x="6924242" y="1600199"/>
            <a:chExt cx="4173249" cy="4206322"/>
          </a:xfrm>
        </p:grpSpPr>
        <p:pic>
          <p:nvPicPr>
            <p:cNvPr id="2050" name="Picture 2" descr="Image result for blood pituitary">
              <a:extLst>
                <a:ext uri="{FF2B5EF4-FFF2-40B4-BE49-F238E27FC236}">
                  <a16:creationId xmlns:a16="http://schemas.microsoft.com/office/drawing/2014/main" id="{78290FF8-892F-42B9-BF2A-8787847FE8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40"/>
            <a:stretch/>
          </p:blipFill>
          <p:spPr bwMode="auto">
            <a:xfrm>
              <a:off x="6924242" y="1600199"/>
              <a:ext cx="4173249" cy="4206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1A09C6-9367-4BAC-A655-50CF055FBDB6}"/>
                </a:ext>
              </a:extLst>
            </p:cNvPr>
            <p:cNvSpPr/>
            <p:nvPr/>
          </p:nvSpPr>
          <p:spPr>
            <a:xfrm>
              <a:off x="9467850" y="3560146"/>
              <a:ext cx="1111250" cy="541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01F6CD-4F70-4EB7-8F1B-E457CECCC513}"/>
                </a:ext>
              </a:extLst>
            </p:cNvPr>
            <p:cNvSpPr/>
            <p:nvPr/>
          </p:nvSpPr>
          <p:spPr>
            <a:xfrm>
              <a:off x="9467850" y="2887047"/>
              <a:ext cx="1111250" cy="410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9D9877-61C8-496A-865E-AA64797412CF}"/>
                </a:ext>
              </a:extLst>
            </p:cNvPr>
            <p:cNvSpPr/>
            <p:nvPr/>
          </p:nvSpPr>
          <p:spPr>
            <a:xfrm>
              <a:off x="9353550" y="4364391"/>
              <a:ext cx="1225550" cy="1083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85682E-D125-4B53-A27A-213BE53B21C5}"/>
                </a:ext>
              </a:extLst>
            </p:cNvPr>
            <p:cNvSpPr/>
            <p:nvPr/>
          </p:nvSpPr>
          <p:spPr>
            <a:xfrm>
              <a:off x="8398091" y="5575301"/>
              <a:ext cx="2498510" cy="231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547BDF8-4FF5-4DC6-ACC0-DB7F24876A41}"/>
              </a:ext>
            </a:extLst>
          </p:cNvPr>
          <p:cNvSpPr txBox="1"/>
          <p:nvPr/>
        </p:nvSpPr>
        <p:spPr>
          <a:xfrm>
            <a:off x="631622" y="651963"/>
            <a:ext cx="5356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Blood Supply Of Pituitary Gland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D72BAF5-7C21-4F31-A569-B542AE80CB18}"/>
              </a:ext>
            </a:extLst>
          </p:cNvPr>
          <p:cNvGrpSpPr/>
          <p:nvPr/>
        </p:nvGrpSpPr>
        <p:grpSpPr>
          <a:xfrm>
            <a:off x="659785" y="1839671"/>
            <a:ext cx="5508785" cy="3312899"/>
            <a:chOff x="624892" y="3658875"/>
            <a:chExt cx="5508785" cy="3312899"/>
          </a:xfrm>
        </p:grpSpPr>
        <p:pic>
          <p:nvPicPr>
            <p:cNvPr id="21" name="Picture 2" descr="Lightbulb light bulb clip art at vector image wikiclipart">
              <a:extLst>
                <a:ext uri="{FF2B5EF4-FFF2-40B4-BE49-F238E27FC236}">
                  <a16:creationId xmlns:a16="http://schemas.microsoft.com/office/drawing/2014/main" id="{F022D4B2-91C9-41EF-830B-C3A1C23B9C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0" r="35000"/>
            <a:stretch/>
          </p:blipFill>
          <p:spPr bwMode="auto">
            <a:xfrm>
              <a:off x="918150" y="3757074"/>
              <a:ext cx="363089" cy="58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3578A8-5714-4191-8691-6E668BD73B36}"/>
                </a:ext>
              </a:extLst>
            </p:cNvPr>
            <p:cNvSpPr/>
            <p:nvPr/>
          </p:nvSpPr>
          <p:spPr>
            <a:xfrm>
              <a:off x="918149" y="4414516"/>
              <a:ext cx="5035303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accent2"/>
                  </a:solidFill>
                </a:rPr>
                <a:t>Superior hypophyseal artery </a:t>
              </a:r>
              <a:r>
                <a:rPr lang="en-GB" dirty="0"/>
                <a:t>supplies infundibulum and anterior lobe. It also forms hypophyseal portal system.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accent2"/>
                  </a:solidFill>
                </a:rPr>
                <a:t>Inferior hypophyseal artery</a:t>
              </a:r>
              <a:r>
                <a:rPr lang="en-GB" dirty="0"/>
                <a:t> supplies posterior lobe.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accent2"/>
                  </a:solidFill>
                </a:rPr>
                <a:t>Superior </a:t>
              </a:r>
              <a:r>
                <a:rPr lang="en-GB" dirty="0"/>
                <a:t>and</a:t>
              </a:r>
              <a:r>
                <a:rPr lang="en-GB" dirty="0">
                  <a:solidFill>
                    <a:schemeClr val="accent2"/>
                  </a:solidFill>
                </a:rPr>
                <a:t> inferior hypophyseal arteries </a:t>
              </a:r>
              <a:r>
                <a:rPr lang="en-GB" dirty="0"/>
                <a:t>are branches of </a:t>
              </a:r>
              <a:r>
                <a:rPr lang="en-GB" dirty="0">
                  <a:solidFill>
                    <a:srgbClr val="C00000"/>
                  </a:solidFill>
                </a:rPr>
                <a:t>internal carotid artery</a:t>
              </a:r>
              <a:r>
                <a:rPr lang="en-GB" dirty="0"/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accent1"/>
                  </a:solidFill>
                </a:rPr>
                <a:t>Hypophyseal veins </a:t>
              </a:r>
              <a:r>
                <a:rPr lang="en-GB" dirty="0"/>
                <a:t>drain into </a:t>
              </a:r>
              <a:r>
                <a:rPr lang="en-GB" dirty="0">
                  <a:solidFill>
                    <a:schemeClr val="accent1"/>
                  </a:solidFill>
                </a:rPr>
                <a:t>cavernous sinuses</a:t>
              </a:r>
              <a:r>
                <a:rPr lang="en-GB" dirty="0"/>
                <a:t>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ADDD76-1963-44E0-98E3-54AFF05ED13B}"/>
                </a:ext>
              </a:extLst>
            </p:cNvPr>
            <p:cNvSpPr txBox="1"/>
            <p:nvPr/>
          </p:nvSpPr>
          <p:spPr>
            <a:xfrm>
              <a:off x="1345304" y="3884010"/>
              <a:ext cx="11498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i="1" dirty="0">
                  <a:latin typeface="+mj-lt"/>
                </a:rPr>
                <a:t>Theory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298A33-CC3C-4B37-986C-739D01BD3559}"/>
                </a:ext>
              </a:extLst>
            </p:cNvPr>
            <p:cNvSpPr/>
            <p:nvPr/>
          </p:nvSpPr>
          <p:spPr>
            <a:xfrm>
              <a:off x="624892" y="3658875"/>
              <a:ext cx="5508785" cy="3312899"/>
            </a:xfrm>
            <a:prstGeom prst="rect">
              <a:avLst/>
            </a:prstGeom>
            <a:noFill/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0403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A9231A-A402-48DF-998B-3DD40C2972B9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6" t="3658" r="8286" b="2974"/>
          <a:stretch/>
        </p:blipFill>
        <p:spPr bwMode="auto">
          <a:xfrm>
            <a:off x="6628090" y="726869"/>
            <a:ext cx="4171949" cy="54042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DA4667-03F0-4F26-8F9C-F78FAD8760DB}"/>
              </a:ext>
            </a:extLst>
          </p:cNvPr>
          <p:cNvSpPr/>
          <p:nvPr/>
        </p:nvSpPr>
        <p:spPr>
          <a:xfrm>
            <a:off x="10014227" y="4643438"/>
            <a:ext cx="785812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91C64E-98C7-4851-93EF-1BDC70A36D85}"/>
              </a:ext>
            </a:extLst>
          </p:cNvPr>
          <p:cNvSpPr/>
          <p:nvPr/>
        </p:nvSpPr>
        <p:spPr>
          <a:xfrm>
            <a:off x="6397458" y="4043363"/>
            <a:ext cx="1273619" cy="2087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A4BC57-4235-4A2A-8EB9-16D5600EEBD6}"/>
              </a:ext>
            </a:extLst>
          </p:cNvPr>
          <p:cNvSpPr/>
          <p:nvPr/>
        </p:nvSpPr>
        <p:spPr>
          <a:xfrm>
            <a:off x="6068844" y="1585913"/>
            <a:ext cx="1273619" cy="2271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369EC2-9631-4CF2-BFA9-9D57C72DDF62}"/>
              </a:ext>
            </a:extLst>
          </p:cNvPr>
          <p:cNvCxnSpPr>
            <a:cxnSpLocks/>
          </p:cNvCxnSpPr>
          <p:nvPr/>
        </p:nvCxnSpPr>
        <p:spPr>
          <a:xfrm flipV="1">
            <a:off x="6628088" y="981779"/>
            <a:ext cx="455246" cy="6041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43AD28-E536-4F16-BEF6-B83DBF7FB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5810" y="1338589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D5EF0B-EB74-46CD-B5D2-FFDA90ACFB9D}"/>
              </a:ext>
            </a:extLst>
          </p:cNvPr>
          <p:cNvSpPr txBox="1"/>
          <p:nvPr/>
        </p:nvSpPr>
        <p:spPr>
          <a:xfrm>
            <a:off x="1018620" y="1213463"/>
            <a:ext cx="5682091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GB" sz="2400" b="1" dirty="0"/>
              <a:t>Identify</a:t>
            </a:r>
            <a:r>
              <a:rPr lang="en-GB" sz="2400" dirty="0"/>
              <a:t>:</a:t>
            </a:r>
          </a:p>
          <a:p>
            <a:pPr marL="457200" indent="-457200"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 err="1">
                <a:solidFill>
                  <a:schemeClr val="accent6"/>
                </a:solidFill>
              </a:rPr>
              <a:t>Sternohyoid</a:t>
            </a:r>
            <a:r>
              <a:rPr lang="en-GB" sz="2400" dirty="0">
                <a:solidFill>
                  <a:schemeClr val="accent6"/>
                </a:solidFill>
              </a:rPr>
              <a:t> muscle </a:t>
            </a:r>
          </a:p>
          <a:p>
            <a:pPr marL="457200" indent="-457200"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/>
              <a:t>Thyroid cartilage </a:t>
            </a:r>
          </a:p>
          <a:p>
            <a:pPr marL="457200" indent="-457200"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 err="1">
                <a:solidFill>
                  <a:schemeClr val="accent6"/>
                </a:solidFill>
              </a:rPr>
              <a:t>Sternothyroid</a:t>
            </a:r>
            <a:r>
              <a:rPr lang="en-GB" sz="2400" dirty="0">
                <a:solidFill>
                  <a:schemeClr val="accent6"/>
                </a:solidFill>
              </a:rPr>
              <a:t> muscle </a:t>
            </a:r>
          </a:p>
          <a:p>
            <a:pPr marL="457200" indent="-457200"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/>
              <a:t>Cricoid cartilage </a:t>
            </a:r>
          </a:p>
          <a:p>
            <a:pPr marL="457200" indent="-457200"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/>
              <a:t>Thyroid gland (lobe)</a:t>
            </a:r>
          </a:p>
          <a:p>
            <a:pPr marL="457200" indent="-457200"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/>
              <a:t>Isthmus of thyroid</a:t>
            </a:r>
          </a:p>
          <a:p>
            <a:pPr marL="457200" indent="-457200"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/>
              <a:t>Trachea </a:t>
            </a:r>
          </a:p>
          <a:p>
            <a:pPr marL="457200" indent="-457200"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 err="1"/>
              <a:t>Esophagus</a:t>
            </a:r>
            <a:r>
              <a:rPr lang="en-GB" sz="2400" dirty="0"/>
              <a:t> </a:t>
            </a:r>
          </a:p>
          <a:p>
            <a:pPr marL="457200" indent="-457200"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/>
              <a:t>Thyrohyoid  membrane </a:t>
            </a:r>
          </a:p>
          <a:p>
            <a:pPr marL="457200" indent="-457200">
              <a:spcBef>
                <a:spcPts val="3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/>
              <a:t>Cricothyroid ligament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871985-633A-4B5F-8369-FFCDA20017B8}"/>
              </a:ext>
            </a:extLst>
          </p:cNvPr>
          <p:cNvCxnSpPr>
            <a:cxnSpLocks/>
          </p:cNvCxnSpPr>
          <p:nvPr/>
        </p:nvCxnSpPr>
        <p:spPr>
          <a:xfrm flipV="1">
            <a:off x="7271027" y="2236676"/>
            <a:ext cx="919828" cy="2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1B87D03-6FCA-4401-AD07-E0D4500DB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552" y="1997466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2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8D087B2-4A5B-4E22-9BB0-9E7488F8315D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342463" y="2721769"/>
            <a:ext cx="557214" cy="1347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8AF9A44-4E7D-48D6-BEA1-DEBFE4DB0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184" y="2465943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4A6BB1-DCCE-4161-99DB-F3197886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5138" y="3013006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4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B6B4FBA-0A9C-4803-AEC7-F612E5040D93}"/>
              </a:ext>
            </a:extLst>
          </p:cNvPr>
          <p:cNvCxnSpPr>
            <a:cxnSpLocks/>
          </p:cNvCxnSpPr>
          <p:nvPr/>
        </p:nvCxnSpPr>
        <p:spPr>
          <a:xfrm>
            <a:off x="7169693" y="3759900"/>
            <a:ext cx="810491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264746A-8F3A-4B5E-B3E9-2C64BE6E1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444" y="3520143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5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DCAA3F5-5C9F-4B23-A54F-97FF315EA76A}"/>
              </a:ext>
            </a:extLst>
          </p:cNvPr>
          <p:cNvCxnSpPr>
            <a:cxnSpLocks/>
          </p:cNvCxnSpPr>
          <p:nvPr/>
        </p:nvCxnSpPr>
        <p:spPr>
          <a:xfrm>
            <a:off x="7271027" y="3248583"/>
            <a:ext cx="1218651" cy="177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F9CD49B-792A-4E26-9F68-095B4545C38A}"/>
              </a:ext>
            </a:extLst>
          </p:cNvPr>
          <p:cNvCxnSpPr>
            <a:cxnSpLocks/>
          </p:cNvCxnSpPr>
          <p:nvPr/>
        </p:nvCxnSpPr>
        <p:spPr>
          <a:xfrm flipH="1" flipV="1">
            <a:off x="8779787" y="4221482"/>
            <a:ext cx="1005840" cy="6095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0EB6FFD-2768-4E92-ADDB-3AF6B67BC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0867" y="4521200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6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67BA461-BF6B-4756-9C83-BEE9608B48BA}"/>
              </a:ext>
            </a:extLst>
          </p:cNvPr>
          <p:cNvCxnSpPr>
            <a:cxnSpLocks/>
          </p:cNvCxnSpPr>
          <p:nvPr/>
        </p:nvCxnSpPr>
        <p:spPr>
          <a:xfrm>
            <a:off x="9769752" y="4831080"/>
            <a:ext cx="2647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3EC04ED-8A51-45D8-BF4E-67C6E8870FF3}"/>
              </a:ext>
            </a:extLst>
          </p:cNvPr>
          <p:cNvCxnSpPr>
            <a:cxnSpLocks/>
          </p:cNvCxnSpPr>
          <p:nvPr/>
        </p:nvCxnSpPr>
        <p:spPr>
          <a:xfrm flipH="1">
            <a:off x="8922027" y="5293242"/>
            <a:ext cx="1092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02234DD-8108-494F-9CDE-E7860CAE1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6107" y="5013891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7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DF47F54-812C-4B4B-991E-95E97DBB887B}"/>
              </a:ext>
            </a:extLst>
          </p:cNvPr>
          <p:cNvCxnSpPr>
            <a:cxnSpLocks/>
          </p:cNvCxnSpPr>
          <p:nvPr/>
        </p:nvCxnSpPr>
        <p:spPr>
          <a:xfrm flipH="1">
            <a:off x="9052183" y="5678474"/>
            <a:ext cx="1092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C373B0E-9015-4FD3-B15A-227BE2827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5563" y="5416983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8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14C07F9-18DE-45BF-AD36-5B543BC68C70}"/>
              </a:ext>
            </a:extLst>
          </p:cNvPr>
          <p:cNvCxnSpPr>
            <a:cxnSpLocks/>
          </p:cNvCxnSpPr>
          <p:nvPr/>
        </p:nvCxnSpPr>
        <p:spPr>
          <a:xfrm flipH="1">
            <a:off x="8716052" y="2884955"/>
            <a:ext cx="142833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7F58154-E323-44F7-81CB-73984890C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4089" y="2623345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10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E0C2249-6EE9-4AED-83B0-C814C415A39D}"/>
              </a:ext>
            </a:extLst>
          </p:cNvPr>
          <p:cNvCxnSpPr>
            <a:cxnSpLocks/>
          </p:cNvCxnSpPr>
          <p:nvPr/>
        </p:nvCxnSpPr>
        <p:spPr>
          <a:xfrm flipH="1">
            <a:off x="8716052" y="1475073"/>
            <a:ext cx="142833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78DA473-91A4-47B9-A6C0-737DD91D4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4089" y="1213463"/>
            <a:ext cx="66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9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8798E89-4929-4835-B545-24A34DD8FE00}"/>
              </a:ext>
            </a:extLst>
          </p:cNvPr>
          <p:cNvCxnSpPr>
            <a:cxnSpLocks/>
          </p:cNvCxnSpPr>
          <p:nvPr/>
        </p:nvCxnSpPr>
        <p:spPr>
          <a:xfrm flipH="1">
            <a:off x="8716052" y="544227"/>
            <a:ext cx="207269" cy="58224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0">
            <a:extLst>
              <a:ext uri="{FF2B5EF4-FFF2-40B4-BE49-F238E27FC236}">
                <a16:creationId xmlns:a16="http://schemas.microsoft.com/office/drawing/2014/main" id="{3D2AA61E-C647-4C44-8980-CE76D775E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824" y="246952"/>
            <a:ext cx="226155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Hyoid bone</a:t>
            </a:r>
          </a:p>
        </p:txBody>
      </p:sp>
    </p:spTree>
    <p:extLst>
      <p:ext uri="{BB962C8B-B14F-4D97-AF65-F5344CB8AC3E}">
        <p14:creationId xmlns:p14="http://schemas.microsoft.com/office/powerpoint/2010/main" val="1956811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dad\Student Gray\8. Head and neck\F66122-008-f158.jpg">
            <a:extLst>
              <a:ext uri="{FF2B5EF4-FFF2-40B4-BE49-F238E27FC236}">
                <a16:creationId xmlns:a16="http://schemas.microsoft.com/office/drawing/2014/main" id="{00E270E8-01C6-4933-8590-3FEA7FFA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"/>
          <a:stretch>
            <a:fillRect/>
          </a:stretch>
        </p:blipFill>
        <p:spPr bwMode="auto">
          <a:xfrm>
            <a:off x="526474" y="1275698"/>
            <a:ext cx="5056909" cy="523139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341D26-2F1C-41AA-9EFB-EE501894BFFA}"/>
              </a:ext>
            </a:extLst>
          </p:cNvPr>
          <p:cNvSpPr txBox="1"/>
          <p:nvPr/>
        </p:nvSpPr>
        <p:spPr>
          <a:xfrm>
            <a:off x="776900" y="551876"/>
            <a:ext cx="4556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Relations Of Thyroid Gland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DC3A35-6ACC-4437-B53E-F4E3D5D7FC15}"/>
              </a:ext>
            </a:extLst>
          </p:cNvPr>
          <p:cNvGrpSpPr/>
          <p:nvPr/>
        </p:nvGrpSpPr>
        <p:grpSpPr>
          <a:xfrm>
            <a:off x="6608619" y="563840"/>
            <a:ext cx="4655868" cy="1182787"/>
            <a:chOff x="918150" y="3757074"/>
            <a:chExt cx="4655868" cy="1182787"/>
          </a:xfrm>
        </p:grpSpPr>
        <p:pic>
          <p:nvPicPr>
            <p:cNvPr id="7" name="Picture 2" descr="Lightbulb light bulb clip art at vector image wikiclipart">
              <a:extLst>
                <a:ext uri="{FF2B5EF4-FFF2-40B4-BE49-F238E27FC236}">
                  <a16:creationId xmlns:a16="http://schemas.microsoft.com/office/drawing/2014/main" id="{632A0329-DDA8-480D-B20B-D7B5A2928B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0" r="35000"/>
            <a:stretch/>
          </p:blipFill>
          <p:spPr bwMode="auto">
            <a:xfrm>
              <a:off x="918150" y="3757074"/>
              <a:ext cx="363089" cy="58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A900CA-7DA5-4870-B002-9CC96D1B4482}"/>
                </a:ext>
              </a:extLst>
            </p:cNvPr>
            <p:cNvSpPr/>
            <p:nvPr/>
          </p:nvSpPr>
          <p:spPr>
            <a:xfrm>
              <a:off x="918150" y="4508974"/>
              <a:ext cx="465586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22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20F04F-2AD1-4057-BC52-EFB7CDDC9980}"/>
                </a:ext>
              </a:extLst>
            </p:cNvPr>
            <p:cNvSpPr txBox="1"/>
            <p:nvPr/>
          </p:nvSpPr>
          <p:spPr>
            <a:xfrm>
              <a:off x="1345304" y="3884010"/>
              <a:ext cx="11498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i="1" dirty="0">
                  <a:latin typeface="+mj-lt"/>
                </a:rPr>
                <a:t>Theory</a:t>
              </a:r>
            </a:p>
          </p:txBody>
        </p:sp>
      </p:grp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C81C3191-004B-4692-B11D-B053843E43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169207"/>
              </p:ext>
            </p:extLst>
          </p:nvPr>
        </p:nvGraphicFramePr>
        <p:xfrm>
          <a:off x="6608619" y="1213996"/>
          <a:ext cx="4170218" cy="5293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113">
                  <a:extLst>
                    <a:ext uri="{9D8B030D-6E8A-4147-A177-3AD203B41FA5}">
                      <a16:colId xmlns:a16="http://schemas.microsoft.com/office/drawing/2014/main" val="2429892993"/>
                    </a:ext>
                  </a:extLst>
                </a:gridCol>
                <a:gridCol w="3283527">
                  <a:extLst>
                    <a:ext uri="{9D8B030D-6E8A-4147-A177-3AD203B41FA5}">
                      <a16:colId xmlns:a16="http://schemas.microsoft.com/office/drawing/2014/main" val="4179321185"/>
                    </a:ext>
                  </a:extLst>
                </a:gridCol>
              </a:tblGrid>
              <a:tr h="18607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+mn-lt"/>
                        </a:rPr>
                        <a:t>Relations</a:t>
                      </a:r>
                    </a:p>
                  </a:txBody>
                  <a:tcPr>
                    <a:solidFill>
                      <a:srgbClr val="D8ED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+mn-lt"/>
                      </a:endParaRPr>
                    </a:p>
                  </a:txBody>
                  <a:tcPr>
                    <a:solidFill>
                      <a:srgbClr val="D8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32921"/>
                  </a:ext>
                </a:extLst>
              </a:tr>
              <a:tr h="15122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n-lt"/>
                        </a:rPr>
                        <a:t>Anterolaterally</a:t>
                      </a:r>
                      <a:endParaRPr lang="en-US" sz="16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vert="vert270" anchor="ctr">
                    <a:solidFill>
                      <a:srgbClr val="ECF6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1. </a:t>
                      </a:r>
                      <a:r>
                        <a:rPr lang="en-US" sz="1600" dirty="0" err="1">
                          <a:solidFill>
                            <a:schemeClr val="accent6"/>
                          </a:solidFill>
                          <a:latin typeface="+mn-lt"/>
                        </a:rPr>
                        <a:t>Sternohyoid</a:t>
                      </a:r>
                      <a:r>
                        <a:rPr lang="en-US" sz="1600" dirty="0">
                          <a:latin typeface="+mn-lt"/>
                        </a:rPr>
                        <a:t>.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2. </a:t>
                      </a:r>
                      <a:r>
                        <a:rPr lang="en-US" sz="1600" dirty="0" err="1">
                          <a:solidFill>
                            <a:schemeClr val="accent6"/>
                          </a:solidFill>
                          <a:latin typeface="+mn-lt"/>
                        </a:rPr>
                        <a:t>Sternothyroid</a:t>
                      </a:r>
                      <a:endParaRPr lang="en-US" sz="16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3. Superior  belly of </a:t>
                      </a:r>
                      <a:r>
                        <a:rPr lang="en-US" sz="1600" dirty="0">
                          <a:solidFill>
                            <a:schemeClr val="accent6"/>
                          </a:solidFill>
                          <a:latin typeface="+mn-lt"/>
                        </a:rPr>
                        <a:t>omohyoid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4. </a:t>
                      </a:r>
                      <a:r>
                        <a:rPr lang="en-US" sz="1600" dirty="0">
                          <a:solidFill>
                            <a:schemeClr val="accent6"/>
                          </a:solidFill>
                          <a:latin typeface="+mn-lt"/>
                        </a:rPr>
                        <a:t>Sternomastoid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(4S)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8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+mn-lt"/>
                        </a:rPr>
                        <a:t>Posteriorly</a:t>
                      </a:r>
                      <a:endParaRPr lang="en-US" sz="1600" dirty="0">
                        <a:solidFill>
                          <a:srgbClr val="996633"/>
                        </a:solidFill>
                      </a:endParaRPr>
                    </a:p>
                  </a:txBody>
                  <a:tcPr vert="vert270" anchor="ctr">
                    <a:solidFill>
                      <a:srgbClr val="ECF6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Carotid sheath and its contents: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1-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common carotid artery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2-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internal carotid artery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3-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internal jugular vein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4-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vagus nerve (CN X)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0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+mn-lt"/>
                        </a:rPr>
                        <a:t>Medially</a:t>
                      </a:r>
                    </a:p>
                  </a:txBody>
                  <a:tcPr vert="vert270" anchor="ctr">
                    <a:solidFill>
                      <a:srgbClr val="EC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+mn-lt"/>
                        </a:rPr>
                        <a:t>Above</a:t>
                      </a:r>
                    </a:p>
                  </a:txBody>
                  <a:tcPr vert="vert270" anchor="ctr">
                    <a:solidFill>
                      <a:srgbClr val="ECF6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1- Larynx </a:t>
                      </a:r>
                    </a:p>
                    <a:p>
                      <a:r>
                        <a:rPr lang="en-US" sz="1600" dirty="0">
                          <a:latin typeface="+mn-lt"/>
                        </a:rPr>
                        <a:t>2- Pharynx</a:t>
                      </a:r>
                      <a:endParaRPr lang="ar-SA" sz="16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212951"/>
                  </a:ext>
                </a:extLst>
              </a:tr>
              <a:tr h="8456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  <a:defRPr/>
                      </a:pPr>
                      <a:r>
                        <a:rPr lang="en-US" sz="1600" i="1" dirty="0">
                          <a:latin typeface="+mn-lt"/>
                        </a:rPr>
                        <a:t>Below</a:t>
                      </a:r>
                      <a:endParaRPr lang="en-US" sz="1600" dirty="0">
                        <a:solidFill>
                          <a:srgbClr val="996633"/>
                        </a:solidFill>
                      </a:endParaRPr>
                    </a:p>
                  </a:txBody>
                  <a:tcPr vert="vert270" anchor="ctr">
                    <a:solidFill>
                      <a:srgbClr val="EC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 dirty="0">
                          <a:latin typeface="+mn-lt"/>
                        </a:rPr>
                        <a:t>1- Trachea  </a:t>
                      </a:r>
                    </a:p>
                    <a:p>
                      <a:pPr>
                        <a:defRPr/>
                      </a:pPr>
                      <a:r>
                        <a:rPr lang="en-US" sz="1600" dirty="0">
                          <a:latin typeface="+mn-lt"/>
                        </a:rPr>
                        <a:t>2- </a:t>
                      </a:r>
                      <a:r>
                        <a:rPr lang="en-GB" sz="1600" dirty="0">
                          <a:latin typeface="+mn-lt"/>
                        </a:rPr>
                        <a:t>E</a:t>
                      </a:r>
                      <a:r>
                        <a:rPr lang="en-US" sz="1600" dirty="0" err="1">
                          <a:latin typeface="+mn-lt"/>
                        </a:rPr>
                        <a:t>sophagus</a:t>
                      </a:r>
                      <a:endParaRPr lang="en-US" sz="1600" dirty="0">
                        <a:latin typeface="+mn-lt"/>
                      </a:endParaRPr>
                    </a:p>
                    <a:p>
                      <a:pPr>
                        <a:defRPr/>
                      </a:pPr>
                      <a:r>
                        <a:rPr lang="en-US" sz="1600" u="none" dirty="0">
                          <a:latin typeface="+mn-lt"/>
                        </a:rPr>
                        <a:t>3- </a:t>
                      </a:r>
                      <a:r>
                        <a:rPr lang="en-US" sz="1600" u="none" dirty="0">
                          <a:solidFill>
                            <a:srgbClr val="FED163"/>
                          </a:solidFill>
                          <a:latin typeface="+mn-lt"/>
                        </a:rPr>
                        <a:t>Recurrent laryngeal nerve</a:t>
                      </a:r>
                    </a:p>
                    <a:p>
                      <a:pPr>
                        <a:defRPr/>
                      </a:pPr>
                      <a:r>
                        <a:rPr lang="en-US" sz="1600" dirty="0">
                          <a:latin typeface="+mn-lt"/>
                        </a:rPr>
                        <a:t>4- </a:t>
                      </a:r>
                      <a:r>
                        <a:rPr lang="en-US" sz="1600" dirty="0">
                          <a:solidFill>
                            <a:schemeClr val="accent6"/>
                          </a:solidFill>
                          <a:latin typeface="+mn-lt"/>
                        </a:rPr>
                        <a:t>Cricothyroid</a:t>
                      </a:r>
                      <a:r>
                        <a:rPr lang="en-US" sz="160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accent6"/>
                          </a:solidFill>
                          <a:latin typeface="+mn-lt"/>
                        </a:rPr>
                        <a:t>muscle</a:t>
                      </a:r>
                    </a:p>
                    <a:p>
                      <a:pPr>
                        <a:defRPr/>
                      </a:pPr>
                      <a:r>
                        <a:rPr lang="en-US" sz="1600" dirty="0">
                          <a:latin typeface="+mn-lt"/>
                        </a:rPr>
                        <a:t>5- </a:t>
                      </a:r>
                      <a:r>
                        <a:rPr lang="en-US" sz="1600" dirty="0">
                          <a:solidFill>
                            <a:srgbClr val="FED163"/>
                          </a:solidFill>
                          <a:latin typeface="+mn-lt"/>
                        </a:rPr>
                        <a:t>External laryngeal nerve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98016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4E58E7B3-82C7-43C0-8BBB-D0B734144559}"/>
              </a:ext>
            </a:extLst>
          </p:cNvPr>
          <p:cNvSpPr/>
          <p:nvPr/>
        </p:nvSpPr>
        <p:spPr>
          <a:xfrm>
            <a:off x="484143" y="4773661"/>
            <a:ext cx="955960" cy="192913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0BE0B3-73ED-4656-A4C9-70354EF37C1E}"/>
              </a:ext>
            </a:extLst>
          </p:cNvPr>
          <p:cNvSpPr/>
          <p:nvPr/>
        </p:nvSpPr>
        <p:spPr>
          <a:xfrm>
            <a:off x="4554397" y="4370802"/>
            <a:ext cx="992327" cy="192913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34589C-33B0-45C2-9880-3845080612C3}"/>
              </a:ext>
            </a:extLst>
          </p:cNvPr>
          <p:cNvSpPr/>
          <p:nvPr/>
        </p:nvSpPr>
        <p:spPr>
          <a:xfrm>
            <a:off x="575734" y="4153470"/>
            <a:ext cx="837430" cy="192913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DAA97A5-4E8C-4C32-A188-D81659351983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3060700" y="5135851"/>
            <a:ext cx="2272256" cy="8384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0">
            <a:extLst>
              <a:ext uri="{FF2B5EF4-FFF2-40B4-BE49-F238E27FC236}">
                <a16:creationId xmlns:a16="http://schemas.microsoft.com/office/drawing/2014/main" id="{2EA20436-242D-4B62-A50A-B9B0973F6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956" y="4966574"/>
            <a:ext cx="88399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Trachea</a:t>
            </a:r>
          </a:p>
        </p:txBody>
      </p:sp>
    </p:spTree>
    <p:extLst>
      <p:ext uri="{BB962C8B-B14F-4D97-AF65-F5344CB8AC3E}">
        <p14:creationId xmlns:p14="http://schemas.microsoft.com/office/powerpoint/2010/main" val="346718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C00000"/>
      </a:accent2>
      <a:accent3>
        <a:srgbClr val="FFC000"/>
      </a:accent3>
      <a:accent4>
        <a:srgbClr val="92D050"/>
      </a:accent4>
      <a:accent5>
        <a:srgbClr val="954F72"/>
      </a:accent5>
      <a:accent6>
        <a:srgbClr val="96540C"/>
      </a:accent6>
      <a:hlink>
        <a:srgbClr val="954F72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10047</TotalTime>
  <Words>942</Words>
  <Application>Microsoft Office PowerPoint</Application>
  <PresentationFormat>Widescreen</PresentationFormat>
  <Paragraphs>248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Arabic Typesetting</vt:lpstr>
      <vt:lpstr>Arial</vt:lpstr>
      <vt:lpstr>Calibri</vt:lpstr>
      <vt:lpstr>Calibri Light</vt:lpstr>
      <vt:lpstr>Courier New</vt:lpstr>
      <vt:lpstr>Wingdings</vt:lpstr>
      <vt:lpstr>Office Theme</vt:lpstr>
      <vt:lpstr>OSPE ENDOCRINE BLOCK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OSPE</dc:title>
  <dc:creator>Jawaher</dc:creator>
  <cp:lastModifiedBy>Jawaher</cp:lastModifiedBy>
  <cp:revision>142</cp:revision>
  <dcterms:created xsi:type="dcterms:W3CDTF">2017-12-21T07:42:13Z</dcterms:created>
  <dcterms:modified xsi:type="dcterms:W3CDTF">2018-02-28T14:27:49Z</dcterms:modified>
</cp:coreProperties>
</file>