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45.jpg" ContentType="image/jpg"/>
  <Override PartName="/ppt/media/image46.jpg" ContentType="image/jpg"/>
  <Override PartName="/ppt/media/image50.jpg" ContentType="image/jpg"/>
  <Override PartName="/ppt/notesSlides/notesSlide2.xml" ContentType="application/vnd.openxmlformats-officedocument.presentationml.notesSlide+xml"/>
  <Override PartName="/ppt/media/image51.jpg" ContentType="image/jpg"/>
  <Override PartName="/ppt/media/image52.jpg" ContentType="image/jpg"/>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308" r:id="rId3"/>
    <p:sldId id="303" r:id="rId4"/>
    <p:sldId id="304" r:id="rId5"/>
    <p:sldId id="306" r:id="rId6"/>
    <p:sldId id="305" r:id="rId7"/>
    <p:sldId id="265" r:id="rId8"/>
    <p:sldId id="312" r:id="rId9"/>
    <p:sldId id="300" r:id="rId10"/>
    <p:sldId id="298" r:id="rId11"/>
    <p:sldId id="311" r:id="rId12"/>
    <p:sldId id="313" r:id="rId13"/>
    <p:sldId id="314" r:id="rId14"/>
    <p:sldId id="267" r:id="rId15"/>
    <p:sldId id="299" r:id="rId16"/>
    <p:sldId id="307" r:id="rId17"/>
    <p:sldId id="31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A8"/>
    <a:srgbClr val="46A7C9"/>
    <a:srgbClr val="9933FF"/>
    <a:srgbClr val="599894"/>
    <a:srgbClr val="49EBE7"/>
    <a:srgbClr val="43CEC8"/>
    <a:srgbClr val="44A3C0"/>
    <a:srgbClr val="40C5BF"/>
    <a:srgbClr val="4FBDE3"/>
    <a:srgbClr val="EBF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5" autoAdjust="0"/>
    <p:restoredTop sz="94125" autoAdjust="0"/>
  </p:normalViewPr>
  <p:slideViewPr>
    <p:cSldViewPr snapToGrid="0" snapToObjects="1">
      <p:cViewPr>
        <p:scale>
          <a:sx n="66" d="100"/>
          <a:sy n="66" d="100"/>
        </p:scale>
        <p:origin x="200" y="116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3" d="100"/>
          <a:sy n="53" d="100"/>
        </p:scale>
        <p:origin x="2648" y="6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24"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EEF60-7461-4052-89A8-5D25AB955C1B}" type="datetimeFigureOut">
              <a:rPr lang="en-US" smtClean="0"/>
              <a:t>3/2/18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43820-41D6-40A5-9963-ABA241F6263C}" type="slidenum">
              <a:rPr lang="en-US" smtClean="0"/>
              <a:t>‹#›</a:t>
            </a:fld>
            <a:endParaRPr lang="en-US"/>
          </a:p>
        </p:txBody>
      </p:sp>
    </p:spTree>
    <p:extLst>
      <p:ext uri="{BB962C8B-B14F-4D97-AF65-F5344CB8AC3E}">
        <p14:creationId xmlns:p14="http://schemas.microsoft.com/office/powerpoint/2010/main" val="372044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Mind map by 432 biochemistry team</a:t>
            </a:r>
            <a:endParaRPr lang="en-US" dirty="0"/>
          </a:p>
        </p:txBody>
      </p:sp>
      <p:sp>
        <p:nvSpPr>
          <p:cNvPr id="4" name="Slide Number Placeholder 3"/>
          <p:cNvSpPr>
            <a:spLocks noGrp="1"/>
          </p:cNvSpPr>
          <p:nvPr>
            <p:ph type="sldNum" sz="quarter" idx="10"/>
          </p:nvPr>
        </p:nvSpPr>
        <p:spPr/>
        <p:txBody>
          <a:bodyPr/>
          <a:lstStyle/>
          <a:p>
            <a:fld id="{5A443820-41D6-40A5-9963-ABA241F6263C}" type="slidenum">
              <a:rPr lang="en-US" smtClean="0"/>
              <a:t>7</a:t>
            </a:fld>
            <a:endParaRPr lang="en-US"/>
          </a:p>
        </p:txBody>
      </p:sp>
    </p:spTree>
    <p:extLst>
      <p:ext uri="{BB962C8B-B14F-4D97-AF65-F5344CB8AC3E}">
        <p14:creationId xmlns:p14="http://schemas.microsoft.com/office/powerpoint/2010/main" val="178264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scenarios by 433 team</a:t>
            </a:r>
          </a:p>
        </p:txBody>
      </p:sp>
      <p:sp>
        <p:nvSpPr>
          <p:cNvPr id="4" name="Slide Number Placeholder 3"/>
          <p:cNvSpPr>
            <a:spLocks noGrp="1"/>
          </p:cNvSpPr>
          <p:nvPr>
            <p:ph type="sldNum" sz="quarter" idx="10"/>
          </p:nvPr>
        </p:nvSpPr>
        <p:spPr/>
        <p:txBody>
          <a:bodyPr/>
          <a:lstStyle/>
          <a:p>
            <a:fld id="{5A443820-41D6-40A5-9963-ABA241F6263C}" type="slidenum">
              <a:rPr lang="en-US" smtClean="0"/>
              <a:t>14</a:t>
            </a:fld>
            <a:endParaRPr lang="en-US"/>
          </a:p>
        </p:txBody>
      </p:sp>
    </p:spTree>
    <p:extLst>
      <p:ext uri="{BB962C8B-B14F-4D97-AF65-F5344CB8AC3E}">
        <p14:creationId xmlns:p14="http://schemas.microsoft.com/office/powerpoint/2010/main" val="3957910840"/>
      </p:ext>
    </p:extLst>
  </p:cSld>
  <p:clrMapOvr>
    <a:masterClrMapping/>
  </p:clrMapOvr>
</p:notes>
</file>

<file path=ppt/slideLayouts/_rels/slideLayout1.xml.rels><?xml version="1.0" encoding="UTF-8" standalone="yes"?>
<Relationships xmlns="http://schemas.openxmlformats.org/package/2006/relationships"><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microsoft.com/office/2007/relationships/hdphoto" Target="../media/hdphoto2.wdp"/><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png"/><Relationship Id="rId28" Type="http://schemas.openxmlformats.org/officeDocument/2006/relationships/image" Target="../media/image25.png"/><Relationship Id="rId29"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30" Type="http://schemas.openxmlformats.org/officeDocument/2006/relationships/image" Target="../media/image27.png"/><Relationship Id="rId31" Type="http://schemas.openxmlformats.org/officeDocument/2006/relationships/image" Target="../media/image28.png"/><Relationship Id="rId32" Type="http://schemas.openxmlformats.org/officeDocument/2006/relationships/image" Target="../media/image29.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33" Type="http://schemas.openxmlformats.org/officeDocument/2006/relationships/image" Target="../media/image30.png"/><Relationship Id="rId34" Type="http://schemas.openxmlformats.org/officeDocument/2006/relationships/image" Target="../media/image31.png"/><Relationship Id="rId35" Type="http://schemas.openxmlformats.org/officeDocument/2006/relationships/image" Target="../media/image32.png"/><Relationship Id="rId36" Type="http://schemas.openxmlformats.org/officeDocument/2006/relationships/image" Target="../media/image3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3/2/18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userDrawn="1"/>
        </p:nvGrpSpPr>
        <p:grpSpPr>
          <a:xfrm>
            <a:off x="5227400" y="1046650"/>
            <a:ext cx="3060211" cy="1620168"/>
            <a:chOff x="1508999" y="2611327"/>
            <a:chExt cx="2460302" cy="945067"/>
          </a:xfrm>
        </p:grpSpPr>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1727428" y="2611327"/>
              <a:ext cx="1026917" cy="679786"/>
            </a:xfrm>
            <a:prstGeom prst="rect">
              <a:avLst/>
            </a:prstGeom>
          </p:spPr>
        </p:pic>
        <p:sp>
          <p:nvSpPr>
            <p:cNvPr id="34" name="TextBox 33"/>
            <p:cNvSpPr txBox="1"/>
            <p:nvPr/>
          </p:nvSpPr>
          <p:spPr>
            <a:xfrm>
              <a:off x="1508999" y="3203725"/>
              <a:ext cx="1982986" cy="240071"/>
            </a:xfrm>
            <a:prstGeom prst="rect">
              <a:avLst/>
            </a:prstGeom>
            <a:noFill/>
          </p:spPr>
          <p:txBody>
            <a:bodyPr wrap="square" rtlCol="0">
              <a:spAutoFit/>
            </a:bodyPr>
            <a:lstStyle/>
            <a:p>
              <a:r>
                <a:rPr lang="en-GB" b="1" dirty="0">
                  <a:solidFill>
                    <a:srgbClr val="878688"/>
                  </a:solidFill>
                  <a:latin typeface="Gill Sans MT" charset="0"/>
                  <a:ea typeface="Gill Sans MT" charset="0"/>
                  <a:cs typeface="Gill Sans MT" charset="0"/>
                </a:rPr>
                <a:t>M E D I C I N E</a:t>
              </a:r>
            </a:p>
          </p:txBody>
        </p:sp>
        <p:sp>
          <p:nvSpPr>
            <p:cNvPr id="35" name="TextBox 34"/>
            <p:cNvSpPr txBox="1"/>
            <p:nvPr/>
          </p:nvSpPr>
          <p:spPr>
            <a:xfrm>
              <a:off x="1695333" y="3396347"/>
              <a:ext cx="2273968" cy="160047"/>
            </a:xfrm>
            <a:prstGeom prst="rect">
              <a:avLst/>
            </a:prstGeom>
            <a:noFill/>
          </p:spPr>
          <p:txBody>
            <a:bodyPr wrap="square" rtlCol="0">
              <a:spAutoFit/>
            </a:bodyPr>
            <a:lstStyle/>
            <a:p>
              <a:r>
                <a:rPr lang="en-GB" sz="1000" dirty="0">
                  <a:solidFill>
                    <a:srgbClr val="878688"/>
                  </a:solidFill>
                </a:rPr>
                <a:t>KING SAUD UNIVERSITY</a:t>
              </a: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377" y="2629961"/>
              <a:ext cx="616967" cy="308483"/>
            </a:xfrm>
            <a:prstGeom prst="rect">
              <a:avLst/>
            </a:prstGeom>
          </p:spPr>
        </p:pic>
      </p:grpSp>
      <p:grpSp>
        <p:nvGrpSpPr>
          <p:cNvPr id="37" name="Group 36"/>
          <p:cNvGrpSpPr/>
          <p:nvPr userDrawn="1"/>
        </p:nvGrpSpPr>
        <p:grpSpPr>
          <a:xfrm>
            <a:off x="4051726" y="3999610"/>
            <a:ext cx="3642182" cy="343430"/>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67162"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101506"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3">
                                <a:duotone>
                                  <a:prstClr val="black"/>
                                  <a:srgbClr val="4C8180">
                                    <a:tint val="45000"/>
                                    <a:satMod val="400000"/>
                                  </a:srgbClr>
                                </a:duotone>
                                <a:extLst>
                                  <a:ext uri="{BEBA8EAE-BF5A-486C-A8C5-ECC9F3942E4B}">
                                    <a14:imgProps xmlns:a14="http://schemas.microsoft.com/office/drawing/2010/main">
                                      <a14:imgLayer r:embed="rId24">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SiCl</a:t>
                                </a:r>
                                <a:r>
                                  <a:rPr lang="en-US" sz="1200" baseline="-25000" dirty="0">
                                    <a:solidFill>
                                      <a:srgbClr val="F8F0E7"/>
                                    </a:solidFill>
                                    <a:latin typeface="Comic Sans MS" charset="0"/>
                                    <a:ea typeface="Comic Sans MS" charset="0"/>
                                    <a:cs typeface="Comic Sans MS" charset="0"/>
                                  </a:rPr>
                                  <a:t>4</a:t>
                                </a: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a:solidFill>
                                      <a:srgbClr val="F8F0E7"/>
                                    </a:solidFill>
                                    <a:latin typeface="Comic Sans MS" charset="0"/>
                                    <a:ea typeface="Comic Sans MS" charset="0"/>
                                    <a:cs typeface="Comic Sans MS" charset="0"/>
                                  </a:rPr>
                                  <a:t>CCl</a:t>
                                </a:r>
                                <a:r>
                                  <a:rPr lang="en-US" sz="1200" baseline="-2500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MgCl</a:t>
                                </a:r>
                                <a:r>
                                  <a:rPr lang="en-US" sz="1200" baseline="-25000" dirty="0">
                                    <a:solidFill>
                                      <a:srgbClr val="599894"/>
                                    </a:solidFill>
                                    <a:latin typeface="Comic Sans MS" charset="0"/>
                                    <a:ea typeface="Comic Sans MS" charset="0"/>
                                    <a:cs typeface="Comic Sans MS" charset="0"/>
                                  </a:rPr>
                                  <a:t>2</a:t>
                                </a: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KMnO</a:t>
                                </a:r>
                                <a:r>
                                  <a:rPr lang="en-US" sz="1400" baseline="-25000" dirty="0">
                                    <a:solidFill>
                                      <a:srgbClr val="599894"/>
                                    </a:solidFill>
                                    <a:latin typeface="Comic Sans MS" charset="0"/>
                                    <a:ea typeface="Comic Sans MS" charset="0"/>
                                    <a:cs typeface="Comic Sans MS" charset="0"/>
                                  </a:rPr>
                                  <a:t>4</a:t>
                                </a: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2</a:t>
                                </a: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KClO</a:t>
                                </a:r>
                                <a:r>
                                  <a:rPr lang="en-US" sz="1200" baseline="-25000" dirty="0">
                                    <a:solidFill>
                                      <a:srgbClr val="599894"/>
                                    </a:solidFill>
                                    <a:latin typeface="Comic Sans MS" charset="0"/>
                                    <a:ea typeface="Comic Sans MS" charset="0"/>
                                    <a:cs typeface="Comic Sans MS" charset="0"/>
                                  </a:rPr>
                                  <a:t>3</a:t>
                                </a: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a:t>
                                </a:r>
                                <a:r>
                                  <a:rPr lang="en-US" sz="1200" baseline="-25000" dirty="0">
                                    <a:solidFill>
                                      <a:srgbClr val="599894"/>
                                    </a:solidFill>
                                    <a:latin typeface="Comic Sans MS" charset="0"/>
                                    <a:ea typeface="Comic Sans MS" charset="0"/>
                                    <a:cs typeface="Comic Sans MS" charset="0"/>
                                  </a:rPr>
                                  <a:t>2</a:t>
                                </a: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Cl</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7</a:t>
                                </a:r>
                              </a:p>
                            </p:txBody>
                          </p:sp>
                          <p:pic>
                            <p:nvPicPr>
                              <p:cNvPr id="104" name="Picture 10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NH</a:t>
                        </a:r>
                        <a:r>
                          <a:rPr lang="en-US" sz="1200" baseline="-2500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CH</a:t>
                    </a:r>
                    <a:r>
                      <a:rPr lang="en-US" sz="11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PO</a:t>
                  </a:r>
                  <a:r>
                    <a:rPr lang="en-US" sz="1400" baseline="-25000" dirty="0">
                      <a:solidFill>
                        <a:srgbClr val="599894"/>
                      </a:solidFill>
                      <a:latin typeface="Comic Sans MS" charset="0"/>
                      <a:ea typeface="Comic Sans MS" charset="0"/>
                      <a:cs typeface="Comic Sans MS" charset="0"/>
                    </a:rPr>
                    <a:t>4</a:t>
                  </a: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SO</a:t>
                </a:r>
                <a:r>
                  <a:rPr lang="en-US" sz="1200" baseline="-25000" dirty="0">
                    <a:solidFill>
                      <a:srgbClr val="F8F0E7"/>
                    </a:solidFill>
                    <a:latin typeface="Comic Sans MS" charset="0"/>
                    <a:ea typeface="Comic Sans MS" charset="0"/>
                    <a:cs typeface="Comic Sans MS" charset="0"/>
                  </a:rPr>
                  <a:t>2</a:t>
                </a: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Tree>
    <p:extLst>
      <p:ext uri="{BB962C8B-B14F-4D97-AF65-F5344CB8AC3E}">
        <p14:creationId xmlns:p14="http://schemas.microsoft.com/office/powerpoint/2010/main" val="52591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3/2/18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808587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3/2/18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3433" y="6474934"/>
            <a:ext cx="818567" cy="383066"/>
          </a:xfrm>
          <a:prstGeom prst="rect">
            <a:avLst/>
          </a:prstGeom>
        </p:spPr>
      </p:pic>
    </p:spTree>
    <p:extLst>
      <p:ext uri="{BB962C8B-B14F-4D97-AF65-F5344CB8AC3E}">
        <p14:creationId xmlns:p14="http://schemas.microsoft.com/office/powerpoint/2010/main" val="20559607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3/2/18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US</a:t>
              </a:r>
              <a:r>
                <a:rPr sz="2800" spc="-40" dirty="0">
                  <a:solidFill>
                    <a:srgbClr val="4C8180"/>
                  </a:solidFill>
                  <a:latin typeface="Century Gothic"/>
                  <a:cs typeface="Century Gothic"/>
                </a:rPr>
                <a:t> </a:t>
              </a:r>
              <a:r>
                <a:rPr sz="2800" spc="15" dirty="0">
                  <a:solidFill>
                    <a:srgbClr val="4C8180"/>
                  </a:solidFill>
                  <a:latin typeface="Century Gothic"/>
                  <a:cs typeface="Century Gothic"/>
                </a:rPr>
                <a:t>IF</a:t>
              </a:r>
              <a:r>
                <a:rPr lang="en-US" sz="2800" spc="15" dirty="0">
                  <a:solidFill>
                    <a:srgbClr val="4C8180"/>
                  </a:solidFill>
                  <a:latin typeface="Century Gothic"/>
                  <a:cs typeface="Century Gothic"/>
                </a:rPr>
                <a:t>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@436Biochemteam</a:t>
            </a: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Biochemistryteam436@gmail.com</a:t>
            </a: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Reviews Biochemistry 6</a:t>
            </a:r>
            <a:r>
              <a:rPr lang="en-US" sz="1200" b="1" baseline="30000" dirty="0">
                <a:solidFill>
                  <a:srgbClr val="4C8180"/>
                </a:solidFill>
              </a:rPr>
              <a:t>th</a:t>
            </a:r>
            <a:r>
              <a:rPr lang="en-US" sz="1200" b="1" dirty="0">
                <a:solidFill>
                  <a:srgbClr val="4C8180"/>
                </a:solidFill>
              </a:rPr>
              <a:t> E</a:t>
            </a: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a:solidFill>
                  <a:srgbClr val="4C8180"/>
                </a:solidFill>
                <a:latin typeface="Century Gothic" charset="0"/>
                <a:ea typeface="Century Gothic" charset="0"/>
                <a:cs typeface="Century Gothic" charset="0"/>
              </a:rPr>
              <a:t>THANK YOU </a:t>
            </a:r>
          </a:p>
          <a:p>
            <a:pPr algn="ctr"/>
            <a:r>
              <a:rPr lang="en-US" sz="2800" b="1" dirty="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Custom Layout">
    <p:bg>
      <p:bgPr>
        <a:solidFill>
          <a:srgbClr val="CFE8E7"/>
        </a:solidFill>
        <a:effectLst/>
      </p:bgPr>
    </p:bg>
    <p:spTree>
      <p:nvGrpSpPr>
        <p:cNvPr id="1" name=""/>
        <p:cNvGrpSpPr/>
        <p:nvPr/>
      </p:nvGrpSpPr>
      <p:grpSpPr>
        <a:xfrm>
          <a:off x="0" y="0"/>
          <a:ext cx="0" cy="0"/>
          <a:chOff x="0" y="0"/>
          <a:chExt cx="0" cy="0"/>
        </a:xfrm>
      </p:grpSpPr>
      <p:sp>
        <p:nvSpPr>
          <p:cNvPr id="76" name="Slide Number Placeholder 4"/>
          <p:cNvSpPr>
            <a:spLocks noGrp="1"/>
          </p:cNvSpPr>
          <p:nvPr>
            <p:ph type="sldNum" sz="quarter" idx="12"/>
          </p:nvPr>
        </p:nvSpPr>
        <p:spPr>
          <a:xfrm>
            <a:off x="8610600" y="6356350"/>
            <a:ext cx="2743200" cy="365125"/>
          </a:xfrm>
        </p:spPr>
        <p:txBody>
          <a:bodyPr/>
          <a:lstStyle/>
          <a:p>
            <a:fld id="{6E1383D1-9CC3-C14E-8712-9DA6375AEFB8}" type="slidenum">
              <a:rPr lang="en-US" smtClean="0"/>
              <a:t>‹#›</a:t>
            </a:fld>
            <a:endParaRPr lang="en-US"/>
          </a:p>
        </p:txBody>
      </p:sp>
      <p:grpSp>
        <p:nvGrpSpPr>
          <p:cNvPr id="77" name="Group 76"/>
          <p:cNvGrpSpPr/>
          <p:nvPr userDrawn="1"/>
        </p:nvGrpSpPr>
        <p:grpSpPr>
          <a:xfrm>
            <a:off x="6552489" y="-57830"/>
            <a:ext cx="5639511" cy="6915830"/>
            <a:chOff x="6540875" y="-67309"/>
            <a:chExt cx="5639511" cy="6915830"/>
          </a:xfrm>
        </p:grpSpPr>
        <p:sp>
          <p:nvSpPr>
            <p:cNvPr id="78" name="6-Point Star 77"/>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6-Point Star 78"/>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10775950" y="1177320"/>
              <a:ext cx="1397915" cy="4045602"/>
              <a:chOff x="10775950" y="1228120"/>
              <a:chExt cx="1397915" cy="4045602"/>
            </a:xfrm>
            <a:solidFill>
              <a:srgbClr val="4BA373">
                <a:alpha val="80000"/>
              </a:srgbClr>
            </a:solidFill>
          </p:grpSpPr>
          <p:sp>
            <p:nvSpPr>
              <p:cNvPr id="95" name="Pentagon 94"/>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entagon 95"/>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9385116" y="1177322"/>
              <a:ext cx="1394358" cy="4045603"/>
              <a:chOff x="10921798" y="1380522"/>
              <a:chExt cx="1397947" cy="4045603"/>
            </a:xfrm>
            <a:solidFill>
              <a:srgbClr val="4BA373">
                <a:alpha val="80000"/>
              </a:srgbClr>
            </a:solidFill>
          </p:grpSpPr>
          <p:sp>
            <p:nvSpPr>
              <p:cNvPr id="93" name="Pentagon 92"/>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93"/>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6-Point Star 81"/>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6-Point Star 82"/>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84" name="6-Point Star 83"/>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6-Point Star 84"/>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86" name="6-Point Star 85"/>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6-Point Star 86"/>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88" name="6-Point Star 87"/>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6-Point Star 88"/>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6-Point Star 89"/>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6-Point Star 90"/>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6-Point Star 91"/>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userDrawn="1"/>
        </p:nvGrpSpPr>
        <p:grpSpPr>
          <a:xfrm>
            <a:off x="7888970" y="2285999"/>
            <a:ext cx="4355471" cy="2730315"/>
            <a:chOff x="5653882" y="1565776"/>
            <a:chExt cx="5915457" cy="3645967"/>
          </a:xfrm>
        </p:grpSpPr>
        <p:grpSp>
          <p:nvGrpSpPr>
            <p:cNvPr id="98" name="Group 97"/>
            <p:cNvGrpSpPr/>
            <p:nvPr/>
          </p:nvGrpSpPr>
          <p:grpSpPr>
            <a:xfrm>
              <a:off x="5880100" y="1565776"/>
              <a:ext cx="5524500" cy="3403049"/>
              <a:chOff x="1907704" y="1459898"/>
              <a:chExt cx="5328592" cy="3922120"/>
            </a:xfrm>
            <a:noFill/>
          </p:grpSpPr>
          <p:sp>
            <p:nvSpPr>
              <p:cNvPr id="111"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112"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99" name="Group 98"/>
            <p:cNvGrpSpPr/>
            <p:nvPr/>
          </p:nvGrpSpPr>
          <p:grpSpPr>
            <a:xfrm>
              <a:off x="7355096" y="2976888"/>
              <a:ext cx="2592288" cy="180858"/>
              <a:chOff x="5364088" y="1664804"/>
              <a:chExt cx="3096344" cy="216024"/>
            </a:xfrm>
          </p:grpSpPr>
          <p:grpSp>
            <p:nvGrpSpPr>
              <p:cNvPr id="102" name="Group 101"/>
              <p:cNvGrpSpPr/>
              <p:nvPr/>
            </p:nvGrpSpPr>
            <p:grpSpPr>
              <a:xfrm>
                <a:off x="6804248" y="1664804"/>
                <a:ext cx="216024" cy="216024"/>
                <a:chOff x="7740352" y="1772816"/>
                <a:chExt cx="216024" cy="216024"/>
              </a:xfrm>
            </p:grpSpPr>
            <p:sp>
              <p:nvSpPr>
                <p:cNvPr id="109" name="Rectangle 108"/>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10" name="Rectangle 109"/>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103" name="Group 102"/>
              <p:cNvGrpSpPr/>
              <p:nvPr/>
            </p:nvGrpSpPr>
            <p:grpSpPr>
              <a:xfrm>
                <a:off x="7164288" y="1731045"/>
                <a:ext cx="1296144" cy="83542"/>
                <a:chOff x="7164288" y="1761282"/>
                <a:chExt cx="1296144" cy="83542"/>
              </a:xfrm>
            </p:grpSpPr>
            <p:cxnSp>
              <p:nvCxnSpPr>
                <p:cNvPr id="107" name="Straight Connector 106"/>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flipH="1">
                <a:off x="5364088" y="1731045"/>
                <a:ext cx="1296144" cy="83542"/>
                <a:chOff x="7164288" y="1761282"/>
                <a:chExt cx="1296144" cy="83542"/>
              </a:xfrm>
            </p:grpSpPr>
            <p:cxnSp>
              <p:nvCxnSpPr>
                <p:cNvPr id="105" name="Straight Connector 104"/>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00" name="TextBox 99"/>
            <p:cNvSpPr txBox="1"/>
            <p:nvPr/>
          </p:nvSpPr>
          <p:spPr>
            <a:xfrm>
              <a:off x="6683671" y="2168346"/>
              <a:ext cx="3935134" cy="698690"/>
            </a:xfrm>
            <a:prstGeom prst="rect">
              <a:avLst/>
            </a:prstGeom>
            <a:noFill/>
          </p:spPr>
          <p:txBody>
            <a:bodyPr wrap="square" rtlCol="0">
              <a:spAutoFit/>
            </a:bodyPr>
            <a:lstStyle/>
            <a:p>
              <a:pPr algn="ctr"/>
              <a:r>
                <a:rPr lang="en-US" sz="2800" dirty="0">
                  <a:solidFill>
                    <a:srgbClr val="F6F2E7"/>
                  </a:solidFill>
                </a:rPr>
                <a:t>TEAM LEADERS</a:t>
              </a:r>
            </a:p>
          </p:txBody>
        </p:sp>
        <p:sp>
          <p:nvSpPr>
            <p:cNvPr id="101" name="TextBox 100"/>
            <p:cNvSpPr txBox="1"/>
            <p:nvPr/>
          </p:nvSpPr>
          <p:spPr>
            <a:xfrm>
              <a:off x="5653882" y="3197872"/>
              <a:ext cx="5915457" cy="2013871"/>
            </a:xfrm>
            <a:prstGeom prst="rect">
              <a:avLst/>
            </a:prstGeom>
            <a:noFill/>
          </p:spPr>
          <p:txBody>
            <a:bodyPr wrap="square" rtlCol="0">
              <a:spAutoFit/>
            </a:bodyPr>
            <a:lstStyle/>
            <a:p>
              <a:pPr algn="ctr"/>
              <a:r>
                <a:rPr lang="en-US" sz="2800" dirty="0">
                  <a:solidFill>
                    <a:srgbClr val="F6F2E7"/>
                  </a:solidFill>
                </a:rPr>
                <a:t>Mohammad Almutlaq</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solidFill>
                    <a:srgbClr val="F6F2E7"/>
                  </a:solidFill>
                </a:rPr>
                <a:t>Razan</a:t>
              </a:r>
              <a:r>
                <a:rPr lang="en-US" sz="2800" dirty="0" smtClean="0">
                  <a:solidFill>
                    <a:srgbClr val="F6F2E7"/>
                  </a:solidFill>
                </a:rPr>
                <a:t> </a:t>
              </a:r>
              <a:r>
                <a:rPr lang="en-US" sz="2800" dirty="0" err="1" smtClean="0">
                  <a:solidFill>
                    <a:srgbClr val="F6F2E7"/>
                  </a:solidFill>
                </a:rPr>
                <a:t>Alotaibi</a:t>
              </a:r>
              <a:endParaRPr lang="en-US" sz="2800" dirty="0">
                <a:solidFill>
                  <a:srgbClr val="F6F2E7"/>
                </a:solidFill>
              </a:endParaRPr>
            </a:p>
            <a:p>
              <a:pPr algn="ctr"/>
              <a:endParaRPr lang="en-US" sz="3600" dirty="0">
                <a:solidFill>
                  <a:srgbClr val="F6F2E7"/>
                </a:solidFill>
              </a:endParaRPr>
            </a:p>
          </p:txBody>
        </p:sp>
      </p:grpSp>
      <p:grpSp>
        <p:nvGrpSpPr>
          <p:cNvPr id="113" name="Group 112"/>
          <p:cNvGrpSpPr/>
          <p:nvPr userDrawn="1"/>
        </p:nvGrpSpPr>
        <p:grpSpPr>
          <a:xfrm>
            <a:off x="1955754" y="-82865"/>
            <a:ext cx="3381019" cy="5840735"/>
            <a:chOff x="1482811" y="-95471"/>
            <a:chExt cx="3381019" cy="5840735"/>
          </a:xfrm>
        </p:grpSpPr>
        <p:sp>
          <p:nvSpPr>
            <p:cNvPr id="11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1818716" y="3100464"/>
              <a:ext cx="2724660" cy="302219"/>
              <a:chOff x="1818716" y="3075064"/>
              <a:chExt cx="2724660" cy="302219"/>
            </a:xfrm>
          </p:grpSpPr>
          <p:cxnSp>
            <p:nvCxnSpPr>
              <p:cNvPr id="117" name="Straight Connector 116"/>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8"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ardrop 119"/>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US</a:t>
              </a:r>
              <a:r>
                <a:rPr sz="2800" spc="-40" dirty="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121" name="TextBox 120"/>
          <p:cNvSpPr txBox="1"/>
          <p:nvPr userDrawn="1"/>
        </p:nvSpPr>
        <p:spPr>
          <a:xfrm>
            <a:off x="2044786" y="75550"/>
            <a:ext cx="3113892" cy="2800767"/>
          </a:xfrm>
          <a:prstGeom prst="rect">
            <a:avLst/>
          </a:prstGeom>
          <a:noFill/>
        </p:spPr>
        <p:txBody>
          <a:bodyPr wrap="square" rtlCol="0">
            <a:spAutoFit/>
          </a:bodyPr>
          <a:lstStyle/>
          <a:p>
            <a:pPr algn="ctr"/>
            <a:r>
              <a:rPr lang="en-US" sz="6000" b="1" dirty="0">
                <a:solidFill>
                  <a:srgbClr val="4C8180"/>
                </a:solidFill>
                <a:latin typeface="Century Gothic" charset="0"/>
                <a:ea typeface="Century Gothic" charset="0"/>
                <a:cs typeface="Century Gothic" charset="0"/>
              </a:rPr>
              <a:t>THANK YOU </a:t>
            </a:r>
          </a:p>
          <a:p>
            <a:pPr algn="ctr"/>
            <a:r>
              <a:rPr lang="en-US" sz="2800" b="1" dirty="0">
                <a:solidFill>
                  <a:srgbClr val="4C8180"/>
                </a:solidFill>
                <a:latin typeface="Century Gothic" charset="0"/>
                <a:ea typeface="Century Gothic" charset="0"/>
                <a:cs typeface="Century Gothic" charset="0"/>
              </a:rPr>
              <a:t>FOR CHECKING OUR WORK</a:t>
            </a:r>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6464">
            <a:off x="10164244" y="725265"/>
            <a:ext cx="1505623" cy="1381099"/>
          </a:xfrm>
          <a:prstGeom prst="rect">
            <a:avLst/>
          </a:prstGeom>
        </p:spPr>
      </p:pic>
    </p:spTree>
    <p:extLst>
      <p:ext uri="{BB962C8B-B14F-4D97-AF65-F5344CB8AC3E}">
        <p14:creationId xmlns:p14="http://schemas.microsoft.com/office/powerpoint/2010/main" val="1716988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3/2/18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ocs.google.com/document/d/1NZ-BxSaiv31HMAj-49OdoA0FwmdJ91bRIdrsq8SlKTE/edit?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 Id="rId3" Type="http://schemas.openxmlformats.org/officeDocument/2006/relationships/image" Target="../media/image4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jpeg"/><Relationship Id="rId3"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image" Target="../media/image44.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jpg"/><Relationship Id="rId3" Type="http://schemas.openxmlformats.org/officeDocument/2006/relationships/image" Target="../media/image4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 Id="rId3"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862938"/>
            <a:ext cx="5748279" cy="738664"/>
          </a:xfrm>
          <a:prstGeom prst="rect">
            <a:avLst/>
          </a:prstGeom>
        </p:spPr>
        <p:txBody>
          <a:bodyPr vert="horz" wrap="square" lIns="0" tIns="0" rIns="0" bIns="0" rtlCol="0">
            <a:spAutoFit/>
          </a:bodyPr>
          <a:lstStyle/>
          <a:p>
            <a:pPr marL="12700">
              <a:lnSpc>
                <a:spcPct val="100000"/>
              </a:lnSpc>
            </a:pPr>
            <a:r>
              <a:rPr lang="en-US" sz="4800" b="1" spc="-5" dirty="0">
                <a:solidFill>
                  <a:srgbClr val="F7F1E6"/>
                </a:solidFill>
                <a:latin typeface="Century Gothic" charset="0"/>
                <a:ea typeface="Century Gothic" charset="0"/>
                <a:cs typeface="Century Gothic" charset="0"/>
              </a:rPr>
              <a:t>Bioc</a:t>
            </a:r>
            <a:r>
              <a:rPr lang="en-US" sz="4800" b="1" spc="-10" dirty="0">
                <a:solidFill>
                  <a:srgbClr val="F7F1E6"/>
                </a:solidFill>
                <a:latin typeface="Century Gothic" charset="0"/>
                <a:ea typeface="Century Gothic" charset="0"/>
                <a:cs typeface="Century Gothic" charset="0"/>
              </a:rPr>
              <a:t>h</a:t>
            </a:r>
            <a:r>
              <a:rPr lang="en-US" sz="4800" b="1" spc="-5" dirty="0">
                <a:solidFill>
                  <a:srgbClr val="F7F1E6"/>
                </a:solidFill>
                <a:latin typeface="Century Gothic" charset="0"/>
                <a:ea typeface="Century Gothic" charset="0"/>
                <a:cs typeface="Century Gothic" charset="0"/>
              </a:rPr>
              <a:t>emist</a:t>
            </a:r>
            <a:r>
              <a:rPr lang="en-US" sz="4800" b="1" spc="-10" dirty="0">
                <a:solidFill>
                  <a:srgbClr val="F7F1E6"/>
                </a:solidFill>
                <a:latin typeface="Century Gothic" charset="0"/>
                <a:ea typeface="Century Gothic" charset="0"/>
                <a:cs typeface="Century Gothic" charset="0"/>
              </a:rPr>
              <a:t>r</a:t>
            </a:r>
            <a:r>
              <a:rPr lang="en-US" sz="4800" b="1" spc="-5" dirty="0">
                <a:solidFill>
                  <a:srgbClr val="F7F1E6"/>
                </a:solidFill>
                <a:latin typeface="Century Gothic" charset="0"/>
                <a:ea typeface="Century Gothic" charset="0"/>
                <a:cs typeface="Century Gothic" charset="0"/>
              </a:rPr>
              <a:t>y</a:t>
            </a:r>
            <a:endParaRPr lang="en-US" sz="4800" b="1" dirty="0">
              <a:solidFill>
                <a:srgbClr val="F7F1E6"/>
              </a:solidFill>
              <a:latin typeface="Century Gothic" charset="0"/>
              <a:ea typeface="Century Gothic" charset="0"/>
              <a:cs typeface="Century Gothic" charset="0"/>
            </a:endParaRPr>
          </a:p>
        </p:txBody>
      </p:sp>
      <p:sp>
        <p:nvSpPr>
          <p:cNvPr id="3" name="object 11"/>
          <p:cNvSpPr txBox="1"/>
          <p:nvPr/>
        </p:nvSpPr>
        <p:spPr>
          <a:xfrm>
            <a:off x="1419561" y="5732972"/>
            <a:ext cx="5339616" cy="861774"/>
          </a:xfrm>
          <a:prstGeom prst="rect">
            <a:avLst/>
          </a:prstGeom>
        </p:spPr>
        <p:txBody>
          <a:bodyPr vert="horz" wrap="square" lIns="0" tIns="0" rIns="0" bIns="0" rtlCol="0">
            <a:spAutoFit/>
          </a:bodyPr>
          <a:lstStyle/>
          <a:p>
            <a:pPr marL="348615" algn="ctr"/>
            <a:r>
              <a:rPr lang="en-US" sz="2800" i="1" dirty="0" smtClean="0">
                <a:solidFill>
                  <a:srgbClr val="599894"/>
                </a:solidFill>
                <a:latin typeface="Century Gothic"/>
                <a:cs typeface="Century Gothic"/>
              </a:rPr>
              <a:t>ENDOCRINE Block </a:t>
            </a:r>
          </a:p>
          <a:p>
            <a:pPr marL="348615" algn="ctr"/>
            <a:r>
              <a:rPr lang="en-US" sz="2800" i="1" dirty="0" smtClean="0">
                <a:solidFill>
                  <a:srgbClr val="599894"/>
                </a:solidFill>
                <a:latin typeface="Century Gothic"/>
                <a:cs typeface="Century Gothic"/>
              </a:rPr>
              <a:t>Practical Sessions</a:t>
            </a:r>
            <a:endParaRPr lang="en-US" sz="2800" i="1" dirty="0">
              <a:solidFill>
                <a:srgbClr val="599894"/>
              </a:solidFill>
              <a:latin typeface="Century Gothic"/>
              <a:cs typeface="Century Gothic"/>
            </a:endParaRPr>
          </a:p>
        </p:txBody>
      </p:sp>
      <p:grpSp>
        <p:nvGrpSpPr>
          <p:cNvPr id="4" name="Group 3"/>
          <p:cNvGrpSpPr/>
          <p:nvPr/>
        </p:nvGrpSpPr>
        <p:grpSpPr>
          <a:xfrm>
            <a:off x="4404757" y="3786656"/>
            <a:ext cx="7208834" cy="964367"/>
            <a:chOff x="4645365" y="3621299"/>
            <a:chExt cx="7208834" cy="964367"/>
          </a:xfrm>
        </p:grpSpPr>
        <p:sp>
          <p:nvSpPr>
            <p:cNvPr id="7" name="object 8"/>
            <p:cNvSpPr txBox="1"/>
            <p:nvPr/>
          </p:nvSpPr>
          <p:spPr>
            <a:xfrm>
              <a:off x="4645365" y="3663405"/>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a:solidFill>
                    <a:srgbClr val="7F7F7F"/>
                  </a:solidFill>
                  <a:latin typeface="Calibri"/>
                  <a:cs typeface="Calibri"/>
                </a:rPr>
                <a:t>Information</a:t>
              </a:r>
              <a:endParaRPr sz="1400" dirty="0">
                <a:latin typeface="Calibri"/>
                <a:cs typeface="Calibri"/>
              </a:endParaRPr>
            </a:p>
          </p:txBody>
        </p:sp>
        <p:sp>
          <p:nvSpPr>
            <p:cNvPr id="8" name="Rectangle 7"/>
            <p:cNvSpPr/>
            <p:nvPr/>
          </p:nvSpPr>
          <p:spPr>
            <a:xfrm>
              <a:off x="5896105" y="3621299"/>
              <a:ext cx="5958094" cy="964367"/>
            </a:xfrm>
            <a:prstGeom prst="rect">
              <a:avLst/>
            </a:prstGeom>
          </p:spPr>
          <p:txBody>
            <a:bodyPr wrap="square">
              <a:spAutoFit/>
            </a:bodyPr>
            <a:lstStyle/>
            <a:p>
              <a:pPr marL="12700">
                <a:lnSpc>
                  <a:spcPts val="1670"/>
                </a:lnSpc>
                <a:buClr>
                  <a:srgbClr val="0C0C0C"/>
                </a:buClr>
                <a:tabLst>
                  <a:tab pos="194945" algn="l"/>
                </a:tabLst>
              </a:pPr>
              <a:endParaRPr lang="en-US" sz="1400" dirty="0" smtClean="0">
                <a:solidFill>
                  <a:srgbClr val="CC3399"/>
                </a:solidFill>
              </a:endParaRPr>
            </a:p>
            <a:p>
              <a:pPr marL="12700">
                <a:lnSpc>
                  <a:spcPts val="1670"/>
                </a:lnSpc>
                <a:buClr>
                  <a:srgbClr val="0C0C0C"/>
                </a:buClr>
                <a:tabLst>
                  <a:tab pos="194945" algn="l"/>
                </a:tabLst>
              </a:pPr>
              <a:r>
                <a:rPr lang="en-US" sz="1400" dirty="0" smtClean="0">
                  <a:solidFill>
                    <a:srgbClr val="CC3399"/>
                  </a:solidFill>
                </a:rPr>
                <a:t>Numbers   </a:t>
              </a:r>
              <a:r>
                <a:rPr lang="en-US" sz="1400" b="1" dirty="0" smtClean="0">
                  <a:solidFill>
                    <a:srgbClr val="00B050"/>
                  </a:solidFill>
                  <a:cs typeface="Calibri"/>
                </a:rPr>
                <a:t>Doctors</a:t>
              </a:r>
              <a:r>
                <a:rPr lang="en-US" sz="1400" b="1" spc="-95" dirty="0" smtClean="0">
                  <a:solidFill>
                    <a:srgbClr val="00B050"/>
                  </a:solidFill>
                  <a:cs typeface="Calibri"/>
                </a:rPr>
                <a:t> </a:t>
              </a:r>
              <a:r>
                <a:rPr lang="en-US" sz="1400" b="1" dirty="0" smtClean="0">
                  <a:solidFill>
                    <a:srgbClr val="00B050"/>
                  </a:solidFill>
                  <a:cs typeface="Calibri"/>
                </a:rPr>
                <a:t>notes</a:t>
              </a:r>
              <a:endParaRPr lang="en-US" sz="1400" dirty="0" smtClean="0">
                <a:solidFill>
                  <a:srgbClr val="CC3399"/>
                </a:solidFill>
              </a:endParaRPr>
            </a:p>
            <a:p>
              <a:pPr marL="12700">
                <a:lnSpc>
                  <a:spcPts val="1670"/>
                </a:lnSpc>
                <a:buClr>
                  <a:srgbClr val="0C0C0C"/>
                </a:buClr>
                <a:tabLst>
                  <a:tab pos="194945" algn="l"/>
                </a:tabLst>
              </a:pPr>
              <a:endParaRPr lang="en-US" sz="1400" dirty="0">
                <a:solidFill>
                  <a:srgbClr val="CC3399"/>
                </a:solidFill>
              </a:endParaRPr>
            </a:p>
            <a:p>
              <a:pPr marL="12700">
                <a:lnSpc>
                  <a:spcPts val="1670"/>
                </a:lnSpc>
                <a:buClr>
                  <a:srgbClr val="0C0C0C"/>
                </a:buClr>
                <a:tabLst>
                  <a:tab pos="194945" algn="l"/>
                </a:tabLst>
              </a:pPr>
              <a:endParaRPr lang="en-US" sz="1400" dirty="0">
                <a:solidFill>
                  <a:srgbClr val="334E5D"/>
                </a:solidFill>
                <a:ea typeface="ＭＳ Ｐゴシック" charset="-128"/>
              </a:endParaRPr>
            </a:p>
          </p:txBody>
        </p:sp>
      </p:grpSp>
      <p:sp>
        <p:nvSpPr>
          <p:cNvPr id="9" name="TextBox 8">
            <a:hlinkClick r:id="rId2"/>
          </p:cNvPr>
          <p:cNvSpPr txBox="1"/>
          <p:nvPr/>
        </p:nvSpPr>
        <p:spPr>
          <a:xfrm>
            <a:off x="7187193" y="4632105"/>
            <a:ext cx="191633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i="1" dirty="0">
                <a:solidFill>
                  <a:srgbClr val="4B8180"/>
                </a:solidFill>
                <a:latin typeface="Century Gothic" charset="0"/>
                <a:ea typeface="Century Gothic" charset="0"/>
                <a:cs typeface="Century Gothic" charset="0"/>
                <a:hlinkClick r:id="rId2"/>
              </a:rPr>
              <a:t>Editing file</a:t>
            </a:r>
            <a:endParaRPr lang="en-US" sz="2400" i="1" dirty="0">
              <a:solidFill>
                <a:srgbClr val="4B8180"/>
              </a:solidFill>
              <a:latin typeface="Century Gothic" charset="0"/>
              <a:ea typeface="Century Gothic" charset="0"/>
              <a:cs typeface="Century Gothic" charset="0"/>
            </a:endParaRPr>
          </a:p>
        </p:txBody>
      </p:sp>
      <p:sp>
        <p:nvSpPr>
          <p:cNvPr id="6" name="Rectangle 5"/>
          <p:cNvSpPr/>
          <p:nvPr/>
        </p:nvSpPr>
        <p:spPr>
          <a:xfrm>
            <a:off x="5256888" y="3767201"/>
            <a:ext cx="1197892" cy="307777"/>
          </a:xfrm>
          <a:prstGeom prst="rect">
            <a:avLst/>
          </a:prstGeom>
        </p:spPr>
        <p:txBody>
          <a:bodyPr wrap="none">
            <a:spAutoFit/>
          </a:bodyPr>
          <a:lstStyle/>
          <a:p>
            <a:r>
              <a:rPr lang="en-US" sz="1400" dirty="0"/>
              <a:t>Doctors slides</a:t>
            </a:r>
          </a:p>
        </p:txBody>
      </p:sp>
      <p:sp>
        <p:nvSpPr>
          <p:cNvPr id="10" name="TextBox 9"/>
          <p:cNvSpPr txBox="1"/>
          <p:nvPr/>
        </p:nvSpPr>
        <p:spPr>
          <a:xfrm>
            <a:off x="6304547" y="5367835"/>
            <a:ext cx="2949827" cy="1077218"/>
          </a:xfrm>
          <a:prstGeom prst="rect">
            <a:avLst/>
          </a:prstGeom>
          <a:noFill/>
          <a:ln w="28575">
            <a:solidFill>
              <a:schemeClr val="bg1"/>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solidFill>
                  <a:srgbClr val="00ADA8"/>
                </a:solidFill>
                <a:latin typeface="Century Gothic" panose="020B0502020202020204" pitchFamily="34" charset="0"/>
              </a:rPr>
              <a:t>A strong positive self-image is the best possible preparation for success.</a:t>
            </a:r>
          </a:p>
          <a:p>
            <a:pPr algn="r"/>
            <a:r>
              <a:rPr lang="en-US" sz="1400" dirty="0" smtClean="0">
                <a:solidFill>
                  <a:srgbClr val="00ADA8"/>
                </a:solidFill>
                <a:latin typeface="Century Gothic" panose="020B0502020202020204" pitchFamily="34" charset="0"/>
              </a:rPr>
              <a:t>- Joyce brothers</a:t>
            </a:r>
            <a:endParaRPr lang="en-US" sz="1400" dirty="0">
              <a:solidFill>
                <a:srgbClr val="00ADA8"/>
              </a:solidFill>
              <a:latin typeface="Century Gothic" panose="020B0502020202020204" pitchFamily="34" charset="0"/>
            </a:endParaRPr>
          </a:p>
        </p:txBody>
      </p:sp>
    </p:spTree>
    <p:extLst>
      <p:ext uri="{BB962C8B-B14F-4D97-AF65-F5344CB8AC3E}">
        <p14:creationId xmlns:p14="http://schemas.microsoft.com/office/powerpoint/2010/main" val="883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448" y="1279300"/>
            <a:ext cx="4789714" cy="42381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44554" y="1062067"/>
            <a:ext cx="6157845" cy="4893647"/>
          </a:xfrm>
          <a:prstGeom prst="rect">
            <a:avLst/>
          </a:prstGeom>
          <a:noFill/>
          <a:ln w="28575">
            <a:solidFill>
              <a:srgbClr val="00ADA8"/>
            </a:solidFill>
            <a:prstDash val="dash"/>
          </a:ln>
        </p:spPr>
        <p:txBody>
          <a:bodyPr wrap="square" rtlCol="0">
            <a:spAutoFit/>
          </a:bodyPr>
          <a:lstStyle/>
          <a:p>
            <a:pPr defTabSz="457200">
              <a:lnSpc>
                <a:spcPct val="150000"/>
              </a:lnSpc>
            </a:pPr>
            <a:r>
              <a:rPr lang="en-US" b="1" dirty="0">
                <a:solidFill>
                  <a:srgbClr val="FF0000"/>
                </a:solidFill>
                <a:latin typeface="Cribri"/>
                <a:ea typeface="MS Mincho" pitchFamily="49" charset="-128"/>
              </a:rPr>
              <a:t>Instructions</a:t>
            </a:r>
            <a:r>
              <a:rPr lang="en-US" b="1" dirty="0" smtClean="0">
                <a:solidFill>
                  <a:srgbClr val="FF0000"/>
                </a:solidFill>
                <a:latin typeface="Cribri"/>
                <a:ea typeface="MS Mincho" pitchFamily="49" charset="-128"/>
              </a:rPr>
              <a:t>:</a:t>
            </a:r>
            <a:endParaRPr lang="en-US" b="1" dirty="0">
              <a:solidFill>
                <a:srgbClr val="FF0000"/>
              </a:solidFill>
              <a:latin typeface="Cribri"/>
              <a:ea typeface="MS Mincho" pitchFamily="49" charset="-128"/>
            </a:endParaRPr>
          </a:p>
          <a:p>
            <a:pPr defTabSz="457200">
              <a:lnSpc>
                <a:spcPct val="150000"/>
              </a:lnSpc>
              <a:buClr>
                <a:srgbClr val="599894"/>
              </a:buClr>
              <a:buFont typeface="Calibri" pitchFamily="34" charset="0"/>
              <a:buAutoNum type="arabicPeriod"/>
            </a:pPr>
            <a:r>
              <a:rPr lang="en-US" sz="1600" dirty="0">
                <a:solidFill>
                  <a:srgbClr val="000000"/>
                </a:solidFill>
                <a:latin typeface="Cribri"/>
                <a:ea typeface="MS Mincho" pitchFamily="49" charset="-128"/>
              </a:rPr>
              <a:t>Attach the test tip to the glucometer as shown.</a:t>
            </a:r>
            <a:endParaRPr lang="en-CA" sz="1600" dirty="0">
              <a:solidFill>
                <a:srgbClr val="000000"/>
              </a:solidFill>
              <a:latin typeface="Cribri"/>
              <a:ea typeface="MS Mincho" pitchFamily="49" charset="-128"/>
            </a:endParaRPr>
          </a:p>
          <a:p>
            <a:pPr defTabSz="457200">
              <a:lnSpc>
                <a:spcPct val="150000"/>
              </a:lnSpc>
              <a:buClr>
                <a:srgbClr val="599894"/>
              </a:buClr>
              <a:buFont typeface="Calibri" pitchFamily="34" charset="0"/>
              <a:buAutoNum type="arabicPeriod"/>
            </a:pPr>
            <a:r>
              <a:rPr lang="en-US" sz="1600" dirty="0">
                <a:solidFill>
                  <a:srgbClr val="000000"/>
                </a:solidFill>
                <a:latin typeface="Cribri"/>
                <a:ea typeface="MS Mincho" pitchFamily="49" charset="-128"/>
              </a:rPr>
              <a:t>The meter will read </a:t>
            </a:r>
            <a:r>
              <a:rPr lang="en-US" altLang="en-US" sz="1600" dirty="0">
                <a:solidFill>
                  <a:srgbClr val="000000"/>
                </a:solidFill>
                <a:latin typeface="Cribri"/>
                <a:ea typeface="MS Mincho" pitchFamily="49" charset="-128"/>
              </a:rPr>
              <a:t>“</a:t>
            </a:r>
            <a:r>
              <a:rPr lang="en-US" sz="1600" dirty="0">
                <a:solidFill>
                  <a:srgbClr val="000000"/>
                </a:solidFill>
                <a:latin typeface="Cribri"/>
                <a:ea typeface="MS Mincho" pitchFamily="49" charset="-128"/>
              </a:rPr>
              <a:t>OK</a:t>
            </a:r>
            <a:r>
              <a:rPr lang="en-US" altLang="en-US" sz="1600" dirty="0">
                <a:solidFill>
                  <a:srgbClr val="000000"/>
                </a:solidFill>
                <a:latin typeface="Cribri"/>
                <a:ea typeface="MS Mincho" pitchFamily="49" charset="-128"/>
              </a:rPr>
              <a:t>”</a:t>
            </a:r>
            <a:r>
              <a:rPr lang="en-US" sz="1600" dirty="0">
                <a:solidFill>
                  <a:srgbClr val="000000"/>
                </a:solidFill>
                <a:latin typeface="Cribri"/>
                <a:ea typeface="MS Mincho" pitchFamily="49" charset="-128"/>
              </a:rPr>
              <a:t> indicating that it works properly.</a:t>
            </a:r>
            <a:endParaRPr lang="en-CA" sz="1600" dirty="0">
              <a:solidFill>
                <a:srgbClr val="000000"/>
              </a:solidFill>
              <a:latin typeface="Cribri"/>
              <a:ea typeface="MS Mincho" pitchFamily="49" charset="-128"/>
            </a:endParaRPr>
          </a:p>
          <a:p>
            <a:pPr defTabSz="457200">
              <a:lnSpc>
                <a:spcPct val="150000"/>
              </a:lnSpc>
              <a:buClr>
                <a:srgbClr val="599894"/>
              </a:buClr>
              <a:buFont typeface="Calibri" pitchFamily="34" charset="0"/>
              <a:buAutoNum type="arabicPeriod"/>
            </a:pPr>
            <a:r>
              <a:rPr lang="en-US" sz="1600" dirty="0" smtClean="0">
                <a:solidFill>
                  <a:srgbClr val="000000"/>
                </a:solidFill>
                <a:latin typeface="Cribri"/>
                <a:ea typeface="MS Mincho" pitchFamily="49" charset="-128"/>
              </a:rPr>
              <a:t>Disinfect your fingertip using an alcohol swab</a:t>
            </a:r>
            <a:r>
              <a:rPr lang="en-US" sz="1600" dirty="0" smtClean="0">
                <a:solidFill>
                  <a:srgbClr val="FF0000"/>
                </a:solidFill>
                <a:latin typeface="Cribri"/>
                <a:ea typeface="MS Mincho" pitchFamily="49" charset="-128"/>
              </a:rPr>
              <a:t>. </a:t>
            </a:r>
          </a:p>
          <a:p>
            <a:pPr defTabSz="457200">
              <a:lnSpc>
                <a:spcPct val="150000"/>
              </a:lnSpc>
              <a:buClr>
                <a:srgbClr val="599894"/>
              </a:buClr>
              <a:buFont typeface="Calibri" pitchFamily="34" charset="0"/>
              <a:buAutoNum type="arabicPeriod"/>
            </a:pPr>
            <a:r>
              <a:rPr lang="en-US" sz="1600" dirty="0" smtClean="0">
                <a:solidFill>
                  <a:srgbClr val="000000"/>
                </a:solidFill>
                <a:latin typeface="Cribri"/>
                <a:ea typeface="MS Mincho" pitchFamily="49" charset="-128"/>
              </a:rPr>
              <a:t>Let </a:t>
            </a:r>
            <a:r>
              <a:rPr lang="en-US" sz="1600" dirty="0">
                <a:solidFill>
                  <a:srgbClr val="000000"/>
                </a:solidFill>
                <a:latin typeface="Cribri"/>
                <a:ea typeface="MS Mincho" pitchFamily="49" charset="-128"/>
              </a:rPr>
              <a:t>it </a:t>
            </a:r>
            <a:r>
              <a:rPr lang="en-US" sz="1600" dirty="0" smtClean="0">
                <a:solidFill>
                  <a:srgbClr val="000000"/>
                </a:solidFill>
                <a:latin typeface="Cribri"/>
                <a:ea typeface="MS Mincho" pitchFamily="49" charset="-128"/>
              </a:rPr>
              <a:t>dry.</a:t>
            </a:r>
          </a:p>
          <a:p>
            <a:pPr defTabSz="457200">
              <a:lnSpc>
                <a:spcPct val="150000"/>
              </a:lnSpc>
            </a:pPr>
            <a:r>
              <a:rPr lang="en-US" sz="1600" b="1" dirty="0" smtClean="0">
                <a:solidFill>
                  <a:srgbClr val="FF0000"/>
                </a:solidFill>
                <a:latin typeface="Cribri"/>
                <a:ea typeface="MS Mincho" pitchFamily="49" charset="-128"/>
              </a:rPr>
              <a:t>             BIOHAZARD!</a:t>
            </a:r>
            <a:r>
              <a:rPr lang="ar-KW" sz="1600" b="1" dirty="0" smtClean="0">
                <a:solidFill>
                  <a:srgbClr val="FF0000"/>
                </a:solidFill>
                <a:latin typeface="Cribri"/>
                <a:ea typeface="MS Mincho" pitchFamily="49" charset="-128"/>
              </a:rPr>
              <a:t> </a:t>
            </a:r>
            <a:r>
              <a:rPr lang="en-US" sz="1600" b="1" dirty="0" smtClean="0">
                <a:solidFill>
                  <a:srgbClr val="FF0000"/>
                </a:solidFill>
                <a:latin typeface="Cribri"/>
                <a:ea typeface="MS Mincho" pitchFamily="49" charset="-128"/>
              </a:rPr>
              <a:t>The </a:t>
            </a:r>
            <a:r>
              <a:rPr lang="en-US" sz="1600" b="1" dirty="0">
                <a:solidFill>
                  <a:srgbClr val="FF0000"/>
                </a:solidFill>
                <a:latin typeface="Cribri"/>
                <a:ea typeface="MS Mincho" pitchFamily="49" charset="-128"/>
              </a:rPr>
              <a:t>lancet in the lancing</a:t>
            </a:r>
          </a:p>
          <a:p>
            <a:pPr defTabSz="457200">
              <a:lnSpc>
                <a:spcPct val="150000"/>
              </a:lnSpc>
            </a:pPr>
            <a:r>
              <a:rPr lang="en-US" sz="1600" b="1" dirty="0">
                <a:solidFill>
                  <a:srgbClr val="FF0000"/>
                </a:solidFill>
                <a:latin typeface="Cribri"/>
                <a:ea typeface="MS Mincho" pitchFamily="49" charset="-128"/>
              </a:rPr>
              <a:t>device is for single use only. Discard it after </a:t>
            </a:r>
            <a:r>
              <a:rPr lang="en-US" sz="1600" b="1" dirty="0" smtClean="0">
                <a:solidFill>
                  <a:srgbClr val="FF0000"/>
                </a:solidFill>
                <a:latin typeface="Cribri"/>
                <a:ea typeface="MS Mincho" pitchFamily="49" charset="-128"/>
              </a:rPr>
              <a:t>use </a:t>
            </a:r>
            <a:r>
              <a:rPr lang="en-US" sz="1400" b="1" dirty="0" smtClean="0">
                <a:solidFill>
                  <a:srgbClr val="00B050"/>
                </a:solidFill>
                <a:latin typeface="Cribri"/>
                <a:ea typeface="MS Mincho" pitchFamily="49" charset="-128"/>
              </a:rPr>
              <a:t>.* don’t reuse it again*</a:t>
            </a:r>
            <a:endParaRPr lang="en-CA" sz="1400" b="1" dirty="0">
              <a:solidFill>
                <a:srgbClr val="00B050"/>
              </a:solidFill>
              <a:latin typeface="Cribri"/>
              <a:ea typeface="MS Mincho" pitchFamily="49" charset="-128"/>
            </a:endParaRPr>
          </a:p>
          <a:p>
            <a:pPr defTabSz="457200">
              <a:lnSpc>
                <a:spcPct val="150000"/>
              </a:lnSpc>
              <a:buClr>
                <a:srgbClr val="599894"/>
              </a:buClr>
            </a:pPr>
            <a:r>
              <a:rPr lang="en-US" sz="1600" dirty="0" smtClean="0">
                <a:solidFill>
                  <a:srgbClr val="599894"/>
                </a:solidFill>
                <a:latin typeface="Cribri"/>
                <a:ea typeface="MS Mincho" pitchFamily="49" charset="-128"/>
              </a:rPr>
              <a:t>5</a:t>
            </a:r>
            <a:r>
              <a:rPr lang="en-US" sz="1600" dirty="0">
                <a:solidFill>
                  <a:srgbClr val="599894"/>
                </a:solidFill>
                <a:latin typeface="Cribri"/>
                <a:ea typeface="MS Mincho" pitchFamily="49" charset="-128"/>
              </a:rPr>
              <a:t>. </a:t>
            </a:r>
            <a:r>
              <a:rPr lang="en-US" sz="1600" dirty="0">
                <a:solidFill>
                  <a:srgbClr val="000000"/>
                </a:solidFill>
                <a:latin typeface="Cribri"/>
                <a:ea typeface="MS Mincho" pitchFamily="49" charset="-128"/>
              </a:rPr>
              <a:t>Prick the finger using the lancing device</a:t>
            </a:r>
            <a:r>
              <a:rPr lang="en-US" sz="1600" dirty="0" smtClean="0">
                <a:solidFill>
                  <a:srgbClr val="000000"/>
                </a:solidFill>
                <a:latin typeface="Cribri"/>
                <a:ea typeface="MS Mincho" pitchFamily="49" charset="-128"/>
              </a:rPr>
              <a:t>.</a:t>
            </a:r>
            <a:endParaRPr lang="en-US" sz="1600" dirty="0">
              <a:solidFill>
                <a:srgbClr val="000000"/>
              </a:solidFill>
              <a:latin typeface="Cribri"/>
              <a:ea typeface="MS Mincho" pitchFamily="49" charset="-128"/>
            </a:endParaRPr>
          </a:p>
          <a:p>
            <a:pPr defTabSz="457200">
              <a:lnSpc>
                <a:spcPct val="150000"/>
              </a:lnSpc>
              <a:buClr>
                <a:srgbClr val="599894"/>
              </a:buClr>
              <a:buFont typeface="Calibri" pitchFamily="34" charset="0"/>
              <a:buAutoNum type="arabicPeriod" startAt="6"/>
            </a:pPr>
            <a:r>
              <a:rPr lang="en-US" sz="1600" dirty="0" smtClean="0">
                <a:solidFill>
                  <a:srgbClr val="000000"/>
                </a:solidFill>
                <a:latin typeface="Cribri"/>
                <a:ea typeface="MS Mincho" pitchFamily="49" charset="-128"/>
              </a:rPr>
              <a:t>Draw </a:t>
            </a:r>
            <a:r>
              <a:rPr lang="en-US" sz="1600" dirty="0">
                <a:solidFill>
                  <a:srgbClr val="000000"/>
                </a:solidFill>
                <a:latin typeface="Cribri"/>
                <a:ea typeface="MS Mincho" pitchFamily="49" charset="-128"/>
              </a:rPr>
              <a:t>up blood until the glucometer beeps.</a:t>
            </a:r>
            <a:endParaRPr lang="en-CA" sz="1600" dirty="0">
              <a:solidFill>
                <a:srgbClr val="000000"/>
              </a:solidFill>
              <a:latin typeface="Cribri"/>
              <a:ea typeface="MS Mincho" pitchFamily="49" charset="-128"/>
            </a:endParaRPr>
          </a:p>
          <a:p>
            <a:pPr defTabSz="457200">
              <a:lnSpc>
                <a:spcPct val="150000"/>
              </a:lnSpc>
              <a:buClr>
                <a:srgbClr val="599894"/>
              </a:buClr>
              <a:buFont typeface="Calibri" pitchFamily="34" charset="0"/>
              <a:buAutoNum type="arabicPeriod" startAt="6"/>
            </a:pPr>
            <a:r>
              <a:rPr lang="en-US" sz="1600" dirty="0">
                <a:solidFill>
                  <a:srgbClr val="000000"/>
                </a:solidFill>
                <a:latin typeface="Cribri"/>
                <a:ea typeface="MS Mincho" pitchFamily="49" charset="-128"/>
              </a:rPr>
              <a:t>Wait for 10 seconds until results are displayed.</a:t>
            </a:r>
            <a:endParaRPr lang="en-CA" sz="1600" dirty="0">
              <a:solidFill>
                <a:srgbClr val="000000"/>
              </a:solidFill>
              <a:latin typeface="Cribri"/>
              <a:ea typeface="MS Mincho" pitchFamily="49" charset="-128"/>
            </a:endParaRPr>
          </a:p>
          <a:p>
            <a:pPr defTabSz="457200">
              <a:lnSpc>
                <a:spcPct val="150000"/>
              </a:lnSpc>
              <a:buClr>
                <a:srgbClr val="599894"/>
              </a:buClr>
              <a:buFont typeface="Calibri" pitchFamily="34" charset="0"/>
              <a:buAutoNum type="arabicPeriod" startAt="6"/>
            </a:pPr>
            <a:r>
              <a:rPr lang="en-US" sz="1600" dirty="0">
                <a:solidFill>
                  <a:srgbClr val="000000"/>
                </a:solidFill>
                <a:latin typeface="Cribri"/>
                <a:ea typeface="MS Mincho" pitchFamily="49" charset="-128"/>
              </a:rPr>
              <a:t>Results can be read as </a:t>
            </a:r>
            <a:r>
              <a:rPr lang="en-US" sz="1600" dirty="0" err="1">
                <a:solidFill>
                  <a:srgbClr val="000000"/>
                </a:solidFill>
                <a:latin typeface="Cribri"/>
                <a:ea typeface="MS Mincho" pitchFamily="49" charset="-128"/>
              </a:rPr>
              <a:t>mmol</a:t>
            </a:r>
            <a:r>
              <a:rPr lang="en-US" sz="1600" dirty="0">
                <a:solidFill>
                  <a:srgbClr val="000000"/>
                </a:solidFill>
                <a:latin typeface="Cribri"/>
                <a:ea typeface="MS Mincho" pitchFamily="49" charset="-128"/>
              </a:rPr>
              <a:t>/L or mg/</a:t>
            </a:r>
            <a:r>
              <a:rPr lang="en-US" sz="1600" dirty="0" err="1">
                <a:solidFill>
                  <a:srgbClr val="000000"/>
                </a:solidFill>
                <a:latin typeface="Cribri"/>
                <a:ea typeface="MS Mincho" pitchFamily="49" charset="-128"/>
              </a:rPr>
              <a:t>dL</a:t>
            </a:r>
            <a:r>
              <a:rPr lang="en-US" sz="1600" dirty="0">
                <a:solidFill>
                  <a:srgbClr val="000000"/>
                </a:solidFill>
                <a:latin typeface="Cribri"/>
                <a:ea typeface="MS Mincho" pitchFamily="49" charset="-128"/>
              </a:rPr>
              <a:t>.</a:t>
            </a:r>
            <a:endParaRPr lang="en-CA" sz="1600" dirty="0">
              <a:solidFill>
                <a:srgbClr val="000000"/>
              </a:solidFill>
              <a:latin typeface="Cribri"/>
              <a:ea typeface="MS Mincho" pitchFamily="49" charset="-128"/>
            </a:endParaRPr>
          </a:p>
          <a:p>
            <a:pPr defTabSz="457200">
              <a:lnSpc>
                <a:spcPct val="150000"/>
              </a:lnSpc>
              <a:buClr>
                <a:srgbClr val="599894"/>
              </a:buClr>
              <a:buFont typeface="Calibri" pitchFamily="34" charset="0"/>
              <a:buAutoNum type="arabicPeriod" startAt="6"/>
            </a:pPr>
            <a:r>
              <a:rPr lang="en-US" sz="1600" dirty="0">
                <a:solidFill>
                  <a:srgbClr val="000000"/>
                </a:solidFill>
                <a:latin typeface="Cribri"/>
                <a:ea typeface="MS Mincho" pitchFamily="49" charset="-128"/>
              </a:rPr>
              <a:t>Interpret your results</a:t>
            </a:r>
            <a:r>
              <a:rPr lang="en-US" sz="1600" dirty="0" smtClean="0">
                <a:solidFill>
                  <a:srgbClr val="000000"/>
                </a:solidFill>
                <a:latin typeface="Cribri"/>
                <a:ea typeface="MS Mincho" pitchFamily="49" charset="-128"/>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629" y="3020217"/>
            <a:ext cx="340563" cy="3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303657" y="320912"/>
            <a:ext cx="2438400" cy="369332"/>
          </a:xfrm>
          <a:prstGeom prst="rect">
            <a:avLst/>
          </a:prstGeom>
          <a:noFill/>
          <a:ln>
            <a:solidFill>
              <a:srgbClr val="00ADA8"/>
            </a:solidFill>
            <a:prstDash val="lgDash"/>
          </a:ln>
        </p:spPr>
        <p:txBody>
          <a:bodyPr wrap="square" rtlCol="0">
            <a:spAutoFit/>
          </a:bodyPr>
          <a:lstStyle/>
          <a:p>
            <a:pPr algn="ctr"/>
            <a:r>
              <a:rPr lang="en-US" dirty="0" smtClean="0">
                <a:solidFill>
                  <a:srgbClr val="FF0000"/>
                </a:solidFill>
              </a:rPr>
              <a:t>Note here is important </a:t>
            </a:r>
            <a:endParaRPr lang="en-US" dirty="0">
              <a:solidFill>
                <a:srgbClr val="FF0000"/>
              </a:solidFill>
            </a:endParaRPr>
          </a:p>
        </p:txBody>
      </p:sp>
      <p:sp>
        <p:nvSpPr>
          <p:cNvPr id="9" name="TextBox 8"/>
          <p:cNvSpPr txBox="1"/>
          <p:nvPr/>
        </p:nvSpPr>
        <p:spPr>
          <a:xfrm>
            <a:off x="82550" y="126754"/>
            <a:ext cx="11589025" cy="461665"/>
          </a:xfrm>
          <a:prstGeom prst="rect">
            <a:avLst/>
          </a:prstGeom>
          <a:noFill/>
        </p:spPr>
        <p:txBody>
          <a:bodyPr wrap="square" rtlCol="0">
            <a:spAutoFit/>
          </a:bodyPr>
          <a:lstStyle/>
          <a:p>
            <a:r>
              <a:rPr kumimoji="1" lang="en-US" sz="2400" b="1" kern="0" dirty="0">
                <a:solidFill>
                  <a:srgbClr val="599894"/>
                </a:solidFill>
                <a:latin typeface="Century Gothic" pitchFamily="34" charset="0"/>
              </a:rPr>
              <a:t>Measurement of Blood Glucose Level Using Glucometer</a:t>
            </a:r>
          </a:p>
        </p:txBody>
      </p:sp>
    </p:spTree>
    <p:extLst>
      <p:ext uri="{BB962C8B-B14F-4D97-AF65-F5344CB8AC3E}">
        <p14:creationId xmlns:p14="http://schemas.microsoft.com/office/powerpoint/2010/main" val="187937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54600" y="906132"/>
            <a:ext cx="2146300" cy="698500"/>
          </a:xfrm>
          <a:prstGeom prst="rect">
            <a:avLst/>
          </a:prstGeom>
          <a:solidFill>
            <a:schemeClr val="bg1">
              <a:lumMod val="95000"/>
            </a:schemeClr>
          </a:solid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215646" y="1038880"/>
            <a:ext cx="1869423" cy="400110"/>
          </a:xfrm>
          <a:prstGeom prst="rect">
            <a:avLst/>
          </a:prstGeom>
        </p:spPr>
        <p:txBody>
          <a:bodyPr wrap="none">
            <a:spAutoFit/>
          </a:bodyPr>
          <a:lstStyle/>
          <a:p>
            <a:r>
              <a:rPr kumimoji="1" lang="en-US" sz="2000" b="1" kern="0" dirty="0">
                <a:solidFill>
                  <a:srgbClr val="FF0000"/>
                </a:solidFill>
                <a:latin typeface="Cambria" pitchFamily="18" charset="0"/>
              </a:rPr>
              <a:t>”IMPORTANT”</a:t>
            </a:r>
            <a:endParaRPr lang="en-US" sz="2000" dirty="0"/>
          </a:p>
        </p:txBody>
      </p:sp>
      <p:sp>
        <p:nvSpPr>
          <p:cNvPr id="5" name="Rounded Rectangle 4"/>
          <p:cNvSpPr/>
          <p:nvPr/>
        </p:nvSpPr>
        <p:spPr>
          <a:xfrm>
            <a:off x="82550" y="2082800"/>
            <a:ext cx="2940050" cy="2717800"/>
          </a:xfrm>
          <a:prstGeom prst="roundRect">
            <a:avLst/>
          </a:prstGeom>
          <a:solidFill>
            <a:srgbClr val="00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r>
              <a:rPr lang="en-US" b="1" dirty="0"/>
              <a:t>It allows patients to detect their blood glucose levels without visiting a clinic </a:t>
            </a:r>
            <a:r>
              <a:rPr lang="en-US" sz="2000" b="1" dirty="0"/>
              <a:t>.</a:t>
            </a:r>
          </a:p>
        </p:txBody>
      </p:sp>
      <p:sp>
        <p:nvSpPr>
          <p:cNvPr id="6" name="Rounded Rectangle 5"/>
          <p:cNvSpPr/>
          <p:nvPr/>
        </p:nvSpPr>
        <p:spPr>
          <a:xfrm>
            <a:off x="3187700" y="2108200"/>
            <a:ext cx="2940050" cy="2717800"/>
          </a:xfrm>
          <a:prstGeom prst="roundRect">
            <a:avLst/>
          </a:prstGeom>
          <a:solidFill>
            <a:srgbClr val="44A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r>
              <a:rPr lang="en-US" b="1" dirty="0" smtClean="0"/>
              <a:t>It </a:t>
            </a:r>
            <a:r>
              <a:rPr lang="en-US" b="1" dirty="0"/>
              <a:t>helps patients to immediately confirm hypo or hyperglycemia to avoid complications.</a:t>
            </a:r>
          </a:p>
        </p:txBody>
      </p:sp>
      <p:sp>
        <p:nvSpPr>
          <p:cNvPr id="7" name="Rounded Rectangle 6"/>
          <p:cNvSpPr/>
          <p:nvPr/>
        </p:nvSpPr>
        <p:spPr>
          <a:xfrm>
            <a:off x="6292850" y="2082800"/>
            <a:ext cx="2940050" cy="27178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r>
              <a:rPr lang="en-US" b="1" dirty="0"/>
              <a:t>It facilitates patient education about diabetes and its management by giving them more self-care responsibilities </a:t>
            </a:r>
            <a:r>
              <a:rPr lang="en-US" sz="2000" b="1" dirty="0"/>
              <a:t>.</a:t>
            </a:r>
          </a:p>
        </p:txBody>
      </p:sp>
      <p:sp>
        <p:nvSpPr>
          <p:cNvPr id="8" name="Rounded Rectangle 7"/>
          <p:cNvSpPr/>
          <p:nvPr/>
        </p:nvSpPr>
        <p:spPr>
          <a:xfrm>
            <a:off x="9398000" y="2082800"/>
            <a:ext cx="2763610" cy="2717800"/>
          </a:xfrm>
          <a:prstGeom prst="roundRect">
            <a:avLst/>
          </a:prstGeom>
          <a:solidFill>
            <a:srgbClr val="43C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bg1"/>
              </a:buClr>
              <a:buFont typeface="Arial" charset="0"/>
              <a:buChar char="•"/>
            </a:pPr>
            <a:endParaRPr lang="en-US" b="1" dirty="0"/>
          </a:p>
        </p:txBody>
      </p:sp>
      <p:sp>
        <p:nvSpPr>
          <p:cNvPr id="9" name="Rectangle 8"/>
          <p:cNvSpPr/>
          <p:nvPr/>
        </p:nvSpPr>
        <p:spPr>
          <a:xfrm>
            <a:off x="9398000" y="2911614"/>
            <a:ext cx="2895599" cy="677108"/>
          </a:xfrm>
          <a:prstGeom prst="rect">
            <a:avLst/>
          </a:prstGeom>
        </p:spPr>
        <p:txBody>
          <a:bodyPr wrap="square">
            <a:spAutoFit/>
          </a:bodyPr>
          <a:lstStyle/>
          <a:p>
            <a:pPr algn="ctr">
              <a:buClr>
                <a:schemeClr val="bg1"/>
              </a:buClr>
            </a:pPr>
            <a:r>
              <a:rPr lang="en-US" b="1" dirty="0">
                <a:solidFill>
                  <a:schemeClr val="bg1"/>
                </a:solidFill>
              </a:rPr>
              <a:t>It helps to promote wellbeing of patients </a:t>
            </a:r>
            <a:r>
              <a:rPr lang="en-US" sz="2000" b="1" dirty="0">
                <a:solidFill>
                  <a:schemeClr val="bg1"/>
                </a:solidFill>
              </a:rPr>
              <a:t>.</a:t>
            </a:r>
          </a:p>
        </p:txBody>
      </p:sp>
      <p:sp>
        <p:nvSpPr>
          <p:cNvPr id="11" name="TextBox 10"/>
          <p:cNvSpPr txBox="1"/>
          <p:nvPr/>
        </p:nvSpPr>
        <p:spPr>
          <a:xfrm>
            <a:off x="82550" y="126754"/>
            <a:ext cx="11589025" cy="461665"/>
          </a:xfrm>
          <a:prstGeom prst="rect">
            <a:avLst/>
          </a:prstGeom>
          <a:noFill/>
        </p:spPr>
        <p:txBody>
          <a:bodyPr wrap="square" rtlCol="0">
            <a:spAutoFit/>
          </a:bodyPr>
          <a:lstStyle/>
          <a:p>
            <a:r>
              <a:rPr kumimoji="1" lang="en-US" sz="2400" b="1" kern="0" dirty="0">
                <a:solidFill>
                  <a:srgbClr val="599894"/>
                </a:solidFill>
                <a:latin typeface="Century Gothic" pitchFamily="34" charset="0"/>
              </a:rPr>
              <a:t>Benefits of Self-monitoring of Blood Glucose </a:t>
            </a:r>
            <a:r>
              <a:rPr kumimoji="1" lang="en-US" sz="2400" b="1" kern="0" dirty="0" smtClean="0">
                <a:solidFill>
                  <a:srgbClr val="599894"/>
                </a:solidFill>
                <a:latin typeface="Century Gothic" pitchFamily="34" charset="0"/>
              </a:rPr>
              <a:t>Level</a:t>
            </a:r>
            <a:endParaRPr kumimoji="1" lang="en-US" sz="2400" b="1" kern="0" dirty="0">
              <a:solidFill>
                <a:srgbClr val="599894"/>
              </a:solidFill>
              <a:latin typeface="Century Gothic" pitchFamily="34" charset="0"/>
            </a:endParaRPr>
          </a:p>
        </p:txBody>
      </p:sp>
    </p:spTree>
    <p:extLst>
      <p:ext uri="{BB962C8B-B14F-4D97-AF65-F5344CB8AC3E}">
        <p14:creationId xmlns:p14="http://schemas.microsoft.com/office/powerpoint/2010/main" val="2626963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5"/>
          <p:cNvSpPr/>
          <p:nvPr/>
        </p:nvSpPr>
        <p:spPr>
          <a:xfrm>
            <a:off x="6908800" y="1647968"/>
            <a:ext cx="4997452" cy="3324646"/>
          </a:xfrm>
          <a:prstGeom prst="rect">
            <a:avLst/>
          </a:prstGeom>
          <a:blipFill>
            <a:blip r:embed="rId2" cstate="print"/>
            <a:stretch>
              <a:fillRect/>
            </a:stretch>
          </a:blipFill>
        </p:spPr>
        <p:txBody>
          <a:bodyPr wrap="square" lIns="0" tIns="0" rIns="0" bIns="0" rtlCol="0"/>
          <a:lstStyle/>
          <a:p>
            <a:endParaRPr/>
          </a:p>
        </p:txBody>
      </p:sp>
      <p:sp>
        <p:nvSpPr>
          <p:cNvPr id="5" name="TextBox 4"/>
          <p:cNvSpPr txBox="1"/>
          <p:nvPr/>
        </p:nvSpPr>
        <p:spPr>
          <a:xfrm>
            <a:off x="261258" y="972457"/>
            <a:ext cx="9550399" cy="738664"/>
          </a:xfrm>
          <a:prstGeom prst="rect">
            <a:avLst/>
          </a:prstGeom>
          <a:noFill/>
        </p:spPr>
        <p:txBody>
          <a:bodyPr wrap="square" rtlCol="0">
            <a:spAutoFit/>
          </a:bodyPr>
          <a:lstStyle/>
          <a:p>
            <a:r>
              <a:rPr kumimoji="1" lang="en-US" sz="2000" b="1" kern="0" dirty="0">
                <a:solidFill>
                  <a:srgbClr val="00ADA8"/>
                </a:solidFill>
              </a:rPr>
              <a:t>Q1) </a:t>
            </a:r>
            <a:r>
              <a:rPr kumimoji="1" lang="en-US" sz="2400" b="1" kern="0" dirty="0"/>
              <a:t>What is your Interpretation of the patient’s results : </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57103856"/>
              </p:ext>
            </p:extLst>
          </p:nvPr>
        </p:nvGraphicFramePr>
        <p:xfrm>
          <a:off x="635000" y="1711121"/>
          <a:ext cx="5286829" cy="3284392"/>
        </p:xfrm>
        <a:graphic>
          <a:graphicData uri="http://schemas.openxmlformats.org/drawingml/2006/table">
            <a:tbl>
              <a:tblPr firstRow="1" bandRow="1">
                <a:tableStyleId>{F2DE63D5-997A-4646-A377-4702673A728D}</a:tableStyleId>
              </a:tblPr>
              <a:tblGrid>
                <a:gridCol w="1237343"/>
                <a:gridCol w="798286"/>
                <a:gridCol w="1349828"/>
                <a:gridCol w="1901372"/>
              </a:tblGrid>
              <a:tr h="244653">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sz="1400" kern="0" dirty="0" smtClean="0">
                          <a:solidFill>
                            <a:schemeClr val="tx2"/>
                          </a:solidFill>
                          <a:latin typeface="Cambria" pitchFamily="18" charset="0"/>
                          <a:ea typeface="+mn-ea"/>
                          <a:cs typeface="+mn-cs"/>
                        </a:rPr>
                        <a:t>Patient A </a:t>
                      </a:r>
                      <a:endParaRPr kumimoji="1" lang="en-US" sz="1400" kern="0" dirty="0">
                        <a:solidFill>
                          <a:schemeClr val="tx2"/>
                        </a:solidFill>
                        <a:latin typeface="Cambr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sz="1400" kern="0" dirty="0" smtClean="0">
                          <a:solidFill>
                            <a:schemeClr val="tx2"/>
                          </a:solidFill>
                          <a:latin typeface="Cambria" pitchFamily="18" charset="0"/>
                          <a:ea typeface="+mn-ea"/>
                          <a:cs typeface="+mn-cs"/>
                        </a:rPr>
                        <a:t>Patient B </a:t>
                      </a:r>
                      <a:endParaRPr kumimoji="1" lang="en-US" sz="1400" kern="0" dirty="0">
                        <a:solidFill>
                          <a:schemeClr val="tx2"/>
                        </a:solidFill>
                        <a:latin typeface="Cambr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sz="1400" kern="0" dirty="0" smtClean="0">
                          <a:solidFill>
                            <a:schemeClr val="tx2"/>
                          </a:solidFill>
                          <a:latin typeface="Cambria" pitchFamily="18" charset="0"/>
                          <a:ea typeface="+mn-ea"/>
                          <a:cs typeface="+mn-cs"/>
                        </a:rPr>
                        <a:t>Patient C</a:t>
                      </a:r>
                      <a:endParaRPr kumimoji="1" lang="en-US" sz="1400" kern="0" dirty="0">
                        <a:solidFill>
                          <a:schemeClr val="tx2"/>
                        </a:solidFill>
                        <a:latin typeface="Cambr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56199">
                <a:tc>
                  <a:txBody>
                    <a:bodyPr/>
                    <a:lstStyle/>
                    <a:p>
                      <a:pPr algn="ctr"/>
                      <a:r>
                        <a:rPr lang="en-US" sz="1400" b="1" dirty="0" smtClean="0"/>
                        <a:t>FPG</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12 </a:t>
                      </a:r>
                      <a:r>
                        <a:rPr lang="en-US" sz="1400" dirty="0" err="1" smtClean="0"/>
                        <a:t>mmol</a:t>
                      </a:r>
                      <a:r>
                        <a:rPr lang="en-US" sz="1400" dirty="0" smtClean="0"/>
                        <a:t>/L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6.5 </a:t>
                      </a:r>
                      <a:r>
                        <a:rPr lang="en-US" sz="1400" dirty="0" err="1" smtClean="0"/>
                        <a:t>mmol</a:t>
                      </a:r>
                      <a:r>
                        <a:rPr lang="en-US" sz="1400" dirty="0" smtClean="0"/>
                        <a:t>/L 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10.2 </a:t>
                      </a:r>
                      <a:r>
                        <a:rPr lang="en-US" sz="1400" dirty="0" err="1" smtClean="0"/>
                        <a:t>mmol</a:t>
                      </a:r>
                      <a:r>
                        <a:rPr lang="en-US" sz="1400" dirty="0" smtClean="0"/>
                        <a:t>/L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199">
                <a:tc>
                  <a:txBody>
                    <a:bodyPr/>
                    <a:lstStyle/>
                    <a:p>
                      <a:pPr algn="ctr"/>
                      <a:r>
                        <a:rPr lang="en-US" sz="1400" b="1" dirty="0" err="1" smtClean="0"/>
                        <a:t>Hb</a:t>
                      </a:r>
                      <a:r>
                        <a:rPr lang="en-US" sz="1400" b="1" dirty="0" smtClean="0"/>
                        <a:t> A1C</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756">
                <a:tc>
                  <a:txBody>
                    <a:bodyPr/>
                    <a:lstStyle/>
                    <a:p>
                      <a:pPr algn="ctr"/>
                      <a:r>
                        <a:rPr lang="en-US" sz="1400" b="1" dirty="0" smtClean="0"/>
                        <a:t>Serum ketones</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50 mg/dl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Negative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Negative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756">
                <a:tc>
                  <a:txBody>
                    <a:bodyPr/>
                    <a:lstStyle/>
                    <a:p>
                      <a:pPr algn="ctr"/>
                      <a:r>
                        <a:rPr lang="en-US" sz="1400" b="1" dirty="0" smtClean="0"/>
                        <a:t>Urine Ketones</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Negative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Negative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756">
                <a:tc>
                  <a:txBody>
                    <a:bodyPr/>
                    <a:lstStyle/>
                    <a:p>
                      <a:pPr algn="ctr"/>
                      <a:r>
                        <a:rPr lang="en-US" sz="1400" b="1" dirty="0" smtClean="0"/>
                        <a:t>Urine Glucose </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Negative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199">
                <a:tc>
                  <a:txBody>
                    <a:bodyPr/>
                    <a:lstStyle/>
                    <a:p>
                      <a:pPr algn="ctr"/>
                      <a:r>
                        <a:rPr lang="en-US" sz="1400" b="1" dirty="0" smtClean="0"/>
                        <a:t>Protein </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Negative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199">
                <a:tc>
                  <a:txBody>
                    <a:bodyPr/>
                    <a:lstStyle/>
                    <a:p>
                      <a:pPr algn="ctr"/>
                      <a:r>
                        <a:rPr lang="en-US" sz="1400" b="1" dirty="0" smtClean="0"/>
                        <a:t>pH </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7.0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7.3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7.2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101599" y="29027"/>
            <a:ext cx="4238172" cy="584775"/>
          </a:xfrm>
          <a:prstGeom prst="rect">
            <a:avLst/>
          </a:prstGeom>
          <a:noFill/>
        </p:spPr>
        <p:txBody>
          <a:bodyPr wrap="square" rtlCol="0">
            <a:spAutoFit/>
          </a:bodyPr>
          <a:lstStyle/>
          <a:p>
            <a:r>
              <a:rPr kumimoji="1" lang="en-US" sz="3200" kern="0" dirty="0">
                <a:solidFill>
                  <a:srgbClr val="599894"/>
                </a:solidFill>
                <a:latin typeface="Century Gothic" pitchFamily="34" charset="0"/>
              </a:rPr>
              <a:t>Test </a:t>
            </a:r>
            <a:r>
              <a:rPr kumimoji="1" lang="en-US" sz="3200" kern="0">
                <a:solidFill>
                  <a:srgbClr val="599894"/>
                </a:solidFill>
                <a:latin typeface="Century Gothic" pitchFamily="34" charset="0"/>
              </a:rPr>
              <a:t>Your </a:t>
            </a:r>
            <a:r>
              <a:rPr kumimoji="1" lang="en-US" sz="3200" kern="0" smtClean="0">
                <a:solidFill>
                  <a:srgbClr val="599894"/>
                </a:solidFill>
                <a:latin typeface="Century Gothic" pitchFamily="34" charset="0"/>
              </a:rPr>
              <a:t>Self</a:t>
            </a:r>
            <a:endParaRPr kumimoji="1" lang="en-US" sz="3200" kern="0" dirty="0" smtClean="0">
              <a:solidFill>
                <a:srgbClr val="599894"/>
              </a:solidFill>
              <a:latin typeface="Century Gothic" pitchFamily="34" charset="0"/>
            </a:endParaRPr>
          </a:p>
        </p:txBody>
      </p:sp>
    </p:spTree>
    <p:extLst>
      <p:ext uri="{BB962C8B-B14F-4D97-AF65-F5344CB8AC3E}">
        <p14:creationId xmlns:p14="http://schemas.microsoft.com/office/powerpoint/2010/main" val="751995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599" y="29027"/>
            <a:ext cx="4238172" cy="2585323"/>
          </a:xfrm>
          <a:prstGeom prst="rect">
            <a:avLst/>
          </a:prstGeom>
          <a:noFill/>
        </p:spPr>
        <p:txBody>
          <a:bodyPr wrap="square" rtlCol="0">
            <a:spAutoFit/>
          </a:bodyPr>
          <a:lstStyle/>
          <a:p>
            <a:r>
              <a:rPr kumimoji="1" lang="en-US" sz="3200" kern="0" dirty="0">
                <a:solidFill>
                  <a:srgbClr val="599894"/>
                </a:solidFill>
                <a:latin typeface="Century Gothic" pitchFamily="34" charset="0"/>
              </a:rPr>
              <a:t>Test Your </a:t>
            </a:r>
            <a:r>
              <a:rPr kumimoji="1" lang="en-US" sz="3200" kern="0" dirty="0" smtClean="0">
                <a:solidFill>
                  <a:srgbClr val="599894"/>
                </a:solidFill>
                <a:latin typeface="Century Gothic" pitchFamily="34" charset="0"/>
              </a:rPr>
              <a:t>Self</a:t>
            </a:r>
          </a:p>
          <a:p>
            <a:endParaRPr kumimoji="1" lang="ar-KW" sz="2400" b="1" kern="0" dirty="0"/>
          </a:p>
          <a:p>
            <a:r>
              <a:rPr kumimoji="1" lang="en-US" sz="2400" b="1" kern="0" dirty="0"/>
              <a:t>T</a:t>
            </a:r>
            <a:r>
              <a:rPr kumimoji="1" lang="en-US" sz="2400" b="1" kern="0" dirty="0" smtClean="0"/>
              <a:t>he answer</a:t>
            </a:r>
            <a:r>
              <a:rPr kumimoji="1" lang="ar-KW" sz="2400" b="1" kern="0" dirty="0" smtClean="0"/>
              <a:t>:</a:t>
            </a:r>
            <a:endParaRPr kumimoji="1" lang="en-US" sz="2400" b="1" kern="0" dirty="0"/>
          </a:p>
          <a:p>
            <a:endParaRPr kumimoji="1" lang="en-US" sz="3200" kern="0" dirty="0">
              <a:solidFill>
                <a:srgbClr val="599894"/>
              </a:solidFill>
              <a:latin typeface="Century Gothic" pitchFamily="34" charset="0"/>
            </a:endParaRPr>
          </a:p>
          <a:p>
            <a:endParaRPr kumimoji="1" lang="en-US" sz="3200" kern="0" dirty="0">
              <a:solidFill>
                <a:srgbClr val="599894"/>
              </a:solidFill>
              <a:latin typeface="Century Gothic" pitchFamily="34" charset="0"/>
            </a:endParaRPr>
          </a:p>
          <a:p>
            <a:endParaRPr lang="en-US" dirty="0"/>
          </a:p>
        </p:txBody>
      </p:sp>
      <p:sp>
        <p:nvSpPr>
          <p:cNvPr id="4" name="TextBox 3"/>
          <p:cNvSpPr txBox="1"/>
          <p:nvPr/>
        </p:nvSpPr>
        <p:spPr>
          <a:xfrm>
            <a:off x="188685" y="798287"/>
            <a:ext cx="11495315" cy="1354217"/>
          </a:xfrm>
          <a:prstGeom prst="rect">
            <a:avLst/>
          </a:prstGeom>
          <a:noFill/>
        </p:spPr>
        <p:txBody>
          <a:bodyPr wrap="square" rtlCol="0">
            <a:spAutoFit/>
          </a:bodyPr>
          <a:lstStyle/>
          <a:p>
            <a:pPr marL="342900" indent="-342900">
              <a:buFontTx/>
              <a:buChar char="-"/>
            </a:pPr>
            <a:endParaRPr lang="en-US" sz="1600" b="1" dirty="0" smtClean="0">
              <a:solidFill>
                <a:srgbClr val="00ADA8"/>
              </a:solidFill>
              <a:cs typeface="Arial" pitchFamily="34" charset="0"/>
            </a:endParaRPr>
          </a:p>
          <a:p>
            <a:pPr marL="342900" indent="-342900">
              <a:buFontTx/>
              <a:buChar char="-"/>
            </a:pPr>
            <a:endParaRPr lang="ar-KW" sz="1600" b="1" dirty="0" smtClean="0">
              <a:solidFill>
                <a:srgbClr val="00ADA8"/>
              </a:solidFill>
              <a:cs typeface="Arial" pitchFamily="34" charset="0"/>
            </a:endParaRPr>
          </a:p>
          <a:p>
            <a:endParaRPr lang="en-US" sz="1600" b="1" dirty="0">
              <a:cs typeface="Arial" pitchFamily="34" charset="0"/>
            </a:endParaRPr>
          </a:p>
          <a:p>
            <a:endParaRPr lang="en-US" sz="1600" dirty="0">
              <a:cs typeface="Arial" pitchFamily="34" charset="0"/>
            </a:endParaRPr>
          </a:p>
          <a:p>
            <a:endParaRPr lang="en-US" dirty="0"/>
          </a:p>
        </p:txBody>
      </p:sp>
      <p:sp>
        <p:nvSpPr>
          <p:cNvPr id="5" name="TextBox 4"/>
          <p:cNvSpPr txBox="1"/>
          <p:nvPr/>
        </p:nvSpPr>
        <p:spPr>
          <a:xfrm>
            <a:off x="339077" y="1135532"/>
            <a:ext cx="3657600" cy="369332"/>
          </a:xfrm>
          <a:prstGeom prst="rect">
            <a:avLst/>
          </a:prstGeom>
          <a:noFill/>
        </p:spPr>
        <p:txBody>
          <a:bodyPr wrap="square" rtlCol="0">
            <a:spAutoFit/>
          </a:bodyPr>
          <a:lstStyle/>
          <a:p>
            <a:endParaRPr lang="en-US" dirty="0"/>
          </a:p>
        </p:txBody>
      </p:sp>
      <p:sp>
        <p:nvSpPr>
          <p:cNvPr id="6" name="TextBox 5"/>
          <p:cNvSpPr txBox="1"/>
          <p:nvPr/>
        </p:nvSpPr>
        <p:spPr>
          <a:xfrm>
            <a:off x="8563235" y="1147071"/>
            <a:ext cx="3491593" cy="4862870"/>
          </a:xfrm>
          <a:prstGeom prst="rect">
            <a:avLst/>
          </a:prstGeom>
          <a:noFill/>
        </p:spPr>
        <p:txBody>
          <a:bodyPr wrap="square" rtlCol="0">
            <a:spAutoFit/>
          </a:bodyPr>
          <a:lstStyle/>
          <a:p>
            <a:pPr marL="285750" indent="-285750">
              <a:buFont typeface="Arial" pitchFamily="34" charset="0"/>
              <a:buChar char="•"/>
            </a:pPr>
            <a:endParaRPr kumimoji="1" lang="en-US" sz="2000" kern="0" dirty="0" smtClean="0">
              <a:solidFill>
                <a:schemeClr val="tx2"/>
              </a:solidFill>
              <a:cs typeface="Arial" pitchFamily="34" charset="0"/>
            </a:endParaRPr>
          </a:p>
          <a:p>
            <a:r>
              <a:rPr lang="en-US" sz="2000" b="1" dirty="0" smtClean="0">
                <a:solidFill>
                  <a:srgbClr val="00ADA8"/>
                </a:solidFill>
                <a:cs typeface="Arial" pitchFamily="34" charset="0"/>
              </a:rPr>
              <a:t>- Patient C: </a:t>
            </a:r>
            <a:endParaRPr lang="en-US" sz="2000" b="1" dirty="0">
              <a:solidFill>
                <a:srgbClr val="00ADA8"/>
              </a:solidFill>
              <a:cs typeface="Arial" pitchFamily="34" charset="0"/>
            </a:endParaRPr>
          </a:p>
          <a:p>
            <a:pPr marL="342900" indent="-342900">
              <a:buFont typeface="+mj-lt"/>
              <a:buAutoNum type="arabicPeriod"/>
            </a:pPr>
            <a:endParaRPr lang="en-US" b="1" dirty="0" smtClean="0">
              <a:cs typeface="Arial" pitchFamily="34" charset="0"/>
            </a:endParaRPr>
          </a:p>
          <a:p>
            <a:r>
              <a:rPr lang="en-US" dirty="0" smtClean="0">
                <a:cs typeface="Arial" pitchFamily="34" charset="0"/>
              </a:rPr>
              <a:t> 1. High FPG </a:t>
            </a:r>
            <a:r>
              <a:rPr lang="en-US" b="1" dirty="0" smtClean="0">
                <a:cs typeface="Arial" pitchFamily="34" charset="0"/>
              </a:rPr>
              <a:t>“</a:t>
            </a:r>
            <a:r>
              <a:rPr lang="en-US" b="1" dirty="0" smtClean="0">
                <a:solidFill>
                  <a:srgbClr val="44A3C0"/>
                </a:solidFill>
                <a:cs typeface="Arial" pitchFamily="34" charset="0"/>
              </a:rPr>
              <a:t>Hyperglycemia</a:t>
            </a:r>
            <a:r>
              <a:rPr lang="en-US" dirty="0" smtClean="0">
                <a:cs typeface="Arial" pitchFamily="34" charset="0"/>
              </a:rPr>
              <a:t>” and this indicates that the patient is diabetic </a:t>
            </a:r>
          </a:p>
          <a:p>
            <a:r>
              <a:rPr lang="en-US" dirty="0" smtClean="0">
                <a:cs typeface="Arial" pitchFamily="34" charset="0"/>
              </a:rPr>
              <a:t>2.  HbA1C is raised and shows his blood glucose level was uncontrolled </a:t>
            </a:r>
            <a:r>
              <a:rPr lang="en-US" b="1" dirty="0" smtClean="0">
                <a:cs typeface="Arial" pitchFamily="34" charset="0"/>
              </a:rPr>
              <a:t>“</a:t>
            </a:r>
            <a:r>
              <a:rPr lang="en-US" b="1" dirty="0" smtClean="0">
                <a:solidFill>
                  <a:srgbClr val="44A3C0"/>
                </a:solidFill>
                <a:cs typeface="Arial" pitchFamily="34" charset="0"/>
              </a:rPr>
              <a:t>high</a:t>
            </a:r>
            <a:r>
              <a:rPr lang="en-US" dirty="0" smtClean="0">
                <a:cs typeface="Arial" pitchFamily="34" charset="0"/>
              </a:rPr>
              <a:t>” for the last 2 months.</a:t>
            </a:r>
          </a:p>
          <a:p>
            <a:r>
              <a:rPr lang="en-US" dirty="0" smtClean="0">
                <a:cs typeface="Arial" pitchFamily="34" charset="0"/>
              </a:rPr>
              <a:t> 3.  The presence of glucose in urine “</a:t>
            </a:r>
            <a:r>
              <a:rPr lang="en-US" b="1" dirty="0" err="1" smtClean="0">
                <a:solidFill>
                  <a:srgbClr val="44A3C0"/>
                </a:solidFill>
                <a:cs typeface="Arial" pitchFamily="34" charset="0"/>
              </a:rPr>
              <a:t>Glucosuria</a:t>
            </a:r>
            <a:r>
              <a:rPr lang="en-US" dirty="0" smtClean="0">
                <a:cs typeface="Arial" pitchFamily="34" charset="0"/>
              </a:rPr>
              <a:t>” which this also indicates the patient has high blood glucose level. </a:t>
            </a:r>
          </a:p>
          <a:p>
            <a:pPr marL="342900" indent="-342900">
              <a:buAutoNum type="arabicPeriod" startAt="4"/>
            </a:pPr>
            <a:r>
              <a:rPr lang="en-US" dirty="0" smtClean="0">
                <a:cs typeface="Arial" pitchFamily="34" charset="0"/>
              </a:rPr>
              <a:t>And the glucose filtration level is abnormally higher than the kidney threshold. </a:t>
            </a:r>
            <a:endParaRPr lang="en-US" b="1" dirty="0" smtClean="0">
              <a:solidFill>
                <a:srgbClr val="C00000"/>
              </a:solidFill>
              <a:cs typeface="Arial" pitchFamily="34" charset="0"/>
            </a:endParaRPr>
          </a:p>
        </p:txBody>
      </p:sp>
      <p:cxnSp>
        <p:nvCxnSpPr>
          <p:cNvPr id="7" name="Straight Connector 6"/>
          <p:cNvCxnSpPr/>
          <p:nvPr/>
        </p:nvCxnSpPr>
        <p:spPr>
          <a:xfrm>
            <a:off x="4755049" y="1687982"/>
            <a:ext cx="0" cy="4907641"/>
          </a:xfrm>
          <a:prstGeom prst="line">
            <a:avLst/>
          </a:prstGeom>
          <a:ln w="38100">
            <a:solidFill>
              <a:srgbClr val="59989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563235" y="1687982"/>
            <a:ext cx="0" cy="4907643"/>
          </a:xfrm>
          <a:prstGeom prst="line">
            <a:avLst/>
          </a:prstGeom>
          <a:ln w="38100">
            <a:solidFill>
              <a:srgbClr val="599894"/>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7820" y="1326792"/>
            <a:ext cx="4648202" cy="5386090"/>
          </a:xfrm>
          <a:prstGeom prst="rect">
            <a:avLst/>
          </a:prstGeom>
        </p:spPr>
        <p:txBody>
          <a:bodyPr wrap="square">
            <a:spAutoFit/>
          </a:bodyPr>
          <a:lstStyle/>
          <a:p>
            <a:pPr marL="342900" indent="-342900">
              <a:buFontTx/>
              <a:buChar char="-"/>
            </a:pPr>
            <a:r>
              <a:rPr lang="en-US" sz="2000" b="1" dirty="0" smtClean="0">
                <a:solidFill>
                  <a:srgbClr val="00ADA8"/>
                </a:solidFill>
                <a:cs typeface="Arial" pitchFamily="34" charset="0"/>
              </a:rPr>
              <a:t>Patient </a:t>
            </a:r>
            <a:r>
              <a:rPr lang="en-US" sz="2000" b="1" dirty="0">
                <a:solidFill>
                  <a:srgbClr val="00ADA8"/>
                </a:solidFill>
                <a:cs typeface="Arial" pitchFamily="34" charset="0"/>
              </a:rPr>
              <a:t>A : </a:t>
            </a:r>
          </a:p>
          <a:p>
            <a:pPr marL="342900" indent="-342900">
              <a:buFontTx/>
              <a:buChar char="-"/>
            </a:pPr>
            <a:endParaRPr lang="en-US" sz="2000" b="1" dirty="0">
              <a:solidFill>
                <a:srgbClr val="00ADA8"/>
              </a:solidFill>
              <a:cs typeface="Arial" pitchFamily="34" charset="0"/>
            </a:endParaRPr>
          </a:p>
          <a:p>
            <a:pPr marL="342900" indent="-342900">
              <a:buFont typeface="+mj-lt"/>
              <a:buAutoNum type="arabicPeriod"/>
            </a:pPr>
            <a:r>
              <a:rPr lang="en-US" dirty="0">
                <a:cs typeface="Arial" pitchFamily="34" charset="0"/>
              </a:rPr>
              <a:t>Very High FPG “</a:t>
            </a:r>
            <a:r>
              <a:rPr lang="en-US" b="1" dirty="0">
                <a:solidFill>
                  <a:srgbClr val="44A3C0"/>
                </a:solidFill>
                <a:cs typeface="Arial" pitchFamily="34" charset="0"/>
              </a:rPr>
              <a:t>Hyperglycemia</a:t>
            </a:r>
            <a:r>
              <a:rPr lang="en-US" dirty="0">
                <a:cs typeface="Arial" pitchFamily="34" charset="0"/>
              </a:rPr>
              <a:t>” and this indicates that the patient is diabetic</a:t>
            </a:r>
          </a:p>
          <a:p>
            <a:pPr marL="342900" indent="-342900">
              <a:buFont typeface="+mj-lt"/>
              <a:buAutoNum type="arabicPeriod"/>
            </a:pPr>
            <a:r>
              <a:rPr lang="en-US" dirty="0">
                <a:cs typeface="Arial" pitchFamily="34" charset="0"/>
              </a:rPr>
              <a:t>  HbA1C is raised which shows his blood glucose level was uncontrolled for the last 2 months, this confirms diabetes.</a:t>
            </a:r>
          </a:p>
          <a:p>
            <a:pPr marL="342900" indent="-342900">
              <a:buFont typeface="+mj-lt"/>
              <a:buAutoNum type="arabicPeriod"/>
            </a:pPr>
            <a:r>
              <a:rPr lang="en-US" dirty="0">
                <a:cs typeface="Arial" pitchFamily="34" charset="0"/>
              </a:rPr>
              <a:t>  </a:t>
            </a:r>
            <a:r>
              <a:rPr lang="en-US" b="1" dirty="0">
                <a:cs typeface="Arial" pitchFamily="34" charset="0"/>
              </a:rPr>
              <a:t>“</a:t>
            </a:r>
            <a:r>
              <a:rPr lang="en-US" b="1" dirty="0" err="1">
                <a:solidFill>
                  <a:srgbClr val="44A3C0"/>
                </a:solidFill>
                <a:cs typeface="Arial" pitchFamily="34" charset="0"/>
              </a:rPr>
              <a:t>Ketonemia</a:t>
            </a:r>
            <a:r>
              <a:rPr lang="en-US" dirty="0">
                <a:cs typeface="Arial" pitchFamily="34" charset="0"/>
              </a:rPr>
              <a:t>” and “</a:t>
            </a:r>
            <a:r>
              <a:rPr lang="en-US" b="1" dirty="0" err="1">
                <a:solidFill>
                  <a:srgbClr val="44A3C0"/>
                </a:solidFill>
                <a:cs typeface="Arial" pitchFamily="34" charset="0"/>
              </a:rPr>
              <a:t>ketonuria</a:t>
            </a:r>
            <a:r>
              <a:rPr lang="en-US" dirty="0">
                <a:cs typeface="Arial" pitchFamily="34" charset="0"/>
              </a:rPr>
              <a:t>” indicate that the patient has DKA.</a:t>
            </a:r>
          </a:p>
          <a:p>
            <a:pPr marL="342900" indent="-342900">
              <a:buFont typeface="+mj-lt"/>
              <a:buAutoNum type="arabicPeriod"/>
            </a:pPr>
            <a:r>
              <a:rPr lang="en-US" dirty="0">
                <a:cs typeface="Arial" pitchFamily="34" charset="0"/>
              </a:rPr>
              <a:t>  “</a:t>
            </a:r>
            <a:r>
              <a:rPr lang="en-US" b="1" dirty="0" err="1">
                <a:solidFill>
                  <a:srgbClr val="44A3C0"/>
                </a:solidFill>
                <a:cs typeface="Arial" pitchFamily="34" charset="0"/>
              </a:rPr>
              <a:t>Glucosuria</a:t>
            </a:r>
            <a:r>
              <a:rPr lang="en-US" dirty="0">
                <a:cs typeface="Arial" pitchFamily="34" charset="0"/>
              </a:rPr>
              <a:t>” indicates the glucose filtration level is abnormally higher than the kidney threshold. </a:t>
            </a:r>
          </a:p>
          <a:p>
            <a:pPr marL="342900" indent="-342900">
              <a:buFont typeface="+mj-lt"/>
              <a:buAutoNum type="arabicPeriod"/>
            </a:pPr>
            <a:r>
              <a:rPr lang="en-US" dirty="0">
                <a:cs typeface="Arial" pitchFamily="34" charset="0"/>
              </a:rPr>
              <a:t> The presence of protein in urine “</a:t>
            </a:r>
            <a:r>
              <a:rPr lang="en-US" b="1" dirty="0">
                <a:solidFill>
                  <a:srgbClr val="44A3C0"/>
                </a:solidFill>
                <a:cs typeface="Arial" pitchFamily="34" charset="0"/>
              </a:rPr>
              <a:t>proteinuria</a:t>
            </a:r>
            <a:r>
              <a:rPr lang="en-US" dirty="0">
                <a:cs typeface="Arial" pitchFamily="34" charset="0"/>
              </a:rPr>
              <a:t>” is caused by nephropathy (complication of uncontrolled DM). Low pH of urine “</a:t>
            </a:r>
            <a:r>
              <a:rPr lang="en-US" b="1" dirty="0">
                <a:solidFill>
                  <a:srgbClr val="44A3C0"/>
                </a:solidFill>
                <a:cs typeface="Arial" pitchFamily="34" charset="0"/>
              </a:rPr>
              <a:t>Acidic urine</a:t>
            </a:r>
            <a:r>
              <a:rPr lang="en-US" dirty="0">
                <a:cs typeface="Arial" pitchFamily="34" charset="0"/>
              </a:rPr>
              <a:t>” indicates metabolic acidosis due to increase production of ketone </a:t>
            </a:r>
            <a:r>
              <a:rPr lang="en-US" dirty="0" smtClean="0">
                <a:cs typeface="Arial" pitchFamily="34" charset="0"/>
              </a:rPr>
              <a:t>bodies</a:t>
            </a:r>
          </a:p>
          <a:p>
            <a:pPr marL="342900" indent="-342900">
              <a:buFont typeface="+mj-lt"/>
              <a:buAutoNum type="arabicPeriod"/>
            </a:pPr>
            <a:endParaRPr kumimoji="1" lang="en-US" sz="1600" kern="0" dirty="0">
              <a:solidFill>
                <a:schemeClr val="tx2"/>
              </a:solidFill>
              <a:cs typeface="Arial" pitchFamily="34" charset="0"/>
            </a:endParaRPr>
          </a:p>
        </p:txBody>
      </p:sp>
      <p:sp>
        <p:nvSpPr>
          <p:cNvPr id="10" name="Rectangle 9"/>
          <p:cNvSpPr/>
          <p:nvPr/>
        </p:nvSpPr>
        <p:spPr>
          <a:xfrm>
            <a:off x="4945731" y="1387900"/>
            <a:ext cx="3048000" cy="5740033"/>
          </a:xfrm>
          <a:prstGeom prst="rect">
            <a:avLst/>
          </a:prstGeom>
        </p:spPr>
        <p:txBody>
          <a:bodyPr wrap="square">
            <a:spAutoFit/>
          </a:bodyPr>
          <a:lstStyle/>
          <a:p>
            <a:pPr marL="285750" indent="-285750">
              <a:buFontTx/>
              <a:buChar char="-"/>
            </a:pPr>
            <a:r>
              <a:rPr lang="en-US" sz="2000" b="1" dirty="0" smtClean="0">
                <a:solidFill>
                  <a:srgbClr val="00ADA8"/>
                </a:solidFill>
                <a:cs typeface="Arial" pitchFamily="34" charset="0"/>
              </a:rPr>
              <a:t>Patient </a:t>
            </a:r>
            <a:r>
              <a:rPr lang="en-US" sz="2000" b="1" dirty="0">
                <a:solidFill>
                  <a:srgbClr val="00ADA8"/>
                </a:solidFill>
                <a:cs typeface="Arial" pitchFamily="34" charset="0"/>
              </a:rPr>
              <a:t>B : </a:t>
            </a:r>
            <a:endParaRPr lang="en-US" sz="2000" b="1" dirty="0" smtClean="0">
              <a:solidFill>
                <a:srgbClr val="00ADA8"/>
              </a:solidFill>
              <a:cs typeface="Arial" pitchFamily="34" charset="0"/>
            </a:endParaRPr>
          </a:p>
          <a:p>
            <a:pPr marL="285750" indent="-285750">
              <a:buFontTx/>
              <a:buChar char="-"/>
            </a:pPr>
            <a:endParaRPr lang="en-US" sz="2000" b="1" dirty="0">
              <a:solidFill>
                <a:srgbClr val="00ADA8"/>
              </a:solidFill>
              <a:cs typeface="Arial" pitchFamily="34" charset="0"/>
            </a:endParaRPr>
          </a:p>
          <a:p>
            <a:pPr marL="342900" indent="-342900">
              <a:lnSpc>
                <a:spcPct val="150000"/>
              </a:lnSpc>
              <a:buFont typeface="+mj-lt"/>
              <a:buAutoNum type="arabicPeriod"/>
            </a:pPr>
            <a:r>
              <a:rPr lang="en-US" dirty="0">
                <a:cs typeface="Arial" pitchFamily="34" charset="0"/>
              </a:rPr>
              <a:t> FPG is higher than normal BUT not diabetic “</a:t>
            </a:r>
            <a:r>
              <a:rPr lang="en-US" b="1" dirty="0">
                <a:solidFill>
                  <a:srgbClr val="44A3C0"/>
                </a:solidFill>
                <a:cs typeface="Arial" pitchFamily="34" charset="0"/>
              </a:rPr>
              <a:t>Pre-diabetic</a:t>
            </a:r>
            <a:r>
              <a:rPr lang="en-US" b="1" dirty="0">
                <a:cs typeface="Arial" pitchFamily="34" charset="0"/>
              </a:rPr>
              <a:t>”</a:t>
            </a:r>
            <a:r>
              <a:rPr lang="en-US" dirty="0">
                <a:cs typeface="Arial" pitchFamily="34" charset="0"/>
              </a:rPr>
              <a:t> and shows Increase risk of diabetes. </a:t>
            </a:r>
          </a:p>
          <a:p>
            <a:pPr marL="342900" indent="-342900">
              <a:lnSpc>
                <a:spcPct val="150000"/>
              </a:lnSpc>
              <a:buFont typeface="+mj-lt"/>
              <a:buAutoNum type="arabicPeriod"/>
            </a:pPr>
            <a:r>
              <a:rPr lang="en-US" dirty="0">
                <a:cs typeface="Arial" pitchFamily="34" charset="0"/>
              </a:rPr>
              <a:t> HbA1C is raised and shows his blood glucose level was uncontrolled “</a:t>
            </a:r>
            <a:r>
              <a:rPr lang="en-US" b="1" dirty="0">
                <a:cs typeface="Arial" pitchFamily="34" charset="0"/>
              </a:rPr>
              <a:t>high</a:t>
            </a:r>
            <a:r>
              <a:rPr lang="en-US" dirty="0">
                <a:cs typeface="Arial" pitchFamily="34" charset="0"/>
              </a:rPr>
              <a:t>” for the last 2 months. </a:t>
            </a:r>
            <a:endParaRPr lang="en-US" dirty="0" smtClean="0">
              <a:cs typeface="Arial" pitchFamily="34" charset="0"/>
            </a:endParaRPr>
          </a:p>
          <a:p>
            <a:pPr marL="342900" indent="-342900">
              <a:buFont typeface="+mj-lt"/>
              <a:buAutoNum type="arabicPeriod"/>
            </a:pPr>
            <a:endParaRPr lang="en-US" sz="2000" b="1" dirty="0">
              <a:solidFill>
                <a:srgbClr val="C00000"/>
              </a:solidFill>
              <a:cs typeface="Arial" pitchFamily="34" charset="0"/>
            </a:endParaRPr>
          </a:p>
          <a:p>
            <a:pPr marL="342900" indent="-342900">
              <a:buFont typeface="+mj-lt"/>
              <a:buAutoNum type="arabicPeriod"/>
            </a:pPr>
            <a:endParaRPr lang="en-US" sz="1600" b="1" dirty="0" smtClean="0">
              <a:solidFill>
                <a:srgbClr val="C00000"/>
              </a:solidFill>
              <a:cs typeface="Arial" pitchFamily="34" charset="0"/>
            </a:endParaRPr>
          </a:p>
          <a:p>
            <a:pPr marL="342900" indent="-342900">
              <a:buFont typeface="+mj-lt"/>
              <a:buAutoNum type="arabicPeriod"/>
            </a:pPr>
            <a:endParaRPr lang="en-US" sz="1600" b="1" dirty="0" smtClean="0">
              <a:solidFill>
                <a:srgbClr val="C00000"/>
              </a:solidFill>
              <a:cs typeface="Arial" pitchFamily="34" charset="0"/>
            </a:endParaRPr>
          </a:p>
          <a:p>
            <a:pPr marL="342900" indent="-342900">
              <a:buFont typeface="+mj-lt"/>
              <a:buAutoNum type="arabicPeriod"/>
            </a:pPr>
            <a:endParaRPr lang="en-US" sz="1600" b="1" dirty="0">
              <a:solidFill>
                <a:srgbClr val="C00000"/>
              </a:solidFill>
              <a:cs typeface="Arial" pitchFamily="34" charset="0"/>
            </a:endParaRPr>
          </a:p>
          <a:p>
            <a:pPr marL="342900" indent="-342900">
              <a:buFont typeface="+mj-lt"/>
              <a:buAutoNum type="arabicPeriod"/>
            </a:pPr>
            <a:endParaRPr lang="en-US" sz="1600" b="1" dirty="0" smtClean="0">
              <a:solidFill>
                <a:srgbClr val="C00000"/>
              </a:solidFill>
              <a:cs typeface="Arial" pitchFamily="34" charset="0"/>
            </a:endParaRPr>
          </a:p>
        </p:txBody>
      </p:sp>
      <p:sp>
        <p:nvSpPr>
          <p:cNvPr id="11" name="Rectangle 10"/>
          <p:cNvSpPr/>
          <p:nvPr/>
        </p:nvSpPr>
        <p:spPr>
          <a:xfrm>
            <a:off x="153463" y="6319250"/>
            <a:ext cx="3798412" cy="338554"/>
          </a:xfrm>
          <a:prstGeom prst="rect">
            <a:avLst/>
          </a:prstGeom>
        </p:spPr>
        <p:txBody>
          <a:bodyPr wrap="none">
            <a:spAutoFit/>
          </a:bodyPr>
          <a:lstStyle/>
          <a:p>
            <a:pPr marL="285750" indent="-285750">
              <a:buFont typeface="Arial" pitchFamily="34" charset="0"/>
              <a:buChar char="•"/>
            </a:pPr>
            <a:r>
              <a:rPr lang="en-US" sz="1600" b="1" dirty="0">
                <a:solidFill>
                  <a:srgbClr val="C00000"/>
                </a:solidFill>
                <a:cs typeface="Arial" pitchFamily="34" charset="0"/>
              </a:rPr>
              <a:t>The diagnosis is: </a:t>
            </a:r>
            <a:r>
              <a:rPr lang="en-US" sz="1600" b="1" dirty="0">
                <a:cs typeface="Arial" pitchFamily="34" charset="0"/>
              </a:rPr>
              <a:t>Diabetes ketoacidosis.</a:t>
            </a:r>
          </a:p>
        </p:txBody>
      </p:sp>
      <p:sp>
        <p:nvSpPr>
          <p:cNvPr id="12" name="Rectangle 11"/>
          <p:cNvSpPr/>
          <p:nvPr/>
        </p:nvSpPr>
        <p:spPr>
          <a:xfrm>
            <a:off x="4945731" y="6010848"/>
            <a:ext cx="3346086" cy="584775"/>
          </a:xfrm>
          <a:prstGeom prst="rect">
            <a:avLst/>
          </a:prstGeom>
        </p:spPr>
        <p:txBody>
          <a:bodyPr wrap="square">
            <a:spAutoFit/>
          </a:bodyPr>
          <a:lstStyle/>
          <a:p>
            <a:pPr marL="285750" indent="-285750">
              <a:buFont typeface="Arial" charset="0"/>
              <a:buChar char="•"/>
            </a:pPr>
            <a:r>
              <a:rPr lang="en-US" sz="1600" b="1" dirty="0">
                <a:solidFill>
                  <a:srgbClr val="C00000"/>
                </a:solidFill>
                <a:cs typeface="Arial" pitchFamily="34" charset="0"/>
              </a:rPr>
              <a:t>The diagnosis is</a:t>
            </a:r>
            <a:r>
              <a:rPr lang="en-US" sz="1600" dirty="0">
                <a:cs typeface="Arial" pitchFamily="34" charset="0"/>
              </a:rPr>
              <a:t>: </a:t>
            </a:r>
            <a:r>
              <a:rPr lang="en-US" sz="1600" b="1" dirty="0">
                <a:cs typeface="Arial" pitchFamily="34" charset="0"/>
              </a:rPr>
              <a:t>Impaired Fasting Glucose “</a:t>
            </a:r>
            <a:r>
              <a:rPr lang="en-US" sz="1600" b="1" dirty="0" err="1">
                <a:cs typeface="Arial" pitchFamily="34" charset="0"/>
              </a:rPr>
              <a:t>PreDiabetes</a:t>
            </a:r>
            <a:r>
              <a:rPr lang="en-US" sz="1600" b="1" dirty="0">
                <a:cs typeface="Arial" pitchFamily="34" charset="0"/>
              </a:rPr>
              <a:t>” </a:t>
            </a:r>
          </a:p>
        </p:txBody>
      </p:sp>
      <p:sp>
        <p:nvSpPr>
          <p:cNvPr id="13" name="Rectangle 12"/>
          <p:cNvSpPr/>
          <p:nvPr/>
        </p:nvSpPr>
        <p:spPr>
          <a:xfrm>
            <a:off x="8628367" y="6040902"/>
            <a:ext cx="3222353" cy="584775"/>
          </a:xfrm>
          <a:prstGeom prst="rect">
            <a:avLst/>
          </a:prstGeom>
        </p:spPr>
        <p:txBody>
          <a:bodyPr wrap="square">
            <a:spAutoFit/>
          </a:bodyPr>
          <a:lstStyle/>
          <a:p>
            <a:pPr marL="285750" indent="-285750">
              <a:buFont typeface="Arial" charset="0"/>
              <a:buChar char="•"/>
            </a:pPr>
            <a:r>
              <a:rPr lang="en-US" sz="1600" b="1" dirty="0">
                <a:solidFill>
                  <a:srgbClr val="C00000"/>
                </a:solidFill>
                <a:cs typeface="Arial" pitchFamily="34" charset="0"/>
              </a:rPr>
              <a:t>The diagnosis is</a:t>
            </a:r>
            <a:r>
              <a:rPr lang="en-US" sz="1600" b="1" dirty="0">
                <a:cs typeface="Arial" pitchFamily="34" charset="0"/>
              </a:rPr>
              <a:t>: Diabetes Mellitus with nephropathy .</a:t>
            </a:r>
            <a:endParaRPr kumimoji="1" lang="en-US" sz="1600" b="1" kern="0" dirty="0">
              <a:solidFill>
                <a:schemeClr val="tx2"/>
              </a:solidFill>
              <a:cs typeface="Arial" pitchFamily="34" charset="0"/>
            </a:endParaRPr>
          </a:p>
        </p:txBody>
      </p:sp>
    </p:spTree>
    <p:extLst>
      <p:ext uri="{BB962C8B-B14F-4D97-AF65-F5344CB8AC3E}">
        <p14:creationId xmlns:p14="http://schemas.microsoft.com/office/powerpoint/2010/main" val="262930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686" y="912834"/>
            <a:ext cx="7992788" cy="646331"/>
          </a:xfrm>
          <a:prstGeom prst="rect">
            <a:avLst/>
          </a:prstGeom>
          <a:noFill/>
        </p:spPr>
        <p:txBody>
          <a:bodyPr wrap="square" rtlCol="0">
            <a:spAutoFit/>
          </a:bodyPr>
          <a:lstStyle/>
          <a:p>
            <a:r>
              <a:rPr kumimoji="1" lang="en-US" b="1" kern="0" dirty="0">
                <a:solidFill>
                  <a:srgbClr val="00ADA8"/>
                </a:solidFill>
              </a:rPr>
              <a:t>Q1) </a:t>
            </a:r>
            <a:r>
              <a:rPr kumimoji="1" lang="en-US" b="1" kern="0" dirty="0"/>
              <a:t>A 50 year male came to the clinic with symptoms of dehydration, polyuria and polydipsia. A urine sample was taken from him with the following results:</a:t>
            </a:r>
          </a:p>
        </p:txBody>
      </p:sp>
      <p:graphicFrame>
        <p:nvGraphicFramePr>
          <p:cNvPr id="6" name="Table 5"/>
          <p:cNvGraphicFramePr>
            <a:graphicFrameLocks noGrp="1"/>
          </p:cNvGraphicFramePr>
          <p:nvPr>
            <p:extLst>
              <p:ext uri="{D42A27DB-BD31-4B8C-83A1-F6EECF244321}">
                <p14:modId xmlns:p14="http://schemas.microsoft.com/office/powerpoint/2010/main" val="343162727"/>
              </p:ext>
            </p:extLst>
          </p:nvPr>
        </p:nvGraphicFramePr>
        <p:xfrm>
          <a:off x="235857" y="1785257"/>
          <a:ext cx="8127999" cy="1915886"/>
        </p:xfrm>
        <a:graphic>
          <a:graphicData uri="http://schemas.openxmlformats.org/drawingml/2006/table">
            <a:tbl>
              <a:tblPr firstRow="1" bandRow="1">
                <a:tableStyleId>{F2DE63D5-997A-4646-A377-4702673A728D}</a:tableStyleId>
              </a:tblPr>
              <a:tblGrid>
                <a:gridCol w="2709333">
                  <a:extLst>
                    <a:ext uri="{9D8B030D-6E8A-4147-A177-3AD203B41FA5}">
                      <a16:colId xmlns="" xmlns:a16="http://schemas.microsoft.com/office/drawing/2014/main" val="20000"/>
                    </a:ext>
                  </a:extLst>
                </a:gridCol>
                <a:gridCol w="2709333">
                  <a:extLst>
                    <a:ext uri="{9D8B030D-6E8A-4147-A177-3AD203B41FA5}">
                      <a16:colId xmlns="" xmlns:a16="http://schemas.microsoft.com/office/drawing/2014/main" val="20001"/>
                    </a:ext>
                  </a:extLst>
                </a:gridCol>
                <a:gridCol w="2709333">
                  <a:extLst>
                    <a:ext uri="{9D8B030D-6E8A-4147-A177-3AD203B41FA5}">
                      <a16:colId xmlns="" xmlns:a16="http://schemas.microsoft.com/office/drawing/2014/main" val="20002"/>
                    </a:ext>
                  </a:extLst>
                </a:gridCol>
              </a:tblGrid>
              <a:tr h="390192">
                <a:tc>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sz="1600" b="1" kern="0" dirty="0" smtClean="0">
                          <a:solidFill>
                            <a:srgbClr val="00ADA8"/>
                          </a:solidFill>
                          <a:latin typeface="Cambria" pitchFamily="18" charset="0"/>
                          <a:ea typeface="+mn-ea"/>
                          <a:cs typeface="+mn-cs"/>
                        </a:rPr>
                        <a:t>Observation </a:t>
                      </a:r>
                      <a:endParaRPr kumimoji="1" lang="en-US" sz="1600" b="1" kern="0" dirty="0">
                        <a:solidFill>
                          <a:srgbClr val="00ADA8"/>
                        </a:solidFill>
                        <a:latin typeface="Cambr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kumimoji="1" lang="en-US" sz="1600" b="1" kern="0" dirty="0" smtClean="0">
                          <a:solidFill>
                            <a:srgbClr val="00ADA8"/>
                          </a:solidFill>
                          <a:latin typeface="Cambria" pitchFamily="18" charset="0"/>
                          <a:ea typeface="+mn-ea"/>
                          <a:cs typeface="+mn-cs"/>
                        </a:rPr>
                        <a:t>Comment</a:t>
                      </a:r>
                      <a:endParaRPr kumimoji="1" lang="en-US" sz="1600" b="1" kern="0" dirty="0">
                        <a:solidFill>
                          <a:srgbClr val="00ADA8"/>
                        </a:solidFill>
                        <a:latin typeface="Cambr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370840">
                <a:tc>
                  <a:txBody>
                    <a:bodyPr/>
                    <a:lstStyle/>
                    <a:p>
                      <a:pPr algn="ctr"/>
                      <a:r>
                        <a:rPr kumimoji="1" lang="en-US" sz="1600" b="1" kern="0" dirty="0" smtClean="0">
                          <a:solidFill>
                            <a:srgbClr val="599894"/>
                          </a:solidFill>
                          <a:latin typeface="Cambria" pitchFamily="18" charset="0"/>
                          <a:ea typeface="+mn-ea"/>
                          <a:cs typeface="+mn-cs"/>
                        </a:rPr>
                        <a:t>Protein </a:t>
                      </a:r>
                      <a:endParaRPr kumimoji="1" lang="en-US" sz="1600" b="1" kern="0" dirty="0">
                        <a:solidFill>
                          <a:srgbClr val="599894"/>
                        </a:solidFill>
                        <a:latin typeface="Cambr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smtClean="0"/>
                        <a:t>+++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Proteinuria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pPr algn="ctr"/>
                      <a:r>
                        <a:rPr kumimoji="1" lang="en-US" sz="1600" b="1" kern="0" dirty="0" smtClean="0">
                          <a:solidFill>
                            <a:srgbClr val="599894"/>
                          </a:solidFill>
                          <a:latin typeface="Cambria" pitchFamily="18" charset="0"/>
                          <a:ea typeface="+mn-ea"/>
                          <a:cs typeface="+mn-cs"/>
                        </a:rPr>
                        <a:t>Glucose </a:t>
                      </a:r>
                      <a:endParaRPr kumimoji="1" lang="en-US" sz="1600" b="1" kern="0" dirty="0">
                        <a:solidFill>
                          <a:srgbClr val="599894"/>
                        </a:solidFill>
                        <a:latin typeface="Cambr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smtClean="0"/>
                        <a:t>+++</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err="1" smtClean="0"/>
                        <a:t>Glucosuria</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pPr algn="ctr"/>
                      <a:r>
                        <a:rPr kumimoji="1" lang="en-US" sz="1600" b="1" kern="0" dirty="0" smtClean="0">
                          <a:solidFill>
                            <a:srgbClr val="599894"/>
                          </a:solidFill>
                          <a:latin typeface="Cambria" pitchFamily="18" charset="0"/>
                          <a:ea typeface="+mn-ea"/>
                          <a:cs typeface="+mn-cs"/>
                        </a:rPr>
                        <a:t>Ketone bodies</a:t>
                      </a:r>
                      <a:endParaRPr kumimoji="1" lang="en-US" sz="1600" b="1" kern="0" dirty="0">
                        <a:solidFill>
                          <a:srgbClr val="599894"/>
                        </a:solidFill>
                        <a:latin typeface="Cambr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smtClean="0"/>
                        <a:t>-</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Normal</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13174">
                <a:tc>
                  <a:txBody>
                    <a:bodyPr/>
                    <a:lstStyle/>
                    <a:p>
                      <a:pPr algn="ctr"/>
                      <a:r>
                        <a:rPr kumimoji="1" lang="en-US" sz="1600" b="1" kern="0" dirty="0" smtClean="0">
                          <a:solidFill>
                            <a:srgbClr val="599894"/>
                          </a:solidFill>
                          <a:latin typeface="Cambria" pitchFamily="18" charset="0"/>
                          <a:ea typeface="+mn-ea"/>
                          <a:cs typeface="+mn-cs"/>
                        </a:rPr>
                        <a:t>PH </a:t>
                      </a:r>
                      <a:endParaRPr kumimoji="1" lang="en-US" sz="1600" b="1" kern="0" dirty="0">
                        <a:solidFill>
                          <a:srgbClr val="599894"/>
                        </a:solidFill>
                        <a:latin typeface="Cambr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smtClean="0"/>
                        <a:t>6</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Acidic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7" name="TextBox 6"/>
          <p:cNvSpPr txBox="1"/>
          <p:nvPr/>
        </p:nvSpPr>
        <p:spPr>
          <a:xfrm>
            <a:off x="188686" y="3937717"/>
            <a:ext cx="7286935" cy="2585323"/>
          </a:xfrm>
          <a:prstGeom prst="rect">
            <a:avLst/>
          </a:prstGeom>
          <a:noFill/>
        </p:spPr>
        <p:txBody>
          <a:bodyPr wrap="square" rtlCol="0">
            <a:spAutoFit/>
          </a:bodyPr>
          <a:lstStyle/>
          <a:p>
            <a:r>
              <a:rPr lang="en-US" b="1" dirty="0">
                <a:solidFill>
                  <a:srgbClr val="00ADA8"/>
                </a:solidFill>
              </a:rPr>
              <a:t>Q) </a:t>
            </a:r>
            <a:r>
              <a:rPr kumimoji="1" lang="en-US" b="1" kern="0" dirty="0">
                <a:solidFill>
                  <a:srgbClr val="00ADA8"/>
                </a:solidFill>
                <a:latin typeface="Cambria" pitchFamily="18" charset="0"/>
              </a:rPr>
              <a:t>What is the most likely diagnosis ? </a:t>
            </a:r>
          </a:p>
          <a:p>
            <a:pPr lvl="1"/>
            <a:r>
              <a:rPr lang="en-US" dirty="0" smtClean="0"/>
              <a:t>Diabetes mellitus. </a:t>
            </a:r>
          </a:p>
          <a:p>
            <a:endParaRPr lang="en-US" dirty="0" smtClean="0"/>
          </a:p>
          <a:p>
            <a:r>
              <a:rPr lang="en-US" b="1" dirty="0" smtClean="0">
                <a:solidFill>
                  <a:srgbClr val="00ADA8"/>
                </a:solidFill>
              </a:rPr>
              <a:t>Q</a:t>
            </a:r>
            <a:r>
              <a:rPr lang="en-US" b="1" dirty="0">
                <a:solidFill>
                  <a:srgbClr val="00ADA8"/>
                </a:solidFill>
              </a:rPr>
              <a:t>) </a:t>
            </a:r>
            <a:r>
              <a:rPr kumimoji="1" lang="en-US" b="1" kern="0" dirty="0">
                <a:solidFill>
                  <a:srgbClr val="00ADA8"/>
                </a:solidFill>
                <a:latin typeface="Cambria" pitchFamily="18" charset="0"/>
              </a:rPr>
              <a:t>What is the reason of presence of protein in the urine sample ? </a:t>
            </a:r>
            <a:endParaRPr kumimoji="1" lang="en-US" b="1" kern="0" dirty="0" smtClean="0">
              <a:solidFill>
                <a:srgbClr val="00ADA8"/>
              </a:solidFill>
              <a:latin typeface="Cambria" pitchFamily="18" charset="0"/>
            </a:endParaRPr>
          </a:p>
          <a:p>
            <a:pPr lvl="1"/>
            <a:r>
              <a:rPr lang="en-US" dirty="0" smtClean="0"/>
              <a:t>Nephropathy.</a:t>
            </a:r>
          </a:p>
          <a:p>
            <a:endParaRPr lang="en-US" dirty="0" smtClean="0"/>
          </a:p>
          <a:p>
            <a:endParaRPr lang="en-US" dirty="0"/>
          </a:p>
          <a:p>
            <a:endParaRPr lang="en-US" dirty="0"/>
          </a:p>
          <a:p>
            <a:r>
              <a:rPr lang="en-US" dirty="0"/>
              <a:t>N.B: You might be asked to fill the “comment” </a:t>
            </a:r>
            <a:r>
              <a:rPr lang="en-US" dirty="0" smtClean="0"/>
              <a:t>column.</a:t>
            </a:r>
            <a:endParaRPr lang="en-US" dirty="0"/>
          </a:p>
        </p:txBody>
      </p:sp>
      <p:sp>
        <p:nvSpPr>
          <p:cNvPr id="8" name="object 19"/>
          <p:cNvSpPr/>
          <p:nvPr/>
        </p:nvSpPr>
        <p:spPr>
          <a:xfrm>
            <a:off x="8849288" y="1269491"/>
            <a:ext cx="3110483" cy="3613404"/>
          </a:xfrm>
          <a:prstGeom prst="rect">
            <a:avLst/>
          </a:prstGeom>
          <a:blipFill>
            <a:blip r:embed="rId3" cstate="print"/>
            <a:stretch>
              <a:fillRect/>
            </a:stretch>
          </a:blipFill>
        </p:spPr>
        <p:txBody>
          <a:bodyPr wrap="square" lIns="0" tIns="0" rIns="0" bIns="0" rtlCol="0"/>
          <a:lstStyle/>
          <a:p>
            <a:endParaRPr/>
          </a:p>
        </p:txBody>
      </p:sp>
      <p:sp>
        <p:nvSpPr>
          <p:cNvPr id="11" name="TextBox 10"/>
          <p:cNvSpPr txBox="1"/>
          <p:nvPr/>
        </p:nvSpPr>
        <p:spPr>
          <a:xfrm>
            <a:off x="101599" y="29027"/>
            <a:ext cx="4238172" cy="584775"/>
          </a:xfrm>
          <a:prstGeom prst="rect">
            <a:avLst/>
          </a:prstGeom>
          <a:noFill/>
        </p:spPr>
        <p:txBody>
          <a:bodyPr wrap="square" rtlCol="0">
            <a:spAutoFit/>
          </a:bodyPr>
          <a:lstStyle/>
          <a:p>
            <a:r>
              <a:rPr kumimoji="1" lang="en-US" sz="3200" kern="0" dirty="0">
                <a:solidFill>
                  <a:srgbClr val="599894"/>
                </a:solidFill>
                <a:latin typeface="Century Gothic" pitchFamily="34" charset="0"/>
              </a:rPr>
              <a:t>Test </a:t>
            </a:r>
            <a:r>
              <a:rPr kumimoji="1" lang="en-US" sz="3200" kern="0">
                <a:solidFill>
                  <a:srgbClr val="599894"/>
                </a:solidFill>
                <a:latin typeface="Century Gothic" pitchFamily="34" charset="0"/>
              </a:rPr>
              <a:t>Your </a:t>
            </a:r>
            <a:r>
              <a:rPr kumimoji="1" lang="en-US" sz="3200" kern="0" smtClean="0">
                <a:solidFill>
                  <a:srgbClr val="599894"/>
                </a:solidFill>
                <a:latin typeface="Century Gothic" pitchFamily="34" charset="0"/>
              </a:rPr>
              <a:t>Self</a:t>
            </a:r>
            <a:endParaRPr kumimoji="1" lang="en-US" sz="3200" kern="0" dirty="0" smtClean="0">
              <a:solidFill>
                <a:srgbClr val="599894"/>
              </a:solidFill>
              <a:latin typeface="Century Gothic" pitchFamily="34" charset="0"/>
            </a:endParaRPr>
          </a:p>
        </p:txBody>
      </p:sp>
    </p:spTree>
    <p:extLst>
      <p:ext uri="{BB962C8B-B14F-4D97-AF65-F5344CB8AC3E}">
        <p14:creationId xmlns:p14="http://schemas.microsoft.com/office/powerpoint/2010/main" val="3398713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33109094"/>
              </p:ext>
            </p:extLst>
          </p:nvPr>
        </p:nvGraphicFramePr>
        <p:xfrm>
          <a:off x="325382" y="1763010"/>
          <a:ext cx="5994400" cy="2834640"/>
        </p:xfrm>
        <a:graphic>
          <a:graphicData uri="http://schemas.openxmlformats.org/drawingml/2006/table">
            <a:tbl>
              <a:tblPr firstRow="1" bandRow="1">
                <a:tableStyleId>{F2DE63D5-997A-4646-A377-4702673A728D}</a:tableStyleId>
              </a:tblPr>
              <a:tblGrid>
                <a:gridCol w="1928494">
                  <a:extLst>
                    <a:ext uri="{9D8B030D-6E8A-4147-A177-3AD203B41FA5}">
                      <a16:colId xmlns="" xmlns:a16="http://schemas.microsoft.com/office/drawing/2014/main" val="20000"/>
                    </a:ext>
                  </a:extLst>
                </a:gridCol>
                <a:gridCol w="2057059">
                  <a:extLst>
                    <a:ext uri="{9D8B030D-6E8A-4147-A177-3AD203B41FA5}">
                      <a16:colId xmlns="" xmlns:a16="http://schemas.microsoft.com/office/drawing/2014/main" val="20001"/>
                    </a:ext>
                  </a:extLst>
                </a:gridCol>
                <a:gridCol w="2008847">
                  <a:extLst>
                    <a:ext uri="{9D8B030D-6E8A-4147-A177-3AD203B41FA5}">
                      <a16:colId xmlns="" xmlns:a16="http://schemas.microsoft.com/office/drawing/2014/main" val="20002"/>
                    </a:ext>
                  </a:extLst>
                </a:gridCol>
              </a:tblGrid>
              <a:tr h="591120">
                <a:tc>
                  <a:txBody>
                    <a:bodyPr/>
                    <a:lstStyle/>
                    <a:p>
                      <a:pPr algn="ctr"/>
                      <a:endParaRPr lang="en-US" sz="1800" b="1" dirty="0">
                        <a:latin typeface="Cr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sz="1800" b="1" kern="0" dirty="0" smtClean="0">
                          <a:solidFill>
                            <a:srgbClr val="00ADA8"/>
                          </a:solidFill>
                          <a:latin typeface="Cribri"/>
                          <a:ea typeface="+mn-ea"/>
                          <a:cs typeface="+mn-cs"/>
                        </a:rPr>
                        <a:t>Observation </a:t>
                      </a:r>
                    </a:p>
                    <a:p>
                      <a:pPr algn="ctr"/>
                      <a:endParaRPr kumimoji="1" lang="en-US" sz="1800" b="1" kern="0" dirty="0">
                        <a:solidFill>
                          <a:srgbClr val="00ADA8"/>
                        </a:solidFill>
                        <a:latin typeface="Cr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sz="1800" b="1" kern="0" dirty="0" smtClean="0">
                          <a:solidFill>
                            <a:srgbClr val="00ADA8"/>
                          </a:solidFill>
                          <a:latin typeface="Cribri"/>
                          <a:ea typeface="+mn-ea"/>
                          <a:cs typeface="+mn-cs"/>
                        </a:rPr>
                        <a:t>Comment</a:t>
                      </a:r>
                    </a:p>
                    <a:p>
                      <a:pPr marL="0" algn="ctr" defTabSz="914400" rtl="0" eaLnBrk="1" latinLnBrk="0" hangingPunct="1"/>
                      <a:endParaRPr kumimoji="1" lang="en-US" sz="1800" b="1" kern="0" dirty="0">
                        <a:solidFill>
                          <a:srgbClr val="00ADA8"/>
                        </a:solidFill>
                        <a:latin typeface="Cr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337783">
                <a:tc>
                  <a:txBody>
                    <a:bodyPr/>
                    <a:lstStyle/>
                    <a:p>
                      <a:pPr marL="0" algn="ctr" defTabSz="914400" rtl="0" eaLnBrk="1" latinLnBrk="0" hangingPunct="1"/>
                      <a:r>
                        <a:rPr kumimoji="1" lang="en-US" sz="1800" b="1" kern="0" dirty="0" smtClean="0">
                          <a:solidFill>
                            <a:srgbClr val="599894"/>
                          </a:solidFill>
                          <a:latin typeface="Cribri"/>
                          <a:ea typeface="+mn-ea"/>
                          <a:cs typeface="+mn-cs"/>
                        </a:rPr>
                        <a:t>Color </a:t>
                      </a:r>
                      <a:endParaRPr kumimoji="1" lang="en-US" sz="1800" b="1" kern="0" dirty="0">
                        <a:solidFill>
                          <a:srgbClr val="599894"/>
                        </a:solidFill>
                        <a:latin typeface="Cr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smtClean="0">
                          <a:latin typeface="Cribri"/>
                        </a:rPr>
                        <a:t>Colorless</a:t>
                      </a:r>
                      <a:endParaRPr kumimoji="1" lang="en-US" sz="1600" b="1" kern="0" dirty="0">
                        <a:solidFill>
                          <a:schemeClr val="tx2"/>
                        </a:solidFill>
                        <a:latin typeface="Cr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600" dirty="0" smtClean="0">
                          <a:latin typeface="Cribri"/>
                        </a:rPr>
                        <a:t>Polyuria </a:t>
                      </a:r>
                      <a:endParaRPr kumimoji="1" lang="en-US" sz="1600" b="1" kern="0" dirty="0">
                        <a:solidFill>
                          <a:schemeClr val="tx2"/>
                        </a:solidFill>
                        <a:latin typeface="Cr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37783">
                <a:tc>
                  <a:txBody>
                    <a:bodyPr/>
                    <a:lstStyle/>
                    <a:p>
                      <a:pPr marL="0" algn="ctr" defTabSz="914400" rtl="0" eaLnBrk="1" latinLnBrk="0" hangingPunct="1"/>
                      <a:r>
                        <a:rPr kumimoji="1" lang="en-US" sz="1800" b="1" kern="0" dirty="0" smtClean="0">
                          <a:solidFill>
                            <a:srgbClr val="599894"/>
                          </a:solidFill>
                          <a:latin typeface="Cribri"/>
                          <a:ea typeface="+mn-ea"/>
                          <a:cs typeface="+mn-cs"/>
                        </a:rPr>
                        <a:t>Odor </a:t>
                      </a:r>
                      <a:endParaRPr kumimoji="1" lang="en-US" sz="1800" b="1" kern="0" dirty="0">
                        <a:solidFill>
                          <a:srgbClr val="599894"/>
                        </a:solidFill>
                        <a:latin typeface="Cr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smtClean="0">
                          <a:latin typeface="Cribri"/>
                        </a:rPr>
                        <a:t>Fruity</a:t>
                      </a:r>
                      <a:endParaRPr kumimoji="1" lang="en-US" sz="1600" b="1" kern="0" dirty="0">
                        <a:solidFill>
                          <a:schemeClr val="tx2"/>
                        </a:solidFill>
                        <a:latin typeface="Cr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600" dirty="0" smtClean="0">
                          <a:latin typeface="Cribri"/>
                        </a:rPr>
                        <a:t>Ketones </a:t>
                      </a:r>
                      <a:endParaRPr kumimoji="1" lang="en-US" sz="1600" b="1" kern="0" dirty="0">
                        <a:solidFill>
                          <a:schemeClr val="tx2"/>
                        </a:solidFill>
                        <a:latin typeface="Cr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40269">
                <a:tc>
                  <a:txBody>
                    <a:bodyPr/>
                    <a:lstStyle/>
                    <a:p>
                      <a:pPr algn="ctr"/>
                      <a:r>
                        <a:rPr kumimoji="1" lang="en-US" sz="1800" b="1" kern="0" dirty="0" smtClean="0">
                          <a:solidFill>
                            <a:srgbClr val="599894"/>
                          </a:solidFill>
                          <a:latin typeface="Cribri"/>
                          <a:ea typeface="+mn-ea"/>
                          <a:cs typeface="+mn-cs"/>
                        </a:rPr>
                        <a:t>Protein </a:t>
                      </a:r>
                      <a:endParaRPr kumimoji="1" lang="en-US" sz="1800" b="1" kern="0" dirty="0">
                        <a:solidFill>
                          <a:srgbClr val="599894"/>
                        </a:solidFill>
                        <a:latin typeface="Cr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smtClean="0">
                          <a:latin typeface="Cribri"/>
                        </a:rPr>
                        <a:t>-</a:t>
                      </a:r>
                      <a:endParaRPr lang="en-US" sz="1600" dirty="0">
                        <a:latin typeface="Cr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ribri"/>
                        </a:rPr>
                        <a:t>Normal </a:t>
                      </a:r>
                      <a:endParaRPr lang="en-US" sz="1600" dirty="0">
                        <a:latin typeface="Cr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37783">
                <a:tc>
                  <a:txBody>
                    <a:bodyPr/>
                    <a:lstStyle/>
                    <a:p>
                      <a:pPr algn="ctr"/>
                      <a:r>
                        <a:rPr kumimoji="1" lang="en-US" sz="1800" b="1" kern="0" dirty="0" smtClean="0">
                          <a:solidFill>
                            <a:srgbClr val="599894"/>
                          </a:solidFill>
                          <a:latin typeface="Cribri"/>
                          <a:ea typeface="+mn-ea"/>
                          <a:cs typeface="+mn-cs"/>
                        </a:rPr>
                        <a:t>Glucose </a:t>
                      </a:r>
                      <a:endParaRPr kumimoji="1" lang="en-US" sz="1800" b="1" kern="0" dirty="0">
                        <a:solidFill>
                          <a:srgbClr val="599894"/>
                        </a:solidFill>
                        <a:latin typeface="Cr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smtClean="0">
                          <a:latin typeface="Cribri"/>
                        </a:rPr>
                        <a:t>+++</a:t>
                      </a:r>
                      <a:endParaRPr lang="en-US" sz="1600" dirty="0">
                        <a:latin typeface="Cr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err="1" smtClean="0">
                          <a:latin typeface="Cribri"/>
                        </a:rPr>
                        <a:t>Glucosuria</a:t>
                      </a:r>
                      <a:endParaRPr lang="en-US" sz="1600" dirty="0">
                        <a:latin typeface="Cr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37783">
                <a:tc>
                  <a:txBody>
                    <a:bodyPr/>
                    <a:lstStyle/>
                    <a:p>
                      <a:pPr algn="ctr"/>
                      <a:r>
                        <a:rPr kumimoji="1" lang="en-US" sz="1800" b="1" kern="0" dirty="0" smtClean="0">
                          <a:solidFill>
                            <a:srgbClr val="599894"/>
                          </a:solidFill>
                          <a:latin typeface="Cribri"/>
                          <a:ea typeface="+mn-ea"/>
                          <a:cs typeface="+mn-cs"/>
                        </a:rPr>
                        <a:t>Ketone bodies</a:t>
                      </a:r>
                      <a:endParaRPr kumimoji="1" lang="en-US" sz="1800" b="1" kern="0" dirty="0">
                        <a:solidFill>
                          <a:srgbClr val="599894"/>
                        </a:solidFill>
                        <a:latin typeface="Cr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smtClean="0">
                          <a:latin typeface="Cribri"/>
                        </a:rPr>
                        <a:t>+++ </a:t>
                      </a:r>
                      <a:endParaRPr lang="en-US" sz="1600" dirty="0">
                        <a:latin typeface="Cr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err="1" smtClean="0">
                          <a:latin typeface="Cribri"/>
                        </a:rPr>
                        <a:t>Ketonuria</a:t>
                      </a:r>
                      <a:endParaRPr lang="en-US" sz="1600" dirty="0">
                        <a:latin typeface="Cr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37783">
                <a:tc>
                  <a:txBody>
                    <a:bodyPr/>
                    <a:lstStyle/>
                    <a:p>
                      <a:pPr algn="ctr"/>
                      <a:r>
                        <a:rPr kumimoji="1" lang="en-US" sz="1800" b="1" kern="0" dirty="0" smtClean="0">
                          <a:solidFill>
                            <a:srgbClr val="599894"/>
                          </a:solidFill>
                          <a:latin typeface="Cribri"/>
                          <a:ea typeface="+mn-ea"/>
                          <a:cs typeface="+mn-cs"/>
                        </a:rPr>
                        <a:t>PH </a:t>
                      </a:r>
                      <a:endParaRPr kumimoji="1" lang="en-US" sz="1800" b="1" kern="0" dirty="0">
                        <a:solidFill>
                          <a:srgbClr val="599894"/>
                        </a:solidFill>
                        <a:latin typeface="Cr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smtClean="0">
                          <a:latin typeface="Cribri"/>
                        </a:rPr>
                        <a:t>6</a:t>
                      </a:r>
                      <a:endParaRPr lang="en-US" sz="1600" dirty="0">
                        <a:latin typeface="Cr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ribri"/>
                        </a:rPr>
                        <a:t>Acidic</a:t>
                      </a:r>
                      <a:endParaRPr lang="en-US" sz="1600" dirty="0">
                        <a:latin typeface="Cr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7" name="TextBox 6"/>
          <p:cNvSpPr txBox="1"/>
          <p:nvPr/>
        </p:nvSpPr>
        <p:spPr>
          <a:xfrm>
            <a:off x="325382" y="702216"/>
            <a:ext cx="9007304" cy="1323439"/>
          </a:xfrm>
          <a:prstGeom prst="rect">
            <a:avLst/>
          </a:prstGeom>
          <a:noFill/>
        </p:spPr>
        <p:txBody>
          <a:bodyPr wrap="square" rtlCol="0">
            <a:spAutoFit/>
          </a:bodyPr>
          <a:lstStyle/>
          <a:p>
            <a:r>
              <a:rPr kumimoji="1" lang="en-US" b="1" kern="0" dirty="0">
                <a:solidFill>
                  <a:srgbClr val="00ADA8"/>
                </a:solidFill>
              </a:rPr>
              <a:t>Q1)</a:t>
            </a:r>
            <a:r>
              <a:rPr kumimoji="1" lang="en-US" b="1" kern="0" dirty="0"/>
              <a:t> </a:t>
            </a:r>
            <a:r>
              <a:rPr kumimoji="1" lang="en-US" sz="2000" b="1" kern="0" dirty="0"/>
              <a:t>A known diabetic was presented to the emergency room with symptom of confusion, weakness, fruity breath, nausea and vomiting, the picture </a:t>
            </a:r>
            <a:r>
              <a:rPr kumimoji="1" lang="en-US" sz="2000" b="1" kern="0" dirty="0" err="1"/>
              <a:t>showes</a:t>
            </a:r>
            <a:r>
              <a:rPr kumimoji="1" lang="en-US" sz="2000" b="1" kern="0" dirty="0"/>
              <a:t> the results of his urine dipstick test</a:t>
            </a:r>
            <a:r>
              <a:rPr kumimoji="1" lang="en-US" sz="2000" b="1" kern="0" dirty="0" smtClean="0"/>
              <a:t>:</a:t>
            </a:r>
          </a:p>
          <a:p>
            <a:endParaRPr kumimoji="1" lang="en-US" sz="2000" b="1" kern="0" dirty="0">
              <a:solidFill>
                <a:schemeClr val="tx2"/>
              </a:solidFill>
            </a:endParaRPr>
          </a:p>
        </p:txBody>
      </p:sp>
      <p:sp>
        <p:nvSpPr>
          <p:cNvPr id="9" name="TextBox 8"/>
          <p:cNvSpPr txBox="1"/>
          <p:nvPr/>
        </p:nvSpPr>
        <p:spPr>
          <a:xfrm>
            <a:off x="325382" y="4674935"/>
            <a:ext cx="5030389" cy="2169825"/>
          </a:xfrm>
          <a:prstGeom prst="rect">
            <a:avLst/>
          </a:prstGeom>
          <a:noFill/>
        </p:spPr>
        <p:txBody>
          <a:bodyPr wrap="square" rtlCol="0">
            <a:spAutoFit/>
          </a:bodyPr>
          <a:lstStyle/>
          <a:p>
            <a:r>
              <a:rPr lang="en-US" b="1" dirty="0">
                <a:solidFill>
                  <a:srgbClr val="00ADA8"/>
                </a:solidFill>
              </a:rPr>
              <a:t>Q) What is your most likely diagnosis ?</a:t>
            </a:r>
          </a:p>
          <a:p>
            <a:pPr lvl="1"/>
            <a:r>
              <a:rPr lang="en-US" b="1" dirty="0"/>
              <a:t> </a:t>
            </a:r>
            <a:r>
              <a:rPr lang="en-US" dirty="0"/>
              <a:t>Diabetic </a:t>
            </a:r>
            <a:r>
              <a:rPr lang="en-US" dirty="0" smtClean="0"/>
              <a:t>ketoacidosis.</a:t>
            </a:r>
            <a:endParaRPr lang="en-US" dirty="0"/>
          </a:p>
          <a:p>
            <a:r>
              <a:rPr lang="en-US" b="1" dirty="0" smtClean="0">
                <a:solidFill>
                  <a:srgbClr val="00ADA8"/>
                </a:solidFill>
              </a:rPr>
              <a:t>Q</a:t>
            </a:r>
            <a:r>
              <a:rPr lang="en-US" b="1" dirty="0">
                <a:solidFill>
                  <a:srgbClr val="00ADA8"/>
                </a:solidFill>
              </a:rPr>
              <a:t>) Name the three molecules of ketone bodies </a:t>
            </a:r>
            <a:r>
              <a:rPr lang="en-US" b="1" dirty="0" smtClean="0">
                <a:solidFill>
                  <a:srgbClr val="00ADA8"/>
                </a:solidFill>
              </a:rPr>
              <a:t>?</a:t>
            </a:r>
            <a:endParaRPr lang="en-US" b="1" dirty="0">
              <a:solidFill>
                <a:srgbClr val="00ADA8"/>
              </a:solidFill>
            </a:endParaRPr>
          </a:p>
          <a:p>
            <a:pPr marL="800100" lvl="1" indent="-342900">
              <a:lnSpc>
                <a:spcPct val="150000"/>
              </a:lnSpc>
              <a:buFont typeface="+mj-lt"/>
              <a:buAutoNum type="arabicPeriod"/>
            </a:pPr>
            <a:r>
              <a:rPr lang="en-US" dirty="0"/>
              <a:t>Acetoacetate </a:t>
            </a:r>
            <a:r>
              <a:rPr lang="en-US" dirty="0" smtClean="0"/>
              <a:t>.</a:t>
            </a:r>
            <a:endParaRPr lang="en-US" dirty="0"/>
          </a:p>
          <a:p>
            <a:pPr marL="800100" lvl="1" indent="-342900">
              <a:lnSpc>
                <a:spcPct val="150000"/>
              </a:lnSpc>
              <a:buFont typeface="+mj-lt"/>
              <a:buAutoNum type="arabicPeriod"/>
            </a:pPr>
            <a:r>
              <a:rPr lang="en-US" dirty="0"/>
              <a:t>Acetone </a:t>
            </a:r>
            <a:r>
              <a:rPr lang="en-US" dirty="0" smtClean="0"/>
              <a:t>.</a:t>
            </a:r>
            <a:endParaRPr lang="en-US" dirty="0"/>
          </a:p>
          <a:p>
            <a:pPr marL="800100" lvl="1" indent="-342900">
              <a:lnSpc>
                <a:spcPct val="150000"/>
              </a:lnSpc>
              <a:buFont typeface="+mj-lt"/>
              <a:buAutoNum type="arabicPeriod"/>
            </a:pPr>
            <a:r>
              <a:rPr lang="el-GR" dirty="0"/>
              <a:t>β-</a:t>
            </a:r>
            <a:r>
              <a:rPr lang="en-US" dirty="0" err="1" smtClean="0"/>
              <a:t>Hydroxybutyrate</a:t>
            </a:r>
            <a:r>
              <a:rPr lang="en-US" dirty="0" smtClean="0"/>
              <a:t>.</a:t>
            </a:r>
            <a:endParaRPr kumimoji="1" lang="en-US" kern="0" dirty="0">
              <a:solidFill>
                <a:schemeClr val="tx2"/>
              </a:solidFill>
              <a:latin typeface="Cribri"/>
            </a:endParaRPr>
          </a:p>
        </p:txBody>
      </p:sp>
      <p:sp>
        <p:nvSpPr>
          <p:cNvPr id="8" name="object 16"/>
          <p:cNvSpPr/>
          <p:nvPr/>
        </p:nvSpPr>
        <p:spPr>
          <a:xfrm>
            <a:off x="9187543" y="1763010"/>
            <a:ext cx="2649291" cy="3451028"/>
          </a:xfrm>
          <a:prstGeom prst="rect">
            <a:avLst/>
          </a:prstGeom>
          <a:blipFill>
            <a:blip r:embed="rId2" cstate="print"/>
            <a:stretch>
              <a:fillRect/>
            </a:stretch>
          </a:blipFill>
        </p:spPr>
        <p:txBody>
          <a:bodyPr wrap="square" lIns="0" tIns="0" rIns="0" bIns="0" rtlCol="0"/>
          <a:lstStyle/>
          <a:p>
            <a:endParaRPr/>
          </a:p>
        </p:txBody>
      </p:sp>
      <p:sp>
        <p:nvSpPr>
          <p:cNvPr id="12" name="TextBox 11"/>
          <p:cNvSpPr txBox="1"/>
          <p:nvPr/>
        </p:nvSpPr>
        <p:spPr>
          <a:xfrm>
            <a:off x="101599" y="29027"/>
            <a:ext cx="4238172" cy="584775"/>
          </a:xfrm>
          <a:prstGeom prst="rect">
            <a:avLst/>
          </a:prstGeom>
          <a:noFill/>
        </p:spPr>
        <p:txBody>
          <a:bodyPr wrap="square" rtlCol="0">
            <a:spAutoFit/>
          </a:bodyPr>
          <a:lstStyle/>
          <a:p>
            <a:r>
              <a:rPr kumimoji="1" lang="en-US" sz="3200" kern="0" dirty="0">
                <a:solidFill>
                  <a:srgbClr val="599894"/>
                </a:solidFill>
                <a:latin typeface="Century Gothic" pitchFamily="34" charset="0"/>
              </a:rPr>
              <a:t>Test </a:t>
            </a:r>
            <a:r>
              <a:rPr kumimoji="1" lang="en-US" sz="3200" kern="0">
                <a:solidFill>
                  <a:srgbClr val="599894"/>
                </a:solidFill>
                <a:latin typeface="Century Gothic" pitchFamily="34" charset="0"/>
              </a:rPr>
              <a:t>Your </a:t>
            </a:r>
            <a:r>
              <a:rPr kumimoji="1" lang="en-US" sz="3200" kern="0" smtClean="0">
                <a:solidFill>
                  <a:srgbClr val="599894"/>
                </a:solidFill>
                <a:latin typeface="Century Gothic" pitchFamily="34" charset="0"/>
              </a:rPr>
              <a:t>Self</a:t>
            </a:r>
            <a:endParaRPr kumimoji="1" lang="en-US" sz="3200" kern="0" dirty="0" smtClean="0">
              <a:solidFill>
                <a:srgbClr val="599894"/>
              </a:solidFill>
              <a:latin typeface="Century Gothic" pitchFamily="34" charset="0"/>
            </a:endParaRPr>
          </a:p>
        </p:txBody>
      </p:sp>
    </p:spTree>
    <p:extLst>
      <p:ext uri="{BB962C8B-B14F-4D97-AF65-F5344CB8AC3E}">
        <p14:creationId xmlns:p14="http://schemas.microsoft.com/office/powerpoint/2010/main" val="446691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113" y="767691"/>
            <a:ext cx="11049191" cy="1323439"/>
          </a:xfrm>
          <a:prstGeom prst="rect">
            <a:avLst/>
          </a:prstGeom>
          <a:noFill/>
        </p:spPr>
        <p:txBody>
          <a:bodyPr wrap="square" rtlCol="0">
            <a:spAutoFit/>
          </a:bodyPr>
          <a:lstStyle/>
          <a:p>
            <a:r>
              <a:rPr kumimoji="1" lang="en-US" sz="2000" b="1" kern="0" dirty="0">
                <a:solidFill>
                  <a:srgbClr val="00ADA8"/>
                </a:solidFill>
              </a:rPr>
              <a:t>Q) </a:t>
            </a:r>
            <a:r>
              <a:rPr kumimoji="1" lang="en-US" sz="2000" b="1" kern="0" dirty="0"/>
              <a:t>60 year old female presented with polyphagia, fatigue and blurred vision. She is retired since 13 years staying at home most of the time. Despite losing weight, her BMI is 33. She mentioned that she had to wake up during the night to urinate in the pas 3 weeks. She has no family history of diabetes. The general practitioner ordered a blood glucose tests and the results were as the following: </a:t>
            </a:r>
          </a:p>
        </p:txBody>
      </p:sp>
      <p:graphicFrame>
        <p:nvGraphicFramePr>
          <p:cNvPr id="5" name="Table 4"/>
          <p:cNvGraphicFramePr>
            <a:graphicFrameLocks noGrp="1"/>
          </p:cNvGraphicFramePr>
          <p:nvPr>
            <p:extLst>
              <p:ext uri="{D42A27DB-BD31-4B8C-83A1-F6EECF244321}">
                <p14:modId xmlns:p14="http://schemas.microsoft.com/office/powerpoint/2010/main" val="565462932"/>
              </p:ext>
            </p:extLst>
          </p:nvPr>
        </p:nvGraphicFramePr>
        <p:xfrm>
          <a:off x="232229" y="2140391"/>
          <a:ext cx="7373256" cy="1310640"/>
        </p:xfrm>
        <a:graphic>
          <a:graphicData uri="http://schemas.openxmlformats.org/drawingml/2006/table">
            <a:tbl>
              <a:tblPr firstRow="1" bandRow="1">
                <a:tableStyleId>{F2DE63D5-997A-4646-A377-4702673A728D}</a:tableStyleId>
              </a:tblPr>
              <a:tblGrid>
                <a:gridCol w="2457752">
                  <a:extLst>
                    <a:ext uri="{9D8B030D-6E8A-4147-A177-3AD203B41FA5}">
                      <a16:colId xmlns="" xmlns:a16="http://schemas.microsoft.com/office/drawing/2014/main" val="20000"/>
                    </a:ext>
                  </a:extLst>
                </a:gridCol>
                <a:gridCol w="2457752">
                  <a:extLst>
                    <a:ext uri="{9D8B030D-6E8A-4147-A177-3AD203B41FA5}">
                      <a16:colId xmlns="" xmlns:a16="http://schemas.microsoft.com/office/drawing/2014/main" val="20001"/>
                    </a:ext>
                  </a:extLst>
                </a:gridCol>
                <a:gridCol w="2457752">
                  <a:extLst>
                    <a:ext uri="{9D8B030D-6E8A-4147-A177-3AD203B41FA5}">
                      <a16:colId xmlns="" xmlns:a16="http://schemas.microsoft.com/office/drawing/2014/main" val="20002"/>
                    </a:ext>
                  </a:extLst>
                </a:gridCol>
              </a:tblGrid>
              <a:tr h="251356">
                <a:tc>
                  <a:txBody>
                    <a:bodyPr/>
                    <a:lstStyle/>
                    <a:p>
                      <a:pPr marL="0" algn="l" defTabSz="914400" rtl="0" eaLnBrk="1" latinLnBrk="0" hangingPunct="1"/>
                      <a:endParaRPr kumimoji="1" lang="en-US" sz="1800" b="1" kern="0" dirty="0">
                        <a:solidFill>
                          <a:schemeClr val="tx2"/>
                        </a:solidFill>
                        <a:latin typeface="Cr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kumimoji="1" lang="en-US" sz="1800" b="1" kern="0" dirty="0" smtClean="0">
                          <a:solidFill>
                            <a:srgbClr val="00ADA8"/>
                          </a:solidFill>
                          <a:latin typeface="Cribri"/>
                          <a:ea typeface="+mn-ea"/>
                          <a:cs typeface="+mn-cs"/>
                        </a:rPr>
                        <a:t>Result</a:t>
                      </a:r>
                      <a:endParaRPr kumimoji="1" lang="en-US" sz="1800" b="1" kern="0" dirty="0">
                        <a:solidFill>
                          <a:srgbClr val="00ADA8"/>
                        </a:solidFill>
                        <a:latin typeface="Cr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kumimoji="1" lang="en-US" sz="1800" b="1" kern="0" dirty="0" smtClean="0">
                          <a:solidFill>
                            <a:srgbClr val="00ADA8"/>
                          </a:solidFill>
                          <a:latin typeface="Cribri"/>
                          <a:ea typeface="+mn-ea"/>
                          <a:cs typeface="+mn-cs"/>
                        </a:rPr>
                        <a:t>Normal Range</a:t>
                      </a:r>
                      <a:endParaRPr kumimoji="1" lang="en-US" sz="1800" b="1" kern="0" dirty="0">
                        <a:solidFill>
                          <a:srgbClr val="00ADA8"/>
                        </a:solidFill>
                        <a:latin typeface="Cr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392528">
                <a:tc>
                  <a:txBody>
                    <a:bodyPr/>
                    <a:lstStyle/>
                    <a:p>
                      <a:pPr marL="0" algn="ctr" defTabSz="914400" rtl="0" eaLnBrk="1" latinLnBrk="0" hangingPunct="1"/>
                      <a:r>
                        <a:rPr kumimoji="1" lang="en-US" sz="1800" b="1" kern="0" dirty="0" smtClean="0">
                          <a:solidFill>
                            <a:srgbClr val="599894"/>
                          </a:solidFill>
                          <a:latin typeface="Cribri"/>
                          <a:ea typeface="+mn-ea"/>
                          <a:cs typeface="+mn-cs"/>
                        </a:rPr>
                        <a:t>OGTT</a:t>
                      </a:r>
                      <a:endParaRPr kumimoji="1" lang="en-US" sz="1800" b="1" kern="0" dirty="0">
                        <a:solidFill>
                          <a:srgbClr val="599894"/>
                        </a:solidFill>
                        <a:latin typeface="Cr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smtClean="0"/>
                        <a:t>231 mg\dl </a:t>
                      </a:r>
                    </a:p>
                    <a:p>
                      <a:pPr algn="ctr"/>
                      <a:r>
                        <a:rPr lang="en-US" sz="1600" dirty="0" smtClean="0"/>
                        <a:t>   (12.8 </a:t>
                      </a:r>
                      <a:r>
                        <a:rPr lang="en-US" sz="1600" dirty="0" err="1" smtClean="0"/>
                        <a:t>mmol</a:t>
                      </a:r>
                      <a:r>
                        <a:rPr lang="en-US" sz="1600" dirty="0" smtClean="0"/>
                        <a:t>\L) </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 &lt;</a:t>
                      </a:r>
                      <a:r>
                        <a:rPr lang="en-US" sz="1600" baseline="0" dirty="0" smtClean="0"/>
                        <a:t> 140 mg</a:t>
                      </a:r>
                      <a:r>
                        <a:rPr lang="en-US" sz="1600" dirty="0" smtClean="0"/>
                        <a:t>\</a:t>
                      </a:r>
                      <a:r>
                        <a:rPr lang="en-US" sz="1600" baseline="0" dirty="0" smtClean="0"/>
                        <a:t> dl</a:t>
                      </a:r>
                      <a:r>
                        <a:rPr lang="en-US" sz="1600" dirty="0" smtClean="0"/>
                        <a:t>    </a:t>
                      </a:r>
                    </a:p>
                    <a:p>
                      <a:pPr algn="ctr"/>
                      <a:r>
                        <a:rPr lang="en-US" sz="1600" dirty="0" smtClean="0"/>
                        <a:t>&lt; 7.8 </a:t>
                      </a:r>
                      <a:r>
                        <a:rPr lang="en-US" sz="1600" dirty="0" err="1" smtClean="0"/>
                        <a:t>mmol</a:t>
                      </a:r>
                      <a:r>
                        <a:rPr lang="en-US" sz="1600" dirty="0" smtClean="0"/>
                        <a:t>\L</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51356">
                <a:tc>
                  <a:txBody>
                    <a:bodyPr/>
                    <a:lstStyle/>
                    <a:p>
                      <a:pPr marL="0" algn="ctr" defTabSz="914400" rtl="0" eaLnBrk="1" latinLnBrk="0" hangingPunct="1"/>
                      <a:r>
                        <a:rPr kumimoji="1" lang="en-US" sz="1800" b="1" kern="0" dirty="0" smtClean="0">
                          <a:solidFill>
                            <a:srgbClr val="599894"/>
                          </a:solidFill>
                          <a:latin typeface="Cribri"/>
                          <a:ea typeface="+mn-ea"/>
                          <a:cs typeface="+mn-cs"/>
                        </a:rPr>
                        <a:t>HA1c</a:t>
                      </a:r>
                      <a:endParaRPr kumimoji="1" lang="en-US" sz="1800" b="1" kern="0" dirty="0">
                        <a:solidFill>
                          <a:srgbClr val="599894"/>
                        </a:solidFill>
                        <a:latin typeface="Cr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smtClean="0"/>
                        <a:t>7.1 % </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4 – 5.6 % </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6" name="TextBox 5"/>
          <p:cNvSpPr txBox="1"/>
          <p:nvPr/>
        </p:nvSpPr>
        <p:spPr>
          <a:xfrm>
            <a:off x="232229" y="3451031"/>
            <a:ext cx="7612360" cy="1569660"/>
          </a:xfrm>
          <a:prstGeom prst="rect">
            <a:avLst/>
          </a:prstGeom>
          <a:noFill/>
        </p:spPr>
        <p:txBody>
          <a:bodyPr wrap="square" rtlCol="0">
            <a:spAutoFit/>
          </a:bodyPr>
          <a:lstStyle/>
          <a:p>
            <a:pPr>
              <a:lnSpc>
                <a:spcPct val="150000"/>
              </a:lnSpc>
            </a:pPr>
            <a:r>
              <a:rPr lang="en-US" sz="1600" b="1" dirty="0" smtClean="0">
                <a:solidFill>
                  <a:srgbClr val="00ADA8"/>
                </a:solidFill>
              </a:rPr>
              <a:t>Q1) </a:t>
            </a:r>
            <a:r>
              <a:rPr lang="en-US" sz="1600" b="1" dirty="0">
                <a:solidFill>
                  <a:srgbClr val="00ADA8"/>
                </a:solidFill>
              </a:rPr>
              <a:t>What is the most likely diagnosis </a:t>
            </a:r>
            <a:r>
              <a:rPr lang="en-US" sz="1600" b="1" dirty="0" smtClean="0">
                <a:solidFill>
                  <a:srgbClr val="00ADA8"/>
                </a:solidFill>
              </a:rPr>
              <a:t>?</a:t>
            </a:r>
          </a:p>
          <a:p>
            <a:pPr lvl="1">
              <a:lnSpc>
                <a:spcPct val="150000"/>
              </a:lnSpc>
            </a:pPr>
            <a:r>
              <a:rPr lang="en-US" sz="1600" dirty="0" smtClean="0"/>
              <a:t> </a:t>
            </a:r>
            <a:r>
              <a:rPr lang="en-US" sz="1600" dirty="0"/>
              <a:t>Diabetes mellitus type </a:t>
            </a:r>
            <a:r>
              <a:rPr lang="en-US" sz="1600" dirty="0" smtClean="0"/>
              <a:t>2</a:t>
            </a:r>
          </a:p>
          <a:p>
            <a:pPr>
              <a:lnSpc>
                <a:spcPct val="150000"/>
              </a:lnSpc>
            </a:pPr>
            <a:r>
              <a:rPr lang="en-US" sz="1600" b="1" dirty="0" smtClean="0">
                <a:solidFill>
                  <a:srgbClr val="00ADA8"/>
                </a:solidFill>
              </a:rPr>
              <a:t>Q2) </a:t>
            </a:r>
            <a:r>
              <a:rPr lang="en-US" sz="1600" b="1" dirty="0">
                <a:solidFill>
                  <a:srgbClr val="00ADA8"/>
                </a:solidFill>
              </a:rPr>
              <a:t>What are the factors which predisposed her to such a condition ? </a:t>
            </a:r>
            <a:endParaRPr lang="en-US" sz="1600" b="1" dirty="0" smtClean="0">
              <a:solidFill>
                <a:srgbClr val="00ADA8"/>
              </a:solidFill>
            </a:endParaRPr>
          </a:p>
          <a:p>
            <a:pPr lvl="1">
              <a:lnSpc>
                <a:spcPct val="150000"/>
              </a:lnSpc>
            </a:pPr>
            <a:r>
              <a:rPr lang="en-US" sz="1600" dirty="0" smtClean="0"/>
              <a:t>1-Obesity</a:t>
            </a:r>
            <a:r>
              <a:rPr lang="en-US" sz="1600" dirty="0"/>
              <a:t>. </a:t>
            </a:r>
            <a:r>
              <a:rPr lang="en-US" sz="1600" dirty="0" smtClean="0"/>
              <a:t>2- </a:t>
            </a:r>
            <a:r>
              <a:rPr lang="en-US" sz="1600" dirty="0"/>
              <a:t>Sedentary life style. </a:t>
            </a:r>
            <a:r>
              <a:rPr lang="en-US" sz="1600" dirty="0" smtClean="0"/>
              <a:t>3- </a:t>
            </a:r>
            <a:r>
              <a:rPr lang="en-US" sz="1600" dirty="0"/>
              <a:t>Aging </a:t>
            </a:r>
            <a:r>
              <a:rPr lang="en-US" sz="1600" dirty="0" smtClean="0"/>
              <a:t>.</a:t>
            </a:r>
          </a:p>
        </p:txBody>
      </p:sp>
      <p:sp>
        <p:nvSpPr>
          <p:cNvPr id="9" name="TextBox 8"/>
          <p:cNvSpPr txBox="1"/>
          <p:nvPr/>
        </p:nvSpPr>
        <p:spPr>
          <a:xfrm>
            <a:off x="101599" y="29027"/>
            <a:ext cx="4238172" cy="584775"/>
          </a:xfrm>
          <a:prstGeom prst="rect">
            <a:avLst/>
          </a:prstGeom>
          <a:noFill/>
        </p:spPr>
        <p:txBody>
          <a:bodyPr wrap="square" rtlCol="0">
            <a:spAutoFit/>
          </a:bodyPr>
          <a:lstStyle/>
          <a:p>
            <a:r>
              <a:rPr kumimoji="1" lang="en-US" sz="3200" kern="0" dirty="0">
                <a:solidFill>
                  <a:srgbClr val="599894"/>
                </a:solidFill>
                <a:latin typeface="Century Gothic" pitchFamily="34" charset="0"/>
              </a:rPr>
              <a:t>Test </a:t>
            </a:r>
            <a:r>
              <a:rPr kumimoji="1" lang="en-US" sz="3200" kern="0">
                <a:solidFill>
                  <a:srgbClr val="599894"/>
                </a:solidFill>
                <a:latin typeface="Century Gothic" pitchFamily="34" charset="0"/>
              </a:rPr>
              <a:t>Your </a:t>
            </a:r>
            <a:r>
              <a:rPr kumimoji="1" lang="en-US" sz="3200" kern="0" smtClean="0">
                <a:solidFill>
                  <a:srgbClr val="599894"/>
                </a:solidFill>
                <a:latin typeface="Century Gothic" pitchFamily="34" charset="0"/>
              </a:rPr>
              <a:t>Self</a:t>
            </a:r>
            <a:endParaRPr kumimoji="1" lang="en-US" sz="3200" kern="0" dirty="0" smtClean="0">
              <a:solidFill>
                <a:srgbClr val="599894"/>
              </a:solidFill>
              <a:latin typeface="Century Gothic" pitchFamily="34" charset="0"/>
            </a:endParaRPr>
          </a:p>
        </p:txBody>
      </p:sp>
      <p:sp>
        <p:nvSpPr>
          <p:cNvPr id="7" name="Rectangle 6"/>
          <p:cNvSpPr/>
          <p:nvPr/>
        </p:nvSpPr>
        <p:spPr>
          <a:xfrm>
            <a:off x="4980561" y="5647968"/>
            <a:ext cx="6330418" cy="683363"/>
          </a:xfrm>
          <a:prstGeom prst="rect">
            <a:avLst/>
          </a:prstGeom>
          <a:noFill/>
          <a:ln w="28575">
            <a:solidFill>
              <a:srgbClr val="00ADA8"/>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ar-SA" sz="1800" dirty="0" smtClean="0">
                <a:solidFill>
                  <a:schemeClr val="accent5">
                    <a:lumMod val="75000"/>
                  </a:schemeClr>
                </a:solidFill>
                <a:latin typeface="Calibri" panose="020F0502020204030204" pitchFamily="34" charset="0"/>
                <a:cs typeface="Calibri" panose="020F0502020204030204" pitchFamily="34" charset="0"/>
              </a:rPr>
              <a:t>آخر محاضرة </a:t>
            </a:r>
            <a:r>
              <a:rPr lang="ar-SA" dirty="0" err="1" smtClean="0">
                <a:solidFill>
                  <a:schemeClr val="accent5">
                    <a:lumMod val="75000"/>
                  </a:schemeClr>
                </a:solidFill>
                <a:latin typeface="Calibri" panose="020F0502020204030204" pitchFamily="34" charset="0"/>
                <a:cs typeface="Calibri" panose="020F0502020204030204" pitchFamily="34" charset="0"/>
              </a:rPr>
              <a:t>بايوكيمستري</a:t>
            </a:r>
            <a:r>
              <a:rPr lang="ar-SA" dirty="0" smtClean="0">
                <a:solidFill>
                  <a:schemeClr val="accent5">
                    <a:lumMod val="75000"/>
                  </a:schemeClr>
                </a:solidFill>
                <a:latin typeface="Calibri" panose="020F0502020204030204" pitchFamily="34" charset="0"/>
                <a:cs typeface="Calibri" panose="020F0502020204030204" pitchFamily="34" charset="0"/>
              </a:rPr>
              <a:t> </a:t>
            </a:r>
            <a:r>
              <a:rPr lang="ar-SA" sz="1800" dirty="0" smtClean="0">
                <a:solidFill>
                  <a:schemeClr val="accent5">
                    <a:lumMod val="75000"/>
                  </a:schemeClr>
                </a:solidFill>
                <a:latin typeface="Calibri" panose="020F0502020204030204" pitchFamily="34" charset="0"/>
                <a:cs typeface="Calibri" panose="020F0502020204030204" pitchFamily="34" charset="0"/>
              </a:rPr>
              <a:t>عملي في سنوات العلوم الأساسية </a:t>
            </a:r>
            <a:r>
              <a:rPr lang="ar-SA" sz="1800" dirty="0" smtClean="0">
                <a:solidFill>
                  <a:schemeClr val="accent5">
                    <a:lumMod val="75000"/>
                  </a:schemeClr>
                </a:solidFill>
                <a:latin typeface="Calibri" panose="020F0502020204030204" pitchFamily="34" charset="0"/>
                <a:cs typeface="Calibri" panose="020F0502020204030204" pitchFamily="34" charset="0"/>
                <a:sym typeface="Wingdings" panose="05000000000000000000" pitchFamily="2" charset="2"/>
              </a:rPr>
              <a:t></a:t>
            </a:r>
          </a:p>
          <a:p>
            <a:pPr algn="ctr" rtl="1"/>
            <a:r>
              <a:rPr lang="ar-SA" dirty="0" smtClean="0">
                <a:solidFill>
                  <a:schemeClr val="accent5">
                    <a:lumMod val="75000"/>
                  </a:schemeClr>
                </a:solidFill>
                <a:latin typeface="Calibri" panose="020F0502020204030204" pitchFamily="34" charset="0"/>
                <a:cs typeface="Calibri" panose="020F0502020204030204" pitchFamily="34" charset="0"/>
                <a:sym typeface="Wingdings" panose="05000000000000000000" pitchFamily="2" charset="2"/>
              </a:rPr>
              <a:t>وداعا يا أصدقاء .. نتمنى لكم التوفيق </a:t>
            </a:r>
            <a:r>
              <a:rPr lang="ar-SA" smtClean="0">
                <a:solidFill>
                  <a:schemeClr val="accent5">
                    <a:lumMod val="75000"/>
                  </a:schemeClr>
                </a:solidFill>
                <a:latin typeface="Calibri" panose="020F0502020204030204" pitchFamily="34" charset="0"/>
                <a:cs typeface="Calibri" panose="020F0502020204030204" pitchFamily="34" charset="0"/>
                <a:sym typeface="Wingdings" panose="05000000000000000000" pitchFamily="2" charset="2"/>
              </a:rPr>
              <a:t>فيما تبقى </a:t>
            </a:r>
            <a:r>
              <a:rPr lang="ar-SA" smtClean="0"/>
              <a:t>❤️</a:t>
            </a:r>
            <a:endParaRPr lang="ar-SA" b="1"/>
          </a:p>
        </p:txBody>
      </p:sp>
      <p:sp>
        <p:nvSpPr>
          <p:cNvPr id="2" name="Rectangle 1"/>
          <p:cNvSpPr/>
          <p:nvPr/>
        </p:nvSpPr>
        <p:spPr>
          <a:xfrm>
            <a:off x="6433226" y="3378162"/>
            <a:ext cx="6096000" cy="1938992"/>
          </a:xfrm>
          <a:prstGeom prst="rect">
            <a:avLst/>
          </a:prstGeom>
        </p:spPr>
        <p:txBody>
          <a:bodyPr>
            <a:spAutoFit/>
          </a:bodyPr>
          <a:lstStyle/>
          <a:p>
            <a:pPr>
              <a:lnSpc>
                <a:spcPct val="150000"/>
              </a:lnSpc>
            </a:pPr>
            <a:r>
              <a:rPr lang="en-US" sz="1600" b="1">
                <a:solidFill>
                  <a:srgbClr val="00ADA8"/>
                </a:solidFill>
              </a:rPr>
              <a:t>Q3) Name two complications associated with her situation ? </a:t>
            </a:r>
          </a:p>
          <a:p>
            <a:pPr lvl="1">
              <a:lnSpc>
                <a:spcPct val="150000"/>
              </a:lnSpc>
            </a:pPr>
            <a:r>
              <a:rPr lang="en-US" sz="1600" dirty="0"/>
              <a:t>1.Retinopathy. </a:t>
            </a:r>
          </a:p>
          <a:p>
            <a:pPr lvl="1">
              <a:lnSpc>
                <a:spcPct val="150000"/>
              </a:lnSpc>
            </a:pPr>
            <a:r>
              <a:rPr lang="en-US" sz="1600" dirty="0"/>
              <a:t>2.Neuropathy.</a:t>
            </a:r>
          </a:p>
          <a:p>
            <a:pPr>
              <a:lnSpc>
                <a:spcPct val="150000"/>
              </a:lnSpc>
            </a:pPr>
            <a:r>
              <a:rPr lang="en-US" sz="1600" b="1" dirty="0">
                <a:solidFill>
                  <a:srgbClr val="00ADA8"/>
                </a:solidFill>
              </a:rPr>
              <a:t>Q4) What is the main underlying cause of her disease ? </a:t>
            </a:r>
          </a:p>
          <a:p>
            <a:pPr lvl="1">
              <a:lnSpc>
                <a:spcPct val="150000"/>
              </a:lnSpc>
            </a:pPr>
            <a:r>
              <a:rPr lang="en-US" sz="1600" dirty="0"/>
              <a:t>Insulin resistance.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218" y="5242875"/>
            <a:ext cx="1693694" cy="1615125"/>
          </a:xfrm>
          <a:prstGeom prst="rect">
            <a:avLst/>
          </a:prstGeom>
        </p:spPr>
      </p:pic>
    </p:spTree>
    <p:extLst>
      <p:ext uri="{BB962C8B-B14F-4D97-AF65-F5344CB8AC3E}">
        <p14:creationId xmlns:p14="http://schemas.microsoft.com/office/powerpoint/2010/main" val="4026381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198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5771" y="981659"/>
            <a:ext cx="8795658" cy="3688189"/>
          </a:xfrm>
          <a:prstGeom prst="rect">
            <a:avLst/>
          </a:prstGeom>
          <a:noFill/>
        </p:spPr>
        <p:txBody>
          <a:bodyPr wrap="square" rtlCol="0">
            <a:spAutoFit/>
          </a:bodyPr>
          <a:lstStyle/>
          <a:p>
            <a:pPr marL="457200" indent="-457200">
              <a:buClr>
                <a:srgbClr val="599894"/>
              </a:buClr>
              <a:buFont typeface="Wingdings" charset="2"/>
              <a:buChar char="v"/>
            </a:pPr>
            <a:r>
              <a:rPr lang="en-US" sz="2400" spc="-10" dirty="0">
                <a:latin typeface="Century Gothic"/>
                <a:cs typeface="Century Gothic"/>
              </a:rPr>
              <a:t>This file contains </a:t>
            </a:r>
            <a:r>
              <a:rPr lang="en-US" sz="2400" spc="-10" dirty="0" smtClean="0">
                <a:latin typeface="Century Gothic"/>
                <a:cs typeface="Century Gothic"/>
              </a:rPr>
              <a:t>one lecture. </a:t>
            </a:r>
            <a:endParaRPr lang="en-US" sz="2400" spc="-10" dirty="0">
              <a:latin typeface="Century Gothic"/>
              <a:cs typeface="Century Gothic"/>
            </a:endParaRPr>
          </a:p>
          <a:p>
            <a:pPr marL="457200" indent="-457200">
              <a:buClr>
                <a:srgbClr val="599894"/>
              </a:buClr>
              <a:buFont typeface="Wingdings" charset="2"/>
              <a:buChar char="v"/>
            </a:pPr>
            <a:r>
              <a:rPr lang="en-US" sz="2400" spc="-10" dirty="0">
                <a:latin typeface="Century Gothic"/>
                <a:cs typeface="Century Gothic"/>
              </a:rPr>
              <a:t> This work is done by students, so if there are any   mistakes please inform us </a:t>
            </a:r>
            <a:r>
              <a:rPr lang="en-US" sz="2400" spc="-10" dirty="0" smtClean="0">
                <a:latin typeface="Century Gothic"/>
                <a:cs typeface="Century Gothic"/>
              </a:rPr>
              <a:t>.</a:t>
            </a:r>
          </a:p>
          <a:p>
            <a:pPr marL="457200" indent="-457200">
              <a:buFont typeface="Wingdings" pitchFamily="2" charset="2"/>
              <a:buChar char="Ø"/>
            </a:pPr>
            <a:endParaRPr lang="en-US" sz="2400" spc="-10" dirty="0">
              <a:latin typeface="Century Gothic"/>
              <a:cs typeface="Century Gothic"/>
            </a:endParaRPr>
          </a:p>
          <a:p>
            <a:pPr marL="457200" indent="-457200">
              <a:buFont typeface="Wingdings" pitchFamily="2" charset="2"/>
              <a:buChar char="Ø"/>
            </a:pPr>
            <a:endParaRPr lang="en-US" sz="2400" spc="-10" dirty="0">
              <a:latin typeface="Century Gothic"/>
              <a:cs typeface="Century Gothic"/>
            </a:endParaRPr>
          </a:p>
          <a:p>
            <a:pPr marL="469900" lvl="0" indent="-457200">
              <a:spcBef>
                <a:spcPts val="1340"/>
              </a:spcBef>
              <a:buClr>
                <a:srgbClr val="43CEC8"/>
              </a:buClr>
              <a:buFont typeface="Wingdings" charset="2"/>
              <a:buChar char="v"/>
              <a:tabLst>
                <a:tab pos="469900" algn="l"/>
              </a:tabLst>
              <a:defRPr/>
            </a:pPr>
            <a:r>
              <a:rPr lang="en-US" sz="2400" b="1" spc="-5" dirty="0" smtClean="0">
                <a:solidFill>
                  <a:srgbClr val="599894"/>
                </a:solidFill>
                <a:latin typeface="Century Gothic"/>
                <a:cs typeface="Century Gothic"/>
              </a:rPr>
              <a:t>Lecture title </a:t>
            </a:r>
            <a:r>
              <a:rPr lang="en-US" sz="2400" b="1" spc="-5" dirty="0">
                <a:solidFill>
                  <a:srgbClr val="599894"/>
                </a:solidFill>
                <a:latin typeface="Century Gothic"/>
                <a:cs typeface="Century Gothic"/>
              </a:rPr>
              <a:t>: </a:t>
            </a:r>
            <a:endParaRPr lang="ar-SA" sz="2400" b="1" spc="-5" dirty="0">
              <a:solidFill>
                <a:srgbClr val="599894"/>
              </a:solidFill>
              <a:latin typeface="Century Gothic"/>
              <a:cs typeface="Century Gothic"/>
            </a:endParaRPr>
          </a:p>
          <a:p>
            <a:pPr marL="513715" lvl="1">
              <a:spcBef>
                <a:spcPts val="10"/>
              </a:spcBef>
              <a:buClr>
                <a:srgbClr val="43CEC8"/>
              </a:buClr>
              <a:tabLst>
                <a:tab pos="298450" algn="l"/>
              </a:tabLst>
            </a:pPr>
            <a:r>
              <a:rPr lang="en-US" sz="2400" spc="-10" dirty="0" smtClean="0">
                <a:latin typeface="Century Gothic"/>
                <a:cs typeface="Century Gothic"/>
              </a:rPr>
              <a:t>Blood glucose</a:t>
            </a:r>
            <a:endParaRPr lang="en-US" sz="2400" dirty="0">
              <a:latin typeface="Century Gothic"/>
              <a:cs typeface="Century Gothic"/>
            </a:endParaRPr>
          </a:p>
          <a:p>
            <a:pPr marL="12700" lvl="0">
              <a:spcBef>
                <a:spcPts val="1340"/>
              </a:spcBef>
              <a:tabLst>
                <a:tab pos="469900" algn="l"/>
              </a:tabLst>
              <a:defRPr/>
            </a:pPr>
            <a:endParaRPr lang="en-US" b="1" spc="-5" dirty="0">
              <a:solidFill>
                <a:srgbClr val="396CC5"/>
              </a:solidFill>
              <a:latin typeface="Century Gothic"/>
              <a:cs typeface="Century Gothic"/>
            </a:endParaRPr>
          </a:p>
          <a:p>
            <a:endParaRPr lang="en-US"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922" y="2332997"/>
            <a:ext cx="4322078" cy="3005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Image result for blood gluc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543" y="2332997"/>
            <a:ext cx="3639235" cy="3005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1500" y="45739"/>
            <a:ext cx="6146800" cy="584775"/>
          </a:xfrm>
          <a:prstGeom prst="rect">
            <a:avLst/>
          </a:prstGeom>
          <a:noFill/>
        </p:spPr>
        <p:txBody>
          <a:bodyPr wrap="square" rtlCol="0">
            <a:spAutoFit/>
          </a:bodyPr>
          <a:lstStyle/>
          <a:p>
            <a:r>
              <a:rPr kumimoji="1" lang="en-US" sz="3200" kern="0" dirty="0">
                <a:solidFill>
                  <a:srgbClr val="599894"/>
                </a:solidFill>
                <a:latin typeface="Century Gothic" pitchFamily="34" charset="0"/>
              </a:rPr>
              <a:t>Outline</a:t>
            </a:r>
          </a:p>
        </p:txBody>
      </p:sp>
    </p:spTree>
    <p:extLst>
      <p:ext uri="{BB962C8B-B14F-4D97-AF65-F5344CB8AC3E}">
        <p14:creationId xmlns:p14="http://schemas.microsoft.com/office/powerpoint/2010/main" val="341718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1303" y="1065342"/>
            <a:ext cx="6692612" cy="830997"/>
          </a:xfrm>
          <a:prstGeom prst="rect">
            <a:avLst/>
          </a:prstGeom>
        </p:spPr>
        <p:txBody>
          <a:bodyPr wrap="square">
            <a:spAutoFit/>
          </a:bodyPr>
          <a:lstStyle/>
          <a:p>
            <a:pPr marL="285750" indent="-285750" algn="ctr">
              <a:buFont typeface="Wingdings" charset="2"/>
              <a:buChar char="v"/>
              <a:defRPr/>
            </a:pPr>
            <a:r>
              <a:rPr kumimoji="1" lang="en-US" sz="2400" b="1" kern="0" dirty="0">
                <a:solidFill>
                  <a:srgbClr val="FF0000"/>
                </a:solidFill>
                <a:latin typeface="Calibri "/>
              </a:rPr>
              <a:t>Diabetes Mellitus: Common signs, symptoms and Lab results:</a:t>
            </a:r>
          </a:p>
        </p:txBody>
      </p:sp>
      <p:pic>
        <p:nvPicPr>
          <p:cNvPr id="44" name="Picture 43"/>
          <p:cNvPicPr>
            <a:picLocks noChangeAspect="1"/>
          </p:cNvPicPr>
          <p:nvPr/>
        </p:nvPicPr>
        <p:blipFill>
          <a:blip r:embed="rId2"/>
          <a:stretch>
            <a:fillRect/>
          </a:stretch>
        </p:blipFill>
        <p:spPr>
          <a:xfrm>
            <a:off x="1910354" y="2522435"/>
            <a:ext cx="7175820" cy="1777189"/>
          </a:xfrm>
          <a:prstGeom prst="rect">
            <a:avLst/>
          </a:prstGeom>
        </p:spPr>
      </p:pic>
      <p:sp>
        <p:nvSpPr>
          <p:cNvPr id="60" name="TextBox 59"/>
          <p:cNvSpPr txBox="1"/>
          <p:nvPr/>
        </p:nvSpPr>
        <p:spPr>
          <a:xfrm>
            <a:off x="82550" y="126754"/>
            <a:ext cx="11918048" cy="461665"/>
          </a:xfrm>
          <a:prstGeom prst="rect">
            <a:avLst/>
          </a:prstGeom>
          <a:noFill/>
        </p:spPr>
        <p:txBody>
          <a:bodyPr wrap="square" rtlCol="0">
            <a:spAutoFit/>
          </a:bodyPr>
          <a:lstStyle/>
          <a:p>
            <a:r>
              <a:rPr kumimoji="1" lang="en-US" sz="2400" b="1" kern="0" dirty="0">
                <a:solidFill>
                  <a:srgbClr val="599894"/>
                </a:solidFill>
                <a:latin typeface="Century Gothic" pitchFamily="34" charset="0"/>
              </a:rPr>
              <a:t>Blood Glucose</a:t>
            </a:r>
          </a:p>
        </p:txBody>
      </p:sp>
    </p:spTree>
    <p:extLst>
      <p:ext uri="{BB962C8B-B14F-4D97-AF65-F5344CB8AC3E}">
        <p14:creationId xmlns:p14="http://schemas.microsoft.com/office/powerpoint/2010/main" val="2974507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626570"/>
              </p:ext>
            </p:extLst>
          </p:nvPr>
        </p:nvGraphicFramePr>
        <p:xfrm>
          <a:off x="221342" y="835780"/>
          <a:ext cx="9920513" cy="4900001"/>
        </p:xfrm>
        <a:graphic>
          <a:graphicData uri="http://schemas.openxmlformats.org/drawingml/2006/table">
            <a:tbl>
              <a:tblPr firstRow="1" bandRow="1">
                <a:tableStyleId>{F2DE63D5-997A-4646-A377-4702673A728D}</a:tableStyleId>
              </a:tblPr>
              <a:tblGrid>
                <a:gridCol w="1965323">
                  <a:extLst>
                    <a:ext uri="{9D8B030D-6E8A-4147-A177-3AD203B41FA5}">
                      <a16:colId xmlns="" xmlns:a16="http://schemas.microsoft.com/office/drawing/2014/main" val="20000"/>
                    </a:ext>
                  </a:extLst>
                </a:gridCol>
                <a:gridCol w="3992790">
                  <a:extLst>
                    <a:ext uri="{9D8B030D-6E8A-4147-A177-3AD203B41FA5}">
                      <a16:colId xmlns="" xmlns:a16="http://schemas.microsoft.com/office/drawing/2014/main" val="20001"/>
                    </a:ext>
                  </a:extLst>
                </a:gridCol>
                <a:gridCol w="3962400">
                  <a:extLst>
                    <a:ext uri="{9D8B030D-6E8A-4147-A177-3AD203B41FA5}">
                      <a16:colId xmlns="" xmlns:a16="http://schemas.microsoft.com/office/drawing/2014/main" val="20002"/>
                    </a:ext>
                  </a:extLst>
                </a:gridCol>
              </a:tblGrid>
              <a:tr h="380937">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sz="1800" kern="0" dirty="0" smtClean="0">
                          <a:solidFill>
                            <a:schemeClr val="bg1"/>
                          </a:solidFill>
                          <a:latin typeface="Calibri "/>
                          <a:ea typeface="+mn-ea"/>
                          <a:cs typeface="+mn-cs"/>
                        </a:rPr>
                        <a:t>        Type 1 Diabetes </a:t>
                      </a:r>
                      <a:endParaRPr kumimoji="1" lang="en-US" sz="1800" kern="0" dirty="0">
                        <a:solidFill>
                          <a:schemeClr val="bg1"/>
                        </a:solidFill>
                        <a:latin typeface="Calibri "/>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DA8"/>
                    </a:solidFill>
                  </a:tcPr>
                </a:tc>
                <a:tc>
                  <a:txBody>
                    <a:bodyPr/>
                    <a:lstStyle/>
                    <a:p>
                      <a:pPr algn="ctr"/>
                      <a:r>
                        <a:rPr kumimoji="1" lang="en-US" sz="1800" kern="0" dirty="0" smtClean="0">
                          <a:solidFill>
                            <a:schemeClr val="bg1"/>
                          </a:solidFill>
                          <a:latin typeface="Calibri "/>
                          <a:ea typeface="+mn-ea"/>
                          <a:cs typeface="+mn-cs"/>
                        </a:rPr>
                        <a:t>            Type 2 Diabetes </a:t>
                      </a:r>
                      <a:endParaRPr kumimoji="1" lang="en-US" sz="1800" kern="0" dirty="0">
                        <a:solidFill>
                          <a:schemeClr val="bg1"/>
                        </a:solidFill>
                        <a:latin typeface="Calibri "/>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DA8"/>
                    </a:solidFill>
                  </a:tcPr>
                </a:tc>
                <a:extLst>
                  <a:ext uri="{0D108BD9-81ED-4DB2-BD59-A6C34878D82A}">
                    <a16:rowId xmlns="" xmlns:a16="http://schemas.microsoft.com/office/drawing/2014/main" val="10000"/>
                  </a:ext>
                </a:extLst>
              </a:tr>
              <a:tr h="657508">
                <a:tc>
                  <a:txBody>
                    <a:bodyPr/>
                    <a:lstStyle/>
                    <a:p>
                      <a:pPr algn="ctr"/>
                      <a:r>
                        <a:rPr kumimoji="1" lang="en-US" sz="1800" b="1" kern="0" dirty="0" smtClean="0">
                          <a:solidFill>
                            <a:srgbClr val="599894"/>
                          </a:solidFill>
                          <a:latin typeface="Calibri "/>
                          <a:ea typeface="+mn-ea"/>
                          <a:cs typeface="+mn-cs"/>
                        </a:rPr>
                        <a:t>Age of onset</a:t>
                      </a:r>
                      <a:endParaRPr kumimoji="1" lang="en-US" sz="1800" b="1" kern="0" dirty="0">
                        <a:solidFill>
                          <a:srgbClr val="599894"/>
                        </a:solidFill>
                        <a:latin typeface="Calibri "/>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smtClean="0"/>
                        <a:t>Usually during </a:t>
                      </a:r>
                      <a:r>
                        <a:rPr lang="en-US" sz="1800" b="1" dirty="0" smtClean="0"/>
                        <a:t>childhood</a:t>
                      </a:r>
                      <a:r>
                        <a:rPr lang="en-US" sz="1800" dirty="0" smtClean="0"/>
                        <a:t> or </a:t>
                      </a:r>
                      <a:r>
                        <a:rPr lang="en-US" sz="1800" b="1" dirty="0" smtClean="0"/>
                        <a:t>puberty</a:t>
                      </a:r>
                      <a:r>
                        <a:rPr lang="en-US" sz="1800" dirty="0" smtClean="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Frequently after </a:t>
                      </a:r>
                      <a:r>
                        <a:rPr lang="en-US" sz="1800" b="1" dirty="0" smtClean="0"/>
                        <a:t>age </a:t>
                      </a:r>
                      <a:r>
                        <a:rPr lang="en-US" sz="1800" kern="1200" dirty="0" smtClean="0">
                          <a:solidFill>
                            <a:srgbClr val="CC3399"/>
                          </a:solidFill>
                          <a:latin typeface="+mn-lt"/>
                          <a:ea typeface="+mn-ea"/>
                          <a:cs typeface="+mn-cs"/>
                        </a:rPr>
                        <a:t>35</a:t>
                      </a:r>
                      <a:endParaRPr lang="en-US" sz="1800" kern="1200" dirty="0">
                        <a:solidFill>
                          <a:srgbClr val="CC3399"/>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80937">
                <a:tc>
                  <a:txBody>
                    <a:bodyPr/>
                    <a:lstStyle/>
                    <a:p>
                      <a:pPr algn="ctr"/>
                      <a:r>
                        <a:rPr kumimoji="1" lang="en-US" sz="1800" b="1" kern="0" dirty="0" smtClean="0">
                          <a:solidFill>
                            <a:srgbClr val="599894"/>
                          </a:solidFill>
                          <a:latin typeface="Calibri "/>
                          <a:ea typeface="+mn-ea"/>
                          <a:cs typeface="+mn-cs"/>
                        </a:rPr>
                        <a:t>Prevalence %</a:t>
                      </a:r>
                      <a:endParaRPr kumimoji="1" lang="en-US" sz="1800" b="1" kern="0" dirty="0">
                        <a:solidFill>
                          <a:srgbClr val="599894"/>
                        </a:solidFill>
                        <a:latin typeface="Calibri "/>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kern="1200" dirty="0" smtClean="0">
                          <a:solidFill>
                            <a:srgbClr val="CC3399"/>
                          </a:solidFill>
                          <a:latin typeface="+mn-lt"/>
                          <a:ea typeface="+mn-ea"/>
                          <a:cs typeface="+mn-cs"/>
                        </a:rPr>
                        <a:t>10% </a:t>
                      </a:r>
                      <a:r>
                        <a:rPr lang="en-US" sz="1800" dirty="0" smtClean="0"/>
                        <a:t>of diagnosed diabetics.</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kern="1200" dirty="0" smtClean="0">
                          <a:solidFill>
                            <a:srgbClr val="CC3399"/>
                          </a:solidFill>
                          <a:latin typeface="+mn-lt"/>
                          <a:ea typeface="+mn-ea"/>
                          <a:cs typeface="+mn-cs"/>
                        </a:rPr>
                        <a:t>90%</a:t>
                      </a:r>
                      <a:r>
                        <a:rPr lang="en-US" sz="1800" dirty="0" smtClean="0"/>
                        <a:t> of diagnosed diabetics.</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939298">
                <a:tc>
                  <a:txBody>
                    <a:bodyPr/>
                    <a:lstStyle/>
                    <a:p>
                      <a:pPr algn="ctr"/>
                      <a:r>
                        <a:rPr kumimoji="1" lang="en-US" sz="1800" b="1" kern="0" dirty="0" smtClean="0">
                          <a:solidFill>
                            <a:srgbClr val="599894"/>
                          </a:solidFill>
                          <a:latin typeface="Calibri "/>
                          <a:ea typeface="+mn-ea"/>
                          <a:cs typeface="+mn-cs"/>
                        </a:rPr>
                        <a:t>Defect or Deficiency</a:t>
                      </a:r>
                      <a:endParaRPr kumimoji="1" lang="en-US" sz="1800" b="1" kern="0" dirty="0">
                        <a:solidFill>
                          <a:srgbClr val="599894"/>
                        </a:solidFill>
                        <a:latin typeface="Calibri "/>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smtClean="0"/>
                        <a:t>β cells are destroyed, eliminating insulin production .</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Insulin resistance combined with inability of β cells to produce appropriate quantities of insulin.</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80937">
                <a:tc>
                  <a:txBody>
                    <a:bodyPr/>
                    <a:lstStyle/>
                    <a:p>
                      <a:pPr algn="ctr"/>
                      <a:r>
                        <a:rPr kumimoji="1" lang="en-US" sz="1800" b="1" kern="0" dirty="0" smtClean="0">
                          <a:solidFill>
                            <a:srgbClr val="599894"/>
                          </a:solidFill>
                          <a:latin typeface="Calibri "/>
                          <a:ea typeface="+mn-ea"/>
                          <a:cs typeface="+mn-cs"/>
                        </a:rPr>
                        <a:t>Ketoacidosis</a:t>
                      </a:r>
                      <a:r>
                        <a:rPr kumimoji="1" lang="en-US" sz="1800" b="1" kern="0" baseline="30000" dirty="0" smtClean="0">
                          <a:solidFill>
                            <a:srgbClr val="599894"/>
                          </a:solidFill>
                          <a:latin typeface="Calibri "/>
                          <a:ea typeface="+mn-ea"/>
                          <a:cs typeface="+mn-cs"/>
                        </a:rPr>
                        <a:t>1</a:t>
                      </a:r>
                      <a:r>
                        <a:rPr kumimoji="1" lang="en-US" sz="1800" b="1" kern="0" dirty="0" smtClean="0">
                          <a:solidFill>
                            <a:srgbClr val="599894"/>
                          </a:solidFill>
                          <a:latin typeface="Calibri "/>
                          <a:ea typeface="+mn-ea"/>
                          <a:cs typeface="+mn-cs"/>
                        </a:rPr>
                        <a:t> </a:t>
                      </a:r>
                      <a:endParaRPr kumimoji="1" lang="en-US" sz="1800" b="1" kern="0" dirty="0">
                        <a:solidFill>
                          <a:srgbClr val="599894"/>
                        </a:solidFill>
                        <a:latin typeface="Calibri "/>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smtClean="0"/>
                        <a:t>Common.</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rare</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657508">
                <a:tc>
                  <a:txBody>
                    <a:bodyPr/>
                    <a:lstStyle/>
                    <a:p>
                      <a:pPr algn="ctr"/>
                      <a:r>
                        <a:rPr kumimoji="1" lang="en-US" sz="1800" b="1" kern="0" dirty="0" smtClean="0">
                          <a:solidFill>
                            <a:srgbClr val="599894"/>
                          </a:solidFill>
                          <a:latin typeface="Calibri "/>
                          <a:ea typeface="+mn-ea"/>
                          <a:cs typeface="+mn-cs"/>
                        </a:rPr>
                        <a:t>Plasma Insulin</a:t>
                      </a:r>
                      <a:endParaRPr kumimoji="1" lang="en-US" sz="1800" b="1" kern="0" dirty="0">
                        <a:solidFill>
                          <a:srgbClr val="599894"/>
                        </a:solidFill>
                        <a:latin typeface="Calibri "/>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smtClean="0"/>
                        <a:t>Low to absent .</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High  early in disease; low in disease of long duration.</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1502876">
                <a:tc>
                  <a:txBody>
                    <a:bodyPr/>
                    <a:lstStyle/>
                    <a:p>
                      <a:pPr algn="ctr"/>
                      <a:r>
                        <a:rPr kumimoji="1" lang="en-US" sz="1800" b="1" kern="0" dirty="0" smtClean="0">
                          <a:solidFill>
                            <a:srgbClr val="599894"/>
                          </a:solidFill>
                          <a:latin typeface="Calibri "/>
                          <a:ea typeface="+mn-ea"/>
                          <a:cs typeface="+mn-cs"/>
                        </a:rPr>
                        <a:t>Treatment</a:t>
                      </a:r>
                      <a:endParaRPr kumimoji="1" lang="en-US" sz="1800" b="1" kern="0" dirty="0">
                        <a:solidFill>
                          <a:srgbClr val="599894"/>
                        </a:solidFill>
                        <a:latin typeface="Calibri "/>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1" u="sng" dirty="0" smtClean="0"/>
                        <a:t>Insulin</a:t>
                      </a:r>
                      <a:r>
                        <a:rPr lang="en-US" sz="1800" baseline="0" dirty="0" smtClean="0"/>
                        <a:t> is always necessary. </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None/>
                      </a:pPr>
                      <a:r>
                        <a:rPr lang="en-US" sz="1800" dirty="0" smtClean="0"/>
                        <a:t>                 1.Diet and exercise .</a:t>
                      </a:r>
                    </a:p>
                    <a:p>
                      <a:pPr marL="0" indent="0" algn="l">
                        <a:buNone/>
                      </a:pPr>
                      <a:r>
                        <a:rPr lang="en-US" sz="1800" dirty="0" smtClean="0"/>
                        <a:t>                2. Oral hypoglycemic drugs. </a:t>
                      </a:r>
                    </a:p>
                    <a:p>
                      <a:pPr marL="0" indent="0" algn="l">
                        <a:buNone/>
                      </a:pPr>
                      <a:r>
                        <a:rPr lang="en-US" sz="1800" b="1" dirty="0" smtClean="0"/>
                        <a:t>               3. +/- insulin, </a:t>
                      </a:r>
                      <a:r>
                        <a:rPr lang="en-US" sz="1800" dirty="0" smtClean="0"/>
                        <a:t>required </a:t>
                      </a:r>
                      <a:r>
                        <a:rPr lang="en-US" sz="1400" dirty="0" smtClean="0">
                          <a:solidFill>
                            <a:schemeClr val="bg1">
                              <a:lumMod val="50000"/>
                            </a:schemeClr>
                          </a:solidFill>
                        </a:rPr>
                        <a:t>(</a:t>
                      </a:r>
                      <a:r>
                        <a:rPr lang="en-US" sz="1400" baseline="0" dirty="0" smtClean="0">
                          <a:solidFill>
                            <a:schemeClr val="bg1">
                              <a:lumMod val="50000"/>
                            </a:schemeClr>
                          </a:solidFill>
                        </a:rPr>
                        <a:t> not   always depend on his/her condition)</a:t>
                      </a:r>
                      <a:endParaRPr lang="en-US" sz="1400" b="1"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bl>
          </a:graphicData>
        </a:graphic>
      </p:graphicFrame>
      <p:sp>
        <p:nvSpPr>
          <p:cNvPr id="6" name="TextBox 5"/>
          <p:cNvSpPr txBox="1"/>
          <p:nvPr/>
        </p:nvSpPr>
        <p:spPr>
          <a:xfrm>
            <a:off x="188686" y="5959955"/>
            <a:ext cx="10479313" cy="584775"/>
          </a:xfrm>
          <a:prstGeom prst="rect">
            <a:avLst/>
          </a:prstGeom>
          <a:noFill/>
        </p:spPr>
        <p:txBody>
          <a:bodyPr wrap="square" rtlCol="0">
            <a:spAutoFit/>
          </a:bodyPr>
          <a:lstStyle/>
          <a:p>
            <a:r>
              <a:rPr lang="en-US" sz="1600" dirty="0" smtClean="0">
                <a:solidFill>
                  <a:schemeClr val="bg1">
                    <a:lumMod val="50000"/>
                  </a:schemeClr>
                </a:solidFill>
              </a:rPr>
              <a:t>1-Diabetic</a:t>
            </a:r>
            <a:r>
              <a:rPr lang="en-US" sz="1600" dirty="0">
                <a:solidFill>
                  <a:schemeClr val="bg1">
                    <a:lumMod val="50000"/>
                  </a:schemeClr>
                </a:solidFill>
              </a:rPr>
              <a:t> </a:t>
            </a:r>
            <a:r>
              <a:rPr lang="en-US" sz="1600" b="1" dirty="0">
                <a:solidFill>
                  <a:schemeClr val="bg1">
                    <a:lumMod val="50000"/>
                  </a:schemeClr>
                </a:solidFill>
              </a:rPr>
              <a:t>ketoacidosis</a:t>
            </a:r>
            <a:r>
              <a:rPr lang="en-US" sz="1600" dirty="0">
                <a:solidFill>
                  <a:schemeClr val="bg1">
                    <a:lumMod val="50000"/>
                  </a:schemeClr>
                </a:solidFill>
              </a:rPr>
              <a:t> is a serious complication of diabetes that occurs when your body produces high levels of blood acids called ketones. The condition develops when your body can't produce enough insulin.</a:t>
            </a:r>
          </a:p>
        </p:txBody>
      </p:sp>
      <p:sp>
        <p:nvSpPr>
          <p:cNvPr id="3" name="TextBox 2"/>
          <p:cNvSpPr txBox="1"/>
          <p:nvPr/>
        </p:nvSpPr>
        <p:spPr>
          <a:xfrm>
            <a:off x="8733968" y="170415"/>
            <a:ext cx="2815773" cy="338554"/>
          </a:xfrm>
          <a:prstGeom prst="rect">
            <a:avLst/>
          </a:prstGeom>
          <a:noFill/>
          <a:ln>
            <a:solidFill>
              <a:srgbClr val="00ADA8"/>
            </a:solidFill>
            <a:prstDash val="dash"/>
          </a:ln>
        </p:spPr>
        <p:txBody>
          <a:bodyPr wrap="square" rtlCol="0">
            <a:spAutoFit/>
          </a:bodyPr>
          <a:lstStyle/>
          <a:p>
            <a:pPr algn="ctr"/>
            <a:r>
              <a:rPr lang="en-US" sz="1600" dirty="0" smtClean="0">
                <a:solidFill>
                  <a:srgbClr val="FF0000"/>
                </a:solidFill>
              </a:rPr>
              <a:t>Numbers here are important </a:t>
            </a:r>
            <a:endParaRPr lang="en-US" sz="1600" dirty="0">
              <a:solidFill>
                <a:srgbClr val="FF0000"/>
              </a:solidFill>
            </a:endParaRPr>
          </a:p>
        </p:txBody>
      </p:sp>
      <p:sp>
        <p:nvSpPr>
          <p:cNvPr id="7" name="TextBox 6"/>
          <p:cNvSpPr txBox="1"/>
          <p:nvPr/>
        </p:nvSpPr>
        <p:spPr>
          <a:xfrm>
            <a:off x="82550" y="126754"/>
            <a:ext cx="11918048" cy="461665"/>
          </a:xfrm>
          <a:prstGeom prst="rect">
            <a:avLst/>
          </a:prstGeom>
          <a:noFill/>
        </p:spPr>
        <p:txBody>
          <a:bodyPr wrap="square" rtlCol="0">
            <a:spAutoFit/>
          </a:bodyPr>
          <a:lstStyle/>
          <a:p>
            <a:r>
              <a:rPr kumimoji="1" lang="en-US" sz="2400" b="1" kern="0" dirty="0">
                <a:solidFill>
                  <a:srgbClr val="599894"/>
                </a:solidFill>
                <a:latin typeface="Century Gothic" pitchFamily="34" charset="0"/>
              </a:rPr>
              <a:t>Comparison of Type 1 &amp; Type 2 </a:t>
            </a:r>
            <a:r>
              <a:rPr kumimoji="1" lang="en-US" sz="2400" b="1" kern="0" dirty="0" smtClean="0">
                <a:solidFill>
                  <a:srgbClr val="599894"/>
                </a:solidFill>
                <a:latin typeface="Century Gothic" pitchFamily="34" charset="0"/>
              </a:rPr>
              <a:t>DM</a:t>
            </a:r>
            <a:endParaRPr kumimoji="1" lang="en-US" sz="2400" b="1" kern="0" dirty="0">
              <a:solidFill>
                <a:srgbClr val="599894"/>
              </a:solidFill>
              <a:latin typeface="Century Gothic" pitchFamily="34" charset="0"/>
            </a:endParaRPr>
          </a:p>
        </p:txBody>
      </p:sp>
    </p:spTree>
    <p:extLst>
      <p:ext uri="{BB962C8B-B14F-4D97-AF65-F5344CB8AC3E}">
        <p14:creationId xmlns:p14="http://schemas.microsoft.com/office/powerpoint/2010/main" val="881840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42841941"/>
              </p:ext>
            </p:extLst>
          </p:nvPr>
        </p:nvGraphicFramePr>
        <p:xfrm>
          <a:off x="133350" y="827314"/>
          <a:ext cx="11468100" cy="5649372"/>
        </p:xfrm>
        <a:graphic>
          <a:graphicData uri="http://schemas.openxmlformats.org/drawingml/2006/table">
            <a:tbl>
              <a:tblPr firstRow="1" bandRow="1">
                <a:tableStyleId>{5C22544A-7EE6-4342-B048-85BDC9FD1C3A}</a:tableStyleId>
              </a:tblPr>
              <a:tblGrid>
                <a:gridCol w="2541163"/>
                <a:gridCol w="8926937"/>
              </a:tblGrid>
              <a:tr h="275772">
                <a:tc gridSpan="2">
                  <a:txBody>
                    <a:bodyPr/>
                    <a:lstStyle/>
                    <a:p>
                      <a:pPr marL="0" algn="ctr" defTabSz="914400" rtl="1" eaLnBrk="1" latinLnBrk="0" hangingPunct="1"/>
                      <a:r>
                        <a:rPr lang="en-US" sz="2000" dirty="0" smtClean="0">
                          <a:solidFill>
                            <a:schemeClr val="bg1"/>
                          </a:solidFill>
                        </a:rPr>
                        <a:t>Glucose laboratory tests</a:t>
                      </a:r>
                      <a:endParaRPr lang="en-US" sz="2000" dirty="0">
                        <a:solidFill>
                          <a:schemeClr val="bg1"/>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rgbClr val="00ADA8"/>
                    </a:solidFill>
                  </a:tcPr>
                </a:tc>
                <a:tc hMerge="1">
                  <a:txBody>
                    <a:bodyPr/>
                    <a:lstStyle/>
                    <a:p>
                      <a:endParaRPr lang="en-US" dirty="0"/>
                    </a:p>
                  </a:txBody>
                  <a:tcPr/>
                </a:tc>
              </a:tr>
              <a:tr h="624363">
                <a:tc>
                  <a:txBody>
                    <a:bodyPr/>
                    <a:lstStyle/>
                    <a:p>
                      <a:pPr algn="ctr"/>
                      <a:r>
                        <a:rPr lang="en-US" sz="1600" b="1" dirty="0" smtClean="0">
                          <a:solidFill>
                            <a:srgbClr val="FF0000"/>
                          </a:solidFill>
                        </a:rPr>
                        <a:t>1. Fasting plasma glucose : </a:t>
                      </a: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Is a measurement of plasma glucose after </a:t>
                      </a:r>
                      <a:r>
                        <a:rPr lang="en-US" sz="1600" dirty="0" smtClean="0">
                          <a:solidFill>
                            <a:srgbClr val="CC3399"/>
                          </a:solidFill>
                        </a:rPr>
                        <a:t>12 hours </a:t>
                      </a:r>
                      <a:r>
                        <a:rPr lang="en-US" sz="1600" dirty="0" smtClean="0"/>
                        <a:t>of fasting (no caloric intake).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Normal blood glucose range: </a:t>
                      </a:r>
                      <a:r>
                        <a:rPr lang="en-US" sz="1600" dirty="0" smtClean="0">
                          <a:solidFill>
                            <a:srgbClr val="CC3399"/>
                          </a:solidFill>
                        </a:rPr>
                        <a:t>3.9 – 5.6 </a:t>
                      </a:r>
                      <a:r>
                        <a:rPr lang="en-US" sz="1600" dirty="0" err="1" smtClean="0">
                          <a:solidFill>
                            <a:srgbClr val="CC3399"/>
                          </a:solidFill>
                        </a:rPr>
                        <a:t>mmol</a:t>
                      </a:r>
                      <a:r>
                        <a:rPr lang="en-US" sz="1600" dirty="0" smtClean="0">
                          <a:solidFill>
                            <a:srgbClr val="CC3399"/>
                          </a:solidFill>
                        </a:rPr>
                        <a:t>/L (70–100 mg/</a:t>
                      </a:r>
                      <a:r>
                        <a:rPr lang="en-US" sz="1600" dirty="0" err="1" smtClean="0">
                          <a:solidFill>
                            <a:srgbClr val="CC3399"/>
                          </a:solidFill>
                        </a:rPr>
                        <a:t>dL</a:t>
                      </a:r>
                      <a:r>
                        <a:rPr lang="en-US" sz="1600" dirty="0" smtClean="0">
                          <a:solidFill>
                            <a:srgbClr val="CC3399"/>
                          </a:solidFill>
                        </a:rPr>
                        <a:t> ).</a:t>
                      </a:r>
                      <a:endParaRPr lang="en-US" sz="1600" dirty="0" smtClean="0"/>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r h="925926">
                <a:tc>
                  <a:txBody>
                    <a:bodyPr/>
                    <a:lstStyle/>
                    <a:p>
                      <a:pPr algn="ctr"/>
                      <a:r>
                        <a:rPr lang="en-US" sz="1600" b="1" dirty="0" smtClean="0">
                          <a:solidFill>
                            <a:srgbClr val="599894"/>
                          </a:solidFill>
                        </a:rPr>
                        <a:t>2. Oral Glucose tolerance Test (OGTT) &amp; 2-hour post-prandial test </a:t>
                      </a: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Serial measurement of plasma </a:t>
                      </a:r>
                      <a:r>
                        <a:rPr lang="en-US" sz="1600" u="sng" dirty="0" smtClean="0"/>
                        <a:t>glucose before and after </a:t>
                      </a:r>
                      <a:r>
                        <a:rPr lang="en-US" sz="1600" dirty="0" smtClean="0"/>
                        <a:t>a specific amount of glucose </a:t>
                      </a:r>
                      <a:r>
                        <a:rPr lang="en-US" sz="1600" u="sng" dirty="0" smtClean="0"/>
                        <a:t>given orally</a:t>
                      </a:r>
                      <a:r>
                        <a:rPr lang="en-US" sz="1600" dirty="0" smtClean="0"/>
                        <a:t> (</a:t>
                      </a:r>
                      <a:r>
                        <a:rPr lang="en-US" sz="1600" dirty="0" smtClean="0">
                          <a:solidFill>
                            <a:srgbClr val="CC3399"/>
                          </a:solidFill>
                        </a:rPr>
                        <a:t>75g </a:t>
                      </a:r>
                      <a:r>
                        <a:rPr lang="en-US" sz="1600" dirty="0" smtClean="0"/>
                        <a:t>glucose).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Normal level: ( &lt; </a:t>
                      </a:r>
                      <a:r>
                        <a:rPr lang="en-US" sz="1600" dirty="0" smtClean="0">
                          <a:solidFill>
                            <a:srgbClr val="CC3399"/>
                          </a:solidFill>
                        </a:rPr>
                        <a:t>7.8 </a:t>
                      </a:r>
                      <a:r>
                        <a:rPr lang="en-US" sz="1600" dirty="0" err="1" smtClean="0">
                          <a:solidFill>
                            <a:srgbClr val="CC3399"/>
                          </a:solidFill>
                        </a:rPr>
                        <a:t>mmol</a:t>
                      </a:r>
                      <a:r>
                        <a:rPr lang="en-US" sz="1600" dirty="0" smtClean="0">
                          <a:solidFill>
                            <a:srgbClr val="CC3399"/>
                          </a:solidFill>
                        </a:rPr>
                        <a:t>\L </a:t>
                      </a:r>
                      <a:r>
                        <a:rPr lang="en-US" sz="1600" dirty="0" smtClean="0"/>
                        <a:t>).</a:t>
                      </a: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r h="624363">
                <a:tc>
                  <a:txBody>
                    <a:bodyPr/>
                    <a:lstStyle/>
                    <a:p>
                      <a:pPr algn="ctr"/>
                      <a:r>
                        <a:rPr lang="en-US" sz="1600" b="1" dirty="0" smtClean="0">
                          <a:solidFill>
                            <a:srgbClr val="FF0000"/>
                          </a:solidFill>
                        </a:rPr>
                        <a:t>3. HEMOGLOBIN A1C measurement :</a:t>
                      </a: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lvl="0" algn="l"/>
                      <a:r>
                        <a:rPr lang="en-US" sz="1600" dirty="0" smtClean="0"/>
                        <a:t>used to estimate glycemic control in the </a:t>
                      </a:r>
                      <a:r>
                        <a:rPr lang="en-US" sz="1600" u="sng" dirty="0" smtClean="0"/>
                        <a:t>last </a:t>
                      </a:r>
                      <a:r>
                        <a:rPr lang="en-US" sz="1600" u="sng" dirty="0" smtClean="0">
                          <a:solidFill>
                            <a:srgbClr val="CC3399"/>
                          </a:solidFill>
                        </a:rPr>
                        <a:t>1-2 months </a:t>
                      </a:r>
                      <a:r>
                        <a:rPr lang="en-US" sz="1600" dirty="0" smtClean="0"/>
                        <a:t>&amp; Recommended for the </a:t>
                      </a:r>
                      <a:r>
                        <a:rPr lang="en-US" sz="1600" b="1" dirty="0" smtClean="0">
                          <a:solidFill>
                            <a:srgbClr val="FF0000"/>
                          </a:solidFill>
                        </a:rPr>
                        <a:t>detection of type 2 DM</a:t>
                      </a:r>
                      <a:r>
                        <a:rPr lang="en-US" sz="1600" dirty="0" smtClean="0"/>
                        <a:t>. </a:t>
                      </a:r>
                    </a:p>
                    <a:p>
                      <a:pPr lvl="0" algn="ctr"/>
                      <a:r>
                        <a:rPr lang="en-US" sz="1600" dirty="0" smtClean="0">
                          <a:solidFill>
                            <a:schemeClr val="bg1">
                              <a:lumMod val="50000"/>
                            </a:schemeClr>
                          </a:solidFill>
                        </a:rPr>
                        <a:t>Normal level : 4 – 5.6 % .</a:t>
                      </a:r>
                      <a:endParaRPr lang="en-US" sz="1600" dirty="0">
                        <a:solidFill>
                          <a:schemeClr val="bg1">
                            <a:lumMod val="50000"/>
                          </a:schemeClr>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r h="404537">
                <a:tc>
                  <a:txBody>
                    <a:bodyPr/>
                    <a:lstStyle/>
                    <a:p>
                      <a:pPr algn="ctr"/>
                      <a:r>
                        <a:rPr lang="en-US" sz="1600" b="1" dirty="0" smtClean="0">
                          <a:solidFill>
                            <a:srgbClr val="599894"/>
                          </a:solidFill>
                        </a:rPr>
                        <a:t>4. Random Plasma Glucose Level :</a:t>
                      </a: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algn="ctr"/>
                      <a:r>
                        <a:rPr lang="en-US" sz="1600" dirty="0" smtClean="0"/>
                        <a:t>______________</a:t>
                      </a:r>
                      <a:endParaRPr lang="en-US" sz="1600" dirty="0"/>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r h="18056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599894"/>
                          </a:solidFill>
                        </a:rPr>
                        <a:t>5. HEMOGLOBIN A1C : </a:t>
                      </a:r>
                      <a:endParaRPr lang="en-US" sz="1600" b="1" dirty="0">
                        <a:solidFill>
                          <a:srgbClr val="599894"/>
                        </a:solidFill>
                      </a:endParaRP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solidFill>
                      <a:schemeClr val="bg1">
                        <a:lumMod val="95000"/>
                      </a:schemeClr>
                    </a:solidFill>
                  </a:tcPr>
                </a:tc>
                <a:tc>
                  <a:txBody>
                    <a:bodyPr/>
                    <a:lstStyle/>
                    <a:p>
                      <a:pPr marL="285750" indent="-285750" algn="l">
                        <a:lnSpc>
                          <a:spcPct val="150000"/>
                        </a:lnSpc>
                        <a:buFont typeface="Arial" charset="0"/>
                        <a:buChar char="•"/>
                      </a:pPr>
                      <a:r>
                        <a:rPr lang="en-US" sz="1600" dirty="0" smtClean="0"/>
                        <a:t>Hemoglobin A</a:t>
                      </a:r>
                      <a:r>
                        <a:rPr lang="en-US" sz="1600" baseline="-25000" dirty="0" smtClean="0"/>
                        <a:t>1C</a:t>
                      </a:r>
                      <a:r>
                        <a:rPr lang="en-US" sz="1600" dirty="0" smtClean="0"/>
                        <a:t> (A</a:t>
                      </a:r>
                      <a:r>
                        <a:rPr lang="en-US" sz="1600" baseline="-25000" dirty="0" smtClean="0"/>
                        <a:t>1C</a:t>
                      </a:r>
                      <a:r>
                        <a:rPr lang="en-US" sz="1600" dirty="0" smtClean="0"/>
                        <a:t> ) is produced due to non-enzymatic glycosylation of hemoglobin. </a:t>
                      </a:r>
                      <a:endParaRPr lang="ar-SA" sz="1600" dirty="0" smtClean="0"/>
                    </a:p>
                    <a:p>
                      <a:pPr marL="285750" indent="-285750" algn="l">
                        <a:lnSpc>
                          <a:spcPct val="150000"/>
                        </a:lnSpc>
                        <a:buFont typeface="Arial" charset="0"/>
                        <a:buChar char="•"/>
                      </a:pPr>
                      <a:r>
                        <a:rPr lang="en-US" sz="1600" dirty="0" smtClean="0"/>
                        <a:t>It is used to estimate glycemic control in the last </a:t>
                      </a:r>
                      <a:r>
                        <a:rPr lang="en-US" sz="1600" dirty="0" smtClean="0">
                          <a:solidFill>
                            <a:srgbClr val="CC3399"/>
                          </a:solidFill>
                        </a:rPr>
                        <a:t>1-2 months.</a:t>
                      </a:r>
                      <a:r>
                        <a:rPr lang="en-US" sz="1600" dirty="0" smtClean="0"/>
                        <a:t> </a:t>
                      </a:r>
                      <a:endParaRPr lang="ar-SA" sz="1600" dirty="0" smtClean="0"/>
                    </a:p>
                    <a:p>
                      <a:pPr marL="285750" indent="-285750" algn="l">
                        <a:lnSpc>
                          <a:spcPct val="150000"/>
                        </a:lnSpc>
                        <a:buFont typeface="Arial" charset="0"/>
                        <a:buChar char="•"/>
                      </a:pPr>
                      <a:r>
                        <a:rPr lang="en-US" sz="1600" dirty="0" smtClean="0"/>
                        <a:t>Recommended for the detection of </a:t>
                      </a:r>
                      <a:r>
                        <a:rPr lang="en-US" sz="1600" b="1" dirty="0" smtClean="0">
                          <a:solidFill>
                            <a:srgbClr val="FF0000"/>
                          </a:solidFill>
                        </a:rPr>
                        <a:t>type 2 Diabetes Mellitus</a:t>
                      </a:r>
                      <a:r>
                        <a:rPr lang="en-US" sz="1600" dirty="0" smtClean="0"/>
                        <a:t>. </a:t>
                      </a:r>
                      <a:endParaRPr lang="ar-SA" sz="1600" dirty="0" smtClean="0"/>
                    </a:p>
                    <a:p>
                      <a:pPr marL="285750" indent="-285750" algn="l">
                        <a:lnSpc>
                          <a:spcPct val="150000"/>
                        </a:lnSpc>
                        <a:buFont typeface="Arial" charset="0"/>
                        <a:buChar char="•"/>
                      </a:pPr>
                      <a:r>
                        <a:rPr lang="en-US" sz="1600" dirty="0" smtClean="0"/>
                        <a:t> HBA</a:t>
                      </a:r>
                      <a:r>
                        <a:rPr lang="en-US" sz="1600" baseline="-25000" dirty="0" smtClean="0"/>
                        <a:t>1C</a:t>
                      </a:r>
                      <a:r>
                        <a:rPr lang="en-US" sz="1600" dirty="0" smtClean="0"/>
                        <a:t> and fasting plasma glucose are effective in </a:t>
                      </a:r>
                      <a:r>
                        <a:rPr lang="en-US" sz="1600" u="sng" dirty="0" smtClean="0"/>
                        <a:t>diagnosing diabetes. </a:t>
                      </a:r>
                      <a:endParaRPr lang="ar-SA" sz="1600" u="sng" dirty="0" smtClean="0"/>
                    </a:p>
                    <a:p>
                      <a:pPr marL="285750" indent="-285750" algn="l">
                        <a:lnSpc>
                          <a:spcPct val="150000"/>
                        </a:lnSpc>
                        <a:buFont typeface="Arial" charset="0"/>
                        <a:buChar char="•"/>
                      </a:pPr>
                      <a:r>
                        <a:rPr lang="en-US" sz="1600" dirty="0" smtClean="0"/>
                        <a:t> Cut-off point of </a:t>
                      </a:r>
                      <a:r>
                        <a:rPr lang="en-US" sz="1600" dirty="0" smtClean="0">
                          <a:solidFill>
                            <a:srgbClr val="CC3399"/>
                          </a:solidFill>
                        </a:rPr>
                        <a:t>≥ 6.5 % </a:t>
                      </a:r>
                      <a:r>
                        <a:rPr lang="en-US" sz="1600" dirty="0" smtClean="0"/>
                        <a:t>is used to </a:t>
                      </a:r>
                      <a:r>
                        <a:rPr lang="en-US" sz="1600" u="sng" dirty="0" smtClean="0"/>
                        <a:t>diagnose diabetes</a:t>
                      </a:r>
                      <a:r>
                        <a:rPr lang="en-US" sz="1600" dirty="0" smtClean="0"/>
                        <a:t>.</a:t>
                      </a:r>
                      <a:endParaRPr lang="en-US" sz="1600" dirty="0"/>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r>
              <a:tr h="56489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sz="1600" b="1" u="none" kern="0" dirty="0" smtClean="0">
                          <a:solidFill>
                            <a:srgbClr val="00ADA8"/>
                          </a:solidFill>
                          <a:latin typeface="Cambria" pitchFamily="18" charset="0"/>
                        </a:rPr>
                        <a:t>Q: When does someone is said to have an impaired glucose tolerance (Pre-diabetes state) ? </a:t>
                      </a:r>
                      <a:r>
                        <a:rPr kumimoji="1" lang="en-US" sz="1600" b="1" u="none" kern="0" baseline="0" dirty="0" smtClean="0">
                          <a:solidFill>
                            <a:srgbClr val="00ADA8"/>
                          </a:solidFill>
                          <a:latin typeface="Cambria"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t>When </a:t>
                      </a:r>
                      <a:r>
                        <a:rPr lang="en-US" sz="1600" b="0" dirty="0" smtClean="0">
                          <a:solidFill>
                            <a:schemeClr val="tx1"/>
                          </a:solidFill>
                        </a:rPr>
                        <a:t>fasting plasma glucose </a:t>
                      </a:r>
                      <a:r>
                        <a:rPr lang="en-US" sz="1600" b="0" dirty="0" smtClean="0"/>
                        <a:t>OR 2-hour postprandial glucose level is </a:t>
                      </a:r>
                      <a:r>
                        <a:rPr lang="en-US" sz="1600" b="0" dirty="0" smtClean="0">
                          <a:solidFill>
                            <a:srgbClr val="FF0000"/>
                          </a:solidFill>
                        </a:rPr>
                        <a:t>above normal but below diabetic level. </a:t>
                      </a:r>
                    </a:p>
                  </a:txBody>
                  <a:tcPr anchor="ctr">
                    <a:lnL w="12700" cap="flat" cmpd="sng" algn="ctr">
                      <a:solidFill>
                        <a:srgbClr val="334E5D"/>
                      </a:solidFill>
                      <a:prstDash val="solid"/>
                      <a:round/>
                      <a:headEnd type="none" w="med" len="med"/>
                      <a:tailEnd type="none" w="med" len="med"/>
                    </a:lnL>
                    <a:lnR w="12700" cap="flat" cmpd="sng" algn="ctr">
                      <a:solidFill>
                        <a:srgbClr val="334E5D"/>
                      </a:solidFill>
                      <a:prstDash val="solid"/>
                      <a:round/>
                      <a:headEnd type="none" w="med" len="med"/>
                      <a:tailEnd type="none" w="med" len="med"/>
                    </a:lnR>
                    <a:lnT w="12700" cap="flat" cmpd="sng" algn="ctr">
                      <a:solidFill>
                        <a:srgbClr val="334E5D"/>
                      </a:solidFill>
                      <a:prstDash val="solid"/>
                      <a:round/>
                      <a:headEnd type="none" w="med" len="med"/>
                      <a:tailEnd type="none" w="med" len="med"/>
                    </a:lnT>
                    <a:lnB w="12700" cap="flat" cmpd="sng" algn="ctr">
                      <a:solidFill>
                        <a:srgbClr val="334E5D"/>
                      </a:solidFill>
                      <a:prstDash val="solid"/>
                      <a:round/>
                      <a:headEnd type="none" w="med" len="med"/>
                      <a:tailEnd type="none" w="med" len="med"/>
                    </a:lnB>
                    <a:noFill/>
                  </a:tcPr>
                </a:tc>
                <a:tc hMerge="1">
                  <a:txBody>
                    <a:bodyPr/>
                    <a:lstStyle/>
                    <a:p>
                      <a:endParaRPr lang="en-US" dirty="0"/>
                    </a:p>
                  </a:txBody>
                  <a:tcPr/>
                </a:tc>
              </a:tr>
            </a:tbl>
          </a:graphicData>
        </a:graphic>
      </p:graphicFrame>
      <p:sp>
        <p:nvSpPr>
          <p:cNvPr id="4" name="TextBox 3"/>
          <p:cNvSpPr txBox="1"/>
          <p:nvPr/>
        </p:nvSpPr>
        <p:spPr>
          <a:xfrm>
            <a:off x="82550" y="126754"/>
            <a:ext cx="11918048" cy="461665"/>
          </a:xfrm>
          <a:prstGeom prst="rect">
            <a:avLst/>
          </a:prstGeom>
          <a:noFill/>
        </p:spPr>
        <p:txBody>
          <a:bodyPr wrap="square" rtlCol="0">
            <a:spAutoFit/>
          </a:bodyPr>
          <a:lstStyle/>
          <a:p>
            <a:r>
              <a:rPr kumimoji="1" lang="en-US" sz="2400" b="1" kern="0">
                <a:solidFill>
                  <a:srgbClr val="599894"/>
                </a:solidFill>
                <a:latin typeface="Century Gothic" pitchFamily="34" charset="0"/>
              </a:rPr>
              <a:t>Laboratory Tests For </a:t>
            </a:r>
            <a:r>
              <a:rPr kumimoji="1" lang="en-US" sz="2400" b="1" kern="0" smtClean="0">
                <a:solidFill>
                  <a:srgbClr val="599894"/>
                </a:solidFill>
                <a:latin typeface="Century Gothic" pitchFamily="34" charset="0"/>
              </a:rPr>
              <a:t>Glucose</a:t>
            </a:r>
            <a:endParaRPr kumimoji="1" lang="en-US" sz="2400" b="1" kern="0">
              <a:solidFill>
                <a:srgbClr val="599894"/>
              </a:solidFill>
              <a:latin typeface="Century Gothic" pitchFamily="34" charset="0"/>
            </a:endParaRPr>
          </a:p>
        </p:txBody>
      </p:sp>
    </p:spTree>
    <p:extLst>
      <p:ext uri="{BB962C8B-B14F-4D97-AF65-F5344CB8AC3E}">
        <p14:creationId xmlns:p14="http://schemas.microsoft.com/office/powerpoint/2010/main" val="3918215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Table 48"/>
          <p:cNvGraphicFramePr>
            <a:graphicFrameLocks noGrp="1"/>
          </p:cNvGraphicFramePr>
          <p:nvPr>
            <p:extLst>
              <p:ext uri="{D42A27DB-BD31-4B8C-83A1-F6EECF244321}">
                <p14:modId xmlns:p14="http://schemas.microsoft.com/office/powerpoint/2010/main" val="705442691"/>
              </p:ext>
            </p:extLst>
          </p:nvPr>
        </p:nvGraphicFramePr>
        <p:xfrm>
          <a:off x="280762" y="816588"/>
          <a:ext cx="11490324" cy="4360658"/>
        </p:xfrm>
        <a:graphic>
          <a:graphicData uri="http://schemas.openxmlformats.org/drawingml/2006/table">
            <a:tbl>
              <a:tblPr firstRow="1" bandRow="1">
                <a:tableStyleId>{F2DE63D5-997A-4646-A377-4702673A728D}</a:tableStyleId>
              </a:tblPr>
              <a:tblGrid>
                <a:gridCol w="2589998">
                  <a:extLst>
                    <a:ext uri="{9D8B030D-6E8A-4147-A177-3AD203B41FA5}">
                      <a16:colId xmlns="" xmlns:a16="http://schemas.microsoft.com/office/drawing/2014/main" val="20000"/>
                    </a:ext>
                  </a:extLst>
                </a:gridCol>
                <a:gridCol w="2993011"/>
                <a:gridCol w="2525486">
                  <a:extLst>
                    <a:ext uri="{9D8B030D-6E8A-4147-A177-3AD203B41FA5}">
                      <a16:colId xmlns="" xmlns:a16="http://schemas.microsoft.com/office/drawing/2014/main" val="20001"/>
                    </a:ext>
                  </a:extLst>
                </a:gridCol>
                <a:gridCol w="3381829">
                  <a:extLst>
                    <a:ext uri="{9D8B030D-6E8A-4147-A177-3AD203B41FA5}">
                      <a16:colId xmlns="" xmlns:a16="http://schemas.microsoft.com/office/drawing/2014/main" val="20002"/>
                    </a:ext>
                  </a:extLst>
                </a:gridCol>
              </a:tblGrid>
              <a:tr h="267609">
                <a:tc gridSpan="4">
                  <a:txBody>
                    <a:bodyPr/>
                    <a:lstStyle/>
                    <a:p>
                      <a:pPr algn="ctr"/>
                      <a:r>
                        <a:rPr kumimoji="1" lang="en-US" sz="1600" b="1" kern="0" dirty="0" smtClean="0">
                          <a:solidFill>
                            <a:schemeClr val="bg1"/>
                          </a:solidFill>
                          <a:latin typeface="Cambria" pitchFamily="18" charset="0"/>
                          <a:ea typeface="+mn-ea"/>
                          <a:cs typeface="+mn-cs"/>
                        </a:rPr>
                        <a:t>Categories Of Increased Risk of DM &amp; Diagnosis Of DM</a:t>
                      </a:r>
                      <a:endParaRPr kumimoji="1" lang="en-US" sz="1600" b="1" kern="0" dirty="0">
                        <a:solidFill>
                          <a:schemeClr val="bg1"/>
                        </a:solidFill>
                        <a:latin typeface="Cambr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DA8"/>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267609">
                <a:tc>
                  <a:txBody>
                    <a:bodyPr/>
                    <a:lstStyle/>
                    <a:p>
                      <a:pPr marL="0" algn="ctr" defTabSz="914400" rtl="0" eaLnBrk="1" latinLnBrk="0" hangingPunct="1"/>
                      <a:r>
                        <a:rPr kumimoji="1" lang="en-US" sz="1600" b="1" kern="0" dirty="0" smtClean="0"/>
                        <a:t>Test performed/</a:t>
                      </a:r>
                      <a:r>
                        <a:rPr kumimoji="1" lang="en-US" sz="1600" b="1" kern="0" baseline="0" dirty="0" smtClean="0"/>
                        <a:t> -</a:t>
                      </a:r>
                      <a:endParaRPr kumimoji="1" lang="en-US" sz="1600" b="1" kern="0" dirty="0">
                        <a:solidFill>
                          <a:schemeClr val="tx2"/>
                        </a:solidFill>
                        <a:latin typeface="Calibri "/>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smtClean="0">
                          <a:solidFill>
                            <a:schemeClr val="bg1"/>
                          </a:solidFill>
                        </a:rPr>
                        <a:t>Normal </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DA8">
                        <a:alpha val="56078"/>
                      </a:srgbClr>
                    </a:solidFill>
                  </a:tcPr>
                </a:tc>
                <a:tc>
                  <a:txBody>
                    <a:bodyPr/>
                    <a:lstStyle/>
                    <a:p>
                      <a:pPr algn="ctr"/>
                      <a:r>
                        <a:rPr lang="en-US" sz="1600" b="1" dirty="0" smtClean="0">
                          <a:solidFill>
                            <a:schemeClr val="bg1"/>
                          </a:solidFill>
                        </a:rPr>
                        <a:t>Pre-diabetes </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DA8">
                        <a:alpha val="56078"/>
                      </a:srgbClr>
                    </a:solidFill>
                  </a:tcPr>
                </a:tc>
                <a:tc>
                  <a:txBody>
                    <a:bodyPr/>
                    <a:lstStyle/>
                    <a:p>
                      <a:pPr algn="ctr"/>
                      <a:r>
                        <a:rPr lang="en-US" sz="1600" b="1" dirty="0" smtClean="0">
                          <a:solidFill>
                            <a:schemeClr val="bg1"/>
                          </a:solidFill>
                        </a:rPr>
                        <a:t>Diabetes </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DA8">
                        <a:alpha val="56078"/>
                      </a:srgbClr>
                    </a:solidFill>
                  </a:tcPr>
                </a:tc>
                <a:extLst>
                  <a:ext uri="{0D108BD9-81ED-4DB2-BD59-A6C34878D82A}">
                    <a16:rowId xmlns="" xmlns:a16="http://schemas.microsoft.com/office/drawing/2014/main" val="10001"/>
                  </a:ext>
                </a:extLst>
              </a:tr>
              <a:tr h="669024">
                <a:tc>
                  <a:txBody>
                    <a:bodyPr/>
                    <a:lstStyle/>
                    <a:p>
                      <a:pPr marL="0" algn="ctr" defTabSz="914400" rtl="0" eaLnBrk="1" latinLnBrk="0" hangingPunct="1"/>
                      <a:r>
                        <a:rPr kumimoji="1" lang="en-US" sz="1600" b="1" kern="0" dirty="0" smtClean="0">
                          <a:solidFill>
                            <a:srgbClr val="FF0000"/>
                          </a:solidFill>
                        </a:rPr>
                        <a:t>Fasting Plasma Glucose (FPG)</a:t>
                      </a:r>
                      <a:endParaRPr kumimoji="1" lang="en-US" sz="1600" b="1" kern="0" dirty="0">
                        <a:solidFill>
                          <a:srgbClr val="FF0000"/>
                        </a:solidFill>
                        <a:latin typeface="Calibri "/>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kern="1200" dirty="0" smtClean="0">
                          <a:solidFill>
                            <a:schemeClr val="tx1"/>
                          </a:solidFill>
                          <a:latin typeface="+mn-lt"/>
                          <a:ea typeface="+mn-ea"/>
                          <a:cs typeface="+mn-cs"/>
                        </a:rPr>
                        <a:t>Less than </a:t>
                      </a:r>
                      <a:r>
                        <a:rPr lang="en-US" sz="1600" kern="1200" dirty="0" smtClean="0">
                          <a:solidFill>
                            <a:srgbClr val="CC3399"/>
                          </a:solidFill>
                          <a:latin typeface="+mn-lt"/>
                          <a:ea typeface="+mn-ea"/>
                          <a:cs typeface="+mn-cs"/>
                        </a:rPr>
                        <a:t>100 mg/dl</a:t>
                      </a:r>
                      <a:endParaRPr lang="en-US" sz="1600" kern="1200" dirty="0">
                        <a:solidFill>
                          <a:srgbClr val="CC3399"/>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FPG or IFG </a:t>
                      </a:r>
                      <a:r>
                        <a:rPr lang="en-US" sz="1600" baseline="30000" dirty="0" smtClean="0"/>
                        <a:t>1</a:t>
                      </a:r>
                      <a:r>
                        <a:rPr lang="en-US" sz="1600" dirty="0" smtClean="0"/>
                        <a:t> : </a:t>
                      </a:r>
                      <a:r>
                        <a:rPr lang="en-US" sz="1600" kern="1200" dirty="0" smtClean="0">
                          <a:solidFill>
                            <a:srgbClr val="CC3399"/>
                          </a:solidFill>
                          <a:latin typeface="+mn-lt"/>
                          <a:ea typeface="+mn-ea"/>
                          <a:cs typeface="+mn-cs"/>
                        </a:rPr>
                        <a:t>100 - 125</a:t>
                      </a:r>
                      <a:r>
                        <a:rPr lang="en-US" sz="1600" dirty="0" smtClean="0"/>
                        <a:t> </a:t>
                      </a:r>
                      <a:r>
                        <a:rPr lang="en-US" sz="1600" kern="1200" dirty="0" smtClean="0">
                          <a:solidFill>
                            <a:srgbClr val="CC3399"/>
                          </a:solidFill>
                          <a:latin typeface="+mn-lt"/>
                          <a:ea typeface="+mn-ea"/>
                          <a:cs typeface="+mn-cs"/>
                        </a:rPr>
                        <a:t>mg\dl </a:t>
                      </a:r>
                    </a:p>
                    <a:p>
                      <a:pPr algn="ctr"/>
                      <a:r>
                        <a:rPr lang="en-US" sz="1600" b="1" u="sng" kern="1200" dirty="0" smtClean="0">
                          <a:solidFill>
                            <a:srgbClr val="CC3399"/>
                          </a:solidFill>
                          <a:latin typeface="+mn-lt"/>
                          <a:ea typeface="+mn-ea"/>
                          <a:cs typeface="+mn-cs"/>
                        </a:rPr>
                        <a:t>5.6 - 6.9 </a:t>
                      </a:r>
                      <a:r>
                        <a:rPr lang="en-US" sz="1600" b="1" u="sng" kern="1200" dirty="0" err="1" smtClean="0">
                          <a:solidFill>
                            <a:srgbClr val="CC3399"/>
                          </a:solidFill>
                          <a:latin typeface="+mn-lt"/>
                          <a:ea typeface="+mn-ea"/>
                          <a:cs typeface="+mn-cs"/>
                        </a:rPr>
                        <a:t>mmol</a:t>
                      </a:r>
                      <a:r>
                        <a:rPr lang="en-US" sz="1600" b="1" u="sng" kern="1200" dirty="0" smtClean="0">
                          <a:solidFill>
                            <a:srgbClr val="CC3399"/>
                          </a:solidFill>
                          <a:latin typeface="+mn-lt"/>
                          <a:ea typeface="+mn-ea"/>
                          <a:cs typeface="+mn-cs"/>
                        </a:rPr>
                        <a:t>/L </a:t>
                      </a:r>
                      <a:endParaRPr lang="en-US" sz="1600" b="1" u="sng" kern="1200" dirty="0">
                        <a:solidFill>
                          <a:srgbClr val="CC3399"/>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(fasting= No caloric intake for at least </a:t>
                      </a:r>
                      <a:r>
                        <a:rPr lang="en-US" sz="1600" kern="1200" dirty="0" smtClean="0">
                          <a:solidFill>
                            <a:srgbClr val="CC3399"/>
                          </a:solidFill>
                          <a:latin typeface="+mn-lt"/>
                          <a:ea typeface="+mn-ea"/>
                          <a:cs typeface="+mn-cs"/>
                        </a:rPr>
                        <a:t>8hs</a:t>
                      </a:r>
                      <a:r>
                        <a:rPr lang="en-US" sz="1600" kern="1200" dirty="0" smtClean="0">
                          <a:solidFill>
                            <a:schemeClr val="tx1"/>
                          </a:solidFill>
                          <a:latin typeface="+mn-lt"/>
                          <a:ea typeface="+mn-ea"/>
                          <a:cs typeface="+mn-cs"/>
                        </a:rPr>
                        <a:t>) </a:t>
                      </a:r>
                      <a:r>
                        <a:rPr lang="en-US" sz="1600" kern="1200" dirty="0" smtClean="0">
                          <a:solidFill>
                            <a:srgbClr val="CC3399"/>
                          </a:solidFill>
                          <a:latin typeface="+mn-lt"/>
                          <a:ea typeface="+mn-ea"/>
                          <a:cs typeface="+mn-cs"/>
                        </a:rPr>
                        <a:t>126 mg\dl </a:t>
                      </a:r>
                      <a:r>
                        <a:rPr lang="en-US" sz="1600" dirty="0" smtClean="0"/>
                        <a:t>and over </a:t>
                      </a:r>
                      <a:r>
                        <a:rPr lang="en-US" sz="1600" kern="1200" dirty="0" smtClean="0">
                          <a:solidFill>
                            <a:srgbClr val="CC3399"/>
                          </a:solidFill>
                          <a:latin typeface="+mn-lt"/>
                          <a:ea typeface="+mn-ea"/>
                          <a:cs typeface="+mn-cs"/>
                        </a:rPr>
                        <a:t>7 </a:t>
                      </a:r>
                      <a:r>
                        <a:rPr lang="en-US" sz="1600" kern="1200" dirty="0" err="1" smtClean="0">
                          <a:solidFill>
                            <a:srgbClr val="CC3399"/>
                          </a:solidFill>
                          <a:latin typeface="+mn-lt"/>
                          <a:ea typeface="+mn-ea"/>
                          <a:cs typeface="+mn-cs"/>
                        </a:rPr>
                        <a:t>mmol</a:t>
                      </a:r>
                      <a:r>
                        <a:rPr lang="en-US" sz="1600" kern="1200" dirty="0" smtClean="0">
                          <a:solidFill>
                            <a:srgbClr val="CC3399"/>
                          </a:solidFill>
                          <a:latin typeface="+mn-lt"/>
                          <a:ea typeface="+mn-ea"/>
                          <a:cs typeface="+mn-cs"/>
                        </a:rPr>
                        <a:t>/L </a:t>
                      </a:r>
                      <a:r>
                        <a:rPr lang="en-US" sz="1600" dirty="0" smtClean="0"/>
                        <a:t>and over </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669024">
                <a:tc>
                  <a:txBody>
                    <a:bodyPr/>
                    <a:lstStyle/>
                    <a:p>
                      <a:pPr marL="0" algn="ctr" defTabSz="914400" rtl="0" eaLnBrk="1" latinLnBrk="0" hangingPunct="1"/>
                      <a:r>
                        <a:rPr kumimoji="1" lang="en-US" sz="1600" b="1" kern="0" dirty="0" smtClean="0">
                          <a:solidFill>
                            <a:srgbClr val="599894"/>
                          </a:solidFill>
                        </a:rPr>
                        <a:t>2 hours post glucose on the 75-g OGTT</a:t>
                      </a:r>
                      <a:endParaRPr kumimoji="1" lang="en-US" sz="1600" b="1" kern="0" dirty="0">
                        <a:solidFill>
                          <a:srgbClr val="599894"/>
                        </a:solidFill>
                        <a:latin typeface="Calibri "/>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Less than </a:t>
                      </a:r>
                      <a:r>
                        <a:rPr lang="en-US" sz="1600" kern="1200" dirty="0" smtClean="0">
                          <a:solidFill>
                            <a:srgbClr val="CC3399"/>
                          </a:solidFill>
                          <a:latin typeface="+mn-lt"/>
                          <a:ea typeface="+mn-ea"/>
                          <a:cs typeface="+mn-cs"/>
                        </a:rPr>
                        <a:t>140 mg/dl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sz="1600" dirty="0" smtClean="0"/>
                        <a:t>OGGT or</a:t>
                      </a:r>
                      <a:r>
                        <a:rPr lang="sv-SE" sz="1600" baseline="0" dirty="0" smtClean="0"/>
                        <a:t> </a:t>
                      </a:r>
                      <a:r>
                        <a:rPr lang="sv-SE" sz="1600" dirty="0" smtClean="0"/>
                        <a:t>IGT</a:t>
                      </a:r>
                      <a:r>
                        <a:rPr lang="sv-SE" sz="1600" baseline="30000" dirty="0" smtClean="0"/>
                        <a:t>2</a:t>
                      </a:r>
                    </a:p>
                    <a:p>
                      <a:pPr algn="ctr"/>
                      <a:r>
                        <a:rPr lang="sv-SE" sz="1600" dirty="0" smtClean="0"/>
                        <a:t>[ </a:t>
                      </a:r>
                      <a:r>
                        <a:rPr lang="sv-SE" sz="1600" kern="1200" dirty="0" smtClean="0">
                          <a:solidFill>
                            <a:srgbClr val="CC3399"/>
                          </a:solidFill>
                          <a:latin typeface="+mn-lt"/>
                          <a:ea typeface="+mn-ea"/>
                          <a:cs typeface="+mn-cs"/>
                        </a:rPr>
                        <a:t>2 : 140 – 199 mg\dl 7.8 – 11.0 </a:t>
                      </a:r>
                      <a:r>
                        <a:rPr lang="sv-SE" sz="1600" kern="1200" dirty="0" err="1" smtClean="0">
                          <a:solidFill>
                            <a:srgbClr val="CC3399"/>
                          </a:solidFill>
                          <a:latin typeface="+mn-lt"/>
                          <a:ea typeface="+mn-ea"/>
                          <a:cs typeface="+mn-cs"/>
                        </a:rPr>
                        <a:t>mmol</a:t>
                      </a:r>
                      <a:r>
                        <a:rPr lang="sv-SE" sz="1600" kern="1200" dirty="0" smtClean="0">
                          <a:solidFill>
                            <a:srgbClr val="CC3399"/>
                          </a:solidFill>
                          <a:latin typeface="+mn-lt"/>
                          <a:ea typeface="+mn-ea"/>
                          <a:cs typeface="+mn-cs"/>
                        </a:rPr>
                        <a:t>/L </a:t>
                      </a:r>
                      <a:r>
                        <a:rPr lang="ar-SA" sz="1600" kern="1200" dirty="0" smtClean="0">
                          <a:solidFill>
                            <a:schemeClr val="tx1"/>
                          </a:solidFill>
                          <a:latin typeface="+mn-lt"/>
                          <a:ea typeface="+mn-ea"/>
                          <a:cs typeface="+mn-cs"/>
                        </a:rPr>
                        <a:t>[</a:t>
                      </a:r>
                      <a:endParaRPr lang="en-US"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kern="1200" dirty="0" smtClean="0">
                        <a:solidFill>
                          <a:srgbClr val="CC3399"/>
                        </a:solidFill>
                        <a:latin typeface="+mn-lt"/>
                        <a:ea typeface="+mn-ea"/>
                        <a:cs typeface="+mn-cs"/>
                      </a:endParaRPr>
                    </a:p>
                    <a:p>
                      <a:pPr algn="ctr"/>
                      <a:r>
                        <a:rPr lang="en-US" sz="1600" kern="1200" dirty="0" smtClean="0">
                          <a:solidFill>
                            <a:srgbClr val="CC3399"/>
                          </a:solidFill>
                          <a:latin typeface="+mn-lt"/>
                          <a:ea typeface="+mn-ea"/>
                          <a:cs typeface="+mn-cs"/>
                        </a:rPr>
                        <a:t>200 mg\dl </a:t>
                      </a:r>
                      <a:r>
                        <a:rPr lang="en-US" sz="1600" dirty="0" smtClean="0"/>
                        <a:t>and over </a:t>
                      </a:r>
                      <a:r>
                        <a:rPr lang="en-US" sz="1600" kern="1200" dirty="0" smtClean="0">
                          <a:solidFill>
                            <a:srgbClr val="CC3399"/>
                          </a:solidFill>
                          <a:latin typeface="+mn-lt"/>
                          <a:ea typeface="+mn-ea"/>
                          <a:cs typeface="+mn-cs"/>
                        </a:rPr>
                        <a:t>11.1 </a:t>
                      </a:r>
                      <a:r>
                        <a:rPr lang="en-US" sz="1600" kern="1200" dirty="0" err="1" smtClean="0">
                          <a:solidFill>
                            <a:srgbClr val="CC3399"/>
                          </a:solidFill>
                          <a:latin typeface="+mn-lt"/>
                          <a:ea typeface="+mn-ea"/>
                          <a:cs typeface="+mn-cs"/>
                        </a:rPr>
                        <a:t>mmol</a:t>
                      </a:r>
                      <a:r>
                        <a:rPr lang="en-US" sz="1600" kern="1200" dirty="0" smtClean="0">
                          <a:solidFill>
                            <a:srgbClr val="CC3399"/>
                          </a:solidFill>
                          <a:latin typeface="+mn-lt"/>
                          <a:ea typeface="+mn-ea"/>
                          <a:cs typeface="+mn-cs"/>
                        </a:rPr>
                        <a:t>/L </a:t>
                      </a:r>
                      <a:r>
                        <a:rPr lang="en-US" sz="1600" dirty="0" smtClean="0"/>
                        <a:t>and over</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89698">
                <a:tc>
                  <a:txBody>
                    <a:bodyPr/>
                    <a:lstStyle/>
                    <a:p>
                      <a:pPr marL="0" algn="ctr" defTabSz="914400" rtl="0" eaLnBrk="1" latinLnBrk="0" hangingPunct="1"/>
                      <a:r>
                        <a:rPr kumimoji="1" lang="en-US" sz="1600" b="1" kern="0" dirty="0" smtClean="0">
                          <a:solidFill>
                            <a:srgbClr val="FF0000"/>
                          </a:solidFill>
                        </a:rPr>
                        <a:t>HA</a:t>
                      </a:r>
                      <a:r>
                        <a:rPr kumimoji="1" lang="en-US" sz="1600" b="1" kern="0" baseline="-25000" dirty="0" smtClean="0">
                          <a:solidFill>
                            <a:srgbClr val="FF0000"/>
                          </a:solidFill>
                        </a:rPr>
                        <a:t>1C</a:t>
                      </a:r>
                      <a:endParaRPr kumimoji="1" lang="en-US" sz="1600" b="1" kern="0" baseline="-25000" dirty="0">
                        <a:solidFill>
                          <a:srgbClr val="FF0000"/>
                        </a:solidFill>
                        <a:latin typeface="Calibri "/>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US" sz="1600" kern="1200" dirty="0" smtClean="0">
                          <a:solidFill>
                            <a:schemeClr val="tx1"/>
                          </a:solidFill>
                          <a:latin typeface="+mn-lt"/>
                          <a:ea typeface="+mn-ea"/>
                          <a:cs typeface="+mn-cs"/>
                        </a:rPr>
                        <a:t>Less than</a:t>
                      </a:r>
                      <a:r>
                        <a:rPr lang="en-US" sz="1600" kern="1200" dirty="0" smtClean="0">
                          <a:solidFill>
                            <a:srgbClr val="CC3399"/>
                          </a:solidFill>
                          <a:latin typeface="+mn-lt"/>
                          <a:ea typeface="+mn-ea"/>
                          <a:cs typeface="+mn-cs"/>
                        </a:rPr>
                        <a:t> 5.7%</a:t>
                      </a:r>
                      <a:endParaRPr lang="en-US" sz="1600" kern="1200" dirty="0">
                        <a:solidFill>
                          <a:srgbClr val="CC3399"/>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600" kern="1200" dirty="0" smtClean="0">
                          <a:solidFill>
                            <a:srgbClr val="CC3399"/>
                          </a:solidFill>
                          <a:latin typeface="+mn-lt"/>
                          <a:ea typeface="+mn-ea"/>
                          <a:cs typeface="+mn-cs"/>
                        </a:rPr>
                        <a:t>   5.7% - 6.4 % </a:t>
                      </a:r>
                      <a:endParaRPr lang="en-US" sz="1600" kern="1200" dirty="0">
                        <a:solidFill>
                          <a:srgbClr val="CC3399"/>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smtClean="0">
                          <a:solidFill>
                            <a:srgbClr val="CC3399"/>
                          </a:solidFill>
                          <a:latin typeface="+mn-lt"/>
                          <a:ea typeface="+mn-ea"/>
                          <a:cs typeface="+mn-cs"/>
                        </a:rPr>
                        <a:t>6.5% </a:t>
                      </a:r>
                      <a:r>
                        <a:rPr lang="en-US" sz="1600" kern="1200" dirty="0" smtClean="0">
                          <a:solidFill>
                            <a:schemeClr val="tx1"/>
                          </a:solidFill>
                          <a:latin typeface="+mn-lt"/>
                          <a:ea typeface="+mn-ea"/>
                          <a:cs typeface="+mn-cs"/>
                        </a:rPr>
                        <a:t>and over</a:t>
                      </a:r>
                      <a:endParaRPr lang="en-US"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505698">
                <a:tc>
                  <a:txBody>
                    <a:bodyPr/>
                    <a:lstStyle/>
                    <a:p>
                      <a:pPr marL="0" algn="ctr" defTabSz="914400" rtl="0" eaLnBrk="1" latinLnBrk="0" hangingPunct="1"/>
                      <a:r>
                        <a:rPr kumimoji="1" lang="en-US" sz="1600" b="1" kern="0" dirty="0" smtClean="0">
                          <a:solidFill>
                            <a:srgbClr val="599894"/>
                          </a:solidFill>
                        </a:rPr>
                        <a:t>Random Plasma Glucose Level </a:t>
                      </a:r>
                      <a:endParaRPr kumimoji="1" lang="en-US" sz="1600" b="1" kern="0" dirty="0">
                        <a:solidFill>
                          <a:srgbClr val="599894"/>
                        </a:solidFill>
                        <a:latin typeface="Calibri "/>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r>
                        <a:rPr lang="en-US" sz="1600" kern="1200" smtClean="0">
                          <a:solidFill>
                            <a:srgbClr val="CC3399"/>
                          </a:solidFill>
                          <a:latin typeface="+mn-lt"/>
                          <a:ea typeface="+mn-ea"/>
                          <a:cs typeface="+mn-cs"/>
                        </a:rPr>
                        <a:t>_____</a:t>
                      </a:r>
                      <a:endParaRPr lang="en-US" sz="1600" kern="1200" dirty="0">
                        <a:solidFill>
                          <a:srgbClr val="CC3399"/>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_____</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kern="1200" dirty="0" smtClean="0">
                          <a:solidFill>
                            <a:srgbClr val="CC3399"/>
                          </a:solidFill>
                          <a:latin typeface="+mn-lt"/>
                          <a:ea typeface="+mn-ea"/>
                          <a:cs typeface="+mn-cs"/>
                        </a:rPr>
                        <a:t>200 mg/dl </a:t>
                      </a:r>
                      <a:r>
                        <a:rPr lang="en-US" sz="1600" dirty="0" smtClean="0"/>
                        <a:t>and over </a:t>
                      </a:r>
                      <a:r>
                        <a:rPr lang="en-US" sz="1600" kern="1200" dirty="0" smtClean="0">
                          <a:solidFill>
                            <a:srgbClr val="CC3399"/>
                          </a:solidFill>
                          <a:latin typeface="+mn-lt"/>
                          <a:ea typeface="+mn-ea"/>
                          <a:cs typeface="+mn-cs"/>
                        </a:rPr>
                        <a:t>11.1 </a:t>
                      </a:r>
                      <a:r>
                        <a:rPr lang="en-US" sz="1600" kern="1200" dirty="0" err="1" smtClean="0">
                          <a:solidFill>
                            <a:srgbClr val="CC3399"/>
                          </a:solidFill>
                          <a:latin typeface="+mn-lt"/>
                          <a:ea typeface="+mn-ea"/>
                          <a:cs typeface="+mn-cs"/>
                        </a:rPr>
                        <a:t>mmol</a:t>
                      </a:r>
                      <a:r>
                        <a:rPr lang="en-US" sz="1600" kern="1200" dirty="0" smtClean="0">
                          <a:solidFill>
                            <a:srgbClr val="CC3399"/>
                          </a:solidFill>
                          <a:latin typeface="+mn-lt"/>
                          <a:ea typeface="+mn-ea"/>
                          <a:cs typeface="+mn-cs"/>
                        </a:rPr>
                        <a:t>/L </a:t>
                      </a:r>
                      <a:r>
                        <a:rPr lang="en-US" sz="1600" dirty="0" smtClean="0"/>
                        <a:t>and over </a:t>
                      </a:r>
                    </a:p>
                    <a:p>
                      <a:pPr algn="ctr">
                        <a:lnSpc>
                          <a:spcPct val="150000"/>
                        </a:lnSpc>
                      </a:pPr>
                      <a:r>
                        <a:rPr lang="en-US" sz="1600" dirty="0" smtClean="0"/>
                        <a:t>+ signs and symptoms of hyperglycemia or hyperglycemic crisis </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50" name="TextBox 49"/>
          <p:cNvSpPr txBox="1"/>
          <p:nvPr/>
        </p:nvSpPr>
        <p:spPr>
          <a:xfrm>
            <a:off x="280762" y="5259311"/>
            <a:ext cx="9448799" cy="1569660"/>
          </a:xfrm>
          <a:prstGeom prst="rect">
            <a:avLst/>
          </a:prstGeom>
          <a:noFill/>
          <a:ln w="28575">
            <a:solidFill>
              <a:srgbClr val="00ADA8"/>
            </a:solidFill>
            <a:prstDash val="dash"/>
          </a:ln>
        </p:spPr>
        <p:txBody>
          <a:bodyPr wrap="square" rtlCol="0">
            <a:spAutoFit/>
          </a:bodyPr>
          <a:lstStyle/>
          <a:p>
            <a:pPr marL="285750" indent="-285750">
              <a:buClr>
                <a:srgbClr val="599894"/>
              </a:buClr>
              <a:buFont typeface="Arial" pitchFamily="34" charset="0"/>
              <a:buChar char="•"/>
            </a:pPr>
            <a:r>
              <a:rPr lang="en-US" sz="1200" b="1" dirty="0" smtClean="0">
                <a:latin typeface="Cribri"/>
              </a:rPr>
              <a:t>Ketone Bodies:</a:t>
            </a:r>
          </a:p>
          <a:p>
            <a:pPr marL="285750" indent="-285750">
              <a:buClr>
                <a:srgbClr val="599894"/>
              </a:buClr>
              <a:buFont typeface="Arial" pitchFamily="34" charset="0"/>
              <a:buChar char="•"/>
            </a:pPr>
            <a:r>
              <a:rPr lang="en-US" sz="1200" dirty="0" smtClean="0">
                <a:latin typeface="Cribri"/>
              </a:rPr>
              <a:t>They produce by the liver and utilized for energy production by peripheral tissues . </a:t>
            </a:r>
            <a:r>
              <a:rPr lang="en-US" sz="1200" dirty="0" smtClean="0">
                <a:solidFill>
                  <a:schemeClr val="bg1">
                    <a:lumMod val="50000"/>
                  </a:schemeClr>
                </a:solidFill>
                <a:latin typeface="Cribri"/>
              </a:rPr>
              <a:t>( common in type I DM)</a:t>
            </a:r>
          </a:p>
          <a:p>
            <a:pPr marL="800100" lvl="1" indent="-342900">
              <a:lnSpc>
                <a:spcPct val="150000"/>
              </a:lnSpc>
              <a:buFont typeface="+mj-lt"/>
              <a:buAutoNum type="arabicPeriod"/>
            </a:pPr>
            <a:r>
              <a:rPr lang="en-US" sz="1200" dirty="0" smtClean="0">
                <a:latin typeface="Cribri"/>
              </a:rPr>
              <a:t>Acetone </a:t>
            </a:r>
            <a:r>
              <a:rPr lang="en-US" sz="1200" dirty="0" smtClean="0">
                <a:solidFill>
                  <a:srgbClr val="C00000"/>
                </a:solidFill>
                <a:latin typeface="Cribri"/>
              </a:rPr>
              <a:t>(exhaled by lungs, gives characteristic smell in diabetic ketoacidosis patients).</a:t>
            </a:r>
          </a:p>
          <a:p>
            <a:pPr marL="800100" lvl="1" indent="-342900">
              <a:lnSpc>
                <a:spcPct val="150000"/>
              </a:lnSpc>
              <a:buFont typeface="+mj-lt"/>
              <a:buAutoNum type="arabicPeriod"/>
            </a:pPr>
            <a:r>
              <a:rPr lang="en-US" sz="1200" dirty="0" smtClean="0">
                <a:latin typeface="Cribri"/>
              </a:rPr>
              <a:t> Acetoacetate.</a:t>
            </a:r>
          </a:p>
          <a:p>
            <a:pPr marL="800100" lvl="1" indent="-342900">
              <a:lnSpc>
                <a:spcPct val="150000"/>
              </a:lnSpc>
              <a:buFont typeface="+mj-lt"/>
              <a:buAutoNum type="arabicPeriod"/>
            </a:pPr>
            <a:r>
              <a:rPr lang="en-US" sz="1200" dirty="0" smtClean="0">
                <a:latin typeface="Cribri"/>
              </a:rPr>
              <a:t> </a:t>
            </a:r>
            <a:r>
              <a:rPr lang="el-GR" sz="1200" dirty="0" smtClean="0">
                <a:latin typeface="Cribri"/>
              </a:rPr>
              <a:t>β</a:t>
            </a:r>
            <a:r>
              <a:rPr lang="en-US" sz="1200" dirty="0" smtClean="0">
                <a:latin typeface="Cribri"/>
              </a:rPr>
              <a:t>-</a:t>
            </a:r>
            <a:r>
              <a:rPr lang="en-US" sz="1200" dirty="0" err="1" smtClean="0">
                <a:latin typeface="Cribri"/>
              </a:rPr>
              <a:t>Hydroxybutyrate</a:t>
            </a:r>
            <a:r>
              <a:rPr lang="en-US" sz="1200" dirty="0" smtClean="0">
                <a:latin typeface="Cribri"/>
              </a:rPr>
              <a:t>.</a:t>
            </a:r>
          </a:p>
          <a:p>
            <a:pPr marL="800100" lvl="1" indent="-342900">
              <a:lnSpc>
                <a:spcPct val="150000"/>
              </a:lnSpc>
              <a:buFont typeface="+mj-lt"/>
              <a:buAutoNum type="arabicPeriod"/>
            </a:pPr>
            <a:r>
              <a:rPr lang="en-US" sz="1200" dirty="0" smtClean="0">
                <a:latin typeface="Cribri"/>
              </a:rPr>
              <a:t>Produced by the liver and utilized for energy production by peripheral tissues.</a:t>
            </a:r>
          </a:p>
        </p:txBody>
      </p:sp>
      <p:sp>
        <p:nvSpPr>
          <p:cNvPr id="2" name="TextBox 1"/>
          <p:cNvSpPr txBox="1"/>
          <p:nvPr/>
        </p:nvSpPr>
        <p:spPr>
          <a:xfrm>
            <a:off x="10014858" y="5500783"/>
            <a:ext cx="1930400" cy="830997"/>
          </a:xfrm>
          <a:prstGeom prst="rect">
            <a:avLst/>
          </a:prstGeom>
          <a:noFill/>
        </p:spPr>
        <p:txBody>
          <a:bodyPr wrap="square" rtlCol="0">
            <a:spAutoFit/>
          </a:bodyPr>
          <a:lstStyle/>
          <a:p>
            <a:pPr algn="ctr"/>
            <a:r>
              <a:rPr lang="en-US" sz="1200" dirty="0">
                <a:solidFill>
                  <a:schemeClr val="bg1">
                    <a:lumMod val="50000"/>
                  </a:schemeClr>
                </a:solidFill>
              </a:rPr>
              <a:t>1- IFG: impaired fasting glucose   </a:t>
            </a:r>
            <a:endParaRPr lang="en-US" sz="1200" dirty="0" smtClean="0">
              <a:solidFill>
                <a:schemeClr val="bg1">
                  <a:lumMod val="50000"/>
                </a:schemeClr>
              </a:solidFill>
            </a:endParaRPr>
          </a:p>
          <a:p>
            <a:pPr algn="ctr"/>
            <a:r>
              <a:rPr lang="en-US" sz="1200" dirty="0" smtClean="0">
                <a:solidFill>
                  <a:schemeClr val="bg1">
                    <a:lumMod val="50000"/>
                  </a:schemeClr>
                </a:solidFill>
              </a:rPr>
              <a:t>2- </a:t>
            </a:r>
            <a:r>
              <a:rPr lang="en-US" sz="1200" dirty="0">
                <a:solidFill>
                  <a:schemeClr val="bg1">
                    <a:lumMod val="50000"/>
                  </a:schemeClr>
                </a:solidFill>
              </a:rPr>
              <a:t>IGT: impaired glucose tolerance  </a:t>
            </a:r>
          </a:p>
        </p:txBody>
      </p:sp>
      <p:sp>
        <p:nvSpPr>
          <p:cNvPr id="7" name="TextBox 6"/>
          <p:cNvSpPr txBox="1"/>
          <p:nvPr/>
        </p:nvSpPr>
        <p:spPr>
          <a:xfrm>
            <a:off x="82550" y="126754"/>
            <a:ext cx="11918048" cy="461665"/>
          </a:xfrm>
          <a:prstGeom prst="rect">
            <a:avLst/>
          </a:prstGeom>
          <a:noFill/>
        </p:spPr>
        <p:txBody>
          <a:bodyPr wrap="square" rtlCol="0">
            <a:spAutoFit/>
          </a:bodyPr>
          <a:lstStyle/>
          <a:p>
            <a:r>
              <a:rPr kumimoji="1" lang="en-US" sz="2400" b="1" kern="0">
                <a:solidFill>
                  <a:srgbClr val="599894"/>
                </a:solidFill>
                <a:latin typeface="Century Gothic" pitchFamily="34" charset="0"/>
              </a:rPr>
              <a:t>Criteria For Diagnosis of Diabetes Mellitus </a:t>
            </a:r>
          </a:p>
        </p:txBody>
      </p:sp>
    </p:spTree>
    <p:extLst>
      <p:ext uri="{BB962C8B-B14F-4D97-AF65-F5344CB8AC3E}">
        <p14:creationId xmlns:p14="http://schemas.microsoft.com/office/powerpoint/2010/main" val="1314808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7" y="937320"/>
            <a:ext cx="7567290" cy="5693866"/>
          </a:xfrm>
          <a:prstGeom prst="rect">
            <a:avLst/>
          </a:prstGeom>
          <a:noFill/>
          <a:ln w="28575">
            <a:solidFill>
              <a:srgbClr val="00ADA8"/>
            </a:solidFill>
            <a:prstDash val="dash"/>
          </a:ln>
        </p:spPr>
        <p:txBody>
          <a:bodyPr wrap="square" rtlCol="0">
            <a:spAutoFit/>
          </a:bodyPr>
          <a:lstStyle/>
          <a:p>
            <a:pPr>
              <a:defRPr/>
            </a:pPr>
            <a:r>
              <a:rPr lang="en-US" b="1" u="sng" dirty="0">
                <a:solidFill>
                  <a:srgbClr val="599894"/>
                </a:solidFill>
                <a:ea typeface="ＭＳ Ｐゴシック" charset="0"/>
                <a:cs typeface="Arial" pitchFamily="34" charset="0"/>
              </a:rPr>
              <a:t>Principle</a:t>
            </a:r>
            <a:r>
              <a:rPr lang="en-US" b="1" dirty="0">
                <a:solidFill>
                  <a:srgbClr val="599894"/>
                </a:solidFill>
                <a:ea typeface="ＭＳ Ｐゴシック" charset="0"/>
                <a:cs typeface="Arial" pitchFamily="34" charset="0"/>
              </a:rPr>
              <a:t>:</a:t>
            </a:r>
          </a:p>
          <a:p>
            <a:pPr marL="285750" indent="-285750">
              <a:buClr>
                <a:srgbClr val="599894"/>
              </a:buClr>
              <a:buFont typeface="Arial" pitchFamily="34" charset="0"/>
              <a:buChar char="•"/>
              <a:defRPr/>
            </a:pPr>
            <a:r>
              <a:rPr lang="en-US" sz="1600" b="1" u="sng" dirty="0">
                <a:ea typeface="ＭＳ Ｐゴシック" charset="0"/>
                <a:cs typeface="Arial" pitchFamily="34" charset="0"/>
              </a:rPr>
              <a:t>Dipsticks</a:t>
            </a:r>
            <a:r>
              <a:rPr lang="en-US" sz="1600" u="sng" dirty="0">
                <a:ea typeface="ＭＳ Ｐゴシック" charset="0"/>
                <a:cs typeface="Arial" pitchFamily="34" charset="0"/>
              </a:rPr>
              <a:t> </a:t>
            </a:r>
            <a:r>
              <a:rPr lang="en-US" sz="1600" dirty="0">
                <a:ea typeface="ＭＳ Ｐゴシック" charset="0"/>
                <a:cs typeface="Arial" pitchFamily="34" charset="0"/>
              </a:rPr>
              <a:t>are plastic strips impregnated with chemical reagents which react with specific substances in the urine to produce color-coded visual </a:t>
            </a:r>
            <a:r>
              <a:rPr lang="en-US" sz="1600" dirty="0" smtClean="0">
                <a:ea typeface="ＭＳ Ｐゴシック" charset="0"/>
                <a:cs typeface="Arial" pitchFamily="34" charset="0"/>
              </a:rPr>
              <a:t>results.</a:t>
            </a:r>
          </a:p>
          <a:p>
            <a:pPr marL="285750" indent="-285750">
              <a:buClr>
                <a:srgbClr val="599894"/>
              </a:buClr>
              <a:buFont typeface="Arial" pitchFamily="34" charset="0"/>
              <a:buChar char="•"/>
              <a:defRPr/>
            </a:pPr>
            <a:endParaRPr lang="en-US" sz="1600" dirty="0">
              <a:ea typeface="ＭＳ Ｐゴシック" charset="0"/>
              <a:cs typeface="Comic Sans MS"/>
            </a:endParaRPr>
          </a:p>
          <a:p>
            <a:pPr marL="285750" indent="-285750">
              <a:buClr>
                <a:srgbClr val="599894"/>
              </a:buClr>
              <a:buFont typeface="Arial" pitchFamily="34" charset="0"/>
              <a:buChar char="•"/>
              <a:defRPr/>
            </a:pPr>
            <a:r>
              <a:rPr lang="en-US" sz="1600" dirty="0">
                <a:ea typeface="ＭＳ Ｐゴシック" charset="0"/>
                <a:cs typeface="Comic Sans MS"/>
              </a:rPr>
              <a:t>They provide quick determination of </a:t>
            </a:r>
            <a:r>
              <a:rPr lang="en-US" sz="1600" u="sng" dirty="0">
                <a:ea typeface="ＭＳ Ｐゴシック" charset="0"/>
                <a:cs typeface="Comic Sans MS"/>
              </a:rPr>
              <a:t>pH, protein, glucose and ketones</a:t>
            </a:r>
            <a:r>
              <a:rPr lang="en-US" sz="1600" dirty="0">
                <a:ea typeface="ＭＳ Ｐゴシック" charset="0"/>
                <a:cs typeface="Comic Sans MS"/>
              </a:rPr>
              <a:t>.  </a:t>
            </a:r>
            <a:r>
              <a:rPr lang="en-US" sz="1600" u="sng" dirty="0">
                <a:ea typeface="ＭＳ Ｐゴシック" charset="0"/>
                <a:cs typeface="Comic Sans MS"/>
              </a:rPr>
              <a:t>The depth </a:t>
            </a:r>
            <a:r>
              <a:rPr lang="en-US" sz="1600" dirty="0">
                <a:ea typeface="ＭＳ Ｐゴシック" charset="0"/>
                <a:cs typeface="Comic Sans MS"/>
              </a:rPr>
              <a:t>of color produced </a:t>
            </a:r>
            <a:r>
              <a:rPr lang="en-US" sz="1600" u="sng" dirty="0">
                <a:ea typeface="ＭＳ Ｐゴシック" charset="0"/>
                <a:cs typeface="Comic Sans MS"/>
              </a:rPr>
              <a:t>is proportional</a:t>
            </a:r>
            <a:r>
              <a:rPr lang="en-US" sz="1600" dirty="0">
                <a:ea typeface="ＭＳ Ｐゴシック" charset="0"/>
                <a:cs typeface="Comic Sans MS"/>
              </a:rPr>
              <a:t> to the </a:t>
            </a:r>
            <a:r>
              <a:rPr lang="en-US" sz="1600" u="sng" dirty="0">
                <a:ea typeface="ＭＳ Ｐゴシック" charset="0"/>
                <a:cs typeface="Comic Sans MS"/>
              </a:rPr>
              <a:t>conc</a:t>
            </a:r>
            <a:r>
              <a:rPr lang="en-US" sz="1600" dirty="0">
                <a:ea typeface="ＭＳ Ｐゴシック" charset="0"/>
                <a:cs typeface="Comic Sans MS"/>
              </a:rPr>
              <a:t>. of the </a:t>
            </a:r>
            <a:r>
              <a:rPr lang="en-US" sz="1600" u="sng" dirty="0">
                <a:ea typeface="ＭＳ Ｐゴシック" charset="0"/>
                <a:cs typeface="Comic Sans MS"/>
              </a:rPr>
              <a:t>substance in </a:t>
            </a:r>
            <a:r>
              <a:rPr lang="en-US" sz="1600" u="sng" dirty="0" smtClean="0">
                <a:ea typeface="ＭＳ Ｐゴシック" charset="0"/>
                <a:cs typeface="Comic Sans MS"/>
              </a:rPr>
              <a:t>urine.</a:t>
            </a:r>
            <a:endParaRPr lang="en-US" sz="1600" u="sng" dirty="0">
              <a:ea typeface="ＭＳ Ｐゴシック" charset="0"/>
              <a:cs typeface="Comic Sans MS"/>
            </a:endParaRPr>
          </a:p>
          <a:p>
            <a:pPr marL="285750" indent="-285750">
              <a:buClr>
                <a:srgbClr val="599894"/>
              </a:buClr>
              <a:buFont typeface="Arial" pitchFamily="34" charset="0"/>
              <a:buChar char="•"/>
              <a:defRPr/>
            </a:pPr>
            <a:endParaRPr lang="en-US" sz="1600" dirty="0">
              <a:ea typeface="ＭＳ Ｐゴシック" charset="0"/>
              <a:cs typeface="Comic Sans MS"/>
            </a:endParaRPr>
          </a:p>
          <a:p>
            <a:pPr marL="285750" indent="-285750">
              <a:buClr>
                <a:srgbClr val="599894"/>
              </a:buClr>
              <a:buFont typeface="Arial" pitchFamily="34" charset="0"/>
              <a:buChar char="•"/>
              <a:defRPr/>
            </a:pPr>
            <a:r>
              <a:rPr lang="en-US" sz="1600" dirty="0">
                <a:ea typeface="ＭＳ Ｐゴシック" charset="0"/>
                <a:cs typeface="Comic Sans MS"/>
              </a:rPr>
              <a:t>Color controls are provided against which the actual color produced by the urine sample can be </a:t>
            </a:r>
            <a:r>
              <a:rPr lang="en-US" sz="1600" dirty="0" smtClean="0">
                <a:ea typeface="ＭＳ Ｐゴシック" charset="0"/>
                <a:cs typeface="Comic Sans MS"/>
              </a:rPr>
              <a:t>compared</a:t>
            </a:r>
            <a:r>
              <a:rPr lang="en-US" sz="1600" dirty="0"/>
              <a:t> </a:t>
            </a:r>
            <a:r>
              <a:rPr lang="en-US" sz="1600" dirty="0">
                <a:solidFill>
                  <a:srgbClr val="FF0000"/>
                </a:solidFill>
              </a:rPr>
              <a:t>“</a:t>
            </a:r>
            <a:r>
              <a:rPr lang="en-US" sz="1600" b="1" dirty="0">
                <a:solidFill>
                  <a:srgbClr val="FF0000"/>
                </a:solidFill>
              </a:rPr>
              <a:t>You must know how to compare color changes with the control charts.” </a:t>
            </a:r>
            <a:endParaRPr lang="en-US" sz="1600" dirty="0" smtClean="0">
              <a:solidFill>
                <a:srgbClr val="FF0000"/>
              </a:solidFill>
            </a:endParaRPr>
          </a:p>
          <a:p>
            <a:pPr marL="285750" indent="-285750">
              <a:buClr>
                <a:srgbClr val="599894"/>
              </a:buClr>
              <a:buFont typeface="Arial" pitchFamily="34" charset="0"/>
              <a:buChar char="•"/>
              <a:defRPr/>
            </a:pPr>
            <a:r>
              <a:rPr lang="en-US" sz="1600" dirty="0"/>
              <a:t>The reaction times of the impregnated chemicals are standardized</a:t>
            </a:r>
            <a:r>
              <a:rPr lang="en-US" sz="1600" dirty="0" smtClean="0"/>
              <a:t>.</a:t>
            </a:r>
          </a:p>
          <a:p>
            <a:pPr>
              <a:buClr>
                <a:srgbClr val="599894"/>
              </a:buClr>
              <a:defRPr/>
            </a:pPr>
            <a:r>
              <a:rPr lang="en-US" b="1" dirty="0" smtClean="0">
                <a:solidFill>
                  <a:srgbClr val="599894"/>
                </a:solidFill>
              </a:rPr>
              <a:t>Procedure :</a:t>
            </a:r>
          </a:p>
          <a:p>
            <a:pPr marL="342900" indent="-342900">
              <a:lnSpc>
                <a:spcPct val="150000"/>
              </a:lnSpc>
              <a:buClr>
                <a:srgbClr val="599894"/>
              </a:buClr>
              <a:buFont typeface="+mj-lt"/>
              <a:buAutoNum type="arabicPeriod"/>
              <a:defRPr/>
            </a:pPr>
            <a:r>
              <a:rPr lang="en-US" sz="1600" dirty="0"/>
              <a:t>Dip the dipstick in the urine sample </a:t>
            </a:r>
            <a:r>
              <a:rPr lang="en-US" sz="1600" dirty="0" smtClean="0"/>
              <a:t>provided.</a:t>
            </a:r>
          </a:p>
          <a:p>
            <a:pPr marL="342900" indent="-342900">
              <a:lnSpc>
                <a:spcPct val="150000"/>
              </a:lnSpc>
              <a:buClr>
                <a:srgbClr val="599894"/>
              </a:buClr>
              <a:buFont typeface="+mj-lt"/>
              <a:buAutoNum type="arabicPeriod"/>
              <a:defRPr/>
            </a:pPr>
            <a:r>
              <a:rPr lang="en-US" sz="1600" dirty="0"/>
              <a:t>Remove it </a:t>
            </a:r>
            <a:r>
              <a:rPr lang="en-US" sz="1600" dirty="0" smtClean="0"/>
              <a:t>immediately.</a:t>
            </a:r>
          </a:p>
          <a:p>
            <a:pPr marL="342900" indent="-342900">
              <a:lnSpc>
                <a:spcPct val="150000"/>
              </a:lnSpc>
              <a:buClr>
                <a:srgbClr val="599894"/>
              </a:buClr>
              <a:buFont typeface="+mj-lt"/>
              <a:buAutoNum type="arabicPeriod"/>
              <a:defRPr/>
            </a:pPr>
            <a:r>
              <a:rPr lang="en-US" sz="1600" dirty="0"/>
              <a:t>Wipe off excess urine, Keep strip horizontally</a:t>
            </a:r>
            <a:r>
              <a:rPr lang="en-US" sz="1600" dirty="0" smtClean="0"/>
              <a:t>.</a:t>
            </a:r>
          </a:p>
          <a:p>
            <a:pPr marL="342900" indent="-342900">
              <a:lnSpc>
                <a:spcPct val="150000"/>
              </a:lnSpc>
              <a:buClr>
                <a:srgbClr val="599894"/>
              </a:buClr>
              <a:buFont typeface="+mj-lt"/>
              <a:buAutoNum type="arabicPeriod"/>
              <a:defRPr/>
            </a:pPr>
            <a:r>
              <a:rPr lang="en-US" sz="1600" dirty="0"/>
              <a:t>Read the color produced </a:t>
            </a:r>
            <a:r>
              <a:rPr lang="en-US" sz="1600" dirty="0" smtClean="0"/>
              <a:t>within </a:t>
            </a:r>
            <a:r>
              <a:rPr lang="en-US" sz="1600" dirty="0">
                <a:solidFill>
                  <a:srgbClr val="CC3399"/>
                </a:solidFill>
              </a:rPr>
              <a:t>30- 60 </a:t>
            </a:r>
            <a:r>
              <a:rPr lang="en-US" sz="1600" dirty="0" smtClean="0">
                <a:solidFill>
                  <a:srgbClr val="CC3399"/>
                </a:solidFill>
              </a:rPr>
              <a:t>seconds </a:t>
            </a:r>
            <a:r>
              <a:rPr lang="en-US" sz="1600" dirty="0" smtClean="0">
                <a:solidFill>
                  <a:srgbClr val="00B050"/>
                </a:solidFill>
              </a:rPr>
              <a:t>or immediately</a:t>
            </a:r>
          </a:p>
          <a:p>
            <a:pPr>
              <a:lnSpc>
                <a:spcPct val="150000"/>
              </a:lnSpc>
              <a:buClr>
                <a:srgbClr val="599894"/>
              </a:buClr>
              <a:defRPr/>
            </a:pPr>
            <a:r>
              <a:rPr lang="en-US" sz="1600" dirty="0" smtClean="0">
                <a:solidFill>
                  <a:srgbClr val="FF0000"/>
                </a:solidFill>
              </a:rPr>
              <a:t>         Do not read it after 60 sec. Color changes after 60 sec . Are of no significance. </a:t>
            </a:r>
            <a:endParaRPr lang="en-US" sz="1600" dirty="0">
              <a:solidFill>
                <a:srgbClr val="FF0000"/>
              </a:solidFill>
            </a:endParaRPr>
          </a:p>
          <a:p>
            <a:pPr>
              <a:lnSpc>
                <a:spcPct val="150000"/>
              </a:lnSpc>
              <a:buClr>
                <a:srgbClr val="599894"/>
              </a:buClr>
              <a:defRPr/>
            </a:pPr>
            <a:r>
              <a:rPr lang="en-US" sz="1600" dirty="0" smtClean="0">
                <a:solidFill>
                  <a:srgbClr val="599894"/>
                </a:solidFill>
              </a:rPr>
              <a:t>5.   </a:t>
            </a:r>
            <a:r>
              <a:rPr lang="en-US" sz="1600" dirty="0" smtClean="0"/>
              <a:t>Compare </a:t>
            </a:r>
            <a:r>
              <a:rPr lang="en-US" sz="1600" dirty="0"/>
              <a:t>color changes with the control charts </a:t>
            </a:r>
            <a:r>
              <a:rPr lang="en-US" sz="1600" dirty="0" smtClean="0"/>
              <a:t>provided.</a:t>
            </a:r>
            <a:endParaRPr lang="en-US" sz="1600" b="1" dirty="0">
              <a:solidFill>
                <a:srgbClr val="FF0000"/>
              </a:solidFill>
              <a:ea typeface="ＭＳ Ｐゴシック" charset="0"/>
              <a:cs typeface="Comic Sans MS"/>
            </a:endParaRPr>
          </a:p>
          <a:p>
            <a:endParaRPr lang="en-US" sz="2400" dirty="0">
              <a:solidFill>
                <a:srgbClr val="FF0000"/>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503" r="8733"/>
          <a:stretch/>
        </p:blipFill>
        <p:spPr>
          <a:xfrm>
            <a:off x="7928484" y="1219200"/>
            <a:ext cx="4231146" cy="2895600"/>
          </a:xfrm>
          <a:prstGeom prst="rect">
            <a:avLst/>
          </a:prstGeom>
          <a:ln>
            <a:noFill/>
          </a:ln>
          <a:effectLst>
            <a:softEdge rad="112500"/>
          </a:effectLst>
        </p:spPr>
      </p:pic>
      <p:sp>
        <p:nvSpPr>
          <p:cNvPr id="3" name="TextBox 2"/>
          <p:cNvSpPr txBox="1"/>
          <p:nvPr/>
        </p:nvSpPr>
        <p:spPr>
          <a:xfrm>
            <a:off x="9358998" y="251273"/>
            <a:ext cx="2641600" cy="307777"/>
          </a:xfrm>
          <a:prstGeom prst="rect">
            <a:avLst/>
          </a:prstGeom>
          <a:noFill/>
          <a:ln>
            <a:solidFill>
              <a:srgbClr val="00ADA8"/>
            </a:solidFill>
            <a:prstDash val="dash"/>
          </a:ln>
        </p:spPr>
        <p:txBody>
          <a:bodyPr wrap="square" rtlCol="0">
            <a:spAutoFit/>
          </a:bodyPr>
          <a:lstStyle/>
          <a:p>
            <a:pPr algn="ctr"/>
            <a:r>
              <a:rPr lang="en-US" sz="1400" dirty="0" smtClean="0">
                <a:solidFill>
                  <a:srgbClr val="FF0000"/>
                </a:solidFill>
              </a:rPr>
              <a:t>Note here is important </a:t>
            </a:r>
            <a:endParaRPr lang="en-US" sz="1400" dirty="0">
              <a:solidFill>
                <a:srgbClr val="FF0000"/>
              </a:solidFill>
            </a:endParaRPr>
          </a:p>
        </p:txBody>
      </p:sp>
      <p:sp>
        <p:nvSpPr>
          <p:cNvPr id="7" name="TextBox 6"/>
          <p:cNvSpPr txBox="1"/>
          <p:nvPr/>
        </p:nvSpPr>
        <p:spPr>
          <a:xfrm>
            <a:off x="82550" y="126754"/>
            <a:ext cx="11918048" cy="461665"/>
          </a:xfrm>
          <a:prstGeom prst="rect">
            <a:avLst/>
          </a:prstGeom>
          <a:noFill/>
        </p:spPr>
        <p:txBody>
          <a:bodyPr wrap="square" rtlCol="0">
            <a:spAutoFit/>
          </a:bodyPr>
          <a:lstStyle/>
          <a:p>
            <a:r>
              <a:rPr kumimoji="1" lang="en-US" sz="2400" b="1" kern="0">
                <a:solidFill>
                  <a:srgbClr val="599894"/>
                </a:solidFill>
                <a:latin typeface="Century Gothic" pitchFamily="34" charset="0"/>
              </a:rPr>
              <a:t>Urinalysis Using Dipstick</a:t>
            </a:r>
            <a:endParaRPr kumimoji="1" lang="en-US" sz="2400" b="1" kern="0" dirty="0">
              <a:solidFill>
                <a:srgbClr val="599894"/>
              </a:solidFill>
              <a:latin typeface="Century Gothic" pitchFamily="34" charset="0"/>
            </a:endParaRPr>
          </a:p>
        </p:txBody>
      </p:sp>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31" y="5414858"/>
            <a:ext cx="349969" cy="30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32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2743" y="957943"/>
            <a:ext cx="5021943" cy="369332"/>
          </a:xfrm>
          <a:prstGeom prst="rect">
            <a:avLst/>
          </a:prstGeom>
          <a:noFill/>
        </p:spPr>
        <p:txBody>
          <a:bodyPr wrap="square" rtlCol="0">
            <a:spAutoFit/>
          </a:bodyPr>
          <a:lstStyle/>
          <a:p>
            <a:endParaRPr lang="en-US" dirty="0"/>
          </a:p>
        </p:txBody>
      </p:sp>
      <p:sp>
        <p:nvSpPr>
          <p:cNvPr id="7" name="object 4"/>
          <p:cNvSpPr/>
          <p:nvPr/>
        </p:nvSpPr>
        <p:spPr>
          <a:xfrm>
            <a:off x="8766628" y="957943"/>
            <a:ext cx="3089729" cy="2423886"/>
          </a:xfrm>
          <a:prstGeom prst="rect">
            <a:avLst/>
          </a:prstGeom>
          <a:blipFill>
            <a:blip r:embed="rId2" cstate="print"/>
            <a:stretch>
              <a:fillRect/>
            </a:stretch>
          </a:blipFill>
        </p:spPr>
        <p:txBody>
          <a:bodyPr wrap="square" lIns="0" tIns="0" rIns="0" bIns="0" rtlCol="0"/>
          <a:lstStyle/>
          <a:p>
            <a:endParaRPr/>
          </a:p>
        </p:txBody>
      </p:sp>
      <p:sp>
        <p:nvSpPr>
          <p:cNvPr id="9" name="object 7"/>
          <p:cNvSpPr/>
          <p:nvPr/>
        </p:nvSpPr>
        <p:spPr>
          <a:xfrm>
            <a:off x="8766629" y="3793673"/>
            <a:ext cx="3018971" cy="1910442"/>
          </a:xfrm>
          <a:prstGeom prst="rect">
            <a:avLst/>
          </a:prstGeom>
          <a:blipFill>
            <a:blip r:embed="rId3" cstate="print"/>
            <a:stretch>
              <a:fillRect/>
            </a:stretch>
          </a:blipFill>
        </p:spPr>
        <p:txBody>
          <a:bodyPr wrap="square" lIns="0" tIns="0" rIns="0" bIns="0" rtlCol="0"/>
          <a:lstStyle/>
          <a:p>
            <a:endParaRPr/>
          </a:p>
        </p:txBody>
      </p:sp>
      <p:sp>
        <p:nvSpPr>
          <p:cNvPr id="10" name="TextBox 9"/>
          <p:cNvSpPr txBox="1"/>
          <p:nvPr/>
        </p:nvSpPr>
        <p:spPr>
          <a:xfrm>
            <a:off x="290286" y="1142608"/>
            <a:ext cx="7779657" cy="5047536"/>
          </a:xfrm>
          <a:prstGeom prst="rect">
            <a:avLst/>
          </a:prstGeom>
          <a:noFill/>
          <a:ln w="28575">
            <a:solidFill>
              <a:srgbClr val="00ADA8"/>
            </a:solidFill>
            <a:prstDash val="dash"/>
          </a:ln>
        </p:spPr>
        <p:txBody>
          <a:bodyPr wrap="square" rtlCol="0">
            <a:spAutoFit/>
          </a:bodyPr>
          <a:lstStyle/>
          <a:p>
            <a:endParaRPr lang="en-US" sz="1600" spc="-100" dirty="0" smtClean="0">
              <a:latin typeface="Cribri"/>
              <a:cs typeface="Arial"/>
            </a:endParaRPr>
          </a:p>
          <a:p>
            <a:pPr marL="285750" indent="-285750">
              <a:buFont typeface="Arial" pitchFamily="34" charset="0"/>
              <a:buChar char="•"/>
            </a:pPr>
            <a:r>
              <a:rPr lang="en-US" sz="1600" b="1" spc="-100" dirty="0" smtClean="0">
                <a:latin typeface="Cribri"/>
                <a:cs typeface="Arial"/>
              </a:rPr>
              <a:t>The  </a:t>
            </a:r>
            <a:r>
              <a:rPr lang="en-US" sz="1600" b="1" spc="-40" dirty="0">
                <a:latin typeface="Cribri"/>
                <a:cs typeface="Arial"/>
              </a:rPr>
              <a:t>urine </a:t>
            </a:r>
            <a:r>
              <a:rPr lang="en-US" sz="1600" b="1" dirty="0">
                <a:latin typeface="Cribri"/>
                <a:cs typeface="Arial"/>
              </a:rPr>
              <a:t>strip </a:t>
            </a:r>
            <a:r>
              <a:rPr lang="en-US" sz="1600" spc="-20" dirty="0">
                <a:latin typeface="Cribri"/>
                <a:cs typeface="Arial"/>
              </a:rPr>
              <a:t>are </a:t>
            </a:r>
            <a:r>
              <a:rPr lang="en-US" sz="1600" spc="-40" dirty="0">
                <a:latin typeface="Cribri"/>
                <a:cs typeface="Arial"/>
              </a:rPr>
              <a:t>impregnated </a:t>
            </a:r>
            <a:r>
              <a:rPr lang="en-US" sz="1600" spc="-35" dirty="0">
                <a:latin typeface="Cribri"/>
                <a:cs typeface="Arial"/>
              </a:rPr>
              <a:t>with </a:t>
            </a:r>
            <a:r>
              <a:rPr lang="en-US" sz="1600" spc="-70" dirty="0">
                <a:latin typeface="Cribri"/>
                <a:cs typeface="Arial"/>
              </a:rPr>
              <a:t>a  </a:t>
            </a:r>
            <a:r>
              <a:rPr lang="en-US" sz="1600" spc="-55" dirty="0">
                <a:latin typeface="Cribri"/>
                <a:cs typeface="Arial"/>
              </a:rPr>
              <a:t>variety </a:t>
            </a:r>
            <a:r>
              <a:rPr lang="en-US" sz="1600" spc="-50" dirty="0">
                <a:latin typeface="Cribri"/>
                <a:cs typeface="Arial"/>
              </a:rPr>
              <a:t>of </a:t>
            </a:r>
            <a:r>
              <a:rPr lang="en-US" sz="1600" spc="-35" dirty="0">
                <a:latin typeface="Cribri"/>
                <a:cs typeface="Arial"/>
              </a:rPr>
              <a:t>reagents </a:t>
            </a:r>
            <a:r>
              <a:rPr lang="en-US" sz="1600" dirty="0">
                <a:latin typeface="Cribri"/>
                <a:cs typeface="Arial"/>
              </a:rPr>
              <a:t>that </a:t>
            </a:r>
            <a:r>
              <a:rPr lang="en-US" sz="1600" spc="-5" dirty="0">
                <a:latin typeface="Cribri"/>
                <a:cs typeface="Arial"/>
              </a:rPr>
              <a:t>react </a:t>
            </a:r>
            <a:r>
              <a:rPr lang="en-US" sz="1600" spc="-35" dirty="0">
                <a:latin typeface="Cribri"/>
                <a:cs typeface="Arial"/>
              </a:rPr>
              <a:t>with </a:t>
            </a:r>
            <a:r>
              <a:rPr lang="en-US" sz="1600" spc="-35" dirty="0" smtClean="0">
                <a:latin typeface="Cribri"/>
                <a:cs typeface="Arial"/>
              </a:rPr>
              <a:t> </a:t>
            </a:r>
            <a:r>
              <a:rPr lang="en-US" sz="1600" spc="-45" dirty="0" smtClean="0">
                <a:latin typeface="Cribri"/>
                <a:cs typeface="Arial"/>
              </a:rPr>
              <a:t>substances </a:t>
            </a:r>
            <a:r>
              <a:rPr lang="en-US" sz="1600" spc="-60" dirty="0">
                <a:latin typeface="Cribri"/>
                <a:cs typeface="Arial"/>
              </a:rPr>
              <a:t>in </a:t>
            </a:r>
            <a:r>
              <a:rPr lang="en-US" sz="1600" spc="-25" dirty="0">
                <a:latin typeface="Cribri"/>
                <a:cs typeface="Arial"/>
              </a:rPr>
              <a:t>the </a:t>
            </a:r>
            <a:r>
              <a:rPr lang="en-US" sz="1600" spc="-40" dirty="0">
                <a:latin typeface="Cribri"/>
                <a:cs typeface="Arial"/>
              </a:rPr>
              <a:t>urine </a:t>
            </a:r>
            <a:r>
              <a:rPr lang="en-US" sz="1600" spc="-5" dirty="0">
                <a:latin typeface="Cribri"/>
                <a:cs typeface="Arial"/>
              </a:rPr>
              <a:t>to </a:t>
            </a:r>
            <a:r>
              <a:rPr lang="en-US" sz="1600" spc="-50" dirty="0">
                <a:latin typeface="Cribri"/>
                <a:cs typeface="Arial"/>
              </a:rPr>
              <a:t>produce  </a:t>
            </a:r>
            <a:r>
              <a:rPr lang="en-US" sz="1600" spc="35" dirty="0">
                <a:latin typeface="Cribri"/>
                <a:cs typeface="Arial"/>
              </a:rPr>
              <a:t>color. </a:t>
            </a:r>
            <a:endParaRPr lang="en-US" sz="1600" spc="35" dirty="0" smtClean="0">
              <a:latin typeface="Cribri"/>
              <a:cs typeface="Arial"/>
            </a:endParaRPr>
          </a:p>
          <a:p>
            <a:pPr marL="285750" indent="-285750">
              <a:buFont typeface="Arial" pitchFamily="34" charset="0"/>
              <a:buChar char="•"/>
            </a:pPr>
            <a:endParaRPr lang="en-US" sz="1600" spc="35" dirty="0" smtClean="0">
              <a:latin typeface="Cribri"/>
              <a:cs typeface="Arial"/>
            </a:endParaRPr>
          </a:p>
          <a:p>
            <a:pPr marL="285750" indent="-285750">
              <a:buFont typeface="Arial" pitchFamily="34" charset="0"/>
              <a:buChar char="•"/>
            </a:pPr>
            <a:r>
              <a:rPr lang="en-US" sz="1600" b="1" spc="-35" dirty="0" smtClean="0">
                <a:latin typeface="Cribri"/>
                <a:cs typeface="Arial"/>
              </a:rPr>
              <a:t>The </a:t>
            </a:r>
            <a:r>
              <a:rPr lang="en-US" sz="1600" b="1" spc="40" dirty="0">
                <a:latin typeface="Cribri"/>
                <a:cs typeface="Arial"/>
              </a:rPr>
              <a:t>intensity </a:t>
            </a:r>
            <a:r>
              <a:rPr lang="en-US" sz="1600" dirty="0">
                <a:latin typeface="Cribri"/>
                <a:cs typeface="Arial"/>
              </a:rPr>
              <a:t>of </a:t>
            </a:r>
            <a:r>
              <a:rPr lang="en-US" sz="1600" spc="50" dirty="0">
                <a:latin typeface="Cribri"/>
                <a:cs typeface="Arial"/>
              </a:rPr>
              <a:t>color </a:t>
            </a:r>
            <a:r>
              <a:rPr lang="en-US" sz="1600" spc="45" dirty="0" smtClean="0">
                <a:latin typeface="Cribri"/>
                <a:cs typeface="Arial"/>
              </a:rPr>
              <a:t>is </a:t>
            </a:r>
            <a:r>
              <a:rPr lang="en-US" sz="1600" spc="-35" dirty="0">
                <a:latin typeface="Cribri"/>
                <a:cs typeface="Arial"/>
              </a:rPr>
              <a:t>proportional </a:t>
            </a:r>
            <a:r>
              <a:rPr lang="en-US" sz="1600" spc="-5" dirty="0">
                <a:latin typeface="Cribri"/>
                <a:cs typeface="Arial"/>
              </a:rPr>
              <a:t>to </a:t>
            </a:r>
            <a:r>
              <a:rPr lang="en-US" sz="1600" spc="-30" dirty="0">
                <a:latin typeface="Cribri"/>
                <a:cs typeface="Arial"/>
              </a:rPr>
              <a:t>concentration </a:t>
            </a:r>
            <a:r>
              <a:rPr lang="en-US" sz="1600" spc="-50" dirty="0">
                <a:latin typeface="Cribri"/>
                <a:cs typeface="Arial"/>
              </a:rPr>
              <a:t>of </a:t>
            </a:r>
            <a:r>
              <a:rPr lang="en-US" sz="1600" spc="-25" dirty="0" smtClean="0">
                <a:latin typeface="Cribri"/>
                <a:cs typeface="Arial"/>
              </a:rPr>
              <a:t>the </a:t>
            </a:r>
            <a:r>
              <a:rPr lang="en-US" sz="1600" spc="-45" dirty="0">
                <a:latin typeface="Cribri"/>
                <a:cs typeface="Arial"/>
              </a:rPr>
              <a:t>substance </a:t>
            </a:r>
            <a:r>
              <a:rPr lang="en-US" sz="1600" spc="-70" dirty="0">
                <a:latin typeface="Cribri"/>
                <a:cs typeface="Arial"/>
              </a:rPr>
              <a:t>being</a:t>
            </a:r>
            <a:r>
              <a:rPr lang="en-US" sz="1600" spc="-50" dirty="0">
                <a:latin typeface="Cribri"/>
                <a:cs typeface="Arial"/>
              </a:rPr>
              <a:t> detected</a:t>
            </a:r>
            <a:r>
              <a:rPr lang="en-US" sz="1600" spc="-50" dirty="0" smtClean="0">
                <a:latin typeface="Cribri"/>
                <a:cs typeface="Arial"/>
              </a:rPr>
              <a:t>.</a:t>
            </a:r>
          </a:p>
          <a:p>
            <a:pPr marL="285750" indent="-285750">
              <a:buFont typeface="Arial" pitchFamily="34" charset="0"/>
              <a:buChar char="•"/>
            </a:pPr>
            <a:endParaRPr lang="en-US" sz="1600" spc="-50" dirty="0" smtClean="0">
              <a:latin typeface="Cribri"/>
              <a:cs typeface="Arial"/>
            </a:endParaRPr>
          </a:p>
          <a:p>
            <a:r>
              <a:rPr lang="en-US" sz="1600" spc="-50" dirty="0" smtClean="0">
                <a:latin typeface="Cribri"/>
                <a:cs typeface="Arial"/>
              </a:rPr>
              <a:t>1- </a:t>
            </a:r>
            <a:r>
              <a:rPr lang="en-US" sz="1600" b="1" spc="-50" dirty="0" smtClean="0">
                <a:solidFill>
                  <a:srgbClr val="C00000"/>
                </a:solidFill>
                <a:latin typeface="Cribri"/>
                <a:cs typeface="Arial"/>
              </a:rPr>
              <a:t>Glucose</a:t>
            </a:r>
            <a:r>
              <a:rPr lang="en-US" sz="1600" spc="-50" dirty="0" smtClean="0">
                <a:latin typeface="Cribri"/>
                <a:cs typeface="Arial"/>
              </a:rPr>
              <a:t> : glucose oxidase enzyme on the strip react with glucose  in urine to produce </a:t>
            </a:r>
            <a:r>
              <a:rPr lang="en-US" sz="1600" spc="-50" dirty="0" err="1" smtClean="0">
                <a:latin typeface="Cribri"/>
                <a:cs typeface="Arial"/>
              </a:rPr>
              <a:t>gluconic</a:t>
            </a:r>
            <a:r>
              <a:rPr lang="en-US" sz="1600" spc="-50" dirty="0" smtClean="0">
                <a:latin typeface="Cribri"/>
                <a:cs typeface="Arial"/>
              </a:rPr>
              <a:t> acid  and hydrogen peroxide that reacts with peroxidase to produce </a:t>
            </a:r>
            <a:r>
              <a:rPr lang="en-US" sz="1600" b="1" spc="-50" dirty="0" smtClean="0">
                <a:solidFill>
                  <a:srgbClr val="C00000"/>
                </a:solidFill>
                <a:latin typeface="Cribri"/>
                <a:cs typeface="Arial"/>
              </a:rPr>
              <a:t>bluish-green, greenish-brown, dark brown color.</a:t>
            </a:r>
            <a:endParaRPr lang="en-US" sz="1600" b="1" dirty="0">
              <a:solidFill>
                <a:srgbClr val="C00000"/>
              </a:solidFill>
              <a:latin typeface="Cribri"/>
              <a:cs typeface="Arial"/>
            </a:endParaRPr>
          </a:p>
          <a:p>
            <a:endParaRPr lang="en-US" sz="1600" dirty="0" smtClean="0">
              <a:latin typeface="Cribri"/>
            </a:endParaRPr>
          </a:p>
          <a:p>
            <a:r>
              <a:rPr lang="en-US" sz="1600" dirty="0" smtClean="0">
                <a:latin typeface="Cribri"/>
              </a:rPr>
              <a:t>2</a:t>
            </a:r>
            <a:r>
              <a:rPr lang="en-US" sz="1600" b="1" dirty="0" smtClean="0">
                <a:solidFill>
                  <a:srgbClr val="599894"/>
                </a:solidFill>
                <a:latin typeface="Cribri"/>
              </a:rPr>
              <a:t>-Protein</a:t>
            </a:r>
            <a:r>
              <a:rPr lang="en-US" sz="1600" dirty="0" smtClean="0">
                <a:latin typeface="Cribri"/>
              </a:rPr>
              <a:t>: </a:t>
            </a:r>
            <a:r>
              <a:rPr lang="en-US" sz="1600" dirty="0" err="1" smtClean="0">
                <a:latin typeface="Cribri"/>
              </a:rPr>
              <a:t>Tetrabromophenol</a:t>
            </a:r>
            <a:r>
              <a:rPr lang="en-US" sz="1600" dirty="0" smtClean="0">
                <a:latin typeface="Cribri"/>
              </a:rPr>
              <a:t> reacts with proteins to produce </a:t>
            </a:r>
            <a:r>
              <a:rPr lang="en-US" sz="1600" b="1" dirty="0" smtClean="0">
                <a:solidFill>
                  <a:srgbClr val="599894"/>
                </a:solidFill>
                <a:latin typeface="Cribri"/>
              </a:rPr>
              <a:t>yellow-green, green, blue-green color</a:t>
            </a:r>
            <a:r>
              <a:rPr lang="en-US" sz="1600" dirty="0" smtClean="0">
                <a:latin typeface="Cribri"/>
              </a:rPr>
              <a:t>.</a:t>
            </a:r>
          </a:p>
          <a:p>
            <a:endParaRPr lang="en-US" sz="1600" dirty="0" smtClean="0">
              <a:latin typeface="Cribri"/>
            </a:endParaRPr>
          </a:p>
          <a:p>
            <a:r>
              <a:rPr lang="en-US" sz="1600" dirty="0" smtClean="0">
                <a:latin typeface="Cribri"/>
              </a:rPr>
              <a:t>3</a:t>
            </a:r>
            <a:r>
              <a:rPr lang="en-US" sz="1600" dirty="0" smtClean="0">
                <a:solidFill>
                  <a:srgbClr val="9933FF"/>
                </a:solidFill>
                <a:latin typeface="Cribri"/>
              </a:rPr>
              <a:t>-</a:t>
            </a:r>
            <a:r>
              <a:rPr lang="en-US" sz="1600" b="1" dirty="0" smtClean="0">
                <a:solidFill>
                  <a:srgbClr val="9933FF"/>
                </a:solidFill>
                <a:latin typeface="Cribri"/>
              </a:rPr>
              <a:t>Ketones</a:t>
            </a:r>
            <a:r>
              <a:rPr lang="en-US" sz="1600" dirty="0" smtClean="0">
                <a:latin typeface="Cribri"/>
              </a:rPr>
              <a:t>: sodium </a:t>
            </a:r>
            <a:r>
              <a:rPr lang="en-US" sz="1600" dirty="0" err="1" smtClean="0">
                <a:latin typeface="Cribri"/>
              </a:rPr>
              <a:t>nitroprusside</a:t>
            </a:r>
            <a:r>
              <a:rPr lang="en-US" sz="1600" dirty="0" smtClean="0">
                <a:latin typeface="Cribri"/>
              </a:rPr>
              <a:t>  react with ketones to produce </a:t>
            </a:r>
            <a:r>
              <a:rPr lang="en-US" sz="1600" b="1" dirty="0">
                <a:solidFill>
                  <a:srgbClr val="9933FF"/>
                </a:solidFill>
                <a:latin typeface="Cribri"/>
              </a:rPr>
              <a:t>pink , pink-purple color</a:t>
            </a:r>
            <a:r>
              <a:rPr lang="en-US" sz="1600" b="1" dirty="0" smtClean="0">
                <a:solidFill>
                  <a:srgbClr val="9933FF"/>
                </a:solidFill>
                <a:latin typeface="Cribri"/>
              </a:rPr>
              <a:t>.</a:t>
            </a:r>
          </a:p>
          <a:p>
            <a:endParaRPr lang="en-US" sz="1600" dirty="0">
              <a:latin typeface="Cribri"/>
            </a:endParaRPr>
          </a:p>
          <a:p>
            <a:r>
              <a:rPr lang="en-US" sz="1600" dirty="0" smtClean="0">
                <a:latin typeface="Cribri"/>
              </a:rPr>
              <a:t>4-</a:t>
            </a:r>
            <a:r>
              <a:rPr lang="en-US" sz="1600" b="1" dirty="0" smtClean="0">
                <a:solidFill>
                  <a:srgbClr val="FFC000"/>
                </a:solidFill>
                <a:latin typeface="Cribri"/>
              </a:rPr>
              <a:t>PH</a:t>
            </a:r>
            <a:r>
              <a:rPr lang="en-US" sz="1600" dirty="0" smtClean="0">
                <a:latin typeface="Cribri"/>
              </a:rPr>
              <a:t>: </a:t>
            </a:r>
            <a:r>
              <a:rPr lang="en-US" sz="1600" dirty="0" err="1" smtClean="0">
                <a:latin typeface="Cribri"/>
              </a:rPr>
              <a:t>bromothymol</a:t>
            </a:r>
            <a:r>
              <a:rPr lang="en-US" sz="1600" dirty="0" smtClean="0">
                <a:latin typeface="Cribri"/>
              </a:rPr>
              <a:t> and methyl red indicators change color due to acidity or alkalinity of urine.</a:t>
            </a:r>
          </a:p>
          <a:p>
            <a:endParaRPr lang="en-US" dirty="0"/>
          </a:p>
        </p:txBody>
      </p:sp>
      <p:sp>
        <p:nvSpPr>
          <p:cNvPr id="8" name="TextBox 7"/>
          <p:cNvSpPr txBox="1"/>
          <p:nvPr/>
        </p:nvSpPr>
        <p:spPr>
          <a:xfrm>
            <a:off x="82550" y="126754"/>
            <a:ext cx="11918048" cy="461665"/>
          </a:xfrm>
          <a:prstGeom prst="rect">
            <a:avLst/>
          </a:prstGeom>
          <a:noFill/>
        </p:spPr>
        <p:txBody>
          <a:bodyPr wrap="square" rtlCol="0">
            <a:spAutoFit/>
          </a:bodyPr>
          <a:lstStyle/>
          <a:p>
            <a:r>
              <a:rPr kumimoji="1" lang="en-US" sz="2400" b="1" kern="0" dirty="0">
                <a:solidFill>
                  <a:srgbClr val="599894"/>
                </a:solidFill>
                <a:latin typeface="Century Gothic" pitchFamily="34" charset="0"/>
              </a:rPr>
              <a:t>Principle of urine strep </a:t>
            </a:r>
          </a:p>
        </p:txBody>
      </p:sp>
    </p:spTree>
    <p:extLst>
      <p:ext uri="{BB962C8B-B14F-4D97-AF65-F5344CB8AC3E}">
        <p14:creationId xmlns:p14="http://schemas.microsoft.com/office/powerpoint/2010/main" val="268817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3433" y="6474934"/>
            <a:ext cx="818567" cy="383066"/>
          </a:xfrm>
          <a:prstGeom prst="rect">
            <a:avLst/>
          </a:prstGeom>
        </p:spPr>
      </p:pic>
      <p:pic>
        <p:nvPicPr>
          <p:cNvPr id="2050" name="Picture 2" descr="Image result for URINALYSIS USING DIPS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4914" y="1121672"/>
            <a:ext cx="2389737" cy="33985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376209835"/>
              </p:ext>
            </p:extLst>
          </p:nvPr>
        </p:nvGraphicFramePr>
        <p:xfrm>
          <a:off x="138677" y="841366"/>
          <a:ext cx="9114971" cy="5842000"/>
        </p:xfrm>
        <a:graphic>
          <a:graphicData uri="http://schemas.openxmlformats.org/drawingml/2006/table">
            <a:tbl>
              <a:tblPr firstRow="1" bandRow="1">
                <a:tableStyleId>{F2DE63D5-997A-4646-A377-4702673A728D}</a:tableStyleId>
              </a:tblPr>
              <a:tblGrid>
                <a:gridCol w="2438400">
                  <a:extLst>
                    <a:ext uri="{9D8B030D-6E8A-4147-A177-3AD203B41FA5}">
                      <a16:colId xmlns="" xmlns:a16="http://schemas.microsoft.com/office/drawing/2014/main" val="20000"/>
                    </a:ext>
                  </a:extLst>
                </a:gridCol>
                <a:gridCol w="2090057"/>
                <a:gridCol w="130629"/>
                <a:gridCol w="2206171"/>
                <a:gridCol w="2249714"/>
              </a:tblGrid>
              <a:tr h="298268">
                <a:tc gridSpan="5">
                  <a:txBody>
                    <a:bodyPr/>
                    <a:lstStyle/>
                    <a:p>
                      <a:r>
                        <a:rPr kumimoji="1" lang="en-US" sz="1800" kern="0" dirty="0" smtClean="0">
                          <a:solidFill>
                            <a:schemeClr val="bg1"/>
                          </a:solidFill>
                          <a:latin typeface="Cambria" pitchFamily="18" charset="0"/>
                          <a:ea typeface="+mn-ea"/>
                          <a:cs typeface="+mn-cs"/>
                        </a:rPr>
                        <a:t>                                                                 Physical examination </a:t>
                      </a:r>
                      <a:endParaRPr kumimoji="1" lang="en-US" sz="1800" kern="0" dirty="0">
                        <a:solidFill>
                          <a:schemeClr val="bg1"/>
                        </a:solidFill>
                        <a:latin typeface="Cambria"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DA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kumimoji="1" lang="en-US" sz="1800" kern="0" dirty="0">
                        <a:solidFill>
                          <a:schemeClr val="bg1"/>
                        </a:solidFill>
                        <a:latin typeface="Cambria"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DA8"/>
                    </a:solidFill>
                  </a:tcPr>
                </a:tc>
                <a:extLst>
                  <a:ext uri="{0D108BD9-81ED-4DB2-BD59-A6C34878D82A}">
                    <a16:rowId xmlns="" xmlns:a16="http://schemas.microsoft.com/office/drawing/2014/main" val="10000"/>
                  </a:ext>
                </a:extLst>
              </a:tr>
              <a:tr h="370840">
                <a:tc>
                  <a:txBody>
                    <a:bodyPr/>
                    <a:lstStyle/>
                    <a:p>
                      <a:pPr algn="ctr"/>
                      <a:r>
                        <a:rPr lang="en-US" sz="1600" b="1" dirty="0" smtClean="0">
                          <a:solidFill>
                            <a:schemeClr val="bg1"/>
                          </a:solidFill>
                        </a:rPr>
                        <a:t>Parameter</a:t>
                      </a:r>
                      <a:endParaRPr 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DA8">
                        <a:alpha val="53725"/>
                      </a:srgbClr>
                    </a:solidFill>
                  </a:tcPr>
                </a:tc>
                <a:tc gridSpan="2">
                  <a:txBody>
                    <a:bodyPr/>
                    <a:lstStyle/>
                    <a:p>
                      <a:pPr algn="ctr"/>
                      <a:r>
                        <a:rPr lang="en-US" sz="1600" b="1" dirty="0" smtClean="0">
                          <a:solidFill>
                            <a:schemeClr val="bg1"/>
                          </a:solidFill>
                        </a:rPr>
                        <a:t>Results</a:t>
                      </a:r>
                      <a:endParaRPr 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DA8">
                        <a:alpha val="53725"/>
                      </a:srgbClr>
                    </a:solidFill>
                  </a:tcPr>
                </a:tc>
                <a:tc hMerge="1">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DA8">
                        <a:alpha val="53725"/>
                      </a:srgbClr>
                    </a:solidFill>
                  </a:tcPr>
                </a:tc>
                <a:tc>
                  <a:txBody>
                    <a:bodyPr/>
                    <a:lstStyle/>
                    <a:p>
                      <a:pPr algn="ctr"/>
                      <a:r>
                        <a:rPr lang="en-US" sz="1600" b="1" dirty="0" smtClean="0">
                          <a:solidFill>
                            <a:schemeClr val="bg1"/>
                          </a:solidFill>
                        </a:rPr>
                        <a:t>Interpretation </a:t>
                      </a:r>
                      <a:endParaRPr 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DA8">
                        <a:alpha val="53725"/>
                      </a:srgbClr>
                    </a:solidFill>
                  </a:tcPr>
                </a:tc>
                <a:tc>
                  <a:txBody>
                    <a:bodyPr/>
                    <a:lstStyle/>
                    <a:p>
                      <a:pPr algn="ctr"/>
                      <a:r>
                        <a:rPr lang="en-US" sz="1600" b="1" dirty="0" smtClean="0">
                          <a:solidFill>
                            <a:schemeClr val="bg1"/>
                          </a:solidFill>
                        </a:rPr>
                        <a:t>reasons</a:t>
                      </a:r>
                      <a:endParaRPr 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DA8">
                        <a:alpha val="53725"/>
                      </a:srgbClr>
                    </a:solidFill>
                  </a:tcPr>
                </a:tc>
                <a:extLst>
                  <a:ext uri="{0D108BD9-81ED-4DB2-BD59-A6C34878D82A}">
                    <a16:rowId xmlns="" xmlns:a16="http://schemas.microsoft.com/office/drawing/2014/main" val="10001"/>
                  </a:ext>
                </a:extLst>
              </a:tr>
              <a:tr h="370840">
                <a:tc>
                  <a:txBody>
                    <a:bodyPr/>
                    <a:lstStyle/>
                    <a:p>
                      <a:pPr algn="ctr"/>
                      <a:r>
                        <a:rPr lang="en-US" sz="1600" b="1" dirty="0" smtClean="0">
                          <a:solidFill>
                            <a:srgbClr val="599894"/>
                          </a:solidFill>
                        </a:rPr>
                        <a:t>Appearance</a:t>
                      </a:r>
                      <a:endParaRPr lang="en-US" sz="1600" b="1" dirty="0">
                        <a:solidFill>
                          <a:srgbClr val="59989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r>
                        <a:rPr lang="en-US" sz="1400" dirty="0" smtClean="0"/>
                        <a:t>Clear </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bg1">
                              <a:lumMod val="50000"/>
                            </a:schemeClr>
                          </a:solidFill>
                        </a:rPr>
                        <a:t>Normal</a:t>
                      </a:r>
                      <a:endParaRPr lang="en-US" sz="1400"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bg1">
                              <a:lumMod val="50000"/>
                            </a:schemeClr>
                          </a:solidFill>
                        </a:rPr>
                        <a:t>---------</a:t>
                      </a:r>
                      <a:endParaRPr lang="en-US" sz="1600"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pPr algn="ctr"/>
                      <a:r>
                        <a:rPr lang="en-US" sz="1600" b="1" dirty="0" smtClean="0">
                          <a:solidFill>
                            <a:srgbClr val="599894"/>
                          </a:solidFill>
                        </a:rPr>
                        <a:t>Color</a:t>
                      </a:r>
                      <a:endParaRPr lang="en-US" sz="1600" b="1" dirty="0">
                        <a:solidFill>
                          <a:srgbClr val="59989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r>
                        <a:rPr lang="en-US" sz="1400" dirty="0" smtClean="0"/>
                        <a:t>Colorless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Polyuria </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dirty="0" smtClean="0">
                          <a:solidFill>
                            <a:schemeClr val="tx1"/>
                          </a:solidFill>
                          <a:effectLst/>
                          <a:latin typeface="+mn-lt"/>
                          <a:ea typeface="+mn-ea"/>
                          <a:cs typeface="+mn-cs"/>
                        </a:rPr>
                        <a:t> Diabetes </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pPr algn="ctr"/>
                      <a:r>
                        <a:rPr lang="en-US" sz="1600" b="1" dirty="0" smtClean="0">
                          <a:solidFill>
                            <a:srgbClr val="599894"/>
                          </a:solidFill>
                        </a:rPr>
                        <a:t>Odor </a:t>
                      </a:r>
                      <a:endParaRPr lang="en-US" sz="1600" b="1" dirty="0">
                        <a:solidFill>
                          <a:srgbClr val="59989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r>
                        <a:rPr lang="en-US" sz="1400" dirty="0" smtClean="0"/>
                        <a:t>Fruity (in case of </a:t>
                      </a:r>
                      <a:r>
                        <a:rPr lang="en-US" sz="1400" dirty="0" smtClean="0">
                          <a:solidFill>
                            <a:srgbClr val="FF0000"/>
                          </a:solidFill>
                        </a:rPr>
                        <a:t>Dka</a:t>
                      </a:r>
                      <a:r>
                        <a:rPr lang="en-US" sz="1400" baseline="30000" dirty="0" smtClean="0">
                          <a:solidFill>
                            <a:srgbClr val="FF0000"/>
                          </a:solidFill>
                        </a:rPr>
                        <a:t>1</a:t>
                      </a:r>
                      <a:r>
                        <a:rPr lang="en-US" sz="1400" dirty="0" smtClean="0">
                          <a:solidFill>
                            <a:srgbClr val="FF0000"/>
                          </a:solidFill>
                        </a:rPr>
                        <a:t> </a:t>
                      </a:r>
                      <a:r>
                        <a:rPr lang="en-US" sz="1400" dirty="0" smtClean="0"/>
                        <a:t>) </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 </a:t>
                      </a:r>
                      <a:r>
                        <a:rPr lang="en-US" sz="1400" dirty="0" err="1" smtClean="0"/>
                        <a:t>Ketogenesis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sz="1400" b="0" dirty="0" smtClean="0"/>
                        <a:t>Diabetic ketoacidosis</a:t>
                      </a:r>
                    </a:p>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400" b="0" i="0" kern="1200" dirty="0" smtClean="0">
                          <a:solidFill>
                            <a:schemeClr val="tx1"/>
                          </a:solidFill>
                          <a:effectLst/>
                          <a:latin typeface="+mn-lt"/>
                          <a:ea typeface="+mn-ea"/>
                          <a:cs typeface="+mn-cs"/>
                        </a:rPr>
                        <a:t>Starvation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mn-lt"/>
                          <a:ea typeface="+mn-ea"/>
                          <a:cs typeface="+mn-cs"/>
                        </a:rPr>
                        <a:t>anxiety</a:t>
                      </a:r>
                    </a:p>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70840">
                <a:tc gridSpan="4">
                  <a:txBody>
                    <a:bodyPr/>
                    <a:lstStyle/>
                    <a:p>
                      <a:pPr algn="ctr"/>
                      <a:r>
                        <a:rPr kumimoji="1" lang="en-US" sz="1600" b="1" kern="0" dirty="0" smtClean="0">
                          <a:solidFill>
                            <a:schemeClr val="bg1"/>
                          </a:solidFill>
                          <a:latin typeface="Cambria" pitchFamily="18" charset="0"/>
                          <a:ea typeface="+mn-ea"/>
                          <a:cs typeface="+mn-cs"/>
                        </a:rPr>
                        <a:t>                                                        Chemical parameters </a:t>
                      </a:r>
                      <a:r>
                        <a:rPr kumimoji="1" lang="en-US" sz="1600" b="1" kern="0" dirty="0" smtClean="0">
                          <a:solidFill>
                            <a:srgbClr val="FF0000"/>
                          </a:solidFill>
                          <a:latin typeface="Cambria" pitchFamily="18" charset="0"/>
                          <a:ea typeface="+mn-ea"/>
                          <a:cs typeface="+mn-cs"/>
                        </a:rPr>
                        <a:t>”IMPORTANT”</a:t>
                      </a:r>
                      <a:endParaRPr kumimoji="1" lang="en-US" sz="1600" b="1" kern="0" dirty="0">
                        <a:solidFill>
                          <a:srgbClr val="FF0000"/>
                        </a:solidFill>
                        <a:latin typeface="Cambria"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DA8"/>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kumimoji="1" lang="en-US" sz="1600" b="1" kern="0" dirty="0">
                        <a:solidFill>
                          <a:srgbClr val="FF0000"/>
                        </a:solidFill>
                        <a:latin typeface="Cambria"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DA8"/>
                    </a:solidFill>
                  </a:tcPr>
                </a:tc>
                <a:extLst>
                  <a:ext uri="{0D108BD9-81ED-4DB2-BD59-A6C34878D82A}">
                    <a16:rowId xmlns="" xmlns:a16="http://schemas.microsoft.com/office/drawing/2014/main" val="10005"/>
                  </a:ext>
                </a:extLst>
              </a:tr>
              <a:tr h="256904">
                <a:tc>
                  <a:txBody>
                    <a:bodyPr/>
                    <a:lstStyle/>
                    <a:p>
                      <a:pPr algn="ctr"/>
                      <a:r>
                        <a:rPr lang="en-US" sz="1600" b="1" dirty="0" smtClean="0">
                          <a:solidFill>
                            <a:schemeClr val="bg1"/>
                          </a:solidFill>
                        </a:rPr>
                        <a:t>Test</a:t>
                      </a:r>
                      <a:endParaRPr 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DA8">
                        <a:alpha val="56863"/>
                      </a:srgbClr>
                    </a:solidFill>
                  </a:tcPr>
                </a:tc>
                <a:tc>
                  <a:txBody>
                    <a:bodyPr/>
                    <a:lstStyle/>
                    <a:p>
                      <a:pPr algn="ctr"/>
                      <a:r>
                        <a:rPr lang="en-US" sz="1600" b="1" dirty="0" smtClean="0">
                          <a:solidFill>
                            <a:schemeClr val="bg1"/>
                          </a:solidFill>
                        </a:rPr>
                        <a:t>Results</a:t>
                      </a:r>
                      <a:endParaRPr 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DA8">
                        <a:alpha val="56863"/>
                      </a:srgbClr>
                    </a:solidFill>
                  </a:tcPr>
                </a:tc>
                <a:tc gridSpan="2">
                  <a:txBody>
                    <a:bodyPr/>
                    <a:lstStyle/>
                    <a:p>
                      <a:pPr algn="ctr"/>
                      <a:r>
                        <a:rPr lang="en-US" sz="1600" b="1" dirty="0" smtClean="0">
                          <a:solidFill>
                            <a:schemeClr val="bg1"/>
                          </a:solidFill>
                        </a:rPr>
                        <a:t>Interpretation </a:t>
                      </a:r>
                      <a:endParaRPr 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DA8">
                        <a:alpha val="56863"/>
                      </a:srgbClr>
                    </a:solidFill>
                  </a:tcPr>
                </a:tc>
                <a:tc hMerge="1">
                  <a:txBody>
                    <a:bodyPr/>
                    <a:lstStyle/>
                    <a:p>
                      <a:endParaRPr lang="en-US"/>
                    </a:p>
                  </a:txBody>
                  <a:tcPr/>
                </a:tc>
                <a:tc>
                  <a:txBody>
                    <a:bodyPr/>
                    <a:lstStyle/>
                    <a:p>
                      <a:pPr algn="ctr"/>
                      <a:r>
                        <a:rPr lang="en-US" sz="1600" b="1" dirty="0" smtClean="0">
                          <a:solidFill>
                            <a:schemeClr val="bg1"/>
                          </a:solidFill>
                        </a:rPr>
                        <a:t>reasons</a:t>
                      </a:r>
                      <a:endParaRPr 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DA8">
                        <a:alpha val="56863"/>
                      </a:srgbClr>
                    </a:solidFill>
                  </a:tcPr>
                </a:tc>
                <a:extLst>
                  <a:ext uri="{0D108BD9-81ED-4DB2-BD59-A6C34878D82A}">
                    <a16:rowId xmlns="" xmlns:a16="http://schemas.microsoft.com/office/drawing/2014/main" val="10006"/>
                  </a:ext>
                </a:extLst>
              </a:tr>
              <a:tr h="370840">
                <a:tc>
                  <a:txBody>
                    <a:bodyPr/>
                    <a:lstStyle/>
                    <a:p>
                      <a:pPr algn="ctr"/>
                      <a:r>
                        <a:rPr lang="en-US" sz="1600" b="1" dirty="0" smtClean="0">
                          <a:solidFill>
                            <a:srgbClr val="FF0000"/>
                          </a:solidFill>
                        </a:rPr>
                        <a:t>Urine Glucose </a:t>
                      </a:r>
                      <a:endParaRPr lang="en-US" sz="16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t>   +</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dirty="0" err="1" smtClean="0"/>
                        <a:t>Glucosuria</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indent="0" algn="ctr">
                        <a:buFont typeface="+mj-lt"/>
                        <a:buNone/>
                      </a:pPr>
                      <a:r>
                        <a:rPr lang="en-US" sz="1400" dirty="0" smtClean="0"/>
                        <a:t>diabetes mellitus</a:t>
                      </a:r>
                    </a:p>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400" b="0" i="0" kern="1200" dirty="0" err="1" smtClean="0">
                          <a:solidFill>
                            <a:schemeClr val="tx1"/>
                          </a:solidFill>
                          <a:effectLst/>
                          <a:latin typeface="+mn-lt"/>
                          <a:ea typeface="+mn-ea"/>
                          <a:cs typeface="+mn-cs"/>
                        </a:rPr>
                        <a:t>Fanconi</a:t>
                      </a:r>
                      <a:r>
                        <a:rPr lang="en-US" sz="1400" b="0" i="0" kern="1200" dirty="0" smtClean="0">
                          <a:solidFill>
                            <a:schemeClr val="tx1"/>
                          </a:solidFill>
                          <a:effectLst/>
                          <a:latin typeface="+mn-lt"/>
                          <a:ea typeface="+mn-ea"/>
                          <a:cs typeface="+mn-cs"/>
                        </a:rPr>
                        <a:t> Syndrome</a:t>
                      </a:r>
                      <a:endParaRPr lang="en-US" sz="1400" b="1" i="0" kern="1200" dirty="0" smtClean="0">
                        <a:solidFill>
                          <a:schemeClr val="tx1"/>
                        </a:solidFill>
                        <a:effectLst/>
                        <a:latin typeface="+mn-lt"/>
                        <a:ea typeface="+mn-ea"/>
                        <a:cs typeface="+mn-cs"/>
                      </a:endParaRPr>
                    </a:p>
                    <a:p>
                      <a:pPr marL="0" indent="0" algn="ctr">
                        <a:buFont typeface="+mj-lt"/>
                        <a:buNone/>
                      </a:pP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458652">
                <a:tc>
                  <a:txBody>
                    <a:bodyPr/>
                    <a:lstStyle/>
                    <a:p>
                      <a:pPr algn="ctr"/>
                      <a:r>
                        <a:rPr lang="en-US" sz="1600" b="1" dirty="0" smtClean="0">
                          <a:solidFill>
                            <a:srgbClr val="FF0000"/>
                          </a:solidFill>
                        </a:rPr>
                        <a:t>Urine Protein </a:t>
                      </a:r>
                      <a:endParaRPr lang="en-US" sz="16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t>May be present (in case of </a:t>
                      </a:r>
                      <a:r>
                        <a:rPr lang="en-US" sz="1400" b="1" dirty="0" smtClean="0">
                          <a:solidFill>
                            <a:srgbClr val="FF0000"/>
                          </a:solidFill>
                        </a:rPr>
                        <a:t>nephropathy</a:t>
                      </a:r>
                      <a:r>
                        <a:rPr lang="en-US" sz="1400" dirty="0" smtClean="0">
                          <a:solidFill>
                            <a:srgbClr val="FF0000"/>
                          </a:solidFill>
                        </a:rPr>
                        <a:t> </a:t>
                      </a:r>
                      <a:r>
                        <a:rPr lang="en-US" sz="1400" dirty="0" smtClean="0"/>
                        <a: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dirty="0" smtClean="0"/>
                        <a:t>Proteinuria </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indent="0">
                        <a:buFont typeface="+mj-lt"/>
                        <a:buNone/>
                      </a:pPr>
                      <a:r>
                        <a:rPr lang="en-US" sz="1400" b="0" i="0" u="none" strike="noStrike" kern="1200" dirty="0" smtClean="0">
                          <a:solidFill>
                            <a:schemeClr val="tx1"/>
                          </a:solidFill>
                          <a:effectLst/>
                          <a:latin typeface="+mn-lt"/>
                          <a:ea typeface="+mn-ea"/>
                          <a:cs typeface="+mn-cs"/>
                        </a:rPr>
                        <a:t>Chronic kidney disease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0" i="0" u="none" strike="noStrike" kern="1200" dirty="0" smtClean="0">
                          <a:solidFill>
                            <a:schemeClr val="tx1"/>
                          </a:solidFill>
                          <a:effectLst/>
                          <a:latin typeface="+mn-lt"/>
                          <a:ea typeface="+mn-ea"/>
                          <a:cs typeface="+mn-cs"/>
                        </a:rPr>
                        <a:t>         Diabetes </a:t>
                      </a:r>
                      <a:endParaRPr lang="en-US" sz="1400" b="0" i="0" kern="1200" dirty="0" smtClean="0">
                        <a:solidFill>
                          <a:schemeClr val="tx1"/>
                        </a:solidFill>
                        <a:effectLst/>
                        <a:latin typeface="+mn-lt"/>
                        <a:ea typeface="+mn-ea"/>
                        <a:cs typeface="+mn-cs"/>
                      </a:endParaRPr>
                    </a:p>
                    <a:p>
                      <a:pPr marL="0" indent="0">
                        <a:buFont typeface="+mj-lt"/>
                        <a:buNone/>
                      </a:pPr>
                      <a:endParaRPr lang="en-US" sz="1400" b="0" i="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681331">
                <a:tc>
                  <a:txBody>
                    <a:bodyPr/>
                    <a:lstStyle/>
                    <a:p>
                      <a:pPr algn="ctr"/>
                      <a:r>
                        <a:rPr lang="en-US" sz="1600" b="1" dirty="0" smtClean="0">
                          <a:solidFill>
                            <a:srgbClr val="FF0000"/>
                          </a:solidFill>
                        </a:rPr>
                        <a:t>Urine Ketones </a:t>
                      </a:r>
                      <a:endParaRPr lang="en-US" sz="16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t>    + </a:t>
                      </a:r>
                    </a:p>
                    <a:p>
                      <a:pPr algn="ctr"/>
                      <a:r>
                        <a:rPr lang="en-US" sz="1400" dirty="0" smtClean="0"/>
                        <a:t>(In case of DKA) </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dirty="0" smtClean="0"/>
                        <a:t>↑ </a:t>
                      </a:r>
                      <a:r>
                        <a:rPr lang="en-US" sz="1400" dirty="0" err="1" smtClean="0"/>
                        <a:t>Ketogenesis</a:t>
                      </a:r>
                      <a:r>
                        <a:rPr lang="en-US" sz="1400" dirty="0" smtClean="0"/>
                        <a:t>/ </a:t>
                      </a:r>
                      <a:r>
                        <a:rPr lang="en-US" sz="1400" dirty="0" err="1" smtClean="0"/>
                        <a:t>Ketonuria</a:t>
                      </a:r>
                      <a:r>
                        <a:rPr lang="en-US" sz="1400" dirty="0" smtClean="0"/>
                        <a:t> </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indent="0" algn="ctr">
                        <a:buFont typeface="+mj-lt"/>
                        <a:buNone/>
                      </a:pPr>
                      <a:r>
                        <a:rPr lang="en-US" sz="1400" b="0" dirty="0" smtClean="0"/>
                        <a:t>Diabetic ketoacidosis</a:t>
                      </a:r>
                    </a:p>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400" b="0" i="0" kern="1200" dirty="0" smtClean="0">
                          <a:solidFill>
                            <a:schemeClr val="tx1"/>
                          </a:solidFill>
                          <a:effectLst/>
                          <a:latin typeface="+mn-lt"/>
                          <a:ea typeface="+mn-ea"/>
                          <a:cs typeface="+mn-cs"/>
                        </a:rPr>
                        <a:t>Starvation</a:t>
                      </a:r>
                    </a:p>
                    <a:p>
                      <a:pPr marL="0" indent="0" algn="ctr">
                        <a:buFont typeface="+mj-lt"/>
                        <a:buNone/>
                      </a:pP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298995">
                <a:tc>
                  <a:txBody>
                    <a:bodyPr/>
                    <a:lstStyle/>
                    <a:p>
                      <a:pPr algn="ctr"/>
                      <a:r>
                        <a:rPr lang="en-US" sz="1600" b="1" dirty="0" smtClean="0">
                          <a:solidFill>
                            <a:srgbClr val="FF0000"/>
                          </a:solidFill>
                        </a:rPr>
                        <a:t>Urine PH </a:t>
                      </a:r>
                      <a:endParaRPr lang="en-US" sz="16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smtClean="0"/>
                        <a:t>Acidic (in </a:t>
                      </a:r>
                      <a:r>
                        <a:rPr lang="en-US" sz="1400" dirty="0" smtClean="0">
                          <a:solidFill>
                            <a:srgbClr val="FF0000"/>
                          </a:solidFill>
                        </a:rPr>
                        <a:t>DKA</a:t>
                      </a:r>
                      <a:r>
                        <a:rPr lang="en-US" sz="1400" dirty="0" smtClean="0"/>
                        <a:t>) </a:t>
                      </a:r>
                      <a:r>
                        <a:rPr lang="en-US" sz="1400" kern="1200" dirty="0" smtClean="0">
                          <a:solidFill>
                            <a:srgbClr val="CC3399"/>
                          </a:solidFill>
                          <a:latin typeface="+mn-lt"/>
                          <a:ea typeface="+mn-ea"/>
                          <a:cs typeface="+mn-cs"/>
                        </a:rPr>
                        <a:t>&gt; 6 </a:t>
                      </a:r>
                      <a:endParaRPr lang="en-US" sz="1400" kern="1200" dirty="0">
                        <a:solidFill>
                          <a:srgbClr val="CC3399"/>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dirty="0" err="1" smtClean="0"/>
                        <a:t>Aciduria</a:t>
                      </a:r>
                      <a:r>
                        <a:rPr lang="en-US" sz="1400" dirty="0" smtClean="0"/>
                        <a:t> </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400" b="0" i="0" kern="1200" dirty="0" smtClean="0">
                          <a:solidFill>
                            <a:schemeClr val="tx1"/>
                          </a:solidFill>
                          <a:effectLst/>
                          <a:latin typeface="+mn-lt"/>
                          <a:ea typeface="+mn-ea"/>
                          <a:cs typeface="+mn-cs"/>
                        </a:rPr>
                        <a:t>Uncontrolled diabetes</a:t>
                      </a:r>
                    </a:p>
                    <a:p>
                      <a:pPr marL="0" indent="0" algn="ctr">
                        <a:buFont typeface="+mj-lt"/>
                        <a:buNone/>
                      </a:pPr>
                      <a:r>
                        <a:rPr lang="en-US" sz="1400" b="0" i="0" kern="1200" dirty="0" smtClean="0">
                          <a:solidFill>
                            <a:schemeClr val="tx1"/>
                          </a:solidFill>
                          <a:effectLst/>
                          <a:latin typeface="+mn-lt"/>
                          <a:ea typeface="+mn-ea"/>
                          <a:cs typeface="+mn-cs"/>
                        </a:rPr>
                        <a:t>dehydration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
        <p:nvSpPr>
          <p:cNvPr id="5" name="TextBox 4"/>
          <p:cNvSpPr txBox="1"/>
          <p:nvPr/>
        </p:nvSpPr>
        <p:spPr>
          <a:xfrm>
            <a:off x="5820230" y="841366"/>
            <a:ext cx="3744684" cy="338554"/>
          </a:xfrm>
          <a:prstGeom prst="rect">
            <a:avLst/>
          </a:prstGeom>
          <a:noFill/>
        </p:spPr>
        <p:txBody>
          <a:bodyPr wrap="square" rtlCol="0">
            <a:spAutoFit/>
          </a:bodyPr>
          <a:lstStyle/>
          <a:p>
            <a:r>
              <a:rPr lang="en-US" sz="1600" dirty="0" smtClean="0">
                <a:solidFill>
                  <a:schemeClr val="tx1">
                    <a:lumMod val="75000"/>
                    <a:lumOff val="25000"/>
                  </a:schemeClr>
                </a:solidFill>
              </a:rPr>
              <a:t>*These results of diabetes patient* </a:t>
            </a:r>
            <a:endParaRPr lang="en-US" sz="1600" dirty="0">
              <a:solidFill>
                <a:schemeClr val="tx1">
                  <a:lumMod val="75000"/>
                  <a:lumOff val="25000"/>
                </a:schemeClr>
              </a:solidFill>
            </a:endParaRPr>
          </a:p>
        </p:txBody>
      </p:sp>
      <p:sp>
        <p:nvSpPr>
          <p:cNvPr id="6" name="TextBox 5"/>
          <p:cNvSpPr txBox="1"/>
          <p:nvPr/>
        </p:nvSpPr>
        <p:spPr>
          <a:xfrm>
            <a:off x="9564914" y="614126"/>
            <a:ext cx="2435684" cy="338554"/>
          </a:xfrm>
          <a:prstGeom prst="rect">
            <a:avLst/>
          </a:prstGeom>
          <a:noFill/>
        </p:spPr>
        <p:txBody>
          <a:bodyPr wrap="square" rtlCol="0">
            <a:spAutoFit/>
          </a:bodyPr>
          <a:lstStyle/>
          <a:p>
            <a:r>
              <a:rPr lang="en-US" sz="1600" dirty="0" smtClean="0">
                <a:solidFill>
                  <a:schemeClr val="bg1">
                    <a:lumMod val="50000"/>
                  </a:schemeClr>
                </a:solidFill>
              </a:rPr>
              <a:t>Extra :</a:t>
            </a:r>
            <a:endParaRPr lang="en-US" sz="1600" dirty="0">
              <a:solidFill>
                <a:schemeClr val="bg1">
                  <a:lumMod val="50000"/>
                </a:schemeClr>
              </a:solidFill>
            </a:endParaRPr>
          </a:p>
        </p:txBody>
      </p:sp>
      <p:sp>
        <p:nvSpPr>
          <p:cNvPr id="7" name="TextBox 6"/>
          <p:cNvSpPr txBox="1"/>
          <p:nvPr/>
        </p:nvSpPr>
        <p:spPr>
          <a:xfrm>
            <a:off x="9297211" y="4657272"/>
            <a:ext cx="2894789" cy="830997"/>
          </a:xfrm>
          <a:prstGeom prst="rect">
            <a:avLst/>
          </a:prstGeom>
          <a:noFill/>
        </p:spPr>
        <p:txBody>
          <a:bodyPr wrap="square" rtlCol="0">
            <a:spAutoFit/>
          </a:bodyPr>
          <a:lstStyle/>
          <a:p>
            <a:r>
              <a:rPr lang="en-US" sz="1200" dirty="0" smtClean="0">
                <a:solidFill>
                  <a:schemeClr val="bg1">
                    <a:lumMod val="50000"/>
                  </a:schemeClr>
                </a:solidFill>
              </a:rPr>
              <a:t>You might get a picture similar to this in the exam , and be asked to fill the schedule based on comparing the urine dipstick test of patient with color control. </a:t>
            </a:r>
            <a:endParaRPr lang="en-US" sz="1200" dirty="0">
              <a:solidFill>
                <a:schemeClr val="bg1">
                  <a:lumMod val="50000"/>
                </a:schemeClr>
              </a:solidFill>
            </a:endParaRPr>
          </a:p>
        </p:txBody>
      </p:sp>
      <p:sp>
        <p:nvSpPr>
          <p:cNvPr id="2" name="TextBox 1"/>
          <p:cNvSpPr txBox="1"/>
          <p:nvPr/>
        </p:nvSpPr>
        <p:spPr>
          <a:xfrm>
            <a:off x="9469146" y="5796935"/>
            <a:ext cx="4971010" cy="369332"/>
          </a:xfrm>
          <a:prstGeom prst="rect">
            <a:avLst/>
          </a:prstGeom>
          <a:noFill/>
        </p:spPr>
        <p:txBody>
          <a:bodyPr wrap="square" rtlCol="0">
            <a:spAutoFit/>
          </a:bodyPr>
          <a:lstStyle/>
          <a:p>
            <a:r>
              <a:rPr lang="en-US" smtClean="0">
                <a:solidFill>
                  <a:schemeClr val="bg1">
                    <a:lumMod val="50000"/>
                  </a:schemeClr>
                </a:solidFill>
              </a:rPr>
              <a:t>1-Diabetic </a:t>
            </a:r>
            <a:r>
              <a:rPr lang="en-US" dirty="0" smtClean="0">
                <a:solidFill>
                  <a:schemeClr val="bg1">
                    <a:lumMod val="50000"/>
                  </a:schemeClr>
                </a:solidFill>
              </a:rPr>
              <a:t>ketoacidosis</a:t>
            </a:r>
            <a:endParaRPr lang="en-US" dirty="0">
              <a:solidFill>
                <a:schemeClr val="bg1">
                  <a:lumMod val="50000"/>
                </a:schemeClr>
              </a:solidFill>
            </a:endParaRPr>
          </a:p>
        </p:txBody>
      </p:sp>
      <p:sp>
        <p:nvSpPr>
          <p:cNvPr id="11" name="TextBox 10"/>
          <p:cNvSpPr txBox="1"/>
          <p:nvPr/>
        </p:nvSpPr>
        <p:spPr>
          <a:xfrm>
            <a:off x="82550" y="126754"/>
            <a:ext cx="11918048" cy="461665"/>
          </a:xfrm>
          <a:prstGeom prst="rect">
            <a:avLst/>
          </a:prstGeom>
          <a:noFill/>
        </p:spPr>
        <p:txBody>
          <a:bodyPr wrap="square" rtlCol="0">
            <a:spAutoFit/>
          </a:bodyPr>
          <a:lstStyle/>
          <a:p>
            <a:r>
              <a:rPr kumimoji="1" lang="en-US" sz="2400" b="1" kern="0">
                <a:solidFill>
                  <a:srgbClr val="599894"/>
                </a:solidFill>
                <a:latin typeface="Century Gothic" pitchFamily="34" charset="0"/>
              </a:rPr>
              <a:t>Changes In Urine Dipstick Observed In Diabetic Patients And Their Interpretation</a:t>
            </a:r>
            <a:endParaRPr kumimoji="1" lang="en-US" sz="2400" b="1" kern="0" dirty="0">
              <a:solidFill>
                <a:srgbClr val="599894"/>
              </a:solidFill>
              <a:latin typeface="Century Gothic" pitchFamily="34" charset="0"/>
            </a:endParaRPr>
          </a:p>
        </p:txBody>
      </p:sp>
    </p:spTree>
    <p:extLst>
      <p:ext uri="{BB962C8B-B14F-4D97-AF65-F5344CB8AC3E}">
        <p14:creationId xmlns:p14="http://schemas.microsoft.com/office/powerpoint/2010/main" val="1702320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10426</TotalTime>
  <Words>1963</Words>
  <Application>Microsoft Macintosh PowerPoint</Application>
  <PresentationFormat>Widescreen</PresentationFormat>
  <Paragraphs>343</Paragraphs>
  <Slides>17</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Calibri</vt:lpstr>
      <vt:lpstr>Calibri </vt:lpstr>
      <vt:lpstr>Calibri Light</vt:lpstr>
      <vt:lpstr>Cambria</vt:lpstr>
      <vt:lpstr>Century Gothic</vt:lpstr>
      <vt:lpstr>Comic Sans MS</vt:lpstr>
      <vt:lpstr>Cribri</vt:lpstr>
      <vt:lpstr>Gill Sans MT</vt:lpstr>
      <vt:lpstr>MS Mincho</vt:lpstr>
      <vt:lpstr>ＭＳ Ｐゴシック</vt:lpstr>
      <vt:lpstr>Wingdings</vt:lpstr>
      <vt:lpstr>맑은 고딕</vt:lpstr>
      <vt:lpstr>Arial</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bio</dc:creator>
  <cp:lastModifiedBy>Microsoft Office User</cp:lastModifiedBy>
  <cp:revision>372</cp:revision>
  <dcterms:created xsi:type="dcterms:W3CDTF">2017-07-08T03:49:25Z</dcterms:created>
  <dcterms:modified xsi:type="dcterms:W3CDTF">2018-03-02T17:54:16Z</dcterms:modified>
</cp:coreProperties>
</file>