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g&amp;ehk=TEGG9pbrsjzwjtkJyt86Bw&amp;r=0&amp;pid=OfficeInsert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57" r:id="rId3"/>
    <p:sldId id="258" r:id="rId4"/>
    <p:sldId id="259" r:id="rId5"/>
    <p:sldId id="260" r:id="rId6"/>
    <p:sldId id="262" r:id="rId7"/>
    <p:sldId id="261" r:id="rId8"/>
    <p:sldId id="264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3" autoAdjust="0"/>
    <p:restoredTop sz="94660"/>
  </p:normalViewPr>
  <p:slideViewPr>
    <p:cSldViewPr snapToGrid="0">
      <p:cViewPr varScale="1">
        <p:scale>
          <a:sx n="96" d="100"/>
          <a:sy n="96" d="100"/>
        </p:scale>
        <p:origin x="2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605AE-DD1A-4339-BB03-E95A26CA8EFB}" type="datetimeFigureOut">
              <a:rPr lang="en-GB" smtClean="0"/>
              <a:t>28/02/2018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6510D5-E12B-47A8-AF37-4A072BEEE0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334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3A235-18DE-4845-8ACD-449801954E7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039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3EC89-EF60-4D3B-9698-E833BD7CF4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41CE2D-4A24-4A4C-841B-24D40AD843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5A1989-31EC-4C62-A688-19B06CBC0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7810C-410D-4E94-AD27-F60EECB86C66}" type="datetimeFigureOut">
              <a:rPr lang="en-GB" smtClean="0"/>
              <a:t>28/02/2018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F35A3F-E435-4A69-A61C-A3B5F257F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D111F3-8D71-40B8-B1CB-93790A58D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FA91A-4B96-457B-9AE3-66BA913C5A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149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80FAD-C0FF-427B-A6AB-A1AE5CD3B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4D588C-A8BB-4C85-93AE-5A451A61FE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DD3C2-962E-4FFE-AC37-8A1275CA5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7810C-410D-4E94-AD27-F60EECB86C66}" type="datetimeFigureOut">
              <a:rPr lang="en-GB" smtClean="0"/>
              <a:t>28/02/2018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3135B-6467-40EA-A941-F483B16C3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08D30-ABBD-4FFE-A087-FD8A279BC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FA91A-4B96-457B-9AE3-66BA913C5A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229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5116C5-DC10-43DD-B7F8-6B030DA018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042513-80BC-4D8B-99EA-06222CA7A1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0875C8-6F4A-4EAA-BFCA-C86FE1878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7810C-410D-4E94-AD27-F60EECB86C66}" type="datetimeFigureOut">
              <a:rPr lang="en-GB" smtClean="0"/>
              <a:t>28/02/2018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EF28CA-43D6-4D9D-8407-0F43A1D53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E82D2-1B5D-4C36-B6A7-98E3EBCCB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FA91A-4B96-457B-9AE3-66BA913C5A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713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375327" y="2501934"/>
            <a:ext cx="5441343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1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9022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144434" y="1562809"/>
            <a:ext cx="3810000" cy="36741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11"/>
          </a:p>
        </p:txBody>
      </p:sp>
      <p:sp>
        <p:nvSpPr>
          <p:cNvPr id="17" name="bk object 17"/>
          <p:cNvSpPr/>
          <p:nvPr/>
        </p:nvSpPr>
        <p:spPr>
          <a:xfrm>
            <a:off x="8115299" y="2436255"/>
            <a:ext cx="3809998" cy="22785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11"/>
          </a:p>
        </p:txBody>
      </p:sp>
      <p:sp>
        <p:nvSpPr>
          <p:cNvPr id="18" name="bk object 18"/>
          <p:cNvSpPr/>
          <p:nvPr/>
        </p:nvSpPr>
        <p:spPr>
          <a:xfrm>
            <a:off x="173566" y="2436255"/>
            <a:ext cx="3810000" cy="22785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11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96466" y="746879"/>
            <a:ext cx="4799065" cy="487185"/>
          </a:xfrm>
        </p:spPr>
        <p:txBody>
          <a:bodyPr lIns="0" tIns="0" rIns="0" bIns="0"/>
          <a:lstStyle>
            <a:lvl1pPr>
              <a:defRPr sz="3166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86658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96466" y="746879"/>
            <a:ext cx="4799065" cy="487185"/>
          </a:xfrm>
        </p:spPr>
        <p:txBody>
          <a:bodyPr lIns="0" tIns="0" rIns="0" bIns="0"/>
          <a:lstStyle>
            <a:lvl1pPr>
              <a:defRPr sz="3166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2527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96466" y="746879"/>
            <a:ext cx="4799065" cy="487185"/>
          </a:xfrm>
        </p:spPr>
        <p:txBody>
          <a:bodyPr lIns="0" tIns="0" rIns="0" bIns="0"/>
          <a:lstStyle>
            <a:lvl1pPr>
              <a:defRPr sz="3166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53181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335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93A7B-3B57-4E14-862B-B8577D6DC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12939-0BC1-468E-A876-82225BE3D4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24425E-E3AD-43D1-8D80-3781EA4F7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7810C-410D-4E94-AD27-F60EECB86C66}" type="datetimeFigureOut">
              <a:rPr lang="en-GB" smtClean="0"/>
              <a:t>28/02/2018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9202B-2746-4B9A-8805-D4808ABF4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ACE219-8BEA-4665-BFBF-4176B9FEF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FA91A-4B96-457B-9AE3-66BA913C5A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110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353B5-766C-4B37-9911-01D2D78FE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D0865D-21F3-49C7-92F7-1232472EA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78B73-93CE-430B-A377-BB05D12FB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7810C-410D-4E94-AD27-F60EECB86C66}" type="datetimeFigureOut">
              <a:rPr lang="en-GB" smtClean="0"/>
              <a:t>28/02/2018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422DA8-632E-42B7-91C6-348A87622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D2759-484A-4465-BAD5-FA033273F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FA91A-4B96-457B-9AE3-66BA913C5A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752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D35CD-FA8A-4C51-998F-CCB34A93F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DD2D9-4CFF-474D-973A-99F3392932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E9C0BE-84CC-48B5-B0AF-3D66FF1E7C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1E0C44-3EDC-4B47-B7BC-9096E47DB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7810C-410D-4E94-AD27-F60EECB86C66}" type="datetimeFigureOut">
              <a:rPr lang="en-GB" smtClean="0"/>
              <a:t>28/02/2018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B1A493-C3D4-48B9-91EF-A5AFB199F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0B41F4-51EC-40B7-816A-EB7E21B2E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FA91A-4B96-457B-9AE3-66BA913C5A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712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64DAC-3083-4DF5-A5C9-9A58DD16B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BFE943-A9CA-442D-AABA-1A8A5BE2F4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845BD8-0327-4B43-93D6-FBF8509F0A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9E297C-2EE2-4F51-9887-17B895C194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B7D8DF-3601-4133-9F02-3A9E8C42AE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DDEECC-D410-465C-925F-312E0E5E5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7810C-410D-4E94-AD27-F60EECB86C66}" type="datetimeFigureOut">
              <a:rPr lang="en-GB" smtClean="0"/>
              <a:t>28/02/2018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6103DD-3AE4-48D0-9B4E-05479C5BF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F6171D-1676-487B-83F6-253EF080F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FA91A-4B96-457B-9AE3-66BA913C5A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407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84ED9-C8BE-4EE0-A79F-A69930604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C8D429-94E2-46FB-A489-28F667652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7810C-410D-4E94-AD27-F60EECB86C66}" type="datetimeFigureOut">
              <a:rPr lang="en-GB" smtClean="0"/>
              <a:t>28/02/2018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129960-ABB3-436E-9B4D-C426484EA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572223-486D-490B-81E2-F7C3C2382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FA91A-4B96-457B-9AE3-66BA913C5A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782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656CEA-FFE8-4C67-9F17-6D44E6264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7810C-410D-4E94-AD27-F60EECB86C66}" type="datetimeFigureOut">
              <a:rPr lang="en-GB" smtClean="0"/>
              <a:t>28/02/2018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B4FD08-9FE1-4434-80C5-CCAFCDE63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4298B2-A155-4252-A829-DD1288D91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FA91A-4B96-457B-9AE3-66BA913C5A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93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7C8CC-65BB-4C89-B7CE-C48D5C5F0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93396-F2C5-45CF-9635-A7ECD17BC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2DB117-8A4C-460F-B4FC-934864ED7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979BA5-D6D4-45E0-8622-6BC7DF53C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7810C-410D-4E94-AD27-F60EECB86C66}" type="datetimeFigureOut">
              <a:rPr lang="en-GB" smtClean="0"/>
              <a:t>28/02/2018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C04AB-8F3C-4AEB-BB77-AA7A9D342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B56DE1-CB9A-4CBD-92BA-45F576140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FA91A-4B96-457B-9AE3-66BA913C5A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621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AD163-D3BF-4E99-BC51-492DDE93F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40801B-009B-4754-AA34-70725E632F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78CB9A-3B28-4151-8270-422762169D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09B695-BA4D-45B9-942E-DBB78AEDF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7810C-410D-4E94-AD27-F60EECB86C66}" type="datetimeFigureOut">
              <a:rPr lang="en-GB" smtClean="0"/>
              <a:t>28/02/2018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6B7121-F55D-40F7-BC1A-F7F8AED3B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5BBE1B-3784-40AC-8AE6-19762B96F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FA91A-4B96-457B-9AE3-66BA913C5A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162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CBA311-1049-4ED4-931A-E746C6ECB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74D290-3B89-40B1-AD00-354E71D617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FB9EC-8C89-4984-8004-7DA59D663B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7810C-410D-4E94-AD27-F60EECB86C66}" type="datetimeFigureOut">
              <a:rPr lang="en-GB" smtClean="0"/>
              <a:t>28/02/2018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6489F-AB88-4511-A319-3E8706C3FF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8DB7D0-67EF-496F-BCDB-DC3AA34523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FA91A-4B96-457B-9AE3-66BA913C5A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01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96466" y="746879"/>
            <a:ext cx="4799065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829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536113">
        <a:defRPr>
          <a:latin typeface="+mn-lt"/>
          <a:ea typeface="+mn-ea"/>
          <a:cs typeface="+mn-cs"/>
        </a:defRPr>
      </a:lvl2pPr>
      <a:lvl3pPr marL="1072225">
        <a:defRPr>
          <a:latin typeface="+mn-lt"/>
          <a:ea typeface="+mn-ea"/>
          <a:cs typeface="+mn-cs"/>
        </a:defRPr>
      </a:lvl3pPr>
      <a:lvl4pPr marL="1608338">
        <a:defRPr>
          <a:latin typeface="+mn-lt"/>
          <a:ea typeface="+mn-ea"/>
          <a:cs typeface="+mn-cs"/>
        </a:defRPr>
      </a:lvl4pPr>
      <a:lvl5pPr marL="2144451">
        <a:defRPr>
          <a:latin typeface="+mn-lt"/>
          <a:ea typeface="+mn-ea"/>
          <a:cs typeface="+mn-cs"/>
        </a:defRPr>
      </a:lvl5pPr>
      <a:lvl6pPr marL="2680564">
        <a:defRPr>
          <a:latin typeface="+mn-lt"/>
          <a:ea typeface="+mn-ea"/>
          <a:cs typeface="+mn-cs"/>
        </a:defRPr>
      </a:lvl6pPr>
      <a:lvl7pPr marL="3216676">
        <a:defRPr>
          <a:latin typeface="+mn-lt"/>
          <a:ea typeface="+mn-ea"/>
          <a:cs typeface="+mn-cs"/>
        </a:defRPr>
      </a:lvl7pPr>
      <a:lvl8pPr marL="3752789">
        <a:defRPr>
          <a:latin typeface="+mn-lt"/>
          <a:ea typeface="+mn-ea"/>
          <a:cs typeface="+mn-cs"/>
        </a:defRPr>
      </a:lvl8pPr>
      <a:lvl9pPr marL="428890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36113">
        <a:defRPr>
          <a:latin typeface="+mn-lt"/>
          <a:ea typeface="+mn-ea"/>
          <a:cs typeface="+mn-cs"/>
        </a:defRPr>
      </a:lvl2pPr>
      <a:lvl3pPr marL="1072225">
        <a:defRPr>
          <a:latin typeface="+mn-lt"/>
          <a:ea typeface="+mn-ea"/>
          <a:cs typeface="+mn-cs"/>
        </a:defRPr>
      </a:lvl3pPr>
      <a:lvl4pPr marL="1608338">
        <a:defRPr>
          <a:latin typeface="+mn-lt"/>
          <a:ea typeface="+mn-ea"/>
          <a:cs typeface="+mn-cs"/>
        </a:defRPr>
      </a:lvl4pPr>
      <a:lvl5pPr marL="2144451">
        <a:defRPr>
          <a:latin typeface="+mn-lt"/>
          <a:ea typeface="+mn-ea"/>
          <a:cs typeface="+mn-cs"/>
        </a:defRPr>
      </a:lvl5pPr>
      <a:lvl6pPr marL="2680564">
        <a:defRPr>
          <a:latin typeface="+mn-lt"/>
          <a:ea typeface="+mn-ea"/>
          <a:cs typeface="+mn-cs"/>
        </a:defRPr>
      </a:lvl6pPr>
      <a:lvl7pPr marL="3216676">
        <a:defRPr>
          <a:latin typeface="+mn-lt"/>
          <a:ea typeface="+mn-ea"/>
          <a:cs typeface="+mn-cs"/>
        </a:defRPr>
      </a:lvl7pPr>
      <a:lvl8pPr marL="3752789">
        <a:defRPr>
          <a:latin typeface="+mn-lt"/>
          <a:ea typeface="+mn-ea"/>
          <a:cs typeface="+mn-cs"/>
        </a:defRPr>
      </a:lvl8pPr>
      <a:lvl9pPr marL="428890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5.jpg&amp;ehk=TEGG9pbrsjzwjtkJyt86Bw&amp;r=0&amp;pid=OfficeInsert"/><Relationship Id="rId3" Type="http://schemas.openxmlformats.org/officeDocument/2006/relationships/image" Target="../media/image7.jpeg"/><Relationship Id="rId7" Type="http://schemas.openxmlformats.org/officeDocument/2006/relationships/hyperlink" Target="https://twitter.com/Histology436" TargetMode="External"/><Relationship Id="rId12" Type="http://schemas.openxmlformats.org/officeDocument/2006/relationships/hyperlink" Target="https://goo.gl/forms/EjyUeY3lcODsmHTz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4.svg"/><Relationship Id="rId5" Type="http://schemas.openxmlformats.org/officeDocument/2006/relationships/hyperlink" Target="mailto:HistologyTeam436@gmail.com" TargetMode="External"/><Relationship Id="rId10" Type="http://schemas.openxmlformats.org/officeDocument/2006/relationships/image" Target="../media/image23.png"/><Relationship Id="rId4" Type="http://schemas.openxmlformats.org/officeDocument/2006/relationships/image" Target="../media/image4.jpeg"/><Relationship Id="rId9" Type="http://schemas.openxmlformats.org/officeDocument/2006/relationships/hyperlink" Target="https://docs.google.com/presentation/d/1UJDaUDZrQceFOgC2gpyJRuN18XnlFSG4jwxzybwwNIA/edit?usp=sharing" TargetMode="External"/><Relationship Id="rId14" Type="http://schemas.openxmlformats.org/officeDocument/2006/relationships/hyperlink" Target="http://franchisesaysso.blogspot.com/p/choice-suggestions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achea-02.jpg"/>
          <p:cNvPicPr>
            <a:picLocks noGrp="1" noChangeAspect="1"/>
          </p:cNvPicPr>
          <p:nvPr isPhoto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618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06563" y="2389246"/>
            <a:ext cx="70557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8AD8"/>
                </a:solidFill>
                <a:latin typeface="+mj-lt"/>
              </a:rPr>
              <a:t>Practical Histology</a:t>
            </a:r>
          </a:p>
          <a:p>
            <a:pPr algn="ctr"/>
            <a:r>
              <a:rPr lang="en-US" sz="2800" b="1" dirty="0">
                <a:solidFill>
                  <a:srgbClr val="FF8AD8"/>
                </a:solidFill>
                <a:latin typeface="+mj-lt"/>
              </a:rPr>
              <a:t>Endocrine block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" t="6425" r="55775" b="66127"/>
          <a:stretch/>
        </p:blipFill>
        <p:spPr>
          <a:xfrm>
            <a:off x="3015861" y="299546"/>
            <a:ext cx="2580897" cy="11022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542" y="86604"/>
            <a:ext cx="2059458" cy="19003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8" t="37287" r="-352" b="33474"/>
          <a:stretch/>
        </p:blipFill>
        <p:spPr>
          <a:xfrm>
            <a:off x="6654327" y="224750"/>
            <a:ext cx="1960179" cy="17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070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0405" y="2195372"/>
            <a:ext cx="97754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charset="0"/>
              <a:buChar char="o"/>
            </a:pP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The pictures in the exam will be the same as the ones included in the slides.</a:t>
            </a:r>
          </a:p>
          <a:p>
            <a:pPr marL="342900" indent="-342900">
              <a:buFont typeface="Courier New" charset="0"/>
              <a:buChar char="o"/>
            </a:pP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Don’t try to take short cuts during the exam so avoid using abbreviations so you don</a:t>
            </a:r>
            <a:r>
              <a:rPr lang="fr-F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’</a:t>
            </a: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 lose marks. </a:t>
            </a:r>
          </a:p>
          <a:p>
            <a:pPr marL="342900" indent="-342900">
              <a:buFont typeface="Courier New" charset="0"/>
              <a:buChar char="o"/>
            </a:pP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Please keep in mind that this work is done by students , so if there are any mistakes please inform us. </a:t>
            </a:r>
          </a:p>
          <a:p>
            <a:pPr marL="342900" indent="-342900">
              <a:buFont typeface="Courier New" charset="0"/>
              <a:buChar char="o"/>
            </a:pP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This work is not by any means a reference. </a:t>
            </a:r>
          </a:p>
          <a:p>
            <a:pPr marL="342900" indent="-342900">
              <a:buFont typeface="Courier New" charset="0"/>
              <a:buChar char="o"/>
            </a:pP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Please study hard and don</a:t>
            </a:r>
            <a:r>
              <a:rPr lang="fr-F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’</a:t>
            </a: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 worry the exam will be easy!! </a:t>
            </a:r>
          </a:p>
          <a:p>
            <a:endParaRPr lang="en-GB" sz="2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0405" y="1421127"/>
            <a:ext cx="9641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rgbClr val="FF8AD8"/>
                </a:solidFill>
              </a:rPr>
              <a:t>Things you need to know before the exam : </a:t>
            </a:r>
            <a:endParaRPr lang="en-GB" sz="4000" b="1" i="1" dirty="0">
              <a:solidFill>
                <a:srgbClr val="FF8AD8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4" r="41237" b="55555"/>
          <a:stretch/>
        </p:blipFill>
        <p:spPr>
          <a:xfrm>
            <a:off x="3236152" y="163152"/>
            <a:ext cx="5205985" cy="9977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72" y="5094514"/>
            <a:ext cx="1949506" cy="160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652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D59FC8E-234B-4094-9E18-449007051F7F}"/>
              </a:ext>
            </a:extLst>
          </p:cNvPr>
          <p:cNvSpPr/>
          <p:nvPr/>
        </p:nvSpPr>
        <p:spPr>
          <a:xfrm>
            <a:off x="-275007" y="923708"/>
            <a:ext cx="4267199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ts val="2680"/>
              </a:lnSpc>
            </a:pPr>
            <a:r>
              <a:rPr lang="en-GB" sz="3600" b="1" dirty="0">
                <a:solidFill>
                  <a:srgbClr val="FF2F92"/>
                </a:solidFill>
              </a:rPr>
              <a:t>Thyroid gland </a:t>
            </a:r>
            <a:endParaRPr lang="en-GB" sz="3600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4FAB3B42-4875-4609-90D8-BD15D05002D0}"/>
              </a:ext>
            </a:extLst>
          </p:cNvPr>
          <p:cNvSpPr/>
          <p:nvPr/>
        </p:nvSpPr>
        <p:spPr>
          <a:xfrm>
            <a:off x="4300536" y="479788"/>
            <a:ext cx="3781428" cy="30815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A1139EA5-B7A1-4BF6-B631-495FE4E34715}"/>
              </a:ext>
            </a:extLst>
          </p:cNvPr>
          <p:cNvSpPr/>
          <p:nvPr/>
        </p:nvSpPr>
        <p:spPr>
          <a:xfrm>
            <a:off x="4352924" y="3921780"/>
            <a:ext cx="3781428" cy="28713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814FC1-7E68-498A-9776-74EA450E212C}"/>
              </a:ext>
            </a:extLst>
          </p:cNvPr>
          <p:cNvSpPr txBox="1"/>
          <p:nvPr/>
        </p:nvSpPr>
        <p:spPr>
          <a:xfrm>
            <a:off x="391742" y="2267692"/>
            <a:ext cx="360045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FF3399"/>
                </a:solidFill>
              </a:rPr>
              <a:t>1- Identify the structure: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b="1" dirty="0"/>
              <a:t>Thyroid follicle of Thyroid gland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400" dirty="0">
              <a:solidFill>
                <a:srgbClr val="FF3399"/>
              </a:solidFill>
            </a:endParaRPr>
          </a:p>
          <a:p>
            <a:r>
              <a:rPr lang="en-GB" sz="1400" dirty="0">
                <a:solidFill>
                  <a:srgbClr val="FF3399"/>
                </a:solidFill>
              </a:rPr>
              <a:t>2- Mention the lining epithelium: </a:t>
            </a:r>
            <a:endParaRPr lang="en-GB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/>
              <a:t>Simple cuboidal epithelium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400" dirty="0"/>
          </a:p>
          <a:p>
            <a:r>
              <a:rPr lang="en-GB" sz="1400" dirty="0">
                <a:solidFill>
                  <a:srgbClr val="FF3399"/>
                </a:solidFill>
              </a:rPr>
              <a:t>3- Mention the cells found in the thyroid glands </a:t>
            </a:r>
          </a:p>
          <a:p>
            <a:pPr marL="342900" indent="-342900">
              <a:buFont typeface="+mj-lt"/>
              <a:buAutoNum type="alphaUcPeriod"/>
            </a:pPr>
            <a:r>
              <a:rPr lang="en-GB" sz="1400" dirty="0"/>
              <a:t>Follicular cells</a:t>
            </a:r>
          </a:p>
          <a:p>
            <a:pPr marL="342900" indent="-342900">
              <a:buFont typeface="+mj-lt"/>
              <a:buAutoNum type="alphaUcPeriod"/>
            </a:pPr>
            <a:r>
              <a:rPr lang="en-GB" sz="1400" dirty="0"/>
              <a:t>Parafollicular cells </a:t>
            </a:r>
            <a:r>
              <a:rPr lang="en-GB" sz="1200" dirty="0">
                <a:solidFill>
                  <a:schemeClr val="bg2">
                    <a:lumMod val="75000"/>
                  </a:schemeClr>
                </a:solidFill>
              </a:rPr>
              <a:t>It has a white cytoplasm </a:t>
            </a:r>
            <a:endParaRPr lang="en-GB" sz="1400" dirty="0"/>
          </a:p>
          <a:p>
            <a:endParaRPr lang="en-GB" sz="1400" dirty="0"/>
          </a:p>
          <a:p>
            <a:r>
              <a:rPr lang="en-GB" sz="1400" dirty="0">
                <a:solidFill>
                  <a:srgbClr val="FF3399"/>
                </a:solidFill>
              </a:rPr>
              <a:t>4- what is the type of capillaries found in the thyroid gland?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/>
              <a:t>Fenestrated blood capillaries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400" dirty="0"/>
          </a:p>
          <a:p>
            <a:r>
              <a:rPr lang="en-GB" sz="1400" dirty="0">
                <a:solidFill>
                  <a:srgbClr val="FF3399"/>
                </a:solidFill>
              </a:rPr>
              <a:t>5- Identify the structure marked by </a:t>
            </a:r>
            <a:r>
              <a:rPr lang="en-GB" sz="1400" dirty="0">
                <a:solidFill>
                  <a:srgbClr val="FFC000"/>
                </a:solidFill>
              </a:rPr>
              <a:t>‘D’ </a:t>
            </a:r>
            <a:r>
              <a:rPr lang="en-GB" sz="1400" dirty="0">
                <a:solidFill>
                  <a:srgbClr val="FF3399"/>
                </a:solidFill>
              </a:rPr>
              <a:t>:</a:t>
            </a:r>
            <a:endParaRPr lang="en-GB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400" dirty="0"/>
              <a:t>Acidophilic colloid material </a:t>
            </a:r>
          </a:p>
          <a:p>
            <a:endParaRPr lang="en-GB" sz="1400" dirty="0"/>
          </a:p>
          <a:p>
            <a:r>
              <a:rPr lang="en-GB" sz="1400" dirty="0"/>
              <a:t> </a:t>
            </a:r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72B4CD68-FFAE-4B5E-B29A-487D8EEDDE85}"/>
              </a:ext>
            </a:extLst>
          </p:cNvPr>
          <p:cNvSpPr/>
          <p:nvPr/>
        </p:nvSpPr>
        <p:spPr>
          <a:xfrm>
            <a:off x="8327391" y="3842022"/>
            <a:ext cx="3689191" cy="29510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1D87165C-FDB6-4C9A-B211-F56977F3327C}"/>
              </a:ext>
            </a:extLst>
          </p:cNvPr>
          <p:cNvSpPr/>
          <p:nvPr/>
        </p:nvSpPr>
        <p:spPr>
          <a:xfrm>
            <a:off x="8275002" y="580606"/>
            <a:ext cx="3726973" cy="29807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41DB632-40DD-4AA1-A392-A77D72D24FA6}"/>
              </a:ext>
            </a:extLst>
          </p:cNvPr>
          <p:cNvCxnSpPr>
            <a:cxnSpLocks/>
          </p:cNvCxnSpPr>
          <p:nvPr/>
        </p:nvCxnSpPr>
        <p:spPr>
          <a:xfrm flipH="1">
            <a:off x="5824538" y="4657725"/>
            <a:ext cx="838200" cy="2047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8BA6DB2-BE33-4FB2-98CA-6CBB66A65516}"/>
              </a:ext>
            </a:extLst>
          </p:cNvPr>
          <p:cNvCxnSpPr>
            <a:cxnSpLocks/>
          </p:cNvCxnSpPr>
          <p:nvPr/>
        </p:nvCxnSpPr>
        <p:spPr>
          <a:xfrm flipH="1">
            <a:off x="6567488" y="4795837"/>
            <a:ext cx="200025" cy="285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51F89C5-F84F-4C28-A432-5068499BC966}"/>
              </a:ext>
            </a:extLst>
          </p:cNvPr>
          <p:cNvCxnSpPr>
            <a:cxnSpLocks/>
          </p:cNvCxnSpPr>
          <p:nvPr/>
        </p:nvCxnSpPr>
        <p:spPr>
          <a:xfrm>
            <a:off x="7062787" y="4729162"/>
            <a:ext cx="847726" cy="133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9AB9767-2DA2-4D50-816A-B977A7C9B06E}"/>
              </a:ext>
            </a:extLst>
          </p:cNvPr>
          <p:cNvSpPr txBox="1"/>
          <p:nvPr/>
        </p:nvSpPr>
        <p:spPr>
          <a:xfrm>
            <a:off x="6767513" y="4510087"/>
            <a:ext cx="295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2F0A71B-5865-4B68-BD77-8A481FF16E30}"/>
              </a:ext>
            </a:extLst>
          </p:cNvPr>
          <p:cNvSpPr/>
          <p:nvPr/>
        </p:nvSpPr>
        <p:spPr>
          <a:xfrm>
            <a:off x="6191250" y="6000750"/>
            <a:ext cx="200025" cy="5048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A1F7759-FF3F-43FD-86BC-E90F0AC42AFC}"/>
              </a:ext>
            </a:extLst>
          </p:cNvPr>
          <p:cNvCxnSpPr>
            <a:cxnSpLocks/>
          </p:cNvCxnSpPr>
          <p:nvPr/>
        </p:nvCxnSpPr>
        <p:spPr>
          <a:xfrm>
            <a:off x="5824538" y="6253921"/>
            <a:ext cx="3024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54E21FAC-FF01-46F5-A11F-1AC20FA2F0ED}"/>
              </a:ext>
            </a:extLst>
          </p:cNvPr>
          <p:cNvSpPr txBox="1"/>
          <p:nvPr/>
        </p:nvSpPr>
        <p:spPr>
          <a:xfrm>
            <a:off x="5494413" y="6077119"/>
            <a:ext cx="485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6FC0BCB-7BB1-4ABC-ADBA-19AE0428B5F5}"/>
              </a:ext>
            </a:extLst>
          </p:cNvPr>
          <p:cNvCxnSpPr>
            <a:cxnSpLocks/>
          </p:cNvCxnSpPr>
          <p:nvPr/>
        </p:nvCxnSpPr>
        <p:spPr>
          <a:xfrm>
            <a:off x="2962275" y="5486400"/>
            <a:ext cx="1933575" cy="5907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038339C1-B44A-48D4-B01F-BB3844F2FEBE}"/>
              </a:ext>
            </a:extLst>
          </p:cNvPr>
          <p:cNvSpPr/>
          <p:nvPr/>
        </p:nvSpPr>
        <p:spPr>
          <a:xfrm rot="5400000">
            <a:off x="5056543" y="5864119"/>
            <a:ext cx="133434" cy="4260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D7B84E9-4FEC-4CA4-8CD4-827D981830CE}"/>
              </a:ext>
            </a:extLst>
          </p:cNvPr>
          <p:cNvSpPr/>
          <p:nvPr/>
        </p:nvSpPr>
        <p:spPr>
          <a:xfrm>
            <a:off x="5853113" y="2886075"/>
            <a:ext cx="633412" cy="496523"/>
          </a:xfrm>
          <a:prstGeom prst="ellipse">
            <a:avLst/>
          </a:prstGeom>
          <a:noFill/>
          <a:ln w="53975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32FECF4-B67A-408C-9BB2-81975EFA7115}"/>
              </a:ext>
            </a:extLst>
          </p:cNvPr>
          <p:cNvSpPr txBox="1"/>
          <p:nvPr/>
        </p:nvSpPr>
        <p:spPr>
          <a:xfrm>
            <a:off x="5991225" y="2947663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C00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930348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DD77A-8BA2-46CC-BA3C-5CA9A3542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355601"/>
            <a:ext cx="3971925" cy="749299"/>
          </a:xfrm>
        </p:spPr>
        <p:txBody>
          <a:bodyPr>
            <a:normAutofit fontScale="90000"/>
          </a:bodyPr>
          <a:lstStyle/>
          <a:p>
            <a:pPr marL="12700" algn="ctr">
              <a:lnSpc>
                <a:spcPts val="2680"/>
              </a:lnSpc>
            </a:pPr>
            <a:r>
              <a:rPr lang="en-GB" b="1" dirty="0">
                <a:solidFill>
                  <a:srgbClr val="FF2F92"/>
                </a:solidFill>
              </a:rPr>
              <a:t>Parathyroid gland </a:t>
            </a:r>
            <a:endParaRPr lang="en-GB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B7EE0BB8-A354-4917-8E6F-7197AA9F400A}"/>
              </a:ext>
            </a:extLst>
          </p:cNvPr>
          <p:cNvSpPr/>
          <p:nvPr/>
        </p:nvSpPr>
        <p:spPr>
          <a:xfrm>
            <a:off x="4143375" y="355601"/>
            <a:ext cx="4219576" cy="31876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08F5DD8D-1B56-4B80-A548-5CDC62916AFD}"/>
              </a:ext>
            </a:extLst>
          </p:cNvPr>
          <p:cNvSpPr/>
          <p:nvPr/>
        </p:nvSpPr>
        <p:spPr>
          <a:xfrm>
            <a:off x="4143375" y="3676651"/>
            <a:ext cx="4219576" cy="31019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9AD8ED97-7A3F-4313-BD87-F4BE7288EEB8}"/>
              </a:ext>
            </a:extLst>
          </p:cNvPr>
          <p:cNvSpPr/>
          <p:nvPr/>
        </p:nvSpPr>
        <p:spPr>
          <a:xfrm>
            <a:off x="8648700" y="1838325"/>
            <a:ext cx="3461146" cy="33623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56DF4E-B049-4175-83B0-6BF06F1F2555}"/>
              </a:ext>
            </a:extLst>
          </p:cNvPr>
          <p:cNvSpPr txBox="1"/>
          <p:nvPr/>
        </p:nvSpPr>
        <p:spPr>
          <a:xfrm>
            <a:off x="82154" y="1838325"/>
            <a:ext cx="374809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3399"/>
                </a:solidFill>
              </a:rPr>
              <a:t>1- Identify the structure: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/>
              <a:t>Parathyroid gland  </a:t>
            </a:r>
          </a:p>
          <a:p>
            <a:endParaRPr lang="en-GB" dirty="0"/>
          </a:p>
          <a:p>
            <a:r>
              <a:rPr lang="en-GB" dirty="0">
                <a:solidFill>
                  <a:srgbClr val="FF3399"/>
                </a:solidFill>
              </a:rPr>
              <a:t>2- Mention the cells found in the parathyroid glands </a:t>
            </a:r>
          </a:p>
          <a:p>
            <a:pPr marL="342900" indent="-342900">
              <a:buFont typeface="+mj-lt"/>
              <a:buAutoNum type="alphaUcPeriod"/>
            </a:pPr>
            <a:r>
              <a:rPr lang="en-GB" dirty="0"/>
              <a:t>Chief cells </a:t>
            </a:r>
          </a:p>
          <a:p>
            <a:pPr marL="342900" indent="-342900">
              <a:buFont typeface="+mj-lt"/>
              <a:buAutoNum type="alphaUcPeriod"/>
            </a:pPr>
            <a:r>
              <a:rPr lang="en-GB" dirty="0">
                <a:solidFill>
                  <a:srgbClr val="92D050"/>
                </a:solidFill>
              </a:rPr>
              <a:t>Oxyphil cells </a:t>
            </a:r>
          </a:p>
          <a:p>
            <a:endParaRPr lang="en-GB" dirty="0"/>
          </a:p>
          <a:p>
            <a:r>
              <a:rPr lang="en-GB" dirty="0"/>
              <a:t>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BAF115F-CA7C-49F6-A4D1-E73D1BAD7F79}"/>
              </a:ext>
            </a:extLst>
          </p:cNvPr>
          <p:cNvSpPr/>
          <p:nvPr/>
        </p:nvSpPr>
        <p:spPr>
          <a:xfrm>
            <a:off x="6163163" y="5465445"/>
            <a:ext cx="216000" cy="216000"/>
          </a:xfrm>
          <a:prstGeom prst="ellipse">
            <a:avLst/>
          </a:prstGeom>
          <a:noFill/>
          <a:ln w="25400"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76AB9DD-302D-4004-96C3-C5A4CF0ACD90}"/>
              </a:ext>
            </a:extLst>
          </p:cNvPr>
          <p:cNvCxnSpPr>
            <a:cxnSpLocks/>
          </p:cNvCxnSpPr>
          <p:nvPr/>
        </p:nvCxnSpPr>
        <p:spPr>
          <a:xfrm flipH="1" flipV="1">
            <a:off x="8143875" y="485775"/>
            <a:ext cx="704851" cy="76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13239F5-EBB2-4B15-A456-2ED439DD09F2}"/>
              </a:ext>
            </a:extLst>
          </p:cNvPr>
          <p:cNvCxnSpPr>
            <a:cxnSpLocks/>
          </p:cNvCxnSpPr>
          <p:nvPr/>
        </p:nvCxnSpPr>
        <p:spPr>
          <a:xfrm flipH="1">
            <a:off x="8001000" y="581582"/>
            <a:ext cx="847725" cy="12567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677646B-750F-4068-BA5E-F2D8B7BA7B24}"/>
              </a:ext>
            </a:extLst>
          </p:cNvPr>
          <p:cNvSpPr txBox="1"/>
          <p:nvPr/>
        </p:nvSpPr>
        <p:spPr>
          <a:xfrm>
            <a:off x="8848725" y="387113"/>
            <a:ext cx="1352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Adipocytes </a:t>
            </a:r>
          </a:p>
        </p:txBody>
      </p:sp>
    </p:spTree>
    <p:extLst>
      <p:ext uri="{BB962C8B-B14F-4D97-AF65-F5344CB8AC3E}">
        <p14:creationId xmlns:p14="http://schemas.microsoft.com/office/powerpoint/2010/main" val="1875539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62775" y="355601"/>
            <a:ext cx="7457775" cy="51966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111"/>
          </a:p>
        </p:txBody>
      </p:sp>
      <p:sp>
        <p:nvSpPr>
          <p:cNvPr id="3" name="object 3"/>
          <p:cNvSpPr txBox="1"/>
          <p:nvPr/>
        </p:nvSpPr>
        <p:spPr>
          <a:xfrm>
            <a:off x="4954873" y="6109391"/>
            <a:ext cx="2376100" cy="405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892">
              <a:lnSpc>
                <a:spcPts val="3143"/>
              </a:lnSpc>
            </a:pPr>
            <a:endParaRPr sz="3166" dirty="0">
              <a:latin typeface="Calibri"/>
              <a:cs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38B4E5D-E10B-44B3-B2E3-A3D8D5416BC5}"/>
              </a:ext>
            </a:extLst>
          </p:cNvPr>
          <p:cNvSpPr txBox="1">
            <a:spLocks/>
          </p:cNvSpPr>
          <p:nvPr/>
        </p:nvSpPr>
        <p:spPr>
          <a:xfrm>
            <a:off x="171450" y="355601"/>
            <a:ext cx="3971925" cy="74929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ts val="2680"/>
              </a:lnSpc>
            </a:pPr>
            <a:r>
              <a:rPr lang="en-GB" b="1" dirty="0">
                <a:solidFill>
                  <a:srgbClr val="FF2F92"/>
                </a:solidFill>
              </a:rPr>
              <a:t>Adrenal gland </a:t>
            </a:r>
            <a:endParaRPr lang="en-GB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F63DCE-3026-4491-B321-126BE92B84DC}"/>
              </a:ext>
            </a:extLst>
          </p:cNvPr>
          <p:cNvSpPr/>
          <p:nvPr/>
        </p:nvSpPr>
        <p:spPr>
          <a:xfrm>
            <a:off x="257475" y="1741405"/>
            <a:ext cx="4152600" cy="286232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3399"/>
                </a:solidFill>
              </a:rPr>
              <a:t>1-Identify the structure: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/>
              <a:t>Adrenal gland  </a:t>
            </a:r>
          </a:p>
          <a:p>
            <a:endParaRPr lang="en-GB" dirty="0"/>
          </a:p>
          <a:p>
            <a:r>
              <a:rPr lang="en-GB" dirty="0">
                <a:solidFill>
                  <a:srgbClr val="FF3399"/>
                </a:solidFill>
              </a:rPr>
              <a:t>2- Identify A and B </a:t>
            </a:r>
          </a:p>
          <a:p>
            <a:pPr marL="342900" indent="-342900">
              <a:buFont typeface="+mj-lt"/>
              <a:buAutoNum type="alphaUcPeriod"/>
            </a:pPr>
            <a:r>
              <a:rPr lang="en-GB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Adrenal cortex</a:t>
            </a:r>
          </a:p>
          <a:p>
            <a:pPr marL="342900" indent="-342900">
              <a:buFont typeface="+mj-lt"/>
              <a:buAutoNum type="alphaUcPeriod"/>
            </a:pPr>
            <a:r>
              <a:rPr lang="en-GB" dirty="0">
                <a:solidFill>
                  <a:srgbClr val="92D050"/>
                </a:solidFill>
              </a:rPr>
              <a:t>Adrenal medulla </a:t>
            </a:r>
          </a:p>
          <a:p>
            <a:pPr marL="342900" indent="-342900">
              <a:buFont typeface="+mj-lt"/>
              <a:buAutoNum type="alphaUcPeriod"/>
            </a:pPr>
            <a:endParaRPr lang="en-GB" dirty="0">
              <a:solidFill>
                <a:srgbClr val="92D050"/>
              </a:solidFill>
            </a:endParaRPr>
          </a:p>
          <a:p>
            <a:r>
              <a:rPr lang="en-GB" dirty="0">
                <a:solidFill>
                  <a:srgbClr val="FF3399"/>
                </a:solidFill>
              </a:rPr>
              <a:t>3- Mention the cells found in </a:t>
            </a:r>
            <a:r>
              <a:rPr lang="en-GB" b="1" dirty="0">
                <a:solidFill>
                  <a:srgbClr val="92D050"/>
                </a:solidFill>
              </a:rPr>
              <a:t>B</a:t>
            </a:r>
            <a:r>
              <a:rPr lang="en-GB" dirty="0">
                <a:solidFill>
                  <a:srgbClr val="92D050"/>
                </a:solidFill>
              </a:rPr>
              <a:t> </a:t>
            </a:r>
            <a:r>
              <a:rPr lang="en-GB" sz="1400" dirty="0">
                <a:solidFill>
                  <a:schemeClr val="bg2">
                    <a:lumMod val="75000"/>
                  </a:schemeClr>
                </a:solidFill>
              </a:rPr>
              <a:t>( medulla 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/>
              <a:t>Chromaffin cells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/>
              <a:t>Sympathetic ganglion cells  </a:t>
            </a:r>
            <a:endParaRPr lang="en-GB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0489F0-5571-4D6F-80B7-5E7341779E04}"/>
              </a:ext>
            </a:extLst>
          </p:cNvPr>
          <p:cNvSpPr/>
          <p:nvPr/>
        </p:nvSpPr>
        <p:spPr>
          <a:xfrm>
            <a:off x="5276850" y="1333500"/>
            <a:ext cx="1695450" cy="2724150"/>
          </a:xfrm>
          <a:prstGeom prst="rect">
            <a:avLst/>
          </a:prstGeom>
          <a:noFill/>
          <a:ln w="476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1705FA-81D6-4B19-A7DF-7ECBE37003A3}"/>
              </a:ext>
            </a:extLst>
          </p:cNvPr>
          <p:cNvSpPr txBox="1"/>
          <p:nvPr/>
        </p:nvSpPr>
        <p:spPr>
          <a:xfrm>
            <a:off x="5758815" y="1635760"/>
            <a:ext cx="731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37C752-831C-41AC-9510-C2EFEE6DD1F5}"/>
              </a:ext>
            </a:extLst>
          </p:cNvPr>
          <p:cNvSpPr/>
          <p:nvPr/>
        </p:nvSpPr>
        <p:spPr>
          <a:xfrm>
            <a:off x="8040370" y="4057649"/>
            <a:ext cx="1695450" cy="1494573"/>
          </a:xfrm>
          <a:prstGeom prst="rect">
            <a:avLst/>
          </a:prstGeom>
          <a:noFill/>
          <a:ln w="635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A4741C-98E1-4509-86C1-B876C1CDAAC0}"/>
              </a:ext>
            </a:extLst>
          </p:cNvPr>
          <p:cNvSpPr txBox="1"/>
          <p:nvPr/>
        </p:nvSpPr>
        <p:spPr>
          <a:xfrm>
            <a:off x="8629015" y="4334511"/>
            <a:ext cx="518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92D05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708500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2C18B-BC0F-4A5C-8525-805C287D4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355601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FF2F92"/>
                </a:solidFill>
              </a:rPr>
              <a:t>Adrenal Cortex </a:t>
            </a:r>
            <a:br>
              <a:rPr lang="en-GB" dirty="0">
                <a:solidFill>
                  <a:srgbClr val="FF0000"/>
                </a:solidFill>
                <a:cs typeface="Calibri"/>
              </a:rPr>
            </a:br>
            <a:endParaRPr lang="en-GB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92E5B5F-24C6-4C0C-B142-5F43E8C26999}"/>
              </a:ext>
            </a:extLst>
          </p:cNvPr>
          <p:cNvSpPr txBox="1">
            <a:spLocks/>
          </p:cNvSpPr>
          <p:nvPr/>
        </p:nvSpPr>
        <p:spPr>
          <a:xfrm>
            <a:off x="171450" y="355601"/>
            <a:ext cx="3971925" cy="74929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algn="ctr">
              <a:lnSpc>
                <a:spcPts val="2680"/>
              </a:lnSpc>
            </a:pPr>
            <a:endParaRPr lang="en-GB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FEA0DD96-88A6-4BD7-8377-4C55F28C8D92}"/>
              </a:ext>
            </a:extLst>
          </p:cNvPr>
          <p:cNvSpPr/>
          <p:nvPr/>
        </p:nvSpPr>
        <p:spPr>
          <a:xfrm>
            <a:off x="4202114" y="624840"/>
            <a:ext cx="7693025" cy="56083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7CEB23-7DCD-4577-84D2-F3A2C2709A53}"/>
              </a:ext>
            </a:extLst>
          </p:cNvPr>
          <p:cNvSpPr/>
          <p:nvPr/>
        </p:nvSpPr>
        <p:spPr>
          <a:xfrm>
            <a:off x="98558" y="2430611"/>
            <a:ext cx="4152600" cy="298543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FF3399"/>
                </a:solidFill>
              </a:rPr>
              <a:t>1-Identify the structure: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000" dirty="0"/>
              <a:t>Adrenal cortex  </a:t>
            </a:r>
          </a:p>
          <a:p>
            <a:endParaRPr lang="en-GB" sz="2000" dirty="0"/>
          </a:p>
          <a:p>
            <a:r>
              <a:rPr lang="en-GB" sz="2000" dirty="0">
                <a:solidFill>
                  <a:srgbClr val="FF3399"/>
                </a:solidFill>
              </a:rPr>
              <a:t>2- Identify A ,B and C </a:t>
            </a:r>
          </a:p>
          <a:p>
            <a:pPr marL="342900" indent="-342900">
              <a:buFont typeface="+mj-lt"/>
              <a:buAutoNum type="alphaUcPeriod"/>
            </a:pPr>
            <a:r>
              <a:rPr lang="en-GB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Zona glomerulosa </a:t>
            </a:r>
          </a:p>
          <a:p>
            <a:pPr marL="342900" indent="-342900">
              <a:buFont typeface="+mj-lt"/>
              <a:buAutoNum type="alphaUcPeriod"/>
            </a:pPr>
            <a:r>
              <a:rPr lang="en-GB" sz="2000" dirty="0">
                <a:solidFill>
                  <a:srgbClr val="92D050"/>
                </a:solidFill>
              </a:rPr>
              <a:t>Zona fasciculata </a:t>
            </a:r>
          </a:p>
          <a:p>
            <a:pPr marL="342900" indent="-342900">
              <a:buFont typeface="+mj-lt"/>
              <a:buAutoNum type="alphaUcPeriod"/>
            </a:pPr>
            <a:r>
              <a:rPr lang="en-GB" sz="2000" dirty="0">
                <a:solidFill>
                  <a:srgbClr val="FFC000"/>
                </a:solidFill>
              </a:rPr>
              <a:t>Zona reticularis </a:t>
            </a:r>
          </a:p>
          <a:p>
            <a:pPr marL="342900" indent="-342900">
              <a:buFont typeface="+mj-lt"/>
              <a:buAutoNum type="alphaUcPeriod"/>
            </a:pPr>
            <a:endParaRPr lang="en-GB" sz="2000" dirty="0">
              <a:solidFill>
                <a:srgbClr val="92D050"/>
              </a:solidFill>
            </a:endParaRPr>
          </a:p>
          <a:p>
            <a:endParaRPr lang="en-GB" sz="2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736E75-9CF5-42E6-85CF-ACFCE59FC78A}"/>
              </a:ext>
            </a:extLst>
          </p:cNvPr>
          <p:cNvSpPr/>
          <p:nvPr/>
        </p:nvSpPr>
        <p:spPr>
          <a:xfrm>
            <a:off x="5165090" y="1506221"/>
            <a:ext cx="1695450" cy="1160464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181384-2023-4254-AB9C-C705150A7AF2}"/>
              </a:ext>
            </a:extLst>
          </p:cNvPr>
          <p:cNvSpPr/>
          <p:nvPr/>
        </p:nvSpPr>
        <p:spPr>
          <a:xfrm>
            <a:off x="5640079" y="1907391"/>
            <a:ext cx="3930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2B837B-F284-492D-8834-2BBAFA518731}"/>
              </a:ext>
            </a:extLst>
          </p:cNvPr>
          <p:cNvSpPr/>
          <p:nvPr/>
        </p:nvSpPr>
        <p:spPr>
          <a:xfrm>
            <a:off x="7506989" y="2831784"/>
            <a:ext cx="1695450" cy="1822743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C714FD-15A9-4F61-A4C0-F4898BE60938}"/>
              </a:ext>
            </a:extLst>
          </p:cNvPr>
          <p:cNvSpPr/>
          <p:nvPr/>
        </p:nvSpPr>
        <p:spPr>
          <a:xfrm>
            <a:off x="4832088" y="5029200"/>
            <a:ext cx="1695450" cy="1160463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5009D3-7057-4CB0-B87F-FF1D8BADD931}"/>
              </a:ext>
            </a:extLst>
          </p:cNvPr>
          <p:cNvSpPr txBox="1"/>
          <p:nvPr/>
        </p:nvSpPr>
        <p:spPr>
          <a:xfrm>
            <a:off x="8095634" y="3481545"/>
            <a:ext cx="518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92D050"/>
                </a:solidFill>
              </a:rPr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99B74A-3BF6-4225-AE0C-6FDFDB745D22}"/>
              </a:ext>
            </a:extLst>
          </p:cNvPr>
          <p:cNvSpPr txBox="1"/>
          <p:nvPr/>
        </p:nvSpPr>
        <p:spPr>
          <a:xfrm>
            <a:off x="5429250" y="5426581"/>
            <a:ext cx="50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C000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04859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02212" y="746878"/>
            <a:ext cx="3724188" cy="505230"/>
          </a:xfrm>
          <a:prstGeom prst="rect">
            <a:avLst/>
          </a:prstGeom>
        </p:spPr>
        <p:txBody>
          <a:bodyPr vert="horz" wrap="square" lIns="0" tIns="17871" rIns="0" bIns="0" rtlCol="0">
            <a:spAutoFit/>
          </a:bodyPr>
          <a:lstStyle/>
          <a:p>
            <a:pPr marL="14892">
              <a:spcBef>
                <a:spcPts val="141"/>
              </a:spcBef>
            </a:pPr>
            <a:r>
              <a:rPr dirty="0">
                <a:solidFill>
                  <a:srgbClr val="FF3399"/>
                </a:solidFill>
                <a:latin typeface="+mj-lt"/>
              </a:rPr>
              <a:t>Adrenal</a:t>
            </a:r>
            <a:r>
              <a:rPr spc="-18" dirty="0">
                <a:solidFill>
                  <a:srgbClr val="FF3399"/>
                </a:solidFill>
                <a:latin typeface="+mj-lt"/>
              </a:rPr>
              <a:t> </a:t>
            </a:r>
            <a:r>
              <a:rPr dirty="0">
                <a:solidFill>
                  <a:srgbClr val="FF3399"/>
                </a:solidFill>
                <a:latin typeface="+mj-lt"/>
              </a:rPr>
              <a:t>Gland-Cortex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16022" y="5118088"/>
            <a:ext cx="1612859" cy="321725"/>
          </a:xfrm>
          <a:prstGeom prst="rect">
            <a:avLst/>
          </a:prstGeom>
        </p:spPr>
        <p:txBody>
          <a:bodyPr vert="horz" wrap="square" lIns="0" tIns="14893" rIns="0" bIns="0" rtlCol="0">
            <a:spAutoFit/>
          </a:bodyPr>
          <a:lstStyle/>
          <a:p>
            <a:pPr marL="14892" defTabSz="1072225">
              <a:spcBef>
                <a:spcPts val="117"/>
              </a:spcBef>
            </a:pPr>
            <a:r>
              <a:rPr sz="1993" spc="-6" dirty="0">
                <a:solidFill>
                  <a:prstClr val="black"/>
                </a:solidFill>
                <a:latin typeface="Calibri"/>
                <a:cs typeface="Calibri"/>
              </a:rPr>
              <a:t>Zona</a:t>
            </a:r>
            <a:r>
              <a:rPr sz="1993" spc="-88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993" spc="-6" dirty="0">
                <a:solidFill>
                  <a:prstClr val="black"/>
                </a:solidFill>
                <a:latin typeface="Calibri"/>
                <a:cs typeface="Calibri"/>
              </a:rPr>
              <a:t>reticularis</a:t>
            </a:r>
            <a:endParaRPr sz="1993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54736" y="5439813"/>
            <a:ext cx="1679875" cy="321725"/>
          </a:xfrm>
          <a:prstGeom prst="rect">
            <a:avLst/>
          </a:prstGeom>
        </p:spPr>
        <p:txBody>
          <a:bodyPr vert="horz" wrap="square" lIns="0" tIns="14893" rIns="0" bIns="0" rtlCol="0">
            <a:spAutoFit/>
          </a:bodyPr>
          <a:lstStyle/>
          <a:p>
            <a:pPr marL="14892" defTabSz="1072225">
              <a:spcBef>
                <a:spcPts val="117"/>
              </a:spcBef>
            </a:pPr>
            <a:r>
              <a:rPr sz="1993" spc="-6" dirty="0">
                <a:solidFill>
                  <a:prstClr val="black"/>
                </a:solidFill>
                <a:latin typeface="Calibri"/>
                <a:cs typeface="Calibri"/>
              </a:rPr>
              <a:t>Zona</a:t>
            </a:r>
            <a:r>
              <a:rPr sz="1993" spc="-82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993" spc="-6" dirty="0">
                <a:solidFill>
                  <a:prstClr val="black"/>
                </a:solidFill>
                <a:latin typeface="Calibri"/>
                <a:cs typeface="Calibri"/>
              </a:rPr>
              <a:t>fasciculata</a:t>
            </a:r>
            <a:endParaRPr sz="1993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26392" y="4951278"/>
            <a:ext cx="1863797" cy="321725"/>
          </a:xfrm>
          <a:prstGeom prst="rect">
            <a:avLst/>
          </a:prstGeom>
        </p:spPr>
        <p:txBody>
          <a:bodyPr vert="horz" wrap="square" lIns="0" tIns="14893" rIns="0" bIns="0" rtlCol="0">
            <a:spAutoFit/>
          </a:bodyPr>
          <a:lstStyle/>
          <a:p>
            <a:pPr marL="14892" defTabSz="1072225">
              <a:spcBef>
                <a:spcPts val="117"/>
              </a:spcBef>
            </a:pPr>
            <a:r>
              <a:rPr sz="1993" spc="-6" dirty="0">
                <a:solidFill>
                  <a:prstClr val="black"/>
                </a:solidFill>
                <a:latin typeface="Calibri"/>
                <a:cs typeface="Calibri"/>
              </a:rPr>
              <a:t>Zona</a:t>
            </a:r>
            <a:r>
              <a:rPr sz="1993" spc="-88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993" spc="-6" dirty="0">
                <a:solidFill>
                  <a:prstClr val="black"/>
                </a:solidFill>
                <a:latin typeface="Calibri"/>
                <a:cs typeface="Calibri"/>
              </a:rPr>
              <a:t>glomerulosa</a:t>
            </a:r>
            <a:endParaRPr sz="1993" dirty="0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9630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B30EA-0F32-433D-AFD0-0FF2ED25F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3399"/>
                </a:solidFill>
              </a:rPr>
              <a:t>Adrenal medulla 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20D077CC-EA9A-4104-879E-98A811BC9457}"/>
              </a:ext>
            </a:extLst>
          </p:cNvPr>
          <p:cNvSpPr/>
          <p:nvPr/>
        </p:nvSpPr>
        <p:spPr>
          <a:xfrm>
            <a:off x="838200" y="1619568"/>
            <a:ext cx="4544931" cy="3419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63558699-9C87-4697-8DF2-CDBBA009F210}"/>
              </a:ext>
            </a:extLst>
          </p:cNvPr>
          <p:cNvSpPr/>
          <p:nvPr/>
        </p:nvSpPr>
        <p:spPr>
          <a:xfrm>
            <a:off x="6370177" y="1619568"/>
            <a:ext cx="4537692" cy="34197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1612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6579" y="572637"/>
            <a:ext cx="80318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i="1" dirty="0">
                <a:solidFill>
                  <a:srgbClr val="FF8AD8"/>
                </a:solidFill>
                <a:latin typeface="+mj-lt"/>
              </a:rPr>
              <a:t>Thank you &amp; good luck </a:t>
            </a:r>
          </a:p>
          <a:p>
            <a:pPr algn="r"/>
            <a:r>
              <a:rPr lang="en-US" sz="1600" b="1" i="1" dirty="0">
                <a:solidFill>
                  <a:srgbClr val="FF8AD8"/>
                </a:solidFill>
              </a:rPr>
              <a:t>- Histology team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67376" y="2032706"/>
            <a:ext cx="28703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Team leaders: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Rana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Barasain</a:t>
            </a:r>
            <a:endParaRPr lang="en-US" sz="24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Faisal Alrabaii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8" t="37287" r="-352" b="33474"/>
          <a:stretch/>
        </p:blipFill>
        <p:spPr>
          <a:xfrm>
            <a:off x="10231821" y="5095801"/>
            <a:ext cx="1960179" cy="1762200"/>
          </a:xfrm>
          <a:prstGeom prst="rect">
            <a:avLst/>
          </a:prstGeom>
        </p:spPr>
      </p:pic>
      <p:pic>
        <p:nvPicPr>
          <p:cNvPr id="7" name="Picture 6" descr="Trachea-02.jpg"/>
          <p:cNvPicPr>
            <a:picLocks noGrp="1" noChangeAspect="1"/>
          </p:cNvPicPr>
          <p:nvPr isPhoto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618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523231" y="4961027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u="sng" dirty="0">
              <a:solidFill>
                <a:srgbClr val="FF2F92"/>
              </a:solidFill>
            </a:endParaRPr>
          </a:p>
          <a:p>
            <a:endParaRPr lang="en-US" dirty="0"/>
          </a:p>
        </p:txBody>
      </p:sp>
      <p:pic>
        <p:nvPicPr>
          <p:cNvPr id="10" name="Picture 9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893" y="4536374"/>
            <a:ext cx="336900" cy="433969"/>
          </a:xfrm>
          <a:prstGeom prst="rect">
            <a:avLst/>
          </a:prstGeom>
        </p:spPr>
      </p:pic>
      <p:pic>
        <p:nvPicPr>
          <p:cNvPr id="11" name="Picture 10">
            <a:hlinkClick r:id="rId7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982" y="5093216"/>
            <a:ext cx="407298" cy="325750"/>
          </a:xfrm>
          <a:prstGeom prst="rect">
            <a:avLst/>
          </a:prstGeom>
        </p:spPr>
      </p:pic>
      <p:pic>
        <p:nvPicPr>
          <p:cNvPr id="8" name="Graphic 7" descr="Document">
            <a:hlinkClick r:id="rId9"/>
            <a:extLst>
              <a:ext uri="{FF2B5EF4-FFF2-40B4-BE49-F238E27FC236}">
                <a16:creationId xmlns:a16="http://schemas.microsoft.com/office/drawing/2014/main" id="{CB1899F6-6B1C-472A-B52E-68021BEA733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155780" y="5429281"/>
            <a:ext cx="625701" cy="625701"/>
          </a:xfrm>
          <a:prstGeom prst="rect">
            <a:avLst/>
          </a:prstGeom>
        </p:spPr>
      </p:pic>
      <p:pic>
        <p:nvPicPr>
          <p:cNvPr id="13" name="Picture 12">
            <a:hlinkClick r:id="rId12"/>
            <a:extLst>
              <a:ext uri="{FF2B5EF4-FFF2-40B4-BE49-F238E27FC236}">
                <a16:creationId xmlns:a16="http://schemas.microsoft.com/office/drawing/2014/main" id="{770017FE-A636-4F5B-9B07-FF713E1ECFD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3264982" y="6048179"/>
            <a:ext cx="516499" cy="64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90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277</Words>
  <Application>Microsoft Macintosh PowerPoint</Application>
  <PresentationFormat>Widescreen</PresentationFormat>
  <Paragraphs>74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Courier New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Parathyroid gland </vt:lpstr>
      <vt:lpstr>PowerPoint Presentation</vt:lpstr>
      <vt:lpstr>Adrenal Cortex  </vt:lpstr>
      <vt:lpstr>Adrenal Gland-Cortex</vt:lpstr>
      <vt:lpstr>Adrenal medulla </vt:lpstr>
      <vt:lpstr>PowerPoint Presentation</vt:lpstr>
    </vt:vector>
  </TitlesOfParts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Feisal Alrubaei;Rana B</dc:creator>
  <cp:lastModifiedBy>رنا</cp:lastModifiedBy>
  <cp:revision>15</cp:revision>
  <dcterms:created xsi:type="dcterms:W3CDTF">2018-02-21T06:30:06Z</dcterms:created>
  <dcterms:modified xsi:type="dcterms:W3CDTF">2018-02-28T19:16:28Z</dcterms:modified>
</cp:coreProperties>
</file>