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5" r:id="rId1"/>
  </p:sldMasterIdLst>
  <p:notesMasterIdLst>
    <p:notesMasterId r:id="rId16"/>
  </p:notesMasterIdLst>
  <p:sldIdLst>
    <p:sldId id="273" r:id="rId2"/>
    <p:sldId id="297" r:id="rId3"/>
    <p:sldId id="301" r:id="rId4"/>
    <p:sldId id="303" r:id="rId5"/>
    <p:sldId id="308" r:id="rId6"/>
    <p:sldId id="306" r:id="rId7"/>
    <p:sldId id="307" r:id="rId8"/>
    <p:sldId id="299" r:id="rId9"/>
    <p:sldId id="300" r:id="rId10"/>
    <p:sldId id="310" r:id="rId11"/>
    <p:sldId id="311" r:id="rId12"/>
    <p:sldId id="312" r:id="rId13"/>
    <p:sldId id="313" r:id="rId14"/>
    <p:sldId id="298" r:id="rId15"/>
  </p:sldIdLst>
  <p:sldSz cx="12192000" cy="6858000"/>
  <p:notesSz cx="6858000" cy="9144000"/>
  <p:embeddedFontLs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0EE"/>
    <a:srgbClr val="4E67C8"/>
    <a:srgbClr val="FF66CC"/>
    <a:srgbClr val="9900CC"/>
    <a:srgbClr val="CC3399"/>
    <a:srgbClr val="86585F"/>
    <a:srgbClr val="B1898F"/>
    <a:srgbClr val="B4D9FF"/>
    <a:srgbClr val="BB889D"/>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8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4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1595538"/>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349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98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793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6578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860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828825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3705684"/>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116208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362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
        <p:nvSpPr>
          <p:cNvPr id="7" name="Rectangle 6"/>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623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docs.google.com/presentation/d/1cGR_vnaAR9JbrqCksz1WDPouMCtR65pLMnYu111cGh4/edit?usp=sharin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hyperlink" Target="https://docs.google.com/forms/d/e/1FAIpQLSe5fXv00313pt-bu_7cteBdzQAoHkhw6R86sJUYg-L2qalpWA/viewform?usp=sf_link"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hyperlink" Target="https://www.youtube.com/watch?v=TVhm2rBGhB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455965" y="5524746"/>
            <a:ext cx="7758953" cy="915339"/>
          </a:xfrm>
          <a:prstGeom prst="rect">
            <a:avLst/>
          </a:prstGeom>
          <a:noFill/>
          <a:ln>
            <a:noFill/>
          </a:ln>
        </p:spPr>
        <p:txBody>
          <a:bodyPr lIns="91425" tIns="45700" rIns="91425" bIns="45700" anchor="ctr" anchorCtr="0">
            <a:noAutofit/>
          </a:bodyPr>
          <a:lstStyle/>
          <a:p>
            <a:pPr lvl="0">
              <a:buSzPct val="25000"/>
            </a:pPr>
            <a:r>
              <a:rPr lang="en-US" sz="4400" dirty="0">
                <a:ln w="0"/>
                <a:solidFill>
                  <a:srgbClr val="8D9EDB"/>
                </a:solidFill>
                <a:effectLst>
                  <a:outerShdw blurRad="38100" dist="25400" dir="5400000" algn="ctr" rotWithShape="0">
                    <a:srgbClr val="6E747A">
                      <a:alpha val="43000"/>
                    </a:srgbClr>
                  </a:outerShdw>
                </a:effectLst>
                <a:latin typeface="+mn-lt"/>
                <a:ea typeface="+mn-ea"/>
                <a:cs typeface="+mn-cs"/>
              </a:rPr>
              <a:t>Anatomy of Pituitary Gland</a:t>
            </a:r>
            <a:endParaRPr lang="en-GB" sz="5400" kern="1200" dirty="0">
              <a:ln w="0"/>
              <a:solidFill>
                <a:srgbClr val="8D9EDB"/>
              </a:solidFill>
              <a:effectLst>
                <a:outerShdw blurRad="38100" dist="25400" dir="5400000" algn="ctr" rotWithShape="0">
                  <a:srgbClr val="6E747A">
                    <a:alpha val="43000"/>
                  </a:srgbClr>
                </a:outerShdw>
              </a:effectLst>
              <a:latin typeface="+mn-lt"/>
              <a:ea typeface="+mn-ea"/>
              <a:cs typeface="+mn-cs"/>
            </a:endParaRPr>
          </a:p>
        </p:txBody>
      </p:sp>
      <p:grpSp>
        <p:nvGrpSpPr>
          <p:cNvPr id="2" name="Group 1"/>
          <p:cNvGrpSpPr/>
          <p:nvPr/>
        </p:nvGrpSpPr>
        <p:grpSpPr>
          <a:xfrm>
            <a:off x="8536534" y="5392689"/>
            <a:ext cx="2766400" cy="1272143"/>
            <a:chOff x="8563428" y="5284999"/>
            <a:chExt cx="2766400" cy="1272143"/>
          </a:xfrm>
        </p:grpSpPr>
        <p:sp>
          <p:nvSpPr>
            <p:cNvPr id="9" name="TextBox 8"/>
            <p:cNvSpPr txBox="1"/>
            <p:nvPr/>
          </p:nvSpPr>
          <p:spPr>
            <a:xfrm>
              <a:off x="8563428" y="5284999"/>
              <a:ext cx="2766400" cy="1272143"/>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300"/>
                </a:lnSpc>
              </a:pPr>
              <a:r>
                <a:rPr lang="en-US" sz="1600" b="1" dirty="0"/>
                <a:t>Color Code</a:t>
              </a:r>
            </a:p>
            <a:p>
              <a:pPr marL="406400">
                <a:lnSpc>
                  <a:spcPts val="2300"/>
                </a:lnSpc>
              </a:pPr>
              <a:r>
                <a:rPr lang="en-US" sz="1600" b="1" dirty="0">
                  <a:solidFill>
                    <a:srgbClr val="C00000"/>
                  </a:solidFill>
                </a:rPr>
                <a:t>Important</a:t>
              </a:r>
              <a:r>
                <a:rPr lang="en-US" sz="1600" b="1" dirty="0">
                  <a:solidFill>
                    <a:srgbClr val="FF0000"/>
                  </a:solidFill>
                </a:rPr>
                <a:t> </a:t>
              </a:r>
            </a:p>
            <a:p>
              <a:pPr marL="406400">
                <a:lnSpc>
                  <a:spcPts val="2300"/>
                </a:lnSpc>
              </a:pPr>
              <a:r>
                <a:rPr lang="en-US" sz="1600" b="1" dirty="0">
                  <a:solidFill>
                    <a:srgbClr val="92D050"/>
                  </a:solidFill>
                </a:rPr>
                <a:t>Doctors Notes</a:t>
              </a:r>
            </a:p>
            <a:p>
              <a:pPr marL="406400">
                <a:lnSpc>
                  <a:spcPts val="2300"/>
                </a:lnSpc>
              </a:pPr>
              <a:r>
                <a:rPr lang="en-US" sz="1600" b="1" dirty="0">
                  <a:solidFill>
                    <a:schemeClr val="bg1">
                      <a:lumMod val="50000"/>
                    </a:schemeClr>
                  </a:solidFill>
                </a:rPr>
                <a:t>Notes/Extra explanation</a:t>
              </a:r>
            </a:p>
          </p:txBody>
        </p:sp>
        <p:sp>
          <p:nvSpPr>
            <p:cNvPr id="13" name="Oval 12"/>
            <p:cNvSpPr/>
            <p:nvPr/>
          </p:nvSpPr>
          <p:spPr>
            <a:xfrm>
              <a:off x="8772178" y="5700560"/>
              <a:ext cx="123372" cy="12577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Oval 21"/>
            <p:cNvSpPr/>
            <p:nvPr/>
          </p:nvSpPr>
          <p:spPr>
            <a:xfrm>
              <a:off x="8772178" y="6011649"/>
              <a:ext cx="123372" cy="125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772178" y="6274585"/>
              <a:ext cx="123372" cy="12577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948773" y="6460974"/>
            <a:ext cx="6944530" cy="338554"/>
          </a:xfrm>
          <a:prstGeom prst="rect">
            <a:avLst/>
          </a:prstGeom>
          <a:noFill/>
        </p:spPr>
        <p:txBody>
          <a:bodyPr wrap="none" rtlCol="0">
            <a:spAutoFit/>
          </a:bodyPr>
          <a:lstStyle/>
          <a:p>
            <a:r>
              <a:rPr lang="en-US" sz="1600" dirty="0">
                <a:latin typeface="+mn-lt"/>
              </a:rPr>
              <a:t>Please view our </a:t>
            </a:r>
            <a:r>
              <a:rPr lang="en-US" sz="1600" dirty="0">
                <a:latin typeface="+mn-lt"/>
                <a:hlinkClick r:id="rId3"/>
              </a:rPr>
              <a:t>Editing File</a:t>
            </a:r>
            <a:r>
              <a:rPr lang="en-US" sz="1600" dirty="0">
                <a:latin typeface="+mn-lt"/>
              </a:rPr>
              <a:t> before studying this lecture to check for any changes.</a:t>
            </a:r>
            <a:endParaRPr lang="en-GB" sz="1600" dirty="0">
              <a:latin typeface="+mn-lt"/>
            </a:endParaRPr>
          </a:p>
        </p:txBody>
      </p:sp>
      <p:grpSp>
        <p:nvGrpSpPr>
          <p:cNvPr id="4" name="Group 3"/>
          <p:cNvGrpSpPr/>
          <p:nvPr/>
        </p:nvGrpSpPr>
        <p:grpSpPr>
          <a:xfrm>
            <a:off x="0" y="127112"/>
            <a:ext cx="12192000" cy="5212320"/>
            <a:chOff x="0" y="127112"/>
            <a:chExt cx="12192000" cy="5212320"/>
          </a:xfrm>
        </p:grpSpPr>
        <p:pic>
          <p:nvPicPr>
            <p:cNvPr id="85" name="Shape 85" descr="Image result for ‫بسم الله الرحمن الرحيم‬‎"/>
            <p:cNvPicPr preferRelativeResize="0"/>
            <p:nvPr/>
          </p:nvPicPr>
          <p:blipFill rotWithShape="1">
            <a:blip r:embed="rId4">
              <a:alphaModFix/>
            </a:blip>
            <a:srcRect/>
            <a:stretch/>
          </p:blipFill>
          <p:spPr>
            <a:xfrm>
              <a:off x="3891554" y="127112"/>
              <a:ext cx="3669927" cy="361555"/>
            </a:xfrm>
            <a:prstGeom prst="rect">
              <a:avLst/>
            </a:prstGeom>
            <a:noFill/>
            <a:ln>
              <a:noFill/>
            </a:ln>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7196" b="33122"/>
            <a:stretch/>
          </p:blipFill>
          <p:spPr>
            <a:xfrm>
              <a:off x="0" y="562574"/>
              <a:ext cx="12192000" cy="4693295"/>
            </a:xfrm>
            <a:prstGeom prst="rect">
              <a:avLst/>
            </a:prstGeom>
          </p:spPr>
        </p:pic>
        <p:sp>
          <p:nvSpPr>
            <p:cNvPr id="12" name="Rectangle 11"/>
            <p:cNvSpPr/>
            <p:nvPr/>
          </p:nvSpPr>
          <p:spPr>
            <a:xfrm>
              <a:off x="7866744" y="377261"/>
              <a:ext cx="2946400" cy="49621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Med436 - KSU"/>
            <p:cNvPicPr>
              <a:picLocks noChangeAspect="1" noChangeArrowheads="1"/>
            </p:cNvPicPr>
            <p:nvPr/>
          </p:nvPicPr>
          <p:blipFill rotWithShape="1">
            <a:blip r:embed="rId6">
              <a:extLst>
                <a:ext uri="{28A0092B-C50C-407E-A947-70E740481C1C}">
                  <a14:useLocalDpi xmlns:a14="http://schemas.microsoft.com/office/drawing/2010/main" val="0"/>
                </a:ext>
              </a:extLst>
            </a:blip>
            <a:srcRect t="8558"/>
            <a:stretch/>
          </p:blipFill>
          <p:spPr bwMode="auto">
            <a:xfrm>
              <a:off x="8308002" y="2103341"/>
              <a:ext cx="1920882" cy="17564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28164" t="11343" r="9894" b="25826"/>
            <a:stretch/>
          </p:blipFill>
          <p:spPr>
            <a:xfrm>
              <a:off x="8379502" y="377261"/>
              <a:ext cx="1835935" cy="1862353"/>
            </a:xfrm>
            <a:prstGeom prst="rect">
              <a:avLst/>
            </a:prstGeom>
            <a:ln>
              <a:noFill/>
            </a:ln>
          </p:spPr>
        </p:pic>
      </p:grpSp>
      <p:pic>
        <p:nvPicPr>
          <p:cNvPr id="17" name="Picture 16">
            <a:extLst>
              <a:ext uri="{FF2B5EF4-FFF2-40B4-BE49-F238E27FC236}">
                <a16:creationId xmlns:a16="http://schemas.microsoft.com/office/drawing/2014/main" id="{3B1B07CB-E2C6-4721-BDD9-66FF39C63E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9398" y="3780381"/>
            <a:ext cx="1564729" cy="1386881"/>
          </a:xfrm>
          <a:prstGeom prst="rect">
            <a:avLst/>
          </a:prstGeom>
        </p:spPr>
      </p:pic>
    </p:spTree>
    <p:extLst>
      <p:ext uri="{BB962C8B-B14F-4D97-AF65-F5344CB8AC3E}">
        <p14:creationId xmlns:p14="http://schemas.microsoft.com/office/powerpoint/2010/main" val="333997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ربع نص 14">
            <a:extLst>
              <a:ext uri="{FF2B5EF4-FFF2-40B4-BE49-F238E27FC236}">
                <a16:creationId xmlns:a16="http://schemas.microsoft.com/office/drawing/2014/main" id="{0D9F1896-4047-42E8-9EB0-6806F010F81F}"/>
              </a:ext>
            </a:extLst>
          </p:cNvPr>
          <p:cNvSpPr txBox="1"/>
          <p:nvPr/>
        </p:nvSpPr>
        <p:spPr>
          <a:xfrm>
            <a:off x="754253" y="1808300"/>
            <a:ext cx="7074560" cy="1400383"/>
          </a:xfrm>
          <a:prstGeom prst="rect">
            <a:avLst/>
          </a:prstGeom>
          <a:noFill/>
          <a:ln w="28575">
            <a:solidFill>
              <a:schemeClr val="accent5">
                <a:lumMod val="60000"/>
                <a:lumOff val="40000"/>
              </a:schemeClr>
            </a:solidFill>
          </a:ln>
        </p:spPr>
        <p:txBody>
          <a:bodyPr wrap="square" rtlCol="1">
            <a:spAutoFit/>
          </a:bodyPr>
          <a:lstStyle/>
          <a:p>
            <a:pPr>
              <a:spcBef>
                <a:spcPts val="600"/>
              </a:spcBef>
            </a:pPr>
            <a:r>
              <a:rPr lang="en-US" sz="2000" b="1" i="1" dirty="0">
                <a:latin typeface="+mj-lt"/>
              </a:rPr>
              <a:t>Anterior Lobe </a:t>
            </a:r>
            <a:r>
              <a:rPr lang="en-US" sz="2000" b="1" i="1" dirty="0">
                <a:solidFill>
                  <a:schemeClr val="bg1">
                    <a:lumMod val="50000"/>
                  </a:schemeClr>
                </a:solidFill>
                <a:latin typeface="+mj-lt"/>
              </a:rPr>
              <a:t>(adenohypophysis)</a:t>
            </a:r>
            <a:endParaRPr lang="en-US" sz="2000" b="1" i="1" dirty="0">
              <a:latin typeface="+mj-lt"/>
            </a:endParaRPr>
          </a:p>
          <a:p>
            <a:pPr marL="342900" indent="-342900">
              <a:spcBef>
                <a:spcPts val="600"/>
              </a:spcBef>
              <a:buFont typeface="Courier New" charset="0"/>
              <a:buChar char="o"/>
            </a:pPr>
            <a:r>
              <a:rPr lang="en-US" sz="2000" dirty="0">
                <a:latin typeface="+mn-lt"/>
              </a:rPr>
              <a:t>Hormone releasing &amp; inhibiting factors produced by hypothalamus use </a:t>
            </a:r>
            <a:r>
              <a:rPr lang="en-US" sz="2000" b="1" dirty="0">
                <a:latin typeface="+mn-lt"/>
              </a:rPr>
              <a:t>Hypophyseal Portal System</a:t>
            </a:r>
            <a:r>
              <a:rPr lang="en-US" sz="2000" dirty="0">
                <a:latin typeface="+mn-lt"/>
              </a:rPr>
              <a:t> of vessels to reach the </a:t>
            </a:r>
            <a:r>
              <a:rPr lang="en-US" sz="2000" b="1" dirty="0">
                <a:latin typeface="+mn-lt"/>
              </a:rPr>
              <a:t>Anterior lobe</a:t>
            </a:r>
            <a:r>
              <a:rPr lang="en-US" sz="2000" dirty="0">
                <a:latin typeface="+mn-lt"/>
              </a:rPr>
              <a:t> of pituitary gland</a:t>
            </a:r>
          </a:p>
        </p:txBody>
      </p:sp>
      <p:sp>
        <p:nvSpPr>
          <p:cNvPr id="9" name="Rectangle 8"/>
          <p:cNvSpPr txBox="1"/>
          <p:nvPr/>
        </p:nvSpPr>
        <p:spPr>
          <a:xfrm>
            <a:off x="754253" y="3356013"/>
            <a:ext cx="7054093" cy="2092881"/>
          </a:xfrm>
          <a:prstGeom prst="rect">
            <a:avLst/>
          </a:prstGeom>
          <a:ln w="28575">
            <a:solidFill>
              <a:srgbClr val="92D050"/>
            </a:solidFill>
          </a:ln>
        </p:spPr>
        <p:txBody>
          <a:bodyPr wrap="square">
            <a:spAutoFit/>
          </a:bodyPr>
          <a:lstStyle/>
          <a:p>
            <a:pPr>
              <a:spcBef>
                <a:spcPts val="600"/>
              </a:spcBef>
            </a:pPr>
            <a:r>
              <a:rPr lang="en-US" sz="2000" b="1" i="1" dirty="0">
                <a:latin typeface="+mj-lt"/>
              </a:rPr>
              <a:t>Posterior Lobe</a:t>
            </a:r>
            <a:r>
              <a:rPr lang="en-US" sz="2000" b="1" i="1" dirty="0"/>
              <a:t> </a:t>
            </a:r>
            <a:r>
              <a:rPr lang="en-US" sz="2000" b="1" i="1" dirty="0">
                <a:solidFill>
                  <a:schemeClr val="bg1">
                    <a:lumMod val="50000"/>
                  </a:schemeClr>
                </a:solidFill>
                <a:latin typeface="+mj-lt"/>
              </a:rPr>
              <a:t>(neurohypophysis)</a:t>
            </a:r>
            <a:endParaRPr lang="en-US" sz="2000" b="1" i="1" dirty="0">
              <a:latin typeface="+mn-lt"/>
            </a:endParaRPr>
          </a:p>
          <a:p>
            <a:pPr marL="342900" indent="-342900">
              <a:spcBef>
                <a:spcPts val="600"/>
              </a:spcBef>
              <a:buFont typeface="Courier New" charset="0"/>
              <a:buChar char="o"/>
            </a:pPr>
            <a:r>
              <a:rPr lang="en-US" sz="2000" dirty="0">
                <a:latin typeface="+mn-lt"/>
              </a:rPr>
              <a:t>The Neurohypophysis receives a nerve supply from some of the hypothalamic nuclei (supraoptic &amp; paraventricular) </a:t>
            </a:r>
          </a:p>
          <a:p>
            <a:pPr marL="342900" indent="-342900">
              <a:spcBef>
                <a:spcPts val="600"/>
              </a:spcBef>
              <a:buFont typeface="Courier New" charset="0"/>
              <a:buChar char="o"/>
            </a:pPr>
            <a:r>
              <a:rPr lang="en-US" sz="2000" dirty="0">
                <a:latin typeface="+mn-lt"/>
              </a:rPr>
              <a:t>The axons of these nuclei convey their </a:t>
            </a:r>
            <a:r>
              <a:rPr lang="en-US" sz="2000" dirty="0" err="1">
                <a:latin typeface="+mn-lt"/>
              </a:rPr>
              <a:t>neuro-secretion</a:t>
            </a:r>
            <a:r>
              <a:rPr lang="en-US" sz="2000" dirty="0">
                <a:latin typeface="+mn-lt"/>
              </a:rPr>
              <a:t> to the </a:t>
            </a:r>
            <a:r>
              <a:rPr lang="en-US" sz="2000" b="1" dirty="0">
                <a:latin typeface="+mn-lt"/>
              </a:rPr>
              <a:t>Posterior lobe </a:t>
            </a:r>
            <a:r>
              <a:rPr lang="en-US" sz="2000" dirty="0">
                <a:latin typeface="+mn-lt"/>
              </a:rPr>
              <a:t>of pituitary gland through </a:t>
            </a:r>
            <a:r>
              <a:rPr lang="en-US" sz="2000" b="1" dirty="0" err="1">
                <a:latin typeface="+mn-lt"/>
              </a:rPr>
              <a:t>Hypothalamo-Hypophyseal</a:t>
            </a:r>
            <a:r>
              <a:rPr lang="en-US" sz="2000" b="1" dirty="0">
                <a:latin typeface="+mn-lt"/>
              </a:rPr>
              <a:t> tract</a:t>
            </a:r>
            <a:r>
              <a:rPr lang="en-US" sz="2000" dirty="0">
                <a:latin typeface="+mn-lt"/>
              </a:rPr>
              <a:t> from where it passes into the blood stream.</a:t>
            </a:r>
          </a:p>
        </p:txBody>
      </p:sp>
      <p:cxnSp>
        <p:nvCxnSpPr>
          <p:cNvPr id="35" name="Straight Connector 34">
            <a:extLst>
              <a:ext uri="{FF2B5EF4-FFF2-40B4-BE49-F238E27FC236}">
                <a16:creationId xmlns:a16="http://schemas.microsoft.com/office/drawing/2014/main" id="{A7B4EAF5-B383-4962-86F0-D50A523D87EA}"/>
              </a:ext>
            </a:extLst>
          </p:cNvPr>
          <p:cNvCxnSpPr/>
          <p:nvPr/>
        </p:nvCxnSpPr>
        <p:spPr>
          <a:xfrm flipV="1">
            <a:off x="3159495" y="2802925"/>
            <a:ext cx="28690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rotWithShape="1">
          <a:blip r:embed="rId2"/>
          <a:srcRect l="32170" t="15081" r="16749" b="1"/>
          <a:stretch/>
        </p:blipFill>
        <p:spPr>
          <a:xfrm>
            <a:off x="8329678" y="1147561"/>
            <a:ext cx="3498120" cy="4181617"/>
          </a:xfrm>
          <a:prstGeom prst="rect">
            <a:avLst/>
          </a:prstGeom>
        </p:spPr>
      </p:pic>
      <p:cxnSp>
        <p:nvCxnSpPr>
          <p:cNvPr id="45" name="Straight Arrow Connector 44">
            <a:extLst>
              <a:ext uri="{FF2B5EF4-FFF2-40B4-BE49-F238E27FC236}">
                <a16:creationId xmlns:a16="http://schemas.microsoft.com/office/drawing/2014/main" id="{649C4159-508E-4247-BC9B-7C918C9FE594}"/>
              </a:ext>
            </a:extLst>
          </p:cNvPr>
          <p:cNvCxnSpPr>
            <a:cxnSpLocks/>
          </p:cNvCxnSpPr>
          <p:nvPr/>
        </p:nvCxnSpPr>
        <p:spPr>
          <a:xfrm>
            <a:off x="7394587" y="2642305"/>
            <a:ext cx="2056056" cy="35590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txBox="1"/>
          <p:nvPr/>
        </p:nvSpPr>
        <p:spPr>
          <a:xfrm>
            <a:off x="879051" y="5557683"/>
            <a:ext cx="5216949" cy="1169551"/>
          </a:xfrm>
          <a:prstGeom prst="rect">
            <a:avLst/>
          </a:prstGeom>
        </p:spPr>
        <p:txBody>
          <a:bodyPr wrap="square">
            <a:spAutoFit/>
          </a:bodyPr>
          <a:lstStyle/>
          <a:p>
            <a:r>
              <a:rPr lang="en-US" b="1" dirty="0">
                <a:solidFill>
                  <a:schemeClr val="bg1">
                    <a:lumMod val="50000"/>
                  </a:schemeClr>
                </a:solidFill>
                <a:latin typeface="+mn-lt"/>
              </a:rPr>
              <a:t>Hypophyseal Portal System:                              </a:t>
            </a:r>
          </a:p>
          <a:p>
            <a:r>
              <a:rPr lang="en-US" u="sng" dirty="0">
                <a:solidFill>
                  <a:schemeClr val="bg1">
                    <a:lumMod val="50000"/>
                  </a:schemeClr>
                </a:solidFill>
                <a:latin typeface="+mn-lt"/>
              </a:rPr>
              <a:t>vascular</a:t>
            </a:r>
            <a:r>
              <a:rPr lang="en-US" dirty="0">
                <a:solidFill>
                  <a:schemeClr val="bg1">
                    <a:lumMod val="50000"/>
                  </a:schemeClr>
                </a:solidFill>
                <a:latin typeface="+mn-lt"/>
              </a:rPr>
              <a:t> connection between hypothalamus &amp; </a:t>
            </a:r>
            <a:r>
              <a:rPr lang="en-US" u="sng" dirty="0">
                <a:solidFill>
                  <a:schemeClr val="bg1">
                    <a:lumMod val="50000"/>
                  </a:schemeClr>
                </a:solidFill>
                <a:latin typeface="+mn-lt"/>
              </a:rPr>
              <a:t>anterior</a:t>
            </a:r>
            <a:r>
              <a:rPr lang="en-US" dirty="0">
                <a:solidFill>
                  <a:schemeClr val="bg1">
                    <a:lumMod val="50000"/>
                  </a:schemeClr>
                </a:solidFill>
                <a:latin typeface="+mn-lt"/>
              </a:rPr>
              <a:t> pituitary</a:t>
            </a:r>
          </a:p>
          <a:p>
            <a:endParaRPr lang="en-US" dirty="0">
              <a:solidFill>
                <a:schemeClr val="bg1">
                  <a:lumMod val="50000"/>
                </a:schemeClr>
              </a:solidFill>
              <a:latin typeface="+mn-lt"/>
            </a:endParaRPr>
          </a:p>
          <a:p>
            <a:r>
              <a:rPr lang="en-US" b="1" dirty="0" err="1">
                <a:solidFill>
                  <a:schemeClr val="bg1">
                    <a:lumMod val="50000"/>
                  </a:schemeClr>
                </a:solidFill>
                <a:latin typeface="+mn-lt"/>
              </a:rPr>
              <a:t>Hypothalamo-Hypophyseal</a:t>
            </a:r>
            <a:r>
              <a:rPr lang="en-US" b="1" dirty="0">
                <a:solidFill>
                  <a:schemeClr val="bg1">
                    <a:lumMod val="50000"/>
                  </a:schemeClr>
                </a:solidFill>
                <a:latin typeface="+mn-lt"/>
              </a:rPr>
              <a:t> tract:                               </a:t>
            </a:r>
          </a:p>
          <a:p>
            <a:r>
              <a:rPr lang="en-US" u="sng" dirty="0">
                <a:solidFill>
                  <a:schemeClr val="bg1">
                    <a:lumMod val="50000"/>
                  </a:schemeClr>
                </a:solidFill>
                <a:latin typeface="+mn-lt"/>
              </a:rPr>
              <a:t>Neural</a:t>
            </a:r>
            <a:r>
              <a:rPr lang="en-US" dirty="0">
                <a:solidFill>
                  <a:schemeClr val="bg1">
                    <a:lumMod val="50000"/>
                  </a:schemeClr>
                </a:solidFill>
                <a:latin typeface="+mn-lt"/>
              </a:rPr>
              <a:t> connection between hypothalamus &amp; </a:t>
            </a:r>
            <a:r>
              <a:rPr lang="en-US" u="sng" dirty="0">
                <a:solidFill>
                  <a:schemeClr val="bg1">
                    <a:lumMod val="50000"/>
                  </a:schemeClr>
                </a:solidFill>
                <a:latin typeface="+mn-lt"/>
              </a:rPr>
              <a:t>posterior</a:t>
            </a:r>
            <a:r>
              <a:rPr lang="en-US" dirty="0">
                <a:solidFill>
                  <a:schemeClr val="bg1">
                    <a:lumMod val="50000"/>
                  </a:schemeClr>
                </a:solidFill>
                <a:latin typeface="+mn-lt"/>
              </a:rPr>
              <a:t> pituitary</a:t>
            </a:r>
          </a:p>
        </p:txBody>
      </p:sp>
      <p:cxnSp>
        <p:nvCxnSpPr>
          <p:cNvPr id="63" name="Straight Connector 62">
            <a:extLst>
              <a:ext uri="{FF2B5EF4-FFF2-40B4-BE49-F238E27FC236}">
                <a16:creationId xmlns:a16="http://schemas.microsoft.com/office/drawing/2014/main" id="{A7B4EAF5-B383-4962-86F0-D50A523D87EA}"/>
              </a:ext>
            </a:extLst>
          </p:cNvPr>
          <p:cNvCxnSpPr/>
          <p:nvPr/>
        </p:nvCxnSpPr>
        <p:spPr>
          <a:xfrm>
            <a:off x="5855776" y="5031174"/>
            <a:ext cx="1482452" cy="246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7B4EAF5-B383-4962-86F0-D50A523D87EA}"/>
              </a:ext>
            </a:extLst>
          </p:cNvPr>
          <p:cNvCxnSpPr/>
          <p:nvPr/>
        </p:nvCxnSpPr>
        <p:spPr>
          <a:xfrm flipV="1">
            <a:off x="1163397" y="5328481"/>
            <a:ext cx="1923969" cy="1248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49C4159-508E-4247-BC9B-7C918C9FE594}"/>
              </a:ext>
            </a:extLst>
          </p:cNvPr>
          <p:cNvCxnSpPr>
            <a:cxnSpLocks/>
          </p:cNvCxnSpPr>
          <p:nvPr/>
        </p:nvCxnSpPr>
        <p:spPr>
          <a:xfrm flipV="1">
            <a:off x="7745954" y="3722115"/>
            <a:ext cx="2073907" cy="91759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7B4EAF5-B383-4962-86F0-D50A523D87EA}"/>
              </a:ext>
            </a:extLst>
          </p:cNvPr>
          <p:cNvCxnSpPr/>
          <p:nvPr/>
        </p:nvCxnSpPr>
        <p:spPr>
          <a:xfrm>
            <a:off x="5215163" y="4357307"/>
            <a:ext cx="1482452" cy="246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7B4EAF5-B383-4962-86F0-D50A523D87EA}"/>
              </a:ext>
            </a:extLst>
          </p:cNvPr>
          <p:cNvCxnSpPr/>
          <p:nvPr/>
        </p:nvCxnSpPr>
        <p:spPr>
          <a:xfrm>
            <a:off x="3836992" y="4347368"/>
            <a:ext cx="1065555"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9533212" y="1147561"/>
            <a:ext cx="870392" cy="3504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763903" y="1139657"/>
            <a:ext cx="703639" cy="35830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C:\Documents and Settings\user1\My Documents\My Pictures\pituitary 12.png">
            <a:extLst>
              <a:ext uri="{FF2B5EF4-FFF2-40B4-BE49-F238E27FC236}">
                <a16:creationId xmlns:a16="http://schemas.microsoft.com/office/drawing/2014/main" id="{9BAF9B60-3493-4658-BF35-B4B28435F08D}"/>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020" y="5325152"/>
            <a:ext cx="2634112" cy="1455871"/>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5213213B-7799-45D0-B57D-BA9B686B62A0}"/>
              </a:ext>
            </a:extLst>
          </p:cNvPr>
          <p:cNvSpPr txBox="1">
            <a:spLocks noGrp="1"/>
          </p:cNvSpPr>
          <p:nvPr>
            <p:ph type="title"/>
          </p:nvPr>
        </p:nvSpPr>
        <p:spPr>
          <a:xfrm>
            <a:off x="698589" y="4236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ea typeface="Arial" charset="0"/>
                <a:cs typeface="Arial" charset="0"/>
              </a:rPr>
              <a:t>Pituitary Gland</a:t>
            </a:r>
            <a:br>
              <a:rPr lang="en-US" sz="3200" dirty="0">
                <a:ea typeface="Arial" charset="0"/>
                <a:cs typeface="Arial" charset="0"/>
              </a:rPr>
            </a:br>
            <a:r>
              <a:rPr lang="en-US" sz="3200" b="1" dirty="0">
                <a:ea typeface="Arial" charset="0"/>
                <a:cs typeface="Arial" charset="0"/>
              </a:rPr>
              <a:t>Lobes</a:t>
            </a:r>
          </a:p>
        </p:txBody>
      </p:sp>
      <p:sp>
        <p:nvSpPr>
          <p:cNvPr id="3" name="TextBox 2">
            <a:extLst>
              <a:ext uri="{FF2B5EF4-FFF2-40B4-BE49-F238E27FC236}">
                <a16:creationId xmlns:a16="http://schemas.microsoft.com/office/drawing/2014/main" id="{95CA7A60-895D-40AF-9B47-0B2DD799AB85}"/>
              </a:ext>
            </a:extLst>
          </p:cNvPr>
          <p:cNvSpPr txBox="1"/>
          <p:nvPr/>
        </p:nvSpPr>
        <p:spPr>
          <a:xfrm>
            <a:off x="1866547" y="1164919"/>
            <a:ext cx="2430474" cy="307777"/>
          </a:xfrm>
          <a:prstGeom prst="rect">
            <a:avLst/>
          </a:prstGeom>
          <a:noFill/>
        </p:spPr>
        <p:txBody>
          <a:bodyPr wrap="none" rtlCol="0">
            <a:spAutoFit/>
          </a:bodyPr>
          <a:lstStyle/>
          <a:p>
            <a:r>
              <a:rPr lang="en-GB" i="1" dirty="0">
                <a:solidFill>
                  <a:schemeClr val="bg1">
                    <a:lumMod val="50000"/>
                  </a:schemeClr>
                </a:solidFill>
                <a:latin typeface="+mn-lt"/>
              </a:rPr>
              <a:t>Explained further in physiology</a:t>
            </a:r>
          </a:p>
        </p:txBody>
      </p:sp>
      <p:sp>
        <p:nvSpPr>
          <p:cNvPr id="2" name="TextBox 1">
            <a:extLst>
              <a:ext uri="{FF2B5EF4-FFF2-40B4-BE49-F238E27FC236}">
                <a16:creationId xmlns:a16="http://schemas.microsoft.com/office/drawing/2014/main" id="{F360ED17-60D1-4EF2-8B8E-F4271545679D}"/>
              </a:ext>
            </a:extLst>
          </p:cNvPr>
          <p:cNvSpPr txBox="1"/>
          <p:nvPr/>
        </p:nvSpPr>
        <p:spPr>
          <a:xfrm>
            <a:off x="3487525" y="648257"/>
            <a:ext cx="545342" cy="369332"/>
          </a:xfrm>
          <a:prstGeom prst="rect">
            <a:avLst/>
          </a:prstGeom>
          <a:noFill/>
          <a:ln w="19050">
            <a:solidFill>
              <a:srgbClr val="FF0000"/>
            </a:solidFill>
          </a:ln>
        </p:spPr>
        <p:txBody>
          <a:bodyPr wrap="none" rtlCol="0">
            <a:spAutoFit/>
          </a:bodyPr>
          <a:lstStyle/>
          <a:p>
            <a:r>
              <a:rPr lang="en-GB" sz="1800" dirty="0" err="1">
                <a:solidFill>
                  <a:srgbClr val="92D050"/>
                </a:solidFill>
                <a:latin typeface="+mn-lt"/>
              </a:rPr>
              <a:t>مهمة</a:t>
            </a:r>
            <a:endParaRPr lang="en-GB" sz="1800" dirty="0">
              <a:solidFill>
                <a:srgbClr val="92D050"/>
              </a:solidFill>
              <a:latin typeface="+mn-lt"/>
            </a:endParaRPr>
          </a:p>
        </p:txBody>
      </p:sp>
    </p:spTree>
    <p:extLst>
      <p:ext uri="{BB962C8B-B14F-4D97-AF65-F5344CB8AC3E}">
        <p14:creationId xmlns:p14="http://schemas.microsoft.com/office/powerpoint/2010/main" val="117162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873879A-1164-4676-8D5E-3F41D6890661}"/>
              </a:ext>
            </a:extLst>
          </p:cNvPr>
          <p:cNvGraphicFramePr>
            <a:graphicFrameLocks noGrp="1"/>
          </p:cNvGraphicFramePr>
          <p:nvPr>
            <p:extLst>
              <p:ext uri="{D42A27DB-BD31-4B8C-83A1-F6EECF244321}">
                <p14:modId xmlns:p14="http://schemas.microsoft.com/office/powerpoint/2010/main" val="2604143140"/>
              </p:ext>
            </p:extLst>
          </p:nvPr>
        </p:nvGraphicFramePr>
        <p:xfrm>
          <a:off x="0" y="989275"/>
          <a:ext cx="12192000" cy="5498503"/>
        </p:xfrm>
        <a:graphic>
          <a:graphicData uri="http://schemas.openxmlformats.org/drawingml/2006/table">
            <a:tbl>
              <a:tblPr rtl="1" firstRow="1" bandRow="1">
                <a:tableStyleId>{5940675A-B579-460E-94D1-54222C63F5DA}</a:tableStyleId>
              </a:tblPr>
              <a:tblGrid>
                <a:gridCol w="5638800">
                  <a:extLst>
                    <a:ext uri="{9D8B030D-6E8A-4147-A177-3AD203B41FA5}">
                      <a16:colId xmlns:a16="http://schemas.microsoft.com/office/drawing/2014/main" val="3445956115"/>
                    </a:ext>
                  </a:extLst>
                </a:gridCol>
                <a:gridCol w="1485900">
                  <a:extLst>
                    <a:ext uri="{9D8B030D-6E8A-4147-A177-3AD203B41FA5}">
                      <a16:colId xmlns:a16="http://schemas.microsoft.com/office/drawing/2014/main" val="2024396065"/>
                    </a:ext>
                  </a:extLst>
                </a:gridCol>
                <a:gridCol w="3670300">
                  <a:extLst>
                    <a:ext uri="{9D8B030D-6E8A-4147-A177-3AD203B41FA5}">
                      <a16:colId xmlns:a16="http://schemas.microsoft.com/office/drawing/2014/main" val="632845642"/>
                    </a:ext>
                  </a:extLst>
                </a:gridCol>
                <a:gridCol w="1397000">
                  <a:extLst>
                    <a:ext uri="{9D8B030D-6E8A-4147-A177-3AD203B41FA5}">
                      <a16:colId xmlns:a16="http://schemas.microsoft.com/office/drawing/2014/main" val="2358443367"/>
                    </a:ext>
                  </a:extLst>
                </a:gridCol>
              </a:tblGrid>
              <a:tr h="343249">
                <a:tc gridSpan="4">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outerShdw blurRad="38100" dist="38100" dir="2700000" algn="tl">
                              <a:srgbClr val="000000">
                                <a:alpha val="43137"/>
                              </a:srgbClr>
                            </a:outerShdw>
                          </a:effectLst>
                          <a:latin typeface="+mn-lt"/>
                          <a:ea typeface="+mn-ea"/>
                          <a:cs typeface="+mn-cs"/>
                        </a:rPr>
                        <a:t>PITUITARY GLAND   (HYPOPHYSIS CEREBRI)</a:t>
                      </a:r>
                      <a:endParaRPr lang="ar-SA" sz="1800" kern="1200" dirty="0">
                        <a:solidFill>
                          <a:schemeClr val="tx1"/>
                        </a:solidFill>
                        <a:latin typeface="+mn-lt"/>
                        <a:ea typeface="+mn-ea"/>
                        <a:cs typeface="+mn-cs"/>
                      </a:endParaRPr>
                    </a:p>
                  </a:txBody>
                  <a:tcPr>
                    <a:solidFill>
                      <a:srgbClr val="C8D0EE"/>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512185515"/>
                  </a:ext>
                </a:extLst>
              </a:tr>
              <a:tr h="1229976">
                <a:tc gridSpan="4">
                  <a:txBody>
                    <a:bodyPr/>
                    <a:lstStyle/>
                    <a:p>
                      <a:pPr marL="285750" indent="-285750" eaLnBrk="1" fontAlgn="auto" hangingPunct="1">
                        <a:buFont typeface="Arial" panose="020B0604020202020204" pitchFamily="34" charset="0"/>
                        <a:buChar char="•"/>
                        <a:defRPr/>
                      </a:pPr>
                      <a:r>
                        <a:rPr lang="en-US" sz="1600" b="0" dirty="0">
                          <a:solidFill>
                            <a:schemeClr val="tx1"/>
                          </a:solidFill>
                          <a:effectLst/>
                          <a:latin typeface="+mn-lt"/>
                          <a:cs typeface="+mn-cs"/>
                        </a:rPr>
                        <a:t>master of endocrine glands.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mn-lt"/>
                          <a:cs typeface="Arial" pitchFamily="34" charset="0"/>
                        </a:rPr>
                        <a:t>a small oval structure 1 cm in diameter.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effectLst/>
                          <a:latin typeface="+mn-lt"/>
                          <a:cs typeface="Arial" pitchFamily="34" charset="0"/>
                        </a:rPr>
                        <a:t>doubles its size during pregnancy.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ar-SA" sz="1600" dirty="0">
                          <a:solidFill>
                            <a:schemeClr val="tx1"/>
                          </a:solidFill>
                          <a:latin typeface="+mn-lt"/>
                        </a:rPr>
                        <a:t>It lies in the </a:t>
                      </a:r>
                      <a:r>
                        <a:rPr lang="en-US" altLang="ar-SA" sz="1600" dirty="0">
                          <a:solidFill>
                            <a:schemeClr val="tx1"/>
                          </a:solidFill>
                          <a:effectLst>
                            <a:outerShdw blurRad="38100" dist="38100" dir="2700000" algn="tl">
                              <a:srgbClr val="000000">
                                <a:alpha val="43137"/>
                              </a:srgbClr>
                            </a:outerShdw>
                          </a:effectLst>
                          <a:latin typeface="+mn-lt"/>
                        </a:rPr>
                        <a:t>middle cranial fossa.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cs typeface="Arial" pitchFamily="34" charset="0"/>
                        </a:rPr>
                        <a:t>It is well protected in </a:t>
                      </a:r>
                      <a:r>
                        <a:rPr lang="en-US" sz="1600" dirty="0" err="1">
                          <a:solidFill>
                            <a:schemeClr val="tx1"/>
                          </a:solidFill>
                          <a:effectLst>
                            <a:outerShdw blurRad="38100" dist="38100" dir="2700000" algn="tl">
                              <a:srgbClr val="000000">
                                <a:alpha val="43137"/>
                              </a:srgbClr>
                            </a:outerShdw>
                          </a:effectLst>
                          <a:latin typeface="+mn-lt"/>
                          <a:cs typeface="Arial" pitchFamily="34" charset="0"/>
                        </a:rPr>
                        <a:t>sella</a:t>
                      </a:r>
                      <a:r>
                        <a:rPr lang="en-US" sz="1600" dirty="0">
                          <a:solidFill>
                            <a:schemeClr val="tx1"/>
                          </a:solidFill>
                          <a:effectLst>
                            <a:outerShdw blurRad="38100" dist="38100" dir="2700000" algn="tl">
                              <a:srgbClr val="000000">
                                <a:alpha val="43137"/>
                              </a:srgbClr>
                            </a:outerShdw>
                          </a:effectLst>
                          <a:latin typeface="+mn-lt"/>
                          <a:cs typeface="Arial" pitchFamily="34" charset="0"/>
                        </a:rPr>
                        <a:t> </a:t>
                      </a:r>
                      <a:r>
                        <a:rPr lang="en-US" sz="1600" dirty="0" err="1">
                          <a:solidFill>
                            <a:schemeClr val="tx1"/>
                          </a:solidFill>
                          <a:effectLst>
                            <a:outerShdw blurRad="38100" dist="38100" dir="2700000" algn="tl">
                              <a:srgbClr val="000000">
                                <a:alpha val="43137"/>
                              </a:srgbClr>
                            </a:outerShdw>
                          </a:effectLst>
                          <a:latin typeface="+mn-lt"/>
                          <a:cs typeface="Arial" pitchFamily="34" charset="0"/>
                        </a:rPr>
                        <a:t>turcica</a:t>
                      </a:r>
                      <a:r>
                        <a:rPr lang="en-US" sz="1600" dirty="0">
                          <a:solidFill>
                            <a:schemeClr val="tx1"/>
                          </a:solidFill>
                          <a:effectLst>
                            <a:outerShdw blurRad="38100" dist="38100" dir="2700000" algn="tl">
                              <a:srgbClr val="000000">
                                <a:alpha val="43137"/>
                              </a:srgbClr>
                            </a:outerShdw>
                          </a:effectLst>
                          <a:latin typeface="+mn-lt"/>
                          <a:cs typeface="Arial" pitchFamily="34" charset="0"/>
                        </a:rPr>
                        <a:t> </a:t>
                      </a:r>
                      <a:r>
                        <a:rPr lang="en-US" sz="1600" dirty="0">
                          <a:solidFill>
                            <a:schemeClr val="tx1"/>
                          </a:solidFill>
                          <a:latin typeface="+mn-lt"/>
                          <a:cs typeface="Arial" pitchFamily="34" charset="0"/>
                        </a:rPr>
                        <a:t>(hypophyseal fossa) of  body of sphenoid</a:t>
                      </a:r>
                      <a:r>
                        <a:rPr lang="en-US" sz="1600" b="0" dirty="0">
                          <a:solidFill>
                            <a:schemeClr val="tx1"/>
                          </a:solidFill>
                          <a:effectLst/>
                          <a:latin typeface="+mn-lt"/>
                          <a:cs typeface="Arial" pitchFamily="34" charset="0"/>
                        </a:rPr>
                        <a:t>.</a:t>
                      </a:r>
                      <a:endParaRPr lang="en-US" sz="1600" dirty="0">
                        <a:solidFill>
                          <a:schemeClr val="tx1"/>
                        </a:solidFill>
                        <a:latin typeface="+mn-lt"/>
                        <a:cs typeface="Arial" pitchFamily="34" charset="0"/>
                      </a:endParaRPr>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dirty="0"/>
                    </a:p>
                  </a:txBody>
                  <a:tcPr/>
                </a:tc>
                <a:extLst>
                  <a:ext uri="{0D108BD9-81ED-4DB2-BD59-A6C34878D82A}">
                    <a16:rowId xmlns:a16="http://schemas.microsoft.com/office/drawing/2014/main" val="578084457"/>
                  </a:ext>
                </a:extLst>
              </a:tr>
              <a:tr h="1086955">
                <a:tc>
                  <a:txBody>
                    <a:bodyPr/>
                    <a:lstStyle/>
                    <a:p>
                      <a:pPr eaLnBrk="1" fontAlgn="auto" hangingPunct="1">
                        <a:buFont typeface="Wingdings"/>
                        <a:buNone/>
                        <a:defRPr/>
                      </a:pPr>
                      <a:r>
                        <a:rPr lang="en-US" sz="1600" b="0" u="none" dirty="0">
                          <a:solidFill>
                            <a:srgbClr val="FF0000"/>
                          </a:solidFill>
                          <a:effectLst/>
                          <a:latin typeface="+mn-lt"/>
                          <a:cs typeface="Arial" pitchFamily="34" charset="0"/>
                        </a:rPr>
                        <a:t>ARTERIES:</a:t>
                      </a:r>
                      <a:r>
                        <a:rPr lang="en-US" sz="1600" b="0" u="none" dirty="0">
                          <a:solidFill>
                            <a:schemeClr val="accent2">
                              <a:lumMod val="75000"/>
                            </a:schemeClr>
                          </a:solidFill>
                          <a:effectLst/>
                          <a:latin typeface="+mn-lt"/>
                          <a:cs typeface="Arial" pitchFamily="34" charset="0"/>
                        </a:rPr>
                        <a:t> </a:t>
                      </a:r>
                      <a:r>
                        <a:rPr lang="en-US" sz="1600" b="0" u="none" dirty="0">
                          <a:solidFill>
                            <a:schemeClr val="tx1"/>
                          </a:solidFill>
                          <a:effectLst/>
                          <a:latin typeface="+mn-lt"/>
                          <a:cs typeface="Arial" pitchFamily="34" charset="0"/>
                        </a:rPr>
                        <a:t>Superior &amp; Inferior hypophyseal arteries - Internal Carotid artery  branches </a:t>
                      </a:r>
                    </a:p>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sz="1600" b="1" u="sng" dirty="0">
                          <a:solidFill>
                            <a:schemeClr val="tx1"/>
                          </a:solidFill>
                          <a:effectLst>
                            <a:outerShdw blurRad="38100" dist="38100" dir="2700000" algn="tl">
                              <a:srgbClr val="000000">
                                <a:alpha val="43137"/>
                              </a:srgbClr>
                            </a:outerShdw>
                          </a:effectLst>
                          <a:latin typeface="+mn-lt"/>
                        </a:rPr>
                        <a:t>Superior hypophyseal: </a:t>
                      </a:r>
                      <a:r>
                        <a:rPr lang="en-US" sz="1600" b="0" dirty="0">
                          <a:solidFill>
                            <a:schemeClr val="tx1"/>
                          </a:solidFill>
                          <a:effectLst/>
                          <a:latin typeface="+mn-lt"/>
                        </a:rPr>
                        <a:t>supplies </a:t>
                      </a:r>
                      <a:r>
                        <a:rPr lang="en-US" sz="1600" b="0" dirty="0">
                          <a:effectLst/>
                          <a:latin typeface="+mn-lt"/>
                        </a:rPr>
                        <a:t>infundibulum and the anterior lobe of pituitary </a:t>
                      </a:r>
                      <a:r>
                        <a:rPr lang="en-US" sz="1600" b="0" u="none" dirty="0">
                          <a:solidFill>
                            <a:schemeClr val="tx1"/>
                          </a:solidFill>
                          <a:effectLst/>
                          <a:latin typeface="+mn-lt"/>
                        </a:rPr>
                        <a:t>gland (hypophyseal portal system).</a:t>
                      </a:r>
                    </a:p>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sz="1600" b="1" u="sng" dirty="0">
                          <a:solidFill>
                            <a:schemeClr val="tx1"/>
                          </a:solidFill>
                          <a:effectLst>
                            <a:outerShdw blurRad="38100" dist="38100" dir="2700000" algn="tl">
                              <a:srgbClr val="000000">
                                <a:alpha val="43137"/>
                              </a:srgbClr>
                            </a:outerShdw>
                          </a:effectLst>
                          <a:latin typeface="+mn-lt"/>
                        </a:rPr>
                        <a:t>Inferior hypophyseal</a:t>
                      </a:r>
                      <a:r>
                        <a:rPr lang="en-US" sz="1600" b="1" dirty="0">
                          <a:solidFill>
                            <a:schemeClr val="tx1"/>
                          </a:solidFill>
                          <a:effectLst>
                            <a:outerShdw blurRad="38100" dist="38100" dir="2700000" algn="tl">
                              <a:srgbClr val="000000">
                                <a:alpha val="43137"/>
                              </a:srgbClr>
                            </a:outerShdw>
                          </a:effectLst>
                          <a:latin typeface="+mn-lt"/>
                        </a:rPr>
                        <a:t>: </a:t>
                      </a:r>
                      <a:r>
                        <a:rPr lang="en-US" sz="1600" b="0" dirty="0">
                          <a:solidFill>
                            <a:schemeClr val="tx1"/>
                          </a:solidFill>
                          <a:effectLst/>
                          <a:latin typeface="+mn-lt"/>
                        </a:rPr>
                        <a:t>supplies </a:t>
                      </a:r>
                      <a:r>
                        <a:rPr lang="en-US" sz="1600" b="0" dirty="0">
                          <a:effectLst/>
                          <a:latin typeface="+mn-lt"/>
                        </a:rPr>
                        <a:t>posterior lobe of pituitary gland</a:t>
                      </a:r>
                      <a:endParaRPr lang="en-US" sz="2000" b="1" dirty="0">
                        <a:solidFill>
                          <a:srgbClr val="C00000"/>
                        </a:solidFill>
                        <a:latin typeface="+mn-lt"/>
                        <a:cs typeface="Arial"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BLOOD SUPPLY </a:t>
                      </a:r>
                      <a:endParaRPr lang="ar-SA" sz="1800" b="1"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C00000"/>
                        </a:solidFill>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8D0EE"/>
                    </a:solidFill>
                  </a:tcPr>
                </a:tc>
                <a:tc rowSpan="2">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u="none" dirty="0">
                          <a:solidFill>
                            <a:schemeClr val="tx1"/>
                          </a:solidFill>
                          <a:effectLst/>
                          <a:latin typeface="+mn-lt"/>
                          <a:cs typeface="Arial" pitchFamily="34" charset="0"/>
                        </a:rPr>
                        <a:t>ANTERIOR : </a:t>
                      </a:r>
                      <a:r>
                        <a:rPr lang="en-US" sz="1600" b="0" u="none" dirty="0">
                          <a:solidFill>
                            <a:schemeClr val="tx1"/>
                          </a:solidFill>
                          <a:effectLst/>
                          <a:latin typeface="+mn-lt"/>
                          <a:cs typeface="Arial" pitchFamily="34" charset="0"/>
                        </a:rPr>
                        <a:t>Optic chiasma</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u="none" dirty="0">
                          <a:solidFill>
                            <a:schemeClr val="tx1"/>
                          </a:solidFill>
                          <a:effectLst/>
                          <a:latin typeface="+mn-lt"/>
                          <a:cs typeface="Arial" pitchFamily="34" charset="0"/>
                        </a:rPr>
                        <a:t>POSTERIOR : </a:t>
                      </a:r>
                      <a:r>
                        <a:rPr lang="en-US" sz="1600" b="0" u="none" dirty="0">
                          <a:solidFill>
                            <a:schemeClr val="tx1"/>
                          </a:solidFill>
                          <a:effectLst/>
                          <a:latin typeface="+mn-lt"/>
                          <a:cs typeface="Arial" pitchFamily="34" charset="0"/>
                        </a:rPr>
                        <a:t>Mamillary bodies</a:t>
                      </a:r>
                    </a:p>
                    <a:p>
                      <a:pPr marL="285750" indent="-285750" algn="l" eaLnBrk="1" fontAlgn="auto" hangingPunct="1">
                        <a:buFont typeface="Arial" panose="020B0604020202020204" pitchFamily="34" charset="0"/>
                        <a:buChar char="•"/>
                        <a:defRPr/>
                      </a:pPr>
                      <a:r>
                        <a:rPr lang="en-US" sz="1600" b="1" u="none" dirty="0">
                          <a:solidFill>
                            <a:schemeClr val="tx1"/>
                          </a:solidFill>
                          <a:effectLst/>
                          <a:latin typeface="+mn-lt"/>
                          <a:cs typeface="Arial" pitchFamily="34" charset="0"/>
                        </a:rPr>
                        <a:t>SUPERIOR: </a:t>
                      </a:r>
                      <a:r>
                        <a:rPr lang="en-US" sz="1600" b="0" u="none" dirty="0" err="1">
                          <a:solidFill>
                            <a:schemeClr val="tx1"/>
                          </a:solidFill>
                          <a:effectLst/>
                          <a:latin typeface="+mn-lt"/>
                          <a:cs typeface="Arial" pitchFamily="34" charset="0"/>
                        </a:rPr>
                        <a:t>Diaphragma</a:t>
                      </a:r>
                      <a:r>
                        <a:rPr lang="en-US" sz="1600" b="0" u="none" dirty="0">
                          <a:solidFill>
                            <a:schemeClr val="tx1"/>
                          </a:solidFill>
                          <a:effectLst/>
                          <a:latin typeface="+mn-lt"/>
                          <a:cs typeface="Arial" pitchFamily="34" charset="0"/>
                        </a:rPr>
                        <a:t> sellae</a:t>
                      </a:r>
                    </a:p>
                    <a:p>
                      <a:pPr marL="285750" indent="-285750" algn="l" eaLnBrk="1" fontAlgn="auto" hangingPunct="1">
                        <a:buFont typeface="Arial" panose="020B0604020202020204" pitchFamily="34" charset="0"/>
                        <a:buChar char="•"/>
                        <a:defRPr/>
                      </a:pPr>
                      <a:r>
                        <a:rPr lang="en-US" sz="1600" b="1" u="none" dirty="0">
                          <a:solidFill>
                            <a:schemeClr val="tx1"/>
                          </a:solidFill>
                          <a:effectLst/>
                          <a:latin typeface="+mn-lt"/>
                          <a:cs typeface="Arial" pitchFamily="34" charset="0"/>
                        </a:rPr>
                        <a:t>INFERIOR: </a:t>
                      </a:r>
                      <a:r>
                        <a:rPr lang="en-US" sz="1600" b="0" u="none" dirty="0">
                          <a:solidFill>
                            <a:schemeClr val="tx1"/>
                          </a:solidFill>
                          <a:effectLst/>
                          <a:latin typeface="+mn-lt"/>
                          <a:cs typeface="Arial" pitchFamily="34" charset="0"/>
                        </a:rPr>
                        <a:t>Sphenoidal air sinuses</a:t>
                      </a:r>
                    </a:p>
                    <a:p>
                      <a:pPr marL="285750" indent="-285750" algn="l" eaLnBrk="1" fontAlgn="auto" hangingPunct="1">
                        <a:buFont typeface="Arial" panose="020B0604020202020204" pitchFamily="34" charset="0"/>
                        <a:buChar char="•"/>
                        <a:defRPr/>
                      </a:pPr>
                      <a:r>
                        <a:rPr lang="en-US" sz="1600" b="1" u="none" dirty="0">
                          <a:solidFill>
                            <a:schemeClr val="tx1"/>
                          </a:solidFill>
                          <a:effectLst/>
                          <a:latin typeface="+mn-lt"/>
                          <a:cs typeface="Arial" pitchFamily="34" charset="0"/>
                        </a:rPr>
                        <a:t>LATERAL: </a:t>
                      </a:r>
                      <a:r>
                        <a:rPr lang="en-US" sz="1600" b="0" u="none" dirty="0">
                          <a:solidFill>
                            <a:schemeClr val="tx1"/>
                          </a:solidFill>
                          <a:effectLst/>
                          <a:latin typeface="+mn-lt"/>
                          <a:cs typeface="Arial" pitchFamily="34" charset="0"/>
                        </a:rPr>
                        <a:t>Cavernous sinuses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C00000"/>
                        </a:solidFill>
                        <a:latin typeface="+mn-lt"/>
                        <a:cs typeface="Arial" pitchFamily="34" charset="0"/>
                      </a:endParaRPr>
                    </a:p>
                  </a:txBody>
                  <a:tcPr>
                    <a:lnL w="12700" cap="flat" cmpd="sng" algn="ctr">
                      <a:solidFill>
                        <a:schemeClr val="tx1"/>
                      </a:solidFill>
                      <a:prstDash val="solid"/>
                      <a:round/>
                      <a:headEnd type="none" w="med" len="med"/>
                      <a:tailEnd type="none" w="med" len="med"/>
                    </a:lnL>
                  </a:tcPr>
                </a:tc>
                <a:tc rowSpan="2">
                  <a:txBody>
                    <a:bodyPr/>
                    <a:lstStyle/>
                    <a:p>
                      <a:pPr rtl="1"/>
                      <a:r>
                        <a:rPr lang="en-US" sz="1600" b="1" kern="1200" dirty="0">
                          <a:solidFill>
                            <a:schemeClr val="tx1"/>
                          </a:solidFill>
                          <a:effectLst/>
                          <a:latin typeface="+mn-lt"/>
                          <a:ea typeface="+mn-ea"/>
                          <a:cs typeface="+mn-cs"/>
                        </a:rPr>
                        <a:t>IMPORTANT RELATIONS</a:t>
                      </a:r>
                      <a:endParaRPr lang="ar-SA" sz="1600" b="1" kern="1200" dirty="0">
                        <a:solidFill>
                          <a:schemeClr val="tx1"/>
                        </a:solidFill>
                        <a:effectLst/>
                        <a:latin typeface="+mn-lt"/>
                        <a:ea typeface="+mn-ea"/>
                        <a:cs typeface="+mn-cs"/>
                      </a:endParaRPr>
                    </a:p>
                  </a:txBody>
                  <a:tcPr>
                    <a:solidFill>
                      <a:srgbClr val="C8D0EE"/>
                    </a:solidFill>
                  </a:tcPr>
                </a:tc>
                <a:extLst>
                  <a:ext uri="{0D108BD9-81ED-4DB2-BD59-A6C34878D82A}">
                    <a16:rowId xmlns:a16="http://schemas.microsoft.com/office/drawing/2014/main" val="1685640487"/>
                  </a:ext>
                </a:extLst>
              </a:tr>
              <a:tr h="401319">
                <a:tc>
                  <a:txBody>
                    <a:bodyPr/>
                    <a:lstStyle/>
                    <a:p>
                      <a:pPr marL="0" marR="0" lvl="1" indent="9525" algn="l" defTabSz="914400" rtl="0" eaLnBrk="1" fontAlgn="auto" latinLnBrk="0" hangingPunct="1">
                        <a:lnSpc>
                          <a:spcPct val="100000"/>
                        </a:lnSpc>
                        <a:spcBef>
                          <a:spcPts val="0"/>
                        </a:spcBef>
                        <a:spcAft>
                          <a:spcPts val="0"/>
                        </a:spcAft>
                        <a:buClrTx/>
                        <a:buSzTx/>
                        <a:buFontTx/>
                        <a:buNone/>
                        <a:tabLst/>
                        <a:defRPr/>
                      </a:pPr>
                      <a:r>
                        <a:rPr lang="en-US" sz="1600" b="0" u="none" dirty="0">
                          <a:solidFill>
                            <a:srgbClr val="3818F6"/>
                          </a:solidFill>
                          <a:effectLst/>
                          <a:latin typeface="+mn-lt"/>
                          <a:cs typeface="Arial" pitchFamily="34" charset="0"/>
                        </a:rPr>
                        <a:t>VEINS:</a:t>
                      </a:r>
                      <a:r>
                        <a:rPr lang="en-US" sz="1600" b="0" u="none" dirty="0">
                          <a:solidFill>
                            <a:schemeClr val="bg1"/>
                          </a:solidFill>
                          <a:effectLst/>
                          <a:latin typeface="+mn-lt"/>
                          <a:cs typeface="Arial" pitchFamily="34" charset="0"/>
                        </a:rPr>
                        <a:t> </a:t>
                      </a:r>
                      <a:r>
                        <a:rPr lang="en-US" sz="1600" b="0" u="none" dirty="0">
                          <a:solidFill>
                            <a:schemeClr val="tx1"/>
                          </a:solidFill>
                          <a:effectLst/>
                          <a:latin typeface="+mn-lt"/>
                          <a:cs typeface="Arial" pitchFamily="34" charset="0"/>
                        </a:rPr>
                        <a:t>Hypophyseal veins drain into Cavernous Sinuses.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3204322420"/>
                  </a:ext>
                </a:extLst>
              </a:tr>
              <a:tr h="686498">
                <a:tc gridSpan="3">
                  <a:txBody>
                    <a:bodyPr/>
                    <a:lstStyle/>
                    <a:p>
                      <a:pPr eaLnBrk="1" fontAlgn="auto" hangingPunct="1">
                        <a:buFont typeface="Wingdings"/>
                        <a:buNone/>
                        <a:defRPr/>
                      </a:pPr>
                      <a:r>
                        <a:rPr lang="en-US" sz="1600" b="0" u="none" dirty="0">
                          <a:solidFill>
                            <a:schemeClr val="accent1"/>
                          </a:solidFill>
                          <a:effectLst>
                            <a:outerShdw blurRad="38100" dist="38100" dir="2700000" algn="tl">
                              <a:srgbClr val="000000">
                                <a:alpha val="43137"/>
                              </a:srgbClr>
                            </a:outerShdw>
                          </a:effectLst>
                          <a:latin typeface="+mn-lt"/>
                          <a:cs typeface="Arial" pitchFamily="34" charset="0"/>
                        </a:rPr>
                        <a:t>Anterior Lobe (Adenohypophysis):  </a:t>
                      </a:r>
                      <a:r>
                        <a:rPr lang="en-US" sz="1600" b="0" u="none" dirty="0">
                          <a:solidFill>
                            <a:schemeClr val="tx1"/>
                          </a:solidFill>
                          <a:effectLst/>
                          <a:latin typeface="+mn-lt"/>
                          <a:cs typeface="Arial" pitchFamily="34" charset="0"/>
                        </a:rPr>
                        <a:t>it is the True gland, Secretes hormones</a:t>
                      </a:r>
                    </a:p>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sz="1600" b="0" dirty="0">
                          <a:solidFill>
                            <a:schemeClr val="tx1"/>
                          </a:solidFill>
                          <a:effectLst/>
                          <a:latin typeface="+mn-lt"/>
                          <a:cs typeface="Times New Roman" pitchFamily="18" charset="0"/>
                        </a:rPr>
                        <a:t>Hormone-releasing &amp; inhibiting factors produced </a:t>
                      </a:r>
                      <a:r>
                        <a:rPr lang="en-US" sz="1600" b="0" dirty="0">
                          <a:solidFill>
                            <a:schemeClr val="tx1"/>
                          </a:solidFill>
                          <a:latin typeface="+mn-lt"/>
                          <a:cs typeface="Times New Roman" pitchFamily="18" charset="0"/>
                        </a:rPr>
                        <a:t>by hypothalamus use </a:t>
                      </a:r>
                      <a:r>
                        <a:rPr lang="en-US" sz="1600" b="0" u="sng" dirty="0">
                          <a:solidFill>
                            <a:srgbClr val="C00000"/>
                          </a:solidFill>
                          <a:latin typeface="+mn-lt"/>
                          <a:cs typeface="Times New Roman" pitchFamily="18" charset="0"/>
                        </a:rPr>
                        <a:t>Hypophyseal Portal System</a:t>
                      </a:r>
                      <a:r>
                        <a:rPr lang="en-US" sz="1600" b="0" dirty="0">
                          <a:solidFill>
                            <a:srgbClr val="C00000"/>
                          </a:solidFill>
                          <a:latin typeface="+mn-lt"/>
                          <a:cs typeface="Times New Roman" pitchFamily="18" charset="0"/>
                        </a:rPr>
                        <a:t> </a:t>
                      </a:r>
                      <a:r>
                        <a:rPr lang="en-US" sz="1600" b="0" dirty="0">
                          <a:solidFill>
                            <a:schemeClr val="tx1"/>
                          </a:solidFill>
                          <a:latin typeface="+mn-lt"/>
                          <a:cs typeface="Times New Roman" pitchFamily="18" charset="0"/>
                        </a:rPr>
                        <a:t>of vessels to reach the </a:t>
                      </a:r>
                      <a:r>
                        <a:rPr lang="en-US" sz="1600" b="0" u="sng" dirty="0">
                          <a:solidFill>
                            <a:schemeClr val="tx1"/>
                          </a:solidFill>
                          <a:latin typeface="+mn-lt"/>
                          <a:cs typeface="Times New Roman" pitchFamily="18" charset="0"/>
                        </a:rPr>
                        <a:t>Anterior lobe </a:t>
                      </a:r>
                      <a:r>
                        <a:rPr lang="en-US" sz="1600" b="0" dirty="0">
                          <a:solidFill>
                            <a:schemeClr val="tx1"/>
                          </a:solidFill>
                          <a:latin typeface="+mn-lt"/>
                          <a:cs typeface="Times New Roman" pitchFamily="18" charset="0"/>
                        </a:rPr>
                        <a:t>of pituitary gland.</a:t>
                      </a:r>
                    </a:p>
                  </a:txBody>
                  <a:tcPr>
                    <a:lnB w="12700" cap="flat" cmpd="sng" algn="ctr">
                      <a:solidFill>
                        <a:schemeClr val="tx1"/>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rowSpan="2">
                  <a:txBody>
                    <a:bodyPr/>
                    <a:lstStyle/>
                    <a:p>
                      <a:pPr marL="0" algn="l" defTabSz="914400" rtl="1" eaLnBrk="1" latinLnBrk="0" hangingPunct="1"/>
                      <a:r>
                        <a:rPr lang="en-US" sz="1600" b="1" kern="1200" dirty="0">
                          <a:solidFill>
                            <a:schemeClr val="tx1"/>
                          </a:solidFill>
                          <a:effectLst/>
                          <a:latin typeface="+mn-lt"/>
                          <a:ea typeface="+mn-ea"/>
                          <a:cs typeface="+mn-cs"/>
                        </a:rPr>
                        <a:t>SUBDIVISIONS OF PITUITARY GLAND </a:t>
                      </a:r>
                      <a:endParaRPr lang="ar-SA" sz="1600" b="1" kern="1200" dirty="0">
                        <a:solidFill>
                          <a:schemeClr val="tx1"/>
                        </a:solidFill>
                        <a:effectLst/>
                        <a:latin typeface="+mn-lt"/>
                        <a:ea typeface="+mn-ea"/>
                        <a:cs typeface="+mn-cs"/>
                      </a:endParaRPr>
                    </a:p>
                  </a:txBody>
                  <a:tcPr>
                    <a:solidFill>
                      <a:srgbClr val="C8D0EE"/>
                    </a:solidFill>
                  </a:tcPr>
                </a:tc>
                <a:extLst>
                  <a:ext uri="{0D108BD9-81ED-4DB2-BD59-A6C34878D82A}">
                    <a16:rowId xmlns:a16="http://schemas.microsoft.com/office/drawing/2014/main" val="283870228"/>
                  </a:ext>
                </a:extLst>
              </a:tr>
              <a:tr h="1287184">
                <a:tc gridSpan="3">
                  <a:txBody>
                    <a:bodyPr/>
                    <a:lstStyle/>
                    <a:p>
                      <a:pPr eaLnBrk="1" fontAlgn="auto" hangingPunct="1">
                        <a:buFont typeface="Wingdings" panose="05000000000000000000" pitchFamily="2" charset="2"/>
                        <a:buNone/>
                        <a:defRPr/>
                      </a:pPr>
                      <a:r>
                        <a:rPr lang="en-US" sz="1600" b="0" u="none" dirty="0">
                          <a:solidFill>
                            <a:schemeClr val="accent1"/>
                          </a:solidFill>
                          <a:effectLst>
                            <a:outerShdw blurRad="38100" dist="38100" dir="2700000" algn="tl">
                              <a:srgbClr val="000000">
                                <a:alpha val="43137"/>
                              </a:srgbClr>
                            </a:outerShdw>
                          </a:effectLst>
                          <a:latin typeface="+mn-lt"/>
                          <a:cs typeface="Arial" pitchFamily="34" charset="0"/>
                        </a:rPr>
                        <a:t>Posterior Lobe (Neurohypophysis): </a:t>
                      </a:r>
                      <a:r>
                        <a:rPr lang="en-US" sz="1600" b="0" u="none" dirty="0">
                          <a:solidFill>
                            <a:schemeClr val="tx1"/>
                          </a:solidFill>
                          <a:effectLst/>
                          <a:latin typeface="+mn-lt"/>
                          <a:cs typeface="Arial" pitchFamily="34" charset="0"/>
                        </a:rPr>
                        <a:t>connected to hypothalamus through </a:t>
                      </a:r>
                      <a:r>
                        <a:rPr lang="en-US" sz="1600" b="0" u="none" dirty="0" err="1">
                          <a:solidFill>
                            <a:schemeClr val="tx1"/>
                          </a:solidFill>
                          <a:effectLst/>
                          <a:latin typeface="+mn-lt"/>
                          <a:cs typeface="Arial" pitchFamily="34" charset="0"/>
                        </a:rPr>
                        <a:t>hypothalamo</a:t>
                      </a:r>
                      <a:r>
                        <a:rPr lang="en-US" sz="1600" b="0" u="none" dirty="0">
                          <a:solidFill>
                            <a:schemeClr val="tx1"/>
                          </a:solidFill>
                          <a:effectLst/>
                          <a:latin typeface="+mn-lt"/>
                          <a:cs typeface="Arial" pitchFamily="34" charset="0"/>
                        </a:rPr>
                        <a:t>-hypophyseal tract, Stores hormones secreted. It </a:t>
                      </a:r>
                      <a:r>
                        <a:rPr lang="en-US" sz="1600" b="0" u="none" dirty="0">
                          <a:solidFill>
                            <a:schemeClr val="tx1"/>
                          </a:solidFill>
                          <a:effectLst/>
                          <a:latin typeface="+mn-lt"/>
                          <a:cs typeface="Times New Roman" pitchFamily="18" charset="0"/>
                        </a:rPr>
                        <a:t>receives a nerve supply from some of the hypothalamic nuclei (</a:t>
                      </a:r>
                      <a:r>
                        <a:rPr lang="en-US" sz="1600" b="0" u="none" dirty="0" err="1">
                          <a:solidFill>
                            <a:schemeClr val="tx1"/>
                          </a:solidFill>
                          <a:effectLst/>
                          <a:latin typeface="+mn-lt"/>
                          <a:cs typeface="Times New Roman" pitchFamily="18" charset="0"/>
                        </a:rPr>
                        <a:t>supraoptic</a:t>
                      </a:r>
                      <a:r>
                        <a:rPr lang="en-US" sz="1600" b="0" u="none" dirty="0">
                          <a:solidFill>
                            <a:schemeClr val="tx1"/>
                          </a:solidFill>
                          <a:effectLst/>
                          <a:latin typeface="+mn-lt"/>
                          <a:cs typeface="Times New Roman" pitchFamily="18" charset="0"/>
                        </a:rPr>
                        <a:t> &amp; paraventricular) </a:t>
                      </a:r>
                    </a:p>
                    <a:p>
                      <a:pPr eaLnBrk="1" fontAlgn="auto" hangingPunct="1">
                        <a:buFont typeface="Wingdings" panose="05000000000000000000" pitchFamily="2" charset="2"/>
                        <a:buNone/>
                        <a:defRPr/>
                      </a:pPr>
                      <a:r>
                        <a:rPr lang="en-US" sz="1600" b="0" u="none" dirty="0">
                          <a:solidFill>
                            <a:schemeClr val="tx1"/>
                          </a:solidFill>
                          <a:effectLst/>
                          <a:latin typeface="+mn-lt"/>
                          <a:cs typeface="Arial" pitchFamily="34" charset="0"/>
                        </a:rPr>
                        <a:t>-The axons of these  nuclei convey their </a:t>
                      </a:r>
                      <a:r>
                        <a:rPr lang="en-US" sz="1600" b="0" u="none" dirty="0" err="1">
                          <a:solidFill>
                            <a:schemeClr val="tx1"/>
                          </a:solidFill>
                          <a:effectLst/>
                          <a:latin typeface="+mn-lt"/>
                          <a:cs typeface="Arial" pitchFamily="34" charset="0"/>
                        </a:rPr>
                        <a:t>neurosecretion</a:t>
                      </a:r>
                      <a:r>
                        <a:rPr lang="en-US" sz="1600" b="0" u="none" dirty="0">
                          <a:solidFill>
                            <a:schemeClr val="tx1"/>
                          </a:solidFill>
                          <a:effectLst/>
                          <a:latin typeface="+mn-lt"/>
                          <a:cs typeface="Arial" pitchFamily="34" charset="0"/>
                        </a:rPr>
                        <a:t> to the Posterior lobe of pituitary gland through </a:t>
                      </a:r>
                      <a:r>
                        <a:rPr lang="en-US" sz="1600" b="0" u="none" dirty="0" err="1">
                          <a:solidFill>
                            <a:srgbClr val="C00000"/>
                          </a:solidFill>
                          <a:effectLst/>
                          <a:latin typeface="+mn-lt"/>
                          <a:cs typeface="Arial" pitchFamily="34" charset="0"/>
                        </a:rPr>
                        <a:t>Hypothalamo</a:t>
                      </a:r>
                      <a:r>
                        <a:rPr lang="en-US" sz="1600" b="0" u="none" dirty="0">
                          <a:solidFill>
                            <a:srgbClr val="C00000"/>
                          </a:solidFill>
                          <a:effectLst/>
                          <a:latin typeface="+mn-lt"/>
                          <a:cs typeface="Arial" pitchFamily="34" charset="0"/>
                        </a:rPr>
                        <a:t>-Hypophyseal </a:t>
                      </a:r>
                      <a:r>
                        <a:rPr lang="en-US" sz="1600" b="0" u="none" dirty="0">
                          <a:solidFill>
                            <a:schemeClr val="tx1"/>
                          </a:solidFill>
                          <a:effectLst/>
                          <a:latin typeface="+mn-lt"/>
                          <a:cs typeface="Arial" pitchFamily="34" charset="0"/>
                        </a:rPr>
                        <a:t>tract from where it passes into the blood stream.</a:t>
                      </a:r>
                    </a:p>
                  </a:txBody>
                  <a:tcPr>
                    <a:lnT w="12700" cap="flat" cmpd="sng" algn="ctr">
                      <a:solidFill>
                        <a:schemeClr val="tx1"/>
                      </a:solidFill>
                      <a:prstDash val="solid"/>
                      <a:round/>
                      <a:headEnd type="none" w="med" len="med"/>
                      <a:tailEnd type="none" w="med" len="med"/>
                    </a:lnT>
                  </a:tcPr>
                </a:tc>
                <a:tc hMerge="1">
                  <a:txBody>
                    <a:bodyPr/>
                    <a:lstStyle/>
                    <a:p>
                      <a:pPr rtl="1"/>
                      <a:endParaRPr lang="ar-SA"/>
                    </a:p>
                  </a:txBody>
                  <a:tcPr/>
                </a:tc>
                <a:tc hMerge="1">
                  <a:txBody>
                    <a:bodyPr/>
                    <a:lstStyle/>
                    <a:p>
                      <a:pPr rtl="1"/>
                      <a:endParaRPr lang="ar-SA"/>
                    </a:p>
                  </a:txBody>
                  <a:tcPr/>
                </a:tc>
                <a:tc vMerge="1">
                  <a:txBody>
                    <a:bodyPr/>
                    <a:lstStyle/>
                    <a:p>
                      <a:pPr rtl="1"/>
                      <a:endParaRPr lang="ar-SA" dirty="0"/>
                    </a:p>
                  </a:txBody>
                  <a:tcPr/>
                </a:tc>
                <a:extLst>
                  <a:ext uri="{0D108BD9-81ED-4DB2-BD59-A6C34878D82A}">
                    <a16:rowId xmlns:a16="http://schemas.microsoft.com/office/drawing/2014/main" val="365774523"/>
                  </a:ext>
                </a:extLst>
              </a:tr>
            </a:tbl>
          </a:graphicData>
        </a:graphic>
      </p:graphicFrame>
      <p:sp>
        <p:nvSpPr>
          <p:cNvPr id="2" name="TextBox 1">
            <a:extLst>
              <a:ext uri="{FF2B5EF4-FFF2-40B4-BE49-F238E27FC236}">
                <a16:creationId xmlns:a16="http://schemas.microsoft.com/office/drawing/2014/main" id="{ED411297-601E-4114-A700-8C8D632A6AE0}"/>
              </a:ext>
            </a:extLst>
          </p:cNvPr>
          <p:cNvSpPr txBox="1"/>
          <p:nvPr/>
        </p:nvSpPr>
        <p:spPr>
          <a:xfrm>
            <a:off x="4562062" y="111804"/>
            <a:ext cx="2369559" cy="707886"/>
          </a:xfrm>
          <a:prstGeom prst="rect">
            <a:avLst/>
          </a:prstGeom>
          <a:noFill/>
        </p:spPr>
        <p:txBody>
          <a:bodyPr wrap="none" rtlCol="0">
            <a:spAutoFit/>
          </a:bodyPr>
          <a:lstStyle/>
          <a:p>
            <a:r>
              <a:rPr lang="en-GB" sz="4000" b="1" dirty="0">
                <a:latin typeface="+mj-lt"/>
              </a:rPr>
              <a:t>SUMMARY</a:t>
            </a:r>
          </a:p>
        </p:txBody>
      </p:sp>
    </p:spTree>
    <p:extLst>
      <p:ext uri="{BB962C8B-B14F-4D97-AF65-F5344CB8AC3E}">
        <p14:creationId xmlns:p14="http://schemas.microsoft.com/office/powerpoint/2010/main" val="67881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861" y="917912"/>
            <a:ext cx="6086792" cy="5509200"/>
          </a:xfrm>
          <a:prstGeom prst="rect">
            <a:avLst/>
          </a:prstGeom>
        </p:spPr>
        <p:txBody>
          <a:bodyPr wrap="square">
            <a:spAutoFit/>
          </a:bodyPr>
          <a:lstStyle/>
          <a:p>
            <a:r>
              <a:rPr lang="en-US" sz="1600" dirty="0">
                <a:latin typeface="+mn-lt"/>
              </a:rPr>
              <a:t>1. Which part of the pituitary gland secret hormones ? </a:t>
            </a:r>
          </a:p>
          <a:p>
            <a:r>
              <a:rPr lang="en-US" sz="1600" dirty="0">
                <a:latin typeface="+mn-lt"/>
              </a:rPr>
              <a:t>A- The posterior part </a:t>
            </a:r>
            <a:br>
              <a:rPr lang="en-US" sz="1600" dirty="0">
                <a:latin typeface="+mn-lt"/>
              </a:rPr>
            </a:br>
            <a:r>
              <a:rPr lang="en-US" sz="1600" dirty="0">
                <a:latin typeface="+mn-lt"/>
              </a:rPr>
              <a:t>B- </a:t>
            </a:r>
            <a:r>
              <a:rPr lang="en-US" sz="1600" dirty="0" err="1">
                <a:latin typeface="+mn-lt"/>
              </a:rPr>
              <a:t>Neurohypophysis</a:t>
            </a:r>
            <a:r>
              <a:rPr lang="en-US" sz="1600" dirty="0">
                <a:latin typeface="+mn-lt"/>
              </a:rPr>
              <a:t> part </a:t>
            </a:r>
            <a:br>
              <a:rPr lang="en-US" sz="1600" dirty="0">
                <a:latin typeface="+mn-lt"/>
              </a:rPr>
            </a:br>
            <a:r>
              <a:rPr lang="en-US" sz="1600" dirty="0">
                <a:latin typeface="+mn-lt"/>
              </a:rPr>
              <a:t>C- </a:t>
            </a:r>
            <a:r>
              <a:rPr lang="en-US" sz="1600" dirty="0" err="1">
                <a:latin typeface="+mn-lt"/>
              </a:rPr>
              <a:t>Adenohypophysis</a:t>
            </a:r>
            <a:r>
              <a:rPr lang="en-US" sz="1600" dirty="0">
                <a:latin typeface="+mn-lt"/>
              </a:rPr>
              <a:t> part </a:t>
            </a:r>
          </a:p>
          <a:p>
            <a:endParaRPr lang="en-US" sz="1600" dirty="0">
              <a:latin typeface="+mn-lt"/>
            </a:endParaRPr>
          </a:p>
          <a:p>
            <a:r>
              <a:rPr lang="en-US" sz="1600" dirty="0">
                <a:latin typeface="+mn-lt"/>
              </a:rPr>
              <a:t>2. Inferior </a:t>
            </a:r>
            <a:r>
              <a:rPr lang="en-US" sz="1600" dirty="0" err="1">
                <a:latin typeface="+mn-lt"/>
              </a:rPr>
              <a:t>hypophyseal</a:t>
            </a:r>
            <a:r>
              <a:rPr lang="en-US" sz="1600" dirty="0">
                <a:latin typeface="+mn-lt"/>
              </a:rPr>
              <a:t> artery branch from which of the following ? </a:t>
            </a:r>
          </a:p>
          <a:p>
            <a:r>
              <a:rPr lang="en-US" sz="1600" dirty="0">
                <a:latin typeface="+mn-lt"/>
              </a:rPr>
              <a:t>A- Internal carotid artery</a:t>
            </a:r>
            <a:br>
              <a:rPr lang="en-US" sz="1600" dirty="0">
                <a:latin typeface="+mn-lt"/>
              </a:rPr>
            </a:br>
            <a:r>
              <a:rPr lang="en-US" sz="1600" dirty="0">
                <a:latin typeface="+mn-lt"/>
              </a:rPr>
              <a:t>B- External carotid artery</a:t>
            </a:r>
            <a:br>
              <a:rPr lang="en-US" sz="1600" dirty="0">
                <a:latin typeface="+mn-lt"/>
              </a:rPr>
            </a:br>
            <a:r>
              <a:rPr lang="en-US" sz="1600" dirty="0">
                <a:latin typeface="+mn-lt"/>
              </a:rPr>
              <a:t>C- Posterior cerebral artery</a:t>
            </a:r>
          </a:p>
          <a:p>
            <a:endParaRPr lang="en-US" sz="1600" dirty="0">
              <a:latin typeface="+mn-lt"/>
            </a:endParaRPr>
          </a:p>
          <a:p>
            <a:r>
              <a:rPr lang="en-US" sz="1600" dirty="0">
                <a:latin typeface="+mn-lt"/>
              </a:rPr>
              <a:t>3. Which of artery forms the hypophyseal portal system ? </a:t>
            </a:r>
          </a:p>
          <a:p>
            <a:r>
              <a:rPr lang="en-US" sz="1600" dirty="0">
                <a:latin typeface="+mn-lt"/>
              </a:rPr>
              <a:t>A- Inferior hypophyseal </a:t>
            </a:r>
            <a:br>
              <a:rPr lang="en-US" sz="1600" dirty="0">
                <a:latin typeface="+mn-lt"/>
              </a:rPr>
            </a:br>
            <a:r>
              <a:rPr lang="en-US" sz="1600" dirty="0">
                <a:latin typeface="+mn-lt"/>
              </a:rPr>
              <a:t>B- Superior hypophyseal </a:t>
            </a:r>
            <a:br>
              <a:rPr lang="en-US" sz="1600" dirty="0">
                <a:latin typeface="+mn-lt"/>
              </a:rPr>
            </a:br>
            <a:r>
              <a:rPr lang="en-US" sz="1600" dirty="0">
                <a:latin typeface="+mn-lt"/>
              </a:rPr>
              <a:t>C- Internal carotid </a:t>
            </a:r>
          </a:p>
          <a:p>
            <a:endParaRPr lang="en-US" sz="1600" dirty="0">
              <a:latin typeface="+mn-lt"/>
            </a:endParaRPr>
          </a:p>
          <a:p>
            <a:r>
              <a:rPr lang="en-US" sz="1600" dirty="0">
                <a:latin typeface="+mn-lt"/>
              </a:rPr>
              <a:t>4. Which of the following nuclei supply the </a:t>
            </a:r>
            <a:r>
              <a:rPr lang="en-US" sz="1600" dirty="0" err="1">
                <a:latin typeface="+mn-lt"/>
              </a:rPr>
              <a:t>neurohypophysis</a:t>
            </a:r>
            <a:r>
              <a:rPr lang="en-US" sz="1600" dirty="0">
                <a:latin typeface="+mn-lt"/>
              </a:rPr>
              <a:t> ? </a:t>
            </a:r>
          </a:p>
          <a:p>
            <a:r>
              <a:rPr lang="en-US" sz="1600" dirty="0">
                <a:latin typeface="+mn-lt"/>
              </a:rPr>
              <a:t>A- </a:t>
            </a:r>
            <a:r>
              <a:rPr lang="en-US" sz="1600" dirty="0" err="1">
                <a:latin typeface="+mn-lt"/>
              </a:rPr>
              <a:t>Paraventricular</a:t>
            </a:r>
            <a:br>
              <a:rPr lang="en-US" sz="1600" dirty="0">
                <a:latin typeface="+mn-lt"/>
              </a:rPr>
            </a:br>
            <a:r>
              <a:rPr lang="en-US" sz="1600" dirty="0">
                <a:latin typeface="+mn-lt"/>
              </a:rPr>
              <a:t>B- Mammillary body</a:t>
            </a:r>
            <a:br>
              <a:rPr lang="en-US" sz="1600" dirty="0">
                <a:latin typeface="+mn-lt"/>
              </a:rPr>
            </a:br>
            <a:r>
              <a:rPr lang="en-US" sz="1600" dirty="0">
                <a:latin typeface="+mn-lt"/>
              </a:rPr>
              <a:t>C- Dentate</a:t>
            </a:r>
          </a:p>
          <a:p>
            <a:r>
              <a:rPr lang="en-US" sz="1600" dirty="0">
                <a:latin typeface="+mn-lt"/>
              </a:rPr>
              <a:t> </a:t>
            </a:r>
          </a:p>
          <a:p>
            <a:endParaRPr lang="en-US" sz="1600" dirty="0">
              <a:latin typeface="+mn-lt"/>
            </a:endParaRPr>
          </a:p>
          <a:p>
            <a:endParaRPr lang="en-US" sz="1600" dirty="0">
              <a:latin typeface="+mn-lt"/>
            </a:endParaRPr>
          </a:p>
        </p:txBody>
      </p:sp>
      <p:sp>
        <p:nvSpPr>
          <p:cNvPr id="5" name="Rectangle 4"/>
          <p:cNvSpPr/>
          <p:nvPr/>
        </p:nvSpPr>
        <p:spPr>
          <a:xfrm>
            <a:off x="5059080" y="215445"/>
            <a:ext cx="1164101" cy="584775"/>
          </a:xfrm>
          <a:prstGeom prst="rect">
            <a:avLst/>
          </a:prstGeom>
        </p:spPr>
        <p:txBody>
          <a:bodyPr wrap="none">
            <a:spAutoFit/>
          </a:bodyPr>
          <a:lstStyle/>
          <a:p>
            <a:r>
              <a:rPr lang="en-US" sz="3200" b="1" dirty="0">
                <a:latin typeface="+mj-lt"/>
              </a:rPr>
              <a:t>MCQs</a:t>
            </a:r>
          </a:p>
        </p:txBody>
      </p:sp>
      <p:sp>
        <p:nvSpPr>
          <p:cNvPr id="7" name="Rectangle 6"/>
          <p:cNvSpPr/>
          <p:nvPr/>
        </p:nvSpPr>
        <p:spPr>
          <a:xfrm>
            <a:off x="2250237" y="6334778"/>
            <a:ext cx="6976590" cy="307777"/>
          </a:xfrm>
          <a:prstGeom prst="rect">
            <a:avLst/>
          </a:prstGeom>
        </p:spPr>
        <p:txBody>
          <a:bodyPr wrap="none">
            <a:spAutoFit/>
          </a:bodyPr>
          <a:lstStyle/>
          <a:p>
            <a:r>
              <a:rPr lang="en-US" dirty="0">
                <a:solidFill>
                  <a:schemeClr val="bg1">
                    <a:lumMod val="50000"/>
                  </a:schemeClr>
                </a:solidFill>
                <a:latin typeface="+mn-lt"/>
              </a:rPr>
              <a:t>Answers: 1. C,	2. A,	3. B,	4. A,	5. B,	6. B, 	7. C</a:t>
            </a:r>
          </a:p>
        </p:txBody>
      </p:sp>
      <p:sp>
        <p:nvSpPr>
          <p:cNvPr id="9" name="Rectangle 8">
            <a:extLst>
              <a:ext uri="{FF2B5EF4-FFF2-40B4-BE49-F238E27FC236}">
                <a16:creationId xmlns:a16="http://schemas.microsoft.com/office/drawing/2014/main" id="{97F1FF45-79A2-457B-B7BD-6022624A1434}"/>
              </a:ext>
            </a:extLst>
          </p:cNvPr>
          <p:cNvSpPr/>
          <p:nvPr/>
        </p:nvSpPr>
        <p:spPr>
          <a:xfrm>
            <a:off x="6105208" y="917912"/>
            <a:ext cx="6086792" cy="4770537"/>
          </a:xfrm>
          <a:prstGeom prst="rect">
            <a:avLst/>
          </a:prstGeom>
        </p:spPr>
        <p:txBody>
          <a:bodyPr wrap="square">
            <a:spAutoFit/>
          </a:bodyPr>
          <a:lstStyle/>
          <a:p>
            <a:r>
              <a:rPr lang="en-US" sz="1600" dirty="0">
                <a:latin typeface="+mn-lt"/>
              </a:rPr>
              <a:t>5. </a:t>
            </a:r>
            <a:r>
              <a:rPr lang="en-GB" sz="1600" dirty="0">
                <a:latin typeface="+mn-lt"/>
              </a:rPr>
              <a:t>Which one of the following structures is superior to the pituitary gland?</a:t>
            </a:r>
          </a:p>
          <a:p>
            <a:r>
              <a:rPr lang="en-GB" sz="1600" dirty="0">
                <a:latin typeface="+mn-lt"/>
              </a:rPr>
              <a:t>A- Optic chiasma</a:t>
            </a:r>
          </a:p>
          <a:p>
            <a:r>
              <a:rPr lang="en-GB" sz="1600" dirty="0">
                <a:latin typeface="+mn-lt"/>
              </a:rPr>
              <a:t>B- </a:t>
            </a:r>
            <a:r>
              <a:rPr lang="en-GB" sz="1600" dirty="0" err="1">
                <a:latin typeface="+mn-lt"/>
              </a:rPr>
              <a:t>Diaphragma</a:t>
            </a:r>
            <a:r>
              <a:rPr lang="en-GB" sz="1600" dirty="0">
                <a:latin typeface="+mn-lt"/>
              </a:rPr>
              <a:t> sellae</a:t>
            </a:r>
          </a:p>
          <a:p>
            <a:r>
              <a:rPr lang="en-GB" sz="1600" dirty="0">
                <a:latin typeface="+mn-lt"/>
              </a:rPr>
              <a:t>C- Mammillary bodies</a:t>
            </a:r>
          </a:p>
          <a:p>
            <a:r>
              <a:rPr lang="en-GB" sz="1600" dirty="0">
                <a:latin typeface="+mn-lt"/>
              </a:rPr>
              <a:t>D- Sphenoidal air sinuses</a:t>
            </a:r>
          </a:p>
          <a:p>
            <a:endParaRPr lang="en-US" sz="1600" dirty="0">
              <a:latin typeface="+mn-lt"/>
            </a:endParaRPr>
          </a:p>
          <a:p>
            <a:r>
              <a:rPr lang="en-GB" sz="1600" dirty="0">
                <a:latin typeface="+mn-lt"/>
              </a:rPr>
              <a:t>6. Which one of the following venous sinuses drains hypophyseal veins?</a:t>
            </a:r>
          </a:p>
          <a:p>
            <a:r>
              <a:rPr lang="en-GB" sz="1600" dirty="0">
                <a:latin typeface="+mn-lt"/>
              </a:rPr>
              <a:t>A- Superior sagittal</a:t>
            </a:r>
          </a:p>
          <a:p>
            <a:r>
              <a:rPr lang="en-GB" sz="1600" dirty="0">
                <a:latin typeface="+mn-lt"/>
              </a:rPr>
              <a:t>B- Cavernous</a:t>
            </a:r>
          </a:p>
          <a:p>
            <a:r>
              <a:rPr lang="en-GB" sz="1600" dirty="0">
                <a:latin typeface="+mn-lt"/>
              </a:rPr>
              <a:t>C- Transverse</a:t>
            </a:r>
          </a:p>
          <a:p>
            <a:r>
              <a:rPr lang="en-GB" sz="1600" dirty="0">
                <a:latin typeface="+mn-lt"/>
              </a:rPr>
              <a:t>D- Sigmoid</a:t>
            </a:r>
          </a:p>
          <a:p>
            <a:endParaRPr lang="en-US" sz="1600" dirty="0">
              <a:latin typeface="+mn-lt"/>
            </a:endParaRPr>
          </a:p>
          <a:p>
            <a:r>
              <a:rPr lang="en-US" sz="1600" dirty="0">
                <a:latin typeface="+mn-lt"/>
              </a:rPr>
              <a:t>7. Which of the following is posterior to the pituitary gland ? </a:t>
            </a:r>
          </a:p>
          <a:p>
            <a:r>
              <a:rPr lang="en-US" sz="1600" dirty="0">
                <a:latin typeface="+mn-lt"/>
              </a:rPr>
              <a:t>A- Optic chiasma</a:t>
            </a:r>
          </a:p>
          <a:p>
            <a:r>
              <a:rPr lang="en-US" sz="1600" dirty="0">
                <a:latin typeface="+mn-lt"/>
              </a:rPr>
              <a:t>B- </a:t>
            </a:r>
            <a:r>
              <a:rPr lang="en-US" sz="1600" dirty="0" err="1">
                <a:latin typeface="+mn-lt"/>
              </a:rPr>
              <a:t>Diaphragma</a:t>
            </a:r>
            <a:r>
              <a:rPr lang="en-US" sz="1600" dirty="0">
                <a:latin typeface="+mn-lt"/>
              </a:rPr>
              <a:t> sellae</a:t>
            </a:r>
          </a:p>
          <a:p>
            <a:r>
              <a:rPr lang="en-US" sz="1600" dirty="0">
                <a:latin typeface="+mn-lt"/>
              </a:rPr>
              <a:t>C- Mammillary bodies</a:t>
            </a:r>
          </a:p>
          <a:p>
            <a:r>
              <a:rPr lang="en-US" sz="1600" dirty="0">
                <a:latin typeface="+mn-lt"/>
              </a:rPr>
              <a:t>D- Sphenoidal air sinuses</a:t>
            </a:r>
          </a:p>
        </p:txBody>
      </p:sp>
    </p:spTree>
    <p:extLst>
      <p:ext uri="{BB962C8B-B14F-4D97-AF65-F5344CB8AC3E}">
        <p14:creationId xmlns:p14="http://schemas.microsoft.com/office/powerpoint/2010/main" val="72546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9CF7369-EE86-4A8F-BFD1-68A21182FDC4}"/>
              </a:ext>
            </a:extLst>
          </p:cNvPr>
          <p:cNvSpPr/>
          <p:nvPr/>
        </p:nvSpPr>
        <p:spPr>
          <a:xfrm>
            <a:off x="5350106" y="243307"/>
            <a:ext cx="862737" cy="584775"/>
          </a:xfrm>
          <a:prstGeom prst="rect">
            <a:avLst/>
          </a:prstGeom>
        </p:spPr>
        <p:txBody>
          <a:bodyPr wrap="none">
            <a:spAutoFit/>
          </a:bodyPr>
          <a:lstStyle/>
          <a:p>
            <a:r>
              <a:rPr lang="en-US" sz="3200" b="1" dirty="0">
                <a:latin typeface="+mj-lt"/>
              </a:rPr>
              <a:t>SAQ</a:t>
            </a:r>
          </a:p>
        </p:txBody>
      </p:sp>
      <p:sp>
        <p:nvSpPr>
          <p:cNvPr id="3" name="Rectangle 1">
            <a:extLst>
              <a:ext uri="{FF2B5EF4-FFF2-40B4-BE49-F238E27FC236}">
                <a16:creationId xmlns:a16="http://schemas.microsoft.com/office/drawing/2014/main" id="{28E75EDF-C389-45E0-9BD0-F1B0A484F47D}"/>
              </a:ext>
            </a:extLst>
          </p:cNvPr>
          <p:cNvSpPr/>
          <p:nvPr/>
        </p:nvSpPr>
        <p:spPr>
          <a:xfrm>
            <a:off x="748525" y="1200385"/>
            <a:ext cx="10234214" cy="3970318"/>
          </a:xfrm>
          <a:prstGeom prst="rect">
            <a:avLst/>
          </a:prstGeom>
        </p:spPr>
        <p:txBody>
          <a:bodyPr wrap="square">
            <a:spAutoFit/>
          </a:bodyPr>
          <a:lstStyle/>
          <a:p>
            <a:pPr marL="342900" indent="-342900">
              <a:buAutoNum type="arabicPeriod"/>
            </a:pPr>
            <a:r>
              <a:rPr lang="en-US" sz="1800" dirty="0">
                <a:latin typeface="+mn-lt"/>
              </a:rPr>
              <a:t>Enumerate the relations of pituitary gland ? </a:t>
            </a:r>
          </a:p>
          <a:p>
            <a:pPr marL="742950" lvl="1" indent="-295275">
              <a:buFont typeface="Arial" panose="020B0604020202020204" pitchFamily="34" charset="0"/>
              <a:buChar char="•"/>
            </a:pPr>
            <a:r>
              <a:rPr lang="en-US" sz="1800" dirty="0">
                <a:solidFill>
                  <a:schemeClr val="bg1">
                    <a:lumMod val="50000"/>
                  </a:schemeClr>
                </a:solidFill>
                <a:latin typeface="+mn-lt"/>
              </a:rPr>
              <a:t>Anteriorly: Optic Chiasm</a:t>
            </a:r>
          </a:p>
          <a:p>
            <a:pPr marL="742950" lvl="1" indent="-295275">
              <a:buFont typeface="Arial" panose="020B0604020202020204" pitchFamily="34" charset="0"/>
              <a:buChar char="•"/>
            </a:pPr>
            <a:r>
              <a:rPr lang="en-US" sz="1800" dirty="0">
                <a:solidFill>
                  <a:schemeClr val="bg1">
                    <a:lumMod val="50000"/>
                  </a:schemeClr>
                </a:solidFill>
                <a:latin typeface="+mn-lt"/>
              </a:rPr>
              <a:t>Posteriorly: Mammillary Bodies</a:t>
            </a:r>
          </a:p>
          <a:p>
            <a:pPr marL="742950" lvl="1" indent="-295275">
              <a:buFont typeface="Arial" panose="020B0604020202020204" pitchFamily="34" charset="0"/>
              <a:buChar char="•"/>
            </a:pPr>
            <a:r>
              <a:rPr lang="en-US" sz="1800" dirty="0">
                <a:solidFill>
                  <a:schemeClr val="bg1">
                    <a:lumMod val="50000"/>
                  </a:schemeClr>
                </a:solidFill>
                <a:latin typeface="+mn-lt"/>
              </a:rPr>
              <a:t>Superiorly: </a:t>
            </a:r>
            <a:r>
              <a:rPr lang="en-US" sz="1800" dirty="0" err="1">
                <a:solidFill>
                  <a:schemeClr val="bg1">
                    <a:lumMod val="50000"/>
                  </a:schemeClr>
                </a:solidFill>
                <a:latin typeface="+mn-lt"/>
              </a:rPr>
              <a:t>Diaphragma</a:t>
            </a:r>
            <a:r>
              <a:rPr lang="en-US" sz="1800" dirty="0">
                <a:solidFill>
                  <a:schemeClr val="bg1">
                    <a:lumMod val="50000"/>
                  </a:schemeClr>
                </a:solidFill>
                <a:latin typeface="+mn-lt"/>
              </a:rPr>
              <a:t> sellae</a:t>
            </a:r>
          </a:p>
          <a:p>
            <a:pPr marL="742950" lvl="1" indent="-295275">
              <a:buFont typeface="Arial" panose="020B0604020202020204" pitchFamily="34" charset="0"/>
              <a:buChar char="•"/>
            </a:pPr>
            <a:r>
              <a:rPr lang="en-US" sz="1800" dirty="0">
                <a:solidFill>
                  <a:schemeClr val="bg1">
                    <a:lumMod val="50000"/>
                  </a:schemeClr>
                </a:solidFill>
                <a:latin typeface="+mn-lt"/>
              </a:rPr>
              <a:t>Inferiorly: Sphenoidal air sinuses</a:t>
            </a:r>
          </a:p>
          <a:p>
            <a:pPr marL="742950" lvl="1" indent="-295275">
              <a:buFont typeface="Arial" panose="020B0604020202020204" pitchFamily="34" charset="0"/>
              <a:buChar char="•"/>
            </a:pPr>
            <a:r>
              <a:rPr lang="en-US" sz="1800" dirty="0">
                <a:solidFill>
                  <a:schemeClr val="bg1">
                    <a:lumMod val="50000"/>
                  </a:schemeClr>
                </a:solidFill>
                <a:latin typeface="+mn-lt"/>
              </a:rPr>
              <a:t>Laterally: Cavernous sinuses</a:t>
            </a:r>
          </a:p>
          <a:p>
            <a:endParaRPr lang="en-US" sz="1800" dirty="0">
              <a:latin typeface="+mn-lt"/>
            </a:endParaRPr>
          </a:p>
          <a:p>
            <a:pPr marL="357188" indent="-357188"/>
            <a:r>
              <a:rPr lang="en-US" sz="1800" dirty="0">
                <a:latin typeface="+mn-lt"/>
              </a:rPr>
              <a:t>2.    In case of pituitary gland enlargement which structure lie anteriorly will be compressed? </a:t>
            </a:r>
          </a:p>
          <a:p>
            <a:pPr marL="447675" lvl="2"/>
            <a:r>
              <a:rPr lang="en-US" sz="1800" dirty="0">
                <a:solidFill>
                  <a:schemeClr val="bg1">
                    <a:lumMod val="50000"/>
                  </a:schemeClr>
                </a:solidFill>
                <a:latin typeface="+mn-lt"/>
              </a:rPr>
              <a:t>The optic chiasm </a:t>
            </a:r>
          </a:p>
          <a:p>
            <a:pPr marL="447675" lvl="2"/>
            <a:endParaRPr lang="en-US" sz="1800" dirty="0">
              <a:solidFill>
                <a:schemeClr val="bg1">
                  <a:lumMod val="50000"/>
                </a:schemeClr>
              </a:solidFill>
              <a:latin typeface="+mn-lt"/>
            </a:endParaRPr>
          </a:p>
          <a:p>
            <a:pPr marL="342900" indent="-342900">
              <a:buAutoNum type="arabicPeriod" startAt="3"/>
            </a:pPr>
            <a:r>
              <a:rPr lang="en-US" sz="1800" dirty="0">
                <a:latin typeface="+mn-lt"/>
              </a:rPr>
              <a:t>When performing surgery on the pituitary gland which structure should the surgeon be most careful not to injure? And what may happen if he does injure it?</a:t>
            </a:r>
          </a:p>
          <a:p>
            <a:pPr marL="447675"/>
            <a:r>
              <a:rPr lang="en-US" sz="1800" dirty="0">
                <a:solidFill>
                  <a:schemeClr val="bg1">
                    <a:lumMod val="50000"/>
                  </a:schemeClr>
                </a:solidFill>
                <a:latin typeface="+mn-lt"/>
              </a:rPr>
              <a:t>He should be careful not to injure the internal carotid artery. If it is severed it will decrease blood supply to the brain and result in a stroke or coma.</a:t>
            </a:r>
          </a:p>
        </p:txBody>
      </p:sp>
    </p:spTree>
    <p:extLst>
      <p:ext uri="{BB962C8B-B14F-4D97-AF65-F5344CB8AC3E}">
        <p14:creationId xmlns:p14="http://schemas.microsoft.com/office/powerpoint/2010/main" val="71579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3744686" y="611846"/>
            <a:ext cx="3969657" cy="1660708"/>
          </a:xfrm>
        </p:spPr>
        <p:txBody>
          <a:bodyPr>
            <a:normAutofit/>
          </a:bodyPr>
          <a:lstStyle/>
          <a:p>
            <a:pPr marL="177800" indent="0">
              <a:buNone/>
            </a:pPr>
            <a:r>
              <a:rPr lang="en-US" sz="2600" i="1" dirty="0">
                <a:solidFill>
                  <a:schemeClr val="tx1"/>
                </a:solidFill>
                <a:latin typeface="Calibri" panose="020F0502020204030204" pitchFamily="34" charset="0"/>
              </a:rPr>
              <a:t>Leaders:</a:t>
            </a:r>
            <a:endParaRPr lang="en-GB" sz="2600" i="1" dirty="0">
              <a:solidFill>
                <a:schemeClr val="tx1"/>
              </a:solidFill>
              <a:latin typeface="Calibri" panose="020F0502020204030204" pitchFamily="34" charset="0"/>
            </a:endParaRPr>
          </a:p>
          <a:p>
            <a:pPr marL="177800" indent="0">
              <a:buNone/>
            </a:pPr>
            <a:r>
              <a:rPr lang="en-GB" sz="2600" dirty="0" err="1">
                <a:solidFill>
                  <a:schemeClr val="tx1"/>
                </a:solidFill>
                <a:latin typeface="Calibri" panose="020F0502020204030204" pitchFamily="34" charset="0"/>
              </a:rPr>
              <a:t>Nawaf</a:t>
            </a:r>
            <a:r>
              <a:rPr lang="en-GB" sz="2600" dirty="0">
                <a:solidFill>
                  <a:schemeClr val="tx1"/>
                </a:solidFill>
                <a:latin typeface="Calibri" panose="020F0502020204030204" pitchFamily="34" charset="0"/>
              </a:rPr>
              <a:t> </a:t>
            </a:r>
            <a:r>
              <a:rPr lang="en-GB" sz="2600" dirty="0" err="1">
                <a:solidFill>
                  <a:schemeClr val="tx1"/>
                </a:solidFill>
                <a:latin typeface="Calibri" panose="020F0502020204030204" pitchFamily="34" charset="0"/>
              </a:rPr>
              <a:t>AlKhudairy</a:t>
            </a:r>
            <a:r>
              <a:rPr lang="en-GB" sz="2600" dirty="0">
                <a:solidFill>
                  <a:schemeClr val="tx1"/>
                </a:solidFill>
                <a:latin typeface="Calibri" panose="020F0502020204030204" pitchFamily="34" charset="0"/>
              </a:rPr>
              <a:t> </a:t>
            </a:r>
          </a:p>
          <a:p>
            <a:pPr marL="177800" indent="0">
              <a:buNone/>
            </a:pPr>
            <a:r>
              <a:rPr lang="en-GB" sz="2600" dirty="0">
                <a:solidFill>
                  <a:schemeClr val="tx1"/>
                </a:solidFill>
                <a:latin typeface="Calibri" panose="020F0502020204030204" pitchFamily="34" charset="0"/>
              </a:rPr>
              <a:t>Jawaher Abanumy</a:t>
            </a:r>
          </a:p>
        </p:txBody>
      </p:sp>
      <p:pic>
        <p:nvPicPr>
          <p:cNvPr id="10" name="Content Placeholder 9"/>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56317"/>
          <a:stretch/>
        </p:blipFill>
        <p:spPr>
          <a:xfrm>
            <a:off x="0" y="0"/>
            <a:ext cx="3744686" cy="6858000"/>
          </a:xfrm>
        </p:spPr>
      </p:pic>
      <p:sp>
        <p:nvSpPr>
          <p:cNvPr id="13" name="Text Placeholder 4"/>
          <p:cNvSpPr txBox="1">
            <a:spLocks/>
          </p:cNvSpPr>
          <p:nvPr/>
        </p:nvSpPr>
        <p:spPr>
          <a:xfrm>
            <a:off x="7714343" y="611846"/>
            <a:ext cx="4477657" cy="44946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i="1" dirty="0">
                <a:latin typeface="Calibri" panose="020F0502020204030204" pitchFamily="34" charset="0"/>
              </a:rPr>
              <a:t>Members:</a:t>
            </a:r>
          </a:p>
          <a:p>
            <a:pPr marL="0" indent="0">
              <a:buNone/>
            </a:pPr>
            <a:r>
              <a:rPr lang="en-GB" sz="2600" dirty="0" err="1"/>
              <a:t>Alanoud</a:t>
            </a:r>
            <a:r>
              <a:rPr lang="en-GB" sz="2600" dirty="0"/>
              <a:t> </a:t>
            </a:r>
            <a:r>
              <a:rPr lang="en-GB" sz="2600" dirty="0" err="1"/>
              <a:t>Abuhaimed</a:t>
            </a:r>
            <a:endParaRPr lang="en-GB" sz="2600" dirty="0"/>
          </a:p>
          <a:p>
            <a:pPr marL="0" indent="0">
              <a:buNone/>
            </a:pPr>
            <a:r>
              <a:rPr lang="en-GB" sz="2600" dirty="0"/>
              <a:t>Anwar </a:t>
            </a:r>
            <a:r>
              <a:rPr lang="en-GB" sz="2600" dirty="0" err="1"/>
              <a:t>Alajmi</a:t>
            </a:r>
            <a:endParaRPr lang="en-GB" sz="2600" dirty="0"/>
          </a:p>
          <a:p>
            <a:pPr marL="0" indent="0">
              <a:buNone/>
            </a:pPr>
            <a:r>
              <a:rPr lang="en-GB" sz="2600" dirty="0" err="1"/>
              <a:t>Ghaida</a:t>
            </a:r>
            <a:r>
              <a:rPr lang="en-GB" sz="2600" dirty="0"/>
              <a:t> </a:t>
            </a:r>
            <a:r>
              <a:rPr lang="en-GB" sz="2600" dirty="0" err="1"/>
              <a:t>Alsaeed</a:t>
            </a:r>
            <a:endParaRPr lang="en-GB" sz="2600" dirty="0"/>
          </a:p>
          <a:p>
            <a:pPr marL="0" indent="0" fontAlgn="b">
              <a:buNone/>
            </a:pPr>
            <a:r>
              <a:rPr lang="en-GB" sz="2600" dirty="0"/>
              <a:t>Lama </a:t>
            </a:r>
            <a:r>
              <a:rPr lang="en-GB" sz="2600" dirty="0" err="1"/>
              <a:t>Alfawzan</a:t>
            </a:r>
            <a:endParaRPr lang="en-GB" sz="2600" dirty="0"/>
          </a:p>
          <a:p>
            <a:pPr marL="0" indent="0" fontAlgn="b">
              <a:buNone/>
            </a:pPr>
            <a:r>
              <a:rPr lang="en-GB" sz="2600" dirty="0"/>
              <a:t>Lama </a:t>
            </a:r>
            <a:r>
              <a:rPr lang="en-GB" sz="2600" dirty="0" err="1"/>
              <a:t>AlTamimi</a:t>
            </a:r>
            <a:endParaRPr lang="en-GB" sz="2600" dirty="0"/>
          </a:p>
          <a:p>
            <a:pPr marL="0" indent="0" fontAlgn="b">
              <a:buNone/>
            </a:pPr>
            <a:r>
              <a:rPr lang="en-GB" sz="2600" dirty="0"/>
              <a:t>Rawan </a:t>
            </a:r>
            <a:r>
              <a:rPr lang="en-GB" sz="2600" dirty="0" err="1"/>
              <a:t>AlWadee</a:t>
            </a:r>
            <a:endParaRPr lang="en-GB" sz="2600" dirty="0"/>
          </a:p>
          <a:p>
            <a:pPr marL="0" indent="0" fontAlgn="b">
              <a:buNone/>
            </a:pPr>
            <a:r>
              <a:rPr lang="en-GB" sz="2600" dirty="0" err="1"/>
              <a:t>Safa</a:t>
            </a:r>
            <a:r>
              <a:rPr lang="en-GB" sz="2600" dirty="0"/>
              <a:t> Al-</a:t>
            </a:r>
            <a:r>
              <a:rPr lang="en-GB" sz="2600" dirty="0" err="1"/>
              <a:t>Osaimi</a:t>
            </a:r>
            <a:endParaRPr lang="en-GB" sz="2600" dirty="0"/>
          </a:p>
          <a:p>
            <a:pPr marL="0" indent="0" fontAlgn="b">
              <a:buNone/>
            </a:pPr>
            <a:r>
              <a:rPr lang="en-GB" sz="2600" dirty="0" err="1"/>
              <a:t>Shatha</a:t>
            </a:r>
            <a:r>
              <a:rPr lang="en-GB" sz="2600" dirty="0"/>
              <a:t> </a:t>
            </a:r>
            <a:r>
              <a:rPr lang="en-GB" sz="2600" dirty="0" err="1"/>
              <a:t>Alghaihb</a:t>
            </a:r>
            <a:r>
              <a:rPr lang="en-GB" sz="2600" dirty="0"/>
              <a:t> </a:t>
            </a:r>
          </a:p>
          <a:p>
            <a:pPr marL="0" indent="0">
              <a:buNone/>
            </a:pPr>
            <a:r>
              <a:rPr lang="en-US" sz="2600" dirty="0" err="1"/>
              <a:t>Wejdan</a:t>
            </a:r>
            <a:r>
              <a:rPr lang="en-US" sz="2600" dirty="0"/>
              <a:t> </a:t>
            </a:r>
            <a:r>
              <a:rPr lang="en-US" sz="2600" dirty="0" err="1"/>
              <a:t>alzaid</a:t>
            </a:r>
            <a:endParaRPr lang="en-GB" sz="2600" dirty="0"/>
          </a:p>
        </p:txBody>
      </p:sp>
      <p:sp>
        <p:nvSpPr>
          <p:cNvPr id="21" name="Text Placeholder 4"/>
          <p:cNvSpPr txBox="1">
            <a:spLocks/>
          </p:cNvSpPr>
          <p:nvPr/>
        </p:nvSpPr>
        <p:spPr>
          <a:xfrm>
            <a:off x="7988670" y="5301508"/>
            <a:ext cx="3969657" cy="1338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spcBef>
                <a:spcPts val="600"/>
              </a:spcBef>
              <a:buFont typeface="Arial" panose="020B0604020202020204" pitchFamily="34" charset="0"/>
              <a:buNone/>
            </a:pPr>
            <a:r>
              <a:rPr lang="en-US" sz="1800" i="1" dirty="0">
                <a:latin typeface="Calibri" panose="020F0502020204030204" pitchFamily="34" charset="0"/>
              </a:rPr>
              <a:t>References:</a:t>
            </a:r>
            <a:endParaRPr lang="en-GB" sz="1800" i="1" dirty="0">
              <a:latin typeface="Calibri" panose="020F0502020204030204" pitchFamily="34" charset="0"/>
            </a:endParaRPr>
          </a:p>
          <a:p>
            <a:pPr marL="177800" indent="0">
              <a:spcBef>
                <a:spcPts val="600"/>
              </a:spcBef>
              <a:buFont typeface="Arial" panose="020B0604020202020204" pitchFamily="34" charset="0"/>
              <a:buNone/>
            </a:pPr>
            <a:r>
              <a:rPr lang="en-GB" sz="1800" dirty="0">
                <a:latin typeface="Calibri" panose="020F0502020204030204" pitchFamily="34" charset="0"/>
              </a:rPr>
              <a:t>1- Girls’ &amp; Boys’ Slides</a:t>
            </a:r>
          </a:p>
          <a:p>
            <a:pPr marL="177800" indent="0">
              <a:spcBef>
                <a:spcPts val="600"/>
              </a:spcBef>
              <a:buFont typeface="Arial" panose="020B0604020202020204" pitchFamily="34" charset="0"/>
              <a:buNone/>
            </a:pPr>
            <a:r>
              <a:rPr lang="en-US" sz="1800" dirty="0">
                <a:latin typeface="Calibri" panose="020F0502020204030204" pitchFamily="34" charset="0"/>
              </a:rPr>
              <a:t>2- Greys Anatomy for Students </a:t>
            </a:r>
          </a:p>
          <a:p>
            <a:pPr marL="177800" indent="0">
              <a:spcBef>
                <a:spcPts val="600"/>
              </a:spcBef>
              <a:buFont typeface="Arial" panose="020B0604020202020204" pitchFamily="34" charset="0"/>
              <a:buNone/>
            </a:pPr>
            <a:r>
              <a:rPr lang="en-US" sz="1800" dirty="0">
                <a:latin typeface="Calibri" panose="020F0502020204030204" pitchFamily="34" charset="0"/>
              </a:rPr>
              <a:t>3- TeachMeAnatomy.com</a:t>
            </a:r>
            <a:endParaRPr lang="en-GB" sz="1800" dirty="0">
              <a:latin typeface="Calibri" panose="020F0502020204030204" pitchFamily="34" charset="0"/>
            </a:endParaRPr>
          </a:p>
        </p:txBody>
      </p:sp>
      <p:grpSp>
        <p:nvGrpSpPr>
          <p:cNvPr id="22" name="Group 21"/>
          <p:cNvGrpSpPr/>
          <p:nvPr/>
        </p:nvGrpSpPr>
        <p:grpSpPr>
          <a:xfrm>
            <a:off x="3960824" y="5052922"/>
            <a:ext cx="3926752" cy="1538019"/>
            <a:chOff x="3960824" y="4605659"/>
            <a:chExt cx="3926752" cy="1538019"/>
          </a:xfrm>
        </p:grpSpPr>
        <p:grpSp>
          <p:nvGrpSpPr>
            <p:cNvPr id="25" name="Group 24"/>
            <p:cNvGrpSpPr/>
            <p:nvPr/>
          </p:nvGrpSpPr>
          <p:grpSpPr>
            <a:xfrm>
              <a:off x="4003978" y="4770823"/>
              <a:ext cx="3883598" cy="1372855"/>
              <a:chOff x="2927787" y="3661466"/>
              <a:chExt cx="3883598" cy="1372855"/>
            </a:xfrm>
          </p:grpSpPr>
          <p:sp>
            <p:nvSpPr>
              <p:cNvPr id="28" name="TextBox 27"/>
              <p:cNvSpPr txBox="1"/>
              <p:nvPr/>
            </p:nvSpPr>
            <p:spPr>
              <a:xfrm>
                <a:off x="3446711" y="4153307"/>
                <a:ext cx="3364674" cy="384721"/>
              </a:xfrm>
              <a:prstGeom prst="rect">
                <a:avLst/>
              </a:prstGeom>
              <a:noFill/>
              <a:ln>
                <a:noFill/>
              </a:ln>
            </p:spPr>
            <p:txBody>
              <a:bodyPr wrap="square" rtlCol="0">
                <a:spAutoFit/>
              </a:bodyPr>
              <a:lstStyle/>
              <a:p>
                <a:r>
                  <a:rPr lang="en-US" sz="1900" i="1" dirty="0">
                    <a:solidFill>
                      <a:srgbClr val="7BBF26"/>
                    </a:solidFill>
                    <a:latin typeface="+mn-lt"/>
                  </a:rPr>
                  <a:t>anatomyteam436@gmail.com</a:t>
                </a:r>
                <a:endParaRPr lang="en-GB" sz="1900" i="1" dirty="0">
                  <a:solidFill>
                    <a:srgbClr val="7BBF26"/>
                  </a:solidFill>
                  <a:latin typeface="+mn-lt"/>
                </a:endParaRPr>
              </a:p>
            </p:txBody>
          </p:sp>
          <p:pic>
            <p:nvPicPr>
              <p:cNvPr id="29" name="Picture 2" descr="https://d30y9cdsu7xlg0.cloudfront.net/png/12462-200.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7787" y="4113946"/>
                <a:ext cx="448054" cy="4480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Image result for twitt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501" y="4623295"/>
                <a:ext cx="393116" cy="39311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446711" y="4649600"/>
                <a:ext cx="3364674" cy="384721"/>
              </a:xfrm>
              <a:prstGeom prst="rect">
                <a:avLst/>
              </a:prstGeom>
              <a:noFill/>
              <a:ln>
                <a:noFill/>
              </a:ln>
            </p:spPr>
            <p:txBody>
              <a:bodyPr wrap="square" rtlCol="0">
                <a:spAutoFit/>
              </a:bodyPr>
              <a:lstStyle/>
              <a:p>
                <a:r>
                  <a:rPr lang="en-US" sz="1900" i="1" dirty="0">
                    <a:solidFill>
                      <a:srgbClr val="55ACEE"/>
                    </a:solidFill>
                    <a:latin typeface="+mn-lt"/>
                  </a:rPr>
                  <a:t>@anatomy436</a:t>
                </a:r>
                <a:endParaRPr lang="en-GB" sz="1900" i="1" dirty="0">
                  <a:solidFill>
                    <a:srgbClr val="55ACEE"/>
                  </a:solidFill>
                  <a:latin typeface="+mn-lt"/>
                </a:endParaRPr>
              </a:p>
            </p:txBody>
          </p:sp>
          <p:sp>
            <p:nvSpPr>
              <p:cNvPr id="32" name="TextBox 31">
                <a:hlinkClick r:id="rId5"/>
              </p:cNvPr>
              <p:cNvSpPr txBox="1"/>
              <p:nvPr/>
            </p:nvSpPr>
            <p:spPr>
              <a:xfrm>
                <a:off x="3446711" y="3661466"/>
                <a:ext cx="3364674" cy="384721"/>
              </a:xfrm>
              <a:prstGeom prst="rect">
                <a:avLst/>
              </a:prstGeom>
              <a:noFill/>
              <a:ln>
                <a:noFill/>
              </a:ln>
            </p:spPr>
            <p:txBody>
              <a:bodyPr wrap="square" rtlCol="0">
                <a:spAutoFit/>
              </a:bodyPr>
              <a:lstStyle/>
              <a:p>
                <a:r>
                  <a:rPr lang="en-US" sz="1900" i="1" dirty="0">
                    <a:solidFill>
                      <a:srgbClr val="4D0082"/>
                    </a:solidFill>
                    <a:latin typeface="+mn-lt"/>
                  </a:rPr>
                  <a:t>Feedback</a:t>
                </a:r>
                <a:endParaRPr lang="en-GB" sz="1900" i="1" dirty="0">
                  <a:solidFill>
                    <a:srgbClr val="4D0082"/>
                  </a:solidFill>
                  <a:latin typeface="+mn-lt"/>
                </a:endParaRPr>
              </a:p>
            </p:txBody>
          </p:sp>
        </p:grpSp>
        <p:pic>
          <p:nvPicPr>
            <p:cNvPr id="24" name="Picture 2" descr="Image result for google form ic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824" y="4605659"/>
              <a:ext cx="559076" cy="5618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6988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4784"/>
            <a:ext cx="10515600" cy="1325563"/>
          </a:xfrm>
        </p:spPr>
        <p:txBody>
          <a:bodyPr/>
          <a:lstStyle/>
          <a:p>
            <a:r>
              <a:rPr lang="en-US" i="1" dirty="0"/>
              <a:t>Objectives</a:t>
            </a:r>
            <a:endParaRPr lang="en-GB" i="1" dirty="0"/>
          </a:p>
        </p:txBody>
      </p:sp>
      <p:sp>
        <p:nvSpPr>
          <p:cNvPr id="8" name="Content Placeholder 7"/>
          <p:cNvSpPr>
            <a:spLocks noGrp="1"/>
          </p:cNvSpPr>
          <p:nvPr>
            <p:ph idx="1"/>
          </p:nvPr>
        </p:nvSpPr>
        <p:spPr>
          <a:xfrm>
            <a:off x="838200" y="1650347"/>
            <a:ext cx="10515600" cy="4750453"/>
          </a:xfrm>
        </p:spPr>
        <p:txBody>
          <a:bodyPr>
            <a:noAutofit/>
          </a:bodyPr>
          <a:lstStyle/>
          <a:p>
            <a:pPr marL="320040" indent="-320040">
              <a:buNone/>
              <a:defRPr/>
            </a:pPr>
            <a:r>
              <a:rPr lang="en-US" b="1" dirty="0">
                <a:cs typeface="Arial" pitchFamily="34" charset="0"/>
              </a:rPr>
              <a:t>At the end of the lecture, students should be able to:</a:t>
            </a:r>
          </a:p>
          <a:p>
            <a:pPr marL="357188" indent="-357188">
              <a:buFont typeface="Wingdings" panose="05000000000000000000" pitchFamily="2" charset="2"/>
              <a:buChar char="ü"/>
              <a:defRPr/>
            </a:pPr>
            <a:r>
              <a:rPr lang="en-US" dirty="0">
                <a:cs typeface="Arial" pitchFamily="34" charset="0"/>
              </a:rPr>
              <a:t>Describe the </a:t>
            </a:r>
            <a:r>
              <a:rPr lang="en-US" u="sng" dirty="0">
                <a:cs typeface="Arial" pitchFamily="34" charset="0"/>
              </a:rPr>
              <a:t>position</a:t>
            </a:r>
            <a:r>
              <a:rPr lang="en-US" dirty="0">
                <a:cs typeface="Arial" pitchFamily="34" charset="0"/>
              </a:rPr>
              <a:t> of the pituitary gland.</a:t>
            </a:r>
          </a:p>
          <a:p>
            <a:pPr marL="357188" indent="-357188">
              <a:buFont typeface="Wingdings" panose="05000000000000000000" pitchFamily="2" charset="2"/>
              <a:buChar char="ü"/>
              <a:defRPr/>
            </a:pPr>
            <a:r>
              <a:rPr lang="en-US" dirty="0">
                <a:cs typeface="Arial" pitchFamily="34" charset="0"/>
              </a:rPr>
              <a:t>List the </a:t>
            </a:r>
            <a:r>
              <a:rPr lang="en-US" u="sng" dirty="0">
                <a:cs typeface="Arial" pitchFamily="34" charset="0"/>
              </a:rPr>
              <a:t>structures related</a:t>
            </a:r>
            <a:r>
              <a:rPr lang="en-US" dirty="0">
                <a:cs typeface="Arial" pitchFamily="34" charset="0"/>
              </a:rPr>
              <a:t> to the pituitary gland.</a:t>
            </a:r>
          </a:p>
          <a:p>
            <a:pPr marL="357188" indent="-357188">
              <a:buFont typeface="Wingdings" panose="05000000000000000000" pitchFamily="2" charset="2"/>
              <a:buChar char="ü"/>
              <a:defRPr/>
            </a:pPr>
            <a:r>
              <a:rPr lang="en-US" dirty="0">
                <a:cs typeface="Arial" pitchFamily="34" charset="0"/>
              </a:rPr>
              <a:t>Differentiate between the </a:t>
            </a:r>
            <a:r>
              <a:rPr lang="en-US" u="sng" dirty="0">
                <a:cs typeface="Arial" pitchFamily="34" charset="0"/>
              </a:rPr>
              <a:t>lobes</a:t>
            </a:r>
            <a:r>
              <a:rPr lang="en-US" dirty="0">
                <a:cs typeface="Arial" pitchFamily="34" charset="0"/>
              </a:rPr>
              <a:t> of the gland.</a:t>
            </a:r>
          </a:p>
          <a:p>
            <a:pPr marL="357188" indent="-357188">
              <a:buFont typeface="Wingdings" panose="05000000000000000000" pitchFamily="2" charset="2"/>
              <a:buChar char="ü"/>
              <a:defRPr/>
            </a:pPr>
            <a:r>
              <a:rPr lang="en-US" dirty="0">
                <a:cs typeface="Arial" pitchFamily="34" charset="0"/>
              </a:rPr>
              <a:t>Describe the </a:t>
            </a:r>
            <a:r>
              <a:rPr lang="en-US" u="sng" dirty="0">
                <a:cs typeface="Arial" pitchFamily="34" charset="0"/>
              </a:rPr>
              <a:t>blood supply</a:t>
            </a:r>
            <a:r>
              <a:rPr lang="en-US" dirty="0">
                <a:cs typeface="Arial" pitchFamily="34" charset="0"/>
              </a:rPr>
              <a:t> of pituitary gland &amp; the </a:t>
            </a:r>
            <a:r>
              <a:rPr lang="en-US" u="sng" dirty="0">
                <a:cs typeface="Arial" pitchFamily="34" charset="0"/>
              </a:rPr>
              <a:t>hypophyseal portal system</a:t>
            </a:r>
            <a:r>
              <a:rPr lang="en-US" dirty="0">
                <a:cs typeface="Arial" pitchFamily="34" charset="0"/>
              </a:rPr>
              <a:t>.</a:t>
            </a:r>
          </a:p>
        </p:txBody>
      </p:sp>
    </p:spTree>
    <p:extLst>
      <p:ext uri="{BB962C8B-B14F-4D97-AF65-F5344CB8AC3E}">
        <p14:creationId xmlns:p14="http://schemas.microsoft.com/office/powerpoint/2010/main" val="289625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88" y="265727"/>
            <a:ext cx="10515600" cy="1325563"/>
          </a:xfrm>
        </p:spPr>
        <p:txBody>
          <a:bodyPr>
            <a:normAutofit/>
          </a:bodyPr>
          <a:lstStyle/>
          <a:p>
            <a:r>
              <a:rPr lang="en-US" sz="3200" b="1" dirty="0">
                <a:ea typeface="Arial" charset="0"/>
                <a:cs typeface="Arial" charset="0"/>
              </a:rPr>
              <a:t>Pituitary Gland </a:t>
            </a:r>
            <a:r>
              <a:rPr lang="ar-SA" altLang="en-US" sz="2100" dirty="0">
                <a:solidFill>
                  <a:schemeClr val="bg1">
                    <a:lumMod val="50000"/>
                  </a:schemeClr>
                </a:solidFill>
                <a:latin typeface="+mn-lt"/>
                <a:cs typeface="Arial" panose="020B0604020202020204" pitchFamily="34" charset="0"/>
              </a:rPr>
              <a:t>الغدة النخامية</a:t>
            </a:r>
            <a:r>
              <a:rPr lang="en-US" altLang="en-US" sz="2100" dirty="0">
                <a:solidFill>
                  <a:schemeClr val="bg1">
                    <a:lumMod val="50000"/>
                  </a:schemeClr>
                </a:solidFill>
                <a:latin typeface="+mn-lt"/>
              </a:rPr>
              <a:t> </a:t>
            </a:r>
            <a:br>
              <a:rPr lang="en-US" sz="3200" b="1" dirty="0">
                <a:ea typeface="Arial" charset="0"/>
                <a:cs typeface="Arial" charset="0"/>
              </a:rPr>
            </a:br>
            <a:r>
              <a:rPr lang="en-US" sz="3200" b="1" dirty="0">
                <a:ea typeface="Arial" charset="0"/>
                <a:cs typeface="Arial" charset="0"/>
              </a:rPr>
              <a:t>(</a:t>
            </a:r>
            <a:r>
              <a:rPr lang="en-US" sz="1600" dirty="0">
                <a:solidFill>
                  <a:schemeClr val="bg1">
                    <a:lumMod val="50000"/>
                  </a:schemeClr>
                </a:solidFill>
                <a:ea typeface="Arial" charset="0"/>
                <a:cs typeface="Arial" charset="0"/>
              </a:rPr>
              <a:t>also called </a:t>
            </a:r>
            <a:r>
              <a:rPr lang="en-US" sz="3200" b="1" dirty="0">
                <a:ea typeface="Arial" charset="0"/>
                <a:cs typeface="Arial" charset="0"/>
              </a:rPr>
              <a:t>Hypophysis </a:t>
            </a:r>
            <a:r>
              <a:rPr lang="en-US" sz="3200" b="1" dirty="0" err="1">
                <a:ea typeface="Arial" charset="0"/>
                <a:cs typeface="Arial" charset="0"/>
              </a:rPr>
              <a:t>Cerebri</a:t>
            </a:r>
            <a:r>
              <a:rPr lang="en-US" sz="3200" b="1" dirty="0">
                <a:ea typeface="Arial" charset="0"/>
                <a:cs typeface="Arial" charset="0"/>
              </a:rPr>
              <a:t>)</a:t>
            </a:r>
          </a:p>
        </p:txBody>
      </p:sp>
      <p:sp>
        <p:nvSpPr>
          <p:cNvPr id="3" name="Content Placeholder 2"/>
          <p:cNvSpPr>
            <a:spLocks noGrp="1"/>
          </p:cNvSpPr>
          <p:nvPr>
            <p:ph idx="1"/>
          </p:nvPr>
        </p:nvSpPr>
        <p:spPr>
          <a:xfrm>
            <a:off x="505980" y="1726275"/>
            <a:ext cx="6735119" cy="4351338"/>
          </a:xfrm>
        </p:spPr>
        <p:txBody>
          <a:bodyPr>
            <a:normAutofit/>
          </a:bodyPr>
          <a:lstStyle/>
          <a:p>
            <a:pPr>
              <a:buFont typeface="Courier New" panose="02070309020205020404" pitchFamily="49" charset="0"/>
              <a:buChar char="o"/>
              <a:defRPr/>
            </a:pPr>
            <a:r>
              <a:rPr lang="en-US" sz="2400" dirty="0">
                <a:cs typeface="Arial" pitchFamily="34" charset="0"/>
              </a:rPr>
              <a:t>It is referred to as the </a:t>
            </a:r>
            <a:r>
              <a:rPr lang="en-US" sz="2400" b="1" dirty="0">
                <a:cs typeface="Arial" pitchFamily="34" charset="0"/>
              </a:rPr>
              <a:t>master</a:t>
            </a:r>
            <a:r>
              <a:rPr lang="en-US" sz="2400" dirty="0">
                <a:cs typeface="Arial" pitchFamily="34" charset="0"/>
              </a:rPr>
              <a:t> of endocrine glands.</a:t>
            </a:r>
          </a:p>
          <a:p>
            <a:pPr>
              <a:buFont typeface="Courier New" panose="02070309020205020404" pitchFamily="49" charset="0"/>
              <a:buChar char="o"/>
              <a:defRPr/>
            </a:pPr>
            <a:r>
              <a:rPr lang="en-US" sz="2400" dirty="0">
                <a:cs typeface="Arial" pitchFamily="34" charset="0"/>
              </a:rPr>
              <a:t>It is a small oval structure 1 cm in diameter.   </a:t>
            </a:r>
          </a:p>
          <a:p>
            <a:pPr>
              <a:buFont typeface="Courier New" panose="02070309020205020404" pitchFamily="49" charset="0"/>
              <a:buChar char="o"/>
              <a:defRPr/>
            </a:pPr>
            <a:r>
              <a:rPr lang="en-US" sz="2400" dirty="0">
                <a:cs typeface="Arial" pitchFamily="34" charset="0"/>
              </a:rPr>
              <a:t>It doubles its size during pregnancy.</a:t>
            </a:r>
          </a:p>
        </p:txBody>
      </p:sp>
      <p:pic>
        <p:nvPicPr>
          <p:cNvPr id="4" name="Picture 2" descr="C:\Documents and Settings\user1\My Documents\My Pictures\PITUIT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131851" y="867218"/>
            <a:ext cx="3013683" cy="2154021"/>
          </a:xfrm>
          <a:prstGeom prst="rect">
            <a:avLst/>
          </a:prstGeom>
        </p:spPr>
      </p:pic>
      <p:grpSp>
        <p:nvGrpSpPr>
          <p:cNvPr id="24" name="Group 23">
            <a:extLst>
              <a:ext uri="{FF2B5EF4-FFF2-40B4-BE49-F238E27FC236}">
                <a16:creationId xmlns:a16="http://schemas.microsoft.com/office/drawing/2014/main" id="{73A7B083-67EE-4A17-99F0-73F3BF7FFBDE}"/>
              </a:ext>
            </a:extLst>
          </p:cNvPr>
          <p:cNvGrpSpPr/>
          <p:nvPr/>
        </p:nvGrpSpPr>
        <p:grpSpPr>
          <a:xfrm>
            <a:off x="767554" y="3732047"/>
            <a:ext cx="4011799" cy="2919394"/>
            <a:chOff x="9644269" y="325992"/>
            <a:chExt cx="4011799" cy="3222441"/>
          </a:xfrm>
        </p:grpSpPr>
        <p:pic>
          <p:nvPicPr>
            <p:cNvPr id="1029" name="Picture 5" descr="Image result for pituitary gland">
              <a:extLst>
                <a:ext uri="{FF2B5EF4-FFF2-40B4-BE49-F238E27FC236}">
                  <a16:creationId xmlns:a16="http://schemas.microsoft.com/office/drawing/2014/main" id="{745DBE8E-06DF-46E6-A932-2539F2A13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269" y="325992"/>
              <a:ext cx="4011799" cy="32224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143F64-8D4D-4C1D-B287-9F5EE46A8A76}"/>
                </a:ext>
              </a:extLst>
            </p:cNvPr>
            <p:cNvSpPr txBox="1"/>
            <p:nvPr/>
          </p:nvSpPr>
          <p:spPr>
            <a:xfrm>
              <a:off x="10493354" y="2998996"/>
              <a:ext cx="612668" cy="338554"/>
            </a:xfrm>
            <a:prstGeom prst="rect">
              <a:avLst/>
            </a:prstGeom>
            <a:noFill/>
          </p:spPr>
          <p:txBody>
            <a:bodyPr wrap="none" rtlCol="0">
              <a:spAutoFit/>
            </a:bodyPr>
            <a:lstStyle/>
            <a:p>
              <a:r>
                <a:rPr lang="en-GB" sz="1600" dirty="0">
                  <a:solidFill>
                    <a:schemeClr val="bg1">
                      <a:lumMod val="50000"/>
                    </a:schemeClr>
                  </a:solidFill>
                  <a:latin typeface="+mn-lt"/>
                </a:rPr>
                <a:t>Extra</a:t>
              </a:r>
            </a:p>
          </p:txBody>
        </p:sp>
        <p:sp>
          <p:nvSpPr>
            <p:cNvPr id="7" name="Oval 6">
              <a:extLst>
                <a:ext uri="{FF2B5EF4-FFF2-40B4-BE49-F238E27FC236}">
                  <a16:creationId xmlns:a16="http://schemas.microsoft.com/office/drawing/2014/main" id="{2302CF11-CC4F-436C-A25D-CB724C56A82E}"/>
                </a:ext>
              </a:extLst>
            </p:cNvPr>
            <p:cNvSpPr/>
            <p:nvPr/>
          </p:nvSpPr>
          <p:spPr>
            <a:xfrm>
              <a:off x="11883887" y="1743006"/>
              <a:ext cx="616226" cy="531056"/>
            </a:xfrm>
            <a:prstGeom prst="ellipse">
              <a:avLst/>
            </a:prstGeom>
            <a:noFill/>
            <a:ln w="76200">
              <a:solidFill>
                <a:srgbClr val="B4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24A98D0A-527D-4965-9ED7-B42F67C9F524}"/>
              </a:ext>
            </a:extLst>
          </p:cNvPr>
          <p:cNvGrpSpPr/>
          <p:nvPr/>
        </p:nvGrpSpPr>
        <p:grpSpPr>
          <a:xfrm>
            <a:off x="5234110" y="3622730"/>
            <a:ext cx="6632711" cy="3235270"/>
            <a:chOff x="5251176" y="3429000"/>
            <a:chExt cx="6632711" cy="3377737"/>
          </a:xfrm>
        </p:grpSpPr>
        <p:sp>
          <p:nvSpPr>
            <p:cNvPr id="11" name="Round Same Side Corner Rectangle 8">
              <a:extLst>
                <a:ext uri="{FF2B5EF4-FFF2-40B4-BE49-F238E27FC236}">
                  <a16:creationId xmlns:a16="http://schemas.microsoft.com/office/drawing/2014/main" id="{D6FBBF5E-CA0E-4A62-96A2-D049F33CE074}"/>
                </a:ext>
              </a:extLst>
            </p:cNvPr>
            <p:cNvSpPr/>
            <p:nvPr/>
          </p:nvSpPr>
          <p:spPr>
            <a:xfrm>
              <a:off x="5848462" y="3470252"/>
              <a:ext cx="2266122" cy="240676"/>
            </a:xfrm>
            <a:prstGeom prst="round2Same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 Same Side Corner Rectangle 9">
              <a:extLst>
                <a:ext uri="{FF2B5EF4-FFF2-40B4-BE49-F238E27FC236}">
                  <a16:creationId xmlns:a16="http://schemas.microsoft.com/office/drawing/2014/main" id="{0F9550C9-77DF-40C8-9825-E2C48580D84B}"/>
                </a:ext>
              </a:extLst>
            </p:cNvPr>
            <p:cNvSpPr/>
            <p:nvPr/>
          </p:nvSpPr>
          <p:spPr>
            <a:xfrm>
              <a:off x="8875644" y="3470252"/>
              <a:ext cx="2935891" cy="210532"/>
            </a:xfrm>
            <a:prstGeom prst="round2SameRect">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8139C7BE-132F-4559-A4E3-EC8C8B40FEB1}"/>
                </a:ext>
              </a:extLst>
            </p:cNvPr>
            <p:cNvSpPr/>
            <p:nvPr/>
          </p:nvSpPr>
          <p:spPr>
            <a:xfrm>
              <a:off x="5478167" y="3436194"/>
              <a:ext cx="3033041" cy="307777"/>
            </a:xfrm>
            <a:prstGeom prst="rect">
              <a:avLst/>
            </a:prstGeom>
            <a:noFill/>
          </p:spPr>
          <p:txBody>
            <a:bodyPr wrap="square">
              <a:spAutoFit/>
            </a:bodyPr>
            <a:lstStyle/>
            <a:p>
              <a:pPr algn="ctr" eaLnBrk="1" hangingPunct="1"/>
              <a:r>
                <a:rPr lang="en-US" altLang="x-none" i="1" dirty="0">
                  <a:latin typeface="+mn-lt"/>
                </a:rPr>
                <a:t>X-RAY SKULL: LATERAL VIEW</a:t>
              </a:r>
            </a:p>
          </p:txBody>
        </p:sp>
        <p:sp>
          <p:nvSpPr>
            <p:cNvPr id="14" name="Rectangle 13">
              <a:extLst>
                <a:ext uri="{FF2B5EF4-FFF2-40B4-BE49-F238E27FC236}">
                  <a16:creationId xmlns:a16="http://schemas.microsoft.com/office/drawing/2014/main" id="{67C0B2BC-4A10-4746-A574-E002EB332F17}"/>
                </a:ext>
              </a:extLst>
            </p:cNvPr>
            <p:cNvSpPr/>
            <p:nvPr/>
          </p:nvSpPr>
          <p:spPr>
            <a:xfrm>
              <a:off x="8922922" y="3429000"/>
              <a:ext cx="2848857" cy="307777"/>
            </a:xfrm>
            <a:prstGeom prst="rect">
              <a:avLst/>
            </a:prstGeom>
          </p:spPr>
          <p:txBody>
            <a:bodyPr wrap="none">
              <a:spAutoFit/>
            </a:bodyPr>
            <a:lstStyle/>
            <a:p>
              <a:pPr algn="ctr">
                <a:defRPr/>
              </a:pPr>
              <a:r>
                <a:rPr lang="en-US" i="1" dirty="0">
                  <a:latin typeface="+mn-lt"/>
                </a:rPr>
                <a:t>SAGITTAL SECTION OF HEAD &amp; NECK</a:t>
              </a:r>
            </a:p>
          </p:txBody>
        </p:sp>
        <p:pic>
          <p:nvPicPr>
            <p:cNvPr id="9" name="Picture 8">
              <a:extLst>
                <a:ext uri="{FF2B5EF4-FFF2-40B4-BE49-F238E27FC236}">
                  <a16:creationId xmlns:a16="http://schemas.microsoft.com/office/drawing/2014/main" id="{97D59961-D03D-4BA5-85EE-C2B5B26F4449}"/>
                </a:ext>
              </a:extLst>
            </p:cNvPr>
            <p:cNvPicPr>
              <a:picLocks noChangeAspect="1"/>
            </p:cNvPicPr>
            <p:nvPr/>
          </p:nvPicPr>
          <p:blipFill>
            <a:blip r:embed="rId4"/>
            <a:stretch>
              <a:fillRect/>
            </a:stretch>
          </p:blipFill>
          <p:spPr>
            <a:xfrm>
              <a:off x="5251176" y="3730090"/>
              <a:ext cx="6632711" cy="3076647"/>
            </a:xfrm>
            <a:prstGeom prst="rect">
              <a:avLst/>
            </a:prstGeom>
          </p:spPr>
        </p:pic>
      </p:grpSp>
      <p:sp>
        <p:nvSpPr>
          <p:cNvPr id="5" name="TextBox 4">
            <a:extLst>
              <a:ext uri="{FF2B5EF4-FFF2-40B4-BE49-F238E27FC236}">
                <a16:creationId xmlns:a16="http://schemas.microsoft.com/office/drawing/2014/main" id="{B6903881-0AEE-4F5F-8160-DE424325CE22}"/>
              </a:ext>
            </a:extLst>
          </p:cNvPr>
          <p:cNvSpPr txBox="1"/>
          <p:nvPr/>
        </p:nvSpPr>
        <p:spPr>
          <a:xfrm>
            <a:off x="602060" y="3053860"/>
            <a:ext cx="8303796" cy="523220"/>
          </a:xfrm>
          <a:prstGeom prst="rect">
            <a:avLst/>
          </a:prstGeom>
          <a:noFill/>
        </p:spPr>
        <p:txBody>
          <a:bodyPr wrap="square" rtlCol="0">
            <a:spAutoFit/>
          </a:bodyPr>
          <a:lstStyle/>
          <a:p>
            <a:r>
              <a:rPr lang="en-US" dirty="0">
                <a:solidFill>
                  <a:srgbClr val="92D050"/>
                </a:solidFill>
                <a:latin typeface="+mn-lt"/>
              </a:rPr>
              <a:t>A women experiences changes in her hormone levels during menstruation (</a:t>
            </a:r>
            <a:r>
              <a:rPr lang="en-GB" dirty="0" err="1">
                <a:solidFill>
                  <a:srgbClr val="92D050"/>
                </a:solidFill>
                <a:latin typeface="+mn-lt"/>
              </a:rPr>
              <a:t>ال</a:t>
            </a:r>
            <a:r>
              <a:rPr lang="ar-AE" dirty="0">
                <a:solidFill>
                  <a:srgbClr val="92D050"/>
                </a:solidFill>
                <a:latin typeface="+mn-lt"/>
              </a:rPr>
              <a:t>ح</a:t>
            </a:r>
            <a:r>
              <a:rPr lang="en-GB" dirty="0" err="1">
                <a:solidFill>
                  <a:srgbClr val="92D050"/>
                </a:solidFill>
                <a:latin typeface="+mn-lt"/>
              </a:rPr>
              <a:t>يض</a:t>
            </a:r>
            <a:r>
              <a:rPr lang="en-US" dirty="0">
                <a:solidFill>
                  <a:srgbClr val="92D050"/>
                </a:solidFill>
                <a:latin typeface="+mn-lt"/>
              </a:rPr>
              <a:t>), pregnancy (</a:t>
            </a:r>
            <a:r>
              <a:rPr lang="ar-AE" dirty="0">
                <a:solidFill>
                  <a:srgbClr val="92D050"/>
                </a:solidFill>
                <a:latin typeface="+mn-lt"/>
              </a:rPr>
              <a:t>ا</a:t>
            </a:r>
            <a:r>
              <a:rPr lang="en-GB" dirty="0">
                <a:solidFill>
                  <a:srgbClr val="92D050"/>
                </a:solidFill>
                <a:latin typeface="+mn-lt"/>
              </a:rPr>
              <a:t>ل</a:t>
            </a:r>
            <a:r>
              <a:rPr lang="ar-AE" dirty="0">
                <a:solidFill>
                  <a:srgbClr val="92D050"/>
                </a:solidFill>
                <a:latin typeface="+mn-lt"/>
              </a:rPr>
              <a:t>ح</a:t>
            </a:r>
            <a:r>
              <a:rPr lang="en-GB" dirty="0">
                <a:solidFill>
                  <a:srgbClr val="92D050"/>
                </a:solidFill>
                <a:latin typeface="+mn-lt"/>
              </a:rPr>
              <a:t>م</a:t>
            </a:r>
            <a:r>
              <a:rPr lang="ar-AE" dirty="0">
                <a:solidFill>
                  <a:srgbClr val="92D050"/>
                </a:solidFill>
                <a:latin typeface="+mn-lt"/>
              </a:rPr>
              <a:t>ل</a:t>
            </a:r>
            <a:r>
              <a:rPr lang="en-US" dirty="0">
                <a:solidFill>
                  <a:srgbClr val="92D050"/>
                </a:solidFill>
                <a:latin typeface="+mn-lt"/>
              </a:rPr>
              <a:t>), lactation (</a:t>
            </a:r>
            <a:r>
              <a:rPr lang="ar-AE" dirty="0">
                <a:solidFill>
                  <a:srgbClr val="92D050"/>
                </a:solidFill>
                <a:latin typeface="+mn-lt"/>
              </a:rPr>
              <a:t>ا</a:t>
            </a:r>
            <a:r>
              <a:rPr lang="en-GB" dirty="0">
                <a:solidFill>
                  <a:srgbClr val="92D050"/>
                </a:solidFill>
                <a:latin typeface="+mn-lt"/>
              </a:rPr>
              <a:t>ل</a:t>
            </a:r>
            <a:r>
              <a:rPr lang="ar-AE" dirty="0">
                <a:solidFill>
                  <a:srgbClr val="92D050"/>
                </a:solidFill>
                <a:latin typeface="+mn-lt"/>
              </a:rPr>
              <a:t>ر</a:t>
            </a:r>
            <a:r>
              <a:rPr lang="en-GB" dirty="0">
                <a:solidFill>
                  <a:srgbClr val="92D050"/>
                </a:solidFill>
                <a:latin typeface="+mn-lt"/>
              </a:rPr>
              <a:t>ض</a:t>
            </a:r>
            <a:r>
              <a:rPr lang="ar-AE" dirty="0">
                <a:solidFill>
                  <a:srgbClr val="92D050"/>
                </a:solidFill>
                <a:latin typeface="+mn-lt"/>
              </a:rPr>
              <a:t>ا</a:t>
            </a:r>
            <a:r>
              <a:rPr lang="en-GB" dirty="0">
                <a:solidFill>
                  <a:srgbClr val="92D050"/>
                </a:solidFill>
                <a:latin typeface="+mn-lt"/>
              </a:rPr>
              <a:t>ع</a:t>
            </a:r>
            <a:r>
              <a:rPr lang="ar-AE" dirty="0">
                <a:solidFill>
                  <a:srgbClr val="92D050"/>
                </a:solidFill>
                <a:latin typeface="+mn-lt"/>
              </a:rPr>
              <a:t>ة</a:t>
            </a:r>
            <a:r>
              <a:rPr lang="en-US" dirty="0">
                <a:solidFill>
                  <a:srgbClr val="92D050"/>
                </a:solidFill>
                <a:latin typeface="+mn-lt"/>
              </a:rPr>
              <a:t>), and menopause (</a:t>
            </a:r>
            <a:r>
              <a:rPr lang="ar-AE" dirty="0">
                <a:solidFill>
                  <a:srgbClr val="92D050"/>
                </a:solidFill>
                <a:latin typeface="+mn-lt"/>
              </a:rPr>
              <a:t>س</a:t>
            </a:r>
            <a:r>
              <a:rPr lang="en-GB" dirty="0">
                <a:solidFill>
                  <a:srgbClr val="92D050"/>
                </a:solidFill>
                <a:latin typeface="+mn-lt"/>
              </a:rPr>
              <a:t>ن </a:t>
            </a:r>
            <a:r>
              <a:rPr lang="ar-AE" dirty="0">
                <a:solidFill>
                  <a:srgbClr val="92D050"/>
                </a:solidFill>
                <a:latin typeface="+mn-lt"/>
              </a:rPr>
              <a:t>ا</a:t>
            </a:r>
            <a:r>
              <a:rPr lang="en-GB" dirty="0">
                <a:solidFill>
                  <a:srgbClr val="92D050"/>
                </a:solidFill>
                <a:latin typeface="+mn-lt"/>
              </a:rPr>
              <a:t>ل</a:t>
            </a:r>
            <a:r>
              <a:rPr lang="ar-AE" dirty="0">
                <a:solidFill>
                  <a:srgbClr val="92D050"/>
                </a:solidFill>
                <a:latin typeface="+mn-lt"/>
              </a:rPr>
              <a:t>ي</a:t>
            </a:r>
            <a:r>
              <a:rPr lang="en-GB" dirty="0">
                <a:solidFill>
                  <a:srgbClr val="92D050"/>
                </a:solidFill>
                <a:latin typeface="+mn-lt"/>
              </a:rPr>
              <a:t>أ</a:t>
            </a:r>
            <a:r>
              <a:rPr lang="ar-AE" dirty="0">
                <a:solidFill>
                  <a:srgbClr val="92D050"/>
                </a:solidFill>
                <a:latin typeface="+mn-lt"/>
              </a:rPr>
              <a:t>س</a:t>
            </a:r>
            <a:r>
              <a:rPr lang="en-US" dirty="0">
                <a:solidFill>
                  <a:srgbClr val="92D050"/>
                </a:solidFill>
                <a:latin typeface="+mn-lt"/>
              </a:rPr>
              <a:t>). But only the pituitary gland will only increase in size during pregnancy</a:t>
            </a:r>
            <a:endParaRPr lang="en-GB" dirty="0">
              <a:solidFill>
                <a:srgbClr val="92D050"/>
              </a:solidFill>
              <a:latin typeface="+mn-lt"/>
            </a:endParaRPr>
          </a:p>
        </p:txBody>
      </p:sp>
    </p:spTree>
    <p:extLst>
      <p:ext uri="{BB962C8B-B14F-4D97-AF65-F5344CB8AC3E}">
        <p14:creationId xmlns:p14="http://schemas.microsoft.com/office/powerpoint/2010/main" val="197322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7033" y="2111426"/>
            <a:ext cx="4086756" cy="3323987"/>
          </a:xfrm>
          <a:prstGeom prst="rect">
            <a:avLst/>
          </a:prstGeom>
        </p:spPr>
        <p:txBody>
          <a:bodyPr wrap="square">
            <a:spAutoFit/>
          </a:bodyPr>
          <a:lstStyle/>
          <a:p>
            <a:pPr marL="285750" indent="-285750" eaLnBrk="1" hangingPunct="1">
              <a:lnSpc>
                <a:spcPct val="150000"/>
              </a:lnSpc>
              <a:buFont typeface="Courier New" panose="02070309020205020404" pitchFamily="49" charset="0"/>
              <a:buChar char="o"/>
            </a:pPr>
            <a:r>
              <a:rPr lang="en-US" altLang="x-none" sz="2000" dirty="0">
                <a:solidFill>
                  <a:schemeClr val="tx1"/>
                </a:solidFill>
                <a:latin typeface="+mn-lt"/>
                <a:ea typeface="Arial" charset="0"/>
                <a:cs typeface="Arial" charset="0"/>
              </a:rPr>
              <a:t>It lies in the </a:t>
            </a:r>
            <a:r>
              <a:rPr lang="en-US" altLang="x-none" sz="2000" b="1" dirty="0">
                <a:solidFill>
                  <a:schemeClr val="tx1"/>
                </a:solidFill>
                <a:latin typeface="+mn-lt"/>
                <a:ea typeface="Arial" charset="0"/>
                <a:cs typeface="Arial" charset="0"/>
              </a:rPr>
              <a:t>middle</a:t>
            </a:r>
            <a:r>
              <a:rPr lang="en-US" altLang="x-none" sz="2000" dirty="0">
                <a:solidFill>
                  <a:schemeClr val="tx1"/>
                </a:solidFill>
                <a:latin typeface="+mn-lt"/>
                <a:ea typeface="Arial" charset="0"/>
                <a:cs typeface="Arial" charset="0"/>
              </a:rPr>
              <a:t> cranial fossa.</a:t>
            </a:r>
          </a:p>
          <a:p>
            <a:pPr marL="285750" indent="-285750">
              <a:lnSpc>
                <a:spcPct val="150000"/>
              </a:lnSpc>
              <a:buFont typeface="Courier New" panose="02070309020205020404" pitchFamily="49" charset="0"/>
              <a:buChar char="o"/>
            </a:pPr>
            <a:r>
              <a:rPr lang="en-US" sz="2000" dirty="0">
                <a:solidFill>
                  <a:schemeClr val="tx1"/>
                </a:solidFill>
                <a:latin typeface="+mn-lt"/>
                <a:cs typeface="Arial" pitchFamily="34" charset="0"/>
              </a:rPr>
              <a:t>It is well protected in </a:t>
            </a:r>
            <a:r>
              <a:rPr lang="en-US" sz="2000" dirty="0" err="1">
                <a:solidFill>
                  <a:schemeClr val="tx1"/>
                </a:solidFill>
                <a:latin typeface="+mn-lt"/>
                <a:cs typeface="Arial" pitchFamily="34" charset="0"/>
              </a:rPr>
              <a:t>sella</a:t>
            </a:r>
            <a:r>
              <a:rPr lang="en-US" sz="2000" dirty="0">
                <a:solidFill>
                  <a:schemeClr val="tx1"/>
                </a:solidFill>
                <a:latin typeface="+mn-lt"/>
                <a:cs typeface="Arial" pitchFamily="34" charset="0"/>
              </a:rPr>
              <a:t> turcica* (</a:t>
            </a:r>
            <a:r>
              <a:rPr lang="en-US" sz="2000" b="1" dirty="0">
                <a:solidFill>
                  <a:schemeClr val="tx1"/>
                </a:solidFill>
                <a:latin typeface="+mn-lt"/>
                <a:cs typeface="Arial" pitchFamily="34" charset="0"/>
              </a:rPr>
              <a:t>hypophyseal fossa</a:t>
            </a:r>
            <a:r>
              <a:rPr lang="en-US" sz="2000" dirty="0">
                <a:solidFill>
                  <a:schemeClr val="tx1"/>
                </a:solidFill>
                <a:latin typeface="+mn-lt"/>
                <a:cs typeface="Arial" pitchFamily="34" charset="0"/>
              </a:rPr>
              <a:t>) of  body of </a:t>
            </a:r>
            <a:r>
              <a:rPr lang="en-US" sz="2000" b="1" dirty="0">
                <a:solidFill>
                  <a:schemeClr val="tx1"/>
                </a:solidFill>
                <a:latin typeface="+mn-lt"/>
                <a:cs typeface="Arial" pitchFamily="34" charset="0"/>
              </a:rPr>
              <a:t>sphenoid</a:t>
            </a:r>
          </a:p>
          <a:p>
            <a:pPr marL="285750" indent="-285750">
              <a:lnSpc>
                <a:spcPct val="150000"/>
              </a:lnSpc>
              <a:buFont typeface="Courier New" panose="02070309020205020404" pitchFamily="49" charset="0"/>
              <a:buChar char="o"/>
            </a:pPr>
            <a:r>
              <a:rPr lang="en-US" sz="2000" dirty="0">
                <a:solidFill>
                  <a:srgbClr val="C00000"/>
                </a:solidFill>
                <a:latin typeface="+mn-lt"/>
                <a:cs typeface="Arial" pitchFamily="34" charset="0"/>
              </a:rPr>
              <a:t>It lies between optic chiasma (</a:t>
            </a:r>
            <a:r>
              <a:rPr lang="en-US" sz="2000" i="1" dirty="0">
                <a:solidFill>
                  <a:srgbClr val="C00000"/>
                </a:solidFill>
                <a:latin typeface="+mn-lt"/>
                <a:cs typeface="Arial" pitchFamily="34" charset="0"/>
              </a:rPr>
              <a:t>anteriorly</a:t>
            </a:r>
            <a:r>
              <a:rPr lang="en-US" sz="2000" dirty="0">
                <a:solidFill>
                  <a:srgbClr val="C00000"/>
                </a:solidFill>
                <a:latin typeface="+mn-lt"/>
                <a:cs typeface="Arial" pitchFamily="34" charset="0"/>
              </a:rPr>
              <a:t>) &amp; mamillary bodies** (</a:t>
            </a:r>
            <a:r>
              <a:rPr lang="en-US" sz="2000" i="1" dirty="0">
                <a:solidFill>
                  <a:srgbClr val="C00000"/>
                </a:solidFill>
                <a:latin typeface="+mn-lt"/>
                <a:cs typeface="Arial" pitchFamily="34" charset="0"/>
              </a:rPr>
              <a:t>posteriorly</a:t>
            </a:r>
            <a:r>
              <a:rPr lang="en-US" sz="2000" dirty="0">
                <a:solidFill>
                  <a:srgbClr val="C00000"/>
                </a:solidFill>
                <a:latin typeface="+mn-lt"/>
                <a:cs typeface="Arial" pitchFamily="34" charset="0"/>
              </a:rPr>
              <a:t>).</a:t>
            </a:r>
          </a:p>
        </p:txBody>
      </p:sp>
      <p:sp>
        <p:nvSpPr>
          <p:cNvPr id="7" name="Round Same Side Corner Rectangle 6"/>
          <p:cNvSpPr/>
          <p:nvPr/>
        </p:nvSpPr>
        <p:spPr>
          <a:xfrm>
            <a:off x="673890" y="2038672"/>
            <a:ext cx="4594351" cy="3462216"/>
          </a:xfrm>
          <a:prstGeom prst="round2SameRect">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itle 1">
            <a:extLst>
              <a:ext uri="{FF2B5EF4-FFF2-40B4-BE49-F238E27FC236}">
                <a16:creationId xmlns:a16="http://schemas.microsoft.com/office/drawing/2014/main" id="{D0424415-5B03-499F-92B5-CF2D3B645AC8}"/>
              </a:ext>
            </a:extLst>
          </p:cNvPr>
          <p:cNvSpPr txBox="1">
            <a:spLocks/>
          </p:cNvSpPr>
          <p:nvPr/>
        </p:nvSpPr>
        <p:spPr>
          <a:xfrm>
            <a:off x="759934" y="5578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ea typeface="Arial" charset="0"/>
                <a:cs typeface="Arial" charset="0"/>
              </a:rPr>
              <a:t>Pituitary Gland</a:t>
            </a:r>
            <a:br>
              <a:rPr lang="en-US" sz="3200" dirty="0">
                <a:ea typeface="Arial" charset="0"/>
                <a:cs typeface="Arial" charset="0"/>
              </a:rPr>
            </a:br>
            <a:r>
              <a:rPr lang="en-US" sz="3200" b="1" dirty="0">
                <a:ea typeface="Arial" charset="0"/>
                <a:cs typeface="Arial" charset="0"/>
              </a:rPr>
              <a:t>Position</a:t>
            </a:r>
          </a:p>
        </p:txBody>
      </p:sp>
      <p:cxnSp>
        <p:nvCxnSpPr>
          <p:cNvPr id="33" name="Straight Connector 32">
            <a:extLst>
              <a:ext uri="{FF2B5EF4-FFF2-40B4-BE49-F238E27FC236}">
                <a16:creationId xmlns:a16="http://schemas.microsoft.com/office/drawing/2014/main" id="{A0C3945B-AE7A-4D16-AE8F-A34CD6A8E1F0}"/>
              </a:ext>
            </a:extLst>
          </p:cNvPr>
          <p:cNvCxnSpPr/>
          <p:nvPr/>
        </p:nvCxnSpPr>
        <p:spPr>
          <a:xfrm>
            <a:off x="3536722" y="2983467"/>
            <a:ext cx="1224000" cy="0"/>
          </a:xfrm>
          <a:prstGeom prst="line">
            <a:avLst/>
          </a:prstGeom>
          <a:ln w="28575">
            <a:solidFill>
              <a:srgbClr val="9900CC"/>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19C6D929-F767-4E23-B24E-3D8D413A4CD2}"/>
              </a:ext>
            </a:extLst>
          </p:cNvPr>
          <p:cNvPicPr>
            <a:picLocks noChangeAspect="1"/>
          </p:cNvPicPr>
          <p:nvPr/>
        </p:nvPicPr>
        <p:blipFill>
          <a:blip r:embed="rId2"/>
          <a:stretch>
            <a:fillRect/>
          </a:stretch>
        </p:blipFill>
        <p:spPr>
          <a:xfrm>
            <a:off x="9222442" y="455727"/>
            <a:ext cx="2707802" cy="2894653"/>
          </a:xfrm>
          <a:prstGeom prst="rect">
            <a:avLst/>
          </a:prstGeom>
        </p:spPr>
      </p:pic>
      <p:grpSp>
        <p:nvGrpSpPr>
          <p:cNvPr id="50" name="Group 49">
            <a:extLst>
              <a:ext uri="{FF2B5EF4-FFF2-40B4-BE49-F238E27FC236}">
                <a16:creationId xmlns:a16="http://schemas.microsoft.com/office/drawing/2014/main" id="{6F5BC428-7DD7-431A-9D06-34E0DF9D1D46}"/>
              </a:ext>
            </a:extLst>
          </p:cNvPr>
          <p:cNvGrpSpPr/>
          <p:nvPr/>
        </p:nvGrpSpPr>
        <p:grpSpPr>
          <a:xfrm>
            <a:off x="5711626" y="455727"/>
            <a:ext cx="3067431" cy="2893325"/>
            <a:chOff x="5641221" y="3628482"/>
            <a:chExt cx="2601097" cy="2796418"/>
          </a:xfrm>
        </p:grpSpPr>
        <p:pic>
          <p:nvPicPr>
            <p:cNvPr id="42" name="Picture 41">
              <a:extLst>
                <a:ext uri="{FF2B5EF4-FFF2-40B4-BE49-F238E27FC236}">
                  <a16:creationId xmlns:a16="http://schemas.microsoft.com/office/drawing/2014/main" id="{291ACEE1-27B9-407F-B769-7B2251F632CC}"/>
                </a:ext>
              </a:extLst>
            </p:cNvPr>
            <p:cNvPicPr>
              <a:picLocks noChangeAspect="1"/>
            </p:cNvPicPr>
            <p:nvPr/>
          </p:nvPicPr>
          <p:blipFill>
            <a:blip r:embed="rId3"/>
            <a:stretch>
              <a:fillRect/>
            </a:stretch>
          </p:blipFill>
          <p:spPr>
            <a:xfrm>
              <a:off x="5641221" y="3628482"/>
              <a:ext cx="2601097" cy="2796418"/>
            </a:xfrm>
            <a:prstGeom prst="rect">
              <a:avLst/>
            </a:prstGeom>
          </p:spPr>
        </p:pic>
        <p:sp>
          <p:nvSpPr>
            <p:cNvPr id="43" name="TextBox 10">
              <a:extLst>
                <a:ext uri="{FF2B5EF4-FFF2-40B4-BE49-F238E27FC236}">
                  <a16:creationId xmlns:a16="http://schemas.microsoft.com/office/drawing/2014/main" id="{FAF3D482-313A-483A-BAEA-28D153105A8F}"/>
                </a:ext>
              </a:extLst>
            </p:cNvPr>
            <p:cNvSpPr txBox="1">
              <a:spLocks noChangeArrowheads="1"/>
            </p:cNvSpPr>
            <p:nvPr/>
          </p:nvSpPr>
          <p:spPr bwMode="auto">
            <a:xfrm>
              <a:off x="5900047" y="4666351"/>
              <a:ext cx="441118" cy="492058"/>
            </a:xfrm>
            <a:prstGeom prst="rect">
              <a:avLst/>
            </a:prstGeom>
            <a:noFill/>
            <a:ln w="28575">
              <a:solidFill>
                <a:srgbClr val="FFC000"/>
              </a:solidFill>
              <a:miter lim="800000"/>
              <a:headEnd/>
              <a:tailEnd/>
            </a:ln>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endParaRPr lang="en-US" altLang="en-US" dirty="0">
                <a:latin typeface="+mn-lt"/>
              </a:endParaRPr>
            </a:p>
          </p:txBody>
        </p:sp>
      </p:grpSp>
      <p:cxnSp>
        <p:nvCxnSpPr>
          <p:cNvPr id="44" name="Straight Connector 43">
            <a:extLst>
              <a:ext uri="{FF2B5EF4-FFF2-40B4-BE49-F238E27FC236}">
                <a16:creationId xmlns:a16="http://schemas.microsoft.com/office/drawing/2014/main" id="{23625D5D-9ABF-490C-9479-69798CF66C4A}"/>
              </a:ext>
            </a:extLst>
          </p:cNvPr>
          <p:cNvCxnSpPr/>
          <p:nvPr/>
        </p:nvCxnSpPr>
        <p:spPr>
          <a:xfrm>
            <a:off x="2562687" y="2520881"/>
            <a:ext cx="2088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C3417A2-81EB-43A6-86C9-4F021ABBB348}"/>
              </a:ext>
            </a:extLst>
          </p:cNvPr>
          <p:cNvCxnSpPr/>
          <p:nvPr/>
        </p:nvCxnSpPr>
        <p:spPr>
          <a:xfrm>
            <a:off x="2890679" y="4355066"/>
            <a:ext cx="1440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AC970D9-F9A8-4267-ABDD-863CFF7EA5BB}"/>
              </a:ext>
            </a:extLst>
          </p:cNvPr>
          <p:cNvCxnSpPr/>
          <p:nvPr/>
        </p:nvCxnSpPr>
        <p:spPr>
          <a:xfrm>
            <a:off x="2751531" y="4812266"/>
            <a:ext cx="17640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D8E860C-A603-4E2F-A8F6-D614715AE87C}"/>
              </a:ext>
            </a:extLst>
          </p:cNvPr>
          <p:cNvCxnSpPr/>
          <p:nvPr/>
        </p:nvCxnSpPr>
        <p:spPr>
          <a:xfrm>
            <a:off x="1308870" y="3897867"/>
            <a:ext cx="972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68" name="Picture 67">
            <a:extLst>
              <a:ext uri="{FF2B5EF4-FFF2-40B4-BE49-F238E27FC236}">
                <a16:creationId xmlns:a16="http://schemas.microsoft.com/office/drawing/2014/main" id="{D114AD7A-92DF-4791-9CEC-CA680D8356E5}"/>
              </a:ext>
            </a:extLst>
          </p:cNvPr>
          <p:cNvPicPr>
            <a:picLocks noChangeAspect="1"/>
          </p:cNvPicPr>
          <p:nvPr/>
        </p:nvPicPr>
        <p:blipFill>
          <a:blip r:embed="rId4"/>
          <a:stretch>
            <a:fillRect/>
          </a:stretch>
        </p:blipFill>
        <p:spPr>
          <a:xfrm>
            <a:off x="6923761" y="3581394"/>
            <a:ext cx="5205803" cy="2976642"/>
          </a:xfrm>
          <a:prstGeom prst="rect">
            <a:avLst/>
          </a:prstGeom>
        </p:spPr>
      </p:pic>
      <p:pic>
        <p:nvPicPr>
          <p:cNvPr id="1026" name="Picture 2" descr="Image result for ‫سرج الحصان‬‎">
            <a:extLst>
              <a:ext uri="{FF2B5EF4-FFF2-40B4-BE49-F238E27FC236}">
                <a16:creationId xmlns:a16="http://schemas.microsoft.com/office/drawing/2014/main" id="{846FF0AF-F6D2-4091-8501-4C5924DCA4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2288" y="4204711"/>
            <a:ext cx="1375904" cy="89627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02CA08E-9F19-45F7-9255-9DFC058AF010}"/>
              </a:ext>
            </a:extLst>
          </p:cNvPr>
          <p:cNvSpPr txBox="1"/>
          <p:nvPr/>
        </p:nvSpPr>
        <p:spPr>
          <a:xfrm>
            <a:off x="4943936" y="5767852"/>
            <a:ext cx="2080467" cy="523220"/>
          </a:xfrm>
          <a:prstGeom prst="rect">
            <a:avLst/>
          </a:prstGeom>
          <a:noFill/>
        </p:spPr>
        <p:txBody>
          <a:bodyPr wrap="square" rtlCol="0">
            <a:spAutoFit/>
          </a:bodyPr>
          <a:lstStyle/>
          <a:p>
            <a:pPr algn="r" rtl="1"/>
            <a:r>
              <a:rPr lang="en-GB" dirty="0">
                <a:solidFill>
                  <a:srgbClr val="92D050"/>
                </a:solidFill>
                <a:latin typeface="+mn-lt"/>
              </a:rPr>
              <a:t>* </a:t>
            </a:r>
            <a:r>
              <a:rPr lang="ar-AE" dirty="0">
                <a:solidFill>
                  <a:srgbClr val="92D050"/>
                </a:solidFill>
                <a:latin typeface="+mn-lt"/>
              </a:rPr>
              <a:t>س</a:t>
            </a:r>
            <a:r>
              <a:rPr lang="en-GB" dirty="0">
                <a:solidFill>
                  <a:srgbClr val="92D050"/>
                </a:solidFill>
                <a:latin typeface="+mn-lt"/>
              </a:rPr>
              <a:t>ر</a:t>
            </a:r>
            <a:r>
              <a:rPr lang="ar-AE" dirty="0">
                <a:solidFill>
                  <a:srgbClr val="92D050"/>
                </a:solidFill>
                <a:latin typeface="+mn-lt"/>
              </a:rPr>
              <a:t>ج</a:t>
            </a:r>
            <a:r>
              <a:rPr lang="en-GB" dirty="0">
                <a:solidFill>
                  <a:srgbClr val="92D050"/>
                </a:solidFill>
                <a:latin typeface="+mn-lt"/>
              </a:rPr>
              <a:t> </a:t>
            </a:r>
            <a:r>
              <a:rPr lang="ar-AE" dirty="0">
                <a:solidFill>
                  <a:srgbClr val="92D050"/>
                </a:solidFill>
                <a:latin typeface="+mn-lt"/>
              </a:rPr>
              <a:t>ا</a:t>
            </a:r>
            <a:r>
              <a:rPr lang="en-GB" dirty="0">
                <a:solidFill>
                  <a:srgbClr val="92D050"/>
                </a:solidFill>
                <a:latin typeface="+mn-lt"/>
              </a:rPr>
              <a:t>ل</a:t>
            </a:r>
            <a:r>
              <a:rPr lang="ar-AE" dirty="0">
                <a:solidFill>
                  <a:srgbClr val="92D050"/>
                </a:solidFill>
                <a:latin typeface="+mn-lt"/>
              </a:rPr>
              <a:t>ح</a:t>
            </a:r>
            <a:r>
              <a:rPr lang="en-GB" dirty="0">
                <a:solidFill>
                  <a:srgbClr val="92D050"/>
                </a:solidFill>
                <a:latin typeface="+mn-lt"/>
              </a:rPr>
              <a:t>ص</a:t>
            </a:r>
            <a:r>
              <a:rPr lang="ar-AE" dirty="0">
                <a:solidFill>
                  <a:srgbClr val="92D050"/>
                </a:solidFill>
                <a:latin typeface="+mn-lt"/>
              </a:rPr>
              <a:t>ا</a:t>
            </a:r>
            <a:r>
              <a:rPr lang="en-GB" dirty="0">
                <a:solidFill>
                  <a:srgbClr val="92D050"/>
                </a:solidFill>
                <a:latin typeface="+mn-lt"/>
              </a:rPr>
              <a:t>ن</a:t>
            </a:r>
          </a:p>
          <a:p>
            <a:pPr algn="ctr" rtl="1"/>
            <a:r>
              <a:rPr lang="en-GB" dirty="0">
                <a:solidFill>
                  <a:srgbClr val="92D050"/>
                </a:solidFill>
                <a:latin typeface="+mn-lt"/>
              </a:rPr>
              <a:t>** Part of hypothalamus </a:t>
            </a:r>
          </a:p>
        </p:txBody>
      </p:sp>
      <p:cxnSp>
        <p:nvCxnSpPr>
          <p:cNvPr id="3" name="Straight Arrow Connector 2">
            <a:extLst>
              <a:ext uri="{FF2B5EF4-FFF2-40B4-BE49-F238E27FC236}">
                <a16:creationId xmlns:a16="http://schemas.microsoft.com/office/drawing/2014/main" id="{844374C3-1E64-4750-85BD-D3BC9DB77618}"/>
              </a:ext>
            </a:extLst>
          </p:cNvPr>
          <p:cNvCxnSpPr>
            <a:cxnSpLocks/>
          </p:cNvCxnSpPr>
          <p:nvPr/>
        </p:nvCxnSpPr>
        <p:spPr>
          <a:xfrm flipH="1" flipV="1">
            <a:off x="6223051" y="4812266"/>
            <a:ext cx="116501" cy="966109"/>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937722D-3A1E-49F6-9D94-E3A3E6D526A3}"/>
              </a:ext>
            </a:extLst>
          </p:cNvPr>
          <p:cNvSpPr/>
          <p:nvPr/>
        </p:nvSpPr>
        <p:spPr>
          <a:xfrm>
            <a:off x="709699" y="5536436"/>
            <a:ext cx="4094185" cy="1169551"/>
          </a:xfrm>
          <a:prstGeom prst="rect">
            <a:avLst/>
          </a:prstGeom>
        </p:spPr>
        <p:txBody>
          <a:bodyPr wrap="square">
            <a:spAutoFit/>
          </a:bodyPr>
          <a:lstStyle/>
          <a:p>
            <a:pPr lvl="0"/>
            <a:r>
              <a:rPr lang="en-US" dirty="0">
                <a:solidFill>
                  <a:srgbClr val="92D050"/>
                </a:solidFill>
                <a:latin typeface="Calibri" panose="020F0502020204030204"/>
              </a:rPr>
              <a:t>Clinical point:</a:t>
            </a:r>
          </a:p>
          <a:p>
            <a:pPr lvl="0"/>
            <a:r>
              <a:rPr lang="en-GB" dirty="0">
                <a:solidFill>
                  <a:srgbClr val="92D050"/>
                </a:solidFill>
                <a:latin typeface="Calibri" panose="020F0502020204030204"/>
              </a:rPr>
              <a:t>Anterior to the pituitary gland is the optic chiasm, so if there was a </a:t>
            </a:r>
            <a:r>
              <a:rPr lang="en-GB" dirty="0" err="1">
                <a:solidFill>
                  <a:srgbClr val="92D050"/>
                </a:solidFill>
                <a:latin typeface="Calibri" panose="020F0502020204030204"/>
              </a:rPr>
              <a:t>tumor</a:t>
            </a:r>
            <a:r>
              <a:rPr lang="en-GB" dirty="0">
                <a:solidFill>
                  <a:srgbClr val="92D050"/>
                </a:solidFill>
                <a:latin typeface="Calibri" panose="020F0502020204030204"/>
              </a:rPr>
              <a:t> in the pituitary gland or it was enlarged this could press on the chiasm and disrupt the patients vision (loss of temporal field).</a:t>
            </a:r>
          </a:p>
        </p:txBody>
      </p:sp>
    </p:spTree>
    <p:extLst>
      <p:ext uri="{BB962C8B-B14F-4D97-AF65-F5344CB8AC3E}">
        <p14:creationId xmlns:p14="http://schemas.microsoft.com/office/powerpoint/2010/main" val="1620881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0424415-5B03-499F-92B5-CF2D3B645AC8}"/>
              </a:ext>
            </a:extLst>
          </p:cNvPr>
          <p:cNvSpPr txBox="1">
            <a:spLocks/>
          </p:cNvSpPr>
          <p:nvPr/>
        </p:nvSpPr>
        <p:spPr>
          <a:xfrm>
            <a:off x="597882" y="223613"/>
            <a:ext cx="10515600" cy="954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i="1" dirty="0">
                <a:solidFill>
                  <a:schemeClr val="bg1">
                    <a:lumMod val="50000"/>
                  </a:schemeClr>
                </a:solidFill>
                <a:ea typeface="Arial" charset="0"/>
                <a:cs typeface="Arial" charset="0"/>
              </a:rPr>
              <a:t>Extra Pictures</a:t>
            </a:r>
          </a:p>
        </p:txBody>
      </p:sp>
      <p:pic>
        <p:nvPicPr>
          <p:cNvPr id="21" name="Picture 20">
            <a:extLst>
              <a:ext uri="{FF2B5EF4-FFF2-40B4-BE49-F238E27FC236}">
                <a16:creationId xmlns:a16="http://schemas.microsoft.com/office/drawing/2014/main" id="{DDAA59B0-2146-440E-B0B9-05E3813B552E}"/>
              </a:ext>
            </a:extLst>
          </p:cNvPr>
          <p:cNvPicPr>
            <a:picLocks noChangeAspect="1"/>
          </p:cNvPicPr>
          <p:nvPr/>
        </p:nvPicPr>
        <p:blipFill>
          <a:blip r:embed="rId2"/>
          <a:stretch>
            <a:fillRect/>
          </a:stretch>
        </p:blipFill>
        <p:spPr>
          <a:xfrm>
            <a:off x="825552" y="3640242"/>
            <a:ext cx="4112833" cy="2635735"/>
          </a:xfrm>
          <a:prstGeom prst="rect">
            <a:avLst/>
          </a:prstGeom>
        </p:spPr>
      </p:pic>
      <p:grpSp>
        <p:nvGrpSpPr>
          <p:cNvPr id="22" name="Group 21">
            <a:extLst>
              <a:ext uri="{FF2B5EF4-FFF2-40B4-BE49-F238E27FC236}">
                <a16:creationId xmlns:a16="http://schemas.microsoft.com/office/drawing/2014/main" id="{A26DBB2A-B0FB-4C89-956A-0F1F54E779F0}"/>
              </a:ext>
            </a:extLst>
          </p:cNvPr>
          <p:cNvGrpSpPr/>
          <p:nvPr/>
        </p:nvGrpSpPr>
        <p:grpSpPr>
          <a:xfrm>
            <a:off x="597882" y="767749"/>
            <a:ext cx="4568172" cy="2738328"/>
            <a:chOff x="4885652" y="2019"/>
            <a:chExt cx="4423645" cy="2738328"/>
          </a:xfrm>
        </p:grpSpPr>
        <p:grpSp>
          <p:nvGrpSpPr>
            <p:cNvPr id="23" name="Group 22">
              <a:extLst>
                <a:ext uri="{FF2B5EF4-FFF2-40B4-BE49-F238E27FC236}">
                  <a16:creationId xmlns:a16="http://schemas.microsoft.com/office/drawing/2014/main" id="{264FD033-B2DF-49D9-BE4E-612E3455C459}"/>
                </a:ext>
              </a:extLst>
            </p:cNvPr>
            <p:cNvGrpSpPr/>
            <p:nvPr/>
          </p:nvGrpSpPr>
          <p:grpSpPr>
            <a:xfrm>
              <a:off x="5540362" y="2019"/>
              <a:ext cx="3768935" cy="2738328"/>
              <a:chOff x="5250387" y="-37025"/>
              <a:chExt cx="3768935" cy="2738328"/>
            </a:xfrm>
          </p:grpSpPr>
          <p:pic>
            <p:nvPicPr>
              <p:cNvPr id="27" name="Content Placeholder 3">
                <a:extLst>
                  <a:ext uri="{FF2B5EF4-FFF2-40B4-BE49-F238E27FC236}">
                    <a16:creationId xmlns:a16="http://schemas.microsoft.com/office/drawing/2014/main" id="{34B04313-D938-49D9-8606-089501FF4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0387" y="-37025"/>
                <a:ext cx="3768935" cy="2738328"/>
              </a:xfrm>
              <a:prstGeom prst="rect">
                <a:avLst/>
              </a:prstGeom>
            </p:spPr>
          </p:pic>
          <p:sp>
            <p:nvSpPr>
              <p:cNvPr id="28" name="TextBox 10">
                <a:extLst>
                  <a:ext uri="{FF2B5EF4-FFF2-40B4-BE49-F238E27FC236}">
                    <a16:creationId xmlns:a16="http://schemas.microsoft.com/office/drawing/2014/main" id="{84DA8BC9-B5AF-441E-890E-03092513B356}"/>
                  </a:ext>
                </a:extLst>
              </p:cNvPr>
              <p:cNvSpPr txBox="1">
                <a:spLocks noChangeArrowheads="1"/>
              </p:cNvSpPr>
              <p:nvPr/>
            </p:nvSpPr>
            <p:spPr bwMode="auto">
              <a:xfrm>
                <a:off x="7330984" y="891012"/>
                <a:ext cx="1524782" cy="307777"/>
              </a:xfrm>
              <a:prstGeom prst="rect">
                <a:avLst/>
              </a:prstGeom>
              <a:solidFill>
                <a:schemeClr val="bg1"/>
              </a:solidFill>
              <a:ln w="28575">
                <a:solidFill>
                  <a:srgbClr val="9900CC"/>
                </a:solidFill>
                <a:miter lim="800000"/>
                <a:headEnd/>
                <a:tailEnd/>
              </a:ln>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en-US" altLang="en-US" dirty="0">
                    <a:latin typeface="+mn-lt"/>
                  </a:rPr>
                  <a:t>Hypophyseal fossa</a:t>
                </a:r>
              </a:p>
            </p:txBody>
          </p:sp>
        </p:grpSp>
        <p:cxnSp>
          <p:nvCxnSpPr>
            <p:cNvPr id="24" name="Straight Arrow Connector 23">
              <a:extLst>
                <a:ext uri="{FF2B5EF4-FFF2-40B4-BE49-F238E27FC236}">
                  <a16:creationId xmlns:a16="http://schemas.microsoft.com/office/drawing/2014/main" id="{4A3E20AA-AA48-4395-9C0C-CFE076983999}"/>
                </a:ext>
              </a:extLst>
            </p:cNvPr>
            <p:cNvCxnSpPr/>
            <p:nvPr/>
          </p:nvCxnSpPr>
          <p:spPr>
            <a:xfrm>
              <a:off x="5540362" y="930056"/>
              <a:ext cx="800803" cy="0"/>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11DCF06-49B1-4C97-9A08-5B8FF848DECA}"/>
                </a:ext>
              </a:extLst>
            </p:cNvPr>
            <p:cNvSpPr txBox="1"/>
            <p:nvPr/>
          </p:nvSpPr>
          <p:spPr>
            <a:xfrm>
              <a:off x="4885652" y="205660"/>
              <a:ext cx="1130006" cy="954107"/>
            </a:xfrm>
            <a:prstGeom prst="rect">
              <a:avLst/>
            </a:prstGeom>
            <a:noFill/>
          </p:spPr>
          <p:txBody>
            <a:bodyPr wrap="square" rtlCol="0">
              <a:spAutoFit/>
            </a:bodyPr>
            <a:lstStyle/>
            <a:p>
              <a:r>
                <a:rPr lang="en-GB" dirty="0">
                  <a:solidFill>
                    <a:schemeClr val="bg1">
                      <a:lumMod val="50000"/>
                    </a:schemeClr>
                  </a:solidFill>
                  <a:latin typeface="+mn-lt"/>
                </a:rPr>
                <a:t>The purple part is the </a:t>
              </a:r>
              <a:r>
                <a:rPr lang="en-GB" b="1" dirty="0">
                  <a:solidFill>
                    <a:schemeClr val="bg1">
                      <a:lumMod val="50000"/>
                    </a:schemeClr>
                  </a:solidFill>
                  <a:latin typeface="+mn-lt"/>
                </a:rPr>
                <a:t>sphenoid</a:t>
              </a:r>
              <a:r>
                <a:rPr lang="en-GB" dirty="0">
                  <a:solidFill>
                    <a:schemeClr val="bg1">
                      <a:lumMod val="50000"/>
                    </a:schemeClr>
                  </a:solidFill>
                  <a:latin typeface="+mn-lt"/>
                </a:rPr>
                <a:t> bone</a:t>
              </a:r>
            </a:p>
          </p:txBody>
        </p:sp>
      </p:grpSp>
      <p:grpSp>
        <p:nvGrpSpPr>
          <p:cNvPr id="4" name="Group 3">
            <a:extLst>
              <a:ext uri="{FF2B5EF4-FFF2-40B4-BE49-F238E27FC236}">
                <a16:creationId xmlns:a16="http://schemas.microsoft.com/office/drawing/2014/main" id="{84F68A3E-0F05-4905-B448-D04055690E05}"/>
              </a:ext>
            </a:extLst>
          </p:cNvPr>
          <p:cNvGrpSpPr/>
          <p:nvPr/>
        </p:nvGrpSpPr>
        <p:grpSpPr>
          <a:xfrm>
            <a:off x="5208105" y="2136913"/>
            <a:ext cx="6814792" cy="4426827"/>
            <a:chOff x="5549228" y="2958331"/>
            <a:chExt cx="6533303" cy="3674983"/>
          </a:xfrm>
        </p:grpSpPr>
        <p:pic>
          <p:nvPicPr>
            <p:cNvPr id="2050" name="Picture 2" descr="Image result for optic chiasm and mammillary body">
              <a:extLst>
                <a:ext uri="{FF2B5EF4-FFF2-40B4-BE49-F238E27FC236}">
                  <a16:creationId xmlns:a16="http://schemas.microsoft.com/office/drawing/2014/main" id="{132EB54A-3D06-40CB-BC71-EC6C68BA57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228" y="2958331"/>
              <a:ext cx="6533303" cy="36749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BC05C27-C03F-410F-BF80-996AF4B12D1D}"/>
                </a:ext>
              </a:extLst>
            </p:cNvPr>
            <p:cNvSpPr/>
            <p:nvPr/>
          </p:nvSpPr>
          <p:spPr>
            <a:xfrm>
              <a:off x="10185400" y="4729509"/>
              <a:ext cx="1303866" cy="164224"/>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E235CF0-85CD-474C-8AFB-8B988B619E99}"/>
                </a:ext>
              </a:extLst>
            </p:cNvPr>
            <p:cNvSpPr/>
            <p:nvPr/>
          </p:nvSpPr>
          <p:spPr>
            <a:xfrm>
              <a:off x="10185400" y="4246908"/>
              <a:ext cx="952552" cy="16422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700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03281" y="2050179"/>
            <a:ext cx="6622747" cy="2939266"/>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mn-lt"/>
              </a:rPr>
              <a:t>SUPERIOR</a:t>
            </a:r>
            <a:r>
              <a:rPr lang="en-US" sz="2400" dirty="0">
                <a:latin typeface="+mn-lt"/>
              </a:rPr>
              <a:t>: </a:t>
            </a:r>
            <a:r>
              <a:rPr lang="en-US" sz="2400" dirty="0" err="1">
                <a:latin typeface="+mn-lt"/>
              </a:rPr>
              <a:t>Diaphragma</a:t>
            </a:r>
            <a:r>
              <a:rPr lang="en-US" sz="2400" dirty="0">
                <a:latin typeface="+mn-lt"/>
              </a:rPr>
              <a:t> sellae: </a:t>
            </a:r>
            <a:r>
              <a:rPr lang="en-US" sz="2300" dirty="0">
                <a:latin typeface="+mn-lt"/>
              </a:rPr>
              <a:t>A fold of dura mater covers the pituitary gland &amp; has an opening for passage of infundibulum (pituitary stalk) connecting the gland to hypothalamus. </a:t>
            </a:r>
          </a:p>
          <a:p>
            <a:pPr marL="285750" indent="-285750">
              <a:buFont typeface="Arial" panose="020B0604020202020204" pitchFamily="34" charset="0"/>
              <a:buChar char="•"/>
            </a:pPr>
            <a:endParaRPr lang="en-US" b="1" dirty="0">
              <a:latin typeface="+mn-lt"/>
            </a:endParaRPr>
          </a:p>
          <a:p>
            <a:pPr marL="285750" indent="-285750">
              <a:buFont typeface="Arial" panose="020B0604020202020204" pitchFamily="34" charset="0"/>
              <a:buChar char="•"/>
            </a:pPr>
            <a:r>
              <a:rPr lang="en-US" sz="2400" b="1" dirty="0">
                <a:latin typeface="+mn-lt"/>
              </a:rPr>
              <a:t>INFERIOR</a:t>
            </a:r>
            <a:r>
              <a:rPr lang="en-US" sz="2400" dirty="0">
                <a:latin typeface="+mn-lt"/>
              </a:rPr>
              <a:t>: Sphenoidal air sinuses </a:t>
            </a:r>
            <a:r>
              <a:rPr lang="en-US" sz="1200" dirty="0">
                <a:solidFill>
                  <a:schemeClr val="bg1">
                    <a:lumMod val="50000"/>
                  </a:schemeClr>
                </a:solidFill>
                <a:latin typeface="+mn-lt"/>
              </a:rPr>
              <a:t>(recall from respiratory block)</a:t>
            </a:r>
            <a:endParaRPr lang="en-US" sz="2400" dirty="0">
              <a:solidFill>
                <a:schemeClr val="bg1">
                  <a:lumMod val="50000"/>
                </a:schemeClr>
              </a:solidFill>
              <a:latin typeface="+mn-lt"/>
            </a:endParaRPr>
          </a:p>
          <a:p>
            <a:pPr marL="285750" indent="-285750">
              <a:buFont typeface="Arial" panose="020B0604020202020204" pitchFamily="34" charset="0"/>
              <a:buChar char="•"/>
            </a:pPr>
            <a:endParaRPr lang="en-US" b="1" dirty="0">
              <a:latin typeface="+mn-lt"/>
            </a:endParaRPr>
          </a:p>
          <a:p>
            <a:pPr marL="285750" indent="-285750">
              <a:buFont typeface="Arial" panose="020B0604020202020204" pitchFamily="34" charset="0"/>
              <a:buChar char="•"/>
            </a:pPr>
            <a:r>
              <a:rPr lang="en-US" sz="2400" b="1" dirty="0">
                <a:latin typeface="+mn-lt"/>
              </a:rPr>
              <a:t>LATERAL</a:t>
            </a:r>
            <a:r>
              <a:rPr lang="en-US" sz="2400" dirty="0">
                <a:latin typeface="+mn-lt"/>
              </a:rPr>
              <a:t>: Cavernous sinuses</a:t>
            </a:r>
          </a:p>
          <a:p>
            <a:endParaRPr lang="en-US" dirty="0"/>
          </a:p>
        </p:txBody>
      </p:sp>
      <p:cxnSp>
        <p:nvCxnSpPr>
          <p:cNvPr id="15" name="Straight Connector 14"/>
          <p:cNvCxnSpPr/>
          <p:nvPr/>
        </p:nvCxnSpPr>
        <p:spPr>
          <a:xfrm flipH="1">
            <a:off x="2510970" y="2403583"/>
            <a:ext cx="23118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431457" y="4032875"/>
            <a:ext cx="273600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340497" y="4622681"/>
            <a:ext cx="2258524"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326028" y="567089"/>
            <a:ext cx="4401519" cy="3865736"/>
            <a:chOff x="7477932" y="1477436"/>
            <a:chExt cx="4401519" cy="4152682"/>
          </a:xfrm>
        </p:grpSpPr>
        <p:pic>
          <p:nvPicPr>
            <p:cNvPr id="8" name="Content Placeholder 8" descr="pituitary 6.jpg"/>
            <p:cNvPicPr>
              <a:picLocks noChangeAspect="1"/>
            </p:cNvPicPr>
            <p:nvPr/>
          </p:nvPicPr>
          <p:blipFill rotWithShape="1">
            <a:blip r:embed="rId2"/>
            <a:srcRect l="1203" r="1211" b="1098"/>
            <a:stretch/>
          </p:blipFill>
          <p:spPr>
            <a:xfrm>
              <a:off x="7477932" y="1477436"/>
              <a:ext cx="4401519" cy="4152682"/>
            </a:xfrm>
            <a:prstGeom prst="rect">
              <a:avLst/>
            </a:prstGeom>
          </p:spPr>
        </p:pic>
        <p:cxnSp>
          <p:nvCxnSpPr>
            <p:cNvPr id="10" name="Straight Arrow Connector 9"/>
            <p:cNvCxnSpPr/>
            <p:nvPr/>
          </p:nvCxnSpPr>
          <p:spPr>
            <a:xfrm>
              <a:off x="9556048" y="2596978"/>
              <a:ext cx="0" cy="62608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7870106" y="2979379"/>
              <a:ext cx="3456377" cy="487362"/>
            </a:xfrm>
            <a:custGeom>
              <a:avLst/>
              <a:gdLst>
                <a:gd name="connsiteX0" fmla="*/ 0 w 3779520"/>
                <a:gd name="connsiteY0" fmla="*/ 42186 h 488727"/>
                <a:gd name="connsiteX1" fmla="*/ 198120 w 3779520"/>
                <a:gd name="connsiteY1" fmla="*/ 57426 h 488727"/>
                <a:gd name="connsiteX2" fmla="*/ 243840 w 3779520"/>
                <a:gd name="connsiteY2" fmla="*/ 42186 h 488727"/>
                <a:gd name="connsiteX3" fmla="*/ 350520 w 3779520"/>
                <a:gd name="connsiteY3" fmla="*/ 57426 h 488727"/>
                <a:gd name="connsiteX4" fmla="*/ 883920 w 3779520"/>
                <a:gd name="connsiteY4" fmla="*/ 72666 h 488727"/>
                <a:gd name="connsiteX5" fmla="*/ 1005840 w 3779520"/>
                <a:gd name="connsiteY5" fmla="*/ 87906 h 488727"/>
                <a:gd name="connsiteX6" fmla="*/ 1691640 w 3779520"/>
                <a:gd name="connsiteY6" fmla="*/ 118386 h 488727"/>
                <a:gd name="connsiteX7" fmla="*/ 1447800 w 3779520"/>
                <a:gd name="connsiteY7" fmla="*/ 133626 h 488727"/>
                <a:gd name="connsiteX8" fmla="*/ 1310640 w 3779520"/>
                <a:gd name="connsiteY8" fmla="*/ 194586 h 488727"/>
                <a:gd name="connsiteX9" fmla="*/ 1264920 w 3779520"/>
                <a:gd name="connsiteY9" fmla="*/ 286026 h 488727"/>
                <a:gd name="connsiteX10" fmla="*/ 1280160 w 3779520"/>
                <a:gd name="connsiteY10" fmla="*/ 453666 h 488727"/>
                <a:gd name="connsiteX11" fmla="*/ 1325880 w 3779520"/>
                <a:gd name="connsiteY11" fmla="*/ 468906 h 488727"/>
                <a:gd name="connsiteX12" fmla="*/ 1722120 w 3779520"/>
                <a:gd name="connsiteY12" fmla="*/ 484146 h 488727"/>
                <a:gd name="connsiteX13" fmla="*/ 2423160 w 3779520"/>
                <a:gd name="connsiteY13" fmla="*/ 468906 h 488727"/>
                <a:gd name="connsiteX14" fmla="*/ 2438400 w 3779520"/>
                <a:gd name="connsiteY14" fmla="*/ 423186 h 488727"/>
                <a:gd name="connsiteX15" fmla="*/ 2484120 w 3779520"/>
                <a:gd name="connsiteY15" fmla="*/ 407946 h 488727"/>
                <a:gd name="connsiteX16" fmla="*/ 2499360 w 3779520"/>
                <a:gd name="connsiteY16" fmla="*/ 362226 h 488727"/>
                <a:gd name="connsiteX17" fmla="*/ 2438400 w 3779520"/>
                <a:gd name="connsiteY17" fmla="*/ 286026 h 488727"/>
                <a:gd name="connsiteX18" fmla="*/ 2392680 w 3779520"/>
                <a:gd name="connsiteY18" fmla="*/ 240306 h 488727"/>
                <a:gd name="connsiteX19" fmla="*/ 2377440 w 3779520"/>
                <a:gd name="connsiteY19" fmla="*/ 194586 h 488727"/>
                <a:gd name="connsiteX20" fmla="*/ 2331720 w 3779520"/>
                <a:gd name="connsiteY20" fmla="*/ 164106 h 488727"/>
                <a:gd name="connsiteX21" fmla="*/ 2133600 w 3779520"/>
                <a:gd name="connsiteY21" fmla="*/ 133626 h 488727"/>
                <a:gd name="connsiteX22" fmla="*/ 2042160 w 3779520"/>
                <a:gd name="connsiteY22" fmla="*/ 103146 h 488727"/>
                <a:gd name="connsiteX23" fmla="*/ 2926080 w 3779520"/>
                <a:gd name="connsiteY23" fmla="*/ 72666 h 488727"/>
                <a:gd name="connsiteX24" fmla="*/ 3779520 w 3779520"/>
                <a:gd name="connsiteY24" fmla="*/ 72666 h 4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79520" h="488727">
                  <a:moveTo>
                    <a:pt x="0" y="42186"/>
                  </a:moveTo>
                  <a:cubicBezTo>
                    <a:pt x="66040" y="47266"/>
                    <a:pt x="131885" y="57426"/>
                    <a:pt x="198120" y="57426"/>
                  </a:cubicBezTo>
                  <a:cubicBezTo>
                    <a:pt x="214184" y="57426"/>
                    <a:pt x="227776" y="42186"/>
                    <a:pt x="243840" y="42186"/>
                  </a:cubicBezTo>
                  <a:cubicBezTo>
                    <a:pt x="279761" y="42186"/>
                    <a:pt x="314640" y="55717"/>
                    <a:pt x="350520" y="57426"/>
                  </a:cubicBezTo>
                  <a:cubicBezTo>
                    <a:pt x="528191" y="65887"/>
                    <a:pt x="706120" y="67586"/>
                    <a:pt x="883920" y="72666"/>
                  </a:cubicBezTo>
                  <a:cubicBezTo>
                    <a:pt x="924560" y="77746"/>
                    <a:pt x="964922" y="86127"/>
                    <a:pt x="1005840" y="87906"/>
                  </a:cubicBezTo>
                  <a:lnTo>
                    <a:pt x="1691640" y="118386"/>
                  </a:lnTo>
                  <a:cubicBezTo>
                    <a:pt x="1578184" y="194023"/>
                    <a:pt x="1709837" y="119835"/>
                    <a:pt x="1447800" y="133626"/>
                  </a:cubicBezTo>
                  <a:cubicBezTo>
                    <a:pt x="1388728" y="136735"/>
                    <a:pt x="1354734" y="165190"/>
                    <a:pt x="1310640" y="194586"/>
                  </a:cubicBezTo>
                  <a:cubicBezTo>
                    <a:pt x="1295229" y="217702"/>
                    <a:pt x="1264920" y="254478"/>
                    <a:pt x="1264920" y="286026"/>
                  </a:cubicBezTo>
                  <a:cubicBezTo>
                    <a:pt x="1264920" y="342136"/>
                    <a:pt x="1262416" y="400435"/>
                    <a:pt x="1280160" y="453666"/>
                  </a:cubicBezTo>
                  <a:cubicBezTo>
                    <a:pt x="1285240" y="468906"/>
                    <a:pt x="1309854" y="467801"/>
                    <a:pt x="1325880" y="468906"/>
                  </a:cubicBezTo>
                  <a:cubicBezTo>
                    <a:pt x="1457744" y="478000"/>
                    <a:pt x="1590040" y="479066"/>
                    <a:pt x="1722120" y="484146"/>
                  </a:cubicBezTo>
                  <a:cubicBezTo>
                    <a:pt x="1955800" y="479066"/>
                    <a:pt x="2190267" y="488727"/>
                    <a:pt x="2423160" y="468906"/>
                  </a:cubicBezTo>
                  <a:cubicBezTo>
                    <a:pt x="2439167" y="467544"/>
                    <a:pt x="2427041" y="434545"/>
                    <a:pt x="2438400" y="423186"/>
                  </a:cubicBezTo>
                  <a:cubicBezTo>
                    <a:pt x="2449759" y="411827"/>
                    <a:pt x="2468880" y="413026"/>
                    <a:pt x="2484120" y="407946"/>
                  </a:cubicBezTo>
                  <a:cubicBezTo>
                    <a:pt x="2489200" y="392706"/>
                    <a:pt x="2499360" y="378290"/>
                    <a:pt x="2499360" y="362226"/>
                  </a:cubicBezTo>
                  <a:cubicBezTo>
                    <a:pt x="2499360" y="308019"/>
                    <a:pt x="2473506" y="315281"/>
                    <a:pt x="2438400" y="286026"/>
                  </a:cubicBezTo>
                  <a:cubicBezTo>
                    <a:pt x="2421843" y="272228"/>
                    <a:pt x="2407920" y="255546"/>
                    <a:pt x="2392680" y="240306"/>
                  </a:cubicBezTo>
                  <a:cubicBezTo>
                    <a:pt x="2387600" y="225066"/>
                    <a:pt x="2387475" y="207130"/>
                    <a:pt x="2377440" y="194586"/>
                  </a:cubicBezTo>
                  <a:cubicBezTo>
                    <a:pt x="2365998" y="180283"/>
                    <a:pt x="2348555" y="171321"/>
                    <a:pt x="2331720" y="164106"/>
                  </a:cubicBezTo>
                  <a:cubicBezTo>
                    <a:pt x="2285525" y="144308"/>
                    <a:pt x="2161135" y="136685"/>
                    <a:pt x="2133600" y="133626"/>
                  </a:cubicBezTo>
                  <a:cubicBezTo>
                    <a:pt x="2103120" y="123466"/>
                    <a:pt x="2011680" y="113306"/>
                    <a:pt x="2042160" y="103146"/>
                  </a:cubicBezTo>
                  <a:cubicBezTo>
                    <a:pt x="2351597" y="0"/>
                    <a:pt x="2095979" y="80144"/>
                    <a:pt x="2926080" y="72666"/>
                  </a:cubicBezTo>
                  <a:lnTo>
                    <a:pt x="3779520" y="72666"/>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Rectangle 15"/>
            <p:cNvSpPr/>
            <p:nvPr/>
          </p:nvSpPr>
          <p:spPr>
            <a:xfrm>
              <a:off x="8393502" y="2242868"/>
              <a:ext cx="1345721" cy="25016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562879" y="4656523"/>
              <a:ext cx="2079721" cy="182177"/>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638830" y="4968684"/>
              <a:ext cx="1834437" cy="187516"/>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703281" y="2034149"/>
            <a:ext cx="6383255" cy="1573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5" idx="3"/>
            <a:endCxn id="11" idx="0"/>
          </p:cNvCxnSpPr>
          <p:nvPr/>
        </p:nvCxnSpPr>
        <p:spPr>
          <a:xfrm flipV="1">
            <a:off x="7086536" y="2004410"/>
            <a:ext cx="631666" cy="8163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D11D37AD-9638-40C3-9D42-77FA502714E7}"/>
              </a:ext>
            </a:extLst>
          </p:cNvPr>
          <p:cNvSpPr txBox="1">
            <a:spLocks/>
          </p:cNvSpPr>
          <p:nvPr/>
        </p:nvSpPr>
        <p:spPr>
          <a:xfrm>
            <a:off x="561151" y="4802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ea typeface="Arial" charset="0"/>
                <a:cs typeface="Arial" charset="0"/>
              </a:rPr>
              <a:t>Pituitary Gland</a:t>
            </a:r>
            <a:br>
              <a:rPr lang="en-US" sz="3200" dirty="0">
                <a:ea typeface="Arial" charset="0"/>
                <a:cs typeface="Arial" charset="0"/>
              </a:rPr>
            </a:br>
            <a:r>
              <a:rPr lang="en-US" sz="3200" b="1" dirty="0">
                <a:ea typeface="Arial" charset="0"/>
                <a:cs typeface="Arial" charset="0"/>
              </a:rPr>
              <a:t>Important Relations</a:t>
            </a:r>
          </a:p>
        </p:txBody>
      </p:sp>
      <p:grpSp>
        <p:nvGrpSpPr>
          <p:cNvPr id="2" name="Group 1">
            <a:extLst>
              <a:ext uri="{FF2B5EF4-FFF2-40B4-BE49-F238E27FC236}">
                <a16:creationId xmlns:a16="http://schemas.microsoft.com/office/drawing/2014/main" id="{CFF3DE58-C7B4-4CC2-BB14-B281F66DD16D}"/>
              </a:ext>
            </a:extLst>
          </p:cNvPr>
          <p:cNvGrpSpPr/>
          <p:nvPr/>
        </p:nvGrpSpPr>
        <p:grpSpPr>
          <a:xfrm>
            <a:off x="4629685" y="4842605"/>
            <a:ext cx="1844933" cy="1712865"/>
            <a:chOff x="1063676" y="4944823"/>
            <a:chExt cx="2258523" cy="1771499"/>
          </a:xfrm>
        </p:grpSpPr>
        <p:pic>
          <p:nvPicPr>
            <p:cNvPr id="5124" name="Picture 4" descr="Image result for infundibulum pituitary">
              <a:extLst>
                <a:ext uri="{FF2B5EF4-FFF2-40B4-BE49-F238E27FC236}">
                  <a16:creationId xmlns:a16="http://schemas.microsoft.com/office/drawing/2014/main" id="{466F8F02-2622-4267-8397-39EF57E6A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76" y="4944823"/>
              <a:ext cx="2258523" cy="169389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B39B6F6-9FDE-4B08-A8BB-F2788A3B6770}"/>
                </a:ext>
              </a:extLst>
            </p:cNvPr>
            <p:cNvSpPr txBox="1"/>
            <p:nvPr/>
          </p:nvSpPr>
          <p:spPr>
            <a:xfrm>
              <a:off x="1063676" y="6377768"/>
              <a:ext cx="612668" cy="338554"/>
            </a:xfrm>
            <a:prstGeom prst="rect">
              <a:avLst/>
            </a:prstGeom>
            <a:noFill/>
          </p:spPr>
          <p:txBody>
            <a:bodyPr wrap="none" rtlCol="0">
              <a:spAutoFit/>
            </a:bodyPr>
            <a:lstStyle/>
            <a:p>
              <a:r>
                <a:rPr lang="en-GB" sz="1600" dirty="0">
                  <a:solidFill>
                    <a:schemeClr val="bg1">
                      <a:lumMod val="50000"/>
                    </a:schemeClr>
                  </a:solidFill>
                  <a:latin typeface="+mn-lt"/>
                </a:rPr>
                <a:t>Extra</a:t>
              </a:r>
            </a:p>
          </p:txBody>
        </p:sp>
        <p:sp>
          <p:nvSpPr>
            <p:cNvPr id="23" name="Rectangle 22">
              <a:extLst>
                <a:ext uri="{FF2B5EF4-FFF2-40B4-BE49-F238E27FC236}">
                  <a16:creationId xmlns:a16="http://schemas.microsoft.com/office/drawing/2014/main" id="{EABD9B4A-C2E0-45CE-A335-52BF02B53B84}"/>
                </a:ext>
              </a:extLst>
            </p:cNvPr>
            <p:cNvSpPr/>
            <p:nvPr/>
          </p:nvSpPr>
          <p:spPr>
            <a:xfrm>
              <a:off x="2510971" y="5742870"/>
              <a:ext cx="599978" cy="141096"/>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Connector 25">
            <a:extLst>
              <a:ext uri="{FF2B5EF4-FFF2-40B4-BE49-F238E27FC236}">
                <a16:creationId xmlns:a16="http://schemas.microsoft.com/office/drawing/2014/main" id="{F7DAA9A1-16B6-4874-B41E-7DF2E5E21064}"/>
              </a:ext>
            </a:extLst>
          </p:cNvPr>
          <p:cNvCxnSpPr/>
          <p:nvPr/>
        </p:nvCxnSpPr>
        <p:spPr>
          <a:xfrm flipH="1">
            <a:off x="2819083" y="3110594"/>
            <a:ext cx="1584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9BB0727-CF46-48AD-9BF6-69326B58F838}"/>
              </a:ext>
            </a:extLst>
          </p:cNvPr>
          <p:cNvGrpSpPr/>
          <p:nvPr/>
        </p:nvGrpSpPr>
        <p:grpSpPr>
          <a:xfrm>
            <a:off x="6500192" y="4944826"/>
            <a:ext cx="2301408" cy="1693889"/>
            <a:chOff x="3886756" y="4989445"/>
            <a:chExt cx="3181630" cy="1786511"/>
          </a:xfrm>
        </p:grpSpPr>
        <p:pic>
          <p:nvPicPr>
            <p:cNvPr id="5126" name="Picture 6" descr="Image result for sphenoidal air sinus">
              <a:extLst>
                <a:ext uri="{FF2B5EF4-FFF2-40B4-BE49-F238E27FC236}">
                  <a16:creationId xmlns:a16="http://schemas.microsoft.com/office/drawing/2014/main" id="{F47C6374-BEE1-414F-B522-1B0838E6FB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842" b="9172"/>
            <a:stretch/>
          </p:blipFill>
          <p:spPr bwMode="auto">
            <a:xfrm>
              <a:off x="3886756" y="4989445"/>
              <a:ext cx="3181630" cy="169389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9262873-5314-49EF-8229-C6F8A2B6A2DB}"/>
                </a:ext>
              </a:extLst>
            </p:cNvPr>
            <p:cNvSpPr txBox="1"/>
            <p:nvPr/>
          </p:nvSpPr>
          <p:spPr>
            <a:xfrm>
              <a:off x="5477571" y="6437402"/>
              <a:ext cx="612668" cy="338554"/>
            </a:xfrm>
            <a:prstGeom prst="rect">
              <a:avLst/>
            </a:prstGeom>
            <a:noFill/>
          </p:spPr>
          <p:txBody>
            <a:bodyPr wrap="none" rtlCol="0">
              <a:spAutoFit/>
            </a:bodyPr>
            <a:lstStyle/>
            <a:p>
              <a:r>
                <a:rPr lang="en-GB" sz="1600" dirty="0">
                  <a:solidFill>
                    <a:schemeClr val="bg1">
                      <a:lumMod val="50000"/>
                    </a:schemeClr>
                  </a:solidFill>
                  <a:latin typeface="+mn-lt"/>
                </a:rPr>
                <a:t>Extra</a:t>
              </a:r>
            </a:p>
          </p:txBody>
        </p:sp>
        <p:sp>
          <p:nvSpPr>
            <p:cNvPr id="31" name="Rectangle 30">
              <a:extLst>
                <a:ext uri="{FF2B5EF4-FFF2-40B4-BE49-F238E27FC236}">
                  <a16:creationId xmlns:a16="http://schemas.microsoft.com/office/drawing/2014/main" id="{6727812C-2788-4D2D-A13A-B7906407BE84}"/>
                </a:ext>
              </a:extLst>
            </p:cNvPr>
            <p:cNvSpPr/>
            <p:nvPr/>
          </p:nvSpPr>
          <p:spPr>
            <a:xfrm>
              <a:off x="5028422" y="5836391"/>
              <a:ext cx="612668" cy="246357"/>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8" name="Picture 8" descr="Image result for Cavernous sinuses">
            <a:extLst>
              <a:ext uri="{FF2B5EF4-FFF2-40B4-BE49-F238E27FC236}">
                <a16:creationId xmlns:a16="http://schemas.microsoft.com/office/drawing/2014/main" id="{86B8D469-A109-427E-B359-F0F63FA051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2748" y="4759362"/>
            <a:ext cx="2822066" cy="187935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33E22AC-0779-4C20-8607-EE37C177FE22}"/>
              </a:ext>
            </a:extLst>
          </p:cNvPr>
          <p:cNvSpPr txBox="1"/>
          <p:nvPr/>
        </p:nvSpPr>
        <p:spPr>
          <a:xfrm>
            <a:off x="11262145" y="6437402"/>
            <a:ext cx="612668" cy="338554"/>
          </a:xfrm>
          <a:prstGeom prst="rect">
            <a:avLst/>
          </a:prstGeom>
          <a:noFill/>
        </p:spPr>
        <p:txBody>
          <a:bodyPr wrap="none" rtlCol="0">
            <a:spAutoFit/>
          </a:bodyPr>
          <a:lstStyle/>
          <a:p>
            <a:r>
              <a:rPr lang="en-GB" sz="1600" dirty="0">
                <a:solidFill>
                  <a:schemeClr val="bg1">
                    <a:lumMod val="50000"/>
                  </a:schemeClr>
                </a:solidFill>
                <a:latin typeface="+mn-lt"/>
              </a:rPr>
              <a:t>Extra</a:t>
            </a:r>
          </a:p>
        </p:txBody>
      </p:sp>
      <p:sp>
        <p:nvSpPr>
          <p:cNvPr id="4" name="TextBox 3">
            <a:extLst>
              <a:ext uri="{FF2B5EF4-FFF2-40B4-BE49-F238E27FC236}">
                <a16:creationId xmlns:a16="http://schemas.microsoft.com/office/drawing/2014/main" id="{CB0CD3E2-5395-4DDE-8671-7BC3E13B89D4}"/>
              </a:ext>
            </a:extLst>
          </p:cNvPr>
          <p:cNvSpPr txBox="1"/>
          <p:nvPr/>
        </p:nvSpPr>
        <p:spPr>
          <a:xfrm>
            <a:off x="659929" y="4862231"/>
            <a:ext cx="3743154" cy="1815882"/>
          </a:xfrm>
          <a:prstGeom prst="rect">
            <a:avLst/>
          </a:prstGeom>
          <a:noFill/>
        </p:spPr>
        <p:txBody>
          <a:bodyPr wrap="square" rtlCol="0">
            <a:spAutoFit/>
          </a:bodyPr>
          <a:lstStyle/>
          <a:p>
            <a:r>
              <a:rPr lang="en-US" dirty="0">
                <a:solidFill>
                  <a:srgbClr val="92D050"/>
                </a:solidFill>
                <a:latin typeface="+mn-lt"/>
              </a:rPr>
              <a:t>Clinical point:</a:t>
            </a:r>
          </a:p>
          <a:p>
            <a:r>
              <a:rPr lang="en-GB" dirty="0">
                <a:solidFill>
                  <a:srgbClr val="92D050"/>
                </a:solidFill>
                <a:latin typeface="+mn-lt"/>
              </a:rPr>
              <a:t>2 structures are present in the cavernous sinus: abducens nerve and the internal carotid artery.</a:t>
            </a:r>
          </a:p>
          <a:p>
            <a:r>
              <a:rPr lang="en-GB" dirty="0">
                <a:solidFill>
                  <a:srgbClr val="92D050"/>
                </a:solidFill>
                <a:latin typeface="+mn-lt"/>
              </a:rPr>
              <a:t>So when a surgeon is working on the pituitary he must be careful not to injure the internal carotid artery (which passes through the cavernous sinus) because it supplies the brain and may lead to a stroke or coma.</a:t>
            </a:r>
          </a:p>
        </p:txBody>
      </p:sp>
      <p:sp>
        <p:nvSpPr>
          <p:cNvPr id="5" name="TextBox 4">
            <a:extLst>
              <a:ext uri="{FF2B5EF4-FFF2-40B4-BE49-F238E27FC236}">
                <a16:creationId xmlns:a16="http://schemas.microsoft.com/office/drawing/2014/main" id="{AEDD00B1-1579-4F74-80A5-53869DEFADB6}"/>
              </a:ext>
            </a:extLst>
          </p:cNvPr>
          <p:cNvSpPr txBox="1"/>
          <p:nvPr/>
        </p:nvSpPr>
        <p:spPr>
          <a:xfrm>
            <a:off x="3152834" y="792526"/>
            <a:ext cx="2468946" cy="338554"/>
          </a:xfrm>
          <a:prstGeom prst="rect">
            <a:avLst/>
          </a:prstGeom>
          <a:noFill/>
        </p:spPr>
        <p:txBody>
          <a:bodyPr wrap="none" rtlCol="0">
            <a:spAutoFit/>
          </a:bodyPr>
          <a:lstStyle/>
          <a:p>
            <a:r>
              <a:rPr lang="en-US" sz="1600" i="1" dirty="0">
                <a:solidFill>
                  <a:srgbClr val="C00000"/>
                </a:solidFill>
                <a:latin typeface="+mn-lt"/>
              </a:rPr>
              <a:t>The relations are important</a:t>
            </a:r>
            <a:endParaRPr lang="en-GB" sz="1600" i="1" dirty="0">
              <a:solidFill>
                <a:srgbClr val="C00000"/>
              </a:solidFill>
              <a:latin typeface="+mn-lt"/>
            </a:endParaRPr>
          </a:p>
        </p:txBody>
      </p:sp>
    </p:spTree>
    <p:extLst>
      <p:ext uri="{BB962C8B-B14F-4D97-AF65-F5344CB8AC3E}">
        <p14:creationId xmlns:p14="http://schemas.microsoft.com/office/powerpoint/2010/main" val="310773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98373" y="1870403"/>
            <a:ext cx="4656964" cy="4216539"/>
          </a:xfrm>
          <a:prstGeom prst="rect">
            <a:avLst/>
          </a:prstGeom>
          <a:noFill/>
        </p:spPr>
        <p:txBody>
          <a:bodyPr wrap="square" rtlCol="0">
            <a:spAutoFit/>
          </a:bodyPr>
          <a:lstStyle/>
          <a:p>
            <a:pPr>
              <a:lnSpc>
                <a:spcPct val="150000"/>
              </a:lnSpc>
            </a:pPr>
            <a:r>
              <a:rPr lang="en-US" sz="2200" dirty="0">
                <a:latin typeface="+mn-lt"/>
              </a:rPr>
              <a:t>The gland is subdivided into:</a:t>
            </a:r>
          </a:p>
          <a:p>
            <a:pPr marL="342900" indent="-342900">
              <a:spcBef>
                <a:spcPts val="600"/>
              </a:spcBef>
              <a:buFont typeface="Courier New" panose="02070309020205020404" pitchFamily="49" charset="0"/>
              <a:buChar char="o"/>
            </a:pPr>
            <a:r>
              <a:rPr lang="en-US" sz="2200" b="1" dirty="0">
                <a:latin typeface="+mn-lt"/>
              </a:rPr>
              <a:t>Anterior Lobe (Adenohypophysis):  </a:t>
            </a:r>
            <a:r>
              <a:rPr lang="en-US" sz="2200" dirty="0">
                <a:latin typeface="+mn-lt"/>
              </a:rPr>
              <a:t>it is the True gland, </a:t>
            </a:r>
            <a:r>
              <a:rPr lang="en-US" sz="2200" u="sng" dirty="0">
                <a:latin typeface="+mn-lt"/>
              </a:rPr>
              <a:t>secretes</a:t>
            </a:r>
            <a:r>
              <a:rPr lang="en-US" sz="2200" dirty="0">
                <a:latin typeface="+mn-lt"/>
              </a:rPr>
              <a:t> hormones.</a:t>
            </a:r>
          </a:p>
          <a:p>
            <a:pPr marL="342900" indent="-342900">
              <a:spcBef>
                <a:spcPts val="600"/>
              </a:spcBef>
              <a:buFont typeface="Courier New" panose="02070309020205020404" pitchFamily="49" charset="0"/>
              <a:buChar char="o"/>
            </a:pPr>
            <a:endParaRPr lang="en-US" sz="1200" dirty="0">
              <a:latin typeface="+mn-lt"/>
            </a:endParaRPr>
          </a:p>
          <a:p>
            <a:pPr marL="342900" indent="-342900">
              <a:spcBef>
                <a:spcPts val="600"/>
              </a:spcBef>
              <a:buFont typeface="Courier New" panose="02070309020205020404" pitchFamily="49" charset="0"/>
              <a:buChar char="o"/>
            </a:pPr>
            <a:r>
              <a:rPr lang="en-US" sz="2200" b="1" dirty="0">
                <a:latin typeface="+mn-lt"/>
              </a:rPr>
              <a:t>Posterior Lobe (Neurohypophysis): </a:t>
            </a:r>
            <a:r>
              <a:rPr lang="en-US" sz="2200" dirty="0">
                <a:latin typeface="+mn-lt"/>
              </a:rPr>
              <a:t>connected to hypothalamus through </a:t>
            </a:r>
            <a:r>
              <a:rPr lang="en-US" sz="2200" dirty="0" err="1">
                <a:latin typeface="+mn-lt"/>
              </a:rPr>
              <a:t>hypothalamo</a:t>
            </a:r>
            <a:r>
              <a:rPr lang="en-US" sz="2200" dirty="0">
                <a:latin typeface="+mn-lt"/>
              </a:rPr>
              <a:t>-hypophyseal tract </a:t>
            </a:r>
            <a:r>
              <a:rPr lang="en-US" dirty="0">
                <a:solidFill>
                  <a:srgbClr val="92D050"/>
                </a:solidFill>
                <a:latin typeface="+mn-lt"/>
              </a:rPr>
              <a:t>(which passes through the stalk or infundibulum)</a:t>
            </a:r>
            <a:r>
              <a:rPr lang="en-US" sz="2200" dirty="0">
                <a:latin typeface="+mn-lt"/>
              </a:rPr>
              <a:t>, </a:t>
            </a:r>
            <a:r>
              <a:rPr lang="en-US" sz="2200" u="sng" dirty="0">
                <a:latin typeface="+mn-lt"/>
              </a:rPr>
              <a:t>stores</a:t>
            </a:r>
            <a:r>
              <a:rPr lang="en-US" sz="2200" dirty="0">
                <a:latin typeface="+mn-lt"/>
              </a:rPr>
              <a:t> hormones secreted by hypothalamic nuclei.</a:t>
            </a:r>
          </a:p>
        </p:txBody>
      </p:sp>
      <p:cxnSp>
        <p:nvCxnSpPr>
          <p:cNvPr id="25" name="Straight Connector 24"/>
          <p:cNvCxnSpPr/>
          <p:nvPr/>
        </p:nvCxnSpPr>
        <p:spPr>
          <a:xfrm flipH="1" flipV="1">
            <a:off x="1037200" y="2790538"/>
            <a:ext cx="3939876" cy="1"/>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037200" y="4120728"/>
            <a:ext cx="3939876" cy="8627"/>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8105845-B97D-4531-B3D7-83CCB1C7469E}"/>
              </a:ext>
            </a:extLst>
          </p:cNvPr>
          <p:cNvGrpSpPr/>
          <p:nvPr/>
        </p:nvGrpSpPr>
        <p:grpSpPr>
          <a:xfrm>
            <a:off x="6096000" y="556603"/>
            <a:ext cx="5098955" cy="2872397"/>
            <a:chOff x="6358467" y="1473200"/>
            <a:chExt cx="5603115" cy="2667000"/>
          </a:xfrm>
        </p:grpSpPr>
        <p:pic>
          <p:nvPicPr>
            <p:cNvPr id="3" name="Content Placeholder 4" descr="pituitary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358467" y="1473200"/>
              <a:ext cx="5130800" cy="2667000"/>
            </a:xfrm>
            <a:prstGeom prst="rect">
              <a:avLst/>
            </a:prstGeom>
          </p:spPr>
        </p:pic>
        <p:sp>
          <p:nvSpPr>
            <p:cNvPr id="4" name="Oval 3"/>
            <p:cNvSpPr/>
            <p:nvPr/>
          </p:nvSpPr>
          <p:spPr>
            <a:xfrm flipH="1">
              <a:off x="9101667" y="2006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a:stCxn id="4" idx="4"/>
            </p:cNvCxnSpPr>
            <p:nvPr/>
          </p:nvCxnSpPr>
          <p:spPr>
            <a:xfrm rot="5400000">
              <a:off x="8453967" y="2578100"/>
              <a:ext cx="1143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873067" y="3302000"/>
              <a:ext cx="1524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758767" y="3340100"/>
              <a:ext cx="1524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10576267" y="1840818"/>
              <a:ext cx="1385315" cy="738664"/>
            </a:xfrm>
            <a:prstGeom prst="rect">
              <a:avLst/>
            </a:prstGeom>
            <a:noFill/>
            <a:ln w="28575">
              <a:solidFill>
                <a:schemeClr val="accent6">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err="1"/>
                <a:t>Hypothalamo</a:t>
              </a:r>
              <a:endParaRPr lang="en-US" altLang="en-US" b="1" dirty="0"/>
            </a:p>
            <a:p>
              <a:pPr algn="ctr" eaLnBrk="1" hangingPunct="1"/>
              <a:r>
                <a:rPr lang="en-US" altLang="en-US" b="1" dirty="0"/>
                <a:t>-</a:t>
              </a:r>
              <a:r>
                <a:rPr lang="en-US" altLang="en-US" b="1" dirty="0" err="1"/>
                <a:t>hypophyseal</a:t>
              </a:r>
              <a:r>
                <a:rPr lang="en-US" altLang="en-US" b="1" dirty="0"/>
                <a:t> </a:t>
              </a:r>
            </a:p>
            <a:p>
              <a:pPr algn="ctr" eaLnBrk="1" hangingPunct="1"/>
              <a:r>
                <a:rPr lang="en-US" altLang="en-US" b="1" dirty="0"/>
                <a:t>tract</a:t>
              </a:r>
            </a:p>
          </p:txBody>
        </p:sp>
        <p:cxnSp>
          <p:nvCxnSpPr>
            <p:cNvPr id="10" name="Straight Arrow Connector 9"/>
            <p:cNvCxnSpPr>
              <a:cxnSpLocks/>
              <a:stCxn id="9" idx="1"/>
            </p:cNvCxnSpPr>
            <p:nvPr/>
          </p:nvCxnSpPr>
          <p:spPr>
            <a:xfrm flipH="1">
              <a:off x="9101667" y="2210150"/>
              <a:ext cx="1474600" cy="32288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358467" y="2507166"/>
              <a:ext cx="1926515" cy="309060"/>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678838" y="3683420"/>
              <a:ext cx="1861229" cy="353742"/>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le 1">
            <a:extLst>
              <a:ext uri="{FF2B5EF4-FFF2-40B4-BE49-F238E27FC236}">
                <a16:creationId xmlns:a16="http://schemas.microsoft.com/office/drawing/2014/main" id="{A5B68518-F32E-496C-B3CC-547971324691}"/>
              </a:ext>
            </a:extLst>
          </p:cNvPr>
          <p:cNvSpPr txBox="1">
            <a:spLocks noGrp="1"/>
          </p:cNvSpPr>
          <p:nvPr>
            <p:ph type="title"/>
          </p:nvPr>
        </p:nvSpPr>
        <p:spPr>
          <a:xfrm>
            <a:off x="638864" y="5647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ea typeface="Arial" charset="0"/>
                <a:cs typeface="Arial" charset="0"/>
              </a:rPr>
              <a:t>Pituitary Gland</a:t>
            </a:r>
            <a:br>
              <a:rPr lang="en-US" sz="3200" dirty="0">
                <a:ea typeface="Arial" charset="0"/>
                <a:cs typeface="Arial" charset="0"/>
              </a:rPr>
            </a:br>
            <a:r>
              <a:rPr lang="en-US" sz="3200" b="1" dirty="0">
                <a:ea typeface="Arial" charset="0"/>
                <a:cs typeface="Arial" charset="0"/>
              </a:rPr>
              <a:t>Subdivisions </a:t>
            </a:r>
          </a:p>
        </p:txBody>
      </p:sp>
      <p:cxnSp>
        <p:nvCxnSpPr>
          <p:cNvPr id="20" name="Straight Connector 19">
            <a:extLst>
              <a:ext uri="{FF2B5EF4-FFF2-40B4-BE49-F238E27FC236}">
                <a16:creationId xmlns:a16="http://schemas.microsoft.com/office/drawing/2014/main" id="{421A4BED-4B2A-4A21-9994-53148D2C99B0}"/>
              </a:ext>
            </a:extLst>
          </p:cNvPr>
          <p:cNvCxnSpPr/>
          <p:nvPr/>
        </p:nvCxnSpPr>
        <p:spPr>
          <a:xfrm flipH="1" flipV="1">
            <a:off x="2026361" y="4786650"/>
            <a:ext cx="2988000" cy="8627"/>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D4CBE5-CC50-41AC-991D-8884F0973BDE}"/>
              </a:ext>
            </a:extLst>
          </p:cNvPr>
          <p:cNvCxnSpPr/>
          <p:nvPr/>
        </p:nvCxnSpPr>
        <p:spPr>
          <a:xfrm flipH="1" flipV="1">
            <a:off x="1037200" y="5142967"/>
            <a:ext cx="540000" cy="8627"/>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100" name="Picture 4" descr="Image result for lobes of pituitary">
            <a:extLst>
              <a:ext uri="{FF2B5EF4-FFF2-40B4-BE49-F238E27FC236}">
                <a16:creationId xmlns:a16="http://schemas.microsoft.com/office/drawing/2014/main" id="{0351EBC5-084A-4DE4-BDAC-1FFD8A9E9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664" y="3737089"/>
            <a:ext cx="5384100" cy="287239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E613CAE9-8C36-420B-8D7A-8F0DC6665741}"/>
              </a:ext>
            </a:extLst>
          </p:cNvPr>
          <p:cNvSpPr txBox="1"/>
          <p:nvPr/>
        </p:nvSpPr>
        <p:spPr>
          <a:xfrm>
            <a:off x="6251903" y="3972692"/>
            <a:ext cx="612668" cy="338554"/>
          </a:xfrm>
          <a:prstGeom prst="rect">
            <a:avLst/>
          </a:prstGeom>
          <a:noFill/>
        </p:spPr>
        <p:txBody>
          <a:bodyPr wrap="none" rtlCol="0">
            <a:spAutoFit/>
          </a:bodyPr>
          <a:lstStyle/>
          <a:p>
            <a:r>
              <a:rPr lang="en-GB" sz="1600" dirty="0">
                <a:solidFill>
                  <a:schemeClr val="bg1">
                    <a:lumMod val="50000"/>
                  </a:schemeClr>
                </a:solidFill>
                <a:latin typeface="+mn-lt"/>
              </a:rPr>
              <a:t>Extra</a:t>
            </a:r>
          </a:p>
        </p:txBody>
      </p:sp>
      <p:sp>
        <p:nvSpPr>
          <p:cNvPr id="28" name="TextBox 27">
            <a:extLst>
              <a:ext uri="{FF2B5EF4-FFF2-40B4-BE49-F238E27FC236}">
                <a16:creationId xmlns:a16="http://schemas.microsoft.com/office/drawing/2014/main" id="{C7530D3C-9D33-41E2-A507-F351C9C002DF}"/>
              </a:ext>
            </a:extLst>
          </p:cNvPr>
          <p:cNvSpPr txBox="1">
            <a:spLocks noChangeArrowheads="1"/>
          </p:cNvSpPr>
          <p:nvPr/>
        </p:nvSpPr>
        <p:spPr bwMode="auto">
          <a:xfrm>
            <a:off x="8932879" y="4790661"/>
            <a:ext cx="2262076" cy="224321"/>
          </a:xfrm>
          <a:prstGeom prst="rect">
            <a:avLst/>
          </a:prstGeom>
          <a:noFill/>
          <a:ln w="28575">
            <a:solidFill>
              <a:schemeClr val="accent6">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b="1" dirty="0"/>
          </a:p>
        </p:txBody>
      </p:sp>
      <p:sp>
        <p:nvSpPr>
          <p:cNvPr id="31" name="Rectangle 30">
            <a:extLst>
              <a:ext uri="{FF2B5EF4-FFF2-40B4-BE49-F238E27FC236}">
                <a16:creationId xmlns:a16="http://schemas.microsoft.com/office/drawing/2014/main" id="{36DAE025-45A1-44B3-B591-3AC0B3C16E42}"/>
              </a:ext>
            </a:extLst>
          </p:cNvPr>
          <p:cNvSpPr/>
          <p:nvPr/>
        </p:nvSpPr>
        <p:spPr>
          <a:xfrm>
            <a:off x="9460706" y="5394288"/>
            <a:ext cx="816355" cy="270012"/>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8BB8453-2553-48C2-BD2E-528B106EE890}"/>
              </a:ext>
            </a:extLst>
          </p:cNvPr>
          <p:cNvSpPr/>
          <p:nvPr/>
        </p:nvSpPr>
        <p:spPr>
          <a:xfrm>
            <a:off x="7230895" y="5050450"/>
            <a:ext cx="700531" cy="343837"/>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DEC7990-4943-4545-B0BE-3512275643D5}"/>
              </a:ext>
            </a:extLst>
          </p:cNvPr>
          <p:cNvGrpSpPr/>
          <p:nvPr/>
        </p:nvGrpSpPr>
        <p:grpSpPr>
          <a:xfrm>
            <a:off x="4610518" y="703656"/>
            <a:ext cx="682625" cy="734036"/>
            <a:chOff x="6597319" y="353560"/>
            <a:chExt cx="682625" cy="734036"/>
          </a:xfrm>
        </p:grpSpPr>
        <p:pic>
          <p:nvPicPr>
            <p:cNvPr id="34" name="Picture 2" descr="Image result for youtube">
              <a:hlinkClick r:id="rId4"/>
              <a:extLst>
                <a:ext uri="{FF2B5EF4-FFF2-40B4-BE49-F238E27FC236}">
                  <a16:creationId xmlns:a16="http://schemas.microsoft.com/office/drawing/2014/main" id="{4D6016B0-281F-4E6A-8B5E-3EAF10402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7319" y="353560"/>
              <a:ext cx="682625" cy="48063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09B2A902-63AE-497A-AEF9-A7CCE29615EB}"/>
                </a:ext>
              </a:extLst>
            </p:cNvPr>
            <p:cNvSpPr txBox="1"/>
            <p:nvPr/>
          </p:nvSpPr>
          <p:spPr>
            <a:xfrm>
              <a:off x="6649975" y="779819"/>
              <a:ext cx="598241" cy="307777"/>
            </a:xfrm>
            <a:prstGeom prst="rect">
              <a:avLst/>
            </a:prstGeom>
            <a:noFill/>
          </p:spPr>
          <p:txBody>
            <a:bodyPr wrap="none" rtlCol="0">
              <a:spAutoFit/>
            </a:bodyPr>
            <a:lstStyle/>
            <a:p>
              <a:r>
                <a:rPr lang="en-US" dirty="0">
                  <a:solidFill>
                    <a:schemeClr val="accent6">
                      <a:lumMod val="75000"/>
                    </a:schemeClr>
                  </a:solidFill>
                  <a:latin typeface="+mn-lt"/>
                </a:rPr>
                <a:t>02:00</a:t>
              </a:r>
              <a:endParaRPr lang="en-GB" dirty="0">
                <a:solidFill>
                  <a:schemeClr val="accent6">
                    <a:lumMod val="75000"/>
                  </a:schemeClr>
                </a:solidFill>
                <a:latin typeface="+mn-lt"/>
              </a:endParaRPr>
            </a:p>
          </p:txBody>
        </p:sp>
      </p:grpSp>
    </p:spTree>
    <p:extLst>
      <p:ext uri="{BB962C8B-B14F-4D97-AF65-F5344CB8AC3E}">
        <p14:creationId xmlns:p14="http://schemas.microsoft.com/office/powerpoint/2010/main" val="87262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128" y="1972284"/>
            <a:ext cx="6270015" cy="4351338"/>
          </a:xfrm>
        </p:spPr>
        <p:txBody>
          <a:bodyPr>
            <a:noAutofit/>
          </a:bodyPr>
          <a:lstStyle/>
          <a:p>
            <a:pPr>
              <a:buFont typeface="Courier New" charset="0"/>
              <a:buChar char="o"/>
            </a:pPr>
            <a:r>
              <a:rPr lang="en-US" sz="2400" b="1" dirty="0"/>
              <a:t>Arteries: </a:t>
            </a:r>
            <a:r>
              <a:rPr lang="en-US" sz="2400" dirty="0"/>
              <a:t>superior &amp; inferior hypophyseal arteries (branches from internal carotid artery).</a:t>
            </a:r>
          </a:p>
          <a:p>
            <a:pPr>
              <a:buFont typeface="Courier New" charset="0"/>
              <a:buChar char="o"/>
            </a:pPr>
            <a:endParaRPr lang="en-US" sz="2400" dirty="0"/>
          </a:p>
          <a:p>
            <a:pPr>
              <a:buFont typeface="Courier New" charset="0"/>
              <a:buChar char="o"/>
            </a:pPr>
            <a:endParaRPr lang="en-US" sz="2400" dirty="0"/>
          </a:p>
          <a:p>
            <a:pPr>
              <a:buFont typeface="Courier New" charset="0"/>
              <a:buChar char="o"/>
            </a:pPr>
            <a:endParaRPr lang="en-US" sz="2400" dirty="0"/>
          </a:p>
          <a:p>
            <a:pPr>
              <a:buFont typeface="Courier New" charset="0"/>
              <a:buChar char="o"/>
            </a:pPr>
            <a:r>
              <a:rPr lang="en-US" sz="2400" b="1" dirty="0"/>
              <a:t>Veins: </a:t>
            </a:r>
            <a:r>
              <a:rPr lang="en-US" sz="2400" dirty="0"/>
              <a:t>hypophyseal veins drain into cavernous sinuses.</a:t>
            </a:r>
          </a:p>
        </p:txBody>
      </p:sp>
      <p:grpSp>
        <p:nvGrpSpPr>
          <p:cNvPr id="12" name="Group 11">
            <a:extLst>
              <a:ext uri="{FF2B5EF4-FFF2-40B4-BE49-F238E27FC236}">
                <a16:creationId xmlns:a16="http://schemas.microsoft.com/office/drawing/2014/main" id="{94B17E4B-0C02-4975-A1EC-7CE16690C3B3}"/>
              </a:ext>
            </a:extLst>
          </p:cNvPr>
          <p:cNvGrpSpPr/>
          <p:nvPr/>
        </p:nvGrpSpPr>
        <p:grpSpPr>
          <a:xfrm>
            <a:off x="7024923" y="615518"/>
            <a:ext cx="4632535" cy="3803331"/>
            <a:chOff x="7891669" y="1897858"/>
            <a:chExt cx="4050519" cy="4675571"/>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086" t="3687" r="12659" b="3700"/>
            <a:stretch/>
          </p:blipFill>
          <p:spPr>
            <a:xfrm>
              <a:off x="7891669" y="1897858"/>
              <a:ext cx="4050519" cy="4675571"/>
            </a:xfrm>
            <a:prstGeom prst="rect">
              <a:avLst/>
            </a:prstGeom>
          </p:spPr>
        </p:pic>
        <p:sp>
          <p:nvSpPr>
            <p:cNvPr id="6" name="Rectangle 5"/>
            <p:cNvSpPr/>
            <p:nvPr/>
          </p:nvSpPr>
          <p:spPr>
            <a:xfrm>
              <a:off x="10481035" y="3752790"/>
              <a:ext cx="1451727" cy="169683"/>
            </a:xfrm>
            <a:prstGeom prst="rect">
              <a:avLst/>
            </a:prstGeom>
            <a:noFill/>
            <a:ln w="28575">
              <a:solidFill>
                <a:srgbClr val="E26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481036" y="4988379"/>
              <a:ext cx="1392962" cy="168112"/>
            </a:xfrm>
            <a:prstGeom prst="rect">
              <a:avLst/>
            </a:prstGeom>
            <a:noFill/>
            <a:ln w="28575">
              <a:solidFill>
                <a:srgbClr val="E26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481035" y="5810135"/>
              <a:ext cx="970961" cy="162332"/>
            </a:xfrm>
            <a:prstGeom prst="rect">
              <a:avLst/>
            </a:prstGeom>
            <a:noFill/>
            <a:ln w="28575">
              <a:solidFill>
                <a:srgbClr val="57A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p:cNvCxnSpPr/>
          <p:nvPr/>
        </p:nvCxnSpPr>
        <p:spPr>
          <a:xfrm flipV="1">
            <a:off x="1065524" y="2287872"/>
            <a:ext cx="1011406" cy="2230"/>
          </a:xfrm>
          <a:prstGeom prst="line">
            <a:avLst/>
          </a:prstGeom>
          <a:ln w="28575">
            <a:solidFill>
              <a:srgbClr val="E26E6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02947" y="4440986"/>
            <a:ext cx="640080" cy="0"/>
          </a:xfrm>
          <a:prstGeom prst="line">
            <a:avLst/>
          </a:prstGeom>
          <a:ln w="28575">
            <a:solidFill>
              <a:srgbClr val="57A3D4"/>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0C4DCF1-1B41-4566-AF63-E331A996A075}"/>
              </a:ext>
            </a:extLst>
          </p:cNvPr>
          <p:cNvGrpSpPr/>
          <p:nvPr/>
        </p:nvGrpSpPr>
        <p:grpSpPr>
          <a:xfrm>
            <a:off x="7382415" y="4854059"/>
            <a:ext cx="4034972" cy="1838874"/>
            <a:chOff x="1252645" y="4340657"/>
            <a:chExt cx="5081959" cy="2402049"/>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6281" r="9163"/>
            <a:stretch/>
          </p:blipFill>
          <p:spPr>
            <a:xfrm>
              <a:off x="1262477" y="4340657"/>
              <a:ext cx="5072127" cy="2328672"/>
            </a:xfrm>
            <a:prstGeom prst="rect">
              <a:avLst/>
            </a:prstGeom>
          </p:spPr>
        </p:pic>
        <p:sp>
          <p:nvSpPr>
            <p:cNvPr id="26" name="TextBox 25"/>
            <p:cNvSpPr txBox="1"/>
            <p:nvPr/>
          </p:nvSpPr>
          <p:spPr>
            <a:xfrm>
              <a:off x="2534081" y="6404152"/>
              <a:ext cx="1264459" cy="338554"/>
            </a:xfrm>
            <a:prstGeom prst="rect">
              <a:avLst/>
            </a:prstGeom>
            <a:noFill/>
          </p:spPr>
          <p:txBody>
            <a:bodyPr wrap="square" rtlCol="0">
              <a:spAutoFit/>
            </a:bodyPr>
            <a:lstStyle/>
            <a:p>
              <a:r>
                <a:rPr lang="en-US" sz="1600" dirty="0">
                  <a:solidFill>
                    <a:schemeClr val="bg1">
                      <a:lumMod val="50000"/>
                    </a:schemeClr>
                  </a:solidFill>
                  <a:latin typeface="+mn-lt"/>
                </a:rPr>
                <a:t>Extra</a:t>
              </a:r>
            </a:p>
          </p:txBody>
        </p:sp>
        <p:sp>
          <p:nvSpPr>
            <p:cNvPr id="39" name="Rectangle 38"/>
            <p:cNvSpPr/>
            <p:nvPr/>
          </p:nvSpPr>
          <p:spPr>
            <a:xfrm>
              <a:off x="4843549" y="4829849"/>
              <a:ext cx="1491055" cy="18460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252645" y="4426043"/>
              <a:ext cx="900621" cy="511210"/>
            </a:xfrm>
            <a:prstGeom prst="rect">
              <a:avLst/>
            </a:prstGeom>
            <a:noFill/>
            <a:ln w="28575">
              <a:solidFill>
                <a:srgbClr val="E26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347833" y="6004684"/>
              <a:ext cx="974037" cy="511210"/>
            </a:xfrm>
            <a:prstGeom prst="rect">
              <a:avLst/>
            </a:prstGeom>
            <a:noFill/>
            <a:ln w="28575">
              <a:solidFill>
                <a:srgbClr val="E26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Connector 41"/>
          <p:cNvCxnSpPr/>
          <p:nvPr/>
        </p:nvCxnSpPr>
        <p:spPr>
          <a:xfrm>
            <a:off x="4096467" y="2628036"/>
            <a:ext cx="2655649" cy="268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9B202EBD-13BC-42FA-A0D2-7AEDEAD4532E}"/>
              </a:ext>
            </a:extLst>
          </p:cNvPr>
          <p:cNvSpPr txBox="1">
            <a:spLocks noGrp="1"/>
          </p:cNvSpPr>
          <p:nvPr>
            <p:ph type="title"/>
          </p:nvPr>
        </p:nvSpPr>
        <p:spPr>
          <a:xfrm>
            <a:off x="744128" y="4634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ea typeface="Arial" charset="0"/>
                <a:cs typeface="Arial" charset="0"/>
              </a:rPr>
              <a:t>Pituitary Gland</a:t>
            </a:r>
            <a:br>
              <a:rPr lang="en-US" sz="3200" dirty="0">
                <a:ea typeface="Arial" charset="0"/>
                <a:cs typeface="Arial" charset="0"/>
              </a:rPr>
            </a:br>
            <a:r>
              <a:rPr lang="en-US" sz="3200" b="1" dirty="0">
                <a:ea typeface="Arial" charset="0"/>
                <a:cs typeface="Arial" charset="0"/>
              </a:rPr>
              <a:t>Blood supply </a:t>
            </a:r>
          </a:p>
        </p:txBody>
      </p:sp>
      <p:sp>
        <p:nvSpPr>
          <p:cNvPr id="13" name="TextBox 12">
            <a:extLst>
              <a:ext uri="{FF2B5EF4-FFF2-40B4-BE49-F238E27FC236}">
                <a16:creationId xmlns:a16="http://schemas.microsoft.com/office/drawing/2014/main" id="{515AD6E9-0BBC-480E-80B1-3C0DFB30BB6E}"/>
              </a:ext>
            </a:extLst>
          </p:cNvPr>
          <p:cNvSpPr txBox="1"/>
          <p:nvPr/>
        </p:nvSpPr>
        <p:spPr>
          <a:xfrm>
            <a:off x="851690" y="2857653"/>
            <a:ext cx="6065672" cy="954107"/>
          </a:xfrm>
          <a:prstGeom prst="rect">
            <a:avLst/>
          </a:prstGeom>
          <a:noFill/>
        </p:spPr>
        <p:txBody>
          <a:bodyPr wrap="square" rtlCol="0">
            <a:spAutoFit/>
          </a:bodyPr>
          <a:lstStyle/>
          <a:p>
            <a:r>
              <a:rPr lang="en-GB" dirty="0">
                <a:solidFill>
                  <a:schemeClr val="bg1">
                    <a:lumMod val="50000"/>
                  </a:schemeClr>
                </a:solidFill>
                <a:latin typeface="+mn-lt"/>
              </a:rPr>
              <a:t>Remember when we studied the circle of </a:t>
            </a:r>
            <a:r>
              <a:rPr lang="en-GB" dirty="0" err="1">
                <a:solidFill>
                  <a:schemeClr val="bg1">
                    <a:lumMod val="50000"/>
                  </a:schemeClr>
                </a:solidFill>
                <a:latin typeface="+mn-lt"/>
              </a:rPr>
              <a:t>willis</a:t>
            </a:r>
            <a:r>
              <a:rPr lang="en-GB" dirty="0">
                <a:solidFill>
                  <a:schemeClr val="bg1">
                    <a:lumMod val="50000"/>
                  </a:schemeClr>
                </a:solidFill>
                <a:latin typeface="+mn-lt"/>
              </a:rPr>
              <a:t> we said it surrounded the optic chiasm and pituitary gland. Remember also that it was formed by the internal carotid and basilar arteries. So the circle of </a:t>
            </a:r>
            <a:r>
              <a:rPr lang="en-GB" dirty="0" err="1">
                <a:solidFill>
                  <a:schemeClr val="bg1">
                    <a:lumMod val="50000"/>
                  </a:schemeClr>
                </a:solidFill>
                <a:latin typeface="+mn-lt"/>
              </a:rPr>
              <a:t>willis</a:t>
            </a:r>
            <a:r>
              <a:rPr lang="en-GB" dirty="0">
                <a:solidFill>
                  <a:schemeClr val="bg1">
                    <a:lumMod val="50000"/>
                  </a:schemeClr>
                </a:solidFill>
                <a:latin typeface="+mn-lt"/>
              </a:rPr>
              <a:t> will give a branch (from the internal carotid) to the pituitary gland.</a:t>
            </a:r>
          </a:p>
        </p:txBody>
      </p:sp>
      <p:sp>
        <p:nvSpPr>
          <p:cNvPr id="24" name="TextBox 23">
            <a:extLst>
              <a:ext uri="{FF2B5EF4-FFF2-40B4-BE49-F238E27FC236}">
                <a16:creationId xmlns:a16="http://schemas.microsoft.com/office/drawing/2014/main" id="{CC3E387F-D354-4FFC-8FF8-F920938FF5C5}"/>
              </a:ext>
            </a:extLst>
          </p:cNvPr>
          <p:cNvSpPr txBox="1"/>
          <p:nvPr/>
        </p:nvSpPr>
        <p:spPr>
          <a:xfrm>
            <a:off x="856749" y="5483799"/>
            <a:ext cx="5539171" cy="523220"/>
          </a:xfrm>
          <a:prstGeom prst="rect">
            <a:avLst/>
          </a:prstGeom>
          <a:noFill/>
        </p:spPr>
        <p:txBody>
          <a:bodyPr wrap="square" rtlCol="0">
            <a:spAutoFit/>
          </a:bodyPr>
          <a:lstStyle/>
          <a:p>
            <a:r>
              <a:rPr lang="en-GB" dirty="0">
                <a:solidFill>
                  <a:schemeClr val="bg1">
                    <a:lumMod val="50000"/>
                  </a:schemeClr>
                </a:solidFill>
                <a:latin typeface="+mn-lt"/>
              </a:rPr>
              <a:t>To remember the supply recall that the pituitary gland is also called hypophysis </a:t>
            </a:r>
            <a:r>
              <a:rPr lang="en-GB" dirty="0" err="1">
                <a:solidFill>
                  <a:schemeClr val="bg1">
                    <a:lumMod val="50000"/>
                  </a:schemeClr>
                </a:solidFill>
                <a:latin typeface="+mn-lt"/>
              </a:rPr>
              <a:t>cerebri</a:t>
            </a:r>
            <a:r>
              <a:rPr lang="en-GB" dirty="0">
                <a:solidFill>
                  <a:schemeClr val="bg1">
                    <a:lumMod val="50000"/>
                  </a:schemeClr>
                </a:solidFill>
                <a:latin typeface="+mn-lt"/>
              </a:rPr>
              <a:t> hence ‘</a:t>
            </a:r>
            <a:r>
              <a:rPr lang="en-GB" b="1" dirty="0">
                <a:solidFill>
                  <a:schemeClr val="bg1">
                    <a:lumMod val="50000"/>
                  </a:schemeClr>
                </a:solidFill>
                <a:latin typeface="+mn-lt"/>
              </a:rPr>
              <a:t>hypophyseal</a:t>
            </a:r>
            <a:r>
              <a:rPr lang="en-GB" dirty="0">
                <a:solidFill>
                  <a:schemeClr val="bg1">
                    <a:lumMod val="50000"/>
                  </a:schemeClr>
                </a:solidFill>
                <a:latin typeface="+mn-lt"/>
              </a:rPr>
              <a:t>’.</a:t>
            </a:r>
          </a:p>
        </p:txBody>
      </p:sp>
    </p:spTree>
    <p:extLst>
      <p:ext uri="{BB962C8B-B14F-4D97-AF65-F5344CB8AC3E}">
        <p14:creationId xmlns:p14="http://schemas.microsoft.com/office/powerpoint/2010/main" val="134793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793" y="1907748"/>
            <a:ext cx="6991668" cy="4351338"/>
          </a:xfrm>
        </p:spPr>
        <p:txBody>
          <a:bodyPr>
            <a:normAutofit/>
          </a:bodyPr>
          <a:lstStyle/>
          <a:p>
            <a:pPr>
              <a:buFont typeface="Courier New" charset="0"/>
              <a:buChar char="o"/>
            </a:pPr>
            <a:r>
              <a:rPr lang="en-US" sz="2100" b="1" dirty="0"/>
              <a:t>Superior Hypophyseal: </a:t>
            </a:r>
          </a:p>
          <a:p>
            <a:pPr lvl="1">
              <a:buFont typeface="Arial" charset="0"/>
              <a:buChar char="•"/>
            </a:pPr>
            <a:r>
              <a:rPr lang="en-US" sz="2100" dirty="0"/>
              <a:t>supplies infundibulum </a:t>
            </a:r>
            <a:r>
              <a:rPr lang="en-US" sz="2100" dirty="0">
                <a:solidFill>
                  <a:srgbClr val="92D050"/>
                </a:solidFill>
              </a:rPr>
              <a:t>and anterior lobe</a:t>
            </a:r>
          </a:p>
          <a:p>
            <a:pPr lvl="1">
              <a:buFont typeface="Arial" charset="0"/>
              <a:buChar char="•"/>
            </a:pPr>
            <a:r>
              <a:rPr lang="en-US" sz="2100" dirty="0"/>
              <a:t>forms a </a:t>
            </a:r>
            <a:r>
              <a:rPr lang="en-US" sz="2100" u="sng" dirty="0"/>
              <a:t>capillary network</a:t>
            </a:r>
            <a:r>
              <a:rPr lang="en-US" sz="2100" dirty="0"/>
              <a:t> from which vessels pass downward &amp; form </a:t>
            </a:r>
            <a:r>
              <a:rPr lang="en-US" sz="2100" b="1" dirty="0"/>
              <a:t>sinusoids</a:t>
            </a:r>
            <a:r>
              <a:rPr lang="en-US" sz="2100" dirty="0"/>
              <a:t> into the anterior lobe of pituitary gland </a:t>
            </a:r>
            <a:r>
              <a:rPr lang="en-US" sz="2100" dirty="0">
                <a:solidFill>
                  <a:srgbClr val="FF0000"/>
                </a:solidFill>
              </a:rPr>
              <a:t>“hypophyseal portal system”. </a:t>
            </a:r>
          </a:p>
          <a:p>
            <a:pPr marL="457200" lvl="1" indent="0">
              <a:buNone/>
            </a:pPr>
            <a:r>
              <a:rPr lang="en-US" sz="1600" dirty="0">
                <a:solidFill>
                  <a:srgbClr val="FF0000"/>
                </a:solidFill>
              </a:rPr>
              <a:t>    </a:t>
            </a:r>
            <a:r>
              <a:rPr lang="en-US" sz="1600" dirty="0">
                <a:solidFill>
                  <a:schemeClr val="bg1">
                    <a:lumMod val="50000"/>
                  </a:schemeClr>
                </a:solidFill>
              </a:rPr>
              <a:t>(AKA: hypothalamo-hypophyseal portal vessel/ system)</a:t>
            </a:r>
          </a:p>
          <a:p>
            <a:pPr>
              <a:buFont typeface="Courier New" charset="0"/>
              <a:buChar char="o"/>
            </a:pPr>
            <a:endParaRPr lang="en-US" sz="2100" dirty="0"/>
          </a:p>
          <a:p>
            <a:pPr>
              <a:buFont typeface="Courier New" charset="0"/>
              <a:buChar char="o"/>
            </a:pPr>
            <a:endParaRPr lang="en-US" sz="2100" dirty="0"/>
          </a:p>
          <a:p>
            <a:pPr marL="0" indent="0">
              <a:buNone/>
            </a:pPr>
            <a:endParaRPr lang="en-US" sz="2100" dirty="0"/>
          </a:p>
          <a:p>
            <a:pPr>
              <a:buFont typeface="Courier New" charset="0"/>
              <a:buChar char="o"/>
            </a:pPr>
            <a:r>
              <a:rPr lang="en-US" sz="2100" b="1" dirty="0"/>
              <a:t>Inferior Hypophyseal: </a:t>
            </a:r>
          </a:p>
          <a:p>
            <a:pPr lvl="1">
              <a:buFont typeface="Arial" charset="0"/>
              <a:buChar char="•"/>
            </a:pPr>
            <a:r>
              <a:rPr lang="en-US" sz="2100" dirty="0"/>
              <a:t>supplies posterior lobe of pituitary gland.</a:t>
            </a:r>
          </a:p>
        </p:txBody>
      </p:sp>
      <p:cxnSp>
        <p:nvCxnSpPr>
          <p:cNvPr id="10" name="Straight Connector 9"/>
          <p:cNvCxnSpPr/>
          <p:nvPr/>
        </p:nvCxnSpPr>
        <p:spPr>
          <a:xfrm>
            <a:off x="2306306" y="2552517"/>
            <a:ext cx="14400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326184" y="5764729"/>
            <a:ext cx="1512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2C9666F-4AA7-414E-A126-6054D34B714D}"/>
              </a:ext>
            </a:extLst>
          </p:cNvPr>
          <p:cNvGrpSpPr/>
          <p:nvPr/>
        </p:nvGrpSpPr>
        <p:grpSpPr>
          <a:xfrm>
            <a:off x="7583461" y="369538"/>
            <a:ext cx="3941451" cy="3467386"/>
            <a:chOff x="8245461" y="161557"/>
            <a:chExt cx="3732991" cy="3608929"/>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772" t="3189" r="12149" b="3856"/>
            <a:stretch/>
          </p:blipFill>
          <p:spPr>
            <a:xfrm>
              <a:off x="8245461" y="161557"/>
              <a:ext cx="3732991" cy="3608929"/>
            </a:xfrm>
            <a:prstGeom prst="rect">
              <a:avLst/>
            </a:prstGeom>
          </p:spPr>
        </p:pic>
        <p:sp>
          <p:nvSpPr>
            <p:cNvPr id="19" name="Rectangle 18"/>
            <p:cNvSpPr/>
            <p:nvPr/>
          </p:nvSpPr>
          <p:spPr>
            <a:xfrm>
              <a:off x="10564579" y="1907823"/>
              <a:ext cx="704088" cy="146304"/>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564580" y="2723739"/>
              <a:ext cx="1097280" cy="25603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A9B0DA9-ABF6-4D36-B887-EE28382FCC7D}"/>
              </a:ext>
            </a:extLst>
          </p:cNvPr>
          <p:cNvGrpSpPr/>
          <p:nvPr/>
        </p:nvGrpSpPr>
        <p:grpSpPr>
          <a:xfrm>
            <a:off x="7796491" y="4012416"/>
            <a:ext cx="4062691" cy="2796509"/>
            <a:chOff x="8245462" y="3951111"/>
            <a:chExt cx="4114011" cy="2906889"/>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619" r="12583" b="-941"/>
            <a:stretch/>
          </p:blipFill>
          <p:spPr>
            <a:xfrm>
              <a:off x="8245462" y="3951111"/>
              <a:ext cx="3331548" cy="2906889"/>
            </a:xfrm>
            <a:prstGeom prst="rect">
              <a:avLst/>
            </a:prstGeom>
          </p:spPr>
        </p:pic>
        <p:sp>
          <p:nvSpPr>
            <p:cNvPr id="24" name="TextBox 10"/>
            <p:cNvSpPr txBox="1">
              <a:spLocks noChangeArrowheads="1"/>
            </p:cNvSpPr>
            <p:nvPr/>
          </p:nvSpPr>
          <p:spPr bwMode="auto">
            <a:xfrm>
              <a:off x="10606093" y="4487564"/>
              <a:ext cx="1753380" cy="6463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x-none" sz="1200" b="1" dirty="0">
                  <a:solidFill>
                    <a:srgbClr val="FF0000"/>
                  </a:solidFill>
                  <a:latin typeface="+mn-lt"/>
                </a:rPr>
                <a:t>a hypothalamo-hypophyseal portal vessel</a:t>
              </a:r>
            </a:p>
          </p:txBody>
        </p:sp>
        <p:cxnSp>
          <p:nvCxnSpPr>
            <p:cNvPr id="27" name="Straight Arrow Connector 26"/>
            <p:cNvCxnSpPr/>
            <p:nvPr/>
          </p:nvCxnSpPr>
          <p:spPr>
            <a:xfrm flipH="1">
              <a:off x="9358491" y="4852403"/>
              <a:ext cx="1484671" cy="4621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2E60B939-42CB-460C-A8C0-B889BAD2DCCB}"/>
              </a:ext>
            </a:extLst>
          </p:cNvPr>
          <p:cNvSpPr txBox="1">
            <a:spLocks/>
          </p:cNvSpPr>
          <p:nvPr/>
        </p:nvSpPr>
        <p:spPr>
          <a:xfrm>
            <a:off x="597620" y="4771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ea typeface="Arial" charset="0"/>
                <a:cs typeface="Arial" charset="0"/>
              </a:rPr>
              <a:t>Pituitary Gland</a:t>
            </a:r>
            <a:br>
              <a:rPr lang="en-US" sz="3200" dirty="0">
                <a:ea typeface="Arial" charset="0"/>
                <a:cs typeface="Arial" charset="0"/>
              </a:rPr>
            </a:br>
            <a:r>
              <a:rPr lang="en-US" sz="3200" b="1" dirty="0">
                <a:ea typeface="Arial" charset="0"/>
                <a:cs typeface="Arial" charset="0"/>
              </a:rPr>
              <a:t>Distribution of Arteries</a:t>
            </a:r>
          </a:p>
        </p:txBody>
      </p:sp>
      <p:sp>
        <p:nvSpPr>
          <p:cNvPr id="2" name="TextBox 1">
            <a:extLst>
              <a:ext uri="{FF2B5EF4-FFF2-40B4-BE49-F238E27FC236}">
                <a16:creationId xmlns:a16="http://schemas.microsoft.com/office/drawing/2014/main" id="{0D3CE18B-718E-4DB8-BB31-292A259B82B9}"/>
              </a:ext>
            </a:extLst>
          </p:cNvPr>
          <p:cNvSpPr txBox="1"/>
          <p:nvPr/>
        </p:nvSpPr>
        <p:spPr>
          <a:xfrm>
            <a:off x="1105520" y="3958950"/>
            <a:ext cx="5952338" cy="954107"/>
          </a:xfrm>
          <a:prstGeom prst="rect">
            <a:avLst/>
          </a:prstGeom>
          <a:noFill/>
        </p:spPr>
        <p:txBody>
          <a:bodyPr wrap="square" rtlCol="0">
            <a:spAutoFit/>
          </a:bodyPr>
          <a:lstStyle/>
          <a:p>
            <a:r>
              <a:rPr lang="en-GB" dirty="0">
                <a:solidFill>
                  <a:schemeClr val="bg1">
                    <a:lumMod val="50000"/>
                  </a:schemeClr>
                </a:solidFill>
                <a:latin typeface="+mn-lt"/>
              </a:rPr>
              <a:t>A portal system is a system of blood vessels between 2 capillary beds, just like the one in the liver. </a:t>
            </a:r>
            <a:r>
              <a:rPr lang="en-GB" dirty="0">
                <a:solidFill>
                  <a:srgbClr val="92D050"/>
                </a:solidFill>
                <a:latin typeface="+mn-lt"/>
              </a:rPr>
              <a:t>The difference between the portal system in the liver and the one in the pituitary gland is that here it started with an artery and contains hormone releasing factors while in the liver it is a vein and carries nutrients.</a:t>
            </a:r>
          </a:p>
        </p:txBody>
      </p:sp>
    </p:spTree>
    <p:extLst>
      <p:ext uri="{BB962C8B-B14F-4D97-AF65-F5344CB8AC3E}">
        <p14:creationId xmlns:p14="http://schemas.microsoft.com/office/powerpoint/2010/main" val="337531685"/>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atomy" id="{6C3A8FFE-7141-47B9-9213-9895C7E1A432}" vid="{088974C7-7BA9-4A38-9875-23F266899E6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Template>
  <TotalTime>1933</TotalTime>
  <Words>1216</Words>
  <Application>Microsoft Office PowerPoint</Application>
  <PresentationFormat>Widescreen</PresentationFormat>
  <Paragraphs>175</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 Light</vt:lpstr>
      <vt:lpstr>Arial</vt:lpstr>
      <vt:lpstr>Courier New</vt:lpstr>
      <vt:lpstr>Wingdings</vt:lpstr>
      <vt:lpstr>Times New Roman</vt:lpstr>
      <vt:lpstr>Calibri</vt:lpstr>
      <vt:lpstr>Office Theme</vt:lpstr>
      <vt:lpstr>Anatomy of Pituitary Gland</vt:lpstr>
      <vt:lpstr>Objectives</vt:lpstr>
      <vt:lpstr>Pituitary Gland الغدة النخامية  (also called Hypophysis Cerebri)</vt:lpstr>
      <vt:lpstr>PowerPoint Presentation</vt:lpstr>
      <vt:lpstr>PowerPoint Presentation</vt:lpstr>
      <vt:lpstr>PowerPoint Presentation</vt:lpstr>
      <vt:lpstr>Pituitary Gland Subdivisions </vt:lpstr>
      <vt:lpstr>Pituitary Gland Blood supply </vt:lpstr>
      <vt:lpstr>PowerPoint Presentation</vt:lpstr>
      <vt:lpstr>Pituitary Gland Lobes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000</dc:title>
  <dc:creator>Jawaher AbdulMohsen</dc:creator>
  <cp:lastModifiedBy>Jawaher</cp:lastModifiedBy>
  <cp:revision>91</cp:revision>
  <dcterms:created xsi:type="dcterms:W3CDTF">2017-04-30T17:35:08Z</dcterms:created>
  <dcterms:modified xsi:type="dcterms:W3CDTF">2018-01-24T21:26:16Z</dcterms:modified>
</cp:coreProperties>
</file>