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5" r:id="rId1"/>
  </p:sldMasterIdLst>
  <p:notesMasterIdLst>
    <p:notesMasterId r:id="rId17"/>
  </p:notesMasterIdLst>
  <p:sldIdLst>
    <p:sldId id="282" r:id="rId2"/>
    <p:sldId id="283" r:id="rId3"/>
    <p:sldId id="277" r:id="rId4"/>
    <p:sldId id="278" r:id="rId5"/>
    <p:sldId id="286" r:id="rId6"/>
    <p:sldId id="280" r:id="rId7"/>
    <p:sldId id="281" r:id="rId8"/>
    <p:sldId id="274" r:id="rId9"/>
    <p:sldId id="273" r:id="rId10"/>
    <p:sldId id="275" r:id="rId11"/>
    <p:sldId id="276" r:id="rId12"/>
    <p:sldId id="271" r:id="rId13"/>
    <p:sldId id="285" r:id="rId14"/>
    <p:sldId id="287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230"/>
    <a:srgbClr val="FF3399"/>
    <a:srgbClr val="FAE522"/>
    <a:srgbClr val="FDF49D"/>
    <a:srgbClr val="FF99FF"/>
    <a:srgbClr val="E47589"/>
    <a:srgbClr val="6495DE"/>
    <a:srgbClr val="EEF4FC"/>
    <a:srgbClr val="3777D5"/>
    <a:srgbClr val="CFD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9" autoAdjust="0"/>
    <p:restoredTop sz="93867" autoAdjust="0"/>
  </p:normalViewPr>
  <p:slideViewPr>
    <p:cSldViewPr snapToGrid="0">
      <p:cViewPr varScale="1">
        <p:scale>
          <a:sx n="93" d="100"/>
          <a:sy n="93" d="100"/>
        </p:scale>
        <p:origin x="88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300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A8E3006-4300-4B04-BFED-059A07C447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cGR_vnaAR9JbrqCksz1WDPouMCtR65pLMnYu111cGh4/edit?usp=sharing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hyperlink" Target="https://docs.google.com/forms/d/e/1FAIpQLSe5fXv00313pt-bu_7cteBdzQAoHkhw6R86sJUYg-L2qalpWA/viewform?usp=sf_link" TargetMode="External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bHnHCtk6CE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Relationship Id="rId3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36534" y="5392689"/>
            <a:ext cx="2766400" cy="1272143"/>
            <a:chOff x="8563428" y="5284999"/>
            <a:chExt cx="2766400" cy="1272143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72143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C00000"/>
                  </a:solidFill>
                </a:rPr>
                <a:t>Important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48773" y="6460974"/>
            <a:ext cx="6944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Please view our </a:t>
            </a:r>
            <a:r>
              <a:rPr lang="en-US" sz="1600" dirty="0">
                <a:latin typeface="+mn-lt"/>
                <a:hlinkClick r:id="rId3"/>
              </a:rPr>
              <a:t>Editing File</a:t>
            </a:r>
            <a:r>
              <a:rPr lang="en-US" sz="1600" dirty="0">
                <a:latin typeface="+mn-lt"/>
              </a:rPr>
              <a:t> before studying this lecture to check for any changes.</a:t>
            </a:r>
            <a:endParaRPr lang="en-GB" sz="16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27112"/>
            <a:ext cx="12192000" cy="5212320"/>
            <a:chOff x="0" y="127112"/>
            <a:chExt cx="12192000" cy="5212320"/>
          </a:xfrm>
        </p:grpSpPr>
        <p:pic>
          <p:nvPicPr>
            <p:cNvPr id="85" name="Shape 85" descr="Image result for ‫بسم الله الرحمن الرحيم‬‎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91554" y="127112"/>
              <a:ext cx="3669927" cy="361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6" b="33122"/>
            <a:stretch/>
          </p:blipFill>
          <p:spPr>
            <a:xfrm>
              <a:off x="0" y="562574"/>
              <a:ext cx="12192000" cy="46932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66744" y="377261"/>
              <a:ext cx="2946400" cy="4962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#Med436 - KSU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"/>
            <a:stretch/>
          </p:blipFill>
          <p:spPr bwMode="auto">
            <a:xfrm>
              <a:off x="8308002" y="2103341"/>
              <a:ext cx="1920882" cy="175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4" t="11343" r="9894" b="25826"/>
            <a:stretch/>
          </p:blipFill>
          <p:spPr>
            <a:xfrm>
              <a:off x="8379502" y="377261"/>
              <a:ext cx="1835935" cy="186235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" name="Shape 84">
            <a:extLst>
              <a:ext uri="{FF2B5EF4-FFF2-40B4-BE49-F238E27FC236}">
                <a16:creationId xmlns:a16="http://schemas.microsoft.com/office/drawing/2014/main" xmlns="" id="{25DD45BC-7903-49CA-B0DC-D070BEC20A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8599" y="5499510"/>
            <a:ext cx="8209243" cy="915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GB" sz="48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Thyroid and Parathyroid </a:t>
            </a:r>
            <a:r>
              <a:rPr lang="en-GB" sz="48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G</a:t>
            </a:r>
            <a:r>
              <a:rPr lang="en-GB" sz="48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lands</a:t>
            </a:r>
            <a:endParaRPr lang="en-GB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3470F34-200D-47F7-A534-3916D18E6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98" y="3780381"/>
            <a:ext cx="1564729" cy="13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DCB46-B1D5-4120-A006-8EBE404E1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33" y="342046"/>
            <a:ext cx="5292692" cy="94411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1" dirty="0"/>
              <a:t>Parathyroid Gland </a:t>
            </a:r>
            <a:r>
              <a:rPr lang="en-US" sz="2000" b="1" kern="0" dirty="0">
                <a:solidFill>
                  <a:prstClr val="white">
                    <a:lumMod val="50000"/>
                  </a:prstClr>
                </a:solidFill>
                <a:latin typeface="+mn-lt"/>
                <a:cs typeface="Arial"/>
                <a:sym typeface="Arial"/>
              </a:rPr>
              <a:t>(</a:t>
            </a:r>
            <a:r>
              <a:rPr lang="ar-SA" altLang="en-US" sz="2000" kern="0" dirty="0">
                <a:solidFill>
                  <a:prstClr val="white">
                    <a:lumMod val="50000"/>
                  </a:prstClr>
                </a:solidFill>
                <a:latin typeface="+mn-lt"/>
                <a:cs typeface="Arial" panose="020B0604020202020204" pitchFamily="34" charset="0"/>
                <a:sym typeface="Arial"/>
              </a:rPr>
              <a:t>الغدة ال</a:t>
            </a:r>
            <a:r>
              <a:rPr lang="en-GB" altLang="en-US" sz="2000" kern="0" dirty="0" err="1">
                <a:solidFill>
                  <a:prstClr val="white">
                    <a:lumMod val="50000"/>
                  </a:prstClr>
                </a:solidFill>
                <a:latin typeface="+mn-lt"/>
                <a:cs typeface="Arial" panose="020B0604020202020204" pitchFamily="34" charset="0"/>
                <a:sym typeface="Arial"/>
              </a:rPr>
              <a:t>جار</a:t>
            </a:r>
            <a:r>
              <a:rPr lang="en-GB" altLang="en-US" sz="2000" kern="0" dirty="0">
                <a:solidFill>
                  <a:prstClr val="white">
                    <a:lumMod val="50000"/>
                  </a:prstClr>
                </a:solidFill>
                <a:latin typeface="+mn-lt"/>
                <a:cs typeface="Arial" panose="020B0604020202020204" pitchFamily="34" charset="0"/>
                <a:sym typeface="Arial"/>
              </a:rPr>
              <a:t> </a:t>
            </a:r>
            <a:r>
              <a:rPr lang="ar-SA" altLang="en-US" sz="2000" kern="0" dirty="0">
                <a:solidFill>
                  <a:prstClr val="white">
                    <a:lumMod val="50000"/>
                  </a:prstClr>
                </a:solidFill>
                <a:latin typeface="+mn-lt"/>
                <a:cs typeface="Arial" panose="020B0604020202020204" pitchFamily="34" charset="0"/>
                <a:sym typeface="Arial"/>
              </a:rPr>
              <a:t>درقية</a:t>
            </a:r>
            <a:r>
              <a:rPr lang="en-US" altLang="en-US" sz="2000" kern="0" dirty="0">
                <a:solidFill>
                  <a:prstClr val="white">
                    <a:lumMod val="50000"/>
                  </a:prstClr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000" b="1" kern="0" dirty="0">
                <a:solidFill>
                  <a:prstClr val="white">
                    <a:lumMod val="50000"/>
                  </a:prstClr>
                </a:solidFill>
                <a:latin typeface="+mn-lt"/>
                <a:cs typeface="Arial"/>
                <a:sym typeface="Arial"/>
              </a:rPr>
              <a:t>)</a:t>
            </a:r>
            <a:r>
              <a:rPr lang="en-US" sz="2000" b="1" dirty="0">
                <a:latin typeface="+mn-lt"/>
              </a:rPr>
              <a:t>  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5F0CD2-BAF0-4DDE-9C1C-32635F0CE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3" y="1404488"/>
            <a:ext cx="5459660" cy="4147230"/>
          </a:xfrm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endParaRPr lang="en-US" sz="8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4 small ovoid* bodies, about 6 mm. long.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They lie within the </a:t>
            </a:r>
            <a:r>
              <a:rPr lang="en-US" sz="2200" b="1" dirty="0"/>
              <a:t>facial capsule </a:t>
            </a:r>
            <a:r>
              <a:rPr lang="en-US" sz="2200" dirty="0"/>
              <a:t>of the gland, (between the 2 membranes).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200" i="1" dirty="0"/>
              <a:t>2 </a:t>
            </a:r>
            <a:r>
              <a:rPr lang="en-US" sz="2200" b="1" i="1" dirty="0"/>
              <a:t>superior</a:t>
            </a:r>
            <a:r>
              <a:rPr lang="en-US" sz="2200" i="1" dirty="0"/>
              <a:t> parathyroid </a:t>
            </a:r>
            <a:r>
              <a:rPr lang="en-US" sz="2200" dirty="0"/>
              <a:t>has a constant position at the middle of the posterior border of the gland.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200" i="1" dirty="0"/>
              <a:t>2 </a:t>
            </a:r>
            <a:r>
              <a:rPr lang="en-US" sz="2200" b="1" i="1" dirty="0"/>
              <a:t>inferior</a:t>
            </a:r>
            <a:r>
              <a:rPr lang="en-US" sz="2200" i="1" dirty="0"/>
              <a:t> parathyroid </a:t>
            </a:r>
            <a:r>
              <a:rPr lang="en-US" sz="2200" dirty="0"/>
              <a:t>usually at the level of the inferior pole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قطب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2200" dirty="0"/>
              <a:t>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They lie </a:t>
            </a:r>
            <a:r>
              <a:rPr lang="en-US" sz="2200" b="1" dirty="0"/>
              <a:t>within</a:t>
            </a:r>
            <a:r>
              <a:rPr lang="en-US" sz="2200" dirty="0"/>
              <a:t> the thyroid tissue or </a:t>
            </a:r>
            <a:r>
              <a:rPr lang="en-US" sz="2200" i="1" dirty="0"/>
              <a:t>sometimes</a:t>
            </a:r>
            <a:r>
              <a:rPr lang="en-US" sz="2200" dirty="0"/>
              <a:t> </a:t>
            </a:r>
            <a:r>
              <a:rPr lang="en-US" sz="2200" b="1" dirty="0"/>
              <a:t>outside</a:t>
            </a:r>
            <a:r>
              <a:rPr lang="en-US" sz="2200" dirty="0"/>
              <a:t> the facial capsule.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EC06561-3A2F-4148-990B-96431AA0109B}"/>
              </a:ext>
            </a:extLst>
          </p:cNvPr>
          <p:cNvCxnSpPr>
            <a:cxnSpLocks/>
          </p:cNvCxnSpPr>
          <p:nvPr/>
        </p:nvCxnSpPr>
        <p:spPr>
          <a:xfrm>
            <a:off x="939546" y="4139394"/>
            <a:ext cx="2390562" cy="0"/>
          </a:xfrm>
          <a:prstGeom prst="line">
            <a:avLst/>
          </a:prstGeom>
          <a:ln w="28575">
            <a:solidFill>
              <a:srgbClr val="7BB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EB48F23-2CE5-4815-AA1A-4D3602CD250D}"/>
              </a:ext>
            </a:extLst>
          </p:cNvPr>
          <p:cNvCxnSpPr>
            <a:cxnSpLocks/>
          </p:cNvCxnSpPr>
          <p:nvPr/>
        </p:nvCxnSpPr>
        <p:spPr>
          <a:xfrm>
            <a:off x="939649" y="3111612"/>
            <a:ext cx="2484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667E08E-4295-437F-B2F1-9E29E77BA100}"/>
              </a:ext>
            </a:extLst>
          </p:cNvPr>
          <p:cNvGrpSpPr/>
          <p:nvPr/>
        </p:nvGrpSpPr>
        <p:grpSpPr>
          <a:xfrm>
            <a:off x="8427396" y="194808"/>
            <a:ext cx="3583796" cy="3099335"/>
            <a:chOff x="6976423" y="0"/>
            <a:chExt cx="5241234" cy="3813337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842DBE6E-3626-4C56-B4EA-843D403CC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76423" y="0"/>
              <a:ext cx="5241234" cy="3813337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1476DA7-89E1-4BD1-BF9E-4CD2CCAB1CA7}"/>
                </a:ext>
              </a:extLst>
            </p:cNvPr>
            <p:cNvSpPr/>
            <p:nvPr/>
          </p:nvSpPr>
          <p:spPr>
            <a:xfrm>
              <a:off x="8064500" y="1962150"/>
              <a:ext cx="546100" cy="14605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4AD65C23-6F1B-423D-B337-89CF8FA0FBAC}"/>
                </a:ext>
              </a:extLst>
            </p:cNvPr>
            <p:cNvSpPr/>
            <p:nvPr/>
          </p:nvSpPr>
          <p:spPr>
            <a:xfrm>
              <a:off x="8064501" y="2393950"/>
              <a:ext cx="482600" cy="146050"/>
            </a:xfrm>
            <a:prstGeom prst="rect">
              <a:avLst/>
            </a:prstGeom>
            <a:noFill/>
            <a:ln w="38100">
              <a:solidFill>
                <a:srgbClr val="7BBF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A769DFF-577E-42BC-97F9-2BC53F265C9F}"/>
              </a:ext>
            </a:extLst>
          </p:cNvPr>
          <p:cNvGrpSpPr/>
          <p:nvPr/>
        </p:nvGrpSpPr>
        <p:grpSpPr>
          <a:xfrm>
            <a:off x="6261712" y="890550"/>
            <a:ext cx="2165684" cy="2110322"/>
            <a:chOff x="5618922" y="3922643"/>
            <a:chExt cx="3670646" cy="29337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5889B96E-5573-4132-B719-F1780A366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3443" y="3922643"/>
              <a:ext cx="3286125" cy="2933700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A47F7364-7883-4FC2-8B7D-B92BA300B5F9}"/>
                </a:ext>
              </a:extLst>
            </p:cNvPr>
            <p:cNvCxnSpPr>
              <a:cxnSpLocks/>
            </p:cNvCxnSpPr>
            <p:nvPr/>
          </p:nvCxnSpPr>
          <p:spPr>
            <a:xfrm>
              <a:off x="5734284" y="4214191"/>
              <a:ext cx="653264" cy="516835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0" name="Straight Arrow Connector 5119">
              <a:extLst>
                <a:ext uri="{FF2B5EF4-FFF2-40B4-BE49-F238E27FC236}">
                  <a16:creationId xmlns:a16="http://schemas.microsoft.com/office/drawing/2014/main" xmlns="" id="{4854A5AA-D677-4113-9310-0EF196B1D773}"/>
                </a:ext>
              </a:extLst>
            </p:cNvPr>
            <p:cNvCxnSpPr/>
            <p:nvPr/>
          </p:nvCxnSpPr>
          <p:spPr>
            <a:xfrm>
              <a:off x="5618922" y="5738191"/>
              <a:ext cx="1179443" cy="642091"/>
            </a:xfrm>
            <a:prstGeom prst="straightConnector1">
              <a:avLst/>
            </a:prstGeom>
            <a:ln w="38100">
              <a:solidFill>
                <a:srgbClr val="7BBF2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078E77D-1215-41BA-AA1C-5F359BB5B4BB}"/>
              </a:ext>
            </a:extLst>
          </p:cNvPr>
          <p:cNvGrpSpPr/>
          <p:nvPr/>
        </p:nvGrpSpPr>
        <p:grpSpPr>
          <a:xfrm>
            <a:off x="6505986" y="3503034"/>
            <a:ext cx="5330808" cy="2814583"/>
            <a:chOff x="6136755" y="3922643"/>
            <a:chExt cx="6055246" cy="2935357"/>
          </a:xfrm>
        </p:grpSpPr>
        <p:pic>
          <p:nvPicPr>
            <p:cNvPr id="20" name="Picture 8" descr="نتيجة بحث الصور عن ‪innervation of thyroid and parathyroid glands‬‏">
              <a:extLst>
                <a:ext uri="{FF2B5EF4-FFF2-40B4-BE49-F238E27FC236}">
                  <a16:creationId xmlns:a16="http://schemas.microsoft.com/office/drawing/2014/main" xmlns="" id="{7F37B064-D9D8-4A9F-939E-8D0BAE72EA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" r="-1"/>
            <a:stretch/>
          </p:blipFill>
          <p:spPr bwMode="auto">
            <a:xfrm>
              <a:off x="6136755" y="3922643"/>
              <a:ext cx="6055246" cy="2935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23" name="Straight Arrow Connector 5122">
              <a:extLst>
                <a:ext uri="{FF2B5EF4-FFF2-40B4-BE49-F238E27FC236}">
                  <a16:creationId xmlns:a16="http://schemas.microsoft.com/office/drawing/2014/main" xmlns="" id="{139FE36B-9A49-481A-A452-BFB41C7E8890}"/>
                </a:ext>
              </a:extLst>
            </p:cNvPr>
            <p:cNvCxnSpPr>
              <a:cxnSpLocks/>
            </p:cNvCxnSpPr>
            <p:nvPr/>
          </p:nvCxnSpPr>
          <p:spPr>
            <a:xfrm>
              <a:off x="9674089" y="5260473"/>
              <a:ext cx="1105248" cy="517475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5" name="Straight Arrow Connector 5124">
              <a:extLst>
                <a:ext uri="{FF2B5EF4-FFF2-40B4-BE49-F238E27FC236}">
                  <a16:creationId xmlns:a16="http://schemas.microsoft.com/office/drawing/2014/main" xmlns="" id="{0B8419FA-ACE5-4F4C-B4D0-871BBB33000A}"/>
                </a:ext>
              </a:extLst>
            </p:cNvPr>
            <p:cNvCxnSpPr>
              <a:cxnSpLocks/>
            </p:cNvCxnSpPr>
            <p:nvPr/>
          </p:nvCxnSpPr>
          <p:spPr>
            <a:xfrm>
              <a:off x="9597040" y="6059236"/>
              <a:ext cx="1182297" cy="0"/>
            </a:xfrm>
            <a:prstGeom prst="straightConnector1">
              <a:avLst/>
            </a:prstGeom>
            <a:ln w="38100">
              <a:solidFill>
                <a:srgbClr val="7BBF2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C48D7-76A7-4F45-86CD-BF41CA87223A}"/>
              </a:ext>
            </a:extLst>
          </p:cNvPr>
          <p:cNvSpPr txBox="1"/>
          <p:nvPr/>
        </p:nvSpPr>
        <p:spPr>
          <a:xfrm>
            <a:off x="2911563" y="5716841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</a:t>
            </a:r>
            <a:r>
              <a:rPr lang="ar-SA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بيضوي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A6A72FD-14BE-4B77-BB5A-92F17EAB89C1}"/>
              </a:ext>
            </a:extLst>
          </p:cNvPr>
          <p:cNvSpPr txBox="1"/>
          <p:nvPr/>
        </p:nvSpPr>
        <p:spPr>
          <a:xfrm>
            <a:off x="7039443" y="6317617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Anterior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8BE3084-663E-498E-A367-A85B0A34AD1B}"/>
              </a:ext>
            </a:extLst>
          </p:cNvPr>
          <p:cNvSpPr txBox="1"/>
          <p:nvPr/>
        </p:nvSpPr>
        <p:spPr>
          <a:xfrm>
            <a:off x="10453990" y="6283197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Posterior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7892B4-1318-4B00-B8BC-CBFC9DF8B582}"/>
              </a:ext>
            </a:extLst>
          </p:cNvPr>
          <p:cNvSpPr txBox="1"/>
          <p:nvPr/>
        </p:nvSpPr>
        <p:spPr>
          <a:xfrm>
            <a:off x="3387328" y="3474727"/>
            <a:ext cx="2276585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92D050"/>
                </a:solidFill>
                <a:latin typeface="+mn-lt"/>
              </a:rPr>
              <a:t>The position is important</a:t>
            </a:r>
          </a:p>
        </p:txBody>
      </p:sp>
    </p:spTree>
    <p:extLst>
      <p:ext uri="{BB962C8B-B14F-4D97-AF65-F5344CB8AC3E}">
        <p14:creationId xmlns:p14="http://schemas.microsoft.com/office/powerpoint/2010/main" val="153617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DCB46-B1D5-4120-A006-8EBE404E1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38" y="450037"/>
            <a:ext cx="3893097" cy="944115"/>
          </a:xfrm>
        </p:spPr>
        <p:txBody>
          <a:bodyPr>
            <a:noAutofit/>
          </a:bodyPr>
          <a:lstStyle/>
          <a:p>
            <a:r>
              <a:rPr lang="en-US" sz="3200" dirty="0"/>
              <a:t>Parathyroid Gland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Supply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5F0CD2-BAF0-4DDE-9C1C-32635F0CE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38" y="1541086"/>
            <a:ext cx="5459660" cy="4563325"/>
          </a:xfrm>
          <a:ln w="28575">
            <a:noFill/>
          </a:ln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/>
              <a:t>They are supplied by superior &amp; inferior </a:t>
            </a:r>
            <a:r>
              <a:rPr lang="en-US" altLang="en-US" sz="2200" b="1" dirty="0"/>
              <a:t>thyroid</a:t>
            </a:r>
            <a:r>
              <a:rPr lang="en-US" altLang="en-US" sz="2200" dirty="0"/>
              <a:t> arteries.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/>
              <a:t>Their veins are drained to superior, middle and inferior </a:t>
            </a:r>
            <a:r>
              <a:rPr lang="en-US" altLang="en-US" sz="2200" b="1" dirty="0"/>
              <a:t>thyroid</a:t>
            </a:r>
            <a:r>
              <a:rPr lang="en-US" altLang="en-US" sz="2200" dirty="0"/>
              <a:t> veins.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i="1" dirty="0"/>
              <a:t>Lymph nodes</a:t>
            </a:r>
            <a:r>
              <a:rPr lang="en-US" altLang="en-US" sz="2200" dirty="0"/>
              <a:t>: </a:t>
            </a:r>
          </a:p>
          <a:p>
            <a:pPr marL="452438"/>
            <a:r>
              <a:rPr lang="en-US" altLang="en-US" sz="2200" dirty="0"/>
              <a:t>Deep cervical  &amp; </a:t>
            </a:r>
            <a:r>
              <a:rPr lang="en-US" altLang="en-US" sz="2200" b="1" dirty="0"/>
              <a:t>paratracheal</a:t>
            </a:r>
            <a:r>
              <a:rPr lang="en-US" altLang="en-US" sz="2200" dirty="0"/>
              <a:t>  lymph nodes.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i="1" dirty="0"/>
              <a:t>Nerve supply</a:t>
            </a:r>
            <a:r>
              <a:rPr lang="en-US" altLang="en-US" sz="2200" dirty="0"/>
              <a:t>: </a:t>
            </a:r>
          </a:p>
          <a:p>
            <a:pPr marL="452438"/>
            <a:r>
              <a:rPr lang="en-US" altLang="en-US" sz="2200" dirty="0"/>
              <a:t>Sympathetic Trunk:</a:t>
            </a:r>
          </a:p>
          <a:p>
            <a:pPr marL="452438"/>
            <a:r>
              <a:rPr lang="en-US" altLang="en-US" sz="2200" dirty="0"/>
              <a:t>Superior &amp; middle </a:t>
            </a:r>
            <a:r>
              <a:rPr lang="en-US" altLang="en-US" sz="2200" b="1" dirty="0"/>
              <a:t>cervical</a:t>
            </a:r>
            <a:r>
              <a:rPr lang="en-US" altLang="en-US" sz="2200" dirty="0"/>
              <a:t> sympathetic ganglia (vasomotor).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99A3294-1938-4602-AF10-27637F87E1D1}"/>
              </a:ext>
            </a:extLst>
          </p:cNvPr>
          <p:cNvGrpSpPr/>
          <p:nvPr/>
        </p:nvGrpSpPr>
        <p:grpSpPr>
          <a:xfrm>
            <a:off x="6382214" y="353818"/>
            <a:ext cx="4924011" cy="2911466"/>
            <a:chOff x="6858000" y="0"/>
            <a:chExt cx="5334000" cy="3710605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xmlns="" id="{93CF77DE-CC57-4B5B-885D-B94612B77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53"/>
            <a:stretch>
              <a:fillRect/>
            </a:stretch>
          </p:blipFill>
          <p:spPr>
            <a:xfrm>
              <a:off x="6858000" y="0"/>
              <a:ext cx="5334000" cy="371060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41DECE7-9D40-4C5D-BF96-813B694277D0}"/>
                </a:ext>
              </a:extLst>
            </p:cNvPr>
            <p:cNvSpPr/>
            <p:nvPr/>
          </p:nvSpPr>
          <p:spPr>
            <a:xfrm>
              <a:off x="6988039" y="1147806"/>
              <a:ext cx="804239" cy="6691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8B18619-7BD3-4B0E-908A-0A9D686E168A}"/>
                </a:ext>
              </a:extLst>
            </p:cNvPr>
            <p:cNvSpPr/>
            <p:nvPr/>
          </p:nvSpPr>
          <p:spPr>
            <a:xfrm>
              <a:off x="6988039" y="2492193"/>
              <a:ext cx="804239" cy="56905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50F0F93-899B-4C23-B841-7C8BBDE95A69}"/>
              </a:ext>
            </a:extLst>
          </p:cNvPr>
          <p:cNvGrpSpPr/>
          <p:nvPr/>
        </p:nvGrpSpPr>
        <p:grpSpPr>
          <a:xfrm>
            <a:off x="6379722" y="3472050"/>
            <a:ext cx="5013524" cy="2675411"/>
            <a:chOff x="6858000" y="3736488"/>
            <a:chExt cx="5097944" cy="304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3D37A0E-7715-4E20-87E9-A1F99C789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7361"/>
            <a:stretch/>
          </p:blipFill>
          <p:spPr>
            <a:xfrm>
              <a:off x="6858000" y="3736488"/>
              <a:ext cx="5097944" cy="304800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8D741E45-64E9-4737-BD1A-24F330254EB6}"/>
                </a:ext>
              </a:extLst>
            </p:cNvPr>
            <p:cNvSpPr/>
            <p:nvPr/>
          </p:nvSpPr>
          <p:spPr>
            <a:xfrm>
              <a:off x="11050757" y="5428731"/>
              <a:ext cx="725093" cy="569136"/>
            </a:xfrm>
            <a:prstGeom prst="rect">
              <a:avLst/>
            </a:prstGeom>
            <a:noFill/>
            <a:ln w="28575">
              <a:solidFill>
                <a:srgbClr val="506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6FFF5AE-8CA9-459D-BB2B-0F07226FDCB6}"/>
                </a:ext>
              </a:extLst>
            </p:cNvPr>
            <p:cNvSpPr/>
            <p:nvPr/>
          </p:nvSpPr>
          <p:spPr>
            <a:xfrm>
              <a:off x="11050757" y="3736488"/>
              <a:ext cx="809939" cy="614885"/>
            </a:xfrm>
            <a:prstGeom prst="rect">
              <a:avLst/>
            </a:prstGeom>
            <a:noFill/>
            <a:ln w="28575">
              <a:solidFill>
                <a:srgbClr val="506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57CDBB8-CD1C-4400-9D56-9CB87E453DB3}"/>
                </a:ext>
              </a:extLst>
            </p:cNvPr>
            <p:cNvSpPr/>
            <p:nvPr/>
          </p:nvSpPr>
          <p:spPr>
            <a:xfrm>
              <a:off x="11050757" y="4890052"/>
              <a:ext cx="725093" cy="569136"/>
            </a:xfrm>
            <a:prstGeom prst="rect">
              <a:avLst/>
            </a:prstGeom>
            <a:noFill/>
            <a:ln w="28575">
              <a:solidFill>
                <a:srgbClr val="506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0F4BA7-D396-4F1C-9A12-08C6C1EEABDF}"/>
              </a:ext>
            </a:extLst>
          </p:cNvPr>
          <p:cNvSpPr/>
          <p:nvPr/>
        </p:nvSpPr>
        <p:spPr>
          <a:xfrm>
            <a:off x="572738" y="1558021"/>
            <a:ext cx="5350984" cy="631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B50ACEB-A132-4C13-8E31-4C48201E5C73}"/>
              </a:ext>
            </a:extLst>
          </p:cNvPr>
          <p:cNvSpPr/>
          <p:nvPr/>
        </p:nvSpPr>
        <p:spPr>
          <a:xfrm>
            <a:off x="572738" y="2293754"/>
            <a:ext cx="5350984" cy="63113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13CE40D-6933-4E30-AC35-BC44A1CD9725}"/>
              </a:ext>
            </a:extLst>
          </p:cNvPr>
          <p:cNvSpPr/>
          <p:nvPr/>
        </p:nvSpPr>
        <p:spPr>
          <a:xfrm>
            <a:off x="572738" y="3026955"/>
            <a:ext cx="5350984" cy="105397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EAE255C-7FAE-4BD2-BA34-E016BE9F7F0C}"/>
              </a:ext>
            </a:extLst>
          </p:cNvPr>
          <p:cNvSpPr/>
          <p:nvPr/>
        </p:nvSpPr>
        <p:spPr>
          <a:xfrm>
            <a:off x="572738" y="4191934"/>
            <a:ext cx="5350984" cy="1565400"/>
          </a:xfrm>
          <a:prstGeom prst="rect">
            <a:avLst/>
          </a:prstGeom>
          <a:noFill/>
          <a:ln w="28575">
            <a:solidFill>
              <a:srgbClr val="FAE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DFC9D47-9B8D-4F6A-B27A-FB0341690ABD}"/>
              </a:ext>
            </a:extLst>
          </p:cNvPr>
          <p:cNvSpPr txBox="1"/>
          <p:nvPr/>
        </p:nvSpPr>
        <p:spPr>
          <a:xfrm>
            <a:off x="630401" y="6499568"/>
            <a:ext cx="1093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arterial, venous, and lymphatic supply are the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same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in both thyroid and parathyroid glands, only the nerve supply is different.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61415BD-CA20-4A25-A85C-0E96838A3723}"/>
              </a:ext>
            </a:extLst>
          </p:cNvPr>
          <p:cNvSpPr txBox="1"/>
          <p:nvPr/>
        </p:nvSpPr>
        <p:spPr>
          <a:xfrm>
            <a:off x="759407" y="5857369"/>
            <a:ext cx="4977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92D050"/>
                </a:solidFill>
                <a:latin typeface="+mn-lt"/>
              </a:rPr>
              <a:t>We have 3 cervical ganglia: superior, middle, and inferior.</a:t>
            </a:r>
          </a:p>
        </p:txBody>
      </p:sp>
    </p:spTree>
    <p:extLst>
      <p:ext uri="{BB962C8B-B14F-4D97-AF65-F5344CB8AC3E}">
        <p14:creationId xmlns:p14="http://schemas.microsoft.com/office/powerpoint/2010/main" val="140875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55" y="42209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Clinical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76" y="1097999"/>
            <a:ext cx="6787954" cy="518874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1800" i="1" dirty="0">
                <a:solidFill>
                  <a:srgbClr val="C00000"/>
                </a:solidFill>
              </a:rPr>
              <a:t>The external laryngeal nerve </a:t>
            </a:r>
            <a:r>
              <a:rPr lang="en-US" altLang="en-US" sz="1800" dirty="0">
                <a:solidFill>
                  <a:srgbClr val="C00000"/>
                </a:solidFill>
              </a:rPr>
              <a:t>runs close to the superior thyroid artery </a:t>
            </a:r>
            <a:r>
              <a:rPr lang="en-US" altLang="en-US" sz="1800" dirty="0"/>
              <a:t>before turning medially to supply the cricothyroid muscle. </a:t>
            </a:r>
            <a:r>
              <a:rPr lang="en-US" altLang="en-US" sz="1800" i="1" dirty="0"/>
              <a:t>High ligation* of the superior thyroid artery during thyroidectomy places this nerve at risk of injury</a:t>
            </a:r>
            <a:r>
              <a:rPr lang="en-US" altLang="en-US" sz="1800" dirty="0"/>
              <a:t>, so it should be ligated within the upper pole of the gland. Its </a:t>
            </a:r>
            <a:r>
              <a:rPr lang="en-US" altLang="en-US" sz="1800" b="1" dirty="0"/>
              <a:t>lesion will cause horsiness of voice</a:t>
            </a:r>
            <a:r>
              <a:rPr lang="en-US" altLang="en-US" sz="18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C00000"/>
                </a:solidFill>
              </a:rPr>
              <a:t>The inferior thyroid artery is closely associated with the recurrent laryngeal nerve</a:t>
            </a:r>
            <a:r>
              <a:rPr lang="en-US" altLang="en-US" sz="1800" dirty="0"/>
              <a:t>**. This nerve can be found , in a </a:t>
            </a:r>
            <a:r>
              <a:rPr lang="en-US" altLang="en-US" sz="1800" b="1" dirty="0"/>
              <a:t>triangle</a:t>
            </a:r>
            <a:r>
              <a:rPr lang="en-US" altLang="en-US" sz="1800" dirty="0"/>
              <a:t> bounded </a:t>
            </a:r>
            <a:r>
              <a:rPr lang="en-US" altLang="en-US" sz="1800" u="sng" dirty="0"/>
              <a:t>laterally</a:t>
            </a:r>
            <a:r>
              <a:rPr lang="en-US" altLang="en-US" sz="1800" dirty="0"/>
              <a:t> by the common carotid artery, </a:t>
            </a:r>
            <a:r>
              <a:rPr lang="en-US" altLang="en-US" sz="1800" u="sng" dirty="0"/>
              <a:t>medially</a:t>
            </a:r>
            <a:r>
              <a:rPr lang="en-US" altLang="en-US" sz="1800" dirty="0"/>
              <a:t> by the trachea, and </a:t>
            </a:r>
            <a:r>
              <a:rPr lang="en-US" altLang="en-US" sz="1800" u="sng" dirty="0"/>
              <a:t>superiorly</a:t>
            </a:r>
            <a:r>
              <a:rPr lang="en-US" altLang="en-US" sz="1800" dirty="0"/>
              <a:t> by the thyroid lobe. </a:t>
            </a:r>
            <a:endParaRPr lang="en-US" altLang="en-US" sz="1800" dirty="0">
              <a:solidFill>
                <a:srgbClr val="C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800" dirty="0"/>
              <a:t> </a:t>
            </a:r>
            <a:r>
              <a:rPr lang="en-US" altLang="en-US" sz="1800" i="1" dirty="0"/>
              <a:t>The relationship of the recurrent laryngeal nerve and the inferior thyroid artery is highly variable </a:t>
            </a:r>
            <a:r>
              <a:rPr lang="en-US" altLang="en-US" sz="1800" dirty="0"/>
              <a:t>in that the nerve can lie deep or superficial to the artery, or between the branches of the artery, and be different on either side of the neck.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800" dirty="0"/>
              <a:t>Consideration of this nerve and its branches must be given during  </a:t>
            </a:r>
            <a:r>
              <a:rPr lang="en-US" altLang="en-US" sz="1800" b="1" dirty="0"/>
              <a:t>thyroidectomy</a:t>
            </a:r>
            <a:r>
              <a:rPr lang="en-US" altLang="en-US" sz="1800" dirty="0"/>
              <a:t>. 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3695" y="5279279"/>
            <a:ext cx="6667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u="sng" dirty="0">
                <a:latin typeface="+mn-lt"/>
              </a:rPr>
              <a:t>NB</a:t>
            </a:r>
            <a:r>
              <a:rPr lang="en-US" altLang="en-US" sz="1800" dirty="0">
                <a:latin typeface="+mn-lt"/>
              </a:rPr>
              <a:t>. **RLN lesion may results in </a:t>
            </a:r>
            <a:r>
              <a:rPr lang="en-US" altLang="en-US" sz="1800" u="sng" dirty="0">
                <a:latin typeface="+mn-lt"/>
              </a:rPr>
              <a:t>impaired breathing &amp; speech. </a:t>
            </a:r>
            <a:endParaRPr lang="en-US" altLang="en-US" sz="18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18132" y="1343816"/>
            <a:ext cx="2232000" cy="127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00144" y="1835647"/>
            <a:ext cx="2016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27129" y="2709935"/>
            <a:ext cx="19800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98407" y="3824155"/>
            <a:ext cx="2376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B2D0792-FE3E-4903-AA0F-46056F3EAA7F}"/>
              </a:ext>
            </a:extLst>
          </p:cNvPr>
          <p:cNvGrpSpPr/>
          <p:nvPr/>
        </p:nvGrpSpPr>
        <p:grpSpPr>
          <a:xfrm>
            <a:off x="7383015" y="141851"/>
            <a:ext cx="4524866" cy="3956327"/>
            <a:chOff x="7073900" y="88899"/>
            <a:chExt cx="5004594" cy="55656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00" y="88899"/>
              <a:ext cx="5004594" cy="556567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073900" y="1643645"/>
              <a:ext cx="1168400" cy="354012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27285" y="1143148"/>
              <a:ext cx="1053306" cy="1784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998200" y="3276600"/>
              <a:ext cx="982391" cy="244426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73900" y="4190999"/>
              <a:ext cx="1409699" cy="23254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927285" y="2031306"/>
              <a:ext cx="1053306" cy="1784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272534" y="3205407"/>
            <a:ext cx="208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3C86142-9A26-4481-B6F2-36EA0034C28E}"/>
              </a:ext>
            </a:extLst>
          </p:cNvPr>
          <p:cNvSpPr/>
          <p:nvPr/>
        </p:nvSpPr>
        <p:spPr>
          <a:xfrm>
            <a:off x="738871" y="5732931"/>
            <a:ext cx="5989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*(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ربط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 the surgical process of tying up an anatomical channel (as a blood vessel)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Thyroidectomy= surgical removal of all or part of the thyroid gland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4EEDAD2-A013-4E19-944A-51B0E45AE327}"/>
              </a:ext>
            </a:extLst>
          </p:cNvPr>
          <p:cNvSpPr/>
          <p:nvPr/>
        </p:nvSpPr>
        <p:spPr>
          <a:xfrm>
            <a:off x="738871" y="6221241"/>
            <a:ext cx="6433171" cy="52322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Superior thyroid artery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 external laryngeal nerve  hoarseness of voice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Inferior thyroid artery  recurrent laryngeal nerve  impaired breathing and speech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5B793B2-40AD-4802-8A4F-1CB09D256793}"/>
              </a:ext>
            </a:extLst>
          </p:cNvPr>
          <p:cNvGrpSpPr/>
          <p:nvPr/>
        </p:nvGrpSpPr>
        <p:grpSpPr>
          <a:xfrm>
            <a:off x="7292830" y="4197820"/>
            <a:ext cx="3169831" cy="2366609"/>
            <a:chOff x="4076700" y="1219200"/>
            <a:chExt cx="4038600" cy="4419600"/>
          </a:xfrm>
        </p:grpSpPr>
        <p:pic>
          <p:nvPicPr>
            <p:cNvPr id="21" name="Picture 20" descr="http://fitsweb.uchc.edu/student/selectives/Luzietti/images/thyroid/16.jpg">
              <a:extLst>
                <a:ext uri="{FF2B5EF4-FFF2-40B4-BE49-F238E27FC236}">
                  <a16:creationId xmlns:a16="http://schemas.microsoft.com/office/drawing/2014/main" xmlns="" id="{C89735A1-2037-4145-8161-9A011004E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50" r="30795" b="41428"/>
            <a:stretch>
              <a:fillRect/>
            </a:stretch>
          </p:blipFill>
          <p:spPr bwMode="auto">
            <a:xfrm>
              <a:off x="4076700" y="1219200"/>
              <a:ext cx="403860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9EB03E6D-29A2-4C62-B636-F8A1204A65B5}"/>
                </a:ext>
              </a:extLst>
            </p:cNvPr>
            <p:cNvSpPr/>
            <p:nvPr/>
          </p:nvSpPr>
          <p:spPr>
            <a:xfrm rot="3037677">
              <a:off x="5572126" y="4713287"/>
              <a:ext cx="487362" cy="395287"/>
            </a:xfrm>
            <a:prstGeom prst="triangle">
              <a:avLst>
                <a:gd name="adj" fmla="val 24060"/>
              </a:avLst>
            </a:prstGeom>
            <a:noFill/>
            <a:ln w="38100">
              <a:solidFill>
                <a:srgbClr val="FAE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0A834B3-5AC6-4041-BE24-31DD83049A84}"/>
              </a:ext>
            </a:extLst>
          </p:cNvPr>
          <p:cNvCxnSpPr/>
          <p:nvPr/>
        </p:nvCxnSpPr>
        <p:spPr>
          <a:xfrm>
            <a:off x="5355157" y="2955149"/>
            <a:ext cx="756000" cy="0"/>
          </a:xfrm>
          <a:prstGeom prst="line">
            <a:avLst/>
          </a:prstGeom>
          <a:ln w="28575">
            <a:solidFill>
              <a:srgbClr val="FAE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85B23A1-993D-4E2F-9725-A18FE4C44639}"/>
              </a:ext>
            </a:extLst>
          </p:cNvPr>
          <p:cNvGrpSpPr/>
          <p:nvPr/>
        </p:nvGrpSpPr>
        <p:grpSpPr>
          <a:xfrm>
            <a:off x="10777011" y="5145751"/>
            <a:ext cx="1196479" cy="1395230"/>
            <a:chOff x="10608004" y="5152321"/>
            <a:chExt cx="1196479" cy="1395230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xmlns="" id="{237E2084-A272-46B0-BB8C-4DDB2F9FBC7F}"/>
                </a:ext>
              </a:extLst>
            </p:cNvPr>
            <p:cNvSpPr/>
            <p:nvPr/>
          </p:nvSpPr>
          <p:spPr>
            <a:xfrm rot="3037677">
              <a:off x="10926796" y="5187323"/>
              <a:ext cx="832795" cy="922579"/>
            </a:xfrm>
            <a:prstGeom prst="triangle">
              <a:avLst>
                <a:gd name="adj" fmla="val 24060"/>
              </a:avLst>
            </a:prstGeom>
            <a:noFill/>
            <a:ln w="38100">
              <a:solidFill>
                <a:srgbClr val="FAE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BACA3F9-477C-4853-9AD0-35EC5EDFDFEC}"/>
                </a:ext>
              </a:extLst>
            </p:cNvPr>
            <p:cNvSpPr txBox="1"/>
            <p:nvPr/>
          </p:nvSpPr>
          <p:spPr>
            <a:xfrm rot="3102082">
              <a:off x="10390017" y="5845556"/>
              <a:ext cx="9731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Common carotid artery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DA97AC0-EE1C-43AA-AD05-A17EA6DA6717}"/>
                </a:ext>
              </a:extLst>
            </p:cNvPr>
            <p:cNvSpPr txBox="1"/>
            <p:nvPr/>
          </p:nvSpPr>
          <p:spPr>
            <a:xfrm rot="17186259">
              <a:off x="11027109" y="5657440"/>
              <a:ext cx="9731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Trachea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DFB77F3-B6AB-4669-8333-124116E1AA80}"/>
                </a:ext>
              </a:extLst>
            </p:cNvPr>
            <p:cNvSpPr txBox="1"/>
            <p:nvPr/>
          </p:nvSpPr>
          <p:spPr>
            <a:xfrm rot="19928507">
              <a:off x="10608004" y="5152321"/>
              <a:ext cx="9731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Thyroid lobe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46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B406DB-5FF7-43DD-A089-AF2CFA93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59634"/>
            <a:ext cx="10515600" cy="738118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SUMMARY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25EA1F5-8A09-4161-AAD7-63BF2DCB3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96161"/>
              </p:ext>
            </p:extLst>
          </p:nvPr>
        </p:nvGraphicFramePr>
        <p:xfrm>
          <a:off x="288236" y="563880"/>
          <a:ext cx="11396868" cy="53929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2025">
                  <a:extLst>
                    <a:ext uri="{9D8B030D-6E8A-4147-A177-3AD203B41FA5}">
                      <a16:colId xmlns:a16="http://schemas.microsoft.com/office/drawing/2014/main" xmlns="" val="2779499031"/>
                    </a:ext>
                  </a:extLst>
                </a:gridCol>
                <a:gridCol w="1749287">
                  <a:extLst>
                    <a:ext uri="{9D8B030D-6E8A-4147-A177-3AD203B41FA5}">
                      <a16:colId xmlns:a16="http://schemas.microsoft.com/office/drawing/2014/main" xmlns="" val="3726338356"/>
                    </a:ext>
                  </a:extLst>
                </a:gridCol>
                <a:gridCol w="1381539">
                  <a:extLst>
                    <a:ext uri="{9D8B030D-6E8A-4147-A177-3AD203B41FA5}">
                      <a16:colId xmlns:a16="http://schemas.microsoft.com/office/drawing/2014/main" xmlns="" val="1093001183"/>
                    </a:ext>
                  </a:extLst>
                </a:gridCol>
                <a:gridCol w="1282148">
                  <a:extLst>
                    <a:ext uri="{9D8B030D-6E8A-4147-A177-3AD203B41FA5}">
                      <a16:colId xmlns:a16="http://schemas.microsoft.com/office/drawing/2014/main" xmlns="" val="2067317869"/>
                    </a:ext>
                  </a:extLst>
                </a:gridCol>
                <a:gridCol w="2503312">
                  <a:extLst>
                    <a:ext uri="{9D8B030D-6E8A-4147-A177-3AD203B41FA5}">
                      <a16:colId xmlns:a16="http://schemas.microsoft.com/office/drawing/2014/main" xmlns="" val="4207033247"/>
                    </a:ext>
                  </a:extLst>
                </a:gridCol>
                <a:gridCol w="3178557">
                  <a:extLst>
                    <a:ext uri="{9D8B030D-6E8A-4147-A177-3AD203B41FA5}">
                      <a16:colId xmlns:a16="http://schemas.microsoft.com/office/drawing/2014/main" xmlns="" val="2950576737"/>
                    </a:ext>
                  </a:extLst>
                </a:gridCol>
              </a:tblGrid>
              <a:tr h="314111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Thyroid Gland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Parathyroid Gland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9617368"/>
                  </a:ext>
                </a:extLst>
              </a:tr>
              <a:tr h="1456332">
                <a:tc>
                  <a:txBody>
                    <a:bodyPr/>
                    <a:lstStyle/>
                    <a:p>
                      <a:r>
                        <a:rPr lang="en-GB" sz="1600" dirty="0"/>
                        <a:t>Notes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Consists of 2 lobes, and each lobe has an apex and base (level of </a:t>
                      </a:r>
                      <a:r>
                        <a:rPr lang="en-GB" sz="1600" b="1" dirty="0"/>
                        <a:t>4</a:t>
                      </a:r>
                      <a:r>
                        <a:rPr lang="en-GB" sz="1600" b="1" baseline="30000" dirty="0"/>
                        <a:t>th</a:t>
                      </a:r>
                      <a:r>
                        <a:rPr lang="en-GB" sz="1600" b="1" dirty="0"/>
                        <a:t> or 5</a:t>
                      </a:r>
                      <a:r>
                        <a:rPr lang="en-GB" sz="1600" b="1" baseline="30000" dirty="0"/>
                        <a:t>th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dirty="0"/>
                        <a:t>tracheal rings)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The 2 lobes are connected by a narrow isthmus which extends in front of </a:t>
                      </a:r>
                      <a:r>
                        <a:rPr lang="en-GB" sz="1600" b="1" dirty="0"/>
                        <a:t>2</a:t>
                      </a:r>
                      <a:r>
                        <a:rPr lang="en-GB" sz="1600" b="1" baseline="30000" dirty="0"/>
                        <a:t>nd</a:t>
                      </a:r>
                      <a:r>
                        <a:rPr lang="en-GB" sz="1600" b="1" dirty="0"/>
                        <a:t> , 3</a:t>
                      </a:r>
                      <a:r>
                        <a:rPr lang="en-GB" sz="1600" b="1" baseline="30000" dirty="0"/>
                        <a:t>rd</a:t>
                      </a:r>
                      <a:r>
                        <a:rPr lang="en-GB" sz="1600" b="1" dirty="0"/>
                        <a:t> , and 4</a:t>
                      </a:r>
                      <a:r>
                        <a:rPr lang="en-GB" sz="1600" b="1" baseline="30000" dirty="0"/>
                        <a:t>th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dirty="0"/>
                        <a:t>tracheal rings.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The gland is surrounded by a CT capsule and a </a:t>
                      </a:r>
                      <a:r>
                        <a:rPr lang="en-GB" sz="1600" dirty="0" err="1"/>
                        <a:t>pretracheal</a:t>
                      </a:r>
                      <a:r>
                        <a:rPr lang="en-GB" sz="1600" dirty="0"/>
                        <a:t> layer of deep cervical fascia.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4 ovoid bodies lie within facial capsule between the 2 membranes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132297"/>
                  </a:ext>
                </a:extLst>
              </a:tr>
              <a:tr h="314111">
                <a:tc rowSpan="3">
                  <a:txBody>
                    <a:bodyPr/>
                    <a:lstStyle/>
                    <a:p>
                      <a:r>
                        <a:rPr lang="en-GB" sz="1600" dirty="0"/>
                        <a:t>Relations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Anterolaterally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Posteriorly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Medially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993468"/>
                  </a:ext>
                </a:extLst>
              </a:tr>
              <a:tr h="31411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Above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Below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2018207"/>
                  </a:ext>
                </a:extLst>
              </a:tr>
              <a:tr h="124769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 sz="1400" dirty="0" err="1"/>
                        <a:t>Sternohyoid</a:t>
                      </a:r>
                      <a:r>
                        <a:rPr lang="en-GB" sz="1400" dirty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400" dirty="0" err="1"/>
                        <a:t>Sternothyroid</a:t>
                      </a:r>
                      <a:r>
                        <a:rPr lang="en-GB" sz="1400" dirty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400" dirty="0"/>
                        <a:t>Superior belly of omohyoid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400" dirty="0"/>
                        <a:t>Sternomastoid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Carotid sheath &amp; its contents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Larynx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pharynx</a:t>
                      </a:r>
                      <a:endParaRPr lang="ar-SA" sz="1400" dirty="0"/>
                    </a:p>
                    <a:p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  <a:defRPr/>
                      </a:pPr>
                      <a:r>
                        <a:rPr lang="en-US" sz="1400" dirty="0"/>
                        <a:t>Trachea  </a:t>
                      </a:r>
                    </a:p>
                    <a:p>
                      <a:pPr marL="342900" indent="-342900">
                        <a:buAutoNum type="arabicPeriod"/>
                        <a:defRPr/>
                      </a:pPr>
                      <a:r>
                        <a:rPr lang="en-GB" sz="1400" dirty="0"/>
                        <a:t>E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sophagus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buAutoNum type="arabicPeriod"/>
                        <a:defRPr/>
                      </a:pPr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Recurrent laryngeal nerve.</a:t>
                      </a:r>
                    </a:p>
                    <a:p>
                      <a:pPr marL="342900" indent="-342900">
                        <a:buAutoNum type="arabicPeriod"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Cricothyroid muscle.</a:t>
                      </a:r>
                    </a:p>
                    <a:p>
                      <a:pPr marL="342900" indent="-342900">
                        <a:buAutoNum type="arabicPeriod"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External laryngeal nerve.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314120"/>
                  </a:ext>
                </a:extLst>
              </a:tr>
              <a:tr h="314111">
                <a:tc>
                  <a:txBody>
                    <a:bodyPr/>
                    <a:lstStyle/>
                    <a:p>
                      <a:r>
                        <a:rPr lang="en-GB" sz="1600" dirty="0"/>
                        <a:t>Arterial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600" dirty="0"/>
                        <a:t>Superior, and inferior </a:t>
                      </a:r>
                      <a:r>
                        <a:rPr lang="en-GB" sz="1600" b="1" dirty="0"/>
                        <a:t>thyroid</a:t>
                      </a:r>
                      <a:r>
                        <a:rPr lang="en-GB" sz="1600" dirty="0"/>
                        <a:t> artery, and </a:t>
                      </a:r>
                      <a:r>
                        <a:rPr lang="en-GB" sz="1600" dirty="0" err="1"/>
                        <a:t>thyroidea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ima</a:t>
                      </a:r>
                      <a:r>
                        <a:rPr lang="en-GB" sz="1600" dirty="0"/>
                        <a:t> artery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Superior and inferior </a:t>
                      </a:r>
                      <a:r>
                        <a:rPr lang="en-GB" sz="1600" b="1" dirty="0"/>
                        <a:t>thyroid</a:t>
                      </a:r>
                      <a:r>
                        <a:rPr lang="en-GB" sz="1600" dirty="0"/>
                        <a:t> artery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0261073"/>
                  </a:ext>
                </a:extLst>
              </a:tr>
              <a:tr h="314111">
                <a:tc>
                  <a:txBody>
                    <a:bodyPr/>
                    <a:lstStyle/>
                    <a:p>
                      <a:r>
                        <a:rPr lang="en-GB" sz="1600" dirty="0"/>
                        <a:t>Venous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dirty="0"/>
                        <a:t>Superior, middle and inferior </a:t>
                      </a:r>
                      <a:r>
                        <a:rPr lang="en-GB" sz="1600" b="1" dirty="0"/>
                        <a:t>thyroid</a:t>
                      </a:r>
                      <a:r>
                        <a:rPr lang="en-GB" sz="1600" dirty="0"/>
                        <a:t> veins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3180765"/>
                  </a:ext>
                </a:extLst>
              </a:tr>
              <a:tr h="314111">
                <a:tc>
                  <a:txBody>
                    <a:bodyPr/>
                    <a:lstStyle/>
                    <a:p>
                      <a:r>
                        <a:rPr lang="en-GB" sz="1600" dirty="0"/>
                        <a:t>Lymphatic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1" dirty="0"/>
                        <a:t>Deep cervical </a:t>
                      </a:r>
                      <a:r>
                        <a:rPr lang="en-GB" sz="1600" dirty="0"/>
                        <a:t>and </a:t>
                      </a:r>
                      <a:r>
                        <a:rPr lang="en-GB" sz="1600" b="1" dirty="0"/>
                        <a:t>paratracheal</a:t>
                      </a:r>
                      <a:r>
                        <a:rPr lang="en-GB" sz="1600" dirty="0"/>
                        <a:t> lymph nodes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9508022"/>
                  </a:ext>
                </a:extLst>
              </a:tr>
              <a:tr h="542555">
                <a:tc>
                  <a:txBody>
                    <a:bodyPr/>
                    <a:lstStyle/>
                    <a:p>
                      <a:r>
                        <a:rPr lang="en-GB" sz="1600" dirty="0"/>
                        <a:t>Innervation</a:t>
                      </a:r>
                    </a:p>
                  </a:txBody>
                  <a:tcPr>
                    <a:solidFill>
                      <a:srgbClr val="FDF49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600" dirty="0"/>
                        <a:t>Sympathetic: </a:t>
                      </a:r>
                      <a:r>
                        <a:rPr lang="en-GB" sz="1600" b="1" dirty="0"/>
                        <a:t>cervical</a:t>
                      </a:r>
                      <a:r>
                        <a:rPr lang="en-GB" sz="1600" dirty="0"/>
                        <a:t> sympathetic trunk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dirty="0"/>
                        <a:t>Parasympathetic: branches of </a:t>
                      </a:r>
                      <a:r>
                        <a:rPr lang="en-GB" sz="1600" b="1" dirty="0"/>
                        <a:t>vagus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Superior</a:t>
                      </a:r>
                      <a:r>
                        <a:rPr lang="en-GB" sz="1600" dirty="0"/>
                        <a:t> &amp; middle </a:t>
                      </a:r>
                      <a:r>
                        <a:rPr lang="en-GB" sz="1600" b="1" dirty="0"/>
                        <a:t>cervical</a:t>
                      </a:r>
                      <a:r>
                        <a:rPr lang="en-GB" sz="1600" dirty="0"/>
                        <a:t> sympathetic ganglia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971809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FA7CD3-F264-4189-82DC-EF437AA5093D}"/>
              </a:ext>
            </a:extLst>
          </p:cNvPr>
          <p:cNvSpPr/>
          <p:nvPr/>
        </p:nvSpPr>
        <p:spPr>
          <a:xfrm>
            <a:off x="4417326" y="6172559"/>
            <a:ext cx="6433171" cy="52322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Superior thyroid artery </a:t>
            </a:r>
            <a:r>
              <a:rPr lang="en-GB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external laryngeal nerve  hoarseness of voice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Inferior thyroid artery  recurrent laryngeal nerve  impaired breathing and speech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842CDE-2387-4A7C-AD5C-FDCA80E83FA6}"/>
              </a:ext>
            </a:extLst>
          </p:cNvPr>
          <p:cNvSpPr txBox="1"/>
          <p:nvPr/>
        </p:nvSpPr>
        <p:spPr>
          <a:xfrm>
            <a:off x="1035635" y="6294120"/>
            <a:ext cx="3461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+mn-lt"/>
              </a:rPr>
              <a:t>Nerves endangered during thyroidectomy </a:t>
            </a:r>
            <a:r>
              <a:rPr lang="en-GB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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378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3330" y="3059702"/>
            <a:ext cx="2247900" cy="8477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597981"/>
            <a:ext cx="5791201" cy="57711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1- Which of the following arteries is crossed by the recurrent laryngeal?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A- superior thyroid 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B- inferior thyroid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C- </a:t>
            </a:r>
            <a:r>
              <a:rPr lang="en-US" sz="1500" dirty="0" err="1"/>
              <a:t>thyroidea</a:t>
            </a:r>
            <a:r>
              <a:rPr lang="en-US" sz="1500" dirty="0"/>
              <a:t> ima artery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D- none of the above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2- Which on of the following is related to the thyroid gland medially but from above?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A- larynx 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B- trachea 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C- esophagus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D- </a:t>
            </a:r>
            <a:r>
              <a:rPr lang="en-US" sz="1500" dirty="0" err="1"/>
              <a:t>sternohyoid</a:t>
            </a:r>
            <a:endParaRPr lang="en-US" sz="1500" dirty="0"/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3- A surgeon is performing a thyroidectomy on a patient with graves disease and He accidentally ruptured the superior thyroid artery.  which of the following nerves is the most susceptible to injury?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A- recurrent laryngeal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B- external laryngeal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C-phrenic nerve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D- none are susceptible 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/>
              <a:t>4- Which of the following is branch of the thyrocervical artery?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/>
              <a:t>A-external carotid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/>
              <a:t>B-</a:t>
            </a:r>
            <a:r>
              <a:rPr lang="en-GB" sz="1500" dirty="0" err="1"/>
              <a:t>thyroidea</a:t>
            </a:r>
            <a:r>
              <a:rPr lang="en-GB" sz="1500" dirty="0"/>
              <a:t> </a:t>
            </a:r>
            <a:r>
              <a:rPr lang="en-GB" sz="1500" dirty="0" err="1"/>
              <a:t>ima</a:t>
            </a:r>
            <a:r>
              <a:rPr lang="en-GB" sz="1500" dirty="0"/>
              <a:t> artery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/>
              <a:t>C-superior thyroid</a:t>
            </a: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/>
              <a:t>D-Inferior thyroid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4595" y="2566045"/>
            <a:ext cx="291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ANS:   1.B    2.A   3.B    4.D     5.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2529" y="3739240"/>
            <a:ext cx="52959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latin typeface="+mn-lt"/>
              </a:rPr>
              <a:t>Q1. What is the clinical importance of the pretracheal layer?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It is to determine whether the mass is in the thyroid or not</a:t>
            </a:r>
          </a:p>
          <a:p>
            <a:pPr>
              <a:spcBef>
                <a:spcPts val="600"/>
              </a:spcBef>
            </a:pPr>
            <a:endParaRPr lang="en-US" sz="16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latin typeface="+mn-lt"/>
              </a:rPr>
              <a:t>Q2. List the 3 veins that drain the thyroid gland and their tributaries.</a:t>
            </a:r>
          </a:p>
          <a:p>
            <a:pPr>
              <a:spcBef>
                <a:spcPts val="600"/>
              </a:spcBef>
            </a:pPr>
            <a:r>
              <a:rPr lang="en-US" sz="1600" u="sng" dirty="0">
                <a:latin typeface="+mn-lt"/>
              </a:rPr>
              <a:t>Vein  </a:t>
            </a:r>
            <a:r>
              <a:rPr lang="en-US" sz="1600" dirty="0">
                <a:latin typeface="+mn-lt"/>
              </a:rPr>
              <a:t>                                  </a:t>
            </a:r>
            <a:r>
              <a:rPr lang="en-US" sz="1600" u="sng" dirty="0">
                <a:latin typeface="+mn-lt"/>
              </a:rPr>
              <a:t>Tributary</a:t>
            </a:r>
          </a:p>
          <a:p>
            <a:pPr fontAlgn="t">
              <a:spcBef>
                <a:spcPts val="600"/>
              </a:spcBef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Superior thyroid vein      Internal jugular vein </a:t>
            </a:r>
          </a:p>
          <a:p>
            <a:pPr fontAlgn="t">
              <a:spcBef>
                <a:spcPts val="600"/>
              </a:spcBef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Middle thyroid vein         internal jugular vein </a:t>
            </a:r>
          </a:p>
          <a:p>
            <a:pPr fontAlgn="t">
              <a:spcBef>
                <a:spcPts val="600"/>
              </a:spcBef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Inferior thyroid vein         left brachiocephalic vein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433946E-E805-4C62-A98B-683A9DFAF17A}"/>
              </a:ext>
            </a:extLst>
          </p:cNvPr>
          <p:cNvSpPr/>
          <p:nvPr/>
        </p:nvSpPr>
        <p:spPr>
          <a:xfrm>
            <a:off x="5159939" y="7424"/>
            <a:ext cx="1302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MCQs</a:t>
            </a:r>
            <a:endParaRPr lang="en-GB" sz="11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F1BF6E-ADC5-4B3A-98A1-31E803B1C1B4}"/>
              </a:ext>
            </a:extLst>
          </p:cNvPr>
          <p:cNvSpPr/>
          <p:nvPr/>
        </p:nvSpPr>
        <p:spPr>
          <a:xfrm>
            <a:off x="6420129" y="626838"/>
            <a:ext cx="5600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5- </a:t>
            </a:r>
            <a:r>
              <a:rPr lang="en-GB" sz="1600" dirty="0">
                <a:latin typeface="+mn-lt"/>
              </a:rPr>
              <a:t>Which of the following structures lies anterior to the thyroid lobe?</a:t>
            </a:r>
          </a:p>
          <a:p>
            <a:pPr marL="357188"/>
            <a:r>
              <a:rPr lang="en-US" sz="1600" dirty="0">
                <a:latin typeface="+mn-lt"/>
              </a:rPr>
              <a:t>A- Inferior belly of omohyoid.</a:t>
            </a:r>
          </a:p>
          <a:p>
            <a:pPr marL="357188"/>
            <a:r>
              <a:rPr lang="en-US" sz="1600" dirty="0">
                <a:latin typeface="+mn-lt"/>
              </a:rPr>
              <a:t>B- Internal jugular vein.</a:t>
            </a:r>
          </a:p>
          <a:p>
            <a:pPr marL="357188"/>
            <a:r>
              <a:rPr lang="en-US" sz="1600" dirty="0">
                <a:latin typeface="+mn-lt"/>
              </a:rPr>
              <a:t>C- Vagus nerve.</a:t>
            </a:r>
          </a:p>
          <a:p>
            <a:pPr marL="357188"/>
            <a:r>
              <a:rPr lang="en-US" sz="1600" dirty="0">
                <a:latin typeface="+mn-lt"/>
              </a:rPr>
              <a:t>D- </a:t>
            </a:r>
            <a:r>
              <a:rPr lang="en-US" sz="1600" dirty="0" err="1">
                <a:latin typeface="+mn-lt"/>
              </a:rPr>
              <a:t>Sternohyoid</a:t>
            </a:r>
            <a:r>
              <a:rPr lang="en-US" sz="16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015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746316"/>
            <a:ext cx="5181600" cy="435133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  <a:p>
            <a:pPr marL="17780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7714343" y="746316"/>
            <a:ext cx="447765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Font typeface="Arial" panose="020B0604020202020204" pitchFamily="34" charset="0"/>
              <a:buNone/>
            </a:pPr>
            <a:r>
              <a:rPr lang="en-US" i="1" dirty="0">
                <a:latin typeface="Calibri" panose="020F0502020204030204" pitchFamily="34" charset="0"/>
              </a:rPr>
              <a:t>Members:</a:t>
            </a:r>
          </a:p>
          <a:p>
            <a:pPr marL="177800" indent="0">
              <a:buFont typeface="Arial" panose="020B0604020202020204" pitchFamily="34" charset="0"/>
              <a:buNone/>
            </a:pPr>
            <a:r>
              <a:rPr lang="en-US" dirty="0" err="1">
                <a:latin typeface="Calibri" panose="020F0502020204030204" pitchFamily="34" charset="0"/>
              </a:rPr>
              <a:t>Abdulmalik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alhadlaq</a:t>
            </a:r>
            <a:endParaRPr lang="en-US" dirty="0">
              <a:latin typeface="Calibri" panose="020F0502020204030204" pitchFamily="34" charset="0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US" dirty="0" err="1">
                <a:latin typeface="Calibri" panose="020F0502020204030204" pitchFamily="34" charset="0"/>
              </a:rPr>
              <a:t>Abdulrahman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almalki</a:t>
            </a:r>
            <a:endParaRPr lang="en-US" dirty="0">
              <a:latin typeface="Calibri" panose="020F0502020204030204" pitchFamily="34" charset="0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US" dirty="0" err="1">
                <a:latin typeface="Calibri" panose="020F0502020204030204" pitchFamily="34" charset="0"/>
              </a:rPr>
              <a:t>Abdulmohsen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alghanam</a:t>
            </a:r>
            <a:endParaRPr lang="en-US" dirty="0">
              <a:latin typeface="Calibri" panose="020F0502020204030204" pitchFamily="34" charset="0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US" dirty="0" err="1">
                <a:latin typeface="Calibri" panose="020F0502020204030204" pitchFamily="34" charset="0"/>
              </a:rPr>
              <a:t>Abdulmohsen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alkhalaf</a:t>
            </a:r>
            <a:endParaRPr lang="en-US" dirty="0">
              <a:latin typeface="Calibri" panose="020F0502020204030204" pitchFamily="34" charset="0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</a:rPr>
              <a:t>Abdullah </a:t>
            </a:r>
            <a:r>
              <a:rPr lang="en-US" dirty="0" err="1">
                <a:latin typeface="Calibri" panose="020F0502020204030204" pitchFamily="34" charset="0"/>
              </a:rPr>
              <a:t>jammah</a:t>
            </a:r>
            <a:endParaRPr lang="en-US" dirty="0">
              <a:latin typeface="Calibri" panose="020F0502020204030204" pitchFamily="34" charset="0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US" dirty="0" err="1">
                <a:latin typeface="Calibri" panose="020F0502020204030204" pitchFamily="34" charset="0"/>
              </a:rPr>
              <a:t>Abdulrahman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alrajhi</a:t>
            </a:r>
            <a:endParaRPr lang="en-GB" dirty="0">
              <a:latin typeface="Calibri" panose="020F0502020204030204" pitchFamily="34" charset="0"/>
            </a:endParaRPr>
          </a:p>
          <a:p>
            <a:pPr marL="177800" indent="0">
              <a:buNone/>
            </a:pPr>
            <a:endParaRPr lang="en-GB" dirty="0"/>
          </a:p>
          <a:p>
            <a:pPr marL="177800" indent="0">
              <a:buNone/>
            </a:pPr>
            <a:r>
              <a:rPr lang="en-GB" dirty="0"/>
              <a:t> </a:t>
            </a: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7988670" y="5301508"/>
            <a:ext cx="3969657" cy="13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i="1" dirty="0">
                <a:latin typeface="Calibri" panose="020F0502020204030204" pitchFamily="34" charset="0"/>
              </a:rPr>
              <a:t>References:</a:t>
            </a:r>
            <a:endParaRPr lang="en-GB" sz="1800" i="1" dirty="0">
              <a:latin typeface="Calibri" panose="020F0502020204030204" pitchFamily="34" charset="0"/>
            </a:endParaRP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800" dirty="0">
                <a:latin typeface="Calibri" panose="020F0502020204030204" pitchFamily="34" charset="0"/>
              </a:rPr>
              <a:t>1- Girls’ &amp; Boys’ Slides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2- Greys Anatomy for Students 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3- TeachMeAnatomy.com</a:t>
            </a:r>
            <a:endParaRPr lang="en-GB" sz="1800" dirty="0">
              <a:latin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60824" y="5052922"/>
            <a:ext cx="3926752" cy="1538019"/>
            <a:chOff x="3960824" y="4605659"/>
            <a:chExt cx="3926752" cy="1538019"/>
          </a:xfrm>
        </p:grpSpPr>
        <p:grpSp>
          <p:nvGrpSpPr>
            <p:cNvPr id="15" name="Group 14"/>
            <p:cNvGrpSpPr/>
            <p:nvPr/>
          </p:nvGrpSpPr>
          <p:grpSpPr>
            <a:xfrm>
              <a:off x="4003978" y="4770823"/>
              <a:ext cx="3883598" cy="1372855"/>
              <a:chOff x="2927787" y="3661466"/>
              <a:chExt cx="3883598" cy="137285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446711" y="4153307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rgbClr val="7BBF26"/>
                    </a:solidFill>
                    <a:latin typeface="+mn-lt"/>
                  </a:rPr>
                  <a:t>anatomyteam436@gmail.com</a:t>
                </a:r>
                <a:endParaRPr lang="en-GB" sz="1900" i="1" dirty="0">
                  <a:solidFill>
                    <a:srgbClr val="7BBF26"/>
                  </a:solidFill>
                  <a:latin typeface="+mn-lt"/>
                </a:endParaRPr>
              </a:p>
            </p:txBody>
          </p:sp>
          <p:pic>
            <p:nvPicPr>
              <p:cNvPr id="18" name="Picture 2" descr="https://d30y9cdsu7xlg0.cloudfront.net/png/12462-200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7787" y="4113946"/>
                <a:ext cx="448054" cy="448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Image result for twitter ico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501" y="4623295"/>
                <a:ext cx="393116" cy="3931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446711" y="4649600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rgbClr val="55ACEE"/>
                    </a:solidFill>
                    <a:latin typeface="+mn-lt"/>
                  </a:rPr>
                  <a:t>@anatomy436</a:t>
                </a:r>
                <a:endParaRPr lang="en-GB" sz="1900" i="1" dirty="0">
                  <a:solidFill>
                    <a:srgbClr val="55ACEE"/>
                  </a:solidFill>
                  <a:latin typeface="+mn-lt"/>
                </a:endParaRPr>
              </a:p>
            </p:txBody>
          </p:sp>
          <p:sp>
            <p:nvSpPr>
              <p:cNvPr id="21" name="TextBox 20">
                <a:hlinkClick r:id="rId5"/>
              </p:cNvPr>
              <p:cNvSpPr txBox="1"/>
              <p:nvPr/>
            </p:nvSpPr>
            <p:spPr>
              <a:xfrm>
                <a:off x="3446711" y="3661466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rgbClr val="4D0082"/>
                    </a:solidFill>
                    <a:latin typeface="+mn-lt"/>
                  </a:rPr>
                  <a:t>Feedback</a:t>
                </a:r>
                <a:endParaRPr lang="en-GB" sz="1900" i="1" dirty="0">
                  <a:solidFill>
                    <a:srgbClr val="4D0082"/>
                  </a:solidFill>
                  <a:latin typeface="+mn-lt"/>
                </a:endParaRPr>
              </a:p>
            </p:txBody>
          </p:sp>
        </p:grpSp>
        <p:pic>
          <p:nvPicPr>
            <p:cNvPr id="16" name="Picture 2" descr="Image result for google form ic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24" y="4605659"/>
              <a:ext cx="559076" cy="56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269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Objectives: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31456"/>
            <a:ext cx="10629900" cy="483744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700" b="1" dirty="0"/>
              <a:t>By the end of the lecture, you should be able to:</a:t>
            </a:r>
          </a:p>
          <a:p>
            <a:pPr marL="361950" indent="-361950">
              <a:buFont typeface="Wingdings" charset="2"/>
              <a:buChar char="ü"/>
              <a:defRPr/>
            </a:pPr>
            <a:r>
              <a:rPr lang="en-US" sz="2700" dirty="0"/>
              <a:t>Describe the </a:t>
            </a:r>
            <a:r>
              <a:rPr lang="en-US" sz="2700" u="sng" dirty="0"/>
              <a:t>shape</a:t>
            </a:r>
            <a:r>
              <a:rPr lang="en-US" sz="2700" dirty="0"/>
              <a:t>, </a:t>
            </a:r>
            <a:r>
              <a:rPr lang="en-US" sz="2700" u="sng" dirty="0"/>
              <a:t>position</a:t>
            </a:r>
            <a:r>
              <a:rPr lang="en-US" sz="2700" dirty="0"/>
              <a:t>, </a:t>
            </a:r>
            <a:r>
              <a:rPr lang="en-US" sz="2700" u="sng" dirty="0"/>
              <a:t>relations</a:t>
            </a:r>
            <a:r>
              <a:rPr lang="en-US" sz="2700" dirty="0"/>
              <a:t> and of the thyroid gland.</a:t>
            </a:r>
          </a:p>
          <a:p>
            <a:pPr marL="361950" indent="-361950">
              <a:buFont typeface="Wingdings" charset="2"/>
              <a:buChar char="ü"/>
              <a:defRPr/>
            </a:pPr>
            <a:r>
              <a:rPr lang="en-US" sz="2700" dirty="0"/>
              <a:t>List the </a:t>
            </a:r>
            <a:r>
              <a:rPr lang="en-US" sz="2700" u="sng" dirty="0"/>
              <a:t>blood supply</a:t>
            </a:r>
            <a:r>
              <a:rPr lang="en-US" sz="2700" dirty="0"/>
              <a:t> &amp; </a:t>
            </a:r>
            <a:r>
              <a:rPr lang="en-US" sz="2700" u="sng" dirty="0"/>
              <a:t>lymphatic drainage</a:t>
            </a:r>
            <a:r>
              <a:rPr lang="en-US" sz="2700" dirty="0"/>
              <a:t> of the thyroid gland.</a:t>
            </a:r>
          </a:p>
          <a:p>
            <a:pPr marL="361950" indent="-361950">
              <a:buFont typeface="Wingdings" charset="2"/>
              <a:buChar char="ü"/>
              <a:defRPr/>
            </a:pPr>
            <a:r>
              <a:rPr lang="en-US" sz="2700" dirty="0"/>
              <a:t>List the </a:t>
            </a:r>
            <a:r>
              <a:rPr lang="en-US" sz="2700" u="sng" dirty="0"/>
              <a:t>nerves</a:t>
            </a:r>
            <a:r>
              <a:rPr lang="en-US" sz="2700" dirty="0"/>
              <a:t> endanger with thyroidectomy operation.</a:t>
            </a:r>
          </a:p>
          <a:p>
            <a:pPr marL="361950" indent="-361950">
              <a:buFont typeface="Wingdings" charset="2"/>
              <a:buChar char="ü"/>
              <a:defRPr/>
            </a:pPr>
            <a:r>
              <a:rPr lang="en-US" sz="2700" dirty="0"/>
              <a:t>Describe the </a:t>
            </a:r>
            <a:r>
              <a:rPr lang="en-US" sz="2700" u="sng" dirty="0"/>
              <a:t>shape</a:t>
            </a:r>
            <a:r>
              <a:rPr lang="en-US" sz="2700" dirty="0"/>
              <a:t>, </a:t>
            </a:r>
            <a:r>
              <a:rPr lang="en-US" sz="2700" u="sng" dirty="0"/>
              <a:t>position</a:t>
            </a:r>
            <a:r>
              <a:rPr lang="en-US" sz="2700" dirty="0"/>
              <a:t>, </a:t>
            </a:r>
            <a:r>
              <a:rPr lang="en-US" sz="2700" u="sng" dirty="0"/>
              <a:t>blood supply</a:t>
            </a:r>
            <a:r>
              <a:rPr lang="en-US" sz="2700" dirty="0"/>
              <a:t> &amp; </a:t>
            </a:r>
            <a:r>
              <a:rPr lang="en-US" sz="2700" u="sng" dirty="0"/>
              <a:t>lymphatic drainage</a:t>
            </a:r>
            <a:r>
              <a:rPr lang="en-US" sz="2700" dirty="0"/>
              <a:t> of the parathyroid glands.</a:t>
            </a:r>
          </a:p>
          <a:p>
            <a:pPr marL="361950" indent="-361950">
              <a:buFont typeface="Wingdings" charset="2"/>
              <a:buChar char="ü"/>
              <a:defRPr/>
            </a:pPr>
            <a:r>
              <a:rPr lang="en-US" sz="2700" dirty="0"/>
              <a:t>Describe briefly the development of the thyroid &amp; parathyroid glands.</a:t>
            </a:r>
          </a:p>
          <a:p>
            <a:pPr marL="361950" indent="-361950">
              <a:buFont typeface="Wingdings" charset="2"/>
              <a:buChar char="ü"/>
              <a:defRPr/>
            </a:pPr>
            <a:r>
              <a:rPr lang="en-US" sz="2700" dirty="0"/>
              <a:t>Describe the most common congenital anomalies of the thyroid gland.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5B48374-7D92-48FE-9DCE-4B8018223775}"/>
              </a:ext>
            </a:extLst>
          </p:cNvPr>
          <p:cNvSpPr/>
          <p:nvPr/>
        </p:nvSpPr>
        <p:spPr>
          <a:xfrm>
            <a:off x="838200" y="4399280"/>
            <a:ext cx="10515600" cy="92726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85378CC-2E74-4185-97C1-A7DDA8BE5F41}"/>
              </a:ext>
            </a:extLst>
          </p:cNvPr>
          <p:cNvCxnSpPr/>
          <p:nvPr/>
        </p:nvCxnSpPr>
        <p:spPr>
          <a:xfrm>
            <a:off x="1786270" y="5869172"/>
            <a:ext cx="701749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2CB88B8-72CB-4304-B2B9-0F9175FFFF35}"/>
              </a:ext>
            </a:extLst>
          </p:cNvPr>
          <p:cNvCxnSpPr/>
          <p:nvPr/>
        </p:nvCxnSpPr>
        <p:spPr>
          <a:xfrm flipV="1">
            <a:off x="1786270" y="5326544"/>
            <a:ext cx="0" cy="54262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67F72A-04D6-4117-8F1C-8E4E016F60A8}"/>
              </a:ext>
            </a:extLst>
          </p:cNvPr>
          <p:cNvSpPr txBox="1"/>
          <p:nvPr/>
        </p:nvSpPr>
        <p:spPr>
          <a:xfrm>
            <a:off x="2488019" y="5638032"/>
            <a:ext cx="536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+mn-lt"/>
              </a:rPr>
              <a:t>These objectives (and their corresponding slides) will be covered by the Embryology team.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2976EFD-CFE0-4F2C-8388-644A34B9D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513"/>
          <a:stretch/>
        </p:blipFill>
        <p:spPr>
          <a:xfrm>
            <a:off x="7958352" y="5638032"/>
            <a:ext cx="1745629" cy="9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7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E6CD48-1864-479B-B2C3-C542BCD22D00}"/>
              </a:ext>
            </a:extLst>
          </p:cNvPr>
          <p:cNvSpPr txBox="1"/>
          <p:nvPr/>
        </p:nvSpPr>
        <p:spPr>
          <a:xfrm>
            <a:off x="433583" y="351398"/>
            <a:ext cx="5829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What are the parts of the </a:t>
            </a:r>
            <a:r>
              <a:rPr lang="en-US" sz="3200" b="1" dirty="0">
                <a:latin typeface="+mj-lt"/>
              </a:rPr>
              <a:t>deep cervical fascia of the neck?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F27E86-C398-4945-A3E2-5F6FFA04BFBF}"/>
              </a:ext>
            </a:extLst>
          </p:cNvPr>
          <p:cNvGrpSpPr/>
          <p:nvPr/>
        </p:nvGrpSpPr>
        <p:grpSpPr>
          <a:xfrm>
            <a:off x="485065" y="1533374"/>
            <a:ext cx="5667191" cy="2308324"/>
            <a:chOff x="461245" y="825388"/>
            <a:chExt cx="5667191" cy="23083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B475212-3AFF-4081-889E-20FAEB62D1D1}"/>
                </a:ext>
              </a:extLst>
            </p:cNvPr>
            <p:cNvSpPr txBox="1"/>
            <p:nvPr/>
          </p:nvSpPr>
          <p:spPr>
            <a:xfrm>
              <a:off x="461245" y="825388"/>
              <a:ext cx="566719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It is divided mainly into 3 layers</a:t>
              </a:r>
              <a:r>
                <a:rPr lang="en-US" sz="2400" dirty="0">
                  <a:solidFill>
                    <a:srgbClr val="92D050"/>
                  </a:solidFill>
                  <a:latin typeface="+mn-lt"/>
                </a:rPr>
                <a:t> (or more)</a:t>
              </a:r>
              <a:r>
                <a:rPr lang="en-US" sz="2400" dirty="0">
                  <a:latin typeface="+mn-lt"/>
                </a:rPr>
                <a:t>: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>
                  <a:latin typeface="+mn-lt"/>
                </a:rPr>
                <a:t>Investing layer </a:t>
              </a:r>
              <a:r>
                <a:rPr lang="en-US" dirty="0">
                  <a:solidFill>
                    <a:srgbClr val="92D050"/>
                  </a:solidFill>
                  <a:latin typeface="+mn-lt"/>
                </a:rPr>
                <a:t>(covers neck completely)</a:t>
              </a:r>
              <a:r>
                <a:rPr lang="en-US" sz="2400" dirty="0">
                  <a:latin typeface="+mn-lt"/>
                </a:rPr>
                <a:t>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latin typeface="+mn-lt"/>
                </a:rPr>
                <a:t>Pretracheal</a:t>
              </a:r>
              <a:r>
                <a:rPr lang="en-US" sz="2400" dirty="0">
                  <a:latin typeface="+mn-lt"/>
                </a:rPr>
                <a:t> layer </a:t>
              </a:r>
              <a:r>
                <a:rPr lang="en-US" dirty="0">
                  <a:solidFill>
                    <a:srgbClr val="92D050"/>
                  </a:solidFill>
                  <a:latin typeface="+mn-lt"/>
                </a:rPr>
                <a:t>(covers thyroid gland)</a:t>
              </a:r>
              <a:r>
                <a:rPr lang="en-US" sz="2400" dirty="0">
                  <a:latin typeface="+mn-lt"/>
                </a:rPr>
                <a:t>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>
                  <a:latin typeface="+mn-lt"/>
                </a:rPr>
                <a:t>Prevertebral layer </a:t>
              </a:r>
              <a:r>
                <a:rPr lang="en-US" dirty="0">
                  <a:solidFill>
                    <a:srgbClr val="92D050"/>
                  </a:solidFill>
                  <a:latin typeface="Calibri" panose="020F0502020204030204"/>
                </a:rPr>
                <a:t>(surrounds vertebra and muscles)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Males’ slide</a:t>
              </a:r>
              <a:r>
                <a:rPr lang="en-US" sz="2400" i="1" dirty="0">
                  <a:latin typeface="+mn-lt"/>
                </a:rPr>
                <a:t>: </a:t>
              </a:r>
              <a:r>
                <a:rPr lang="en-US" sz="2400" dirty="0">
                  <a:latin typeface="+mn-lt"/>
                </a:rPr>
                <a:t>The carotid sheath is part of the deep cervical fascia of the neck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1B5E584-DE27-4E2C-8DC3-81EEB56343B1}"/>
                </a:ext>
              </a:extLst>
            </p:cNvPr>
            <p:cNvCxnSpPr/>
            <p:nvPr/>
          </p:nvCxnSpPr>
          <p:spPr>
            <a:xfrm>
              <a:off x="1020724" y="1551661"/>
              <a:ext cx="1800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31D9E3E-3C1D-420E-B571-E1082B15A5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724" y="1921659"/>
              <a:ext cx="2053214" cy="647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6786D0C-AC15-4605-B28B-2DDB17EEEB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785" y="2284062"/>
              <a:ext cx="2196000" cy="499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6A5169E-2410-45DD-8BA3-3F4C3B092A2B}"/>
                </a:ext>
              </a:extLst>
            </p:cNvPr>
            <p:cNvCxnSpPr/>
            <p:nvPr/>
          </p:nvCxnSpPr>
          <p:spPr>
            <a:xfrm flipV="1">
              <a:off x="3036424" y="2641852"/>
              <a:ext cx="1764000" cy="1748"/>
            </a:xfrm>
            <a:prstGeom prst="line">
              <a:avLst/>
            </a:prstGeom>
            <a:ln w="28575">
              <a:solidFill>
                <a:srgbClr val="B07B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9CFE21F-8470-4060-8D9C-3045CBA0DA3A}"/>
              </a:ext>
            </a:extLst>
          </p:cNvPr>
          <p:cNvGrpSpPr/>
          <p:nvPr/>
        </p:nvGrpSpPr>
        <p:grpSpPr>
          <a:xfrm>
            <a:off x="6374240" y="706362"/>
            <a:ext cx="5218031" cy="3425456"/>
            <a:chOff x="5220586" y="85060"/>
            <a:chExt cx="6505619" cy="646544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8A18CE84-06F4-4760-86C4-70DDF8C787A7}"/>
                </a:ext>
              </a:extLst>
            </p:cNvPr>
            <p:cNvGrpSpPr/>
            <p:nvPr/>
          </p:nvGrpSpPr>
          <p:grpSpPr>
            <a:xfrm>
              <a:off x="5220586" y="85060"/>
              <a:ext cx="6505619" cy="6465443"/>
              <a:chOff x="6011205" y="302103"/>
              <a:chExt cx="5715000" cy="6248400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xmlns="" id="{339EFF8F-2824-407E-B6E5-745F9B4AD3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1205" y="302103"/>
                <a:ext cx="5715000" cy="62484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115880BA-4B8A-41C4-A352-919ADF12BAB2}"/>
                  </a:ext>
                </a:extLst>
              </p:cNvPr>
              <p:cNvSpPr/>
              <p:nvPr/>
            </p:nvSpPr>
            <p:spPr>
              <a:xfrm>
                <a:off x="7857460" y="302103"/>
                <a:ext cx="882503" cy="31458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4C0509EB-B198-480C-9F35-D732EF6FD969}"/>
                  </a:ext>
                </a:extLst>
              </p:cNvPr>
              <p:cNvSpPr/>
              <p:nvPr/>
            </p:nvSpPr>
            <p:spPr>
              <a:xfrm>
                <a:off x="6400001" y="1329614"/>
                <a:ext cx="705958" cy="314570"/>
              </a:xfrm>
              <a:prstGeom prst="rect">
                <a:avLst/>
              </a:prstGeom>
              <a:noFill/>
              <a:ln w="28575">
                <a:solidFill>
                  <a:srgbClr val="B07B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35C60ED7-7E99-4EAA-86FE-6EEB124E1267}"/>
                  </a:ext>
                </a:extLst>
              </p:cNvPr>
              <p:cNvSpPr/>
              <p:nvPr/>
            </p:nvSpPr>
            <p:spPr>
              <a:xfrm>
                <a:off x="6299790" y="5614838"/>
                <a:ext cx="882503" cy="314585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48E782E2-2BC6-4F49-B673-C1D4AA3BD3EA}"/>
                  </a:ext>
                </a:extLst>
              </p:cNvPr>
              <p:cNvSpPr/>
              <p:nvPr/>
            </p:nvSpPr>
            <p:spPr>
              <a:xfrm>
                <a:off x="6062891" y="3429000"/>
                <a:ext cx="568708" cy="57153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9ECD3302-6495-44E2-9A86-68D8BD3394D9}"/>
                </a:ext>
              </a:extLst>
            </p:cNvPr>
            <p:cNvCxnSpPr>
              <a:cxnSpLocks/>
            </p:cNvCxnSpPr>
            <p:nvPr/>
          </p:nvCxnSpPr>
          <p:spPr>
            <a:xfrm>
              <a:off x="8090800" y="412083"/>
              <a:ext cx="311423" cy="80947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8B63435B-B9D4-4811-9716-B89C81206B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13142" y="4104168"/>
              <a:ext cx="91965" cy="1478169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BFCFC7CA-4775-447A-B88D-56E1FDDC7FE4}"/>
                </a:ext>
              </a:extLst>
            </p:cNvPr>
            <p:cNvCxnSpPr>
              <a:cxnSpLocks/>
            </p:cNvCxnSpPr>
            <p:nvPr/>
          </p:nvCxnSpPr>
          <p:spPr>
            <a:xfrm>
              <a:off x="5926806" y="3616268"/>
              <a:ext cx="24864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096C8EEE-7759-4D2F-AD21-C6B3F6E8019F}"/>
                </a:ext>
              </a:extLst>
            </p:cNvPr>
            <p:cNvCxnSpPr>
              <a:cxnSpLocks/>
            </p:cNvCxnSpPr>
            <p:nvPr/>
          </p:nvCxnSpPr>
          <p:spPr>
            <a:xfrm>
              <a:off x="6457339" y="1345733"/>
              <a:ext cx="803621" cy="664061"/>
            </a:xfrm>
            <a:prstGeom prst="straightConnector1">
              <a:avLst/>
            </a:prstGeom>
            <a:ln w="28575">
              <a:solidFill>
                <a:srgbClr val="B07BD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69AD4CA-9E85-4245-9631-379A3AE70ED4}"/>
              </a:ext>
            </a:extLst>
          </p:cNvPr>
          <p:cNvSpPr txBox="1"/>
          <p:nvPr/>
        </p:nvSpPr>
        <p:spPr>
          <a:xfrm>
            <a:off x="516021" y="4137750"/>
            <a:ext cx="38220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Investing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يغلف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layer: a thick layer that encircles the neck, and encloses the trapezius &amp; sternocleidomastoid muscles.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Pretracheal layer: surrounds the thyroid, parathyroid glands, and encloses the infrahyoid muscles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Carotid sheath: it is a local condensation of the 3 layers and contains: the common &amp; internal carotid arteries, the internal jugular vein, the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vagus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nerve, and the deep cervical lymph nodes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29F42C2-999B-4C17-A58F-45923BCF8DFF}"/>
              </a:ext>
            </a:extLst>
          </p:cNvPr>
          <p:cNvGrpSpPr/>
          <p:nvPr/>
        </p:nvGrpSpPr>
        <p:grpSpPr>
          <a:xfrm>
            <a:off x="8385456" y="4385983"/>
            <a:ext cx="3544273" cy="2455484"/>
            <a:chOff x="8385456" y="4385983"/>
            <a:chExt cx="3544273" cy="2455484"/>
          </a:xfrm>
        </p:grpSpPr>
        <p:pic>
          <p:nvPicPr>
            <p:cNvPr id="1026" name="Picture 2" descr="http://fce-study.netdna-ssl.com/2/images/upload-flashcards/82/61/13/3826113_m.jpg">
              <a:extLst>
                <a:ext uri="{FF2B5EF4-FFF2-40B4-BE49-F238E27FC236}">
                  <a16:creationId xmlns:a16="http://schemas.microsoft.com/office/drawing/2014/main" xmlns="" id="{C47C67F6-4AD5-4601-BDA8-BE9C91800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456" y="4385983"/>
              <a:ext cx="3544273" cy="235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6B440C5-75F8-4A84-AA07-93417A579BD1}"/>
                </a:ext>
              </a:extLst>
            </p:cNvPr>
            <p:cNvSpPr txBox="1"/>
            <p:nvPr/>
          </p:nvSpPr>
          <p:spPr>
            <a:xfrm>
              <a:off x="11127926" y="6533690"/>
              <a:ext cx="601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1B0B221-3DFD-4DA8-B009-9195145563C4}"/>
                </a:ext>
              </a:extLst>
            </p:cNvPr>
            <p:cNvSpPr/>
            <p:nvPr/>
          </p:nvSpPr>
          <p:spPr>
            <a:xfrm>
              <a:off x="8492581" y="4973332"/>
              <a:ext cx="465488" cy="257887"/>
            </a:xfrm>
            <a:prstGeom prst="rect">
              <a:avLst/>
            </a:prstGeom>
            <a:noFill/>
            <a:ln w="28575">
              <a:solidFill>
                <a:srgbClr val="B07B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8AF575EB-E6DB-4FD4-9D9D-76508D9F22E1}"/>
                </a:ext>
              </a:extLst>
            </p:cNvPr>
            <p:cNvSpPr/>
            <p:nvPr/>
          </p:nvSpPr>
          <p:spPr>
            <a:xfrm>
              <a:off x="8904903" y="4524899"/>
              <a:ext cx="685664" cy="17300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48B3BBCC-65A2-4F3C-A52F-B5FBA7DAAC00}"/>
                </a:ext>
              </a:extLst>
            </p:cNvPr>
            <p:cNvSpPr/>
            <p:nvPr/>
          </p:nvSpPr>
          <p:spPr>
            <a:xfrm>
              <a:off x="8492580" y="6360689"/>
              <a:ext cx="601447" cy="1730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74F7B67-B3DB-4920-88D6-A442344B83F6}"/>
                </a:ext>
              </a:extLst>
            </p:cNvPr>
            <p:cNvSpPr/>
            <p:nvPr/>
          </p:nvSpPr>
          <p:spPr>
            <a:xfrm>
              <a:off x="8502021" y="6567143"/>
              <a:ext cx="769569" cy="17246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FECC760-31B6-49FC-8C5B-CEFC0606AD79}"/>
              </a:ext>
            </a:extLst>
          </p:cNvPr>
          <p:cNvGrpSpPr/>
          <p:nvPr/>
        </p:nvGrpSpPr>
        <p:grpSpPr>
          <a:xfrm>
            <a:off x="4425093" y="4225365"/>
            <a:ext cx="4059688" cy="2488225"/>
            <a:chOff x="4425093" y="4225365"/>
            <a:chExt cx="4059688" cy="2488225"/>
          </a:xfrm>
        </p:grpSpPr>
        <p:pic>
          <p:nvPicPr>
            <p:cNvPr id="1030" name="Picture 6" descr="https://d1yboe6750e2cu.cloudfront.net/i/c1a812a00b16f22b059a1ad562df5014a83a9d61">
              <a:extLst>
                <a:ext uri="{FF2B5EF4-FFF2-40B4-BE49-F238E27FC236}">
                  <a16:creationId xmlns:a16="http://schemas.microsoft.com/office/drawing/2014/main" xmlns="" id="{13AD39B1-AE4E-4F6A-827F-A937B47C1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093" y="4225365"/>
              <a:ext cx="4059688" cy="2462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5DFA664-070A-4081-93D0-F18CC3C538D2}"/>
                </a:ext>
              </a:extLst>
            </p:cNvPr>
            <p:cNvSpPr txBox="1"/>
            <p:nvPr/>
          </p:nvSpPr>
          <p:spPr>
            <a:xfrm>
              <a:off x="7583653" y="6405813"/>
              <a:ext cx="601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68D1797C-DDA8-484E-847E-6612ED803C8E}"/>
                </a:ext>
              </a:extLst>
            </p:cNvPr>
            <p:cNvSpPr/>
            <p:nvPr/>
          </p:nvSpPr>
          <p:spPr>
            <a:xfrm>
              <a:off x="4673426" y="6043687"/>
              <a:ext cx="614008" cy="23871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D00AAA09-B872-4869-B899-0F40F43B56CA}"/>
                </a:ext>
              </a:extLst>
            </p:cNvPr>
            <p:cNvSpPr/>
            <p:nvPr/>
          </p:nvSpPr>
          <p:spPr>
            <a:xfrm>
              <a:off x="5058210" y="4335150"/>
              <a:ext cx="1490757" cy="1044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A8E10A8D-AC71-4326-8ACB-41E09A5B502D}"/>
                </a:ext>
              </a:extLst>
            </p:cNvPr>
            <p:cNvSpPr/>
            <p:nvPr/>
          </p:nvSpPr>
          <p:spPr>
            <a:xfrm>
              <a:off x="4879108" y="5109633"/>
              <a:ext cx="454892" cy="121586"/>
            </a:xfrm>
            <a:prstGeom prst="rect">
              <a:avLst/>
            </a:prstGeom>
            <a:noFill/>
            <a:ln w="28575">
              <a:solidFill>
                <a:srgbClr val="B07B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A6A350D0-9E63-4722-9F00-B754096BF4CA}"/>
                </a:ext>
              </a:extLst>
            </p:cNvPr>
            <p:cNvSpPr/>
            <p:nvPr/>
          </p:nvSpPr>
          <p:spPr>
            <a:xfrm>
              <a:off x="4879107" y="4744799"/>
              <a:ext cx="863203" cy="10448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717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D6F978A1-02F6-41D4-9E05-851ED99D7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580" y="5966619"/>
            <a:ext cx="1309122" cy="8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52306E2-5EBE-41C7-B4FB-8CCD08940EE1}"/>
              </a:ext>
            </a:extLst>
          </p:cNvPr>
          <p:cNvGrpSpPr/>
          <p:nvPr/>
        </p:nvGrpSpPr>
        <p:grpSpPr>
          <a:xfrm>
            <a:off x="8625730" y="188292"/>
            <a:ext cx="3416268" cy="2907860"/>
            <a:chOff x="1020975" y="4134677"/>
            <a:chExt cx="2728198" cy="272332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7ECF538C-E708-473B-9603-C29EB904ACDC}"/>
                </a:ext>
              </a:extLst>
            </p:cNvPr>
            <p:cNvGrpSpPr/>
            <p:nvPr/>
          </p:nvGrpSpPr>
          <p:grpSpPr>
            <a:xfrm>
              <a:off x="1020975" y="4134677"/>
              <a:ext cx="2728198" cy="2723323"/>
              <a:chOff x="4630853" y="3559312"/>
              <a:chExt cx="2930293" cy="3239796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xmlns="" id="{454700C2-9D1E-4D16-8694-ACD96AB0D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0853" y="3559312"/>
                <a:ext cx="2930293" cy="3239796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FD35CC22-497F-468C-9AA9-28D8CF925220}"/>
                  </a:ext>
                </a:extLst>
              </p:cNvPr>
              <p:cNvSpPr/>
              <p:nvPr/>
            </p:nvSpPr>
            <p:spPr>
              <a:xfrm>
                <a:off x="7028121" y="5974895"/>
                <a:ext cx="425302" cy="319579"/>
              </a:xfrm>
              <a:prstGeom prst="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xmlns="" id="{75DD0DA4-A33B-4459-8568-9420F49B5C7C}"/>
                  </a:ext>
                </a:extLst>
              </p:cNvPr>
              <p:cNvCxnSpPr>
                <a:stCxn id="72" idx="1"/>
              </p:cNvCxnSpPr>
              <p:nvPr/>
            </p:nvCxnSpPr>
            <p:spPr>
              <a:xfrm flipH="1" flipV="1">
                <a:off x="6310342" y="5729533"/>
                <a:ext cx="717779" cy="405152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9D53C7A3-9EB5-41D4-9911-FC223AC7FA4F}"/>
                </a:ext>
              </a:extLst>
            </p:cNvPr>
            <p:cNvGrpSpPr/>
            <p:nvPr/>
          </p:nvGrpSpPr>
          <p:grpSpPr>
            <a:xfrm>
              <a:off x="1020975" y="5647846"/>
              <a:ext cx="1218411" cy="369332"/>
              <a:chOff x="1037494" y="5615990"/>
              <a:chExt cx="1040161" cy="446344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A6EE2831-A04A-415B-A62B-7E42EA6DC5F6}"/>
                  </a:ext>
                </a:extLst>
              </p:cNvPr>
              <p:cNvSpPr txBox="1"/>
              <p:nvPr/>
            </p:nvSpPr>
            <p:spPr>
              <a:xfrm>
                <a:off x="1037494" y="5615990"/>
                <a:ext cx="725529" cy="4463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Thyroid gland</a:t>
                </a:r>
              </a:p>
              <a:p>
                <a:r>
                  <a:rPr lang="en-US" sz="900" dirty="0"/>
                  <a:t>(Right lobe)</a:t>
                </a: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xmlns="" id="{D4D61DD3-532B-4B7F-986F-843CC0771A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6504" y="5720537"/>
                <a:ext cx="331151" cy="1"/>
              </a:xfrm>
              <a:prstGeom prst="straightConnector1">
                <a:avLst/>
              </a:prstGeom>
              <a:ln w="28575">
                <a:solidFill>
                  <a:srgbClr val="FF33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845A8B05-DC39-48F1-B0DB-C4FB336BF3B4}"/>
                  </a:ext>
                </a:extLst>
              </p:cNvPr>
              <p:cNvSpPr/>
              <p:nvPr/>
            </p:nvSpPr>
            <p:spPr>
              <a:xfrm>
                <a:off x="1037494" y="5642382"/>
                <a:ext cx="709010" cy="419952"/>
              </a:xfrm>
              <a:prstGeom prst="rect">
                <a:avLst/>
              </a:prstGeom>
              <a:noFill/>
              <a:ln w="28575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129CDEF-1BC7-4053-B4D1-16980C462D8E}"/>
              </a:ext>
            </a:extLst>
          </p:cNvPr>
          <p:cNvSpPr txBox="1"/>
          <p:nvPr/>
        </p:nvSpPr>
        <p:spPr>
          <a:xfrm>
            <a:off x="553817" y="6473753"/>
            <a:ext cx="5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**A narrow piece of tissue connecting two larger parts (</a:t>
            </a:r>
            <a:r>
              <a:rPr lang="en-GB" sz="1600" b="1" dirty="0" err="1">
                <a:solidFill>
                  <a:srgbClr val="92D050"/>
                </a:solidFill>
                <a:latin typeface="+mn-lt"/>
              </a:rPr>
              <a:t>اختناق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95C17EFC-67CD-4026-9951-C6B1ACE57B3A}"/>
              </a:ext>
            </a:extLst>
          </p:cNvPr>
          <p:cNvGrpSpPr/>
          <p:nvPr/>
        </p:nvGrpSpPr>
        <p:grpSpPr>
          <a:xfrm>
            <a:off x="8679610" y="3125732"/>
            <a:ext cx="3416268" cy="2785493"/>
            <a:chOff x="7561146" y="4275699"/>
            <a:chExt cx="3780239" cy="27233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F6B113F6-7524-4D7E-BC88-5F6DF55BA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1146" y="4275699"/>
              <a:ext cx="3780239" cy="2723322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A3CB673-1668-4583-B134-44030A00E77B}"/>
                </a:ext>
              </a:extLst>
            </p:cNvPr>
            <p:cNvSpPr txBox="1"/>
            <p:nvPr/>
          </p:nvSpPr>
          <p:spPr>
            <a:xfrm>
              <a:off x="10006772" y="6613845"/>
              <a:ext cx="1275908" cy="3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+mn-lt"/>
                </a:rPr>
                <a:t>Anterior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B841296-8964-408D-A509-3A8A86F8FBF7}"/>
                </a:ext>
              </a:extLst>
            </p:cNvPr>
            <p:cNvSpPr txBox="1"/>
            <p:nvPr/>
          </p:nvSpPr>
          <p:spPr>
            <a:xfrm>
              <a:off x="7659468" y="6613845"/>
              <a:ext cx="1419935" cy="3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+mn-lt"/>
                </a:rPr>
                <a:t>Posterior 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3BBD1729-31D9-420C-A938-A56D9088F1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14411" y="5108141"/>
              <a:ext cx="297085" cy="60876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C76929A8-51AC-4DAA-BBE1-1A603E40DF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54367" y="4933794"/>
              <a:ext cx="257129" cy="4224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3BABD7C-916F-4673-8AFA-61BEA33830AC}"/>
                </a:ext>
              </a:extLst>
            </p:cNvPr>
            <p:cNvSpPr/>
            <p:nvPr/>
          </p:nvSpPr>
          <p:spPr>
            <a:xfrm>
              <a:off x="9872199" y="5014455"/>
              <a:ext cx="1426993" cy="187372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19E4F05C-F39F-4E31-A430-E3D4360AD552}"/>
                </a:ext>
              </a:extLst>
            </p:cNvPr>
            <p:cNvSpPr/>
            <p:nvPr/>
          </p:nvSpPr>
          <p:spPr>
            <a:xfrm>
              <a:off x="9893049" y="4762875"/>
              <a:ext cx="1389632" cy="21316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0BC1E6B-FF82-4B34-ABA5-9FD8874480A6}"/>
              </a:ext>
            </a:extLst>
          </p:cNvPr>
          <p:cNvSpPr txBox="1"/>
          <p:nvPr/>
        </p:nvSpPr>
        <p:spPr>
          <a:xfrm>
            <a:off x="290451" y="384786"/>
            <a:ext cx="5550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Thyroid gland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ar-SA" altLang="en-US" sz="2000" dirty="0">
                <a:solidFill>
                  <a:schemeClr val="bg1">
                    <a:lumMod val="50000"/>
                  </a:schemeClr>
                </a:solidFill>
                <a:latin typeface="inherit"/>
                <a:cs typeface="Arial" panose="020B0604020202020204" pitchFamily="34" charset="0"/>
              </a:rPr>
              <a:t>الغدة الدرقية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EC6852F-60D4-4157-940D-4E46552FB5AB}"/>
              </a:ext>
            </a:extLst>
          </p:cNvPr>
          <p:cNvSpPr txBox="1"/>
          <p:nvPr/>
        </p:nvSpPr>
        <p:spPr>
          <a:xfrm>
            <a:off x="365995" y="5661838"/>
            <a:ext cx="620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Males’ slide</a:t>
            </a:r>
            <a:r>
              <a:rPr lang="en-US" sz="1600" dirty="0">
                <a:latin typeface="+mn-lt"/>
              </a:rPr>
              <a:t>: What is the clinical importance of the </a:t>
            </a:r>
            <a:r>
              <a:rPr lang="en-US" sz="1600" dirty="0" err="1">
                <a:latin typeface="+mn-lt"/>
              </a:rPr>
              <a:t>pretracheal</a:t>
            </a:r>
            <a:r>
              <a:rPr lang="en-US" sz="1600" dirty="0">
                <a:latin typeface="+mn-lt"/>
              </a:rPr>
              <a:t> layer?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Either related to the spread of infection or to the movement of the gland during swallowing. Also helps in diagnosing a thyroid tumor. </a:t>
            </a:r>
            <a:endParaRPr lang="en-US" sz="1600" dirty="0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E0C05BE-932F-4418-AC20-2CE8CF1E3676}"/>
              </a:ext>
            </a:extLst>
          </p:cNvPr>
          <p:cNvGrpSpPr/>
          <p:nvPr/>
        </p:nvGrpSpPr>
        <p:grpSpPr>
          <a:xfrm>
            <a:off x="7210710" y="2643220"/>
            <a:ext cx="2101717" cy="2003572"/>
            <a:chOff x="328050" y="4446847"/>
            <a:chExt cx="3297652" cy="198957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3930D7A-7BC5-4EFA-B190-0D05BCA0914D}"/>
                </a:ext>
              </a:extLst>
            </p:cNvPr>
            <p:cNvGrpSpPr/>
            <p:nvPr/>
          </p:nvGrpSpPr>
          <p:grpSpPr>
            <a:xfrm>
              <a:off x="328050" y="4446847"/>
              <a:ext cx="3257550" cy="1989579"/>
              <a:chOff x="328050" y="4446847"/>
              <a:chExt cx="3257550" cy="198957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CAC2C840-BCC1-443F-8091-54C0DCDE3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050" y="4446847"/>
                <a:ext cx="3257550" cy="19812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B8623E8-5619-4323-8463-9BBAB36529F5}"/>
                  </a:ext>
                </a:extLst>
              </p:cNvPr>
              <p:cNvSpPr txBox="1"/>
              <p:nvPr/>
            </p:nvSpPr>
            <p:spPr>
              <a:xfrm>
                <a:off x="480099" y="6181592"/>
                <a:ext cx="927946" cy="254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Extra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CCA5910-62AB-477C-A45D-6E5F0197F97B}"/>
                </a:ext>
              </a:extLst>
            </p:cNvPr>
            <p:cNvSpPr/>
            <p:nvPr/>
          </p:nvSpPr>
          <p:spPr>
            <a:xfrm>
              <a:off x="2977115" y="5487074"/>
              <a:ext cx="648587" cy="23221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A07ADBBE-55DE-44B9-B158-E3BF19889537}"/>
                </a:ext>
              </a:extLst>
            </p:cNvPr>
            <p:cNvCxnSpPr/>
            <p:nvPr/>
          </p:nvCxnSpPr>
          <p:spPr>
            <a:xfrm flipH="1" flipV="1">
              <a:off x="2286000" y="5437447"/>
              <a:ext cx="648586" cy="16591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xmlns="" id="{E07C57FB-84C0-424A-A770-4A4C27B39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199289"/>
              </p:ext>
            </p:extLst>
          </p:nvPr>
        </p:nvGraphicFramePr>
        <p:xfrm>
          <a:off x="338548" y="1125220"/>
          <a:ext cx="6599582" cy="4414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474">
                  <a:extLst>
                    <a:ext uri="{9D8B030D-6E8A-4147-A177-3AD203B41FA5}">
                      <a16:colId xmlns:a16="http://schemas.microsoft.com/office/drawing/2014/main" xmlns="" val="3543783660"/>
                    </a:ext>
                  </a:extLst>
                </a:gridCol>
                <a:gridCol w="6120108">
                  <a:extLst>
                    <a:ext uri="{9D8B030D-6E8A-4147-A177-3AD203B41FA5}">
                      <a16:colId xmlns:a16="http://schemas.microsoft.com/office/drawing/2014/main" xmlns="" val="2487835395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Thyroid gland</a:t>
                      </a:r>
                    </a:p>
                  </a:txBody>
                  <a:tcPr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butterfly shaped endocrine gland.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55405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Consists of right &amp; left lobes.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5582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Each lobe is pear- shaped, with its </a:t>
                      </a:r>
                      <a:r>
                        <a:rPr lang="en-US" b="1" dirty="0"/>
                        <a:t>apex</a:t>
                      </a:r>
                      <a:r>
                        <a:rPr lang="en-US" dirty="0"/>
                        <a:t> reaches up to the </a:t>
                      </a:r>
                      <a:r>
                        <a:rPr lang="en-US" b="1" dirty="0"/>
                        <a:t>oblique</a:t>
                      </a:r>
                      <a:r>
                        <a:rPr lang="en-US" dirty="0"/>
                        <a:t> line of thyroid cartilage.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87713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Its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base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lies at the level of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4th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or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5th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u="sng" dirty="0">
                          <a:solidFill>
                            <a:srgbClr val="C00000"/>
                          </a:solidFill>
                        </a:rPr>
                        <a:t>tracheal rings^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57929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Isthmus**</a:t>
                      </a:r>
                    </a:p>
                  </a:txBody>
                  <a:tcPr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/>
                        <a:t>The 2 lobes are connected to each other by a narrow isthmus.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08052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The </a:t>
                      </a:r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isthmus</a:t>
                      </a:r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 extends across the midline in front of the </a:t>
                      </a:r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GB" b="1" baseline="30000" dirty="0">
                          <a:solidFill>
                            <a:srgbClr val="C00000"/>
                          </a:solidFill>
                        </a:rPr>
                        <a:t>nd</a:t>
                      </a:r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 , 3</a:t>
                      </a:r>
                      <a:r>
                        <a:rPr lang="en-GB" b="1" baseline="30000" dirty="0">
                          <a:solidFill>
                            <a:srgbClr val="C00000"/>
                          </a:solidFill>
                        </a:rPr>
                        <a:t>rd</a:t>
                      </a:r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, &amp; </a:t>
                      </a:r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GB" b="1" baseline="30000" dirty="0">
                          <a:solidFill>
                            <a:srgbClr val="C00000"/>
                          </a:solidFill>
                        </a:rPr>
                        <a:t>th</a:t>
                      </a:r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u="sng" dirty="0">
                          <a:solidFill>
                            <a:srgbClr val="C00000"/>
                          </a:solidFill>
                        </a:rPr>
                        <a:t>tracheal rings^</a:t>
                      </a:r>
                      <a:r>
                        <a:rPr lang="en-GB" dirty="0"/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826586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Coverings </a:t>
                      </a:r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The gland is surrounded by a facial sheath derived from the </a:t>
                      </a:r>
                      <a:r>
                        <a:rPr lang="en-US" altLang="en-US" b="1" dirty="0" err="1"/>
                        <a:t>pretracheal</a:t>
                      </a:r>
                      <a:r>
                        <a:rPr lang="en-US" altLang="en-US" dirty="0"/>
                        <a:t> layer of the deep cervical </a:t>
                      </a:r>
                      <a:r>
                        <a:rPr lang="en-US" altLang="en-US" u="sng" dirty="0"/>
                        <a:t>fascia</a:t>
                      </a:r>
                      <a:r>
                        <a:rPr lang="en-US" altLang="en-US" dirty="0"/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64839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Inside the </a:t>
                      </a:r>
                      <a:r>
                        <a:rPr lang="en-US" dirty="0" err="1"/>
                        <a:t>pretracheal</a:t>
                      </a:r>
                      <a:r>
                        <a:rPr lang="en-US" dirty="0"/>
                        <a:t> facial capsule, there is another </a:t>
                      </a:r>
                      <a:r>
                        <a:rPr lang="en-US" u="sng" dirty="0"/>
                        <a:t>C.T</a:t>
                      </a:r>
                      <a:r>
                        <a:rPr lang="en-US" u="none" dirty="0"/>
                        <a:t> </a:t>
                      </a:r>
                      <a:r>
                        <a:rPr lang="en-US" sz="1050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(connective tissue) </a:t>
                      </a:r>
                      <a:r>
                        <a:rPr lang="en-US" b="1" dirty="0"/>
                        <a:t>capsule</a:t>
                      </a:r>
                      <a:r>
                        <a:rPr lang="en-US" dirty="0"/>
                        <a:t>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059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So, it s surrounded by 2 membranes </a:t>
                      </a:r>
                      <a:r>
                        <a:rPr lang="en-GB" dirty="0"/>
                        <a:t>(</a:t>
                      </a:r>
                      <a:r>
                        <a:rPr lang="en-GB" sz="1400" b="1" dirty="0" err="1">
                          <a:solidFill>
                            <a:srgbClr val="74B230"/>
                          </a:solidFill>
                        </a:rPr>
                        <a:t>زي</a:t>
                      </a:r>
                      <a:r>
                        <a:rPr lang="en-GB" sz="1400" b="1" dirty="0">
                          <a:solidFill>
                            <a:srgbClr val="74B230"/>
                          </a:solidFill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74B230"/>
                          </a:solidFill>
                        </a:rPr>
                        <a:t>البرتقا</a:t>
                      </a:r>
                      <a:r>
                        <a:rPr lang="ar-AE" sz="1400" b="1" dirty="0">
                          <a:solidFill>
                            <a:srgbClr val="74B230"/>
                          </a:solidFill>
                        </a:rPr>
                        <a:t>ل</a:t>
                      </a:r>
                      <a:r>
                        <a:rPr lang="en-GB" dirty="0"/>
                        <a:t>)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5802115"/>
                  </a:ext>
                </a:extLst>
              </a:tr>
            </a:tbl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E65CDE95-E550-49E0-8D26-0FB1C1E1D577}"/>
              </a:ext>
            </a:extLst>
          </p:cNvPr>
          <p:cNvCxnSpPr>
            <a:cxnSpLocks/>
          </p:cNvCxnSpPr>
          <p:nvPr/>
        </p:nvCxnSpPr>
        <p:spPr>
          <a:xfrm>
            <a:off x="1309988" y="5077867"/>
            <a:ext cx="68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42F8BC24-C16C-46E3-AEDF-A617EB82592A}"/>
              </a:ext>
            </a:extLst>
          </p:cNvPr>
          <p:cNvCxnSpPr/>
          <p:nvPr/>
        </p:nvCxnSpPr>
        <p:spPr>
          <a:xfrm flipV="1">
            <a:off x="693859" y="1355122"/>
            <a:ext cx="0" cy="126000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DCB4A127-EC11-48C0-89A0-44A82C28B491}"/>
              </a:ext>
            </a:extLst>
          </p:cNvPr>
          <p:cNvCxnSpPr>
            <a:cxnSpLocks/>
          </p:cNvCxnSpPr>
          <p:nvPr/>
        </p:nvCxnSpPr>
        <p:spPr>
          <a:xfrm flipV="1">
            <a:off x="703799" y="2980687"/>
            <a:ext cx="0" cy="74662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B09949AA-BCDF-4E49-AE3A-C819C71957B4}"/>
              </a:ext>
            </a:extLst>
          </p:cNvPr>
          <p:cNvCxnSpPr>
            <a:cxnSpLocks/>
          </p:cNvCxnSpPr>
          <p:nvPr/>
        </p:nvCxnSpPr>
        <p:spPr>
          <a:xfrm flipV="1">
            <a:off x="912420" y="4448447"/>
            <a:ext cx="1584000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D41E890B-6B64-412D-B91F-F30535BAC170}"/>
              </a:ext>
            </a:extLst>
          </p:cNvPr>
          <p:cNvCxnSpPr>
            <a:cxnSpLocks/>
          </p:cNvCxnSpPr>
          <p:nvPr/>
        </p:nvCxnSpPr>
        <p:spPr>
          <a:xfrm>
            <a:off x="912420" y="2417838"/>
            <a:ext cx="1116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78FF62-3DF1-47B0-9C0D-35BEBDDC4FEC}"/>
              </a:ext>
            </a:extLst>
          </p:cNvPr>
          <p:cNvSpPr txBox="1"/>
          <p:nvPr/>
        </p:nvSpPr>
        <p:spPr>
          <a:xfrm>
            <a:off x="7066977" y="1179341"/>
            <a:ext cx="1329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^ don’t be confused: tracheal rings NOT vertebra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FB5AEB5-72D8-4256-A1B2-22E07ECA007C}"/>
              </a:ext>
            </a:extLst>
          </p:cNvPr>
          <p:cNvGrpSpPr/>
          <p:nvPr/>
        </p:nvGrpSpPr>
        <p:grpSpPr>
          <a:xfrm>
            <a:off x="6385338" y="5639225"/>
            <a:ext cx="2534295" cy="1218774"/>
            <a:chOff x="6925862" y="5539740"/>
            <a:chExt cx="2534295" cy="121877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83481D3-CB19-4C6A-B0D4-6DF200CA1533}"/>
                </a:ext>
              </a:extLst>
            </p:cNvPr>
            <p:cNvSpPr/>
            <p:nvPr/>
          </p:nvSpPr>
          <p:spPr>
            <a:xfrm>
              <a:off x="7210710" y="5666093"/>
              <a:ext cx="772223" cy="719207"/>
            </a:xfrm>
            <a:prstGeom prst="ellipse">
              <a:avLst/>
            </a:prstGeom>
            <a:solidFill>
              <a:srgbClr val="FF3399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Thyroid gland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8BF7E16-22E2-4E00-9725-8919D0ADB649}"/>
                </a:ext>
              </a:extLst>
            </p:cNvPr>
            <p:cNvSpPr/>
            <p:nvPr/>
          </p:nvSpPr>
          <p:spPr>
            <a:xfrm>
              <a:off x="7061229" y="5539740"/>
              <a:ext cx="1073121" cy="975359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4799076B-EC68-4438-A8D4-ECC4AEBB70B8}"/>
                </a:ext>
              </a:extLst>
            </p:cNvPr>
            <p:cNvCxnSpPr>
              <a:cxnSpLocks/>
              <a:endCxn id="13" idx="5"/>
            </p:cNvCxnSpPr>
            <p:nvPr/>
          </p:nvCxnSpPr>
          <p:spPr>
            <a:xfrm flipH="1" flipV="1">
              <a:off x="7977195" y="6372261"/>
              <a:ext cx="155220" cy="13939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xmlns="" id="{91EDD15A-F9B1-44D0-8AA6-DCA1DE51D9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8904" y="5998555"/>
              <a:ext cx="269585" cy="19769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F4A23A2-3360-451E-B109-0D6D8B6A9682}"/>
                </a:ext>
              </a:extLst>
            </p:cNvPr>
            <p:cNvSpPr txBox="1"/>
            <p:nvPr/>
          </p:nvSpPr>
          <p:spPr>
            <a:xfrm>
              <a:off x="8125400" y="6077966"/>
              <a:ext cx="7377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capsule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886A627C-48EA-486A-9DCF-E7A68E38E124}"/>
                </a:ext>
              </a:extLst>
            </p:cNvPr>
            <p:cNvSpPr txBox="1"/>
            <p:nvPr/>
          </p:nvSpPr>
          <p:spPr>
            <a:xfrm>
              <a:off x="8044478" y="6439664"/>
              <a:ext cx="599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fascia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F5DE916A-EDC2-4A28-82BA-1EF30A6454C0}"/>
                </a:ext>
              </a:extLst>
            </p:cNvPr>
            <p:cNvSpPr txBox="1"/>
            <p:nvPr/>
          </p:nvSpPr>
          <p:spPr>
            <a:xfrm>
              <a:off x="6925862" y="6450737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D6BF07E1-659D-4A11-BC13-8451F2D82277}"/>
                </a:ext>
              </a:extLst>
            </p:cNvPr>
            <p:cNvCxnSpPr>
              <a:cxnSpLocks/>
            </p:cNvCxnSpPr>
            <p:nvPr/>
          </p:nvCxnSpPr>
          <p:spPr>
            <a:xfrm>
              <a:off x="8535423" y="6656740"/>
              <a:ext cx="904159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2D036184-A4FF-4910-A41B-79DC37DE4B3C}"/>
                </a:ext>
              </a:extLst>
            </p:cNvPr>
            <p:cNvCxnSpPr>
              <a:cxnSpLocks/>
            </p:cNvCxnSpPr>
            <p:nvPr/>
          </p:nvCxnSpPr>
          <p:spPr>
            <a:xfrm>
              <a:off x="8745687" y="6284382"/>
              <a:ext cx="714470" cy="1877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D9B66843-E7A1-4102-A968-B5A5D1AFF10A}"/>
              </a:ext>
            </a:extLst>
          </p:cNvPr>
          <p:cNvCxnSpPr>
            <a:cxnSpLocks/>
          </p:cNvCxnSpPr>
          <p:nvPr/>
        </p:nvCxnSpPr>
        <p:spPr>
          <a:xfrm>
            <a:off x="5141572" y="5395809"/>
            <a:ext cx="1383265" cy="336971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83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C283D6C-45CB-4436-AA90-4B6C96A4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027" y="537719"/>
            <a:ext cx="3628751" cy="322881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F71DEB4-4FAE-4C70-A87E-D51B80B3C966}"/>
              </a:ext>
            </a:extLst>
          </p:cNvPr>
          <p:cNvGrpSpPr/>
          <p:nvPr/>
        </p:nvGrpSpPr>
        <p:grpSpPr>
          <a:xfrm>
            <a:off x="8121791" y="4081740"/>
            <a:ext cx="3142669" cy="2521125"/>
            <a:chOff x="18985" y="58892"/>
            <a:chExt cx="3123455" cy="3468161"/>
          </a:xfrm>
        </p:grpSpPr>
        <p:pic>
          <p:nvPicPr>
            <p:cNvPr id="33" name="Picture 6" descr="E:\Student Gray\8. Head and neck\F66122-008-f160.jpg">
              <a:extLst>
                <a:ext uri="{FF2B5EF4-FFF2-40B4-BE49-F238E27FC236}">
                  <a16:creationId xmlns:a16="http://schemas.microsoft.com/office/drawing/2014/main" xmlns="" id="{2D88F314-F6C3-45A1-A56A-C8D1DA6AA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6"/>
            <a:stretch>
              <a:fillRect/>
            </a:stretch>
          </p:blipFill>
          <p:spPr bwMode="auto">
            <a:xfrm>
              <a:off x="18985" y="58892"/>
              <a:ext cx="3123455" cy="3468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097D4E1A-8268-4FFB-8BF5-2FD6E44AA6C0}"/>
                </a:ext>
              </a:extLst>
            </p:cNvPr>
            <p:cNvSpPr/>
            <p:nvPr/>
          </p:nvSpPr>
          <p:spPr>
            <a:xfrm>
              <a:off x="705293" y="2797180"/>
              <a:ext cx="425302" cy="319579"/>
            </a:xfrm>
            <a:prstGeom prst="rect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07DAA997-51D1-4559-BE10-B3E6F2BC2346}"/>
                </a:ext>
              </a:extLst>
            </p:cNvPr>
            <p:cNvCxnSpPr>
              <a:stCxn id="34" idx="3"/>
            </p:cNvCxnSpPr>
            <p:nvPr/>
          </p:nvCxnSpPr>
          <p:spPr>
            <a:xfrm flipV="1">
              <a:off x="1130595" y="2956969"/>
              <a:ext cx="492396" cy="1"/>
            </a:xfrm>
            <a:prstGeom prst="straightConnector1">
              <a:avLst/>
            </a:prstGeom>
            <a:ln w="28575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cdn1.teachmeseries.com/tmanatomy/wp-content/uploads/20171222214301/Anatomical-Position-of-the-Thyroid-Gland-in-the-Anterior-Neck.jpg">
            <a:extLst>
              <a:ext uri="{FF2B5EF4-FFF2-40B4-BE49-F238E27FC236}">
                <a16:creationId xmlns:a16="http://schemas.microsoft.com/office/drawing/2014/main" xmlns="" id="{A5E13CD4-CBCE-477F-BDC5-D0159D57E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2" y="505869"/>
            <a:ext cx="3252547" cy="255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 1.1 - Vasculature of the thyroid gland. The inferior thyroid artery is not visible from this anterior view.">
            <a:extLst>
              <a:ext uri="{FF2B5EF4-FFF2-40B4-BE49-F238E27FC236}">
                <a16:creationId xmlns:a16="http://schemas.microsoft.com/office/drawing/2014/main" xmlns="" id="{6ECB758D-A003-4033-AD40-15091959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8" y="3238821"/>
            <a:ext cx="4026391" cy="32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407A919-B203-4AEC-A46A-9FA22D83183D}"/>
              </a:ext>
            </a:extLst>
          </p:cNvPr>
          <p:cNvSpPr txBox="1"/>
          <p:nvPr/>
        </p:nvSpPr>
        <p:spPr>
          <a:xfrm>
            <a:off x="3397445" y="2628731"/>
            <a:ext cx="591415" cy="25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1528D65-1189-4630-96C9-0B8C0D3EC653}"/>
              </a:ext>
            </a:extLst>
          </p:cNvPr>
          <p:cNvSpPr txBox="1"/>
          <p:nvPr/>
        </p:nvSpPr>
        <p:spPr>
          <a:xfrm>
            <a:off x="3566675" y="6059804"/>
            <a:ext cx="591415" cy="25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2411426-DE3A-408A-9EE3-9116B4394BB1}"/>
              </a:ext>
            </a:extLst>
          </p:cNvPr>
          <p:cNvGrpSpPr/>
          <p:nvPr/>
        </p:nvGrpSpPr>
        <p:grpSpPr>
          <a:xfrm>
            <a:off x="4627150" y="907789"/>
            <a:ext cx="2958322" cy="5042421"/>
            <a:chOff x="4662974" y="275014"/>
            <a:chExt cx="2958322" cy="3558883"/>
          </a:xfrm>
        </p:grpSpPr>
        <p:pic>
          <p:nvPicPr>
            <p:cNvPr id="2054" name="Picture 6" descr="Image result for tracheal rings">
              <a:extLst>
                <a:ext uri="{FF2B5EF4-FFF2-40B4-BE49-F238E27FC236}">
                  <a16:creationId xmlns:a16="http://schemas.microsoft.com/office/drawing/2014/main" xmlns="" id="{7FC147A4-6E6D-46DB-A616-DB50FA6F4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974" y="275014"/>
              <a:ext cx="2958322" cy="3558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F1299FD-5B8C-486E-B965-E0848985A8B4}"/>
                </a:ext>
              </a:extLst>
            </p:cNvPr>
            <p:cNvSpPr txBox="1"/>
            <p:nvPr/>
          </p:nvSpPr>
          <p:spPr>
            <a:xfrm>
              <a:off x="6556135" y="3509907"/>
              <a:ext cx="591415" cy="25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F19DC291-1137-4AF2-89D0-4EA0A2A4AB8F}"/>
                </a:ext>
              </a:extLst>
            </p:cNvPr>
            <p:cNvSpPr/>
            <p:nvPr/>
          </p:nvSpPr>
          <p:spPr>
            <a:xfrm>
              <a:off x="6984999" y="3060836"/>
              <a:ext cx="406401" cy="256626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806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2E852D-3D6B-42D2-8B4B-73EBE0DEEACC}"/>
              </a:ext>
            </a:extLst>
          </p:cNvPr>
          <p:cNvSpPr txBox="1">
            <a:spLocks/>
          </p:cNvSpPr>
          <p:nvPr/>
        </p:nvSpPr>
        <p:spPr>
          <a:xfrm>
            <a:off x="612078" y="1381538"/>
            <a:ext cx="6265799" cy="2574235"/>
          </a:xfrm>
          <a:prstGeom prst="rect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A 3</a:t>
            </a:r>
            <a:r>
              <a:rPr lang="en-US" sz="2000" baseline="30000" dirty="0"/>
              <a:t>rd</a:t>
            </a:r>
            <a:r>
              <a:rPr lang="en-US" sz="2000" dirty="0"/>
              <a:t> small pyramidal lobe is often present which projects from the upper border of the </a:t>
            </a:r>
            <a:r>
              <a:rPr lang="en-US" sz="2000" b="1" dirty="0"/>
              <a:t>isthmus</a:t>
            </a:r>
            <a:r>
              <a:rPr lang="en-US" sz="2000" dirty="0"/>
              <a:t> slightly to left of middle line.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The Pyramidal lobe is connected to  hyoid bone by a fibrous  or muscular band called </a:t>
            </a:r>
            <a:r>
              <a:rPr lang="en-US" sz="2000" b="1" dirty="0" err="1"/>
              <a:t>levator</a:t>
            </a:r>
            <a:r>
              <a:rPr lang="en-US" sz="2000" b="1" dirty="0"/>
              <a:t> </a:t>
            </a:r>
            <a:r>
              <a:rPr lang="en-US" sz="2000" b="1" dirty="0" err="1"/>
              <a:t>glandulae</a:t>
            </a:r>
            <a:r>
              <a:rPr lang="en-US" sz="2000" b="1" dirty="0"/>
              <a:t> </a:t>
            </a:r>
            <a:r>
              <a:rPr lang="en-US" sz="2000" b="1" dirty="0" err="1"/>
              <a:t>thyroideae</a:t>
            </a:r>
            <a:r>
              <a:rPr lang="en-US" sz="2000" dirty="0"/>
              <a:t>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This represents </a:t>
            </a:r>
            <a:r>
              <a:rPr lang="en-GB" sz="2000" dirty="0"/>
              <a:t>in 50% of people </a:t>
            </a:r>
            <a:r>
              <a:rPr lang="en-US" sz="2000" dirty="0"/>
              <a:t>the </a:t>
            </a:r>
            <a:r>
              <a:rPr lang="en-US" sz="2000" b="1" dirty="0" err="1">
                <a:solidFill>
                  <a:srgbClr val="C00000"/>
                </a:solidFill>
              </a:rPr>
              <a:t>fibrosed</a:t>
            </a:r>
            <a:r>
              <a:rPr lang="en-US" sz="2000" b="1" dirty="0">
                <a:solidFill>
                  <a:srgbClr val="C00000"/>
                </a:solidFill>
              </a:rPr>
              <a:t> &amp; obliterated  thyroglossal duct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28" name="Picture 4" descr="صورة ذات صلة">
            <a:extLst>
              <a:ext uri="{FF2B5EF4-FFF2-40B4-BE49-F238E27FC236}">
                <a16:creationId xmlns:a16="http://schemas.microsoft.com/office/drawing/2014/main" xmlns="" id="{CA5B9114-6BA2-4B53-951C-AD213C8AD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12" y="591309"/>
            <a:ext cx="2383053" cy="28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F44C4F-1C65-455B-B414-3F5694D02DB2}"/>
              </a:ext>
            </a:extLst>
          </p:cNvPr>
          <p:cNvSpPr/>
          <p:nvPr/>
        </p:nvSpPr>
        <p:spPr>
          <a:xfrm>
            <a:off x="612910" y="485430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rounded posterior border is related to the superior &amp; inferior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Parathyroid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glands.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It is also related to  anastomosis between superior &amp; inferior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thyroid arteries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D436B17-5113-41A5-887D-5079B703624C}"/>
              </a:ext>
            </a:extLst>
          </p:cNvPr>
          <p:cNvSpPr/>
          <p:nvPr/>
        </p:nvSpPr>
        <p:spPr>
          <a:xfrm>
            <a:off x="612910" y="4187567"/>
            <a:ext cx="2912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latin typeface="+mj-lt"/>
              </a:rPr>
              <a:t>Posterior border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92879" y="2885765"/>
            <a:ext cx="183600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38969" y="5475932"/>
            <a:ext cx="828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00515" y="5475932"/>
            <a:ext cx="756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187DA5-6240-475E-9262-0969B5AF5C28}"/>
              </a:ext>
            </a:extLst>
          </p:cNvPr>
          <p:cNvGrpSpPr/>
          <p:nvPr/>
        </p:nvGrpSpPr>
        <p:grpSpPr>
          <a:xfrm>
            <a:off x="7115836" y="3756991"/>
            <a:ext cx="4464085" cy="2875288"/>
            <a:chOff x="7185990" y="4043067"/>
            <a:chExt cx="4929809" cy="2814932"/>
          </a:xfrm>
        </p:grpSpPr>
        <p:pic>
          <p:nvPicPr>
            <p:cNvPr id="8" name="Picture 4" descr="E:\dad\Student Gray\8. Head and neck\F66122-008-f170.jpg">
              <a:extLst>
                <a:ext uri="{FF2B5EF4-FFF2-40B4-BE49-F238E27FC236}">
                  <a16:creationId xmlns:a16="http://schemas.microsoft.com/office/drawing/2014/main" xmlns="" id="{34E47B6A-1494-4299-9943-DF5F49E66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9" t="3847" r="14545" b="5289"/>
            <a:stretch>
              <a:fillRect/>
            </a:stretch>
          </p:blipFill>
          <p:spPr bwMode="auto">
            <a:xfrm>
              <a:off x="7185990" y="4043067"/>
              <a:ext cx="4929809" cy="28149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0947399" y="4690000"/>
              <a:ext cx="1009238" cy="354012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947399" y="5096521"/>
              <a:ext cx="1009237" cy="305638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09566" y="5054669"/>
              <a:ext cx="1168400" cy="288000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25748" y="4523110"/>
              <a:ext cx="1105038" cy="269449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5394966" y="5773931"/>
            <a:ext cx="8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48908" y="6081852"/>
            <a:ext cx="720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7E3E00-42EA-4AEE-A969-CE2CF18AEDDA}"/>
              </a:ext>
            </a:extLst>
          </p:cNvPr>
          <p:cNvSpPr txBox="1"/>
          <p:nvPr/>
        </p:nvSpPr>
        <p:spPr>
          <a:xfrm>
            <a:off x="530165" y="564969"/>
            <a:ext cx="2601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Thyroid gland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C396ACE-D39F-456D-B8EA-C1A26EE72209}"/>
              </a:ext>
            </a:extLst>
          </p:cNvPr>
          <p:cNvCxnSpPr>
            <a:cxnSpLocks/>
          </p:cNvCxnSpPr>
          <p:nvPr/>
        </p:nvCxnSpPr>
        <p:spPr>
          <a:xfrm>
            <a:off x="4659472" y="2605968"/>
            <a:ext cx="1152000" cy="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09676A2-486F-4EDE-A25A-538A2F1E54D5}"/>
              </a:ext>
            </a:extLst>
          </p:cNvPr>
          <p:cNvGrpSpPr/>
          <p:nvPr/>
        </p:nvGrpSpPr>
        <p:grpSpPr>
          <a:xfrm>
            <a:off x="9705318" y="913892"/>
            <a:ext cx="2255694" cy="2712085"/>
            <a:chOff x="9347878" y="725556"/>
            <a:chExt cx="2255694" cy="2712085"/>
          </a:xfrm>
        </p:grpSpPr>
        <p:pic>
          <p:nvPicPr>
            <p:cNvPr id="23" name="Picture 22" descr="نتيجة بحث الصور عن ‪Levator glandulae thyroideae‬‏">
              <a:extLst>
                <a:ext uri="{FF2B5EF4-FFF2-40B4-BE49-F238E27FC236}">
                  <a16:creationId xmlns:a16="http://schemas.microsoft.com/office/drawing/2014/main" xmlns="" id="{5E09145F-5E81-4980-A9CA-D162B28C8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4266" y="1093304"/>
              <a:ext cx="2219306" cy="234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xmlns="" id="{BD518215-0C23-4325-B850-E622E3EEB9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21901" y="725556"/>
              <a:ext cx="182542" cy="665922"/>
            </a:xfrm>
            <a:prstGeom prst="straightConnector1">
              <a:avLst/>
            </a:prstGeom>
            <a:ln w="57150">
              <a:solidFill>
                <a:srgbClr val="FF99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4D1601AB-3D19-4A40-ADF3-0770572BF70F}"/>
                </a:ext>
              </a:extLst>
            </p:cNvPr>
            <p:cNvCxnSpPr>
              <a:cxnSpLocks/>
            </p:cNvCxnSpPr>
            <p:nvPr/>
          </p:nvCxnSpPr>
          <p:spPr>
            <a:xfrm>
              <a:off x="9347878" y="1802045"/>
              <a:ext cx="1082752" cy="30128"/>
            </a:xfrm>
            <a:prstGeom prst="straightConnector1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A20061-1F18-4344-B0F3-B6B3436AB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746" y="553925"/>
            <a:ext cx="1082753" cy="113643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1976B12-4F66-4276-8685-9047F81B4018}"/>
              </a:ext>
            </a:extLst>
          </p:cNvPr>
          <p:cNvCxnSpPr/>
          <p:nvPr/>
        </p:nvCxnSpPr>
        <p:spPr>
          <a:xfrm>
            <a:off x="945374" y="3164060"/>
            <a:ext cx="115200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92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dad\Student Gray\8. Head and neck\F66122-008-f150.jpg">
            <a:extLst>
              <a:ext uri="{FF2B5EF4-FFF2-40B4-BE49-F238E27FC236}">
                <a16:creationId xmlns:a16="http://schemas.microsoft.com/office/drawing/2014/main" xmlns="" id="{AD68895B-E371-4ADD-8E7A-26F30669E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r="14697" b="6250"/>
          <a:stretch/>
        </p:blipFill>
        <p:spPr>
          <a:xfrm>
            <a:off x="4581176" y="1236919"/>
            <a:ext cx="5059917" cy="250038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682857"/>
              </p:ext>
            </p:extLst>
          </p:nvPr>
        </p:nvGraphicFramePr>
        <p:xfrm>
          <a:off x="1146274" y="3914740"/>
          <a:ext cx="10810500" cy="25349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911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2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7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094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Anterolaterally (4s)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Posteriorly</a:t>
                      </a:r>
                      <a:r>
                        <a:rPr lang="en-US" b="0" dirty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92D050"/>
                          </a:solidFill>
                        </a:rPr>
                        <a:t>(or </a:t>
                      </a:r>
                      <a:r>
                        <a:rPr lang="en-US" sz="1400" b="0" dirty="0" err="1">
                          <a:solidFill>
                            <a:srgbClr val="92D050"/>
                          </a:solidFill>
                        </a:rPr>
                        <a:t>posterolaterally</a:t>
                      </a:r>
                      <a:r>
                        <a:rPr lang="en-US" sz="1400" b="0" dirty="0">
                          <a:solidFill>
                            <a:srgbClr val="92D05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Medially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13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1. </a:t>
                      </a:r>
                      <a:r>
                        <a:rPr lang="en-US" sz="1800" b="1" dirty="0" err="1"/>
                        <a:t>S</a:t>
                      </a:r>
                      <a:r>
                        <a:rPr lang="en-US" sz="1800" dirty="0" err="1"/>
                        <a:t>ternohyoid</a:t>
                      </a:r>
                      <a:r>
                        <a:rPr lang="en-US" sz="1800" dirty="0"/>
                        <a:t>.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dirty="0"/>
                        <a:t>Carotid sheath and </a:t>
                      </a:r>
                    </a:p>
                    <a:p>
                      <a:pPr>
                        <a:defRPr/>
                      </a:pPr>
                      <a:r>
                        <a:rPr lang="en-US" sz="1800" dirty="0"/>
                        <a:t>its contents</a:t>
                      </a:r>
                      <a:r>
                        <a:rPr lang="en-US" sz="1800" dirty="0">
                          <a:solidFill>
                            <a:srgbClr val="92D050"/>
                          </a:solidFill>
                        </a:rPr>
                        <a:t>: </a:t>
                      </a:r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the common carotid artery as well as the internal carotid artery (medial)</a:t>
                      </a:r>
                    </a:p>
                    <a:p>
                      <a:pPr>
                        <a:defRPr/>
                      </a:pPr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internal jugular vein (lateral)</a:t>
                      </a:r>
                    </a:p>
                    <a:p>
                      <a:pPr>
                        <a:defRPr/>
                      </a:pPr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the </a:t>
                      </a:r>
                      <a:r>
                        <a:rPr lang="en-US" sz="1600" dirty="0" err="1">
                          <a:solidFill>
                            <a:srgbClr val="92D050"/>
                          </a:solidFill>
                        </a:rPr>
                        <a:t>vagus</a:t>
                      </a:r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 nerve (CN X) (posterior)</a:t>
                      </a:r>
                    </a:p>
                    <a:p>
                      <a:pPr>
                        <a:defRPr/>
                      </a:pPr>
                      <a:r>
                        <a:rPr lang="en-US" sz="1600" dirty="0">
                          <a:solidFill>
                            <a:srgbClr val="9EABBC"/>
                          </a:solidFill>
                        </a:rPr>
                        <a:t>the deep cervical lymph nodes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Above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Below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800" dirty="0"/>
                        <a:t>1- Larynx </a:t>
                      </a:r>
                    </a:p>
                    <a:p>
                      <a:r>
                        <a:rPr lang="en-US" sz="1800" dirty="0"/>
                        <a:t>2- Pharynx</a:t>
                      </a:r>
                      <a:endParaRPr lang="ar-SA" sz="1800" dirty="0"/>
                    </a:p>
                    <a:p>
                      <a:endParaRPr lang="en-US" sz="18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dirty="0"/>
                        <a:t>1- Trachea  </a:t>
                      </a:r>
                    </a:p>
                    <a:p>
                      <a:pPr>
                        <a:defRPr/>
                      </a:pPr>
                      <a:r>
                        <a:rPr lang="en-US" sz="1800" dirty="0"/>
                        <a:t>2- </a:t>
                      </a:r>
                      <a:r>
                        <a:rPr lang="en-GB" sz="1800" dirty="0"/>
                        <a:t>E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sophagus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defRPr/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</a:rPr>
                        <a:t>3- Recurrent laryngeal nerve in between</a:t>
                      </a:r>
                      <a:r>
                        <a:rPr lang="en-US" sz="1200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trachea &amp; esophagus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4- Cricothyroid muscle**.</a:t>
                      </a:r>
                    </a:p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5- External laryngeal nerve.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en-US" sz="1800" b="1" dirty="0"/>
                        <a:t>2. </a:t>
                      </a:r>
                      <a:r>
                        <a:rPr lang="en-US" sz="1800" b="1" dirty="0" err="1"/>
                        <a:t>S</a:t>
                      </a:r>
                      <a:r>
                        <a:rPr lang="en-US" sz="1800" dirty="0" err="1"/>
                        <a:t>ternothyroid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5831362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3. S</a:t>
                      </a:r>
                      <a:r>
                        <a:rPr lang="en-US" sz="1800" dirty="0"/>
                        <a:t>uperior  belly of omohyoid</a:t>
                      </a:r>
                    </a:p>
                  </a:txBody>
                  <a:tcPr anchor="ctr">
                    <a:solidFill>
                      <a:srgbClr val="F2FB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0068823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en-US" sz="1800" b="1" dirty="0"/>
                        <a:t>4. S</a:t>
                      </a:r>
                      <a:r>
                        <a:rPr lang="en-US" sz="1800" dirty="0"/>
                        <a:t>ternomastoid*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377307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38577B-6A49-4413-938A-B4A1A79B75D8}"/>
              </a:ext>
            </a:extLst>
          </p:cNvPr>
          <p:cNvSpPr txBox="1"/>
          <p:nvPr/>
        </p:nvSpPr>
        <p:spPr>
          <a:xfrm>
            <a:off x="676408" y="209904"/>
            <a:ext cx="4269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Thyroid gland</a:t>
            </a:r>
            <a:endParaRPr lang="en-US" sz="3200" b="1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Relations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C67A479-FBC6-4ADD-8BF5-015C20EA4A75}"/>
              </a:ext>
            </a:extLst>
          </p:cNvPr>
          <p:cNvGrpSpPr/>
          <p:nvPr/>
        </p:nvGrpSpPr>
        <p:grpSpPr>
          <a:xfrm>
            <a:off x="10729980" y="350717"/>
            <a:ext cx="682625" cy="734036"/>
            <a:chOff x="6597319" y="353560"/>
            <a:chExt cx="682625" cy="734036"/>
          </a:xfrm>
        </p:grpSpPr>
        <p:pic>
          <p:nvPicPr>
            <p:cNvPr id="12" name="Picture 2" descr="Image result for youtube">
              <a:hlinkClick r:id="rId3"/>
              <a:extLst>
                <a:ext uri="{FF2B5EF4-FFF2-40B4-BE49-F238E27FC236}">
                  <a16:creationId xmlns:a16="http://schemas.microsoft.com/office/drawing/2014/main" xmlns="" id="{B36C7440-D0F2-4C1E-A40E-EEC3870F1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71A42D-67E8-40C7-B970-37AC0AB5F77B}"/>
                </a:ext>
              </a:extLst>
            </p:cNvPr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02:05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9D18317-F890-42A3-9693-E632A1FBD31C}"/>
              </a:ext>
            </a:extLst>
          </p:cNvPr>
          <p:cNvGrpSpPr/>
          <p:nvPr/>
        </p:nvGrpSpPr>
        <p:grpSpPr>
          <a:xfrm>
            <a:off x="1028347" y="1197329"/>
            <a:ext cx="3205130" cy="2490981"/>
            <a:chOff x="1389023" y="1170360"/>
            <a:chExt cx="3205130" cy="2490981"/>
          </a:xfrm>
        </p:grpSpPr>
        <p:pic>
          <p:nvPicPr>
            <p:cNvPr id="7" name="Picture 6" descr="E:\dad\Student Gray\8. Head and neck\F66122-008-f158.jpg">
              <a:extLst>
                <a:ext uri="{FF2B5EF4-FFF2-40B4-BE49-F238E27FC236}">
                  <a16:creationId xmlns:a16="http://schemas.microsoft.com/office/drawing/2014/main" xmlns="" id="{6FCDDA3C-9A5D-4B6C-98B5-7D78F0C81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64"/>
            <a:stretch>
              <a:fillRect/>
            </a:stretch>
          </p:blipFill>
          <p:spPr bwMode="auto">
            <a:xfrm>
              <a:off x="1389023" y="1170360"/>
              <a:ext cx="3205130" cy="24909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B0848A90-715E-4588-BB30-B001EFB54FA7}"/>
                </a:ext>
              </a:extLst>
            </p:cNvPr>
            <p:cNvSpPr txBox="1"/>
            <p:nvPr/>
          </p:nvSpPr>
          <p:spPr>
            <a:xfrm>
              <a:off x="2572836" y="2936461"/>
              <a:ext cx="284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E80BB74-4D52-4A47-8B85-F07DC205727F}"/>
                </a:ext>
              </a:extLst>
            </p:cNvPr>
            <p:cNvSpPr txBox="1"/>
            <p:nvPr/>
          </p:nvSpPr>
          <p:spPr>
            <a:xfrm>
              <a:off x="3039236" y="2782572"/>
              <a:ext cx="284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8187B62-4BE9-409B-9070-C3FFF0C43526}"/>
                </a:ext>
              </a:extLst>
            </p:cNvPr>
            <p:cNvSpPr txBox="1"/>
            <p:nvPr/>
          </p:nvSpPr>
          <p:spPr>
            <a:xfrm>
              <a:off x="2572836" y="2415850"/>
              <a:ext cx="284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2438C7-D4DA-4512-B4D7-54E8C42FA60D}"/>
              </a:ext>
            </a:extLst>
          </p:cNvPr>
          <p:cNvSpPr txBox="1"/>
          <p:nvPr/>
        </p:nvSpPr>
        <p:spPr>
          <a:xfrm>
            <a:off x="4568719" y="1828373"/>
            <a:ext cx="650926" cy="30542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5690F3C-9B78-4A35-89AF-718409E967C3}"/>
              </a:ext>
            </a:extLst>
          </p:cNvPr>
          <p:cNvCxnSpPr/>
          <p:nvPr/>
        </p:nvCxnSpPr>
        <p:spPr>
          <a:xfrm>
            <a:off x="4233543" y="4571471"/>
            <a:ext cx="1332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AAC6933-CF9A-445F-B0CB-DAEA341E4952}"/>
              </a:ext>
            </a:extLst>
          </p:cNvPr>
          <p:cNvCxnSpPr/>
          <p:nvPr/>
        </p:nvCxnSpPr>
        <p:spPr>
          <a:xfrm>
            <a:off x="9392683" y="6024572"/>
            <a:ext cx="1836000" cy="0"/>
          </a:xfrm>
          <a:prstGeom prst="line">
            <a:avLst/>
          </a:prstGeom>
          <a:ln w="28575">
            <a:solidFill>
              <a:srgbClr val="E47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1541DD47-6001-4586-99A2-A6AEE26F9A18}"/>
              </a:ext>
            </a:extLst>
          </p:cNvPr>
          <p:cNvCxnSpPr/>
          <p:nvPr/>
        </p:nvCxnSpPr>
        <p:spPr>
          <a:xfrm>
            <a:off x="9383058" y="6303706"/>
            <a:ext cx="1656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C8296AB-A5CF-4B2C-BDF5-24396E523205}"/>
              </a:ext>
            </a:extLst>
          </p:cNvPr>
          <p:cNvGrpSpPr/>
          <p:nvPr/>
        </p:nvGrpSpPr>
        <p:grpSpPr>
          <a:xfrm>
            <a:off x="9738510" y="1594818"/>
            <a:ext cx="1982939" cy="2031414"/>
            <a:chOff x="10001250" y="1707920"/>
            <a:chExt cx="1982939" cy="20314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058FB204-E6BA-489C-A7D3-9DC2CA1B5B56}"/>
                </a:ext>
              </a:extLst>
            </p:cNvPr>
            <p:cNvGrpSpPr/>
            <p:nvPr/>
          </p:nvGrpSpPr>
          <p:grpSpPr>
            <a:xfrm>
              <a:off x="10036577" y="1707920"/>
              <a:ext cx="1947612" cy="2031414"/>
              <a:chOff x="10036577" y="1707920"/>
              <a:chExt cx="1947612" cy="2031414"/>
            </a:xfrm>
          </p:grpSpPr>
          <p:pic>
            <p:nvPicPr>
              <p:cNvPr id="4098" name="Picture 2" descr="Image result for Cricothyroid">
                <a:extLst>
                  <a:ext uri="{FF2B5EF4-FFF2-40B4-BE49-F238E27FC236}">
                    <a16:creationId xmlns:a16="http://schemas.microsoft.com/office/drawing/2014/main" xmlns="" id="{91864C06-9A78-4291-BB7B-4FCDFD11DC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36577" y="1707920"/>
                <a:ext cx="1850622" cy="2031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D608F3A-2FEC-4B08-AFE5-62C38AE1FC8C}"/>
                  </a:ext>
                </a:extLst>
              </p:cNvPr>
              <p:cNvSpPr txBox="1"/>
              <p:nvPr/>
            </p:nvSpPr>
            <p:spPr>
              <a:xfrm>
                <a:off x="11382742" y="3429523"/>
                <a:ext cx="6014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Extra 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4A3AF3C-E895-4D6D-B224-08FF6EA796B6}"/>
                </a:ext>
              </a:extLst>
            </p:cNvPr>
            <p:cNvSpPr txBox="1"/>
            <p:nvPr/>
          </p:nvSpPr>
          <p:spPr>
            <a:xfrm>
              <a:off x="10439399" y="3411538"/>
              <a:ext cx="411163" cy="187325"/>
            </a:xfrm>
            <a:prstGeom prst="rect">
              <a:avLst/>
            </a:prstGeom>
            <a:noFill/>
            <a:ln w="28575">
              <a:solidFill>
                <a:srgbClr val="E47589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A5FAA88-F6F5-4F89-8259-583363C817E1}"/>
                </a:ext>
              </a:extLst>
            </p:cNvPr>
            <p:cNvSpPr txBox="1"/>
            <p:nvPr/>
          </p:nvSpPr>
          <p:spPr>
            <a:xfrm>
              <a:off x="10001250" y="2674939"/>
              <a:ext cx="587375" cy="13176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F9D6521-B58F-48BA-9925-F9C8CAEC64AC}"/>
              </a:ext>
            </a:extLst>
          </p:cNvPr>
          <p:cNvCxnSpPr/>
          <p:nvPr/>
        </p:nvCxnSpPr>
        <p:spPr>
          <a:xfrm>
            <a:off x="9381757" y="5206424"/>
            <a:ext cx="1008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D9054476-B8DA-4A1D-9F54-9F89C82B53F0}"/>
              </a:ext>
            </a:extLst>
          </p:cNvPr>
          <p:cNvSpPr/>
          <p:nvPr/>
        </p:nvSpPr>
        <p:spPr>
          <a:xfrm>
            <a:off x="6884817" y="2233324"/>
            <a:ext cx="148222" cy="94013"/>
          </a:xfrm>
          <a:prstGeom prst="star5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xmlns="" id="{F597130F-7354-4374-B04D-9790AE45375D}"/>
              </a:ext>
            </a:extLst>
          </p:cNvPr>
          <p:cNvSpPr/>
          <p:nvPr/>
        </p:nvSpPr>
        <p:spPr>
          <a:xfrm>
            <a:off x="885525" y="4321743"/>
            <a:ext cx="260750" cy="1549665"/>
          </a:xfrm>
          <a:prstGeom prst="leftBrac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D1807DD-41AA-41DB-95F2-80998052E98E}"/>
              </a:ext>
            </a:extLst>
          </p:cNvPr>
          <p:cNvSpPr txBox="1"/>
          <p:nvPr/>
        </p:nvSpPr>
        <p:spPr>
          <a:xfrm>
            <a:off x="101112" y="4580017"/>
            <a:ext cx="917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  <a:latin typeface="+mn-lt"/>
              </a:rPr>
              <a:t>These 3 make up the strap muscles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A0D544D-DCB7-4538-8945-7DA1E2A5E64F}"/>
              </a:ext>
            </a:extLst>
          </p:cNvPr>
          <p:cNvSpPr txBox="1"/>
          <p:nvPr/>
        </p:nvSpPr>
        <p:spPr>
          <a:xfrm>
            <a:off x="1223276" y="6494207"/>
            <a:ext cx="2619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  <a:latin typeface="+mn-lt"/>
              </a:rPr>
              <a:t>*also called sternocleidomastoid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19AE65F-9C5A-4FAD-B3F4-8AF9CAFB0806}"/>
              </a:ext>
            </a:extLst>
          </p:cNvPr>
          <p:cNvSpPr txBox="1"/>
          <p:nvPr/>
        </p:nvSpPr>
        <p:spPr>
          <a:xfrm>
            <a:off x="7581280" y="6513066"/>
            <a:ext cx="4608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  <a:latin typeface="+mn-lt"/>
              </a:rPr>
              <a:t>**the cricothyroid </a:t>
            </a:r>
            <a:r>
              <a:rPr lang="en-GB" dirty="0" err="1">
                <a:solidFill>
                  <a:srgbClr val="92D050"/>
                </a:solidFill>
                <a:latin typeface="+mn-lt"/>
              </a:rPr>
              <a:t>ms</a:t>
            </a:r>
            <a:r>
              <a:rPr lang="en-GB" dirty="0">
                <a:solidFill>
                  <a:srgbClr val="92D050"/>
                </a:solidFill>
                <a:latin typeface="+mn-lt"/>
              </a:rPr>
              <a:t> is supplied by the external laryngeal n.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94574C7-7BCB-41E7-83DF-243DF4A43447}"/>
              </a:ext>
            </a:extLst>
          </p:cNvPr>
          <p:cNvCxnSpPr/>
          <p:nvPr/>
        </p:nvCxnSpPr>
        <p:spPr>
          <a:xfrm>
            <a:off x="9383058" y="5484719"/>
            <a:ext cx="2376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tar: 5 Points 29">
            <a:extLst>
              <a:ext uri="{FF2B5EF4-FFF2-40B4-BE49-F238E27FC236}">
                <a16:creationId xmlns:a16="http://schemas.microsoft.com/office/drawing/2014/main" xmlns="" id="{1656AE2A-7349-457F-BBA9-E85F342BF57B}"/>
              </a:ext>
            </a:extLst>
          </p:cNvPr>
          <p:cNvSpPr/>
          <p:nvPr/>
        </p:nvSpPr>
        <p:spPr>
          <a:xfrm>
            <a:off x="6770775" y="2169918"/>
            <a:ext cx="86480" cy="63406"/>
          </a:xfrm>
          <a:prstGeom prst="star5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xmlns="" id="{B8FE96BF-537E-4B42-9ED0-2BAF25BDE4C8}"/>
              </a:ext>
            </a:extLst>
          </p:cNvPr>
          <p:cNvSpPr/>
          <p:nvPr/>
        </p:nvSpPr>
        <p:spPr>
          <a:xfrm>
            <a:off x="7079303" y="2169918"/>
            <a:ext cx="86480" cy="63406"/>
          </a:xfrm>
          <a:prstGeom prst="star5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43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FB91D1-AA52-4A7C-853B-5A854322CCD0}"/>
              </a:ext>
            </a:extLst>
          </p:cNvPr>
          <p:cNvSpPr txBox="1"/>
          <p:nvPr/>
        </p:nvSpPr>
        <p:spPr>
          <a:xfrm>
            <a:off x="485174" y="1469880"/>
            <a:ext cx="3440784" cy="2877711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chemeClr val="tx1"/>
                </a:solidFill>
              </a:rPr>
              <a:t>1-Superior thyroid artery </a:t>
            </a:r>
            <a:r>
              <a:rPr lang="en-US" sz="2100" dirty="0">
                <a:solidFill>
                  <a:schemeClr val="tx1"/>
                </a:solidFill>
              </a:rPr>
              <a:t>.:</a:t>
            </a:r>
          </a:p>
          <a:p>
            <a:r>
              <a:rPr lang="en-US" sz="2000" dirty="0">
                <a:solidFill>
                  <a:schemeClr val="tx1"/>
                </a:solidFill>
              </a:rPr>
              <a:t>A branch of the </a:t>
            </a:r>
            <a:r>
              <a:rPr lang="en-US" sz="2000" b="1" dirty="0">
                <a:solidFill>
                  <a:schemeClr val="tx1"/>
                </a:solidFill>
              </a:rPr>
              <a:t>external carotid artery</a:t>
            </a:r>
            <a:r>
              <a:rPr lang="en-US" sz="2000" dirty="0">
                <a:solidFill>
                  <a:schemeClr val="tx1"/>
                </a:solidFill>
              </a:rPr>
              <a:t>. It descends to the upper pole of the gland, </a:t>
            </a:r>
            <a:r>
              <a:rPr lang="en-US" sz="2000" dirty="0">
                <a:solidFill>
                  <a:srgbClr val="C00000"/>
                </a:solidFill>
              </a:rPr>
              <a:t>with the </a:t>
            </a:r>
            <a:r>
              <a:rPr lang="en-US" sz="2000" b="1" u="sng" dirty="0">
                <a:solidFill>
                  <a:srgbClr val="C00000"/>
                </a:solidFill>
              </a:rPr>
              <a:t>external laryngeal nerve</a:t>
            </a:r>
            <a:r>
              <a:rPr lang="en-US" sz="2000" dirty="0">
                <a:solidFill>
                  <a:srgbClr val="C00000"/>
                </a:solidFill>
              </a:rPr>
              <a:t> (IMPORTANT)!</a:t>
            </a:r>
            <a:r>
              <a:rPr lang="en-US" sz="2000" dirty="0">
                <a:solidFill>
                  <a:schemeClr val="tx1"/>
                </a:solidFill>
              </a:rPr>
              <a:t>. It runs along the upper border of the isthmus to anastomosis with that of the opposite side.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79C145-D288-4712-84FB-277E546359B1}"/>
              </a:ext>
            </a:extLst>
          </p:cNvPr>
          <p:cNvSpPr txBox="1"/>
          <p:nvPr/>
        </p:nvSpPr>
        <p:spPr>
          <a:xfrm>
            <a:off x="502937" y="4538077"/>
            <a:ext cx="3423022" cy="195438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chemeClr val="tx1"/>
                </a:solidFill>
              </a:rPr>
              <a:t>2- </a:t>
            </a:r>
            <a:r>
              <a:rPr lang="en-US" sz="2100" i="1" dirty="0" err="1">
                <a:solidFill>
                  <a:schemeClr val="tx1"/>
                </a:solidFill>
              </a:rPr>
              <a:t>Thyroidea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ima</a:t>
            </a:r>
            <a:r>
              <a:rPr lang="en-US" sz="2100" i="1" dirty="0">
                <a:solidFill>
                  <a:schemeClr val="tx1"/>
                </a:solidFill>
              </a:rPr>
              <a:t> artery:</a:t>
            </a:r>
          </a:p>
          <a:p>
            <a:r>
              <a:rPr lang="en-US" sz="2000" u="sng" dirty="0">
                <a:solidFill>
                  <a:schemeClr val="tx1"/>
                </a:solidFill>
              </a:rPr>
              <a:t>If</a:t>
            </a:r>
            <a:r>
              <a:rPr lang="en-US" sz="2000" dirty="0">
                <a:solidFill>
                  <a:schemeClr val="tx1"/>
                </a:solidFill>
              </a:rPr>
              <a:t> present </a:t>
            </a:r>
            <a:r>
              <a:rPr lang="en-GB" sz="2000" dirty="0">
                <a:solidFill>
                  <a:schemeClr val="tx1"/>
                </a:solidFill>
              </a:rPr>
              <a:t>(                          )</a:t>
            </a:r>
            <a:r>
              <a:rPr lang="en-US" sz="2000" dirty="0">
                <a:solidFill>
                  <a:schemeClr val="tx1"/>
                </a:solidFill>
              </a:rPr>
              <a:t>, it arises from </a:t>
            </a:r>
            <a:r>
              <a:rPr lang="en-US" sz="2000" b="1" dirty="0">
                <a:solidFill>
                  <a:schemeClr val="tx1"/>
                </a:solidFill>
              </a:rPr>
              <a:t>aortic arch</a:t>
            </a:r>
            <a:r>
              <a:rPr lang="en-US" sz="2000" dirty="0">
                <a:solidFill>
                  <a:schemeClr val="tx1"/>
                </a:solidFill>
              </a:rPr>
              <a:t> or from the </a:t>
            </a:r>
            <a:r>
              <a:rPr lang="en-US" sz="2000" b="1" dirty="0">
                <a:solidFill>
                  <a:schemeClr val="tx1"/>
                </a:solidFill>
              </a:rPr>
              <a:t>brachiocephalic artery</a:t>
            </a:r>
            <a:r>
              <a:rPr lang="en-US" sz="2000" dirty="0">
                <a:solidFill>
                  <a:schemeClr val="tx1"/>
                </a:solidFill>
              </a:rPr>
              <a:t>. It ascends in front of the trachea to reach the isthmus.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8C7E48F-DE90-4C81-B234-03009B46D64D}"/>
              </a:ext>
            </a:extLst>
          </p:cNvPr>
          <p:cNvSpPr txBox="1"/>
          <p:nvPr/>
        </p:nvSpPr>
        <p:spPr>
          <a:xfrm>
            <a:off x="502937" y="269100"/>
            <a:ext cx="4269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Thyroid gland</a:t>
            </a:r>
            <a:endParaRPr lang="en-US" sz="3200" b="1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Arterial supply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7F942B-A379-403F-8EDE-168284062B24}"/>
              </a:ext>
            </a:extLst>
          </p:cNvPr>
          <p:cNvSpPr txBox="1"/>
          <p:nvPr/>
        </p:nvSpPr>
        <p:spPr>
          <a:xfrm>
            <a:off x="4070601" y="1469880"/>
            <a:ext cx="2849698" cy="5032147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chemeClr val="tx1"/>
                </a:solidFill>
              </a:rPr>
              <a:t>3-Inferior thyroid artery</a:t>
            </a:r>
            <a:r>
              <a:rPr lang="en-US" sz="2100" dirty="0">
                <a:solidFill>
                  <a:schemeClr val="tx1"/>
                </a:solidFill>
              </a:rPr>
              <a:t>:</a:t>
            </a:r>
          </a:p>
          <a:p>
            <a:r>
              <a:rPr lang="en-US" sz="2000" dirty="0"/>
              <a:t>From </a:t>
            </a:r>
            <a:r>
              <a:rPr lang="en-US" sz="2000" b="1" dirty="0"/>
              <a:t>thyrocervical</a:t>
            </a:r>
            <a:r>
              <a:rPr lang="en-US" sz="2000" dirty="0"/>
              <a:t>  trunk of the </a:t>
            </a:r>
            <a:r>
              <a:rPr lang="en-US" sz="2000" b="1" dirty="0"/>
              <a:t>1st part of the subclavian artery</a:t>
            </a:r>
            <a:r>
              <a:rPr lang="en-US" sz="2000" dirty="0"/>
              <a:t>, Then it curves medially behind the carotid sheath. </a:t>
            </a:r>
          </a:p>
          <a:p>
            <a:r>
              <a:rPr lang="en-US" sz="2000" dirty="0"/>
              <a:t>It ascends upward </a:t>
            </a:r>
            <a:r>
              <a:rPr lang="en-GB" sz="2000" dirty="0"/>
              <a:t>behind the gland</a:t>
            </a:r>
            <a:r>
              <a:rPr lang="en-US" sz="2000" dirty="0"/>
              <a:t> to the level of the </a:t>
            </a:r>
            <a:r>
              <a:rPr lang="en-US" sz="2000" u="sng" dirty="0"/>
              <a:t>Cricoid cartilage</a:t>
            </a:r>
            <a:r>
              <a:rPr lang="en-US" sz="2000" dirty="0"/>
              <a:t>, </a:t>
            </a:r>
            <a:r>
              <a:rPr lang="en-US" sz="2000" b="1" dirty="0"/>
              <a:t>C6</a:t>
            </a:r>
            <a:r>
              <a:rPr lang="en-US" sz="2000" dirty="0"/>
              <a:t>.</a:t>
            </a:r>
          </a:p>
          <a:p>
            <a:r>
              <a:rPr lang="en-US" sz="2000" dirty="0"/>
              <a:t>Then it reaches the posterior aspect of the gland &amp; descends downwards.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The </a:t>
            </a:r>
            <a:r>
              <a:rPr lang="en-US" sz="2000" b="1" dirty="0">
                <a:solidFill>
                  <a:srgbClr val="C00000"/>
                </a:solidFill>
              </a:rPr>
              <a:t>recurrent laryngeal nerve</a:t>
            </a:r>
            <a:r>
              <a:rPr lang="en-US" sz="2000" dirty="0">
                <a:solidFill>
                  <a:srgbClr val="C00000"/>
                </a:solidFill>
              </a:rPr>
              <a:t> crosses either in front or behind it.!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AAA891E-F865-42FF-91A3-8C7524C8A377}"/>
              </a:ext>
            </a:extLst>
          </p:cNvPr>
          <p:cNvGrpSpPr/>
          <p:nvPr/>
        </p:nvGrpSpPr>
        <p:grpSpPr>
          <a:xfrm>
            <a:off x="7118250" y="3429000"/>
            <a:ext cx="4713229" cy="3218983"/>
            <a:chOff x="4272122" y="3661619"/>
            <a:chExt cx="4713229" cy="3218983"/>
          </a:xfrm>
        </p:grpSpPr>
        <p:pic>
          <p:nvPicPr>
            <p:cNvPr id="6" name="Picture 7" descr="E:\dad\Student Gray\8. Head and neck\F66122-008-f170.jpg">
              <a:extLst>
                <a:ext uri="{FF2B5EF4-FFF2-40B4-BE49-F238E27FC236}">
                  <a16:creationId xmlns:a16="http://schemas.microsoft.com/office/drawing/2014/main" xmlns="" id="{0811CD80-26FA-4183-96C4-42726C4FD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4" t="5479" r="14545" b="4111"/>
            <a:stretch>
              <a:fillRect/>
            </a:stretch>
          </p:blipFill>
          <p:spPr bwMode="auto">
            <a:xfrm>
              <a:off x="4272122" y="3661619"/>
              <a:ext cx="4713229" cy="321898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272122" y="4769765"/>
              <a:ext cx="1168400" cy="354012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BCCEE9E-9A76-4247-A8BB-40AED561ADC9}"/>
                </a:ext>
              </a:extLst>
            </p:cNvPr>
            <p:cNvSpPr txBox="1"/>
            <p:nvPr/>
          </p:nvSpPr>
          <p:spPr>
            <a:xfrm>
              <a:off x="7837913" y="5570880"/>
              <a:ext cx="1147438" cy="273267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D609578-3B90-452A-ADFB-1118BECB3D00}"/>
              </a:ext>
            </a:extLst>
          </p:cNvPr>
          <p:cNvGrpSpPr/>
          <p:nvPr/>
        </p:nvGrpSpPr>
        <p:grpSpPr>
          <a:xfrm>
            <a:off x="7064941" y="656215"/>
            <a:ext cx="4819848" cy="2622145"/>
            <a:chOff x="6498927" y="487674"/>
            <a:chExt cx="4972848" cy="3000821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xmlns="" id="{E33DF19C-777C-4C82-8716-7DF6F397E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9" t="4082" b="6268"/>
            <a:stretch>
              <a:fillRect/>
            </a:stretch>
          </p:blipFill>
          <p:spPr>
            <a:xfrm>
              <a:off x="6498927" y="487674"/>
              <a:ext cx="4972848" cy="300082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3254CF6-AF9C-4C25-BA11-4243360579A8}"/>
                </a:ext>
              </a:extLst>
            </p:cNvPr>
            <p:cNvSpPr/>
            <p:nvPr/>
          </p:nvSpPr>
          <p:spPr>
            <a:xfrm>
              <a:off x="8680623" y="1598617"/>
              <a:ext cx="675365" cy="364067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20303" y="720043"/>
              <a:ext cx="1168400" cy="354012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303375" y="1598617"/>
              <a:ext cx="1168400" cy="35401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DF8318-A34D-4621-9B9B-70E91D112E7B}"/>
              </a:ext>
            </a:extLst>
          </p:cNvPr>
          <p:cNvSpPr txBox="1"/>
          <p:nvPr/>
        </p:nvSpPr>
        <p:spPr>
          <a:xfrm>
            <a:off x="1621470" y="4923100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GB" dirty="0" err="1">
                <a:solidFill>
                  <a:srgbClr val="92D050"/>
                </a:solidFill>
                <a:latin typeface="+mn-lt"/>
              </a:rPr>
              <a:t>مو</a:t>
            </a:r>
            <a:r>
              <a:rPr lang="en-GB" dirty="0">
                <a:solidFill>
                  <a:srgbClr val="92D050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92D050"/>
                </a:solidFill>
                <a:latin typeface="+mn-lt"/>
              </a:rPr>
              <a:t>موجودة</a:t>
            </a:r>
            <a:r>
              <a:rPr lang="en-GB" dirty="0">
                <a:solidFill>
                  <a:srgbClr val="92D050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92D050"/>
                </a:solidFill>
                <a:latin typeface="+mn-lt"/>
              </a:rPr>
              <a:t>عند</a:t>
            </a:r>
            <a:r>
              <a:rPr lang="en-GB" dirty="0">
                <a:solidFill>
                  <a:srgbClr val="92D050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92D050"/>
                </a:solidFill>
                <a:latin typeface="+mn-lt"/>
              </a:rPr>
              <a:t>كل</a:t>
            </a:r>
            <a:r>
              <a:rPr lang="en-GB" dirty="0">
                <a:solidFill>
                  <a:srgbClr val="92D050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92D050"/>
                </a:solidFill>
                <a:latin typeface="+mn-lt"/>
              </a:rPr>
              <a:t>الناس</a:t>
            </a:r>
            <a:endParaRPr lang="en-GB" dirty="0">
              <a:solidFill>
                <a:srgbClr val="92D050"/>
              </a:solidFill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62E8F03-94CC-4BB4-94CB-CBD8648DAF79}"/>
              </a:ext>
            </a:extLst>
          </p:cNvPr>
          <p:cNvCxnSpPr/>
          <p:nvPr/>
        </p:nvCxnSpPr>
        <p:spPr>
          <a:xfrm>
            <a:off x="4753208" y="2088683"/>
            <a:ext cx="139733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ED022C-0D13-4156-9F68-676A799AE427}"/>
              </a:ext>
            </a:extLst>
          </p:cNvPr>
          <p:cNvSpPr txBox="1"/>
          <p:nvPr/>
        </p:nvSpPr>
        <p:spPr>
          <a:xfrm>
            <a:off x="4446231" y="1045054"/>
            <a:ext cx="2159566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92D050"/>
                </a:solidFill>
                <a:latin typeface="+mn-lt"/>
              </a:rPr>
              <a:t>The course is important</a:t>
            </a:r>
          </a:p>
        </p:txBody>
      </p:sp>
    </p:spTree>
    <p:extLst>
      <p:ext uri="{BB962C8B-B14F-4D97-AF65-F5344CB8AC3E}">
        <p14:creationId xmlns:p14="http://schemas.microsoft.com/office/powerpoint/2010/main" val="8096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B433610-6721-43BF-9EFA-CB8138DC8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549733"/>
              </p:ext>
            </p:extLst>
          </p:nvPr>
        </p:nvGraphicFramePr>
        <p:xfrm>
          <a:off x="734311" y="1650549"/>
          <a:ext cx="5445122" cy="19155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24506">
                  <a:extLst>
                    <a:ext uri="{9D8B030D-6E8A-4147-A177-3AD203B41FA5}">
                      <a16:colId xmlns:a16="http://schemas.microsoft.com/office/drawing/2014/main" xmlns="" val="485077460"/>
                    </a:ext>
                  </a:extLst>
                </a:gridCol>
                <a:gridCol w="2720616">
                  <a:extLst>
                    <a:ext uri="{9D8B030D-6E8A-4147-A177-3AD203B41FA5}">
                      <a16:colId xmlns:a16="http://schemas.microsoft.com/office/drawing/2014/main" xmlns="" val="4170795038"/>
                    </a:ext>
                  </a:extLst>
                </a:gridCol>
              </a:tblGrid>
              <a:tr h="4788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Vein</a:t>
                      </a:r>
                    </a:p>
                  </a:txBody>
                  <a:tcPr anchor="ctr">
                    <a:solidFill>
                      <a:srgbClr val="6495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Tributary of :</a:t>
                      </a:r>
                    </a:p>
                  </a:txBody>
                  <a:tcPr anchor="ctr">
                    <a:solidFill>
                      <a:srgbClr val="6495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7633064"/>
                  </a:ext>
                </a:extLst>
              </a:tr>
              <a:tr h="4788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Superior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thyroid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vein</a:t>
                      </a:r>
                    </a:p>
                  </a:txBody>
                  <a:tcPr anchor="ctr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internal jugular vein </a:t>
                      </a:r>
                    </a:p>
                  </a:txBody>
                  <a:tcPr anchor="ctr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856793"/>
                  </a:ext>
                </a:extLst>
              </a:tr>
              <a:tr h="4788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Middle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thyroid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vein</a:t>
                      </a:r>
                    </a:p>
                  </a:txBody>
                  <a:tcPr anchor="ctr">
                    <a:solidFill>
                      <a:srgbClr val="EEF4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internal jugular vein </a:t>
                      </a:r>
                    </a:p>
                  </a:txBody>
                  <a:tcPr anchor="ctr">
                    <a:solidFill>
                      <a:srgbClr val="EE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252657"/>
                  </a:ext>
                </a:extLst>
              </a:tr>
              <a:tr h="4788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Inferior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thyroid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vein</a:t>
                      </a:r>
                    </a:p>
                  </a:txBody>
                  <a:tcPr anchor="ctr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left brachiocephalic vein </a:t>
                      </a:r>
                    </a:p>
                  </a:txBody>
                  <a:tcPr anchor="ctr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9362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F16661C-5549-43E0-BEF5-FDDE3C9E1B4C}"/>
              </a:ext>
            </a:extLst>
          </p:cNvPr>
          <p:cNvSpPr txBox="1"/>
          <p:nvPr/>
        </p:nvSpPr>
        <p:spPr>
          <a:xfrm>
            <a:off x="734310" y="3735998"/>
            <a:ext cx="5616793" cy="1154162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Lymph Of the Thyroid Gland: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Deep </a:t>
            </a:r>
            <a:r>
              <a:rPr lang="en-US" sz="2200" b="1" dirty="0"/>
              <a:t>cervical</a:t>
            </a:r>
            <a:r>
              <a:rPr lang="en-US" sz="2200" dirty="0"/>
              <a:t> &amp; </a:t>
            </a:r>
            <a:r>
              <a:rPr lang="en-US" sz="2200" b="1" dirty="0"/>
              <a:t>paratracheal</a:t>
            </a:r>
            <a:r>
              <a:rPr lang="en-US" sz="2200" dirty="0"/>
              <a:t> lymph nodes.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E688697-5CD2-4921-98E8-B7C09A31C78A}"/>
              </a:ext>
            </a:extLst>
          </p:cNvPr>
          <p:cNvGrpSpPr/>
          <p:nvPr/>
        </p:nvGrpSpPr>
        <p:grpSpPr>
          <a:xfrm>
            <a:off x="7523923" y="4015409"/>
            <a:ext cx="3097962" cy="2528164"/>
            <a:chOff x="7105327" y="4015409"/>
            <a:chExt cx="2426299" cy="276154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CB3EAD32-053F-4F68-AAD6-81EB8AFA8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327" y="4015409"/>
              <a:ext cx="2229271" cy="276154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A7B2DAE-9BDA-4969-9BB0-B136CE400E50}"/>
                </a:ext>
              </a:extLst>
            </p:cNvPr>
            <p:cNvSpPr txBox="1"/>
            <p:nvPr/>
          </p:nvSpPr>
          <p:spPr>
            <a:xfrm>
              <a:off x="8924725" y="5396179"/>
              <a:ext cx="606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015622" y="2476103"/>
            <a:ext cx="2160000" cy="1270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93972" y="2959193"/>
            <a:ext cx="2016000" cy="127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87622" y="3439581"/>
            <a:ext cx="2052000" cy="127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8BA534-435C-406C-99C3-6F89C4CE4803}"/>
              </a:ext>
            </a:extLst>
          </p:cNvPr>
          <p:cNvGrpSpPr/>
          <p:nvPr/>
        </p:nvGrpSpPr>
        <p:grpSpPr>
          <a:xfrm>
            <a:off x="6532812" y="918964"/>
            <a:ext cx="4491495" cy="2711748"/>
            <a:chOff x="6229153" y="-117822"/>
            <a:chExt cx="4888440" cy="3780394"/>
          </a:xfrm>
        </p:grpSpPr>
        <p:pic>
          <p:nvPicPr>
            <p:cNvPr id="6" name="Picture 4" descr="E:\dad\Student Gray\8. Head and neck\F66122-008-f214.jpg">
              <a:extLst>
                <a:ext uri="{FF2B5EF4-FFF2-40B4-BE49-F238E27FC236}">
                  <a16:creationId xmlns:a16="http://schemas.microsoft.com/office/drawing/2014/main" xmlns="" id="{7570E769-37CE-4D2E-8B76-20578F0086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2" b="5978"/>
            <a:stretch>
              <a:fillRect/>
            </a:stretch>
          </p:blipFill>
          <p:spPr>
            <a:xfrm>
              <a:off x="6229153" y="-117822"/>
              <a:ext cx="4888440" cy="37803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E819732-CBAF-462B-9C9E-0A5D2EDD1235}"/>
                </a:ext>
              </a:extLst>
            </p:cNvPr>
            <p:cNvSpPr txBox="1"/>
            <p:nvPr/>
          </p:nvSpPr>
          <p:spPr>
            <a:xfrm>
              <a:off x="6312586" y="1155897"/>
              <a:ext cx="1540934" cy="364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Middle thyroid vein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7ADE4718-9FCC-49A4-92BC-BCF48A25D552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7751920" y="1331818"/>
              <a:ext cx="605033" cy="3498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312586" y="1159922"/>
              <a:ext cx="1439334" cy="343791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34200" y="331798"/>
              <a:ext cx="1045455" cy="230243"/>
            </a:xfrm>
            <a:prstGeom prst="rect">
              <a:avLst/>
            </a:prstGeom>
            <a:noFill/>
            <a:ln w="28575">
              <a:solidFill>
                <a:srgbClr val="FF99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43284" y="2182321"/>
              <a:ext cx="1006575" cy="218829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78C4B1B-F7BA-4D38-B3B7-76522401B1BB}"/>
              </a:ext>
            </a:extLst>
          </p:cNvPr>
          <p:cNvSpPr txBox="1"/>
          <p:nvPr/>
        </p:nvSpPr>
        <p:spPr>
          <a:xfrm>
            <a:off x="690639" y="374046"/>
            <a:ext cx="42695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Thyroid gland</a:t>
            </a:r>
            <a:endParaRPr lang="en-US" sz="3600" b="1" dirty="0">
              <a:latin typeface="+mj-lt"/>
            </a:endParaRPr>
          </a:p>
          <a:p>
            <a:r>
              <a:rPr lang="en-GB" sz="3200" b="1" dirty="0">
                <a:latin typeface="+mj-lt"/>
              </a:rPr>
              <a:t>Supply</a:t>
            </a:r>
            <a:endParaRPr lang="en-US" sz="3200" b="1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7A9EF2-F794-4947-9C73-BE6673DB142E}"/>
              </a:ext>
            </a:extLst>
          </p:cNvPr>
          <p:cNvSpPr txBox="1"/>
          <p:nvPr/>
        </p:nvSpPr>
        <p:spPr>
          <a:xfrm>
            <a:off x="734310" y="5060026"/>
            <a:ext cx="5616793" cy="1348061"/>
          </a:xfrm>
          <a:prstGeom prst="rect">
            <a:avLst/>
          </a:prstGeom>
          <a:ln w="28575">
            <a:solidFill>
              <a:srgbClr val="FAE5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/>
              <a:t>Innervation</a:t>
            </a:r>
            <a:r>
              <a:rPr lang="en-US" sz="2400" dirty="0"/>
              <a:t>:</a:t>
            </a:r>
          </a:p>
          <a:p>
            <a:pPr>
              <a:lnSpc>
                <a:spcPct val="120000"/>
              </a:lnSpc>
            </a:pPr>
            <a:r>
              <a:rPr lang="en-US" sz="2200" u="sng" dirty="0"/>
              <a:t>Sympathetic</a:t>
            </a:r>
            <a:r>
              <a:rPr lang="en-US" sz="2200" dirty="0"/>
              <a:t>: </a:t>
            </a:r>
            <a:r>
              <a:rPr lang="en-US" sz="2200" b="1" dirty="0"/>
              <a:t>cervical</a:t>
            </a:r>
            <a:r>
              <a:rPr lang="en-US" sz="2200" dirty="0"/>
              <a:t> sympathetic trunk</a:t>
            </a:r>
          </a:p>
          <a:p>
            <a:pPr>
              <a:lnSpc>
                <a:spcPct val="120000"/>
              </a:lnSpc>
            </a:pPr>
            <a:r>
              <a:rPr lang="en-US" sz="2200" u="sng" dirty="0"/>
              <a:t>Parasympathetic</a:t>
            </a:r>
            <a:r>
              <a:rPr lang="en-US" sz="2200" dirty="0"/>
              <a:t>: branches of </a:t>
            </a:r>
            <a:r>
              <a:rPr lang="en-US" sz="2200" b="1" dirty="0"/>
              <a:t>vagus</a:t>
            </a:r>
            <a:r>
              <a:rPr lang="en-US" sz="2200" dirty="0"/>
              <a:t> nerve </a:t>
            </a:r>
          </a:p>
        </p:txBody>
      </p:sp>
    </p:spTree>
    <p:extLst>
      <p:ext uri="{BB962C8B-B14F-4D97-AF65-F5344CB8AC3E}">
        <p14:creationId xmlns:p14="http://schemas.microsoft.com/office/powerpoint/2010/main" val="64127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D746560-6C8E-4372-A805-28BA346883A3}" vid="{2AE29DC9-2567-485E-890C-97E7A547033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 2</Template>
  <TotalTime>2238</TotalTime>
  <Words>1693</Words>
  <Application>Microsoft Macintosh PowerPoint</Application>
  <PresentationFormat>Widescreen</PresentationFormat>
  <Paragraphs>256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inherit</vt:lpstr>
      <vt:lpstr>Wingdings</vt:lpstr>
      <vt:lpstr>Office Theme</vt:lpstr>
      <vt:lpstr>Thyroid and Parathyroid Glands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Parathyroid Gland (الغدة الجار درقية )  </vt:lpstr>
      <vt:lpstr>Parathyroid Gland Supply </vt:lpstr>
      <vt:lpstr>Clinical Notes</vt:lpstr>
      <vt:lpstr>SUMMARY</vt:lpstr>
      <vt:lpstr>SAQs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Parathyroid</dc:title>
  <dc:creator>malrajhi</dc:creator>
  <cp:lastModifiedBy>شوق</cp:lastModifiedBy>
  <cp:revision>64</cp:revision>
  <dcterms:created xsi:type="dcterms:W3CDTF">2018-01-26T11:22:26Z</dcterms:created>
  <dcterms:modified xsi:type="dcterms:W3CDTF">2018-01-31T22:36:35Z</dcterms:modified>
</cp:coreProperties>
</file>