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5" r:id="rId1"/>
  </p:sldMasterIdLst>
  <p:notesMasterIdLst>
    <p:notesMasterId r:id="rId14"/>
  </p:notesMasterIdLst>
  <p:sldIdLst>
    <p:sldId id="273" r:id="rId2"/>
    <p:sldId id="297" r:id="rId3"/>
    <p:sldId id="300" r:id="rId4"/>
    <p:sldId id="301" r:id="rId5"/>
    <p:sldId id="307" r:id="rId6"/>
    <p:sldId id="303" r:id="rId7"/>
    <p:sldId id="310" r:id="rId8"/>
    <p:sldId id="309" r:id="rId9"/>
    <p:sldId id="311" r:id="rId10"/>
    <p:sldId id="312" r:id="rId11"/>
    <p:sldId id="313" r:id="rId12"/>
    <p:sldId id="298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675"/>
    <a:srgbClr val="FF8B5F"/>
    <a:srgbClr val="FED992"/>
    <a:srgbClr val="7030A0"/>
    <a:srgbClr val="990099"/>
    <a:srgbClr val="BB889D"/>
    <a:srgbClr val="CC3399"/>
    <a:srgbClr val="8DCADB"/>
    <a:srgbClr val="CC66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08BE60-98E1-4CA7-AB5B-2BF94F43183B}">
  <a:tblStyle styleId="{1108BE60-98E1-4CA7-AB5B-2BF94F431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3E5EB3EA-823C-4605-A2E9-52B1581408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1V>
      <a:tcStyle>
        <a:tcBdr/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39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841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5955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92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98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7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793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78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860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8825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70568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620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62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6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docs.google.com/presentation/d/1cGR_vnaAR9JbrqCksz1WDPouMCtR65pLMnYu111cGh4/edit?usp=sharing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hyperlink" Target="https://docs.google.com/forms/d/e/1FAIpQLSe5fXv00313pt-bu_7cteBdzQAoHkhw6R86sJUYg-L2qalpWA/viewform?usp=sf_link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hyperlink" Target="https://drive.google.com/file/d/1iZyLWZ3T0EF7Z8uDkXX5i88VFy7cCcXq/view?usp=shar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455965" y="5524746"/>
            <a:ext cx="7758953" cy="9153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US" sz="44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Anatomy of Adrenal Glands</a:t>
            </a:r>
            <a:endParaRPr lang="en-GB" sz="5400" kern="1200" dirty="0">
              <a:ln w="0"/>
              <a:solidFill>
                <a:srgbClr val="8D9ED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536534" y="5392689"/>
            <a:ext cx="2766400" cy="1272143"/>
            <a:chOff x="8563428" y="5284999"/>
            <a:chExt cx="2766400" cy="1272143"/>
          </a:xfrm>
        </p:grpSpPr>
        <p:sp>
          <p:nvSpPr>
            <p:cNvPr id="9" name="TextBox 8"/>
            <p:cNvSpPr txBox="1"/>
            <p:nvPr/>
          </p:nvSpPr>
          <p:spPr>
            <a:xfrm>
              <a:off x="8563428" y="5284999"/>
              <a:ext cx="2766400" cy="1272143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1600" b="1" dirty="0"/>
                <a:t>Color Code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C00000"/>
                  </a:solidFill>
                </a:rPr>
                <a:t>Important</a:t>
              </a:r>
              <a:r>
                <a:rPr lang="en-US" sz="1600" b="1" dirty="0">
                  <a:solidFill>
                    <a:srgbClr val="FF0000"/>
                  </a:solidFill>
                </a:rPr>
                <a:t> 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92D050"/>
                  </a:solidFill>
                </a:rPr>
                <a:t>Doctors Notes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</a:rPr>
                <a:t>Notes/Extra explanation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8772178" y="5700560"/>
              <a:ext cx="123372" cy="12577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8772178" y="6011649"/>
              <a:ext cx="123372" cy="12577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8772178" y="6274585"/>
              <a:ext cx="123372" cy="1257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48773" y="6460974"/>
            <a:ext cx="6944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Please view our </a:t>
            </a:r>
            <a:r>
              <a:rPr lang="en-US" sz="1600" dirty="0">
                <a:latin typeface="+mn-lt"/>
                <a:hlinkClick r:id="rId3"/>
              </a:rPr>
              <a:t>Editing File</a:t>
            </a:r>
            <a:r>
              <a:rPr lang="en-US" sz="1600" dirty="0">
                <a:latin typeface="+mn-lt"/>
              </a:rPr>
              <a:t> before studying this lecture to check for any changes.</a:t>
            </a:r>
            <a:endParaRPr lang="en-GB" sz="1600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27112"/>
            <a:ext cx="12192000" cy="5212320"/>
            <a:chOff x="0" y="127112"/>
            <a:chExt cx="12192000" cy="5212320"/>
          </a:xfrm>
        </p:grpSpPr>
        <p:pic>
          <p:nvPicPr>
            <p:cNvPr id="85" name="Shape 85" descr="Image result for ‫بسم الله الرحمن الرحيم‬‎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91554" y="127112"/>
              <a:ext cx="3669927" cy="3615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96" b="33122"/>
            <a:stretch/>
          </p:blipFill>
          <p:spPr>
            <a:xfrm>
              <a:off x="0" y="562574"/>
              <a:ext cx="12192000" cy="469329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866744" y="377261"/>
              <a:ext cx="2946400" cy="49621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26" name="Picture 2" descr="#Med436 - KSU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8"/>
            <a:stretch/>
          </p:blipFill>
          <p:spPr bwMode="auto">
            <a:xfrm>
              <a:off x="8308002" y="2103341"/>
              <a:ext cx="1920882" cy="1756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64" t="11343" r="9894" b="25826"/>
            <a:stretch/>
          </p:blipFill>
          <p:spPr>
            <a:xfrm>
              <a:off x="8379502" y="377261"/>
              <a:ext cx="1835935" cy="1862353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B7D19C2-C6CF-44F7-9A8D-EC81ABF1C0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398" y="3780381"/>
            <a:ext cx="1564729" cy="138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71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CECE7E-0A47-4294-AA8E-A8D05FED5DD2}"/>
              </a:ext>
            </a:extLst>
          </p:cNvPr>
          <p:cNvSpPr txBox="1"/>
          <p:nvPr/>
        </p:nvSpPr>
        <p:spPr>
          <a:xfrm>
            <a:off x="4506461" y="46229"/>
            <a:ext cx="2672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MCQ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0860BCE-B710-40DB-A43B-9BAC96FFB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31004"/>
            <a:ext cx="6042385" cy="609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>
                <a:latin typeface="+mn-lt"/>
              </a:rPr>
              <a:t>6. Which of the following  is anterior to the Right supra renal  :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latin typeface="+mn-lt"/>
              </a:rPr>
              <a:t>Pancreas 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latin typeface="+mn-lt"/>
              </a:rPr>
              <a:t>Diaphragm 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latin typeface="+mn-lt"/>
              </a:rPr>
              <a:t>Celiac plexus 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latin typeface="+mn-lt"/>
              </a:rPr>
              <a:t>Inferior vena cava 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1100" b="1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b="1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Which of the following play a role in the prepubertal development of sex organs?</a:t>
            </a:r>
            <a:endParaRPr kumimoji="0" lang="en-GB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Mineral corticoids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Glucocorticoids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Sex hormones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altLang="en-US" sz="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Nerve fibers that are supplying the adrenal gland are :</a:t>
            </a:r>
            <a:endParaRPr kumimoji="0" lang="en-GB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Preganglionic sympathetic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Postganglionic sympathetic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Preganglionic parasympathetic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b="1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Superior suprarenal artery is a branch of? </a:t>
            </a:r>
            <a:endParaRPr kumimoji="0" lang="en-GB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Superior phrenic artery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Inferior phrenic artery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Abdominal aorta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b="1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A lesion in the left renal vein may affect which of the following vinous drainage :</a:t>
            </a:r>
            <a:endParaRPr kumimoji="0" lang="en-GB" altLang="en-US" sz="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Left suprarenal gland </a:t>
            </a:r>
            <a:endParaRPr kumimoji="0" lang="en-GB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Right suprarenal gland</a:t>
            </a:r>
            <a:endParaRPr kumimoji="0" lang="en-GB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Both</a:t>
            </a:r>
            <a:endParaRPr kumimoji="0" lang="en-GB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871C89-A391-4C79-A27C-F7B5478DA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23" y="615615"/>
            <a:ext cx="5798210" cy="610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>
                <a:latin typeface="+mn-lt"/>
              </a:rPr>
              <a:t>1. The hypothalamic-­‐pituitary-­‐ suprarenal axis is responsible for :</a:t>
            </a:r>
            <a:r>
              <a:rPr lang="en-US" dirty="0">
                <a:latin typeface="+mn-lt"/>
              </a:rPr>
              <a:t> 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latin typeface="+mn-lt"/>
              </a:rPr>
              <a:t>Control stress  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latin typeface="+mn-lt"/>
              </a:rPr>
              <a:t>Control stress and metabolism 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latin typeface="+mn-lt"/>
              </a:rPr>
              <a:t>Control lipid digestion 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latin typeface="+mn-lt"/>
              </a:rPr>
              <a:t>Control metabolism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altLang="en-US" sz="800" dirty="0"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b="1" dirty="0">
                <a:latin typeface="+mn-lt"/>
              </a:rPr>
              <a:t>2. The suprarenal gland is :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latin typeface="+mn-lt"/>
              </a:rPr>
              <a:t>Greenish  retroperitoneal     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latin typeface="+mn-lt"/>
              </a:rPr>
              <a:t>Reddish retroperitoneal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latin typeface="+mn-lt"/>
              </a:rPr>
              <a:t>Brown retroperitoneal  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latin typeface="+mn-lt"/>
              </a:rPr>
              <a:t>Yellowish retroperitoneal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b="1" dirty="0">
                <a:latin typeface="+mn-lt"/>
              </a:rPr>
              <a:t>3. The suprarenal gland is at  the level of :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latin typeface="+mn-lt"/>
              </a:rPr>
              <a:t>T11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latin typeface="+mn-lt"/>
              </a:rPr>
              <a:t>T12 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latin typeface="+mn-lt"/>
              </a:rPr>
              <a:t>L1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latin typeface="+mn-lt"/>
              </a:rPr>
              <a:t>L2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b="1" dirty="0">
                <a:latin typeface="+mn-lt"/>
              </a:rPr>
              <a:t>4. The supra renal gland is separated from the kidney by: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latin typeface="+mn-lt"/>
              </a:rPr>
              <a:t>Adrenal fascia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latin typeface="+mn-lt"/>
              </a:rPr>
              <a:t>Renal fascia 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latin typeface="+mn-lt"/>
              </a:rPr>
              <a:t>Peritoneal fat 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latin typeface="+mn-lt"/>
              </a:rPr>
              <a:t>Perirenal fat   </a:t>
            </a:r>
            <a:endParaRPr lang="ar-SA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5. The right supra renal gland is: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Square in shape  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Circular in shape 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Crescentic in shape  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Pyramidal in shape </a:t>
            </a:r>
            <a:endParaRPr lang="ar-SA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7177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6385EE-BE56-4844-9E22-9E5B87A86FB6}"/>
              </a:ext>
            </a:extLst>
          </p:cNvPr>
          <p:cNvSpPr txBox="1"/>
          <p:nvPr/>
        </p:nvSpPr>
        <p:spPr>
          <a:xfrm>
            <a:off x="4562698" y="2378284"/>
            <a:ext cx="2672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SAQ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BBC27B-6DE0-485E-B148-13468CC958C1}"/>
              </a:ext>
            </a:extLst>
          </p:cNvPr>
          <p:cNvSpPr/>
          <p:nvPr/>
        </p:nvSpPr>
        <p:spPr>
          <a:xfrm>
            <a:off x="273728" y="3234541"/>
            <a:ext cx="5625401" cy="2188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en-US" sz="1600" b="1" dirty="0">
                <a:solidFill>
                  <a:srgbClr val="222222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What is the vertebral levels of each suprarenal gland?</a:t>
            </a:r>
            <a:endParaRPr lang="en-GB" sz="1600" b="1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"/>
            </a:pPr>
            <a:r>
              <a:rPr lang="en-US" sz="1600" dirty="0">
                <a:solidFill>
                  <a:srgbClr val="80808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The right suprarenal gland: 12 thoracic</a:t>
            </a:r>
            <a:endParaRPr lang="en-GB" sz="16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"/>
            </a:pPr>
            <a:r>
              <a:rPr lang="en-US" sz="1600" dirty="0">
                <a:solidFill>
                  <a:srgbClr val="80808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The left suprarenal gland: T12 – L2</a:t>
            </a:r>
            <a:endParaRPr lang="en-GB" sz="16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GB" sz="16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 startAt="2"/>
            </a:pPr>
            <a:r>
              <a:rPr lang="en-US" sz="1600" b="1" dirty="0">
                <a:solidFill>
                  <a:srgbClr val="222222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Identify the relations of right suprarenal gland:-</a:t>
            </a:r>
            <a:endParaRPr lang="en-GB" sz="1600" b="1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"/>
            </a:pPr>
            <a:r>
              <a:rPr lang="en-US" sz="1600" dirty="0">
                <a:solidFill>
                  <a:srgbClr val="80808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Anterior : Right lobe of liver + inferior vena cava</a:t>
            </a:r>
            <a:endParaRPr lang="en-GB" sz="16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"/>
            </a:pPr>
            <a:r>
              <a:rPr lang="en-US" sz="1600" dirty="0">
                <a:solidFill>
                  <a:srgbClr val="80808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Posterior : Diaphragm </a:t>
            </a:r>
            <a:endParaRPr lang="en-GB" sz="16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"/>
            </a:pPr>
            <a:r>
              <a:rPr lang="en-US" sz="1600" dirty="0">
                <a:solidFill>
                  <a:srgbClr val="80808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Medial : celiac plexus and ganglia </a:t>
            </a:r>
            <a:endParaRPr lang="en-GB" sz="16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5485D6-CB5D-4121-B04F-0CDF24F12397}"/>
              </a:ext>
            </a:extLst>
          </p:cNvPr>
          <p:cNvSpPr/>
          <p:nvPr/>
        </p:nvSpPr>
        <p:spPr>
          <a:xfrm>
            <a:off x="961760" y="78191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11. Lymphatic drainage of adrenal glands :</a:t>
            </a:r>
            <a:endParaRPr lang="en-GB" altLang="en-US" b="1" dirty="0">
              <a:solidFill>
                <a:schemeClr val="tx1"/>
              </a:solidFill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altLang="en-US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Lateral Aortic lymph nodes </a:t>
            </a:r>
            <a:endParaRPr lang="en-GB" altLang="en-US" dirty="0">
              <a:solidFill>
                <a:schemeClr val="tx1"/>
              </a:solidFill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altLang="en-US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Lumbar lymph nodes  </a:t>
            </a:r>
            <a:endParaRPr lang="en-GB" altLang="en-US" dirty="0">
              <a:solidFill>
                <a:schemeClr val="tx1"/>
              </a:solidFill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altLang="en-US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both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73442639-290F-49BA-8C93-0C9B6AC03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3467" y="781912"/>
            <a:ext cx="5766503" cy="65594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Answers: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1:B,      2:D,     3:B,     4:D,      5:D,     6:D   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7: C,    8: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A,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  9: B,    10: A,    11: C</a:t>
            </a:r>
            <a:endParaRPr lang="en-GB" sz="1100" b="1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9DF01-6928-4777-A2DB-1CF5F8B181D2}"/>
              </a:ext>
            </a:extLst>
          </p:cNvPr>
          <p:cNvSpPr/>
          <p:nvPr/>
        </p:nvSpPr>
        <p:spPr>
          <a:xfrm>
            <a:off x="5899129" y="3234541"/>
            <a:ext cx="6096000" cy="31956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arenR" startAt="3"/>
            </a:pPr>
            <a:r>
              <a:rPr lang="en-US" sz="16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Define the arterial supply of the adrenal glands, and the origin of each one :-</a:t>
            </a:r>
            <a:endParaRPr lang="en-GB" sz="1600" b="1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"/>
            </a:pPr>
            <a:r>
              <a:rPr lang="en-US" sz="1600" dirty="0">
                <a:solidFill>
                  <a:srgbClr val="80808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Three arteries</a:t>
            </a:r>
            <a:endParaRPr lang="en-GB" sz="16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>
              <a:lnSpc>
                <a:spcPct val="107000"/>
              </a:lnSpc>
            </a:pPr>
            <a:r>
              <a:rPr lang="en-US" sz="1600" dirty="0">
                <a:solidFill>
                  <a:srgbClr val="80808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Superior suprarenal artery from </a:t>
            </a:r>
            <a:r>
              <a:rPr lang="en-US" sz="1600" u="sng" dirty="0">
                <a:solidFill>
                  <a:srgbClr val="80808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inferior phrenic</a:t>
            </a:r>
            <a:endParaRPr lang="en-GB" sz="16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>
              <a:lnSpc>
                <a:spcPct val="107000"/>
              </a:lnSpc>
            </a:pPr>
            <a:r>
              <a:rPr lang="en-US" sz="1600" dirty="0">
                <a:solidFill>
                  <a:srgbClr val="80808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Middle suprarenal artery from </a:t>
            </a:r>
            <a:r>
              <a:rPr lang="en-US" sz="1600" u="sng" dirty="0">
                <a:solidFill>
                  <a:srgbClr val="80808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abdominal aorta</a:t>
            </a:r>
            <a:r>
              <a:rPr lang="en-US" sz="1600" dirty="0">
                <a:solidFill>
                  <a:srgbClr val="80808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16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>
              <a:lnSpc>
                <a:spcPct val="107000"/>
              </a:lnSpc>
            </a:pPr>
            <a:r>
              <a:rPr lang="en-US" sz="1600" dirty="0">
                <a:solidFill>
                  <a:srgbClr val="80808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Inferior suprarenal artery from </a:t>
            </a:r>
            <a:r>
              <a:rPr lang="en-US" sz="1600" u="sng" dirty="0">
                <a:solidFill>
                  <a:srgbClr val="80808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renal artery</a:t>
            </a:r>
            <a:r>
              <a:rPr lang="en-US" sz="1600" dirty="0">
                <a:solidFill>
                  <a:srgbClr val="80808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16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>
              <a:lnSpc>
                <a:spcPct val="107000"/>
              </a:lnSpc>
            </a:pPr>
            <a:r>
              <a:rPr lang="en-US" sz="1600" dirty="0">
                <a:solidFill>
                  <a:srgbClr val="80808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6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 startAt="4"/>
            </a:pPr>
            <a:r>
              <a:rPr lang="en-US" sz="16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Describe the Venous drainage of adrenal glands :-   </a:t>
            </a:r>
            <a:endParaRPr lang="en-GB" sz="1600" b="1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"/>
            </a:pPr>
            <a:r>
              <a:rPr lang="en-US" sz="1600" dirty="0">
                <a:solidFill>
                  <a:srgbClr val="80808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Single vein in each gland, emerge from the hilum of each gland. </a:t>
            </a:r>
            <a:endParaRPr lang="en-GB" sz="16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80808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The right </a:t>
            </a:r>
            <a:r>
              <a:rPr lang="en-US" sz="1600" b="1" dirty="0">
                <a:solidFill>
                  <a:srgbClr val="80808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adrenal vein</a:t>
            </a:r>
            <a:r>
              <a:rPr lang="en-US" sz="1600" dirty="0">
                <a:solidFill>
                  <a:srgbClr val="80808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drains into the inferior vena cava </a:t>
            </a:r>
            <a:endParaRPr lang="en-GB" sz="16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80808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The left </a:t>
            </a:r>
            <a:r>
              <a:rPr lang="en-US" sz="1600" b="1" dirty="0">
                <a:solidFill>
                  <a:srgbClr val="80808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adrenal vein</a:t>
            </a:r>
            <a:r>
              <a:rPr lang="en-US" sz="1600" dirty="0">
                <a:solidFill>
                  <a:srgbClr val="80808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drains into the left renal vein </a:t>
            </a:r>
            <a:endParaRPr lang="en-GB" sz="16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540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3744686" y="248475"/>
            <a:ext cx="3969657" cy="2272554"/>
          </a:xfrm>
        </p:spPr>
        <p:txBody>
          <a:bodyPr>
            <a:normAutofit/>
          </a:bodyPr>
          <a:lstStyle/>
          <a:p>
            <a:pPr marL="177800" indent="0">
              <a:buNone/>
            </a:pPr>
            <a:r>
              <a:rPr lang="en-US" sz="2600" i="1" dirty="0">
                <a:solidFill>
                  <a:schemeClr val="tx1"/>
                </a:solidFill>
              </a:rPr>
              <a:t>Leaders:</a:t>
            </a:r>
            <a:endParaRPr lang="en-GB" sz="2600" i="1" dirty="0">
              <a:solidFill>
                <a:schemeClr val="tx1"/>
              </a:solidFill>
            </a:endParaRPr>
          </a:p>
          <a:p>
            <a:pPr marL="177800" indent="0">
              <a:buNone/>
            </a:pPr>
            <a:r>
              <a:rPr lang="en-GB" sz="2600" dirty="0" err="1">
                <a:solidFill>
                  <a:schemeClr val="tx1"/>
                </a:solidFill>
              </a:rPr>
              <a:t>Nawaf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AlKhudairy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</a:p>
          <a:p>
            <a:pPr marL="177800" indent="0">
              <a:buNone/>
            </a:pPr>
            <a:r>
              <a:rPr lang="en-GB" sz="2600" dirty="0">
                <a:solidFill>
                  <a:schemeClr val="tx1"/>
                </a:solidFill>
              </a:rPr>
              <a:t>Jawaher Abanumy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17"/>
          <a:stretch/>
        </p:blipFill>
        <p:spPr>
          <a:xfrm>
            <a:off x="0" y="0"/>
            <a:ext cx="3744686" cy="6858000"/>
          </a:xfrm>
        </p:spPr>
      </p:pic>
      <p:sp>
        <p:nvSpPr>
          <p:cNvPr id="13" name="Text Placeholder 4"/>
          <p:cNvSpPr txBox="1">
            <a:spLocks/>
          </p:cNvSpPr>
          <p:nvPr/>
        </p:nvSpPr>
        <p:spPr>
          <a:xfrm>
            <a:off x="7714343" y="248476"/>
            <a:ext cx="4477657" cy="4963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i="1" dirty="0"/>
              <a:t>Members:</a:t>
            </a:r>
          </a:p>
          <a:p>
            <a:pPr marL="0" indent="0">
              <a:buNone/>
            </a:pPr>
            <a:r>
              <a:rPr lang="en-GB" sz="2600" dirty="0" err="1"/>
              <a:t>Allulu</a:t>
            </a:r>
            <a:r>
              <a:rPr lang="en-GB" sz="2600" dirty="0"/>
              <a:t> </a:t>
            </a:r>
            <a:r>
              <a:rPr lang="en-GB" sz="2600" dirty="0" err="1"/>
              <a:t>Alsulayhim</a:t>
            </a:r>
            <a:r>
              <a:rPr lang="en-GB" sz="2600" dirty="0"/>
              <a:t> </a:t>
            </a:r>
          </a:p>
          <a:p>
            <a:pPr marL="0" indent="0">
              <a:buNone/>
            </a:pPr>
            <a:r>
              <a:rPr lang="en-GB" sz="2600" dirty="0" err="1"/>
              <a:t>Ashwaq</a:t>
            </a:r>
            <a:r>
              <a:rPr lang="en-GB" sz="2600" dirty="0"/>
              <a:t> </a:t>
            </a:r>
            <a:r>
              <a:rPr lang="en-GB" sz="2600" dirty="0" err="1"/>
              <a:t>Almajed</a:t>
            </a:r>
            <a:endParaRPr lang="en-GB" sz="2600" dirty="0"/>
          </a:p>
          <a:p>
            <a:pPr marL="0" indent="0">
              <a:buNone/>
            </a:pPr>
            <a:r>
              <a:rPr lang="en-GB" sz="2600" dirty="0" err="1"/>
              <a:t>Ameera</a:t>
            </a:r>
            <a:r>
              <a:rPr lang="en-GB" sz="2600" dirty="0"/>
              <a:t> </a:t>
            </a:r>
            <a:r>
              <a:rPr lang="en-GB" sz="2600" dirty="0" err="1"/>
              <a:t>Niazi</a:t>
            </a:r>
            <a:endParaRPr lang="en-GB" sz="2600" dirty="0"/>
          </a:p>
          <a:p>
            <a:pPr marL="0" indent="0" fontAlgn="b">
              <a:spcBef>
                <a:spcPts val="600"/>
              </a:spcBef>
              <a:buNone/>
            </a:pPr>
            <a:r>
              <a:rPr lang="en-GB" sz="2600" dirty="0"/>
              <a:t>Dania </a:t>
            </a:r>
            <a:r>
              <a:rPr lang="en-GB" sz="2600" dirty="0" err="1"/>
              <a:t>Alkelabi</a:t>
            </a:r>
            <a:endParaRPr lang="en-GB" sz="2600" dirty="0"/>
          </a:p>
          <a:p>
            <a:pPr marL="0" indent="0" fontAlgn="b">
              <a:spcBef>
                <a:spcPts val="600"/>
              </a:spcBef>
              <a:buNone/>
            </a:pPr>
            <a:r>
              <a:rPr lang="en-GB" sz="2600" dirty="0" err="1"/>
              <a:t>Do'aa</a:t>
            </a:r>
            <a:r>
              <a:rPr lang="en-GB" sz="2600" dirty="0"/>
              <a:t> </a:t>
            </a:r>
            <a:r>
              <a:rPr lang="en-GB" sz="2600" dirty="0" err="1"/>
              <a:t>abdulfattah</a:t>
            </a:r>
            <a:r>
              <a:rPr lang="en-GB" sz="2600" dirty="0"/>
              <a:t> </a:t>
            </a:r>
          </a:p>
          <a:p>
            <a:pPr marL="0" indent="0">
              <a:buNone/>
            </a:pPr>
            <a:r>
              <a:rPr lang="en-GB" sz="2600" dirty="0" err="1"/>
              <a:t>Muneerah</a:t>
            </a:r>
            <a:r>
              <a:rPr lang="en-GB" sz="2600" dirty="0"/>
              <a:t> </a:t>
            </a:r>
            <a:r>
              <a:rPr lang="en-GB" sz="2600" dirty="0" err="1"/>
              <a:t>Alzayed</a:t>
            </a:r>
            <a:endParaRPr lang="en-GB" sz="2600" dirty="0"/>
          </a:p>
          <a:p>
            <a:pPr marL="0" indent="0">
              <a:buNone/>
            </a:pPr>
            <a:r>
              <a:rPr lang="en-GB" sz="2600" dirty="0" err="1"/>
              <a:t>Nourah</a:t>
            </a:r>
            <a:r>
              <a:rPr lang="en-GB" sz="2600" dirty="0"/>
              <a:t> Al </a:t>
            </a:r>
            <a:r>
              <a:rPr lang="en-GB" sz="2600" dirty="0" err="1"/>
              <a:t>Hogail</a:t>
            </a:r>
            <a:endParaRPr lang="en-GB" sz="2600" dirty="0"/>
          </a:p>
          <a:p>
            <a:pPr marL="0" indent="0">
              <a:buNone/>
            </a:pPr>
            <a:r>
              <a:rPr lang="en-GB" sz="2600" dirty="0" err="1"/>
              <a:t>Nouf</a:t>
            </a:r>
            <a:r>
              <a:rPr lang="en-GB" sz="2600" dirty="0"/>
              <a:t> </a:t>
            </a:r>
            <a:r>
              <a:rPr lang="en-GB" sz="2600" dirty="0" err="1"/>
              <a:t>Aloqaili</a:t>
            </a:r>
            <a:r>
              <a:rPr lang="en-US" sz="2600" i="1" dirty="0"/>
              <a:t>  </a:t>
            </a:r>
          </a:p>
          <a:p>
            <a:pPr marL="0" indent="0">
              <a:buNone/>
            </a:pPr>
            <a:r>
              <a:rPr lang="en-GB" sz="2600" dirty="0"/>
              <a:t>Sarah </a:t>
            </a:r>
            <a:r>
              <a:rPr lang="en-GB" sz="2600" dirty="0" err="1"/>
              <a:t>Alshamrani</a:t>
            </a:r>
            <a:r>
              <a:rPr lang="en-GB" sz="2600" dirty="0"/>
              <a:t> </a:t>
            </a:r>
            <a:r>
              <a:rPr lang="en-US" sz="2600" i="1" dirty="0"/>
              <a:t> </a:t>
            </a:r>
          </a:p>
        </p:txBody>
      </p:sp>
      <p:sp>
        <p:nvSpPr>
          <p:cNvPr id="21" name="Text Placeholder 4"/>
          <p:cNvSpPr txBox="1">
            <a:spLocks/>
          </p:cNvSpPr>
          <p:nvPr/>
        </p:nvSpPr>
        <p:spPr>
          <a:xfrm>
            <a:off x="7988670" y="5301508"/>
            <a:ext cx="3969657" cy="133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i="1" dirty="0">
                <a:latin typeface="Calibri" panose="020F0502020204030204" pitchFamily="34" charset="0"/>
              </a:rPr>
              <a:t>References:</a:t>
            </a:r>
            <a:endParaRPr lang="en-GB" sz="1800" i="1" dirty="0">
              <a:latin typeface="Calibri" panose="020F0502020204030204" pitchFamily="34" charset="0"/>
            </a:endParaRPr>
          </a:p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1800" dirty="0">
                <a:latin typeface="Calibri" panose="020F0502020204030204" pitchFamily="34" charset="0"/>
              </a:rPr>
              <a:t>1- Girls’ &amp; Boys’ Slides</a:t>
            </a:r>
          </a:p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</a:rPr>
              <a:t>2- Greys Anatomy for Students </a:t>
            </a:r>
          </a:p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</a:rPr>
              <a:t>3- TeachMeAnatomy.com</a:t>
            </a:r>
            <a:endParaRPr lang="en-GB" sz="1800" dirty="0">
              <a:latin typeface="Calibri" panose="020F050202020403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960824" y="5052922"/>
            <a:ext cx="3926752" cy="1538019"/>
            <a:chOff x="3960824" y="4605659"/>
            <a:chExt cx="3926752" cy="1538019"/>
          </a:xfrm>
        </p:grpSpPr>
        <p:grpSp>
          <p:nvGrpSpPr>
            <p:cNvPr id="25" name="Group 24"/>
            <p:cNvGrpSpPr/>
            <p:nvPr/>
          </p:nvGrpSpPr>
          <p:grpSpPr>
            <a:xfrm>
              <a:off x="4003978" y="4770823"/>
              <a:ext cx="3883598" cy="1372855"/>
              <a:chOff x="2927787" y="3661466"/>
              <a:chExt cx="3883598" cy="1372855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3446711" y="4153307"/>
                <a:ext cx="3364674" cy="3847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900" i="1" dirty="0">
                    <a:solidFill>
                      <a:srgbClr val="7BBF26"/>
                    </a:solidFill>
                    <a:latin typeface="+mn-lt"/>
                  </a:rPr>
                  <a:t>anatomyteam436@gmail.com</a:t>
                </a:r>
                <a:endParaRPr lang="en-GB" sz="1900" i="1" dirty="0">
                  <a:solidFill>
                    <a:srgbClr val="7BBF26"/>
                  </a:solidFill>
                  <a:latin typeface="+mn-lt"/>
                </a:endParaRPr>
              </a:p>
            </p:txBody>
          </p:sp>
          <p:pic>
            <p:nvPicPr>
              <p:cNvPr id="29" name="Picture 2" descr="https://d30y9cdsu7xlg0.cloudfront.net/png/12462-200.pn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7787" y="4113946"/>
                <a:ext cx="448054" cy="4480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 descr="Image result for twitter icon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2501" y="4623295"/>
                <a:ext cx="393116" cy="3931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3446711" y="4649600"/>
                <a:ext cx="3364674" cy="3847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900" i="1" dirty="0">
                    <a:solidFill>
                      <a:srgbClr val="55ACEE"/>
                    </a:solidFill>
                    <a:latin typeface="+mn-lt"/>
                  </a:rPr>
                  <a:t>@anatomy436</a:t>
                </a:r>
                <a:endParaRPr lang="en-GB" sz="1900" i="1" dirty="0">
                  <a:solidFill>
                    <a:srgbClr val="55ACEE"/>
                  </a:solidFill>
                  <a:latin typeface="+mn-lt"/>
                </a:endParaRPr>
              </a:p>
            </p:txBody>
          </p:sp>
          <p:sp>
            <p:nvSpPr>
              <p:cNvPr id="32" name="TextBox 31">
                <a:hlinkClick r:id="rId5"/>
              </p:cNvPr>
              <p:cNvSpPr txBox="1"/>
              <p:nvPr/>
            </p:nvSpPr>
            <p:spPr>
              <a:xfrm>
                <a:off x="3446711" y="3661466"/>
                <a:ext cx="3364674" cy="3847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900" i="1" dirty="0">
                    <a:solidFill>
                      <a:srgbClr val="4D0082"/>
                    </a:solidFill>
                    <a:latin typeface="+mn-lt"/>
                  </a:rPr>
                  <a:t>Feedback</a:t>
                </a:r>
                <a:endParaRPr lang="en-GB" sz="1900" i="1" dirty="0">
                  <a:solidFill>
                    <a:srgbClr val="4D0082"/>
                  </a:solidFill>
                  <a:latin typeface="+mn-lt"/>
                </a:endParaRPr>
              </a:p>
            </p:txBody>
          </p:sp>
        </p:grpSp>
        <p:pic>
          <p:nvPicPr>
            <p:cNvPr id="24" name="Picture 2" descr="Image result for google form icon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824" y="4605659"/>
              <a:ext cx="559076" cy="561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9882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24784"/>
            <a:ext cx="10515600" cy="1325563"/>
          </a:xfrm>
        </p:spPr>
        <p:txBody>
          <a:bodyPr/>
          <a:lstStyle/>
          <a:p>
            <a:r>
              <a:rPr lang="en-US" i="1" dirty="0"/>
              <a:t>Objectives</a:t>
            </a:r>
            <a:endParaRPr lang="en-GB" i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512235"/>
            <a:ext cx="10515600" cy="4750453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b="1" dirty="0"/>
              <a:t>At the end of the lecture, the students should be able to describe the:</a:t>
            </a:r>
          </a:p>
          <a:p>
            <a:pPr marL="357188" indent="-357188">
              <a:buFont typeface="Wingdings" panose="05000000000000000000" pitchFamily="2" charset="2"/>
              <a:buChar char="ü"/>
              <a:defRPr/>
            </a:pPr>
            <a:r>
              <a:rPr lang="en-US" u="sng" dirty="0"/>
              <a:t>Location</a:t>
            </a:r>
            <a:r>
              <a:rPr lang="en-US" dirty="0"/>
              <a:t>, </a:t>
            </a:r>
            <a:r>
              <a:rPr lang="en-US" u="sng" dirty="0"/>
              <a:t>shape</a:t>
            </a:r>
            <a:r>
              <a:rPr lang="en-US" dirty="0"/>
              <a:t> and </a:t>
            </a:r>
            <a:r>
              <a:rPr lang="en-US" u="sng" dirty="0"/>
              <a:t>relations</a:t>
            </a:r>
            <a:r>
              <a:rPr lang="en-US" dirty="0"/>
              <a:t> of the right and left adrenal glands. </a:t>
            </a:r>
          </a:p>
          <a:p>
            <a:pPr marL="357188" indent="-357188">
              <a:buFont typeface="Wingdings" panose="05000000000000000000" pitchFamily="2" charset="2"/>
              <a:buChar char="ü"/>
              <a:defRPr/>
            </a:pPr>
            <a:r>
              <a:rPr lang="en-US" u="sng" dirty="0"/>
              <a:t>Blood supply</a:t>
            </a:r>
            <a:r>
              <a:rPr lang="en-US" dirty="0"/>
              <a:t>, </a:t>
            </a:r>
            <a:r>
              <a:rPr lang="en-US" u="sng" dirty="0"/>
              <a:t>lymphatic drainage</a:t>
            </a:r>
            <a:r>
              <a:rPr lang="en-US" dirty="0"/>
              <a:t> and </a:t>
            </a:r>
            <a:r>
              <a:rPr lang="en-US" u="sng" dirty="0"/>
              <a:t>nerve supply</a:t>
            </a:r>
            <a:r>
              <a:rPr lang="en-US" dirty="0"/>
              <a:t> of right and left adrenal glands</a:t>
            </a:r>
          </a:p>
          <a:p>
            <a:pPr marL="357188" indent="-357188">
              <a:buFont typeface="Wingdings" panose="05000000000000000000" pitchFamily="2" charset="2"/>
              <a:buChar char="ü"/>
              <a:defRPr/>
            </a:pPr>
            <a:r>
              <a:rPr lang="en-US" u="sng" dirty="0"/>
              <a:t>Parts</a:t>
            </a:r>
            <a:r>
              <a:rPr lang="en-US" dirty="0"/>
              <a:t> of adrenal glands and </a:t>
            </a:r>
            <a:r>
              <a:rPr lang="en-US" u="sng" dirty="0"/>
              <a:t>function</a:t>
            </a:r>
            <a:r>
              <a:rPr lang="en-US" dirty="0"/>
              <a:t> of each part.</a:t>
            </a:r>
          </a:p>
          <a:p>
            <a:pPr marL="357188" indent="-357188">
              <a:buFont typeface="Wingdings" panose="05000000000000000000" pitchFamily="2" charset="2"/>
              <a:buChar char="ü"/>
              <a:defRPr/>
            </a:pPr>
            <a:r>
              <a:rPr lang="en-US" dirty="0"/>
              <a:t>Development of adrenal gland and common anomalies.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4130C7-149F-4D03-84E1-CB572D09DC05}"/>
              </a:ext>
            </a:extLst>
          </p:cNvPr>
          <p:cNvSpPr/>
          <p:nvPr/>
        </p:nvSpPr>
        <p:spPr>
          <a:xfrm>
            <a:off x="838200" y="3889395"/>
            <a:ext cx="8872326" cy="54262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627C529-F97D-4A9E-873B-196FD76D3077}"/>
              </a:ext>
            </a:extLst>
          </p:cNvPr>
          <p:cNvCxnSpPr/>
          <p:nvPr/>
        </p:nvCxnSpPr>
        <p:spPr>
          <a:xfrm>
            <a:off x="1786270" y="4959318"/>
            <a:ext cx="701749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7127F9-B055-4BE4-8A42-4498E9D59962}"/>
              </a:ext>
            </a:extLst>
          </p:cNvPr>
          <p:cNvCxnSpPr>
            <a:cxnSpLocks/>
          </p:cNvCxnSpPr>
          <p:nvPr/>
        </p:nvCxnSpPr>
        <p:spPr>
          <a:xfrm flipV="1">
            <a:off x="1786270" y="4442182"/>
            <a:ext cx="0" cy="522751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3A31810-E6C2-4AE9-B22A-9BEAA4206DB9}"/>
              </a:ext>
            </a:extLst>
          </p:cNvPr>
          <p:cNvSpPr txBox="1"/>
          <p:nvPr/>
        </p:nvSpPr>
        <p:spPr>
          <a:xfrm>
            <a:off x="2488019" y="4723633"/>
            <a:ext cx="5360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>
                <a:latin typeface="+mn-lt"/>
              </a:rPr>
              <a:t>This objective (and its corresponding slides) will be covered by the Embryology team.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F8691C-B907-438B-BD46-CCFF38BFB4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513"/>
          <a:stretch/>
        </p:blipFill>
        <p:spPr>
          <a:xfrm>
            <a:off x="7550847" y="4723633"/>
            <a:ext cx="1745629" cy="92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5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Suprarenal gland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(also called adrenal gland:</a:t>
            </a:r>
            <a:r>
              <a:rPr lang="ar-AE" sz="1800" dirty="0">
                <a:solidFill>
                  <a:schemeClr val="bg1">
                    <a:lumMod val="50000"/>
                  </a:schemeClr>
                </a:solidFill>
              </a:rPr>
              <a:t>الغدة الكظرية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" y="1816194"/>
            <a:ext cx="10515600" cy="1997557"/>
            <a:chOff x="821573" y="2338915"/>
            <a:chExt cx="10165082" cy="1997557"/>
          </a:xfrm>
        </p:grpSpPr>
        <p:sp>
          <p:nvSpPr>
            <p:cNvPr id="5" name="Rounded Rectangle 4"/>
            <p:cNvSpPr/>
            <p:nvPr/>
          </p:nvSpPr>
          <p:spPr>
            <a:xfrm>
              <a:off x="821573" y="2338915"/>
              <a:ext cx="10165082" cy="1997557"/>
            </a:xfrm>
            <a:prstGeom prst="roundRect">
              <a:avLst/>
            </a:prstGeom>
            <a:solidFill>
              <a:srgbClr val="FF66CC">
                <a:alpha val="20000"/>
              </a:srgbClr>
            </a:solidFill>
            <a:ln>
              <a:solidFill>
                <a:srgbClr val="FF66CC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97527" y="2435896"/>
              <a:ext cx="2015836" cy="1803594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76154" y="2737529"/>
              <a:ext cx="764770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n-lt"/>
                </a:rPr>
                <a:t>The </a:t>
              </a:r>
              <a:r>
                <a:rPr lang="en-US" sz="2400" b="1" dirty="0">
                  <a:latin typeface="+mn-lt"/>
                </a:rPr>
                <a:t>suprarenal (adrenal) gland</a:t>
              </a:r>
              <a:r>
                <a:rPr lang="en-US" sz="2400" dirty="0">
                  <a:latin typeface="+mn-lt"/>
                </a:rPr>
                <a:t> is a component of the </a:t>
              </a:r>
              <a:r>
                <a:rPr lang="en-US" sz="2400" i="1" dirty="0">
                  <a:latin typeface="+mn-lt"/>
                </a:rPr>
                <a:t>hypothalamic-pituitary-suprarenal axis </a:t>
              </a:r>
              <a:r>
                <a:rPr lang="en-US" sz="2000" dirty="0">
                  <a:solidFill>
                    <a:srgbClr val="92D050"/>
                  </a:solidFill>
                  <a:latin typeface="+mn-lt"/>
                </a:rPr>
                <a:t>also called “stressed axis “ </a:t>
              </a:r>
              <a:r>
                <a:rPr lang="en-US" sz="2400" dirty="0">
                  <a:latin typeface="+mn-lt"/>
                </a:rPr>
                <a:t>that is responsible for coordinating </a:t>
              </a:r>
              <a:r>
                <a:rPr lang="en-US" sz="2400" b="1" dirty="0">
                  <a:latin typeface="+mn-lt"/>
                </a:rPr>
                <a:t>stress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b="1" dirty="0">
                  <a:latin typeface="+mn-lt"/>
                </a:rPr>
                <a:t>response</a:t>
              </a:r>
              <a:r>
                <a:rPr lang="en-US" sz="2400" dirty="0">
                  <a:latin typeface="+mn-lt"/>
                </a:rPr>
                <a:t> and </a:t>
              </a:r>
              <a:r>
                <a:rPr lang="en-US" sz="2400" b="1" dirty="0">
                  <a:latin typeface="+mn-lt"/>
                </a:rPr>
                <a:t>metabolism</a:t>
              </a:r>
              <a:r>
                <a:rPr lang="en-US" sz="2400" dirty="0">
                  <a:latin typeface="+mn-lt"/>
                </a:rPr>
                <a:t>.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38200" y="4170801"/>
            <a:ext cx="10515600" cy="1997558"/>
            <a:chOff x="817417" y="4693522"/>
            <a:chExt cx="10515600" cy="1997558"/>
          </a:xfrm>
        </p:grpSpPr>
        <p:sp>
          <p:nvSpPr>
            <p:cNvPr id="9" name="Rounded Rectangle 8"/>
            <p:cNvSpPr/>
            <p:nvPr/>
          </p:nvSpPr>
          <p:spPr>
            <a:xfrm>
              <a:off x="817417" y="4693522"/>
              <a:ext cx="10515600" cy="1997558"/>
            </a:xfrm>
            <a:prstGeom prst="roundRect">
              <a:avLst/>
            </a:prstGeom>
            <a:solidFill>
              <a:srgbClr val="BAEBFF">
                <a:alpha val="34902"/>
              </a:srgbClr>
            </a:solidFill>
            <a:ln>
              <a:solidFill>
                <a:srgbClr val="BAEBFF">
                  <a:alpha val="3490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997527" y="4769413"/>
              <a:ext cx="2015836" cy="1803594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49335" y="4876693"/>
              <a:ext cx="764770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latin typeface="+mn-lt"/>
                </a:rPr>
                <a:t>They are </a:t>
              </a:r>
              <a:r>
                <a:rPr lang="en-US" sz="2400" b="1" dirty="0">
                  <a:solidFill>
                    <a:schemeClr val="tx1"/>
                  </a:solidFill>
                  <a:latin typeface="+mn-lt"/>
                </a:rPr>
                <a:t>yellowish retroperitoneal* </a:t>
              </a:r>
              <a:r>
                <a:rPr lang="en-US" sz="2400" dirty="0">
                  <a:latin typeface="+mn-lt"/>
                </a:rPr>
                <a:t>organs that lie on the upper poles of the kidneys, </a:t>
              </a:r>
              <a:r>
                <a:rPr lang="en-US" sz="2400" dirty="0">
                  <a:solidFill>
                    <a:srgbClr val="FF0000"/>
                  </a:solidFill>
                  <a:latin typeface="+mn-lt"/>
                </a:rPr>
                <a:t>At the level of  the last thoracic vertebra (</a:t>
              </a:r>
              <a:r>
                <a:rPr lang="en-US" sz="2400" b="1" dirty="0">
                  <a:solidFill>
                    <a:srgbClr val="FF0000"/>
                  </a:solidFill>
                  <a:latin typeface="+mn-lt"/>
                </a:rPr>
                <a:t>T12</a:t>
              </a:r>
              <a:r>
                <a:rPr lang="en-US" sz="2400" dirty="0">
                  <a:solidFill>
                    <a:srgbClr val="FF0000"/>
                  </a:solidFill>
                  <a:latin typeface="+mn-lt"/>
                </a:rPr>
                <a:t>)</a:t>
              </a:r>
              <a:r>
                <a:rPr lang="en-US" sz="2000" dirty="0">
                  <a:solidFill>
                    <a:srgbClr val="92D050"/>
                  </a:solidFill>
                  <a:latin typeface="+mn-lt"/>
                </a:rPr>
                <a:t> The kidney extends from T12 to L3</a:t>
              </a:r>
              <a:r>
                <a:rPr lang="en-US" sz="2400" dirty="0">
                  <a:solidFill>
                    <a:srgbClr val="FF0000"/>
                  </a:solidFill>
                  <a:latin typeface="+mn-lt"/>
                </a:rPr>
                <a:t>.</a:t>
              </a:r>
            </a:p>
            <a:p>
              <a:pPr>
                <a:defRPr/>
              </a:pP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Times New Roman" pitchFamily="18" charset="0"/>
                </a:rPr>
                <a:t>* </a:t>
              </a:r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retroperitoneal:</a:t>
              </a:r>
              <a:r>
                <a:rPr lang="en-US" sz="200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lying posterior to the peritoneum </a:t>
              </a:r>
              <a:r>
                <a:rPr lang="en-US" dirty="0">
                  <a:solidFill>
                    <a:srgbClr val="92D050"/>
                  </a:solidFill>
                  <a:latin typeface="+mn-lt"/>
                </a:rPr>
                <a:t>(covers it anteriorly only)</a:t>
              </a:r>
              <a:endParaRPr lang="en-US" altLang="en-US" sz="2000" b="1" dirty="0">
                <a:solidFill>
                  <a:srgbClr val="92D050"/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317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renal capsules cut">
            <a:extLst>
              <a:ext uri="{FF2B5EF4-FFF2-40B4-BE49-F238E27FC236}">
                <a16:creationId xmlns:a16="http://schemas.microsoft.com/office/drawing/2014/main" id="{ADD23F82-D1D6-4B14-A2AB-9A8AFDD67E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63" b="8609"/>
          <a:stretch/>
        </p:blipFill>
        <p:spPr bwMode="auto">
          <a:xfrm>
            <a:off x="8497536" y="5712246"/>
            <a:ext cx="2114210" cy="111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838200" y="3058635"/>
            <a:ext cx="9342282" cy="2594790"/>
            <a:chOff x="838200" y="3834276"/>
            <a:chExt cx="10515600" cy="2594790"/>
          </a:xfrm>
        </p:grpSpPr>
        <p:sp>
          <p:nvSpPr>
            <p:cNvPr id="20" name="Rounded Rectangle 19"/>
            <p:cNvSpPr/>
            <p:nvPr/>
          </p:nvSpPr>
          <p:spPr>
            <a:xfrm>
              <a:off x="838200" y="3834276"/>
              <a:ext cx="10515600" cy="2594790"/>
            </a:xfrm>
            <a:prstGeom prst="roundRect">
              <a:avLst/>
            </a:prstGeom>
            <a:solidFill>
              <a:srgbClr val="942093">
                <a:alpha val="14902"/>
              </a:srgbClr>
            </a:solidFill>
            <a:ln>
              <a:solidFill>
                <a:srgbClr val="942093">
                  <a:alpha val="1490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043352" y="3958592"/>
              <a:ext cx="2254030" cy="24129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01736" y="4046166"/>
              <a:ext cx="764770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942093"/>
                </a:buClr>
                <a:buFont typeface="Courier New" charset="0"/>
                <a:buChar char="o"/>
                <a:defRPr/>
              </a:pPr>
              <a:r>
                <a:rPr lang="en-US" altLang="en-US" sz="2400" dirty="0">
                  <a:latin typeface="+mn-lt"/>
                  <a:cs typeface="Times New Roman" pitchFamily="18" charset="0"/>
                </a:rPr>
                <a:t>The suprarenal gland is enclosed within </a:t>
              </a:r>
              <a:r>
                <a:rPr lang="en-US" altLang="en-US" sz="2400" dirty="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the renal fascia w</a:t>
              </a:r>
              <a:r>
                <a:rPr lang="en-US" altLang="en-US" sz="2400" dirty="0">
                  <a:latin typeface="+mn-lt"/>
                  <a:cs typeface="Times New Roman" pitchFamily="18" charset="0"/>
                </a:rPr>
                <a:t>ith the kidney but in a </a:t>
              </a:r>
              <a:r>
                <a:rPr lang="en-US" altLang="en-US" sz="2400" b="1" dirty="0">
                  <a:latin typeface="+mn-lt"/>
                  <a:cs typeface="Times New Roman" pitchFamily="18" charset="0"/>
                </a:rPr>
                <a:t>separate compartment</a:t>
              </a:r>
              <a:r>
                <a:rPr lang="en-US" altLang="en-US" sz="2400" dirty="0">
                  <a:latin typeface="+mn-lt"/>
                  <a:cs typeface="Times New Roman" pitchFamily="18" charset="0"/>
                </a:rPr>
                <a:t>, that allow the two organs to be separated easily during surgery*. </a:t>
              </a:r>
            </a:p>
            <a:p>
              <a:pPr marL="285750" indent="-285750">
                <a:buClr>
                  <a:srgbClr val="942093"/>
                </a:buClr>
                <a:buFont typeface="Courier New" charset="0"/>
                <a:buChar char="o"/>
                <a:defRPr/>
              </a:pPr>
              <a:r>
                <a:rPr lang="en-US" altLang="en-US" sz="2400" dirty="0">
                  <a:latin typeface="+mn-lt"/>
                  <a:cs typeface="Times New Roman" pitchFamily="18" charset="0"/>
                </a:rPr>
                <a:t>It is separated from the kidney by the </a:t>
              </a:r>
              <a:r>
                <a:rPr lang="en-US" altLang="en-US" sz="2400" b="1" dirty="0">
                  <a:solidFill>
                    <a:srgbClr val="C00000"/>
                  </a:solidFill>
                  <a:latin typeface="+mn-lt"/>
                  <a:cs typeface="Times New Roman" pitchFamily="18" charset="0"/>
                </a:rPr>
                <a:t>perirenal fat</a:t>
              </a:r>
              <a:r>
                <a:rPr lang="en-US" altLang="en-US" sz="2400" b="1" dirty="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**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 flipV="1">
              <a:off x="10040922" y="4405690"/>
              <a:ext cx="709123" cy="0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9230922" y="5859100"/>
              <a:ext cx="1296682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1116584" y="4398646"/>
              <a:ext cx="559813" cy="180000"/>
            </a:xfrm>
            <a:prstGeom prst="rect">
              <a:avLst/>
            </a:prstGeom>
            <a:noFill/>
            <a:ln w="28575">
              <a:solidFill>
                <a:srgbClr val="CC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69584" y="4725471"/>
              <a:ext cx="357431" cy="300438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B208E23-143D-46F3-999F-2FBD5EEA97EF}"/>
                </a:ext>
              </a:extLst>
            </p:cNvPr>
            <p:cNvCxnSpPr/>
            <p:nvPr/>
          </p:nvCxnSpPr>
          <p:spPr>
            <a:xfrm flipH="1" flipV="1">
              <a:off x="3951243" y="4768964"/>
              <a:ext cx="749644" cy="0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B58894E-4AB0-4B20-8D2D-91A870EC308C}"/>
                </a:ext>
              </a:extLst>
            </p:cNvPr>
            <p:cNvCxnSpPr/>
            <p:nvPr/>
          </p:nvCxnSpPr>
          <p:spPr>
            <a:xfrm flipH="1">
              <a:off x="3922651" y="6236302"/>
              <a:ext cx="445735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838200" y="1230725"/>
            <a:ext cx="9342284" cy="1512446"/>
            <a:chOff x="838200" y="2006366"/>
            <a:chExt cx="10515600" cy="1512446"/>
          </a:xfrm>
        </p:grpSpPr>
        <p:sp>
          <p:nvSpPr>
            <p:cNvPr id="17" name="Rounded Rectangle 16"/>
            <p:cNvSpPr/>
            <p:nvPr/>
          </p:nvSpPr>
          <p:spPr>
            <a:xfrm>
              <a:off x="838200" y="2006366"/>
              <a:ext cx="10515600" cy="1512446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019591" y="2183134"/>
              <a:ext cx="10129854" cy="1248903"/>
              <a:chOff x="1019591" y="2183134"/>
              <a:chExt cx="10129854" cy="1248903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019591" y="2183134"/>
                <a:ext cx="2254030" cy="1248903"/>
              </a:xfrm>
              <a:prstGeom prst="round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501736" y="2447508"/>
                <a:ext cx="76477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2400" dirty="0">
                    <a:latin typeface="+mn-lt"/>
                  </a:rPr>
                  <a:t>Each gland has an outer yellow</a:t>
                </a:r>
                <a:r>
                  <a:rPr lang="en-US" sz="2400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+mn-lt"/>
                  </a:rPr>
                  <a:t>cortex</a:t>
                </a:r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400" dirty="0">
                    <a:latin typeface="+mn-lt"/>
                  </a:rPr>
                  <a:t>and an inner dark brown </a:t>
                </a:r>
                <a:r>
                  <a:rPr lang="en-US" sz="2400" b="1" dirty="0">
                    <a:solidFill>
                      <a:schemeClr val="tx1"/>
                    </a:solidFill>
                    <a:latin typeface="+mn-lt"/>
                  </a:rPr>
                  <a:t>medulla.</a:t>
                </a: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H="1">
                <a:off x="7988943" y="2807585"/>
                <a:ext cx="891469" cy="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5295169" y="3169851"/>
                <a:ext cx="1134597" cy="0"/>
              </a:xfrm>
              <a:prstGeom prst="line">
                <a:avLst/>
              </a:prstGeom>
              <a:ln w="28575">
                <a:solidFill>
                  <a:srgbClr val="945200">
                    <a:alpha val="52157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/>
              <p:nvPr/>
            </p:nvSpPr>
            <p:spPr>
              <a:xfrm>
                <a:off x="1351793" y="2902504"/>
                <a:ext cx="396000" cy="288000"/>
              </a:xfrm>
              <a:prstGeom prst="rect">
                <a:avLst/>
              </a:prstGeom>
              <a:noFill/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592869" y="2762589"/>
                <a:ext cx="396000" cy="252000"/>
              </a:xfrm>
              <a:prstGeom prst="rect">
                <a:avLst/>
              </a:prstGeom>
              <a:noFill/>
              <a:ln w="28575">
                <a:solidFill>
                  <a:srgbClr val="945200">
                    <a:alpha val="5215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3E6D9F1D-1A71-48BE-8C97-74A3A5271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046"/>
            <a:ext cx="10515600" cy="1169142"/>
          </a:xfrm>
        </p:spPr>
        <p:txBody>
          <a:bodyPr/>
          <a:lstStyle/>
          <a:p>
            <a:r>
              <a:rPr lang="en-US" sz="4000" b="1" dirty="0"/>
              <a:t>Suprarenal gland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(also called adrenal gland:</a:t>
            </a:r>
            <a:r>
              <a:rPr lang="ar-AE" sz="1800" dirty="0">
                <a:solidFill>
                  <a:schemeClr val="bg1">
                    <a:lumMod val="50000"/>
                  </a:schemeClr>
                </a:solidFill>
              </a:rPr>
              <a:t>الغدة الكظرية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78F9F3-3B9C-4BEE-B8F5-6F80F0BA5762}"/>
              </a:ext>
            </a:extLst>
          </p:cNvPr>
          <p:cNvSpPr txBox="1"/>
          <p:nvPr/>
        </p:nvSpPr>
        <p:spPr>
          <a:xfrm>
            <a:off x="938477" y="6318649"/>
            <a:ext cx="771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92D050"/>
                </a:solidFill>
                <a:latin typeface="+mn-lt"/>
              </a:rPr>
              <a:t>**recall the kidney is covered by 4 layers: capsule, perirenal fat, renal fascia, pararenal fat.</a:t>
            </a:r>
          </a:p>
        </p:txBody>
      </p:sp>
      <p:pic>
        <p:nvPicPr>
          <p:cNvPr id="1026" name="Picture 2" descr="http://ueu.co/wp-content/uploads/2014/09/loadBinaryCAZQV6UD.jpg">
            <a:extLst>
              <a:ext uri="{FF2B5EF4-FFF2-40B4-BE49-F238E27FC236}">
                <a16:creationId xmlns:a16="http://schemas.microsoft.com/office/drawing/2014/main" id="{9593E154-FE91-406C-AD92-FDB7706D7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543" y="1373135"/>
            <a:ext cx="1621112" cy="416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4B8F17-C0D6-44F5-9CC8-889ACCC3B8EE}"/>
              </a:ext>
            </a:extLst>
          </p:cNvPr>
          <p:cNvSpPr txBox="1"/>
          <p:nvPr/>
        </p:nvSpPr>
        <p:spPr>
          <a:xfrm>
            <a:off x="10684037" y="5152884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Extra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6B9753D-5250-4D1A-A29C-6C7164262DD9}"/>
              </a:ext>
            </a:extLst>
          </p:cNvPr>
          <p:cNvCxnSpPr>
            <a:cxnSpLocks/>
          </p:cNvCxnSpPr>
          <p:nvPr/>
        </p:nvCxnSpPr>
        <p:spPr>
          <a:xfrm flipV="1">
            <a:off x="9720470" y="2502865"/>
            <a:ext cx="1451069" cy="130014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266C9D-E6B8-4503-BC94-731C9724A191}"/>
              </a:ext>
            </a:extLst>
          </p:cNvPr>
          <p:cNvCxnSpPr/>
          <p:nvPr/>
        </p:nvCxnSpPr>
        <p:spPr>
          <a:xfrm flipH="1">
            <a:off x="8527774" y="3803004"/>
            <a:ext cx="1181378" cy="14682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ADF8888-2AB1-49D2-8509-E2354D835BA3}"/>
              </a:ext>
            </a:extLst>
          </p:cNvPr>
          <p:cNvSpPr txBox="1"/>
          <p:nvPr/>
        </p:nvSpPr>
        <p:spPr>
          <a:xfrm>
            <a:off x="8978497" y="6510688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Extra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947C3C-8486-4E2A-8A18-2EA467BA7D30}"/>
              </a:ext>
            </a:extLst>
          </p:cNvPr>
          <p:cNvSpPr txBox="1"/>
          <p:nvPr/>
        </p:nvSpPr>
        <p:spPr>
          <a:xfrm>
            <a:off x="1294487" y="5930372"/>
            <a:ext cx="6835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*</a:t>
            </a:r>
            <a:r>
              <a:rPr lang="ar-AE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ي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ع</a:t>
            </a:r>
            <a:r>
              <a:rPr lang="ar-AE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ن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ي </a:t>
            </a:r>
            <a:r>
              <a:rPr lang="ar-AE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ا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ل</a:t>
            </a:r>
            <a:r>
              <a:rPr lang="ar-AE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ج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ر</a:t>
            </a:r>
            <a:r>
              <a:rPr lang="ar-AE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ا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ح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لما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يشتغل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على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ال</a:t>
            </a:r>
            <a:r>
              <a:rPr lang="ar-AE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ك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ل</a:t>
            </a:r>
            <a:r>
              <a:rPr lang="ar-AE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ى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ar-AE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م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ا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راح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ar-AE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ي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أ</a:t>
            </a:r>
            <a:r>
              <a:rPr lang="ar-AE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ث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ر</a:t>
            </a:r>
            <a:r>
              <a:rPr lang="ar-AE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ع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ل</a:t>
            </a:r>
            <a:r>
              <a:rPr lang="ar-AE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ى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الغدة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ar-AE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و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العكس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صحيح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لان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كل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وحد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في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حجرة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منفصل</a:t>
            </a:r>
            <a:r>
              <a:rPr lang="ar-AE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ه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050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9E8DB7C3-90A6-408B-A961-EEA6711ECD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270802"/>
              </p:ext>
            </p:extLst>
          </p:nvPr>
        </p:nvGraphicFramePr>
        <p:xfrm>
          <a:off x="726829" y="1299587"/>
          <a:ext cx="5822459" cy="51912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3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906">
                  <a:extLst>
                    <a:ext uri="{9D8B030D-6E8A-4147-A177-3AD203B41FA5}">
                      <a16:colId xmlns:a16="http://schemas.microsoft.com/office/drawing/2014/main" val="2429892993"/>
                    </a:ext>
                  </a:extLst>
                </a:gridCol>
                <a:gridCol w="2393107">
                  <a:extLst>
                    <a:ext uri="{9D8B030D-6E8A-4147-A177-3AD203B41FA5}">
                      <a16:colId xmlns:a16="http://schemas.microsoft.com/office/drawing/2014/main" val="4179321185"/>
                    </a:ext>
                  </a:extLst>
                </a:gridCol>
                <a:gridCol w="2636093">
                  <a:extLst>
                    <a:ext uri="{9D8B030D-6E8A-4147-A177-3AD203B41FA5}">
                      <a16:colId xmlns:a16="http://schemas.microsoft.com/office/drawing/2014/main" val="1150175085"/>
                    </a:ext>
                  </a:extLst>
                </a:gridCol>
              </a:tblGrid>
              <a:tr h="342551">
                <a:tc gridSpan="2">
                  <a:txBody>
                    <a:bodyPr/>
                    <a:lstStyle/>
                    <a:p>
                      <a:pPr algn="ctr"/>
                      <a:endParaRPr lang="en-US" sz="1800" b="1" i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+mn-lt"/>
                        </a:rPr>
                        <a:t>Right Suprarenal Gland</a:t>
                      </a:r>
                    </a:p>
                  </a:txBody>
                  <a:tcPr>
                    <a:solidFill>
                      <a:srgbClr val="FED1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latin typeface="+mn-lt"/>
                        </a:rPr>
                        <a:t> Left Suprarenal Gland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132921"/>
                  </a:ext>
                </a:extLst>
              </a:tr>
              <a:tr h="75048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+mn-lt"/>
                        </a:rPr>
                        <a:t>Shape </a:t>
                      </a:r>
                    </a:p>
                  </a:txBody>
                  <a:tcPr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pyramidal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dirty="0">
                          <a:solidFill>
                            <a:srgbClr val="92D050"/>
                          </a:solidFill>
                        </a:rPr>
                        <a:t>(or triangular)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 shape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5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crescentic </a:t>
                      </a:r>
                      <a:r>
                        <a:rPr lang="en-US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(</a:t>
                      </a:r>
                      <a:r>
                        <a:rPr lang="en-GB" altLang="en-US" sz="14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هلالي</a:t>
                      </a:r>
                      <a:r>
                        <a:rPr lang="en-US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) </a:t>
                      </a:r>
                      <a:r>
                        <a:rPr lang="en-US" altLang="en-US" sz="1400" b="0" dirty="0">
                          <a:solidFill>
                            <a:srgbClr val="92D050"/>
                          </a:solidFill>
                          <a:latin typeface="+mn-lt"/>
                        </a:rPr>
                        <a:t>or semilunar</a:t>
                      </a:r>
                      <a:r>
                        <a:rPr lang="en-US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shape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66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+mn-lt"/>
                        </a:rPr>
                        <a:t>Location </a:t>
                      </a:r>
                    </a:p>
                  </a:txBody>
                  <a:tcPr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Caps* the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upper pole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of the right kidney.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92D050"/>
                          </a:solidFill>
                        </a:rPr>
                        <a:t>So it is at the level of </a:t>
                      </a:r>
                      <a:r>
                        <a:rPr lang="en-GB" sz="1600" b="1" dirty="0">
                          <a:solidFill>
                            <a:srgbClr val="92D050"/>
                          </a:solidFill>
                        </a:rPr>
                        <a:t>T12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* </a:t>
                      </a:r>
                      <a:r>
                        <a:rPr lang="ar-AE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ص</a:t>
                      </a:r>
                      <a:r>
                        <a:rPr lang="en-GB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ا</a:t>
                      </a:r>
                      <a:r>
                        <a:rPr lang="ar-AE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ي</a:t>
                      </a:r>
                      <a:r>
                        <a:rPr lang="en-GB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ر</a:t>
                      </a:r>
                      <a:r>
                        <a:rPr lang="ar-AE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ه</a:t>
                      </a:r>
                      <a:r>
                        <a:rPr lang="en-GB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ar-AE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ز</a:t>
                      </a:r>
                      <a:r>
                        <a:rPr lang="en-GB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ي </a:t>
                      </a:r>
                      <a:r>
                        <a:rPr lang="ar-AE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ا</a:t>
                      </a:r>
                      <a:r>
                        <a:rPr lang="en-GB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ل</a:t>
                      </a:r>
                      <a:r>
                        <a:rPr lang="ar-AE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ق</a:t>
                      </a:r>
                      <a:r>
                        <a:rPr lang="en-GB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ب</a:t>
                      </a:r>
                      <a:r>
                        <a:rPr lang="ar-AE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ع</a:t>
                      </a:r>
                      <a:r>
                        <a:rPr lang="en-GB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ه </a:t>
                      </a:r>
                      <a:r>
                        <a:rPr lang="ar-AE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ف</a:t>
                      </a:r>
                      <a:r>
                        <a:rPr lang="en-GB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و</a:t>
                      </a:r>
                      <a:r>
                        <a:rPr lang="ar-AE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ق</a:t>
                      </a:r>
                      <a:r>
                        <a:rPr lang="en-GB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ar-AE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ا</a:t>
                      </a:r>
                      <a:r>
                        <a:rPr lang="en-GB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ل</a:t>
                      </a:r>
                      <a:r>
                        <a:rPr lang="ar-AE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ك</a:t>
                      </a:r>
                      <a:r>
                        <a:rPr lang="en-GB" sz="14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ليه</a:t>
                      </a:r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5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/>
                        <a:t>Extends along the medial border of the left kidney from the </a:t>
                      </a:r>
                      <a:r>
                        <a:rPr lang="en-US" altLang="en-US" sz="1800" b="1" dirty="0"/>
                        <a:t>upper pole </a:t>
                      </a:r>
                      <a:r>
                        <a:rPr lang="en-US" altLang="en-US" sz="1800" dirty="0"/>
                        <a:t>to the </a:t>
                      </a:r>
                      <a:r>
                        <a:rPr lang="en-US" altLang="en-US" sz="1800" b="1" dirty="0" err="1"/>
                        <a:t>hilus</a:t>
                      </a:r>
                      <a:r>
                        <a:rPr lang="en-US" altLang="en-US" sz="1800" dirty="0"/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>
                          <a:solidFill>
                            <a:srgbClr val="92D050"/>
                          </a:solidFill>
                        </a:rPr>
                        <a:t>Its level is from </a:t>
                      </a:r>
                      <a:r>
                        <a:rPr lang="en-US" altLang="en-US" sz="1600" b="1" dirty="0">
                          <a:solidFill>
                            <a:srgbClr val="92D050"/>
                          </a:solidFill>
                        </a:rPr>
                        <a:t>T12 to L2</a:t>
                      </a:r>
                      <a:endParaRPr lang="en-US" sz="1800" b="1" dirty="0">
                        <a:solidFill>
                          <a:srgbClr val="92D05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86057"/>
                  </a:ext>
                </a:extLst>
              </a:tr>
              <a:tr h="81228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+mn-lt"/>
                        </a:rPr>
                        <a:t>Relations*</a:t>
                      </a:r>
                    </a:p>
                  </a:txBody>
                  <a:tcPr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+mn-lt"/>
                        </a:rPr>
                        <a:t>Anterior</a:t>
                      </a:r>
                    </a:p>
                  </a:txBody>
                  <a:tcPr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Clr>
                          <a:schemeClr val="tx1"/>
                        </a:buClr>
                        <a:buAutoNum type="arabicPeriod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Right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 lobe of liver</a:t>
                      </a:r>
                    </a:p>
                    <a:p>
                      <a:pPr marL="180975" indent="-180975">
                        <a:buClr>
                          <a:schemeClr val="tx1"/>
                        </a:buClr>
                        <a:buAutoNum type="arabicPeriod"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 Inferior vena cava</a:t>
                      </a:r>
                      <a:endParaRPr lang="ar-SA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F5C9"/>
                    </a:solidFill>
                  </a:tcPr>
                </a:tc>
                <a:tc>
                  <a:txBody>
                    <a:bodyPr/>
                    <a:lstStyle/>
                    <a:p>
                      <a:pPr marL="265113" indent="-265113">
                        <a:buClr>
                          <a:schemeClr val="tx1"/>
                        </a:buClr>
                        <a:buAutoNum type="arabicPeriod"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Pancreas</a:t>
                      </a:r>
                    </a:p>
                    <a:p>
                      <a:pPr marL="265113" indent="-265113">
                        <a:buClr>
                          <a:schemeClr val="tx1"/>
                        </a:buClr>
                        <a:buAutoNum type="arabicPeriod"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Lesser sac</a:t>
                      </a:r>
                    </a:p>
                    <a:p>
                      <a:pPr marL="265113" indent="-265113">
                        <a:buClr>
                          <a:schemeClr val="tx1"/>
                        </a:buClr>
                        <a:buAutoNum type="arabicPeriod"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Stomach</a:t>
                      </a:r>
                      <a:endParaRPr lang="ar-SA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212951"/>
                  </a:ext>
                </a:extLst>
              </a:tr>
              <a:tr h="8640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  <a:defRPr/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</a:rPr>
                        <a:t>Posterior</a:t>
                      </a:r>
                    </a:p>
                  </a:txBody>
                  <a:tcPr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Diaphragm</a:t>
                      </a:r>
                    </a:p>
                  </a:txBody>
                  <a:tcPr>
                    <a:solidFill>
                      <a:srgbClr val="FFF5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Diaphragm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376615"/>
                  </a:ext>
                </a:extLst>
              </a:tr>
              <a:tr h="8640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  <a:defRPr/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+mn-lt"/>
                        </a:rPr>
                        <a:t>Medial</a:t>
                      </a:r>
                      <a:endParaRPr lang="en-US" sz="1600" i="1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Celiac plexus and ganglia</a:t>
                      </a:r>
                    </a:p>
                  </a:txBody>
                  <a:tcPr>
                    <a:solidFill>
                      <a:srgbClr val="FFF5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Celiac plexus and ganglia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980165"/>
                  </a:ext>
                </a:extLst>
              </a:tr>
            </a:tbl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E0235FE5-E315-48F7-8EE4-6FE230FC0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82" y="407657"/>
            <a:ext cx="10515600" cy="804456"/>
          </a:xfrm>
        </p:spPr>
        <p:txBody>
          <a:bodyPr>
            <a:normAutofit/>
          </a:bodyPr>
          <a:lstStyle/>
          <a:p>
            <a:r>
              <a:rPr lang="en-US" sz="3600" b="1" dirty="0"/>
              <a:t>Right and Left Suprarenal Glands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1EFA17-BF63-47F5-A03A-E7710466C9FF}"/>
              </a:ext>
            </a:extLst>
          </p:cNvPr>
          <p:cNvGrpSpPr/>
          <p:nvPr/>
        </p:nvGrpSpPr>
        <p:grpSpPr>
          <a:xfrm>
            <a:off x="6579105" y="2456121"/>
            <a:ext cx="5300744" cy="3308575"/>
            <a:chOff x="6549288" y="1950572"/>
            <a:chExt cx="5556293" cy="4510922"/>
          </a:xfrm>
        </p:grpSpPr>
        <p:pic>
          <p:nvPicPr>
            <p:cNvPr id="20" name="Content Placeholder 6" descr="81361326991990.png">
              <a:extLst>
                <a:ext uri="{FF2B5EF4-FFF2-40B4-BE49-F238E27FC236}">
                  <a16:creationId xmlns:a16="http://schemas.microsoft.com/office/drawing/2014/main" id="{56FEE854-E219-4886-A1BF-77261E4AD5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386"/>
            <a:stretch/>
          </p:blipFill>
          <p:spPr>
            <a:xfrm>
              <a:off x="6549288" y="1950572"/>
              <a:ext cx="5556293" cy="4510922"/>
            </a:xfrm>
            <a:prstGeom prst="rect">
              <a:avLst/>
            </a:prstGeom>
          </p:spPr>
        </p:pic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4242A7F0-E4F8-493A-A37C-16C8757D6C4C}"/>
                </a:ext>
              </a:extLst>
            </p:cNvPr>
            <p:cNvSpPr/>
            <p:nvPr/>
          </p:nvSpPr>
          <p:spPr>
            <a:xfrm rot="1378731">
              <a:off x="7825563" y="2942311"/>
              <a:ext cx="797442" cy="308344"/>
            </a:xfrm>
            <a:prstGeom prst="rightArrow">
              <a:avLst/>
            </a:prstGeom>
            <a:solidFill>
              <a:srgbClr val="FED16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7D0E082C-96C9-487B-98F0-B02A5B73BE25}"/>
                </a:ext>
              </a:extLst>
            </p:cNvPr>
            <p:cNvSpPr/>
            <p:nvPr/>
          </p:nvSpPr>
          <p:spPr>
            <a:xfrm rot="8501210">
              <a:off x="10345972" y="2605095"/>
              <a:ext cx="768409" cy="387586"/>
            </a:xfrm>
            <a:prstGeom prst="rightArrow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5311F11-0B71-46A1-BE69-296E33CC25E7}"/>
              </a:ext>
            </a:extLst>
          </p:cNvPr>
          <p:cNvGrpSpPr/>
          <p:nvPr/>
        </p:nvGrpSpPr>
        <p:grpSpPr>
          <a:xfrm>
            <a:off x="7305379" y="1222295"/>
            <a:ext cx="4083789" cy="1244459"/>
            <a:chOff x="7326221" y="936570"/>
            <a:chExt cx="4083789" cy="1520002"/>
          </a:xfrm>
        </p:grpSpPr>
        <p:pic>
          <p:nvPicPr>
            <p:cNvPr id="2050" name="Picture 2" descr="Related image">
              <a:extLst>
                <a:ext uri="{FF2B5EF4-FFF2-40B4-BE49-F238E27FC236}">
                  <a16:creationId xmlns:a16="http://schemas.microsoft.com/office/drawing/2014/main" id="{E0E66AEE-33F6-45EB-BAC5-E9F97F428C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493" b="9331"/>
            <a:stretch/>
          </p:blipFill>
          <p:spPr bwMode="auto">
            <a:xfrm>
              <a:off x="7326221" y="936570"/>
              <a:ext cx="4083789" cy="1519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D2B6357-8DA2-4219-9816-4A9E77EAAA62}"/>
                </a:ext>
              </a:extLst>
            </p:cNvPr>
            <p:cNvSpPr txBox="1"/>
            <p:nvPr/>
          </p:nvSpPr>
          <p:spPr>
            <a:xfrm>
              <a:off x="8972741" y="1223593"/>
              <a:ext cx="6014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FE7380-2C84-4E54-BB85-B7AF477621FA}"/>
                </a:ext>
              </a:extLst>
            </p:cNvPr>
            <p:cNvSpPr/>
            <p:nvPr/>
          </p:nvSpPr>
          <p:spPr>
            <a:xfrm>
              <a:off x="7559749" y="936571"/>
              <a:ext cx="1246688" cy="1519550"/>
            </a:xfrm>
            <a:prstGeom prst="rect">
              <a:avLst/>
            </a:prstGeom>
            <a:noFill/>
            <a:ln w="38100">
              <a:solidFill>
                <a:srgbClr val="FED1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DD573AC-E71A-4800-93C7-C6F278764F6E}"/>
                </a:ext>
              </a:extLst>
            </p:cNvPr>
            <p:cNvSpPr/>
            <p:nvPr/>
          </p:nvSpPr>
          <p:spPr>
            <a:xfrm>
              <a:off x="9775816" y="937022"/>
              <a:ext cx="1609493" cy="1519550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2" descr="Image result for suprarenal gland fascia">
            <a:hlinkClick r:id="rId4"/>
            <a:extLst>
              <a:ext uri="{FF2B5EF4-FFF2-40B4-BE49-F238E27FC236}">
                <a16:creationId xmlns:a16="http://schemas.microsoft.com/office/drawing/2014/main" id="{F132D60F-0766-4DD8-B5C3-8B7F89475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534" y="5875718"/>
            <a:ext cx="751432" cy="63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0F3EF7-4D97-430A-BC52-49597EF06BA5}"/>
              </a:ext>
            </a:extLst>
          </p:cNvPr>
          <p:cNvSpPr txBox="1"/>
          <p:nvPr/>
        </p:nvSpPr>
        <p:spPr>
          <a:xfrm>
            <a:off x="8016661" y="5927123"/>
            <a:ext cx="225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 really nice picture showing the relations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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14562F-419A-400C-AA25-7A62EAC33DE4}"/>
              </a:ext>
            </a:extLst>
          </p:cNvPr>
          <p:cNvSpPr txBox="1"/>
          <p:nvPr/>
        </p:nvSpPr>
        <p:spPr>
          <a:xfrm>
            <a:off x="6627498" y="646755"/>
            <a:ext cx="2868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*The relations are always </a:t>
            </a:r>
            <a:r>
              <a:rPr lang="en-GB" dirty="0">
                <a:solidFill>
                  <a:srgbClr val="C00000"/>
                </a:solidFill>
                <a:latin typeface="+mn-lt"/>
              </a:rPr>
              <a:t>important</a:t>
            </a:r>
            <a:r>
              <a:rPr lang="en-GB" dirty="0">
                <a:latin typeface="+mn-lt"/>
              </a:rPr>
              <a:t>.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Anatomy = relations.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89B4A4-F056-4830-A328-06ADF5B44362}"/>
              </a:ext>
            </a:extLst>
          </p:cNvPr>
          <p:cNvSpPr txBox="1"/>
          <p:nvPr/>
        </p:nvSpPr>
        <p:spPr>
          <a:xfrm>
            <a:off x="5320787" y="3958004"/>
            <a:ext cx="11463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rgbClr val="92D050"/>
                </a:solidFill>
                <a:latin typeface="+mn-lt"/>
              </a:rPr>
              <a:t>It is a part of the stomach bed</a:t>
            </a:r>
          </a:p>
        </p:txBody>
      </p:sp>
    </p:spTree>
    <p:extLst>
      <p:ext uri="{BB962C8B-B14F-4D97-AF65-F5344CB8AC3E}">
        <p14:creationId xmlns:p14="http://schemas.microsoft.com/office/powerpoint/2010/main" val="2580434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448E5-E231-A746-ACF6-A7D9B8289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0000"/>
                </a:solidFill>
              </a:rPr>
              <a:t> </a:t>
            </a:r>
            <a:br>
              <a:rPr lang="en-US" sz="4400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F309F-8BE0-8440-8400-9F4719CB0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2097" y="1169581"/>
            <a:ext cx="4969630" cy="368458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1600" b="1" i="1" dirty="0"/>
              <a:t>Arterial blood supply: </a:t>
            </a:r>
            <a:r>
              <a:rPr lang="en-US" sz="1600" b="1" dirty="0">
                <a:solidFill>
                  <a:srgbClr val="C00000"/>
                </a:solidFill>
              </a:rPr>
              <a:t>IMPORTANT </a:t>
            </a:r>
            <a:endParaRPr lang="en-US" sz="1600" b="1" i="1" dirty="0">
              <a:solidFill>
                <a:srgbClr val="C00000"/>
              </a:solidFill>
            </a:endParaRP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en-US" sz="1600" dirty="0"/>
              <a:t>The arteries supplying each gland are </a:t>
            </a:r>
            <a:r>
              <a:rPr lang="en-US" sz="1600" b="1" u="sng" dirty="0">
                <a:solidFill>
                  <a:srgbClr val="C00000"/>
                </a:solidFill>
              </a:rPr>
              <a:t>three</a:t>
            </a:r>
            <a:r>
              <a:rPr lang="en-US" sz="1600" dirty="0"/>
              <a:t> in number: </a:t>
            </a:r>
          </a:p>
          <a:p>
            <a:pPr marL="447675" indent="-230188" eaLnBrk="1" hangingPunct="1">
              <a:buFont typeface="+mj-lt"/>
              <a:buAutoNum type="arabicPeriod"/>
              <a:defRPr/>
            </a:pPr>
            <a:r>
              <a:rPr lang="en-US" sz="1600" dirty="0"/>
              <a:t>Superior suprarenal from inferior phrenic artery.</a:t>
            </a:r>
          </a:p>
          <a:p>
            <a:pPr marL="447675" indent="-230188" eaLnBrk="1" hangingPunct="1">
              <a:buFont typeface="+mj-lt"/>
              <a:buAutoNum type="arabicPeriod"/>
              <a:defRPr/>
            </a:pPr>
            <a:r>
              <a:rPr lang="en-US" sz="1600" dirty="0"/>
              <a:t>Middle suprarenal from abdominal aorta</a:t>
            </a:r>
          </a:p>
          <a:p>
            <a:pPr marL="447675" indent="-230188" eaLnBrk="1" hangingPunct="1">
              <a:buFont typeface="+mj-lt"/>
              <a:buAutoNum type="arabicPeriod"/>
              <a:defRPr/>
            </a:pPr>
            <a:r>
              <a:rPr lang="en-US" sz="1600" dirty="0"/>
              <a:t>Inferior suprarenal from renal artery.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B89075-7EFA-8B4C-99B3-64B5065937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9468" y="1092882"/>
            <a:ext cx="5183188" cy="170129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1600" b="1" i="1" dirty="0"/>
              <a:t>Venous Drainage: </a:t>
            </a:r>
            <a:r>
              <a:rPr lang="en-US" sz="1600" b="1" dirty="0">
                <a:solidFill>
                  <a:srgbClr val="C00000"/>
                </a:solidFill>
              </a:rPr>
              <a:t>IMPORTANT </a:t>
            </a:r>
            <a:r>
              <a:rPr lang="en-US" sz="1200" dirty="0">
                <a:solidFill>
                  <a:srgbClr val="C00000"/>
                </a:solidFill>
              </a:rPr>
              <a:t>(</a:t>
            </a:r>
            <a:r>
              <a:rPr lang="en-GB" sz="1200" dirty="0">
                <a:solidFill>
                  <a:srgbClr val="C00000"/>
                </a:solidFill>
              </a:rPr>
              <a:t>right vs left)</a:t>
            </a:r>
            <a:endParaRPr lang="en-US" sz="1600" i="1" dirty="0"/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en-US" sz="1600" dirty="0"/>
              <a:t>A </a:t>
            </a:r>
            <a:r>
              <a:rPr lang="en-US" sz="1600" b="1" dirty="0">
                <a:solidFill>
                  <a:srgbClr val="C00000"/>
                </a:solidFill>
              </a:rPr>
              <a:t>single</a:t>
            </a:r>
            <a:r>
              <a:rPr lang="en-US" sz="1600" b="1" dirty="0"/>
              <a:t> vein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(adrenal vein)</a:t>
            </a:r>
            <a:r>
              <a:rPr lang="en-US" sz="1600" dirty="0"/>
              <a:t> emerges from the hilum of each gland and drains into :</a:t>
            </a:r>
          </a:p>
          <a:p>
            <a:pPr marL="542925" eaLnBrk="1" hangingPunct="1">
              <a:defRPr/>
            </a:pPr>
            <a:r>
              <a:rPr lang="en-US" sz="1600" dirty="0"/>
              <a:t>the inferior vena cava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(directly)</a:t>
            </a:r>
            <a:r>
              <a:rPr lang="en-US" sz="1600" dirty="0"/>
              <a:t> on the </a:t>
            </a:r>
            <a:r>
              <a:rPr lang="en-US" sz="1600" b="1" dirty="0"/>
              <a:t>right</a:t>
            </a:r>
            <a:r>
              <a:rPr lang="en-US" sz="1600" dirty="0"/>
              <a:t> side and </a:t>
            </a:r>
          </a:p>
          <a:p>
            <a:pPr marL="542925" eaLnBrk="1" hangingPunct="1">
              <a:defRPr/>
            </a:pPr>
            <a:r>
              <a:rPr lang="en-US" sz="1600" dirty="0"/>
              <a:t>the left renal vein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(then to the IVC) </a:t>
            </a:r>
            <a:r>
              <a:rPr lang="en-US" sz="1600" dirty="0"/>
              <a:t>on the </a:t>
            </a:r>
            <a:r>
              <a:rPr lang="en-US" sz="1600" b="1" dirty="0"/>
              <a:t>left</a:t>
            </a:r>
            <a:r>
              <a:rPr lang="en-US" sz="1600" dirty="0"/>
              <a:t> side.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A05A7A-B3DB-46DE-BF76-0DEB637C3468}"/>
              </a:ext>
            </a:extLst>
          </p:cNvPr>
          <p:cNvGrpSpPr/>
          <p:nvPr/>
        </p:nvGrpSpPr>
        <p:grpSpPr>
          <a:xfrm>
            <a:off x="1014018" y="3429000"/>
            <a:ext cx="4307564" cy="3262312"/>
            <a:chOff x="22242" y="2902339"/>
            <a:chExt cx="5387901" cy="3262312"/>
          </a:xfrm>
        </p:grpSpPr>
        <p:pic>
          <p:nvPicPr>
            <p:cNvPr id="4" name="Picture 6" descr="C:\Documents and Settings\Dr.Essam\My Documents\blockes\endocrine block\2014\fig\adrenalglandlocation.jpg">
              <a:extLst>
                <a:ext uri="{FF2B5EF4-FFF2-40B4-BE49-F238E27FC236}">
                  <a16:creationId xmlns:a16="http://schemas.microsoft.com/office/drawing/2014/main" id="{D38EAF53-FF00-BD43-86EC-A86BADAD43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8056" y="2902339"/>
              <a:ext cx="5272087" cy="3262312"/>
            </a:xfrm>
            <a:prstGeom prst="rect">
              <a:avLst/>
            </a:prstGeom>
            <a:noFill/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6A28B84-93FF-AC4A-9383-C89C55EE4E15}"/>
                </a:ext>
              </a:extLst>
            </p:cNvPr>
            <p:cNvSpPr/>
            <p:nvPr/>
          </p:nvSpPr>
          <p:spPr>
            <a:xfrm flipV="1">
              <a:off x="48157" y="4787235"/>
              <a:ext cx="690091" cy="139213"/>
            </a:xfrm>
            <a:prstGeom prst="rect">
              <a:avLst/>
            </a:prstGeom>
            <a:noFill/>
            <a:ln w="28575">
              <a:solidFill>
                <a:srgbClr val="FED1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E2903D-4F1D-0F47-B16F-CE74CAEC0A9A}"/>
                </a:ext>
              </a:extLst>
            </p:cNvPr>
            <p:cNvSpPr/>
            <p:nvPr/>
          </p:nvSpPr>
          <p:spPr>
            <a:xfrm>
              <a:off x="22242" y="4516014"/>
              <a:ext cx="690091" cy="143005"/>
            </a:xfrm>
            <a:prstGeom prst="rect">
              <a:avLst/>
            </a:prstGeom>
            <a:noFill/>
            <a:ln w="28575"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0361D9-F999-3A4C-99F3-76B3F4C6EECC}"/>
                </a:ext>
              </a:extLst>
            </p:cNvPr>
            <p:cNvSpPr/>
            <p:nvPr/>
          </p:nvSpPr>
          <p:spPr>
            <a:xfrm>
              <a:off x="4514707" y="4337992"/>
              <a:ext cx="817547" cy="187648"/>
            </a:xfrm>
            <a:prstGeom prst="rect">
              <a:avLst/>
            </a:prstGeom>
            <a:noFill/>
            <a:ln w="28575"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30E8ED3-0762-B24C-9AD9-8386AB2E6389}"/>
                </a:ext>
              </a:extLst>
            </p:cNvPr>
            <p:cNvSpPr/>
            <p:nvPr/>
          </p:nvSpPr>
          <p:spPr>
            <a:xfrm flipV="1">
              <a:off x="4514707" y="4678269"/>
              <a:ext cx="690091" cy="139215"/>
            </a:xfrm>
            <a:prstGeom prst="rect">
              <a:avLst/>
            </a:prstGeom>
            <a:noFill/>
            <a:ln w="28575">
              <a:solidFill>
                <a:srgbClr val="FED1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0C075B7-1F13-0649-A209-BCF44EBF5779}"/>
                </a:ext>
              </a:extLst>
            </p:cNvPr>
            <p:cNvSpPr/>
            <p:nvPr/>
          </p:nvSpPr>
          <p:spPr>
            <a:xfrm flipV="1">
              <a:off x="957577" y="3877036"/>
              <a:ext cx="717987" cy="152220"/>
            </a:xfrm>
            <a:prstGeom prst="rect">
              <a:avLst/>
            </a:prstGeom>
            <a:noFill/>
            <a:ln w="28575">
              <a:solidFill>
                <a:srgbClr val="CC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637D41-2969-BB42-A86C-3F14DD611D5B}"/>
                </a:ext>
              </a:extLst>
            </p:cNvPr>
            <p:cNvSpPr/>
            <p:nvPr/>
          </p:nvSpPr>
          <p:spPr>
            <a:xfrm flipV="1">
              <a:off x="4268158" y="3843320"/>
              <a:ext cx="1064094" cy="152220"/>
            </a:xfrm>
            <a:prstGeom prst="rect">
              <a:avLst/>
            </a:prstGeom>
            <a:noFill/>
            <a:ln w="28575">
              <a:solidFill>
                <a:srgbClr val="CC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E27090B-BD80-E04D-988A-FA457D09A301}"/>
                </a:ext>
              </a:extLst>
            </p:cNvPr>
            <p:cNvSpPr/>
            <p:nvPr/>
          </p:nvSpPr>
          <p:spPr>
            <a:xfrm flipV="1">
              <a:off x="957576" y="3568434"/>
              <a:ext cx="936640" cy="206868"/>
            </a:xfrm>
            <a:prstGeom prst="rect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CBAE656-5E4A-7C40-BA8A-DF84F4B145F0}"/>
                </a:ext>
              </a:extLst>
            </p:cNvPr>
            <p:cNvSpPr/>
            <p:nvPr/>
          </p:nvSpPr>
          <p:spPr>
            <a:xfrm flipV="1">
              <a:off x="3860034" y="3501036"/>
              <a:ext cx="801270" cy="206868"/>
            </a:xfrm>
            <a:prstGeom prst="rect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55F423F-8C31-5D4D-8722-54817CD9ECA1}"/>
                </a:ext>
              </a:extLst>
            </p:cNvPr>
            <p:cNvSpPr/>
            <p:nvPr/>
          </p:nvSpPr>
          <p:spPr>
            <a:xfrm flipV="1">
              <a:off x="2127758" y="3195222"/>
              <a:ext cx="651717" cy="249416"/>
            </a:xfrm>
            <a:prstGeom prst="rect">
              <a:avLst/>
            </a:prstGeom>
            <a:noFill/>
            <a:ln w="28575">
              <a:solidFill>
                <a:srgbClr val="72BE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12D5093-D8B1-5C4E-90A6-17EC672EF557}"/>
                </a:ext>
              </a:extLst>
            </p:cNvPr>
            <p:cNvSpPr/>
            <p:nvPr/>
          </p:nvSpPr>
          <p:spPr>
            <a:xfrm flipV="1">
              <a:off x="2779474" y="3195222"/>
              <a:ext cx="651717" cy="249416"/>
            </a:xfrm>
            <a:prstGeom prst="rect">
              <a:avLst/>
            </a:prstGeom>
            <a:noFill/>
            <a:ln w="28575">
              <a:solidFill>
                <a:srgbClr val="72BE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EB06B67-90EC-9844-890A-5EB9E84BD808}"/>
                </a:ext>
              </a:extLst>
            </p:cNvPr>
            <p:cNvSpPr/>
            <p:nvPr/>
          </p:nvSpPr>
          <p:spPr>
            <a:xfrm flipV="1">
              <a:off x="2632023" y="5916956"/>
              <a:ext cx="525825" cy="218410"/>
            </a:xfrm>
            <a:prstGeom prst="rect">
              <a:avLst/>
            </a:prstGeom>
            <a:noFill/>
            <a:ln w="28575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70BD08F-DD7A-44AC-9EB2-7C1C48F90148}"/>
              </a:ext>
            </a:extLst>
          </p:cNvPr>
          <p:cNvGrpSpPr/>
          <p:nvPr/>
        </p:nvGrpSpPr>
        <p:grpSpPr>
          <a:xfrm>
            <a:off x="6631035" y="3909395"/>
            <a:ext cx="4546947" cy="2757451"/>
            <a:chOff x="5814381" y="2706366"/>
            <a:chExt cx="5282799" cy="3484852"/>
          </a:xfrm>
        </p:grpSpPr>
        <p:pic>
          <p:nvPicPr>
            <p:cNvPr id="11" name="Picture 2" descr="C:\Documents and Settings\Dr.Essam\My Documents\blockes\endocrine block\2014\fig\f4-u1.0-B978-1-4160-3675-3..50043-5..gr1a.jpg">
              <a:extLst>
                <a:ext uri="{FF2B5EF4-FFF2-40B4-BE49-F238E27FC236}">
                  <a16:creationId xmlns:a16="http://schemas.microsoft.com/office/drawing/2014/main" id="{093E306A-B7F6-9342-8AAB-8E52B1020C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814381" y="2706366"/>
              <a:ext cx="5248275" cy="3429000"/>
            </a:xfrm>
            <a:prstGeom prst="rect">
              <a:avLst/>
            </a:prstGeom>
            <a:noFill/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9675CC8-6DB3-834B-99FF-7A06C8386F2C}"/>
                </a:ext>
              </a:extLst>
            </p:cNvPr>
            <p:cNvSpPr/>
            <p:nvPr/>
          </p:nvSpPr>
          <p:spPr>
            <a:xfrm flipV="1">
              <a:off x="6051793" y="3501036"/>
              <a:ext cx="761713" cy="205815"/>
            </a:xfrm>
            <a:prstGeom prst="rect">
              <a:avLst/>
            </a:prstGeom>
            <a:noFill/>
            <a:ln w="28575">
              <a:solidFill>
                <a:srgbClr val="BB88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BA81DD-3032-0842-8102-18B72164D321}"/>
                </a:ext>
              </a:extLst>
            </p:cNvPr>
            <p:cNvSpPr/>
            <p:nvPr/>
          </p:nvSpPr>
          <p:spPr>
            <a:xfrm flipV="1">
              <a:off x="10578441" y="4607528"/>
              <a:ext cx="518739" cy="233768"/>
            </a:xfrm>
            <a:prstGeom prst="rect">
              <a:avLst/>
            </a:prstGeom>
            <a:noFill/>
            <a:ln w="28575">
              <a:solidFill>
                <a:srgbClr val="BB88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7B4FBC8-CE03-7241-B133-65AD9CFCBC9B}"/>
                </a:ext>
              </a:extLst>
            </p:cNvPr>
            <p:cNvSpPr/>
            <p:nvPr/>
          </p:nvSpPr>
          <p:spPr>
            <a:xfrm flipV="1">
              <a:off x="7647056" y="5908081"/>
              <a:ext cx="462332" cy="283137"/>
            </a:xfrm>
            <a:prstGeom prst="rect">
              <a:avLst/>
            </a:prstGeom>
            <a:noFill/>
            <a:ln w="28575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BF6942-7AA1-DE4D-92B8-943866758070}"/>
                </a:ext>
              </a:extLst>
            </p:cNvPr>
            <p:cNvSpPr/>
            <p:nvPr/>
          </p:nvSpPr>
          <p:spPr>
            <a:xfrm flipV="1">
              <a:off x="10620250" y="5374438"/>
              <a:ext cx="442408" cy="31217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223063-3724-4943-88DE-60994129488B}"/>
              </a:ext>
            </a:extLst>
          </p:cNvPr>
          <p:cNvCxnSpPr/>
          <p:nvPr/>
        </p:nvCxnSpPr>
        <p:spPr>
          <a:xfrm>
            <a:off x="1268929" y="2104511"/>
            <a:ext cx="1590040" cy="0"/>
          </a:xfrm>
          <a:prstGeom prst="line">
            <a:avLst/>
          </a:prstGeom>
          <a:ln w="28575">
            <a:solidFill>
              <a:srgbClr val="0D79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A5DB0FC-E765-4376-861F-DC5A6A61C635}"/>
              </a:ext>
            </a:extLst>
          </p:cNvPr>
          <p:cNvCxnSpPr/>
          <p:nvPr/>
        </p:nvCxnSpPr>
        <p:spPr>
          <a:xfrm>
            <a:off x="1268929" y="2456575"/>
            <a:ext cx="1476000" cy="0"/>
          </a:xfrm>
          <a:prstGeom prst="line">
            <a:avLst/>
          </a:prstGeom>
          <a:ln w="28575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28BAE53-D8FB-4FB8-A7CC-505E082C327D}"/>
              </a:ext>
            </a:extLst>
          </p:cNvPr>
          <p:cNvCxnSpPr/>
          <p:nvPr/>
        </p:nvCxnSpPr>
        <p:spPr>
          <a:xfrm>
            <a:off x="1268929" y="2794174"/>
            <a:ext cx="1476000" cy="0"/>
          </a:xfrm>
          <a:prstGeom prst="line">
            <a:avLst/>
          </a:prstGeom>
          <a:ln w="28575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3967945-A201-4966-927A-58A47A146828}"/>
              </a:ext>
            </a:extLst>
          </p:cNvPr>
          <p:cNvCxnSpPr/>
          <p:nvPr/>
        </p:nvCxnSpPr>
        <p:spPr>
          <a:xfrm>
            <a:off x="3383387" y="2104511"/>
            <a:ext cx="1800000" cy="0"/>
          </a:xfrm>
          <a:prstGeom prst="line">
            <a:avLst/>
          </a:prstGeom>
          <a:ln w="28575">
            <a:solidFill>
              <a:srgbClr val="8DCA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FF38311-CF8A-4DE8-A73F-DD28E310CAB0}"/>
              </a:ext>
            </a:extLst>
          </p:cNvPr>
          <p:cNvCxnSpPr/>
          <p:nvPr/>
        </p:nvCxnSpPr>
        <p:spPr>
          <a:xfrm>
            <a:off x="3248374" y="2451495"/>
            <a:ext cx="1368000" cy="0"/>
          </a:xfrm>
          <a:prstGeom prst="line">
            <a:avLst/>
          </a:prstGeom>
          <a:ln w="28575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681FA04-EA04-4DB0-A5EC-5BCF0AFE1E8B}"/>
              </a:ext>
            </a:extLst>
          </p:cNvPr>
          <p:cNvCxnSpPr/>
          <p:nvPr/>
        </p:nvCxnSpPr>
        <p:spPr>
          <a:xfrm>
            <a:off x="3289014" y="2798479"/>
            <a:ext cx="972000" cy="0"/>
          </a:xfrm>
          <a:prstGeom prst="line">
            <a:avLst/>
          </a:prstGeom>
          <a:ln w="28575">
            <a:solidFill>
              <a:srgbClr val="FED6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6AF51B7-6DBE-4AB3-ABEA-69254B54E943}"/>
              </a:ext>
            </a:extLst>
          </p:cNvPr>
          <p:cNvCxnSpPr/>
          <p:nvPr/>
        </p:nvCxnSpPr>
        <p:spPr>
          <a:xfrm>
            <a:off x="6835377" y="1682350"/>
            <a:ext cx="936000" cy="0"/>
          </a:xfrm>
          <a:prstGeom prst="line">
            <a:avLst/>
          </a:prstGeom>
          <a:ln w="28575">
            <a:solidFill>
              <a:srgbClr val="BB88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132C8C3-E818-413F-B6F3-BC2B93379A04}"/>
              </a:ext>
            </a:extLst>
          </p:cNvPr>
          <p:cNvCxnSpPr/>
          <p:nvPr/>
        </p:nvCxnSpPr>
        <p:spPr>
          <a:xfrm>
            <a:off x="7338949" y="2247186"/>
            <a:ext cx="1476000" cy="0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D898FC0-D4A6-4077-B015-59E0FBD81556}"/>
              </a:ext>
            </a:extLst>
          </p:cNvPr>
          <p:cNvCxnSpPr/>
          <p:nvPr/>
        </p:nvCxnSpPr>
        <p:spPr>
          <a:xfrm>
            <a:off x="7324138" y="2596436"/>
            <a:ext cx="11520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">
            <a:extLst>
              <a:ext uri="{FF2B5EF4-FFF2-40B4-BE49-F238E27FC236}">
                <a16:creationId xmlns:a16="http://schemas.microsoft.com/office/drawing/2014/main" id="{478FEE50-729D-452D-B7C8-16265BC1CC90}"/>
              </a:ext>
            </a:extLst>
          </p:cNvPr>
          <p:cNvSpPr txBox="1">
            <a:spLocks/>
          </p:cNvSpPr>
          <p:nvPr/>
        </p:nvSpPr>
        <p:spPr>
          <a:xfrm>
            <a:off x="625223" y="229709"/>
            <a:ext cx="10515600" cy="804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Suprarenal Glands:</a:t>
            </a:r>
            <a:r>
              <a:rPr lang="en-US" sz="3600" b="1" dirty="0"/>
              <a:t> Supply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AF520B-EF16-4692-A84A-F9223C6B7D3E}"/>
              </a:ext>
            </a:extLst>
          </p:cNvPr>
          <p:cNvSpPr txBox="1"/>
          <p:nvPr/>
        </p:nvSpPr>
        <p:spPr>
          <a:xfrm>
            <a:off x="7163183" y="2739909"/>
            <a:ext cx="3645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Right adrenal vein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 inferior vena cava</a:t>
            </a:r>
          </a:p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Left adrenal vein  left renal vein  inferior vena cava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2BF479-085E-4800-8410-ABF0785BD936}"/>
              </a:ext>
            </a:extLst>
          </p:cNvPr>
          <p:cNvSpPr txBox="1"/>
          <p:nvPr/>
        </p:nvSpPr>
        <p:spPr>
          <a:xfrm>
            <a:off x="923581" y="2912110"/>
            <a:ext cx="5140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92D050"/>
                </a:solidFill>
                <a:latin typeface="+mn-lt"/>
              </a:rPr>
              <a:t>The inferior phrenic and renal arteries are branches of the abdominal aorta.</a:t>
            </a:r>
          </a:p>
          <a:p>
            <a:r>
              <a:rPr lang="en-GB" sz="1200" dirty="0">
                <a:solidFill>
                  <a:srgbClr val="92D050"/>
                </a:solidFill>
                <a:latin typeface="+mn-lt"/>
              </a:rPr>
              <a:t>The inferior phrenic is paired on each side and supplies the diaphragm mainly.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D191EA7-C66D-46EE-82F5-4723828EE0F6}"/>
              </a:ext>
            </a:extLst>
          </p:cNvPr>
          <p:cNvSpPr txBox="1"/>
          <p:nvPr/>
        </p:nvSpPr>
        <p:spPr>
          <a:xfrm>
            <a:off x="6546815" y="3189872"/>
            <a:ext cx="5270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92D050"/>
                </a:solidFill>
                <a:latin typeface="+mn-lt"/>
              </a:rPr>
              <a:t>On the left side the renal vein receives left suprarenal vein and left gonadal vein.</a:t>
            </a:r>
          </a:p>
          <a:p>
            <a:r>
              <a:rPr lang="en-GB" sz="1200" dirty="0">
                <a:solidFill>
                  <a:srgbClr val="92D050"/>
                </a:solidFill>
                <a:latin typeface="+mn-lt"/>
              </a:rPr>
              <a:t>While on the right side the right suprarenal and right gonadal immediately drain into inferior vena cava</a:t>
            </a:r>
          </a:p>
        </p:txBody>
      </p:sp>
    </p:spTree>
    <p:extLst>
      <p:ext uri="{BB962C8B-B14F-4D97-AF65-F5344CB8AC3E}">
        <p14:creationId xmlns:p14="http://schemas.microsoft.com/office/powerpoint/2010/main" val="4044785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7400" y="2100996"/>
            <a:ext cx="6847720" cy="2246769"/>
          </a:xfrm>
          <a:prstGeom prst="rect">
            <a:avLst/>
          </a:prstGeom>
          <a:ln w="28575">
            <a:solidFill>
              <a:srgbClr val="FED67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000" b="1" i="1" dirty="0"/>
              <a:t>Nerve</a:t>
            </a:r>
            <a:r>
              <a:rPr lang="en-US" sz="2000" b="1" dirty="0"/>
              <a:t> </a:t>
            </a:r>
            <a:r>
              <a:rPr lang="en-US" sz="2000" b="1" i="1" dirty="0"/>
              <a:t>supply</a:t>
            </a:r>
            <a:r>
              <a:rPr lang="en-US" sz="2000" b="1" dirty="0"/>
              <a:t> </a:t>
            </a:r>
          </a:p>
          <a:p>
            <a:pPr algn="l"/>
            <a:endParaRPr lang="en-US" sz="2000" b="1" dirty="0"/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sz="2000" b="1" dirty="0"/>
              <a:t>Preganglionic</a:t>
            </a:r>
            <a:r>
              <a:rPr lang="en-US" sz="2000" dirty="0"/>
              <a:t> </a:t>
            </a:r>
            <a:r>
              <a:rPr lang="en-US" sz="2000" b="1" dirty="0"/>
              <a:t>sympathetic</a:t>
            </a:r>
            <a:r>
              <a:rPr lang="en-US" sz="2000" dirty="0"/>
              <a:t> fibers derived from the </a:t>
            </a:r>
            <a:r>
              <a:rPr lang="en-US" sz="2000" b="1" dirty="0"/>
              <a:t>splanchnic</a:t>
            </a:r>
            <a:r>
              <a:rPr lang="en-US" sz="2000" dirty="0"/>
              <a:t> nerves supply the glands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 Most of the nerves </a:t>
            </a:r>
            <a:r>
              <a:rPr lang="en-US" sz="2000" dirty="0">
                <a:solidFill>
                  <a:srgbClr val="92D050"/>
                </a:solidFill>
              </a:rPr>
              <a:t>(postganglionic)</a:t>
            </a:r>
            <a:r>
              <a:rPr lang="en-US" sz="2000" dirty="0"/>
              <a:t> end in the medulla of the gland.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7400" y="4742435"/>
            <a:ext cx="6847720" cy="1323439"/>
          </a:xfrm>
          <a:prstGeom prst="rect">
            <a:avLst/>
          </a:prstGeom>
          <a:ln w="28575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000" b="1" i="1" dirty="0"/>
              <a:t>Lymph Drainage</a:t>
            </a:r>
          </a:p>
          <a:p>
            <a:pPr algn="l"/>
            <a:endParaRPr lang="en-US" sz="2000" dirty="0"/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sz="2000" dirty="0"/>
              <a:t>The lymph drains into the </a:t>
            </a:r>
            <a:r>
              <a:rPr lang="en-US" sz="2000" b="1" dirty="0"/>
              <a:t>lateral aortic*</a:t>
            </a:r>
            <a:r>
              <a:rPr lang="en-US" sz="2000" dirty="0"/>
              <a:t> lymph nodes.</a:t>
            </a:r>
          </a:p>
          <a:p>
            <a:pPr algn="l"/>
            <a:r>
              <a:rPr lang="en-US" sz="2000" dirty="0">
                <a:solidFill>
                  <a:srgbClr val="92D050"/>
                </a:solidFill>
              </a:rPr>
              <a:t>*Also called paraaortic or lumbar lymph nodes.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2"/>
          <a:srcRect l="42093" t="27989" r="1801" b="13107"/>
          <a:stretch/>
        </p:blipFill>
        <p:spPr>
          <a:xfrm>
            <a:off x="8117114" y="740860"/>
            <a:ext cx="3673928" cy="32802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3"/>
          <a:srcRect l="45001" t="20239" r="2596" b="11169"/>
          <a:stretch/>
        </p:blipFill>
        <p:spPr>
          <a:xfrm>
            <a:off x="8117114" y="4064327"/>
            <a:ext cx="3541486" cy="249296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F3F0CAF-CF7B-4396-BC8D-45E2AD796960}"/>
              </a:ext>
            </a:extLst>
          </p:cNvPr>
          <p:cNvSpPr txBox="1">
            <a:spLocks/>
          </p:cNvSpPr>
          <p:nvPr/>
        </p:nvSpPr>
        <p:spPr>
          <a:xfrm>
            <a:off x="787400" y="382887"/>
            <a:ext cx="10515600" cy="132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Suprarenal Glands:</a:t>
            </a:r>
            <a:r>
              <a:rPr lang="en-US" sz="3600" b="1" dirty="0"/>
              <a:t> </a:t>
            </a:r>
          </a:p>
          <a:p>
            <a:r>
              <a:rPr lang="en-US" sz="3600" b="1" dirty="0"/>
              <a:t>Supply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09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2D89EE0-BD7E-41FD-AD37-63F4E59B3CDA}"/>
              </a:ext>
            </a:extLst>
          </p:cNvPr>
          <p:cNvSpPr txBox="1">
            <a:spLocks/>
          </p:cNvSpPr>
          <p:nvPr/>
        </p:nvSpPr>
        <p:spPr>
          <a:xfrm>
            <a:off x="625223" y="229708"/>
            <a:ext cx="10515600" cy="1450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Suprarenal Glands</a:t>
            </a:r>
          </a:p>
          <a:p>
            <a:r>
              <a:rPr lang="en-US" sz="3600" b="1" dirty="0"/>
              <a:t>Function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5876EE8-FB14-42B7-9C59-760FCCE0E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223" y="1848677"/>
            <a:ext cx="6454450" cy="4441288"/>
          </a:xfrm>
          <a:noFill/>
        </p:spPr>
        <p:txBody>
          <a:bodyPr/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The </a:t>
            </a:r>
            <a:r>
              <a:rPr lang="en-US" sz="2000" u="sng" dirty="0"/>
              <a:t>Cortex </a:t>
            </a:r>
            <a:r>
              <a:rPr lang="en-US" sz="2000" dirty="0"/>
              <a:t>of the suprarenal glands secretes hormones that include: </a:t>
            </a:r>
            <a:r>
              <a:rPr lang="en-US" sz="2000" dirty="0">
                <a:solidFill>
                  <a:srgbClr val="92D050"/>
                </a:solidFill>
              </a:rPr>
              <a:t>related to metabolism</a:t>
            </a:r>
          </a:p>
          <a:p>
            <a:pPr lvl="1">
              <a:defRPr/>
            </a:pPr>
            <a:r>
              <a:rPr lang="en-US" sz="2000" b="1" dirty="0"/>
              <a:t>Mineral corticoids</a:t>
            </a:r>
            <a:r>
              <a:rPr lang="en-US" sz="2000" dirty="0"/>
              <a:t>, which are concerned with the control of </a:t>
            </a:r>
            <a:r>
              <a:rPr lang="en-US" sz="2000" b="1" dirty="0"/>
              <a:t>fluid and electrolyte balance</a:t>
            </a:r>
          </a:p>
          <a:p>
            <a:pPr lvl="1">
              <a:defRPr/>
            </a:pPr>
            <a:r>
              <a:rPr lang="en-US" sz="2000" b="1" dirty="0" err="1"/>
              <a:t>Glucocorticoids</a:t>
            </a:r>
            <a:r>
              <a:rPr lang="en-US" sz="2000" dirty="0"/>
              <a:t>, which are concerned with the control of the </a:t>
            </a:r>
            <a:r>
              <a:rPr lang="en-US" sz="2000" b="1" dirty="0"/>
              <a:t>metabolism </a:t>
            </a:r>
            <a:r>
              <a:rPr lang="en-US" sz="2000" dirty="0"/>
              <a:t>of carbohydrates, fats, and proteins</a:t>
            </a:r>
          </a:p>
          <a:p>
            <a:pPr lvl="1">
              <a:defRPr/>
            </a:pPr>
            <a:r>
              <a:rPr lang="en-US" sz="2000" dirty="0">
                <a:solidFill>
                  <a:srgbClr val="C00000"/>
                </a:solidFill>
              </a:rPr>
              <a:t>Small amounts of </a:t>
            </a:r>
            <a:r>
              <a:rPr lang="en-US" sz="2000" b="1" dirty="0">
                <a:solidFill>
                  <a:srgbClr val="C00000"/>
                </a:solidFill>
              </a:rPr>
              <a:t>Sex hormones</a:t>
            </a:r>
            <a:r>
              <a:rPr lang="en-US" sz="2000" dirty="0">
                <a:solidFill>
                  <a:srgbClr val="C00000"/>
                </a:solidFill>
              </a:rPr>
              <a:t>, which probably play a role in the </a:t>
            </a:r>
            <a:r>
              <a:rPr lang="en-US" sz="2000" b="1" dirty="0">
                <a:solidFill>
                  <a:srgbClr val="C00000"/>
                </a:solidFill>
              </a:rPr>
              <a:t>prepubertal development </a:t>
            </a:r>
            <a:r>
              <a:rPr lang="en-US" sz="2000" dirty="0">
                <a:solidFill>
                  <a:srgbClr val="C00000"/>
                </a:solidFill>
              </a:rPr>
              <a:t>of the sex organs.</a:t>
            </a:r>
          </a:p>
          <a:p>
            <a:pPr marL="457200" lvl="1" indent="0">
              <a:buNone/>
              <a:defRPr/>
            </a:pPr>
            <a:r>
              <a:rPr lang="en-US" sz="2000" dirty="0"/>
              <a:t>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The </a:t>
            </a:r>
            <a:r>
              <a:rPr lang="en-US" sz="2000" u="sng" dirty="0"/>
              <a:t>Medulla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92D050"/>
                </a:solidFill>
              </a:rPr>
              <a:t>(related to stress) </a:t>
            </a:r>
            <a:r>
              <a:rPr lang="en-US" sz="2000" dirty="0"/>
              <a:t>of the suprarenal glands secretes the </a:t>
            </a:r>
            <a:r>
              <a:rPr lang="en-US" sz="2000" b="1" dirty="0"/>
              <a:t>catecholamines:</a:t>
            </a:r>
            <a:r>
              <a:rPr lang="en-US" sz="2000" dirty="0"/>
              <a:t> </a:t>
            </a:r>
            <a:r>
              <a:rPr lang="en-US" sz="2000" b="1" dirty="0"/>
              <a:t>epinephrine and norepinephrine</a:t>
            </a:r>
          </a:p>
          <a:p>
            <a:pPr>
              <a:buFont typeface="Arial" charset="0"/>
              <a:buChar char="•"/>
              <a:defRPr/>
            </a:pPr>
            <a:endParaRPr lang="en-US" sz="2000" dirty="0"/>
          </a:p>
        </p:txBody>
      </p:sp>
      <p:pic>
        <p:nvPicPr>
          <p:cNvPr id="9" name="Picture 2" descr="C:\Documents and Settings\Jamila\Desktop\images.jpg">
            <a:extLst>
              <a:ext uri="{FF2B5EF4-FFF2-40B4-BE49-F238E27FC236}">
                <a16:creationId xmlns:a16="http://schemas.microsoft.com/office/drawing/2014/main" id="{ABECD722-7602-4A66-AD62-5D2F25F5D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1247" y="1749286"/>
            <a:ext cx="4114800" cy="3886200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480FA5B-5FA0-422A-AABA-DAD302B8AB92}"/>
              </a:ext>
            </a:extLst>
          </p:cNvPr>
          <p:cNvSpPr/>
          <p:nvPr/>
        </p:nvSpPr>
        <p:spPr>
          <a:xfrm>
            <a:off x="625223" y="1818859"/>
            <a:ext cx="6620403" cy="3120888"/>
          </a:xfrm>
          <a:prstGeom prst="rect">
            <a:avLst/>
          </a:prstGeom>
          <a:noFill/>
          <a:ln w="28575">
            <a:solidFill>
              <a:srgbClr val="FED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A286F8-2811-4214-98DA-852B3C243162}"/>
              </a:ext>
            </a:extLst>
          </p:cNvPr>
          <p:cNvSpPr/>
          <p:nvPr/>
        </p:nvSpPr>
        <p:spPr>
          <a:xfrm>
            <a:off x="625223" y="5128593"/>
            <a:ext cx="6620403" cy="1161371"/>
          </a:xfrm>
          <a:prstGeom prst="rect">
            <a:avLst/>
          </a:prstGeom>
          <a:noFill/>
          <a:ln w="28575">
            <a:solidFill>
              <a:srgbClr val="FF8B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520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C1008B5-226D-D24A-82A0-27C164DB9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57706"/>
              </p:ext>
            </p:extLst>
          </p:nvPr>
        </p:nvGraphicFramePr>
        <p:xfrm>
          <a:off x="689708" y="584758"/>
          <a:ext cx="10812583" cy="60600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6993">
                  <a:extLst>
                    <a:ext uri="{9D8B030D-6E8A-4147-A177-3AD203B41FA5}">
                      <a16:colId xmlns:a16="http://schemas.microsoft.com/office/drawing/2014/main" val="4043743194"/>
                    </a:ext>
                  </a:extLst>
                </a:gridCol>
                <a:gridCol w="1516655">
                  <a:extLst>
                    <a:ext uri="{9D8B030D-6E8A-4147-A177-3AD203B41FA5}">
                      <a16:colId xmlns:a16="http://schemas.microsoft.com/office/drawing/2014/main" val="3292374714"/>
                    </a:ext>
                  </a:extLst>
                </a:gridCol>
                <a:gridCol w="3000342">
                  <a:extLst>
                    <a:ext uri="{9D8B030D-6E8A-4147-A177-3AD203B41FA5}">
                      <a16:colId xmlns:a16="http://schemas.microsoft.com/office/drawing/2014/main" val="2938167901"/>
                    </a:ext>
                  </a:extLst>
                </a:gridCol>
                <a:gridCol w="4978593">
                  <a:extLst>
                    <a:ext uri="{9D8B030D-6E8A-4147-A177-3AD203B41FA5}">
                      <a16:colId xmlns:a16="http://schemas.microsoft.com/office/drawing/2014/main" val="3931992173"/>
                    </a:ext>
                  </a:extLst>
                </a:gridCol>
              </a:tblGrid>
              <a:tr h="232772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Adrenal gland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727556"/>
                  </a:ext>
                </a:extLst>
              </a:tr>
              <a:tr h="669219">
                <a:tc gridSpan="4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latin typeface="+mn-lt"/>
                        </a:rPr>
                        <a:t>retroperitoneal</a:t>
                      </a:r>
                      <a:r>
                        <a:rPr lang="en-US" sz="1600" b="0" dirty="0">
                          <a:latin typeface="+mn-lt"/>
                        </a:rPr>
                        <a:t>.</a:t>
                      </a:r>
                      <a:endParaRPr lang="en-US" sz="1600" dirty="0"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+mn-lt"/>
                        </a:rPr>
                        <a:t>At the level of the last thoracic  vertebra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(T12).	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</a:rPr>
                        <a:t>Enclosed within the renal fascia.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40640"/>
                  </a:ext>
                </a:extLst>
              </a:tr>
              <a:tr h="232772"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</a:rPr>
                        <a:t>Right suprarenal gland </a:t>
                      </a:r>
                    </a:p>
                  </a:txBody>
                  <a:tcPr>
                    <a:solidFill>
                      <a:srgbClr val="CCECFF">
                        <a:alpha val="4392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</a:rPr>
                        <a:t>Left suprarenal gland</a:t>
                      </a:r>
                    </a:p>
                  </a:txBody>
                  <a:tcPr>
                    <a:solidFill>
                      <a:srgbClr val="FF9966">
                        <a:alpha val="3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762438"/>
                  </a:ext>
                </a:extLst>
              </a:tr>
              <a:tr h="23277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Shape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Pyramidal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Crescentic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358835"/>
                  </a:ext>
                </a:extLst>
              </a:tr>
              <a:tr h="29202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Location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Caps upper pole of</a:t>
                      </a:r>
                      <a:r>
                        <a:rPr lang="en-US" sz="1600" baseline="0" dirty="0">
                          <a:latin typeface="+mn-lt"/>
                        </a:rPr>
                        <a:t> the right kidney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Along the medial border from upper pole to </a:t>
                      </a:r>
                      <a:r>
                        <a:rPr lang="en-US" sz="1600" dirty="0" err="1">
                          <a:latin typeface="+mn-lt"/>
                        </a:rPr>
                        <a:t>hilus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298844"/>
                  </a:ext>
                </a:extLst>
              </a:tr>
              <a:tr h="523737">
                <a:tc rowSpan="3"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  <a:p>
                      <a:endParaRPr lang="en-US" sz="1600" dirty="0">
                        <a:latin typeface="+mn-lt"/>
                      </a:endParaRPr>
                    </a:p>
                    <a:p>
                      <a:endParaRPr lang="en-US" sz="1600" dirty="0">
                        <a:latin typeface="+mn-lt"/>
                      </a:endParaRPr>
                    </a:p>
                    <a:p>
                      <a:endParaRPr lang="en-US" sz="1600" dirty="0">
                        <a:latin typeface="+mn-lt"/>
                      </a:endParaRPr>
                    </a:p>
                    <a:p>
                      <a:r>
                        <a:rPr lang="en-US" sz="1600" dirty="0">
                          <a:latin typeface="+mn-lt"/>
                        </a:rPr>
                        <a:t>Relation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Anterior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+mn-lt"/>
                        </a:rPr>
                        <a:t>right lobe of liver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+mn-lt"/>
                        </a:rPr>
                        <a:t>IVC</a:t>
                      </a:r>
                    </a:p>
                  </a:txBody>
                  <a:tcPr>
                    <a:solidFill>
                      <a:srgbClr val="E9F7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+mn-lt"/>
                        </a:rPr>
                        <a:t>Pancreas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+mn-lt"/>
                        </a:rPr>
                        <a:t>Lesser sac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+mn-lt"/>
                        </a:rPr>
                        <a:t>Stomach</a:t>
                      </a:r>
                    </a:p>
                  </a:txBody>
                  <a:tcPr>
                    <a:solidFill>
                      <a:srgbClr val="FFD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929704"/>
                  </a:ext>
                </a:extLst>
              </a:tr>
              <a:tr h="378254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Posterior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diaphragm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036987"/>
                  </a:ext>
                </a:extLst>
              </a:tr>
              <a:tr h="292028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inferior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dirty="0">
                          <a:latin typeface="+mn-lt"/>
                        </a:rPr>
                        <a:t>celiac plexus </a:t>
                      </a:r>
                      <a:r>
                        <a:rPr lang="en-US" sz="1600" baseline="0" dirty="0">
                          <a:latin typeface="+mn-lt"/>
                        </a:rPr>
                        <a:t> &amp; </a:t>
                      </a:r>
                      <a:r>
                        <a:rPr lang="en-US" sz="1600" dirty="0">
                          <a:latin typeface="+mn-lt"/>
                        </a:rPr>
                        <a:t>ganglia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629772"/>
                  </a:ext>
                </a:extLst>
              </a:tr>
              <a:tr h="52373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Blood supply</a:t>
                      </a:r>
                    </a:p>
                  </a:txBody>
                  <a:tcPr>
                    <a:solidFill>
                      <a:srgbClr val="FF0000">
                        <a:alpha val="34902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+mn-lt"/>
                        </a:rPr>
                        <a:t>Superior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600" dirty="0">
                          <a:latin typeface="+mn-lt"/>
                        </a:rPr>
                        <a:t>suprarenal from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600" dirty="0">
                          <a:latin typeface="+mn-lt"/>
                        </a:rPr>
                        <a:t>inferior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600" dirty="0">
                          <a:latin typeface="+mn-lt"/>
                        </a:rPr>
                        <a:t>phrenic artery.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+mn-lt"/>
                        </a:rPr>
                        <a:t>Middle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600" dirty="0">
                          <a:latin typeface="+mn-lt"/>
                        </a:rPr>
                        <a:t>suprarenal from abdominal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600" dirty="0">
                          <a:latin typeface="+mn-lt"/>
                        </a:rPr>
                        <a:t>aorta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+mn-lt"/>
                        </a:rPr>
                        <a:t>Inferior suprarenal from renal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600" dirty="0">
                          <a:latin typeface="+mn-lt"/>
                        </a:rPr>
                        <a:t>artery.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247102"/>
                  </a:ext>
                </a:extLst>
              </a:tr>
              <a:tr h="37825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Lymph drainage </a:t>
                      </a:r>
                    </a:p>
                  </a:txBody>
                  <a:tcPr>
                    <a:solidFill>
                      <a:srgbClr val="006600">
                        <a:alpha val="38824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Lateral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600" dirty="0">
                          <a:latin typeface="+mn-lt"/>
                        </a:rPr>
                        <a:t>aortic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600" dirty="0">
                          <a:latin typeface="+mn-lt"/>
                        </a:rPr>
                        <a:t>lymph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600" dirty="0">
                          <a:latin typeface="+mn-lt"/>
                        </a:rPr>
                        <a:t>nodes.	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410665"/>
                  </a:ext>
                </a:extLst>
              </a:tr>
              <a:tr h="37825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Venous drainage</a:t>
                      </a:r>
                    </a:p>
                  </a:txBody>
                  <a:tcPr>
                    <a:solidFill>
                      <a:srgbClr val="0099FF">
                        <a:alpha val="27843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Right adrenal vein drain into</a:t>
                      </a:r>
                      <a:r>
                        <a:rPr lang="en-US" sz="1600" baseline="0" dirty="0">
                          <a:latin typeface="+mn-lt"/>
                        </a:rPr>
                        <a:t> IVC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Left adrenal vein drain into left renal artery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255295"/>
                  </a:ext>
                </a:extLst>
              </a:tr>
              <a:tr h="37825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Nerve supply</a:t>
                      </a:r>
                    </a:p>
                  </a:txBody>
                  <a:tcPr>
                    <a:solidFill>
                      <a:srgbClr val="FFCC00">
                        <a:alpha val="34902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Preganglionic sympathetic fibers from splanchnic nerve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93761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46431" y="123093"/>
            <a:ext cx="2672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03177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atomy" id="{6C3A8FFE-7141-47B9-9213-9895C7E1A432}" vid="{088974C7-7BA9-4A38-9875-23F266899E6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Anatomy</Template>
  <TotalTime>2488</TotalTime>
  <Words>1296</Words>
  <Application>Microsoft Office PowerPoint</Application>
  <PresentationFormat>Widescreen</PresentationFormat>
  <Paragraphs>231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</vt:lpstr>
      <vt:lpstr>Times New Roman</vt:lpstr>
      <vt:lpstr>Wingdings</vt:lpstr>
      <vt:lpstr>Arial</vt:lpstr>
      <vt:lpstr>Symbol</vt:lpstr>
      <vt:lpstr>Courier New</vt:lpstr>
      <vt:lpstr>Calibri Light</vt:lpstr>
      <vt:lpstr>Office Theme</vt:lpstr>
      <vt:lpstr>Anatomy of Adrenal Glands</vt:lpstr>
      <vt:lpstr>Objectives</vt:lpstr>
      <vt:lpstr>Suprarenal gland (also called adrenal gland:الغدة الكظرية  )</vt:lpstr>
      <vt:lpstr>Suprarenal gland (also called adrenal gland:الغدة الكظرية  )</vt:lpstr>
      <vt:lpstr>Right and Left Suprarenal Glands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000</dc:title>
  <dc:creator>Jawaher AbdulMohsen</dc:creator>
  <cp:lastModifiedBy>Jawaher</cp:lastModifiedBy>
  <cp:revision>86</cp:revision>
  <dcterms:created xsi:type="dcterms:W3CDTF">2017-04-30T17:35:08Z</dcterms:created>
  <dcterms:modified xsi:type="dcterms:W3CDTF">2018-02-14T05:29:50Z</dcterms:modified>
</cp:coreProperties>
</file>