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5" r:id="rId1"/>
  </p:sldMasterIdLst>
  <p:notesMasterIdLst>
    <p:notesMasterId r:id="rId13"/>
  </p:notesMasterIdLst>
  <p:sldIdLst>
    <p:sldId id="273" r:id="rId2"/>
    <p:sldId id="29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9" r:id="rId11"/>
    <p:sldId id="298" r:id="rId12"/>
  </p:sldIdLst>
  <p:sldSz cx="12192000" cy="68580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D9D9D9"/>
    <a:srgbClr val="990099"/>
    <a:srgbClr val="BB889D"/>
    <a:srgbClr val="CC6600"/>
    <a:srgbClr val="CC3399"/>
    <a:srgbClr val="FED163"/>
    <a:srgbClr val="92D050"/>
    <a:srgbClr val="EA7274"/>
    <a:srgbClr val="72B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4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docs.google.com/presentation/d/1cGR_vnaAR9JbrqCksz1WDPouMCtR65pLMnYu111cGh4/edit?usp=sharing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hyperlink" Target="https://docs.google.com/forms/d/e/1FAIpQLSe5fXv00313pt-bu_7cteBdzQAoHkhw6R86sJUYg-L2qalpWA/viewform?usp=sf_link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455965" y="5524746"/>
            <a:ext cx="7758953" cy="9153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44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Anatomy of the Pancreas</a:t>
            </a:r>
            <a:endParaRPr lang="en-GB" sz="5400" kern="12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536534" y="5392689"/>
            <a:ext cx="2766400" cy="1272143"/>
            <a:chOff x="8563428" y="5284999"/>
            <a:chExt cx="2766400" cy="1272143"/>
          </a:xfrm>
        </p:grpSpPr>
        <p:sp>
          <p:nvSpPr>
            <p:cNvPr id="9" name="TextBox 8"/>
            <p:cNvSpPr txBox="1"/>
            <p:nvPr/>
          </p:nvSpPr>
          <p:spPr>
            <a:xfrm>
              <a:off x="8563428" y="5284999"/>
              <a:ext cx="2766400" cy="1272143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C00000"/>
                  </a:solidFill>
                </a:rPr>
                <a:t>Important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48773" y="6460974"/>
            <a:ext cx="6944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Please view our </a:t>
            </a:r>
            <a:r>
              <a:rPr lang="en-US" sz="1600" dirty="0">
                <a:latin typeface="+mn-lt"/>
                <a:hlinkClick r:id="rId3"/>
              </a:rPr>
              <a:t>Editing File</a:t>
            </a:r>
            <a:r>
              <a:rPr lang="en-US" sz="1600" dirty="0">
                <a:latin typeface="+mn-lt"/>
              </a:rPr>
              <a:t> before studying this lecture to check for any changes.</a:t>
            </a:r>
            <a:endParaRPr lang="en-GB" sz="160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27112"/>
            <a:ext cx="12192000" cy="5212320"/>
            <a:chOff x="0" y="127112"/>
            <a:chExt cx="12192000" cy="5212320"/>
          </a:xfrm>
        </p:grpSpPr>
        <p:pic>
          <p:nvPicPr>
            <p:cNvPr id="85" name="Shape 85" descr="Image result for ‫بسم الله الرحمن الرحيم‬‎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91554" y="127112"/>
              <a:ext cx="3669927" cy="361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6" b="33122"/>
            <a:stretch/>
          </p:blipFill>
          <p:spPr>
            <a:xfrm>
              <a:off x="0" y="562574"/>
              <a:ext cx="12192000" cy="469329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866744" y="377261"/>
              <a:ext cx="2946400" cy="49621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6" name="Picture 2" descr="#Med436 - KSU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8"/>
            <a:stretch/>
          </p:blipFill>
          <p:spPr bwMode="auto">
            <a:xfrm>
              <a:off x="8308002" y="2103341"/>
              <a:ext cx="1920882" cy="175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4" t="11343" r="9894" b="25826"/>
            <a:stretch/>
          </p:blipFill>
          <p:spPr>
            <a:xfrm>
              <a:off x="8379502" y="377261"/>
              <a:ext cx="1835935" cy="186235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E11C34B-6EB2-4B37-A1CC-04B44E93D7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98" y="3780381"/>
            <a:ext cx="1564729" cy="13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18" y="70172"/>
            <a:ext cx="10515600" cy="66278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446" y="739364"/>
            <a:ext cx="6139624" cy="55024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600" dirty="0"/>
              <a:t>Q1- Which part of the pancreas is drained by the splenic vein?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600" dirty="0"/>
              <a:t>A. Head    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600" dirty="0"/>
              <a:t>B. Body       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600" dirty="0"/>
              <a:t>C. Tail         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600" dirty="0"/>
              <a:t>D. both B&amp;C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600" dirty="0"/>
              <a:t>Q2- Which of the following is related posteriorly to the body of pancreas?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600" dirty="0"/>
              <a:t>A. Splenic artery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600" dirty="0"/>
              <a:t>B. Splenic vein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600" dirty="0"/>
              <a:t>C. Stomach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600" dirty="0"/>
              <a:t>D. Transverse colon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600" dirty="0"/>
              <a:t>Q3- Tail of pancreas lies at the level of?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600" dirty="0"/>
              <a:t>A. L3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600" dirty="0"/>
              <a:t>B. T11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600" dirty="0"/>
              <a:t>C. L1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600" dirty="0"/>
              <a:t>D. T12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274350" y="719486"/>
            <a:ext cx="5692361" cy="567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>
                <a:latin typeface="+mn-lt"/>
              </a:rPr>
              <a:t>Q4- Which one of these arteries does NOT supply the neck of the pancreas ?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latin typeface="+mn-lt"/>
              </a:rPr>
              <a:t>A. Celiac Trunk 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latin typeface="+mn-lt"/>
                <a:sym typeface="Wingdings" pitchFamily="2" charset="2"/>
              </a:rPr>
              <a:t>B. Superior pancreatic duodenal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latin typeface="+mn-lt"/>
                <a:sym typeface="Wingdings" pitchFamily="2" charset="2"/>
              </a:rPr>
              <a:t>C. Splenic Artery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D. Superior mesenteric</a:t>
            </a:r>
            <a:endParaRPr lang="en-US" sz="1600" dirty="0">
              <a:latin typeface="+mn-lt"/>
              <a:sym typeface="Wingdings" pitchFamily="2" charset="2"/>
            </a:endParaRPr>
          </a:p>
          <a:p>
            <a:pPr marL="514350" indent="-514350">
              <a:spcBef>
                <a:spcPts val="300"/>
              </a:spcBef>
              <a:buAutoNum type="alphaUcPeriod"/>
            </a:pPr>
            <a:endParaRPr lang="en-US" sz="1600" dirty="0">
              <a:latin typeface="+mn-lt"/>
            </a:endParaRPr>
          </a:p>
          <a:p>
            <a:pPr>
              <a:spcBef>
                <a:spcPts val="300"/>
              </a:spcBef>
            </a:pPr>
            <a:r>
              <a:rPr lang="en-US" sz="1600" dirty="0">
                <a:latin typeface="+mn-lt"/>
              </a:rPr>
              <a:t>Q5- The stomach is separated from the tail of pancreas anteriorly by which one of the following ?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latin typeface="+mn-lt"/>
              </a:rPr>
              <a:t>A. Greater omentum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latin typeface="+mn-lt"/>
              </a:rPr>
              <a:t>B. Lesser omentum 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latin typeface="+mn-lt"/>
              </a:rPr>
              <a:t>C. Greater sac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latin typeface="+mn-lt"/>
              </a:rPr>
              <a:t>D. Lesser sac</a:t>
            </a:r>
          </a:p>
          <a:p>
            <a:pPr>
              <a:spcBef>
                <a:spcPts val="300"/>
              </a:spcBef>
            </a:pPr>
            <a:endParaRPr lang="en-US" sz="1600" dirty="0">
              <a:latin typeface="+mn-lt"/>
            </a:endParaRPr>
          </a:p>
          <a:p>
            <a:pPr>
              <a:spcBef>
                <a:spcPts val="300"/>
              </a:spcBef>
            </a:pPr>
            <a:r>
              <a:rPr lang="en-US" sz="1600" dirty="0">
                <a:latin typeface="+mn-lt"/>
              </a:rPr>
              <a:t>Q6- T</a:t>
            </a:r>
            <a:r>
              <a:rPr lang="en-GB" sz="1600" dirty="0">
                <a:latin typeface="+mn-lt"/>
              </a:rPr>
              <a:t>he confluence (beginning) of the Portal Vein beg?</a:t>
            </a:r>
            <a:endParaRPr lang="en-US" sz="1600" dirty="0">
              <a:latin typeface="+mn-lt"/>
            </a:endParaRPr>
          </a:p>
          <a:p>
            <a:pPr>
              <a:spcBef>
                <a:spcPts val="300"/>
              </a:spcBef>
            </a:pPr>
            <a:r>
              <a:rPr lang="en-US" sz="1600" dirty="0">
                <a:latin typeface="+mn-lt"/>
              </a:rPr>
              <a:t>A. Body 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latin typeface="+mn-lt"/>
              </a:rPr>
              <a:t>B. Tail 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latin typeface="+mn-lt"/>
              </a:rPr>
              <a:t>C. Neck 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latin typeface="+mn-lt"/>
              </a:rPr>
              <a:t>D. Uncinate process</a:t>
            </a:r>
          </a:p>
          <a:p>
            <a:pPr>
              <a:spcBef>
                <a:spcPts val="300"/>
              </a:spcBef>
            </a:pPr>
            <a:endParaRPr lang="en-US" sz="1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3749" y="6440557"/>
            <a:ext cx="6466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Answers:          1. D,            2. B,           3. D,        4. C,            5. D,             6. C</a:t>
            </a:r>
          </a:p>
        </p:txBody>
      </p:sp>
    </p:spTree>
    <p:extLst>
      <p:ext uri="{BB962C8B-B14F-4D97-AF65-F5344CB8AC3E}">
        <p14:creationId xmlns:p14="http://schemas.microsoft.com/office/powerpoint/2010/main" val="864867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744686" y="611846"/>
            <a:ext cx="3969657" cy="166070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sz="2600" i="1" dirty="0">
                <a:solidFill>
                  <a:schemeClr val="tx1"/>
                </a:solidFill>
                <a:latin typeface="Calibri" panose="020F0502020204030204" pitchFamily="34" charset="0"/>
              </a:rPr>
              <a:t>Leaders:</a:t>
            </a:r>
            <a:endParaRPr lang="en-GB" sz="26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sz="2600" dirty="0" err="1">
                <a:solidFill>
                  <a:schemeClr val="tx1"/>
                </a:solidFill>
                <a:latin typeface="Calibri" panose="020F0502020204030204" pitchFamily="34" charset="0"/>
              </a:rPr>
              <a:t>Nawaf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latin typeface="Calibri" panose="020F0502020204030204" pitchFamily="34" charset="0"/>
              </a:rPr>
              <a:t>AlKhudairy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177800" indent="0">
              <a:buNone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Jawaher Abanumy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7714343" y="611846"/>
            <a:ext cx="44776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i="1" dirty="0">
                <a:latin typeface="Calibri" panose="020F0502020204030204" pitchFamily="34" charset="0"/>
              </a:rPr>
              <a:t>Members: </a:t>
            </a: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</a:rPr>
              <a:t>Hamad </a:t>
            </a:r>
            <a:r>
              <a:rPr lang="en-US" sz="2600" dirty="0" err="1">
                <a:latin typeface="Calibri" panose="020F0502020204030204" pitchFamily="34" charset="0"/>
              </a:rPr>
              <a:t>alkhudairy</a:t>
            </a:r>
            <a:endParaRPr lang="en-US" sz="2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</a:rPr>
              <a:t>Majed </a:t>
            </a:r>
            <a:r>
              <a:rPr lang="en-US" sz="2600" dirty="0" err="1">
                <a:latin typeface="Calibri" panose="020F0502020204030204" pitchFamily="34" charset="0"/>
              </a:rPr>
              <a:t>alzain</a:t>
            </a:r>
            <a:endParaRPr lang="en-US" sz="2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</a:rPr>
              <a:t>Mohammed </a:t>
            </a:r>
            <a:r>
              <a:rPr lang="en-US" sz="2600" dirty="0" err="1">
                <a:latin typeface="Calibri" panose="020F0502020204030204" pitchFamily="34" charset="0"/>
              </a:rPr>
              <a:t>habib</a:t>
            </a:r>
            <a:endParaRPr lang="en-US" sz="2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</a:rPr>
              <a:t>Talal </a:t>
            </a:r>
            <a:r>
              <a:rPr lang="en-US" sz="2600" dirty="0" err="1">
                <a:latin typeface="Calibri" panose="020F0502020204030204" pitchFamily="34" charset="0"/>
              </a:rPr>
              <a:t>alhoqail</a:t>
            </a:r>
            <a:r>
              <a:rPr lang="en-US" sz="2600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600" dirty="0" err="1">
                <a:latin typeface="Calibri" panose="020F0502020204030204" pitchFamily="34" charset="0"/>
              </a:rPr>
              <a:t>Abdulaziz</a:t>
            </a:r>
            <a:r>
              <a:rPr lang="en-US" sz="2600" dirty="0">
                <a:latin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</a:rPr>
              <a:t>alsalman</a:t>
            </a:r>
            <a:endParaRPr lang="en-US" sz="2600" dirty="0"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i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7988670" y="5301508"/>
            <a:ext cx="3969657" cy="133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i="1" dirty="0">
                <a:latin typeface="Calibri" panose="020F0502020204030204" pitchFamily="34" charset="0"/>
              </a:rPr>
              <a:t>References:</a:t>
            </a:r>
            <a:endParaRPr lang="en-GB" sz="1800" i="1" dirty="0">
              <a:latin typeface="Calibri" panose="020F0502020204030204" pitchFamily="34" charset="0"/>
            </a:endParaRP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800" dirty="0">
                <a:latin typeface="Calibri" panose="020F0502020204030204" pitchFamily="34" charset="0"/>
              </a:rPr>
              <a:t>1- Girls’ &amp; Boys’ Slides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2- Greys Anatomy for Students 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3- TeachMeAnatomy.com</a:t>
            </a:r>
            <a:endParaRPr lang="en-GB" sz="1800" dirty="0">
              <a:latin typeface="Calibri" panose="020F05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60824" y="5052922"/>
            <a:ext cx="3926752" cy="1538019"/>
            <a:chOff x="3960824" y="4605659"/>
            <a:chExt cx="3926752" cy="1538019"/>
          </a:xfrm>
        </p:grpSpPr>
        <p:grpSp>
          <p:nvGrpSpPr>
            <p:cNvPr id="25" name="Group 24"/>
            <p:cNvGrpSpPr/>
            <p:nvPr/>
          </p:nvGrpSpPr>
          <p:grpSpPr>
            <a:xfrm>
              <a:off x="4003978" y="4770823"/>
              <a:ext cx="3883598" cy="1372855"/>
              <a:chOff x="2927787" y="3661466"/>
              <a:chExt cx="3883598" cy="137285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446711" y="4153307"/>
                <a:ext cx="3364674" cy="384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900" i="1" dirty="0">
                    <a:solidFill>
                      <a:srgbClr val="7BBF26"/>
                    </a:solidFill>
                    <a:latin typeface="+mn-lt"/>
                  </a:rPr>
                  <a:t>anatomyteam436@gmail.com</a:t>
                </a:r>
                <a:endParaRPr lang="en-GB" sz="1900" i="1" dirty="0">
                  <a:solidFill>
                    <a:srgbClr val="7BBF26"/>
                  </a:solidFill>
                  <a:latin typeface="+mn-lt"/>
                </a:endParaRPr>
              </a:p>
            </p:txBody>
          </p:sp>
          <p:pic>
            <p:nvPicPr>
              <p:cNvPr id="29" name="Picture 2" descr="https://d30y9cdsu7xlg0.cloudfront.net/png/12462-200.pn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7787" y="4113946"/>
                <a:ext cx="448054" cy="4480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 descr="Image result for twitter ico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2501" y="4623295"/>
                <a:ext cx="393116" cy="3931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3446711" y="4649600"/>
                <a:ext cx="3364674" cy="384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900" i="1" dirty="0">
                    <a:solidFill>
                      <a:srgbClr val="55ACEE"/>
                    </a:solidFill>
                    <a:latin typeface="+mn-lt"/>
                  </a:rPr>
                  <a:t>@anatomy436</a:t>
                </a:r>
                <a:endParaRPr lang="en-GB" sz="1900" i="1" dirty="0">
                  <a:solidFill>
                    <a:srgbClr val="55ACEE"/>
                  </a:solidFill>
                  <a:latin typeface="+mn-lt"/>
                </a:endParaRPr>
              </a:p>
            </p:txBody>
          </p:sp>
          <p:sp>
            <p:nvSpPr>
              <p:cNvPr id="32" name="TextBox 31">
                <a:hlinkClick r:id="rId5"/>
              </p:cNvPr>
              <p:cNvSpPr txBox="1"/>
              <p:nvPr/>
            </p:nvSpPr>
            <p:spPr>
              <a:xfrm>
                <a:off x="3446711" y="3661466"/>
                <a:ext cx="3364674" cy="384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900" i="1" dirty="0">
                    <a:solidFill>
                      <a:srgbClr val="4D0082"/>
                    </a:solidFill>
                    <a:latin typeface="+mn-lt"/>
                  </a:rPr>
                  <a:t>Feedback</a:t>
                </a:r>
                <a:endParaRPr lang="en-GB" sz="1900" i="1" dirty="0">
                  <a:solidFill>
                    <a:srgbClr val="4D0082"/>
                  </a:solidFill>
                  <a:latin typeface="+mn-lt"/>
                </a:endParaRPr>
              </a:p>
            </p:txBody>
          </p:sp>
        </p:grpSp>
        <p:pic>
          <p:nvPicPr>
            <p:cNvPr id="24" name="Picture 2" descr="Image result for google form icon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24" y="4605659"/>
              <a:ext cx="559076" cy="561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9882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r>
              <a:rPr lang="en-US" i="1" dirty="0"/>
              <a:t>Objectives</a:t>
            </a:r>
            <a:endParaRPr lang="en-GB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12235"/>
            <a:ext cx="10515600" cy="4750453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24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98726A25-A25B-4A5E-BA32-7DD660ABFF9F}"/>
              </a:ext>
            </a:extLst>
          </p:cNvPr>
          <p:cNvSpPr txBox="1">
            <a:spLocks/>
          </p:cNvSpPr>
          <p:nvPr/>
        </p:nvSpPr>
        <p:spPr>
          <a:xfrm>
            <a:off x="838199" y="1512235"/>
            <a:ext cx="10681253" cy="3562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/>
              <a:t>At the end of the lecture, the students should be able to describe the:</a:t>
            </a:r>
          </a:p>
          <a:p>
            <a:pPr marL="447675" indent="-447675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anatomical view of the pancreas regarding ; </a:t>
            </a:r>
            <a:r>
              <a:rPr lang="en-US" u="sng" dirty="0"/>
              <a:t>location</a:t>
            </a:r>
            <a:r>
              <a:rPr lang="en-US" dirty="0"/>
              <a:t>, parts </a:t>
            </a:r>
            <a:r>
              <a:rPr lang="en-US" u="sng" dirty="0"/>
              <a:t>relations</a:t>
            </a:r>
            <a:r>
              <a:rPr lang="en-US" dirty="0"/>
              <a:t>, </a:t>
            </a:r>
            <a:r>
              <a:rPr lang="en-US" u="sng" dirty="0"/>
              <a:t>ducts.</a:t>
            </a:r>
          </a:p>
          <a:p>
            <a:pPr marL="447675" indent="-447675">
              <a:buFont typeface="Wingdings" panose="05000000000000000000" pitchFamily="2" charset="2"/>
              <a:buChar char="ü"/>
              <a:defRPr/>
            </a:pPr>
            <a:r>
              <a:rPr lang="en-US" u="sng" dirty="0"/>
              <a:t>Arterial</a:t>
            </a:r>
            <a:r>
              <a:rPr lang="en-US" dirty="0"/>
              <a:t> supply &amp; </a:t>
            </a:r>
            <a:r>
              <a:rPr lang="en-US" u="sng" dirty="0"/>
              <a:t>Venous</a:t>
            </a:r>
            <a:r>
              <a:rPr lang="en-US" dirty="0"/>
              <a:t> drainage. </a:t>
            </a:r>
          </a:p>
          <a:p>
            <a:pPr marL="447675" indent="-447675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</a:t>
            </a:r>
            <a:r>
              <a:rPr lang="en-US" u="sng" dirty="0"/>
              <a:t>nerve supply</a:t>
            </a:r>
            <a:r>
              <a:rPr lang="en-US" dirty="0"/>
              <a:t> and </a:t>
            </a:r>
            <a:r>
              <a:rPr lang="en-US" u="sng" dirty="0"/>
              <a:t>lymph drainage.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5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9E8DB7C3-90A6-408B-A961-EEA6711ECD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897861"/>
              </p:ext>
            </p:extLst>
          </p:nvPr>
        </p:nvGraphicFramePr>
        <p:xfrm>
          <a:off x="641073" y="651855"/>
          <a:ext cx="4974536" cy="5200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76">
                  <a:extLst>
                    <a:ext uri="{9D8B030D-6E8A-4147-A177-3AD203B41FA5}">
                      <a16:colId xmlns:a16="http://schemas.microsoft.com/office/drawing/2014/main" val="4179321185"/>
                    </a:ext>
                  </a:extLst>
                </a:gridCol>
              </a:tblGrid>
              <a:tr h="395940">
                <a:tc>
                  <a:txBody>
                    <a:bodyPr/>
                    <a:lstStyle/>
                    <a:p>
                      <a:pPr algn="ctr"/>
                      <a:endParaRPr lang="en-US" sz="1800" b="1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Pancreas</a:t>
                      </a:r>
                    </a:p>
                  </a:txBody>
                  <a:tcPr>
                    <a:solidFill>
                      <a:srgbClr val="FED1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32921"/>
                  </a:ext>
                </a:extLst>
              </a:tr>
              <a:tr h="1847805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+mn-lt"/>
                        </a:rPr>
                        <a:t>Introduction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buFont typeface="Arial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is an elongated soft pinkish structure (60-100) gram in weight &amp;  (6-10) inch in length </a:t>
                      </a:r>
                    </a:p>
                    <a:p>
                      <a:pPr marL="285750" indent="-285750" eaLnBrk="1" hangingPunct="1">
                        <a:buFont typeface="Arial"/>
                        <a:buChar char="•"/>
                      </a:pPr>
                      <a:r>
                        <a:rPr lang="en-US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Why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it 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Lobulated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285750" indent="-285750" eaLnBrk="1" hangingPunct="1">
                        <a:buFont typeface="Arial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Because it is surrounded by a fibrous tissue capsule from which septa pass into the gland and  divide it  into lobes.</a:t>
                      </a:r>
                    </a:p>
                    <a:p>
                      <a:pPr marL="285750" indent="-285750" eaLnBrk="1" hangingPunct="1">
                        <a:buFont typeface="Arial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lobes (</a:t>
                      </a:r>
                      <a:r>
                        <a:rPr lang="en-GB" sz="14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فصوص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are divided into lobules (</a:t>
                      </a:r>
                      <a:r>
                        <a:rPr lang="ar-AE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فصيصات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 eaLnBrk="1" hangingPunct="1">
                        <a:buFont typeface="Arial"/>
                        <a:buNone/>
                      </a:pPr>
                      <a:r>
                        <a:rPr lang="en-US" sz="1400" b="0" dirty="0">
                          <a:solidFill>
                            <a:srgbClr val="92D050"/>
                          </a:solidFill>
                        </a:rPr>
                        <a:t>Lobulated structures are hard to manage during surgery.</a:t>
                      </a:r>
                      <a:endParaRPr lang="en-US" sz="1600" b="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FFF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+mn-lt"/>
                        </a:rPr>
                        <a:t>Location 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Arial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is a </a:t>
                      </a: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Retro-Peritoneal*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structure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85750" indent="-285750" algn="l" defTabSz="457200" rtl="0" eaLnBrk="1" latinLnBrk="0" hangingPunct="1">
                        <a:buFont typeface="Arial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lies on the posterior abdominal wall in the: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Epigastrium &amp; Left upper quadrant of the abdomen.</a:t>
                      </a:r>
                    </a:p>
                    <a:p>
                      <a:pPr marL="285750" indent="-285750" algn="l" defTabSz="457200" rtl="0" eaLnBrk="1" latinLnBrk="0" hangingPunct="1">
                        <a:buFont typeface="Arial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extends in a transverse oblique direction at the </a:t>
                      </a:r>
                      <a:r>
                        <a:rPr lang="en-US" sz="1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transpyloric plane (1st lumbar vertebral)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 the concavity of the duodenum on the right to the spleen on the left.</a:t>
                      </a:r>
                    </a:p>
                  </a:txBody>
                  <a:tcPr>
                    <a:solidFill>
                      <a:srgbClr val="FFF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52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Parts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Head</a:t>
                      </a:r>
                    </a:p>
                    <a:p>
                      <a:pPr marL="342900" indent="-3429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Neck</a:t>
                      </a:r>
                    </a:p>
                    <a:p>
                      <a:pPr marL="342900" indent="-3429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Body </a:t>
                      </a:r>
                    </a:p>
                    <a:p>
                      <a:pPr marL="342900" indent="-3429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Tail.</a:t>
                      </a:r>
                    </a:p>
                    <a:p>
                      <a:pPr marL="0" indent="0" algn="l" defTabSz="457200" rtl="0" eaLnBrk="1" latinLnBrk="0" hangingPunct="1">
                        <a:buFont typeface="Arial"/>
                        <a:buNone/>
                      </a:pPr>
                      <a:r>
                        <a:rPr lang="en-US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Because of its oblique direction the tail is higher than the head (at T12).</a:t>
                      </a:r>
                    </a:p>
                  </a:txBody>
                  <a:tcPr>
                    <a:solidFill>
                      <a:srgbClr val="FFF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212951"/>
                  </a:ext>
                </a:extLst>
              </a:tr>
            </a:tbl>
          </a:graphicData>
        </a:graphic>
      </p:graphicFrame>
      <p:pic>
        <p:nvPicPr>
          <p:cNvPr id="3" name="Picture 2" descr="C:\Documents and Settings\User\My Documents\pituit.gland(2)\scan002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 bwMode="auto">
          <a:xfrm>
            <a:off x="6096000" y="651855"/>
            <a:ext cx="5294243" cy="26959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" name="Picture 2" descr="C:\Documents and Settings\Jamila\My Documents\Student Gray\4. Abdomen\F66122-004-f087.jpg"/>
          <p:cNvPicPr>
            <a:picLocks noChangeAspect="1" noChangeArrowheads="1"/>
          </p:cNvPicPr>
          <p:nvPr/>
        </p:nvPicPr>
        <p:blipFill>
          <a:blip r:embed="rId3" cstate="print"/>
          <a:srcRect b="3541"/>
          <a:stretch>
            <a:fillRect/>
          </a:stretch>
        </p:blipFill>
        <p:spPr bwMode="auto">
          <a:xfrm>
            <a:off x="6096000" y="3510166"/>
            <a:ext cx="5206506" cy="273887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290D63-30D3-4A4E-B64C-E0E81ED4A442}"/>
              </a:ext>
            </a:extLst>
          </p:cNvPr>
          <p:cNvSpPr txBox="1"/>
          <p:nvPr/>
        </p:nvSpPr>
        <p:spPr>
          <a:xfrm>
            <a:off x="815010" y="5987429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2D050"/>
                </a:solidFill>
                <a:latin typeface="+mn-lt"/>
              </a:rPr>
              <a:t>*meaning it is only covered anteriorly by peritoneum and posteriorly it is fixed to the abdominal wall.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FF7D8B9-73F8-41A1-BEC8-131DF1D9F6EE}"/>
              </a:ext>
            </a:extLst>
          </p:cNvPr>
          <p:cNvSpPr/>
          <p:nvPr/>
        </p:nvSpPr>
        <p:spPr>
          <a:xfrm>
            <a:off x="2015065" y="4566336"/>
            <a:ext cx="186267" cy="558800"/>
          </a:xfrm>
          <a:prstGeom prst="rightBrac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259D8C1B-C152-4ABA-81F5-F98781EF650C}"/>
              </a:ext>
            </a:extLst>
          </p:cNvPr>
          <p:cNvSpPr/>
          <p:nvPr/>
        </p:nvSpPr>
        <p:spPr>
          <a:xfrm>
            <a:off x="2015064" y="5201336"/>
            <a:ext cx="186267" cy="136897"/>
          </a:xfrm>
          <a:prstGeom prst="rightBrac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2BB365-7A85-4C82-85F2-4824AAA2931B}"/>
              </a:ext>
            </a:extLst>
          </p:cNvPr>
          <p:cNvSpPr txBox="1"/>
          <p:nvPr/>
        </p:nvSpPr>
        <p:spPr>
          <a:xfrm>
            <a:off x="2265838" y="4691847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L1 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(transpyloric plane)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8183DA-7364-45B2-9C7F-95F9C7C9D20A}"/>
              </a:ext>
            </a:extLst>
          </p:cNvPr>
          <p:cNvSpPr txBox="1"/>
          <p:nvPr/>
        </p:nvSpPr>
        <p:spPr>
          <a:xfrm>
            <a:off x="2265837" y="5115895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T12</a:t>
            </a: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2BAC940-97BF-48AB-9971-5BFB9679B1C8}"/>
              </a:ext>
            </a:extLst>
          </p:cNvPr>
          <p:cNvSpPr/>
          <p:nvPr/>
        </p:nvSpPr>
        <p:spPr>
          <a:xfrm>
            <a:off x="7424530" y="5125136"/>
            <a:ext cx="288235" cy="213097"/>
          </a:xfrm>
          <a:prstGeom prst="star5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3389F2C-316C-4339-B26C-6DEC18A0B7D0}"/>
              </a:ext>
            </a:extLst>
          </p:cNvPr>
          <p:cNvSpPr/>
          <p:nvPr/>
        </p:nvSpPr>
        <p:spPr>
          <a:xfrm>
            <a:off x="9782044" y="4739186"/>
            <a:ext cx="288235" cy="213097"/>
          </a:xfrm>
          <a:prstGeom prst="star5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8E17DF-97E7-4EBC-A10E-D46052C6B4CA}"/>
              </a:ext>
            </a:extLst>
          </p:cNvPr>
          <p:cNvCxnSpPr/>
          <p:nvPr/>
        </p:nvCxnSpPr>
        <p:spPr>
          <a:xfrm flipV="1">
            <a:off x="2751228" y="4197805"/>
            <a:ext cx="792000" cy="0"/>
          </a:xfrm>
          <a:prstGeom prst="line">
            <a:avLst/>
          </a:prstGeom>
          <a:ln w="28575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CACF40-24A9-4CE4-9EDF-7015DCFB0EC1}"/>
              </a:ext>
            </a:extLst>
          </p:cNvPr>
          <p:cNvCxnSpPr/>
          <p:nvPr/>
        </p:nvCxnSpPr>
        <p:spPr>
          <a:xfrm flipV="1">
            <a:off x="4937837" y="4197805"/>
            <a:ext cx="468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28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684323"/>
              </p:ext>
            </p:extLst>
          </p:nvPr>
        </p:nvGraphicFramePr>
        <p:xfrm>
          <a:off x="3051315" y="258485"/>
          <a:ext cx="8777081" cy="59203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81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5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807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ym typeface="Arial"/>
                        </a:rPr>
                        <a:t>Part of Pancreas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5503"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Arial" charset="0"/>
                        <a:buNone/>
                      </a:pPr>
                      <a:r>
                        <a:rPr lang="en-US" sz="1400" kern="1200" dirty="0"/>
                        <a:t>Head</a:t>
                      </a:r>
                      <a:endParaRPr lang="en-US" sz="14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Arial" charset="0"/>
                        <a:buChar char="•"/>
                      </a:pPr>
                      <a:r>
                        <a:rPr lang="en-US" sz="1400" kern="1200" dirty="0"/>
                        <a:t>It is disc (</a:t>
                      </a:r>
                      <a:r>
                        <a:rPr lang="en-GB" sz="1400" kern="1200" dirty="0" err="1">
                          <a:solidFill>
                            <a:srgbClr val="92D050"/>
                          </a:solidFill>
                        </a:rPr>
                        <a:t>قرص</a:t>
                      </a:r>
                      <a:r>
                        <a:rPr lang="en-US" sz="1400" kern="1200" dirty="0"/>
                        <a:t>) shaped and lies within the concavity (</a:t>
                      </a:r>
                      <a:r>
                        <a:rPr lang="en-US" sz="1400" kern="1200" dirty="0">
                          <a:solidFill>
                            <a:srgbClr val="92D050"/>
                          </a:solidFill>
                        </a:rPr>
                        <a:t>c-shaped part</a:t>
                      </a:r>
                      <a:r>
                        <a:rPr lang="en-US" sz="1400" kern="1200" dirty="0"/>
                        <a:t>) of the duodenum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charset="0"/>
                        <a:buChar char="•"/>
                      </a:pPr>
                      <a:r>
                        <a:rPr lang="en-US" sz="1400" kern="1200" dirty="0"/>
                        <a:t>Related to the </a:t>
                      </a:r>
                      <a:r>
                        <a:rPr lang="en-US" sz="1400" b="1" kern="1200" dirty="0"/>
                        <a:t>2nd</a:t>
                      </a:r>
                      <a:r>
                        <a:rPr lang="en-US" sz="1400" kern="1200" dirty="0"/>
                        <a:t> and </a:t>
                      </a:r>
                      <a:r>
                        <a:rPr lang="en-US" sz="1400" b="1" kern="1200" dirty="0"/>
                        <a:t>3rd</a:t>
                      </a:r>
                      <a:r>
                        <a:rPr lang="en-US" sz="1400" kern="1200" dirty="0"/>
                        <a:t> portions of the duodenum. 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charset="0"/>
                        <a:buChar char="•"/>
                      </a:pPr>
                      <a:r>
                        <a:rPr lang="en-US" sz="1400" kern="1200" dirty="0"/>
                        <a:t>On the </a:t>
                      </a:r>
                      <a:r>
                        <a:rPr lang="en-US" sz="1400" b="1" kern="1200" dirty="0"/>
                        <a:t>right</a:t>
                      </a:r>
                      <a:r>
                        <a:rPr lang="en-US" sz="1400" kern="1200" dirty="0"/>
                        <a:t>, it emerges into the </a:t>
                      </a:r>
                      <a:r>
                        <a:rPr lang="en-US" sz="1400" b="1" kern="1200" dirty="0"/>
                        <a:t>neck</a:t>
                      </a:r>
                      <a:r>
                        <a:rPr lang="en-US" sz="1400" kern="1200" dirty="0"/>
                        <a:t>. 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charset="0"/>
                        <a:buChar char="•"/>
                      </a:pPr>
                      <a:r>
                        <a:rPr lang="en-US" sz="1400" kern="1200" dirty="0"/>
                        <a:t>On the </a:t>
                      </a:r>
                      <a:r>
                        <a:rPr lang="en-US" sz="1400" b="1" kern="1200" dirty="0"/>
                        <a:t>left</a:t>
                      </a:r>
                      <a:r>
                        <a:rPr lang="en-US" sz="1400" kern="1200" dirty="0"/>
                        <a:t>, it Includes 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</a:rPr>
                        <a:t>Uncinate</a:t>
                      </a:r>
                      <a:r>
                        <a:rPr lang="en-US" sz="1400" kern="1200" dirty="0">
                          <a:solidFill>
                            <a:srgbClr val="C00000"/>
                          </a:solidFill>
                        </a:rPr>
                        <a:t> Process</a:t>
                      </a:r>
                      <a:r>
                        <a:rPr lang="en-US" sz="1400" kern="1200" dirty="0"/>
                        <a:t>: ( an extension of the lower part of the head </a:t>
                      </a:r>
                      <a:r>
                        <a:rPr lang="en-US" sz="1400" kern="1200" dirty="0">
                          <a:solidFill>
                            <a:srgbClr val="C00000"/>
                          </a:solidFill>
                        </a:rPr>
                        <a:t>behind the  superior mesenteric vessels </a:t>
                      </a:r>
                      <a:r>
                        <a:rPr lang="en-GB" sz="1400" kern="1200" dirty="0">
                          <a:solidFill>
                            <a:srgbClr val="92D050"/>
                          </a:solidFill>
                        </a:rPr>
                        <a:t>so they descend in front of it</a:t>
                      </a:r>
                      <a:r>
                        <a:rPr lang="en-US" sz="1400" kern="1200" dirty="0"/>
                        <a:t>)</a:t>
                      </a:r>
                    </a:p>
                    <a:p>
                      <a:pPr marL="0" indent="0" algn="l" defTabSz="457200" rtl="0" eaLnBrk="1" latinLnBrk="0" hangingPunct="1">
                        <a:buFont typeface="Arial"/>
                        <a:buNone/>
                      </a:pPr>
                      <a:r>
                        <a:rPr lang="en-US" sz="1400" u="sng" kern="1200" dirty="0"/>
                        <a:t>Structures Posterior to the Head:</a:t>
                      </a:r>
                    </a:p>
                    <a:p>
                      <a:pPr marL="0" indent="0" algn="l" defTabSz="457200" rtl="0" eaLnBrk="1" latinLnBrk="0" hangingPunct="1">
                        <a:buFont typeface="Arial"/>
                        <a:buNone/>
                      </a:pPr>
                      <a:r>
                        <a:rPr lang="en-US" sz="1400" kern="1200" dirty="0"/>
                        <a:t> </a:t>
                      </a:r>
                      <a:r>
                        <a:rPr lang="en-US" sz="1400" b="1" i="0" kern="1200" dirty="0"/>
                        <a:t>1. </a:t>
                      </a:r>
                      <a:r>
                        <a:rPr lang="en-US" sz="1400" b="1" i="0" kern="1200" dirty="0">
                          <a:solidFill>
                            <a:srgbClr val="C00000"/>
                          </a:solidFill>
                        </a:rPr>
                        <a:t>Bile Duct </a:t>
                      </a:r>
                      <a:r>
                        <a:rPr lang="en-US" sz="1400" b="0" i="0" kern="1200" dirty="0"/>
                        <a:t>runs downwards and may be embedded in it.</a:t>
                      </a:r>
                      <a:r>
                        <a:rPr lang="en-US" sz="1400" b="1" i="0" kern="1200" dirty="0"/>
                        <a:t> </a:t>
                      </a:r>
                      <a:r>
                        <a:rPr lang="en-US" sz="1200" b="0" i="0" kern="1200" dirty="0">
                          <a:solidFill>
                            <a:srgbClr val="92D050"/>
                          </a:solidFill>
                        </a:rPr>
                        <a:t>(cancer of head will lead to obstructive jaundice)</a:t>
                      </a:r>
                      <a:endParaRPr lang="en-US" sz="1400" b="1" i="0" kern="1200" dirty="0">
                        <a:solidFill>
                          <a:srgbClr val="92D050"/>
                        </a:solidFill>
                      </a:endParaRPr>
                    </a:p>
                    <a:p>
                      <a:pPr marL="0" indent="0" algn="l" defTabSz="457200" rtl="0" eaLnBrk="1" latinLnBrk="0" hangingPunct="1">
                        <a:buFont typeface="Arial"/>
                        <a:buNone/>
                      </a:pPr>
                      <a:r>
                        <a:rPr lang="en-US" sz="1400" b="1" i="0" kern="1200" dirty="0"/>
                        <a:t> 2. </a:t>
                      </a:r>
                      <a:r>
                        <a:rPr lang="en-US" sz="1400" b="1" i="0" kern="1200" dirty="0">
                          <a:solidFill>
                            <a:srgbClr val="C00000"/>
                          </a:solidFill>
                        </a:rPr>
                        <a:t>IVC</a:t>
                      </a:r>
                      <a:r>
                        <a:rPr lang="en-US" sz="1400" b="0" i="0" kern="12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(inferior vena cava)</a:t>
                      </a:r>
                      <a:r>
                        <a:rPr lang="en-US" sz="1400" b="1" i="0" kern="1200" dirty="0"/>
                        <a:t> </a:t>
                      </a:r>
                      <a:r>
                        <a:rPr lang="en-US" sz="1400" b="0" i="0" kern="1200" dirty="0"/>
                        <a:t>runs upwards </a:t>
                      </a:r>
                      <a:r>
                        <a:rPr lang="en-US" sz="12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because its going to the heart</a:t>
                      </a:r>
                      <a:r>
                        <a:rPr lang="en-US" sz="1400" b="0" i="0" kern="1200" dirty="0"/>
                        <a:t>.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435"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Arial" charset="0"/>
                        <a:buNone/>
                      </a:pPr>
                      <a:r>
                        <a:rPr lang="en-US" sz="1400" i="0" kern="1200" dirty="0"/>
                        <a:t>Neck</a:t>
                      </a:r>
                      <a:endParaRPr lang="en-US" sz="14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Arial" charset="0"/>
                        <a:buChar char="•"/>
                      </a:pPr>
                      <a:r>
                        <a:rPr lang="en-US" sz="1400" kern="1200" dirty="0"/>
                        <a:t>It is the constricted portion connecting the head &amp; body of pancreas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charset="0"/>
                        <a:buChar char="•"/>
                      </a:pPr>
                      <a:r>
                        <a:rPr lang="en-US" sz="1400" kern="1200" dirty="0"/>
                        <a:t>It lies in front of </a:t>
                      </a:r>
                      <a:r>
                        <a:rPr lang="en-US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US" sz="14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posterior</a:t>
                      </a:r>
                      <a:r>
                        <a:rPr lang="en-US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relations)</a:t>
                      </a:r>
                      <a:r>
                        <a:rPr lang="en-US" sz="1400" kern="1200" dirty="0"/>
                        <a:t>: </a:t>
                      </a:r>
                    </a:p>
                    <a:p>
                      <a:pPr marL="682625" indent="-3429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Aorta </a:t>
                      </a:r>
                    </a:p>
                    <a:p>
                      <a:pPr marL="682625" indent="-3429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Origin of Superior Mesenteric artery </a:t>
                      </a:r>
                    </a:p>
                    <a:p>
                      <a:pPr marL="682625" indent="-3429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US" sz="1400" kern="1200" dirty="0">
                          <a:solidFill>
                            <a:srgbClr val="C00000"/>
                          </a:solidFill>
                        </a:rPr>
                        <a:t>confluence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400" kern="1200" dirty="0">
                          <a:solidFill>
                            <a:srgbClr val="92D050"/>
                          </a:solidFill>
                        </a:rPr>
                        <a:t>beginning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US" sz="1400" kern="1200" dirty="0">
                          <a:solidFill>
                            <a:srgbClr val="C00000"/>
                          </a:solidFill>
                        </a:rPr>
                        <a:t>of the 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</a:rPr>
                        <a:t>Portal</a:t>
                      </a:r>
                      <a:r>
                        <a:rPr lang="en-US" sz="1400" kern="1200" dirty="0">
                          <a:solidFill>
                            <a:srgbClr val="C00000"/>
                          </a:solidFill>
                        </a:rPr>
                        <a:t> Vein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charset="0"/>
                        <a:buChar char="•"/>
                      </a:pPr>
                      <a:r>
                        <a:rPr lang="en-US" sz="1400" kern="1200" dirty="0"/>
                        <a:t>Its </a:t>
                      </a:r>
                      <a:r>
                        <a:rPr lang="en-US" sz="1400" b="1" kern="1200" dirty="0" err="1"/>
                        <a:t>antero</a:t>
                      </a:r>
                      <a:r>
                        <a:rPr lang="en-US" sz="1400" b="1" kern="1200" dirty="0"/>
                        <a:t>-superior surface </a:t>
                      </a:r>
                      <a:r>
                        <a:rPr lang="en-US" sz="1400" kern="1200" dirty="0"/>
                        <a:t>supports the pylorus of the stomach 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charset="0"/>
                        <a:buChar char="•"/>
                      </a:pPr>
                      <a:r>
                        <a:rPr lang="en-US" sz="1400" kern="1200" dirty="0"/>
                        <a:t>The </a:t>
                      </a:r>
                      <a:r>
                        <a:rPr lang="en-US" sz="1400" b="1" kern="1200" dirty="0"/>
                        <a:t>superior mesenteric vessels </a:t>
                      </a:r>
                      <a:r>
                        <a:rPr lang="en-US" sz="1400" kern="1200" dirty="0"/>
                        <a:t>emerge from its inferior border*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311"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Arial" charset="0"/>
                        <a:buNone/>
                      </a:pPr>
                      <a:r>
                        <a:rPr lang="en-US" sz="1400" i="0" kern="1200" dirty="0"/>
                        <a:t>Body</a:t>
                      </a:r>
                      <a:endParaRPr lang="en-US" sz="14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400" kern="1200" dirty="0"/>
                        <a:t>It runs upward and to the left.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400" kern="1200" dirty="0"/>
                        <a:t>It is triangular in cross section.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</a:rPr>
                        <a:t>Splenic Vein </a:t>
                      </a:r>
                      <a:r>
                        <a:rPr lang="en-US" sz="1400" kern="1200" dirty="0">
                          <a:solidFill>
                            <a:srgbClr val="C00000"/>
                          </a:solidFill>
                        </a:rPr>
                        <a:t>is embedded in its posterior surface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</a:rPr>
                        <a:t>Splenic Artery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runs </a:t>
                      </a:r>
                      <a:r>
                        <a:rPr lang="en-US" sz="1400" kern="1200" dirty="0"/>
                        <a:t>to the left </a:t>
                      </a:r>
                      <a:r>
                        <a:rPr lang="en-US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(toward the spleen)</a:t>
                      </a:r>
                      <a:r>
                        <a:rPr lang="en-US" sz="1400" kern="1200" dirty="0"/>
                        <a:t> along </a:t>
                      </a:r>
                      <a:r>
                        <a:rPr lang="en-US" sz="1400" b="0" kern="1200" dirty="0"/>
                        <a:t>the</a:t>
                      </a:r>
                      <a:r>
                        <a:rPr lang="en-US" sz="1400" b="1" kern="1200" dirty="0"/>
                        <a:t> </a:t>
                      </a:r>
                      <a:r>
                        <a:rPr lang="en-US" sz="1400" b="1" kern="1200" dirty="0">
                          <a:solidFill>
                            <a:srgbClr val="C00000"/>
                          </a:solidFill>
                        </a:rPr>
                        <a:t>upper border </a:t>
                      </a:r>
                      <a:r>
                        <a:rPr lang="en-US" sz="1400" kern="1200" dirty="0"/>
                        <a:t>of the pancreas.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8766"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Arial" charset="0"/>
                        <a:buNone/>
                      </a:pPr>
                      <a:r>
                        <a:rPr lang="en-US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A narrow, short segment Ends within the splenic hilum.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Lies in the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Splenicorenal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US" sz="1400" dirty="0">
                          <a:solidFill>
                            <a:srgbClr val="92D050"/>
                          </a:solidFill>
                        </a:rPr>
                        <a:t>also called lienorenal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ligament.</a:t>
                      </a:r>
                      <a:endParaRPr lang="en-US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Anteriorly</a:t>
                      </a:r>
                      <a:r>
                        <a:rPr lang="en-US" sz="14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, related to: splenic flexure of colon (</a:t>
                      </a:r>
                      <a:r>
                        <a:rPr lang="en-US" sz="1400" dirty="0">
                          <a:solidFill>
                            <a:srgbClr val="92D050"/>
                          </a:solidFill>
                        </a:rPr>
                        <a:t>also called left colic flexure</a:t>
                      </a:r>
                      <a:r>
                        <a:rPr lang="en-US" sz="14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).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May be injured during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splenectomy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rgbClr val="92D050"/>
                          </a:solidFill>
                        </a:rPr>
                        <a:t>which will lead to acute pancreatitis.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 descr="C:\Documents and Settings\User\My Documents\Pituit.gland\scan0015.jpg">
            <a:extLst>
              <a:ext uri="{FF2B5EF4-FFF2-40B4-BE49-F238E27FC236}">
                <a16:creationId xmlns:a16="http://schemas.microsoft.com/office/drawing/2014/main" id="{134D692A-5AAB-43D7-B66D-589EF39CD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l="3496" r="352" b="28880"/>
          <a:stretch>
            <a:fillRect/>
          </a:stretch>
        </p:blipFill>
        <p:spPr bwMode="auto">
          <a:xfrm>
            <a:off x="363604" y="3394874"/>
            <a:ext cx="2558649" cy="180892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galmadani\Desktop\Documents\Documents\Student Gray\4. Abdomen\F66122-004-f099.jpg">
            <a:extLst>
              <a:ext uri="{FF2B5EF4-FFF2-40B4-BE49-F238E27FC236}">
                <a16:creationId xmlns:a16="http://schemas.microsoft.com/office/drawing/2014/main" id="{095771A0-F4E7-40A4-B2CA-513E95754A9B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/>
          <a:srcRect b="2676"/>
          <a:stretch>
            <a:fillRect/>
          </a:stretch>
        </p:blipFill>
        <p:spPr bwMode="auto">
          <a:xfrm>
            <a:off x="462995" y="257510"/>
            <a:ext cx="2459258" cy="160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galmadani\Desktop\Documents\Documents\Student Gray\4. Abdomen\F66122-004-f100.jpg">
            <a:extLst>
              <a:ext uri="{FF2B5EF4-FFF2-40B4-BE49-F238E27FC236}">
                <a16:creationId xmlns:a16="http://schemas.microsoft.com/office/drawing/2014/main" id="{9BD142F9-2E51-4BA0-8757-1F64AEA3A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b="5000"/>
          <a:stretch>
            <a:fillRect/>
          </a:stretch>
        </p:blipFill>
        <p:spPr bwMode="auto">
          <a:xfrm>
            <a:off x="482948" y="5358513"/>
            <a:ext cx="2419351" cy="1241977"/>
          </a:xfrm>
          <a:prstGeom prst="rect">
            <a:avLst/>
          </a:prstGeom>
          <a:noFill/>
        </p:spPr>
      </p:pic>
      <p:pic>
        <p:nvPicPr>
          <p:cNvPr id="6" name="Picture 5" descr="C5FF48">
            <a:extLst>
              <a:ext uri="{FF2B5EF4-FFF2-40B4-BE49-F238E27FC236}">
                <a16:creationId xmlns:a16="http://schemas.microsoft.com/office/drawing/2014/main" id="{110A9D05-04C3-42D3-BFE3-A60A3546AB67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720" y="1963425"/>
            <a:ext cx="2573239" cy="127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A9CB25-ED69-4209-915D-99C5E1B0C9DF}"/>
              </a:ext>
            </a:extLst>
          </p:cNvPr>
          <p:cNvSpPr txBox="1"/>
          <p:nvPr/>
        </p:nvSpPr>
        <p:spPr>
          <a:xfrm>
            <a:off x="2981742" y="6392363"/>
            <a:ext cx="9070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*the superior mesenteric vessels start at L1 behind the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neck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then they will descend and go in front of the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uncinate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process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54DAD8-7520-4F12-A305-6A7390D3E9CF}"/>
              </a:ext>
            </a:extLst>
          </p:cNvPr>
          <p:cNvGrpSpPr/>
          <p:nvPr/>
        </p:nvGrpSpPr>
        <p:grpSpPr>
          <a:xfrm>
            <a:off x="9693345" y="2708557"/>
            <a:ext cx="1955860" cy="1193731"/>
            <a:chOff x="9693345" y="2708557"/>
            <a:chExt cx="1955860" cy="1193731"/>
          </a:xfrm>
        </p:grpSpPr>
        <p:pic>
          <p:nvPicPr>
            <p:cNvPr id="1026" name="Picture 2" descr="Image result for uncinate process and superior mesenteric">
              <a:extLst>
                <a:ext uri="{FF2B5EF4-FFF2-40B4-BE49-F238E27FC236}">
                  <a16:creationId xmlns:a16="http://schemas.microsoft.com/office/drawing/2014/main" id="{EAA48CCD-9B65-43F7-B96D-39CF6F518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3345" y="2708557"/>
              <a:ext cx="1948076" cy="1193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0F34E7-391E-4F8C-995D-C571942EE0AD}"/>
                </a:ext>
              </a:extLst>
            </p:cNvPr>
            <p:cNvSpPr txBox="1"/>
            <p:nvPr/>
          </p:nvSpPr>
          <p:spPr>
            <a:xfrm>
              <a:off x="11108672" y="2708557"/>
              <a:ext cx="5405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85000"/>
                    </a:schemeClr>
                  </a:solidFill>
                  <a:latin typeface="+mn-lt"/>
                </a:rPr>
                <a:t>Extra 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4BC6F6-E406-488C-847B-9B8D0B395F3F}"/>
                </a:ext>
              </a:extLst>
            </p:cNvPr>
            <p:cNvSpPr/>
            <p:nvPr/>
          </p:nvSpPr>
          <p:spPr>
            <a:xfrm>
              <a:off x="10217426" y="3150704"/>
              <a:ext cx="596348" cy="566531"/>
            </a:xfrm>
            <a:prstGeom prst="ellips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9679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93" y="206089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b="1" dirty="0"/>
              <a:t>Relations of Pancreas</a:t>
            </a:r>
          </a:p>
        </p:txBody>
      </p:sp>
      <p:pic>
        <p:nvPicPr>
          <p:cNvPr id="5" name="Picture 2" descr="C:\Documents and Settings\User\My Documents\pituit.gland(2)\scan002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>
          <a:xfrm>
            <a:off x="8020137" y="1544831"/>
            <a:ext cx="3531542" cy="2400892"/>
          </a:xfrm>
          <a:prstGeom prst="rect">
            <a:avLst/>
          </a:prstGeom>
          <a:noFill/>
          <a:ln w="19050"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69228"/>
              </p:ext>
            </p:extLst>
          </p:nvPr>
        </p:nvGraphicFramePr>
        <p:xfrm>
          <a:off x="1848424" y="4316201"/>
          <a:ext cx="8309368" cy="2057400"/>
        </p:xfrm>
        <a:graphic>
          <a:graphicData uri="http://schemas.openxmlformats.org/drawingml/2006/table">
            <a:tbl>
              <a:tblPr firstRow="1" bandRow="1"/>
              <a:tblGrid>
                <a:gridCol w="4154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4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4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dirty="0">
                          <a:solidFill>
                            <a:schemeClr val="tx1"/>
                          </a:solidFill>
                        </a:rPr>
                        <a:t>Anterior to (</a:t>
                      </a:r>
                      <a:r>
                        <a:rPr lang="en-US" sz="1800" b="1" i="1" u="none" dirty="0">
                          <a:solidFill>
                            <a:srgbClr val="C00000"/>
                          </a:solidFill>
                        </a:rPr>
                        <a:t>body &amp; tail</a:t>
                      </a:r>
                      <a:r>
                        <a:rPr lang="en-US" sz="1800" b="1" i="1" u="none" dirty="0">
                          <a:solidFill>
                            <a:schemeClr val="tx1"/>
                          </a:solidFill>
                        </a:rPr>
                        <a:t>):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dirty="0">
                          <a:solidFill>
                            <a:schemeClr val="tx1"/>
                          </a:solidFill>
                        </a:rPr>
                        <a:t>Posterior to (</a:t>
                      </a:r>
                      <a:r>
                        <a:rPr lang="en-US" sz="1800" b="1" i="1" u="none" dirty="0">
                          <a:solidFill>
                            <a:srgbClr val="C00000"/>
                          </a:solidFill>
                        </a:rPr>
                        <a:t>body &amp; tail</a:t>
                      </a:r>
                      <a:r>
                        <a:rPr lang="en-US" sz="1800" b="1" i="1" u="none" dirty="0">
                          <a:solidFill>
                            <a:schemeClr val="tx1"/>
                          </a:solidFill>
                        </a:rPr>
                        <a:t>) :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Stomach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separated from </a:t>
                      </a:r>
                      <a:r>
                        <a:rPr lang="en-US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it</a:t>
                      </a:r>
                      <a:r>
                        <a:rPr lang="en-US" sz="1800" b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by </a:t>
                      </a:r>
                      <a:r>
                        <a:rPr lang="en-US" sz="1800" b="0" u="none" dirty="0">
                          <a:solidFill>
                            <a:srgbClr val="FF0000"/>
                          </a:solidFill>
                        </a:rPr>
                        <a:t>lesser sac</a:t>
                      </a:r>
                    </a:p>
                  </a:txBody>
                  <a:tcPr marL="68580" marR="68580" marT="34290" marB="34290"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>
                          <a:solidFill>
                            <a:schemeClr val="tx1"/>
                          </a:solidFill>
                        </a:rPr>
                        <a:t>Left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Psoas muscle 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Transverse colon </a:t>
                      </a:r>
                      <a:r>
                        <a:rPr lang="en-US" sz="1800" b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&amp;transverse mesocolon</a:t>
                      </a:r>
                    </a:p>
                  </a:txBody>
                  <a:tcPr marL="68580" marR="68580" marT="34290" marB="34290" anchor="ctr"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Left Adrenal gland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Left Renal vessels 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Upper 1/3</a:t>
                      </a:r>
                      <a:r>
                        <a:rPr lang="en-US" sz="1800" b="0" baseline="300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rd</a:t>
                      </a:r>
                      <a:r>
                        <a:rPr lang="en-US" sz="1800" b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of Left kidney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Hilum of the spleen</a:t>
                      </a:r>
                      <a:endParaRPr lang="en-US" sz="1800" b="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2116449" y="4923362"/>
            <a:ext cx="792000" cy="0"/>
          </a:xfrm>
          <a:prstGeom prst="line">
            <a:avLst/>
          </a:prstGeom>
          <a:ln w="28575"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81694" y="5781074"/>
            <a:ext cx="1476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98276" y="5787514"/>
            <a:ext cx="20160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5AF5AC4-3CC6-4007-BF44-EDCBD3A6DA12}"/>
              </a:ext>
            </a:extLst>
          </p:cNvPr>
          <p:cNvGrpSpPr/>
          <p:nvPr/>
        </p:nvGrpSpPr>
        <p:grpSpPr>
          <a:xfrm>
            <a:off x="1198357" y="1256070"/>
            <a:ext cx="3736640" cy="2699703"/>
            <a:chOff x="2681291" y="1432384"/>
            <a:chExt cx="3585795" cy="23725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1291" y="1605884"/>
              <a:ext cx="3585795" cy="2199070"/>
            </a:xfrm>
            <a:prstGeom prst="rect">
              <a:avLst/>
            </a:prstGeom>
          </p:spPr>
        </p:pic>
        <p:sp>
          <p:nvSpPr>
            <p:cNvPr id="12" name="Flowchart: Process 11"/>
            <p:cNvSpPr/>
            <p:nvPr/>
          </p:nvSpPr>
          <p:spPr>
            <a:xfrm>
              <a:off x="4830076" y="2103373"/>
              <a:ext cx="737558" cy="199641"/>
            </a:xfrm>
            <a:prstGeom prst="flowChartProcess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83100" y="2476513"/>
              <a:ext cx="554008" cy="194032"/>
            </a:xfrm>
            <a:prstGeom prst="rect">
              <a:avLst/>
            </a:prstGeom>
            <a:noFill/>
            <a:ln w="28575">
              <a:solidFill>
                <a:srgbClr val="E7F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4483100" y="3237782"/>
              <a:ext cx="554008" cy="197569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37523" y="2922570"/>
              <a:ext cx="571319" cy="172549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25561" y="1432384"/>
              <a:ext cx="82166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bg1">
                      <a:lumMod val="65000"/>
                    </a:schemeClr>
                  </a:solidFill>
                </a:rPr>
                <a:t>*Extra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EBD6A5B-F276-4E79-A50E-EC519DCD7B5F}"/>
              </a:ext>
            </a:extLst>
          </p:cNvPr>
          <p:cNvGrpSpPr/>
          <p:nvPr/>
        </p:nvGrpSpPr>
        <p:grpSpPr>
          <a:xfrm>
            <a:off x="4974263" y="1505149"/>
            <a:ext cx="2942074" cy="2319602"/>
            <a:chOff x="6194383" y="1924407"/>
            <a:chExt cx="2306231" cy="185656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83" y="2105528"/>
              <a:ext cx="2306231" cy="167544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7644443" y="2442356"/>
              <a:ext cx="34289" cy="342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75749" y="1924407"/>
              <a:ext cx="82166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bg1">
                      <a:lumMod val="65000"/>
                    </a:schemeClr>
                  </a:solidFill>
                </a:rPr>
                <a:t>*Extra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98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63" y="365126"/>
            <a:ext cx="10772237" cy="942748"/>
          </a:xfrm>
        </p:spPr>
        <p:txBody>
          <a:bodyPr>
            <a:normAutofit/>
          </a:bodyPr>
          <a:lstStyle/>
          <a:p>
            <a:r>
              <a:rPr lang="en-US" sz="3600" b="1" dirty="0"/>
              <a:t>Arterial Supply  </a:t>
            </a:r>
            <a:r>
              <a:rPr lang="en-GB" sz="1600" dirty="0">
                <a:solidFill>
                  <a:srgbClr val="92D050"/>
                </a:solidFill>
                <a:latin typeface="+mn-lt"/>
              </a:rPr>
              <a:t>Important to know</a:t>
            </a:r>
            <a:endParaRPr lang="en-US" sz="36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674339" y="1279432"/>
            <a:ext cx="6295986" cy="1054646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>
                <a:solidFill>
                  <a:schemeClr val="tx1"/>
                </a:solidFill>
              </a:rPr>
              <a:t>Supplied by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: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166142" y="1337716"/>
            <a:ext cx="404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  <a:cs typeface="Arial" panose="020B0604020202020204" pitchFamily="34" charset="0"/>
              </a:rPr>
              <a:t>Celiac trunk </a:t>
            </a:r>
            <a:r>
              <a:rPr lang="en-US" sz="1600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(foregut)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Superior mesenteric artery </a:t>
            </a:r>
            <a:r>
              <a:rPr lang="en-US" sz="1600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(midgut)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Splenic arteries </a:t>
            </a:r>
            <a:r>
              <a:rPr lang="en-US" sz="1600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(branch of celiac)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endParaRPr lang="en-US" sz="1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674338" y="2481788"/>
            <a:ext cx="6295985" cy="1899981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>
                <a:solidFill>
                  <a:schemeClr val="tx1"/>
                </a:solidFill>
              </a:rPr>
              <a:t>Head &amp; Neck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:</a:t>
            </a:r>
            <a:endParaRPr lang="en-US" sz="1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66142" y="2627443"/>
            <a:ext cx="4910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ysClr val="windowText" lastClr="000000"/>
                </a:solidFill>
                <a:latin typeface="+mn-lt"/>
              </a:rPr>
              <a:t>Celiac Trunk* </a:t>
            </a:r>
            <a:r>
              <a:rPr lang="en-US" sz="1800" dirty="0">
                <a:latin typeface="+mn-lt"/>
              </a:rPr>
              <a:t>→ Common hepatic artery (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also gives </a:t>
            </a:r>
            <a:r>
              <a:rPr lang="en-US" sz="1800" dirty="0">
                <a:latin typeface="+mn-lt"/>
              </a:rPr>
              <a:t>Right gastric and hepatic arteries) →</a:t>
            </a:r>
            <a:r>
              <a:rPr lang="en-US" sz="1800" dirty="0">
                <a:solidFill>
                  <a:sysClr val="windowText" lastClr="000000"/>
                </a:solidFill>
                <a:latin typeface="+mn-lt"/>
                <a:sym typeface="Wingdings" pitchFamily="2" charset="2"/>
              </a:rPr>
              <a:t>Gastroduodenal</a:t>
            </a:r>
            <a:r>
              <a:rPr lang="en-US" sz="1800" dirty="0">
                <a:solidFill>
                  <a:sysClr val="windowText" lastClr="000000"/>
                </a:solidFill>
                <a:latin typeface="+mn-lt"/>
              </a:rPr>
              <a:t> →</a:t>
            </a:r>
            <a:r>
              <a:rPr lang="en-US" sz="1800" b="1" dirty="0">
                <a:solidFill>
                  <a:sysClr val="windowText" lastClr="000000"/>
                </a:solidFill>
                <a:latin typeface="+mn-lt"/>
                <a:sym typeface="Wingdings" pitchFamily="2" charset="2"/>
              </a:rPr>
              <a:t>Superior pancreaticoduodenal </a:t>
            </a:r>
            <a:r>
              <a:rPr lang="en-US" sz="1800" dirty="0">
                <a:solidFill>
                  <a:sysClr val="windowText" lastClr="000000"/>
                </a:solidFill>
                <a:latin typeface="+mn-lt"/>
                <a:sym typeface="Wingdings" pitchFamily="2" charset="2"/>
              </a:rPr>
              <a:t>.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 Superior mesenteric</a:t>
            </a:r>
            <a:r>
              <a:rPr lang="en-US" sz="1800" dirty="0">
                <a:solidFill>
                  <a:sysClr val="windowText" lastClr="000000"/>
                </a:solidFill>
                <a:latin typeface="+mn-lt"/>
              </a:rPr>
              <a:t> →</a:t>
            </a:r>
            <a:r>
              <a:rPr lang="en-US" sz="1800" dirty="0">
                <a:solidFill>
                  <a:sysClr val="windowText" lastClr="000000"/>
                </a:solidFill>
                <a:latin typeface="+mn-lt"/>
                <a:sym typeface="Wingdings" pitchFamily="2" charset="2"/>
              </a:rPr>
              <a:t> </a:t>
            </a:r>
            <a:r>
              <a:rPr lang="en-US" sz="1800" b="1" dirty="0">
                <a:solidFill>
                  <a:sysClr val="windowText" lastClr="000000"/>
                </a:solidFill>
                <a:latin typeface="+mn-lt"/>
                <a:sym typeface="Wingdings" pitchFamily="2" charset="2"/>
              </a:rPr>
              <a:t>Inferior pancreaticoduodenal</a:t>
            </a:r>
            <a:r>
              <a:rPr lang="en-US" sz="1800" dirty="0">
                <a:solidFill>
                  <a:sysClr val="windowText" lastClr="000000"/>
                </a:solidFill>
                <a:latin typeface="+mn-lt"/>
                <a:sym typeface="Wingdings" pitchFamily="2" charset="2"/>
              </a:rPr>
              <a:t> to head</a:t>
            </a:r>
            <a:endParaRPr lang="en-US" sz="180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674339" y="4538540"/>
            <a:ext cx="6295984" cy="754812"/>
          </a:xfrm>
          <a:prstGeom prst="flowChartProcess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>
                <a:solidFill>
                  <a:schemeClr val="tx1"/>
                </a:solidFill>
              </a:rPr>
              <a:t>Body and Tail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: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2166143" y="4600856"/>
            <a:ext cx="491081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 </a:t>
            </a:r>
            <a:r>
              <a:rPr lang="en-US" sz="1800" b="1" dirty="0">
                <a:solidFill>
                  <a:sysClr val="windowText" lastClr="000000"/>
                </a:solidFill>
                <a:latin typeface="+mn-lt"/>
              </a:rPr>
              <a:t>Splenic artery</a:t>
            </a:r>
            <a:r>
              <a:rPr lang="en-US" sz="1800" dirty="0">
                <a:solidFill>
                  <a:sysClr val="windowText" lastClr="000000"/>
                </a:solidFill>
                <a:latin typeface="+mn-lt"/>
              </a:rPr>
              <a:t>: </a:t>
            </a:r>
            <a:r>
              <a:rPr lang="en-US" sz="1800" dirty="0">
                <a:latin typeface="+mn-lt"/>
              </a:rPr>
              <a:t>supplies the Body and Tail of pancreas by about 10 branches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577350" y="4855412"/>
            <a:ext cx="1260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537593" y="2916511"/>
            <a:ext cx="1116000" cy="540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31098" y="3996631"/>
            <a:ext cx="648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490200" y="4284360"/>
            <a:ext cx="1944000" cy="4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507776" y="4006570"/>
            <a:ext cx="1836000" cy="0"/>
          </a:xfrm>
          <a:prstGeom prst="line">
            <a:avLst/>
          </a:prstGeom>
          <a:ln w="28575">
            <a:solidFill>
              <a:srgbClr val="EC8C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172916AF-EB99-470E-B4CC-A090E3CB78F8}"/>
              </a:ext>
            </a:extLst>
          </p:cNvPr>
          <p:cNvGrpSpPr/>
          <p:nvPr/>
        </p:nvGrpSpPr>
        <p:grpSpPr>
          <a:xfrm>
            <a:off x="7360799" y="503905"/>
            <a:ext cx="4317059" cy="4931061"/>
            <a:chOff x="6855126" y="1740298"/>
            <a:chExt cx="3318653" cy="3726447"/>
          </a:xfrm>
        </p:grpSpPr>
        <p:pic>
          <p:nvPicPr>
            <p:cNvPr id="4" name="Picture 2" descr="C:\Documents and Settings\Jamila\My Documents\Student Gray\4. Abdomen\F66122-004-f098.jpg"/>
            <p:cNvPicPr>
              <a:picLocks noChangeAspect="1" noChangeArrowheads="1"/>
            </p:cNvPicPr>
            <p:nvPr/>
          </p:nvPicPr>
          <p:blipFill>
            <a:blip r:embed="rId2" cstate="print"/>
            <a:srcRect b="3715"/>
            <a:stretch>
              <a:fillRect/>
            </a:stretch>
          </p:blipFill>
          <p:spPr bwMode="auto">
            <a:xfrm>
              <a:off x="6956513" y="1740298"/>
              <a:ext cx="3186354" cy="1961547"/>
            </a:xfrm>
            <a:prstGeom prst="rect">
              <a:avLst/>
            </a:prstGeom>
            <a:noFill/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80" y="3770521"/>
              <a:ext cx="2482610" cy="166743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352113" y="5166663"/>
              <a:ext cx="82166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bg1">
                      <a:lumMod val="65000"/>
                    </a:schemeClr>
                  </a:solidFill>
                </a:rPr>
                <a:t>*Extra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428313" y="2977070"/>
              <a:ext cx="551012" cy="147710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8116739" y="1890663"/>
              <a:ext cx="503747" cy="156403"/>
            </a:xfrm>
            <a:prstGeom prst="flowChartProcess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8938405" y="3194831"/>
              <a:ext cx="1040921" cy="145655"/>
            </a:xfrm>
            <a:prstGeom prst="flowChartProcess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8839560" y="3340484"/>
              <a:ext cx="923386" cy="117630"/>
            </a:xfrm>
            <a:prstGeom prst="flowChartProcess">
              <a:avLst/>
            </a:prstGeom>
            <a:noFill/>
            <a:ln w="28575">
              <a:solidFill>
                <a:srgbClr val="EC8C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Flowchart: Process 37"/>
            <p:cNvSpPr/>
            <p:nvPr/>
          </p:nvSpPr>
          <p:spPr>
            <a:xfrm>
              <a:off x="6855126" y="2254729"/>
              <a:ext cx="931653" cy="155276"/>
            </a:xfrm>
            <a:prstGeom prst="flowChartProcess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2470322" y="3731193"/>
            <a:ext cx="1980000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971C3B-634D-41A5-9849-D205EC06579E}"/>
              </a:ext>
            </a:extLst>
          </p:cNvPr>
          <p:cNvCxnSpPr/>
          <p:nvPr/>
        </p:nvCxnSpPr>
        <p:spPr>
          <a:xfrm>
            <a:off x="4389098" y="3461595"/>
            <a:ext cx="792000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C33D3F6-C3C6-4504-BF8B-3FE6F6BD95E6}"/>
              </a:ext>
            </a:extLst>
          </p:cNvPr>
          <p:cNvGrpSpPr/>
          <p:nvPr/>
        </p:nvGrpSpPr>
        <p:grpSpPr>
          <a:xfrm>
            <a:off x="251065" y="5701338"/>
            <a:ext cx="7358389" cy="767835"/>
            <a:chOff x="251065" y="5701338"/>
            <a:chExt cx="7358389" cy="76783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719C2B-1C7B-4141-9E65-19ADCDD47A0C}"/>
                </a:ext>
              </a:extLst>
            </p:cNvPr>
            <p:cNvSpPr txBox="1"/>
            <p:nvPr/>
          </p:nvSpPr>
          <p:spPr>
            <a:xfrm>
              <a:off x="461374" y="5809061"/>
              <a:ext cx="1140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*Celiac trunk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E7383B-6F49-4C45-9B71-241C627E196B}"/>
                </a:ext>
              </a:extLst>
            </p:cNvPr>
            <p:cNvSpPr txBox="1"/>
            <p:nvPr/>
          </p:nvSpPr>
          <p:spPr>
            <a:xfrm>
              <a:off x="1851150" y="5809060"/>
              <a:ext cx="19175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Common hepatic artery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C646171-274D-416B-A63A-EEAFFCDE60A1}"/>
                </a:ext>
              </a:extLst>
            </p:cNvPr>
            <p:cNvSpPr txBox="1"/>
            <p:nvPr/>
          </p:nvSpPr>
          <p:spPr>
            <a:xfrm>
              <a:off x="3967100" y="5810722"/>
              <a:ext cx="1404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Gastroduodenal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47B31C8-70C0-461C-82EA-83BA95D77701}"/>
                </a:ext>
              </a:extLst>
            </p:cNvPr>
            <p:cNvSpPr txBox="1"/>
            <p:nvPr/>
          </p:nvSpPr>
          <p:spPr>
            <a:xfrm>
              <a:off x="5621372" y="5701338"/>
              <a:ext cx="1988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Superior pancreaticoduodenal 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3982872-8F85-43DC-A867-27C5F2D73C91}"/>
                </a:ext>
              </a:extLst>
            </p:cNvPr>
            <p:cNvCxnSpPr>
              <a:cxnSpLocks/>
              <a:stCxn id="29" idx="3"/>
              <a:endCxn id="30" idx="1"/>
            </p:cNvCxnSpPr>
            <p:nvPr/>
          </p:nvCxnSpPr>
          <p:spPr>
            <a:xfrm flipV="1">
              <a:off x="5371652" y="5962948"/>
              <a:ext cx="249720" cy="1663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7BE44C4-F33A-44E7-A6A3-775350E8D957}"/>
                </a:ext>
              </a:extLst>
            </p:cNvPr>
            <p:cNvCxnSpPr>
              <a:cxnSpLocks/>
              <a:stCxn id="27" idx="3"/>
              <a:endCxn id="29" idx="1"/>
            </p:cNvCxnSpPr>
            <p:nvPr/>
          </p:nvCxnSpPr>
          <p:spPr>
            <a:xfrm>
              <a:off x="3768663" y="5962949"/>
              <a:ext cx="198437" cy="166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0B1A130-891F-44DA-A84F-1D7E0A5096D8}"/>
                </a:ext>
              </a:extLst>
            </p:cNvPr>
            <p:cNvCxnSpPr>
              <a:cxnSpLocks/>
              <a:stCxn id="5" idx="3"/>
              <a:endCxn id="27" idx="1"/>
            </p:cNvCxnSpPr>
            <p:nvPr/>
          </p:nvCxnSpPr>
          <p:spPr>
            <a:xfrm flipV="1">
              <a:off x="1601430" y="5962949"/>
              <a:ext cx="249720" cy="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4FBBAAC-CFE1-4FB8-9973-66F22F9A0E00}"/>
                </a:ext>
              </a:extLst>
            </p:cNvPr>
            <p:cNvCxnSpPr>
              <a:cxnSpLocks/>
            </p:cNvCxnSpPr>
            <p:nvPr/>
          </p:nvCxnSpPr>
          <p:spPr>
            <a:xfrm>
              <a:off x="1171535" y="6065674"/>
              <a:ext cx="179303" cy="20235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7AB2181-0438-490B-8E35-70C4F539D3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918" y="6067452"/>
              <a:ext cx="152082" cy="15710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512D374-59E1-4D5F-8B1D-F70746A0EC91}"/>
                </a:ext>
              </a:extLst>
            </p:cNvPr>
            <p:cNvSpPr txBox="1"/>
            <p:nvPr/>
          </p:nvSpPr>
          <p:spPr>
            <a:xfrm>
              <a:off x="818544" y="6201764"/>
              <a:ext cx="8114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Left gastric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A1BF1AC-2E40-48B7-B5FD-E46FE4E3F717}"/>
                </a:ext>
              </a:extLst>
            </p:cNvPr>
            <p:cNvSpPr txBox="1"/>
            <p:nvPr/>
          </p:nvSpPr>
          <p:spPr>
            <a:xfrm>
              <a:off x="251065" y="6207563"/>
              <a:ext cx="6222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Splenic 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FB38009-3B7F-4B85-920F-AF57C84845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7256" y="6065674"/>
              <a:ext cx="82033" cy="20235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99A3AE3-4A54-4148-B262-9BC09DFB771D}"/>
                </a:ext>
              </a:extLst>
            </p:cNvPr>
            <p:cNvSpPr txBox="1"/>
            <p:nvPr/>
          </p:nvSpPr>
          <p:spPr>
            <a:xfrm>
              <a:off x="1874962" y="6201764"/>
              <a:ext cx="8867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Right gastric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98A52B6-1BDD-4A87-A9D2-6F87F09947FC}"/>
                </a:ext>
              </a:extLst>
            </p:cNvPr>
            <p:cNvCxnSpPr>
              <a:cxnSpLocks/>
            </p:cNvCxnSpPr>
            <p:nvPr/>
          </p:nvCxnSpPr>
          <p:spPr>
            <a:xfrm>
              <a:off x="2917223" y="6065674"/>
              <a:ext cx="75406" cy="20235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14422BC-4D00-4D03-80B7-499DEB4DCCF0}"/>
                </a:ext>
              </a:extLst>
            </p:cNvPr>
            <p:cNvSpPr txBox="1"/>
            <p:nvPr/>
          </p:nvSpPr>
          <p:spPr>
            <a:xfrm>
              <a:off x="2726060" y="6207563"/>
              <a:ext cx="8867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Hepatic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417AEB5-1464-4543-8695-9A66AE962A0F}"/>
                </a:ext>
              </a:extLst>
            </p:cNvPr>
            <p:cNvSpPr txBox="1"/>
            <p:nvPr/>
          </p:nvSpPr>
          <p:spPr>
            <a:xfrm>
              <a:off x="1579462" y="5756808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D8D57C1-04ED-4F75-80FC-E297F3D55A29}"/>
                </a:ext>
              </a:extLst>
            </p:cNvPr>
            <p:cNvSpPr txBox="1"/>
            <p:nvPr/>
          </p:nvSpPr>
          <p:spPr>
            <a:xfrm>
              <a:off x="476951" y="5987640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D67E613-4E03-4812-A192-A634C6932803}"/>
                </a:ext>
              </a:extLst>
            </p:cNvPr>
            <p:cNvSpPr txBox="1"/>
            <p:nvPr/>
          </p:nvSpPr>
          <p:spPr>
            <a:xfrm>
              <a:off x="1049810" y="6043885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C527880-78BD-46CC-8CBF-63084FACFF3D}"/>
                </a:ext>
              </a:extLst>
            </p:cNvPr>
            <p:cNvSpPr txBox="1"/>
            <p:nvPr/>
          </p:nvSpPr>
          <p:spPr>
            <a:xfrm>
              <a:off x="3717380" y="5790833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B96682B-5B05-44D1-B437-813B9876FD61}"/>
                </a:ext>
              </a:extLst>
            </p:cNvPr>
            <p:cNvSpPr txBox="1"/>
            <p:nvPr/>
          </p:nvSpPr>
          <p:spPr>
            <a:xfrm>
              <a:off x="2909655" y="6013405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D3FBC05-2CF3-4936-9A6A-2BD06356AD06}"/>
                </a:ext>
              </a:extLst>
            </p:cNvPr>
            <p:cNvSpPr txBox="1"/>
            <p:nvPr/>
          </p:nvSpPr>
          <p:spPr>
            <a:xfrm>
              <a:off x="2274632" y="6013022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D1864A1-1C81-46E5-B6CA-5B662C6DF9C8}"/>
              </a:ext>
            </a:extLst>
          </p:cNvPr>
          <p:cNvSpPr txBox="1"/>
          <p:nvPr/>
        </p:nvSpPr>
        <p:spPr>
          <a:xfrm>
            <a:off x="7578138" y="5422083"/>
            <a:ext cx="4109659" cy="13849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2D050"/>
                </a:solidFill>
                <a:latin typeface="+mn-lt"/>
              </a:rPr>
              <a:t>The inferior pancreaticoduodenal is a branch of superior mesenteric.</a:t>
            </a:r>
          </a:p>
          <a:p>
            <a:r>
              <a:rPr lang="en-GB" dirty="0">
                <a:solidFill>
                  <a:srgbClr val="92D050"/>
                </a:solidFill>
                <a:latin typeface="+mn-lt"/>
              </a:rPr>
              <a:t>The superior pancreaticoduodenal is a branch of gastroduodenal which is a branch of common hepatic which is a branch of celiac trunk.</a:t>
            </a:r>
          </a:p>
          <a:p>
            <a:pPr algn="ctr"/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نفس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الكلام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بس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بصيغة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ar-A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م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خ</a:t>
            </a:r>
            <a:r>
              <a:rPr lang="ar-A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ت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ل</a:t>
            </a:r>
            <a:r>
              <a:rPr lang="ar-A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ف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ة</a:t>
            </a:r>
          </a:p>
        </p:txBody>
      </p:sp>
    </p:spTree>
    <p:extLst>
      <p:ext uri="{BB962C8B-B14F-4D97-AF65-F5344CB8AC3E}">
        <p14:creationId xmlns:p14="http://schemas.microsoft.com/office/powerpoint/2010/main" val="26734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1981" y="2736398"/>
            <a:ext cx="5779062" cy="1398277"/>
          </a:xfrm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Courier New" charset="0"/>
              <a:buChar char="o"/>
            </a:pPr>
            <a:r>
              <a:rPr lang="en-US" sz="1600" u="sng" dirty="0"/>
              <a:t>Sympathetic:</a:t>
            </a:r>
            <a:r>
              <a:rPr lang="en-US" sz="1600" dirty="0"/>
              <a:t> from the </a:t>
            </a:r>
            <a:r>
              <a:rPr lang="en-US" sz="1600" b="1" dirty="0"/>
              <a:t>splanchnic nerves </a:t>
            </a:r>
            <a:r>
              <a:rPr lang="en-US" sz="1600" dirty="0"/>
              <a:t>, they have a predominantly </a:t>
            </a:r>
            <a:r>
              <a:rPr lang="en-US" sz="1600" u="sng" dirty="0"/>
              <a:t>inhibitory effect</a:t>
            </a:r>
            <a:endParaRPr lang="en-US" sz="1600" dirty="0"/>
          </a:p>
          <a:p>
            <a:pPr>
              <a:lnSpc>
                <a:spcPct val="100000"/>
              </a:lnSpc>
              <a:buFont typeface="Courier New" charset="0"/>
              <a:buChar char="o"/>
            </a:pPr>
            <a:r>
              <a:rPr lang="en-US" sz="1600" u="sng" dirty="0"/>
              <a:t>Parasympathetic: </a:t>
            </a:r>
            <a:r>
              <a:rPr lang="en-US" sz="1600" dirty="0"/>
              <a:t>from the </a:t>
            </a:r>
            <a:r>
              <a:rPr lang="en-US" sz="1600" b="1" dirty="0"/>
              <a:t>Vagus,</a:t>
            </a:r>
            <a:r>
              <a:rPr lang="en-US" sz="1600" dirty="0"/>
              <a:t> they </a:t>
            </a:r>
            <a:r>
              <a:rPr lang="en-US" sz="1600" u="sng" dirty="0"/>
              <a:t>stimulate </a:t>
            </a:r>
            <a:r>
              <a:rPr lang="en-US" sz="1600" dirty="0"/>
              <a:t>both exocrine and endocrine secretions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981" y="992220"/>
            <a:ext cx="5779062" cy="115416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Anterior 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and </a:t>
            </a:r>
            <a:r>
              <a:rPr lang="en-US" sz="1600" b="1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posterior arcades </a:t>
            </a:r>
            <a:r>
              <a:rPr lang="en-GB" dirty="0">
                <a:solidFill>
                  <a:srgbClr val="92D050"/>
                </a:solidFill>
                <a:latin typeface="Calibri" panose="020F0502020204030204"/>
              </a:rPr>
              <a:t>(the superior and inferior pancreaticoduodenal veins)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drain head and the body,</a:t>
            </a:r>
          </a:p>
          <a:p>
            <a:pPr marL="257175" indent="-257175">
              <a:spcBef>
                <a:spcPts val="300"/>
              </a:spcBef>
              <a:buFont typeface="Courier New" charset="0"/>
              <a:buChar char="o"/>
            </a:pPr>
            <a:r>
              <a:rPr lang="en-US" sz="1600" b="1" dirty="0">
                <a:latin typeface="+mn-lt"/>
              </a:rPr>
              <a:t>Splenic vein 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drains the body an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d </a:t>
            </a:r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tail. </a:t>
            </a:r>
          </a:p>
          <a:p>
            <a:pPr marL="257175" indent="-257175">
              <a:spcBef>
                <a:spcPts val="300"/>
              </a:spcBef>
              <a:buFont typeface="Courier New" charset="0"/>
              <a:buChar char="o"/>
            </a:pPr>
            <a:r>
              <a:rPr lang="en-US" sz="1600" dirty="0">
                <a:latin typeface="+mn-lt"/>
              </a:rPr>
              <a:t>Ultimately, ends into </a:t>
            </a:r>
            <a:r>
              <a:rPr lang="en-US" sz="1600" b="1" dirty="0">
                <a:latin typeface="+mn-lt"/>
              </a:rPr>
              <a:t>Portal Vein</a:t>
            </a:r>
            <a:r>
              <a:rPr lang="en-US" sz="1600" dirty="0">
                <a:solidFill>
                  <a:srgbClr val="92D050"/>
                </a:solidFill>
                <a:latin typeface="+mn-lt"/>
              </a:rPr>
              <a:t> by joining superior mesenteric</a:t>
            </a:r>
            <a:r>
              <a:rPr lang="en-US" sz="1600" b="1" dirty="0">
                <a:latin typeface="+mn-lt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7813" y="463715"/>
            <a:ext cx="1885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defRPr/>
            </a:pPr>
            <a:r>
              <a:rPr lang="en-US" sz="2000" b="1" i="1" dirty="0">
                <a:latin typeface="+mj-lt"/>
              </a:rPr>
              <a:t>Venous drainage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527813" y="2274328"/>
            <a:ext cx="1508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latin typeface="+mj-lt"/>
              </a:rPr>
              <a:t>Nerve supply</a:t>
            </a:r>
            <a:endParaRPr lang="en-US" sz="2000" b="1" i="1" u="sng" dirty="0">
              <a:latin typeface="+mj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81981" y="4789185"/>
            <a:ext cx="5779062" cy="1631493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charset="0"/>
              <a:buChar char="o"/>
            </a:pPr>
            <a:r>
              <a:rPr lang="en-US" sz="1600" dirty="0"/>
              <a:t>Rich network drains into nodes along the upper border of the pancreas.</a:t>
            </a:r>
          </a:p>
          <a:p>
            <a:pPr>
              <a:buFont typeface="Courier New" charset="0"/>
              <a:buChar char="o"/>
            </a:pPr>
            <a:r>
              <a:rPr lang="en-US" sz="1600" u="sng" dirty="0"/>
              <a:t>Ultimately</a:t>
            </a:r>
            <a:r>
              <a:rPr lang="en-US" sz="1600" dirty="0"/>
              <a:t> the efferent vessels drain into the </a:t>
            </a:r>
            <a:r>
              <a:rPr lang="en-US" sz="1600" b="1" dirty="0"/>
              <a:t>Celiac nodes. </a:t>
            </a:r>
          </a:p>
          <a:p>
            <a:pPr>
              <a:buFont typeface="Courier New" charset="0"/>
              <a:buChar char="o"/>
            </a:pPr>
            <a:r>
              <a:rPr lang="en-US" sz="1600" dirty="0"/>
              <a:t>Lymph vessels from the region of the Head pass to </a:t>
            </a:r>
            <a:r>
              <a:rPr lang="en-US" sz="1600" b="1" dirty="0"/>
              <a:t>Superior Mesenteric nodes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3093" y="4343754"/>
            <a:ext cx="2172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/>
              <a:buNone/>
              <a:defRPr/>
            </a:pPr>
            <a:r>
              <a:rPr lang="en-US" sz="2000" b="1" i="1" dirty="0">
                <a:latin typeface="+mj-lt"/>
              </a:rPr>
              <a:t>Lymphatic drainage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2EC358-84A8-4EBF-B48E-B7B4560B7E3D}"/>
              </a:ext>
            </a:extLst>
          </p:cNvPr>
          <p:cNvGrpSpPr/>
          <p:nvPr/>
        </p:nvGrpSpPr>
        <p:grpSpPr>
          <a:xfrm>
            <a:off x="6852974" y="3806173"/>
            <a:ext cx="4815932" cy="2692721"/>
            <a:chOff x="6524074" y="3628566"/>
            <a:chExt cx="4143926" cy="3178635"/>
          </a:xfrm>
        </p:grpSpPr>
        <p:pic>
          <p:nvPicPr>
            <p:cNvPr id="14" name="Picture 2" descr="C:\Documents and Settings\User\My Documents\Pituit.gland\scan0018.jpg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 contrast="20000"/>
            </a:blip>
            <a:srcRect/>
            <a:stretch>
              <a:fillRect/>
            </a:stretch>
          </p:blipFill>
          <p:spPr bwMode="auto">
            <a:xfrm>
              <a:off x="6524074" y="3628566"/>
              <a:ext cx="4143926" cy="3178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9098614" y="4776340"/>
              <a:ext cx="585206" cy="2000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Celiac nodes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98062" y="5033420"/>
              <a:ext cx="925605" cy="2000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</a:rPr>
                <a:t>Sup. Mesenteric nodes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ACFA3B-502D-4D3D-A96D-826041D10E4D}"/>
              </a:ext>
            </a:extLst>
          </p:cNvPr>
          <p:cNvGrpSpPr/>
          <p:nvPr/>
        </p:nvGrpSpPr>
        <p:grpSpPr>
          <a:xfrm>
            <a:off x="6824304" y="598420"/>
            <a:ext cx="4839883" cy="2830580"/>
            <a:chOff x="6624845" y="0"/>
            <a:chExt cx="4043155" cy="3424562"/>
          </a:xfrm>
        </p:grpSpPr>
        <p:pic>
          <p:nvPicPr>
            <p:cNvPr id="18" name="Rectangle 7169">
              <a:extLst>
                <a:ext uri="{FF2B5EF4-FFF2-40B4-BE49-F238E27FC236}">
                  <a16:creationId xmlns:a16="http://schemas.microsoft.com/office/drawing/2014/main" id="{707D3203-4280-489C-9026-C90C359D7B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20000"/>
            </a:blip>
            <a:srcRect b="5882"/>
            <a:stretch>
              <a:fillRect/>
            </a:stretch>
          </p:blipFill>
          <p:spPr>
            <a:xfrm>
              <a:off x="6648796" y="44053"/>
              <a:ext cx="4019204" cy="3380509"/>
            </a:xfrm>
            <a:prstGeom prst="rect">
              <a:avLst/>
            </a:prstGeom>
            <a:noFill/>
            <a:ln w="28575">
              <a:noFill/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F5388B7-AE22-4862-A4E0-6829ADE5204B}"/>
                </a:ext>
              </a:extLst>
            </p:cNvPr>
            <p:cNvSpPr/>
            <p:nvPr/>
          </p:nvSpPr>
          <p:spPr>
            <a:xfrm>
              <a:off x="6624845" y="1339354"/>
              <a:ext cx="919543" cy="355601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B81ADAD-3779-4168-AF01-DC2EA84A3325}"/>
                </a:ext>
              </a:extLst>
            </p:cNvPr>
            <p:cNvSpPr/>
            <p:nvPr/>
          </p:nvSpPr>
          <p:spPr>
            <a:xfrm>
              <a:off x="9041849" y="0"/>
              <a:ext cx="914951" cy="155302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74CF6FB-4FD0-4129-BF23-2BA0861EFFF6}"/>
                </a:ext>
              </a:extLst>
            </p:cNvPr>
            <p:cNvSpPr/>
            <p:nvPr/>
          </p:nvSpPr>
          <p:spPr>
            <a:xfrm>
              <a:off x="6624845" y="948145"/>
              <a:ext cx="919543" cy="34715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CEEC8D-18C9-4C78-BFFB-DE34F77DFC2E}"/>
                </a:ext>
              </a:extLst>
            </p:cNvPr>
            <p:cNvSpPr/>
            <p:nvPr/>
          </p:nvSpPr>
          <p:spPr>
            <a:xfrm>
              <a:off x="9753048" y="869237"/>
              <a:ext cx="787952" cy="13564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4647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944" y="16519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Pancreatic Ducts </a:t>
            </a:r>
            <a:endParaRPr lang="en-US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12AC8B-1AE9-4C8D-841F-CADE20512B7F}"/>
              </a:ext>
            </a:extLst>
          </p:cNvPr>
          <p:cNvGrpSpPr/>
          <p:nvPr/>
        </p:nvGrpSpPr>
        <p:grpSpPr>
          <a:xfrm>
            <a:off x="693665" y="1094079"/>
            <a:ext cx="10804669" cy="1498168"/>
            <a:chOff x="2225531" y="1095594"/>
            <a:chExt cx="7886700" cy="1498168"/>
          </a:xfrm>
        </p:grpSpPr>
        <p:grpSp>
          <p:nvGrpSpPr>
            <p:cNvPr id="4" name="Group 3"/>
            <p:cNvGrpSpPr/>
            <p:nvPr/>
          </p:nvGrpSpPr>
          <p:grpSpPr>
            <a:xfrm>
              <a:off x="2225531" y="1095594"/>
              <a:ext cx="7886700" cy="1498168"/>
              <a:chOff x="821573" y="2338915"/>
              <a:chExt cx="10165082" cy="1997557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821573" y="2338915"/>
                <a:ext cx="10165082" cy="1997557"/>
              </a:xfrm>
              <a:prstGeom prst="roundRect">
                <a:avLst/>
              </a:prstGeom>
              <a:solidFill>
                <a:srgbClr val="FF66CC">
                  <a:alpha val="20000"/>
                </a:srgbClr>
              </a:solidFill>
              <a:ln>
                <a:solidFill>
                  <a:srgbClr val="FF66CC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176154" y="2737530"/>
                <a:ext cx="764770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800" dirty="0">
                  <a:latin typeface="+mn-lt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4250544" y="1135486"/>
              <a:ext cx="5746631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latin typeface="+mn-lt"/>
                </a:rPr>
                <a:t>Main Pancreatic duct 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>
                  <a:latin typeface="+mn-lt"/>
                </a:rPr>
                <a:t>Joins common bile duct &amp; they open into a small hepatopancreatic ampulla in the duodenal wall 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(Ampulla of </a:t>
              </a:r>
              <a:r>
                <a:rPr lang="en-US" sz="1600" dirty="0" err="1">
                  <a:solidFill>
                    <a:schemeClr val="tx1"/>
                  </a:solidFill>
                  <a:latin typeface="+mn-lt"/>
                </a:rPr>
                <a:t>Vater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) </a:t>
              </a:r>
              <a:r>
                <a:rPr lang="en-US" sz="1600" dirty="0">
                  <a:solidFill>
                    <a:srgbClr val="92D050"/>
                  </a:solidFill>
                  <a:latin typeface="+mn-lt"/>
                </a:rPr>
                <a:t>there is also sphincter of </a:t>
              </a:r>
              <a:r>
                <a:rPr lang="en-US" sz="1600" dirty="0" err="1">
                  <a:solidFill>
                    <a:srgbClr val="92D050"/>
                  </a:solidFill>
                  <a:latin typeface="+mn-lt"/>
                </a:rPr>
                <a:t>oddi</a:t>
              </a:r>
              <a:r>
                <a:rPr lang="en-US" sz="1600" dirty="0">
                  <a:solidFill>
                    <a:srgbClr val="92D050"/>
                  </a:solidFill>
                  <a:latin typeface="+mn-lt"/>
                </a:rPr>
                <a:t> which is a muscular valve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.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The ampulla opens into the lumen of the duodenum</a:t>
              </a:r>
              <a:r>
                <a:rPr lang="en-US" sz="1600" b="1" u="sng" dirty="0">
                  <a:solidFill>
                    <a:srgbClr val="92D050"/>
                  </a:solidFill>
                  <a:latin typeface="+mn-lt"/>
                </a:rPr>
                <a:t> (2</a:t>
              </a:r>
              <a:r>
                <a:rPr lang="en-US" sz="1600" b="1" u="sng" baseline="30000" dirty="0">
                  <a:solidFill>
                    <a:srgbClr val="92D050"/>
                  </a:solidFill>
                  <a:latin typeface="+mn-lt"/>
                </a:rPr>
                <a:t>nd</a:t>
              </a:r>
              <a:r>
                <a:rPr lang="en-US" sz="1600" b="1" u="sng" dirty="0">
                  <a:solidFill>
                    <a:srgbClr val="92D050"/>
                  </a:solidFill>
                  <a:latin typeface="+mn-lt"/>
                </a:rPr>
                <a:t> part of posteromedial wall)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 through (</a:t>
              </a:r>
              <a:r>
                <a:rPr lang="en-US" sz="1600" b="1" dirty="0">
                  <a:solidFill>
                    <a:srgbClr val="C00000"/>
                  </a:solidFill>
                  <a:latin typeface="+mn-lt"/>
                </a:rPr>
                <a:t>Major Duodenal Papilla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). </a:t>
              </a:r>
            </a:p>
          </p:txBody>
        </p:sp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 contrast="20000"/>
            </a:blip>
            <a:srcRect/>
            <a:stretch>
              <a:fillRect/>
            </a:stretch>
          </p:blipFill>
          <p:spPr bwMode="auto">
            <a:xfrm>
              <a:off x="2459170" y="1116332"/>
              <a:ext cx="1669209" cy="144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E87C7B-A819-4974-84D9-D80EEEEEE74B}"/>
              </a:ext>
            </a:extLst>
          </p:cNvPr>
          <p:cNvGrpSpPr/>
          <p:nvPr/>
        </p:nvGrpSpPr>
        <p:grpSpPr>
          <a:xfrm>
            <a:off x="673228" y="2697343"/>
            <a:ext cx="10825105" cy="1498170"/>
            <a:chOff x="2225531" y="2733564"/>
            <a:chExt cx="7886700" cy="1498170"/>
          </a:xfrm>
        </p:grpSpPr>
        <p:grpSp>
          <p:nvGrpSpPr>
            <p:cNvPr id="8" name="Group 7"/>
            <p:cNvGrpSpPr/>
            <p:nvPr/>
          </p:nvGrpSpPr>
          <p:grpSpPr>
            <a:xfrm>
              <a:off x="2225531" y="2733565"/>
              <a:ext cx="7886700" cy="1498169"/>
              <a:chOff x="817417" y="4693522"/>
              <a:chExt cx="10515600" cy="1997558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817417" y="4693522"/>
                <a:ext cx="10515600" cy="1997558"/>
              </a:xfrm>
              <a:prstGeom prst="roundRect">
                <a:avLst/>
              </a:prstGeom>
              <a:solidFill>
                <a:srgbClr val="BAEBFF">
                  <a:alpha val="34902"/>
                </a:srgbClr>
              </a:solidFill>
              <a:ln>
                <a:solidFill>
                  <a:srgbClr val="BAEBFF">
                    <a:alpha val="3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349336" y="4876693"/>
                <a:ext cx="764770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defRPr/>
                </a:pPr>
                <a:endParaRPr lang="en-US" altLang="en-US" sz="1800" b="1" dirty="0">
                  <a:solidFill>
                    <a:srgbClr val="92D050"/>
                  </a:solidFill>
                  <a:latin typeface="+mn-lt"/>
                  <a:cs typeface="Times New Roman" pitchFamily="18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4257165" y="2903407"/>
              <a:ext cx="560970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latin typeface="+mn-lt"/>
                </a:rPr>
                <a:t>Accessory Pancreatic duct </a:t>
              </a:r>
              <a:r>
                <a:rPr lang="en-US" sz="1800" dirty="0">
                  <a:latin typeface="+mn-lt"/>
                </a:rPr>
                <a:t>(of Santorini) 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800" dirty="0">
                  <a:latin typeface="+mn-lt"/>
                </a:rPr>
                <a:t>Drains </a:t>
              </a:r>
              <a:r>
                <a:rPr lang="en-US" sz="1800" u="sng" dirty="0">
                  <a:solidFill>
                    <a:srgbClr val="C00000"/>
                  </a:solidFill>
                  <a:latin typeface="+mn-lt"/>
                </a:rPr>
                <a:t>superior portion of the head</a:t>
              </a:r>
              <a:r>
                <a:rPr lang="en-US" sz="1800" dirty="0">
                  <a:latin typeface="+mn-lt"/>
                </a:rPr>
                <a:t>.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800" dirty="0">
                  <a:latin typeface="+mn-lt"/>
                </a:rPr>
                <a:t>It empties separately into 2nd portion  of duodenum at (</a:t>
              </a:r>
              <a:r>
                <a:rPr lang="en-US" sz="1800" b="1" dirty="0">
                  <a:latin typeface="+mn-lt"/>
                </a:rPr>
                <a:t>minor duodenal papilla</a:t>
              </a:r>
              <a:r>
                <a:rPr lang="en-US" sz="1800" dirty="0">
                  <a:latin typeface="+mn-lt"/>
                </a:rPr>
                <a:t>) </a:t>
              </a:r>
              <a:r>
                <a:rPr lang="en-US" sz="1800" dirty="0">
                  <a:solidFill>
                    <a:srgbClr val="92D050"/>
                  </a:solidFill>
                  <a:latin typeface="+mn-lt"/>
                </a:rPr>
                <a:t>above the major papilla</a:t>
              </a:r>
              <a:r>
                <a:rPr lang="en-US" sz="1800" dirty="0">
                  <a:latin typeface="+mn-lt"/>
                </a:rPr>
                <a:t>.</a:t>
              </a:r>
            </a:p>
          </p:txBody>
        </p:sp>
        <p:pic>
          <p:nvPicPr>
            <p:cNvPr id="14" name="Picture 2" descr="C:\Documents and Settings\User\My Documents\Pituit.gland\scan0015.jpg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20000"/>
            </a:blip>
            <a:srcRect l="54459" t="70958" b="1854"/>
            <a:stretch>
              <a:fillRect/>
            </a:stretch>
          </p:blipFill>
          <p:spPr>
            <a:xfrm>
              <a:off x="2452021" y="2733564"/>
              <a:ext cx="1672449" cy="1464622"/>
            </a:xfrm>
            <a:prstGeom prst="rect">
              <a:avLst/>
            </a:prstGeom>
            <a:noFill/>
          </p:spPr>
        </p:pic>
      </p:grpSp>
      <p:sp>
        <p:nvSpPr>
          <p:cNvPr id="15" name="Rectangle 14"/>
          <p:cNvSpPr/>
          <p:nvPr/>
        </p:nvSpPr>
        <p:spPr>
          <a:xfrm>
            <a:off x="673229" y="4877703"/>
            <a:ext cx="831174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The Exocrine portion:</a:t>
            </a:r>
          </a:p>
          <a:p>
            <a:pPr marL="268288"/>
            <a:r>
              <a:rPr lang="en-US" sz="1800" dirty="0">
                <a:latin typeface="+mn-lt"/>
              </a:rPr>
              <a:t>Small ducts arise from the lobules and enter the main pancreatic duct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(which begins in the tail)</a:t>
            </a:r>
            <a:r>
              <a:rPr lang="en-US" sz="1800" dirty="0">
                <a:latin typeface="+mn-lt"/>
              </a:rPr>
              <a:t>, and passes through the body and head where it meets the bile duct.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The Endocrine portion:</a:t>
            </a:r>
          </a:p>
          <a:p>
            <a:pPr marL="268288"/>
            <a:r>
              <a:rPr lang="en-US" sz="1800" dirty="0">
                <a:solidFill>
                  <a:srgbClr val="FF0000"/>
                </a:solidFill>
                <a:latin typeface="+mn-lt"/>
              </a:rPr>
              <a:t>(Islets of Langerhans) </a:t>
            </a:r>
            <a:r>
              <a:rPr lang="en-US" sz="1800" dirty="0">
                <a:latin typeface="+mn-lt"/>
              </a:rPr>
              <a:t>produce insulin &amp; glucagon.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3665" y="4320366"/>
            <a:ext cx="237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Functions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8335B3-7F72-4171-A90C-671212ACE01B}"/>
              </a:ext>
            </a:extLst>
          </p:cNvPr>
          <p:cNvSpPr/>
          <p:nvPr/>
        </p:nvSpPr>
        <p:spPr>
          <a:xfrm>
            <a:off x="2386274" y="4491156"/>
            <a:ext cx="3926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pancreas is </a:t>
            </a:r>
            <a:r>
              <a:rPr lang="en-US" i="1" dirty="0">
                <a:latin typeface="+mn-lt"/>
              </a:rPr>
              <a:t>an exocrine and endocrine gland </a:t>
            </a:r>
            <a:r>
              <a:rPr lang="en-US" sz="1600" i="1" dirty="0">
                <a:latin typeface="+mn-lt"/>
              </a:rPr>
              <a:t>: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43879A-54D9-4669-8DE8-60D181362CEB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9127389" y="4365355"/>
            <a:ext cx="2391382" cy="214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753D381-03B7-46E1-A36E-ACE7375D7DD7}"/>
              </a:ext>
            </a:extLst>
          </p:cNvPr>
          <p:cNvSpPr/>
          <p:nvPr/>
        </p:nvSpPr>
        <p:spPr>
          <a:xfrm>
            <a:off x="2474843" y="2027583"/>
            <a:ext cx="721553" cy="2094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15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CAF5C3-975B-4A3B-97CD-3CD261A3A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935837"/>
              </p:ext>
            </p:extLst>
          </p:nvPr>
        </p:nvGraphicFramePr>
        <p:xfrm>
          <a:off x="112643" y="93026"/>
          <a:ext cx="11966713" cy="6671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5218">
                  <a:extLst>
                    <a:ext uri="{9D8B030D-6E8A-4147-A177-3AD203B41FA5}">
                      <a16:colId xmlns:a16="http://schemas.microsoft.com/office/drawing/2014/main" val="4287145153"/>
                    </a:ext>
                  </a:extLst>
                </a:gridCol>
                <a:gridCol w="3438938">
                  <a:extLst>
                    <a:ext uri="{9D8B030D-6E8A-4147-A177-3AD203B41FA5}">
                      <a16:colId xmlns:a16="http://schemas.microsoft.com/office/drawing/2014/main" val="3043191443"/>
                    </a:ext>
                  </a:extLst>
                </a:gridCol>
                <a:gridCol w="2401972">
                  <a:extLst>
                    <a:ext uri="{9D8B030D-6E8A-4147-A177-3AD203B41FA5}">
                      <a16:colId xmlns:a16="http://schemas.microsoft.com/office/drawing/2014/main" val="988865816"/>
                    </a:ext>
                  </a:extLst>
                </a:gridCol>
                <a:gridCol w="2512936">
                  <a:extLst>
                    <a:ext uri="{9D8B030D-6E8A-4147-A177-3AD203B41FA5}">
                      <a16:colId xmlns:a16="http://schemas.microsoft.com/office/drawing/2014/main" val="3581862179"/>
                    </a:ext>
                  </a:extLst>
                </a:gridCol>
                <a:gridCol w="2287649">
                  <a:extLst>
                    <a:ext uri="{9D8B030D-6E8A-4147-A177-3AD203B41FA5}">
                      <a16:colId xmlns:a16="http://schemas.microsoft.com/office/drawing/2014/main" val="4023172958"/>
                    </a:ext>
                  </a:extLst>
                </a:gridCol>
              </a:tblGrid>
              <a:tr h="288590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500" b="1" dirty="0"/>
                        <a:t>Pancreas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697985"/>
                  </a:ext>
                </a:extLst>
              </a:tr>
              <a:tr h="4925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/>
                        <a:t>Notes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Lobulated, </a:t>
                      </a: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Retro-Peritoneal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 located in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Epigastrium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Left upper quadrant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the abdomen.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400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GB" sz="1400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985018"/>
                  </a:ext>
                </a:extLst>
              </a:tr>
              <a:tr h="11414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/>
                        <a:t>Parts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HEAD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Related to the 2</a:t>
                      </a:r>
                      <a:r>
                        <a:rPr lang="en-GB" sz="1200" baseline="30000" dirty="0"/>
                        <a:t>nd</a:t>
                      </a:r>
                      <a:r>
                        <a:rPr lang="en-GB" sz="1200" dirty="0"/>
                        <a:t> and 3</a:t>
                      </a:r>
                      <a:r>
                        <a:rPr lang="en-GB" sz="1200" baseline="30000" dirty="0"/>
                        <a:t>rd</a:t>
                      </a:r>
                      <a:r>
                        <a:rPr lang="en-GB" sz="1200" dirty="0"/>
                        <a:t> portions of the duodenum on the right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Includes uncinate process on the left (part extending to the left behind the </a:t>
                      </a:r>
                      <a:r>
                        <a:rPr lang="en-GB" sz="1200" dirty="0">
                          <a:solidFill>
                            <a:srgbClr val="C00000"/>
                          </a:solidFill>
                        </a:rPr>
                        <a:t>superior mesenteric </a:t>
                      </a:r>
                      <a:r>
                        <a:rPr lang="en-GB" sz="1200" dirty="0"/>
                        <a:t>vessels)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400" b="1" dirty="0"/>
                        <a:t>NECK</a:t>
                      </a:r>
                      <a:endParaRPr lang="en-GB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400" b="1" i="0" dirty="0"/>
                        <a:t>BODY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/>
                        <a:t>TAIL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Lies in the </a:t>
                      </a:r>
                      <a:r>
                        <a:rPr lang="en-GB" sz="1200" b="1" dirty="0" err="1"/>
                        <a:t>splenicorenal</a:t>
                      </a:r>
                      <a:r>
                        <a:rPr lang="en-GB" sz="1200" dirty="0"/>
                        <a:t> ligament </a:t>
                      </a:r>
                      <a:endParaRPr lang="en-GB" sz="1200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636256"/>
                  </a:ext>
                </a:extLst>
              </a:tr>
              <a:tr h="274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/>
                        <a:t>Levels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400" dirty="0"/>
                        <a:t>L1 (transpyloric plane)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GB" sz="1400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400" i="0" dirty="0"/>
                        <a:t>T12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391882"/>
                  </a:ext>
                </a:extLst>
              </a:tr>
              <a:tr h="85329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/>
                        <a:t>Relations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b="1" i="1" dirty="0"/>
                        <a:t>Posterior</a:t>
                      </a:r>
                      <a:r>
                        <a:rPr lang="en-GB" sz="1200" i="1" dirty="0"/>
                        <a:t>: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GB" sz="1200" dirty="0"/>
                        <a:t>Bile duct </a:t>
                      </a:r>
                    </a:p>
                    <a:p>
                      <a:pPr marL="342900" indent="-342900" algn="l">
                        <a:buClr>
                          <a:schemeClr val="tx1"/>
                        </a:buClr>
                        <a:buFont typeface="Arial" panose="020B0604020202020204" pitchFamily="34" charset="0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Inferior vena cava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5007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1" i="1" dirty="0"/>
                        <a:t>Posterior</a:t>
                      </a:r>
                      <a:r>
                        <a:rPr lang="en-GB" sz="1200" i="1" dirty="0"/>
                        <a:t>:</a:t>
                      </a:r>
                    </a:p>
                    <a:p>
                      <a:pPr marL="342900" indent="-342900" algn="l" defTabSz="457200" rtl="0" eaLnBrk="1" latinLnBrk="0" hangingPunct="1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sz="1200" kern="1200" dirty="0">
                          <a:solidFill>
                            <a:srgbClr val="C00000"/>
                          </a:solidFill>
                        </a:rPr>
                        <a:t>Aorta</a:t>
                      </a:r>
                      <a:r>
                        <a:rPr lang="en-US" sz="1200" kern="12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342900" indent="-342900" algn="l" defTabSz="457200" rtl="0" eaLnBrk="1" latinLnBrk="0" hangingPunct="1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</a:rPr>
                        <a:t>Origin of </a:t>
                      </a:r>
                      <a:r>
                        <a:rPr lang="en-US" sz="1200" kern="1200" dirty="0">
                          <a:solidFill>
                            <a:srgbClr val="C00000"/>
                          </a:solidFill>
                        </a:rPr>
                        <a:t>Superior Mesenteric artery </a:t>
                      </a:r>
                    </a:p>
                    <a:p>
                      <a:pPr marL="342900" indent="-342900" algn="l" defTabSz="457200" rtl="0" eaLnBrk="1" latinLnBrk="0" hangingPunct="1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</a:rPr>
                        <a:t>Confluence of the</a:t>
                      </a:r>
                      <a:r>
                        <a:rPr lang="en-US" sz="1200" kern="1200" dirty="0">
                          <a:solidFill>
                            <a:srgbClr val="0070C0"/>
                          </a:solidFill>
                        </a:rPr>
                        <a:t> Portal Vein</a:t>
                      </a:r>
                    </a:p>
                    <a:p>
                      <a:pPr marL="0" indent="0" algn="ctr" defTabSz="457200" rtl="0" eaLnBrk="1" latinLnBrk="0" hangingPunct="1"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en-US" sz="1200" b="1" i="1" kern="1200" dirty="0">
                          <a:solidFill>
                            <a:schemeClr val="tx1"/>
                          </a:solidFill>
                        </a:rPr>
                        <a:t>Inferior border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342900" indent="-342900" algn="l" defTabSz="457200" rtl="0" eaLnBrk="1" latinLnBrk="0" hangingPunct="1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sz="1200" kern="1200" dirty="0">
                          <a:solidFill>
                            <a:srgbClr val="0070C0"/>
                          </a:solidFill>
                        </a:rPr>
                        <a:t>Superior mesenteric vessels</a:t>
                      </a:r>
                      <a:endParaRPr lang="en-US" sz="12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 defTabSz="457200" rtl="0" eaLnBrk="1" latinLnBrk="0" hangingPunct="1"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en-US" sz="1200" b="1" i="1" kern="1200" dirty="0">
                          <a:solidFill>
                            <a:schemeClr val="tx1"/>
                          </a:solidFill>
                        </a:rPr>
                        <a:t>Antero-superior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pPr marL="342900" indent="-342900" algn="l" defTabSz="457200" rtl="0" eaLnBrk="1" latinLnBrk="0" hangingPunct="1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</a:rPr>
                        <a:t>pylorus of stomach  </a:t>
                      </a:r>
                      <a:endParaRPr lang="en-GB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b="1" i="1" dirty="0"/>
                        <a:t>Posterior</a:t>
                      </a:r>
                      <a:r>
                        <a:rPr lang="en-GB" sz="1200" i="1" dirty="0"/>
                        <a:t>: </a:t>
                      </a:r>
                    </a:p>
                    <a:p>
                      <a:pPr marL="342900" indent="-342900" algn="l">
                        <a:buClr>
                          <a:schemeClr val="tx1"/>
                        </a:buClr>
                        <a:buFont typeface="Arial" panose="020B0604020202020204" pitchFamily="34" charset="0"/>
                        <a:buAutoNum type="arabicPeriod"/>
                      </a:pPr>
                      <a:r>
                        <a:rPr lang="en-GB" sz="1200" i="0" dirty="0">
                          <a:solidFill>
                            <a:srgbClr val="0070C0"/>
                          </a:solidFill>
                        </a:rPr>
                        <a:t>Splenic vein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b="1" i="1" dirty="0"/>
                        <a:t>Superior (upper border)</a:t>
                      </a:r>
                      <a:r>
                        <a:rPr lang="en-GB" sz="1200" i="1" dirty="0"/>
                        <a:t>:</a:t>
                      </a:r>
                      <a:r>
                        <a:rPr lang="en-GB" sz="1200" i="1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marL="342900" indent="-342900" algn="l">
                        <a:buClr>
                          <a:schemeClr val="tx1"/>
                        </a:buClr>
                        <a:buFont typeface="Arial" panose="020B0604020202020204" pitchFamily="34" charset="0"/>
                        <a:buAutoNum type="arabicPeriod"/>
                      </a:pPr>
                      <a:r>
                        <a:rPr lang="en-GB" sz="1200" i="0" dirty="0">
                          <a:solidFill>
                            <a:srgbClr val="C00000"/>
                          </a:solidFill>
                        </a:rPr>
                        <a:t>Splenic artery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b="1" i="1" dirty="0"/>
                        <a:t>Anterior</a:t>
                      </a:r>
                      <a:r>
                        <a:rPr lang="en-GB" sz="1200" i="0" dirty="0"/>
                        <a:t>: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AutoNum type="arabicPeriod"/>
                      </a:pPr>
                      <a:r>
                        <a:rPr lang="en-GB" sz="1200" i="0" dirty="0"/>
                        <a:t>Splenic flexure of colon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200" i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200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263004"/>
                  </a:ext>
                </a:extLst>
              </a:tr>
              <a:tr h="577181">
                <a:tc vMerge="1">
                  <a:txBody>
                    <a:bodyPr/>
                    <a:lstStyle/>
                    <a:p>
                      <a:pPr algn="ctr"/>
                      <a:endParaRPr lang="en-GB" sz="1500" i="1" dirty="0"/>
                    </a:p>
                  </a:txBody>
                  <a:tcPr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b="1" i="1" dirty="0"/>
                        <a:t>Anterior</a:t>
                      </a:r>
                      <a:r>
                        <a:rPr lang="en-GB" sz="1200" dirty="0"/>
                        <a:t>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Stomach separated by lesser sac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Transverse colon &amp; transverse mesocolon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831059"/>
                  </a:ext>
                </a:extLst>
              </a:tr>
              <a:tr h="57718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200" b="1" i="1" dirty="0"/>
                        <a:t>Posterior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Left </a:t>
                      </a:r>
                      <a:r>
                        <a:rPr lang="en-GB" sz="1200" dirty="0">
                          <a:solidFill>
                            <a:srgbClr val="996633"/>
                          </a:solidFill>
                        </a:rPr>
                        <a:t>psoas</a:t>
                      </a:r>
                      <a:r>
                        <a:rPr lang="en-GB" sz="1200" dirty="0"/>
                        <a:t> muscle, left adrenal gland, left renal vessels &amp; upper 1/3rd of left kidney, hilum of the spleen.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441348"/>
                  </a:ext>
                </a:extLst>
              </a:tr>
              <a:tr h="463332"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/>
                        <a:t>Arterial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C00000"/>
                          </a:solidFill>
                        </a:rPr>
                        <a:t>superior </a:t>
                      </a:r>
                      <a:r>
                        <a:rPr lang="en-GB" sz="1400" dirty="0" err="1">
                          <a:solidFill>
                            <a:srgbClr val="C00000"/>
                          </a:solidFill>
                        </a:rPr>
                        <a:t>pancreatico</a:t>
                      </a:r>
                      <a:r>
                        <a:rPr lang="en-GB" sz="1400" dirty="0">
                          <a:solidFill>
                            <a:srgbClr val="C00000"/>
                          </a:solidFill>
                        </a:rPr>
                        <a:t>-duodenal </a:t>
                      </a:r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artery (</a:t>
                      </a:r>
                      <a:r>
                        <a:rPr lang="en-GB" sz="1400" dirty="0">
                          <a:solidFill>
                            <a:srgbClr val="C00000"/>
                          </a:solidFill>
                        </a:rPr>
                        <a:t>celiac</a:t>
                      </a:r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) and </a:t>
                      </a:r>
                    </a:p>
                    <a:p>
                      <a:pPr algn="l"/>
                      <a:r>
                        <a:rPr lang="en-GB" sz="1400" dirty="0">
                          <a:solidFill>
                            <a:srgbClr val="C00000"/>
                          </a:solidFill>
                        </a:rPr>
                        <a:t>inferior </a:t>
                      </a:r>
                      <a:r>
                        <a:rPr lang="en-GB" sz="1400" dirty="0" err="1">
                          <a:solidFill>
                            <a:srgbClr val="C00000"/>
                          </a:solidFill>
                        </a:rPr>
                        <a:t>pancreatico</a:t>
                      </a:r>
                      <a:r>
                        <a:rPr lang="en-GB" sz="1400" dirty="0">
                          <a:solidFill>
                            <a:srgbClr val="C00000"/>
                          </a:solidFill>
                        </a:rPr>
                        <a:t>-duodenal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artery</a:t>
                      </a:r>
                      <a:r>
                        <a:rPr lang="en-GB" sz="14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en-GB" sz="1400" dirty="0">
                          <a:solidFill>
                            <a:srgbClr val="C00000"/>
                          </a:solidFill>
                        </a:rPr>
                        <a:t>superior mesenteric</a:t>
                      </a:r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</a:txBody>
                  <a:tcPr marL="87105" marR="87105" marT="43552" marB="4355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C00000"/>
                          </a:solidFill>
                        </a:rPr>
                        <a:t>splenic</a:t>
                      </a:r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 artery (</a:t>
                      </a:r>
                      <a:r>
                        <a:rPr lang="en-GB" sz="1400" dirty="0">
                          <a:solidFill>
                            <a:srgbClr val="C00000"/>
                          </a:solidFill>
                        </a:rPr>
                        <a:t>celiac</a:t>
                      </a:r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</a:txBody>
                  <a:tcPr marL="87105" marR="87105" marT="43552" marB="4355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358679"/>
                  </a:ext>
                </a:extLst>
              </a:tr>
              <a:tr h="346606"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/>
                        <a:t>Venous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400" i="0" dirty="0">
                          <a:solidFill>
                            <a:sysClr val="windowText" lastClr="000000"/>
                          </a:solidFill>
                        </a:rPr>
                        <a:t>anterior and posterior arcades </a:t>
                      </a:r>
                      <a:r>
                        <a:rPr lang="en-GB" sz="1400" i="0" dirty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400" i="0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superior mesenteric </a:t>
                      </a:r>
                      <a:r>
                        <a:rPr lang="en-GB" sz="1400" i="0" dirty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vein  </a:t>
                      </a:r>
                      <a:r>
                        <a:rPr lang="en-GB" sz="1400" i="0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portal</a:t>
                      </a:r>
                      <a:r>
                        <a:rPr lang="en-GB" sz="1400" i="0" dirty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 vein</a:t>
                      </a:r>
                      <a:endParaRPr lang="en-GB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400" i="0" dirty="0">
                          <a:solidFill>
                            <a:srgbClr val="0070C0"/>
                          </a:solidFill>
                        </a:rPr>
                        <a:t>splenic</a:t>
                      </a:r>
                      <a:r>
                        <a:rPr lang="en-GB" sz="1400" i="0" dirty="0">
                          <a:solidFill>
                            <a:sysClr val="windowText" lastClr="000000"/>
                          </a:solidFill>
                        </a:rPr>
                        <a:t> vein </a:t>
                      </a:r>
                      <a:r>
                        <a:rPr lang="en-GB" sz="1400" i="0" dirty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400" i="0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portal</a:t>
                      </a:r>
                      <a:r>
                        <a:rPr lang="en-GB" sz="1400" i="0" dirty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 vein</a:t>
                      </a:r>
                      <a:endParaRPr lang="en-GB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547326"/>
                  </a:ext>
                </a:extLst>
              </a:tr>
              <a:tr h="309508"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/>
                        <a:t>Lymphatic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Superior</a:t>
                      </a:r>
                      <a:r>
                        <a:rPr lang="en-GB" sz="1400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400" dirty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mesenteric</a:t>
                      </a:r>
                      <a:r>
                        <a:rPr lang="en-GB" sz="1400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(drains head) and </a:t>
                      </a:r>
                      <a:r>
                        <a:rPr lang="en-GB" sz="1400" dirty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Celiac</a:t>
                      </a: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 nodes</a:t>
                      </a:r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255166"/>
                  </a:ext>
                </a:extLst>
              </a:tr>
              <a:tr h="495212"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/>
                        <a:t>Innervation</a:t>
                      </a:r>
                    </a:p>
                  </a:txBody>
                  <a:tcPr anchor="ctr">
                    <a:solidFill>
                      <a:srgbClr val="FFF5A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Sympathetic: </a:t>
                      </a:r>
                      <a:r>
                        <a:rPr lang="en-GB" sz="1400" dirty="0">
                          <a:solidFill>
                            <a:srgbClr val="FFE521"/>
                          </a:solidFill>
                        </a:rPr>
                        <a:t>thoracic</a:t>
                      </a:r>
                      <a:r>
                        <a:rPr lang="en-GB" sz="140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-GB" sz="1400" dirty="0">
                          <a:solidFill>
                            <a:srgbClr val="FFE521"/>
                          </a:solidFill>
                        </a:rPr>
                        <a:t>splanchnic</a:t>
                      </a:r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 nerves (inhibitory)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Parasympathetic: </a:t>
                      </a:r>
                      <a:r>
                        <a:rPr lang="en-GB" sz="1400" dirty="0">
                          <a:solidFill>
                            <a:srgbClr val="FFE521"/>
                          </a:solidFill>
                        </a:rPr>
                        <a:t>vagus</a:t>
                      </a:r>
                      <a:r>
                        <a:rPr lang="en-GB" sz="1400" dirty="0">
                          <a:solidFill>
                            <a:sysClr val="windowText" lastClr="000000"/>
                          </a:solidFill>
                        </a:rPr>
                        <a:t> nerve (excitatory)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606304"/>
                  </a:ext>
                </a:extLst>
              </a:tr>
              <a:tr h="495212"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/>
                        <a:t>Duct 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Main Duct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(of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Wirsung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): Joins common bile duct &amp; together they open into a small hepatopancreatic ampulla (Ampulla of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Vater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Accessory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Duct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(of Santorini) drains superior portion of the head </a:t>
                      </a:r>
                    </a:p>
                  </a:txBody>
                  <a:tcPr marL="87105" marR="87105" marT="43552" marB="4355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723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085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" id="{6C3A8FFE-7141-47B9-9213-9895C7E1A432}" vid="{088974C7-7BA9-4A38-9875-23F266899E6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</Template>
  <TotalTime>3916</TotalTime>
  <Words>1510</Words>
  <Application>Microsoft Office PowerPoint</Application>
  <PresentationFormat>Widescreen</PresentationFormat>
  <Paragraphs>232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Times New Roman</vt:lpstr>
      <vt:lpstr>Wingdings</vt:lpstr>
      <vt:lpstr>Arial</vt:lpstr>
      <vt:lpstr>Courier New</vt:lpstr>
      <vt:lpstr>Calibri Light</vt:lpstr>
      <vt:lpstr>Calibri</vt:lpstr>
      <vt:lpstr>Office Theme</vt:lpstr>
      <vt:lpstr>Anatomy of the Pancreas</vt:lpstr>
      <vt:lpstr>Objectives</vt:lpstr>
      <vt:lpstr>PowerPoint Presentation</vt:lpstr>
      <vt:lpstr>PowerPoint Presentation</vt:lpstr>
      <vt:lpstr>Relations of Pancreas</vt:lpstr>
      <vt:lpstr>Arterial Supply  Important to know</vt:lpstr>
      <vt:lpstr>PowerPoint Presentation</vt:lpstr>
      <vt:lpstr>Pancreatic Ducts </vt:lpstr>
      <vt:lpstr>PowerPoint Presentation</vt:lpstr>
      <vt:lpstr>MCQs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000</dc:title>
  <dc:creator>Jawaher AbdulMohsen</dc:creator>
  <cp:lastModifiedBy>Jawaher</cp:lastModifiedBy>
  <cp:revision>93</cp:revision>
  <dcterms:created xsi:type="dcterms:W3CDTF">2017-04-30T17:35:08Z</dcterms:created>
  <dcterms:modified xsi:type="dcterms:W3CDTF">2018-02-20T10:56:29Z</dcterms:modified>
</cp:coreProperties>
</file>