
<file path=[Content_Types].xml><?xml version="1.0" encoding="utf-8"?>
<Types xmlns="http://schemas.openxmlformats.org/package/2006/content-types">
  <Default Extension="xml" ContentType="application/xml"/>
  <Default Extension="jpg" ContentType="image/jpeg"/>
  <Default Extension="tiff" ContentType="image/tiff"/>
  <Default Extension="emf" ContentType="image/x-emf"/>
  <Default Extension="jpeg" ContentType="image/jpeg"/>
  <Default Extension="rels" ContentType="application/vnd.openxmlformats-package.relationships+xml"/>
  <Default Extension="wdp" ContentType="image/vnd.ms-photo"/>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259" r:id="rId3"/>
    <p:sldId id="307" r:id="rId4"/>
    <p:sldId id="308" r:id="rId5"/>
    <p:sldId id="309" r:id="rId6"/>
    <p:sldId id="310" r:id="rId7"/>
    <p:sldId id="311" r:id="rId8"/>
    <p:sldId id="312" r:id="rId9"/>
    <p:sldId id="313" r:id="rId10"/>
    <p:sldId id="330" r:id="rId11"/>
    <p:sldId id="314" r:id="rId12"/>
    <p:sldId id="331" r:id="rId13"/>
    <p:sldId id="315" r:id="rId14"/>
    <p:sldId id="317" r:id="rId15"/>
    <p:sldId id="332" r:id="rId16"/>
    <p:sldId id="318" r:id="rId17"/>
    <p:sldId id="320" r:id="rId18"/>
    <p:sldId id="321" r:id="rId19"/>
    <p:sldId id="322" r:id="rId20"/>
    <p:sldId id="323" r:id="rId21"/>
    <p:sldId id="324" r:id="rId22"/>
    <p:sldId id="325" r:id="rId23"/>
    <p:sldId id="326" r:id="rId24"/>
    <p:sldId id="327" r:id="rId25"/>
    <p:sldId id="333" r:id="rId26"/>
    <p:sldId id="334" r:id="rId27"/>
    <p:sldId id="328" r:id="rId28"/>
    <p:sldId id="329" r:id="rId29"/>
    <p:sldId id="261"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Animation="0">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30AAB1"/>
    <a:srgbClr val="DBDBDB"/>
    <a:srgbClr val="C5E1B4"/>
    <a:srgbClr val="9ACE98"/>
    <a:srgbClr val="00B050"/>
    <a:srgbClr val="64CF95"/>
    <a:srgbClr val="9CE0BB"/>
    <a:srgbClr val="33CC33"/>
    <a:srgbClr val="4B8180"/>
    <a:srgbClr val="33D2C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90" autoAdjust="0"/>
    <p:restoredTop sz="95046"/>
  </p:normalViewPr>
  <p:slideViewPr>
    <p:cSldViewPr snapToGrid="0" snapToObjects="1">
      <p:cViewPr>
        <p:scale>
          <a:sx n="66" d="100"/>
          <a:sy n="66" d="100"/>
        </p:scale>
        <p:origin x="2112" y="6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notesMaster" Target="notesMasters/notesMaster1.xml"/><Relationship Id="rId32" Type="http://schemas.openxmlformats.org/officeDocument/2006/relationships/presProps" Target="pres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viewProps" Target="viewProps.xml"/><Relationship Id="rId34" Type="http://schemas.openxmlformats.org/officeDocument/2006/relationships/theme" Target="theme/theme1.xml"/><Relationship Id="rId35" Type="http://schemas.openxmlformats.org/officeDocument/2006/relationships/tableStyles" Target="tableStyles.xml"/><Relationship Id="rId3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A52FE0-5F44-9B42-BF29-DC1DD4CD3393}" type="doc">
      <dgm:prSet loTypeId="urn:microsoft.com/office/officeart/2005/8/layout/hierarchy6" loCatId="" qsTypeId="urn:microsoft.com/office/officeart/2005/8/quickstyle/simple4" qsCatId="simple" csTypeId="urn:microsoft.com/office/officeart/2005/8/colors/colorful4" csCatId="colorful" phldr="1"/>
      <dgm:spPr/>
      <dgm:t>
        <a:bodyPr/>
        <a:lstStyle/>
        <a:p>
          <a:endParaRPr lang="en-US"/>
        </a:p>
      </dgm:t>
    </dgm:pt>
    <dgm:pt modelId="{26269E5E-BA5E-F748-A8A5-87A1C6D0A4FA}">
      <dgm:prSet phldrT="[Text]"/>
      <dgm:spPr/>
      <dgm:t>
        <a:bodyPr/>
        <a:lstStyle/>
        <a:p>
          <a:r>
            <a:rPr lang="en-US" dirty="0"/>
            <a:t>Stimulus</a:t>
          </a:r>
        </a:p>
      </dgm:t>
    </dgm:pt>
    <dgm:pt modelId="{B9F0AA27-2076-954D-AD86-0CE920D3E809}" type="parTrans" cxnId="{AF8DE672-41ED-2F4E-B06B-5DD530982627}">
      <dgm:prSet/>
      <dgm:spPr/>
      <dgm:t>
        <a:bodyPr/>
        <a:lstStyle/>
        <a:p>
          <a:endParaRPr lang="en-US"/>
        </a:p>
      </dgm:t>
    </dgm:pt>
    <dgm:pt modelId="{C7965C98-3DB6-DD4C-B74A-E6230C082590}" type="sibTrans" cxnId="{AF8DE672-41ED-2F4E-B06B-5DD530982627}">
      <dgm:prSet/>
      <dgm:spPr/>
      <dgm:t>
        <a:bodyPr/>
        <a:lstStyle/>
        <a:p>
          <a:endParaRPr lang="en-US"/>
        </a:p>
      </dgm:t>
    </dgm:pt>
    <dgm:pt modelId="{B0193535-05F8-444C-BE4A-25DF4BFAAED6}">
      <dgm:prSet phldrT="[Text]"/>
      <dgm:spPr/>
      <dgm:t>
        <a:bodyPr/>
        <a:lstStyle/>
        <a:p>
          <a:r>
            <a:rPr lang="en-US" dirty="0"/>
            <a:t>Group I hormones</a:t>
          </a:r>
        </a:p>
      </dgm:t>
    </dgm:pt>
    <dgm:pt modelId="{8C0963B2-1A98-044C-912D-8229685BFCEE}" type="parTrans" cxnId="{71D2DD3B-AC72-A54B-ACC8-67E64BF02E33}">
      <dgm:prSet/>
      <dgm:spPr/>
      <dgm:t>
        <a:bodyPr/>
        <a:lstStyle/>
        <a:p>
          <a:endParaRPr lang="en-US"/>
        </a:p>
      </dgm:t>
    </dgm:pt>
    <dgm:pt modelId="{EF942F3E-7BF1-2240-818F-1407DFF6C195}" type="sibTrans" cxnId="{71D2DD3B-AC72-A54B-ACC8-67E64BF02E33}">
      <dgm:prSet/>
      <dgm:spPr/>
      <dgm:t>
        <a:bodyPr/>
        <a:lstStyle/>
        <a:p>
          <a:endParaRPr lang="en-US"/>
        </a:p>
      </dgm:t>
    </dgm:pt>
    <dgm:pt modelId="{870232A9-552E-6C4D-B7C9-C08EEFAFFABC}">
      <dgm:prSet phldrT="[Text]"/>
      <dgm:spPr>
        <a:solidFill>
          <a:schemeClr val="accent6"/>
        </a:solidFill>
      </dgm:spPr>
      <dgm:t>
        <a:bodyPr/>
        <a:lstStyle/>
        <a:p>
          <a:r>
            <a:rPr lang="en-US" dirty="0"/>
            <a:t>Hormone receptor complex</a:t>
          </a:r>
          <a:r>
            <a:rPr lang="en-US" baseline="30000" dirty="0"/>
            <a:t>2</a:t>
          </a:r>
          <a:endParaRPr lang="en-US" dirty="0"/>
        </a:p>
      </dgm:t>
    </dgm:pt>
    <dgm:pt modelId="{C8DB37C8-E89F-8340-9AA0-978B895DC41A}" type="parTrans" cxnId="{4753544B-2070-3B49-8F8F-6430C9545265}">
      <dgm:prSet/>
      <dgm:spPr/>
      <dgm:t>
        <a:bodyPr/>
        <a:lstStyle/>
        <a:p>
          <a:endParaRPr lang="en-US"/>
        </a:p>
      </dgm:t>
    </dgm:pt>
    <dgm:pt modelId="{2E1FF22A-9A6E-FA4E-950E-9A8423CDE76C}" type="sibTrans" cxnId="{4753544B-2070-3B49-8F8F-6430C9545265}">
      <dgm:prSet/>
      <dgm:spPr/>
      <dgm:t>
        <a:bodyPr/>
        <a:lstStyle/>
        <a:p>
          <a:endParaRPr lang="en-US"/>
        </a:p>
      </dgm:t>
    </dgm:pt>
    <dgm:pt modelId="{CBC64EE6-D202-C042-8B03-4F557B6C68A1}">
      <dgm:prSet phldrT="[Text]"/>
      <dgm:spPr>
        <a:solidFill>
          <a:schemeClr val="accent6"/>
        </a:solidFill>
      </dgm:spPr>
      <dgm:t>
        <a:bodyPr/>
        <a:lstStyle/>
        <a:p>
          <a:r>
            <a:rPr lang="en-US" dirty="0"/>
            <a:t>Gene transcription</a:t>
          </a:r>
        </a:p>
      </dgm:t>
    </dgm:pt>
    <dgm:pt modelId="{F7A678B6-9261-CE48-A2DA-6ABF43B6DA50}" type="parTrans" cxnId="{E0A142A1-731D-094B-A3B9-F797AE472DEB}">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135CE89E-3A57-B243-ABC7-F8AD706ADC3B}" type="sibTrans" cxnId="{E0A142A1-731D-094B-A3B9-F797AE472DEB}">
      <dgm:prSet/>
      <dgm:spPr/>
      <dgm:t>
        <a:bodyPr/>
        <a:lstStyle/>
        <a:p>
          <a:endParaRPr lang="en-US"/>
        </a:p>
      </dgm:t>
    </dgm:pt>
    <dgm:pt modelId="{E38A2CA0-1B40-6846-B7DD-3C893B01139E}">
      <dgm:prSet phldrT="[Text]"/>
      <dgm:spPr/>
      <dgm:t>
        <a:bodyPr/>
        <a:lstStyle/>
        <a:p>
          <a:r>
            <a:rPr lang="en-US" dirty="0"/>
            <a:t>Group II hormones</a:t>
          </a:r>
        </a:p>
      </dgm:t>
    </dgm:pt>
    <dgm:pt modelId="{16DBB98B-5D8A-2846-AEB9-4C23B0B5E04F}" type="parTrans" cxnId="{F81BD5E2-EE3C-9D4E-B825-A9BC454F02BF}">
      <dgm:prSet/>
      <dgm:spPr/>
      <dgm:t>
        <a:bodyPr/>
        <a:lstStyle/>
        <a:p>
          <a:endParaRPr lang="en-US"/>
        </a:p>
      </dgm:t>
    </dgm:pt>
    <dgm:pt modelId="{815F8787-FFD2-BF44-B3CC-B7F07237C346}" type="sibTrans" cxnId="{F81BD5E2-EE3C-9D4E-B825-A9BC454F02BF}">
      <dgm:prSet/>
      <dgm:spPr/>
      <dgm:t>
        <a:bodyPr/>
        <a:lstStyle/>
        <a:p>
          <a:endParaRPr lang="en-US"/>
        </a:p>
      </dgm:t>
    </dgm:pt>
    <dgm:pt modelId="{A95CE462-2B4E-2443-988B-8462C83E8D13}">
      <dgm:prSet phldrT="[Text]"/>
      <dgm:spPr>
        <a:solidFill>
          <a:schemeClr val="accent2"/>
        </a:solidFill>
      </dgm:spPr>
      <dgm:t>
        <a:bodyPr/>
        <a:lstStyle/>
        <a:p>
          <a:r>
            <a:rPr lang="en-US" dirty="0"/>
            <a:t>Second messenger</a:t>
          </a:r>
          <a:r>
            <a:rPr lang="en-US" baseline="30000" dirty="0"/>
            <a:t>1</a:t>
          </a:r>
          <a:endParaRPr lang="en-US" dirty="0"/>
        </a:p>
      </dgm:t>
    </dgm:pt>
    <dgm:pt modelId="{442A24B7-70C6-FD48-A99D-D5AA7ADBAC83}" type="parTrans" cxnId="{A9CB59C4-3FC2-E747-9FA6-86F0E7AE7D29}">
      <dgm:prSet/>
      <dgm:spPr/>
      <dgm:t>
        <a:bodyPr/>
        <a:lstStyle/>
        <a:p>
          <a:endParaRPr lang="en-US"/>
        </a:p>
      </dgm:t>
    </dgm:pt>
    <dgm:pt modelId="{E8FDD3EC-499A-734B-BC3D-A1C921ED666B}" type="sibTrans" cxnId="{A9CB59C4-3FC2-E747-9FA6-86F0E7AE7D29}">
      <dgm:prSet/>
      <dgm:spPr/>
      <dgm:t>
        <a:bodyPr/>
        <a:lstStyle/>
        <a:p>
          <a:endParaRPr lang="en-US"/>
        </a:p>
      </dgm:t>
    </dgm:pt>
    <dgm:pt modelId="{9AACC786-E1A5-3E40-9D8A-D8CC4A88910A}">
      <dgm:prSet/>
      <dgm:spPr>
        <a:solidFill>
          <a:schemeClr val="accent6"/>
        </a:solidFill>
      </dgm:spPr>
      <dgm:t>
        <a:bodyPr/>
        <a:lstStyle/>
        <a:p>
          <a:r>
            <a:rPr lang="en-US" dirty="0"/>
            <a:t>Transporters, channels</a:t>
          </a:r>
        </a:p>
      </dgm:t>
    </dgm:pt>
    <dgm:pt modelId="{16A30C9D-CF10-514B-B554-565C3FA0FE47}" type="parTrans" cxnId="{89E830A4-96E4-9C4E-8320-815D2BBA92F6}">
      <dgm:prSet>
        <dgm:style>
          <a:lnRef idx="3">
            <a:schemeClr val="accent6"/>
          </a:lnRef>
          <a:fillRef idx="0">
            <a:schemeClr val="accent6"/>
          </a:fillRef>
          <a:effectRef idx="2">
            <a:schemeClr val="accent6"/>
          </a:effectRef>
          <a:fontRef idx="minor">
            <a:schemeClr val="tx1"/>
          </a:fontRef>
        </dgm:style>
      </dgm:prSet>
      <dgm:spPr/>
      <dgm:t>
        <a:bodyPr/>
        <a:lstStyle/>
        <a:p>
          <a:endParaRPr lang="en-US"/>
        </a:p>
      </dgm:t>
    </dgm:pt>
    <dgm:pt modelId="{C8006951-8BEA-E34B-B2AA-538A1EAC11E1}" type="sibTrans" cxnId="{89E830A4-96E4-9C4E-8320-815D2BBA92F6}">
      <dgm:prSet/>
      <dgm:spPr/>
      <dgm:t>
        <a:bodyPr/>
        <a:lstStyle/>
        <a:p>
          <a:endParaRPr lang="en-US"/>
        </a:p>
      </dgm:t>
    </dgm:pt>
    <dgm:pt modelId="{E975B229-F409-C84C-85F9-A296DC5D1804}">
      <dgm:prSet/>
      <dgm:spPr>
        <a:solidFill>
          <a:schemeClr val="accent2"/>
        </a:solidFill>
      </dgm:spPr>
      <dgm:t>
        <a:bodyPr/>
        <a:lstStyle/>
        <a:p>
          <a:r>
            <a:rPr lang="en-US" dirty="0"/>
            <a:t>Protein translocation</a:t>
          </a:r>
          <a:r>
            <a:rPr lang="en-US" baseline="30000" dirty="0"/>
            <a:t>3</a:t>
          </a:r>
          <a:endParaRPr lang="en-US" dirty="0"/>
        </a:p>
      </dgm:t>
    </dgm:pt>
    <dgm:pt modelId="{A71ECC3B-8479-A042-AA0A-A752E0E8C9ED}" type="parTrans" cxnId="{050CA56C-82EE-ED41-9DFF-F9E663352A97}">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D5E9E47B-9071-B146-A6B8-A8A887885C75}" type="sibTrans" cxnId="{050CA56C-82EE-ED41-9DFF-F9E663352A97}">
      <dgm:prSet/>
      <dgm:spPr/>
      <dgm:t>
        <a:bodyPr/>
        <a:lstStyle/>
        <a:p>
          <a:endParaRPr lang="en-US"/>
        </a:p>
      </dgm:t>
    </dgm:pt>
    <dgm:pt modelId="{3A2B2A37-198C-E643-A972-329BB9463C75}">
      <dgm:prSet/>
      <dgm:spPr>
        <a:solidFill>
          <a:schemeClr val="accent2"/>
        </a:solidFill>
      </dgm:spPr>
      <dgm:t>
        <a:bodyPr/>
        <a:lstStyle/>
        <a:p>
          <a:r>
            <a:rPr lang="en-US" dirty="0"/>
            <a:t>Protein modification</a:t>
          </a:r>
        </a:p>
      </dgm:t>
    </dgm:pt>
    <dgm:pt modelId="{1A5DFF93-4AAF-9F4E-828F-DC870B936E2C}" type="parTrans" cxnId="{AC926A0A-AF7A-1942-A800-D21061A5FB19}">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632FFF6A-8843-DE4B-8D42-B2A6FD114DAA}" type="sibTrans" cxnId="{AC926A0A-AF7A-1942-A800-D21061A5FB19}">
      <dgm:prSet/>
      <dgm:spPr/>
      <dgm:t>
        <a:bodyPr/>
        <a:lstStyle/>
        <a:p>
          <a:endParaRPr lang="en-US"/>
        </a:p>
      </dgm:t>
    </dgm:pt>
    <dgm:pt modelId="{889C05DA-D434-B747-9D79-684DC0933B4D}">
      <dgm:prSet/>
      <dgm:spPr>
        <a:solidFill>
          <a:schemeClr val="accent2"/>
        </a:solidFill>
      </dgm:spPr>
      <dgm:t>
        <a:bodyPr/>
        <a:lstStyle/>
        <a:p>
          <a:r>
            <a:rPr lang="en-US" dirty="0"/>
            <a:t>Gene transcription</a:t>
          </a:r>
        </a:p>
      </dgm:t>
    </dgm:pt>
    <dgm:pt modelId="{683E0DF4-C892-724A-8679-055FB24E38FD}" type="parTrans" cxnId="{86A9C53B-AA8C-4F45-9963-C2452BAACCAB}">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AA34F6C1-6C2C-6C46-9A28-6205119CB12D}" type="sibTrans" cxnId="{86A9C53B-AA8C-4F45-9963-C2452BAACCAB}">
      <dgm:prSet/>
      <dgm:spPr/>
      <dgm:t>
        <a:bodyPr/>
        <a:lstStyle/>
        <a:p>
          <a:endParaRPr lang="en-US"/>
        </a:p>
      </dgm:t>
    </dgm:pt>
    <dgm:pt modelId="{BF10F7EE-0E4E-5145-80A6-92004DBE739B}">
      <dgm:prSet/>
      <dgm:spPr>
        <a:solidFill>
          <a:schemeClr val="accent2"/>
        </a:solidFill>
      </dgm:spPr>
      <dgm:t>
        <a:bodyPr/>
        <a:lstStyle/>
        <a:p>
          <a:r>
            <a:rPr lang="en-US" dirty="0"/>
            <a:t>Transporters, channels</a:t>
          </a:r>
        </a:p>
      </dgm:t>
    </dgm:pt>
    <dgm:pt modelId="{B44835FB-23EC-B340-9BC1-F52003CB1660}" type="parTrans" cxnId="{CEC3F95B-F34E-AF49-B473-D74C70B0A51D}">
      <dgm:prSet>
        <dgm:style>
          <a:lnRef idx="3">
            <a:schemeClr val="accent2"/>
          </a:lnRef>
          <a:fillRef idx="0">
            <a:schemeClr val="accent2"/>
          </a:fillRef>
          <a:effectRef idx="2">
            <a:schemeClr val="accent2"/>
          </a:effectRef>
          <a:fontRef idx="minor">
            <a:schemeClr val="tx1"/>
          </a:fontRef>
        </dgm:style>
      </dgm:prSet>
      <dgm:spPr/>
      <dgm:t>
        <a:bodyPr/>
        <a:lstStyle/>
        <a:p>
          <a:endParaRPr lang="en-US"/>
        </a:p>
      </dgm:t>
    </dgm:pt>
    <dgm:pt modelId="{7DF28388-D4E1-2C42-BA32-B296BA322E60}" type="sibTrans" cxnId="{CEC3F95B-F34E-AF49-B473-D74C70B0A51D}">
      <dgm:prSet/>
      <dgm:spPr/>
      <dgm:t>
        <a:bodyPr/>
        <a:lstStyle/>
        <a:p>
          <a:endParaRPr lang="en-US"/>
        </a:p>
      </dgm:t>
    </dgm:pt>
    <dgm:pt modelId="{C7228166-146F-1E4F-8492-C2C5DA9AB4F6}" type="pres">
      <dgm:prSet presAssocID="{DFA52FE0-5F44-9B42-BF29-DC1DD4CD3393}" presName="mainComposite" presStyleCnt="0">
        <dgm:presLayoutVars>
          <dgm:chPref val="1"/>
          <dgm:dir/>
          <dgm:animOne val="branch"/>
          <dgm:animLvl val="lvl"/>
          <dgm:resizeHandles val="exact"/>
        </dgm:presLayoutVars>
      </dgm:prSet>
      <dgm:spPr/>
      <dgm:t>
        <a:bodyPr/>
        <a:lstStyle/>
        <a:p>
          <a:endParaRPr lang="en-US"/>
        </a:p>
      </dgm:t>
    </dgm:pt>
    <dgm:pt modelId="{099C3EAC-6C21-2A4F-AB9A-7E4C08F9C4BE}" type="pres">
      <dgm:prSet presAssocID="{DFA52FE0-5F44-9B42-BF29-DC1DD4CD3393}" presName="hierFlow" presStyleCnt="0"/>
      <dgm:spPr/>
    </dgm:pt>
    <dgm:pt modelId="{14B79D3F-002B-5F44-ABC4-6A4C7C7118B5}" type="pres">
      <dgm:prSet presAssocID="{DFA52FE0-5F44-9B42-BF29-DC1DD4CD3393}" presName="hierChild1" presStyleCnt="0">
        <dgm:presLayoutVars>
          <dgm:chPref val="1"/>
          <dgm:animOne val="branch"/>
          <dgm:animLvl val="lvl"/>
        </dgm:presLayoutVars>
      </dgm:prSet>
      <dgm:spPr/>
    </dgm:pt>
    <dgm:pt modelId="{6C4325CA-090C-E640-936C-0C310474E6D3}" type="pres">
      <dgm:prSet presAssocID="{26269E5E-BA5E-F748-A8A5-87A1C6D0A4FA}" presName="Name14" presStyleCnt="0"/>
      <dgm:spPr/>
    </dgm:pt>
    <dgm:pt modelId="{69C0B9FA-7EE9-F94B-BD49-AABA274DB6A9}" type="pres">
      <dgm:prSet presAssocID="{26269E5E-BA5E-F748-A8A5-87A1C6D0A4FA}" presName="level1Shape" presStyleLbl="node0" presStyleIdx="0" presStyleCnt="1">
        <dgm:presLayoutVars>
          <dgm:chPref val="3"/>
        </dgm:presLayoutVars>
      </dgm:prSet>
      <dgm:spPr/>
      <dgm:t>
        <a:bodyPr/>
        <a:lstStyle/>
        <a:p>
          <a:endParaRPr lang="en-US"/>
        </a:p>
      </dgm:t>
    </dgm:pt>
    <dgm:pt modelId="{DD6DE84C-59A6-D046-B1B9-17B4F4EF1296}" type="pres">
      <dgm:prSet presAssocID="{26269E5E-BA5E-F748-A8A5-87A1C6D0A4FA}" presName="hierChild2" presStyleCnt="0"/>
      <dgm:spPr/>
    </dgm:pt>
    <dgm:pt modelId="{1FEE834D-16F9-DD46-B948-4068A07CD443}" type="pres">
      <dgm:prSet presAssocID="{8C0963B2-1A98-044C-912D-8229685BFCEE}" presName="Name19" presStyleLbl="parChTrans1D2" presStyleIdx="0" presStyleCnt="2"/>
      <dgm:spPr/>
      <dgm:t>
        <a:bodyPr/>
        <a:lstStyle/>
        <a:p>
          <a:endParaRPr lang="en-US"/>
        </a:p>
      </dgm:t>
    </dgm:pt>
    <dgm:pt modelId="{8BE08C83-9986-F148-9B64-A706450705A2}" type="pres">
      <dgm:prSet presAssocID="{B0193535-05F8-444C-BE4A-25DF4BFAAED6}" presName="Name21" presStyleCnt="0"/>
      <dgm:spPr/>
    </dgm:pt>
    <dgm:pt modelId="{9E22681F-5C81-8D41-AF4E-96A03CE93176}" type="pres">
      <dgm:prSet presAssocID="{B0193535-05F8-444C-BE4A-25DF4BFAAED6}" presName="level2Shape" presStyleLbl="node2" presStyleIdx="0" presStyleCnt="2"/>
      <dgm:spPr/>
      <dgm:t>
        <a:bodyPr/>
        <a:lstStyle/>
        <a:p>
          <a:endParaRPr lang="en-US"/>
        </a:p>
      </dgm:t>
    </dgm:pt>
    <dgm:pt modelId="{3737634E-40B4-184E-BDAC-FC899B546E1A}" type="pres">
      <dgm:prSet presAssocID="{B0193535-05F8-444C-BE4A-25DF4BFAAED6}" presName="hierChild3" presStyleCnt="0"/>
      <dgm:spPr/>
    </dgm:pt>
    <dgm:pt modelId="{C622C629-B418-A548-81BF-6DB21D846B46}" type="pres">
      <dgm:prSet presAssocID="{C8DB37C8-E89F-8340-9AA0-978B895DC41A}" presName="Name19" presStyleLbl="parChTrans1D3" presStyleIdx="0" presStyleCnt="2"/>
      <dgm:spPr/>
      <dgm:t>
        <a:bodyPr/>
        <a:lstStyle/>
        <a:p>
          <a:endParaRPr lang="en-US"/>
        </a:p>
      </dgm:t>
    </dgm:pt>
    <dgm:pt modelId="{77F6FE1F-47CE-9C49-A0E1-D7735400AA6A}" type="pres">
      <dgm:prSet presAssocID="{870232A9-552E-6C4D-B7C9-C08EEFAFFABC}" presName="Name21" presStyleCnt="0"/>
      <dgm:spPr/>
    </dgm:pt>
    <dgm:pt modelId="{DC7FE258-FB0F-3846-A7E7-339AF65EC1DF}" type="pres">
      <dgm:prSet presAssocID="{870232A9-552E-6C4D-B7C9-C08EEFAFFABC}" presName="level2Shape" presStyleLbl="node3" presStyleIdx="0" presStyleCnt="2" custLinFactNeighborY="41985"/>
      <dgm:spPr/>
      <dgm:t>
        <a:bodyPr/>
        <a:lstStyle/>
        <a:p>
          <a:endParaRPr lang="en-US"/>
        </a:p>
      </dgm:t>
    </dgm:pt>
    <dgm:pt modelId="{6A5300B9-822D-AC4B-AFE7-29739C26BAFA}" type="pres">
      <dgm:prSet presAssocID="{870232A9-552E-6C4D-B7C9-C08EEFAFFABC}" presName="hierChild3" presStyleCnt="0"/>
      <dgm:spPr/>
    </dgm:pt>
    <dgm:pt modelId="{81ACC450-82A6-1345-A461-DE0FA83AD2F8}" type="pres">
      <dgm:prSet presAssocID="{F7A678B6-9261-CE48-A2DA-6ABF43B6DA50}" presName="Name19" presStyleLbl="parChTrans1D4" presStyleIdx="0" presStyleCnt="6"/>
      <dgm:spPr/>
      <dgm:t>
        <a:bodyPr/>
        <a:lstStyle/>
        <a:p>
          <a:endParaRPr lang="en-US"/>
        </a:p>
      </dgm:t>
    </dgm:pt>
    <dgm:pt modelId="{8B5729EE-7C9E-BF42-8166-55E25187759E}" type="pres">
      <dgm:prSet presAssocID="{CBC64EE6-D202-C042-8B03-4F557B6C68A1}" presName="Name21" presStyleCnt="0"/>
      <dgm:spPr/>
    </dgm:pt>
    <dgm:pt modelId="{27D3FE6B-A953-064E-8DF6-D26DB2DE7B37}" type="pres">
      <dgm:prSet presAssocID="{CBC64EE6-D202-C042-8B03-4F557B6C68A1}" presName="level2Shape" presStyleLbl="node4" presStyleIdx="0" presStyleCnt="6" custLinFactNeighborX="0" custLinFactNeighborY="41985"/>
      <dgm:spPr/>
      <dgm:t>
        <a:bodyPr/>
        <a:lstStyle/>
        <a:p>
          <a:endParaRPr lang="en-US"/>
        </a:p>
      </dgm:t>
    </dgm:pt>
    <dgm:pt modelId="{60F7FA34-1A15-B649-B6D9-51CF87D42A42}" type="pres">
      <dgm:prSet presAssocID="{CBC64EE6-D202-C042-8B03-4F557B6C68A1}" presName="hierChild3" presStyleCnt="0"/>
      <dgm:spPr/>
    </dgm:pt>
    <dgm:pt modelId="{AAB628F1-E6F8-0C43-85CA-2E68810F2AE6}" type="pres">
      <dgm:prSet presAssocID="{16A30C9D-CF10-514B-B554-565C3FA0FE47}" presName="Name19" presStyleLbl="parChTrans1D4" presStyleIdx="1" presStyleCnt="6"/>
      <dgm:spPr/>
      <dgm:t>
        <a:bodyPr/>
        <a:lstStyle/>
        <a:p>
          <a:endParaRPr lang="en-US"/>
        </a:p>
      </dgm:t>
    </dgm:pt>
    <dgm:pt modelId="{EFC0484C-16C0-3E47-9F27-170D7882D430}" type="pres">
      <dgm:prSet presAssocID="{9AACC786-E1A5-3E40-9D8A-D8CC4A88910A}" presName="Name21" presStyleCnt="0"/>
      <dgm:spPr/>
    </dgm:pt>
    <dgm:pt modelId="{237FEED5-2640-B74B-9B6B-A6D2484C059B}" type="pres">
      <dgm:prSet presAssocID="{9AACC786-E1A5-3E40-9D8A-D8CC4A88910A}" presName="level2Shape" presStyleLbl="node4" presStyleIdx="1" presStyleCnt="6" custLinFactNeighborY="41985"/>
      <dgm:spPr/>
      <dgm:t>
        <a:bodyPr/>
        <a:lstStyle/>
        <a:p>
          <a:endParaRPr lang="en-US"/>
        </a:p>
      </dgm:t>
    </dgm:pt>
    <dgm:pt modelId="{923BB447-FD02-6C4D-9AC5-9D12BC3006C6}" type="pres">
      <dgm:prSet presAssocID="{9AACC786-E1A5-3E40-9D8A-D8CC4A88910A}" presName="hierChild3" presStyleCnt="0"/>
      <dgm:spPr/>
    </dgm:pt>
    <dgm:pt modelId="{51DCAF9D-B953-964E-AA7D-58654A18D1F4}" type="pres">
      <dgm:prSet presAssocID="{16DBB98B-5D8A-2846-AEB9-4C23B0B5E04F}" presName="Name19" presStyleLbl="parChTrans1D2" presStyleIdx="1" presStyleCnt="2"/>
      <dgm:spPr/>
      <dgm:t>
        <a:bodyPr/>
        <a:lstStyle/>
        <a:p>
          <a:endParaRPr lang="en-US"/>
        </a:p>
      </dgm:t>
    </dgm:pt>
    <dgm:pt modelId="{B552388E-5F60-724E-8F4D-85756DE58FEC}" type="pres">
      <dgm:prSet presAssocID="{E38A2CA0-1B40-6846-B7DD-3C893B01139E}" presName="Name21" presStyleCnt="0"/>
      <dgm:spPr/>
    </dgm:pt>
    <dgm:pt modelId="{CC6CC2F8-D927-EC4D-AA8C-AD2A4F8CCF7B}" type="pres">
      <dgm:prSet presAssocID="{E38A2CA0-1B40-6846-B7DD-3C893B01139E}" presName="level2Shape" presStyleLbl="node2" presStyleIdx="1" presStyleCnt="2"/>
      <dgm:spPr/>
      <dgm:t>
        <a:bodyPr/>
        <a:lstStyle/>
        <a:p>
          <a:endParaRPr lang="en-US"/>
        </a:p>
      </dgm:t>
    </dgm:pt>
    <dgm:pt modelId="{89974C9F-101D-B748-A48F-BEAA6F34711F}" type="pres">
      <dgm:prSet presAssocID="{E38A2CA0-1B40-6846-B7DD-3C893B01139E}" presName="hierChild3" presStyleCnt="0"/>
      <dgm:spPr/>
    </dgm:pt>
    <dgm:pt modelId="{DCD11E86-2AAD-8248-9F82-BD58B089E73D}" type="pres">
      <dgm:prSet presAssocID="{442A24B7-70C6-FD48-A99D-D5AA7ADBAC83}" presName="Name19" presStyleLbl="parChTrans1D3" presStyleIdx="1" presStyleCnt="2"/>
      <dgm:spPr/>
      <dgm:t>
        <a:bodyPr/>
        <a:lstStyle/>
        <a:p>
          <a:endParaRPr lang="en-US"/>
        </a:p>
      </dgm:t>
    </dgm:pt>
    <dgm:pt modelId="{6992959C-6A51-0146-90A3-DF768ED975BD}" type="pres">
      <dgm:prSet presAssocID="{A95CE462-2B4E-2443-988B-8462C83E8D13}" presName="Name21" presStyleCnt="0"/>
      <dgm:spPr/>
    </dgm:pt>
    <dgm:pt modelId="{4A78A57A-0BAC-A14A-ACCE-427A039852A9}" type="pres">
      <dgm:prSet presAssocID="{A95CE462-2B4E-2443-988B-8462C83E8D13}" presName="level2Shape" presStyleLbl="node3" presStyleIdx="1" presStyleCnt="2" custLinFactNeighborY="41985"/>
      <dgm:spPr/>
      <dgm:t>
        <a:bodyPr/>
        <a:lstStyle/>
        <a:p>
          <a:endParaRPr lang="en-US"/>
        </a:p>
      </dgm:t>
    </dgm:pt>
    <dgm:pt modelId="{FF7BA792-C9E1-8847-B6DB-D99344C40587}" type="pres">
      <dgm:prSet presAssocID="{A95CE462-2B4E-2443-988B-8462C83E8D13}" presName="hierChild3" presStyleCnt="0"/>
      <dgm:spPr/>
    </dgm:pt>
    <dgm:pt modelId="{C4B63D8F-FF3D-8B44-B6FE-1C5B32057B94}" type="pres">
      <dgm:prSet presAssocID="{683E0DF4-C892-724A-8679-055FB24E38FD}" presName="Name19" presStyleLbl="parChTrans1D4" presStyleIdx="2" presStyleCnt="6"/>
      <dgm:spPr/>
      <dgm:t>
        <a:bodyPr/>
        <a:lstStyle/>
        <a:p>
          <a:endParaRPr lang="en-US"/>
        </a:p>
      </dgm:t>
    </dgm:pt>
    <dgm:pt modelId="{EA4719B1-58AB-7248-968A-C4821EEE016D}" type="pres">
      <dgm:prSet presAssocID="{889C05DA-D434-B747-9D79-684DC0933B4D}" presName="Name21" presStyleCnt="0"/>
      <dgm:spPr/>
    </dgm:pt>
    <dgm:pt modelId="{A34A4DEB-8F1A-A74F-98B0-AC69938D92A4}" type="pres">
      <dgm:prSet presAssocID="{889C05DA-D434-B747-9D79-684DC0933B4D}" presName="level2Shape" presStyleLbl="node4" presStyleIdx="2" presStyleCnt="6" custLinFactNeighborY="41985"/>
      <dgm:spPr/>
      <dgm:t>
        <a:bodyPr/>
        <a:lstStyle/>
        <a:p>
          <a:endParaRPr lang="en-US"/>
        </a:p>
      </dgm:t>
    </dgm:pt>
    <dgm:pt modelId="{369344EC-B843-EC45-AACF-4E82C779F360}" type="pres">
      <dgm:prSet presAssocID="{889C05DA-D434-B747-9D79-684DC0933B4D}" presName="hierChild3" presStyleCnt="0"/>
      <dgm:spPr/>
    </dgm:pt>
    <dgm:pt modelId="{B662CE5D-39C8-F144-AA4C-C1CE98CDAA54}" type="pres">
      <dgm:prSet presAssocID="{B44835FB-23EC-B340-9BC1-F52003CB1660}" presName="Name19" presStyleLbl="parChTrans1D4" presStyleIdx="3" presStyleCnt="6"/>
      <dgm:spPr/>
      <dgm:t>
        <a:bodyPr/>
        <a:lstStyle/>
        <a:p>
          <a:endParaRPr lang="en-US"/>
        </a:p>
      </dgm:t>
    </dgm:pt>
    <dgm:pt modelId="{171BBC4C-C174-5C45-8BAD-60033F023112}" type="pres">
      <dgm:prSet presAssocID="{BF10F7EE-0E4E-5145-80A6-92004DBE739B}" presName="Name21" presStyleCnt="0"/>
      <dgm:spPr/>
    </dgm:pt>
    <dgm:pt modelId="{B98B9ED3-BD0B-0647-8BE2-7687DECE1123}" type="pres">
      <dgm:prSet presAssocID="{BF10F7EE-0E4E-5145-80A6-92004DBE739B}" presName="level2Shape" presStyleLbl="node4" presStyleIdx="3" presStyleCnt="6" custLinFactNeighborY="41985"/>
      <dgm:spPr/>
      <dgm:t>
        <a:bodyPr/>
        <a:lstStyle/>
        <a:p>
          <a:endParaRPr lang="en-US"/>
        </a:p>
      </dgm:t>
    </dgm:pt>
    <dgm:pt modelId="{09BDE1C1-7483-084D-A237-D84EA51F9B32}" type="pres">
      <dgm:prSet presAssocID="{BF10F7EE-0E4E-5145-80A6-92004DBE739B}" presName="hierChild3" presStyleCnt="0"/>
      <dgm:spPr/>
    </dgm:pt>
    <dgm:pt modelId="{B00727E5-6017-BF43-B571-DCF6BBAE6AE5}" type="pres">
      <dgm:prSet presAssocID="{A71ECC3B-8479-A042-AA0A-A752E0E8C9ED}" presName="Name19" presStyleLbl="parChTrans1D4" presStyleIdx="4" presStyleCnt="6"/>
      <dgm:spPr/>
      <dgm:t>
        <a:bodyPr/>
        <a:lstStyle/>
        <a:p>
          <a:endParaRPr lang="en-US"/>
        </a:p>
      </dgm:t>
    </dgm:pt>
    <dgm:pt modelId="{AB56EA70-D04F-5241-B5F2-EB481F1D45F5}" type="pres">
      <dgm:prSet presAssocID="{E975B229-F409-C84C-85F9-A296DC5D1804}" presName="Name21" presStyleCnt="0"/>
      <dgm:spPr/>
    </dgm:pt>
    <dgm:pt modelId="{AC3ED61A-7E61-A949-9CA2-96584DE5EB15}" type="pres">
      <dgm:prSet presAssocID="{E975B229-F409-C84C-85F9-A296DC5D1804}" presName="level2Shape" presStyleLbl="node4" presStyleIdx="4" presStyleCnt="6" custLinFactNeighborY="41985"/>
      <dgm:spPr/>
      <dgm:t>
        <a:bodyPr/>
        <a:lstStyle/>
        <a:p>
          <a:endParaRPr lang="en-US"/>
        </a:p>
      </dgm:t>
    </dgm:pt>
    <dgm:pt modelId="{89B0137C-73CB-C348-A6AC-D8F51F8C3FF0}" type="pres">
      <dgm:prSet presAssocID="{E975B229-F409-C84C-85F9-A296DC5D1804}" presName="hierChild3" presStyleCnt="0"/>
      <dgm:spPr/>
    </dgm:pt>
    <dgm:pt modelId="{6E9DA83D-C1E2-D946-95D7-BF4CF04B8757}" type="pres">
      <dgm:prSet presAssocID="{1A5DFF93-4AAF-9F4E-828F-DC870B936E2C}" presName="Name19" presStyleLbl="parChTrans1D4" presStyleIdx="5" presStyleCnt="6"/>
      <dgm:spPr/>
      <dgm:t>
        <a:bodyPr/>
        <a:lstStyle/>
        <a:p>
          <a:endParaRPr lang="en-US"/>
        </a:p>
      </dgm:t>
    </dgm:pt>
    <dgm:pt modelId="{18DDF266-355E-4B4A-A976-902DB4FF535F}" type="pres">
      <dgm:prSet presAssocID="{3A2B2A37-198C-E643-A972-329BB9463C75}" presName="Name21" presStyleCnt="0"/>
      <dgm:spPr/>
    </dgm:pt>
    <dgm:pt modelId="{4CA9DD34-F802-D34C-A585-63E50828E364}" type="pres">
      <dgm:prSet presAssocID="{3A2B2A37-198C-E643-A972-329BB9463C75}" presName="level2Shape" presStyleLbl="node4" presStyleIdx="5" presStyleCnt="6" custLinFactNeighborY="41985"/>
      <dgm:spPr/>
      <dgm:t>
        <a:bodyPr/>
        <a:lstStyle/>
        <a:p>
          <a:endParaRPr lang="en-US"/>
        </a:p>
      </dgm:t>
    </dgm:pt>
    <dgm:pt modelId="{2F156DC5-716D-FD4D-B80F-C693362A1E85}" type="pres">
      <dgm:prSet presAssocID="{3A2B2A37-198C-E643-A972-329BB9463C75}" presName="hierChild3" presStyleCnt="0"/>
      <dgm:spPr/>
    </dgm:pt>
    <dgm:pt modelId="{CC060DD5-1C64-5A4E-BFD9-63A98D7A1DC5}" type="pres">
      <dgm:prSet presAssocID="{DFA52FE0-5F44-9B42-BF29-DC1DD4CD3393}" presName="bgShapesFlow" presStyleCnt="0"/>
      <dgm:spPr/>
    </dgm:pt>
  </dgm:ptLst>
  <dgm:cxnLst>
    <dgm:cxn modelId="{CEC3F95B-F34E-AF49-B473-D74C70B0A51D}" srcId="{A95CE462-2B4E-2443-988B-8462C83E8D13}" destId="{BF10F7EE-0E4E-5145-80A6-92004DBE739B}" srcOrd="1" destOrd="0" parTransId="{B44835FB-23EC-B340-9BC1-F52003CB1660}" sibTransId="{7DF28388-D4E1-2C42-BA32-B296BA322E60}"/>
    <dgm:cxn modelId="{FD4F59B8-909A-204F-BF7B-E63505650215}" type="presOf" srcId="{A71ECC3B-8479-A042-AA0A-A752E0E8C9ED}" destId="{B00727E5-6017-BF43-B571-DCF6BBAE6AE5}" srcOrd="0" destOrd="0" presId="urn:microsoft.com/office/officeart/2005/8/layout/hierarchy6"/>
    <dgm:cxn modelId="{36A90053-C8F8-934A-980F-06D0F1E19647}" type="presOf" srcId="{1A5DFF93-4AAF-9F4E-828F-DC870B936E2C}" destId="{6E9DA83D-C1E2-D946-95D7-BF4CF04B8757}" srcOrd="0" destOrd="0" presId="urn:microsoft.com/office/officeart/2005/8/layout/hierarchy6"/>
    <dgm:cxn modelId="{86A9C53B-AA8C-4F45-9963-C2452BAACCAB}" srcId="{A95CE462-2B4E-2443-988B-8462C83E8D13}" destId="{889C05DA-D434-B747-9D79-684DC0933B4D}" srcOrd="0" destOrd="0" parTransId="{683E0DF4-C892-724A-8679-055FB24E38FD}" sibTransId="{AA34F6C1-6C2C-6C46-9A28-6205119CB12D}"/>
    <dgm:cxn modelId="{594C02C7-E4DD-604F-837D-297981EBD158}" type="presOf" srcId="{683E0DF4-C892-724A-8679-055FB24E38FD}" destId="{C4B63D8F-FF3D-8B44-B6FE-1C5B32057B94}" srcOrd="0" destOrd="0" presId="urn:microsoft.com/office/officeart/2005/8/layout/hierarchy6"/>
    <dgm:cxn modelId="{41585523-B99A-1046-9547-09CEA64A1B84}" type="presOf" srcId="{3A2B2A37-198C-E643-A972-329BB9463C75}" destId="{4CA9DD34-F802-D34C-A585-63E50828E364}" srcOrd="0" destOrd="0" presId="urn:microsoft.com/office/officeart/2005/8/layout/hierarchy6"/>
    <dgm:cxn modelId="{4753544B-2070-3B49-8F8F-6430C9545265}" srcId="{B0193535-05F8-444C-BE4A-25DF4BFAAED6}" destId="{870232A9-552E-6C4D-B7C9-C08EEFAFFABC}" srcOrd="0" destOrd="0" parTransId="{C8DB37C8-E89F-8340-9AA0-978B895DC41A}" sibTransId="{2E1FF22A-9A6E-FA4E-950E-9A8423CDE76C}"/>
    <dgm:cxn modelId="{CB2CF9B3-4F8D-0949-9B55-DB63702A117B}" type="presOf" srcId="{16A30C9D-CF10-514B-B554-565C3FA0FE47}" destId="{AAB628F1-E6F8-0C43-85CA-2E68810F2AE6}" srcOrd="0" destOrd="0" presId="urn:microsoft.com/office/officeart/2005/8/layout/hierarchy6"/>
    <dgm:cxn modelId="{E0269877-0FD7-DE44-853D-B8E1322F9304}" type="presOf" srcId="{9AACC786-E1A5-3E40-9D8A-D8CC4A88910A}" destId="{237FEED5-2640-B74B-9B6B-A6D2484C059B}" srcOrd="0" destOrd="0" presId="urn:microsoft.com/office/officeart/2005/8/layout/hierarchy6"/>
    <dgm:cxn modelId="{AC926A0A-AF7A-1942-A800-D21061A5FB19}" srcId="{A95CE462-2B4E-2443-988B-8462C83E8D13}" destId="{3A2B2A37-198C-E643-A972-329BB9463C75}" srcOrd="3" destOrd="0" parTransId="{1A5DFF93-4AAF-9F4E-828F-DC870B936E2C}" sibTransId="{632FFF6A-8843-DE4B-8D42-B2A6FD114DAA}"/>
    <dgm:cxn modelId="{26232C33-E2D6-9145-AF7F-178CEB7D49D8}" type="presOf" srcId="{8C0963B2-1A98-044C-912D-8229685BFCEE}" destId="{1FEE834D-16F9-DD46-B948-4068A07CD443}" srcOrd="0" destOrd="0" presId="urn:microsoft.com/office/officeart/2005/8/layout/hierarchy6"/>
    <dgm:cxn modelId="{8C809D6C-86BD-BB49-8D1A-AC9ABECE2781}" type="presOf" srcId="{B0193535-05F8-444C-BE4A-25DF4BFAAED6}" destId="{9E22681F-5C81-8D41-AF4E-96A03CE93176}" srcOrd="0" destOrd="0" presId="urn:microsoft.com/office/officeart/2005/8/layout/hierarchy6"/>
    <dgm:cxn modelId="{B3F52AF5-9FAB-6745-AE21-1EFBCED65D9C}" type="presOf" srcId="{442A24B7-70C6-FD48-A99D-D5AA7ADBAC83}" destId="{DCD11E86-2AAD-8248-9F82-BD58B089E73D}" srcOrd="0" destOrd="0" presId="urn:microsoft.com/office/officeart/2005/8/layout/hierarchy6"/>
    <dgm:cxn modelId="{89E830A4-96E4-9C4E-8320-815D2BBA92F6}" srcId="{870232A9-552E-6C4D-B7C9-C08EEFAFFABC}" destId="{9AACC786-E1A5-3E40-9D8A-D8CC4A88910A}" srcOrd="1" destOrd="0" parTransId="{16A30C9D-CF10-514B-B554-565C3FA0FE47}" sibTransId="{C8006951-8BEA-E34B-B2AA-538A1EAC11E1}"/>
    <dgm:cxn modelId="{88B10B86-D355-D042-9E51-A966E2AD889C}" type="presOf" srcId="{A95CE462-2B4E-2443-988B-8462C83E8D13}" destId="{4A78A57A-0BAC-A14A-ACCE-427A039852A9}" srcOrd="0" destOrd="0" presId="urn:microsoft.com/office/officeart/2005/8/layout/hierarchy6"/>
    <dgm:cxn modelId="{ADEDC4F2-283A-A84F-94E8-DD6CE7FDCCE8}" type="presOf" srcId="{26269E5E-BA5E-F748-A8A5-87A1C6D0A4FA}" destId="{69C0B9FA-7EE9-F94B-BD49-AABA274DB6A9}" srcOrd="0" destOrd="0" presId="urn:microsoft.com/office/officeart/2005/8/layout/hierarchy6"/>
    <dgm:cxn modelId="{26B420CD-B0B6-294E-B509-3B9ECB7BEB31}" type="presOf" srcId="{E975B229-F409-C84C-85F9-A296DC5D1804}" destId="{AC3ED61A-7E61-A949-9CA2-96584DE5EB15}" srcOrd="0" destOrd="0" presId="urn:microsoft.com/office/officeart/2005/8/layout/hierarchy6"/>
    <dgm:cxn modelId="{12A963EF-7A3D-C141-85D5-72A2D9AE4951}" type="presOf" srcId="{E38A2CA0-1B40-6846-B7DD-3C893B01139E}" destId="{CC6CC2F8-D927-EC4D-AA8C-AD2A4F8CCF7B}" srcOrd="0" destOrd="0" presId="urn:microsoft.com/office/officeart/2005/8/layout/hierarchy6"/>
    <dgm:cxn modelId="{050CA56C-82EE-ED41-9DFF-F9E663352A97}" srcId="{A95CE462-2B4E-2443-988B-8462C83E8D13}" destId="{E975B229-F409-C84C-85F9-A296DC5D1804}" srcOrd="2" destOrd="0" parTransId="{A71ECC3B-8479-A042-AA0A-A752E0E8C9ED}" sibTransId="{D5E9E47B-9071-B146-A6B8-A8A887885C75}"/>
    <dgm:cxn modelId="{A6038B95-5C95-634A-9B74-0CBF4870370B}" type="presOf" srcId="{CBC64EE6-D202-C042-8B03-4F557B6C68A1}" destId="{27D3FE6B-A953-064E-8DF6-D26DB2DE7B37}" srcOrd="0" destOrd="0" presId="urn:microsoft.com/office/officeart/2005/8/layout/hierarchy6"/>
    <dgm:cxn modelId="{1F3028CC-98D9-0E4A-9CDF-79FA89A4399F}" type="presOf" srcId="{B44835FB-23EC-B340-9BC1-F52003CB1660}" destId="{B662CE5D-39C8-F144-AA4C-C1CE98CDAA54}" srcOrd="0" destOrd="0" presId="urn:microsoft.com/office/officeart/2005/8/layout/hierarchy6"/>
    <dgm:cxn modelId="{B95C87D0-5033-E747-BA92-3D16EB44091F}" type="presOf" srcId="{889C05DA-D434-B747-9D79-684DC0933B4D}" destId="{A34A4DEB-8F1A-A74F-98B0-AC69938D92A4}" srcOrd="0" destOrd="0" presId="urn:microsoft.com/office/officeart/2005/8/layout/hierarchy6"/>
    <dgm:cxn modelId="{E0A142A1-731D-094B-A3B9-F797AE472DEB}" srcId="{870232A9-552E-6C4D-B7C9-C08EEFAFFABC}" destId="{CBC64EE6-D202-C042-8B03-4F557B6C68A1}" srcOrd="0" destOrd="0" parTransId="{F7A678B6-9261-CE48-A2DA-6ABF43B6DA50}" sibTransId="{135CE89E-3A57-B243-ABC7-F8AD706ADC3B}"/>
    <dgm:cxn modelId="{71D2DD3B-AC72-A54B-ACC8-67E64BF02E33}" srcId="{26269E5E-BA5E-F748-A8A5-87A1C6D0A4FA}" destId="{B0193535-05F8-444C-BE4A-25DF4BFAAED6}" srcOrd="0" destOrd="0" parTransId="{8C0963B2-1A98-044C-912D-8229685BFCEE}" sibTransId="{EF942F3E-7BF1-2240-818F-1407DFF6C195}"/>
    <dgm:cxn modelId="{F81BD5E2-EE3C-9D4E-B825-A9BC454F02BF}" srcId="{26269E5E-BA5E-F748-A8A5-87A1C6D0A4FA}" destId="{E38A2CA0-1B40-6846-B7DD-3C893B01139E}" srcOrd="1" destOrd="0" parTransId="{16DBB98B-5D8A-2846-AEB9-4C23B0B5E04F}" sibTransId="{815F8787-FFD2-BF44-B3CC-B7F07237C346}"/>
    <dgm:cxn modelId="{AF8DE672-41ED-2F4E-B06B-5DD530982627}" srcId="{DFA52FE0-5F44-9B42-BF29-DC1DD4CD3393}" destId="{26269E5E-BA5E-F748-A8A5-87A1C6D0A4FA}" srcOrd="0" destOrd="0" parTransId="{B9F0AA27-2076-954D-AD86-0CE920D3E809}" sibTransId="{C7965C98-3DB6-DD4C-B74A-E6230C082590}"/>
    <dgm:cxn modelId="{D0E93588-9DBC-4744-8785-C268CE035D4C}" type="presOf" srcId="{DFA52FE0-5F44-9B42-BF29-DC1DD4CD3393}" destId="{C7228166-146F-1E4F-8492-C2C5DA9AB4F6}" srcOrd="0" destOrd="0" presId="urn:microsoft.com/office/officeart/2005/8/layout/hierarchy6"/>
    <dgm:cxn modelId="{12366391-9A73-7849-9990-D0B791017E42}" type="presOf" srcId="{BF10F7EE-0E4E-5145-80A6-92004DBE739B}" destId="{B98B9ED3-BD0B-0647-8BE2-7687DECE1123}" srcOrd="0" destOrd="0" presId="urn:microsoft.com/office/officeart/2005/8/layout/hierarchy6"/>
    <dgm:cxn modelId="{DFEFB5D7-EB2E-5E44-89DD-71F678CDDC0B}" type="presOf" srcId="{F7A678B6-9261-CE48-A2DA-6ABF43B6DA50}" destId="{81ACC450-82A6-1345-A461-DE0FA83AD2F8}" srcOrd="0" destOrd="0" presId="urn:microsoft.com/office/officeart/2005/8/layout/hierarchy6"/>
    <dgm:cxn modelId="{A9CB59C4-3FC2-E747-9FA6-86F0E7AE7D29}" srcId="{E38A2CA0-1B40-6846-B7DD-3C893B01139E}" destId="{A95CE462-2B4E-2443-988B-8462C83E8D13}" srcOrd="0" destOrd="0" parTransId="{442A24B7-70C6-FD48-A99D-D5AA7ADBAC83}" sibTransId="{E8FDD3EC-499A-734B-BC3D-A1C921ED666B}"/>
    <dgm:cxn modelId="{C909C902-4409-5545-AE1D-96948099B9FB}" type="presOf" srcId="{16DBB98B-5D8A-2846-AEB9-4C23B0B5E04F}" destId="{51DCAF9D-B953-964E-AA7D-58654A18D1F4}" srcOrd="0" destOrd="0" presId="urn:microsoft.com/office/officeart/2005/8/layout/hierarchy6"/>
    <dgm:cxn modelId="{7016127D-717C-7942-9820-4ED8595EC050}" type="presOf" srcId="{870232A9-552E-6C4D-B7C9-C08EEFAFFABC}" destId="{DC7FE258-FB0F-3846-A7E7-339AF65EC1DF}" srcOrd="0" destOrd="0" presId="urn:microsoft.com/office/officeart/2005/8/layout/hierarchy6"/>
    <dgm:cxn modelId="{141EE449-27CB-9E4F-9BED-3DA15C31DC76}" type="presOf" srcId="{C8DB37C8-E89F-8340-9AA0-978B895DC41A}" destId="{C622C629-B418-A548-81BF-6DB21D846B46}" srcOrd="0" destOrd="0" presId="urn:microsoft.com/office/officeart/2005/8/layout/hierarchy6"/>
    <dgm:cxn modelId="{605FFDD2-C2E8-8A4C-AB91-74EA394A0448}" type="presParOf" srcId="{C7228166-146F-1E4F-8492-C2C5DA9AB4F6}" destId="{099C3EAC-6C21-2A4F-AB9A-7E4C08F9C4BE}" srcOrd="0" destOrd="0" presId="urn:microsoft.com/office/officeart/2005/8/layout/hierarchy6"/>
    <dgm:cxn modelId="{AD7D6119-7FDA-884C-AEA8-1E85EF22476A}" type="presParOf" srcId="{099C3EAC-6C21-2A4F-AB9A-7E4C08F9C4BE}" destId="{14B79D3F-002B-5F44-ABC4-6A4C7C7118B5}" srcOrd="0" destOrd="0" presId="urn:microsoft.com/office/officeart/2005/8/layout/hierarchy6"/>
    <dgm:cxn modelId="{50AF8C5D-D305-C848-9714-9D4E3E2C41B2}" type="presParOf" srcId="{14B79D3F-002B-5F44-ABC4-6A4C7C7118B5}" destId="{6C4325CA-090C-E640-936C-0C310474E6D3}" srcOrd="0" destOrd="0" presId="urn:microsoft.com/office/officeart/2005/8/layout/hierarchy6"/>
    <dgm:cxn modelId="{0DFED308-A795-9842-8861-5ED4FC3DDAE3}" type="presParOf" srcId="{6C4325CA-090C-E640-936C-0C310474E6D3}" destId="{69C0B9FA-7EE9-F94B-BD49-AABA274DB6A9}" srcOrd="0" destOrd="0" presId="urn:microsoft.com/office/officeart/2005/8/layout/hierarchy6"/>
    <dgm:cxn modelId="{CDE8F48A-6EA6-6741-B7CF-5C4DDF420F35}" type="presParOf" srcId="{6C4325CA-090C-E640-936C-0C310474E6D3}" destId="{DD6DE84C-59A6-D046-B1B9-17B4F4EF1296}" srcOrd="1" destOrd="0" presId="urn:microsoft.com/office/officeart/2005/8/layout/hierarchy6"/>
    <dgm:cxn modelId="{F5E67539-34F5-E244-8CF4-81DCC6601C70}" type="presParOf" srcId="{DD6DE84C-59A6-D046-B1B9-17B4F4EF1296}" destId="{1FEE834D-16F9-DD46-B948-4068A07CD443}" srcOrd="0" destOrd="0" presId="urn:microsoft.com/office/officeart/2005/8/layout/hierarchy6"/>
    <dgm:cxn modelId="{1396BA6E-E5FA-494C-B098-08F71321A98D}" type="presParOf" srcId="{DD6DE84C-59A6-D046-B1B9-17B4F4EF1296}" destId="{8BE08C83-9986-F148-9B64-A706450705A2}" srcOrd="1" destOrd="0" presId="urn:microsoft.com/office/officeart/2005/8/layout/hierarchy6"/>
    <dgm:cxn modelId="{EC279D0F-6238-C14B-9E58-B21E563058A5}" type="presParOf" srcId="{8BE08C83-9986-F148-9B64-A706450705A2}" destId="{9E22681F-5C81-8D41-AF4E-96A03CE93176}" srcOrd="0" destOrd="0" presId="urn:microsoft.com/office/officeart/2005/8/layout/hierarchy6"/>
    <dgm:cxn modelId="{13A4C026-3597-4344-8199-3494F4FF6609}" type="presParOf" srcId="{8BE08C83-9986-F148-9B64-A706450705A2}" destId="{3737634E-40B4-184E-BDAC-FC899B546E1A}" srcOrd="1" destOrd="0" presId="urn:microsoft.com/office/officeart/2005/8/layout/hierarchy6"/>
    <dgm:cxn modelId="{67B6E02E-C9C8-5E48-87A0-2FD5C0F64933}" type="presParOf" srcId="{3737634E-40B4-184E-BDAC-FC899B546E1A}" destId="{C622C629-B418-A548-81BF-6DB21D846B46}" srcOrd="0" destOrd="0" presId="urn:microsoft.com/office/officeart/2005/8/layout/hierarchy6"/>
    <dgm:cxn modelId="{DA1EBEAB-C38D-2841-9A70-721E44AE4976}" type="presParOf" srcId="{3737634E-40B4-184E-BDAC-FC899B546E1A}" destId="{77F6FE1F-47CE-9C49-A0E1-D7735400AA6A}" srcOrd="1" destOrd="0" presId="urn:microsoft.com/office/officeart/2005/8/layout/hierarchy6"/>
    <dgm:cxn modelId="{BBC69166-55A5-454D-9CEA-D1D07BA12600}" type="presParOf" srcId="{77F6FE1F-47CE-9C49-A0E1-D7735400AA6A}" destId="{DC7FE258-FB0F-3846-A7E7-339AF65EC1DF}" srcOrd="0" destOrd="0" presId="urn:microsoft.com/office/officeart/2005/8/layout/hierarchy6"/>
    <dgm:cxn modelId="{7200CD83-DF75-6E40-8D41-2E47AA64A1FD}" type="presParOf" srcId="{77F6FE1F-47CE-9C49-A0E1-D7735400AA6A}" destId="{6A5300B9-822D-AC4B-AFE7-29739C26BAFA}" srcOrd="1" destOrd="0" presId="urn:microsoft.com/office/officeart/2005/8/layout/hierarchy6"/>
    <dgm:cxn modelId="{400D89E9-00CB-4E44-9083-D56540FA5FC7}" type="presParOf" srcId="{6A5300B9-822D-AC4B-AFE7-29739C26BAFA}" destId="{81ACC450-82A6-1345-A461-DE0FA83AD2F8}" srcOrd="0" destOrd="0" presId="urn:microsoft.com/office/officeart/2005/8/layout/hierarchy6"/>
    <dgm:cxn modelId="{B6E83CA9-AFB7-AA40-B8B6-F952DE7BABCF}" type="presParOf" srcId="{6A5300B9-822D-AC4B-AFE7-29739C26BAFA}" destId="{8B5729EE-7C9E-BF42-8166-55E25187759E}" srcOrd="1" destOrd="0" presId="urn:microsoft.com/office/officeart/2005/8/layout/hierarchy6"/>
    <dgm:cxn modelId="{0B9D9E0E-7BEA-1A45-86A4-A63A2DA6252B}" type="presParOf" srcId="{8B5729EE-7C9E-BF42-8166-55E25187759E}" destId="{27D3FE6B-A953-064E-8DF6-D26DB2DE7B37}" srcOrd="0" destOrd="0" presId="urn:microsoft.com/office/officeart/2005/8/layout/hierarchy6"/>
    <dgm:cxn modelId="{5D20590B-1156-F54D-AD3A-45A6385A8501}" type="presParOf" srcId="{8B5729EE-7C9E-BF42-8166-55E25187759E}" destId="{60F7FA34-1A15-B649-B6D9-51CF87D42A42}" srcOrd="1" destOrd="0" presId="urn:microsoft.com/office/officeart/2005/8/layout/hierarchy6"/>
    <dgm:cxn modelId="{A6CF100A-0EFD-D644-8675-174D7A78D5F1}" type="presParOf" srcId="{6A5300B9-822D-AC4B-AFE7-29739C26BAFA}" destId="{AAB628F1-E6F8-0C43-85CA-2E68810F2AE6}" srcOrd="2" destOrd="0" presId="urn:microsoft.com/office/officeart/2005/8/layout/hierarchy6"/>
    <dgm:cxn modelId="{50A0CE7A-96C9-104F-8C96-54E4EDA65873}" type="presParOf" srcId="{6A5300B9-822D-AC4B-AFE7-29739C26BAFA}" destId="{EFC0484C-16C0-3E47-9F27-170D7882D430}" srcOrd="3" destOrd="0" presId="urn:microsoft.com/office/officeart/2005/8/layout/hierarchy6"/>
    <dgm:cxn modelId="{331C103E-8F17-8E4E-97A9-4368D0AC2241}" type="presParOf" srcId="{EFC0484C-16C0-3E47-9F27-170D7882D430}" destId="{237FEED5-2640-B74B-9B6B-A6D2484C059B}" srcOrd="0" destOrd="0" presId="urn:microsoft.com/office/officeart/2005/8/layout/hierarchy6"/>
    <dgm:cxn modelId="{8282B348-DF9F-F543-9E1E-E100147138A2}" type="presParOf" srcId="{EFC0484C-16C0-3E47-9F27-170D7882D430}" destId="{923BB447-FD02-6C4D-9AC5-9D12BC3006C6}" srcOrd="1" destOrd="0" presId="urn:microsoft.com/office/officeart/2005/8/layout/hierarchy6"/>
    <dgm:cxn modelId="{EAFA365F-298A-F941-A25B-55E2692C9011}" type="presParOf" srcId="{DD6DE84C-59A6-D046-B1B9-17B4F4EF1296}" destId="{51DCAF9D-B953-964E-AA7D-58654A18D1F4}" srcOrd="2" destOrd="0" presId="urn:microsoft.com/office/officeart/2005/8/layout/hierarchy6"/>
    <dgm:cxn modelId="{59F161B6-F85D-F94B-B89E-7F10011DA864}" type="presParOf" srcId="{DD6DE84C-59A6-D046-B1B9-17B4F4EF1296}" destId="{B552388E-5F60-724E-8F4D-85756DE58FEC}" srcOrd="3" destOrd="0" presId="urn:microsoft.com/office/officeart/2005/8/layout/hierarchy6"/>
    <dgm:cxn modelId="{6967F2F5-5972-DD46-9928-D3A5D760B8A5}" type="presParOf" srcId="{B552388E-5F60-724E-8F4D-85756DE58FEC}" destId="{CC6CC2F8-D927-EC4D-AA8C-AD2A4F8CCF7B}" srcOrd="0" destOrd="0" presId="urn:microsoft.com/office/officeart/2005/8/layout/hierarchy6"/>
    <dgm:cxn modelId="{2E1C66C3-64EE-1F41-8F48-43227C13906D}" type="presParOf" srcId="{B552388E-5F60-724E-8F4D-85756DE58FEC}" destId="{89974C9F-101D-B748-A48F-BEAA6F34711F}" srcOrd="1" destOrd="0" presId="urn:microsoft.com/office/officeart/2005/8/layout/hierarchy6"/>
    <dgm:cxn modelId="{2B823C80-7119-3A44-8A0C-944FBDE034E3}" type="presParOf" srcId="{89974C9F-101D-B748-A48F-BEAA6F34711F}" destId="{DCD11E86-2AAD-8248-9F82-BD58B089E73D}" srcOrd="0" destOrd="0" presId="urn:microsoft.com/office/officeart/2005/8/layout/hierarchy6"/>
    <dgm:cxn modelId="{27772A75-4037-A54F-9366-0E6209073366}" type="presParOf" srcId="{89974C9F-101D-B748-A48F-BEAA6F34711F}" destId="{6992959C-6A51-0146-90A3-DF768ED975BD}" srcOrd="1" destOrd="0" presId="urn:microsoft.com/office/officeart/2005/8/layout/hierarchy6"/>
    <dgm:cxn modelId="{0A3378C5-1C88-3E46-8F58-CDC7952EC1CE}" type="presParOf" srcId="{6992959C-6A51-0146-90A3-DF768ED975BD}" destId="{4A78A57A-0BAC-A14A-ACCE-427A039852A9}" srcOrd="0" destOrd="0" presId="urn:microsoft.com/office/officeart/2005/8/layout/hierarchy6"/>
    <dgm:cxn modelId="{3E1691FA-0526-A448-AC8E-1BE44F06A6F9}" type="presParOf" srcId="{6992959C-6A51-0146-90A3-DF768ED975BD}" destId="{FF7BA792-C9E1-8847-B6DB-D99344C40587}" srcOrd="1" destOrd="0" presId="urn:microsoft.com/office/officeart/2005/8/layout/hierarchy6"/>
    <dgm:cxn modelId="{9C5F039C-8AD3-B840-852A-864DD86F01D4}" type="presParOf" srcId="{FF7BA792-C9E1-8847-B6DB-D99344C40587}" destId="{C4B63D8F-FF3D-8B44-B6FE-1C5B32057B94}" srcOrd="0" destOrd="0" presId="urn:microsoft.com/office/officeart/2005/8/layout/hierarchy6"/>
    <dgm:cxn modelId="{B72AD55B-A84C-564E-8589-75774ED660C0}" type="presParOf" srcId="{FF7BA792-C9E1-8847-B6DB-D99344C40587}" destId="{EA4719B1-58AB-7248-968A-C4821EEE016D}" srcOrd="1" destOrd="0" presId="urn:microsoft.com/office/officeart/2005/8/layout/hierarchy6"/>
    <dgm:cxn modelId="{DA22EA28-DF2B-5A49-B910-0CEE140495B4}" type="presParOf" srcId="{EA4719B1-58AB-7248-968A-C4821EEE016D}" destId="{A34A4DEB-8F1A-A74F-98B0-AC69938D92A4}" srcOrd="0" destOrd="0" presId="urn:microsoft.com/office/officeart/2005/8/layout/hierarchy6"/>
    <dgm:cxn modelId="{58623D93-35B4-C84B-82C8-744D5EAD687D}" type="presParOf" srcId="{EA4719B1-58AB-7248-968A-C4821EEE016D}" destId="{369344EC-B843-EC45-AACF-4E82C779F360}" srcOrd="1" destOrd="0" presId="urn:microsoft.com/office/officeart/2005/8/layout/hierarchy6"/>
    <dgm:cxn modelId="{F5D689CB-50D5-F442-A265-3D2C50E46EC2}" type="presParOf" srcId="{FF7BA792-C9E1-8847-B6DB-D99344C40587}" destId="{B662CE5D-39C8-F144-AA4C-C1CE98CDAA54}" srcOrd="2" destOrd="0" presId="urn:microsoft.com/office/officeart/2005/8/layout/hierarchy6"/>
    <dgm:cxn modelId="{69E094DE-BBB3-734E-87BF-46B27F31789A}" type="presParOf" srcId="{FF7BA792-C9E1-8847-B6DB-D99344C40587}" destId="{171BBC4C-C174-5C45-8BAD-60033F023112}" srcOrd="3" destOrd="0" presId="urn:microsoft.com/office/officeart/2005/8/layout/hierarchy6"/>
    <dgm:cxn modelId="{86C7198F-BFC8-114E-B09E-975E67D0264B}" type="presParOf" srcId="{171BBC4C-C174-5C45-8BAD-60033F023112}" destId="{B98B9ED3-BD0B-0647-8BE2-7687DECE1123}" srcOrd="0" destOrd="0" presId="urn:microsoft.com/office/officeart/2005/8/layout/hierarchy6"/>
    <dgm:cxn modelId="{8C0DE375-2083-1049-A731-7FE121C4361D}" type="presParOf" srcId="{171BBC4C-C174-5C45-8BAD-60033F023112}" destId="{09BDE1C1-7483-084D-A237-D84EA51F9B32}" srcOrd="1" destOrd="0" presId="urn:microsoft.com/office/officeart/2005/8/layout/hierarchy6"/>
    <dgm:cxn modelId="{38364988-4D3A-6745-8E4C-4008B19991BD}" type="presParOf" srcId="{FF7BA792-C9E1-8847-B6DB-D99344C40587}" destId="{B00727E5-6017-BF43-B571-DCF6BBAE6AE5}" srcOrd="4" destOrd="0" presId="urn:microsoft.com/office/officeart/2005/8/layout/hierarchy6"/>
    <dgm:cxn modelId="{6A0ED2C5-4B99-F840-A2E9-D5B1C3B6EA43}" type="presParOf" srcId="{FF7BA792-C9E1-8847-B6DB-D99344C40587}" destId="{AB56EA70-D04F-5241-B5F2-EB481F1D45F5}" srcOrd="5" destOrd="0" presId="urn:microsoft.com/office/officeart/2005/8/layout/hierarchy6"/>
    <dgm:cxn modelId="{41A1DC82-81B5-0047-9B36-6BBEB73816E3}" type="presParOf" srcId="{AB56EA70-D04F-5241-B5F2-EB481F1D45F5}" destId="{AC3ED61A-7E61-A949-9CA2-96584DE5EB15}" srcOrd="0" destOrd="0" presId="urn:microsoft.com/office/officeart/2005/8/layout/hierarchy6"/>
    <dgm:cxn modelId="{8DF8F07D-B990-844C-A239-8EAD59C20C81}" type="presParOf" srcId="{AB56EA70-D04F-5241-B5F2-EB481F1D45F5}" destId="{89B0137C-73CB-C348-A6AC-D8F51F8C3FF0}" srcOrd="1" destOrd="0" presId="urn:microsoft.com/office/officeart/2005/8/layout/hierarchy6"/>
    <dgm:cxn modelId="{F079A591-55EA-7245-9418-FE366E202DAE}" type="presParOf" srcId="{FF7BA792-C9E1-8847-B6DB-D99344C40587}" destId="{6E9DA83D-C1E2-D946-95D7-BF4CF04B8757}" srcOrd="6" destOrd="0" presId="urn:microsoft.com/office/officeart/2005/8/layout/hierarchy6"/>
    <dgm:cxn modelId="{77EA93B9-DC83-874F-A607-F46FA87B0BDF}" type="presParOf" srcId="{FF7BA792-C9E1-8847-B6DB-D99344C40587}" destId="{18DDF266-355E-4B4A-A976-902DB4FF535F}" srcOrd="7" destOrd="0" presId="urn:microsoft.com/office/officeart/2005/8/layout/hierarchy6"/>
    <dgm:cxn modelId="{FFFA1131-70B1-404D-B263-71FC6A4EF436}" type="presParOf" srcId="{18DDF266-355E-4B4A-A976-902DB4FF535F}" destId="{4CA9DD34-F802-D34C-A585-63E50828E364}" srcOrd="0" destOrd="0" presId="urn:microsoft.com/office/officeart/2005/8/layout/hierarchy6"/>
    <dgm:cxn modelId="{BF1C1579-2F0A-F742-A193-AB7C35596BAB}" type="presParOf" srcId="{18DDF266-355E-4B4A-A976-902DB4FF535F}" destId="{2F156DC5-716D-FD4D-B80F-C693362A1E85}" srcOrd="1" destOrd="0" presId="urn:microsoft.com/office/officeart/2005/8/layout/hierarchy6"/>
    <dgm:cxn modelId="{A7085025-13AE-824C-A6BD-FC5967FAF931}" type="presParOf" srcId="{C7228166-146F-1E4F-8492-C2C5DA9AB4F6}" destId="{CC060DD5-1C64-5A4E-BFD9-63A98D7A1DC5}"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D3F3F-CC41-4BFB-99FA-FAF87A40EFB0}"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A6AB2476-226F-43BE-9425-554F90931858}">
      <dgm:prSet phldrT="[Text]" custT="1"/>
      <dgm:spPr>
        <a:ln w="28575">
          <a:solidFill>
            <a:srgbClr val="00B0F0"/>
          </a:solidFill>
        </a:ln>
      </dgm:spPr>
      <dgm:t>
        <a:bodyPr/>
        <a:lstStyle/>
        <a:p>
          <a:pPr rtl="0"/>
          <a:r>
            <a:rPr lang="en-US" sz="2000" b="1" dirty="0">
              <a:latin typeface="Calibri" charset="0"/>
              <a:ea typeface="Calibri" charset="0"/>
              <a:cs typeface="Calibri" charset="0"/>
            </a:rPr>
            <a:t>I.</a:t>
          </a:r>
          <a:r>
            <a:rPr lang="en-US" sz="2000" b="1" baseline="0" dirty="0">
              <a:latin typeface="Calibri" charset="0"/>
              <a:ea typeface="Calibri" charset="0"/>
              <a:cs typeface="Calibri" charset="0"/>
            </a:rPr>
            <a:t> Hormones that bind to intracellular receptors (Steroid-Thyroid superfamily)</a:t>
          </a:r>
          <a:endParaRPr lang="en-US" sz="2000" b="1" dirty="0">
            <a:latin typeface="Calibri" charset="0"/>
            <a:ea typeface="Calibri" charset="0"/>
            <a:cs typeface="Calibri" charset="0"/>
          </a:endParaRPr>
        </a:p>
      </dgm:t>
    </dgm:pt>
    <dgm:pt modelId="{F284D099-A53D-4D8A-A075-3EC7363A37F4}" type="parTrans" cxnId="{F837444C-CB1C-4B79-A64D-E91310BF1F88}">
      <dgm:prSet/>
      <dgm:spPr/>
      <dgm:t>
        <a:bodyPr/>
        <a:lstStyle/>
        <a:p>
          <a:endParaRPr lang="en-US"/>
        </a:p>
      </dgm:t>
    </dgm:pt>
    <dgm:pt modelId="{EC06F41E-A741-4E36-9F83-71DCD80028AE}" type="sibTrans" cxnId="{F837444C-CB1C-4B79-A64D-E91310BF1F88}">
      <dgm:prSet/>
      <dgm:spPr/>
      <dgm:t>
        <a:bodyPr/>
        <a:lstStyle/>
        <a:p>
          <a:endParaRPr lang="en-US"/>
        </a:p>
      </dgm:t>
    </dgm:pt>
    <dgm:pt modelId="{0942FCBD-B9ED-405F-BC1E-77128E7482F2}">
      <dgm:prSet phldrT="[Text]" custT="1"/>
      <dgm:spPr>
        <a:ln w="28575">
          <a:solidFill>
            <a:srgbClr val="00B0F0"/>
          </a:solidFill>
        </a:ln>
      </dgm:spPr>
      <dgm:t>
        <a:bodyPr/>
        <a:lstStyle/>
        <a:p>
          <a:pPr rtl="0"/>
          <a:r>
            <a:rPr lang="en-US" sz="1800" b="0" dirty="0">
              <a:solidFill>
                <a:srgbClr val="002060"/>
              </a:solidFill>
              <a:latin typeface="+mn-lt"/>
              <a:ea typeface="Calibri" charset="0"/>
              <a:cs typeface="Calibri" charset="0"/>
            </a:rPr>
            <a:t>Steroid hormones</a:t>
          </a:r>
          <a:endParaRPr lang="en-US" sz="1800" b="0" dirty="0">
            <a:latin typeface="+mn-lt"/>
            <a:ea typeface="Calibri" charset="0"/>
            <a:cs typeface="Calibri" charset="0"/>
          </a:endParaRPr>
        </a:p>
      </dgm:t>
    </dgm:pt>
    <dgm:pt modelId="{334D8BB3-D50A-46CE-A8F6-0C1D70207A5A}" type="parTrans" cxnId="{6D717B01-481C-402D-A72E-C00F7B8F4B80}">
      <dgm:prSet/>
      <dgm:spPr>
        <a:ln w="28575">
          <a:solidFill>
            <a:srgbClr val="00B0F0"/>
          </a:solidFill>
        </a:ln>
      </dgm:spPr>
      <dgm:t>
        <a:bodyPr/>
        <a:lstStyle/>
        <a:p>
          <a:endParaRPr lang="en-US"/>
        </a:p>
      </dgm:t>
    </dgm:pt>
    <dgm:pt modelId="{A4EE6C01-8B76-4D94-80D2-247BE331D6B8}" type="sibTrans" cxnId="{6D717B01-481C-402D-A72E-C00F7B8F4B80}">
      <dgm:prSet/>
      <dgm:spPr/>
      <dgm:t>
        <a:bodyPr/>
        <a:lstStyle/>
        <a:p>
          <a:endParaRPr lang="en-US"/>
        </a:p>
      </dgm:t>
    </dgm:pt>
    <dgm:pt modelId="{EDF4C329-D3E6-4245-AA76-D8C356A7AA48}">
      <dgm:prSet phldrT="[Text]" custT="1"/>
      <dgm:spPr>
        <a:ln w="28575">
          <a:solidFill>
            <a:srgbClr val="00B0F0"/>
          </a:solidFill>
        </a:ln>
      </dgm:spPr>
      <dgm:t>
        <a:bodyPr/>
        <a:lstStyle/>
        <a:p>
          <a:pPr rtl="0"/>
          <a:r>
            <a:rPr lang="en-US" sz="1800" b="0" baseline="0" dirty="0">
              <a:solidFill>
                <a:srgbClr val="002060"/>
              </a:solidFill>
              <a:latin typeface="+mn-lt"/>
              <a:ea typeface="Calibri" charset="0"/>
              <a:cs typeface="Calibri" charset="0"/>
            </a:rPr>
            <a:t>Thyroid Hormones </a:t>
          </a:r>
        </a:p>
        <a:p>
          <a:pPr rtl="0"/>
          <a:r>
            <a:rPr lang="en-US" sz="1800" b="0" baseline="0" dirty="0">
              <a:solidFill>
                <a:srgbClr val="002060"/>
              </a:solidFill>
              <a:latin typeface="+mn-lt"/>
              <a:ea typeface="Calibri" charset="0"/>
              <a:cs typeface="Calibri" charset="0"/>
            </a:rPr>
            <a:t>(T</a:t>
          </a:r>
          <a:r>
            <a:rPr lang="en-US" sz="1800" b="0" baseline="-25000" dirty="0">
              <a:solidFill>
                <a:srgbClr val="002060"/>
              </a:solidFill>
              <a:latin typeface="+mn-lt"/>
              <a:ea typeface="Calibri" charset="0"/>
              <a:cs typeface="Calibri" charset="0"/>
            </a:rPr>
            <a:t>3</a:t>
          </a:r>
          <a:r>
            <a:rPr lang="en-US" sz="1800" b="0" baseline="0" dirty="0">
              <a:solidFill>
                <a:srgbClr val="002060"/>
              </a:solidFill>
              <a:latin typeface="+mn-lt"/>
              <a:ea typeface="Calibri" charset="0"/>
              <a:cs typeface="Calibri" charset="0"/>
            </a:rPr>
            <a:t> &amp; T</a:t>
          </a:r>
          <a:r>
            <a:rPr lang="en-US" sz="1800" b="0" baseline="-25000" dirty="0">
              <a:solidFill>
                <a:srgbClr val="002060"/>
              </a:solidFill>
              <a:latin typeface="+mn-lt"/>
              <a:ea typeface="Calibri" charset="0"/>
              <a:cs typeface="Calibri" charset="0"/>
            </a:rPr>
            <a:t>4</a:t>
          </a:r>
          <a:r>
            <a:rPr lang="en-US" sz="1800" b="0" baseline="0" dirty="0">
              <a:solidFill>
                <a:srgbClr val="002060"/>
              </a:solidFill>
              <a:latin typeface="+mn-lt"/>
              <a:ea typeface="Calibri" charset="0"/>
              <a:cs typeface="Calibri" charset="0"/>
            </a:rPr>
            <a:t>)</a:t>
          </a:r>
          <a:endParaRPr lang="en-US" sz="1800" b="0" dirty="0">
            <a:latin typeface="+mn-lt"/>
            <a:ea typeface="Calibri" charset="0"/>
            <a:cs typeface="Calibri" charset="0"/>
          </a:endParaRPr>
        </a:p>
      </dgm:t>
    </dgm:pt>
    <dgm:pt modelId="{1EED5532-C4CC-4B37-B7AD-8EC1589DDB2B}" type="parTrans" cxnId="{3C992CFF-3C62-41A6-9E74-02206775EFDA}">
      <dgm:prSet/>
      <dgm:spPr>
        <a:ln w="28575">
          <a:solidFill>
            <a:srgbClr val="00B0F0"/>
          </a:solidFill>
        </a:ln>
      </dgm:spPr>
      <dgm:t>
        <a:bodyPr/>
        <a:lstStyle/>
        <a:p>
          <a:endParaRPr lang="en-US"/>
        </a:p>
      </dgm:t>
    </dgm:pt>
    <dgm:pt modelId="{107AD00A-6A8E-4B8A-A130-4CB82A84B78F}" type="sibTrans" cxnId="{3C992CFF-3C62-41A6-9E74-02206775EFDA}">
      <dgm:prSet/>
      <dgm:spPr/>
      <dgm:t>
        <a:bodyPr/>
        <a:lstStyle/>
        <a:p>
          <a:endParaRPr lang="en-US"/>
        </a:p>
      </dgm:t>
    </dgm:pt>
    <dgm:pt modelId="{EEFB03B3-02B6-466D-B7DE-A503B0549492}">
      <dgm:prSet phldrT="[Text]" custT="1"/>
      <dgm:spPr>
        <a:ln w="28575">
          <a:solidFill>
            <a:srgbClr val="00B0F0"/>
          </a:solidFill>
        </a:ln>
      </dgm:spPr>
      <dgm:t>
        <a:bodyPr/>
        <a:lstStyle/>
        <a:p>
          <a:pPr rtl="0"/>
          <a:r>
            <a:rPr lang="en-US" sz="1800" b="0" dirty="0">
              <a:solidFill>
                <a:srgbClr val="002060"/>
              </a:solidFill>
              <a:latin typeface="+mn-lt"/>
            </a:rPr>
            <a:t>Calcitriol</a:t>
          </a:r>
          <a:r>
            <a:rPr lang="en-US" sz="1800" b="0" baseline="0" dirty="0">
              <a:solidFill>
                <a:srgbClr val="002060"/>
              </a:solidFill>
              <a:latin typeface="+mn-lt"/>
            </a:rPr>
            <a:t> </a:t>
          </a:r>
        </a:p>
        <a:p>
          <a:pPr rtl="0"/>
          <a:r>
            <a:rPr lang="en-US" sz="1800" b="0" baseline="0" dirty="0">
              <a:solidFill>
                <a:srgbClr val="002060"/>
              </a:solidFill>
              <a:latin typeface="+mn-lt"/>
            </a:rPr>
            <a:t>( active form of vitamin D, 1,25[OH]</a:t>
          </a:r>
          <a:r>
            <a:rPr lang="en-US" sz="1800" b="0" baseline="-25000" dirty="0">
              <a:solidFill>
                <a:srgbClr val="002060"/>
              </a:solidFill>
              <a:latin typeface="+mn-lt"/>
            </a:rPr>
            <a:t>2</a:t>
          </a:r>
          <a:r>
            <a:rPr lang="en-US" sz="1800" b="0" baseline="0" dirty="0">
              <a:solidFill>
                <a:srgbClr val="002060"/>
              </a:solidFill>
              <a:latin typeface="+mn-lt"/>
            </a:rPr>
            <a:t>-D</a:t>
          </a:r>
          <a:r>
            <a:rPr lang="en-US" sz="1800" b="0" baseline="-25000" dirty="0">
              <a:solidFill>
                <a:srgbClr val="002060"/>
              </a:solidFill>
              <a:latin typeface="+mn-lt"/>
              <a:ea typeface="+mn-ea"/>
              <a:cs typeface="+mn-cs"/>
            </a:rPr>
            <a:t>3 </a:t>
          </a:r>
          <a:r>
            <a:rPr lang="en-US" sz="1800" b="0" baseline="0" dirty="0">
              <a:solidFill>
                <a:srgbClr val="002060"/>
              </a:solidFill>
              <a:latin typeface="+mn-lt"/>
            </a:rPr>
            <a:t>)</a:t>
          </a:r>
          <a:endParaRPr lang="en-US" sz="1800" b="0" dirty="0">
            <a:latin typeface="+mn-lt"/>
          </a:endParaRPr>
        </a:p>
      </dgm:t>
    </dgm:pt>
    <dgm:pt modelId="{7B20A642-35A3-427A-8850-FD9AE9495A81}" type="parTrans" cxnId="{F86C9C13-B758-4551-A846-84EE126537C4}">
      <dgm:prSet/>
      <dgm:spPr>
        <a:ln w="28575">
          <a:solidFill>
            <a:srgbClr val="00B0F0"/>
          </a:solidFill>
        </a:ln>
      </dgm:spPr>
      <dgm:t>
        <a:bodyPr/>
        <a:lstStyle/>
        <a:p>
          <a:endParaRPr lang="en-US"/>
        </a:p>
      </dgm:t>
    </dgm:pt>
    <dgm:pt modelId="{A7C14063-8863-41BE-BA31-B290D06CF00C}" type="sibTrans" cxnId="{F86C9C13-B758-4551-A846-84EE126537C4}">
      <dgm:prSet/>
      <dgm:spPr/>
      <dgm:t>
        <a:bodyPr/>
        <a:lstStyle/>
        <a:p>
          <a:endParaRPr lang="en-US"/>
        </a:p>
      </dgm:t>
    </dgm:pt>
    <dgm:pt modelId="{39682682-A7C0-4908-81C7-987CDB343EB4}">
      <dgm:prSet custT="1"/>
      <dgm:spPr>
        <a:ln w="28575">
          <a:solidFill>
            <a:srgbClr val="00B0F0"/>
          </a:solidFill>
        </a:ln>
      </dgm:spPr>
      <dgm:t>
        <a:bodyPr/>
        <a:lstStyle/>
        <a:p>
          <a:pPr rtl="0"/>
          <a:r>
            <a:rPr lang="en-US" sz="1800" b="0" baseline="0" dirty="0">
              <a:solidFill>
                <a:srgbClr val="002060"/>
              </a:solidFill>
              <a:latin typeface="+mn-lt"/>
            </a:rPr>
            <a:t>Retinoic acid</a:t>
          </a:r>
          <a:endParaRPr lang="en-US" sz="1800" b="0" dirty="0">
            <a:latin typeface="+mn-lt"/>
          </a:endParaRPr>
        </a:p>
      </dgm:t>
    </dgm:pt>
    <dgm:pt modelId="{4AE430B5-7E3C-43A9-B513-2652BE9036E7}" type="parTrans" cxnId="{659FB01E-924C-401D-8FC3-B03EC30356E5}">
      <dgm:prSet/>
      <dgm:spPr>
        <a:ln w="28575">
          <a:solidFill>
            <a:srgbClr val="00B0F0"/>
          </a:solidFill>
        </a:ln>
      </dgm:spPr>
      <dgm:t>
        <a:bodyPr/>
        <a:lstStyle/>
        <a:p>
          <a:endParaRPr lang="en-US"/>
        </a:p>
      </dgm:t>
    </dgm:pt>
    <dgm:pt modelId="{C3741EED-59B6-442A-9CEE-8481C72BAC50}" type="sibTrans" cxnId="{659FB01E-924C-401D-8FC3-B03EC30356E5}">
      <dgm:prSet/>
      <dgm:spPr/>
      <dgm:t>
        <a:bodyPr/>
        <a:lstStyle/>
        <a:p>
          <a:endParaRPr lang="en-US"/>
        </a:p>
      </dgm:t>
    </dgm:pt>
    <dgm:pt modelId="{A89E043D-EDE1-4221-9847-5955620C8294}" type="pres">
      <dgm:prSet presAssocID="{C43D3F3F-CC41-4BFB-99FA-FAF87A40EFB0}" presName="hierChild1" presStyleCnt="0">
        <dgm:presLayoutVars>
          <dgm:orgChart val="1"/>
          <dgm:chPref val="1"/>
          <dgm:dir/>
          <dgm:animOne val="branch"/>
          <dgm:animLvl val="lvl"/>
          <dgm:resizeHandles/>
        </dgm:presLayoutVars>
      </dgm:prSet>
      <dgm:spPr/>
      <dgm:t>
        <a:bodyPr/>
        <a:lstStyle/>
        <a:p>
          <a:endParaRPr lang="en-US"/>
        </a:p>
      </dgm:t>
    </dgm:pt>
    <dgm:pt modelId="{D6F5291D-8937-448E-B041-21060D146B90}" type="pres">
      <dgm:prSet presAssocID="{A6AB2476-226F-43BE-9425-554F90931858}" presName="hierRoot1" presStyleCnt="0">
        <dgm:presLayoutVars>
          <dgm:hierBranch val="init"/>
        </dgm:presLayoutVars>
      </dgm:prSet>
      <dgm:spPr/>
    </dgm:pt>
    <dgm:pt modelId="{735AC9BF-53A8-4056-AA77-87FAAA130B0B}" type="pres">
      <dgm:prSet presAssocID="{A6AB2476-226F-43BE-9425-554F90931858}" presName="rootComposite1" presStyleCnt="0"/>
      <dgm:spPr/>
    </dgm:pt>
    <dgm:pt modelId="{47D1C2A6-ACCD-457F-8507-60A93E927805}" type="pres">
      <dgm:prSet presAssocID="{A6AB2476-226F-43BE-9425-554F90931858}" presName="rootText1" presStyleLbl="node0" presStyleIdx="0" presStyleCnt="1" custScaleX="122778" custScaleY="132149">
        <dgm:presLayoutVars>
          <dgm:chPref val="3"/>
        </dgm:presLayoutVars>
      </dgm:prSet>
      <dgm:spPr/>
      <dgm:t>
        <a:bodyPr/>
        <a:lstStyle/>
        <a:p>
          <a:endParaRPr lang="en-US"/>
        </a:p>
      </dgm:t>
    </dgm:pt>
    <dgm:pt modelId="{0214464A-DA76-4C0C-80C0-E23278707C02}" type="pres">
      <dgm:prSet presAssocID="{A6AB2476-226F-43BE-9425-554F90931858}" presName="rootConnector1" presStyleLbl="node1" presStyleIdx="0" presStyleCnt="0"/>
      <dgm:spPr/>
      <dgm:t>
        <a:bodyPr/>
        <a:lstStyle/>
        <a:p>
          <a:endParaRPr lang="en-US"/>
        </a:p>
      </dgm:t>
    </dgm:pt>
    <dgm:pt modelId="{4ACB1681-45EE-41B9-B5EE-27080B7403EC}" type="pres">
      <dgm:prSet presAssocID="{A6AB2476-226F-43BE-9425-554F90931858}" presName="hierChild2" presStyleCnt="0"/>
      <dgm:spPr/>
    </dgm:pt>
    <dgm:pt modelId="{7A5B2405-00CF-46BD-814C-6601ABA2706E}" type="pres">
      <dgm:prSet presAssocID="{334D8BB3-D50A-46CE-A8F6-0C1D70207A5A}" presName="Name37" presStyleLbl="parChTrans1D2" presStyleIdx="0" presStyleCnt="4"/>
      <dgm:spPr/>
      <dgm:t>
        <a:bodyPr/>
        <a:lstStyle/>
        <a:p>
          <a:endParaRPr lang="en-US"/>
        </a:p>
      </dgm:t>
    </dgm:pt>
    <dgm:pt modelId="{57FD8470-64FF-4232-A81A-2119E716C993}" type="pres">
      <dgm:prSet presAssocID="{0942FCBD-B9ED-405F-BC1E-77128E7482F2}" presName="hierRoot2" presStyleCnt="0">
        <dgm:presLayoutVars>
          <dgm:hierBranch val="init"/>
        </dgm:presLayoutVars>
      </dgm:prSet>
      <dgm:spPr/>
    </dgm:pt>
    <dgm:pt modelId="{C6559280-C977-47C7-A3B3-032452E8F5C5}" type="pres">
      <dgm:prSet presAssocID="{0942FCBD-B9ED-405F-BC1E-77128E7482F2}" presName="rootComposite" presStyleCnt="0"/>
      <dgm:spPr/>
    </dgm:pt>
    <dgm:pt modelId="{C1B98A69-5F8E-4DE3-BC82-AE0E00DE9204}" type="pres">
      <dgm:prSet presAssocID="{0942FCBD-B9ED-405F-BC1E-77128E7482F2}" presName="rootText" presStyleLbl="node2" presStyleIdx="0" presStyleCnt="4">
        <dgm:presLayoutVars>
          <dgm:chPref val="3"/>
        </dgm:presLayoutVars>
      </dgm:prSet>
      <dgm:spPr/>
      <dgm:t>
        <a:bodyPr/>
        <a:lstStyle/>
        <a:p>
          <a:endParaRPr lang="en-US"/>
        </a:p>
      </dgm:t>
    </dgm:pt>
    <dgm:pt modelId="{FB0B6FC0-314E-4CD9-81D3-4B419B29D177}" type="pres">
      <dgm:prSet presAssocID="{0942FCBD-B9ED-405F-BC1E-77128E7482F2}" presName="rootConnector" presStyleLbl="node2" presStyleIdx="0" presStyleCnt="4"/>
      <dgm:spPr/>
      <dgm:t>
        <a:bodyPr/>
        <a:lstStyle/>
        <a:p>
          <a:endParaRPr lang="en-US"/>
        </a:p>
      </dgm:t>
    </dgm:pt>
    <dgm:pt modelId="{42DF31CD-851C-4E43-ADB7-A83CCE79A792}" type="pres">
      <dgm:prSet presAssocID="{0942FCBD-B9ED-405F-BC1E-77128E7482F2}" presName="hierChild4" presStyleCnt="0"/>
      <dgm:spPr/>
    </dgm:pt>
    <dgm:pt modelId="{2D85ACC0-39C0-496F-97BC-59A2635CAFB5}" type="pres">
      <dgm:prSet presAssocID="{0942FCBD-B9ED-405F-BC1E-77128E7482F2}" presName="hierChild5" presStyleCnt="0"/>
      <dgm:spPr/>
    </dgm:pt>
    <dgm:pt modelId="{02145E0E-49EA-4B77-A2B9-0E7A65037E7F}" type="pres">
      <dgm:prSet presAssocID="{1EED5532-C4CC-4B37-B7AD-8EC1589DDB2B}" presName="Name37" presStyleLbl="parChTrans1D2" presStyleIdx="1" presStyleCnt="4"/>
      <dgm:spPr/>
      <dgm:t>
        <a:bodyPr/>
        <a:lstStyle/>
        <a:p>
          <a:endParaRPr lang="en-US"/>
        </a:p>
      </dgm:t>
    </dgm:pt>
    <dgm:pt modelId="{6E1F2DBD-8253-489B-94A3-126AEB561ABA}" type="pres">
      <dgm:prSet presAssocID="{EDF4C329-D3E6-4245-AA76-D8C356A7AA48}" presName="hierRoot2" presStyleCnt="0">
        <dgm:presLayoutVars>
          <dgm:hierBranch val="init"/>
        </dgm:presLayoutVars>
      </dgm:prSet>
      <dgm:spPr/>
    </dgm:pt>
    <dgm:pt modelId="{E7895DC1-8B49-4BF1-B445-BDB428BF4C84}" type="pres">
      <dgm:prSet presAssocID="{EDF4C329-D3E6-4245-AA76-D8C356A7AA48}" presName="rootComposite" presStyleCnt="0"/>
      <dgm:spPr/>
    </dgm:pt>
    <dgm:pt modelId="{F9775561-118D-404D-BD43-1581060F9EF9}" type="pres">
      <dgm:prSet presAssocID="{EDF4C329-D3E6-4245-AA76-D8C356A7AA48}" presName="rootText" presStyleLbl="node2" presStyleIdx="1" presStyleCnt="4">
        <dgm:presLayoutVars>
          <dgm:chPref val="3"/>
        </dgm:presLayoutVars>
      </dgm:prSet>
      <dgm:spPr/>
      <dgm:t>
        <a:bodyPr/>
        <a:lstStyle/>
        <a:p>
          <a:endParaRPr lang="en-US"/>
        </a:p>
      </dgm:t>
    </dgm:pt>
    <dgm:pt modelId="{3985276D-4EBE-4691-B961-771799776B7C}" type="pres">
      <dgm:prSet presAssocID="{EDF4C329-D3E6-4245-AA76-D8C356A7AA48}" presName="rootConnector" presStyleLbl="node2" presStyleIdx="1" presStyleCnt="4"/>
      <dgm:spPr/>
      <dgm:t>
        <a:bodyPr/>
        <a:lstStyle/>
        <a:p>
          <a:endParaRPr lang="en-US"/>
        </a:p>
      </dgm:t>
    </dgm:pt>
    <dgm:pt modelId="{82700C6A-C1D1-4A0B-8D8C-C94898BC21D7}" type="pres">
      <dgm:prSet presAssocID="{EDF4C329-D3E6-4245-AA76-D8C356A7AA48}" presName="hierChild4" presStyleCnt="0"/>
      <dgm:spPr/>
    </dgm:pt>
    <dgm:pt modelId="{0839FB42-7C71-4135-8A68-193C67CDDCDD}" type="pres">
      <dgm:prSet presAssocID="{EDF4C329-D3E6-4245-AA76-D8C356A7AA48}" presName="hierChild5" presStyleCnt="0"/>
      <dgm:spPr/>
    </dgm:pt>
    <dgm:pt modelId="{B78E9A1D-E9D3-4DEA-B40D-8D23635420B9}" type="pres">
      <dgm:prSet presAssocID="{7B20A642-35A3-427A-8850-FD9AE9495A81}" presName="Name37" presStyleLbl="parChTrans1D2" presStyleIdx="2" presStyleCnt="4"/>
      <dgm:spPr/>
      <dgm:t>
        <a:bodyPr/>
        <a:lstStyle/>
        <a:p>
          <a:endParaRPr lang="en-US"/>
        </a:p>
      </dgm:t>
    </dgm:pt>
    <dgm:pt modelId="{15E0C784-A3B9-4C0B-970A-40720DB254DA}" type="pres">
      <dgm:prSet presAssocID="{EEFB03B3-02B6-466D-B7DE-A503B0549492}" presName="hierRoot2" presStyleCnt="0">
        <dgm:presLayoutVars>
          <dgm:hierBranch val="init"/>
        </dgm:presLayoutVars>
      </dgm:prSet>
      <dgm:spPr/>
    </dgm:pt>
    <dgm:pt modelId="{EEFBD60B-714B-42FD-9AD1-488127539FBF}" type="pres">
      <dgm:prSet presAssocID="{EEFB03B3-02B6-466D-B7DE-A503B0549492}" presName="rootComposite" presStyleCnt="0"/>
      <dgm:spPr/>
    </dgm:pt>
    <dgm:pt modelId="{C603E8F3-71F4-47B9-9BCB-F52FEE711A2E}" type="pres">
      <dgm:prSet presAssocID="{EEFB03B3-02B6-466D-B7DE-A503B0549492}" presName="rootText" presStyleLbl="node2" presStyleIdx="2" presStyleCnt="4">
        <dgm:presLayoutVars>
          <dgm:chPref val="3"/>
        </dgm:presLayoutVars>
      </dgm:prSet>
      <dgm:spPr/>
      <dgm:t>
        <a:bodyPr/>
        <a:lstStyle/>
        <a:p>
          <a:endParaRPr lang="en-US"/>
        </a:p>
      </dgm:t>
    </dgm:pt>
    <dgm:pt modelId="{7C5DCD78-076D-44E5-88FB-DC01B4A26787}" type="pres">
      <dgm:prSet presAssocID="{EEFB03B3-02B6-466D-B7DE-A503B0549492}" presName="rootConnector" presStyleLbl="node2" presStyleIdx="2" presStyleCnt="4"/>
      <dgm:spPr/>
      <dgm:t>
        <a:bodyPr/>
        <a:lstStyle/>
        <a:p>
          <a:endParaRPr lang="en-US"/>
        </a:p>
      </dgm:t>
    </dgm:pt>
    <dgm:pt modelId="{D6FF7CD7-65CF-456E-8ED1-E92BB0B46474}" type="pres">
      <dgm:prSet presAssocID="{EEFB03B3-02B6-466D-B7DE-A503B0549492}" presName="hierChild4" presStyleCnt="0"/>
      <dgm:spPr/>
    </dgm:pt>
    <dgm:pt modelId="{5EE2E816-E4CE-4819-BB81-20EB672153CD}" type="pres">
      <dgm:prSet presAssocID="{EEFB03B3-02B6-466D-B7DE-A503B0549492}" presName="hierChild5" presStyleCnt="0"/>
      <dgm:spPr/>
    </dgm:pt>
    <dgm:pt modelId="{31F3F5BC-DB76-4D54-9189-DEB1D7AC7198}" type="pres">
      <dgm:prSet presAssocID="{4AE430B5-7E3C-43A9-B513-2652BE9036E7}" presName="Name37" presStyleLbl="parChTrans1D2" presStyleIdx="3" presStyleCnt="4"/>
      <dgm:spPr/>
      <dgm:t>
        <a:bodyPr/>
        <a:lstStyle/>
        <a:p>
          <a:endParaRPr lang="en-US"/>
        </a:p>
      </dgm:t>
    </dgm:pt>
    <dgm:pt modelId="{0EC4CAE1-F28E-4F70-B715-C6EB67E1CD30}" type="pres">
      <dgm:prSet presAssocID="{39682682-A7C0-4908-81C7-987CDB343EB4}" presName="hierRoot2" presStyleCnt="0">
        <dgm:presLayoutVars>
          <dgm:hierBranch val="init"/>
        </dgm:presLayoutVars>
      </dgm:prSet>
      <dgm:spPr/>
    </dgm:pt>
    <dgm:pt modelId="{7162564E-93F7-4D7B-AC08-63C4BD70CD81}" type="pres">
      <dgm:prSet presAssocID="{39682682-A7C0-4908-81C7-987CDB343EB4}" presName="rootComposite" presStyleCnt="0"/>
      <dgm:spPr/>
    </dgm:pt>
    <dgm:pt modelId="{951F0010-5386-408A-836A-2FEC71C20BA2}" type="pres">
      <dgm:prSet presAssocID="{39682682-A7C0-4908-81C7-987CDB343EB4}" presName="rootText" presStyleLbl="node2" presStyleIdx="3" presStyleCnt="4">
        <dgm:presLayoutVars>
          <dgm:chPref val="3"/>
        </dgm:presLayoutVars>
      </dgm:prSet>
      <dgm:spPr/>
      <dgm:t>
        <a:bodyPr/>
        <a:lstStyle/>
        <a:p>
          <a:endParaRPr lang="en-US"/>
        </a:p>
      </dgm:t>
    </dgm:pt>
    <dgm:pt modelId="{65C02372-E9EB-4B7A-9A75-A73E9BDF87E1}" type="pres">
      <dgm:prSet presAssocID="{39682682-A7C0-4908-81C7-987CDB343EB4}" presName="rootConnector" presStyleLbl="node2" presStyleIdx="3" presStyleCnt="4"/>
      <dgm:spPr/>
      <dgm:t>
        <a:bodyPr/>
        <a:lstStyle/>
        <a:p>
          <a:endParaRPr lang="en-US"/>
        </a:p>
      </dgm:t>
    </dgm:pt>
    <dgm:pt modelId="{BAC85928-131E-4983-A335-CF9B34BA8C80}" type="pres">
      <dgm:prSet presAssocID="{39682682-A7C0-4908-81C7-987CDB343EB4}" presName="hierChild4" presStyleCnt="0"/>
      <dgm:spPr/>
    </dgm:pt>
    <dgm:pt modelId="{5D4CC54A-DD66-4FA0-9CF2-6E79ED5E44D2}" type="pres">
      <dgm:prSet presAssocID="{39682682-A7C0-4908-81C7-987CDB343EB4}" presName="hierChild5" presStyleCnt="0"/>
      <dgm:spPr/>
    </dgm:pt>
    <dgm:pt modelId="{7C0BDE65-22D0-4CE3-B92F-8CFAC879A11B}" type="pres">
      <dgm:prSet presAssocID="{A6AB2476-226F-43BE-9425-554F90931858}" presName="hierChild3" presStyleCnt="0"/>
      <dgm:spPr/>
    </dgm:pt>
  </dgm:ptLst>
  <dgm:cxnLst>
    <dgm:cxn modelId="{775D8826-BB7C-43A3-8901-2B1B721608C5}" type="presOf" srcId="{0942FCBD-B9ED-405F-BC1E-77128E7482F2}" destId="{FB0B6FC0-314E-4CD9-81D3-4B419B29D177}" srcOrd="1" destOrd="0" presId="urn:microsoft.com/office/officeart/2005/8/layout/orgChart1"/>
    <dgm:cxn modelId="{914EB9A2-1755-48B5-A869-3E811C619DB0}" type="presOf" srcId="{4AE430B5-7E3C-43A9-B513-2652BE9036E7}" destId="{31F3F5BC-DB76-4D54-9189-DEB1D7AC7198}" srcOrd="0" destOrd="0" presId="urn:microsoft.com/office/officeart/2005/8/layout/orgChart1"/>
    <dgm:cxn modelId="{97206701-6553-483A-968D-4E2E7C1C594A}" type="presOf" srcId="{334D8BB3-D50A-46CE-A8F6-0C1D70207A5A}" destId="{7A5B2405-00CF-46BD-814C-6601ABA2706E}" srcOrd="0" destOrd="0" presId="urn:microsoft.com/office/officeart/2005/8/layout/orgChart1"/>
    <dgm:cxn modelId="{E95A061B-04F4-4806-84EB-35FCA9A0C218}" type="presOf" srcId="{C43D3F3F-CC41-4BFB-99FA-FAF87A40EFB0}" destId="{A89E043D-EDE1-4221-9847-5955620C8294}" srcOrd="0" destOrd="0" presId="urn:microsoft.com/office/officeart/2005/8/layout/orgChart1"/>
    <dgm:cxn modelId="{F837444C-CB1C-4B79-A64D-E91310BF1F88}" srcId="{C43D3F3F-CC41-4BFB-99FA-FAF87A40EFB0}" destId="{A6AB2476-226F-43BE-9425-554F90931858}" srcOrd="0" destOrd="0" parTransId="{F284D099-A53D-4D8A-A075-3EC7363A37F4}" sibTransId="{EC06F41E-A741-4E36-9F83-71DCD80028AE}"/>
    <dgm:cxn modelId="{659FB01E-924C-401D-8FC3-B03EC30356E5}" srcId="{A6AB2476-226F-43BE-9425-554F90931858}" destId="{39682682-A7C0-4908-81C7-987CDB343EB4}" srcOrd="3" destOrd="0" parTransId="{4AE430B5-7E3C-43A9-B513-2652BE9036E7}" sibTransId="{C3741EED-59B6-442A-9CEE-8481C72BAC50}"/>
    <dgm:cxn modelId="{6D717B01-481C-402D-A72E-C00F7B8F4B80}" srcId="{A6AB2476-226F-43BE-9425-554F90931858}" destId="{0942FCBD-B9ED-405F-BC1E-77128E7482F2}" srcOrd="0" destOrd="0" parTransId="{334D8BB3-D50A-46CE-A8F6-0C1D70207A5A}" sibTransId="{A4EE6C01-8B76-4D94-80D2-247BE331D6B8}"/>
    <dgm:cxn modelId="{C8C36BD0-030F-4564-B1CE-61E366DAFD44}" type="presOf" srcId="{0942FCBD-B9ED-405F-BC1E-77128E7482F2}" destId="{C1B98A69-5F8E-4DE3-BC82-AE0E00DE9204}" srcOrd="0" destOrd="0" presId="urn:microsoft.com/office/officeart/2005/8/layout/orgChart1"/>
    <dgm:cxn modelId="{4A860AEB-1C06-477F-85C4-2D22BA04A614}" type="presOf" srcId="{1EED5532-C4CC-4B37-B7AD-8EC1589DDB2B}" destId="{02145E0E-49EA-4B77-A2B9-0E7A65037E7F}" srcOrd="0" destOrd="0" presId="urn:microsoft.com/office/officeart/2005/8/layout/orgChart1"/>
    <dgm:cxn modelId="{97749CC6-2B12-4B2A-B704-A2FD440F099C}" type="presOf" srcId="{EEFB03B3-02B6-466D-B7DE-A503B0549492}" destId="{C603E8F3-71F4-47B9-9BCB-F52FEE711A2E}" srcOrd="0" destOrd="0" presId="urn:microsoft.com/office/officeart/2005/8/layout/orgChart1"/>
    <dgm:cxn modelId="{FFC037CD-8D29-4024-AC4F-591319A29350}" type="presOf" srcId="{39682682-A7C0-4908-81C7-987CDB343EB4}" destId="{951F0010-5386-408A-836A-2FEC71C20BA2}" srcOrd="0" destOrd="0" presId="urn:microsoft.com/office/officeart/2005/8/layout/orgChart1"/>
    <dgm:cxn modelId="{4AFC75C1-3C54-4E4F-B70D-FBB3A78F6FD5}" type="presOf" srcId="{A6AB2476-226F-43BE-9425-554F90931858}" destId="{0214464A-DA76-4C0C-80C0-E23278707C02}" srcOrd="1" destOrd="0" presId="urn:microsoft.com/office/officeart/2005/8/layout/orgChart1"/>
    <dgm:cxn modelId="{3C992CFF-3C62-41A6-9E74-02206775EFDA}" srcId="{A6AB2476-226F-43BE-9425-554F90931858}" destId="{EDF4C329-D3E6-4245-AA76-D8C356A7AA48}" srcOrd="1" destOrd="0" parTransId="{1EED5532-C4CC-4B37-B7AD-8EC1589DDB2B}" sibTransId="{107AD00A-6A8E-4B8A-A130-4CB82A84B78F}"/>
    <dgm:cxn modelId="{3271DEBE-377F-4E77-81DF-5E946EEB5FB5}" type="presOf" srcId="{A6AB2476-226F-43BE-9425-554F90931858}" destId="{47D1C2A6-ACCD-457F-8507-60A93E927805}" srcOrd="0" destOrd="0" presId="urn:microsoft.com/office/officeart/2005/8/layout/orgChart1"/>
    <dgm:cxn modelId="{AB4E6E52-D40A-4437-A3A8-5CFB2AD4D8C0}" type="presOf" srcId="{EDF4C329-D3E6-4245-AA76-D8C356A7AA48}" destId="{3985276D-4EBE-4691-B961-771799776B7C}" srcOrd="1" destOrd="0" presId="urn:microsoft.com/office/officeart/2005/8/layout/orgChart1"/>
    <dgm:cxn modelId="{F6B4C46B-8CBA-4174-9268-816B3B0C4B5F}" type="presOf" srcId="{EDF4C329-D3E6-4245-AA76-D8C356A7AA48}" destId="{F9775561-118D-404D-BD43-1581060F9EF9}" srcOrd="0" destOrd="0" presId="urn:microsoft.com/office/officeart/2005/8/layout/orgChart1"/>
    <dgm:cxn modelId="{0122707A-CFB0-4E87-B62A-5537D207B8EE}" type="presOf" srcId="{7B20A642-35A3-427A-8850-FD9AE9495A81}" destId="{B78E9A1D-E9D3-4DEA-B40D-8D23635420B9}" srcOrd="0" destOrd="0" presId="urn:microsoft.com/office/officeart/2005/8/layout/orgChart1"/>
    <dgm:cxn modelId="{B924680F-DFDF-47A5-854E-C124CBD0B269}" type="presOf" srcId="{EEFB03B3-02B6-466D-B7DE-A503B0549492}" destId="{7C5DCD78-076D-44E5-88FB-DC01B4A26787}" srcOrd="1" destOrd="0" presId="urn:microsoft.com/office/officeart/2005/8/layout/orgChart1"/>
    <dgm:cxn modelId="{F86C9C13-B758-4551-A846-84EE126537C4}" srcId="{A6AB2476-226F-43BE-9425-554F90931858}" destId="{EEFB03B3-02B6-466D-B7DE-A503B0549492}" srcOrd="2" destOrd="0" parTransId="{7B20A642-35A3-427A-8850-FD9AE9495A81}" sibTransId="{A7C14063-8863-41BE-BA31-B290D06CF00C}"/>
    <dgm:cxn modelId="{952BB60B-78D7-4660-A70F-35AD0BCA2AC3}" type="presOf" srcId="{39682682-A7C0-4908-81C7-987CDB343EB4}" destId="{65C02372-E9EB-4B7A-9A75-A73E9BDF87E1}" srcOrd="1" destOrd="0" presId="urn:microsoft.com/office/officeart/2005/8/layout/orgChart1"/>
    <dgm:cxn modelId="{848F70B1-0FAB-46F8-8090-C12147694671}" type="presParOf" srcId="{A89E043D-EDE1-4221-9847-5955620C8294}" destId="{D6F5291D-8937-448E-B041-21060D146B90}" srcOrd="0" destOrd="0" presId="urn:microsoft.com/office/officeart/2005/8/layout/orgChart1"/>
    <dgm:cxn modelId="{0E35EE9E-202D-490C-B4A2-3344FCB70D0B}" type="presParOf" srcId="{D6F5291D-8937-448E-B041-21060D146B90}" destId="{735AC9BF-53A8-4056-AA77-87FAAA130B0B}" srcOrd="0" destOrd="0" presId="urn:microsoft.com/office/officeart/2005/8/layout/orgChart1"/>
    <dgm:cxn modelId="{AC3A056A-0C0D-4823-85AD-06972505DF4B}" type="presParOf" srcId="{735AC9BF-53A8-4056-AA77-87FAAA130B0B}" destId="{47D1C2A6-ACCD-457F-8507-60A93E927805}" srcOrd="0" destOrd="0" presId="urn:microsoft.com/office/officeart/2005/8/layout/orgChart1"/>
    <dgm:cxn modelId="{3DF1C408-327A-4C8A-B228-5635080D7572}" type="presParOf" srcId="{735AC9BF-53A8-4056-AA77-87FAAA130B0B}" destId="{0214464A-DA76-4C0C-80C0-E23278707C02}" srcOrd="1" destOrd="0" presId="urn:microsoft.com/office/officeart/2005/8/layout/orgChart1"/>
    <dgm:cxn modelId="{0D607F59-EF98-4FE8-B8F7-CCC4A671ED9A}" type="presParOf" srcId="{D6F5291D-8937-448E-B041-21060D146B90}" destId="{4ACB1681-45EE-41B9-B5EE-27080B7403EC}" srcOrd="1" destOrd="0" presId="urn:microsoft.com/office/officeart/2005/8/layout/orgChart1"/>
    <dgm:cxn modelId="{D28E4C87-21FC-4A3F-BDE4-198EDCFBF634}" type="presParOf" srcId="{4ACB1681-45EE-41B9-B5EE-27080B7403EC}" destId="{7A5B2405-00CF-46BD-814C-6601ABA2706E}" srcOrd="0" destOrd="0" presId="urn:microsoft.com/office/officeart/2005/8/layout/orgChart1"/>
    <dgm:cxn modelId="{9C81BA5C-1EEE-48F7-8202-D1D86A61BE24}" type="presParOf" srcId="{4ACB1681-45EE-41B9-B5EE-27080B7403EC}" destId="{57FD8470-64FF-4232-A81A-2119E716C993}" srcOrd="1" destOrd="0" presId="urn:microsoft.com/office/officeart/2005/8/layout/orgChart1"/>
    <dgm:cxn modelId="{8853FDF2-2687-4088-A749-33F2E1CA2ECD}" type="presParOf" srcId="{57FD8470-64FF-4232-A81A-2119E716C993}" destId="{C6559280-C977-47C7-A3B3-032452E8F5C5}" srcOrd="0" destOrd="0" presId="urn:microsoft.com/office/officeart/2005/8/layout/orgChart1"/>
    <dgm:cxn modelId="{37404C66-93C9-47C8-9CD8-B2DCBA8C1CD2}" type="presParOf" srcId="{C6559280-C977-47C7-A3B3-032452E8F5C5}" destId="{C1B98A69-5F8E-4DE3-BC82-AE0E00DE9204}" srcOrd="0" destOrd="0" presId="urn:microsoft.com/office/officeart/2005/8/layout/orgChart1"/>
    <dgm:cxn modelId="{CB810843-B5B4-4D6A-BDEE-F5DCDB0DA53C}" type="presParOf" srcId="{C6559280-C977-47C7-A3B3-032452E8F5C5}" destId="{FB0B6FC0-314E-4CD9-81D3-4B419B29D177}" srcOrd="1" destOrd="0" presId="urn:microsoft.com/office/officeart/2005/8/layout/orgChart1"/>
    <dgm:cxn modelId="{93E58E20-5D42-46CA-85D1-D98F7A673BAB}" type="presParOf" srcId="{57FD8470-64FF-4232-A81A-2119E716C993}" destId="{42DF31CD-851C-4E43-ADB7-A83CCE79A792}" srcOrd="1" destOrd="0" presId="urn:microsoft.com/office/officeart/2005/8/layout/orgChart1"/>
    <dgm:cxn modelId="{D5AEE988-2740-4B42-B65D-0415C0992F44}" type="presParOf" srcId="{57FD8470-64FF-4232-A81A-2119E716C993}" destId="{2D85ACC0-39C0-496F-97BC-59A2635CAFB5}" srcOrd="2" destOrd="0" presId="urn:microsoft.com/office/officeart/2005/8/layout/orgChart1"/>
    <dgm:cxn modelId="{0D0BED5A-A745-4D74-B432-F7DD78343C15}" type="presParOf" srcId="{4ACB1681-45EE-41B9-B5EE-27080B7403EC}" destId="{02145E0E-49EA-4B77-A2B9-0E7A65037E7F}" srcOrd="2" destOrd="0" presId="urn:microsoft.com/office/officeart/2005/8/layout/orgChart1"/>
    <dgm:cxn modelId="{D0B57CA6-99D3-4B66-83BB-8783FB5F5B1F}" type="presParOf" srcId="{4ACB1681-45EE-41B9-B5EE-27080B7403EC}" destId="{6E1F2DBD-8253-489B-94A3-126AEB561ABA}" srcOrd="3" destOrd="0" presId="urn:microsoft.com/office/officeart/2005/8/layout/orgChart1"/>
    <dgm:cxn modelId="{F10AFBB3-CE26-4717-88E1-84F3FF8EFDA3}" type="presParOf" srcId="{6E1F2DBD-8253-489B-94A3-126AEB561ABA}" destId="{E7895DC1-8B49-4BF1-B445-BDB428BF4C84}" srcOrd="0" destOrd="0" presId="urn:microsoft.com/office/officeart/2005/8/layout/orgChart1"/>
    <dgm:cxn modelId="{CEFBA5ED-2BDA-4E7C-A13F-7DAEFF47DB43}" type="presParOf" srcId="{E7895DC1-8B49-4BF1-B445-BDB428BF4C84}" destId="{F9775561-118D-404D-BD43-1581060F9EF9}" srcOrd="0" destOrd="0" presId="urn:microsoft.com/office/officeart/2005/8/layout/orgChart1"/>
    <dgm:cxn modelId="{1093C78D-7A9B-4C49-B4EF-5151F0AFF55A}" type="presParOf" srcId="{E7895DC1-8B49-4BF1-B445-BDB428BF4C84}" destId="{3985276D-4EBE-4691-B961-771799776B7C}" srcOrd="1" destOrd="0" presId="urn:microsoft.com/office/officeart/2005/8/layout/orgChart1"/>
    <dgm:cxn modelId="{A42D1A3C-9491-47B5-B7E9-5EE7AE401407}" type="presParOf" srcId="{6E1F2DBD-8253-489B-94A3-126AEB561ABA}" destId="{82700C6A-C1D1-4A0B-8D8C-C94898BC21D7}" srcOrd="1" destOrd="0" presId="urn:microsoft.com/office/officeart/2005/8/layout/orgChart1"/>
    <dgm:cxn modelId="{6102133A-ED4B-4D29-AA1C-F85B3B9700C0}" type="presParOf" srcId="{6E1F2DBD-8253-489B-94A3-126AEB561ABA}" destId="{0839FB42-7C71-4135-8A68-193C67CDDCDD}" srcOrd="2" destOrd="0" presId="urn:microsoft.com/office/officeart/2005/8/layout/orgChart1"/>
    <dgm:cxn modelId="{F94C6EC9-31A7-4B44-A4D4-4CD46558C8C9}" type="presParOf" srcId="{4ACB1681-45EE-41B9-B5EE-27080B7403EC}" destId="{B78E9A1D-E9D3-4DEA-B40D-8D23635420B9}" srcOrd="4" destOrd="0" presId="urn:microsoft.com/office/officeart/2005/8/layout/orgChart1"/>
    <dgm:cxn modelId="{B37FC88F-0C7D-46A2-A39A-5F9B4C1E58E0}" type="presParOf" srcId="{4ACB1681-45EE-41B9-B5EE-27080B7403EC}" destId="{15E0C784-A3B9-4C0B-970A-40720DB254DA}" srcOrd="5" destOrd="0" presId="urn:microsoft.com/office/officeart/2005/8/layout/orgChart1"/>
    <dgm:cxn modelId="{F34A54B9-9619-41FA-88CD-CFF7B3B15EF3}" type="presParOf" srcId="{15E0C784-A3B9-4C0B-970A-40720DB254DA}" destId="{EEFBD60B-714B-42FD-9AD1-488127539FBF}" srcOrd="0" destOrd="0" presId="urn:microsoft.com/office/officeart/2005/8/layout/orgChart1"/>
    <dgm:cxn modelId="{8229384A-7E87-4ABC-B3B9-0C15D621FF76}" type="presParOf" srcId="{EEFBD60B-714B-42FD-9AD1-488127539FBF}" destId="{C603E8F3-71F4-47B9-9BCB-F52FEE711A2E}" srcOrd="0" destOrd="0" presId="urn:microsoft.com/office/officeart/2005/8/layout/orgChart1"/>
    <dgm:cxn modelId="{1704DBB4-C246-4C53-A778-D5F046649C7D}" type="presParOf" srcId="{EEFBD60B-714B-42FD-9AD1-488127539FBF}" destId="{7C5DCD78-076D-44E5-88FB-DC01B4A26787}" srcOrd="1" destOrd="0" presId="urn:microsoft.com/office/officeart/2005/8/layout/orgChart1"/>
    <dgm:cxn modelId="{2ECA489F-D4E7-4728-BC24-B496669EFAD8}" type="presParOf" srcId="{15E0C784-A3B9-4C0B-970A-40720DB254DA}" destId="{D6FF7CD7-65CF-456E-8ED1-E92BB0B46474}" srcOrd="1" destOrd="0" presId="urn:microsoft.com/office/officeart/2005/8/layout/orgChart1"/>
    <dgm:cxn modelId="{69B64560-A644-45BD-8CAF-5E9E5CB796A1}" type="presParOf" srcId="{15E0C784-A3B9-4C0B-970A-40720DB254DA}" destId="{5EE2E816-E4CE-4819-BB81-20EB672153CD}" srcOrd="2" destOrd="0" presId="urn:microsoft.com/office/officeart/2005/8/layout/orgChart1"/>
    <dgm:cxn modelId="{095C122C-C758-4D93-8658-DDB43ABBF98E}" type="presParOf" srcId="{4ACB1681-45EE-41B9-B5EE-27080B7403EC}" destId="{31F3F5BC-DB76-4D54-9189-DEB1D7AC7198}" srcOrd="6" destOrd="0" presId="urn:microsoft.com/office/officeart/2005/8/layout/orgChart1"/>
    <dgm:cxn modelId="{FD50F427-E17E-4B09-BF92-460012C3A6C2}" type="presParOf" srcId="{4ACB1681-45EE-41B9-B5EE-27080B7403EC}" destId="{0EC4CAE1-F28E-4F70-B715-C6EB67E1CD30}" srcOrd="7" destOrd="0" presId="urn:microsoft.com/office/officeart/2005/8/layout/orgChart1"/>
    <dgm:cxn modelId="{5751004B-D51C-43FF-9132-802A9C9641D4}" type="presParOf" srcId="{0EC4CAE1-F28E-4F70-B715-C6EB67E1CD30}" destId="{7162564E-93F7-4D7B-AC08-63C4BD70CD81}" srcOrd="0" destOrd="0" presId="urn:microsoft.com/office/officeart/2005/8/layout/orgChart1"/>
    <dgm:cxn modelId="{06F25E7A-3E53-4C15-97D0-C019DA255704}" type="presParOf" srcId="{7162564E-93F7-4D7B-AC08-63C4BD70CD81}" destId="{951F0010-5386-408A-836A-2FEC71C20BA2}" srcOrd="0" destOrd="0" presId="urn:microsoft.com/office/officeart/2005/8/layout/orgChart1"/>
    <dgm:cxn modelId="{9FD9108C-43EB-4CE4-9D26-C22FB0C2612A}" type="presParOf" srcId="{7162564E-93F7-4D7B-AC08-63C4BD70CD81}" destId="{65C02372-E9EB-4B7A-9A75-A73E9BDF87E1}" srcOrd="1" destOrd="0" presId="urn:microsoft.com/office/officeart/2005/8/layout/orgChart1"/>
    <dgm:cxn modelId="{096048F2-4A44-4940-AF3B-7F8113B97844}" type="presParOf" srcId="{0EC4CAE1-F28E-4F70-B715-C6EB67E1CD30}" destId="{BAC85928-131E-4983-A335-CF9B34BA8C80}" srcOrd="1" destOrd="0" presId="urn:microsoft.com/office/officeart/2005/8/layout/orgChart1"/>
    <dgm:cxn modelId="{BF988535-9735-49D4-A1D3-0ED59A4AE340}" type="presParOf" srcId="{0EC4CAE1-F28E-4F70-B715-C6EB67E1CD30}" destId="{5D4CC54A-DD66-4FA0-9CF2-6E79ED5E44D2}" srcOrd="2" destOrd="0" presId="urn:microsoft.com/office/officeart/2005/8/layout/orgChart1"/>
    <dgm:cxn modelId="{331706D2-9358-4662-979C-49085B95A7EF}" type="presParOf" srcId="{D6F5291D-8937-448E-B041-21060D146B90}" destId="{7C0BDE65-22D0-4CE3-B92F-8CFAC879A11B}"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94607F-65A6-422C-A59F-D2270EF62E48}"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95F47A13-A529-425A-B654-430694FE625F}">
      <dgm:prSet phldrT="[Text]" custT="1"/>
      <dgm:spPr>
        <a:ln>
          <a:solidFill>
            <a:srgbClr val="002060"/>
          </a:solidFill>
        </a:ln>
      </dgm:spPr>
      <dgm:t>
        <a:bodyPr/>
        <a:lstStyle/>
        <a:p>
          <a:pPr rtl="0"/>
          <a:r>
            <a:rPr lang="en-US" sz="2000" b="1" dirty="0"/>
            <a:t>II.</a:t>
          </a:r>
          <a:r>
            <a:rPr lang="en-US" sz="2000" b="1" baseline="0" dirty="0"/>
            <a:t> Hormones that bind to cell surface receptors</a:t>
          </a:r>
          <a:endParaRPr lang="en-US" sz="2000" b="1" dirty="0"/>
        </a:p>
      </dgm:t>
    </dgm:pt>
    <dgm:pt modelId="{31C04921-13CD-46ED-8FCD-5C47C12B95CE}" type="parTrans" cxnId="{F3766F9F-0AC6-4677-8CC0-3554C8B7B1D1}">
      <dgm:prSet/>
      <dgm:spPr/>
      <dgm:t>
        <a:bodyPr/>
        <a:lstStyle/>
        <a:p>
          <a:endParaRPr lang="en-US" sz="1800"/>
        </a:p>
      </dgm:t>
    </dgm:pt>
    <dgm:pt modelId="{361CB2CC-C4E3-4F33-A023-21773AECC380}" type="sibTrans" cxnId="{F3766F9F-0AC6-4677-8CC0-3554C8B7B1D1}">
      <dgm:prSet/>
      <dgm:spPr/>
      <dgm:t>
        <a:bodyPr/>
        <a:lstStyle/>
        <a:p>
          <a:endParaRPr lang="en-US" sz="1800"/>
        </a:p>
      </dgm:t>
    </dgm:pt>
    <dgm:pt modelId="{BEE9B57B-90AE-49E3-AAF6-D3EAF8D2FACD}" type="asst">
      <dgm:prSet phldrT="[Text]" custT="1"/>
      <dgm:spPr>
        <a:ln>
          <a:solidFill>
            <a:srgbClr val="002060"/>
          </a:solidFill>
        </a:ln>
      </dgm:spPr>
      <dgm:t>
        <a:bodyPr/>
        <a:lstStyle/>
        <a:p>
          <a:pPr rtl="0"/>
          <a:r>
            <a:rPr lang="en-US" sz="1800" b="0" baseline="0" dirty="0"/>
            <a:t>A. The second messenger is cAMP</a:t>
          </a:r>
          <a:endParaRPr lang="en-US" sz="1800" b="0" dirty="0"/>
        </a:p>
      </dgm:t>
    </dgm:pt>
    <dgm:pt modelId="{9A808B68-958D-42A8-8AAE-AB18EE47704D}" type="parTrans" cxnId="{51228DA9-8990-49EB-A847-7BD881CC80C4}">
      <dgm:prSet/>
      <dgm:spPr>
        <a:ln>
          <a:solidFill>
            <a:srgbClr val="002060"/>
          </a:solidFill>
        </a:ln>
      </dgm:spPr>
      <dgm:t>
        <a:bodyPr/>
        <a:lstStyle/>
        <a:p>
          <a:endParaRPr lang="en-US" sz="1800"/>
        </a:p>
      </dgm:t>
    </dgm:pt>
    <dgm:pt modelId="{1BD91B3F-786A-476B-82D5-F4A7DCBED0CC}" type="sibTrans" cxnId="{51228DA9-8990-49EB-A847-7BD881CC80C4}">
      <dgm:prSet/>
      <dgm:spPr/>
      <dgm:t>
        <a:bodyPr/>
        <a:lstStyle/>
        <a:p>
          <a:endParaRPr lang="en-US" sz="1800"/>
        </a:p>
      </dgm:t>
    </dgm:pt>
    <dgm:pt modelId="{6447056C-B0FE-4ADA-8FC3-78C3BDFE06AB}">
      <dgm:prSet phldrT="[Text]" custT="1"/>
      <dgm:spPr>
        <a:ln>
          <a:solidFill>
            <a:srgbClr val="002060"/>
          </a:solidFill>
        </a:ln>
      </dgm:spPr>
      <dgm:t>
        <a:bodyPr/>
        <a:lstStyle/>
        <a:p>
          <a:r>
            <a:rPr lang="en-US" sz="1800" b="0" baseline="0" dirty="0">
              <a:solidFill>
                <a:schemeClr val="accent1">
                  <a:lumMod val="75000"/>
                </a:schemeClr>
              </a:solidFill>
            </a:rPr>
            <a:t>Catecholamines</a:t>
          </a:r>
          <a:endParaRPr lang="en-US" sz="1800" b="0" dirty="0"/>
        </a:p>
      </dgm:t>
    </dgm:pt>
    <dgm:pt modelId="{E2F0C1D2-3DE2-425A-BEB7-D750E606068C}" type="parTrans" cxnId="{D87060C7-B547-4540-BB16-08132A47FB8B}">
      <dgm:prSet/>
      <dgm:spPr>
        <a:ln>
          <a:solidFill>
            <a:srgbClr val="002060"/>
          </a:solidFill>
        </a:ln>
      </dgm:spPr>
      <dgm:t>
        <a:bodyPr/>
        <a:lstStyle/>
        <a:p>
          <a:endParaRPr lang="en-US" sz="1800"/>
        </a:p>
      </dgm:t>
    </dgm:pt>
    <dgm:pt modelId="{B4D9B744-0C07-4AF3-82CC-BBF37CAD922C}" type="sibTrans" cxnId="{D87060C7-B547-4540-BB16-08132A47FB8B}">
      <dgm:prSet/>
      <dgm:spPr/>
      <dgm:t>
        <a:bodyPr/>
        <a:lstStyle/>
        <a:p>
          <a:endParaRPr lang="en-US" sz="1800"/>
        </a:p>
      </dgm:t>
    </dgm:pt>
    <dgm:pt modelId="{02F6C06A-A5FF-484F-A525-1D9317BE5440}">
      <dgm:prSet phldrT="[Text]" custT="1"/>
      <dgm:spPr>
        <a:ln>
          <a:solidFill>
            <a:srgbClr val="002060"/>
          </a:solidFill>
        </a:ln>
      </dgm:spPr>
      <dgm:t>
        <a:bodyPr/>
        <a:lstStyle/>
        <a:p>
          <a:pPr rtl="0"/>
          <a:r>
            <a:rPr lang="en-US" sz="1800" b="0" baseline="0" dirty="0">
              <a:solidFill>
                <a:schemeClr val="accent1">
                  <a:lumMod val="75000"/>
                </a:schemeClr>
              </a:solidFill>
            </a:rPr>
            <a:t>Catecholamines Anterior Pituitary: ACTH, FSH, LH &amp; TSH</a:t>
          </a:r>
          <a:endParaRPr lang="en-US" sz="1800" b="0" dirty="0"/>
        </a:p>
      </dgm:t>
    </dgm:pt>
    <dgm:pt modelId="{2383C5AD-BD95-451C-B5D9-7A615ACE93E3}" type="parTrans" cxnId="{6F278849-345A-4426-B417-2FA60F17A847}">
      <dgm:prSet/>
      <dgm:spPr>
        <a:ln>
          <a:solidFill>
            <a:srgbClr val="002060"/>
          </a:solidFill>
        </a:ln>
      </dgm:spPr>
      <dgm:t>
        <a:bodyPr/>
        <a:lstStyle/>
        <a:p>
          <a:endParaRPr lang="en-US" sz="1800"/>
        </a:p>
      </dgm:t>
    </dgm:pt>
    <dgm:pt modelId="{9FF0F7F0-A6AC-489B-A927-A2BE6638BE48}" type="sibTrans" cxnId="{6F278849-345A-4426-B417-2FA60F17A847}">
      <dgm:prSet/>
      <dgm:spPr/>
      <dgm:t>
        <a:bodyPr/>
        <a:lstStyle/>
        <a:p>
          <a:endParaRPr lang="en-US" sz="1800"/>
        </a:p>
      </dgm:t>
    </dgm:pt>
    <dgm:pt modelId="{917C3618-AB3E-4D45-95A4-1BE85ADD80FB}">
      <dgm:prSet phldrT="[Text]" custT="1"/>
      <dgm:spPr>
        <a:ln>
          <a:solidFill>
            <a:srgbClr val="002060"/>
          </a:solidFill>
        </a:ln>
      </dgm:spPr>
      <dgm:t>
        <a:bodyPr/>
        <a:lstStyle/>
        <a:p>
          <a:pPr rtl="0"/>
          <a:r>
            <a:rPr lang="en-US" sz="1800" b="0" baseline="0" dirty="0">
              <a:solidFill>
                <a:schemeClr val="accent1">
                  <a:lumMod val="75000"/>
                </a:schemeClr>
              </a:solidFill>
            </a:rPr>
            <a:t>ADH (Renal V2-receptor</a:t>
          </a:r>
          <a:r>
            <a:rPr lang="en-US" sz="1800" b="0" baseline="0" dirty="0" smtClean="0">
              <a:solidFill>
                <a:schemeClr val="accent1">
                  <a:lumMod val="75000"/>
                </a:schemeClr>
              </a:solidFill>
            </a:rPr>
            <a:t>)</a:t>
          </a:r>
        </a:p>
      </dgm:t>
    </dgm:pt>
    <dgm:pt modelId="{3A64EBA1-4B29-4EF2-9349-B781F89C305E}" type="parTrans" cxnId="{46F6B332-88E3-4FDE-8CB9-B12FB399E8D8}">
      <dgm:prSet/>
      <dgm:spPr>
        <a:ln>
          <a:solidFill>
            <a:srgbClr val="002060"/>
          </a:solidFill>
        </a:ln>
      </dgm:spPr>
      <dgm:t>
        <a:bodyPr/>
        <a:lstStyle/>
        <a:p>
          <a:endParaRPr lang="en-US" sz="1800"/>
        </a:p>
      </dgm:t>
    </dgm:pt>
    <dgm:pt modelId="{CAC10E41-98EC-4BBE-B47D-8925FC1F62BA}" type="sibTrans" cxnId="{46F6B332-88E3-4FDE-8CB9-B12FB399E8D8}">
      <dgm:prSet/>
      <dgm:spPr/>
      <dgm:t>
        <a:bodyPr/>
        <a:lstStyle/>
        <a:p>
          <a:endParaRPr lang="en-US" sz="1800"/>
        </a:p>
      </dgm:t>
    </dgm:pt>
    <dgm:pt modelId="{F431BD27-2E52-479B-9C03-87B9B8F40F9C}">
      <dgm:prSet custT="1"/>
      <dgm:spPr>
        <a:ln>
          <a:solidFill>
            <a:srgbClr val="002060"/>
          </a:solidFill>
        </a:ln>
      </dgm:spPr>
      <dgm:t>
        <a:bodyPr/>
        <a:lstStyle/>
        <a:p>
          <a:pPr rtl="0"/>
          <a:r>
            <a:rPr lang="en-US" sz="1800" b="0" baseline="0" dirty="0">
              <a:solidFill>
                <a:srgbClr val="C00000"/>
              </a:solidFill>
            </a:rPr>
            <a:t>(</a:t>
          </a:r>
          <a:r>
            <a:rPr lang="el-GR" sz="1800" b="0" dirty="0">
              <a:solidFill>
                <a:srgbClr val="C00000"/>
              </a:solidFill>
              <a:latin typeface="Calibri"/>
            </a:rPr>
            <a:t>α</a:t>
          </a:r>
          <a:r>
            <a:rPr lang="en-US" sz="1800" b="0" baseline="-25000" dirty="0">
              <a:solidFill>
                <a:srgbClr val="C00000"/>
              </a:solidFill>
            </a:rPr>
            <a:t>2</a:t>
          </a:r>
          <a:r>
            <a:rPr lang="en-US" sz="1800" b="0" dirty="0">
              <a:solidFill>
                <a:srgbClr val="C00000"/>
              </a:solidFill>
            </a:rPr>
            <a:t>-</a:t>
          </a:r>
          <a:r>
            <a:rPr lang="en-US" sz="1800" b="0" baseline="0" dirty="0">
              <a:solidFill>
                <a:srgbClr val="C00000"/>
              </a:solidFill>
            </a:rPr>
            <a:t> </a:t>
          </a:r>
          <a:r>
            <a:rPr lang="en-US" sz="1800" b="0" dirty="0">
              <a:solidFill>
                <a:srgbClr val="C00000"/>
              </a:solidFill>
            </a:rPr>
            <a:t>Adrenergic</a:t>
          </a:r>
          <a:r>
            <a:rPr lang="en-US" sz="1800" b="0" baseline="0" dirty="0">
              <a:solidFill>
                <a:srgbClr val="C00000"/>
              </a:solidFill>
            </a:rPr>
            <a:t>)</a:t>
          </a:r>
          <a:endParaRPr lang="en-US" sz="1800" b="0" dirty="0"/>
        </a:p>
      </dgm:t>
    </dgm:pt>
    <dgm:pt modelId="{C791D079-6741-470B-80FB-2EE5A186F473}" type="parTrans" cxnId="{986DEB47-D0ED-4A20-AD80-934E21910E7F}">
      <dgm:prSet/>
      <dgm:spPr>
        <a:ln>
          <a:solidFill>
            <a:srgbClr val="002060"/>
          </a:solidFill>
        </a:ln>
      </dgm:spPr>
      <dgm:t>
        <a:bodyPr/>
        <a:lstStyle/>
        <a:p>
          <a:endParaRPr lang="en-US" sz="1800"/>
        </a:p>
      </dgm:t>
    </dgm:pt>
    <dgm:pt modelId="{B0A95A76-1F0B-4084-8012-DD117A2F7303}" type="sibTrans" cxnId="{986DEB47-D0ED-4A20-AD80-934E21910E7F}">
      <dgm:prSet/>
      <dgm:spPr/>
      <dgm:t>
        <a:bodyPr/>
        <a:lstStyle/>
        <a:p>
          <a:endParaRPr lang="en-US" sz="1800"/>
        </a:p>
      </dgm:t>
    </dgm:pt>
    <dgm:pt modelId="{2367ED83-3038-4FD3-BAEE-300BB76DBF2E}">
      <dgm:prSet custT="1"/>
      <dgm:spPr>
        <a:ln>
          <a:solidFill>
            <a:srgbClr val="002060"/>
          </a:solidFill>
        </a:ln>
      </dgm:spPr>
      <dgm:t>
        <a:bodyPr/>
        <a:lstStyle/>
        <a:p>
          <a:pPr rtl="0"/>
          <a:r>
            <a:rPr lang="en-US" sz="1800" b="0" baseline="0" dirty="0">
              <a:solidFill>
                <a:srgbClr val="C00000"/>
              </a:solidFill>
            </a:rPr>
            <a:t>(</a:t>
          </a:r>
          <a:r>
            <a:rPr lang="en-US" sz="1800" b="0" baseline="0" dirty="0">
              <a:solidFill>
                <a:srgbClr val="C00000"/>
              </a:solidFill>
              <a:sym typeface="Symbol"/>
            </a:rPr>
            <a:t></a:t>
          </a:r>
          <a:r>
            <a:rPr lang="en-US" sz="1800" b="0" baseline="0" dirty="0">
              <a:solidFill>
                <a:srgbClr val="C00000"/>
              </a:solidFill>
            </a:rPr>
            <a:t>- </a:t>
          </a:r>
          <a:r>
            <a:rPr lang="en-US" sz="1800" b="0" dirty="0">
              <a:solidFill>
                <a:srgbClr val="C00000"/>
              </a:solidFill>
            </a:rPr>
            <a:t>Adrenergic</a:t>
          </a:r>
          <a:r>
            <a:rPr lang="en-US" sz="1800" b="0" baseline="0" dirty="0">
              <a:solidFill>
                <a:srgbClr val="C00000"/>
              </a:solidFill>
            </a:rPr>
            <a:t>)</a:t>
          </a:r>
          <a:endParaRPr lang="en-US" sz="1800" b="0" dirty="0"/>
        </a:p>
      </dgm:t>
    </dgm:pt>
    <dgm:pt modelId="{65B69746-F1C2-43CB-B6D5-E9D47A0F5A48}" type="parTrans" cxnId="{9A5FDDE2-7ADD-4FAE-8DB9-3425E827982C}">
      <dgm:prSet/>
      <dgm:spPr>
        <a:ln>
          <a:solidFill>
            <a:srgbClr val="002060"/>
          </a:solidFill>
        </a:ln>
      </dgm:spPr>
      <dgm:t>
        <a:bodyPr/>
        <a:lstStyle/>
        <a:p>
          <a:endParaRPr lang="en-US" sz="1800"/>
        </a:p>
      </dgm:t>
    </dgm:pt>
    <dgm:pt modelId="{71BC0CDD-BA2C-4446-BEEF-3A959B3D416E}" type="sibTrans" cxnId="{9A5FDDE2-7ADD-4FAE-8DB9-3425E827982C}">
      <dgm:prSet/>
      <dgm:spPr/>
      <dgm:t>
        <a:bodyPr/>
        <a:lstStyle/>
        <a:p>
          <a:endParaRPr lang="en-US" sz="1800"/>
        </a:p>
      </dgm:t>
    </dgm:pt>
    <dgm:pt modelId="{CDFAE082-2369-46BA-A95B-78854F12ABD5}">
      <dgm:prSet custT="1"/>
      <dgm:spPr>
        <a:ln>
          <a:solidFill>
            <a:srgbClr val="002060"/>
          </a:solidFill>
        </a:ln>
      </dgm:spPr>
      <dgm:t>
        <a:bodyPr/>
        <a:lstStyle/>
        <a:p>
          <a:pPr rtl="0"/>
          <a:r>
            <a:rPr lang="en-US" sz="1800" b="0" baseline="0" dirty="0">
              <a:solidFill>
                <a:schemeClr val="accent1">
                  <a:lumMod val="75000"/>
                </a:schemeClr>
              </a:solidFill>
            </a:rPr>
            <a:t>Calcitonin &amp; PTH</a:t>
          </a:r>
          <a:endParaRPr lang="en-US" sz="1800" b="0" dirty="0"/>
        </a:p>
      </dgm:t>
    </dgm:pt>
    <dgm:pt modelId="{59039D2C-0448-4B0E-989D-1B2EE8F6FBCC}" type="parTrans" cxnId="{915B9348-E5D5-4C50-B394-4B3C4120A418}">
      <dgm:prSet/>
      <dgm:spPr>
        <a:ln>
          <a:solidFill>
            <a:srgbClr val="002060"/>
          </a:solidFill>
        </a:ln>
      </dgm:spPr>
      <dgm:t>
        <a:bodyPr/>
        <a:lstStyle/>
        <a:p>
          <a:endParaRPr lang="en-US" sz="1800"/>
        </a:p>
      </dgm:t>
    </dgm:pt>
    <dgm:pt modelId="{794CAE75-6C27-471F-B5C5-8EA6A75A6B4C}" type="sibTrans" cxnId="{915B9348-E5D5-4C50-B394-4B3C4120A418}">
      <dgm:prSet/>
      <dgm:spPr/>
      <dgm:t>
        <a:bodyPr/>
        <a:lstStyle/>
        <a:p>
          <a:endParaRPr lang="en-US" sz="1800"/>
        </a:p>
      </dgm:t>
    </dgm:pt>
    <dgm:pt modelId="{5366A1A7-2C43-448D-9E6F-3FB0E6293DEA}">
      <dgm:prSet custT="1"/>
      <dgm:spPr>
        <a:ln>
          <a:solidFill>
            <a:srgbClr val="002060"/>
          </a:solidFill>
        </a:ln>
      </dgm:spPr>
      <dgm:t>
        <a:bodyPr/>
        <a:lstStyle/>
        <a:p>
          <a:pPr rtl="0"/>
          <a:r>
            <a:rPr lang="en-US" sz="1800" b="0" baseline="0" dirty="0">
              <a:solidFill>
                <a:schemeClr val="accent1">
                  <a:lumMod val="75000"/>
                </a:schemeClr>
              </a:solidFill>
            </a:rPr>
            <a:t>Glucagon</a:t>
          </a:r>
          <a:endParaRPr lang="en-US" sz="1800" b="0" dirty="0"/>
        </a:p>
      </dgm:t>
    </dgm:pt>
    <dgm:pt modelId="{26D7ECD3-B102-43B9-A880-8C240732EE65}" type="parTrans" cxnId="{D08775C6-88AE-4AD4-8095-64ED46150783}">
      <dgm:prSet/>
      <dgm:spPr>
        <a:ln>
          <a:solidFill>
            <a:srgbClr val="002060"/>
          </a:solidFill>
        </a:ln>
      </dgm:spPr>
      <dgm:t>
        <a:bodyPr/>
        <a:lstStyle/>
        <a:p>
          <a:endParaRPr lang="en-US" sz="1800"/>
        </a:p>
      </dgm:t>
    </dgm:pt>
    <dgm:pt modelId="{9750ACFC-E5A1-4712-9517-34B6CFBE96DD}" type="sibTrans" cxnId="{D08775C6-88AE-4AD4-8095-64ED46150783}">
      <dgm:prSet/>
      <dgm:spPr/>
      <dgm:t>
        <a:bodyPr/>
        <a:lstStyle/>
        <a:p>
          <a:endParaRPr lang="en-US" sz="1800"/>
        </a:p>
      </dgm:t>
    </dgm:pt>
    <dgm:pt modelId="{E7A38B8D-6F8F-9A42-A307-3533CB94AFA6}">
      <dgm:prSet custT="1"/>
      <dgm:spPr/>
      <dgm:t>
        <a:bodyPr/>
        <a:lstStyle/>
        <a:p>
          <a:r>
            <a:rPr lang="en-US" sz="1800" kern="1200" dirty="0" smtClean="0">
              <a:solidFill>
                <a:srgbClr val="008F00"/>
              </a:solidFill>
              <a:latin typeface="+mn-lt"/>
              <a:ea typeface="+mn-ea"/>
              <a:cs typeface="+mn-cs"/>
            </a:rPr>
            <a:t>We have 2 receptors for ADH : V1: extra renal tissue  V2: renal tissue (ADH uses </a:t>
          </a:r>
          <a:r>
            <a:rPr lang="en-US" sz="1800" kern="1200" dirty="0" err="1" smtClean="0">
              <a:solidFill>
                <a:srgbClr val="008F00"/>
              </a:solidFill>
              <a:latin typeface="+mn-lt"/>
              <a:ea typeface="+mn-ea"/>
              <a:cs typeface="+mn-cs"/>
            </a:rPr>
            <a:t>cAMP</a:t>
          </a:r>
          <a:r>
            <a:rPr lang="en-US" sz="1800" kern="1200" dirty="0" smtClean="0">
              <a:solidFill>
                <a:srgbClr val="008F00"/>
              </a:solidFill>
              <a:latin typeface="+mn-lt"/>
              <a:ea typeface="+mn-ea"/>
              <a:cs typeface="+mn-cs"/>
            </a:rPr>
            <a:t> when it acts on this receptor)</a:t>
          </a:r>
          <a:endParaRPr lang="en-US" sz="1800" kern="1200" dirty="0">
            <a:solidFill>
              <a:srgbClr val="008F00"/>
            </a:solidFill>
            <a:latin typeface="+mn-lt"/>
            <a:ea typeface="+mn-ea"/>
            <a:cs typeface="+mn-cs"/>
          </a:endParaRPr>
        </a:p>
      </dgm:t>
    </dgm:pt>
    <dgm:pt modelId="{7B334BEF-271E-6847-BAFA-DB916D267FAE}" type="parTrans" cxnId="{079511E2-06FC-1F4F-8993-175AC15865B2}">
      <dgm:prSet/>
      <dgm:spPr/>
      <dgm:t>
        <a:bodyPr/>
        <a:lstStyle/>
        <a:p>
          <a:endParaRPr lang="en-US"/>
        </a:p>
      </dgm:t>
    </dgm:pt>
    <dgm:pt modelId="{041592F2-63DA-9A40-9225-2E150AE7B98D}" type="sibTrans" cxnId="{079511E2-06FC-1F4F-8993-175AC15865B2}">
      <dgm:prSet/>
      <dgm:spPr/>
      <dgm:t>
        <a:bodyPr/>
        <a:lstStyle/>
        <a:p>
          <a:endParaRPr lang="en-US"/>
        </a:p>
      </dgm:t>
    </dgm:pt>
    <dgm:pt modelId="{959A4747-3352-43DF-9EDE-1D4ABFF11CB0}" type="pres">
      <dgm:prSet presAssocID="{2794607F-65A6-422C-A59F-D2270EF62E48}" presName="hierChild1" presStyleCnt="0">
        <dgm:presLayoutVars>
          <dgm:orgChart val="1"/>
          <dgm:chPref val="1"/>
          <dgm:dir/>
          <dgm:animOne val="branch"/>
          <dgm:animLvl val="lvl"/>
          <dgm:resizeHandles/>
        </dgm:presLayoutVars>
      </dgm:prSet>
      <dgm:spPr/>
      <dgm:t>
        <a:bodyPr/>
        <a:lstStyle/>
        <a:p>
          <a:endParaRPr lang="en-US"/>
        </a:p>
      </dgm:t>
    </dgm:pt>
    <dgm:pt modelId="{9E6A3BF8-7B2A-45B5-AE4C-E649DD02172D}" type="pres">
      <dgm:prSet presAssocID="{95F47A13-A529-425A-B654-430694FE625F}" presName="hierRoot1" presStyleCnt="0">
        <dgm:presLayoutVars>
          <dgm:hierBranch val="init"/>
        </dgm:presLayoutVars>
      </dgm:prSet>
      <dgm:spPr/>
    </dgm:pt>
    <dgm:pt modelId="{3897FAE5-42D3-4C8A-8D1F-3579D5E0F523}" type="pres">
      <dgm:prSet presAssocID="{95F47A13-A529-425A-B654-430694FE625F}" presName="rootComposite1" presStyleCnt="0"/>
      <dgm:spPr/>
    </dgm:pt>
    <dgm:pt modelId="{7D99424F-4F4C-45D6-BC27-12C1276165F1}" type="pres">
      <dgm:prSet presAssocID="{95F47A13-A529-425A-B654-430694FE625F}" presName="rootText1" presStyleLbl="node0" presStyleIdx="0" presStyleCnt="1" custScaleX="118728" custScaleY="119361">
        <dgm:presLayoutVars>
          <dgm:chPref val="3"/>
        </dgm:presLayoutVars>
      </dgm:prSet>
      <dgm:spPr/>
      <dgm:t>
        <a:bodyPr/>
        <a:lstStyle/>
        <a:p>
          <a:endParaRPr lang="en-US"/>
        </a:p>
      </dgm:t>
    </dgm:pt>
    <dgm:pt modelId="{86504AB3-7916-41B2-8741-4A6037626E86}" type="pres">
      <dgm:prSet presAssocID="{95F47A13-A529-425A-B654-430694FE625F}" presName="rootConnector1" presStyleLbl="node1" presStyleIdx="0" presStyleCnt="0"/>
      <dgm:spPr/>
      <dgm:t>
        <a:bodyPr/>
        <a:lstStyle/>
        <a:p>
          <a:endParaRPr lang="en-US"/>
        </a:p>
      </dgm:t>
    </dgm:pt>
    <dgm:pt modelId="{614531B0-4F20-4336-9ADE-4310AAC17AFF}" type="pres">
      <dgm:prSet presAssocID="{95F47A13-A529-425A-B654-430694FE625F}" presName="hierChild2" presStyleCnt="0"/>
      <dgm:spPr/>
    </dgm:pt>
    <dgm:pt modelId="{2AD0B7CC-3B00-49EE-80EA-65C2E60AEAC8}" type="pres">
      <dgm:prSet presAssocID="{E2F0C1D2-3DE2-425A-BEB7-D750E606068C}" presName="Name37" presStyleLbl="parChTrans1D2" presStyleIdx="0" presStyleCnt="6"/>
      <dgm:spPr/>
      <dgm:t>
        <a:bodyPr/>
        <a:lstStyle/>
        <a:p>
          <a:endParaRPr lang="en-US"/>
        </a:p>
      </dgm:t>
    </dgm:pt>
    <dgm:pt modelId="{FA26C700-3DBE-490E-B144-C5F6588D29F6}" type="pres">
      <dgm:prSet presAssocID="{6447056C-B0FE-4ADA-8FC3-78C3BDFE06AB}" presName="hierRoot2" presStyleCnt="0">
        <dgm:presLayoutVars>
          <dgm:hierBranch val="init"/>
        </dgm:presLayoutVars>
      </dgm:prSet>
      <dgm:spPr/>
    </dgm:pt>
    <dgm:pt modelId="{98225B38-BFFD-472B-BA47-F89A00634291}" type="pres">
      <dgm:prSet presAssocID="{6447056C-B0FE-4ADA-8FC3-78C3BDFE06AB}" presName="rootComposite" presStyleCnt="0"/>
      <dgm:spPr/>
    </dgm:pt>
    <dgm:pt modelId="{FD1FDE32-AA12-4069-84C3-7CF9B6F72DE5}" type="pres">
      <dgm:prSet presAssocID="{6447056C-B0FE-4ADA-8FC3-78C3BDFE06AB}" presName="rootText" presStyleLbl="node2" presStyleIdx="0" presStyleCnt="5">
        <dgm:presLayoutVars>
          <dgm:chPref val="3"/>
        </dgm:presLayoutVars>
      </dgm:prSet>
      <dgm:spPr/>
      <dgm:t>
        <a:bodyPr/>
        <a:lstStyle/>
        <a:p>
          <a:endParaRPr lang="en-US"/>
        </a:p>
      </dgm:t>
    </dgm:pt>
    <dgm:pt modelId="{ED604199-F007-4A3B-A2F9-93B33CB93F04}" type="pres">
      <dgm:prSet presAssocID="{6447056C-B0FE-4ADA-8FC3-78C3BDFE06AB}" presName="rootConnector" presStyleLbl="node2" presStyleIdx="0" presStyleCnt="5"/>
      <dgm:spPr/>
      <dgm:t>
        <a:bodyPr/>
        <a:lstStyle/>
        <a:p>
          <a:endParaRPr lang="en-US"/>
        </a:p>
      </dgm:t>
    </dgm:pt>
    <dgm:pt modelId="{4E46D0A6-F27D-49FB-A365-B0B82164BA81}" type="pres">
      <dgm:prSet presAssocID="{6447056C-B0FE-4ADA-8FC3-78C3BDFE06AB}" presName="hierChild4" presStyleCnt="0"/>
      <dgm:spPr/>
    </dgm:pt>
    <dgm:pt modelId="{20AA4610-44DA-4A2B-B072-BFF5B3E72882}" type="pres">
      <dgm:prSet presAssocID="{C791D079-6741-470B-80FB-2EE5A186F473}" presName="Name37" presStyleLbl="parChTrans1D3" presStyleIdx="0" presStyleCnt="3"/>
      <dgm:spPr/>
      <dgm:t>
        <a:bodyPr/>
        <a:lstStyle/>
        <a:p>
          <a:endParaRPr lang="en-US"/>
        </a:p>
      </dgm:t>
    </dgm:pt>
    <dgm:pt modelId="{CFFF6902-BE7C-4395-A9C5-1C60E9A91842}" type="pres">
      <dgm:prSet presAssocID="{F431BD27-2E52-479B-9C03-87B9B8F40F9C}" presName="hierRoot2" presStyleCnt="0">
        <dgm:presLayoutVars>
          <dgm:hierBranch val="init"/>
        </dgm:presLayoutVars>
      </dgm:prSet>
      <dgm:spPr/>
    </dgm:pt>
    <dgm:pt modelId="{6E8AFE88-81EF-4C7E-97BB-15F66406FF25}" type="pres">
      <dgm:prSet presAssocID="{F431BD27-2E52-479B-9C03-87B9B8F40F9C}" presName="rootComposite" presStyleCnt="0"/>
      <dgm:spPr/>
    </dgm:pt>
    <dgm:pt modelId="{4E01040D-A7D0-456C-962A-AED477C98E59}" type="pres">
      <dgm:prSet presAssocID="{F431BD27-2E52-479B-9C03-87B9B8F40F9C}" presName="rootText" presStyleLbl="node3" presStyleIdx="0" presStyleCnt="3">
        <dgm:presLayoutVars>
          <dgm:chPref val="3"/>
        </dgm:presLayoutVars>
      </dgm:prSet>
      <dgm:spPr/>
      <dgm:t>
        <a:bodyPr/>
        <a:lstStyle/>
        <a:p>
          <a:endParaRPr lang="en-US"/>
        </a:p>
      </dgm:t>
    </dgm:pt>
    <dgm:pt modelId="{7A231C6C-C7B6-4B6D-8542-C8D953083B08}" type="pres">
      <dgm:prSet presAssocID="{F431BD27-2E52-479B-9C03-87B9B8F40F9C}" presName="rootConnector" presStyleLbl="node3" presStyleIdx="0" presStyleCnt="3"/>
      <dgm:spPr/>
      <dgm:t>
        <a:bodyPr/>
        <a:lstStyle/>
        <a:p>
          <a:endParaRPr lang="en-US"/>
        </a:p>
      </dgm:t>
    </dgm:pt>
    <dgm:pt modelId="{FC1E5AD4-62B1-42AA-B13D-CE67E6B209EB}" type="pres">
      <dgm:prSet presAssocID="{F431BD27-2E52-479B-9C03-87B9B8F40F9C}" presName="hierChild4" presStyleCnt="0"/>
      <dgm:spPr/>
    </dgm:pt>
    <dgm:pt modelId="{17D24488-B9B3-4A6C-BF1C-A4B699020F72}" type="pres">
      <dgm:prSet presAssocID="{F431BD27-2E52-479B-9C03-87B9B8F40F9C}" presName="hierChild5" presStyleCnt="0"/>
      <dgm:spPr/>
    </dgm:pt>
    <dgm:pt modelId="{7224F453-BF53-499D-8652-E380229C1233}" type="pres">
      <dgm:prSet presAssocID="{65B69746-F1C2-43CB-B6D5-E9D47A0F5A48}" presName="Name37" presStyleLbl="parChTrans1D3" presStyleIdx="1" presStyleCnt="3"/>
      <dgm:spPr/>
      <dgm:t>
        <a:bodyPr/>
        <a:lstStyle/>
        <a:p>
          <a:endParaRPr lang="en-US"/>
        </a:p>
      </dgm:t>
    </dgm:pt>
    <dgm:pt modelId="{BBD28468-93EF-496A-8CCB-456E4328DBDD}" type="pres">
      <dgm:prSet presAssocID="{2367ED83-3038-4FD3-BAEE-300BB76DBF2E}" presName="hierRoot2" presStyleCnt="0">
        <dgm:presLayoutVars>
          <dgm:hierBranch val="init"/>
        </dgm:presLayoutVars>
      </dgm:prSet>
      <dgm:spPr/>
    </dgm:pt>
    <dgm:pt modelId="{9DE665B0-16B7-4F82-B376-F336A2E6DFE0}" type="pres">
      <dgm:prSet presAssocID="{2367ED83-3038-4FD3-BAEE-300BB76DBF2E}" presName="rootComposite" presStyleCnt="0"/>
      <dgm:spPr/>
    </dgm:pt>
    <dgm:pt modelId="{06C6CE0B-67CB-4E7F-ADF5-C409DBD3A743}" type="pres">
      <dgm:prSet presAssocID="{2367ED83-3038-4FD3-BAEE-300BB76DBF2E}" presName="rootText" presStyleLbl="node3" presStyleIdx="1" presStyleCnt="3">
        <dgm:presLayoutVars>
          <dgm:chPref val="3"/>
        </dgm:presLayoutVars>
      </dgm:prSet>
      <dgm:spPr/>
      <dgm:t>
        <a:bodyPr/>
        <a:lstStyle/>
        <a:p>
          <a:endParaRPr lang="en-US"/>
        </a:p>
      </dgm:t>
    </dgm:pt>
    <dgm:pt modelId="{3DF84B36-2925-4357-8A7E-7FE1E24B34F7}" type="pres">
      <dgm:prSet presAssocID="{2367ED83-3038-4FD3-BAEE-300BB76DBF2E}" presName="rootConnector" presStyleLbl="node3" presStyleIdx="1" presStyleCnt="3"/>
      <dgm:spPr/>
      <dgm:t>
        <a:bodyPr/>
        <a:lstStyle/>
        <a:p>
          <a:endParaRPr lang="en-US"/>
        </a:p>
      </dgm:t>
    </dgm:pt>
    <dgm:pt modelId="{0D59ECC6-6B51-413D-BCF0-6B45B4650995}" type="pres">
      <dgm:prSet presAssocID="{2367ED83-3038-4FD3-BAEE-300BB76DBF2E}" presName="hierChild4" presStyleCnt="0"/>
      <dgm:spPr/>
    </dgm:pt>
    <dgm:pt modelId="{7BAE80AA-6223-414D-B00F-3AF127E6E0E6}" type="pres">
      <dgm:prSet presAssocID="{2367ED83-3038-4FD3-BAEE-300BB76DBF2E}" presName="hierChild5" presStyleCnt="0"/>
      <dgm:spPr/>
    </dgm:pt>
    <dgm:pt modelId="{4ADCED79-2DEC-4EEE-8D26-F26605914AD8}" type="pres">
      <dgm:prSet presAssocID="{6447056C-B0FE-4ADA-8FC3-78C3BDFE06AB}" presName="hierChild5" presStyleCnt="0"/>
      <dgm:spPr/>
    </dgm:pt>
    <dgm:pt modelId="{1340E95D-D9E3-4B18-B507-87442663A6D7}" type="pres">
      <dgm:prSet presAssocID="{2383C5AD-BD95-451C-B5D9-7A615ACE93E3}" presName="Name37" presStyleLbl="parChTrans1D2" presStyleIdx="1" presStyleCnt="6"/>
      <dgm:spPr/>
      <dgm:t>
        <a:bodyPr/>
        <a:lstStyle/>
        <a:p>
          <a:endParaRPr lang="en-US"/>
        </a:p>
      </dgm:t>
    </dgm:pt>
    <dgm:pt modelId="{1FD008B3-7C7F-435B-93FB-306DBA11A3EF}" type="pres">
      <dgm:prSet presAssocID="{02F6C06A-A5FF-484F-A525-1D9317BE5440}" presName="hierRoot2" presStyleCnt="0">
        <dgm:presLayoutVars>
          <dgm:hierBranch val="init"/>
        </dgm:presLayoutVars>
      </dgm:prSet>
      <dgm:spPr/>
    </dgm:pt>
    <dgm:pt modelId="{AF260CF6-22C5-4F03-8155-CA7700732FDE}" type="pres">
      <dgm:prSet presAssocID="{02F6C06A-A5FF-484F-A525-1D9317BE5440}" presName="rootComposite" presStyleCnt="0"/>
      <dgm:spPr/>
    </dgm:pt>
    <dgm:pt modelId="{C52F5A79-1EB7-4BE1-A55A-9CEA06AFB623}" type="pres">
      <dgm:prSet presAssocID="{02F6C06A-A5FF-484F-A525-1D9317BE5440}" presName="rootText" presStyleLbl="node2" presStyleIdx="1" presStyleCnt="5" custScaleX="131456">
        <dgm:presLayoutVars>
          <dgm:chPref val="3"/>
        </dgm:presLayoutVars>
      </dgm:prSet>
      <dgm:spPr/>
      <dgm:t>
        <a:bodyPr/>
        <a:lstStyle/>
        <a:p>
          <a:endParaRPr lang="en-US"/>
        </a:p>
      </dgm:t>
    </dgm:pt>
    <dgm:pt modelId="{39905D1C-C5DB-4DF7-9548-AD37F519A317}" type="pres">
      <dgm:prSet presAssocID="{02F6C06A-A5FF-484F-A525-1D9317BE5440}" presName="rootConnector" presStyleLbl="node2" presStyleIdx="1" presStyleCnt="5"/>
      <dgm:spPr/>
      <dgm:t>
        <a:bodyPr/>
        <a:lstStyle/>
        <a:p>
          <a:endParaRPr lang="en-US"/>
        </a:p>
      </dgm:t>
    </dgm:pt>
    <dgm:pt modelId="{1B0C68B5-71B1-4E1A-8879-EC228C0CFD33}" type="pres">
      <dgm:prSet presAssocID="{02F6C06A-A5FF-484F-A525-1D9317BE5440}" presName="hierChild4" presStyleCnt="0"/>
      <dgm:spPr/>
    </dgm:pt>
    <dgm:pt modelId="{11B8DC51-6C35-4FCA-9163-440BF96DEFED}" type="pres">
      <dgm:prSet presAssocID="{02F6C06A-A5FF-484F-A525-1D9317BE5440}" presName="hierChild5" presStyleCnt="0"/>
      <dgm:spPr/>
    </dgm:pt>
    <dgm:pt modelId="{04A8CE1D-B108-4E5B-B536-124741D7ECA8}" type="pres">
      <dgm:prSet presAssocID="{3A64EBA1-4B29-4EF2-9349-B781F89C305E}" presName="Name37" presStyleLbl="parChTrans1D2" presStyleIdx="2" presStyleCnt="6"/>
      <dgm:spPr/>
      <dgm:t>
        <a:bodyPr/>
        <a:lstStyle/>
        <a:p>
          <a:endParaRPr lang="en-US"/>
        </a:p>
      </dgm:t>
    </dgm:pt>
    <dgm:pt modelId="{43DEB143-1E2E-4319-BE47-233DF6283058}" type="pres">
      <dgm:prSet presAssocID="{917C3618-AB3E-4D45-95A4-1BE85ADD80FB}" presName="hierRoot2" presStyleCnt="0">
        <dgm:presLayoutVars>
          <dgm:hierBranch val="init"/>
        </dgm:presLayoutVars>
      </dgm:prSet>
      <dgm:spPr/>
    </dgm:pt>
    <dgm:pt modelId="{7F120AE0-74F3-434D-B64B-DE4312379CAD}" type="pres">
      <dgm:prSet presAssocID="{917C3618-AB3E-4D45-95A4-1BE85ADD80FB}" presName="rootComposite" presStyleCnt="0"/>
      <dgm:spPr/>
    </dgm:pt>
    <dgm:pt modelId="{7981609A-0894-418B-BB20-04CEDD2E36C6}" type="pres">
      <dgm:prSet presAssocID="{917C3618-AB3E-4D45-95A4-1BE85ADD80FB}" presName="rootText" presStyleLbl="node2" presStyleIdx="2" presStyleCnt="5" custScaleY="119648">
        <dgm:presLayoutVars>
          <dgm:chPref val="3"/>
        </dgm:presLayoutVars>
      </dgm:prSet>
      <dgm:spPr/>
      <dgm:t>
        <a:bodyPr/>
        <a:lstStyle/>
        <a:p>
          <a:endParaRPr lang="en-US"/>
        </a:p>
      </dgm:t>
    </dgm:pt>
    <dgm:pt modelId="{8870F7A8-4CD4-4C14-A1FE-9126C519EDAD}" type="pres">
      <dgm:prSet presAssocID="{917C3618-AB3E-4D45-95A4-1BE85ADD80FB}" presName="rootConnector" presStyleLbl="node2" presStyleIdx="2" presStyleCnt="5"/>
      <dgm:spPr/>
      <dgm:t>
        <a:bodyPr/>
        <a:lstStyle/>
        <a:p>
          <a:endParaRPr lang="en-US"/>
        </a:p>
      </dgm:t>
    </dgm:pt>
    <dgm:pt modelId="{6BCA8920-F04B-4C13-8280-82E84AF16B56}" type="pres">
      <dgm:prSet presAssocID="{917C3618-AB3E-4D45-95A4-1BE85ADD80FB}" presName="hierChild4" presStyleCnt="0"/>
      <dgm:spPr/>
    </dgm:pt>
    <dgm:pt modelId="{B9C2806D-D296-6447-B613-84FDD62F1DC7}" type="pres">
      <dgm:prSet presAssocID="{7B334BEF-271E-6847-BAFA-DB916D267FAE}" presName="Name37" presStyleLbl="parChTrans1D3" presStyleIdx="2" presStyleCnt="3"/>
      <dgm:spPr/>
      <dgm:t>
        <a:bodyPr/>
        <a:lstStyle/>
        <a:p>
          <a:endParaRPr lang="en-US"/>
        </a:p>
      </dgm:t>
    </dgm:pt>
    <dgm:pt modelId="{B85404C9-28B3-9741-AF93-2877CE64EDDA}" type="pres">
      <dgm:prSet presAssocID="{E7A38B8D-6F8F-9A42-A307-3533CB94AFA6}" presName="hierRoot2" presStyleCnt="0">
        <dgm:presLayoutVars>
          <dgm:hierBranch val="init"/>
        </dgm:presLayoutVars>
      </dgm:prSet>
      <dgm:spPr/>
    </dgm:pt>
    <dgm:pt modelId="{FA8FA2AE-73DA-2E44-891A-696E710CA70F}" type="pres">
      <dgm:prSet presAssocID="{E7A38B8D-6F8F-9A42-A307-3533CB94AFA6}" presName="rootComposite" presStyleCnt="0"/>
      <dgm:spPr/>
    </dgm:pt>
    <dgm:pt modelId="{A999BE35-F20E-384B-B6AF-E46737751434}" type="pres">
      <dgm:prSet presAssocID="{E7A38B8D-6F8F-9A42-A307-3533CB94AFA6}" presName="rootText" presStyleLbl="node3" presStyleIdx="2" presStyleCnt="3" custScaleX="156266" custScaleY="187839">
        <dgm:presLayoutVars>
          <dgm:chPref val="3"/>
        </dgm:presLayoutVars>
      </dgm:prSet>
      <dgm:spPr/>
      <dgm:t>
        <a:bodyPr/>
        <a:lstStyle/>
        <a:p>
          <a:endParaRPr lang="en-US"/>
        </a:p>
      </dgm:t>
    </dgm:pt>
    <dgm:pt modelId="{FF6776BB-F8CA-CA40-A608-FFF8DC7EBCD3}" type="pres">
      <dgm:prSet presAssocID="{E7A38B8D-6F8F-9A42-A307-3533CB94AFA6}" presName="rootConnector" presStyleLbl="node3" presStyleIdx="2" presStyleCnt="3"/>
      <dgm:spPr/>
      <dgm:t>
        <a:bodyPr/>
        <a:lstStyle/>
        <a:p>
          <a:endParaRPr lang="en-US"/>
        </a:p>
      </dgm:t>
    </dgm:pt>
    <dgm:pt modelId="{43321763-D434-9345-B281-49B91B29C84A}" type="pres">
      <dgm:prSet presAssocID="{E7A38B8D-6F8F-9A42-A307-3533CB94AFA6}" presName="hierChild4" presStyleCnt="0"/>
      <dgm:spPr/>
    </dgm:pt>
    <dgm:pt modelId="{65F1DBE1-37C9-7240-9B22-9024EC7211D6}" type="pres">
      <dgm:prSet presAssocID="{E7A38B8D-6F8F-9A42-A307-3533CB94AFA6}" presName="hierChild5" presStyleCnt="0"/>
      <dgm:spPr/>
    </dgm:pt>
    <dgm:pt modelId="{E6AB6255-3B4A-4107-96C8-CD5E8E4F8202}" type="pres">
      <dgm:prSet presAssocID="{917C3618-AB3E-4D45-95A4-1BE85ADD80FB}" presName="hierChild5" presStyleCnt="0"/>
      <dgm:spPr/>
    </dgm:pt>
    <dgm:pt modelId="{18BB19E3-49B4-4C1B-975D-3289E49FA0DE}" type="pres">
      <dgm:prSet presAssocID="{59039D2C-0448-4B0E-989D-1B2EE8F6FBCC}" presName="Name37" presStyleLbl="parChTrans1D2" presStyleIdx="3" presStyleCnt="6"/>
      <dgm:spPr/>
      <dgm:t>
        <a:bodyPr/>
        <a:lstStyle/>
        <a:p>
          <a:endParaRPr lang="en-US"/>
        </a:p>
      </dgm:t>
    </dgm:pt>
    <dgm:pt modelId="{184E400C-3844-436C-BCD0-25ECD196959B}" type="pres">
      <dgm:prSet presAssocID="{CDFAE082-2369-46BA-A95B-78854F12ABD5}" presName="hierRoot2" presStyleCnt="0">
        <dgm:presLayoutVars>
          <dgm:hierBranch val="init"/>
        </dgm:presLayoutVars>
      </dgm:prSet>
      <dgm:spPr/>
    </dgm:pt>
    <dgm:pt modelId="{992C8649-D9D7-45A0-A8FF-1B190C05B5D6}" type="pres">
      <dgm:prSet presAssocID="{CDFAE082-2369-46BA-A95B-78854F12ABD5}" presName="rootComposite" presStyleCnt="0"/>
      <dgm:spPr/>
    </dgm:pt>
    <dgm:pt modelId="{1D4735B9-7844-4916-99E1-DD7988DDF0E9}" type="pres">
      <dgm:prSet presAssocID="{CDFAE082-2369-46BA-A95B-78854F12ABD5}" presName="rootText" presStyleLbl="node2" presStyleIdx="3" presStyleCnt="5">
        <dgm:presLayoutVars>
          <dgm:chPref val="3"/>
        </dgm:presLayoutVars>
      </dgm:prSet>
      <dgm:spPr/>
      <dgm:t>
        <a:bodyPr/>
        <a:lstStyle/>
        <a:p>
          <a:endParaRPr lang="en-US"/>
        </a:p>
      </dgm:t>
    </dgm:pt>
    <dgm:pt modelId="{46FD3FA3-E045-45DE-AAC9-483C8CC603E2}" type="pres">
      <dgm:prSet presAssocID="{CDFAE082-2369-46BA-A95B-78854F12ABD5}" presName="rootConnector" presStyleLbl="node2" presStyleIdx="3" presStyleCnt="5"/>
      <dgm:spPr/>
      <dgm:t>
        <a:bodyPr/>
        <a:lstStyle/>
        <a:p>
          <a:endParaRPr lang="en-US"/>
        </a:p>
      </dgm:t>
    </dgm:pt>
    <dgm:pt modelId="{0A4F0E89-94D7-49EE-99C3-36A89BA9B8A0}" type="pres">
      <dgm:prSet presAssocID="{CDFAE082-2369-46BA-A95B-78854F12ABD5}" presName="hierChild4" presStyleCnt="0"/>
      <dgm:spPr/>
    </dgm:pt>
    <dgm:pt modelId="{4511189F-2DE5-4EA1-B049-4CD71F702DFE}" type="pres">
      <dgm:prSet presAssocID="{CDFAE082-2369-46BA-A95B-78854F12ABD5}" presName="hierChild5" presStyleCnt="0"/>
      <dgm:spPr/>
    </dgm:pt>
    <dgm:pt modelId="{5FACFC0F-3F2A-4D02-85B9-3A309BC7B9A7}" type="pres">
      <dgm:prSet presAssocID="{26D7ECD3-B102-43B9-A880-8C240732EE65}" presName="Name37" presStyleLbl="parChTrans1D2" presStyleIdx="4" presStyleCnt="6"/>
      <dgm:spPr/>
      <dgm:t>
        <a:bodyPr/>
        <a:lstStyle/>
        <a:p>
          <a:endParaRPr lang="en-US"/>
        </a:p>
      </dgm:t>
    </dgm:pt>
    <dgm:pt modelId="{F847E039-5235-412B-BD5B-CD9ED5A979EC}" type="pres">
      <dgm:prSet presAssocID="{5366A1A7-2C43-448D-9E6F-3FB0E6293DEA}" presName="hierRoot2" presStyleCnt="0">
        <dgm:presLayoutVars>
          <dgm:hierBranch val="init"/>
        </dgm:presLayoutVars>
      </dgm:prSet>
      <dgm:spPr/>
    </dgm:pt>
    <dgm:pt modelId="{6D66C999-D545-4445-9A17-99F4DC6BA311}" type="pres">
      <dgm:prSet presAssocID="{5366A1A7-2C43-448D-9E6F-3FB0E6293DEA}" presName="rootComposite" presStyleCnt="0"/>
      <dgm:spPr/>
    </dgm:pt>
    <dgm:pt modelId="{6428C018-904C-4930-8947-6B693071D2A2}" type="pres">
      <dgm:prSet presAssocID="{5366A1A7-2C43-448D-9E6F-3FB0E6293DEA}" presName="rootText" presStyleLbl="node2" presStyleIdx="4" presStyleCnt="5">
        <dgm:presLayoutVars>
          <dgm:chPref val="3"/>
        </dgm:presLayoutVars>
      </dgm:prSet>
      <dgm:spPr/>
      <dgm:t>
        <a:bodyPr/>
        <a:lstStyle/>
        <a:p>
          <a:endParaRPr lang="en-US"/>
        </a:p>
      </dgm:t>
    </dgm:pt>
    <dgm:pt modelId="{689C0F05-C1FE-4E9A-B1AE-AFECEC6F5FFB}" type="pres">
      <dgm:prSet presAssocID="{5366A1A7-2C43-448D-9E6F-3FB0E6293DEA}" presName="rootConnector" presStyleLbl="node2" presStyleIdx="4" presStyleCnt="5"/>
      <dgm:spPr/>
      <dgm:t>
        <a:bodyPr/>
        <a:lstStyle/>
        <a:p>
          <a:endParaRPr lang="en-US"/>
        </a:p>
      </dgm:t>
    </dgm:pt>
    <dgm:pt modelId="{52814754-59F2-4ED6-A455-81F65E74AFF6}" type="pres">
      <dgm:prSet presAssocID="{5366A1A7-2C43-448D-9E6F-3FB0E6293DEA}" presName="hierChild4" presStyleCnt="0"/>
      <dgm:spPr/>
    </dgm:pt>
    <dgm:pt modelId="{4E6DC597-B9A1-4847-BF05-25B0B277D285}" type="pres">
      <dgm:prSet presAssocID="{5366A1A7-2C43-448D-9E6F-3FB0E6293DEA}" presName="hierChild5" presStyleCnt="0"/>
      <dgm:spPr/>
    </dgm:pt>
    <dgm:pt modelId="{54F676AA-95A2-4D15-A32A-D80F3AC3C683}" type="pres">
      <dgm:prSet presAssocID="{95F47A13-A529-425A-B654-430694FE625F}" presName="hierChild3" presStyleCnt="0"/>
      <dgm:spPr/>
    </dgm:pt>
    <dgm:pt modelId="{0DC07298-9BCC-47CB-A143-F2318A3ED428}" type="pres">
      <dgm:prSet presAssocID="{9A808B68-958D-42A8-8AAE-AB18EE47704D}" presName="Name111" presStyleLbl="parChTrans1D2" presStyleIdx="5" presStyleCnt="6"/>
      <dgm:spPr/>
      <dgm:t>
        <a:bodyPr/>
        <a:lstStyle/>
        <a:p>
          <a:endParaRPr lang="en-US"/>
        </a:p>
      </dgm:t>
    </dgm:pt>
    <dgm:pt modelId="{794FC43E-5A1F-4851-A3ED-CBADA6E08D0A}" type="pres">
      <dgm:prSet presAssocID="{BEE9B57B-90AE-49E3-AAF6-D3EAF8D2FACD}" presName="hierRoot3" presStyleCnt="0">
        <dgm:presLayoutVars>
          <dgm:hierBranch val="init"/>
        </dgm:presLayoutVars>
      </dgm:prSet>
      <dgm:spPr/>
    </dgm:pt>
    <dgm:pt modelId="{B44DB2B5-D09B-41D2-8BFC-E46BFABE1F3C}" type="pres">
      <dgm:prSet presAssocID="{BEE9B57B-90AE-49E3-AAF6-D3EAF8D2FACD}" presName="rootComposite3" presStyleCnt="0"/>
      <dgm:spPr/>
    </dgm:pt>
    <dgm:pt modelId="{E6358B12-F411-426A-8701-91D1729129B5}" type="pres">
      <dgm:prSet presAssocID="{BEE9B57B-90AE-49E3-AAF6-D3EAF8D2FACD}" presName="rootText3" presStyleLbl="asst1" presStyleIdx="0" presStyleCnt="1">
        <dgm:presLayoutVars>
          <dgm:chPref val="3"/>
        </dgm:presLayoutVars>
      </dgm:prSet>
      <dgm:spPr/>
      <dgm:t>
        <a:bodyPr/>
        <a:lstStyle/>
        <a:p>
          <a:endParaRPr lang="en-US"/>
        </a:p>
      </dgm:t>
    </dgm:pt>
    <dgm:pt modelId="{88127ED0-A538-4A5A-8EDA-3712C021B13E}" type="pres">
      <dgm:prSet presAssocID="{BEE9B57B-90AE-49E3-AAF6-D3EAF8D2FACD}" presName="rootConnector3" presStyleLbl="asst1" presStyleIdx="0" presStyleCnt="1"/>
      <dgm:spPr/>
      <dgm:t>
        <a:bodyPr/>
        <a:lstStyle/>
        <a:p>
          <a:endParaRPr lang="en-US"/>
        </a:p>
      </dgm:t>
    </dgm:pt>
    <dgm:pt modelId="{2229206B-C3E2-4F06-BA12-9273BF027974}" type="pres">
      <dgm:prSet presAssocID="{BEE9B57B-90AE-49E3-AAF6-D3EAF8D2FACD}" presName="hierChild6" presStyleCnt="0"/>
      <dgm:spPr/>
    </dgm:pt>
    <dgm:pt modelId="{F9FAFB1A-5ECE-4548-B8E7-C7EE3F30C061}" type="pres">
      <dgm:prSet presAssocID="{BEE9B57B-90AE-49E3-AAF6-D3EAF8D2FACD}" presName="hierChild7" presStyleCnt="0"/>
      <dgm:spPr/>
    </dgm:pt>
  </dgm:ptLst>
  <dgm:cxnLst>
    <dgm:cxn modelId="{D08775C6-88AE-4AD4-8095-64ED46150783}" srcId="{95F47A13-A529-425A-B654-430694FE625F}" destId="{5366A1A7-2C43-448D-9E6F-3FB0E6293DEA}" srcOrd="5" destOrd="0" parTransId="{26D7ECD3-B102-43B9-A880-8C240732EE65}" sibTransId="{9750ACFC-E5A1-4712-9517-34B6CFBE96DD}"/>
    <dgm:cxn modelId="{67E2E4E5-5B8C-5041-8F9A-5F26E5CFC98F}" type="presOf" srcId="{917C3618-AB3E-4D45-95A4-1BE85ADD80FB}" destId="{8870F7A8-4CD4-4C14-A1FE-9126C519EDAD}" srcOrd="1" destOrd="0" presId="urn:microsoft.com/office/officeart/2005/8/layout/orgChart1"/>
    <dgm:cxn modelId="{5EFBC637-4CD3-CD45-8651-C0697E46BC9D}" type="presOf" srcId="{95F47A13-A529-425A-B654-430694FE625F}" destId="{7D99424F-4F4C-45D6-BC27-12C1276165F1}" srcOrd="0" destOrd="0" presId="urn:microsoft.com/office/officeart/2005/8/layout/orgChart1"/>
    <dgm:cxn modelId="{C90D1036-3C79-C04A-91CB-0D5F71428B05}" type="presOf" srcId="{65B69746-F1C2-43CB-B6D5-E9D47A0F5A48}" destId="{7224F453-BF53-499D-8652-E380229C1233}" srcOrd="0" destOrd="0" presId="urn:microsoft.com/office/officeart/2005/8/layout/orgChart1"/>
    <dgm:cxn modelId="{D3FACE38-1092-3841-9403-5851AA9681B8}" type="presOf" srcId="{E7A38B8D-6F8F-9A42-A307-3533CB94AFA6}" destId="{A999BE35-F20E-384B-B6AF-E46737751434}" srcOrd="0" destOrd="0" presId="urn:microsoft.com/office/officeart/2005/8/layout/orgChart1"/>
    <dgm:cxn modelId="{01ECE8FD-33E5-614D-8A9F-F1F46C8E764A}" type="presOf" srcId="{02F6C06A-A5FF-484F-A525-1D9317BE5440}" destId="{C52F5A79-1EB7-4BE1-A55A-9CEA06AFB623}" srcOrd="0" destOrd="0" presId="urn:microsoft.com/office/officeart/2005/8/layout/orgChart1"/>
    <dgm:cxn modelId="{43EC4FD5-05B2-C949-970D-537ACD8777D7}" type="presOf" srcId="{BEE9B57B-90AE-49E3-AAF6-D3EAF8D2FACD}" destId="{88127ED0-A538-4A5A-8EDA-3712C021B13E}" srcOrd="1" destOrd="0" presId="urn:microsoft.com/office/officeart/2005/8/layout/orgChart1"/>
    <dgm:cxn modelId="{DF30031A-DA67-A244-B866-8B92C86012D4}" type="presOf" srcId="{7B334BEF-271E-6847-BAFA-DB916D267FAE}" destId="{B9C2806D-D296-6447-B613-84FDD62F1DC7}" srcOrd="0" destOrd="0" presId="urn:microsoft.com/office/officeart/2005/8/layout/orgChart1"/>
    <dgm:cxn modelId="{079511E2-06FC-1F4F-8993-175AC15865B2}" srcId="{917C3618-AB3E-4D45-95A4-1BE85ADD80FB}" destId="{E7A38B8D-6F8F-9A42-A307-3533CB94AFA6}" srcOrd="0" destOrd="0" parTransId="{7B334BEF-271E-6847-BAFA-DB916D267FAE}" sibTransId="{041592F2-63DA-9A40-9225-2E150AE7B98D}"/>
    <dgm:cxn modelId="{00889D29-CEE2-4845-BF58-9F6897AF4610}" type="presOf" srcId="{02F6C06A-A5FF-484F-A525-1D9317BE5440}" destId="{39905D1C-C5DB-4DF7-9548-AD37F519A317}" srcOrd="1" destOrd="0" presId="urn:microsoft.com/office/officeart/2005/8/layout/orgChart1"/>
    <dgm:cxn modelId="{308C18A9-E9A9-9440-963D-2D9D639344F6}" type="presOf" srcId="{95F47A13-A529-425A-B654-430694FE625F}" destId="{86504AB3-7916-41B2-8741-4A6037626E86}" srcOrd="1" destOrd="0" presId="urn:microsoft.com/office/officeart/2005/8/layout/orgChart1"/>
    <dgm:cxn modelId="{915B9348-E5D5-4C50-B394-4B3C4120A418}" srcId="{95F47A13-A529-425A-B654-430694FE625F}" destId="{CDFAE082-2369-46BA-A95B-78854F12ABD5}" srcOrd="4" destOrd="0" parTransId="{59039D2C-0448-4B0E-989D-1B2EE8F6FBCC}" sibTransId="{794CAE75-6C27-471F-B5C5-8EA6A75A6B4C}"/>
    <dgm:cxn modelId="{BCE0355F-D0D6-124F-A0D7-41CB2D815A75}" type="presOf" srcId="{5366A1A7-2C43-448D-9E6F-3FB0E6293DEA}" destId="{6428C018-904C-4930-8947-6B693071D2A2}" srcOrd="0" destOrd="0" presId="urn:microsoft.com/office/officeart/2005/8/layout/orgChart1"/>
    <dgm:cxn modelId="{D87060C7-B547-4540-BB16-08132A47FB8B}" srcId="{95F47A13-A529-425A-B654-430694FE625F}" destId="{6447056C-B0FE-4ADA-8FC3-78C3BDFE06AB}" srcOrd="1" destOrd="0" parTransId="{E2F0C1D2-3DE2-425A-BEB7-D750E606068C}" sibTransId="{B4D9B744-0C07-4AF3-82CC-BBF37CAD922C}"/>
    <dgm:cxn modelId="{5C55C391-3E87-A64C-B55F-E60C7A8F1219}" type="presOf" srcId="{6447056C-B0FE-4ADA-8FC3-78C3BDFE06AB}" destId="{ED604199-F007-4A3B-A2F9-93B33CB93F04}" srcOrd="1" destOrd="0" presId="urn:microsoft.com/office/officeart/2005/8/layout/orgChart1"/>
    <dgm:cxn modelId="{363792F5-91CE-B146-A7EF-11D9E57C959D}" type="presOf" srcId="{E7A38B8D-6F8F-9A42-A307-3533CB94AFA6}" destId="{FF6776BB-F8CA-CA40-A608-FFF8DC7EBCD3}" srcOrd="1" destOrd="0" presId="urn:microsoft.com/office/officeart/2005/8/layout/orgChart1"/>
    <dgm:cxn modelId="{EA1A6644-779E-4BF4-8F43-B2DE2B10D882}" type="presOf" srcId="{2794607F-65A6-422C-A59F-D2270EF62E48}" destId="{959A4747-3352-43DF-9EDE-1D4ABFF11CB0}" srcOrd="0" destOrd="0" presId="urn:microsoft.com/office/officeart/2005/8/layout/orgChart1"/>
    <dgm:cxn modelId="{EE7A70A6-3BAA-EF41-95D2-647285EB8AB1}" type="presOf" srcId="{BEE9B57B-90AE-49E3-AAF6-D3EAF8D2FACD}" destId="{E6358B12-F411-426A-8701-91D1729129B5}" srcOrd="0" destOrd="0" presId="urn:microsoft.com/office/officeart/2005/8/layout/orgChart1"/>
    <dgm:cxn modelId="{E42E372F-097D-4040-9332-BF67E19612C1}" type="presOf" srcId="{F431BD27-2E52-479B-9C03-87B9B8F40F9C}" destId="{7A231C6C-C7B6-4B6D-8542-C8D953083B08}" srcOrd="1" destOrd="0" presId="urn:microsoft.com/office/officeart/2005/8/layout/orgChart1"/>
    <dgm:cxn modelId="{0F62B0E0-64AC-5543-91E6-6297D97673CF}" type="presOf" srcId="{59039D2C-0448-4B0E-989D-1B2EE8F6FBCC}" destId="{18BB19E3-49B4-4C1B-975D-3289E49FA0DE}" srcOrd="0" destOrd="0" presId="urn:microsoft.com/office/officeart/2005/8/layout/orgChart1"/>
    <dgm:cxn modelId="{E0634FC7-2175-3042-96B1-8299681AF121}" type="presOf" srcId="{C791D079-6741-470B-80FB-2EE5A186F473}" destId="{20AA4610-44DA-4A2B-B072-BFF5B3E72882}" srcOrd="0" destOrd="0" presId="urn:microsoft.com/office/officeart/2005/8/layout/orgChart1"/>
    <dgm:cxn modelId="{72BAF9F7-82E8-7147-B23D-D1F1D41BD210}" type="presOf" srcId="{26D7ECD3-B102-43B9-A880-8C240732EE65}" destId="{5FACFC0F-3F2A-4D02-85B9-3A309BC7B9A7}" srcOrd="0" destOrd="0" presId="urn:microsoft.com/office/officeart/2005/8/layout/orgChart1"/>
    <dgm:cxn modelId="{5FF52859-E882-4747-9FB4-6BA5DCAE1478}" type="presOf" srcId="{917C3618-AB3E-4D45-95A4-1BE85ADD80FB}" destId="{7981609A-0894-418B-BB20-04CEDD2E36C6}" srcOrd="0" destOrd="0" presId="urn:microsoft.com/office/officeart/2005/8/layout/orgChart1"/>
    <dgm:cxn modelId="{981E266F-95DF-614A-8FCD-978D5E6A2A74}" type="presOf" srcId="{9A808B68-958D-42A8-8AAE-AB18EE47704D}" destId="{0DC07298-9BCC-47CB-A143-F2318A3ED428}" srcOrd="0" destOrd="0" presId="urn:microsoft.com/office/officeart/2005/8/layout/orgChart1"/>
    <dgm:cxn modelId="{986DEB47-D0ED-4A20-AD80-934E21910E7F}" srcId="{6447056C-B0FE-4ADA-8FC3-78C3BDFE06AB}" destId="{F431BD27-2E52-479B-9C03-87B9B8F40F9C}" srcOrd="0" destOrd="0" parTransId="{C791D079-6741-470B-80FB-2EE5A186F473}" sibTransId="{B0A95A76-1F0B-4084-8012-DD117A2F7303}"/>
    <dgm:cxn modelId="{664C6481-4A5C-1A48-8BB8-41AFF527C6B0}" type="presOf" srcId="{3A64EBA1-4B29-4EF2-9349-B781F89C305E}" destId="{04A8CE1D-B108-4E5B-B536-124741D7ECA8}" srcOrd="0" destOrd="0" presId="urn:microsoft.com/office/officeart/2005/8/layout/orgChart1"/>
    <dgm:cxn modelId="{CD7980F8-8574-E742-99F1-F8779AA2C29E}" type="presOf" srcId="{5366A1A7-2C43-448D-9E6F-3FB0E6293DEA}" destId="{689C0F05-C1FE-4E9A-B1AE-AFECEC6F5FFB}" srcOrd="1" destOrd="0" presId="urn:microsoft.com/office/officeart/2005/8/layout/orgChart1"/>
    <dgm:cxn modelId="{2AEB16A5-257C-7442-B2B0-3EB7FC109557}" type="presOf" srcId="{E2F0C1D2-3DE2-425A-BEB7-D750E606068C}" destId="{2AD0B7CC-3B00-49EE-80EA-65C2E60AEAC8}" srcOrd="0" destOrd="0" presId="urn:microsoft.com/office/officeart/2005/8/layout/orgChart1"/>
    <dgm:cxn modelId="{0F6EEB2A-11ED-CB40-811A-15CD3464CA38}" type="presOf" srcId="{6447056C-B0FE-4ADA-8FC3-78C3BDFE06AB}" destId="{FD1FDE32-AA12-4069-84C3-7CF9B6F72DE5}" srcOrd="0" destOrd="0" presId="urn:microsoft.com/office/officeart/2005/8/layout/orgChart1"/>
    <dgm:cxn modelId="{51228DA9-8990-49EB-A847-7BD881CC80C4}" srcId="{95F47A13-A529-425A-B654-430694FE625F}" destId="{BEE9B57B-90AE-49E3-AAF6-D3EAF8D2FACD}" srcOrd="0" destOrd="0" parTransId="{9A808B68-958D-42A8-8AAE-AB18EE47704D}" sibTransId="{1BD91B3F-786A-476B-82D5-F4A7DCBED0CC}"/>
    <dgm:cxn modelId="{6F278849-345A-4426-B417-2FA60F17A847}" srcId="{95F47A13-A529-425A-B654-430694FE625F}" destId="{02F6C06A-A5FF-484F-A525-1D9317BE5440}" srcOrd="2" destOrd="0" parTransId="{2383C5AD-BD95-451C-B5D9-7A615ACE93E3}" sibTransId="{9FF0F7F0-A6AC-489B-A927-A2BE6638BE48}"/>
    <dgm:cxn modelId="{14E712C6-D414-C44A-B3F1-1EC153A80E4E}" type="presOf" srcId="{CDFAE082-2369-46BA-A95B-78854F12ABD5}" destId="{1D4735B9-7844-4916-99E1-DD7988DDF0E9}" srcOrd="0" destOrd="0" presId="urn:microsoft.com/office/officeart/2005/8/layout/orgChart1"/>
    <dgm:cxn modelId="{54A8D943-6A81-1943-8874-FFF73498413F}" type="presOf" srcId="{2383C5AD-BD95-451C-B5D9-7A615ACE93E3}" destId="{1340E95D-D9E3-4B18-B507-87442663A6D7}" srcOrd="0" destOrd="0" presId="urn:microsoft.com/office/officeart/2005/8/layout/orgChart1"/>
    <dgm:cxn modelId="{2CEAB526-3FF3-724D-93C3-8F73048CA32A}" type="presOf" srcId="{CDFAE082-2369-46BA-A95B-78854F12ABD5}" destId="{46FD3FA3-E045-45DE-AAC9-483C8CC603E2}" srcOrd="1" destOrd="0" presId="urn:microsoft.com/office/officeart/2005/8/layout/orgChart1"/>
    <dgm:cxn modelId="{46F6B332-88E3-4FDE-8CB9-B12FB399E8D8}" srcId="{95F47A13-A529-425A-B654-430694FE625F}" destId="{917C3618-AB3E-4D45-95A4-1BE85ADD80FB}" srcOrd="3" destOrd="0" parTransId="{3A64EBA1-4B29-4EF2-9349-B781F89C305E}" sibTransId="{CAC10E41-98EC-4BBE-B47D-8925FC1F62BA}"/>
    <dgm:cxn modelId="{E6BAD75F-D67E-7E42-B79C-2D0F90EF5A01}" type="presOf" srcId="{2367ED83-3038-4FD3-BAEE-300BB76DBF2E}" destId="{3DF84B36-2925-4357-8A7E-7FE1E24B34F7}" srcOrd="1" destOrd="0" presId="urn:microsoft.com/office/officeart/2005/8/layout/orgChart1"/>
    <dgm:cxn modelId="{9A5FDDE2-7ADD-4FAE-8DB9-3425E827982C}" srcId="{6447056C-B0FE-4ADA-8FC3-78C3BDFE06AB}" destId="{2367ED83-3038-4FD3-BAEE-300BB76DBF2E}" srcOrd="1" destOrd="0" parTransId="{65B69746-F1C2-43CB-B6D5-E9D47A0F5A48}" sibTransId="{71BC0CDD-BA2C-4446-BEEF-3A959B3D416E}"/>
    <dgm:cxn modelId="{4510FD9A-9A15-B846-AA2E-0F15A5D20792}" type="presOf" srcId="{F431BD27-2E52-479B-9C03-87B9B8F40F9C}" destId="{4E01040D-A7D0-456C-962A-AED477C98E59}" srcOrd="0" destOrd="0" presId="urn:microsoft.com/office/officeart/2005/8/layout/orgChart1"/>
    <dgm:cxn modelId="{9E6B5C4A-F0CB-F445-8A17-5077D4B13512}" type="presOf" srcId="{2367ED83-3038-4FD3-BAEE-300BB76DBF2E}" destId="{06C6CE0B-67CB-4E7F-ADF5-C409DBD3A743}" srcOrd="0" destOrd="0" presId="urn:microsoft.com/office/officeart/2005/8/layout/orgChart1"/>
    <dgm:cxn modelId="{F3766F9F-0AC6-4677-8CC0-3554C8B7B1D1}" srcId="{2794607F-65A6-422C-A59F-D2270EF62E48}" destId="{95F47A13-A529-425A-B654-430694FE625F}" srcOrd="0" destOrd="0" parTransId="{31C04921-13CD-46ED-8FCD-5C47C12B95CE}" sibTransId="{361CB2CC-C4E3-4F33-A023-21773AECC380}"/>
    <dgm:cxn modelId="{EE3F9497-88F3-4146-87DB-6B9A1981DBE9}" type="presParOf" srcId="{959A4747-3352-43DF-9EDE-1D4ABFF11CB0}" destId="{9E6A3BF8-7B2A-45B5-AE4C-E649DD02172D}" srcOrd="0" destOrd="0" presId="urn:microsoft.com/office/officeart/2005/8/layout/orgChart1"/>
    <dgm:cxn modelId="{7A621091-FEDB-D446-962C-DBC56E6FB44A}" type="presParOf" srcId="{9E6A3BF8-7B2A-45B5-AE4C-E649DD02172D}" destId="{3897FAE5-42D3-4C8A-8D1F-3579D5E0F523}" srcOrd="0" destOrd="0" presId="urn:microsoft.com/office/officeart/2005/8/layout/orgChart1"/>
    <dgm:cxn modelId="{A7B76B27-F0CD-A341-BDB2-1D927E6C0EAD}" type="presParOf" srcId="{3897FAE5-42D3-4C8A-8D1F-3579D5E0F523}" destId="{7D99424F-4F4C-45D6-BC27-12C1276165F1}" srcOrd="0" destOrd="0" presId="urn:microsoft.com/office/officeart/2005/8/layout/orgChart1"/>
    <dgm:cxn modelId="{EFE409C1-5AD7-4040-9B04-8CA644C7C32D}" type="presParOf" srcId="{3897FAE5-42D3-4C8A-8D1F-3579D5E0F523}" destId="{86504AB3-7916-41B2-8741-4A6037626E86}" srcOrd="1" destOrd="0" presId="urn:microsoft.com/office/officeart/2005/8/layout/orgChart1"/>
    <dgm:cxn modelId="{8A7C6B80-AE8C-904D-81CB-AC394E926256}" type="presParOf" srcId="{9E6A3BF8-7B2A-45B5-AE4C-E649DD02172D}" destId="{614531B0-4F20-4336-9ADE-4310AAC17AFF}" srcOrd="1" destOrd="0" presId="urn:microsoft.com/office/officeart/2005/8/layout/orgChart1"/>
    <dgm:cxn modelId="{32CB3ADB-C419-9042-9574-FB4AA88F946D}" type="presParOf" srcId="{614531B0-4F20-4336-9ADE-4310AAC17AFF}" destId="{2AD0B7CC-3B00-49EE-80EA-65C2E60AEAC8}" srcOrd="0" destOrd="0" presId="urn:microsoft.com/office/officeart/2005/8/layout/orgChart1"/>
    <dgm:cxn modelId="{D9533AC4-0E26-F945-9176-653E707C4604}" type="presParOf" srcId="{614531B0-4F20-4336-9ADE-4310AAC17AFF}" destId="{FA26C700-3DBE-490E-B144-C5F6588D29F6}" srcOrd="1" destOrd="0" presId="urn:microsoft.com/office/officeart/2005/8/layout/orgChart1"/>
    <dgm:cxn modelId="{8CB99977-01F0-CB4A-B6B1-B455C7A4BC78}" type="presParOf" srcId="{FA26C700-3DBE-490E-B144-C5F6588D29F6}" destId="{98225B38-BFFD-472B-BA47-F89A00634291}" srcOrd="0" destOrd="0" presId="urn:microsoft.com/office/officeart/2005/8/layout/orgChart1"/>
    <dgm:cxn modelId="{92C3BD45-9B57-1D4B-AE11-DADD22490AC1}" type="presParOf" srcId="{98225B38-BFFD-472B-BA47-F89A00634291}" destId="{FD1FDE32-AA12-4069-84C3-7CF9B6F72DE5}" srcOrd="0" destOrd="0" presId="urn:microsoft.com/office/officeart/2005/8/layout/orgChart1"/>
    <dgm:cxn modelId="{6C7AA301-63D1-EE40-B072-2A2ACDF69A52}" type="presParOf" srcId="{98225B38-BFFD-472B-BA47-F89A00634291}" destId="{ED604199-F007-4A3B-A2F9-93B33CB93F04}" srcOrd="1" destOrd="0" presId="urn:microsoft.com/office/officeart/2005/8/layout/orgChart1"/>
    <dgm:cxn modelId="{A68006EE-C33F-EB48-9C73-9F4224F4F3F2}" type="presParOf" srcId="{FA26C700-3DBE-490E-B144-C5F6588D29F6}" destId="{4E46D0A6-F27D-49FB-A365-B0B82164BA81}" srcOrd="1" destOrd="0" presId="urn:microsoft.com/office/officeart/2005/8/layout/orgChart1"/>
    <dgm:cxn modelId="{607F4954-EA26-0E4A-BE0D-F244F47F2985}" type="presParOf" srcId="{4E46D0A6-F27D-49FB-A365-B0B82164BA81}" destId="{20AA4610-44DA-4A2B-B072-BFF5B3E72882}" srcOrd="0" destOrd="0" presId="urn:microsoft.com/office/officeart/2005/8/layout/orgChart1"/>
    <dgm:cxn modelId="{F5BBDD0C-54C7-FC49-8912-5F5A78CD92C2}" type="presParOf" srcId="{4E46D0A6-F27D-49FB-A365-B0B82164BA81}" destId="{CFFF6902-BE7C-4395-A9C5-1C60E9A91842}" srcOrd="1" destOrd="0" presId="urn:microsoft.com/office/officeart/2005/8/layout/orgChart1"/>
    <dgm:cxn modelId="{68099EDE-1C22-CF45-947A-E1EB16EC007F}" type="presParOf" srcId="{CFFF6902-BE7C-4395-A9C5-1C60E9A91842}" destId="{6E8AFE88-81EF-4C7E-97BB-15F66406FF25}" srcOrd="0" destOrd="0" presId="urn:microsoft.com/office/officeart/2005/8/layout/orgChart1"/>
    <dgm:cxn modelId="{91924174-D44A-2B43-8E34-5FC708ACEACD}" type="presParOf" srcId="{6E8AFE88-81EF-4C7E-97BB-15F66406FF25}" destId="{4E01040D-A7D0-456C-962A-AED477C98E59}" srcOrd="0" destOrd="0" presId="urn:microsoft.com/office/officeart/2005/8/layout/orgChart1"/>
    <dgm:cxn modelId="{FD05E53C-6641-BB4C-96FE-103B6EDDBC14}" type="presParOf" srcId="{6E8AFE88-81EF-4C7E-97BB-15F66406FF25}" destId="{7A231C6C-C7B6-4B6D-8542-C8D953083B08}" srcOrd="1" destOrd="0" presId="urn:microsoft.com/office/officeart/2005/8/layout/orgChart1"/>
    <dgm:cxn modelId="{512453E5-8D0D-A042-8CE6-C22E027287AE}" type="presParOf" srcId="{CFFF6902-BE7C-4395-A9C5-1C60E9A91842}" destId="{FC1E5AD4-62B1-42AA-B13D-CE67E6B209EB}" srcOrd="1" destOrd="0" presId="urn:microsoft.com/office/officeart/2005/8/layout/orgChart1"/>
    <dgm:cxn modelId="{AFF22453-5CE3-DB40-9FD1-E33F94AE3154}" type="presParOf" srcId="{CFFF6902-BE7C-4395-A9C5-1C60E9A91842}" destId="{17D24488-B9B3-4A6C-BF1C-A4B699020F72}" srcOrd="2" destOrd="0" presId="urn:microsoft.com/office/officeart/2005/8/layout/orgChart1"/>
    <dgm:cxn modelId="{A70A58A0-7790-CA44-B84A-856D1A08866B}" type="presParOf" srcId="{4E46D0A6-F27D-49FB-A365-B0B82164BA81}" destId="{7224F453-BF53-499D-8652-E380229C1233}" srcOrd="2" destOrd="0" presId="urn:microsoft.com/office/officeart/2005/8/layout/orgChart1"/>
    <dgm:cxn modelId="{B427AA77-5CB8-D743-BFA5-19BAA7DF7B89}" type="presParOf" srcId="{4E46D0A6-F27D-49FB-A365-B0B82164BA81}" destId="{BBD28468-93EF-496A-8CCB-456E4328DBDD}" srcOrd="3" destOrd="0" presId="urn:microsoft.com/office/officeart/2005/8/layout/orgChart1"/>
    <dgm:cxn modelId="{C3F40080-229F-DE4F-A391-9F246F791B82}" type="presParOf" srcId="{BBD28468-93EF-496A-8CCB-456E4328DBDD}" destId="{9DE665B0-16B7-4F82-B376-F336A2E6DFE0}" srcOrd="0" destOrd="0" presId="urn:microsoft.com/office/officeart/2005/8/layout/orgChart1"/>
    <dgm:cxn modelId="{80946020-2759-0E45-A50D-3B3A8E42E7B6}" type="presParOf" srcId="{9DE665B0-16B7-4F82-B376-F336A2E6DFE0}" destId="{06C6CE0B-67CB-4E7F-ADF5-C409DBD3A743}" srcOrd="0" destOrd="0" presId="urn:microsoft.com/office/officeart/2005/8/layout/orgChart1"/>
    <dgm:cxn modelId="{2A1F860B-1ECD-8141-8074-32BBF3EE9225}" type="presParOf" srcId="{9DE665B0-16B7-4F82-B376-F336A2E6DFE0}" destId="{3DF84B36-2925-4357-8A7E-7FE1E24B34F7}" srcOrd="1" destOrd="0" presId="urn:microsoft.com/office/officeart/2005/8/layout/orgChart1"/>
    <dgm:cxn modelId="{EB22E13E-EE6B-8B44-B225-DCB4F63A8753}" type="presParOf" srcId="{BBD28468-93EF-496A-8CCB-456E4328DBDD}" destId="{0D59ECC6-6B51-413D-BCF0-6B45B4650995}" srcOrd="1" destOrd="0" presId="urn:microsoft.com/office/officeart/2005/8/layout/orgChart1"/>
    <dgm:cxn modelId="{29741458-2661-694F-BEAB-588ADE1745D5}" type="presParOf" srcId="{BBD28468-93EF-496A-8CCB-456E4328DBDD}" destId="{7BAE80AA-6223-414D-B00F-3AF127E6E0E6}" srcOrd="2" destOrd="0" presId="urn:microsoft.com/office/officeart/2005/8/layout/orgChart1"/>
    <dgm:cxn modelId="{780BF159-1433-D147-8477-44083E091685}" type="presParOf" srcId="{FA26C700-3DBE-490E-B144-C5F6588D29F6}" destId="{4ADCED79-2DEC-4EEE-8D26-F26605914AD8}" srcOrd="2" destOrd="0" presId="urn:microsoft.com/office/officeart/2005/8/layout/orgChart1"/>
    <dgm:cxn modelId="{FA6F2672-79C1-DD42-B79C-AE0A88636418}" type="presParOf" srcId="{614531B0-4F20-4336-9ADE-4310AAC17AFF}" destId="{1340E95D-D9E3-4B18-B507-87442663A6D7}" srcOrd="2" destOrd="0" presId="urn:microsoft.com/office/officeart/2005/8/layout/orgChart1"/>
    <dgm:cxn modelId="{D2821273-28D4-3943-9C7F-AB220DA7257E}" type="presParOf" srcId="{614531B0-4F20-4336-9ADE-4310AAC17AFF}" destId="{1FD008B3-7C7F-435B-93FB-306DBA11A3EF}" srcOrd="3" destOrd="0" presId="urn:microsoft.com/office/officeart/2005/8/layout/orgChart1"/>
    <dgm:cxn modelId="{AE5CA955-4C31-4242-BCD0-A4A725237B73}" type="presParOf" srcId="{1FD008B3-7C7F-435B-93FB-306DBA11A3EF}" destId="{AF260CF6-22C5-4F03-8155-CA7700732FDE}" srcOrd="0" destOrd="0" presId="urn:microsoft.com/office/officeart/2005/8/layout/orgChart1"/>
    <dgm:cxn modelId="{BFDA6EE0-11F4-FE4E-84D5-8EF4730B4FFD}" type="presParOf" srcId="{AF260CF6-22C5-4F03-8155-CA7700732FDE}" destId="{C52F5A79-1EB7-4BE1-A55A-9CEA06AFB623}" srcOrd="0" destOrd="0" presId="urn:microsoft.com/office/officeart/2005/8/layout/orgChart1"/>
    <dgm:cxn modelId="{4541472F-F759-BE49-9B85-E3E2D8A54C4A}" type="presParOf" srcId="{AF260CF6-22C5-4F03-8155-CA7700732FDE}" destId="{39905D1C-C5DB-4DF7-9548-AD37F519A317}" srcOrd="1" destOrd="0" presId="urn:microsoft.com/office/officeart/2005/8/layout/orgChart1"/>
    <dgm:cxn modelId="{2B7E680C-2F71-CA48-8093-719E10671DE4}" type="presParOf" srcId="{1FD008B3-7C7F-435B-93FB-306DBA11A3EF}" destId="{1B0C68B5-71B1-4E1A-8879-EC228C0CFD33}" srcOrd="1" destOrd="0" presId="urn:microsoft.com/office/officeart/2005/8/layout/orgChart1"/>
    <dgm:cxn modelId="{3A2423FD-6985-8F4F-9595-51FDBB650086}" type="presParOf" srcId="{1FD008B3-7C7F-435B-93FB-306DBA11A3EF}" destId="{11B8DC51-6C35-4FCA-9163-440BF96DEFED}" srcOrd="2" destOrd="0" presId="urn:microsoft.com/office/officeart/2005/8/layout/orgChart1"/>
    <dgm:cxn modelId="{EA8B3F59-F5DB-4A4B-97E4-A62BE15C7094}" type="presParOf" srcId="{614531B0-4F20-4336-9ADE-4310AAC17AFF}" destId="{04A8CE1D-B108-4E5B-B536-124741D7ECA8}" srcOrd="4" destOrd="0" presId="urn:microsoft.com/office/officeart/2005/8/layout/orgChart1"/>
    <dgm:cxn modelId="{5C5FC60A-36E8-384C-A3B2-76DCB9234D11}" type="presParOf" srcId="{614531B0-4F20-4336-9ADE-4310AAC17AFF}" destId="{43DEB143-1E2E-4319-BE47-233DF6283058}" srcOrd="5" destOrd="0" presId="urn:microsoft.com/office/officeart/2005/8/layout/orgChart1"/>
    <dgm:cxn modelId="{2DB20D91-B75A-4A40-B565-8A4DF93FA314}" type="presParOf" srcId="{43DEB143-1E2E-4319-BE47-233DF6283058}" destId="{7F120AE0-74F3-434D-B64B-DE4312379CAD}" srcOrd="0" destOrd="0" presId="urn:microsoft.com/office/officeart/2005/8/layout/orgChart1"/>
    <dgm:cxn modelId="{A92D1FD0-30F8-F144-8A1A-17A2E690710B}" type="presParOf" srcId="{7F120AE0-74F3-434D-B64B-DE4312379CAD}" destId="{7981609A-0894-418B-BB20-04CEDD2E36C6}" srcOrd="0" destOrd="0" presId="urn:microsoft.com/office/officeart/2005/8/layout/orgChart1"/>
    <dgm:cxn modelId="{AD7FB6D6-E210-9945-8BFC-D399C8AC3968}" type="presParOf" srcId="{7F120AE0-74F3-434D-B64B-DE4312379CAD}" destId="{8870F7A8-4CD4-4C14-A1FE-9126C519EDAD}" srcOrd="1" destOrd="0" presId="urn:microsoft.com/office/officeart/2005/8/layout/orgChart1"/>
    <dgm:cxn modelId="{5A1561B9-044B-C44A-BF04-9B7B8B2E521A}" type="presParOf" srcId="{43DEB143-1E2E-4319-BE47-233DF6283058}" destId="{6BCA8920-F04B-4C13-8280-82E84AF16B56}" srcOrd="1" destOrd="0" presId="urn:microsoft.com/office/officeart/2005/8/layout/orgChart1"/>
    <dgm:cxn modelId="{C883A36F-65BA-5247-8F04-293C9F49FCD1}" type="presParOf" srcId="{6BCA8920-F04B-4C13-8280-82E84AF16B56}" destId="{B9C2806D-D296-6447-B613-84FDD62F1DC7}" srcOrd="0" destOrd="0" presId="urn:microsoft.com/office/officeart/2005/8/layout/orgChart1"/>
    <dgm:cxn modelId="{6807CFCB-9BE7-2541-8F63-740E42D7152D}" type="presParOf" srcId="{6BCA8920-F04B-4C13-8280-82E84AF16B56}" destId="{B85404C9-28B3-9741-AF93-2877CE64EDDA}" srcOrd="1" destOrd="0" presId="urn:microsoft.com/office/officeart/2005/8/layout/orgChart1"/>
    <dgm:cxn modelId="{0917A6DA-925B-1743-8B5F-095F29897CC7}" type="presParOf" srcId="{B85404C9-28B3-9741-AF93-2877CE64EDDA}" destId="{FA8FA2AE-73DA-2E44-891A-696E710CA70F}" srcOrd="0" destOrd="0" presId="urn:microsoft.com/office/officeart/2005/8/layout/orgChart1"/>
    <dgm:cxn modelId="{E62BF071-6D69-CD46-BCC8-12EF1CC6C4D9}" type="presParOf" srcId="{FA8FA2AE-73DA-2E44-891A-696E710CA70F}" destId="{A999BE35-F20E-384B-B6AF-E46737751434}" srcOrd="0" destOrd="0" presId="urn:microsoft.com/office/officeart/2005/8/layout/orgChart1"/>
    <dgm:cxn modelId="{D8041D04-1773-0E42-88C3-7F3CE6C763E1}" type="presParOf" srcId="{FA8FA2AE-73DA-2E44-891A-696E710CA70F}" destId="{FF6776BB-F8CA-CA40-A608-FFF8DC7EBCD3}" srcOrd="1" destOrd="0" presId="urn:microsoft.com/office/officeart/2005/8/layout/orgChart1"/>
    <dgm:cxn modelId="{F4A7EC4F-5A44-1343-9921-C2736B68700C}" type="presParOf" srcId="{B85404C9-28B3-9741-AF93-2877CE64EDDA}" destId="{43321763-D434-9345-B281-49B91B29C84A}" srcOrd="1" destOrd="0" presId="urn:microsoft.com/office/officeart/2005/8/layout/orgChart1"/>
    <dgm:cxn modelId="{7FF8F7B7-4552-FD43-B9B3-F6D3F0ED577C}" type="presParOf" srcId="{B85404C9-28B3-9741-AF93-2877CE64EDDA}" destId="{65F1DBE1-37C9-7240-9B22-9024EC7211D6}" srcOrd="2" destOrd="0" presId="urn:microsoft.com/office/officeart/2005/8/layout/orgChart1"/>
    <dgm:cxn modelId="{00BD0EBC-6448-0744-87A9-5B60C366107E}" type="presParOf" srcId="{43DEB143-1E2E-4319-BE47-233DF6283058}" destId="{E6AB6255-3B4A-4107-96C8-CD5E8E4F8202}" srcOrd="2" destOrd="0" presId="urn:microsoft.com/office/officeart/2005/8/layout/orgChart1"/>
    <dgm:cxn modelId="{69AF1749-1B36-8D4C-B8BA-AE01E30AC363}" type="presParOf" srcId="{614531B0-4F20-4336-9ADE-4310AAC17AFF}" destId="{18BB19E3-49B4-4C1B-975D-3289E49FA0DE}" srcOrd="6" destOrd="0" presId="urn:microsoft.com/office/officeart/2005/8/layout/orgChart1"/>
    <dgm:cxn modelId="{00BF7E6D-0095-344E-83D9-7F96B0EFFB1F}" type="presParOf" srcId="{614531B0-4F20-4336-9ADE-4310AAC17AFF}" destId="{184E400C-3844-436C-BCD0-25ECD196959B}" srcOrd="7" destOrd="0" presId="urn:microsoft.com/office/officeart/2005/8/layout/orgChart1"/>
    <dgm:cxn modelId="{7B2D0A99-784C-4545-824A-895B93E3CEE7}" type="presParOf" srcId="{184E400C-3844-436C-BCD0-25ECD196959B}" destId="{992C8649-D9D7-45A0-A8FF-1B190C05B5D6}" srcOrd="0" destOrd="0" presId="urn:microsoft.com/office/officeart/2005/8/layout/orgChart1"/>
    <dgm:cxn modelId="{58982BD6-9590-DA45-85EC-5D21E786C258}" type="presParOf" srcId="{992C8649-D9D7-45A0-A8FF-1B190C05B5D6}" destId="{1D4735B9-7844-4916-99E1-DD7988DDF0E9}" srcOrd="0" destOrd="0" presId="urn:microsoft.com/office/officeart/2005/8/layout/orgChart1"/>
    <dgm:cxn modelId="{92BD9569-7C81-A54D-84FF-DDF16D1ECE86}" type="presParOf" srcId="{992C8649-D9D7-45A0-A8FF-1B190C05B5D6}" destId="{46FD3FA3-E045-45DE-AAC9-483C8CC603E2}" srcOrd="1" destOrd="0" presId="urn:microsoft.com/office/officeart/2005/8/layout/orgChart1"/>
    <dgm:cxn modelId="{454BE5E6-21B8-B94B-A708-4897CFA90B85}" type="presParOf" srcId="{184E400C-3844-436C-BCD0-25ECD196959B}" destId="{0A4F0E89-94D7-49EE-99C3-36A89BA9B8A0}" srcOrd="1" destOrd="0" presId="urn:microsoft.com/office/officeart/2005/8/layout/orgChart1"/>
    <dgm:cxn modelId="{995B3B60-4C2C-5549-B4D9-FD386815B329}" type="presParOf" srcId="{184E400C-3844-436C-BCD0-25ECD196959B}" destId="{4511189F-2DE5-4EA1-B049-4CD71F702DFE}" srcOrd="2" destOrd="0" presId="urn:microsoft.com/office/officeart/2005/8/layout/orgChart1"/>
    <dgm:cxn modelId="{3EAC2D65-956B-EC4C-B5B4-C6984104FEEA}" type="presParOf" srcId="{614531B0-4F20-4336-9ADE-4310AAC17AFF}" destId="{5FACFC0F-3F2A-4D02-85B9-3A309BC7B9A7}" srcOrd="8" destOrd="0" presId="urn:microsoft.com/office/officeart/2005/8/layout/orgChart1"/>
    <dgm:cxn modelId="{612D4F35-FE4B-0C49-8E1B-D6B090352D75}" type="presParOf" srcId="{614531B0-4F20-4336-9ADE-4310AAC17AFF}" destId="{F847E039-5235-412B-BD5B-CD9ED5A979EC}" srcOrd="9" destOrd="0" presId="urn:microsoft.com/office/officeart/2005/8/layout/orgChart1"/>
    <dgm:cxn modelId="{624DD88F-67E7-3143-80F3-6EF340604805}" type="presParOf" srcId="{F847E039-5235-412B-BD5B-CD9ED5A979EC}" destId="{6D66C999-D545-4445-9A17-99F4DC6BA311}" srcOrd="0" destOrd="0" presId="urn:microsoft.com/office/officeart/2005/8/layout/orgChart1"/>
    <dgm:cxn modelId="{63DD430E-2E47-D34B-87B6-46BAB3F37A96}" type="presParOf" srcId="{6D66C999-D545-4445-9A17-99F4DC6BA311}" destId="{6428C018-904C-4930-8947-6B693071D2A2}" srcOrd="0" destOrd="0" presId="urn:microsoft.com/office/officeart/2005/8/layout/orgChart1"/>
    <dgm:cxn modelId="{F118141D-5391-2F48-BFD0-245EDAF3AEB0}" type="presParOf" srcId="{6D66C999-D545-4445-9A17-99F4DC6BA311}" destId="{689C0F05-C1FE-4E9A-B1AE-AFECEC6F5FFB}" srcOrd="1" destOrd="0" presId="urn:microsoft.com/office/officeart/2005/8/layout/orgChart1"/>
    <dgm:cxn modelId="{B46D262E-772D-394E-AFB2-022891CD81D5}" type="presParOf" srcId="{F847E039-5235-412B-BD5B-CD9ED5A979EC}" destId="{52814754-59F2-4ED6-A455-81F65E74AFF6}" srcOrd="1" destOrd="0" presId="urn:microsoft.com/office/officeart/2005/8/layout/orgChart1"/>
    <dgm:cxn modelId="{B58CA036-364A-244C-8C88-AACCDA9715A0}" type="presParOf" srcId="{F847E039-5235-412B-BD5B-CD9ED5A979EC}" destId="{4E6DC597-B9A1-4847-BF05-25B0B277D285}" srcOrd="2" destOrd="0" presId="urn:microsoft.com/office/officeart/2005/8/layout/orgChart1"/>
    <dgm:cxn modelId="{EC4E26DC-8601-CB44-857D-923CFECAEC30}" type="presParOf" srcId="{9E6A3BF8-7B2A-45B5-AE4C-E649DD02172D}" destId="{54F676AA-95A2-4D15-A32A-D80F3AC3C683}" srcOrd="2" destOrd="0" presId="urn:microsoft.com/office/officeart/2005/8/layout/orgChart1"/>
    <dgm:cxn modelId="{6766E648-B552-2F46-AB6E-656E6404C3C1}" type="presParOf" srcId="{54F676AA-95A2-4D15-A32A-D80F3AC3C683}" destId="{0DC07298-9BCC-47CB-A143-F2318A3ED428}" srcOrd="0" destOrd="0" presId="urn:microsoft.com/office/officeart/2005/8/layout/orgChart1"/>
    <dgm:cxn modelId="{851A3515-EE05-0F4A-B66F-E02114CE7C94}" type="presParOf" srcId="{54F676AA-95A2-4D15-A32A-D80F3AC3C683}" destId="{794FC43E-5A1F-4851-A3ED-CBADA6E08D0A}" srcOrd="1" destOrd="0" presId="urn:microsoft.com/office/officeart/2005/8/layout/orgChart1"/>
    <dgm:cxn modelId="{E628B78C-88D1-3748-9B23-7C19563A2288}" type="presParOf" srcId="{794FC43E-5A1F-4851-A3ED-CBADA6E08D0A}" destId="{B44DB2B5-D09B-41D2-8BFC-E46BFABE1F3C}" srcOrd="0" destOrd="0" presId="urn:microsoft.com/office/officeart/2005/8/layout/orgChart1"/>
    <dgm:cxn modelId="{5E1BECC3-5E42-D941-9668-6F7A926F5CD3}" type="presParOf" srcId="{B44DB2B5-D09B-41D2-8BFC-E46BFABE1F3C}" destId="{E6358B12-F411-426A-8701-91D1729129B5}" srcOrd="0" destOrd="0" presId="urn:microsoft.com/office/officeart/2005/8/layout/orgChart1"/>
    <dgm:cxn modelId="{17CC620A-75C6-5042-A8E6-1F531697D15B}" type="presParOf" srcId="{B44DB2B5-D09B-41D2-8BFC-E46BFABE1F3C}" destId="{88127ED0-A538-4A5A-8EDA-3712C021B13E}" srcOrd="1" destOrd="0" presId="urn:microsoft.com/office/officeart/2005/8/layout/orgChart1"/>
    <dgm:cxn modelId="{1353D98E-6048-8744-9D1D-C90CF5643178}" type="presParOf" srcId="{794FC43E-5A1F-4851-A3ED-CBADA6E08D0A}" destId="{2229206B-C3E2-4F06-BA12-9273BF027974}" srcOrd="1" destOrd="0" presId="urn:microsoft.com/office/officeart/2005/8/layout/orgChart1"/>
    <dgm:cxn modelId="{18C996DE-0716-844A-A4E4-86D7A453342D}" type="presParOf" srcId="{794FC43E-5A1F-4851-A3ED-CBADA6E08D0A}" destId="{F9FAFB1A-5ECE-4548-B8E7-C7EE3F30C061}"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D5B9224-A342-490F-B5A6-2A316A9B95C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69E98A26-328D-4C7D-AC1F-8A0CF83051CE}">
      <dgm:prSet phldrT="[Text]" custT="1"/>
      <dgm:spPr>
        <a:ln>
          <a:solidFill>
            <a:srgbClr val="002060"/>
          </a:solidFill>
        </a:ln>
      </dgm:spPr>
      <dgm:t>
        <a:bodyPr/>
        <a:lstStyle/>
        <a:p>
          <a:pPr rtl="0"/>
          <a:r>
            <a:rPr lang="en-US" sz="2000" b="1" dirty="0"/>
            <a:t>II.</a:t>
          </a:r>
          <a:r>
            <a:rPr lang="en-US" sz="2000" b="1" baseline="0" dirty="0"/>
            <a:t> Hormones that bind to cell surface receptors</a:t>
          </a:r>
          <a:endParaRPr lang="en-US" sz="2000" b="1" dirty="0"/>
        </a:p>
      </dgm:t>
    </dgm:pt>
    <dgm:pt modelId="{0C407392-C8F8-475A-A493-4A3013B9640F}" type="parTrans" cxnId="{75261B4C-1E25-46B4-8BA2-48D73CBC787F}">
      <dgm:prSet/>
      <dgm:spPr/>
      <dgm:t>
        <a:bodyPr/>
        <a:lstStyle/>
        <a:p>
          <a:endParaRPr lang="en-US"/>
        </a:p>
      </dgm:t>
    </dgm:pt>
    <dgm:pt modelId="{85369D7C-2350-4B13-8383-27A9A61F2ECA}" type="sibTrans" cxnId="{75261B4C-1E25-46B4-8BA2-48D73CBC787F}">
      <dgm:prSet/>
      <dgm:spPr/>
      <dgm:t>
        <a:bodyPr/>
        <a:lstStyle/>
        <a:p>
          <a:endParaRPr lang="en-US"/>
        </a:p>
      </dgm:t>
    </dgm:pt>
    <dgm:pt modelId="{6991823A-B987-404A-B95D-3636A3A6AEDF}" type="asst">
      <dgm:prSet phldrT="[Text]" custT="1"/>
      <dgm:spPr>
        <a:ln>
          <a:solidFill>
            <a:srgbClr val="002060"/>
          </a:solidFill>
        </a:ln>
      </dgm:spPr>
      <dgm:t>
        <a:bodyPr/>
        <a:lstStyle/>
        <a:p>
          <a:pPr rtl="0"/>
          <a:r>
            <a:rPr lang="en-US" sz="1800" baseline="0" dirty="0"/>
            <a:t>B. The second messenger is cGMP</a:t>
          </a:r>
          <a:endParaRPr lang="en-US" sz="1800" dirty="0"/>
        </a:p>
      </dgm:t>
    </dgm:pt>
    <dgm:pt modelId="{D8AA7114-5DEE-4F25-8175-51AFD99EDE2B}" type="parTrans" cxnId="{71122153-7B5F-4394-A85F-CB22FAA38682}">
      <dgm:prSet/>
      <dgm:spPr>
        <a:ln>
          <a:solidFill>
            <a:srgbClr val="002060"/>
          </a:solidFill>
        </a:ln>
      </dgm:spPr>
      <dgm:t>
        <a:bodyPr/>
        <a:lstStyle/>
        <a:p>
          <a:endParaRPr lang="en-US"/>
        </a:p>
      </dgm:t>
    </dgm:pt>
    <dgm:pt modelId="{065A73C2-AF8A-4186-8106-671D1FE568E5}" type="sibTrans" cxnId="{71122153-7B5F-4394-A85F-CB22FAA38682}">
      <dgm:prSet/>
      <dgm:spPr/>
      <dgm:t>
        <a:bodyPr/>
        <a:lstStyle/>
        <a:p>
          <a:endParaRPr lang="en-US"/>
        </a:p>
      </dgm:t>
    </dgm:pt>
    <dgm:pt modelId="{5DFDEFC0-DDAD-459E-82AC-7084D3D3478C}">
      <dgm:prSet custT="1"/>
      <dgm:spPr>
        <a:ln>
          <a:solidFill>
            <a:srgbClr val="002060"/>
          </a:solidFill>
        </a:ln>
      </dgm:spPr>
      <dgm:t>
        <a:bodyPr/>
        <a:lstStyle/>
        <a:p>
          <a:pPr rtl="0"/>
          <a:r>
            <a:rPr lang="en-US" sz="1800" b="1">
              <a:solidFill>
                <a:srgbClr val="002060"/>
              </a:solidFill>
              <a:latin typeface="Calibri"/>
            </a:rPr>
            <a:t>Atrial natriuretic peptide (ANP)</a:t>
          </a:r>
          <a:endParaRPr lang="en-US" sz="1800" b="1" baseline="0" dirty="0">
            <a:solidFill>
              <a:srgbClr val="002060"/>
            </a:solidFill>
          </a:endParaRPr>
        </a:p>
      </dgm:t>
    </dgm:pt>
    <dgm:pt modelId="{7735514C-ACD8-4384-9661-5A2BA2D77EFC}" type="parTrans" cxnId="{79FEECC5-A702-4CE5-865C-6D88977AD6DD}">
      <dgm:prSet/>
      <dgm:spPr>
        <a:ln>
          <a:solidFill>
            <a:srgbClr val="002060"/>
          </a:solidFill>
        </a:ln>
      </dgm:spPr>
      <dgm:t>
        <a:bodyPr/>
        <a:lstStyle/>
        <a:p>
          <a:endParaRPr lang="en-US"/>
        </a:p>
      </dgm:t>
    </dgm:pt>
    <dgm:pt modelId="{6009042A-DE7F-4609-B8C3-4C40774538C1}" type="sibTrans" cxnId="{79FEECC5-A702-4CE5-865C-6D88977AD6DD}">
      <dgm:prSet/>
      <dgm:spPr/>
      <dgm:t>
        <a:bodyPr/>
        <a:lstStyle/>
        <a:p>
          <a:endParaRPr lang="en-US"/>
        </a:p>
      </dgm:t>
    </dgm:pt>
    <dgm:pt modelId="{DD0E015E-8802-497C-B48F-2685F59D2F73}">
      <dgm:prSet phldrT="[Text]" custT="1"/>
      <dgm:spPr>
        <a:ln>
          <a:solidFill>
            <a:srgbClr val="002060"/>
          </a:solidFill>
        </a:ln>
      </dgm:spPr>
      <dgm:t>
        <a:bodyPr/>
        <a:lstStyle/>
        <a:p>
          <a:pPr rtl="0"/>
          <a:r>
            <a:rPr kumimoji="0" lang="en-US" sz="1800" b="1" dirty="0">
              <a:solidFill>
                <a:srgbClr val="002060"/>
              </a:solidFill>
              <a:latin typeface="Calibri"/>
              <a:ea typeface="+mn-ea"/>
              <a:cs typeface="+mn-cs"/>
              <a:sym typeface="Symbol"/>
            </a:rPr>
            <a:t>Nitric</a:t>
          </a:r>
          <a:r>
            <a:rPr lang="en-US" sz="1800" b="1" baseline="0" dirty="0">
              <a:solidFill>
                <a:srgbClr val="002060"/>
              </a:solidFill>
              <a:sym typeface="Symbol"/>
            </a:rPr>
            <a:t> </a:t>
          </a:r>
          <a:r>
            <a:rPr kumimoji="0" lang="en-US" sz="1800" b="1" dirty="0">
              <a:solidFill>
                <a:srgbClr val="002060"/>
              </a:solidFill>
              <a:latin typeface="Calibri"/>
              <a:ea typeface="+mn-ea"/>
              <a:cs typeface="+mn-cs"/>
              <a:sym typeface="Symbol"/>
            </a:rPr>
            <a:t>oxide</a:t>
          </a:r>
          <a:endParaRPr lang="en-US" sz="1800" dirty="0"/>
        </a:p>
      </dgm:t>
    </dgm:pt>
    <dgm:pt modelId="{F042B259-B284-4048-BDDB-573C4BB4635B}" type="parTrans" cxnId="{B2900396-17BC-41BB-A079-7FF6D2346E0B}">
      <dgm:prSet/>
      <dgm:spPr>
        <a:ln>
          <a:solidFill>
            <a:srgbClr val="002060"/>
          </a:solidFill>
        </a:ln>
      </dgm:spPr>
      <dgm:t>
        <a:bodyPr/>
        <a:lstStyle/>
        <a:p>
          <a:endParaRPr lang="en-US"/>
        </a:p>
      </dgm:t>
    </dgm:pt>
    <dgm:pt modelId="{C8D2FBCF-1B4A-4654-84F4-4099460AC7A3}" type="sibTrans" cxnId="{B2900396-17BC-41BB-A079-7FF6D2346E0B}">
      <dgm:prSet/>
      <dgm:spPr/>
      <dgm:t>
        <a:bodyPr/>
        <a:lstStyle/>
        <a:p>
          <a:endParaRPr lang="en-US"/>
        </a:p>
      </dgm:t>
    </dgm:pt>
    <dgm:pt modelId="{FD8FF671-B9F5-4394-B930-B5F2958A00FD}" type="pres">
      <dgm:prSet presAssocID="{ED5B9224-A342-490F-B5A6-2A316A9B95C9}" presName="hierChild1" presStyleCnt="0">
        <dgm:presLayoutVars>
          <dgm:orgChart val="1"/>
          <dgm:chPref val="1"/>
          <dgm:dir/>
          <dgm:animOne val="branch"/>
          <dgm:animLvl val="lvl"/>
          <dgm:resizeHandles/>
        </dgm:presLayoutVars>
      </dgm:prSet>
      <dgm:spPr/>
      <dgm:t>
        <a:bodyPr/>
        <a:lstStyle/>
        <a:p>
          <a:endParaRPr lang="en-US"/>
        </a:p>
      </dgm:t>
    </dgm:pt>
    <dgm:pt modelId="{353CDD1B-0E70-4102-BCF3-FB45541AC5C1}" type="pres">
      <dgm:prSet presAssocID="{69E98A26-328D-4C7D-AC1F-8A0CF83051CE}" presName="hierRoot1" presStyleCnt="0">
        <dgm:presLayoutVars>
          <dgm:hierBranch val="init"/>
        </dgm:presLayoutVars>
      </dgm:prSet>
      <dgm:spPr/>
    </dgm:pt>
    <dgm:pt modelId="{CA9AFD02-DED4-4298-A567-E70A8B32550E}" type="pres">
      <dgm:prSet presAssocID="{69E98A26-328D-4C7D-AC1F-8A0CF83051CE}" presName="rootComposite1" presStyleCnt="0"/>
      <dgm:spPr/>
    </dgm:pt>
    <dgm:pt modelId="{D5DFB5B9-54F1-443F-BBCB-665C85EFDB1F}" type="pres">
      <dgm:prSet presAssocID="{69E98A26-328D-4C7D-AC1F-8A0CF83051CE}" presName="rootText1" presStyleLbl="node0" presStyleIdx="0" presStyleCnt="1">
        <dgm:presLayoutVars>
          <dgm:chPref val="3"/>
        </dgm:presLayoutVars>
      </dgm:prSet>
      <dgm:spPr/>
      <dgm:t>
        <a:bodyPr/>
        <a:lstStyle/>
        <a:p>
          <a:endParaRPr lang="en-US"/>
        </a:p>
      </dgm:t>
    </dgm:pt>
    <dgm:pt modelId="{A412579C-F04D-4D05-A9E4-1B7E1294F1EB}" type="pres">
      <dgm:prSet presAssocID="{69E98A26-328D-4C7D-AC1F-8A0CF83051CE}" presName="rootConnector1" presStyleLbl="node1" presStyleIdx="0" presStyleCnt="0"/>
      <dgm:spPr/>
      <dgm:t>
        <a:bodyPr/>
        <a:lstStyle/>
        <a:p>
          <a:endParaRPr lang="en-US"/>
        </a:p>
      </dgm:t>
    </dgm:pt>
    <dgm:pt modelId="{B857293E-3F97-490D-B302-6DEB29D78A2C}" type="pres">
      <dgm:prSet presAssocID="{69E98A26-328D-4C7D-AC1F-8A0CF83051CE}" presName="hierChild2" presStyleCnt="0"/>
      <dgm:spPr/>
    </dgm:pt>
    <dgm:pt modelId="{9B22761D-FE16-40FD-9104-942861BD7049}" type="pres">
      <dgm:prSet presAssocID="{7735514C-ACD8-4384-9661-5A2BA2D77EFC}" presName="Name37" presStyleLbl="parChTrans1D2" presStyleIdx="0" presStyleCnt="3"/>
      <dgm:spPr/>
      <dgm:t>
        <a:bodyPr/>
        <a:lstStyle/>
        <a:p>
          <a:endParaRPr lang="en-US"/>
        </a:p>
      </dgm:t>
    </dgm:pt>
    <dgm:pt modelId="{A17134EA-FC93-4D47-969E-23AE0C28FEFA}" type="pres">
      <dgm:prSet presAssocID="{5DFDEFC0-DDAD-459E-82AC-7084D3D3478C}" presName="hierRoot2" presStyleCnt="0">
        <dgm:presLayoutVars>
          <dgm:hierBranch val="init"/>
        </dgm:presLayoutVars>
      </dgm:prSet>
      <dgm:spPr/>
    </dgm:pt>
    <dgm:pt modelId="{390BE1E7-2042-452A-806A-9C56A142C6D2}" type="pres">
      <dgm:prSet presAssocID="{5DFDEFC0-DDAD-459E-82AC-7084D3D3478C}" presName="rootComposite" presStyleCnt="0"/>
      <dgm:spPr/>
    </dgm:pt>
    <dgm:pt modelId="{9BA307F4-9916-418D-8215-450C6DE48E09}" type="pres">
      <dgm:prSet presAssocID="{5DFDEFC0-DDAD-459E-82AC-7084D3D3478C}" presName="rootText" presStyleLbl="node2" presStyleIdx="0" presStyleCnt="2">
        <dgm:presLayoutVars>
          <dgm:chPref val="3"/>
        </dgm:presLayoutVars>
      </dgm:prSet>
      <dgm:spPr/>
      <dgm:t>
        <a:bodyPr/>
        <a:lstStyle/>
        <a:p>
          <a:endParaRPr lang="en-US"/>
        </a:p>
      </dgm:t>
    </dgm:pt>
    <dgm:pt modelId="{D4D722E6-C9F5-4D55-A75B-FEF6D94318F2}" type="pres">
      <dgm:prSet presAssocID="{5DFDEFC0-DDAD-459E-82AC-7084D3D3478C}" presName="rootConnector" presStyleLbl="node2" presStyleIdx="0" presStyleCnt="2"/>
      <dgm:spPr/>
      <dgm:t>
        <a:bodyPr/>
        <a:lstStyle/>
        <a:p>
          <a:endParaRPr lang="en-US"/>
        </a:p>
      </dgm:t>
    </dgm:pt>
    <dgm:pt modelId="{B7AF7B1B-7CB1-4AEA-9F64-33A7BC0771BF}" type="pres">
      <dgm:prSet presAssocID="{5DFDEFC0-DDAD-459E-82AC-7084D3D3478C}" presName="hierChild4" presStyleCnt="0"/>
      <dgm:spPr/>
    </dgm:pt>
    <dgm:pt modelId="{21FAEA4B-2C5A-4FBF-9AD5-3F6635B9CFA1}" type="pres">
      <dgm:prSet presAssocID="{5DFDEFC0-DDAD-459E-82AC-7084D3D3478C}" presName="hierChild5" presStyleCnt="0"/>
      <dgm:spPr/>
    </dgm:pt>
    <dgm:pt modelId="{A9785B58-CFAA-4582-851E-6DAF684B4C26}" type="pres">
      <dgm:prSet presAssocID="{F042B259-B284-4048-BDDB-573C4BB4635B}" presName="Name37" presStyleLbl="parChTrans1D2" presStyleIdx="1" presStyleCnt="3"/>
      <dgm:spPr/>
      <dgm:t>
        <a:bodyPr/>
        <a:lstStyle/>
        <a:p>
          <a:endParaRPr lang="en-US"/>
        </a:p>
      </dgm:t>
    </dgm:pt>
    <dgm:pt modelId="{FAB8CD40-E4BC-4B2C-9938-6DD446DE0E33}" type="pres">
      <dgm:prSet presAssocID="{DD0E015E-8802-497C-B48F-2685F59D2F73}" presName="hierRoot2" presStyleCnt="0">
        <dgm:presLayoutVars>
          <dgm:hierBranch val="init"/>
        </dgm:presLayoutVars>
      </dgm:prSet>
      <dgm:spPr/>
    </dgm:pt>
    <dgm:pt modelId="{02FA95D4-D5C9-4CB2-AC7D-74D8CB854D14}" type="pres">
      <dgm:prSet presAssocID="{DD0E015E-8802-497C-B48F-2685F59D2F73}" presName="rootComposite" presStyleCnt="0"/>
      <dgm:spPr/>
    </dgm:pt>
    <dgm:pt modelId="{605E9B23-865D-4266-8372-738857491CF4}" type="pres">
      <dgm:prSet presAssocID="{DD0E015E-8802-497C-B48F-2685F59D2F73}" presName="rootText" presStyleLbl="node2" presStyleIdx="1" presStyleCnt="2">
        <dgm:presLayoutVars>
          <dgm:chPref val="3"/>
        </dgm:presLayoutVars>
      </dgm:prSet>
      <dgm:spPr/>
      <dgm:t>
        <a:bodyPr/>
        <a:lstStyle/>
        <a:p>
          <a:endParaRPr lang="en-US"/>
        </a:p>
      </dgm:t>
    </dgm:pt>
    <dgm:pt modelId="{017FC385-1C23-4C43-B429-03258BD0DC66}" type="pres">
      <dgm:prSet presAssocID="{DD0E015E-8802-497C-B48F-2685F59D2F73}" presName="rootConnector" presStyleLbl="node2" presStyleIdx="1" presStyleCnt="2"/>
      <dgm:spPr/>
      <dgm:t>
        <a:bodyPr/>
        <a:lstStyle/>
        <a:p>
          <a:endParaRPr lang="en-US"/>
        </a:p>
      </dgm:t>
    </dgm:pt>
    <dgm:pt modelId="{2FE949BC-D7AF-448F-8260-B025EE7A779F}" type="pres">
      <dgm:prSet presAssocID="{DD0E015E-8802-497C-B48F-2685F59D2F73}" presName="hierChild4" presStyleCnt="0"/>
      <dgm:spPr/>
    </dgm:pt>
    <dgm:pt modelId="{36F5F202-4E5C-45C8-800B-83A9252452B8}" type="pres">
      <dgm:prSet presAssocID="{DD0E015E-8802-497C-B48F-2685F59D2F73}" presName="hierChild5" presStyleCnt="0"/>
      <dgm:spPr/>
    </dgm:pt>
    <dgm:pt modelId="{6C63288B-C5C5-4E9C-BED1-936175E0F4CA}" type="pres">
      <dgm:prSet presAssocID="{69E98A26-328D-4C7D-AC1F-8A0CF83051CE}" presName="hierChild3" presStyleCnt="0"/>
      <dgm:spPr/>
    </dgm:pt>
    <dgm:pt modelId="{F6D1CB01-C1B0-4F63-8877-4F92574B7858}" type="pres">
      <dgm:prSet presAssocID="{D8AA7114-5DEE-4F25-8175-51AFD99EDE2B}" presName="Name111" presStyleLbl="parChTrans1D2" presStyleIdx="2" presStyleCnt="3"/>
      <dgm:spPr/>
      <dgm:t>
        <a:bodyPr/>
        <a:lstStyle/>
        <a:p>
          <a:endParaRPr lang="en-US"/>
        </a:p>
      </dgm:t>
    </dgm:pt>
    <dgm:pt modelId="{DBE3A0F3-6C9C-4249-8552-F0B734A1D5DA}" type="pres">
      <dgm:prSet presAssocID="{6991823A-B987-404A-B95D-3636A3A6AEDF}" presName="hierRoot3" presStyleCnt="0">
        <dgm:presLayoutVars>
          <dgm:hierBranch val="init"/>
        </dgm:presLayoutVars>
      </dgm:prSet>
      <dgm:spPr/>
    </dgm:pt>
    <dgm:pt modelId="{286CF314-27B4-4C9F-92CA-82AE5DD706F2}" type="pres">
      <dgm:prSet presAssocID="{6991823A-B987-404A-B95D-3636A3A6AEDF}" presName="rootComposite3" presStyleCnt="0"/>
      <dgm:spPr/>
    </dgm:pt>
    <dgm:pt modelId="{35FCF01D-24A5-4EAC-AFAE-7EB1B0C7F812}" type="pres">
      <dgm:prSet presAssocID="{6991823A-B987-404A-B95D-3636A3A6AEDF}" presName="rootText3" presStyleLbl="asst1" presStyleIdx="0" presStyleCnt="1">
        <dgm:presLayoutVars>
          <dgm:chPref val="3"/>
        </dgm:presLayoutVars>
      </dgm:prSet>
      <dgm:spPr/>
      <dgm:t>
        <a:bodyPr/>
        <a:lstStyle/>
        <a:p>
          <a:endParaRPr lang="en-US"/>
        </a:p>
      </dgm:t>
    </dgm:pt>
    <dgm:pt modelId="{9E0B4395-B07D-4423-A37B-4D28B5082B62}" type="pres">
      <dgm:prSet presAssocID="{6991823A-B987-404A-B95D-3636A3A6AEDF}" presName="rootConnector3" presStyleLbl="asst1" presStyleIdx="0" presStyleCnt="1"/>
      <dgm:spPr/>
      <dgm:t>
        <a:bodyPr/>
        <a:lstStyle/>
        <a:p>
          <a:endParaRPr lang="en-US"/>
        </a:p>
      </dgm:t>
    </dgm:pt>
    <dgm:pt modelId="{C8600497-1783-4B08-BA2E-1205BC1B12E2}" type="pres">
      <dgm:prSet presAssocID="{6991823A-B987-404A-B95D-3636A3A6AEDF}" presName="hierChild6" presStyleCnt="0"/>
      <dgm:spPr/>
    </dgm:pt>
    <dgm:pt modelId="{4CD4E7DC-BE1B-4D04-9FA0-A4349849FB4F}" type="pres">
      <dgm:prSet presAssocID="{6991823A-B987-404A-B95D-3636A3A6AEDF}" presName="hierChild7" presStyleCnt="0"/>
      <dgm:spPr/>
    </dgm:pt>
  </dgm:ptLst>
  <dgm:cxnLst>
    <dgm:cxn modelId="{5BA38987-EDA5-0240-906A-EC14522DEA44}" type="presOf" srcId="{69E98A26-328D-4C7D-AC1F-8A0CF83051CE}" destId="{A412579C-F04D-4D05-A9E4-1B7E1294F1EB}" srcOrd="1" destOrd="0" presId="urn:microsoft.com/office/officeart/2005/8/layout/orgChart1"/>
    <dgm:cxn modelId="{71122153-7B5F-4394-A85F-CB22FAA38682}" srcId="{69E98A26-328D-4C7D-AC1F-8A0CF83051CE}" destId="{6991823A-B987-404A-B95D-3636A3A6AEDF}" srcOrd="0" destOrd="0" parTransId="{D8AA7114-5DEE-4F25-8175-51AFD99EDE2B}" sibTransId="{065A73C2-AF8A-4186-8106-671D1FE568E5}"/>
    <dgm:cxn modelId="{C6D21D4A-2FB8-EC46-B1DC-88236D849903}" type="presOf" srcId="{5DFDEFC0-DDAD-459E-82AC-7084D3D3478C}" destId="{D4D722E6-C9F5-4D55-A75B-FEF6D94318F2}" srcOrd="1" destOrd="0" presId="urn:microsoft.com/office/officeart/2005/8/layout/orgChart1"/>
    <dgm:cxn modelId="{97774592-A17F-AC40-B3B7-17233951C0EB}" type="presOf" srcId="{6991823A-B987-404A-B95D-3636A3A6AEDF}" destId="{9E0B4395-B07D-4423-A37B-4D28B5082B62}" srcOrd="1" destOrd="0" presId="urn:microsoft.com/office/officeart/2005/8/layout/orgChart1"/>
    <dgm:cxn modelId="{D425769E-1287-1F4D-BB81-608BC1445DFA}" type="presOf" srcId="{DD0E015E-8802-497C-B48F-2685F59D2F73}" destId="{605E9B23-865D-4266-8372-738857491CF4}" srcOrd="0" destOrd="0" presId="urn:microsoft.com/office/officeart/2005/8/layout/orgChart1"/>
    <dgm:cxn modelId="{3F784804-F8E3-604F-B2BE-3A977843E9B1}" type="presOf" srcId="{F042B259-B284-4048-BDDB-573C4BB4635B}" destId="{A9785B58-CFAA-4582-851E-6DAF684B4C26}" srcOrd="0" destOrd="0" presId="urn:microsoft.com/office/officeart/2005/8/layout/orgChart1"/>
    <dgm:cxn modelId="{75261B4C-1E25-46B4-8BA2-48D73CBC787F}" srcId="{ED5B9224-A342-490F-B5A6-2A316A9B95C9}" destId="{69E98A26-328D-4C7D-AC1F-8A0CF83051CE}" srcOrd="0" destOrd="0" parTransId="{0C407392-C8F8-475A-A493-4A3013B9640F}" sibTransId="{85369D7C-2350-4B13-8383-27A9A61F2ECA}"/>
    <dgm:cxn modelId="{3B63B3BD-9529-7A46-9234-F6B394D1153F}" type="presOf" srcId="{69E98A26-328D-4C7D-AC1F-8A0CF83051CE}" destId="{D5DFB5B9-54F1-443F-BBCB-665C85EFDB1F}" srcOrd="0" destOrd="0" presId="urn:microsoft.com/office/officeart/2005/8/layout/orgChart1"/>
    <dgm:cxn modelId="{EEC9B008-EEFD-3E4E-9893-46691DB6E9D0}" type="presOf" srcId="{DD0E015E-8802-497C-B48F-2685F59D2F73}" destId="{017FC385-1C23-4C43-B429-03258BD0DC66}" srcOrd="1" destOrd="0" presId="urn:microsoft.com/office/officeart/2005/8/layout/orgChart1"/>
    <dgm:cxn modelId="{34BE34D7-8BE4-9441-8A25-A1D30268F374}" type="presOf" srcId="{7735514C-ACD8-4384-9661-5A2BA2D77EFC}" destId="{9B22761D-FE16-40FD-9104-942861BD7049}" srcOrd="0" destOrd="0" presId="urn:microsoft.com/office/officeart/2005/8/layout/orgChart1"/>
    <dgm:cxn modelId="{F7AB8FB9-D088-764B-9DF2-0406BC025FC4}" type="presOf" srcId="{ED5B9224-A342-490F-B5A6-2A316A9B95C9}" destId="{FD8FF671-B9F5-4394-B930-B5F2958A00FD}" srcOrd="0" destOrd="0" presId="urn:microsoft.com/office/officeart/2005/8/layout/orgChart1"/>
    <dgm:cxn modelId="{B2900396-17BC-41BB-A079-7FF6D2346E0B}" srcId="{69E98A26-328D-4C7D-AC1F-8A0CF83051CE}" destId="{DD0E015E-8802-497C-B48F-2685F59D2F73}" srcOrd="2" destOrd="0" parTransId="{F042B259-B284-4048-BDDB-573C4BB4635B}" sibTransId="{C8D2FBCF-1B4A-4654-84F4-4099460AC7A3}"/>
    <dgm:cxn modelId="{8006C861-F147-C745-B57F-1CDDFFAF70BA}" type="presOf" srcId="{6991823A-B987-404A-B95D-3636A3A6AEDF}" destId="{35FCF01D-24A5-4EAC-AFAE-7EB1B0C7F812}" srcOrd="0" destOrd="0" presId="urn:microsoft.com/office/officeart/2005/8/layout/orgChart1"/>
    <dgm:cxn modelId="{79FEECC5-A702-4CE5-865C-6D88977AD6DD}" srcId="{69E98A26-328D-4C7D-AC1F-8A0CF83051CE}" destId="{5DFDEFC0-DDAD-459E-82AC-7084D3D3478C}" srcOrd="1" destOrd="0" parTransId="{7735514C-ACD8-4384-9661-5A2BA2D77EFC}" sibTransId="{6009042A-DE7F-4609-B8C3-4C40774538C1}"/>
    <dgm:cxn modelId="{F4AC430D-F99E-4244-BB51-85BE0774DE08}" type="presOf" srcId="{D8AA7114-5DEE-4F25-8175-51AFD99EDE2B}" destId="{F6D1CB01-C1B0-4F63-8877-4F92574B7858}" srcOrd="0" destOrd="0" presId="urn:microsoft.com/office/officeart/2005/8/layout/orgChart1"/>
    <dgm:cxn modelId="{BB14597C-AD9C-534F-9B3E-1793697DC459}" type="presOf" srcId="{5DFDEFC0-DDAD-459E-82AC-7084D3D3478C}" destId="{9BA307F4-9916-418D-8215-450C6DE48E09}" srcOrd="0" destOrd="0" presId="urn:microsoft.com/office/officeart/2005/8/layout/orgChart1"/>
    <dgm:cxn modelId="{69E6C60C-5E06-9541-8399-D0621FDD02F5}" type="presParOf" srcId="{FD8FF671-B9F5-4394-B930-B5F2958A00FD}" destId="{353CDD1B-0E70-4102-BCF3-FB45541AC5C1}" srcOrd="0" destOrd="0" presId="urn:microsoft.com/office/officeart/2005/8/layout/orgChart1"/>
    <dgm:cxn modelId="{03439037-9A38-C345-86A3-01CBA39FDDFF}" type="presParOf" srcId="{353CDD1B-0E70-4102-BCF3-FB45541AC5C1}" destId="{CA9AFD02-DED4-4298-A567-E70A8B32550E}" srcOrd="0" destOrd="0" presId="urn:microsoft.com/office/officeart/2005/8/layout/orgChart1"/>
    <dgm:cxn modelId="{D7B39C39-9D91-BF4A-A539-7005B9067BBD}" type="presParOf" srcId="{CA9AFD02-DED4-4298-A567-E70A8B32550E}" destId="{D5DFB5B9-54F1-443F-BBCB-665C85EFDB1F}" srcOrd="0" destOrd="0" presId="urn:microsoft.com/office/officeart/2005/8/layout/orgChart1"/>
    <dgm:cxn modelId="{A1252D68-2122-624E-BCAB-5DB15CE66B3C}" type="presParOf" srcId="{CA9AFD02-DED4-4298-A567-E70A8B32550E}" destId="{A412579C-F04D-4D05-A9E4-1B7E1294F1EB}" srcOrd="1" destOrd="0" presId="urn:microsoft.com/office/officeart/2005/8/layout/orgChart1"/>
    <dgm:cxn modelId="{E78078CD-5D15-DA48-9EEF-54074E547F77}" type="presParOf" srcId="{353CDD1B-0E70-4102-BCF3-FB45541AC5C1}" destId="{B857293E-3F97-490D-B302-6DEB29D78A2C}" srcOrd="1" destOrd="0" presId="urn:microsoft.com/office/officeart/2005/8/layout/orgChart1"/>
    <dgm:cxn modelId="{90B5369E-CA74-0249-A967-EE3C7612CB0E}" type="presParOf" srcId="{B857293E-3F97-490D-B302-6DEB29D78A2C}" destId="{9B22761D-FE16-40FD-9104-942861BD7049}" srcOrd="0" destOrd="0" presId="urn:microsoft.com/office/officeart/2005/8/layout/orgChart1"/>
    <dgm:cxn modelId="{B9D8AAE4-5CA8-F34E-9279-349EA4D498C8}" type="presParOf" srcId="{B857293E-3F97-490D-B302-6DEB29D78A2C}" destId="{A17134EA-FC93-4D47-969E-23AE0C28FEFA}" srcOrd="1" destOrd="0" presId="urn:microsoft.com/office/officeart/2005/8/layout/orgChart1"/>
    <dgm:cxn modelId="{6915D1C9-565D-DD44-9CA4-3E68504B6D4F}" type="presParOf" srcId="{A17134EA-FC93-4D47-969E-23AE0C28FEFA}" destId="{390BE1E7-2042-452A-806A-9C56A142C6D2}" srcOrd="0" destOrd="0" presId="urn:microsoft.com/office/officeart/2005/8/layout/orgChart1"/>
    <dgm:cxn modelId="{5BD15D44-39D4-4845-9EF5-5B494D235DDE}" type="presParOf" srcId="{390BE1E7-2042-452A-806A-9C56A142C6D2}" destId="{9BA307F4-9916-418D-8215-450C6DE48E09}" srcOrd="0" destOrd="0" presId="urn:microsoft.com/office/officeart/2005/8/layout/orgChart1"/>
    <dgm:cxn modelId="{C1C41135-88E4-4F45-A13F-D36C9BBA9AF5}" type="presParOf" srcId="{390BE1E7-2042-452A-806A-9C56A142C6D2}" destId="{D4D722E6-C9F5-4D55-A75B-FEF6D94318F2}" srcOrd="1" destOrd="0" presId="urn:microsoft.com/office/officeart/2005/8/layout/orgChart1"/>
    <dgm:cxn modelId="{4E06EA5D-0969-A44B-9EF2-7F432658BE55}" type="presParOf" srcId="{A17134EA-FC93-4D47-969E-23AE0C28FEFA}" destId="{B7AF7B1B-7CB1-4AEA-9F64-33A7BC0771BF}" srcOrd="1" destOrd="0" presId="urn:microsoft.com/office/officeart/2005/8/layout/orgChart1"/>
    <dgm:cxn modelId="{B3B3D6EF-9BA2-3149-B504-D5BD89FDEDD5}" type="presParOf" srcId="{A17134EA-FC93-4D47-969E-23AE0C28FEFA}" destId="{21FAEA4B-2C5A-4FBF-9AD5-3F6635B9CFA1}" srcOrd="2" destOrd="0" presId="urn:microsoft.com/office/officeart/2005/8/layout/orgChart1"/>
    <dgm:cxn modelId="{E2C6DD62-4706-CE4D-BE28-AD39D4026035}" type="presParOf" srcId="{B857293E-3F97-490D-B302-6DEB29D78A2C}" destId="{A9785B58-CFAA-4582-851E-6DAF684B4C26}" srcOrd="2" destOrd="0" presId="urn:microsoft.com/office/officeart/2005/8/layout/orgChart1"/>
    <dgm:cxn modelId="{0BD1C244-D7E2-D147-B22F-81799E11B234}" type="presParOf" srcId="{B857293E-3F97-490D-B302-6DEB29D78A2C}" destId="{FAB8CD40-E4BC-4B2C-9938-6DD446DE0E33}" srcOrd="3" destOrd="0" presId="urn:microsoft.com/office/officeart/2005/8/layout/orgChart1"/>
    <dgm:cxn modelId="{D3779FC6-87A8-114D-9195-8421BB0B1CC4}" type="presParOf" srcId="{FAB8CD40-E4BC-4B2C-9938-6DD446DE0E33}" destId="{02FA95D4-D5C9-4CB2-AC7D-74D8CB854D14}" srcOrd="0" destOrd="0" presId="urn:microsoft.com/office/officeart/2005/8/layout/orgChart1"/>
    <dgm:cxn modelId="{1324A1A3-713F-A541-8C16-A4B69B1E009C}" type="presParOf" srcId="{02FA95D4-D5C9-4CB2-AC7D-74D8CB854D14}" destId="{605E9B23-865D-4266-8372-738857491CF4}" srcOrd="0" destOrd="0" presId="urn:microsoft.com/office/officeart/2005/8/layout/orgChart1"/>
    <dgm:cxn modelId="{E7B001EF-30BD-3F41-98CB-9632ABA61F3C}" type="presParOf" srcId="{02FA95D4-D5C9-4CB2-AC7D-74D8CB854D14}" destId="{017FC385-1C23-4C43-B429-03258BD0DC66}" srcOrd="1" destOrd="0" presId="urn:microsoft.com/office/officeart/2005/8/layout/orgChart1"/>
    <dgm:cxn modelId="{C9F1F4F7-0726-B641-BB6D-F413EB8192A6}" type="presParOf" srcId="{FAB8CD40-E4BC-4B2C-9938-6DD446DE0E33}" destId="{2FE949BC-D7AF-448F-8260-B025EE7A779F}" srcOrd="1" destOrd="0" presId="urn:microsoft.com/office/officeart/2005/8/layout/orgChart1"/>
    <dgm:cxn modelId="{F26241A1-F90A-8B44-B50A-56A9E05521D5}" type="presParOf" srcId="{FAB8CD40-E4BC-4B2C-9938-6DD446DE0E33}" destId="{36F5F202-4E5C-45C8-800B-83A9252452B8}" srcOrd="2" destOrd="0" presId="urn:microsoft.com/office/officeart/2005/8/layout/orgChart1"/>
    <dgm:cxn modelId="{87824221-5815-5542-8817-302FDAB2C716}" type="presParOf" srcId="{353CDD1B-0E70-4102-BCF3-FB45541AC5C1}" destId="{6C63288B-C5C5-4E9C-BED1-936175E0F4CA}" srcOrd="2" destOrd="0" presId="urn:microsoft.com/office/officeart/2005/8/layout/orgChart1"/>
    <dgm:cxn modelId="{241CA1A6-37EB-0D4A-A9AF-3486B8E541BC}" type="presParOf" srcId="{6C63288B-C5C5-4E9C-BED1-936175E0F4CA}" destId="{F6D1CB01-C1B0-4F63-8877-4F92574B7858}" srcOrd="0" destOrd="0" presId="urn:microsoft.com/office/officeart/2005/8/layout/orgChart1"/>
    <dgm:cxn modelId="{D0CBD8E8-8A7F-5841-8A26-63E60AB50BA4}" type="presParOf" srcId="{6C63288B-C5C5-4E9C-BED1-936175E0F4CA}" destId="{DBE3A0F3-6C9C-4249-8552-F0B734A1D5DA}" srcOrd="1" destOrd="0" presId="urn:microsoft.com/office/officeart/2005/8/layout/orgChart1"/>
    <dgm:cxn modelId="{EAED9B09-14E9-4A49-86F4-FD0CC99886CA}" type="presParOf" srcId="{DBE3A0F3-6C9C-4249-8552-F0B734A1D5DA}" destId="{286CF314-27B4-4C9F-92CA-82AE5DD706F2}" srcOrd="0" destOrd="0" presId="urn:microsoft.com/office/officeart/2005/8/layout/orgChart1"/>
    <dgm:cxn modelId="{CA38BDA8-8A8C-E046-9A2A-3B5051D22F84}" type="presParOf" srcId="{286CF314-27B4-4C9F-92CA-82AE5DD706F2}" destId="{35FCF01D-24A5-4EAC-AFAE-7EB1B0C7F812}" srcOrd="0" destOrd="0" presId="urn:microsoft.com/office/officeart/2005/8/layout/orgChart1"/>
    <dgm:cxn modelId="{DAF5C253-A249-A64C-9D51-96B908E1B5B1}" type="presParOf" srcId="{286CF314-27B4-4C9F-92CA-82AE5DD706F2}" destId="{9E0B4395-B07D-4423-A37B-4D28B5082B62}" srcOrd="1" destOrd="0" presId="urn:microsoft.com/office/officeart/2005/8/layout/orgChart1"/>
    <dgm:cxn modelId="{F6302AA9-5255-1140-A5AF-0ABC236AAB37}" type="presParOf" srcId="{DBE3A0F3-6C9C-4249-8552-F0B734A1D5DA}" destId="{C8600497-1783-4B08-BA2E-1205BC1B12E2}" srcOrd="1" destOrd="0" presId="urn:microsoft.com/office/officeart/2005/8/layout/orgChart1"/>
    <dgm:cxn modelId="{00CA747A-9E67-1640-9164-DE7546C22236}" type="presParOf" srcId="{DBE3A0F3-6C9C-4249-8552-F0B734A1D5DA}" destId="{4CD4E7DC-BE1B-4D04-9FA0-A4349849FB4F}" srcOrd="2" destOrd="0" presId="urn:microsoft.com/office/officeart/2005/8/layout/orgChar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E3DF229-9F39-4452-A8A7-D47708AE07B9}"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86708AC2-EB41-4632-9199-054EB499AD67}">
      <dgm:prSet phldrT="[Text]"/>
      <dgm:spPr>
        <a:ln>
          <a:solidFill>
            <a:srgbClr val="002060"/>
          </a:solidFill>
        </a:ln>
      </dgm:spPr>
      <dgm:t>
        <a:bodyPr/>
        <a:lstStyle/>
        <a:p>
          <a:pPr rtl="0"/>
          <a:r>
            <a:rPr lang="en-US" b="1" dirty="0"/>
            <a:t>II.</a:t>
          </a:r>
          <a:r>
            <a:rPr lang="en-US" b="1" baseline="0" dirty="0"/>
            <a:t> Hormones that bind to cell surface receptors</a:t>
          </a:r>
          <a:endParaRPr lang="en-US" dirty="0"/>
        </a:p>
      </dgm:t>
    </dgm:pt>
    <dgm:pt modelId="{ADFCCFCD-4C60-4A17-848B-827A1212B8F2}" type="parTrans" cxnId="{5ACB3DEE-EDA7-4C78-B941-92F91D9D35F0}">
      <dgm:prSet/>
      <dgm:spPr/>
      <dgm:t>
        <a:bodyPr/>
        <a:lstStyle/>
        <a:p>
          <a:endParaRPr lang="en-US"/>
        </a:p>
      </dgm:t>
    </dgm:pt>
    <dgm:pt modelId="{694B98EF-68F8-417B-9FBE-852D2D60785E}" type="sibTrans" cxnId="{5ACB3DEE-EDA7-4C78-B941-92F91D9D35F0}">
      <dgm:prSet/>
      <dgm:spPr/>
      <dgm:t>
        <a:bodyPr/>
        <a:lstStyle/>
        <a:p>
          <a:endParaRPr lang="en-US"/>
        </a:p>
      </dgm:t>
    </dgm:pt>
    <dgm:pt modelId="{CD36923D-6D58-4DAB-80F3-804B4EBAA441}" type="asst">
      <dgm:prSet phldrT="[Text]"/>
      <dgm:spPr>
        <a:ln>
          <a:solidFill>
            <a:srgbClr val="002060"/>
          </a:solidFill>
        </a:ln>
      </dgm:spPr>
      <dgm:t>
        <a:bodyPr/>
        <a:lstStyle/>
        <a:p>
          <a:pPr rtl="0"/>
          <a:r>
            <a:rPr lang="en-US" b="0" baseline="0" dirty="0"/>
            <a:t>C. The second messenger is calcium or phosphatidylinositol (or both)</a:t>
          </a:r>
          <a:endParaRPr lang="en-US" b="0" dirty="0"/>
        </a:p>
      </dgm:t>
    </dgm:pt>
    <dgm:pt modelId="{4B1FFAB9-6E27-4984-A00F-0EE4CD2DE138}" type="parTrans" cxnId="{4CD5CD44-099A-4BEE-95E0-22E1A11CB272}">
      <dgm:prSet/>
      <dgm:spPr>
        <a:ln>
          <a:solidFill>
            <a:srgbClr val="002060"/>
          </a:solidFill>
        </a:ln>
      </dgm:spPr>
      <dgm:t>
        <a:bodyPr/>
        <a:lstStyle/>
        <a:p>
          <a:endParaRPr lang="en-US"/>
        </a:p>
      </dgm:t>
    </dgm:pt>
    <dgm:pt modelId="{7D358FCE-6435-49A6-AF75-912F9084218D}" type="sibTrans" cxnId="{4CD5CD44-099A-4BEE-95E0-22E1A11CB272}">
      <dgm:prSet/>
      <dgm:spPr/>
      <dgm:t>
        <a:bodyPr/>
        <a:lstStyle/>
        <a:p>
          <a:endParaRPr lang="en-US"/>
        </a:p>
      </dgm:t>
    </dgm:pt>
    <dgm:pt modelId="{F2D74B26-4266-433C-B6F8-DE2A6024299B}">
      <dgm:prSet phldrT="[Text]"/>
      <dgm:spPr>
        <a:ln>
          <a:solidFill>
            <a:srgbClr val="002060"/>
          </a:solidFill>
        </a:ln>
      </dgm:spPr>
      <dgm:t>
        <a:bodyPr/>
        <a:lstStyle/>
        <a:p>
          <a:pPr rtl="0"/>
          <a:r>
            <a:rPr lang="en-US" b="1" dirty="0">
              <a:solidFill>
                <a:srgbClr val="002060"/>
              </a:solidFill>
              <a:latin typeface="Calibri"/>
            </a:rPr>
            <a:t>Acetylcholine (muscarinic</a:t>
          </a:r>
          <a:r>
            <a:rPr lang="en-US" b="1" baseline="0" dirty="0">
              <a:solidFill>
                <a:srgbClr val="002060"/>
              </a:solidFill>
              <a:latin typeface="Calibri"/>
            </a:rPr>
            <a:t>)</a:t>
          </a:r>
          <a:endParaRPr lang="en-US" dirty="0"/>
        </a:p>
      </dgm:t>
    </dgm:pt>
    <dgm:pt modelId="{4DD8455F-B14B-41D8-9EA5-08BC11D8D08D}" type="parTrans" cxnId="{0A049452-3E96-4B58-8A73-55E0593EEE44}">
      <dgm:prSet/>
      <dgm:spPr>
        <a:ln>
          <a:solidFill>
            <a:srgbClr val="002060"/>
          </a:solidFill>
        </a:ln>
      </dgm:spPr>
      <dgm:t>
        <a:bodyPr/>
        <a:lstStyle/>
        <a:p>
          <a:endParaRPr lang="en-US"/>
        </a:p>
      </dgm:t>
    </dgm:pt>
    <dgm:pt modelId="{56BF9808-83EA-46B3-81D3-496C16065C39}" type="sibTrans" cxnId="{0A049452-3E96-4B58-8A73-55E0593EEE44}">
      <dgm:prSet/>
      <dgm:spPr/>
      <dgm:t>
        <a:bodyPr/>
        <a:lstStyle/>
        <a:p>
          <a:endParaRPr lang="en-US"/>
        </a:p>
      </dgm:t>
    </dgm:pt>
    <dgm:pt modelId="{E082F981-620C-4475-8DB3-04BF1B3C4711}">
      <dgm:prSet phldrT="[Text]"/>
      <dgm:spPr>
        <a:ln>
          <a:solidFill>
            <a:srgbClr val="002060"/>
          </a:solidFill>
        </a:ln>
      </dgm:spPr>
      <dgm:t>
        <a:bodyPr/>
        <a:lstStyle/>
        <a:p>
          <a:pPr rtl="0"/>
          <a:r>
            <a:rPr lang="en-US" b="1" baseline="0" dirty="0">
              <a:solidFill>
                <a:srgbClr val="002060"/>
              </a:solidFill>
            </a:rPr>
            <a:t>Catecholamines</a:t>
          </a:r>
          <a:r>
            <a:rPr lang="en-US" b="1" baseline="0" dirty="0">
              <a:solidFill>
                <a:srgbClr val="0070C0"/>
              </a:solidFill>
            </a:rPr>
            <a:t> </a:t>
          </a:r>
        </a:p>
        <a:p>
          <a:pPr rtl="0"/>
          <a:r>
            <a:rPr lang="en-US" b="1" baseline="0" dirty="0">
              <a:solidFill>
                <a:srgbClr val="C00000"/>
              </a:solidFill>
            </a:rPr>
            <a:t>(</a:t>
          </a:r>
          <a:r>
            <a:rPr lang="el-GR" b="1" dirty="0">
              <a:solidFill>
                <a:srgbClr val="C00000"/>
              </a:solidFill>
              <a:latin typeface="+mn-lt"/>
            </a:rPr>
            <a:t>α</a:t>
          </a:r>
          <a:r>
            <a:rPr lang="en-US" b="1" baseline="-25000" dirty="0">
              <a:solidFill>
                <a:srgbClr val="C00000"/>
              </a:solidFill>
            </a:rPr>
            <a:t>1</a:t>
          </a:r>
          <a:r>
            <a:rPr lang="en-US" b="1" dirty="0">
              <a:solidFill>
                <a:srgbClr val="C00000"/>
              </a:solidFill>
            </a:rPr>
            <a:t>-</a:t>
          </a:r>
          <a:r>
            <a:rPr lang="en-US" b="1" baseline="0" dirty="0">
              <a:solidFill>
                <a:srgbClr val="C00000"/>
              </a:solidFill>
            </a:rPr>
            <a:t> </a:t>
          </a:r>
          <a:r>
            <a:rPr lang="en-US" b="1" dirty="0">
              <a:solidFill>
                <a:srgbClr val="C00000"/>
              </a:solidFill>
            </a:rPr>
            <a:t>Adrenergic</a:t>
          </a:r>
          <a:r>
            <a:rPr lang="en-US" b="1" baseline="0" dirty="0">
              <a:solidFill>
                <a:srgbClr val="C00000"/>
              </a:solidFill>
            </a:rPr>
            <a:t>)</a:t>
          </a:r>
          <a:endParaRPr lang="en-US" dirty="0"/>
        </a:p>
      </dgm:t>
    </dgm:pt>
    <dgm:pt modelId="{935ED2A7-0A60-41F6-83DE-D119D00CADA0}" type="parTrans" cxnId="{CC830470-E11D-4A99-A0C7-55383CE8FACB}">
      <dgm:prSet/>
      <dgm:spPr>
        <a:ln>
          <a:solidFill>
            <a:srgbClr val="002060"/>
          </a:solidFill>
        </a:ln>
      </dgm:spPr>
      <dgm:t>
        <a:bodyPr/>
        <a:lstStyle/>
        <a:p>
          <a:endParaRPr lang="en-US"/>
        </a:p>
      </dgm:t>
    </dgm:pt>
    <dgm:pt modelId="{A2290A68-E759-48FA-BF2C-A506A1ABD12A}" type="sibTrans" cxnId="{CC830470-E11D-4A99-A0C7-55383CE8FACB}">
      <dgm:prSet/>
      <dgm:spPr/>
      <dgm:t>
        <a:bodyPr/>
        <a:lstStyle/>
        <a:p>
          <a:endParaRPr lang="en-US"/>
        </a:p>
      </dgm:t>
    </dgm:pt>
    <dgm:pt modelId="{47B01FD6-18F5-47B9-B5C8-3B290A453895}">
      <dgm:prSet phldrT="[Text]"/>
      <dgm:spPr>
        <a:ln>
          <a:solidFill>
            <a:srgbClr val="002060"/>
          </a:solidFill>
        </a:ln>
      </dgm:spPr>
      <dgm:t>
        <a:bodyPr/>
        <a:lstStyle/>
        <a:p>
          <a:pPr rtl="0"/>
          <a:r>
            <a:rPr lang="en-US" b="1" baseline="0" dirty="0">
              <a:solidFill>
                <a:srgbClr val="002060"/>
              </a:solidFill>
            </a:rPr>
            <a:t>Angiotensin II</a:t>
          </a:r>
          <a:endParaRPr lang="en-US" dirty="0"/>
        </a:p>
      </dgm:t>
    </dgm:pt>
    <dgm:pt modelId="{475EE2D6-0C86-4963-8FD0-6A64223000F2}" type="parTrans" cxnId="{A4DEC4F7-77E9-49AA-9213-0C881ACD2AAA}">
      <dgm:prSet/>
      <dgm:spPr>
        <a:ln>
          <a:solidFill>
            <a:srgbClr val="002060"/>
          </a:solidFill>
        </a:ln>
      </dgm:spPr>
      <dgm:t>
        <a:bodyPr/>
        <a:lstStyle/>
        <a:p>
          <a:endParaRPr lang="en-US"/>
        </a:p>
      </dgm:t>
    </dgm:pt>
    <dgm:pt modelId="{F89A8948-2CEE-42B0-82FA-F72BE36C7527}" type="sibTrans" cxnId="{A4DEC4F7-77E9-49AA-9213-0C881ACD2AAA}">
      <dgm:prSet/>
      <dgm:spPr/>
      <dgm:t>
        <a:bodyPr/>
        <a:lstStyle/>
        <a:p>
          <a:endParaRPr lang="en-US"/>
        </a:p>
      </dgm:t>
    </dgm:pt>
    <dgm:pt modelId="{F0A8B1A9-5A8C-4EB7-8B4B-CCAC4EBB4CCC}">
      <dgm:prSet/>
      <dgm:spPr>
        <a:ln>
          <a:solidFill>
            <a:srgbClr val="002060"/>
          </a:solidFill>
        </a:ln>
      </dgm:spPr>
      <dgm:t>
        <a:bodyPr/>
        <a:lstStyle/>
        <a:p>
          <a:pPr rtl="0"/>
          <a:r>
            <a:rPr lang="en-US" b="1" baseline="0" dirty="0">
              <a:solidFill>
                <a:srgbClr val="002060"/>
              </a:solidFill>
            </a:rPr>
            <a:t>ADH (vasopressin): Extra-renal V1-receptor</a:t>
          </a:r>
          <a:endParaRPr lang="en-US" dirty="0"/>
        </a:p>
      </dgm:t>
    </dgm:pt>
    <dgm:pt modelId="{3F66A6CC-8BB2-4A22-97E6-6C1893D2AC73}" type="parTrans" cxnId="{C4AFC400-C9B6-4AE6-9874-7EC2CC71CA2E}">
      <dgm:prSet/>
      <dgm:spPr>
        <a:ln>
          <a:solidFill>
            <a:srgbClr val="002060"/>
          </a:solidFill>
        </a:ln>
      </dgm:spPr>
      <dgm:t>
        <a:bodyPr/>
        <a:lstStyle/>
        <a:p>
          <a:endParaRPr lang="en-US"/>
        </a:p>
      </dgm:t>
    </dgm:pt>
    <dgm:pt modelId="{55AB23CD-7917-4D52-B6FD-B8FC5E4CDDE6}" type="sibTrans" cxnId="{C4AFC400-C9B6-4AE6-9874-7EC2CC71CA2E}">
      <dgm:prSet/>
      <dgm:spPr/>
      <dgm:t>
        <a:bodyPr/>
        <a:lstStyle/>
        <a:p>
          <a:endParaRPr lang="en-US"/>
        </a:p>
      </dgm:t>
    </dgm:pt>
    <dgm:pt modelId="{C637BF3F-90F0-4A8C-90A9-3A05FFABF551}" type="pres">
      <dgm:prSet presAssocID="{CE3DF229-9F39-4452-A8A7-D47708AE07B9}" presName="hierChild1" presStyleCnt="0">
        <dgm:presLayoutVars>
          <dgm:orgChart val="1"/>
          <dgm:chPref val="1"/>
          <dgm:dir/>
          <dgm:animOne val="branch"/>
          <dgm:animLvl val="lvl"/>
          <dgm:resizeHandles/>
        </dgm:presLayoutVars>
      </dgm:prSet>
      <dgm:spPr/>
      <dgm:t>
        <a:bodyPr/>
        <a:lstStyle/>
        <a:p>
          <a:endParaRPr lang="en-US"/>
        </a:p>
      </dgm:t>
    </dgm:pt>
    <dgm:pt modelId="{37A190C8-4780-458B-975D-2D77A509E0FD}" type="pres">
      <dgm:prSet presAssocID="{86708AC2-EB41-4632-9199-054EB499AD67}" presName="hierRoot1" presStyleCnt="0">
        <dgm:presLayoutVars>
          <dgm:hierBranch val="init"/>
        </dgm:presLayoutVars>
      </dgm:prSet>
      <dgm:spPr/>
    </dgm:pt>
    <dgm:pt modelId="{AF7E2FC1-3D26-4423-A92B-20DAAF443597}" type="pres">
      <dgm:prSet presAssocID="{86708AC2-EB41-4632-9199-054EB499AD67}" presName="rootComposite1" presStyleCnt="0"/>
      <dgm:spPr/>
    </dgm:pt>
    <dgm:pt modelId="{8BC46C3B-B322-434C-BDF0-FD57831C790B}" type="pres">
      <dgm:prSet presAssocID="{86708AC2-EB41-4632-9199-054EB499AD67}" presName="rootText1" presStyleLbl="node0" presStyleIdx="0" presStyleCnt="1">
        <dgm:presLayoutVars>
          <dgm:chPref val="3"/>
        </dgm:presLayoutVars>
      </dgm:prSet>
      <dgm:spPr/>
      <dgm:t>
        <a:bodyPr/>
        <a:lstStyle/>
        <a:p>
          <a:endParaRPr lang="en-US"/>
        </a:p>
      </dgm:t>
    </dgm:pt>
    <dgm:pt modelId="{A72CD2D8-9D54-4DE2-85B6-D15757FE388A}" type="pres">
      <dgm:prSet presAssocID="{86708AC2-EB41-4632-9199-054EB499AD67}" presName="rootConnector1" presStyleLbl="node1" presStyleIdx="0" presStyleCnt="0"/>
      <dgm:spPr/>
      <dgm:t>
        <a:bodyPr/>
        <a:lstStyle/>
        <a:p>
          <a:endParaRPr lang="en-US"/>
        </a:p>
      </dgm:t>
    </dgm:pt>
    <dgm:pt modelId="{61051F3E-B7E6-4EB7-9CCB-7BDC3C506D7F}" type="pres">
      <dgm:prSet presAssocID="{86708AC2-EB41-4632-9199-054EB499AD67}" presName="hierChild2" presStyleCnt="0"/>
      <dgm:spPr/>
    </dgm:pt>
    <dgm:pt modelId="{4F74F640-7E90-4F08-8060-985A33917D7D}" type="pres">
      <dgm:prSet presAssocID="{4DD8455F-B14B-41D8-9EA5-08BC11D8D08D}" presName="Name37" presStyleLbl="parChTrans1D2" presStyleIdx="0" presStyleCnt="5"/>
      <dgm:spPr/>
      <dgm:t>
        <a:bodyPr/>
        <a:lstStyle/>
        <a:p>
          <a:endParaRPr lang="en-US"/>
        </a:p>
      </dgm:t>
    </dgm:pt>
    <dgm:pt modelId="{7D0558BA-AF06-4D63-B01B-0946542DA5C1}" type="pres">
      <dgm:prSet presAssocID="{F2D74B26-4266-433C-B6F8-DE2A6024299B}" presName="hierRoot2" presStyleCnt="0">
        <dgm:presLayoutVars>
          <dgm:hierBranch val="init"/>
        </dgm:presLayoutVars>
      </dgm:prSet>
      <dgm:spPr/>
    </dgm:pt>
    <dgm:pt modelId="{7ABACB7F-A3E6-4921-BB02-79E017EEE2DF}" type="pres">
      <dgm:prSet presAssocID="{F2D74B26-4266-433C-B6F8-DE2A6024299B}" presName="rootComposite" presStyleCnt="0"/>
      <dgm:spPr/>
    </dgm:pt>
    <dgm:pt modelId="{11B6E34E-4B25-4FBC-A28F-132ACE8A109B}" type="pres">
      <dgm:prSet presAssocID="{F2D74B26-4266-433C-B6F8-DE2A6024299B}" presName="rootText" presStyleLbl="node2" presStyleIdx="0" presStyleCnt="4">
        <dgm:presLayoutVars>
          <dgm:chPref val="3"/>
        </dgm:presLayoutVars>
      </dgm:prSet>
      <dgm:spPr/>
      <dgm:t>
        <a:bodyPr/>
        <a:lstStyle/>
        <a:p>
          <a:endParaRPr lang="en-US"/>
        </a:p>
      </dgm:t>
    </dgm:pt>
    <dgm:pt modelId="{3DAFAEAD-A5C2-4528-A850-6BC09447B90F}" type="pres">
      <dgm:prSet presAssocID="{F2D74B26-4266-433C-B6F8-DE2A6024299B}" presName="rootConnector" presStyleLbl="node2" presStyleIdx="0" presStyleCnt="4"/>
      <dgm:spPr/>
      <dgm:t>
        <a:bodyPr/>
        <a:lstStyle/>
        <a:p>
          <a:endParaRPr lang="en-US"/>
        </a:p>
      </dgm:t>
    </dgm:pt>
    <dgm:pt modelId="{420B4984-A30A-4622-88E1-2C91A85A9220}" type="pres">
      <dgm:prSet presAssocID="{F2D74B26-4266-433C-B6F8-DE2A6024299B}" presName="hierChild4" presStyleCnt="0"/>
      <dgm:spPr/>
    </dgm:pt>
    <dgm:pt modelId="{D8E19D25-8BC5-4054-9C00-6D6DE87F7A8E}" type="pres">
      <dgm:prSet presAssocID="{F2D74B26-4266-433C-B6F8-DE2A6024299B}" presName="hierChild5" presStyleCnt="0"/>
      <dgm:spPr/>
    </dgm:pt>
    <dgm:pt modelId="{C5D83C8E-E7A6-42A3-BB53-E2CF6383B151}" type="pres">
      <dgm:prSet presAssocID="{935ED2A7-0A60-41F6-83DE-D119D00CADA0}" presName="Name37" presStyleLbl="parChTrans1D2" presStyleIdx="1" presStyleCnt="5"/>
      <dgm:spPr/>
      <dgm:t>
        <a:bodyPr/>
        <a:lstStyle/>
        <a:p>
          <a:endParaRPr lang="en-US"/>
        </a:p>
      </dgm:t>
    </dgm:pt>
    <dgm:pt modelId="{C754193C-3289-406F-A381-568577F40B1E}" type="pres">
      <dgm:prSet presAssocID="{E082F981-620C-4475-8DB3-04BF1B3C4711}" presName="hierRoot2" presStyleCnt="0">
        <dgm:presLayoutVars>
          <dgm:hierBranch val="init"/>
        </dgm:presLayoutVars>
      </dgm:prSet>
      <dgm:spPr/>
    </dgm:pt>
    <dgm:pt modelId="{7273CEF4-5011-45A5-B849-D74E0D4563F3}" type="pres">
      <dgm:prSet presAssocID="{E082F981-620C-4475-8DB3-04BF1B3C4711}" presName="rootComposite" presStyleCnt="0"/>
      <dgm:spPr/>
    </dgm:pt>
    <dgm:pt modelId="{F8E957CF-6346-46D7-96AB-6567512AEA4A}" type="pres">
      <dgm:prSet presAssocID="{E082F981-620C-4475-8DB3-04BF1B3C4711}" presName="rootText" presStyleLbl="node2" presStyleIdx="1" presStyleCnt="4">
        <dgm:presLayoutVars>
          <dgm:chPref val="3"/>
        </dgm:presLayoutVars>
      </dgm:prSet>
      <dgm:spPr/>
      <dgm:t>
        <a:bodyPr/>
        <a:lstStyle/>
        <a:p>
          <a:endParaRPr lang="en-US"/>
        </a:p>
      </dgm:t>
    </dgm:pt>
    <dgm:pt modelId="{001168BD-B154-4184-9041-36D8DEB4A5A3}" type="pres">
      <dgm:prSet presAssocID="{E082F981-620C-4475-8DB3-04BF1B3C4711}" presName="rootConnector" presStyleLbl="node2" presStyleIdx="1" presStyleCnt="4"/>
      <dgm:spPr/>
      <dgm:t>
        <a:bodyPr/>
        <a:lstStyle/>
        <a:p>
          <a:endParaRPr lang="en-US"/>
        </a:p>
      </dgm:t>
    </dgm:pt>
    <dgm:pt modelId="{4273256D-3869-465E-9781-1274FE4824DD}" type="pres">
      <dgm:prSet presAssocID="{E082F981-620C-4475-8DB3-04BF1B3C4711}" presName="hierChild4" presStyleCnt="0"/>
      <dgm:spPr/>
    </dgm:pt>
    <dgm:pt modelId="{64CFA6D7-D22E-441C-B196-6B4C304B42CD}" type="pres">
      <dgm:prSet presAssocID="{E082F981-620C-4475-8DB3-04BF1B3C4711}" presName="hierChild5" presStyleCnt="0"/>
      <dgm:spPr/>
    </dgm:pt>
    <dgm:pt modelId="{99BC0C3C-92CF-40F7-9463-F29AB0963A90}" type="pres">
      <dgm:prSet presAssocID="{475EE2D6-0C86-4963-8FD0-6A64223000F2}" presName="Name37" presStyleLbl="parChTrans1D2" presStyleIdx="2" presStyleCnt="5"/>
      <dgm:spPr/>
      <dgm:t>
        <a:bodyPr/>
        <a:lstStyle/>
        <a:p>
          <a:endParaRPr lang="en-US"/>
        </a:p>
      </dgm:t>
    </dgm:pt>
    <dgm:pt modelId="{A744BD39-1385-4721-B3F5-F0C58DA7CDDD}" type="pres">
      <dgm:prSet presAssocID="{47B01FD6-18F5-47B9-B5C8-3B290A453895}" presName="hierRoot2" presStyleCnt="0">
        <dgm:presLayoutVars>
          <dgm:hierBranch val="init"/>
        </dgm:presLayoutVars>
      </dgm:prSet>
      <dgm:spPr/>
    </dgm:pt>
    <dgm:pt modelId="{A3523B26-4A06-490E-BD7C-0EDAE0E8A41F}" type="pres">
      <dgm:prSet presAssocID="{47B01FD6-18F5-47B9-B5C8-3B290A453895}" presName="rootComposite" presStyleCnt="0"/>
      <dgm:spPr/>
    </dgm:pt>
    <dgm:pt modelId="{8863BB39-B03A-4C69-9C1E-EAF897278A6B}" type="pres">
      <dgm:prSet presAssocID="{47B01FD6-18F5-47B9-B5C8-3B290A453895}" presName="rootText" presStyleLbl="node2" presStyleIdx="2" presStyleCnt="4">
        <dgm:presLayoutVars>
          <dgm:chPref val="3"/>
        </dgm:presLayoutVars>
      </dgm:prSet>
      <dgm:spPr/>
      <dgm:t>
        <a:bodyPr/>
        <a:lstStyle/>
        <a:p>
          <a:endParaRPr lang="en-US"/>
        </a:p>
      </dgm:t>
    </dgm:pt>
    <dgm:pt modelId="{DC6EEC68-07F1-402F-BDE3-E345297E869D}" type="pres">
      <dgm:prSet presAssocID="{47B01FD6-18F5-47B9-B5C8-3B290A453895}" presName="rootConnector" presStyleLbl="node2" presStyleIdx="2" presStyleCnt="4"/>
      <dgm:spPr/>
      <dgm:t>
        <a:bodyPr/>
        <a:lstStyle/>
        <a:p>
          <a:endParaRPr lang="en-US"/>
        </a:p>
      </dgm:t>
    </dgm:pt>
    <dgm:pt modelId="{9CC6B794-1D58-41D8-8243-512302334D08}" type="pres">
      <dgm:prSet presAssocID="{47B01FD6-18F5-47B9-B5C8-3B290A453895}" presName="hierChild4" presStyleCnt="0"/>
      <dgm:spPr/>
    </dgm:pt>
    <dgm:pt modelId="{F1439404-8530-4753-8839-21F9EE8A34BF}" type="pres">
      <dgm:prSet presAssocID="{47B01FD6-18F5-47B9-B5C8-3B290A453895}" presName="hierChild5" presStyleCnt="0"/>
      <dgm:spPr/>
    </dgm:pt>
    <dgm:pt modelId="{95FAA2F0-1D4E-4235-829B-7ED2CDAE4F21}" type="pres">
      <dgm:prSet presAssocID="{3F66A6CC-8BB2-4A22-97E6-6C1893D2AC73}" presName="Name37" presStyleLbl="parChTrans1D2" presStyleIdx="3" presStyleCnt="5"/>
      <dgm:spPr/>
      <dgm:t>
        <a:bodyPr/>
        <a:lstStyle/>
        <a:p>
          <a:endParaRPr lang="en-US"/>
        </a:p>
      </dgm:t>
    </dgm:pt>
    <dgm:pt modelId="{37295275-E360-48D1-9687-DA441B11543E}" type="pres">
      <dgm:prSet presAssocID="{F0A8B1A9-5A8C-4EB7-8B4B-CCAC4EBB4CCC}" presName="hierRoot2" presStyleCnt="0">
        <dgm:presLayoutVars>
          <dgm:hierBranch val="init"/>
        </dgm:presLayoutVars>
      </dgm:prSet>
      <dgm:spPr/>
    </dgm:pt>
    <dgm:pt modelId="{E12826FC-B6EE-4C25-B7DD-4CCF9D9B0C7D}" type="pres">
      <dgm:prSet presAssocID="{F0A8B1A9-5A8C-4EB7-8B4B-CCAC4EBB4CCC}" presName="rootComposite" presStyleCnt="0"/>
      <dgm:spPr/>
    </dgm:pt>
    <dgm:pt modelId="{9CFA37AA-CB68-45E8-82A7-9F3AF25DF9DD}" type="pres">
      <dgm:prSet presAssocID="{F0A8B1A9-5A8C-4EB7-8B4B-CCAC4EBB4CCC}" presName="rootText" presStyleLbl="node2" presStyleIdx="3" presStyleCnt="4">
        <dgm:presLayoutVars>
          <dgm:chPref val="3"/>
        </dgm:presLayoutVars>
      </dgm:prSet>
      <dgm:spPr/>
      <dgm:t>
        <a:bodyPr/>
        <a:lstStyle/>
        <a:p>
          <a:endParaRPr lang="en-US"/>
        </a:p>
      </dgm:t>
    </dgm:pt>
    <dgm:pt modelId="{7A1230F0-646E-47AE-9591-FEEDFE731238}" type="pres">
      <dgm:prSet presAssocID="{F0A8B1A9-5A8C-4EB7-8B4B-CCAC4EBB4CCC}" presName="rootConnector" presStyleLbl="node2" presStyleIdx="3" presStyleCnt="4"/>
      <dgm:spPr/>
      <dgm:t>
        <a:bodyPr/>
        <a:lstStyle/>
        <a:p>
          <a:endParaRPr lang="en-US"/>
        </a:p>
      </dgm:t>
    </dgm:pt>
    <dgm:pt modelId="{CF34CBAB-BB2D-43C0-B89E-0C6E893B408E}" type="pres">
      <dgm:prSet presAssocID="{F0A8B1A9-5A8C-4EB7-8B4B-CCAC4EBB4CCC}" presName="hierChild4" presStyleCnt="0"/>
      <dgm:spPr/>
    </dgm:pt>
    <dgm:pt modelId="{B21E0B2C-303B-416E-B6A5-E1A8CCA2AC52}" type="pres">
      <dgm:prSet presAssocID="{F0A8B1A9-5A8C-4EB7-8B4B-CCAC4EBB4CCC}" presName="hierChild5" presStyleCnt="0"/>
      <dgm:spPr/>
    </dgm:pt>
    <dgm:pt modelId="{3D2D6498-93CA-40E3-BAAD-3E260570EC55}" type="pres">
      <dgm:prSet presAssocID="{86708AC2-EB41-4632-9199-054EB499AD67}" presName="hierChild3" presStyleCnt="0"/>
      <dgm:spPr/>
    </dgm:pt>
    <dgm:pt modelId="{F32FD43F-6D52-4CFA-99D1-A2138E110D25}" type="pres">
      <dgm:prSet presAssocID="{4B1FFAB9-6E27-4984-A00F-0EE4CD2DE138}" presName="Name111" presStyleLbl="parChTrans1D2" presStyleIdx="4" presStyleCnt="5"/>
      <dgm:spPr/>
      <dgm:t>
        <a:bodyPr/>
        <a:lstStyle/>
        <a:p>
          <a:endParaRPr lang="en-US"/>
        </a:p>
      </dgm:t>
    </dgm:pt>
    <dgm:pt modelId="{D3361BE3-B650-4EE0-B6E2-EAE9CAE101DB}" type="pres">
      <dgm:prSet presAssocID="{CD36923D-6D58-4DAB-80F3-804B4EBAA441}" presName="hierRoot3" presStyleCnt="0">
        <dgm:presLayoutVars>
          <dgm:hierBranch val="init"/>
        </dgm:presLayoutVars>
      </dgm:prSet>
      <dgm:spPr/>
    </dgm:pt>
    <dgm:pt modelId="{16A13310-E9A4-45CF-B47F-B0527032271A}" type="pres">
      <dgm:prSet presAssocID="{CD36923D-6D58-4DAB-80F3-804B4EBAA441}" presName="rootComposite3" presStyleCnt="0"/>
      <dgm:spPr/>
    </dgm:pt>
    <dgm:pt modelId="{0A52C019-2F79-4D59-97B4-E027AD4183FB}" type="pres">
      <dgm:prSet presAssocID="{CD36923D-6D58-4DAB-80F3-804B4EBAA441}" presName="rootText3" presStyleLbl="asst1" presStyleIdx="0" presStyleCnt="1">
        <dgm:presLayoutVars>
          <dgm:chPref val="3"/>
        </dgm:presLayoutVars>
      </dgm:prSet>
      <dgm:spPr/>
      <dgm:t>
        <a:bodyPr/>
        <a:lstStyle/>
        <a:p>
          <a:endParaRPr lang="en-US"/>
        </a:p>
      </dgm:t>
    </dgm:pt>
    <dgm:pt modelId="{D5BC4BC3-71F6-4D8B-9C2C-91E4FEB31D84}" type="pres">
      <dgm:prSet presAssocID="{CD36923D-6D58-4DAB-80F3-804B4EBAA441}" presName="rootConnector3" presStyleLbl="asst1" presStyleIdx="0" presStyleCnt="1"/>
      <dgm:spPr/>
      <dgm:t>
        <a:bodyPr/>
        <a:lstStyle/>
        <a:p>
          <a:endParaRPr lang="en-US"/>
        </a:p>
      </dgm:t>
    </dgm:pt>
    <dgm:pt modelId="{DFFC41B0-8DC1-4CB9-A70D-82437F89A57D}" type="pres">
      <dgm:prSet presAssocID="{CD36923D-6D58-4DAB-80F3-804B4EBAA441}" presName="hierChild6" presStyleCnt="0"/>
      <dgm:spPr/>
    </dgm:pt>
    <dgm:pt modelId="{40744BB3-01E5-4442-A815-2DDBE7C852BF}" type="pres">
      <dgm:prSet presAssocID="{CD36923D-6D58-4DAB-80F3-804B4EBAA441}" presName="hierChild7" presStyleCnt="0"/>
      <dgm:spPr/>
    </dgm:pt>
  </dgm:ptLst>
  <dgm:cxnLst>
    <dgm:cxn modelId="{F1A281AD-F1AB-48C5-9CB1-F198888B3AB7}" type="presOf" srcId="{F2D74B26-4266-433C-B6F8-DE2A6024299B}" destId="{3DAFAEAD-A5C2-4528-A850-6BC09447B90F}" srcOrd="1" destOrd="0" presId="urn:microsoft.com/office/officeart/2005/8/layout/orgChart1"/>
    <dgm:cxn modelId="{A960687B-8993-4BA0-A5A9-54CA799D0070}" type="presOf" srcId="{CD36923D-6D58-4DAB-80F3-804B4EBAA441}" destId="{0A52C019-2F79-4D59-97B4-E027AD4183FB}" srcOrd="0" destOrd="0" presId="urn:microsoft.com/office/officeart/2005/8/layout/orgChart1"/>
    <dgm:cxn modelId="{CC830470-E11D-4A99-A0C7-55383CE8FACB}" srcId="{86708AC2-EB41-4632-9199-054EB499AD67}" destId="{E082F981-620C-4475-8DB3-04BF1B3C4711}" srcOrd="2" destOrd="0" parTransId="{935ED2A7-0A60-41F6-83DE-D119D00CADA0}" sibTransId="{A2290A68-E759-48FA-BF2C-A506A1ABD12A}"/>
    <dgm:cxn modelId="{95B4A61C-5D2C-4D33-9843-CAE5AD9245B8}" type="presOf" srcId="{3F66A6CC-8BB2-4A22-97E6-6C1893D2AC73}" destId="{95FAA2F0-1D4E-4235-829B-7ED2CDAE4F21}" srcOrd="0" destOrd="0" presId="urn:microsoft.com/office/officeart/2005/8/layout/orgChart1"/>
    <dgm:cxn modelId="{259E75F7-A0EA-4C50-8AA8-6D2D618E7E73}" type="presOf" srcId="{86708AC2-EB41-4632-9199-054EB499AD67}" destId="{8BC46C3B-B322-434C-BDF0-FD57831C790B}" srcOrd="0" destOrd="0" presId="urn:microsoft.com/office/officeart/2005/8/layout/orgChart1"/>
    <dgm:cxn modelId="{C990E77E-7324-41CE-B3F8-B78FF8A7D583}" type="presOf" srcId="{4B1FFAB9-6E27-4984-A00F-0EE4CD2DE138}" destId="{F32FD43F-6D52-4CFA-99D1-A2138E110D25}" srcOrd="0" destOrd="0" presId="urn:microsoft.com/office/officeart/2005/8/layout/orgChart1"/>
    <dgm:cxn modelId="{CFA09E40-5C78-4291-83C3-F6589FC80CD5}" type="presOf" srcId="{E082F981-620C-4475-8DB3-04BF1B3C4711}" destId="{F8E957CF-6346-46D7-96AB-6567512AEA4A}" srcOrd="0" destOrd="0" presId="urn:microsoft.com/office/officeart/2005/8/layout/orgChart1"/>
    <dgm:cxn modelId="{A4DEC4F7-77E9-49AA-9213-0C881ACD2AAA}" srcId="{86708AC2-EB41-4632-9199-054EB499AD67}" destId="{47B01FD6-18F5-47B9-B5C8-3B290A453895}" srcOrd="3" destOrd="0" parTransId="{475EE2D6-0C86-4963-8FD0-6A64223000F2}" sibTransId="{F89A8948-2CEE-42B0-82FA-F72BE36C7527}"/>
    <dgm:cxn modelId="{C4AFC400-C9B6-4AE6-9874-7EC2CC71CA2E}" srcId="{86708AC2-EB41-4632-9199-054EB499AD67}" destId="{F0A8B1A9-5A8C-4EB7-8B4B-CCAC4EBB4CCC}" srcOrd="4" destOrd="0" parTransId="{3F66A6CC-8BB2-4A22-97E6-6C1893D2AC73}" sibTransId="{55AB23CD-7917-4D52-B6FD-B8FC5E4CDDE6}"/>
    <dgm:cxn modelId="{D1DBCF68-9B4F-48CA-B8ED-9350AB62957D}" type="presOf" srcId="{F0A8B1A9-5A8C-4EB7-8B4B-CCAC4EBB4CCC}" destId="{7A1230F0-646E-47AE-9591-FEEDFE731238}" srcOrd="1" destOrd="0" presId="urn:microsoft.com/office/officeart/2005/8/layout/orgChart1"/>
    <dgm:cxn modelId="{779E53F6-5588-4418-BF93-21D24C3B57A7}" type="presOf" srcId="{E082F981-620C-4475-8DB3-04BF1B3C4711}" destId="{001168BD-B154-4184-9041-36D8DEB4A5A3}" srcOrd="1" destOrd="0" presId="urn:microsoft.com/office/officeart/2005/8/layout/orgChart1"/>
    <dgm:cxn modelId="{74BECC3D-C06F-4380-B7AB-718C3CA5142C}" type="presOf" srcId="{4DD8455F-B14B-41D8-9EA5-08BC11D8D08D}" destId="{4F74F640-7E90-4F08-8060-985A33917D7D}" srcOrd="0" destOrd="0" presId="urn:microsoft.com/office/officeart/2005/8/layout/orgChart1"/>
    <dgm:cxn modelId="{658F1CB8-50B0-4CBB-B9C2-D2C0CF9F51E3}" type="presOf" srcId="{F0A8B1A9-5A8C-4EB7-8B4B-CCAC4EBB4CCC}" destId="{9CFA37AA-CB68-45E8-82A7-9F3AF25DF9DD}" srcOrd="0" destOrd="0" presId="urn:microsoft.com/office/officeart/2005/8/layout/orgChart1"/>
    <dgm:cxn modelId="{251888A2-70C4-441C-9D92-61D4568E5E05}" type="presOf" srcId="{F2D74B26-4266-433C-B6F8-DE2A6024299B}" destId="{11B6E34E-4B25-4FBC-A28F-132ACE8A109B}" srcOrd="0" destOrd="0" presId="urn:microsoft.com/office/officeart/2005/8/layout/orgChart1"/>
    <dgm:cxn modelId="{DF8C2AA7-E652-413A-856D-D251F88F50DA}" type="presOf" srcId="{935ED2A7-0A60-41F6-83DE-D119D00CADA0}" destId="{C5D83C8E-E7A6-42A3-BB53-E2CF6383B151}" srcOrd="0" destOrd="0" presId="urn:microsoft.com/office/officeart/2005/8/layout/orgChart1"/>
    <dgm:cxn modelId="{7740A857-F1AE-4DFB-BEBD-0896B4ECED4D}" type="presOf" srcId="{47B01FD6-18F5-47B9-B5C8-3B290A453895}" destId="{8863BB39-B03A-4C69-9C1E-EAF897278A6B}" srcOrd="0" destOrd="0" presId="urn:microsoft.com/office/officeart/2005/8/layout/orgChart1"/>
    <dgm:cxn modelId="{08D33A81-1F90-4556-934D-AAA41675A00B}" type="presOf" srcId="{475EE2D6-0C86-4963-8FD0-6A64223000F2}" destId="{99BC0C3C-92CF-40F7-9463-F29AB0963A90}" srcOrd="0" destOrd="0" presId="urn:microsoft.com/office/officeart/2005/8/layout/orgChart1"/>
    <dgm:cxn modelId="{7FB3BAAA-DD2F-4A6E-9A29-1CC032A14A23}" type="presOf" srcId="{CE3DF229-9F39-4452-A8A7-D47708AE07B9}" destId="{C637BF3F-90F0-4A8C-90A9-3A05FFABF551}" srcOrd="0" destOrd="0" presId="urn:microsoft.com/office/officeart/2005/8/layout/orgChart1"/>
    <dgm:cxn modelId="{582125DE-EC94-4733-8DC1-318FEBC01248}" type="presOf" srcId="{CD36923D-6D58-4DAB-80F3-804B4EBAA441}" destId="{D5BC4BC3-71F6-4D8B-9C2C-91E4FEB31D84}" srcOrd="1" destOrd="0" presId="urn:microsoft.com/office/officeart/2005/8/layout/orgChart1"/>
    <dgm:cxn modelId="{5ACB3DEE-EDA7-4C78-B941-92F91D9D35F0}" srcId="{CE3DF229-9F39-4452-A8A7-D47708AE07B9}" destId="{86708AC2-EB41-4632-9199-054EB499AD67}" srcOrd="0" destOrd="0" parTransId="{ADFCCFCD-4C60-4A17-848B-827A1212B8F2}" sibTransId="{694B98EF-68F8-417B-9FBE-852D2D60785E}"/>
    <dgm:cxn modelId="{9A95C76B-2FD1-4364-BCC4-168132F76809}" type="presOf" srcId="{47B01FD6-18F5-47B9-B5C8-3B290A453895}" destId="{DC6EEC68-07F1-402F-BDE3-E345297E869D}" srcOrd="1" destOrd="0" presId="urn:microsoft.com/office/officeart/2005/8/layout/orgChart1"/>
    <dgm:cxn modelId="{4CD5CD44-099A-4BEE-95E0-22E1A11CB272}" srcId="{86708AC2-EB41-4632-9199-054EB499AD67}" destId="{CD36923D-6D58-4DAB-80F3-804B4EBAA441}" srcOrd="0" destOrd="0" parTransId="{4B1FFAB9-6E27-4984-A00F-0EE4CD2DE138}" sibTransId="{7D358FCE-6435-49A6-AF75-912F9084218D}"/>
    <dgm:cxn modelId="{0A049452-3E96-4B58-8A73-55E0593EEE44}" srcId="{86708AC2-EB41-4632-9199-054EB499AD67}" destId="{F2D74B26-4266-433C-B6F8-DE2A6024299B}" srcOrd="1" destOrd="0" parTransId="{4DD8455F-B14B-41D8-9EA5-08BC11D8D08D}" sibTransId="{56BF9808-83EA-46B3-81D3-496C16065C39}"/>
    <dgm:cxn modelId="{02E0B0ED-7F21-4BB5-9E4C-EB61508A3483}" type="presOf" srcId="{86708AC2-EB41-4632-9199-054EB499AD67}" destId="{A72CD2D8-9D54-4DE2-85B6-D15757FE388A}" srcOrd="1" destOrd="0" presId="urn:microsoft.com/office/officeart/2005/8/layout/orgChart1"/>
    <dgm:cxn modelId="{2C7194A0-67B6-4DD5-A16C-CF74DE204CFD}" type="presParOf" srcId="{C637BF3F-90F0-4A8C-90A9-3A05FFABF551}" destId="{37A190C8-4780-458B-975D-2D77A509E0FD}" srcOrd="0" destOrd="0" presId="urn:microsoft.com/office/officeart/2005/8/layout/orgChart1"/>
    <dgm:cxn modelId="{D0FC2CDB-5566-48DA-A6F8-1B6B1A4836D7}" type="presParOf" srcId="{37A190C8-4780-458B-975D-2D77A509E0FD}" destId="{AF7E2FC1-3D26-4423-A92B-20DAAF443597}" srcOrd="0" destOrd="0" presId="urn:microsoft.com/office/officeart/2005/8/layout/orgChart1"/>
    <dgm:cxn modelId="{A42A300C-52FE-4BC4-84D9-B0977F660CD6}" type="presParOf" srcId="{AF7E2FC1-3D26-4423-A92B-20DAAF443597}" destId="{8BC46C3B-B322-434C-BDF0-FD57831C790B}" srcOrd="0" destOrd="0" presId="urn:microsoft.com/office/officeart/2005/8/layout/orgChart1"/>
    <dgm:cxn modelId="{154831EF-3F66-449F-9F2B-DDA3258E1B4F}" type="presParOf" srcId="{AF7E2FC1-3D26-4423-A92B-20DAAF443597}" destId="{A72CD2D8-9D54-4DE2-85B6-D15757FE388A}" srcOrd="1" destOrd="0" presId="urn:microsoft.com/office/officeart/2005/8/layout/orgChart1"/>
    <dgm:cxn modelId="{D092F440-1C5A-46B4-B8BF-AAAAC26318DB}" type="presParOf" srcId="{37A190C8-4780-458B-975D-2D77A509E0FD}" destId="{61051F3E-B7E6-4EB7-9CCB-7BDC3C506D7F}" srcOrd="1" destOrd="0" presId="urn:microsoft.com/office/officeart/2005/8/layout/orgChart1"/>
    <dgm:cxn modelId="{AE8DAE17-9394-41B3-9358-9FB568D4F554}" type="presParOf" srcId="{61051F3E-B7E6-4EB7-9CCB-7BDC3C506D7F}" destId="{4F74F640-7E90-4F08-8060-985A33917D7D}" srcOrd="0" destOrd="0" presId="urn:microsoft.com/office/officeart/2005/8/layout/orgChart1"/>
    <dgm:cxn modelId="{76A41BDB-22FE-4F10-99A4-FFD8983631BD}" type="presParOf" srcId="{61051F3E-B7E6-4EB7-9CCB-7BDC3C506D7F}" destId="{7D0558BA-AF06-4D63-B01B-0946542DA5C1}" srcOrd="1" destOrd="0" presId="urn:microsoft.com/office/officeart/2005/8/layout/orgChart1"/>
    <dgm:cxn modelId="{3F18C7C3-FB3C-471F-9BE5-1344DFA687E7}" type="presParOf" srcId="{7D0558BA-AF06-4D63-B01B-0946542DA5C1}" destId="{7ABACB7F-A3E6-4921-BB02-79E017EEE2DF}" srcOrd="0" destOrd="0" presId="urn:microsoft.com/office/officeart/2005/8/layout/orgChart1"/>
    <dgm:cxn modelId="{D497BD22-2436-41C1-9297-447FB7E9E2F1}" type="presParOf" srcId="{7ABACB7F-A3E6-4921-BB02-79E017EEE2DF}" destId="{11B6E34E-4B25-4FBC-A28F-132ACE8A109B}" srcOrd="0" destOrd="0" presId="urn:microsoft.com/office/officeart/2005/8/layout/orgChart1"/>
    <dgm:cxn modelId="{71F156B0-FD6D-4D2E-ADED-AE0F28B57F80}" type="presParOf" srcId="{7ABACB7F-A3E6-4921-BB02-79E017EEE2DF}" destId="{3DAFAEAD-A5C2-4528-A850-6BC09447B90F}" srcOrd="1" destOrd="0" presId="urn:microsoft.com/office/officeart/2005/8/layout/orgChart1"/>
    <dgm:cxn modelId="{FF520D01-B6C5-4940-87DE-EA10FB292B43}" type="presParOf" srcId="{7D0558BA-AF06-4D63-B01B-0946542DA5C1}" destId="{420B4984-A30A-4622-88E1-2C91A85A9220}" srcOrd="1" destOrd="0" presId="urn:microsoft.com/office/officeart/2005/8/layout/orgChart1"/>
    <dgm:cxn modelId="{5FF39130-CE14-4E67-A214-A5A1AD04DD17}" type="presParOf" srcId="{7D0558BA-AF06-4D63-B01B-0946542DA5C1}" destId="{D8E19D25-8BC5-4054-9C00-6D6DE87F7A8E}" srcOrd="2" destOrd="0" presId="urn:microsoft.com/office/officeart/2005/8/layout/orgChart1"/>
    <dgm:cxn modelId="{9B92CB1E-3CCB-42FF-A71B-E61D00D2F080}" type="presParOf" srcId="{61051F3E-B7E6-4EB7-9CCB-7BDC3C506D7F}" destId="{C5D83C8E-E7A6-42A3-BB53-E2CF6383B151}" srcOrd="2" destOrd="0" presId="urn:microsoft.com/office/officeart/2005/8/layout/orgChart1"/>
    <dgm:cxn modelId="{1841D8B6-A0AF-4F22-AB02-15517F77D875}" type="presParOf" srcId="{61051F3E-B7E6-4EB7-9CCB-7BDC3C506D7F}" destId="{C754193C-3289-406F-A381-568577F40B1E}" srcOrd="3" destOrd="0" presId="urn:microsoft.com/office/officeart/2005/8/layout/orgChart1"/>
    <dgm:cxn modelId="{73D80CC7-F5E4-4D67-8DD2-D8D6E269BF67}" type="presParOf" srcId="{C754193C-3289-406F-A381-568577F40B1E}" destId="{7273CEF4-5011-45A5-B849-D74E0D4563F3}" srcOrd="0" destOrd="0" presId="urn:microsoft.com/office/officeart/2005/8/layout/orgChart1"/>
    <dgm:cxn modelId="{316A4C69-BBF6-4216-8CF7-C5AD2AB7BEF4}" type="presParOf" srcId="{7273CEF4-5011-45A5-B849-D74E0D4563F3}" destId="{F8E957CF-6346-46D7-96AB-6567512AEA4A}" srcOrd="0" destOrd="0" presId="urn:microsoft.com/office/officeart/2005/8/layout/orgChart1"/>
    <dgm:cxn modelId="{222B170A-6FEC-45DC-BBD3-10484A0C3960}" type="presParOf" srcId="{7273CEF4-5011-45A5-B849-D74E0D4563F3}" destId="{001168BD-B154-4184-9041-36D8DEB4A5A3}" srcOrd="1" destOrd="0" presId="urn:microsoft.com/office/officeart/2005/8/layout/orgChart1"/>
    <dgm:cxn modelId="{DE2EC35C-F868-4FAD-AD20-3F55A645BB92}" type="presParOf" srcId="{C754193C-3289-406F-A381-568577F40B1E}" destId="{4273256D-3869-465E-9781-1274FE4824DD}" srcOrd="1" destOrd="0" presId="urn:microsoft.com/office/officeart/2005/8/layout/orgChart1"/>
    <dgm:cxn modelId="{03F336CB-10AE-4475-88C3-3D6A00F3B9C3}" type="presParOf" srcId="{C754193C-3289-406F-A381-568577F40B1E}" destId="{64CFA6D7-D22E-441C-B196-6B4C304B42CD}" srcOrd="2" destOrd="0" presId="urn:microsoft.com/office/officeart/2005/8/layout/orgChart1"/>
    <dgm:cxn modelId="{66793B1A-863C-40C5-B39D-99C7B8A69B80}" type="presParOf" srcId="{61051F3E-B7E6-4EB7-9CCB-7BDC3C506D7F}" destId="{99BC0C3C-92CF-40F7-9463-F29AB0963A90}" srcOrd="4" destOrd="0" presId="urn:microsoft.com/office/officeart/2005/8/layout/orgChart1"/>
    <dgm:cxn modelId="{40A9E7C1-3AB3-4502-9B62-742CDBC4D55E}" type="presParOf" srcId="{61051F3E-B7E6-4EB7-9CCB-7BDC3C506D7F}" destId="{A744BD39-1385-4721-B3F5-F0C58DA7CDDD}" srcOrd="5" destOrd="0" presId="urn:microsoft.com/office/officeart/2005/8/layout/orgChart1"/>
    <dgm:cxn modelId="{781EF4F0-2EA7-4D6E-BECA-B3A0132768E2}" type="presParOf" srcId="{A744BD39-1385-4721-B3F5-F0C58DA7CDDD}" destId="{A3523B26-4A06-490E-BD7C-0EDAE0E8A41F}" srcOrd="0" destOrd="0" presId="urn:microsoft.com/office/officeart/2005/8/layout/orgChart1"/>
    <dgm:cxn modelId="{E2BC9882-5893-4B85-A8A9-4C4A99F70F4F}" type="presParOf" srcId="{A3523B26-4A06-490E-BD7C-0EDAE0E8A41F}" destId="{8863BB39-B03A-4C69-9C1E-EAF897278A6B}" srcOrd="0" destOrd="0" presId="urn:microsoft.com/office/officeart/2005/8/layout/orgChart1"/>
    <dgm:cxn modelId="{3EFEBB85-6461-4F3D-945B-D1DFD9C0DD8C}" type="presParOf" srcId="{A3523B26-4A06-490E-BD7C-0EDAE0E8A41F}" destId="{DC6EEC68-07F1-402F-BDE3-E345297E869D}" srcOrd="1" destOrd="0" presId="urn:microsoft.com/office/officeart/2005/8/layout/orgChart1"/>
    <dgm:cxn modelId="{0CA17176-426C-462E-BF41-A1806F426F75}" type="presParOf" srcId="{A744BD39-1385-4721-B3F5-F0C58DA7CDDD}" destId="{9CC6B794-1D58-41D8-8243-512302334D08}" srcOrd="1" destOrd="0" presId="urn:microsoft.com/office/officeart/2005/8/layout/orgChart1"/>
    <dgm:cxn modelId="{265641F2-5CDB-4238-B5CB-6F30447E3411}" type="presParOf" srcId="{A744BD39-1385-4721-B3F5-F0C58DA7CDDD}" destId="{F1439404-8530-4753-8839-21F9EE8A34BF}" srcOrd="2" destOrd="0" presId="urn:microsoft.com/office/officeart/2005/8/layout/orgChart1"/>
    <dgm:cxn modelId="{16B418B3-60D7-4AAB-89BF-50FEE8115349}" type="presParOf" srcId="{61051F3E-B7E6-4EB7-9CCB-7BDC3C506D7F}" destId="{95FAA2F0-1D4E-4235-829B-7ED2CDAE4F21}" srcOrd="6" destOrd="0" presId="urn:microsoft.com/office/officeart/2005/8/layout/orgChart1"/>
    <dgm:cxn modelId="{328B5AAE-767B-4EC9-8F71-45D03B2E474E}" type="presParOf" srcId="{61051F3E-B7E6-4EB7-9CCB-7BDC3C506D7F}" destId="{37295275-E360-48D1-9687-DA441B11543E}" srcOrd="7" destOrd="0" presId="urn:microsoft.com/office/officeart/2005/8/layout/orgChart1"/>
    <dgm:cxn modelId="{5D6DAE7A-11E4-47DA-A797-DD9A8540C1FF}" type="presParOf" srcId="{37295275-E360-48D1-9687-DA441B11543E}" destId="{E12826FC-B6EE-4C25-B7DD-4CCF9D9B0C7D}" srcOrd="0" destOrd="0" presId="urn:microsoft.com/office/officeart/2005/8/layout/orgChart1"/>
    <dgm:cxn modelId="{EFFFC54E-0D72-477E-9F71-EDA938111193}" type="presParOf" srcId="{E12826FC-B6EE-4C25-B7DD-4CCF9D9B0C7D}" destId="{9CFA37AA-CB68-45E8-82A7-9F3AF25DF9DD}" srcOrd="0" destOrd="0" presId="urn:microsoft.com/office/officeart/2005/8/layout/orgChart1"/>
    <dgm:cxn modelId="{337743C6-08A1-42D1-8707-4B30DFFF9491}" type="presParOf" srcId="{E12826FC-B6EE-4C25-B7DD-4CCF9D9B0C7D}" destId="{7A1230F0-646E-47AE-9591-FEEDFE731238}" srcOrd="1" destOrd="0" presId="urn:microsoft.com/office/officeart/2005/8/layout/orgChart1"/>
    <dgm:cxn modelId="{BCE5B6B1-DC9E-4183-A0AD-32D4A827461C}" type="presParOf" srcId="{37295275-E360-48D1-9687-DA441B11543E}" destId="{CF34CBAB-BB2D-43C0-B89E-0C6E893B408E}" srcOrd="1" destOrd="0" presId="urn:microsoft.com/office/officeart/2005/8/layout/orgChart1"/>
    <dgm:cxn modelId="{DD889F04-B22C-418A-8689-3E413FB79A9E}" type="presParOf" srcId="{37295275-E360-48D1-9687-DA441B11543E}" destId="{B21E0B2C-303B-416E-B6A5-E1A8CCA2AC52}" srcOrd="2" destOrd="0" presId="urn:microsoft.com/office/officeart/2005/8/layout/orgChart1"/>
    <dgm:cxn modelId="{96AB922C-44D8-43B3-B484-64ADF1400891}" type="presParOf" srcId="{37A190C8-4780-458B-975D-2D77A509E0FD}" destId="{3D2D6498-93CA-40E3-BAAD-3E260570EC55}" srcOrd="2" destOrd="0" presId="urn:microsoft.com/office/officeart/2005/8/layout/orgChart1"/>
    <dgm:cxn modelId="{2C7BA0E9-1ADD-4599-B481-1F05BB1836BC}" type="presParOf" srcId="{3D2D6498-93CA-40E3-BAAD-3E260570EC55}" destId="{F32FD43F-6D52-4CFA-99D1-A2138E110D25}" srcOrd="0" destOrd="0" presId="urn:microsoft.com/office/officeart/2005/8/layout/orgChart1"/>
    <dgm:cxn modelId="{E5DED22C-9873-4E54-9785-CAB2C774CD39}" type="presParOf" srcId="{3D2D6498-93CA-40E3-BAAD-3E260570EC55}" destId="{D3361BE3-B650-4EE0-B6E2-EAE9CAE101DB}" srcOrd="1" destOrd="0" presId="urn:microsoft.com/office/officeart/2005/8/layout/orgChart1"/>
    <dgm:cxn modelId="{4BF9E624-0420-4665-8E24-D0771269F9E2}" type="presParOf" srcId="{D3361BE3-B650-4EE0-B6E2-EAE9CAE101DB}" destId="{16A13310-E9A4-45CF-B47F-B0527032271A}" srcOrd="0" destOrd="0" presId="urn:microsoft.com/office/officeart/2005/8/layout/orgChart1"/>
    <dgm:cxn modelId="{E5531FEC-B283-465B-97CD-58057AF07F06}" type="presParOf" srcId="{16A13310-E9A4-45CF-B47F-B0527032271A}" destId="{0A52C019-2F79-4D59-97B4-E027AD4183FB}" srcOrd="0" destOrd="0" presId="urn:microsoft.com/office/officeart/2005/8/layout/orgChart1"/>
    <dgm:cxn modelId="{BBAE78E1-AA83-4FE7-AE46-7F18EEAFFAB9}" type="presParOf" srcId="{16A13310-E9A4-45CF-B47F-B0527032271A}" destId="{D5BC4BC3-71F6-4D8B-9C2C-91E4FEB31D84}" srcOrd="1" destOrd="0" presId="urn:microsoft.com/office/officeart/2005/8/layout/orgChart1"/>
    <dgm:cxn modelId="{CFF60D17-31BA-45FA-8DBD-243E82F92C24}" type="presParOf" srcId="{D3361BE3-B650-4EE0-B6E2-EAE9CAE101DB}" destId="{DFFC41B0-8DC1-4CB9-A70D-82437F89A57D}" srcOrd="1" destOrd="0" presId="urn:microsoft.com/office/officeart/2005/8/layout/orgChart1"/>
    <dgm:cxn modelId="{CF0F3A63-F695-44D6-93B3-DEEA5D7DCBDB}" type="presParOf" srcId="{D3361BE3-B650-4EE0-B6E2-EAE9CAE101DB}" destId="{40744BB3-01E5-4442-A815-2DDBE7C852BF}"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B182354-0340-4E79-9AE2-A4DD7E1B490C}" type="doc">
      <dgm:prSet loTypeId="urn:microsoft.com/office/officeart/2005/8/layout/orgChart1" loCatId="hierarchy" qsTypeId="urn:microsoft.com/office/officeart/2005/8/quickstyle/simple1" qsCatId="simple" csTypeId="urn:microsoft.com/office/officeart/2005/8/colors/accent0_1" csCatId="mainScheme" phldr="1"/>
      <dgm:spPr/>
      <dgm:t>
        <a:bodyPr/>
        <a:lstStyle/>
        <a:p>
          <a:endParaRPr lang="en-US"/>
        </a:p>
      </dgm:t>
    </dgm:pt>
    <dgm:pt modelId="{D350C4F0-1F90-4495-8DE8-5034119C993C}">
      <dgm:prSet phldrT="[Text]"/>
      <dgm:spPr>
        <a:ln>
          <a:solidFill>
            <a:srgbClr val="002060"/>
          </a:solidFill>
        </a:ln>
      </dgm:spPr>
      <dgm:t>
        <a:bodyPr/>
        <a:lstStyle/>
        <a:p>
          <a:pPr rtl="0"/>
          <a:r>
            <a:rPr lang="en-US" b="1" dirty="0"/>
            <a:t>II.</a:t>
          </a:r>
          <a:r>
            <a:rPr lang="en-US" b="1" baseline="0" dirty="0"/>
            <a:t> Hormones that bind to cell surface receptors</a:t>
          </a:r>
          <a:endParaRPr lang="en-US" b="1" dirty="0"/>
        </a:p>
      </dgm:t>
    </dgm:pt>
    <dgm:pt modelId="{67E4B061-2CB9-482D-89CC-B3DD3DBC6405}" type="parTrans" cxnId="{03394CBB-26E4-4511-B40A-88C29F5C7294}">
      <dgm:prSet/>
      <dgm:spPr/>
      <dgm:t>
        <a:bodyPr/>
        <a:lstStyle/>
        <a:p>
          <a:endParaRPr lang="en-US"/>
        </a:p>
      </dgm:t>
    </dgm:pt>
    <dgm:pt modelId="{42592E7D-6F13-4F97-9CA2-9EF726A6ACFD}" type="sibTrans" cxnId="{03394CBB-26E4-4511-B40A-88C29F5C7294}">
      <dgm:prSet/>
      <dgm:spPr/>
      <dgm:t>
        <a:bodyPr/>
        <a:lstStyle/>
        <a:p>
          <a:endParaRPr lang="en-US"/>
        </a:p>
      </dgm:t>
    </dgm:pt>
    <dgm:pt modelId="{956756B4-2E3A-43A5-A78A-5A4F472236C0}" type="asst">
      <dgm:prSet phldrT="[Text]"/>
      <dgm:spPr>
        <a:ln>
          <a:solidFill>
            <a:srgbClr val="002060"/>
          </a:solidFill>
        </a:ln>
      </dgm:spPr>
      <dgm:t>
        <a:bodyPr/>
        <a:lstStyle/>
        <a:p>
          <a:pPr rtl="0"/>
          <a:r>
            <a:rPr lang="en-US" baseline="0" dirty="0"/>
            <a:t>D. The second messenger is a tyrosine kinase cascade</a:t>
          </a:r>
          <a:endParaRPr lang="en-US" dirty="0"/>
        </a:p>
      </dgm:t>
    </dgm:pt>
    <dgm:pt modelId="{9D42D1D4-27D6-4B1E-917B-04B37A060037}" type="parTrans" cxnId="{89C097AA-EC18-40F2-9A93-467A74BBEB2A}">
      <dgm:prSet/>
      <dgm:spPr>
        <a:ln>
          <a:solidFill>
            <a:srgbClr val="002060"/>
          </a:solidFill>
        </a:ln>
      </dgm:spPr>
      <dgm:t>
        <a:bodyPr/>
        <a:lstStyle/>
        <a:p>
          <a:endParaRPr lang="en-US"/>
        </a:p>
      </dgm:t>
    </dgm:pt>
    <dgm:pt modelId="{7F04C24F-60FC-40B1-8431-3EEAA489F956}" type="sibTrans" cxnId="{89C097AA-EC18-40F2-9A93-467A74BBEB2A}">
      <dgm:prSet/>
      <dgm:spPr/>
      <dgm:t>
        <a:bodyPr/>
        <a:lstStyle/>
        <a:p>
          <a:endParaRPr lang="en-US"/>
        </a:p>
      </dgm:t>
    </dgm:pt>
    <dgm:pt modelId="{F0F3BE6F-8843-489E-9C9F-072D38BBF4C7}">
      <dgm:prSet phldrT="[Text]"/>
      <dgm:spPr>
        <a:ln>
          <a:solidFill>
            <a:srgbClr val="002060"/>
          </a:solidFill>
        </a:ln>
      </dgm:spPr>
      <dgm:t>
        <a:bodyPr/>
        <a:lstStyle/>
        <a:p>
          <a:pPr rtl="0"/>
          <a:r>
            <a:rPr lang="en-US" b="1" dirty="0">
              <a:solidFill>
                <a:srgbClr val="002060"/>
              </a:solidFill>
              <a:latin typeface="Calibri"/>
            </a:rPr>
            <a:t>GH &amp; </a:t>
          </a:r>
          <a:r>
            <a:rPr lang="en-US" b="1" baseline="0" dirty="0">
              <a:solidFill>
                <a:srgbClr val="002060"/>
              </a:solidFill>
              <a:latin typeface="Calibri"/>
            </a:rPr>
            <a:t>Prolactin</a:t>
          </a:r>
          <a:endParaRPr lang="en-US" dirty="0"/>
        </a:p>
      </dgm:t>
    </dgm:pt>
    <dgm:pt modelId="{90AAA30B-D92A-4F7F-A0AC-2641955CF01D}" type="parTrans" cxnId="{EB0B2028-6EAA-4CF1-A1D2-F0ED4E21154F}">
      <dgm:prSet/>
      <dgm:spPr>
        <a:ln>
          <a:solidFill>
            <a:srgbClr val="002060"/>
          </a:solidFill>
        </a:ln>
      </dgm:spPr>
      <dgm:t>
        <a:bodyPr/>
        <a:lstStyle/>
        <a:p>
          <a:endParaRPr lang="en-US"/>
        </a:p>
      </dgm:t>
    </dgm:pt>
    <dgm:pt modelId="{800D4D9B-F9C9-45A7-B079-0A818A5EE61B}" type="sibTrans" cxnId="{EB0B2028-6EAA-4CF1-A1D2-F0ED4E21154F}">
      <dgm:prSet/>
      <dgm:spPr/>
      <dgm:t>
        <a:bodyPr/>
        <a:lstStyle/>
        <a:p>
          <a:endParaRPr lang="en-US"/>
        </a:p>
      </dgm:t>
    </dgm:pt>
    <dgm:pt modelId="{3784B941-8EA0-4F36-8C47-A2825BE4231C}">
      <dgm:prSet phldrT="[Text]"/>
      <dgm:spPr>
        <a:ln>
          <a:solidFill>
            <a:srgbClr val="002060"/>
          </a:solidFill>
        </a:ln>
      </dgm:spPr>
      <dgm:t>
        <a:bodyPr/>
        <a:lstStyle/>
        <a:p>
          <a:pPr rtl="0"/>
          <a:r>
            <a:rPr lang="en-US" b="1" dirty="0">
              <a:solidFill>
                <a:srgbClr val="002060"/>
              </a:solidFill>
              <a:latin typeface="Calibri"/>
            </a:rPr>
            <a:t>Insulin</a:t>
          </a:r>
          <a:endParaRPr lang="en-US" dirty="0"/>
        </a:p>
      </dgm:t>
    </dgm:pt>
    <dgm:pt modelId="{EC7B336C-06B3-423E-AD8A-36CC8F128316}" type="parTrans" cxnId="{0701EF58-07CF-4B80-8DA7-99BA04101B09}">
      <dgm:prSet/>
      <dgm:spPr>
        <a:ln>
          <a:solidFill>
            <a:srgbClr val="002060"/>
          </a:solidFill>
        </a:ln>
      </dgm:spPr>
      <dgm:t>
        <a:bodyPr/>
        <a:lstStyle/>
        <a:p>
          <a:endParaRPr lang="en-US"/>
        </a:p>
      </dgm:t>
    </dgm:pt>
    <dgm:pt modelId="{A96A45A4-2319-4688-A85F-36C4999739D7}" type="sibTrans" cxnId="{0701EF58-07CF-4B80-8DA7-99BA04101B09}">
      <dgm:prSet/>
      <dgm:spPr/>
      <dgm:t>
        <a:bodyPr/>
        <a:lstStyle/>
        <a:p>
          <a:endParaRPr lang="en-US"/>
        </a:p>
      </dgm:t>
    </dgm:pt>
    <dgm:pt modelId="{F46230E1-84FE-4BF9-A9D4-99DB919E4A4E}">
      <dgm:prSet phldrT="[Text]"/>
      <dgm:spPr>
        <a:ln>
          <a:solidFill>
            <a:srgbClr val="002060"/>
          </a:solidFill>
        </a:ln>
      </dgm:spPr>
      <dgm:t>
        <a:bodyPr/>
        <a:lstStyle/>
        <a:p>
          <a:pPr rtl="0"/>
          <a:r>
            <a:rPr lang="en-US" b="1" dirty="0">
              <a:solidFill>
                <a:srgbClr val="002060"/>
              </a:solidFill>
              <a:latin typeface="Calibri"/>
            </a:rPr>
            <a:t>Erythropoietin</a:t>
          </a:r>
          <a:endParaRPr lang="en-US" dirty="0"/>
        </a:p>
      </dgm:t>
    </dgm:pt>
    <dgm:pt modelId="{786FA924-49BA-44CE-882B-2E9CA1BD0066}" type="parTrans" cxnId="{A927A1E8-F390-4081-A480-144B185892EF}">
      <dgm:prSet/>
      <dgm:spPr>
        <a:ln>
          <a:solidFill>
            <a:srgbClr val="002060"/>
          </a:solidFill>
        </a:ln>
      </dgm:spPr>
      <dgm:t>
        <a:bodyPr/>
        <a:lstStyle/>
        <a:p>
          <a:endParaRPr lang="en-US"/>
        </a:p>
      </dgm:t>
    </dgm:pt>
    <dgm:pt modelId="{543527BF-2A91-4C80-B8FE-7773AE34A6E8}" type="sibTrans" cxnId="{A927A1E8-F390-4081-A480-144B185892EF}">
      <dgm:prSet/>
      <dgm:spPr/>
      <dgm:t>
        <a:bodyPr/>
        <a:lstStyle/>
        <a:p>
          <a:endParaRPr lang="en-US"/>
        </a:p>
      </dgm:t>
    </dgm:pt>
    <dgm:pt modelId="{432945C3-B94B-47F6-9721-BBE3DF53E0A9}" type="pres">
      <dgm:prSet presAssocID="{8B182354-0340-4E79-9AE2-A4DD7E1B490C}" presName="hierChild1" presStyleCnt="0">
        <dgm:presLayoutVars>
          <dgm:orgChart val="1"/>
          <dgm:chPref val="1"/>
          <dgm:dir/>
          <dgm:animOne val="branch"/>
          <dgm:animLvl val="lvl"/>
          <dgm:resizeHandles/>
        </dgm:presLayoutVars>
      </dgm:prSet>
      <dgm:spPr/>
      <dgm:t>
        <a:bodyPr/>
        <a:lstStyle/>
        <a:p>
          <a:endParaRPr lang="en-US"/>
        </a:p>
      </dgm:t>
    </dgm:pt>
    <dgm:pt modelId="{716618CA-6E7A-405A-AFFD-D5E533C2D128}" type="pres">
      <dgm:prSet presAssocID="{D350C4F0-1F90-4495-8DE8-5034119C993C}" presName="hierRoot1" presStyleCnt="0">
        <dgm:presLayoutVars>
          <dgm:hierBranch val="init"/>
        </dgm:presLayoutVars>
      </dgm:prSet>
      <dgm:spPr/>
    </dgm:pt>
    <dgm:pt modelId="{9A89AC02-C536-4ECC-A29B-692E353F5AF6}" type="pres">
      <dgm:prSet presAssocID="{D350C4F0-1F90-4495-8DE8-5034119C993C}" presName="rootComposite1" presStyleCnt="0"/>
      <dgm:spPr/>
    </dgm:pt>
    <dgm:pt modelId="{0FB81644-E09D-4112-926E-2A80EA04CE7C}" type="pres">
      <dgm:prSet presAssocID="{D350C4F0-1F90-4495-8DE8-5034119C993C}" presName="rootText1" presStyleLbl="node0" presStyleIdx="0" presStyleCnt="1">
        <dgm:presLayoutVars>
          <dgm:chPref val="3"/>
        </dgm:presLayoutVars>
      </dgm:prSet>
      <dgm:spPr/>
      <dgm:t>
        <a:bodyPr/>
        <a:lstStyle/>
        <a:p>
          <a:endParaRPr lang="en-US"/>
        </a:p>
      </dgm:t>
    </dgm:pt>
    <dgm:pt modelId="{B4F02121-130F-4E7C-B1F2-03D3C886DA65}" type="pres">
      <dgm:prSet presAssocID="{D350C4F0-1F90-4495-8DE8-5034119C993C}" presName="rootConnector1" presStyleLbl="node1" presStyleIdx="0" presStyleCnt="0"/>
      <dgm:spPr/>
      <dgm:t>
        <a:bodyPr/>
        <a:lstStyle/>
        <a:p>
          <a:endParaRPr lang="en-US"/>
        </a:p>
      </dgm:t>
    </dgm:pt>
    <dgm:pt modelId="{5DD80D3C-759F-4463-8F1E-9DFD9D8AA2E7}" type="pres">
      <dgm:prSet presAssocID="{D350C4F0-1F90-4495-8DE8-5034119C993C}" presName="hierChild2" presStyleCnt="0"/>
      <dgm:spPr/>
    </dgm:pt>
    <dgm:pt modelId="{3F0D25A5-51FC-4791-A9CA-F69FCA0D68F9}" type="pres">
      <dgm:prSet presAssocID="{90AAA30B-D92A-4F7F-A0AC-2641955CF01D}" presName="Name37" presStyleLbl="parChTrans1D2" presStyleIdx="0" presStyleCnt="4"/>
      <dgm:spPr/>
      <dgm:t>
        <a:bodyPr/>
        <a:lstStyle/>
        <a:p>
          <a:endParaRPr lang="en-US"/>
        </a:p>
      </dgm:t>
    </dgm:pt>
    <dgm:pt modelId="{A97C8529-8900-4949-BFA9-2EA010A05C8F}" type="pres">
      <dgm:prSet presAssocID="{F0F3BE6F-8843-489E-9C9F-072D38BBF4C7}" presName="hierRoot2" presStyleCnt="0">
        <dgm:presLayoutVars>
          <dgm:hierBranch val="init"/>
        </dgm:presLayoutVars>
      </dgm:prSet>
      <dgm:spPr/>
    </dgm:pt>
    <dgm:pt modelId="{32FD618C-F885-45E6-9AED-C5706EC728A3}" type="pres">
      <dgm:prSet presAssocID="{F0F3BE6F-8843-489E-9C9F-072D38BBF4C7}" presName="rootComposite" presStyleCnt="0"/>
      <dgm:spPr/>
    </dgm:pt>
    <dgm:pt modelId="{D9982626-5CF0-48A2-A3DE-172BD33DEBA4}" type="pres">
      <dgm:prSet presAssocID="{F0F3BE6F-8843-489E-9C9F-072D38BBF4C7}" presName="rootText" presStyleLbl="node2" presStyleIdx="0" presStyleCnt="3">
        <dgm:presLayoutVars>
          <dgm:chPref val="3"/>
        </dgm:presLayoutVars>
      </dgm:prSet>
      <dgm:spPr/>
      <dgm:t>
        <a:bodyPr/>
        <a:lstStyle/>
        <a:p>
          <a:endParaRPr lang="en-US"/>
        </a:p>
      </dgm:t>
    </dgm:pt>
    <dgm:pt modelId="{EC1C5703-B048-4977-A495-9BB8DEFB95B0}" type="pres">
      <dgm:prSet presAssocID="{F0F3BE6F-8843-489E-9C9F-072D38BBF4C7}" presName="rootConnector" presStyleLbl="node2" presStyleIdx="0" presStyleCnt="3"/>
      <dgm:spPr/>
      <dgm:t>
        <a:bodyPr/>
        <a:lstStyle/>
        <a:p>
          <a:endParaRPr lang="en-US"/>
        </a:p>
      </dgm:t>
    </dgm:pt>
    <dgm:pt modelId="{8B45DCBB-D87B-46E7-AD2C-CD20D01B5227}" type="pres">
      <dgm:prSet presAssocID="{F0F3BE6F-8843-489E-9C9F-072D38BBF4C7}" presName="hierChild4" presStyleCnt="0"/>
      <dgm:spPr/>
    </dgm:pt>
    <dgm:pt modelId="{47C6CFB6-4FCE-445B-A428-119CDBE4D9C4}" type="pres">
      <dgm:prSet presAssocID="{F0F3BE6F-8843-489E-9C9F-072D38BBF4C7}" presName="hierChild5" presStyleCnt="0"/>
      <dgm:spPr/>
    </dgm:pt>
    <dgm:pt modelId="{A62CD6A6-F349-4BF0-A6FC-A024FA3359FB}" type="pres">
      <dgm:prSet presAssocID="{EC7B336C-06B3-423E-AD8A-36CC8F128316}" presName="Name37" presStyleLbl="parChTrans1D2" presStyleIdx="1" presStyleCnt="4"/>
      <dgm:spPr/>
      <dgm:t>
        <a:bodyPr/>
        <a:lstStyle/>
        <a:p>
          <a:endParaRPr lang="en-US"/>
        </a:p>
      </dgm:t>
    </dgm:pt>
    <dgm:pt modelId="{9A3E0939-0F5E-499C-8912-ED44D6F30521}" type="pres">
      <dgm:prSet presAssocID="{3784B941-8EA0-4F36-8C47-A2825BE4231C}" presName="hierRoot2" presStyleCnt="0">
        <dgm:presLayoutVars>
          <dgm:hierBranch val="init"/>
        </dgm:presLayoutVars>
      </dgm:prSet>
      <dgm:spPr/>
    </dgm:pt>
    <dgm:pt modelId="{130D35F7-C55D-476C-A8E8-66D010076BEA}" type="pres">
      <dgm:prSet presAssocID="{3784B941-8EA0-4F36-8C47-A2825BE4231C}" presName="rootComposite" presStyleCnt="0"/>
      <dgm:spPr/>
    </dgm:pt>
    <dgm:pt modelId="{9EBA902B-0969-4487-AA54-376042978CC0}" type="pres">
      <dgm:prSet presAssocID="{3784B941-8EA0-4F36-8C47-A2825BE4231C}" presName="rootText" presStyleLbl="node2" presStyleIdx="1" presStyleCnt="3">
        <dgm:presLayoutVars>
          <dgm:chPref val="3"/>
        </dgm:presLayoutVars>
      </dgm:prSet>
      <dgm:spPr/>
      <dgm:t>
        <a:bodyPr/>
        <a:lstStyle/>
        <a:p>
          <a:endParaRPr lang="en-US"/>
        </a:p>
      </dgm:t>
    </dgm:pt>
    <dgm:pt modelId="{17B3BB94-5DED-480F-91D5-1ABCBAB90C14}" type="pres">
      <dgm:prSet presAssocID="{3784B941-8EA0-4F36-8C47-A2825BE4231C}" presName="rootConnector" presStyleLbl="node2" presStyleIdx="1" presStyleCnt="3"/>
      <dgm:spPr/>
      <dgm:t>
        <a:bodyPr/>
        <a:lstStyle/>
        <a:p>
          <a:endParaRPr lang="en-US"/>
        </a:p>
      </dgm:t>
    </dgm:pt>
    <dgm:pt modelId="{E0C4631B-D1DA-43D4-9826-694DDD86FD5E}" type="pres">
      <dgm:prSet presAssocID="{3784B941-8EA0-4F36-8C47-A2825BE4231C}" presName="hierChild4" presStyleCnt="0"/>
      <dgm:spPr/>
    </dgm:pt>
    <dgm:pt modelId="{1B765AEE-6966-42A0-8FDC-586B547BF99E}" type="pres">
      <dgm:prSet presAssocID="{3784B941-8EA0-4F36-8C47-A2825BE4231C}" presName="hierChild5" presStyleCnt="0"/>
      <dgm:spPr/>
    </dgm:pt>
    <dgm:pt modelId="{85A4AE46-446E-461B-9972-B0E6C1E7E544}" type="pres">
      <dgm:prSet presAssocID="{786FA924-49BA-44CE-882B-2E9CA1BD0066}" presName="Name37" presStyleLbl="parChTrans1D2" presStyleIdx="2" presStyleCnt="4"/>
      <dgm:spPr/>
      <dgm:t>
        <a:bodyPr/>
        <a:lstStyle/>
        <a:p>
          <a:endParaRPr lang="en-US"/>
        </a:p>
      </dgm:t>
    </dgm:pt>
    <dgm:pt modelId="{E2686F15-369D-4E6C-8009-90DBAD28D63C}" type="pres">
      <dgm:prSet presAssocID="{F46230E1-84FE-4BF9-A9D4-99DB919E4A4E}" presName="hierRoot2" presStyleCnt="0">
        <dgm:presLayoutVars>
          <dgm:hierBranch val="init"/>
        </dgm:presLayoutVars>
      </dgm:prSet>
      <dgm:spPr/>
    </dgm:pt>
    <dgm:pt modelId="{385307C8-CD04-43AB-ADC8-3723F862ABCD}" type="pres">
      <dgm:prSet presAssocID="{F46230E1-84FE-4BF9-A9D4-99DB919E4A4E}" presName="rootComposite" presStyleCnt="0"/>
      <dgm:spPr/>
    </dgm:pt>
    <dgm:pt modelId="{8B86EBAD-7F41-4B49-8BA6-830673200798}" type="pres">
      <dgm:prSet presAssocID="{F46230E1-84FE-4BF9-A9D4-99DB919E4A4E}" presName="rootText" presStyleLbl="node2" presStyleIdx="2" presStyleCnt="3">
        <dgm:presLayoutVars>
          <dgm:chPref val="3"/>
        </dgm:presLayoutVars>
      </dgm:prSet>
      <dgm:spPr/>
      <dgm:t>
        <a:bodyPr/>
        <a:lstStyle/>
        <a:p>
          <a:endParaRPr lang="en-US"/>
        </a:p>
      </dgm:t>
    </dgm:pt>
    <dgm:pt modelId="{4B1D3D82-3C68-41C4-86C7-F04466E72328}" type="pres">
      <dgm:prSet presAssocID="{F46230E1-84FE-4BF9-A9D4-99DB919E4A4E}" presName="rootConnector" presStyleLbl="node2" presStyleIdx="2" presStyleCnt="3"/>
      <dgm:spPr/>
      <dgm:t>
        <a:bodyPr/>
        <a:lstStyle/>
        <a:p>
          <a:endParaRPr lang="en-US"/>
        </a:p>
      </dgm:t>
    </dgm:pt>
    <dgm:pt modelId="{6C8ACD89-990A-4F18-A8B3-57010941E0BC}" type="pres">
      <dgm:prSet presAssocID="{F46230E1-84FE-4BF9-A9D4-99DB919E4A4E}" presName="hierChild4" presStyleCnt="0"/>
      <dgm:spPr/>
    </dgm:pt>
    <dgm:pt modelId="{F7391E9E-F900-4486-971E-F7B30AC968DC}" type="pres">
      <dgm:prSet presAssocID="{F46230E1-84FE-4BF9-A9D4-99DB919E4A4E}" presName="hierChild5" presStyleCnt="0"/>
      <dgm:spPr/>
    </dgm:pt>
    <dgm:pt modelId="{7A0BA492-49C9-4868-A28F-B841E716DA3B}" type="pres">
      <dgm:prSet presAssocID="{D350C4F0-1F90-4495-8DE8-5034119C993C}" presName="hierChild3" presStyleCnt="0"/>
      <dgm:spPr/>
    </dgm:pt>
    <dgm:pt modelId="{4AD0C4C2-0EA5-4910-A050-C29709011729}" type="pres">
      <dgm:prSet presAssocID="{9D42D1D4-27D6-4B1E-917B-04B37A060037}" presName="Name111" presStyleLbl="parChTrans1D2" presStyleIdx="3" presStyleCnt="4"/>
      <dgm:spPr/>
      <dgm:t>
        <a:bodyPr/>
        <a:lstStyle/>
        <a:p>
          <a:endParaRPr lang="en-US"/>
        </a:p>
      </dgm:t>
    </dgm:pt>
    <dgm:pt modelId="{6C3F77B3-986E-4034-BD09-1B93AF8FA0DE}" type="pres">
      <dgm:prSet presAssocID="{956756B4-2E3A-43A5-A78A-5A4F472236C0}" presName="hierRoot3" presStyleCnt="0">
        <dgm:presLayoutVars>
          <dgm:hierBranch val="init"/>
        </dgm:presLayoutVars>
      </dgm:prSet>
      <dgm:spPr/>
    </dgm:pt>
    <dgm:pt modelId="{4D1C9969-F88B-4319-8913-1DDEFFE61461}" type="pres">
      <dgm:prSet presAssocID="{956756B4-2E3A-43A5-A78A-5A4F472236C0}" presName="rootComposite3" presStyleCnt="0"/>
      <dgm:spPr/>
    </dgm:pt>
    <dgm:pt modelId="{627191F1-EE36-4150-9EE4-C729A27FC7A1}" type="pres">
      <dgm:prSet presAssocID="{956756B4-2E3A-43A5-A78A-5A4F472236C0}" presName="rootText3" presStyleLbl="asst1" presStyleIdx="0" presStyleCnt="1">
        <dgm:presLayoutVars>
          <dgm:chPref val="3"/>
        </dgm:presLayoutVars>
      </dgm:prSet>
      <dgm:spPr/>
      <dgm:t>
        <a:bodyPr/>
        <a:lstStyle/>
        <a:p>
          <a:endParaRPr lang="en-US"/>
        </a:p>
      </dgm:t>
    </dgm:pt>
    <dgm:pt modelId="{2B750C03-128D-4523-9A52-32EC94FAE0C8}" type="pres">
      <dgm:prSet presAssocID="{956756B4-2E3A-43A5-A78A-5A4F472236C0}" presName="rootConnector3" presStyleLbl="asst1" presStyleIdx="0" presStyleCnt="1"/>
      <dgm:spPr/>
      <dgm:t>
        <a:bodyPr/>
        <a:lstStyle/>
        <a:p>
          <a:endParaRPr lang="en-US"/>
        </a:p>
      </dgm:t>
    </dgm:pt>
    <dgm:pt modelId="{E92ED16C-2ACF-47DB-98B4-E9317DC0973F}" type="pres">
      <dgm:prSet presAssocID="{956756B4-2E3A-43A5-A78A-5A4F472236C0}" presName="hierChild6" presStyleCnt="0"/>
      <dgm:spPr/>
    </dgm:pt>
    <dgm:pt modelId="{FE7556D0-2145-4C98-9CD8-A89A854366D9}" type="pres">
      <dgm:prSet presAssocID="{956756B4-2E3A-43A5-A78A-5A4F472236C0}" presName="hierChild7" presStyleCnt="0"/>
      <dgm:spPr/>
    </dgm:pt>
  </dgm:ptLst>
  <dgm:cxnLst>
    <dgm:cxn modelId="{D970399A-E9CE-41A4-9371-ABF7C8656C0B}" type="presOf" srcId="{F46230E1-84FE-4BF9-A9D4-99DB919E4A4E}" destId="{4B1D3D82-3C68-41C4-86C7-F04466E72328}" srcOrd="1" destOrd="0" presId="urn:microsoft.com/office/officeart/2005/8/layout/orgChart1"/>
    <dgm:cxn modelId="{7A5B6666-DBCB-42B6-84F2-A656C923FFC3}" type="presOf" srcId="{8B182354-0340-4E79-9AE2-A4DD7E1B490C}" destId="{432945C3-B94B-47F6-9721-BBE3DF53E0A9}" srcOrd="0" destOrd="0" presId="urn:microsoft.com/office/officeart/2005/8/layout/orgChart1"/>
    <dgm:cxn modelId="{E040641A-2953-41A0-BC92-BCF1A7D1A415}" type="presOf" srcId="{3784B941-8EA0-4F36-8C47-A2825BE4231C}" destId="{9EBA902B-0969-4487-AA54-376042978CC0}" srcOrd="0" destOrd="0" presId="urn:microsoft.com/office/officeart/2005/8/layout/orgChart1"/>
    <dgm:cxn modelId="{01C5676E-AF03-416F-BA19-9787BCCC38FC}" type="presOf" srcId="{D350C4F0-1F90-4495-8DE8-5034119C993C}" destId="{B4F02121-130F-4E7C-B1F2-03D3C886DA65}" srcOrd="1" destOrd="0" presId="urn:microsoft.com/office/officeart/2005/8/layout/orgChart1"/>
    <dgm:cxn modelId="{A7F2ED03-6611-40DC-95B9-394207F4D796}" type="presOf" srcId="{F0F3BE6F-8843-489E-9C9F-072D38BBF4C7}" destId="{EC1C5703-B048-4977-A495-9BB8DEFB95B0}" srcOrd="1" destOrd="0" presId="urn:microsoft.com/office/officeart/2005/8/layout/orgChart1"/>
    <dgm:cxn modelId="{E5EF3327-3BE8-4CBB-A137-D3EAC457FDFE}" type="presOf" srcId="{956756B4-2E3A-43A5-A78A-5A4F472236C0}" destId="{627191F1-EE36-4150-9EE4-C729A27FC7A1}" srcOrd="0" destOrd="0" presId="urn:microsoft.com/office/officeart/2005/8/layout/orgChart1"/>
    <dgm:cxn modelId="{9C32D163-E480-4969-9064-C81037A9EF92}" type="presOf" srcId="{90AAA30B-D92A-4F7F-A0AC-2641955CF01D}" destId="{3F0D25A5-51FC-4791-A9CA-F69FCA0D68F9}" srcOrd="0" destOrd="0" presId="urn:microsoft.com/office/officeart/2005/8/layout/orgChart1"/>
    <dgm:cxn modelId="{4C6136CD-56E5-4018-82BA-157021D44CA7}" type="presOf" srcId="{F0F3BE6F-8843-489E-9C9F-072D38BBF4C7}" destId="{D9982626-5CF0-48A2-A3DE-172BD33DEBA4}" srcOrd="0" destOrd="0" presId="urn:microsoft.com/office/officeart/2005/8/layout/orgChart1"/>
    <dgm:cxn modelId="{89C097AA-EC18-40F2-9A93-467A74BBEB2A}" srcId="{D350C4F0-1F90-4495-8DE8-5034119C993C}" destId="{956756B4-2E3A-43A5-A78A-5A4F472236C0}" srcOrd="0" destOrd="0" parTransId="{9D42D1D4-27D6-4B1E-917B-04B37A060037}" sibTransId="{7F04C24F-60FC-40B1-8431-3EEAA489F956}"/>
    <dgm:cxn modelId="{A5B3C700-7868-42D5-981D-FC6C072B3AA5}" type="presOf" srcId="{3784B941-8EA0-4F36-8C47-A2825BE4231C}" destId="{17B3BB94-5DED-480F-91D5-1ABCBAB90C14}" srcOrd="1" destOrd="0" presId="urn:microsoft.com/office/officeart/2005/8/layout/orgChart1"/>
    <dgm:cxn modelId="{03394CBB-26E4-4511-B40A-88C29F5C7294}" srcId="{8B182354-0340-4E79-9AE2-A4DD7E1B490C}" destId="{D350C4F0-1F90-4495-8DE8-5034119C993C}" srcOrd="0" destOrd="0" parTransId="{67E4B061-2CB9-482D-89CC-B3DD3DBC6405}" sibTransId="{42592E7D-6F13-4F97-9CA2-9EF726A6ACFD}"/>
    <dgm:cxn modelId="{0897BB51-A68E-4BC0-A23C-7D62715D95E6}" type="presOf" srcId="{786FA924-49BA-44CE-882B-2E9CA1BD0066}" destId="{85A4AE46-446E-461B-9972-B0E6C1E7E544}" srcOrd="0" destOrd="0" presId="urn:microsoft.com/office/officeart/2005/8/layout/orgChart1"/>
    <dgm:cxn modelId="{782115F4-F5B9-472E-875A-7C2A2F59C312}" type="presOf" srcId="{F46230E1-84FE-4BF9-A9D4-99DB919E4A4E}" destId="{8B86EBAD-7F41-4B49-8BA6-830673200798}" srcOrd="0" destOrd="0" presId="urn:microsoft.com/office/officeart/2005/8/layout/orgChart1"/>
    <dgm:cxn modelId="{D85843D7-9113-4D3C-8786-1DB2322299F0}" type="presOf" srcId="{956756B4-2E3A-43A5-A78A-5A4F472236C0}" destId="{2B750C03-128D-4523-9A52-32EC94FAE0C8}" srcOrd="1" destOrd="0" presId="urn:microsoft.com/office/officeart/2005/8/layout/orgChart1"/>
    <dgm:cxn modelId="{2BAC00BE-D672-4295-A8B0-C9FF20554C14}" type="presOf" srcId="{EC7B336C-06B3-423E-AD8A-36CC8F128316}" destId="{A62CD6A6-F349-4BF0-A6FC-A024FA3359FB}" srcOrd="0" destOrd="0" presId="urn:microsoft.com/office/officeart/2005/8/layout/orgChart1"/>
    <dgm:cxn modelId="{DC8B5DAF-43EF-4D26-9E67-D7085AF99B93}" type="presOf" srcId="{D350C4F0-1F90-4495-8DE8-5034119C993C}" destId="{0FB81644-E09D-4112-926E-2A80EA04CE7C}" srcOrd="0" destOrd="0" presId="urn:microsoft.com/office/officeart/2005/8/layout/orgChart1"/>
    <dgm:cxn modelId="{EB0B2028-6EAA-4CF1-A1D2-F0ED4E21154F}" srcId="{D350C4F0-1F90-4495-8DE8-5034119C993C}" destId="{F0F3BE6F-8843-489E-9C9F-072D38BBF4C7}" srcOrd="1" destOrd="0" parTransId="{90AAA30B-D92A-4F7F-A0AC-2641955CF01D}" sibTransId="{800D4D9B-F9C9-45A7-B079-0A818A5EE61B}"/>
    <dgm:cxn modelId="{A927A1E8-F390-4081-A480-144B185892EF}" srcId="{D350C4F0-1F90-4495-8DE8-5034119C993C}" destId="{F46230E1-84FE-4BF9-A9D4-99DB919E4A4E}" srcOrd="3" destOrd="0" parTransId="{786FA924-49BA-44CE-882B-2E9CA1BD0066}" sibTransId="{543527BF-2A91-4C80-B8FE-7773AE34A6E8}"/>
    <dgm:cxn modelId="{0701EF58-07CF-4B80-8DA7-99BA04101B09}" srcId="{D350C4F0-1F90-4495-8DE8-5034119C993C}" destId="{3784B941-8EA0-4F36-8C47-A2825BE4231C}" srcOrd="2" destOrd="0" parTransId="{EC7B336C-06B3-423E-AD8A-36CC8F128316}" sibTransId="{A96A45A4-2319-4688-A85F-36C4999739D7}"/>
    <dgm:cxn modelId="{6D34875F-0F09-490B-87E6-97EB1188EDB5}" type="presOf" srcId="{9D42D1D4-27D6-4B1E-917B-04B37A060037}" destId="{4AD0C4C2-0EA5-4910-A050-C29709011729}" srcOrd="0" destOrd="0" presId="urn:microsoft.com/office/officeart/2005/8/layout/orgChart1"/>
    <dgm:cxn modelId="{C0DCC51A-B573-48DB-B54A-004FAA978663}" type="presParOf" srcId="{432945C3-B94B-47F6-9721-BBE3DF53E0A9}" destId="{716618CA-6E7A-405A-AFFD-D5E533C2D128}" srcOrd="0" destOrd="0" presId="urn:microsoft.com/office/officeart/2005/8/layout/orgChart1"/>
    <dgm:cxn modelId="{BC0064E3-72D4-4D8B-86BF-FF8AA43588C6}" type="presParOf" srcId="{716618CA-6E7A-405A-AFFD-D5E533C2D128}" destId="{9A89AC02-C536-4ECC-A29B-692E353F5AF6}" srcOrd="0" destOrd="0" presId="urn:microsoft.com/office/officeart/2005/8/layout/orgChart1"/>
    <dgm:cxn modelId="{23676687-5E56-43A9-ABFF-C5EB7AC3357D}" type="presParOf" srcId="{9A89AC02-C536-4ECC-A29B-692E353F5AF6}" destId="{0FB81644-E09D-4112-926E-2A80EA04CE7C}" srcOrd="0" destOrd="0" presId="urn:microsoft.com/office/officeart/2005/8/layout/orgChart1"/>
    <dgm:cxn modelId="{9AB91318-7756-4730-9268-DAD2919A07E5}" type="presParOf" srcId="{9A89AC02-C536-4ECC-A29B-692E353F5AF6}" destId="{B4F02121-130F-4E7C-B1F2-03D3C886DA65}" srcOrd="1" destOrd="0" presId="urn:microsoft.com/office/officeart/2005/8/layout/orgChart1"/>
    <dgm:cxn modelId="{BA599AD6-DA11-44A0-8913-D2BA9DE469F2}" type="presParOf" srcId="{716618CA-6E7A-405A-AFFD-D5E533C2D128}" destId="{5DD80D3C-759F-4463-8F1E-9DFD9D8AA2E7}" srcOrd="1" destOrd="0" presId="urn:microsoft.com/office/officeart/2005/8/layout/orgChart1"/>
    <dgm:cxn modelId="{00484FE3-E1E1-4251-BC19-B00FE7CB8C06}" type="presParOf" srcId="{5DD80D3C-759F-4463-8F1E-9DFD9D8AA2E7}" destId="{3F0D25A5-51FC-4791-A9CA-F69FCA0D68F9}" srcOrd="0" destOrd="0" presId="urn:microsoft.com/office/officeart/2005/8/layout/orgChart1"/>
    <dgm:cxn modelId="{258C58E9-2D3A-4F33-BE1E-CFAEFEA5ABBF}" type="presParOf" srcId="{5DD80D3C-759F-4463-8F1E-9DFD9D8AA2E7}" destId="{A97C8529-8900-4949-BFA9-2EA010A05C8F}" srcOrd="1" destOrd="0" presId="urn:microsoft.com/office/officeart/2005/8/layout/orgChart1"/>
    <dgm:cxn modelId="{8E9C890C-730D-4A73-8F39-F1FC5916E4F4}" type="presParOf" srcId="{A97C8529-8900-4949-BFA9-2EA010A05C8F}" destId="{32FD618C-F885-45E6-9AED-C5706EC728A3}" srcOrd="0" destOrd="0" presId="urn:microsoft.com/office/officeart/2005/8/layout/orgChart1"/>
    <dgm:cxn modelId="{9A82C7CD-112B-4369-A5A1-8B4097664340}" type="presParOf" srcId="{32FD618C-F885-45E6-9AED-C5706EC728A3}" destId="{D9982626-5CF0-48A2-A3DE-172BD33DEBA4}" srcOrd="0" destOrd="0" presId="urn:microsoft.com/office/officeart/2005/8/layout/orgChart1"/>
    <dgm:cxn modelId="{35E384FC-0BEE-4BD9-8409-B4F2A1614651}" type="presParOf" srcId="{32FD618C-F885-45E6-9AED-C5706EC728A3}" destId="{EC1C5703-B048-4977-A495-9BB8DEFB95B0}" srcOrd="1" destOrd="0" presId="urn:microsoft.com/office/officeart/2005/8/layout/orgChart1"/>
    <dgm:cxn modelId="{ADA0C259-FEF0-417B-A150-8F5A95F247E3}" type="presParOf" srcId="{A97C8529-8900-4949-BFA9-2EA010A05C8F}" destId="{8B45DCBB-D87B-46E7-AD2C-CD20D01B5227}" srcOrd="1" destOrd="0" presId="urn:microsoft.com/office/officeart/2005/8/layout/orgChart1"/>
    <dgm:cxn modelId="{F7BA81CF-CDCF-49E3-BFD4-CDC1CE156391}" type="presParOf" srcId="{A97C8529-8900-4949-BFA9-2EA010A05C8F}" destId="{47C6CFB6-4FCE-445B-A428-119CDBE4D9C4}" srcOrd="2" destOrd="0" presId="urn:microsoft.com/office/officeart/2005/8/layout/orgChart1"/>
    <dgm:cxn modelId="{2A2F70B7-E772-4C60-89E0-BE61216C67CC}" type="presParOf" srcId="{5DD80D3C-759F-4463-8F1E-9DFD9D8AA2E7}" destId="{A62CD6A6-F349-4BF0-A6FC-A024FA3359FB}" srcOrd="2" destOrd="0" presId="urn:microsoft.com/office/officeart/2005/8/layout/orgChart1"/>
    <dgm:cxn modelId="{0F9EE3EB-2C5D-4D00-98BE-00AF4ABE37DF}" type="presParOf" srcId="{5DD80D3C-759F-4463-8F1E-9DFD9D8AA2E7}" destId="{9A3E0939-0F5E-499C-8912-ED44D6F30521}" srcOrd="3" destOrd="0" presId="urn:microsoft.com/office/officeart/2005/8/layout/orgChart1"/>
    <dgm:cxn modelId="{695DF83C-B897-4027-A341-790635292DAA}" type="presParOf" srcId="{9A3E0939-0F5E-499C-8912-ED44D6F30521}" destId="{130D35F7-C55D-476C-A8E8-66D010076BEA}" srcOrd="0" destOrd="0" presId="urn:microsoft.com/office/officeart/2005/8/layout/orgChart1"/>
    <dgm:cxn modelId="{791DC19F-02BE-4069-8F52-FDB7502F2FC4}" type="presParOf" srcId="{130D35F7-C55D-476C-A8E8-66D010076BEA}" destId="{9EBA902B-0969-4487-AA54-376042978CC0}" srcOrd="0" destOrd="0" presId="urn:microsoft.com/office/officeart/2005/8/layout/orgChart1"/>
    <dgm:cxn modelId="{6DC5CE8C-BEA2-4AC4-9F7C-6AA20845EC15}" type="presParOf" srcId="{130D35F7-C55D-476C-A8E8-66D010076BEA}" destId="{17B3BB94-5DED-480F-91D5-1ABCBAB90C14}" srcOrd="1" destOrd="0" presId="urn:microsoft.com/office/officeart/2005/8/layout/orgChart1"/>
    <dgm:cxn modelId="{B992F6FB-6EBF-4DA9-9C75-548422A3E19F}" type="presParOf" srcId="{9A3E0939-0F5E-499C-8912-ED44D6F30521}" destId="{E0C4631B-D1DA-43D4-9826-694DDD86FD5E}" srcOrd="1" destOrd="0" presId="urn:microsoft.com/office/officeart/2005/8/layout/orgChart1"/>
    <dgm:cxn modelId="{4988B316-D0C6-42C4-BA0D-05D97DC559E5}" type="presParOf" srcId="{9A3E0939-0F5E-499C-8912-ED44D6F30521}" destId="{1B765AEE-6966-42A0-8FDC-586B547BF99E}" srcOrd="2" destOrd="0" presId="urn:microsoft.com/office/officeart/2005/8/layout/orgChart1"/>
    <dgm:cxn modelId="{A1A46AD8-73B4-4A59-B83B-1A8C0873D1EA}" type="presParOf" srcId="{5DD80D3C-759F-4463-8F1E-9DFD9D8AA2E7}" destId="{85A4AE46-446E-461B-9972-B0E6C1E7E544}" srcOrd="4" destOrd="0" presId="urn:microsoft.com/office/officeart/2005/8/layout/orgChart1"/>
    <dgm:cxn modelId="{1EC1ACF5-7487-42B5-A1F1-ADDA4A3DA2D2}" type="presParOf" srcId="{5DD80D3C-759F-4463-8F1E-9DFD9D8AA2E7}" destId="{E2686F15-369D-4E6C-8009-90DBAD28D63C}" srcOrd="5" destOrd="0" presId="urn:microsoft.com/office/officeart/2005/8/layout/orgChart1"/>
    <dgm:cxn modelId="{4BFC8ADD-C4AB-4E80-A7FE-5DC5511826A5}" type="presParOf" srcId="{E2686F15-369D-4E6C-8009-90DBAD28D63C}" destId="{385307C8-CD04-43AB-ADC8-3723F862ABCD}" srcOrd="0" destOrd="0" presId="urn:microsoft.com/office/officeart/2005/8/layout/orgChart1"/>
    <dgm:cxn modelId="{03EFB8D2-49CC-4978-9D1A-38088C970FBF}" type="presParOf" srcId="{385307C8-CD04-43AB-ADC8-3723F862ABCD}" destId="{8B86EBAD-7F41-4B49-8BA6-830673200798}" srcOrd="0" destOrd="0" presId="urn:microsoft.com/office/officeart/2005/8/layout/orgChart1"/>
    <dgm:cxn modelId="{7630F258-A8C5-40A3-88FF-332D165ED1FC}" type="presParOf" srcId="{385307C8-CD04-43AB-ADC8-3723F862ABCD}" destId="{4B1D3D82-3C68-41C4-86C7-F04466E72328}" srcOrd="1" destOrd="0" presId="urn:microsoft.com/office/officeart/2005/8/layout/orgChart1"/>
    <dgm:cxn modelId="{B8833E2B-F1C4-4632-BEE0-79FCC768288B}" type="presParOf" srcId="{E2686F15-369D-4E6C-8009-90DBAD28D63C}" destId="{6C8ACD89-990A-4F18-A8B3-57010941E0BC}" srcOrd="1" destOrd="0" presId="urn:microsoft.com/office/officeart/2005/8/layout/orgChart1"/>
    <dgm:cxn modelId="{4CF9C70B-C8E5-4048-BD41-40D9E0BDD32B}" type="presParOf" srcId="{E2686F15-369D-4E6C-8009-90DBAD28D63C}" destId="{F7391E9E-F900-4486-971E-F7B30AC968DC}" srcOrd="2" destOrd="0" presId="urn:microsoft.com/office/officeart/2005/8/layout/orgChart1"/>
    <dgm:cxn modelId="{E69F9754-3028-479C-825F-FD7D1C5FADC7}" type="presParOf" srcId="{716618CA-6E7A-405A-AFFD-D5E533C2D128}" destId="{7A0BA492-49C9-4868-A28F-B841E716DA3B}" srcOrd="2" destOrd="0" presId="urn:microsoft.com/office/officeart/2005/8/layout/orgChart1"/>
    <dgm:cxn modelId="{F372F829-6F2E-4CFC-8F49-19D32FAB4D71}" type="presParOf" srcId="{7A0BA492-49C9-4868-A28F-B841E716DA3B}" destId="{4AD0C4C2-0EA5-4910-A050-C29709011729}" srcOrd="0" destOrd="0" presId="urn:microsoft.com/office/officeart/2005/8/layout/orgChart1"/>
    <dgm:cxn modelId="{56C15F7D-4991-4288-8E4A-1C0B5633522C}" type="presParOf" srcId="{7A0BA492-49C9-4868-A28F-B841E716DA3B}" destId="{6C3F77B3-986E-4034-BD09-1B93AF8FA0DE}" srcOrd="1" destOrd="0" presId="urn:microsoft.com/office/officeart/2005/8/layout/orgChart1"/>
    <dgm:cxn modelId="{7EC42A18-676A-40E8-B166-497E6BF43231}" type="presParOf" srcId="{6C3F77B3-986E-4034-BD09-1B93AF8FA0DE}" destId="{4D1C9969-F88B-4319-8913-1DDEFFE61461}" srcOrd="0" destOrd="0" presId="urn:microsoft.com/office/officeart/2005/8/layout/orgChart1"/>
    <dgm:cxn modelId="{5F46CD80-7589-4E90-AA97-A4F474420822}" type="presParOf" srcId="{4D1C9969-F88B-4319-8913-1DDEFFE61461}" destId="{627191F1-EE36-4150-9EE4-C729A27FC7A1}" srcOrd="0" destOrd="0" presId="urn:microsoft.com/office/officeart/2005/8/layout/orgChart1"/>
    <dgm:cxn modelId="{67E3D00B-51CB-42A4-8531-A516546D3B5C}" type="presParOf" srcId="{4D1C9969-F88B-4319-8913-1DDEFFE61461}" destId="{2B750C03-128D-4523-9A52-32EC94FAE0C8}" srcOrd="1" destOrd="0" presId="urn:microsoft.com/office/officeart/2005/8/layout/orgChart1"/>
    <dgm:cxn modelId="{7DB12CED-C741-4C7B-9A56-2A0A07A7E0DE}" type="presParOf" srcId="{6C3F77B3-986E-4034-BD09-1B93AF8FA0DE}" destId="{E92ED16C-2ACF-47DB-98B4-E9317DC0973F}" srcOrd="1" destOrd="0" presId="urn:microsoft.com/office/officeart/2005/8/layout/orgChart1"/>
    <dgm:cxn modelId="{2F41D749-5D9E-4A46-A555-9B007D675689}" type="presParOf" srcId="{6C3F77B3-986E-4034-BD09-1B93AF8FA0DE}" destId="{FE7556D0-2145-4C98-9CD8-A89A854366D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3BD9435-7226-E94A-AA01-75975FE0F0B2}" type="doc">
      <dgm:prSet loTypeId="urn:microsoft.com/office/officeart/2005/8/layout/hierarchy3" loCatId="" qsTypeId="urn:microsoft.com/office/officeart/2005/8/quickstyle/simple4" qsCatId="simple" csTypeId="urn:microsoft.com/office/officeart/2005/8/colors/accent1_2" csCatId="accent1" phldr="1"/>
      <dgm:spPr/>
      <dgm:t>
        <a:bodyPr/>
        <a:lstStyle/>
        <a:p>
          <a:endParaRPr lang="en-US"/>
        </a:p>
      </dgm:t>
    </dgm:pt>
    <dgm:pt modelId="{04ED1094-039E-764D-86CA-70B91C72C886}">
      <dgm:prSet phldrT="[Text]" custT="1"/>
      <dgm:spPr/>
      <dgm:t>
        <a:bodyPr/>
        <a:lstStyle/>
        <a:p>
          <a:r>
            <a:rPr lang="en-US" sz="2400" dirty="0"/>
            <a:t>It increases</a:t>
          </a:r>
        </a:p>
      </dgm:t>
    </dgm:pt>
    <dgm:pt modelId="{47F7BBB5-2450-4A40-B309-7D79AB9BFACD}" type="parTrans" cxnId="{B171B3D3-0FEE-8545-AE0C-3261CEE97DFF}">
      <dgm:prSet/>
      <dgm:spPr/>
      <dgm:t>
        <a:bodyPr/>
        <a:lstStyle/>
        <a:p>
          <a:endParaRPr lang="en-US"/>
        </a:p>
      </dgm:t>
    </dgm:pt>
    <dgm:pt modelId="{93236ACE-FC87-5743-80BA-2AF01A6B0DDD}" type="sibTrans" cxnId="{B171B3D3-0FEE-8545-AE0C-3261CEE97DFF}">
      <dgm:prSet/>
      <dgm:spPr/>
      <dgm:t>
        <a:bodyPr/>
        <a:lstStyle/>
        <a:p>
          <a:endParaRPr lang="en-US"/>
        </a:p>
      </dgm:t>
    </dgm:pt>
    <dgm:pt modelId="{AA413D1B-06C7-0847-9DF5-A211D98C4358}">
      <dgm:prSet phldrT="[Text]"/>
      <dgm:spPr/>
      <dgm:t>
        <a:bodyPr/>
        <a:lstStyle/>
        <a:p>
          <a:r>
            <a:rPr lang="en-US" dirty="0"/>
            <a:t>Glucose uptake</a:t>
          </a:r>
        </a:p>
      </dgm:t>
    </dgm:pt>
    <dgm:pt modelId="{4DB8CB94-8E21-BD48-8C88-13C770A0D23B}" type="parTrans" cxnId="{393DB09A-1F98-2A4C-8C67-8CB2972D521D}">
      <dgm:prSet/>
      <dgm:spPr/>
      <dgm:t>
        <a:bodyPr/>
        <a:lstStyle/>
        <a:p>
          <a:endParaRPr lang="en-US"/>
        </a:p>
      </dgm:t>
    </dgm:pt>
    <dgm:pt modelId="{E549A8E4-8941-8046-A4D6-970738E0CC7C}" type="sibTrans" cxnId="{393DB09A-1F98-2A4C-8C67-8CB2972D521D}">
      <dgm:prSet/>
      <dgm:spPr/>
      <dgm:t>
        <a:bodyPr/>
        <a:lstStyle/>
        <a:p>
          <a:endParaRPr lang="en-US"/>
        </a:p>
      </dgm:t>
    </dgm:pt>
    <dgm:pt modelId="{4A773B6A-90ED-3C4E-84AE-879265389BB2}">
      <dgm:prSet phldrT="[Text]"/>
      <dgm:spPr/>
      <dgm:t>
        <a:bodyPr/>
        <a:lstStyle/>
        <a:p>
          <a:r>
            <a:rPr lang="en-US" dirty="0"/>
            <a:t>Glycogen synthesis</a:t>
          </a:r>
        </a:p>
      </dgm:t>
    </dgm:pt>
    <dgm:pt modelId="{6949129E-65AF-574A-B9B3-2E7B5663F6DB}" type="parTrans" cxnId="{4EA9D6FF-7612-CB4F-9B7C-8587BCE3A270}">
      <dgm:prSet/>
      <dgm:spPr/>
      <dgm:t>
        <a:bodyPr/>
        <a:lstStyle/>
        <a:p>
          <a:endParaRPr lang="en-US"/>
        </a:p>
      </dgm:t>
    </dgm:pt>
    <dgm:pt modelId="{300FECB1-975A-234C-9E01-6CA9069FADFE}" type="sibTrans" cxnId="{4EA9D6FF-7612-CB4F-9B7C-8587BCE3A270}">
      <dgm:prSet/>
      <dgm:spPr/>
      <dgm:t>
        <a:bodyPr/>
        <a:lstStyle/>
        <a:p>
          <a:endParaRPr lang="en-US"/>
        </a:p>
      </dgm:t>
    </dgm:pt>
    <dgm:pt modelId="{68807BB4-0389-EA4B-9DAE-3D522D635BBC}">
      <dgm:prSet phldrT="[Text]" custT="1"/>
      <dgm:spPr/>
      <dgm:t>
        <a:bodyPr/>
        <a:lstStyle/>
        <a:p>
          <a:r>
            <a:rPr lang="en-US" sz="2400" dirty="0"/>
            <a:t>It decreases</a:t>
          </a:r>
        </a:p>
      </dgm:t>
    </dgm:pt>
    <dgm:pt modelId="{BE1926DE-E37E-1548-85BD-E205E5EB8092}" type="parTrans" cxnId="{5B061546-0B41-B94F-A64B-87942FBD6AB2}">
      <dgm:prSet/>
      <dgm:spPr/>
      <dgm:t>
        <a:bodyPr/>
        <a:lstStyle/>
        <a:p>
          <a:endParaRPr lang="en-US"/>
        </a:p>
      </dgm:t>
    </dgm:pt>
    <dgm:pt modelId="{E5AC5B51-9689-8845-9BAC-C0E2529B7A78}" type="sibTrans" cxnId="{5B061546-0B41-B94F-A64B-87942FBD6AB2}">
      <dgm:prSet/>
      <dgm:spPr/>
      <dgm:t>
        <a:bodyPr/>
        <a:lstStyle/>
        <a:p>
          <a:endParaRPr lang="en-US"/>
        </a:p>
      </dgm:t>
    </dgm:pt>
    <dgm:pt modelId="{FF08096A-F48A-664C-9F1B-480F3A0D2DDE}">
      <dgm:prSet phldrT="[Text]"/>
      <dgm:spPr/>
      <dgm:t>
        <a:bodyPr/>
        <a:lstStyle/>
        <a:p>
          <a:r>
            <a:rPr lang="en-US" dirty="0"/>
            <a:t>Gluconeogenesis</a:t>
          </a:r>
        </a:p>
      </dgm:t>
    </dgm:pt>
    <dgm:pt modelId="{87ED79F7-418D-0840-B412-305DC617C3DF}" type="parTrans" cxnId="{F8E1147B-2F1B-D143-875E-25F699A11878}">
      <dgm:prSet/>
      <dgm:spPr/>
      <dgm:t>
        <a:bodyPr/>
        <a:lstStyle/>
        <a:p>
          <a:endParaRPr lang="en-US"/>
        </a:p>
      </dgm:t>
    </dgm:pt>
    <dgm:pt modelId="{F9D98DA7-F707-9945-8DDD-8A01656F76B2}" type="sibTrans" cxnId="{F8E1147B-2F1B-D143-875E-25F699A11878}">
      <dgm:prSet/>
      <dgm:spPr/>
      <dgm:t>
        <a:bodyPr/>
        <a:lstStyle/>
        <a:p>
          <a:endParaRPr lang="en-US"/>
        </a:p>
      </dgm:t>
    </dgm:pt>
    <dgm:pt modelId="{9841ACA4-48D3-D246-A6C6-22E13A652DA8}">
      <dgm:prSet phldrT="[Text]"/>
      <dgm:spPr/>
      <dgm:t>
        <a:bodyPr/>
        <a:lstStyle/>
        <a:p>
          <a:r>
            <a:rPr lang="en-US" dirty="0" err="1"/>
            <a:t>Glycogenolysis</a:t>
          </a:r>
          <a:endParaRPr lang="en-US" dirty="0"/>
        </a:p>
      </dgm:t>
    </dgm:pt>
    <dgm:pt modelId="{191DD1A0-7982-6B47-A43A-FC365B3227FD}" type="parTrans" cxnId="{6AB4CDAD-D253-B746-8CED-629BE3BFC679}">
      <dgm:prSet/>
      <dgm:spPr/>
      <dgm:t>
        <a:bodyPr/>
        <a:lstStyle/>
        <a:p>
          <a:endParaRPr lang="en-US"/>
        </a:p>
      </dgm:t>
    </dgm:pt>
    <dgm:pt modelId="{ADFDB86C-E82B-A147-A6B5-F109A9E065F3}" type="sibTrans" cxnId="{6AB4CDAD-D253-B746-8CED-629BE3BFC679}">
      <dgm:prSet/>
      <dgm:spPr/>
      <dgm:t>
        <a:bodyPr/>
        <a:lstStyle/>
        <a:p>
          <a:endParaRPr lang="en-US"/>
        </a:p>
      </dgm:t>
    </dgm:pt>
    <dgm:pt modelId="{BAF212BB-718A-2442-A429-37B6B99B7738}">
      <dgm:prSet/>
      <dgm:spPr/>
      <dgm:t>
        <a:bodyPr/>
        <a:lstStyle/>
        <a:p>
          <a:r>
            <a:rPr lang="en-US" dirty="0"/>
            <a:t>Protein synthesis</a:t>
          </a:r>
        </a:p>
      </dgm:t>
    </dgm:pt>
    <dgm:pt modelId="{CB2E35B2-3AC7-854D-9993-672CF9547A71}" type="parTrans" cxnId="{10A36561-4248-5740-B132-36834CBAF7BF}">
      <dgm:prSet/>
      <dgm:spPr/>
      <dgm:t>
        <a:bodyPr/>
        <a:lstStyle/>
        <a:p>
          <a:endParaRPr lang="en-US"/>
        </a:p>
      </dgm:t>
    </dgm:pt>
    <dgm:pt modelId="{5EA7A425-F97D-1741-9759-867EF9747071}" type="sibTrans" cxnId="{10A36561-4248-5740-B132-36834CBAF7BF}">
      <dgm:prSet/>
      <dgm:spPr/>
      <dgm:t>
        <a:bodyPr/>
        <a:lstStyle/>
        <a:p>
          <a:endParaRPr lang="en-US"/>
        </a:p>
      </dgm:t>
    </dgm:pt>
    <dgm:pt modelId="{30BD1A4C-CA5F-6D4F-B803-B86401EA2F85}">
      <dgm:prSet/>
      <dgm:spPr/>
      <dgm:t>
        <a:bodyPr/>
        <a:lstStyle/>
        <a:p>
          <a:r>
            <a:rPr lang="en-US" dirty="0"/>
            <a:t>Fat synthesis</a:t>
          </a:r>
        </a:p>
      </dgm:t>
    </dgm:pt>
    <dgm:pt modelId="{ADC10457-5813-2C4D-BFFF-44231D621196}" type="parTrans" cxnId="{FA28E969-1A2D-4A4D-AEEA-F0D98598FDA4}">
      <dgm:prSet/>
      <dgm:spPr/>
      <dgm:t>
        <a:bodyPr/>
        <a:lstStyle/>
        <a:p>
          <a:endParaRPr lang="en-US"/>
        </a:p>
      </dgm:t>
    </dgm:pt>
    <dgm:pt modelId="{6DA4DAAC-CC23-484A-B133-D4718BBCB93C}" type="sibTrans" cxnId="{FA28E969-1A2D-4A4D-AEEA-F0D98598FDA4}">
      <dgm:prSet/>
      <dgm:spPr/>
      <dgm:t>
        <a:bodyPr/>
        <a:lstStyle/>
        <a:p>
          <a:endParaRPr lang="en-US"/>
        </a:p>
      </dgm:t>
    </dgm:pt>
    <dgm:pt modelId="{70AFF556-7764-B64C-A563-B2E647E25288}">
      <dgm:prSet/>
      <dgm:spPr/>
      <dgm:t>
        <a:bodyPr/>
        <a:lstStyle/>
        <a:p>
          <a:r>
            <a:rPr lang="en-US" dirty="0" err="1"/>
            <a:t>Lypolysis</a:t>
          </a:r>
          <a:endParaRPr lang="en-US" dirty="0"/>
        </a:p>
      </dgm:t>
    </dgm:pt>
    <dgm:pt modelId="{48DD2FBC-09EB-1247-8E49-6B5E2E512475}" type="parTrans" cxnId="{4997F19E-1510-F741-99E3-9E4368F3BDF9}">
      <dgm:prSet/>
      <dgm:spPr/>
      <dgm:t>
        <a:bodyPr/>
        <a:lstStyle/>
        <a:p>
          <a:endParaRPr lang="en-US"/>
        </a:p>
      </dgm:t>
    </dgm:pt>
    <dgm:pt modelId="{B59E2E9A-F068-7E48-ABA1-2216E53967A4}" type="sibTrans" cxnId="{4997F19E-1510-F741-99E3-9E4368F3BDF9}">
      <dgm:prSet/>
      <dgm:spPr/>
      <dgm:t>
        <a:bodyPr/>
        <a:lstStyle/>
        <a:p>
          <a:endParaRPr lang="en-US"/>
        </a:p>
      </dgm:t>
    </dgm:pt>
    <dgm:pt modelId="{3C204777-AC0D-0C4F-A52B-983723F14E41}" type="pres">
      <dgm:prSet presAssocID="{F3BD9435-7226-E94A-AA01-75975FE0F0B2}" presName="diagram" presStyleCnt="0">
        <dgm:presLayoutVars>
          <dgm:chPref val="1"/>
          <dgm:dir/>
          <dgm:animOne val="branch"/>
          <dgm:animLvl val="lvl"/>
          <dgm:resizeHandles/>
        </dgm:presLayoutVars>
      </dgm:prSet>
      <dgm:spPr/>
      <dgm:t>
        <a:bodyPr/>
        <a:lstStyle/>
        <a:p>
          <a:endParaRPr lang="en-US"/>
        </a:p>
      </dgm:t>
    </dgm:pt>
    <dgm:pt modelId="{620AB728-1012-3646-9ECA-8B0DF91D1512}" type="pres">
      <dgm:prSet presAssocID="{04ED1094-039E-764D-86CA-70B91C72C886}" presName="root" presStyleCnt="0"/>
      <dgm:spPr/>
    </dgm:pt>
    <dgm:pt modelId="{148707F5-6B16-FD45-8F51-A7857D8893AE}" type="pres">
      <dgm:prSet presAssocID="{04ED1094-039E-764D-86CA-70B91C72C886}" presName="rootComposite" presStyleCnt="0"/>
      <dgm:spPr/>
    </dgm:pt>
    <dgm:pt modelId="{1CA16A1D-6E9F-4048-8EDE-2BB561F7AA53}" type="pres">
      <dgm:prSet presAssocID="{04ED1094-039E-764D-86CA-70B91C72C886}" presName="rootText" presStyleLbl="node1" presStyleIdx="0" presStyleCnt="2"/>
      <dgm:spPr/>
      <dgm:t>
        <a:bodyPr/>
        <a:lstStyle/>
        <a:p>
          <a:endParaRPr lang="en-US"/>
        </a:p>
      </dgm:t>
    </dgm:pt>
    <dgm:pt modelId="{394BE67E-38E0-E84A-A698-A7230BAA50C2}" type="pres">
      <dgm:prSet presAssocID="{04ED1094-039E-764D-86CA-70B91C72C886}" presName="rootConnector" presStyleLbl="node1" presStyleIdx="0" presStyleCnt="2"/>
      <dgm:spPr/>
      <dgm:t>
        <a:bodyPr/>
        <a:lstStyle/>
        <a:p>
          <a:endParaRPr lang="en-US"/>
        </a:p>
      </dgm:t>
    </dgm:pt>
    <dgm:pt modelId="{7B5D1CA9-690F-874B-B68A-39AA223B245B}" type="pres">
      <dgm:prSet presAssocID="{04ED1094-039E-764D-86CA-70B91C72C886}" presName="childShape" presStyleCnt="0"/>
      <dgm:spPr/>
    </dgm:pt>
    <dgm:pt modelId="{27764448-7B7A-A84D-9376-367CCB35901C}" type="pres">
      <dgm:prSet presAssocID="{4DB8CB94-8E21-BD48-8C88-13C770A0D23B}" presName="Name13" presStyleLbl="parChTrans1D2" presStyleIdx="0" presStyleCnt="7"/>
      <dgm:spPr/>
      <dgm:t>
        <a:bodyPr/>
        <a:lstStyle/>
        <a:p>
          <a:endParaRPr lang="en-US"/>
        </a:p>
      </dgm:t>
    </dgm:pt>
    <dgm:pt modelId="{3FEE71B8-333A-514A-A180-FDEBB5C38B0C}" type="pres">
      <dgm:prSet presAssocID="{AA413D1B-06C7-0847-9DF5-A211D98C4358}" presName="childText" presStyleLbl="bgAcc1" presStyleIdx="0" presStyleCnt="7">
        <dgm:presLayoutVars>
          <dgm:bulletEnabled val="1"/>
        </dgm:presLayoutVars>
      </dgm:prSet>
      <dgm:spPr/>
      <dgm:t>
        <a:bodyPr/>
        <a:lstStyle/>
        <a:p>
          <a:endParaRPr lang="en-US"/>
        </a:p>
      </dgm:t>
    </dgm:pt>
    <dgm:pt modelId="{C5175E99-7545-0D46-A05C-9FB8CA726632}" type="pres">
      <dgm:prSet presAssocID="{6949129E-65AF-574A-B9B3-2E7B5663F6DB}" presName="Name13" presStyleLbl="parChTrans1D2" presStyleIdx="1" presStyleCnt="7"/>
      <dgm:spPr/>
      <dgm:t>
        <a:bodyPr/>
        <a:lstStyle/>
        <a:p>
          <a:endParaRPr lang="en-US"/>
        </a:p>
      </dgm:t>
    </dgm:pt>
    <dgm:pt modelId="{24AC3345-8A97-FF4C-9D9E-9B63318699BC}" type="pres">
      <dgm:prSet presAssocID="{4A773B6A-90ED-3C4E-84AE-879265389BB2}" presName="childText" presStyleLbl="bgAcc1" presStyleIdx="1" presStyleCnt="7">
        <dgm:presLayoutVars>
          <dgm:bulletEnabled val="1"/>
        </dgm:presLayoutVars>
      </dgm:prSet>
      <dgm:spPr/>
      <dgm:t>
        <a:bodyPr/>
        <a:lstStyle/>
        <a:p>
          <a:endParaRPr lang="en-US"/>
        </a:p>
      </dgm:t>
    </dgm:pt>
    <dgm:pt modelId="{00DF5C5E-B47E-E545-9318-C23B9923F2C5}" type="pres">
      <dgm:prSet presAssocID="{CB2E35B2-3AC7-854D-9993-672CF9547A71}" presName="Name13" presStyleLbl="parChTrans1D2" presStyleIdx="2" presStyleCnt="7"/>
      <dgm:spPr/>
      <dgm:t>
        <a:bodyPr/>
        <a:lstStyle/>
        <a:p>
          <a:endParaRPr lang="en-US"/>
        </a:p>
      </dgm:t>
    </dgm:pt>
    <dgm:pt modelId="{0F39FD79-2A29-4847-A251-E61C7AB27D14}" type="pres">
      <dgm:prSet presAssocID="{BAF212BB-718A-2442-A429-37B6B99B7738}" presName="childText" presStyleLbl="bgAcc1" presStyleIdx="2" presStyleCnt="7">
        <dgm:presLayoutVars>
          <dgm:bulletEnabled val="1"/>
        </dgm:presLayoutVars>
      </dgm:prSet>
      <dgm:spPr/>
      <dgm:t>
        <a:bodyPr/>
        <a:lstStyle/>
        <a:p>
          <a:endParaRPr lang="en-US"/>
        </a:p>
      </dgm:t>
    </dgm:pt>
    <dgm:pt modelId="{CB16FCB0-E391-BC45-8119-E38D7BD62962}" type="pres">
      <dgm:prSet presAssocID="{ADC10457-5813-2C4D-BFFF-44231D621196}" presName="Name13" presStyleLbl="parChTrans1D2" presStyleIdx="3" presStyleCnt="7"/>
      <dgm:spPr/>
      <dgm:t>
        <a:bodyPr/>
        <a:lstStyle/>
        <a:p>
          <a:endParaRPr lang="en-US"/>
        </a:p>
      </dgm:t>
    </dgm:pt>
    <dgm:pt modelId="{E06CC900-4355-EA45-9B4B-07DC5B3C2C19}" type="pres">
      <dgm:prSet presAssocID="{30BD1A4C-CA5F-6D4F-B803-B86401EA2F85}" presName="childText" presStyleLbl="bgAcc1" presStyleIdx="3" presStyleCnt="7">
        <dgm:presLayoutVars>
          <dgm:bulletEnabled val="1"/>
        </dgm:presLayoutVars>
      </dgm:prSet>
      <dgm:spPr/>
      <dgm:t>
        <a:bodyPr/>
        <a:lstStyle/>
        <a:p>
          <a:endParaRPr lang="en-US"/>
        </a:p>
      </dgm:t>
    </dgm:pt>
    <dgm:pt modelId="{A8A71A7E-5794-C64C-A334-789A200B7554}" type="pres">
      <dgm:prSet presAssocID="{68807BB4-0389-EA4B-9DAE-3D522D635BBC}" presName="root" presStyleCnt="0"/>
      <dgm:spPr/>
    </dgm:pt>
    <dgm:pt modelId="{D7F96F97-CF60-9847-93D2-62C1E7276AAC}" type="pres">
      <dgm:prSet presAssocID="{68807BB4-0389-EA4B-9DAE-3D522D635BBC}" presName="rootComposite" presStyleCnt="0"/>
      <dgm:spPr/>
    </dgm:pt>
    <dgm:pt modelId="{EC038144-33C4-9C4F-9C6C-BC3521BAE896}" type="pres">
      <dgm:prSet presAssocID="{68807BB4-0389-EA4B-9DAE-3D522D635BBC}" presName="rootText" presStyleLbl="node1" presStyleIdx="1" presStyleCnt="2"/>
      <dgm:spPr/>
      <dgm:t>
        <a:bodyPr/>
        <a:lstStyle/>
        <a:p>
          <a:endParaRPr lang="en-US"/>
        </a:p>
      </dgm:t>
    </dgm:pt>
    <dgm:pt modelId="{95A24276-50A1-E641-84D8-95279DB0B7E5}" type="pres">
      <dgm:prSet presAssocID="{68807BB4-0389-EA4B-9DAE-3D522D635BBC}" presName="rootConnector" presStyleLbl="node1" presStyleIdx="1" presStyleCnt="2"/>
      <dgm:spPr/>
      <dgm:t>
        <a:bodyPr/>
        <a:lstStyle/>
        <a:p>
          <a:endParaRPr lang="en-US"/>
        </a:p>
      </dgm:t>
    </dgm:pt>
    <dgm:pt modelId="{33EDC2F2-458A-C14C-A3F7-61B639402DD1}" type="pres">
      <dgm:prSet presAssocID="{68807BB4-0389-EA4B-9DAE-3D522D635BBC}" presName="childShape" presStyleCnt="0"/>
      <dgm:spPr/>
    </dgm:pt>
    <dgm:pt modelId="{0BAF2499-E369-8C4B-8984-DA57DB5AF24E}" type="pres">
      <dgm:prSet presAssocID="{87ED79F7-418D-0840-B412-305DC617C3DF}" presName="Name13" presStyleLbl="parChTrans1D2" presStyleIdx="4" presStyleCnt="7"/>
      <dgm:spPr/>
      <dgm:t>
        <a:bodyPr/>
        <a:lstStyle/>
        <a:p>
          <a:endParaRPr lang="en-US"/>
        </a:p>
      </dgm:t>
    </dgm:pt>
    <dgm:pt modelId="{43619E1D-ED19-BB4B-82FB-7D8BF86EB40F}" type="pres">
      <dgm:prSet presAssocID="{FF08096A-F48A-664C-9F1B-480F3A0D2DDE}" presName="childText" presStyleLbl="bgAcc1" presStyleIdx="4" presStyleCnt="7">
        <dgm:presLayoutVars>
          <dgm:bulletEnabled val="1"/>
        </dgm:presLayoutVars>
      </dgm:prSet>
      <dgm:spPr/>
      <dgm:t>
        <a:bodyPr/>
        <a:lstStyle/>
        <a:p>
          <a:endParaRPr lang="en-US"/>
        </a:p>
      </dgm:t>
    </dgm:pt>
    <dgm:pt modelId="{99CE16E2-D324-3445-B906-341E2A1C4819}" type="pres">
      <dgm:prSet presAssocID="{191DD1A0-7982-6B47-A43A-FC365B3227FD}" presName="Name13" presStyleLbl="parChTrans1D2" presStyleIdx="5" presStyleCnt="7"/>
      <dgm:spPr/>
      <dgm:t>
        <a:bodyPr/>
        <a:lstStyle/>
        <a:p>
          <a:endParaRPr lang="en-US"/>
        </a:p>
      </dgm:t>
    </dgm:pt>
    <dgm:pt modelId="{09ED7345-9516-CF45-A32C-1C517B4D4646}" type="pres">
      <dgm:prSet presAssocID="{9841ACA4-48D3-D246-A6C6-22E13A652DA8}" presName="childText" presStyleLbl="bgAcc1" presStyleIdx="5" presStyleCnt="7">
        <dgm:presLayoutVars>
          <dgm:bulletEnabled val="1"/>
        </dgm:presLayoutVars>
      </dgm:prSet>
      <dgm:spPr/>
      <dgm:t>
        <a:bodyPr/>
        <a:lstStyle/>
        <a:p>
          <a:endParaRPr lang="en-US"/>
        </a:p>
      </dgm:t>
    </dgm:pt>
    <dgm:pt modelId="{4399BD7E-46BC-AD42-B6CB-DEDE4DF43729}" type="pres">
      <dgm:prSet presAssocID="{48DD2FBC-09EB-1247-8E49-6B5E2E512475}" presName="Name13" presStyleLbl="parChTrans1D2" presStyleIdx="6" presStyleCnt="7"/>
      <dgm:spPr/>
      <dgm:t>
        <a:bodyPr/>
        <a:lstStyle/>
        <a:p>
          <a:endParaRPr lang="en-US"/>
        </a:p>
      </dgm:t>
    </dgm:pt>
    <dgm:pt modelId="{FFF00116-6021-664A-9599-1CC314442909}" type="pres">
      <dgm:prSet presAssocID="{70AFF556-7764-B64C-A563-B2E647E25288}" presName="childText" presStyleLbl="bgAcc1" presStyleIdx="6" presStyleCnt="7">
        <dgm:presLayoutVars>
          <dgm:bulletEnabled val="1"/>
        </dgm:presLayoutVars>
      </dgm:prSet>
      <dgm:spPr/>
      <dgm:t>
        <a:bodyPr/>
        <a:lstStyle/>
        <a:p>
          <a:endParaRPr lang="en-US"/>
        </a:p>
      </dgm:t>
    </dgm:pt>
  </dgm:ptLst>
  <dgm:cxnLst>
    <dgm:cxn modelId="{AA02EE8A-3AE3-194F-87A3-AD9776606E94}" type="presOf" srcId="{CB2E35B2-3AC7-854D-9993-672CF9547A71}" destId="{00DF5C5E-B47E-E545-9318-C23B9923F2C5}" srcOrd="0" destOrd="0" presId="urn:microsoft.com/office/officeart/2005/8/layout/hierarchy3"/>
    <dgm:cxn modelId="{01D56E20-F202-9642-BBF1-34AF8ABAC6BB}" type="presOf" srcId="{4DB8CB94-8E21-BD48-8C88-13C770A0D23B}" destId="{27764448-7B7A-A84D-9376-367CCB35901C}" srcOrd="0" destOrd="0" presId="urn:microsoft.com/office/officeart/2005/8/layout/hierarchy3"/>
    <dgm:cxn modelId="{5CD66108-4E05-C544-A170-A284A1B06894}" type="presOf" srcId="{87ED79F7-418D-0840-B412-305DC617C3DF}" destId="{0BAF2499-E369-8C4B-8984-DA57DB5AF24E}" srcOrd="0" destOrd="0" presId="urn:microsoft.com/office/officeart/2005/8/layout/hierarchy3"/>
    <dgm:cxn modelId="{4997F19E-1510-F741-99E3-9E4368F3BDF9}" srcId="{68807BB4-0389-EA4B-9DAE-3D522D635BBC}" destId="{70AFF556-7764-B64C-A563-B2E647E25288}" srcOrd="2" destOrd="0" parTransId="{48DD2FBC-09EB-1247-8E49-6B5E2E512475}" sibTransId="{B59E2E9A-F068-7E48-ABA1-2216E53967A4}"/>
    <dgm:cxn modelId="{1378E63C-635A-D749-B5EC-856DA1222F44}" type="presOf" srcId="{191DD1A0-7982-6B47-A43A-FC365B3227FD}" destId="{99CE16E2-D324-3445-B906-341E2A1C4819}" srcOrd="0" destOrd="0" presId="urn:microsoft.com/office/officeart/2005/8/layout/hierarchy3"/>
    <dgm:cxn modelId="{4EA9D6FF-7612-CB4F-9B7C-8587BCE3A270}" srcId="{04ED1094-039E-764D-86CA-70B91C72C886}" destId="{4A773B6A-90ED-3C4E-84AE-879265389BB2}" srcOrd="1" destOrd="0" parTransId="{6949129E-65AF-574A-B9B3-2E7B5663F6DB}" sibTransId="{300FECB1-975A-234C-9E01-6CA9069FADFE}"/>
    <dgm:cxn modelId="{57BA826F-A60F-3548-9278-D937BA470F8C}" type="presOf" srcId="{30BD1A4C-CA5F-6D4F-B803-B86401EA2F85}" destId="{E06CC900-4355-EA45-9B4B-07DC5B3C2C19}" srcOrd="0" destOrd="0" presId="urn:microsoft.com/office/officeart/2005/8/layout/hierarchy3"/>
    <dgm:cxn modelId="{5B061546-0B41-B94F-A64B-87942FBD6AB2}" srcId="{F3BD9435-7226-E94A-AA01-75975FE0F0B2}" destId="{68807BB4-0389-EA4B-9DAE-3D522D635BBC}" srcOrd="1" destOrd="0" parTransId="{BE1926DE-E37E-1548-85BD-E205E5EB8092}" sibTransId="{E5AC5B51-9689-8845-9BAC-C0E2529B7A78}"/>
    <dgm:cxn modelId="{6AB4CDAD-D253-B746-8CED-629BE3BFC679}" srcId="{68807BB4-0389-EA4B-9DAE-3D522D635BBC}" destId="{9841ACA4-48D3-D246-A6C6-22E13A652DA8}" srcOrd="1" destOrd="0" parTransId="{191DD1A0-7982-6B47-A43A-FC365B3227FD}" sibTransId="{ADFDB86C-E82B-A147-A6B5-F109A9E065F3}"/>
    <dgm:cxn modelId="{3E7C607E-FCED-CE49-A1B3-949FE78C4667}" type="presOf" srcId="{AA413D1B-06C7-0847-9DF5-A211D98C4358}" destId="{3FEE71B8-333A-514A-A180-FDEBB5C38B0C}" srcOrd="0" destOrd="0" presId="urn:microsoft.com/office/officeart/2005/8/layout/hierarchy3"/>
    <dgm:cxn modelId="{1AD402DD-ED9E-B34B-AD97-B67C8BD4626B}" type="presOf" srcId="{68807BB4-0389-EA4B-9DAE-3D522D635BBC}" destId="{95A24276-50A1-E641-84D8-95279DB0B7E5}" srcOrd="1" destOrd="0" presId="urn:microsoft.com/office/officeart/2005/8/layout/hierarchy3"/>
    <dgm:cxn modelId="{937FF071-B174-B248-97EE-E8B18DC51894}" type="presOf" srcId="{BAF212BB-718A-2442-A429-37B6B99B7738}" destId="{0F39FD79-2A29-4847-A251-E61C7AB27D14}" srcOrd="0" destOrd="0" presId="urn:microsoft.com/office/officeart/2005/8/layout/hierarchy3"/>
    <dgm:cxn modelId="{2179EDBC-B931-1744-9E61-AE52B9163D6B}" type="presOf" srcId="{04ED1094-039E-764D-86CA-70B91C72C886}" destId="{1CA16A1D-6E9F-4048-8EDE-2BB561F7AA53}" srcOrd="0" destOrd="0" presId="urn:microsoft.com/office/officeart/2005/8/layout/hierarchy3"/>
    <dgm:cxn modelId="{FE6DAECB-64EF-9A43-9C82-D0DC5A6DF1DE}" type="presOf" srcId="{48DD2FBC-09EB-1247-8E49-6B5E2E512475}" destId="{4399BD7E-46BC-AD42-B6CB-DEDE4DF43729}" srcOrd="0" destOrd="0" presId="urn:microsoft.com/office/officeart/2005/8/layout/hierarchy3"/>
    <dgm:cxn modelId="{10A36561-4248-5740-B132-36834CBAF7BF}" srcId="{04ED1094-039E-764D-86CA-70B91C72C886}" destId="{BAF212BB-718A-2442-A429-37B6B99B7738}" srcOrd="2" destOrd="0" parTransId="{CB2E35B2-3AC7-854D-9993-672CF9547A71}" sibTransId="{5EA7A425-F97D-1741-9759-867EF9747071}"/>
    <dgm:cxn modelId="{0B74B85C-C05E-2D42-A5C8-E59A809F8954}" type="presOf" srcId="{70AFF556-7764-B64C-A563-B2E647E25288}" destId="{FFF00116-6021-664A-9599-1CC314442909}" srcOrd="0" destOrd="0" presId="urn:microsoft.com/office/officeart/2005/8/layout/hierarchy3"/>
    <dgm:cxn modelId="{447F06DF-985D-AA46-B659-196C098C3BAB}" type="presOf" srcId="{6949129E-65AF-574A-B9B3-2E7B5663F6DB}" destId="{C5175E99-7545-0D46-A05C-9FB8CA726632}" srcOrd="0" destOrd="0" presId="urn:microsoft.com/office/officeart/2005/8/layout/hierarchy3"/>
    <dgm:cxn modelId="{F3BBCE2E-0592-9944-900D-4C9072808010}" type="presOf" srcId="{F3BD9435-7226-E94A-AA01-75975FE0F0B2}" destId="{3C204777-AC0D-0C4F-A52B-983723F14E41}" srcOrd="0" destOrd="0" presId="urn:microsoft.com/office/officeart/2005/8/layout/hierarchy3"/>
    <dgm:cxn modelId="{F8E1147B-2F1B-D143-875E-25F699A11878}" srcId="{68807BB4-0389-EA4B-9DAE-3D522D635BBC}" destId="{FF08096A-F48A-664C-9F1B-480F3A0D2DDE}" srcOrd="0" destOrd="0" parTransId="{87ED79F7-418D-0840-B412-305DC617C3DF}" sibTransId="{F9D98DA7-F707-9945-8DDD-8A01656F76B2}"/>
    <dgm:cxn modelId="{85BFD820-6645-8145-B6F5-10F5DE98AE2B}" type="presOf" srcId="{FF08096A-F48A-664C-9F1B-480F3A0D2DDE}" destId="{43619E1D-ED19-BB4B-82FB-7D8BF86EB40F}" srcOrd="0" destOrd="0" presId="urn:microsoft.com/office/officeart/2005/8/layout/hierarchy3"/>
    <dgm:cxn modelId="{F77E51A8-5C0E-4D4C-8A84-76F455E7BC0A}" type="presOf" srcId="{68807BB4-0389-EA4B-9DAE-3D522D635BBC}" destId="{EC038144-33C4-9C4F-9C6C-BC3521BAE896}" srcOrd="0" destOrd="0" presId="urn:microsoft.com/office/officeart/2005/8/layout/hierarchy3"/>
    <dgm:cxn modelId="{8B6F241E-F5DB-6F47-9A1F-E5A715A61E6B}" type="presOf" srcId="{9841ACA4-48D3-D246-A6C6-22E13A652DA8}" destId="{09ED7345-9516-CF45-A32C-1C517B4D4646}" srcOrd="0" destOrd="0" presId="urn:microsoft.com/office/officeart/2005/8/layout/hierarchy3"/>
    <dgm:cxn modelId="{8F8BC2AA-34AB-394E-8451-FEF2C0C7FCC7}" type="presOf" srcId="{ADC10457-5813-2C4D-BFFF-44231D621196}" destId="{CB16FCB0-E391-BC45-8119-E38D7BD62962}" srcOrd="0" destOrd="0" presId="urn:microsoft.com/office/officeart/2005/8/layout/hierarchy3"/>
    <dgm:cxn modelId="{B171B3D3-0FEE-8545-AE0C-3261CEE97DFF}" srcId="{F3BD9435-7226-E94A-AA01-75975FE0F0B2}" destId="{04ED1094-039E-764D-86CA-70B91C72C886}" srcOrd="0" destOrd="0" parTransId="{47F7BBB5-2450-4A40-B309-7D79AB9BFACD}" sibTransId="{93236ACE-FC87-5743-80BA-2AF01A6B0DDD}"/>
    <dgm:cxn modelId="{E27B94FA-7A0E-764B-A565-C730EFF24C61}" type="presOf" srcId="{4A773B6A-90ED-3C4E-84AE-879265389BB2}" destId="{24AC3345-8A97-FF4C-9D9E-9B63318699BC}" srcOrd="0" destOrd="0" presId="urn:microsoft.com/office/officeart/2005/8/layout/hierarchy3"/>
    <dgm:cxn modelId="{03582201-19A5-314F-A832-69E0FE7A5CBF}" type="presOf" srcId="{04ED1094-039E-764D-86CA-70B91C72C886}" destId="{394BE67E-38E0-E84A-A698-A7230BAA50C2}" srcOrd="1" destOrd="0" presId="urn:microsoft.com/office/officeart/2005/8/layout/hierarchy3"/>
    <dgm:cxn modelId="{FA28E969-1A2D-4A4D-AEEA-F0D98598FDA4}" srcId="{04ED1094-039E-764D-86CA-70B91C72C886}" destId="{30BD1A4C-CA5F-6D4F-B803-B86401EA2F85}" srcOrd="3" destOrd="0" parTransId="{ADC10457-5813-2C4D-BFFF-44231D621196}" sibTransId="{6DA4DAAC-CC23-484A-B133-D4718BBCB93C}"/>
    <dgm:cxn modelId="{393DB09A-1F98-2A4C-8C67-8CB2972D521D}" srcId="{04ED1094-039E-764D-86CA-70B91C72C886}" destId="{AA413D1B-06C7-0847-9DF5-A211D98C4358}" srcOrd="0" destOrd="0" parTransId="{4DB8CB94-8E21-BD48-8C88-13C770A0D23B}" sibTransId="{E549A8E4-8941-8046-A4D6-970738E0CC7C}"/>
    <dgm:cxn modelId="{D17BB544-B8F0-924E-9E33-847CF5A490BD}" type="presParOf" srcId="{3C204777-AC0D-0C4F-A52B-983723F14E41}" destId="{620AB728-1012-3646-9ECA-8B0DF91D1512}" srcOrd="0" destOrd="0" presId="urn:microsoft.com/office/officeart/2005/8/layout/hierarchy3"/>
    <dgm:cxn modelId="{11147F04-448D-8B40-921E-C7B863AB2D0F}" type="presParOf" srcId="{620AB728-1012-3646-9ECA-8B0DF91D1512}" destId="{148707F5-6B16-FD45-8F51-A7857D8893AE}" srcOrd="0" destOrd="0" presId="urn:microsoft.com/office/officeart/2005/8/layout/hierarchy3"/>
    <dgm:cxn modelId="{36247A32-DB9A-D243-8E6D-26C335BFA92E}" type="presParOf" srcId="{148707F5-6B16-FD45-8F51-A7857D8893AE}" destId="{1CA16A1D-6E9F-4048-8EDE-2BB561F7AA53}" srcOrd="0" destOrd="0" presId="urn:microsoft.com/office/officeart/2005/8/layout/hierarchy3"/>
    <dgm:cxn modelId="{62E7AF19-92D5-BC46-B60D-1B924125B18D}" type="presParOf" srcId="{148707F5-6B16-FD45-8F51-A7857D8893AE}" destId="{394BE67E-38E0-E84A-A698-A7230BAA50C2}" srcOrd="1" destOrd="0" presId="urn:microsoft.com/office/officeart/2005/8/layout/hierarchy3"/>
    <dgm:cxn modelId="{950DF23F-C47F-7141-A579-004EE23E3D88}" type="presParOf" srcId="{620AB728-1012-3646-9ECA-8B0DF91D1512}" destId="{7B5D1CA9-690F-874B-B68A-39AA223B245B}" srcOrd="1" destOrd="0" presId="urn:microsoft.com/office/officeart/2005/8/layout/hierarchy3"/>
    <dgm:cxn modelId="{632C004A-D34D-1243-8524-C0B5BF5B75D8}" type="presParOf" srcId="{7B5D1CA9-690F-874B-B68A-39AA223B245B}" destId="{27764448-7B7A-A84D-9376-367CCB35901C}" srcOrd="0" destOrd="0" presId="urn:microsoft.com/office/officeart/2005/8/layout/hierarchy3"/>
    <dgm:cxn modelId="{BF1F09CF-D4FD-BE48-8535-ECF05A099FBB}" type="presParOf" srcId="{7B5D1CA9-690F-874B-B68A-39AA223B245B}" destId="{3FEE71B8-333A-514A-A180-FDEBB5C38B0C}" srcOrd="1" destOrd="0" presId="urn:microsoft.com/office/officeart/2005/8/layout/hierarchy3"/>
    <dgm:cxn modelId="{6D82DE5C-7020-0C42-8905-D67BC4EE7403}" type="presParOf" srcId="{7B5D1CA9-690F-874B-B68A-39AA223B245B}" destId="{C5175E99-7545-0D46-A05C-9FB8CA726632}" srcOrd="2" destOrd="0" presId="urn:microsoft.com/office/officeart/2005/8/layout/hierarchy3"/>
    <dgm:cxn modelId="{F73D4A35-C619-354C-AF84-09E04A83644C}" type="presParOf" srcId="{7B5D1CA9-690F-874B-B68A-39AA223B245B}" destId="{24AC3345-8A97-FF4C-9D9E-9B63318699BC}" srcOrd="3" destOrd="0" presId="urn:microsoft.com/office/officeart/2005/8/layout/hierarchy3"/>
    <dgm:cxn modelId="{685C9114-D3B5-4941-80E0-84127623F18D}" type="presParOf" srcId="{7B5D1CA9-690F-874B-B68A-39AA223B245B}" destId="{00DF5C5E-B47E-E545-9318-C23B9923F2C5}" srcOrd="4" destOrd="0" presId="urn:microsoft.com/office/officeart/2005/8/layout/hierarchy3"/>
    <dgm:cxn modelId="{8D212BF0-8FA8-0A4D-A4E1-0C0D4A2A6603}" type="presParOf" srcId="{7B5D1CA9-690F-874B-B68A-39AA223B245B}" destId="{0F39FD79-2A29-4847-A251-E61C7AB27D14}" srcOrd="5" destOrd="0" presId="urn:microsoft.com/office/officeart/2005/8/layout/hierarchy3"/>
    <dgm:cxn modelId="{FFBCA0D3-A1D9-2B4B-B86A-2005DEEDD69A}" type="presParOf" srcId="{7B5D1CA9-690F-874B-B68A-39AA223B245B}" destId="{CB16FCB0-E391-BC45-8119-E38D7BD62962}" srcOrd="6" destOrd="0" presId="urn:microsoft.com/office/officeart/2005/8/layout/hierarchy3"/>
    <dgm:cxn modelId="{4468AB19-E09F-2C4C-9AB5-0166B97B2D35}" type="presParOf" srcId="{7B5D1CA9-690F-874B-B68A-39AA223B245B}" destId="{E06CC900-4355-EA45-9B4B-07DC5B3C2C19}" srcOrd="7" destOrd="0" presId="urn:microsoft.com/office/officeart/2005/8/layout/hierarchy3"/>
    <dgm:cxn modelId="{9CDB62BB-61B5-2241-A516-0550D264DCD0}" type="presParOf" srcId="{3C204777-AC0D-0C4F-A52B-983723F14E41}" destId="{A8A71A7E-5794-C64C-A334-789A200B7554}" srcOrd="1" destOrd="0" presId="urn:microsoft.com/office/officeart/2005/8/layout/hierarchy3"/>
    <dgm:cxn modelId="{6E58413D-5151-004B-9ADB-4290380B14DB}" type="presParOf" srcId="{A8A71A7E-5794-C64C-A334-789A200B7554}" destId="{D7F96F97-CF60-9847-93D2-62C1E7276AAC}" srcOrd="0" destOrd="0" presId="urn:microsoft.com/office/officeart/2005/8/layout/hierarchy3"/>
    <dgm:cxn modelId="{AF68679E-15D0-B546-A6C6-CCA94B26ABF5}" type="presParOf" srcId="{D7F96F97-CF60-9847-93D2-62C1E7276AAC}" destId="{EC038144-33C4-9C4F-9C6C-BC3521BAE896}" srcOrd="0" destOrd="0" presId="urn:microsoft.com/office/officeart/2005/8/layout/hierarchy3"/>
    <dgm:cxn modelId="{0F777D60-3710-A046-9292-F05D4505883D}" type="presParOf" srcId="{D7F96F97-CF60-9847-93D2-62C1E7276AAC}" destId="{95A24276-50A1-E641-84D8-95279DB0B7E5}" srcOrd="1" destOrd="0" presId="urn:microsoft.com/office/officeart/2005/8/layout/hierarchy3"/>
    <dgm:cxn modelId="{8840904F-C09A-A148-A1D7-9FFD92366D6E}" type="presParOf" srcId="{A8A71A7E-5794-C64C-A334-789A200B7554}" destId="{33EDC2F2-458A-C14C-A3F7-61B639402DD1}" srcOrd="1" destOrd="0" presId="urn:microsoft.com/office/officeart/2005/8/layout/hierarchy3"/>
    <dgm:cxn modelId="{62C35EA7-E2EE-284E-B5A6-D71DC034AD10}" type="presParOf" srcId="{33EDC2F2-458A-C14C-A3F7-61B639402DD1}" destId="{0BAF2499-E369-8C4B-8984-DA57DB5AF24E}" srcOrd="0" destOrd="0" presId="urn:microsoft.com/office/officeart/2005/8/layout/hierarchy3"/>
    <dgm:cxn modelId="{1530D2FB-2B0F-6B4E-B204-1183D5230520}" type="presParOf" srcId="{33EDC2F2-458A-C14C-A3F7-61B639402DD1}" destId="{43619E1D-ED19-BB4B-82FB-7D8BF86EB40F}" srcOrd="1" destOrd="0" presId="urn:microsoft.com/office/officeart/2005/8/layout/hierarchy3"/>
    <dgm:cxn modelId="{E56EA165-E867-DB41-A7E3-1E066AB91555}" type="presParOf" srcId="{33EDC2F2-458A-C14C-A3F7-61B639402DD1}" destId="{99CE16E2-D324-3445-B906-341E2A1C4819}" srcOrd="2" destOrd="0" presId="urn:microsoft.com/office/officeart/2005/8/layout/hierarchy3"/>
    <dgm:cxn modelId="{D117A0F3-A5EF-9940-83E8-CDE12DAAF169}" type="presParOf" srcId="{33EDC2F2-458A-C14C-A3F7-61B639402DD1}" destId="{09ED7345-9516-CF45-A32C-1C517B4D4646}" srcOrd="3" destOrd="0" presId="urn:microsoft.com/office/officeart/2005/8/layout/hierarchy3"/>
    <dgm:cxn modelId="{23765978-94EF-BF42-9DB5-34732DB26B84}" type="presParOf" srcId="{33EDC2F2-458A-C14C-A3F7-61B639402DD1}" destId="{4399BD7E-46BC-AD42-B6CB-DEDE4DF43729}" srcOrd="4" destOrd="0" presId="urn:microsoft.com/office/officeart/2005/8/layout/hierarchy3"/>
    <dgm:cxn modelId="{30E0AF10-EFC6-7C41-B0C4-D5B3C6A91B25}" type="presParOf" srcId="{33EDC2F2-458A-C14C-A3F7-61B639402DD1}" destId="{FFF00116-6021-664A-9599-1CC314442909}"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C0B9FA-7EE9-F94B-BD49-AABA274DB6A9}">
      <dsp:nvSpPr>
        <dsp:cNvPr id="0" name=""/>
        <dsp:cNvSpPr/>
      </dsp:nvSpPr>
      <dsp:spPr>
        <a:xfrm>
          <a:off x="2818010" y="831320"/>
          <a:ext cx="1083468" cy="722312"/>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Stimulus</a:t>
          </a:r>
        </a:p>
      </dsp:txBody>
      <dsp:txXfrm>
        <a:off x="2839166" y="852476"/>
        <a:ext cx="1041156" cy="680000"/>
      </dsp:txXfrm>
    </dsp:sp>
    <dsp:sp modelId="{1FEE834D-16F9-DD46-B948-4068A07CD443}">
      <dsp:nvSpPr>
        <dsp:cNvPr id="0" name=""/>
        <dsp:cNvSpPr/>
      </dsp:nvSpPr>
      <dsp:spPr>
        <a:xfrm>
          <a:off x="1246981" y="1553633"/>
          <a:ext cx="2112764" cy="288925"/>
        </a:xfrm>
        <a:custGeom>
          <a:avLst/>
          <a:gdLst/>
          <a:ahLst/>
          <a:cxnLst/>
          <a:rect l="0" t="0" r="0" b="0"/>
          <a:pathLst>
            <a:path>
              <a:moveTo>
                <a:pt x="2112764" y="0"/>
              </a:moveTo>
              <a:lnTo>
                <a:pt x="2112764" y="144462"/>
              </a:lnTo>
              <a:lnTo>
                <a:pt x="0" y="144462"/>
              </a:lnTo>
              <a:lnTo>
                <a:pt x="0" y="28892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9E22681F-5C81-8D41-AF4E-96A03CE93176}">
      <dsp:nvSpPr>
        <dsp:cNvPr id="0" name=""/>
        <dsp:cNvSpPr/>
      </dsp:nvSpPr>
      <dsp:spPr>
        <a:xfrm>
          <a:off x="705246" y="1842558"/>
          <a:ext cx="1083468" cy="72231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Group I hormones</a:t>
          </a:r>
        </a:p>
      </dsp:txBody>
      <dsp:txXfrm>
        <a:off x="726402" y="1863714"/>
        <a:ext cx="1041156" cy="680000"/>
      </dsp:txXfrm>
    </dsp:sp>
    <dsp:sp modelId="{C622C629-B418-A548-81BF-6DB21D846B46}">
      <dsp:nvSpPr>
        <dsp:cNvPr id="0" name=""/>
        <dsp:cNvSpPr/>
      </dsp:nvSpPr>
      <dsp:spPr>
        <a:xfrm>
          <a:off x="1201261" y="2564870"/>
          <a:ext cx="91440" cy="592187"/>
        </a:xfrm>
        <a:custGeom>
          <a:avLst/>
          <a:gdLst/>
          <a:ahLst/>
          <a:cxnLst/>
          <a:rect l="0" t="0" r="0" b="0"/>
          <a:pathLst>
            <a:path>
              <a:moveTo>
                <a:pt x="45720" y="0"/>
              </a:moveTo>
              <a:lnTo>
                <a:pt x="45720" y="59218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DC7FE258-FB0F-3846-A7E7-339AF65EC1DF}">
      <dsp:nvSpPr>
        <dsp:cNvPr id="0" name=""/>
        <dsp:cNvSpPr/>
      </dsp:nvSpPr>
      <dsp:spPr>
        <a:xfrm>
          <a:off x="705246" y="3157058"/>
          <a:ext cx="1083468" cy="722312"/>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Hormone receptor complex</a:t>
          </a:r>
          <a:r>
            <a:rPr lang="en-US" sz="1300" kern="1200" baseline="30000" dirty="0"/>
            <a:t>2</a:t>
          </a:r>
          <a:endParaRPr lang="en-US" sz="1300" kern="1200" dirty="0"/>
        </a:p>
      </dsp:txBody>
      <dsp:txXfrm>
        <a:off x="726402" y="3178214"/>
        <a:ext cx="1041156" cy="680000"/>
      </dsp:txXfrm>
    </dsp:sp>
    <dsp:sp modelId="{81ACC450-82A6-1345-A461-DE0FA83AD2F8}">
      <dsp:nvSpPr>
        <dsp:cNvPr id="0" name=""/>
        <dsp:cNvSpPr/>
      </dsp:nvSpPr>
      <dsp:spPr>
        <a:xfrm>
          <a:off x="542726" y="3879371"/>
          <a:ext cx="704254" cy="288925"/>
        </a:xfrm>
        <a:custGeom>
          <a:avLst/>
          <a:gdLst/>
          <a:ahLst/>
          <a:cxnLst/>
          <a:rect l="0" t="0" r="0" b="0"/>
          <a:pathLst>
            <a:path>
              <a:moveTo>
                <a:pt x="704254" y="0"/>
              </a:moveTo>
              <a:lnTo>
                <a:pt x="704254" y="144462"/>
              </a:lnTo>
              <a:lnTo>
                <a:pt x="0" y="144462"/>
              </a:lnTo>
              <a:lnTo>
                <a:pt x="0" y="288925"/>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27D3FE6B-A953-064E-8DF6-D26DB2DE7B37}">
      <dsp:nvSpPr>
        <dsp:cNvPr id="0" name=""/>
        <dsp:cNvSpPr/>
      </dsp:nvSpPr>
      <dsp:spPr>
        <a:xfrm>
          <a:off x="992" y="4168296"/>
          <a:ext cx="1083468" cy="722312"/>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Gene transcription</a:t>
          </a:r>
        </a:p>
      </dsp:txBody>
      <dsp:txXfrm>
        <a:off x="22148" y="4189452"/>
        <a:ext cx="1041156" cy="680000"/>
      </dsp:txXfrm>
    </dsp:sp>
    <dsp:sp modelId="{AAB628F1-E6F8-0C43-85CA-2E68810F2AE6}">
      <dsp:nvSpPr>
        <dsp:cNvPr id="0" name=""/>
        <dsp:cNvSpPr/>
      </dsp:nvSpPr>
      <dsp:spPr>
        <a:xfrm>
          <a:off x="1246981" y="3879371"/>
          <a:ext cx="704254" cy="288925"/>
        </a:xfrm>
        <a:custGeom>
          <a:avLst/>
          <a:gdLst/>
          <a:ahLst/>
          <a:cxnLst/>
          <a:rect l="0" t="0" r="0" b="0"/>
          <a:pathLst>
            <a:path>
              <a:moveTo>
                <a:pt x="0" y="0"/>
              </a:moveTo>
              <a:lnTo>
                <a:pt x="0" y="144462"/>
              </a:lnTo>
              <a:lnTo>
                <a:pt x="704254" y="144462"/>
              </a:lnTo>
              <a:lnTo>
                <a:pt x="704254" y="288925"/>
              </a:lnTo>
            </a:path>
          </a:pathLst>
        </a:custGeom>
        <a:noFill/>
        <a:ln w="19050" cap="flat" cmpd="sng" algn="ctr">
          <a:solidFill>
            <a:schemeClr val="accent6"/>
          </a:solidFill>
          <a:prstDash val="solid"/>
          <a:miter lim="800000"/>
        </a:ln>
        <a:effectLst/>
      </dsp:spPr>
      <dsp:style>
        <a:lnRef idx="3">
          <a:schemeClr val="accent6"/>
        </a:lnRef>
        <a:fillRef idx="0">
          <a:schemeClr val="accent6"/>
        </a:fillRef>
        <a:effectRef idx="2">
          <a:schemeClr val="accent6"/>
        </a:effectRef>
        <a:fontRef idx="minor">
          <a:schemeClr val="tx1"/>
        </a:fontRef>
      </dsp:style>
    </dsp:sp>
    <dsp:sp modelId="{237FEED5-2640-B74B-9B6B-A6D2484C059B}">
      <dsp:nvSpPr>
        <dsp:cNvPr id="0" name=""/>
        <dsp:cNvSpPr/>
      </dsp:nvSpPr>
      <dsp:spPr>
        <a:xfrm>
          <a:off x="1409501" y="4168296"/>
          <a:ext cx="1083468" cy="722312"/>
        </a:xfrm>
        <a:prstGeom prst="roundRect">
          <a:avLst>
            <a:gd name="adj" fmla="val 10000"/>
          </a:avLst>
        </a:prstGeom>
        <a:solidFill>
          <a:schemeClr val="accent6"/>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Transporters, channels</a:t>
          </a:r>
        </a:p>
      </dsp:txBody>
      <dsp:txXfrm>
        <a:off x="1430657" y="4189452"/>
        <a:ext cx="1041156" cy="680000"/>
      </dsp:txXfrm>
    </dsp:sp>
    <dsp:sp modelId="{51DCAF9D-B953-964E-AA7D-58654A18D1F4}">
      <dsp:nvSpPr>
        <dsp:cNvPr id="0" name=""/>
        <dsp:cNvSpPr/>
      </dsp:nvSpPr>
      <dsp:spPr>
        <a:xfrm>
          <a:off x="3359745" y="1553633"/>
          <a:ext cx="2112764" cy="288925"/>
        </a:xfrm>
        <a:custGeom>
          <a:avLst/>
          <a:gdLst/>
          <a:ahLst/>
          <a:cxnLst/>
          <a:rect l="0" t="0" r="0" b="0"/>
          <a:pathLst>
            <a:path>
              <a:moveTo>
                <a:pt x="0" y="0"/>
              </a:moveTo>
              <a:lnTo>
                <a:pt x="0" y="144462"/>
              </a:lnTo>
              <a:lnTo>
                <a:pt x="2112764" y="144462"/>
              </a:lnTo>
              <a:lnTo>
                <a:pt x="2112764" y="288925"/>
              </a:lnTo>
            </a:path>
          </a:pathLst>
        </a:custGeom>
        <a:noFill/>
        <a:ln w="6350" cap="flat" cmpd="sng" algn="ctr">
          <a:solidFill>
            <a:schemeClr val="accent5">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C6CC2F8-D927-EC4D-AA8C-AD2A4F8CCF7B}">
      <dsp:nvSpPr>
        <dsp:cNvPr id="0" name=""/>
        <dsp:cNvSpPr/>
      </dsp:nvSpPr>
      <dsp:spPr>
        <a:xfrm>
          <a:off x="4930775" y="1842558"/>
          <a:ext cx="1083468" cy="722312"/>
        </a:xfrm>
        <a:prstGeom prst="roundRect">
          <a:avLst>
            <a:gd name="adj" fmla="val 1000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Group II hormones</a:t>
          </a:r>
        </a:p>
      </dsp:txBody>
      <dsp:txXfrm>
        <a:off x="4951931" y="1863714"/>
        <a:ext cx="1041156" cy="680000"/>
      </dsp:txXfrm>
    </dsp:sp>
    <dsp:sp modelId="{DCD11E86-2AAD-8248-9F82-BD58B089E73D}">
      <dsp:nvSpPr>
        <dsp:cNvPr id="0" name=""/>
        <dsp:cNvSpPr/>
      </dsp:nvSpPr>
      <dsp:spPr>
        <a:xfrm>
          <a:off x="5426789" y="2564870"/>
          <a:ext cx="91440" cy="592187"/>
        </a:xfrm>
        <a:custGeom>
          <a:avLst/>
          <a:gdLst/>
          <a:ahLst/>
          <a:cxnLst/>
          <a:rect l="0" t="0" r="0" b="0"/>
          <a:pathLst>
            <a:path>
              <a:moveTo>
                <a:pt x="45720" y="0"/>
              </a:moveTo>
              <a:lnTo>
                <a:pt x="45720" y="592187"/>
              </a:lnTo>
            </a:path>
          </a:pathLst>
        </a:custGeom>
        <a:noFill/>
        <a:ln w="6350" cap="flat" cmpd="sng" algn="ctr">
          <a:solidFill>
            <a:schemeClr val="accent6">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A78A57A-0BAC-A14A-ACCE-427A039852A9}">
      <dsp:nvSpPr>
        <dsp:cNvPr id="0" name=""/>
        <dsp:cNvSpPr/>
      </dsp:nvSpPr>
      <dsp:spPr>
        <a:xfrm>
          <a:off x="4930775" y="3157058"/>
          <a:ext cx="1083468" cy="722312"/>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Second messenger</a:t>
          </a:r>
          <a:r>
            <a:rPr lang="en-US" sz="1300" kern="1200" baseline="30000" dirty="0"/>
            <a:t>1</a:t>
          </a:r>
          <a:endParaRPr lang="en-US" sz="1300" kern="1200" dirty="0"/>
        </a:p>
      </dsp:txBody>
      <dsp:txXfrm>
        <a:off x="4951931" y="3178214"/>
        <a:ext cx="1041156" cy="680000"/>
      </dsp:txXfrm>
    </dsp:sp>
    <dsp:sp modelId="{C4B63D8F-FF3D-8B44-B6FE-1C5B32057B94}">
      <dsp:nvSpPr>
        <dsp:cNvPr id="0" name=""/>
        <dsp:cNvSpPr/>
      </dsp:nvSpPr>
      <dsp:spPr>
        <a:xfrm>
          <a:off x="3359745" y="3879371"/>
          <a:ext cx="2112764" cy="288925"/>
        </a:xfrm>
        <a:custGeom>
          <a:avLst/>
          <a:gdLst/>
          <a:ahLst/>
          <a:cxnLst/>
          <a:rect l="0" t="0" r="0" b="0"/>
          <a:pathLst>
            <a:path>
              <a:moveTo>
                <a:pt x="2112764" y="0"/>
              </a:moveTo>
              <a:lnTo>
                <a:pt x="2112764" y="144462"/>
              </a:lnTo>
              <a:lnTo>
                <a:pt x="0" y="144462"/>
              </a:lnTo>
              <a:lnTo>
                <a:pt x="0" y="288925"/>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sp>
    <dsp:sp modelId="{A34A4DEB-8F1A-A74F-98B0-AC69938D92A4}">
      <dsp:nvSpPr>
        <dsp:cNvPr id="0" name=""/>
        <dsp:cNvSpPr/>
      </dsp:nvSpPr>
      <dsp:spPr>
        <a:xfrm>
          <a:off x="2818010" y="4168296"/>
          <a:ext cx="1083468" cy="722312"/>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Gene transcription</a:t>
          </a:r>
        </a:p>
      </dsp:txBody>
      <dsp:txXfrm>
        <a:off x="2839166" y="4189452"/>
        <a:ext cx="1041156" cy="680000"/>
      </dsp:txXfrm>
    </dsp:sp>
    <dsp:sp modelId="{B662CE5D-39C8-F144-AA4C-C1CE98CDAA54}">
      <dsp:nvSpPr>
        <dsp:cNvPr id="0" name=""/>
        <dsp:cNvSpPr/>
      </dsp:nvSpPr>
      <dsp:spPr>
        <a:xfrm>
          <a:off x="4768254" y="3879371"/>
          <a:ext cx="704254" cy="288925"/>
        </a:xfrm>
        <a:custGeom>
          <a:avLst/>
          <a:gdLst/>
          <a:ahLst/>
          <a:cxnLst/>
          <a:rect l="0" t="0" r="0" b="0"/>
          <a:pathLst>
            <a:path>
              <a:moveTo>
                <a:pt x="704254" y="0"/>
              </a:moveTo>
              <a:lnTo>
                <a:pt x="704254" y="144462"/>
              </a:lnTo>
              <a:lnTo>
                <a:pt x="0" y="144462"/>
              </a:lnTo>
              <a:lnTo>
                <a:pt x="0" y="288925"/>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sp>
    <dsp:sp modelId="{B98B9ED3-BD0B-0647-8BE2-7687DECE1123}">
      <dsp:nvSpPr>
        <dsp:cNvPr id="0" name=""/>
        <dsp:cNvSpPr/>
      </dsp:nvSpPr>
      <dsp:spPr>
        <a:xfrm>
          <a:off x="4226520" y="4168296"/>
          <a:ext cx="1083468" cy="722312"/>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Transporters, channels</a:t>
          </a:r>
        </a:p>
      </dsp:txBody>
      <dsp:txXfrm>
        <a:off x="4247676" y="4189452"/>
        <a:ext cx="1041156" cy="680000"/>
      </dsp:txXfrm>
    </dsp:sp>
    <dsp:sp modelId="{B00727E5-6017-BF43-B571-DCF6BBAE6AE5}">
      <dsp:nvSpPr>
        <dsp:cNvPr id="0" name=""/>
        <dsp:cNvSpPr/>
      </dsp:nvSpPr>
      <dsp:spPr>
        <a:xfrm>
          <a:off x="5472509" y="3879371"/>
          <a:ext cx="704254" cy="288925"/>
        </a:xfrm>
        <a:custGeom>
          <a:avLst/>
          <a:gdLst/>
          <a:ahLst/>
          <a:cxnLst/>
          <a:rect l="0" t="0" r="0" b="0"/>
          <a:pathLst>
            <a:path>
              <a:moveTo>
                <a:pt x="0" y="0"/>
              </a:moveTo>
              <a:lnTo>
                <a:pt x="0" y="144462"/>
              </a:lnTo>
              <a:lnTo>
                <a:pt x="704254" y="144462"/>
              </a:lnTo>
              <a:lnTo>
                <a:pt x="704254" y="288925"/>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sp>
    <dsp:sp modelId="{AC3ED61A-7E61-A949-9CA2-96584DE5EB15}">
      <dsp:nvSpPr>
        <dsp:cNvPr id="0" name=""/>
        <dsp:cNvSpPr/>
      </dsp:nvSpPr>
      <dsp:spPr>
        <a:xfrm>
          <a:off x="5635029" y="4168296"/>
          <a:ext cx="1083468" cy="722312"/>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Protein translocation</a:t>
          </a:r>
          <a:r>
            <a:rPr lang="en-US" sz="1300" kern="1200" baseline="30000" dirty="0"/>
            <a:t>3</a:t>
          </a:r>
          <a:endParaRPr lang="en-US" sz="1300" kern="1200" dirty="0"/>
        </a:p>
      </dsp:txBody>
      <dsp:txXfrm>
        <a:off x="5656185" y="4189452"/>
        <a:ext cx="1041156" cy="680000"/>
      </dsp:txXfrm>
    </dsp:sp>
    <dsp:sp modelId="{6E9DA83D-C1E2-D946-95D7-BF4CF04B8757}">
      <dsp:nvSpPr>
        <dsp:cNvPr id="0" name=""/>
        <dsp:cNvSpPr/>
      </dsp:nvSpPr>
      <dsp:spPr>
        <a:xfrm>
          <a:off x="5472509" y="3879371"/>
          <a:ext cx="2112764" cy="288925"/>
        </a:xfrm>
        <a:custGeom>
          <a:avLst/>
          <a:gdLst/>
          <a:ahLst/>
          <a:cxnLst/>
          <a:rect l="0" t="0" r="0" b="0"/>
          <a:pathLst>
            <a:path>
              <a:moveTo>
                <a:pt x="0" y="0"/>
              </a:moveTo>
              <a:lnTo>
                <a:pt x="0" y="144462"/>
              </a:lnTo>
              <a:lnTo>
                <a:pt x="2112764" y="144462"/>
              </a:lnTo>
              <a:lnTo>
                <a:pt x="2112764" y="288925"/>
              </a:lnTo>
            </a:path>
          </a:pathLst>
        </a:custGeom>
        <a:noFill/>
        <a:ln w="19050" cap="flat" cmpd="sng" algn="ctr">
          <a:solidFill>
            <a:schemeClr val="accent2"/>
          </a:solidFill>
          <a:prstDash val="solid"/>
          <a:miter lim="800000"/>
        </a:ln>
        <a:effectLst/>
      </dsp:spPr>
      <dsp:style>
        <a:lnRef idx="3">
          <a:schemeClr val="accent2"/>
        </a:lnRef>
        <a:fillRef idx="0">
          <a:schemeClr val="accent2"/>
        </a:fillRef>
        <a:effectRef idx="2">
          <a:schemeClr val="accent2"/>
        </a:effectRef>
        <a:fontRef idx="minor">
          <a:schemeClr val="tx1"/>
        </a:fontRef>
      </dsp:style>
    </dsp:sp>
    <dsp:sp modelId="{4CA9DD34-F802-D34C-A585-63E50828E364}">
      <dsp:nvSpPr>
        <dsp:cNvPr id="0" name=""/>
        <dsp:cNvSpPr/>
      </dsp:nvSpPr>
      <dsp:spPr>
        <a:xfrm>
          <a:off x="7043539" y="4168296"/>
          <a:ext cx="1083468" cy="722312"/>
        </a:xfrm>
        <a:prstGeom prst="roundRect">
          <a:avLst>
            <a:gd name="adj" fmla="val 10000"/>
          </a:avLst>
        </a:prstGeom>
        <a:solidFill>
          <a:schemeClr val="accent2"/>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a:t>Protein modification</a:t>
          </a:r>
        </a:p>
      </dsp:txBody>
      <dsp:txXfrm>
        <a:off x="7064695" y="4189452"/>
        <a:ext cx="1041156" cy="68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F3F5BC-DB76-4D54-9189-DEB1D7AC7198}">
      <dsp:nvSpPr>
        <dsp:cNvPr id="0" name=""/>
        <dsp:cNvSpPr/>
      </dsp:nvSpPr>
      <dsp:spPr>
        <a:xfrm>
          <a:off x="5315802" y="2551904"/>
          <a:ext cx="4163369" cy="481712"/>
        </a:xfrm>
        <a:custGeom>
          <a:avLst/>
          <a:gdLst/>
          <a:ahLst/>
          <a:cxnLst/>
          <a:rect l="0" t="0" r="0" b="0"/>
          <a:pathLst>
            <a:path>
              <a:moveTo>
                <a:pt x="0" y="0"/>
              </a:moveTo>
              <a:lnTo>
                <a:pt x="0" y="240856"/>
              </a:lnTo>
              <a:lnTo>
                <a:pt x="4163369" y="240856"/>
              </a:lnTo>
              <a:lnTo>
                <a:pt x="4163369" y="481712"/>
              </a:lnTo>
            </a:path>
          </a:pathLst>
        </a:custGeom>
        <a:noFill/>
        <a:ln w="28575"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B78E9A1D-E9D3-4DEA-B40D-8D23635420B9}">
      <dsp:nvSpPr>
        <dsp:cNvPr id="0" name=""/>
        <dsp:cNvSpPr/>
      </dsp:nvSpPr>
      <dsp:spPr>
        <a:xfrm>
          <a:off x="5315802" y="2551904"/>
          <a:ext cx="1387789" cy="481712"/>
        </a:xfrm>
        <a:custGeom>
          <a:avLst/>
          <a:gdLst/>
          <a:ahLst/>
          <a:cxnLst/>
          <a:rect l="0" t="0" r="0" b="0"/>
          <a:pathLst>
            <a:path>
              <a:moveTo>
                <a:pt x="0" y="0"/>
              </a:moveTo>
              <a:lnTo>
                <a:pt x="0" y="240856"/>
              </a:lnTo>
              <a:lnTo>
                <a:pt x="1387789" y="240856"/>
              </a:lnTo>
              <a:lnTo>
                <a:pt x="1387789" y="481712"/>
              </a:lnTo>
            </a:path>
          </a:pathLst>
        </a:custGeom>
        <a:noFill/>
        <a:ln w="28575"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02145E0E-49EA-4B77-A2B9-0E7A65037E7F}">
      <dsp:nvSpPr>
        <dsp:cNvPr id="0" name=""/>
        <dsp:cNvSpPr/>
      </dsp:nvSpPr>
      <dsp:spPr>
        <a:xfrm>
          <a:off x="3928012" y="2551904"/>
          <a:ext cx="1387789" cy="481712"/>
        </a:xfrm>
        <a:custGeom>
          <a:avLst/>
          <a:gdLst/>
          <a:ahLst/>
          <a:cxnLst/>
          <a:rect l="0" t="0" r="0" b="0"/>
          <a:pathLst>
            <a:path>
              <a:moveTo>
                <a:pt x="1387789" y="0"/>
              </a:moveTo>
              <a:lnTo>
                <a:pt x="1387789" y="240856"/>
              </a:lnTo>
              <a:lnTo>
                <a:pt x="0" y="240856"/>
              </a:lnTo>
              <a:lnTo>
                <a:pt x="0" y="481712"/>
              </a:lnTo>
            </a:path>
          </a:pathLst>
        </a:custGeom>
        <a:noFill/>
        <a:ln w="28575"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7A5B2405-00CF-46BD-814C-6601ABA2706E}">
      <dsp:nvSpPr>
        <dsp:cNvPr id="0" name=""/>
        <dsp:cNvSpPr/>
      </dsp:nvSpPr>
      <dsp:spPr>
        <a:xfrm>
          <a:off x="1152433" y="2551904"/>
          <a:ext cx="4163369" cy="481712"/>
        </a:xfrm>
        <a:custGeom>
          <a:avLst/>
          <a:gdLst/>
          <a:ahLst/>
          <a:cxnLst/>
          <a:rect l="0" t="0" r="0" b="0"/>
          <a:pathLst>
            <a:path>
              <a:moveTo>
                <a:pt x="4163369" y="0"/>
              </a:moveTo>
              <a:lnTo>
                <a:pt x="4163369" y="240856"/>
              </a:lnTo>
              <a:lnTo>
                <a:pt x="0" y="240856"/>
              </a:lnTo>
              <a:lnTo>
                <a:pt x="0" y="481712"/>
              </a:lnTo>
            </a:path>
          </a:pathLst>
        </a:custGeom>
        <a:noFill/>
        <a:ln w="28575" cap="flat" cmpd="sng" algn="ctr">
          <a:solidFill>
            <a:srgbClr val="00B0F0"/>
          </a:solidFill>
          <a:prstDash val="solid"/>
          <a:miter lim="800000"/>
        </a:ln>
        <a:effectLst/>
      </dsp:spPr>
      <dsp:style>
        <a:lnRef idx="2">
          <a:scrgbClr r="0" g="0" b="0"/>
        </a:lnRef>
        <a:fillRef idx="0">
          <a:scrgbClr r="0" g="0" b="0"/>
        </a:fillRef>
        <a:effectRef idx="0">
          <a:scrgbClr r="0" g="0" b="0"/>
        </a:effectRef>
        <a:fontRef idx="minor"/>
      </dsp:style>
    </dsp:sp>
    <dsp:sp modelId="{47D1C2A6-ACCD-457F-8507-60A93E927805}">
      <dsp:nvSpPr>
        <dsp:cNvPr id="0" name=""/>
        <dsp:cNvSpPr/>
      </dsp:nvSpPr>
      <dsp:spPr>
        <a:xfrm>
          <a:off x="3907620" y="1036243"/>
          <a:ext cx="2816364" cy="1515661"/>
        </a:xfrm>
        <a:prstGeom prst="rect">
          <a:avLst/>
        </a:prstGeom>
        <a:solidFill>
          <a:schemeClr val="lt1">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latin typeface="Calibri" charset="0"/>
              <a:ea typeface="Calibri" charset="0"/>
              <a:cs typeface="Calibri" charset="0"/>
            </a:rPr>
            <a:t>I.</a:t>
          </a:r>
          <a:r>
            <a:rPr lang="en-US" sz="2000" b="1" kern="1200" baseline="0" dirty="0">
              <a:latin typeface="Calibri" charset="0"/>
              <a:ea typeface="Calibri" charset="0"/>
              <a:cs typeface="Calibri" charset="0"/>
            </a:rPr>
            <a:t> Hormones that bind to intracellular receptors (Steroid-Thyroid superfamily)</a:t>
          </a:r>
          <a:endParaRPr lang="en-US" sz="2000" b="1" kern="1200" dirty="0">
            <a:latin typeface="Calibri" charset="0"/>
            <a:ea typeface="Calibri" charset="0"/>
            <a:cs typeface="Calibri" charset="0"/>
          </a:endParaRPr>
        </a:p>
      </dsp:txBody>
      <dsp:txXfrm>
        <a:off x="3907620" y="1036243"/>
        <a:ext cx="2816364" cy="1515661"/>
      </dsp:txXfrm>
    </dsp:sp>
    <dsp:sp modelId="{C1B98A69-5F8E-4DE3-BC82-AE0E00DE9204}">
      <dsp:nvSpPr>
        <dsp:cNvPr id="0" name=""/>
        <dsp:cNvSpPr/>
      </dsp:nvSpPr>
      <dsp:spPr>
        <a:xfrm>
          <a:off x="5499" y="3033616"/>
          <a:ext cx="2293867" cy="1146933"/>
        </a:xfrm>
        <a:prstGeom prst="rect">
          <a:avLst/>
        </a:prstGeom>
        <a:solidFill>
          <a:schemeClr val="lt1">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dirty="0">
              <a:solidFill>
                <a:srgbClr val="002060"/>
              </a:solidFill>
              <a:latin typeface="+mn-lt"/>
              <a:ea typeface="Calibri" charset="0"/>
              <a:cs typeface="Calibri" charset="0"/>
            </a:rPr>
            <a:t>Steroid hormones</a:t>
          </a:r>
          <a:endParaRPr lang="en-US" sz="1800" b="0" kern="1200" dirty="0">
            <a:latin typeface="+mn-lt"/>
            <a:ea typeface="Calibri" charset="0"/>
            <a:cs typeface="Calibri" charset="0"/>
          </a:endParaRPr>
        </a:p>
      </dsp:txBody>
      <dsp:txXfrm>
        <a:off x="5499" y="3033616"/>
        <a:ext cx="2293867" cy="1146933"/>
      </dsp:txXfrm>
    </dsp:sp>
    <dsp:sp modelId="{F9775561-118D-404D-BD43-1581060F9EF9}">
      <dsp:nvSpPr>
        <dsp:cNvPr id="0" name=""/>
        <dsp:cNvSpPr/>
      </dsp:nvSpPr>
      <dsp:spPr>
        <a:xfrm>
          <a:off x="2781079" y="3033616"/>
          <a:ext cx="2293867" cy="1146933"/>
        </a:xfrm>
        <a:prstGeom prst="rect">
          <a:avLst/>
        </a:prstGeom>
        <a:solidFill>
          <a:schemeClr val="lt1">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rgbClr val="002060"/>
              </a:solidFill>
              <a:latin typeface="+mn-lt"/>
              <a:ea typeface="Calibri" charset="0"/>
              <a:cs typeface="Calibri" charset="0"/>
            </a:rPr>
            <a:t>Thyroid Hormones </a:t>
          </a:r>
        </a:p>
        <a:p>
          <a:pPr lvl="0" algn="ctr" defTabSz="800100" rtl="0">
            <a:lnSpc>
              <a:spcPct val="90000"/>
            </a:lnSpc>
            <a:spcBef>
              <a:spcPct val="0"/>
            </a:spcBef>
            <a:spcAft>
              <a:spcPct val="35000"/>
            </a:spcAft>
          </a:pPr>
          <a:r>
            <a:rPr lang="en-US" sz="1800" b="0" kern="1200" baseline="0" dirty="0">
              <a:solidFill>
                <a:srgbClr val="002060"/>
              </a:solidFill>
              <a:latin typeface="+mn-lt"/>
              <a:ea typeface="Calibri" charset="0"/>
              <a:cs typeface="Calibri" charset="0"/>
            </a:rPr>
            <a:t>(T</a:t>
          </a:r>
          <a:r>
            <a:rPr lang="en-US" sz="1800" b="0" kern="1200" baseline="-25000" dirty="0">
              <a:solidFill>
                <a:srgbClr val="002060"/>
              </a:solidFill>
              <a:latin typeface="+mn-lt"/>
              <a:ea typeface="Calibri" charset="0"/>
              <a:cs typeface="Calibri" charset="0"/>
            </a:rPr>
            <a:t>3</a:t>
          </a:r>
          <a:r>
            <a:rPr lang="en-US" sz="1800" b="0" kern="1200" baseline="0" dirty="0">
              <a:solidFill>
                <a:srgbClr val="002060"/>
              </a:solidFill>
              <a:latin typeface="+mn-lt"/>
              <a:ea typeface="Calibri" charset="0"/>
              <a:cs typeface="Calibri" charset="0"/>
            </a:rPr>
            <a:t> &amp; T</a:t>
          </a:r>
          <a:r>
            <a:rPr lang="en-US" sz="1800" b="0" kern="1200" baseline="-25000" dirty="0">
              <a:solidFill>
                <a:srgbClr val="002060"/>
              </a:solidFill>
              <a:latin typeface="+mn-lt"/>
              <a:ea typeface="Calibri" charset="0"/>
              <a:cs typeface="Calibri" charset="0"/>
            </a:rPr>
            <a:t>4</a:t>
          </a:r>
          <a:r>
            <a:rPr lang="en-US" sz="1800" b="0" kern="1200" baseline="0" dirty="0">
              <a:solidFill>
                <a:srgbClr val="002060"/>
              </a:solidFill>
              <a:latin typeface="+mn-lt"/>
              <a:ea typeface="Calibri" charset="0"/>
              <a:cs typeface="Calibri" charset="0"/>
            </a:rPr>
            <a:t>)</a:t>
          </a:r>
          <a:endParaRPr lang="en-US" sz="1800" b="0" kern="1200" dirty="0">
            <a:latin typeface="+mn-lt"/>
            <a:ea typeface="Calibri" charset="0"/>
            <a:cs typeface="Calibri" charset="0"/>
          </a:endParaRPr>
        </a:p>
      </dsp:txBody>
      <dsp:txXfrm>
        <a:off x="2781079" y="3033616"/>
        <a:ext cx="2293867" cy="1146933"/>
      </dsp:txXfrm>
    </dsp:sp>
    <dsp:sp modelId="{C603E8F3-71F4-47B9-9BCB-F52FEE711A2E}">
      <dsp:nvSpPr>
        <dsp:cNvPr id="0" name=""/>
        <dsp:cNvSpPr/>
      </dsp:nvSpPr>
      <dsp:spPr>
        <a:xfrm>
          <a:off x="5556658" y="3033616"/>
          <a:ext cx="2293867" cy="1146933"/>
        </a:xfrm>
        <a:prstGeom prst="rect">
          <a:avLst/>
        </a:prstGeom>
        <a:solidFill>
          <a:schemeClr val="lt1">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dirty="0">
              <a:solidFill>
                <a:srgbClr val="002060"/>
              </a:solidFill>
              <a:latin typeface="+mn-lt"/>
            </a:rPr>
            <a:t>Calcitriol</a:t>
          </a:r>
          <a:r>
            <a:rPr lang="en-US" sz="1800" b="0" kern="1200" baseline="0" dirty="0">
              <a:solidFill>
                <a:srgbClr val="002060"/>
              </a:solidFill>
              <a:latin typeface="+mn-lt"/>
            </a:rPr>
            <a:t> </a:t>
          </a:r>
        </a:p>
        <a:p>
          <a:pPr lvl="0" algn="ctr" defTabSz="800100" rtl="0">
            <a:lnSpc>
              <a:spcPct val="90000"/>
            </a:lnSpc>
            <a:spcBef>
              <a:spcPct val="0"/>
            </a:spcBef>
            <a:spcAft>
              <a:spcPct val="35000"/>
            </a:spcAft>
          </a:pPr>
          <a:r>
            <a:rPr lang="en-US" sz="1800" b="0" kern="1200" baseline="0" dirty="0">
              <a:solidFill>
                <a:srgbClr val="002060"/>
              </a:solidFill>
              <a:latin typeface="+mn-lt"/>
            </a:rPr>
            <a:t>( active form of vitamin D, 1,25[OH]</a:t>
          </a:r>
          <a:r>
            <a:rPr lang="en-US" sz="1800" b="0" kern="1200" baseline="-25000" dirty="0">
              <a:solidFill>
                <a:srgbClr val="002060"/>
              </a:solidFill>
              <a:latin typeface="+mn-lt"/>
            </a:rPr>
            <a:t>2</a:t>
          </a:r>
          <a:r>
            <a:rPr lang="en-US" sz="1800" b="0" kern="1200" baseline="0" dirty="0">
              <a:solidFill>
                <a:srgbClr val="002060"/>
              </a:solidFill>
              <a:latin typeface="+mn-lt"/>
            </a:rPr>
            <a:t>-D</a:t>
          </a:r>
          <a:r>
            <a:rPr lang="en-US" sz="1800" b="0" kern="1200" baseline="-25000" dirty="0">
              <a:solidFill>
                <a:srgbClr val="002060"/>
              </a:solidFill>
              <a:latin typeface="+mn-lt"/>
              <a:ea typeface="+mn-ea"/>
              <a:cs typeface="+mn-cs"/>
            </a:rPr>
            <a:t>3 </a:t>
          </a:r>
          <a:r>
            <a:rPr lang="en-US" sz="1800" b="0" kern="1200" baseline="0" dirty="0">
              <a:solidFill>
                <a:srgbClr val="002060"/>
              </a:solidFill>
              <a:latin typeface="+mn-lt"/>
            </a:rPr>
            <a:t>)</a:t>
          </a:r>
          <a:endParaRPr lang="en-US" sz="1800" b="0" kern="1200" dirty="0">
            <a:latin typeface="+mn-lt"/>
          </a:endParaRPr>
        </a:p>
      </dsp:txBody>
      <dsp:txXfrm>
        <a:off x="5556658" y="3033616"/>
        <a:ext cx="2293867" cy="1146933"/>
      </dsp:txXfrm>
    </dsp:sp>
    <dsp:sp modelId="{951F0010-5386-408A-836A-2FEC71C20BA2}">
      <dsp:nvSpPr>
        <dsp:cNvPr id="0" name=""/>
        <dsp:cNvSpPr/>
      </dsp:nvSpPr>
      <dsp:spPr>
        <a:xfrm>
          <a:off x="8332238" y="3033616"/>
          <a:ext cx="2293867" cy="1146933"/>
        </a:xfrm>
        <a:prstGeom prst="rect">
          <a:avLst/>
        </a:prstGeom>
        <a:solidFill>
          <a:schemeClr val="lt1">
            <a:hueOff val="0"/>
            <a:satOff val="0"/>
            <a:lumOff val="0"/>
            <a:alphaOff val="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rgbClr val="002060"/>
              </a:solidFill>
              <a:latin typeface="+mn-lt"/>
            </a:rPr>
            <a:t>Retinoic acid</a:t>
          </a:r>
          <a:endParaRPr lang="en-US" sz="1800" b="0" kern="1200" dirty="0">
            <a:latin typeface="+mn-lt"/>
          </a:endParaRPr>
        </a:p>
      </dsp:txBody>
      <dsp:txXfrm>
        <a:off x="8332238" y="3033616"/>
        <a:ext cx="2293867" cy="1146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C07298-9BCC-47CB-A143-F2318A3ED428}">
      <dsp:nvSpPr>
        <dsp:cNvPr id="0" name=""/>
        <dsp:cNvSpPr/>
      </dsp:nvSpPr>
      <dsp:spPr>
        <a:xfrm>
          <a:off x="5682738" y="969086"/>
          <a:ext cx="170103" cy="745215"/>
        </a:xfrm>
        <a:custGeom>
          <a:avLst/>
          <a:gdLst/>
          <a:ahLst/>
          <a:cxnLst/>
          <a:rect l="0" t="0" r="0" b="0"/>
          <a:pathLst>
            <a:path>
              <a:moveTo>
                <a:pt x="170103" y="0"/>
              </a:moveTo>
              <a:lnTo>
                <a:pt x="170103" y="745215"/>
              </a:lnTo>
              <a:lnTo>
                <a:pt x="0" y="745215"/>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5FACFC0F-3F2A-4D02-85B9-3A309BC7B9A7}">
      <dsp:nvSpPr>
        <dsp:cNvPr id="0" name=""/>
        <dsp:cNvSpPr/>
      </dsp:nvSpPr>
      <dsp:spPr>
        <a:xfrm>
          <a:off x="5852842" y="969086"/>
          <a:ext cx="4175281" cy="1490431"/>
        </a:xfrm>
        <a:custGeom>
          <a:avLst/>
          <a:gdLst/>
          <a:ahLst/>
          <a:cxnLst/>
          <a:rect l="0" t="0" r="0" b="0"/>
          <a:pathLst>
            <a:path>
              <a:moveTo>
                <a:pt x="0" y="0"/>
              </a:moveTo>
              <a:lnTo>
                <a:pt x="0" y="1320327"/>
              </a:lnTo>
              <a:lnTo>
                <a:pt x="4175281" y="1320327"/>
              </a:lnTo>
              <a:lnTo>
                <a:pt x="4175281" y="149043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18BB19E3-49B4-4C1B-975D-3289E49FA0DE}">
      <dsp:nvSpPr>
        <dsp:cNvPr id="0" name=""/>
        <dsp:cNvSpPr/>
      </dsp:nvSpPr>
      <dsp:spPr>
        <a:xfrm>
          <a:off x="5852842" y="969086"/>
          <a:ext cx="2215040" cy="1490431"/>
        </a:xfrm>
        <a:custGeom>
          <a:avLst/>
          <a:gdLst/>
          <a:ahLst/>
          <a:cxnLst/>
          <a:rect l="0" t="0" r="0" b="0"/>
          <a:pathLst>
            <a:path>
              <a:moveTo>
                <a:pt x="0" y="0"/>
              </a:moveTo>
              <a:lnTo>
                <a:pt x="0" y="1320327"/>
              </a:lnTo>
              <a:lnTo>
                <a:pt x="2215040" y="1320327"/>
              </a:lnTo>
              <a:lnTo>
                <a:pt x="2215040" y="149043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B9C2806D-D296-6447-B613-84FDD62F1DC7}">
      <dsp:nvSpPr>
        <dsp:cNvPr id="0" name=""/>
        <dsp:cNvSpPr/>
      </dsp:nvSpPr>
      <dsp:spPr>
        <a:xfrm>
          <a:off x="5459627" y="3428687"/>
          <a:ext cx="243005" cy="1100971"/>
        </a:xfrm>
        <a:custGeom>
          <a:avLst/>
          <a:gdLst/>
          <a:ahLst/>
          <a:cxnLst/>
          <a:rect l="0" t="0" r="0" b="0"/>
          <a:pathLst>
            <a:path>
              <a:moveTo>
                <a:pt x="0" y="0"/>
              </a:moveTo>
              <a:lnTo>
                <a:pt x="0" y="1100971"/>
              </a:lnTo>
              <a:lnTo>
                <a:pt x="243005" y="1100971"/>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4A8CE1D-B108-4E5B-B536-124741D7ECA8}">
      <dsp:nvSpPr>
        <dsp:cNvPr id="0" name=""/>
        <dsp:cNvSpPr/>
      </dsp:nvSpPr>
      <dsp:spPr>
        <a:xfrm>
          <a:off x="5852842" y="969086"/>
          <a:ext cx="254798" cy="1490431"/>
        </a:xfrm>
        <a:custGeom>
          <a:avLst/>
          <a:gdLst/>
          <a:ahLst/>
          <a:cxnLst/>
          <a:rect l="0" t="0" r="0" b="0"/>
          <a:pathLst>
            <a:path>
              <a:moveTo>
                <a:pt x="0" y="0"/>
              </a:moveTo>
              <a:lnTo>
                <a:pt x="0" y="1320327"/>
              </a:lnTo>
              <a:lnTo>
                <a:pt x="254798" y="1320327"/>
              </a:lnTo>
              <a:lnTo>
                <a:pt x="254798" y="149043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1340E95D-D9E3-4B18-B507-87442663A6D7}">
      <dsp:nvSpPr>
        <dsp:cNvPr id="0" name=""/>
        <dsp:cNvSpPr/>
      </dsp:nvSpPr>
      <dsp:spPr>
        <a:xfrm>
          <a:off x="3892601" y="969086"/>
          <a:ext cx="1960241" cy="1490431"/>
        </a:xfrm>
        <a:custGeom>
          <a:avLst/>
          <a:gdLst/>
          <a:ahLst/>
          <a:cxnLst/>
          <a:rect l="0" t="0" r="0" b="0"/>
          <a:pathLst>
            <a:path>
              <a:moveTo>
                <a:pt x="1960241" y="0"/>
              </a:moveTo>
              <a:lnTo>
                <a:pt x="1960241" y="1320327"/>
              </a:lnTo>
              <a:lnTo>
                <a:pt x="0" y="1320327"/>
              </a:lnTo>
              <a:lnTo>
                <a:pt x="0" y="149043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7224F453-BF53-499D-8652-E380229C1233}">
      <dsp:nvSpPr>
        <dsp:cNvPr id="0" name=""/>
        <dsp:cNvSpPr/>
      </dsp:nvSpPr>
      <dsp:spPr>
        <a:xfrm>
          <a:off x="1029547" y="3269535"/>
          <a:ext cx="243005" cy="1895440"/>
        </a:xfrm>
        <a:custGeom>
          <a:avLst/>
          <a:gdLst/>
          <a:ahLst/>
          <a:cxnLst/>
          <a:rect l="0" t="0" r="0" b="0"/>
          <a:pathLst>
            <a:path>
              <a:moveTo>
                <a:pt x="0" y="0"/>
              </a:moveTo>
              <a:lnTo>
                <a:pt x="0" y="1895440"/>
              </a:lnTo>
              <a:lnTo>
                <a:pt x="243005" y="1895440"/>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20AA4610-44DA-4A2B-B072-BFF5B3E72882}">
      <dsp:nvSpPr>
        <dsp:cNvPr id="0" name=""/>
        <dsp:cNvSpPr/>
      </dsp:nvSpPr>
      <dsp:spPr>
        <a:xfrm>
          <a:off x="1029547" y="3269535"/>
          <a:ext cx="243005" cy="745215"/>
        </a:xfrm>
        <a:custGeom>
          <a:avLst/>
          <a:gdLst/>
          <a:ahLst/>
          <a:cxnLst/>
          <a:rect l="0" t="0" r="0" b="0"/>
          <a:pathLst>
            <a:path>
              <a:moveTo>
                <a:pt x="0" y="0"/>
              </a:moveTo>
              <a:lnTo>
                <a:pt x="0" y="745215"/>
              </a:lnTo>
              <a:lnTo>
                <a:pt x="243005" y="745215"/>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2AD0B7CC-3B00-49EE-80EA-65C2E60AEAC8}">
      <dsp:nvSpPr>
        <dsp:cNvPr id="0" name=""/>
        <dsp:cNvSpPr/>
      </dsp:nvSpPr>
      <dsp:spPr>
        <a:xfrm>
          <a:off x="1677560" y="969086"/>
          <a:ext cx="4175281" cy="1490431"/>
        </a:xfrm>
        <a:custGeom>
          <a:avLst/>
          <a:gdLst/>
          <a:ahLst/>
          <a:cxnLst/>
          <a:rect l="0" t="0" r="0" b="0"/>
          <a:pathLst>
            <a:path>
              <a:moveTo>
                <a:pt x="4175281" y="0"/>
              </a:moveTo>
              <a:lnTo>
                <a:pt x="4175281" y="1320327"/>
              </a:lnTo>
              <a:lnTo>
                <a:pt x="0" y="1320327"/>
              </a:lnTo>
              <a:lnTo>
                <a:pt x="0" y="1490431"/>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7D99424F-4F4C-45D6-BC27-12C1276165F1}">
      <dsp:nvSpPr>
        <dsp:cNvPr id="0" name=""/>
        <dsp:cNvSpPr/>
      </dsp:nvSpPr>
      <dsp:spPr>
        <a:xfrm>
          <a:off x="4891125" y="2242"/>
          <a:ext cx="1923434" cy="966844"/>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t>II.</a:t>
          </a:r>
          <a:r>
            <a:rPr lang="en-US" sz="2000" b="1" kern="1200" baseline="0" dirty="0"/>
            <a:t> Hormones that bind to cell surface receptors</a:t>
          </a:r>
          <a:endParaRPr lang="en-US" sz="2000" b="1" kern="1200" dirty="0"/>
        </a:p>
      </dsp:txBody>
      <dsp:txXfrm>
        <a:off x="4891125" y="2242"/>
        <a:ext cx="1923434" cy="966844"/>
      </dsp:txXfrm>
    </dsp:sp>
    <dsp:sp modelId="{FD1FDE32-AA12-4069-84C3-7CF9B6F72DE5}">
      <dsp:nvSpPr>
        <dsp:cNvPr id="0" name=""/>
        <dsp:cNvSpPr/>
      </dsp:nvSpPr>
      <dsp:spPr>
        <a:xfrm>
          <a:off x="867543" y="2459518"/>
          <a:ext cx="1620034" cy="810017"/>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b="0" kern="1200" baseline="0" dirty="0">
              <a:solidFill>
                <a:schemeClr val="accent1">
                  <a:lumMod val="75000"/>
                </a:schemeClr>
              </a:solidFill>
            </a:rPr>
            <a:t>Catecholamines</a:t>
          </a:r>
          <a:endParaRPr lang="en-US" sz="1800" b="0" kern="1200" dirty="0"/>
        </a:p>
      </dsp:txBody>
      <dsp:txXfrm>
        <a:off x="867543" y="2459518"/>
        <a:ext cx="1620034" cy="810017"/>
      </dsp:txXfrm>
    </dsp:sp>
    <dsp:sp modelId="{4E01040D-A7D0-456C-962A-AED477C98E59}">
      <dsp:nvSpPr>
        <dsp:cNvPr id="0" name=""/>
        <dsp:cNvSpPr/>
      </dsp:nvSpPr>
      <dsp:spPr>
        <a:xfrm>
          <a:off x="1272552" y="3609742"/>
          <a:ext cx="1620034" cy="810017"/>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rgbClr val="C00000"/>
              </a:solidFill>
            </a:rPr>
            <a:t>(</a:t>
          </a:r>
          <a:r>
            <a:rPr lang="el-GR" sz="1800" b="0" kern="1200" dirty="0">
              <a:solidFill>
                <a:srgbClr val="C00000"/>
              </a:solidFill>
              <a:latin typeface="Calibri"/>
            </a:rPr>
            <a:t>α</a:t>
          </a:r>
          <a:r>
            <a:rPr lang="en-US" sz="1800" b="0" kern="1200" baseline="-25000" dirty="0">
              <a:solidFill>
                <a:srgbClr val="C00000"/>
              </a:solidFill>
            </a:rPr>
            <a:t>2</a:t>
          </a:r>
          <a:r>
            <a:rPr lang="en-US" sz="1800" b="0" kern="1200" dirty="0">
              <a:solidFill>
                <a:srgbClr val="C00000"/>
              </a:solidFill>
            </a:rPr>
            <a:t>-</a:t>
          </a:r>
          <a:r>
            <a:rPr lang="en-US" sz="1800" b="0" kern="1200" baseline="0" dirty="0">
              <a:solidFill>
                <a:srgbClr val="C00000"/>
              </a:solidFill>
            </a:rPr>
            <a:t> </a:t>
          </a:r>
          <a:r>
            <a:rPr lang="en-US" sz="1800" b="0" kern="1200" dirty="0">
              <a:solidFill>
                <a:srgbClr val="C00000"/>
              </a:solidFill>
            </a:rPr>
            <a:t>Adrenergic</a:t>
          </a:r>
          <a:r>
            <a:rPr lang="en-US" sz="1800" b="0" kern="1200" baseline="0" dirty="0">
              <a:solidFill>
                <a:srgbClr val="C00000"/>
              </a:solidFill>
            </a:rPr>
            <a:t>)</a:t>
          </a:r>
          <a:endParaRPr lang="en-US" sz="1800" b="0" kern="1200" dirty="0"/>
        </a:p>
      </dsp:txBody>
      <dsp:txXfrm>
        <a:off x="1272552" y="3609742"/>
        <a:ext cx="1620034" cy="810017"/>
      </dsp:txXfrm>
    </dsp:sp>
    <dsp:sp modelId="{06C6CE0B-67CB-4E7F-ADF5-C409DBD3A743}">
      <dsp:nvSpPr>
        <dsp:cNvPr id="0" name=""/>
        <dsp:cNvSpPr/>
      </dsp:nvSpPr>
      <dsp:spPr>
        <a:xfrm>
          <a:off x="1272552" y="4759966"/>
          <a:ext cx="1620034" cy="810017"/>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rgbClr val="C00000"/>
              </a:solidFill>
            </a:rPr>
            <a:t>(</a:t>
          </a:r>
          <a:r>
            <a:rPr lang="en-US" sz="1800" b="0" kern="1200" baseline="0" dirty="0">
              <a:solidFill>
                <a:srgbClr val="C00000"/>
              </a:solidFill>
              <a:sym typeface="Symbol"/>
            </a:rPr>
            <a:t></a:t>
          </a:r>
          <a:r>
            <a:rPr lang="en-US" sz="1800" b="0" kern="1200" baseline="0" dirty="0">
              <a:solidFill>
                <a:srgbClr val="C00000"/>
              </a:solidFill>
            </a:rPr>
            <a:t>- </a:t>
          </a:r>
          <a:r>
            <a:rPr lang="en-US" sz="1800" b="0" kern="1200" dirty="0">
              <a:solidFill>
                <a:srgbClr val="C00000"/>
              </a:solidFill>
            </a:rPr>
            <a:t>Adrenergic</a:t>
          </a:r>
          <a:r>
            <a:rPr lang="en-US" sz="1800" b="0" kern="1200" baseline="0" dirty="0">
              <a:solidFill>
                <a:srgbClr val="C00000"/>
              </a:solidFill>
            </a:rPr>
            <a:t>)</a:t>
          </a:r>
          <a:endParaRPr lang="en-US" sz="1800" b="0" kern="1200" dirty="0"/>
        </a:p>
      </dsp:txBody>
      <dsp:txXfrm>
        <a:off x="1272552" y="4759966"/>
        <a:ext cx="1620034" cy="810017"/>
      </dsp:txXfrm>
    </dsp:sp>
    <dsp:sp modelId="{C52F5A79-1EB7-4BE1-A55A-9CEA06AFB623}">
      <dsp:nvSpPr>
        <dsp:cNvPr id="0" name=""/>
        <dsp:cNvSpPr/>
      </dsp:nvSpPr>
      <dsp:spPr>
        <a:xfrm>
          <a:off x="2827784" y="2459518"/>
          <a:ext cx="2129632" cy="810017"/>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chemeClr val="accent1">
                  <a:lumMod val="75000"/>
                </a:schemeClr>
              </a:solidFill>
            </a:rPr>
            <a:t>Catecholamines Anterior Pituitary: ACTH, FSH, LH &amp; TSH</a:t>
          </a:r>
          <a:endParaRPr lang="en-US" sz="1800" b="0" kern="1200" dirty="0"/>
        </a:p>
      </dsp:txBody>
      <dsp:txXfrm>
        <a:off x="2827784" y="2459518"/>
        <a:ext cx="2129632" cy="810017"/>
      </dsp:txXfrm>
    </dsp:sp>
    <dsp:sp modelId="{7981609A-0894-418B-BB20-04CEDD2E36C6}">
      <dsp:nvSpPr>
        <dsp:cNvPr id="0" name=""/>
        <dsp:cNvSpPr/>
      </dsp:nvSpPr>
      <dsp:spPr>
        <a:xfrm>
          <a:off x="5297624" y="2459518"/>
          <a:ext cx="1620034" cy="969169"/>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chemeClr val="accent1">
                  <a:lumMod val="75000"/>
                </a:schemeClr>
              </a:solidFill>
            </a:rPr>
            <a:t>ADH (Renal V2-receptor</a:t>
          </a:r>
          <a:r>
            <a:rPr lang="en-US" sz="1800" b="0" kern="1200" baseline="0" dirty="0" smtClean="0">
              <a:solidFill>
                <a:schemeClr val="accent1">
                  <a:lumMod val="75000"/>
                </a:schemeClr>
              </a:solidFill>
            </a:rPr>
            <a:t>)</a:t>
          </a:r>
        </a:p>
      </dsp:txBody>
      <dsp:txXfrm>
        <a:off x="5297624" y="2459518"/>
        <a:ext cx="1620034" cy="969169"/>
      </dsp:txXfrm>
    </dsp:sp>
    <dsp:sp modelId="{A999BE35-F20E-384B-B6AF-E46737751434}">
      <dsp:nvSpPr>
        <dsp:cNvPr id="0" name=""/>
        <dsp:cNvSpPr/>
      </dsp:nvSpPr>
      <dsp:spPr>
        <a:xfrm>
          <a:off x="5702632" y="3768894"/>
          <a:ext cx="2531562" cy="1521528"/>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n-US" sz="1800" kern="1200" dirty="0" smtClean="0">
              <a:solidFill>
                <a:srgbClr val="008F00"/>
              </a:solidFill>
              <a:latin typeface="+mn-lt"/>
              <a:ea typeface="+mn-ea"/>
              <a:cs typeface="+mn-cs"/>
            </a:rPr>
            <a:t>We have 2 receptors for ADH : V1: extra renal tissue  V2: renal tissue (ADH uses </a:t>
          </a:r>
          <a:r>
            <a:rPr lang="en-US" sz="1800" kern="1200" dirty="0" err="1" smtClean="0">
              <a:solidFill>
                <a:srgbClr val="008F00"/>
              </a:solidFill>
              <a:latin typeface="+mn-lt"/>
              <a:ea typeface="+mn-ea"/>
              <a:cs typeface="+mn-cs"/>
            </a:rPr>
            <a:t>cAMP</a:t>
          </a:r>
          <a:r>
            <a:rPr lang="en-US" sz="1800" kern="1200" dirty="0" smtClean="0">
              <a:solidFill>
                <a:srgbClr val="008F00"/>
              </a:solidFill>
              <a:latin typeface="+mn-lt"/>
              <a:ea typeface="+mn-ea"/>
              <a:cs typeface="+mn-cs"/>
            </a:rPr>
            <a:t> when it acts on this receptor)</a:t>
          </a:r>
          <a:endParaRPr lang="en-US" sz="1800" kern="1200" dirty="0">
            <a:solidFill>
              <a:srgbClr val="008F00"/>
            </a:solidFill>
            <a:latin typeface="+mn-lt"/>
            <a:ea typeface="+mn-ea"/>
            <a:cs typeface="+mn-cs"/>
          </a:endParaRPr>
        </a:p>
      </dsp:txBody>
      <dsp:txXfrm>
        <a:off x="5702632" y="3768894"/>
        <a:ext cx="2531562" cy="1521528"/>
      </dsp:txXfrm>
    </dsp:sp>
    <dsp:sp modelId="{1D4735B9-7844-4916-99E1-DD7988DDF0E9}">
      <dsp:nvSpPr>
        <dsp:cNvPr id="0" name=""/>
        <dsp:cNvSpPr/>
      </dsp:nvSpPr>
      <dsp:spPr>
        <a:xfrm>
          <a:off x="7257865" y="2459518"/>
          <a:ext cx="1620034" cy="810017"/>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chemeClr val="accent1">
                  <a:lumMod val="75000"/>
                </a:schemeClr>
              </a:solidFill>
            </a:rPr>
            <a:t>Calcitonin &amp; PTH</a:t>
          </a:r>
          <a:endParaRPr lang="en-US" sz="1800" b="0" kern="1200" dirty="0"/>
        </a:p>
      </dsp:txBody>
      <dsp:txXfrm>
        <a:off x="7257865" y="2459518"/>
        <a:ext cx="1620034" cy="810017"/>
      </dsp:txXfrm>
    </dsp:sp>
    <dsp:sp modelId="{6428C018-904C-4930-8947-6B693071D2A2}">
      <dsp:nvSpPr>
        <dsp:cNvPr id="0" name=""/>
        <dsp:cNvSpPr/>
      </dsp:nvSpPr>
      <dsp:spPr>
        <a:xfrm>
          <a:off x="9218107" y="2459518"/>
          <a:ext cx="1620034" cy="810017"/>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solidFill>
                <a:schemeClr val="accent1">
                  <a:lumMod val="75000"/>
                </a:schemeClr>
              </a:solidFill>
            </a:rPr>
            <a:t>Glucagon</a:t>
          </a:r>
          <a:endParaRPr lang="en-US" sz="1800" b="0" kern="1200" dirty="0"/>
        </a:p>
      </dsp:txBody>
      <dsp:txXfrm>
        <a:off x="9218107" y="2459518"/>
        <a:ext cx="1620034" cy="810017"/>
      </dsp:txXfrm>
    </dsp:sp>
    <dsp:sp modelId="{E6358B12-F411-426A-8701-91D1729129B5}">
      <dsp:nvSpPr>
        <dsp:cNvPr id="0" name=""/>
        <dsp:cNvSpPr/>
      </dsp:nvSpPr>
      <dsp:spPr>
        <a:xfrm>
          <a:off x="4062704" y="1309293"/>
          <a:ext cx="1620034" cy="810017"/>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0" kern="1200" baseline="0" dirty="0"/>
            <a:t>A. The second messenger is cAMP</a:t>
          </a:r>
          <a:endParaRPr lang="en-US" sz="1800" b="0" kern="1200" dirty="0"/>
        </a:p>
      </dsp:txBody>
      <dsp:txXfrm>
        <a:off x="4062704" y="1309293"/>
        <a:ext cx="1620034" cy="81001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D1CB01-C1B0-4F63-8877-4F92574B7858}">
      <dsp:nvSpPr>
        <dsp:cNvPr id="0" name=""/>
        <dsp:cNvSpPr/>
      </dsp:nvSpPr>
      <dsp:spPr>
        <a:xfrm>
          <a:off x="3109806" y="986555"/>
          <a:ext cx="206812" cy="906037"/>
        </a:xfrm>
        <a:custGeom>
          <a:avLst/>
          <a:gdLst/>
          <a:ahLst/>
          <a:cxnLst/>
          <a:rect l="0" t="0" r="0" b="0"/>
          <a:pathLst>
            <a:path>
              <a:moveTo>
                <a:pt x="206812" y="0"/>
              </a:moveTo>
              <a:lnTo>
                <a:pt x="206812" y="906037"/>
              </a:lnTo>
              <a:lnTo>
                <a:pt x="0" y="906037"/>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A9785B58-CFAA-4582-851E-6DAF684B4C26}">
      <dsp:nvSpPr>
        <dsp:cNvPr id="0" name=""/>
        <dsp:cNvSpPr/>
      </dsp:nvSpPr>
      <dsp:spPr>
        <a:xfrm>
          <a:off x="3316619" y="986555"/>
          <a:ext cx="1191636" cy="1812075"/>
        </a:xfrm>
        <a:custGeom>
          <a:avLst/>
          <a:gdLst/>
          <a:ahLst/>
          <a:cxnLst/>
          <a:rect l="0" t="0" r="0" b="0"/>
          <a:pathLst>
            <a:path>
              <a:moveTo>
                <a:pt x="0" y="0"/>
              </a:moveTo>
              <a:lnTo>
                <a:pt x="0" y="1605262"/>
              </a:lnTo>
              <a:lnTo>
                <a:pt x="1191636" y="1605262"/>
              </a:lnTo>
              <a:lnTo>
                <a:pt x="1191636" y="1812075"/>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9B22761D-FE16-40FD-9104-942861BD7049}">
      <dsp:nvSpPr>
        <dsp:cNvPr id="0" name=""/>
        <dsp:cNvSpPr/>
      </dsp:nvSpPr>
      <dsp:spPr>
        <a:xfrm>
          <a:off x="2124982" y="986555"/>
          <a:ext cx="1191636" cy="1812075"/>
        </a:xfrm>
        <a:custGeom>
          <a:avLst/>
          <a:gdLst/>
          <a:ahLst/>
          <a:cxnLst/>
          <a:rect l="0" t="0" r="0" b="0"/>
          <a:pathLst>
            <a:path>
              <a:moveTo>
                <a:pt x="1191636" y="0"/>
              </a:moveTo>
              <a:lnTo>
                <a:pt x="1191636" y="1605262"/>
              </a:lnTo>
              <a:lnTo>
                <a:pt x="0" y="1605262"/>
              </a:lnTo>
              <a:lnTo>
                <a:pt x="0" y="1812075"/>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D5DFB5B9-54F1-443F-BBCB-665C85EFDB1F}">
      <dsp:nvSpPr>
        <dsp:cNvPr id="0" name=""/>
        <dsp:cNvSpPr/>
      </dsp:nvSpPr>
      <dsp:spPr>
        <a:xfrm>
          <a:off x="2331795" y="1732"/>
          <a:ext cx="1969647" cy="984823"/>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t>II.</a:t>
          </a:r>
          <a:r>
            <a:rPr lang="en-US" sz="2000" b="1" kern="1200" baseline="0" dirty="0"/>
            <a:t> Hormones that bind to cell surface receptors</a:t>
          </a:r>
          <a:endParaRPr lang="en-US" sz="2000" b="1" kern="1200" dirty="0"/>
        </a:p>
      </dsp:txBody>
      <dsp:txXfrm>
        <a:off x="2331795" y="1732"/>
        <a:ext cx="1969647" cy="984823"/>
      </dsp:txXfrm>
    </dsp:sp>
    <dsp:sp modelId="{9BA307F4-9916-418D-8215-450C6DE48E09}">
      <dsp:nvSpPr>
        <dsp:cNvPr id="0" name=""/>
        <dsp:cNvSpPr/>
      </dsp:nvSpPr>
      <dsp:spPr>
        <a:xfrm>
          <a:off x="1140158" y="2798631"/>
          <a:ext cx="1969647" cy="984823"/>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a:solidFill>
                <a:srgbClr val="002060"/>
              </a:solidFill>
              <a:latin typeface="Calibri"/>
            </a:rPr>
            <a:t>Atrial natriuretic peptide (ANP)</a:t>
          </a:r>
          <a:endParaRPr lang="en-US" sz="1800" b="1" kern="1200" baseline="0" dirty="0">
            <a:solidFill>
              <a:srgbClr val="002060"/>
            </a:solidFill>
          </a:endParaRPr>
        </a:p>
      </dsp:txBody>
      <dsp:txXfrm>
        <a:off x="1140158" y="2798631"/>
        <a:ext cx="1969647" cy="984823"/>
      </dsp:txXfrm>
    </dsp:sp>
    <dsp:sp modelId="{605E9B23-865D-4266-8372-738857491CF4}">
      <dsp:nvSpPr>
        <dsp:cNvPr id="0" name=""/>
        <dsp:cNvSpPr/>
      </dsp:nvSpPr>
      <dsp:spPr>
        <a:xfrm>
          <a:off x="3523431" y="2798631"/>
          <a:ext cx="1969647" cy="984823"/>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kumimoji="0" lang="en-US" sz="1800" b="1" kern="1200" dirty="0">
              <a:solidFill>
                <a:srgbClr val="002060"/>
              </a:solidFill>
              <a:latin typeface="Calibri"/>
              <a:ea typeface="+mn-ea"/>
              <a:cs typeface="+mn-cs"/>
              <a:sym typeface="Symbol"/>
            </a:rPr>
            <a:t>Nitric</a:t>
          </a:r>
          <a:r>
            <a:rPr lang="en-US" sz="1800" b="1" kern="1200" baseline="0" dirty="0">
              <a:solidFill>
                <a:srgbClr val="002060"/>
              </a:solidFill>
              <a:sym typeface="Symbol"/>
            </a:rPr>
            <a:t> </a:t>
          </a:r>
          <a:r>
            <a:rPr kumimoji="0" lang="en-US" sz="1800" b="1" kern="1200" dirty="0">
              <a:solidFill>
                <a:srgbClr val="002060"/>
              </a:solidFill>
              <a:latin typeface="Calibri"/>
              <a:ea typeface="+mn-ea"/>
              <a:cs typeface="+mn-cs"/>
              <a:sym typeface="Symbol"/>
            </a:rPr>
            <a:t>oxide</a:t>
          </a:r>
          <a:endParaRPr lang="en-US" sz="1800" kern="1200" dirty="0"/>
        </a:p>
      </dsp:txBody>
      <dsp:txXfrm>
        <a:off x="3523431" y="2798631"/>
        <a:ext cx="1969647" cy="984823"/>
      </dsp:txXfrm>
    </dsp:sp>
    <dsp:sp modelId="{35FCF01D-24A5-4EAC-AFAE-7EB1B0C7F812}">
      <dsp:nvSpPr>
        <dsp:cNvPr id="0" name=""/>
        <dsp:cNvSpPr/>
      </dsp:nvSpPr>
      <dsp:spPr>
        <a:xfrm>
          <a:off x="1140158" y="1400181"/>
          <a:ext cx="1969647" cy="984823"/>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kern="1200" baseline="0" dirty="0"/>
            <a:t>B. The second messenger is cGMP</a:t>
          </a:r>
          <a:endParaRPr lang="en-US" sz="1800" kern="1200" dirty="0"/>
        </a:p>
      </dsp:txBody>
      <dsp:txXfrm>
        <a:off x="1140158" y="1400181"/>
        <a:ext cx="1969647" cy="98482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2FD43F-6D52-4CFA-99D1-A2138E110D25}">
      <dsp:nvSpPr>
        <dsp:cNvPr id="0" name=""/>
        <dsp:cNvSpPr/>
      </dsp:nvSpPr>
      <dsp:spPr>
        <a:xfrm>
          <a:off x="5289931" y="1609454"/>
          <a:ext cx="251059" cy="1099878"/>
        </a:xfrm>
        <a:custGeom>
          <a:avLst/>
          <a:gdLst/>
          <a:ahLst/>
          <a:cxnLst/>
          <a:rect l="0" t="0" r="0" b="0"/>
          <a:pathLst>
            <a:path>
              <a:moveTo>
                <a:pt x="251059" y="0"/>
              </a:moveTo>
              <a:lnTo>
                <a:pt x="251059" y="1099878"/>
              </a:lnTo>
              <a:lnTo>
                <a:pt x="0" y="1099878"/>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95FAA2F0-1D4E-4235-829B-7ED2CDAE4F21}">
      <dsp:nvSpPr>
        <dsp:cNvPr id="0" name=""/>
        <dsp:cNvSpPr/>
      </dsp:nvSpPr>
      <dsp:spPr>
        <a:xfrm>
          <a:off x="5540991" y="1609454"/>
          <a:ext cx="4339738" cy="2199757"/>
        </a:xfrm>
        <a:custGeom>
          <a:avLst/>
          <a:gdLst/>
          <a:ahLst/>
          <a:cxnLst/>
          <a:rect l="0" t="0" r="0" b="0"/>
          <a:pathLst>
            <a:path>
              <a:moveTo>
                <a:pt x="0" y="0"/>
              </a:moveTo>
              <a:lnTo>
                <a:pt x="0" y="1948697"/>
              </a:lnTo>
              <a:lnTo>
                <a:pt x="4339738" y="1948697"/>
              </a:lnTo>
              <a:lnTo>
                <a:pt x="4339738" y="2199757"/>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99BC0C3C-92CF-40F7-9463-F29AB0963A90}">
      <dsp:nvSpPr>
        <dsp:cNvPr id="0" name=""/>
        <dsp:cNvSpPr/>
      </dsp:nvSpPr>
      <dsp:spPr>
        <a:xfrm>
          <a:off x="5540991" y="1609454"/>
          <a:ext cx="1446579" cy="2199757"/>
        </a:xfrm>
        <a:custGeom>
          <a:avLst/>
          <a:gdLst/>
          <a:ahLst/>
          <a:cxnLst/>
          <a:rect l="0" t="0" r="0" b="0"/>
          <a:pathLst>
            <a:path>
              <a:moveTo>
                <a:pt x="0" y="0"/>
              </a:moveTo>
              <a:lnTo>
                <a:pt x="0" y="1948697"/>
              </a:lnTo>
              <a:lnTo>
                <a:pt x="1446579" y="1948697"/>
              </a:lnTo>
              <a:lnTo>
                <a:pt x="1446579" y="2199757"/>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C5D83C8E-E7A6-42A3-BB53-E2CF6383B151}">
      <dsp:nvSpPr>
        <dsp:cNvPr id="0" name=""/>
        <dsp:cNvSpPr/>
      </dsp:nvSpPr>
      <dsp:spPr>
        <a:xfrm>
          <a:off x="4094411" y="1609454"/>
          <a:ext cx="1446579" cy="2199757"/>
        </a:xfrm>
        <a:custGeom>
          <a:avLst/>
          <a:gdLst/>
          <a:ahLst/>
          <a:cxnLst/>
          <a:rect l="0" t="0" r="0" b="0"/>
          <a:pathLst>
            <a:path>
              <a:moveTo>
                <a:pt x="1446579" y="0"/>
              </a:moveTo>
              <a:lnTo>
                <a:pt x="1446579" y="1948697"/>
              </a:lnTo>
              <a:lnTo>
                <a:pt x="0" y="1948697"/>
              </a:lnTo>
              <a:lnTo>
                <a:pt x="0" y="2199757"/>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4F74F640-7E90-4F08-8060-985A33917D7D}">
      <dsp:nvSpPr>
        <dsp:cNvPr id="0" name=""/>
        <dsp:cNvSpPr/>
      </dsp:nvSpPr>
      <dsp:spPr>
        <a:xfrm>
          <a:off x="1201252" y="1609454"/>
          <a:ext cx="4339738" cy="2199757"/>
        </a:xfrm>
        <a:custGeom>
          <a:avLst/>
          <a:gdLst/>
          <a:ahLst/>
          <a:cxnLst/>
          <a:rect l="0" t="0" r="0" b="0"/>
          <a:pathLst>
            <a:path>
              <a:moveTo>
                <a:pt x="4339738" y="0"/>
              </a:moveTo>
              <a:lnTo>
                <a:pt x="4339738" y="1948697"/>
              </a:lnTo>
              <a:lnTo>
                <a:pt x="0" y="1948697"/>
              </a:lnTo>
              <a:lnTo>
                <a:pt x="0" y="2199757"/>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8BC46C3B-B322-434C-BDF0-FD57831C790B}">
      <dsp:nvSpPr>
        <dsp:cNvPr id="0" name=""/>
        <dsp:cNvSpPr/>
      </dsp:nvSpPr>
      <dsp:spPr>
        <a:xfrm>
          <a:off x="4345470" y="413934"/>
          <a:ext cx="2391040" cy="1195520"/>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dirty="0"/>
            <a:t>II.</a:t>
          </a:r>
          <a:r>
            <a:rPr lang="en-US" sz="1900" b="1" kern="1200" baseline="0" dirty="0"/>
            <a:t> Hormones that bind to cell surface receptors</a:t>
          </a:r>
          <a:endParaRPr lang="en-US" sz="1900" kern="1200" dirty="0"/>
        </a:p>
      </dsp:txBody>
      <dsp:txXfrm>
        <a:off x="4345470" y="413934"/>
        <a:ext cx="2391040" cy="1195520"/>
      </dsp:txXfrm>
    </dsp:sp>
    <dsp:sp modelId="{11B6E34E-4B25-4FBC-A28F-132ACE8A109B}">
      <dsp:nvSpPr>
        <dsp:cNvPr id="0" name=""/>
        <dsp:cNvSpPr/>
      </dsp:nvSpPr>
      <dsp:spPr>
        <a:xfrm>
          <a:off x="5732" y="3809212"/>
          <a:ext cx="2391040" cy="1195520"/>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dirty="0">
              <a:solidFill>
                <a:srgbClr val="002060"/>
              </a:solidFill>
              <a:latin typeface="Calibri"/>
            </a:rPr>
            <a:t>Acetylcholine (muscarinic</a:t>
          </a:r>
          <a:r>
            <a:rPr lang="en-US" sz="1900" b="1" kern="1200" baseline="0" dirty="0">
              <a:solidFill>
                <a:srgbClr val="002060"/>
              </a:solidFill>
              <a:latin typeface="Calibri"/>
            </a:rPr>
            <a:t>)</a:t>
          </a:r>
          <a:endParaRPr lang="en-US" sz="1900" kern="1200" dirty="0"/>
        </a:p>
      </dsp:txBody>
      <dsp:txXfrm>
        <a:off x="5732" y="3809212"/>
        <a:ext cx="2391040" cy="1195520"/>
      </dsp:txXfrm>
    </dsp:sp>
    <dsp:sp modelId="{F8E957CF-6346-46D7-96AB-6567512AEA4A}">
      <dsp:nvSpPr>
        <dsp:cNvPr id="0" name=""/>
        <dsp:cNvSpPr/>
      </dsp:nvSpPr>
      <dsp:spPr>
        <a:xfrm>
          <a:off x="2898891" y="3809212"/>
          <a:ext cx="2391040" cy="1195520"/>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baseline="0" dirty="0">
              <a:solidFill>
                <a:srgbClr val="002060"/>
              </a:solidFill>
            </a:rPr>
            <a:t>Catecholamines</a:t>
          </a:r>
          <a:r>
            <a:rPr lang="en-US" sz="1900" b="1" kern="1200" baseline="0" dirty="0">
              <a:solidFill>
                <a:srgbClr val="0070C0"/>
              </a:solidFill>
            </a:rPr>
            <a:t> </a:t>
          </a:r>
        </a:p>
        <a:p>
          <a:pPr lvl="0" algn="ctr" defTabSz="844550" rtl="0">
            <a:lnSpc>
              <a:spcPct val="90000"/>
            </a:lnSpc>
            <a:spcBef>
              <a:spcPct val="0"/>
            </a:spcBef>
            <a:spcAft>
              <a:spcPct val="35000"/>
            </a:spcAft>
          </a:pPr>
          <a:r>
            <a:rPr lang="en-US" sz="1900" b="1" kern="1200" baseline="0" dirty="0">
              <a:solidFill>
                <a:srgbClr val="C00000"/>
              </a:solidFill>
            </a:rPr>
            <a:t>(</a:t>
          </a:r>
          <a:r>
            <a:rPr lang="el-GR" sz="1900" b="1" kern="1200" dirty="0">
              <a:solidFill>
                <a:srgbClr val="C00000"/>
              </a:solidFill>
              <a:latin typeface="+mn-lt"/>
            </a:rPr>
            <a:t>α</a:t>
          </a:r>
          <a:r>
            <a:rPr lang="en-US" sz="1900" b="1" kern="1200" baseline="-25000" dirty="0">
              <a:solidFill>
                <a:srgbClr val="C00000"/>
              </a:solidFill>
            </a:rPr>
            <a:t>1</a:t>
          </a:r>
          <a:r>
            <a:rPr lang="en-US" sz="1900" b="1" kern="1200" dirty="0">
              <a:solidFill>
                <a:srgbClr val="C00000"/>
              </a:solidFill>
            </a:rPr>
            <a:t>-</a:t>
          </a:r>
          <a:r>
            <a:rPr lang="en-US" sz="1900" b="1" kern="1200" baseline="0" dirty="0">
              <a:solidFill>
                <a:srgbClr val="C00000"/>
              </a:solidFill>
            </a:rPr>
            <a:t> </a:t>
          </a:r>
          <a:r>
            <a:rPr lang="en-US" sz="1900" b="1" kern="1200" dirty="0">
              <a:solidFill>
                <a:srgbClr val="C00000"/>
              </a:solidFill>
            </a:rPr>
            <a:t>Adrenergic</a:t>
          </a:r>
          <a:r>
            <a:rPr lang="en-US" sz="1900" b="1" kern="1200" baseline="0" dirty="0">
              <a:solidFill>
                <a:srgbClr val="C00000"/>
              </a:solidFill>
            </a:rPr>
            <a:t>)</a:t>
          </a:r>
          <a:endParaRPr lang="en-US" sz="1900" kern="1200" dirty="0"/>
        </a:p>
      </dsp:txBody>
      <dsp:txXfrm>
        <a:off x="2898891" y="3809212"/>
        <a:ext cx="2391040" cy="1195520"/>
      </dsp:txXfrm>
    </dsp:sp>
    <dsp:sp modelId="{8863BB39-B03A-4C69-9C1E-EAF897278A6B}">
      <dsp:nvSpPr>
        <dsp:cNvPr id="0" name=""/>
        <dsp:cNvSpPr/>
      </dsp:nvSpPr>
      <dsp:spPr>
        <a:xfrm>
          <a:off x="5792050" y="3809212"/>
          <a:ext cx="2391040" cy="1195520"/>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baseline="0" dirty="0">
              <a:solidFill>
                <a:srgbClr val="002060"/>
              </a:solidFill>
            </a:rPr>
            <a:t>Angiotensin II</a:t>
          </a:r>
          <a:endParaRPr lang="en-US" sz="1900" kern="1200" dirty="0"/>
        </a:p>
      </dsp:txBody>
      <dsp:txXfrm>
        <a:off x="5792050" y="3809212"/>
        <a:ext cx="2391040" cy="1195520"/>
      </dsp:txXfrm>
    </dsp:sp>
    <dsp:sp modelId="{9CFA37AA-CB68-45E8-82A7-9F3AF25DF9DD}">
      <dsp:nvSpPr>
        <dsp:cNvPr id="0" name=""/>
        <dsp:cNvSpPr/>
      </dsp:nvSpPr>
      <dsp:spPr>
        <a:xfrm>
          <a:off x="8685209" y="3809212"/>
          <a:ext cx="2391040" cy="1195520"/>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1" kern="1200" baseline="0" dirty="0">
              <a:solidFill>
                <a:srgbClr val="002060"/>
              </a:solidFill>
            </a:rPr>
            <a:t>ADH (vasopressin): Extra-renal V1-receptor</a:t>
          </a:r>
          <a:endParaRPr lang="en-US" sz="1900" kern="1200" dirty="0"/>
        </a:p>
      </dsp:txBody>
      <dsp:txXfrm>
        <a:off x="8685209" y="3809212"/>
        <a:ext cx="2391040" cy="1195520"/>
      </dsp:txXfrm>
    </dsp:sp>
    <dsp:sp modelId="{0A52C019-2F79-4D59-97B4-E027AD4183FB}">
      <dsp:nvSpPr>
        <dsp:cNvPr id="0" name=""/>
        <dsp:cNvSpPr/>
      </dsp:nvSpPr>
      <dsp:spPr>
        <a:xfrm>
          <a:off x="2898891" y="2111573"/>
          <a:ext cx="2391040" cy="1195520"/>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rtl="0">
            <a:lnSpc>
              <a:spcPct val="90000"/>
            </a:lnSpc>
            <a:spcBef>
              <a:spcPct val="0"/>
            </a:spcBef>
            <a:spcAft>
              <a:spcPct val="35000"/>
            </a:spcAft>
          </a:pPr>
          <a:r>
            <a:rPr lang="en-US" sz="1900" b="0" kern="1200" baseline="0" dirty="0"/>
            <a:t>C. The second messenger is calcium or phosphatidylinositol (or both)</a:t>
          </a:r>
          <a:endParaRPr lang="en-US" sz="1900" b="0" kern="1200" dirty="0"/>
        </a:p>
      </dsp:txBody>
      <dsp:txXfrm>
        <a:off x="2898891" y="2111573"/>
        <a:ext cx="2391040" cy="11955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D0C4C2-0EA5-4910-A050-C29709011729}">
      <dsp:nvSpPr>
        <dsp:cNvPr id="0" name=""/>
        <dsp:cNvSpPr/>
      </dsp:nvSpPr>
      <dsp:spPr>
        <a:xfrm>
          <a:off x="3814489" y="1616240"/>
          <a:ext cx="249510" cy="1093092"/>
        </a:xfrm>
        <a:custGeom>
          <a:avLst/>
          <a:gdLst/>
          <a:ahLst/>
          <a:cxnLst/>
          <a:rect l="0" t="0" r="0" b="0"/>
          <a:pathLst>
            <a:path>
              <a:moveTo>
                <a:pt x="249510" y="0"/>
              </a:moveTo>
              <a:lnTo>
                <a:pt x="249510" y="1093092"/>
              </a:lnTo>
              <a:lnTo>
                <a:pt x="0" y="1093092"/>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85A4AE46-446E-461B-9972-B0E6C1E7E544}">
      <dsp:nvSpPr>
        <dsp:cNvPr id="0" name=""/>
        <dsp:cNvSpPr/>
      </dsp:nvSpPr>
      <dsp:spPr>
        <a:xfrm>
          <a:off x="4064000" y="1616240"/>
          <a:ext cx="2875309" cy="2186185"/>
        </a:xfrm>
        <a:custGeom>
          <a:avLst/>
          <a:gdLst/>
          <a:ahLst/>
          <a:cxnLst/>
          <a:rect l="0" t="0" r="0" b="0"/>
          <a:pathLst>
            <a:path>
              <a:moveTo>
                <a:pt x="0" y="0"/>
              </a:moveTo>
              <a:lnTo>
                <a:pt x="0" y="1936675"/>
              </a:lnTo>
              <a:lnTo>
                <a:pt x="2875309" y="1936675"/>
              </a:lnTo>
              <a:lnTo>
                <a:pt x="2875309" y="2186185"/>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A62CD6A6-F349-4BF0-A6FC-A024FA3359FB}">
      <dsp:nvSpPr>
        <dsp:cNvPr id="0" name=""/>
        <dsp:cNvSpPr/>
      </dsp:nvSpPr>
      <dsp:spPr>
        <a:xfrm>
          <a:off x="4018280" y="1616240"/>
          <a:ext cx="91440" cy="2186185"/>
        </a:xfrm>
        <a:custGeom>
          <a:avLst/>
          <a:gdLst/>
          <a:ahLst/>
          <a:cxnLst/>
          <a:rect l="0" t="0" r="0" b="0"/>
          <a:pathLst>
            <a:path>
              <a:moveTo>
                <a:pt x="45720" y="0"/>
              </a:moveTo>
              <a:lnTo>
                <a:pt x="45720" y="2186185"/>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3F0D25A5-51FC-4791-A9CA-F69FCA0D68F9}">
      <dsp:nvSpPr>
        <dsp:cNvPr id="0" name=""/>
        <dsp:cNvSpPr/>
      </dsp:nvSpPr>
      <dsp:spPr>
        <a:xfrm>
          <a:off x="1188690" y="1616240"/>
          <a:ext cx="2875309" cy="2186185"/>
        </a:xfrm>
        <a:custGeom>
          <a:avLst/>
          <a:gdLst/>
          <a:ahLst/>
          <a:cxnLst/>
          <a:rect l="0" t="0" r="0" b="0"/>
          <a:pathLst>
            <a:path>
              <a:moveTo>
                <a:pt x="2875309" y="0"/>
              </a:moveTo>
              <a:lnTo>
                <a:pt x="2875309" y="1936675"/>
              </a:lnTo>
              <a:lnTo>
                <a:pt x="0" y="1936675"/>
              </a:lnTo>
              <a:lnTo>
                <a:pt x="0" y="2186185"/>
              </a:lnTo>
            </a:path>
          </a:pathLst>
        </a:custGeom>
        <a:noFill/>
        <a:ln w="12700" cap="flat" cmpd="sng" algn="ctr">
          <a:solidFill>
            <a:srgbClr val="002060"/>
          </a:solidFill>
          <a:prstDash val="solid"/>
          <a:miter lim="800000"/>
        </a:ln>
        <a:effectLst/>
      </dsp:spPr>
      <dsp:style>
        <a:lnRef idx="2">
          <a:scrgbClr r="0" g="0" b="0"/>
        </a:lnRef>
        <a:fillRef idx="0">
          <a:scrgbClr r="0" g="0" b="0"/>
        </a:fillRef>
        <a:effectRef idx="0">
          <a:scrgbClr r="0" g="0" b="0"/>
        </a:effectRef>
        <a:fontRef idx="minor"/>
      </dsp:style>
    </dsp:sp>
    <dsp:sp modelId="{0FB81644-E09D-4112-926E-2A80EA04CE7C}">
      <dsp:nvSpPr>
        <dsp:cNvPr id="0" name=""/>
        <dsp:cNvSpPr/>
      </dsp:nvSpPr>
      <dsp:spPr>
        <a:xfrm>
          <a:off x="2875855" y="428096"/>
          <a:ext cx="2376289" cy="1188144"/>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t>II.</a:t>
          </a:r>
          <a:r>
            <a:rPr lang="en-US" sz="2000" b="1" kern="1200" baseline="0" dirty="0"/>
            <a:t> Hormones that bind to cell surface receptors</a:t>
          </a:r>
          <a:endParaRPr lang="en-US" sz="2000" b="1" kern="1200" dirty="0"/>
        </a:p>
      </dsp:txBody>
      <dsp:txXfrm>
        <a:off x="2875855" y="428096"/>
        <a:ext cx="2376289" cy="1188144"/>
      </dsp:txXfrm>
    </dsp:sp>
    <dsp:sp modelId="{D9982626-5CF0-48A2-A3DE-172BD33DEBA4}">
      <dsp:nvSpPr>
        <dsp:cNvPr id="0" name=""/>
        <dsp:cNvSpPr/>
      </dsp:nvSpPr>
      <dsp:spPr>
        <a:xfrm>
          <a:off x="545" y="3802426"/>
          <a:ext cx="2376289" cy="1188144"/>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solidFill>
                <a:srgbClr val="002060"/>
              </a:solidFill>
              <a:latin typeface="Calibri"/>
            </a:rPr>
            <a:t>GH &amp; </a:t>
          </a:r>
          <a:r>
            <a:rPr lang="en-US" sz="2000" b="1" kern="1200" baseline="0" dirty="0">
              <a:solidFill>
                <a:srgbClr val="002060"/>
              </a:solidFill>
              <a:latin typeface="Calibri"/>
            </a:rPr>
            <a:t>Prolactin</a:t>
          </a:r>
          <a:endParaRPr lang="en-US" sz="2000" kern="1200" dirty="0"/>
        </a:p>
      </dsp:txBody>
      <dsp:txXfrm>
        <a:off x="545" y="3802426"/>
        <a:ext cx="2376289" cy="1188144"/>
      </dsp:txXfrm>
    </dsp:sp>
    <dsp:sp modelId="{9EBA902B-0969-4487-AA54-376042978CC0}">
      <dsp:nvSpPr>
        <dsp:cNvPr id="0" name=""/>
        <dsp:cNvSpPr/>
      </dsp:nvSpPr>
      <dsp:spPr>
        <a:xfrm>
          <a:off x="2875855" y="3802426"/>
          <a:ext cx="2376289" cy="1188144"/>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solidFill>
                <a:srgbClr val="002060"/>
              </a:solidFill>
              <a:latin typeface="Calibri"/>
            </a:rPr>
            <a:t>Insulin</a:t>
          </a:r>
          <a:endParaRPr lang="en-US" sz="2000" kern="1200" dirty="0"/>
        </a:p>
      </dsp:txBody>
      <dsp:txXfrm>
        <a:off x="2875855" y="3802426"/>
        <a:ext cx="2376289" cy="1188144"/>
      </dsp:txXfrm>
    </dsp:sp>
    <dsp:sp modelId="{8B86EBAD-7F41-4B49-8BA6-830673200798}">
      <dsp:nvSpPr>
        <dsp:cNvPr id="0" name=""/>
        <dsp:cNvSpPr/>
      </dsp:nvSpPr>
      <dsp:spPr>
        <a:xfrm>
          <a:off x="5751165" y="3802426"/>
          <a:ext cx="2376289" cy="1188144"/>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b="1" kern="1200" dirty="0">
              <a:solidFill>
                <a:srgbClr val="002060"/>
              </a:solidFill>
              <a:latin typeface="Calibri"/>
            </a:rPr>
            <a:t>Erythropoietin</a:t>
          </a:r>
          <a:endParaRPr lang="en-US" sz="2000" kern="1200" dirty="0"/>
        </a:p>
      </dsp:txBody>
      <dsp:txXfrm>
        <a:off x="5751165" y="3802426"/>
        <a:ext cx="2376289" cy="1188144"/>
      </dsp:txXfrm>
    </dsp:sp>
    <dsp:sp modelId="{627191F1-EE36-4150-9EE4-C729A27FC7A1}">
      <dsp:nvSpPr>
        <dsp:cNvPr id="0" name=""/>
        <dsp:cNvSpPr/>
      </dsp:nvSpPr>
      <dsp:spPr>
        <a:xfrm>
          <a:off x="1438200" y="2115261"/>
          <a:ext cx="2376289" cy="1188144"/>
        </a:xfrm>
        <a:prstGeom prst="rect">
          <a:avLst/>
        </a:prstGeom>
        <a:solidFill>
          <a:schemeClr val="lt1">
            <a:hueOff val="0"/>
            <a:satOff val="0"/>
            <a:lumOff val="0"/>
            <a:alphaOff val="0"/>
          </a:schemeClr>
        </a:solidFill>
        <a:ln w="12700" cap="flat" cmpd="sng" algn="ctr">
          <a:solidFill>
            <a:srgbClr val="00206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rtl="0">
            <a:lnSpc>
              <a:spcPct val="90000"/>
            </a:lnSpc>
            <a:spcBef>
              <a:spcPct val="0"/>
            </a:spcBef>
            <a:spcAft>
              <a:spcPct val="35000"/>
            </a:spcAft>
          </a:pPr>
          <a:r>
            <a:rPr lang="en-US" sz="2000" kern="1200" baseline="0" dirty="0"/>
            <a:t>D. The second messenger is a tyrosine kinase cascade</a:t>
          </a:r>
          <a:endParaRPr lang="en-US" sz="2000" kern="1200" dirty="0"/>
        </a:p>
      </dsp:txBody>
      <dsp:txXfrm>
        <a:off x="1438200" y="2115261"/>
        <a:ext cx="2376289" cy="118814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A16A1D-6E9F-4048-8EDE-2BB561F7AA53}">
      <dsp:nvSpPr>
        <dsp:cNvPr id="0" name=""/>
        <dsp:cNvSpPr/>
      </dsp:nvSpPr>
      <dsp:spPr>
        <a:xfrm>
          <a:off x="2032496" y="661"/>
          <a:ext cx="1805781" cy="902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It increases</a:t>
          </a:r>
        </a:p>
      </dsp:txBody>
      <dsp:txXfrm>
        <a:off x="2058941" y="27106"/>
        <a:ext cx="1752891" cy="850000"/>
      </dsp:txXfrm>
    </dsp:sp>
    <dsp:sp modelId="{27764448-7B7A-A84D-9376-367CCB35901C}">
      <dsp:nvSpPr>
        <dsp:cNvPr id="0" name=""/>
        <dsp:cNvSpPr/>
      </dsp:nvSpPr>
      <dsp:spPr>
        <a:xfrm>
          <a:off x="2213074" y="903552"/>
          <a:ext cx="180578" cy="677167"/>
        </a:xfrm>
        <a:custGeom>
          <a:avLst/>
          <a:gdLst/>
          <a:ahLst/>
          <a:cxnLst/>
          <a:rect l="0" t="0" r="0" b="0"/>
          <a:pathLst>
            <a:path>
              <a:moveTo>
                <a:pt x="0" y="0"/>
              </a:moveTo>
              <a:lnTo>
                <a:pt x="0" y="677167"/>
              </a:lnTo>
              <a:lnTo>
                <a:pt x="180578" y="67716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3FEE71B8-333A-514A-A180-FDEBB5C38B0C}">
      <dsp:nvSpPr>
        <dsp:cNvPr id="0" name=""/>
        <dsp:cNvSpPr/>
      </dsp:nvSpPr>
      <dsp:spPr>
        <a:xfrm>
          <a:off x="2393652" y="1129274"/>
          <a:ext cx="1444624" cy="9028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t>Glucose uptake</a:t>
          </a:r>
        </a:p>
      </dsp:txBody>
      <dsp:txXfrm>
        <a:off x="2420097" y="1155719"/>
        <a:ext cx="1391734" cy="850000"/>
      </dsp:txXfrm>
    </dsp:sp>
    <dsp:sp modelId="{C5175E99-7545-0D46-A05C-9FB8CA726632}">
      <dsp:nvSpPr>
        <dsp:cNvPr id="0" name=""/>
        <dsp:cNvSpPr/>
      </dsp:nvSpPr>
      <dsp:spPr>
        <a:xfrm>
          <a:off x="2213074" y="903552"/>
          <a:ext cx="180578" cy="1805781"/>
        </a:xfrm>
        <a:custGeom>
          <a:avLst/>
          <a:gdLst/>
          <a:ahLst/>
          <a:cxnLst/>
          <a:rect l="0" t="0" r="0" b="0"/>
          <a:pathLst>
            <a:path>
              <a:moveTo>
                <a:pt x="0" y="0"/>
              </a:moveTo>
              <a:lnTo>
                <a:pt x="0" y="1805781"/>
              </a:lnTo>
              <a:lnTo>
                <a:pt x="180578" y="180578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24AC3345-8A97-FF4C-9D9E-9B63318699BC}">
      <dsp:nvSpPr>
        <dsp:cNvPr id="0" name=""/>
        <dsp:cNvSpPr/>
      </dsp:nvSpPr>
      <dsp:spPr>
        <a:xfrm>
          <a:off x="2393652" y="2257888"/>
          <a:ext cx="1444624" cy="9028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t>Glycogen synthesis</a:t>
          </a:r>
        </a:p>
      </dsp:txBody>
      <dsp:txXfrm>
        <a:off x="2420097" y="2284333"/>
        <a:ext cx="1391734" cy="850000"/>
      </dsp:txXfrm>
    </dsp:sp>
    <dsp:sp modelId="{00DF5C5E-B47E-E545-9318-C23B9923F2C5}">
      <dsp:nvSpPr>
        <dsp:cNvPr id="0" name=""/>
        <dsp:cNvSpPr/>
      </dsp:nvSpPr>
      <dsp:spPr>
        <a:xfrm>
          <a:off x="2213074" y="903552"/>
          <a:ext cx="180578" cy="2934394"/>
        </a:xfrm>
        <a:custGeom>
          <a:avLst/>
          <a:gdLst/>
          <a:ahLst/>
          <a:cxnLst/>
          <a:rect l="0" t="0" r="0" b="0"/>
          <a:pathLst>
            <a:path>
              <a:moveTo>
                <a:pt x="0" y="0"/>
              </a:moveTo>
              <a:lnTo>
                <a:pt x="0" y="2934394"/>
              </a:lnTo>
              <a:lnTo>
                <a:pt x="180578" y="293439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F39FD79-2A29-4847-A251-E61C7AB27D14}">
      <dsp:nvSpPr>
        <dsp:cNvPr id="0" name=""/>
        <dsp:cNvSpPr/>
      </dsp:nvSpPr>
      <dsp:spPr>
        <a:xfrm>
          <a:off x="2393652" y="3386501"/>
          <a:ext cx="1444624" cy="9028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t>Protein synthesis</a:t>
          </a:r>
        </a:p>
      </dsp:txBody>
      <dsp:txXfrm>
        <a:off x="2420097" y="3412946"/>
        <a:ext cx="1391734" cy="850000"/>
      </dsp:txXfrm>
    </dsp:sp>
    <dsp:sp modelId="{CB16FCB0-E391-BC45-8119-E38D7BD62962}">
      <dsp:nvSpPr>
        <dsp:cNvPr id="0" name=""/>
        <dsp:cNvSpPr/>
      </dsp:nvSpPr>
      <dsp:spPr>
        <a:xfrm>
          <a:off x="2213074" y="903552"/>
          <a:ext cx="180578" cy="4063007"/>
        </a:xfrm>
        <a:custGeom>
          <a:avLst/>
          <a:gdLst/>
          <a:ahLst/>
          <a:cxnLst/>
          <a:rect l="0" t="0" r="0" b="0"/>
          <a:pathLst>
            <a:path>
              <a:moveTo>
                <a:pt x="0" y="0"/>
              </a:moveTo>
              <a:lnTo>
                <a:pt x="0" y="4063007"/>
              </a:lnTo>
              <a:lnTo>
                <a:pt x="180578" y="406300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E06CC900-4355-EA45-9B4B-07DC5B3C2C19}">
      <dsp:nvSpPr>
        <dsp:cNvPr id="0" name=""/>
        <dsp:cNvSpPr/>
      </dsp:nvSpPr>
      <dsp:spPr>
        <a:xfrm>
          <a:off x="2393652" y="4515114"/>
          <a:ext cx="1444624" cy="9028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t>Fat synthesis</a:t>
          </a:r>
        </a:p>
      </dsp:txBody>
      <dsp:txXfrm>
        <a:off x="2420097" y="4541559"/>
        <a:ext cx="1391734" cy="850000"/>
      </dsp:txXfrm>
    </dsp:sp>
    <dsp:sp modelId="{EC038144-33C4-9C4F-9C6C-BC3521BAE896}">
      <dsp:nvSpPr>
        <dsp:cNvPr id="0" name=""/>
        <dsp:cNvSpPr/>
      </dsp:nvSpPr>
      <dsp:spPr>
        <a:xfrm>
          <a:off x="4289722" y="661"/>
          <a:ext cx="1805781" cy="902890"/>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5720" tIns="30480" rIns="45720" bIns="30480" numCol="1" spcCol="1270" anchor="ctr" anchorCtr="0">
          <a:noAutofit/>
        </a:bodyPr>
        <a:lstStyle/>
        <a:p>
          <a:pPr lvl="0" algn="ctr" defTabSz="1066800">
            <a:lnSpc>
              <a:spcPct val="90000"/>
            </a:lnSpc>
            <a:spcBef>
              <a:spcPct val="0"/>
            </a:spcBef>
            <a:spcAft>
              <a:spcPct val="35000"/>
            </a:spcAft>
          </a:pPr>
          <a:r>
            <a:rPr lang="en-US" sz="2400" kern="1200" dirty="0"/>
            <a:t>It decreases</a:t>
          </a:r>
        </a:p>
      </dsp:txBody>
      <dsp:txXfrm>
        <a:off x="4316167" y="27106"/>
        <a:ext cx="1752891" cy="850000"/>
      </dsp:txXfrm>
    </dsp:sp>
    <dsp:sp modelId="{0BAF2499-E369-8C4B-8984-DA57DB5AF24E}">
      <dsp:nvSpPr>
        <dsp:cNvPr id="0" name=""/>
        <dsp:cNvSpPr/>
      </dsp:nvSpPr>
      <dsp:spPr>
        <a:xfrm>
          <a:off x="4470300" y="903552"/>
          <a:ext cx="180578" cy="677167"/>
        </a:xfrm>
        <a:custGeom>
          <a:avLst/>
          <a:gdLst/>
          <a:ahLst/>
          <a:cxnLst/>
          <a:rect l="0" t="0" r="0" b="0"/>
          <a:pathLst>
            <a:path>
              <a:moveTo>
                <a:pt x="0" y="0"/>
              </a:moveTo>
              <a:lnTo>
                <a:pt x="0" y="677167"/>
              </a:lnTo>
              <a:lnTo>
                <a:pt x="180578" y="677167"/>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43619E1D-ED19-BB4B-82FB-7D8BF86EB40F}">
      <dsp:nvSpPr>
        <dsp:cNvPr id="0" name=""/>
        <dsp:cNvSpPr/>
      </dsp:nvSpPr>
      <dsp:spPr>
        <a:xfrm>
          <a:off x="4650878" y="1129274"/>
          <a:ext cx="1444624" cy="9028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a:t>Gluconeogenesis</a:t>
          </a:r>
        </a:p>
      </dsp:txBody>
      <dsp:txXfrm>
        <a:off x="4677323" y="1155719"/>
        <a:ext cx="1391734" cy="850000"/>
      </dsp:txXfrm>
    </dsp:sp>
    <dsp:sp modelId="{99CE16E2-D324-3445-B906-341E2A1C4819}">
      <dsp:nvSpPr>
        <dsp:cNvPr id="0" name=""/>
        <dsp:cNvSpPr/>
      </dsp:nvSpPr>
      <dsp:spPr>
        <a:xfrm>
          <a:off x="4470300" y="903552"/>
          <a:ext cx="180578" cy="1805781"/>
        </a:xfrm>
        <a:custGeom>
          <a:avLst/>
          <a:gdLst/>
          <a:ahLst/>
          <a:cxnLst/>
          <a:rect l="0" t="0" r="0" b="0"/>
          <a:pathLst>
            <a:path>
              <a:moveTo>
                <a:pt x="0" y="0"/>
              </a:moveTo>
              <a:lnTo>
                <a:pt x="0" y="1805781"/>
              </a:lnTo>
              <a:lnTo>
                <a:pt x="180578" y="1805781"/>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09ED7345-9516-CF45-A32C-1C517B4D4646}">
      <dsp:nvSpPr>
        <dsp:cNvPr id="0" name=""/>
        <dsp:cNvSpPr/>
      </dsp:nvSpPr>
      <dsp:spPr>
        <a:xfrm>
          <a:off x="4650878" y="2257888"/>
          <a:ext cx="1444624" cy="9028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err="1"/>
            <a:t>Glycogenolysis</a:t>
          </a:r>
          <a:endParaRPr lang="en-US" sz="1500" kern="1200" dirty="0"/>
        </a:p>
      </dsp:txBody>
      <dsp:txXfrm>
        <a:off x="4677323" y="2284333"/>
        <a:ext cx="1391734" cy="850000"/>
      </dsp:txXfrm>
    </dsp:sp>
    <dsp:sp modelId="{4399BD7E-46BC-AD42-B6CB-DEDE4DF43729}">
      <dsp:nvSpPr>
        <dsp:cNvPr id="0" name=""/>
        <dsp:cNvSpPr/>
      </dsp:nvSpPr>
      <dsp:spPr>
        <a:xfrm>
          <a:off x="4470300" y="903552"/>
          <a:ext cx="180578" cy="2934394"/>
        </a:xfrm>
        <a:custGeom>
          <a:avLst/>
          <a:gdLst/>
          <a:ahLst/>
          <a:cxnLst/>
          <a:rect l="0" t="0" r="0" b="0"/>
          <a:pathLst>
            <a:path>
              <a:moveTo>
                <a:pt x="0" y="0"/>
              </a:moveTo>
              <a:lnTo>
                <a:pt x="0" y="2934394"/>
              </a:lnTo>
              <a:lnTo>
                <a:pt x="180578" y="2934394"/>
              </a:lnTo>
            </a:path>
          </a:pathLst>
        </a:custGeom>
        <a:noFill/>
        <a:ln w="6350" cap="flat" cmpd="sng" algn="ctr">
          <a:solidFill>
            <a:schemeClr val="accent1">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FFF00116-6021-664A-9599-1CC314442909}">
      <dsp:nvSpPr>
        <dsp:cNvPr id="0" name=""/>
        <dsp:cNvSpPr/>
      </dsp:nvSpPr>
      <dsp:spPr>
        <a:xfrm>
          <a:off x="4650878" y="3386501"/>
          <a:ext cx="1444624" cy="9028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8575" tIns="19050" rIns="28575" bIns="19050" numCol="1" spcCol="1270" anchor="ctr" anchorCtr="0">
          <a:noAutofit/>
        </a:bodyPr>
        <a:lstStyle/>
        <a:p>
          <a:pPr lvl="0" algn="ctr" defTabSz="666750">
            <a:lnSpc>
              <a:spcPct val="90000"/>
            </a:lnSpc>
            <a:spcBef>
              <a:spcPct val="0"/>
            </a:spcBef>
            <a:spcAft>
              <a:spcPct val="35000"/>
            </a:spcAft>
          </a:pPr>
          <a:r>
            <a:rPr lang="en-US" sz="1500" kern="1200" dirty="0" err="1"/>
            <a:t>Lypolysis</a:t>
          </a:r>
          <a:endParaRPr lang="en-US" sz="1500" kern="1200" dirty="0"/>
        </a:p>
      </dsp:txBody>
      <dsp:txXfrm>
        <a:off x="4677323" y="3412946"/>
        <a:ext cx="1391734" cy="85000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DA690-A75B-0643-87E2-A0DE7D5E244C}" type="datetimeFigureOut">
              <a:rPr lang="en-US" smtClean="0"/>
              <a:t>1/29/18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04123D-DA37-8F49-8D76-933B8BF14BBC}" type="slidenum">
              <a:rPr lang="en-US" smtClean="0"/>
              <a:t>‹#›</a:t>
            </a:fld>
            <a:endParaRPr lang="en-US"/>
          </a:p>
        </p:txBody>
      </p:sp>
    </p:spTree>
    <p:extLst>
      <p:ext uri="{BB962C8B-B14F-4D97-AF65-F5344CB8AC3E}">
        <p14:creationId xmlns:p14="http://schemas.microsoft.com/office/powerpoint/2010/main" val="74217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SA" dirty="0"/>
          </a:p>
        </p:txBody>
      </p:sp>
      <p:sp>
        <p:nvSpPr>
          <p:cNvPr id="4" name="Slide Number Placeholder 3"/>
          <p:cNvSpPr>
            <a:spLocks noGrp="1"/>
          </p:cNvSpPr>
          <p:nvPr>
            <p:ph type="sldNum" sz="quarter" idx="10"/>
          </p:nvPr>
        </p:nvSpPr>
        <p:spPr/>
        <p:txBody>
          <a:bodyPr/>
          <a:lstStyle/>
          <a:p>
            <a:fld id="{2A04123D-DA37-8F49-8D76-933B8BF14BBC}" type="slidenum">
              <a:rPr lang="en-US" smtClean="0"/>
              <a:t>7</a:t>
            </a:fld>
            <a:endParaRPr lang="en-US"/>
          </a:p>
        </p:txBody>
      </p:sp>
    </p:spTree>
    <p:extLst>
      <p:ext uri="{BB962C8B-B14F-4D97-AF65-F5344CB8AC3E}">
        <p14:creationId xmlns:p14="http://schemas.microsoft.com/office/powerpoint/2010/main" val="2065637541"/>
      </p:ext>
    </p:extLst>
  </p:cSld>
  <p:clrMapOvr>
    <a:masterClrMapping/>
  </p:clrMapOvr>
</p:notes>
</file>

<file path=ppt/slideLayouts/_rels/slideLayout1.xml.rels><?xml version="1.0" encoding="UTF-8" standalone="yes"?>
<Relationships xmlns="http://schemas.openxmlformats.org/package/2006/relationships"><Relationship Id="rId20" Type="http://schemas.openxmlformats.org/officeDocument/2006/relationships/image" Target="../media/image18.png"/><Relationship Id="rId21" Type="http://schemas.openxmlformats.org/officeDocument/2006/relationships/image" Target="../media/image19.png"/><Relationship Id="rId22" Type="http://schemas.openxmlformats.org/officeDocument/2006/relationships/image" Target="../media/image20.png"/><Relationship Id="rId23" Type="http://schemas.microsoft.com/office/2007/relationships/hdphoto" Target="../media/hdphoto2.wdp"/><Relationship Id="rId24" Type="http://schemas.openxmlformats.org/officeDocument/2006/relationships/image" Target="../media/image21.png"/><Relationship Id="rId25" Type="http://schemas.openxmlformats.org/officeDocument/2006/relationships/image" Target="../media/image22.png"/><Relationship Id="rId26" Type="http://schemas.openxmlformats.org/officeDocument/2006/relationships/image" Target="../media/image23.png"/><Relationship Id="rId27" Type="http://schemas.openxmlformats.org/officeDocument/2006/relationships/image" Target="../media/image24.png"/><Relationship Id="rId28" Type="http://schemas.openxmlformats.org/officeDocument/2006/relationships/image" Target="../media/image25.png"/><Relationship Id="rId29" Type="http://schemas.openxmlformats.org/officeDocument/2006/relationships/image" Target="../media/image26.png"/><Relationship Id="rId1" Type="http://schemas.openxmlformats.org/officeDocument/2006/relationships/slideMaster" Target="../slideMasters/slideMaster1.xml"/><Relationship Id="rId2" Type="http://schemas.openxmlformats.org/officeDocument/2006/relationships/image" Target="../media/image1.png"/><Relationship Id="rId3" Type="http://schemas.microsoft.com/office/2007/relationships/hdphoto" Target="../media/hdphoto1.wdp"/><Relationship Id="rId4" Type="http://schemas.openxmlformats.org/officeDocument/2006/relationships/image" Target="../media/image2.png"/><Relationship Id="rId5" Type="http://schemas.openxmlformats.org/officeDocument/2006/relationships/image" Target="../media/image3.png"/><Relationship Id="rId30" Type="http://schemas.openxmlformats.org/officeDocument/2006/relationships/image" Target="../media/image27.png"/><Relationship Id="rId31" Type="http://schemas.openxmlformats.org/officeDocument/2006/relationships/image" Target="../media/image28.png"/><Relationship Id="rId32" Type="http://schemas.openxmlformats.org/officeDocument/2006/relationships/image" Target="../media/image29.png"/><Relationship Id="rId9" Type="http://schemas.openxmlformats.org/officeDocument/2006/relationships/image" Target="../media/image7.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33" Type="http://schemas.openxmlformats.org/officeDocument/2006/relationships/image" Target="../media/image30.png"/><Relationship Id="rId34" Type="http://schemas.openxmlformats.org/officeDocument/2006/relationships/image" Target="../media/image31.png"/><Relationship Id="rId35" Type="http://schemas.openxmlformats.org/officeDocument/2006/relationships/image" Target="../media/image32.png"/><Relationship Id="rId36" Type="http://schemas.openxmlformats.org/officeDocument/2006/relationships/image" Target="../media/image33.png"/><Relationship Id="rId10" Type="http://schemas.openxmlformats.org/officeDocument/2006/relationships/image" Target="../media/image8.png"/><Relationship Id="rId11" Type="http://schemas.openxmlformats.org/officeDocument/2006/relationships/image" Target="../media/image9.png"/><Relationship Id="rId12" Type="http://schemas.openxmlformats.org/officeDocument/2006/relationships/image" Target="../media/image10.png"/><Relationship Id="rId13" Type="http://schemas.openxmlformats.org/officeDocument/2006/relationships/image" Target="../media/image11.png"/><Relationship Id="rId14" Type="http://schemas.openxmlformats.org/officeDocument/2006/relationships/image" Target="../media/image12.png"/><Relationship Id="rId15" Type="http://schemas.openxmlformats.org/officeDocument/2006/relationships/image" Target="../media/image13.png"/><Relationship Id="rId16" Type="http://schemas.openxmlformats.org/officeDocument/2006/relationships/image" Target="../media/image14.png"/><Relationship Id="rId17" Type="http://schemas.openxmlformats.org/officeDocument/2006/relationships/image" Target="../media/image15.png"/><Relationship Id="rId18" Type="http://schemas.openxmlformats.org/officeDocument/2006/relationships/image" Target="../media/image16.png"/><Relationship Id="rId19" Type="http://schemas.openxmlformats.org/officeDocument/2006/relationships/image" Target="../media/image1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1.png"/><Relationship Id="rId6" Type="http://schemas.openxmlformats.org/officeDocument/2006/relationships/image" Target="../media/image37.emf"/><Relationship Id="rId1" Type="http://schemas.openxmlformats.org/officeDocument/2006/relationships/slideMaster" Target="../slideMasters/slideMaster1.xml"/><Relationship Id="rId2" Type="http://schemas.openxmlformats.org/officeDocument/2006/relationships/image" Target="../media/image3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8.png"/><Relationship Id="rId4" Type="http://schemas.openxmlformats.org/officeDocument/2006/relationships/image" Target="../media/image39.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1" Type="http://schemas.openxmlformats.org/officeDocument/2006/relationships/slideMaster" Target="../slideMasters/slideMaster1.xml"/><Relationship Id="rId2" Type="http://schemas.openxmlformats.org/officeDocument/2006/relationships/image" Target="../media/image3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CFE8E7"/>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8E25389-6FDC-FB4C-A983-537718BD0F91}"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1383D1-9CC3-C14E-8712-9DA6375AEFB8}" type="slidenum">
              <a:rPr lang="en-US" smtClean="0"/>
              <a:t>‹#›</a:t>
            </a:fld>
            <a:endParaRPr lang="en-US"/>
          </a:p>
        </p:txBody>
      </p:sp>
      <p:sp>
        <p:nvSpPr>
          <p:cNvPr id="27" name="6-Point Star 26"/>
          <p:cNvSpPr/>
          <p:nvPr userDrawn="1"/>
        </p:nvSpPr>
        <p:spPr>
          <a:xfrm>
            <a:off x="5076022" y="663410"/>
            <a:ext cx="2142208" cy="2269072"/>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userDrawn="1"/>
        </p:nvSpPr>
        <p:spPr>
          <a:xfrm>
            <a:off x="2331630" y="1983815"/>
            <a:ext cx="2142208" cy="2269072"/>
          </a:xfrm>
          <a:prstGeom prst="star6">
            <a:avLst>
              <a:gd name="adj" fmla="val 43234"/>
              <a:gd name="hf" fmla="val 115470"/>
            </a:avLst>
          </a:prstGeom>
          <a:solidFill>
            <a:schemeClr val="bg2"/>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586271" y="13804"/>
            <a:ext cx="2166619" cy="2321841"/>
          </a:xfrm>
          <a:prstGeom prst="star6">
            <a:avLst>
              <a:gd name="adj" fmla="val 43234"/>
              <a:gd name="hf" fmla="val 115470"/>
            </a:avLst>
          </a:prstGeom>
          <a:solidFill>
            <a:srgbClr val="233F4D"/>
          </a:solidFill>
          <a:ln w="66675">
            <a:solidFill>
              <a:srgbClr val="5998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p:cNvPicPr>
            <a:picLocks noChangeAspect="1"/>
          </p:cNvPicPr>
          <p:nvPr/>
        </p:nvPicPr>
        <p:blipFill rotWithShape="1">
          <a:blip r:embed="rId2">
            <a:extLst>
              <a:ext uri="{BEBA8EAE-BF5A-486C-A8C5-ECC9F3942E4B}">
                <a14:imgProps xmlns:a14="http://schemas.microsoft.com/office/drawing/2010/main">
                  <a14:imgLayer r:embed="rId3">
                    <a14:imgEffect>
                      <a14:backgroundRemoval t="10000" b="90000" l="10000" r="90000">
                        <a14:backgroundMark x1="59250" y1="28000" x2="50750" y2="38500"/>
                        <a14:backgroundMark x1="62000" y1="37250" x2="62750" y2="33250"/>
                        <a14:backgroundMark x1="65250" y1="42500" x2="56250" y2="49750"/>
                        <a14:backgroundMark x1="42000" y1="32000" x2="42000" y2="32000"/>
                        <a14:backgroundMark x1="50250" y1="25750" x2="50250" y2="25750"/>
                        <a14:backgroundMark x1="50750" y1="48500" x2="50750" y2="48500"/>
                      </a14:backgroundRemoval>
                    </a14:imgEffect>
                  </a14:imgLayer>
                </a14:imgProps>
              </a:ext>
              <a:ext uri="{28A0092B-C50C-407E-A947-70E740481C1C}">
                <a14:useLocalDpi xmlns:a14="http://schemas.microsoft.com/office/drawing/2010/main" val="0"/>
              </a:ext>
            </a:extLst>
          </a:blip>
          <a:srcRect l="24738" t="19447" r="24104" b="35395"/>
          <a:stretch/>
        </p:blipFill>
        <p:spPr>
          <a:xfrm>
            <a:off x="5499090" y="1046650"/>
            <a:ext cx="1277316" cy="1165386"/>
          </a:xfrm>
          <a:prstGeom prst="rect">
            <a:avLst/>
          </a:prstGeom>
        </p:spPr>
      </p:pic>
      <p:sp>
        <p:nvSpPr>
          <p:cNvPr id="34" name="TextBox 33"/>
          <p:cNvSpPr txBox="1"/>
          <p:nvPr/>
        </p:nvSpPr>
        <p:spPr>
          <a:xfrm>
            <a:off x="5227400" y="2062223"/>
            <a:ext cx="2466508" cy="411564"/>
          </a:xfrm>
          <a:prstGeom prst="rect">
            <a:avLst/>
          </a:prstGeom>
          <a:noFill/>
        </p:spPr>
        <p:txBody>
          <a:bodyPr wrap="square" rtlCol="0">
            <a:spAutoFit/>
          </a:bodyPr>
          <a:lstStyle/>
          <a:p>
            <a:r>
              <a:rPr lang="en-GB" b="1" dirty="0">
                <a:solidFill>
                  <a:srgbClr val="878688"/>
                </a:solidFill>
                <a:latin typeface="Gill Sans MT" charset="0"/>
                <a:ea typeface="Gill Sans MT" charset="0"/>
                <a:cs typeface="Gill Sans MT" charset="0"/>
              </a:rPr>
              <a:t>M E D I C I N E</a:t>
            </a:r>
          </a:p>
        </p:txBody>
      </p:sp>
      <p:sp>
        <p:nvSpPr>
          <p:cNvPr id="35" name="TextBox 34"/>
          <p:cNvSpPr txBox="1"/>
          <p:nvPr/>
        </p:nvSpPr>
        <p:spPr>
          <a:xfrm>
            <a:off x="5459169" y="2392443"/>
            <a:ext cx="2828442" cy="274375"/>
          </a:xfrm>
          <a:prstGeom prst="rect">
            <a:avLst/>
          </a:prstGeom>
          <a:noFill/>
        </p:spPr>
        <p:txBody>
          <a:bodyPr wrap="square" rtlCol="0">
            <a:spAutoFit/>
          </a:bodyPr>
          <a:lstStyle/>
          <a:p>
            <a:r>
              <a:rPr lang="en-GB" sz="1000" dirty="0">
                <a:solidFill>
                  <a:srgbClr val="878688"/>
                </a:solidFill>
              </a:rPr>
              <a:t>KING SAUD UNIVERSITY</a:t>
            </a:r>
          </a:p>
        </p:txBody>
      </p:sp>
      <p:grpSp>
        <p:nvGrpSpPr>
          <p:cNvPr id="37" name="Group 36"/>
          <p:cNvGrpSpPr/>
          <p:nvPr userDrawn="1"/>
        </p:nvGrpSpPr>
        <p:grpSpPr>
          <a:xfrm>
            <a:off x="4051726" y="3999610"/>
            <a:ext cx="2714172" cy="293272"/>
            <a:chOff x="4371080" y="3834537"/>
            <a:chExt cx="2714172" cy="293272"/>
          </a:xfrm>
        </p:grpSpPr>
        <p:cxnSp>
          <p:nvCxnSpPr>
            <p:cNvPr id="38" name="Straight Connector 37"/>
            <p:cNvCxnSpPr/>
            <p:nvPr/>
          </p:nvCxnSpPr>
          <p:spPr>
            <a:xfrm>
              <a:off x="4371080" y="3834537"/>
              <a:ext cx="294810" cy="29327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4664606" y="4127808"/>
              <a:ext cx="2420646" cy="1"/>
            </a:xfrm>
            <a:prstGeom prst="line">
              <a:avLst/>
            </a:prstGeom>
            <a:ln w="28575">
              <a:solidFill>
                <a:srgbClr val="599894"/>
              </a:solidFill>
              <a:prstDash val="sysDash"/>
            </a:ln>
          </p:spPr>
          <p:style>
            <a:lnRef idx="1">
              <a:schemeClr val="accent1"/>
            </a:lnRef>
            <a:fillRef idx="0">
              <a:schemeClr val="accent1"/>
            </a:fillRef>
            <a:effectRef idx="0">
              <a:schemeClr val="accent1"/>
            </a:effectRef>
            <a:fontRef idx="minor">
              <a:schemeClr val="tx1"/>
            </a:fontRef>
          </p:style>
        </p:cxnSp>
      </p:grpSp>
      <p:cxnSp>
        <p:nvCxnSpPr>
          <p:cNvPr id="42" name="Straight Connector 41"/>
          <p:cNvCxnSpPr>
            <a:stCxn id="98" idx="3"/>
            <a:endCxn id="84" idx="0"/>
          </p:cNvCxnSpPr>
          <p:nvPr userDrawn="1"/>
        </p:nvCxnSpPr>
        <p:spPr>
          <a:xfrm flipH="1">
            <a:off x="4473838" y="2365214"/>
            <a:ext cx="602184" cy="18586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userDrawn="1"/>
        </p:nvCxnSpPr>
        <p:spPr>
          <a:xfrm>
            <a:off x="2397641" y="1983814"/>
            <a:ext cx="258726" cy="408629"/>
          </a:xfrm>
          <a:prstGeom prst="line">
            <a:avLst/>
          </a:prstGeom>
          <a:ln w="53975">
            <a:solidFill>
              <a:srgbClr val="599894"/>
            </a:solidFill>
            <a:prstDash val="solid"/>
          </a:ln>
        </p:spPr>
        <p:style>
          <a:lnRef idx="1">
            <a:schemeClr val="accent1"/>
          </a:lnRef>
          <a:fillRef idx="0">
            <a:schemeClr val="accent1"/>
          </a:fillRef>
          <a:effectRef idx="0">
            <a:schemeClr val="accent1"/>
          </a:effectRef>
          <a:fontRef idx="minor">
            <a:schemeClr val="tx1"/>
          </a:fontRef>
        </p:style>
      </p:cxnSp>
      <p:grpSp>
        <p:nvGrpSpPr>
          <p:cNvPr id="7" name="Group 6"/>
          <p:cNvGrpSpPr/>
          <p:nvPr userDrawn="1"/>
        </p:nvGrpSpPr>
        <p:grpSpPr>
          <a:xfrm>
            <a:off x="85730" y="4464071"/>
            <a:ext cx="526455" cy="2379415"/>
            <a:chOff x="85730" y="4464071"/>
            <a:chExt cx="526455" cy="2379415"/>
          </a:xfrm>
        </p:grpSpPr>
        <p:grpSp>
          <p:nvGrpSpPr>
            <p:cNvPr id="46" name="Group 45"/>
            <p:cNvGrpSpPr/>
            <p:nvPr userDrawn="1"/>
          </p:nvGrpSpPr>
          <p:grpSpPr>
            <a:xfrm rot="10800000">
              <a:off x="85730" y="4464071"/>
              <a:ext cx="526455" cy="1929421"/>
              <a:chOff x="6097232" y="6194384"/>
              <a:chExt cx="526455" cy="433673"/>
            </a:xfrm>
          </p:grpSpPr>
          <p:sp>
            <p:nvSpPr>
              <p:cNvPr id="47" name="L-Shape 46"/>
              <p:cNvSpPr/>
              <p:nvPr/>
            </p:nvSpPr>
            <p:spPr>
              <a:xfrm rot="16200000">
                <a:off x="6091422" y="6200194"/>
                <a:ext cx="385671" cy="374051"/>
              </a:xfrm>
              <a:prstGeom prst="corner">
                <a:avLst>
                  <a:gd name="adj1" fmla="val 18557"/>
                  <a:gd name="adj2" fmla="val 18056"/>
                </a:avLst>
              </a:prstGeom>
              <a:solidFill>
                <a:srgbClr val="5998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L-Shape 47"/>
              <p:cNvSpPr/>
              <p:nvPr/>
            </p:nvSpPr>
            <p:spPr>
              <a:xfrm rot="16200000">
                <a:off x="6243826" y="6248196"/>
                <a:ext cx="385671" cy="374051"/>
              </a:xfrm>
              <a:prstGeom prst="corner">
                <a:avLst>
                  <a:gd name="adj1" fmla="val 18557"/>
                  <a:gd name="adj2" fmla="val 18056"/>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9" name="Straight Connector 48"/>
            <p:cNvCxnSpPr/>
            <p:nvPr userDrawn="1"/>
          </p:nvCxnSpPr>
          <p:spPr>
            <a:xfrm>
              <a:off x="271780" y="6378978"/>
              <a:ext cx="0" cy="464508"/>
            </a:xfrm>
            <a:prstGeom prst="line">
              <a:avLst/>
            </a:prstGeom>
            <a:ln w="66675">
              <a:solidFill>
                <a:srgbClr val="599894"/>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userDrawn="1"/>
          </p:nvCxnSpPr>
          <p:spPr>
            <a:xfrm flipH="1">
              <a:off x="120412" y="6133472"/>
              <a:ext cx="0" cy="696762"/>
            </a:xfrm>
            <a:prstGeom prst="line">
              <a:avLst/>
            </a:prstGeom>
            <a:ln w="66675">
              <a:solidFill>
                <a:srgbClr val="253F4E"/>
              </a:solidFill>
              <a:prstDash val="sysDot"/>
            </a:ln>
          </p:spPr>
          <p:style>
            <a:lnRef idx="1">
              <a:schemeClr val="accent1"/>
            </a:lnRef>
            <a:fillRef idx="0">
              <a:schemeClr val="accent1"/>
            </a:fillRef>
            <a:effectRef idx="0">
              <a:schemeClr val="accent1"/>
            </a:effectRef>
            <a:fontRef idx="minor">
              <a:schemeClr val="tx1"/>
            </a:fontRef>
          </p:style>
        </p:cxnSp>
      </p:grpSp>
      <p:grpSp>
        <p:nvGrpSpPr>
          <p:cNvPr id="51" name="Group 50"/>
          <p:cNvGrpSpPr/>
          <p:nvPr userDrawn="1"/>
        </p:nvGrpSpPr>
        <p:grpSpPr>
          <a:xfrm>
            <a:off x="8048006" y="-31898"/>
            <a:ext cx="4311518" cy="6318401"/>
            <a:chOff x="8069271" y="2337"/>
            <a:chExt cx="4311518" cy="6318401"/>
          </a:xfrm>
        </p:grpSpPr>
        <p:pic>
          <p:nvPicPr>
            <p:cNvPr id="52" name="Picture 5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43638" y="52503"/>
              <a:ext cx="459126" cy="459126"/>
            </a:xfrm>
            <a:prstGeom prst="rect">
              <a:avLst/>
            </a:prstGeom>
          </p:spPr>
        </p:pic>
        <p:grpSp>
          <p:nvGrpSpPr>
            <p:cNvPr id="53" name="Group 52"/>
            <p:cNvGrpSpPr/>
            <p:nvPr/>
          </p:nvGrpSpPr>
          <p:grpSpPr>
            <a:xfrm>
              <a:off x="8069271" y="2337"/>
              <a:ext cx="4311518" cy="6318401"/>
              <a:chOff x="8069271" y="2337"/>
              <a:chExt cx="4311518" cy="6318401"/>
            </a:xfrm>
          </p:grpSpPr>
          <p:grpSp>
            <p:nvGrpSpPr>
              <p:cNvPr id="54" name="Group 53"/>
              <p:cNvGrpSpPr/>
              <p:nvPr/>
            </p:nvGrpSpPr>
            <p:grpSpPr>
              <a:xfrm>
                <a:off x="8069271" y="2337"/>
                <a:ext cx="4311518" cy="6318401"/>
                <a:chOff x="8069271" y="2337"/>
                <a:chExt cx="4311518" cy="6318401"/>
              </a:xfrm>
            </p:grpSpPr>
            <p:grpSp>
              <p:nvGrpSpPr>
                <p:cNvPr id="57" name="Group 56"/>
                <p:cNvGrpSpPr/>
                <p:nvPr/>
              </p:nvGrpSpPr>
              <p:grpSpPr>
                <a:xfrm>
                  <a:off x="8131109" y="2337"/>
                  <a:ext cx="4249680" cy="6318401"/>
                  <a:chOff x="8142398" y="-8952"/>
                  <a:chExt cx="4249680" cy="6318401"/>
                </a:xfrm>
              </p:grpSpPr>
              <p:grpSp>
                <p:nvGrpSpPr>
                  <p:cNvPr id="60" name="Group 59"/>
                  <p:cNvGrpSpPr/>
                  <p:nvPr/>
                </p:nvGrpSpPr>
                <p:grpSpPr>
                  <a:xfrm>
                    <a:off x="8142398" y="-8952"/>
                    <a:ext cx="4249680" cy="6318401"/>
                    <a:chOff x="8142398" y="-29455"/>
                    <a:chExt cx="4249680" cy="6318401"/>
                  </a:xfrm>
                </p:grpSpPr>
                <p:grpSp>
                  <p:nvGrpSpPr>
                    <p:cNvPr id="62" name="Group 61"/>
                    <p:cNvGrpSpPr/>
                    <p:nvPr/>
                  </p:nvGrpSpPr>
                  <p:grpSpPr>
                    <a:xfrm>
                      <a:off x="8142398" y="-10221"/>
                      <a:ext cx="4249680" cy="6299167"/>
                      <a:chOff x="8143098" y="-18130"/>
                      <a:chExt cx="4249680" cy="6299167"/>
                    </a:xfrm>
                  </p:grpSpPr>
                  <p:grpSp>
                    <p:nvGrpSpPr>
                      <p:cNvPr id="64" name="Group 63"/>
                      <p:cNvGrpSpPr/>
                      <p:nvPr/>
                    </p:nvGrpSpPr>
                    <p:grpSpPr>
                      <a:xfrm>
                        <a:off x="8143098" y="-18130"/>
                        <a:ext cx="4249680" cy="6299167"/>
                        <a:chOff x="8143098" y="-18130"/>
                        <a:chExt cx="4249680" cy="6299167"/>
                      </a:xfrm>
                    </p:grpSpPr>
                    <p:grpSp>
                      <p:nvGrpSpPr>
                        <p:cNvPr id="69" name="Group 68"/>
                        <p:cNvGrpSpPr/>
                        <p:nvPr/>
                      </p:nvGrpSpPr>
                      <p:grpSpPr>
                        <a:xfrm>
                          <a:off x="8143098" y="-18130"/>
                          <a:ext cx="3912247" cy="6299167"/>
                          <a:chOff x="7761268" y="49795"/>
                          <a:chExt cx="3912247" cy="6299167"/>
                        </a:xfrm>
                      </p:grpSpPr>
                      <p:pic>
                        <p:nvPicPr>
                          <p:cNvPr id="70" name="Picture 6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05104" y="2407623"/>
                            <a:ext cx="496570" cy="496570"/>
                          </a:xfrm>
                          <a:prstGeom prst="rect">
                            <a:avLst/>
                          </a:prstGeom>
                        </p:spPr>
                      </p:pic>
                      <p:grpSp>
                        <p:nvGrpSpPr>
                          <p:cNvPr id="71" name="Group 70"/>
                          <p:cNvGrpSpPr/>
                          <p:nvPr/>
                        </p:nvGrpSpPr>
                        <p:grpSpPr>
                          <a:xfrm>
                            <a:off x="7761268" y="49795"/>
                            <a:ext cx="3912247" cy="6299167"/>
                            <a:chOff x="7761268" y="27493"/>
                            <a:chExt cx="3912247" cy="6299167"/>
                          </a:xfrm>
                        </p:grpSpPr>
                        <p:pic>
                          <p:nvPicPr>
                            <p:cNvPr id="72" name="Picture 7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966959" y="763928"/>
                              <a:ext cx="496570" cy="496570"/>
                            </a:xfrm>
                            <a:prstGeom prst="rect">
                              <a:avLst/>
                            </a:prstGeom>
                          </p:spPr>
                        </p:pic>
                        <p:grpSp>
                          <p:nvGrpSpPr>
                            <p:cNvPr id="73" name="Group 72"/>
                            <p:cNvGrpSpPr/>
                            <p:nvPr/>
                          </p:nvGrpSpPr>
                          <p:grpSpPr>
                            <a:xfrm>
                              <a:off x="7761268" y="27493"/>
                              <a:ext cx="3912247" cy="6299167"/>
                              <a:chOff x="7761268" y="27493"/>
                              <a:chExt cx="3912247" cy="6299167"/>
                            </a:xfrm>
                          </p:grpSpPr>
                          <p:pic>
                            <p:nvPicPr>
                              <p:cNvPr id="74" name="Picture 7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89648" y="3520645"/>
                                <a:ext cx="2806015" cy="2806015"/>
                              </a:xfrm>
                              <a:prstGeom prst="rect">
                                <a:avLst/>
                              </a:prstGeom>
                            </p:spPr>
                          </p:pic>
                          <p:pic>
                            <p:nvPicPr>
                              <p:cNvPr id="75" name="Picture 7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1550188">
                                <a:off x="10239042" y="2905861"/>
                                <a:ext cx="478165" cy="478165"/>
                              </a:xfrm>
                              <a:prstGeom prst="rect">
                                <a:avLst/>
                              </a:prstGeom>
                              <a:noFill/>
                            </p:spPr>
                          </p:pic>
                          <p:pic>
                            <p:nvPicPr>
                              <p:cNvPr id="76" name="Picture 7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936227" y="841391"/>
                                <a:ext cx="496570" cy="496570"/>
                              </a:xfrm>
                              <a:prstGeom prst="rect">
                                <a:avLst/>
                              </a:prstGeom>
                            </p:spPr>
                          </p:pic>
                          <p:pic>
                            <p:nvPicPr>
                              <p:cNvPr id="77" name="Picture 76"/>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761268" y="861600"/>
                                <a:ext cx="496570" cy="496570"/>
                              </a:xfrm>
                              <a:prstGeom prst="rect">
                                <a:avLst/>
                              </a:prstGeom>
                            </p:spPr>
                          </p:pic>
                          <p:pic>
                            <p:nvPicPr>
                              <p:cNvPr id="78" name="Picture 7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246144" y="2081313"/>
                                <a:ext cx="496570" cy="496570"/>
                              </a:xfrm>
                              <a:prstGeom prst="rect">
                                <a:avLst/>
                              </a:prstGeom>
                            </p:spPr>
                          </p:pic>
                          <p:pic>
                            <p:nvPicPr>
                              <p:cNvPr id="79" name="Picture 7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028351" y="936827"/>
                                <a:ext cx="496570" cy="496570"/>
                              </a:xfrm>
                              <a:prstGeom prst="rect">
                                <a:avLst/>
                              </a:prstGeom>
                            </p:spPr>
                          </p:pic>
                          <p:pic>
                            <p:nvPicPr>
                              <p:cNvPr id="80" name="Picture 7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522652" y="2020266"/>
                                <a:ext cx="496570" cy="496570"/>
                              </a:xfrm>
                              <a:prstGeom prst="rect">
                                <a:avLst/>
                              </a:prstGeom>
                            </p:spPr>
                          </p:pic>
                          <p:pic>
                            <p:nvPicPr>
                              <p:cNvPr id="81" name="Picture 80"/>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657753" y="2594926"/>
                                <a:ext cx="369281" cy="369281"/>
                              </a:xfrm>
                              <a:prstGeom prst="rect">
                                <a:avLst/>
                              </a:prstGeom>
                            </p:spPr>
                          </p:pic>
                          <p:pic>
                            <p:nvPicPr>
                              <p:cNvPr id="82" name="Picture 81"/>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907946" y="1391157"/>
                                <a:ext cx="496570" cy="496570"/>
                              </a:xfrm>
                              <a:prstGeom prst="rect">
                                <a:avLst/>
                              </a:prstGeom>
                            </p:spPr>
                          </p:pic>
                          <p:pic>
                            <p:nvPicPr>
                              <p:cNvPr id="83" name="Picture 82"/>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62688" y="1126271"/>
                                <a:ext cx="496570" cy="496570"/>
                              </a:xfrm>
                              <a:prstGeom prst="rect">
                                <a:avLst/>
                              </a:prstGeom>
                            </p:spPr>
                          </p:pic>
                          <p:pic>
                            <p:nvPicPr>
                              <p:cNvPr id="84" name="Picture 83"/>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169561" y="27493"/>
                                <a:ext cx="496570" cy="496570"/>
                              </a:xfrm>
                              <a:prstGeom prst="rect">
                                <a:avLst/>
                              </a:prstGeom>
                            </p:spPr>
                          </p:pic>
                          <p:pic>
                            <p:nvPicPr>
                              <p:cNvPr id="85" name="Picture 84"/>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4242421">
                                <a:off x="10757614" y="1854091"/>
                                <a:ext cx="496570" cy="496570"/>
                              </a:xfrm>
                              <a:prstGeom prst="rect">
                                <a:avLst/>
                              </a:prstGeom>
                            </p:spPr>
                          </p:pic>
                          <p:pic>
                            <p:nvPicPr>
                              <p:cNvPr id="86" name="Picture 85"/>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9111539" y="2933512"/>
                                <a:ext cx="496570" cy="496570"/>
                              </a:xfrm>
                              <a:prstGeom prst="rect">
                                <a:avLst/>
                              </a:prstGeom>
                            </p:spPr>
                          </p:pic>
                          <p:pic>
                            <p:nvPicPr>
                              <p:cNvPr id="87" name="Picture 86"/>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153852" y="1440463"/>
                                <a:ext cx="496570" cy="496570"/>
                              </a:xfrm>
                              <a:prstGeom prst="rect">
                                <a:avLst/>
                              </a:prstGeom>
                            </p:spPr>
                          </p:pic>
                          <p:pic>
                            <p:nvPicPr>
                              <p:cNvPr id="88" name="Picture 87"/>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9208534" y="1383923"/>
                                <a:ext cx="496570" cy="496570"/>
                              </a:xfrm>
                              <a:prstGeom prst="rect">
                                <a:avLst/>
                              </a:prstGeom>
                            </p:spPr>
                          </p:pic>
                          <p:pic>
                            <p:nvPicPr>
                              <p:cNvPr id="89" name="Picture 88"/>
                              <p:cNvPicPr>
                                <a:picLocks noChangeAspect="1"/>
                              </p:cNvPicPr>
                              <p:nvPr/>
                            </p:nvPicPr>
                            <p:blipFill>
                              <a:blip r:embed="rId22">
                                <a:duotone>
                                  <a:prstClr val="black"/>
                                  <a:srgbClr val="4C8180">
                                    <a:tint val="45000"/>
                                    <a:satMod val="400000"/>
                                  </a:srgbClr>
                                </a:duotone>
                                <a:extLst>
                                  <a:ext uri="{BEBA8EAE-BF5A-486C-A8C5-ECC9F3942E4B}">
                                    <a14:imgProps xmlns:a14="http://schemas.microsoft.com/office/drawing/2010/main">
                                      <a14:imgLayer r:embed="rId23">
                                        <a14:imgEffect>
                                          <a14:colorTemperature colorTemp="53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8239215" y="710225"/>
                                <a:ext cx="608887" cy="608887"/>
                              </a:xfrm>
                              <a:prstGeom prst="rect">
                                <a:avLst/>
                              </a:prstGeom>
                            </p:spPr>
                          </p:pic>
                          <p:pic>
                            <p:nvPicPr>
                              <p:cNvPr id="90" name="Picture 89"/>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9580265" y="265000"/>
                                <a:ext cx="496570" cy="496570"/>
                              </a:xfrm>
                              <a:prstGeom prst="rect">
                                <a:avLst/>
                              </a:prstGeom>
                            </p:spPr>
                          </p:pic>
                          <p:pic>
                            <p:nvPicPr>
                              <p:cNvPr id="91" name="Picture 90"/>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8809373" y="2330168"/>
                                <a:ext cx="551180" cy="551180"/>
                              </a:xfrm>
                              <a:prstGeom prst="rect">
                                <a:avLst/>
                              </a:prstGeom>
                            </p:spPr>
                          </p:pic>
                          <p:sp>
                            <p:nvSpPr>
                              <p:cNvPr id="92" name="TextBox 91"/>
                              <p:cNvSpPr txBox="1"/>
                              <p:nvPr/>
                            </p:nvSpPr>
                            <p:spPr>
                              <a:xfrm>
                                <a:off x="9537170" y="459559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SiCl</a:t>
                                </a:r>
                                <a:r>
                                  <a:rPr lang="en-US" sz="1200" baseline="-25000" dirty="0">
                                    <a:solidFill>
                                      <a:srgbClr val="F8F0E7"/>
                                    </a:solidFill>
                                    <a:latin typeface="Comic Sans MS" charset="0"/>
                                    <a:ea typeface="Comic Sans MS" charset="0"/>
                                    <a:cs typeface="Comic Sans MS" charset="0"/>
                                  </a:rPr>
                                  <a:t>4</a:t>
                                </a:r>
                              </a:p>
                            </p:txBody>
                          </p:sp>
                          <p:sp>
                            <p:nvSpPr>
                              <p:cNvPr id="93" name="TextBox 92"/>
                              <p:cNvSpPr txBox="1"/>
                              <p:nvPr/>
                            </p:nvSpPr>
                            <p:spPr>
                              <a:xfrm>
                                <a:off x="9523940" y="4369513"/>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CuCl</a:t>
                                </a:r>
                                <a:r>
                                  <a:rPr lang="en-US" sz="1200" baseline="-25000" dirty="0">
                                    <a:solidFill>
                                      <a:srgbClr val="F8F0E7"/>
                                    </a:solidFill>
                                    <a:latin typeface="Comic Sans MS" charset="0"/>
                                    <a:ea typeface="Comic Sans MS" charset="0"/>
                                    <a:cs typeface="Comic Sans MS" charset="0"/>
                                  </a:rPr>
                                  <a:t>2</a:t>
                                </a:r>
                              </a:p>
                            </p:txBody>
                          </p:sp>
                          <p:sp>
                            <p:nvSpPr>
                              <p:cNvPr id="94" name="TextBox 93"/>
                              <p:cNvSpPr txBox="1"/>
                              <p:nvPr/>
                            </p:nvSpPr>
                            <p:spPr>
                              <a:xfrm>
                                <a:off x="9555862" y="4161224"/>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CCl</a:t>
                                </a:r>
                                <a:r>
                                  <a:rPr lang="en-US" sz="1200" baseline="-25000">
                                    <a:solidFill>
                                      <a:srgbClr val="F8F0E7"/>
                                    </a:solidFill>
                                    <a:latin typeface="Comic Sans MS" charset="0"/>
                                    <a:ea typeface="Comic Sans MS" charset="0"/>
                                    <a:cs typeface="Comic Sans MS" charset="0"/>
                                  </a:rPr>
                                  <a:t>4</a:t>
                                </a:r>
                                <a:endParaRPr lang="en-US" sz="1200" baseline="-25000" dirty="0">
                                  <a:solidFill>
                                    <a:srgbClr val="F8F0E7"/>
                                  </a:solidFill>
                                  <a:latin typeface="Comic Sans MS" charset="0"/>
                                  <a:ea typeface="Comic Sans MS" charset="0"/>
                                  <a:cs typeface="Comic Sans MS" charset="0"/>
                                </a:endParaRPr>
                              </a:p>
                            </p:txBody>
                          </p:sp>
                          <p:sp>
                            <p:nvSpPr>
                              <p:cNvPr id="95" name="TextBox 94"/>
                              <p:cNvSpPr txBox="1"/>
                              <p:nvPr/>
                            </p:nvSpPr>
                            <p:spPr>
                              <a:xfrm>
                                <a:off x="9490341" y="3969829"/>
                                <a:ext cx="1257300" cy="276999"/>
                              </a:xfrm>
                              <a:prstGeom prst="rect">
                                <a:avLst/>
                              </a:prstGeom>
                              <a:noFill/>
                            </p:spPr>
                            <p:txBody>
                              <a:bodyPr wrap="square" rtlCol="0">
                                <a:spAutoFit/>
                              </a:bodyPr>
                              <a:lstStyle/>
                              <a:p>
                                <a:r>
                                  <a:rPr lang="en-US" sz="1200">
                                    <a:solidFill>
                                      <a:srgbClr val="F8F0E7"/>
                                    </a:solidFill>
                                    <a:latin typeface="Comic Sans MS" charset="0"/>
                                    <a:ea typeface="Comic Sans MS" charset="0"/>
                                    <a:cs typeface="Comic Sans MS" charset="0"/>
                                  </a:rPr>
                                  <a:t>HCN</a:t>
                                </a:r>
                                <a:endParaRPr lang="en-US" sz="1200" baseline="-25000" dirty="0">
                                  <a:solidFill>
                                    <a:srgbClr val="F8F0E7"/>
                                  </a:solidFill>
                                  <a:latin typeface="Comic Sans MS" charset="0"/>
                                  <a:ea typeface="Comic Sans MS" charset="0"/>
                                  <a:cs typeface="Comic Sans MS" charset="0"/>
                                </a:endParaRPr>
                              </a:p>
                            </p:txBody>
                          </p:sp>
                          <p:sp>
                            <p:nvSpPr>
                              <p:cNvPr id="97" name="TextBox 96"/>
                              <p:cNvSpPr txBox="1"/>
                              <p:nvPr/>
                            </p:nvSpPr>
                            <p:spPr>
                              <a:xfrm>
                                <a:off x="8776802" y="2765723"/>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MgCl</a:t>
                                </a:r>
                                <a:r>
                                  <a:rPr lang="en-US" sz="1200" baseline="-25000" dirty="0">
                                    <a:solidFill>
                                      <a:srgbClr val="599894"/>
                                    </a:solidFill>
                                    <a:latin typeface="Comic Sans MS" charset="0"/>
                                    <a:ea typeface="Comic Sans MS" charset="0"/>
                                    <a:cs typeface="Comic Sans MS" charset="0"/>
                                  </a:rPr>
                                  <a:t>2</a:t>
                                </a:r>
                              </a:p>
                            </p:txBody>
                          </p:sp>
                          <p:sp>
                            <p:nvSpPr>
                              <p:cNvPr id="98" name="TextBox 97"/>
                              <p:cNvSpPr txBox="1"/>
                              <p:nvPr/>
                            </p:nvSpPr>
                            <p:spPr>
                              <a:xfrm>
                                <a:off x="8535354" y="1753559"/>
                                <a:ext cx="1257300"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KMnO</a:t>
                                </a:r>
                                <a:r>
                                  <a:rPr lang="en-US" sz="1400" baseline="-25000" dirty="0">
                                    <a:solidFill>
                                      <a:srgbClr val="599894"/>
                                    </a:solidFill>
                                    <a:latin typeface="Comic Sans MS" charset="0"/>
                                    <a:ea typeface="Comic Sans MS" charset="0"/>
                                    <a:cs typeface="Comic Sans MS" charset="0"/>
                                  </a:rPr>
                                  <a:t>4</a:t>
                                </a:r>
                              </a:p>
                            </p:txBody>
                          </p:sp>
                          <p:sp>
                            <p:nvSpPr>
                              <p:cNvPr id="99" name="TextBox 98"/>
                              <p:cNvSpPr txBox="1"/>
                              <p:nvPr/>
                            </p:nvSpPr>
                            <p:spPr>
                              <a:xfrm>
                                <a:off x="9606800" y="3290926"/>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sp>
                            <p:nvSpPr>
                              <p:cNvPr id="100" name="TextBox 99"/>
                              <p:cNvSpPr txBox="1"/>
                              <p:nvPr/>
                            </p:nvSpPr>
                            <p:spPr>
                              <a:xfrm>
                                <a:off x="8317051" y="463583"/>
                                <a:ext cx="735433"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H</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2</a:t>
                                </a:r>
                              </a:p>
                            </p:txBody>
                          </p:sp>
                          <p:sp>
                            <p:nvSpPr>
                              <p:cNvPr id="101" name="TextBox 100"/>
                              <p:cNvSpPr txBox="1"/>
                              <p:nvPr/>
                            </p:nvSpPr>
                            <p:spPr>
                              <a:xfrm>
                                <a:off x="9281621" y="734492"/>
                                <a:ext cx="703868"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KClO</a:t>
                                </a:r>
                                <a:r>
                                  <a:rPr lang="en-US" sz="1200" baseline="-25000" dirty="0">
                                    <a:solidFill>
                                      <a:srgbClr val="599894"/>
                                    </a:solidFill>
                                    <a:latin typeface="Comic Sans MS" charset="0"/>
                                    <a:ea typeface="Comic Sans MS" charset="0"/>
                                    <a:cs typeface="Comic Sans MS" charset="0"/>
                                  </a:rPr>
                                  <a:t>3</a:t>
                                </a:r>
                              </a:p>
                            </p:txBody>
                          </p:sp>
                          <p:sp>
                            <p:nvSpPr>
                              <p:cNvPr id="102" name="TextBox 101"/>
                              <p:cNvSpPr txBox="1"/>
                              <p:nvPr/>
                            </p:nvSpPr>
                            <p:spPr>
                              <a:xfrm>
                                <a:off x="9334844" y="250323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a:t>
                                </a:r>
                                <a:r>
                                  <a:rPr lang="en-US" sz="1200" baseline="-25000" dirty="0">
                                    <a:solidFill>
                                      <a:srgbClr val="599894"/>
                                    </a:solidFill>
                                    <a:latin typeface="Comic Sans MS" charset="0"/>
                                    <a:ea typeface="Comic Sans MS" charset="0"/>
                                    <a:cs typeface="Comic Sans MS" charset="0"/>
                                  </a:rPr>
                                  <a:t>2</a:t>
                                </a:r>
                              </a:p>
                            </p:txBody>
                          </p:sp>
                          <p:sp>
                            <p:nvSpPr>
                              <p:cNvPr id="103" name="TextBox 102"/>
                              <p:cNvSpPr txBox="1"/>
                              <p:nvPr/>
                            </p:nvSpPr>
                            <p:spPr>
                              <a:xfrm>
                                <a:off x="10068670" y="501327"/>
                                <a:ext cx="629985"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Cl</a:t>
                                </a:r>
                                <a:r>
                                  <a:rPr lang="en-US" sz="1200" baseline="-250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r>
                                  <a:rPr lang="en-US" sz="1200" baseline="-25000" dirty="0">
                                    <a:solidFill>
                                      <a:srgbClr val="599894"/>
                                    </a:solidFill>
                                    <a:latin typeface="Comic Sans MS" charset="0"/>
                                    <a:ea typeface="Comic Sans MS" charset="0"/>
                                    <a:cs typeface="Comic Sans MS" charset="0"/>
                                  </a:rPr>
                                  <a:t>7</a:t>
                                </a:r>
                              </a:p>
                            </p:txBody>
                          </p:sp>
                          <p:pic>
                            <p:nvPicPr>
                              <p:cNvPr id="104" name="Picture 103"/>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9680230" y="2817732"/>
                                <a:ext cx="610518" cy="610518"/>
                              </a:xfrm>
                              <a:prstGeom prst="rect">
                                <a:avLst/>
                              </a:prstGeom>
                            </p:spPr>
                          </p:pic>
                          <p:pic>
                            <p:nvPicPr>
                              <p:cNvPr id="105" name="Picture 104"/>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9421118" y="1164886"/>
                                <a:ext cx="1191517" cy="1191517"/>
                              </a:xfrm>
                              <a:prstGeom prst="rect">
                                <a:avLst/>
                              </a:prstGeom>
                            </p:spPr>
                          </p:pic>
                          <p:pic>
                            <p:nvPicPr>
                              <p:cNvPr id="106" name="Picture 105"/>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11085274" y="219164"/>
                                <a:ext cx="588241" cy="588241"/>
                              </a:xfrm>
                              <a:prstGeom prst="rect">
                                <a:avLst/>
                              </a:prstGeom>
                            </p:spPr>
                          </p:pic>
                          <p:pic>
                            <p:nvPicPr>
                              <p:cNvPr id="107" name="Picture 106"/>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10601346" y="322563"/>
                                <a:ext cx="491928" cy="491928"/>
                              </a:xfrm>
                              <a:prstGeom prst="rect">
                                <a:avLst/>
                              </a:prstGeom>
                            </p:spPr>
                          </p:pic>
                          <p:pic>
                            <p:nvPicPr>
                              <p:cNvPr id="108" name="Picture 107"/>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9159258" y="1904902"/>
                                <a:ext cx="588241" cy="588241"/>
                              </a:xfrm>
                              <a:prstGeom prst="rect">
                                <a:avLst/>
                              </a:prstGeom>
                            </p:spPr>
                          </p:pic>
                          <p:pic>
                            <p:nvPicPr>
                              <p:cNvPr id="109" name="Picture 108"/>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10262399" y="1388751"/>
                                <a:ext cx="562794" cy="562794"/>
                              </a:xfrm>
                              <a:prstGeom prst="rect">
                                <a:avLst/>
                              </a:prstGeom>
                            </p:spPr>
                          </p:pic>
                          <p:pic>
                            <p:nvPicPr>
                              <p:cNvPr id="110" name="Picture 109"/>
                              <p:cNvPicPr>
                                <a:picLocks noChangeAspect="1"/>
                              </p:cNvPicPr>
                              <p:nvPr/>
                            </p:nvPicPr>
                            <p:blipFill>
                              <a:blip r:embed="rId32">
                                <a:extLst>
                                  <a:ext uri="{28A0092B-C50C-407E-A947-70E740481C1C}">
                                    <a14:useLocalDpi xmlns:a14="http://schemas.microsoft.com/office/drawing/2010/main" val="0"/>
                                  </a:ext>
                                </a:extLst>
                              </a:blip>
                              <a:stretch>
                                <a:fillRect/>
                              </a:stretch>
                            </p:blipFill>
                            <p:spPr>
                              <a:xfrm>
                                <a:off x="8843437" y="195050"/>
                                <a:ext cx="588241" cy="588241"/>
                              </a:xfrm>
                              <a:prstGeom prst="rect">
                                <a:avLst/>
                              </a:prstGeom>
                            </p:spPr>
                          </p:pic>
                        </p:grpSp>
                      </p:grpSp>
                    </p:grpSp>
                    <p:sp>
                      <p:nvSpPr>
                        <p:cNvPr id="67" name="TextBox 66"/>
                        <p:cNvSpPr txBox="1"/>
                        <p:nvPr/>
                      </p:nvSpPr>
                      <p:spPr>
                        <a:xfrm>
                          <a:off x="11135478" y="2288881"/>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COOH</a:t>
                          </a:r>
                          <a:endParaRPr lang="en-US" sz="1200" baseline="-25000" dirty="0">
                            <a:solidFill>
                              <a:srgbClr val="599894"/>
                            </a:solidFill>
                            <a:latin typeface="Comic Sans MS" charset="0"/>
                            <a:ea typeface="Comic Sans MS" charset="0"/>
                            <a:cs typeface="Comic Sans MS" charset="0"/>
                          </a:endParaRPr>
                        </a:p>
                      </p:txBody>
                    </p:sp>
                  </p:grpSp>
                  <p:sp>
                    <p:nvSpPr>
                      <p:cNvPr id="65" name="TextBox 64"/>
                      <p:cNvSpPr txBox="1"/>
                      <p:nvPr/>
                    </p:nvSpPr>
                    <p:spPr>
                      <a:xfrm>
                        <a:off x="11112491" y="4987"/>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NH</a:t>
                        </a:r>
                        <a:r>
                          <a:rPr lang="en-US" sz="1200" baseline="-25000">
                            <a:solidFill>
                              <a:srgbClr val="599894"/>
                            </a:solidFill>
                            <a:latin typeface="Comic Sans MS" charset="0"/>
                            <a:ea typeface="Comic Sans MS" charset="0"/>
                            <a:cs typeface="Comic Sans MS" charset="0"/>
                          </a:rPr>
                          <a:t>2</a:t>
                        </a:r>
                        <a:endParaRPr lang="en-US" sz="1200" baseline="-25000" dirty="0">
                          <a:solidFill>
                            <a:srgbClr val="599894"/>
                          </a:solidFill>
                          <a:latin typeface="Comic Sans MS" charset="0"/>
                          <a:ea typeface="Comic Sans MS" charset="0"/>
                          <a:cs typeface="Comic Sans MS" charset="0"/>
                        </a:endParaRPr>
                      </a:p>
                    </p:txBody>
                  </p:sp>
                </p:grpSp>
                <p:sp>
                  <p:nvSpPr>
                    <p:cNvPr id="63" name="TextBox 62"/>
                    <p:cNvSpPr txBox="1"/>
                    <p:nvPr/>
                  </p:nvSpPr>
                  <p:spPr>
                    <a:xfrm>
                      <a:off x="9641352" y="-29455"/>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HbA</a:t>
                      </a:r>
                      <a:endParaRPr lang="en-US" sz="1200" baseline="-25000" dirty="0">
                        <a:solidFill>
                          <a:srgbClr val="599894"/>
                        </a:solidFill>
                        <a:latin typeface="Comic Sans MS" charset="0"/>
                        <a:ea typeface="Comic Sans MS" charset="0"/>
                        <a:cs typeface="Comic Sans MS" charset="0"/>
                      </a:endParaRPr>
                    </a:p>
                  </p:txBody>
                </p:sp>
              </p:grpSp>
              <p:sp>
                <p:nvSpPr>
                  <p:cNvPr id="61" name="TextBox 60"/>
                  <p:cNvSpPr txBox="1"/>
                  <p:nvPr/>
                </p:nvSpPr>
                <p:spPr>
                  <a:xfrm>
                    <a:off x="9769356" y="1171642"/>
                    <a:ext cx="1257300" cy="276999"/>
                  </a:xfrm>
                  <a:prstGeom prst="rect">
                    <a:avLst/>
                  </a:prstGeom>
                  <a:noFill/>
                </p:spPr>
                <p:txBody>
                  <a:bodyPr wrap="square" rtlCol="0">
                    <a:spAutoFit/>
                  </a:bodyPr>
                  <a:lstStyle/>
                  <a:p>
                    <a:r>
                      <a:rPr lang="en-US" sz="1200" dirty="0">
                        <a:solidFill>
                          <a:srgbClr val="599894"/>
                        </a:solidFill>
                        <a:latin typeface="Comic Sans MS" charset="0"/>
                        <a:ea typeface="Comic Sans MS" charset="0"/>
                        <a:cs typeface="Comic Sans MS" charset="0"/>
                      </a:rPr>
                      <a:t>CH</a:t>
                    </a:r>
                    <a:r>
                      <a:rPr lang="en-US" sz="1100" dirty="0">
                        <a:solidFill>
                          <a:srgbClr val="599894"/>
                        </a:solidFill>
                        <a:latin typeface="Comic Sans MS" charset="0"/>
                        <a:ea typeface="Comic Sans MS" charset="0"/>
                        <a:cs typeface="Comic Sans MS" charset="0"/>
                      </a:rPr>
                      <a:t>2</a:t>
                    </a:r>
                    <a:r>
                      <a:rPr lang="en-US" sz="1200" dirty="0">
                        <a:solidFill>
                          <a:srgbClr val="599894"/>
                        </a:solidFill>
                        <a:latin typeface="Comic Sans MS" charset="0"/>
                        <a:ea typeface="Comic Sans MS" charset="0"/>
                        <a:cs typeface="Comic Sans MS" charset="0"/>
                      </a:rPr>
                      <a:t>O</a:t>
                    </a:r>
                    <a:endParaRPr lang="en-US" sz="1200" baseline="-25000" dirty="0">
                      <a:solidFill>
                        <a:srgbClr val="599894"/>
                      </a:solidFill>
                      <a:latin typeface="Comic Sans MS" charset="0"/>
                      <a:ea typeface="Comic Sans MS" charset="0"/>
                      <a:cs typeface="Comic Sans MS" charset="0"/>
                    </a:endParaRPr>
                  </a:p>
                </p:txBody>
              </p:sp>
            </p:grpSp>
            <p:pic>
              <p:nvPicPr>
                <p:cNvPr id="58" name="Picture 57"/>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rot="21342319">
                  <a:off x="8069271" y="179675"/>
                  <a:ext cx="610428" cy="610428"/>
                </a:xfrm>
                <a:prstGeom prst="rect">
                  <a:avLst/>
                </a:prstGeom>
              </p:spPr>
            </p:pic>
            <p:sp>
              <p:nvSpPr>
                <p:cNvPr id="59" name="TextBox 58"/>
                <p:cNvSpPr txBox="1"/>
                <p:nvPr/>
              </p:nvSpPr>
              <p:spPr>
                <a:xfrm>
                  <a:off x="8232992" y="1324916"/>
                  <a:ext cx="683072" cy="307777"/>
                </a:xfrm>
                <a:prstGeom prst="rect">
                  <a:avLst/>
                </a:prstGeom>
                <a:noFill/>
              </p:spPr>
              <p:txBody>
                <a:bodyPr wrap="square" rtlCol="0">
                  <a:spAutoFit/>
                </a:bodyPr>
                <a:lstStyle/>
                <a:p>
                  <a:r>
                    <a:rPr lang="en-US" sz="1400" dirty="0">
                      <a:solidFill>
                        <a:srgbClr val="599894"/>
                      </a:solidFill>
                      <a:latin typeface="Comic Sans MS" charset="0"/>
                      <a:ea typeface="Comic Sans MS" charset="0"/>
                      <a:cs typeface="Comic Sans MS" charset="0"/>
                    </a:rPr>
                    <a:t>PO</a:t>
                  </a:r>
                  <a:r>
                    <a:rPr lang="en-US" sz="1400" baseline="-25000" dirty="0">
                      <a:solidFill>
                        <a:srgbClr val="599894"/>
                      </a:solidFill>
                      <a:latin typeface="Comic Sans MS" charset="0"/>
                      <a:ea typeface="Comic Sans MS" charset="0"/>
                      <a:cs typeface="Comic Sans MS" charset="0"/>
                    </a:rPr>
                    <a:t>4</a:t>
                  </a:r>
                </a:p>
              </p:txBody>
            </p:sp>
          </p:grpSp>
          <p:sp>
            <p:nvSpPr>
              <p:cNvPr id="55" name="TextBox 54"/>
              <p:cNvSpPr txBox="1"/>
              <p:nvPr/>
            </p:nvSpPr>
            <p:spPr>
              <a:xfrm>
                <a:off x="9889019" y="3730179"/>
                <a:ext cx="1257300" cy="276999"/>
              </a:xfrm>
              <a:prstGeom prst="rect">
                <a:avLst/>
              </a:prstGeom>
              <a:noFill/>
            </p:spPr>
            <p:txBody>
              <a:bodyPr wrap="square" rtlCol="0">
                <a:spAutoFit/>
              </a:bodyPr>
              <a:lstStyle/>
              <a:p>
                <a:r>
                  <a:rPr lang="en-US" sz="1200" dirty="0">
                    <a:solidFill>
                      <a:srgbClr val="F8F0E7"/>
                    </a:solidFill>
                    <a:latin typeface="Comic Sans MS" charset="0"/>
                    <a:ea typeface="Comic Sans MS" charset="0"/>
                    <a:cs typeface="Comic Sans MS" charset="0"/>
                  </a:rPr>
                  <a:t>SO</a:t>
                </a:r>
                <a:r>
                  <a:rPr lang="en-US" sz="1200" baseline="-25000" dirty="0">
                    <a:solidFill>
                      <a:srgbClr val="F8F0E7"/>
                    </a:solidFill>
                    <a:latin typeface="Comic Sans MS" charset="0"/>
                    <a:ea typeface="Comic Sans MS" charset="0"/>
                    <a:cs typeface="Comic Sans MS" charset="0"/>
                  </a:rPr>
                  <a:t>2</a:t>
                </a:r>
              </a:p>
            </p:txBody>
          </p:sp>
          <p:sp>
            <p:nvSpPr>
              <p:cNvPr id="56" name="TextBox 55"/>
              <p:cNvSpPr txBox="1"/>
              <p:nvPr/>
            </p:nvSpPr>
            <p:spPr>
              <a:xfrm>
                <a:off x="10727301" y="1083376"/>
                <a:ext cx="1257300" cy="276999"/>
              </a:xfrm>
              <a:prstGeom prst="rect">
                <a:avLst/>
              </a:prstGeom>
              <a:noFill/>
            </p:spPr>
            <p:txBody>
              <a:bodyPr wrap="square" rtlCol="0">
                <a:spAutoFit/>
              </a:bodyPr>
              <a:lstStyle/>
              <a:p>
                <a:r>
                  <a:rPr lang="en-US" sz="1200">
                    <a:solidFill>
                      <a:srgbClr val="599894"/>
                    </a:solidFill>
                    <a:latin typeface="Comic Sans MS" charset="0"/>
                    <a:ea typeface="Comic Sans MS" charset="0"/>
                    <a:cs typeface="Comic Sans MS" charset="0"/>
                  </a:rPr>
                  <a:t>NAOH</a:t>
                </a:r>
                <a:endParaRPr lang="en-US" sz="1200" baseline="-25000" dirty="0">
                  <a:solidFill>
                    <a:srgbClr val="599894"/>
                  </a:solidFill>
                  <a:latin typeface="Comic Sans MS" charset="0"/>
                  <a:ea typeface="Comic Sans MS" charset="0"/>
                  <a:cs typeface="Comic Sans MS" charset="0"/>
                </a:endParaRPr>
              </a:p>
            </p:txBody>
          </p:sp>
        </p:grpSp>
      </p:grpSp>
      <p:pic>
        <p:nvPicPr>
          <p:cNvPr id="111" name="Picture 110"/>
          <p:cNvPicPr>
            <a:picLocks noChangeAspect="1"/>
          </p:cNvPicPr>
          <p:nvPr userDrawn="1"/>
        </p:nvPicPr>
        <p:blipFill>
          <a:blip r:embed="rId34">
            <a:extLst>
              <a:ext uri="{28A0092B-C50C-407E-A947-70E740481C1C}">
                <a14:useLocalDpi xmlns:a14="http://schemas.microsoft.com/office/drawing/2010/main" val="0"/>
              </a:ext>
            </a:extLst>
          </a:blip>
          <a:stretch>
            <a:fillRect/>
          </a:stretch>
        </p:blipFill>
        <p:spPr>
          <a:xfrm>
            <a:off x="2545111" y="2679164"/>
            <a:ext cx="1916406" cy="896823"/>
          </a:xfrm>
          <a:prstGeom prst="rect">
            <a:avLst/>
          </a:prstGeom>
        </p:spPr>
      </p:pic>
      <p:sp>
        <p:nvSpPr>
          <p:cNvPr id="112" name="object 3"/>
          <p:cNvSpPr txBox="1">
            <a:spLocks noGrp="1"/>
          </p:cNvSpPr>
          <p:nvPr userDrawn="1">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pic>
        <p:nvPicPr>
          <p:cNvPr id="2" name="Picture 1"/>
          <p:cNvPicPr>
            <a:picLocks noChangeAspect="1"/>
          </p:cNvPicPr>
          <p:nvPr userDrawn="1"/>
        </p:nvPicPr>
        <p:blipFill>
          <a:blip r:embed="rId35">
            <a:extLst>
              <a:ext uri="{28A0092B-C50C-407E-A947-70E740481C1C}">
                <a14:useLocalDpi xmlns:a14="http://schemas.microsoft.com/office/drawing/2010/main" val="0"/>
              </a:ext>
            </a:extLst>
          </a:blip>
          <a:stretch>
            <a:fillRect/>
          </a:stretch>
        </p:blipFill>
        <p:spPr>
          <a:xfrm>
            <a:off x="728869" y="817158"/>
            <a:ext cx="1910351" cy="733893"/>
          </a:xfrm>
          <a:prstGeom prst="rect">
            <a:avLst/>
          </a:prstGeom>
        </p:spPr>
      </p:pic>
      <p:sp>
        <p:nvSpPr>
          <p:cNvPr id="3" name="Oval 2"/>
          <p:cNvSpPr/>
          <p:nvPr userDrawn="1"/>
        </p:nvSpPr>
        <p:spPr>
          <a:xfrm>
            <a:off x="6180456" y="1294629"/>
            <a:ext cx="45719" cy="45719"/>
          </a:xfrm>
          <a:prstGeom prst="ellipse">
            <a:avLst/>
          </a:prstGeom>
          <a:solidFill>
            <a:srgbClr val="47AFB5">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6008999" y="1078595"/>
            <a:ext cx="767405" cy="528845"/>
            <a:chOff x="6008999" y="1078595"/>
            <a:chExt cx="767405" cy="528845"/>
          </a:xfrm>
        </p:grpSpPr>
        <p:pic>
          <p:nvPicPr>
            <p:cNvPr id="36" name="Picture 35"/>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6008999" y="1078595"/>
              <a:ext cx="767405" cy="528845"/>
            </a:xfrm>
            <a:prstGeom prst="rect">
              <a:avLst/>
            </a:prstGeom>
          </p:spPr>
        </p:pic>
        <p:sp>
          <p:nvSpPr>
            <p:cNvPr id="96" name="Oval 95"/>
            <p:cNvSpPr/>
            <p:nvPr userDrawn="1"/>
          </p:nvSpPr>
          <p:spPr>
            <a:xfrm>
              <a:off x="6120744" y="1380342"/>
              <a:ext cx="59711" cy="65633"/>
            </a:xfrm>
            <a:prstGeom prst="ellipse">
              <a:avLst/>
            </a:prstGeom>
            <a:solidFill>
              <a:srgbClr val="36AECD">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4" name="object 8"/>
          <p:cNvSpPr txBox="1"/>
          <p:nvPr userDrawn="1"/>
        </p:nvSpPr>
        <p:spPr>
          <a:xfrm>
            <a:off x="4347727" y="3858703"/>
            <a:ext cx="2050020" cy="436017"/>
          </a:xfrm>
          <a:prstGeom prst="rect">
            <a:avLst/>
          </a:prstGeom>
        </p:spPr>
        <p:txBody>
          <a:bodyPr vert="horz" wrap="square" lIns="0" tIns="0" rIns="0" bIns="0" rtlCol="0">
            <a:spAutoFit/>
          </a:bodyPr>
          <a:lstStyle/>
          <a:p>
            <a:pPr marL="12700" algn="l">
              <a:lnSpc>
                <a:spcPts val="1670"/>
              </a:lnSpc>
              <a:tabLst>
                <a:tab pos="194945" algn="l"/>
              </a:tabLst>
            </a:pPr>
            <a:r>
              <a:rPr sz="1400" spc="-5" dirty="0">
                <a:solidFill>
                  <a:srgbClr val="FF0000"/>
                </a:solidFill>
                <a:latin typeface="Calibri"/>
                <a:cs typeface="Calibri"/>
              </a:rPr>
              <a:t>Important</a:t>
            </a:r>
            <a:endParaRPr sz="1400" dirty="0">
              <a:latin typeface="Calibri"/>
              <a:cs typeface="Calibri"/>
            </a:endParaRPr>
          </a:p>
          <a:p>
            <a:pPr marL="12700" algn="l">
              <a:lnSpc>
                <a:spcPts val="1660"/>
              </a:lnSpc>
              <a:tabLst>
                <a:tab pos="194945" algn="l"/>
              </a:tabLst>
            </a:pPr>
            <a:r>
              <a:rPr sz="1400" spc="-5" dirty="0">
                <a:solidFill>
                  <a:srgbClr val="7F7F7F"/>
                </a:solidFill>
                <a:latin typeface="Calibri"/>
                <a:cs typeface="Calibri"/>
              </a:rPr>
              <a:t>Extra</a:t>
            </a:r>
            <a:r>
              <a:rPr sz="1400" spc="-40" dirty="0">
                <a:solidFill>
                  <a:srgbClr val="7F7F7F"/>
                </a:solidFill>
                <a:latin typeface="Calibri"/>
                <a:cs typeface="Calibri"/>
              </a:rPr>
              <a:t> </a:t>
            </a:r>
            <a:r>
              <a:rPr sz="1400" spc="-5" dirty="0">
                <a:solidFill>
                  <a:srgbClr val="7F7F7F"/>
                </a:solidFill>
                <a:latin typeface="Calibri"/>
                <a:cs typeface="Calibri"/>
              </a:rPr>
              <a:t>Information</a:t>
            </a:r>
            <a:endParaRPr sz="1400" dirty="0">
              <a:latin typeface="Calibri"/>
              <a:cs typeface="Calibri"/>
            </a:endParaRPr>
          </a:p>
        </p:txBody>
      </p:sp>
      <p:sp>
        <p:nvSpPr>
          <p:cNvPr id="115" name="Rectangle 114"/>
          <p:cNvSpPr/>
          <p:nvPr userDrawn="1"/>
        </p:nvSpPr>
        <p:spPr>
          <a:xfrm>
            <a:off x="5582956" y="3803239"/>
            <a:ext cx="1732244" cy="525785"/>
          </a:xfrm>
          <a:prstGeom prst="rect">
            <a:avLst/>
          </a:prstGeom>
        </p:spPr>
        <p:txBody>
          <a:bodyPr wrap="square">
            <a:spAutoFit/>
          </a:bodyPr>
          <a:lstStyle/>
          <a:p>
            <a:pPr marL="12700">
              <a:lnSpc>
                <a:spcPts val="1670"/>
              </a:lnSpc>
              <a:buClr>
                <a:srgbClr val="0C0C0C"/>
              </a:buClr>
              <a:tabLst>
                <a:tab pos="194945" algn="l"/>
              </a:tabLst>
            </a:pPr>
            <a:r>
              <a:rPr lang="en-US" sz="1400" dirty="0">
                <a:solidFill>
                  <a:srgbClr val="334E5D"/>
                </a:solidFill>
                <a:ea typeface="ＭＳ Ｐゴシック" charset="-128"/>
              </a:rPr>
              <a:t>Doctors slides</a:t>
            </a:r>
          </a:p>
          <a:p>
            <a:pPr marL="12700">
              <a:spcBef>
                <a:spcPts val="40"/>
              </a:spcBef>
              <a:tabLst>
                <a:tab pos="194945" algn="l"/>
              </a:tabLst>
            </a:pPr>
            <a:r>
              <a:rPr lang="en-US" sz="1400" b="1" dirty="0">
                <a:solidFill>
                  <a:srgbClr val="00B050"/>
                </a:solidFill>
                <a:cs typeface="Calibri"/>
              </a:rPr>
              <a:t>Doctors</a:t>
            </a:r>
            <a:r>
              <a:rPr lang="en-US" sz="1400" b="1" spc="-95" dirty="0">
                <a:solidFill>
                  <a:srgbClr val="00B050"/>
                </a:solidFill>
                <a:cs typeface="Calibri"/>
              </a:rPr>
              <a:t> </a:t>
            </a:r>
            <a:r>
              <a:rPr lang="en-US" sz="1400" b="1" dirty="0">
                <a:solidFill>
                  <a:srgbClr val="00B050"/>
                </a:solidFill>
                <a:cs typeface="Calibri"/>
              </a:rPr>
              <a:t>notes</a:t>
            </a:r>
            <a:endParaRPr lang="en-US" sz="1400" dirty="0">
              <a:solidFill>
                <a:srgbClr val="00B050"/>
              </a:solidFill>
              <a:cs typeface="Calibri"/>
            </a:endParaRPr>
          </a:p>
        </p:txBody>
      </p:sp>
    </p:spTree>
    <p:extLst>
      <p:ext uri="{BB962C8B-B14F-4D97-AF65-F5344CB8AC3E}">
        <p14:creationId xmlns:p14="http://schemas.microsoft.com/office/powerpoint/2010/main" val="525914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6552489" y="-57830"/>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5116" y="1177322"/>
              <a:ext cx="1394358" cy="4045603"/>
              <a:chOff x="10921798" y="1380522"/>
              <a:chExt cx="1397947" cy="4045603"/>
            </a:xfrm>
            <a:solidFill>
              <a:srgbClr val="4BA373">
                <a:alpha val="80000"/>
              </a:srgbClr>
            </a:solidFill>
          </p:grpSpPr>
          <p:sp>
            <p:nvSpPr>
              <p:cNvPr id="22" name="Pentagon 21"/>
              <p:cNvSpPr/>
              <p:nvPr/>
            </p:nvSpPr>
            <p:spPr>
              <a:xfrm rot="16200000">
                <a:off x="10504129" y="1799139"/>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4614" y="3821941"/>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7" name="Straight Connector 26"/>
          <p:cNvCxnSpPr/>
          <p:nvPr userDrawn="1"/>
        </p:nvCxnSpPr>
        <p:spPr>
          <a:xfrm>
            <a:off x="1015665" y="534390"/>
            <a:ext cx="0" cy="5783283"/>
          </a:xfrm>
          <a:prstGeom prst="line">
            <a:avLst/>
          </a:prstGeom>
          <a:ln w="38100">
            <a:solidFill>
              <a:srgbClr val="233F4D"/>
            </a:solidFill>
            <a:prstDash val="sysDot"/>
          </a:ln>
        </p:spPr>
        <p:style>
          <a:lnRef idx="1">
            <a:schemeClr val="accent1"/>
          </a:lnRef>
          <a:fillRef idx="0">
            <a:schemeClr val="accent1"/>
          </a:fillRef>
          <a:effectRef idx="0">
            <a:schemeClr val="accent1"/>
          </a:effectRef>
          <a:fontRef idx="minor">
            <a:schemeClr val="tx1"/>
          </a:fontRef>
        </p:style>
      </p:cxnSp>
      <p:sp>
        <p:nvSpPr>
          <p:cNvPr id="28" name="TextBox 27"/>
          <p:cNvSpPr txBox="1"/>
          <p:nvPr userDrawn="1"/>
        </p:nvSpPr>
        <p:spPr>
          <a:xfrm rot="16200000">
            <a:off x="-2892382" y="2892382"/>
            <a:ext cx="6800429" cy="1015663"/>
          </a:xfrm>
          <a:prstGeom prst="rect">
            <a:avLst/>
          </a:prstGeom>
          <a:noFill/>
        </p:spPr>
        <p:txBody>
          <a:bodyPr vert="horz" wrap="square" rtlCol="0">
            <a:spAutoFit/>
          </a:bodyPr>
          <a:lstStyle/>
          <a:p>
            <a:r>
              <a:rPr lang="en-US" sz="5400" dirty="0">
                <a:solidFill>
                  <a:srgbClr val="233F4D"/>
                </a:solidFill>
                <a:latin typeface="Copperplate Gothic Bold" charset="0"/>
                <a:ea typeface="Copperplate Gothic Bold" charset="0"/>
                <a:cs typeface="Copperplate Gothic Bold" charset="0"/>
              </a:rPr>
              <a:t>O B J E C T I V E S</a:t>
            </a:r>
            <a:r>
              <a:rPr lang="en-US" sz="6000" dirty="0">
                <a:solidFill>
                  <a:srgbClr val="233F4D"/>
                </a:solidFill>
                <a:latin typeface="Copperplate Gothic Bold" charset="0"/>
                <a:ea typeface="Copperplate Gothic Bold" charset="0"/>
                <a:cs typeface="Copperplate Gothic Bold" charset="0"/>
              </a:rPr>
              <a:t> </a:t>
            </a:r>
          </a:p>
        </p:txBody>
      </p:sp>
    </p:spTree>
    <p:extLst>
      <p:ext uri="{BB962C8B-B14F-4D97-AF65-F5344CB8AC3E}">
        <p14:creationId xmlns:p14="http://schemas.microsoft.com/office/powerpoint/2010/main" val="157808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solidFill>
          <a:schemeClr val="bg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50800" y="685799"/>
            <a:ext cx="8229600" cy="0"/>
            <a:chOff x="495300" y="660400"/>
            <a:chExt cx="8229600" cy="0"/>
          </a:xfrm>
        </p:grpSpPr>
        <p:cxnSp>
          <p:nvCxnSpPr>
            <p:cNvPr id="7" name="Straight Connector 6"/>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userDrawn="1"/>
        </p:nvGrpSpPr>
        <p:grpSpPr>
          <a:xfrm rot="16200000">
            <a:off x="-2963932" y="3761739"/>
            <a:ext cx="6019802" cy="45719"/>
            <a:chOff x="495300" y="660400"/>
            <a:chExt cx="8229600" cy="0"/>
          </a:xfrm>
        </p:grpSpPr>
        <p:cxnSp>
          <p:nvCxnSpPr>
            <p:cNvPr id="12" name="Straight Connector 11"/>
            <p:cNvCxnSpPr/>
            <p:nvPr/>
          </p:nvCxnSpPr>
          <p:spPr>
            <a:xfrm>
              <a:off x="495300" y="660400"/>
              <a:ext cx="6807200" cy="0"/>
            </a:xfrm>
            <a:prstGeom prst="line">
              <a:avLst/>
            </a:prstGeom>
            <a:ln w="28575">
              <a:solidFill>
                <a:srgbClr val="253F4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289800" y="660400"/>
              <a:ext cx="1435100" cy="0"/>
            </a:xfrm>
            <a:prstGeom prst="line">
              <a:avLst/>
            </a:prstGeom>
            <a:ln w="28575">
              <a:solidFill>
                <a:srgbClr val="253F4E"/>
              </a:solidFill>
              <a:prstDash val="lgDash"/>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182379" y="6377132"/>
            <a:ext cx="1071967" cy="501650"/>
          </a:xfrm>
          <a:prstGeom prst="rect">
            <a:avLst/>
          </a:prstGeom>
        </p:spPr>
      </p:pic>
    </p:spTree>
    <p:extLst>
      <p:ext uri="{BB962C8B-B14F-4D97-AF65-F5344CB8AC3E}">
        <p14:creationId xmlns:p14="http://schemas.microsoft.com/office/powerpoint/2010/main" val="20559607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rot="10800000">
            <a:off x="-16315" y="12214"/>
            <a:ext cx="5639511" cy="6915830"/>
            <a:chOff x="6540875" y="-67309"/>
            <a:chExt cx="5639511" cy="6915830"/>
          </a:xfrm>
        </p:grpSpPr>
        <p:sp>
          <p:nvSpPr>
            <p:cNvPr id="7" name="6-Point Star 6"/>
            <p:cNvSpPr/>
            <p:nvPr/>
          </p:nvSpPr>
          <p:spPr>
            <a:xfrm>
              <a:off x="10783386" y="411066"/>
              <a:ext cx="1397000" cy="1625600"/>
            </a:xfrm>
            <a:prstGeom prst="star6">
              <a:avLst>
                <a:gd name="adj" fmla="val 43229"/>
                <a:gd name="hf" fmla="val 115470"/>
              </a:avLst>
            </a:prstGeom>
            <a:solidFill>
              <a:srgbClr val="4C81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6-Point Star 7"/>
            <p:cNvSpPr/>
            <p:nvPr/>
          </p:nvSpPr>
          <p:spPr>
            <a:xfrm>
              <a:off x="8719463" y="2409918"/>
              <a:ext cx="1397000" cy="1625600"/>
            </a:xfrm>
            <a:prstGeom prst="star6">
              <a:avLst>
                <a:gd name="adj" fmla="val 43229"/>
                <a:gd name="hf" fmla="val 115470"/>
              </a:avLst>
            </a:prstGeom>
            <a:solidFill>
              <a:srgbClr val="5DA29F"/>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10775950" y="1177320"/>
              <a:ext cx="1397915" cy="4045602"/>
              <a:chOff x="10775950" y="1228120"/>
              <a:chExt cx="1397915" cy="4045602"/>
            </a:xfrm>
            <a:solidFill>
              <a:srgbClr val="4BA373">
                <a:alpha val="80000"/>
              </a:srgbClr>
            </a:solidFill>
          </p:grpSpPr>
          <p:sp>
            <p:nvSpPr>
              <p:cNvPr id="24" name="Pentagon 23"/>
              <p:cNvSpPr/>
              <p:nvPr/>
            </p:nvSpPr>
            <p:spPr>
              <a:xfrm rot="16200000">
                <a:off x="10358249" y="1646737"/>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entagon 24"/>
              <p:cNvSpPr/>
              <p:nvPr/>
            </p:nvSpPr>
            <p:spPr>
              <a:xfrm rot="5400000">
                <a:off x="10568766" y="3669538"/>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9387878" y="1177324"/>
              <a:ext cx="1394357" cy="4045603"/>
              <a:chOff x="10924567" y="1380524"/>
              <a:chExt cx="1397946" cy="4045603"/>
            </a:xfrm>
            <a:solidFill>
              <a:srgbClr val="4BA373">
                <a:alpha val="80000"/>
              </a:srgbClr>
            </a:solidFill>
          </p:grpSpPr>
          <p:sp>
            <p:nvSpPr>
              <p:cNvPr id="22" name="Pentagon 21"/>
              <p:cNvSpPr/>
              <p:nvPr/>
            </p:nvSpPr>
            <p:spPr>
              <a:xfrm rot="16200000">
                <a:off x="10506897" y="1799141"/>
                <a:ext cx="2234233"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rot="5400000">
                <a:off x="10717383" y="3821943"/>
                <a:ext cx="1811368" cy="1396999"/>
              </a:xfrm>
              <a:prstGeom prst="homePlate">
                <a:avLst>
                  <a:gd name="adj" fmla="val 2855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6-Point Star 10"/>
            <p:cNvSpPr/>
            <p:nvPr/>
          </p:nvSpPr>
          <p:spPr>
            <a:xfrm>
              <a:off x="9379863" y="2710534"/>
              <a:ext cx="1397000" cy="1625600"/>
            </a:xfrm>
            <a:prstGeom prst="star6">
              <a:avLst>
                <a:gd name="adj" fmla="val 43229"/>
                <a:gd name="hf" fmla="val 115470"/>
              </a:avLst>
            </a:prstGeom>
            <a:solidFill>
              <a:srgbClr val="00ADA8">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6-Point Star 11"/>
            <p:cNvSpPr/>
            <p:nvPr/>
          </p:nvSpPr>
          <p:spPr>
            <a:xfrm>
              <a:off x="8008263" y="1999334"/>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3" name="6-Point Star 12"/>
            <p:cNvSpPr/>
            <p:nvPr/>
          </p:nvSpPr>
          <p:spPr>
            <a:xfrm>
              <a:off x="7999195" y="2761186"/>
              <a:ext cx="1397000" cy="1625600"/>
            </a:xfrm>
            <a:prstGeom prst="star6">
              <a:avLst>
                <a:gd name="adj" fmla="val 43229"/>
                <a:gd name="hf" fmla="val 115470"/>
              </a:avLst>
            </a:prstGeom>
            <a:solidFill>
              <a:srgbClr val="4BA373">
                <a:alpha val="80000"/>
              </a:srgbClr>
            </a:solidFill>
            <a:ln>
              <a:solidFill>
                <a:srgbClr val="4C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6-Point Star 13"/>
            <p:cNvSpPr/>
            <p:nvPr/>
          </p:nvSpPr>
          <p:spPr>
            <a:xfrm>
              <a:off x="7304316" y="3202218"/>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5" name="6-Point Star 14"/>
            <p:cNvSpPr/>
            <p:nvPr/>
          </p:nvSpPr>
          <p:spPr>
            <a:xfrm>
              <a:off x="8701306" y="3217909"/>
              <a:ext cx="1397000" cy="1625600"/>
            </a:xfrm>
            <a:prstGeom prst="star6">
              <a:avLst>
                <a:gd name="adj" fmla="val 43229"/>
                <a:gd name="hf" fmla="val 115470"/>
              </a:avLst>
            </a:prstGeom>
            <a:solidFill>
              <a:srgbClr val="2F9172">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6-Point Star 15"/>
            <p:cNvSpPr/>
            <p:nvPr/>
          </p:nvSpPr>
          <p:spPr>
            <a:xfrm>
              <a:off x="7990116" y="4422821"/>
              <a:ext cx="1397000" cy="1625600"/>
            </a:xfrm>
            <a:prstGeom prst="star6">
              <a:avLst>
                <a:gd name="adj" fmla="val 43229"/>
                <a:gd name="hf" fmla="val 115470"/>
              </a:avLst>
            </a:prstGeom>
            <a:solidFill>
              <a:srgbClr val="4C8180">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8180"/>
                </a:solidFill>
              </a:endParaRPr>
            </a:p>
          </p:txBody>
        </p:sp>
        <p:sp>
          <p:nvSpPr>
            <p:cNvPr id="17" name="6-Point Star 16"/>
            <p:cNvSpPr/>
            <p:nvPr/>
          </p:nvSpPr>
          <p:spPr>
            <a:xfrm>
              <a:off x="6540875" y="44355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6-Point Star 17"/>
            <p:cNvSpPr/>
            <p:nvPr/>
          </p:nvSpPr>
          <p:spPr>
            <a:xfrm>
              <a:off x="10776863"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6-Point Star 18"/>
            <p:cNvSpPr/>
            <p:nvPr/>
          </p:nvSpPr>
          <p:spPr>
            <a:xfrm>
              <a:off x="9378950" y="5222921"/>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6-Point Star 19"/>
            <p:cNvSpPr/>
            <p:nvPr/>
          </p:nvSpPr>
          <p:spPr>
            <a:xfrm>
              <a:off x="10084258" y="-44007"/>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6-Point Star 20"/>
            <p:cNvSpPr/>
            <p:nvPr/>
          </p:nvSpPr>
          <p:spPr>
            <a:xfrm>
              <a:off x="8641899" y="-67309"/>
              <a:ext cx="1397000" cy="1625600"/>
            </a:xfrm>
            <a:prstGeom prst="star6">
              <a:avLst>
                <a:gd name="adj" fmla="val 43229"/>
                <a:gd name="hf" fmla="val 115470"/>
              </a:avLst>
            </a:prstGeom>
            <a:solidFill>
              <a:srgbClr val="61A6A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userDrawn="1"/>
        </p:nvGrpSpPr>
        <p:grpSpPr>
          <a:xfrm>
            <a:off x="8978881" y="-7416"/>
            <a:ext cx="3202484" cy="6696986"/>
            <a:chOff x="8989514" y="-18049"/>
            <a:chExt cx="3202484" cy="6696986"/>
          </a:xfrm>
        </p:grpSpPr>
        <p:sp>
          <p:nvSpPr>
            <p:cNvPr id="43" name="Rectangle 42"/>
            <p:cNvSpPr/>
            <p:nvPr/>
          </p:nvSpPr>
          <p:spPr>
            <a:xfrm>
              <a:off x="9046029" y="1945008"/>
              <a:ext cx="3015421" cy="4669139"/>
            </a:xfrm>
            <a:prstGeom prst="rect">
              <a:avLst/>
            </a:prstGeom>
            <a:noFill/>
            <a:ln>
              <a:solidFill>
                <a:srgbClr val="233F4D"/>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p:cNvGrpSpPr/>
            <p:nvPr/>
          </p:nvGrpSpPr>
          <p:grpSpPr>
            <a:xfrm>
              <a:off x="11243540" y="5889432"/>
              <a:ext cx="892354" cy="789505"/>
              <a:chOff x="11243540" y="5889432"/>
              <a:chExt cx="892354" cy="789505"/>
            </a:xfrm>
          </p:grpSpPr>
          <p:sp>
            <p:nvSpPr>
              <p:cNvPr id="54" name="L-Shape 53"/>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L-Shape 54"/>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6-Point Star 44"/>
            <p:cNvSpPr/>
            <p:nvPr/>
          </p:nvSpPr>
          <p:spPr>
            <a:xfrm rot="20722418">
              <a:off x="11082295" y="2580100"/>
              <a:ext cx="822960" cy="954885"/>
            </a:xfrm>
            <a:prstGeom prst="star6">
              <a:avLst>
                <a:gd name="adj" fmla="val 43229"/>
                <a:gd name="hf" fmla="val 115470"/>
              </a:avLst>
            </a:prstGeom>
            <a:solidFill>
              <a:srgbClr val="67B08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6-Point Star 45"/>
            <p:cNvSpPr/>
            <p:nvPr/>
          </p:nvSpPr>
          <p:spPr>
            <a:xfrm rot="20722418">
              <a:off x="10496007" y="1964863"/>
              <a:ext cx="822960" cy="954885"/>
            </a:xfrm>
            <a:prstGeom prst="star6">
              <a:avLst>
                <a:gd name="adj" fmla="val 43229"/>
                <a:gd name="hf" fmla="val 115470"/>
              </a:avLst>
            </a:prstGeom>
            <a:solidFill>
              <a:srgbClr val="00ADA8">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800000">
              <a:off x="11059885" y="-18049"/>
              <a:ext cx="1132113" cy="1132113"/>
            </a:xfrm>
            <a:prstGeom prst="rect">
              <a:avLst/>
            </a:prstGeom>
          </p:spPr>
        </p:pic>
        <p:sp>
          <p:nvSpPr>
            <p:cNvPr id="48" name="object 4"/>
            <p:cNvSpPr/>
            <p:nvPr/>
          </p:nvSpPr>
          <p:spPr>
            <a:xfrm>
              <a:off x="10580490" y="2074905"/>
              <a:ext cx="647417" cy="688486"/>
            </a:xfrm>
            <a:prstGeom prst="rect">
              <a:avLst/>
            </a:prstGeom>
            <a:blipFill>
              <a:blip r:embed="rId3" cstate="print"/>
              <a:stretch>
                <a:fillRect/>
              </a:stretch>
            </a:blipFill>
          </p:spPr>
          <p:txBody>
            <a:bodyPr wrap="square" lIns="0" tIns="0" rIns="0" bIns="0" rtlCol="0"/>
            <a:lstStyle/>
            <a:p>
              <a:endParaRPr/>
            </a:p>
          </p:txBody>
        </p:sp>
        <p:sp>
          <p:nvSpPr>
            <p:cNvPr id="49" name="object 8"/>
            <p:cNvSpPr/>
            <p:nvPr/>
          </p:nvSpPr>
          <p:spPr>
            <a:xfrm>
              <a:off x="11163563" y="2673722"/>
              <a:ext cx="623216" cy="719718"/>
            </a:xfrm>
            <a:prstGeom prst="rect">
              <a:avLst/>
            </a:prstGeom>
            <a:blipFill>
              <a:blip r:embed="rId4" cstate="print"/>
              <a:stretch>
                <a:fillRect/>
              </a:stretch>
            </a:blipFill>
          </p:spPr>
          <p:txBody>
            <a:bodyPr wrap="square" lIns="0" tIns="0" rIns="0" bIns="0" rtlCol="0"/>
            <a:lstStyle/>
            <a:p>
              <a:r>
                <a:rPr lang="en-US" dirty="0"/>
                <a:t> </a:t>
              </a:r>
              <a:endParaRPr dirty="0"/>
            </a:p>
          </p:txBody>
        </p:sp>
        <p:sp>
          <p:nvSpPr>
            <p:cNvPr id="50" name="6-Point Star 49"/>
            <p:cNvSpPr/>
            <p:nvPr/>
          </p:nvSpPr>
          <p:spPr>
            <a:xfrm rot="20722418">
              <a:off x="11317397" y="1748839"/>
              <a:ext cx="822960" cy="954885"/>
            </a:xfrm>
            <a:prstGeom prst="star6">
              <a:avLst>
                <a:gd name="adj" fmla="val 43229"/>
                <a:gd name="hf" fmla="val 115470"/>
              </a:avLst>
            </a:prstGeom>
            <a:solidFill>
              <a:srgbClr val="B8F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rot="10800000">
              <a:off x="8989514" y="1945008"/>
              <a:ext cx="892354" cy="789505"/>
              <a:chOff x="11243540" y="5889432"/>
              <a:chExt cx="892354" cy="789505"/>
            </a:xfrm>
          </p:grpSpPr>
          <p:sp>
            <p:nvSpPr>
              <p:cNvPr id="52" name="L-Shape 51"/>
              <p:cNvSpPr/>
              <p:nvPr/>
            </p:nvSpPr>
            <p:spPr>
              <a:xfrm rot="16200000">
                <a:off x="11541534" y="6084577"/>
                <a:ext cx="548640" cy="640080"/>
              </a:xfrm>
              <a:prstGeom prst="corner">
                <a:avLst>
                  <a:gd name="adj1" fmla="val 26494"/>
                  <a:gd name="adj2" fmla="val 25992"/>
                </a:avLst>
              </a:prstGeom>
              <a:solidFill>
                <a:srgbClr val="253F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Shape 52"/>
              <p:cNvSpPr/>
              <p:nvPr/>
            </p:nvSpPr>
            <p:spPr>
              <a:xfrm rot="16200000">
                <a:off x="11288035" y="5844937"/>
                <a:ext cx="548640" cy="637630"/>
              </a:xfrm>
              <a:prstGeom prst="corner">
                <a:avLst>
                  <a:gd name="adj1" fmla="val 28821"/>
                  <a:gd name="adj2" fmla="val 25560"/>
                </a:avLst>
              </a:prstGeom>
              <a:solidFill>
                <a:srgbClr val="F7F2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6" name="TextBox 55"/>
          <p:cNvSpPr txBox="1"/>
          <p:nvPr userDrawn="1"/>
        </p:nvSpPr>
        <p:spPr>
          <a:xfrm>
            <a:off x="9952926" y="979005"/>
            <a:ext cx="2239074" cy="523220"/>
          </a:xfrm>
          <a:prstGeom prst="rect">
            <a:avLst/>
          </a:prstGeom>
          <a:noFill/>
        </p:spPr>
        <p:txBody>
          <a:bodyPr vert="horz" wrap="square" rtlCol="0">
            <a:spAutoFit/>
          </a:bodyPr>
          <a:lstStyle/>
          <a:p>
            <a:pPr algn="l"/>
            <a:r>
              <a:rPr lang="en-US" sz="2800" dirty="0">
                <a:solidFill>
                  <a:srgbClr val="72A5A4"/>
                </a:solidFill>
                <a:latin typeface="Century Gothic" charset="0"/>
                <a:ea typeface="Century Gothic" charset="0"/>
                <a:cs typeface="Century Gothic" charset="0"/>
              </a:rPr>
              <a:t>T E A M</a:t>
            </a:r>
          </a:p>
        </p:txBody>
      </p:sp>
      <p:sp>
        <p:nvSpPr>
          <p:cNvPr id="57" name="TextBox 56"/>
          <p:cNvSpPr txBox="1"/>
          <p:nvPr userDrawn="1"/>
        </p:nvSpPr>
        <p:spPr>
          <a:xfrm>
            <a:off x="9441842" y="1360364"/>
            <a:ext cx="3779881" cy="523220"/>
          </a:xfrm>
          <a:prstGeom prst="rect">
            <a:avLst/>
          </a:prstGeom>
          <a:noFill/>
        </p:spPr>
        <p:txBody>
          <a:bodyPr vert="horz" wrap="square" rtlCol="0">
            <a:spAutoFit/>
          </a:bodyPr>
          <a:lstStyle/>
          <a:p>
            <a:r>
              <a:rPr lang="en-US" sz="2800" dirty="0">
                <a:solidFill>
                  <a:srgbClr val="67B08A"/>
                </a:solidFill>
                <a:latin typeface="Century Gothic" charset="0"/>
                <a:ea typeface="Century Gothic" charset="0"/>
                <a:cs typeface="Century Gothic" charset="0"/>
              </a:rPr>
              <a:t>M E M B E R S </a:t>
            </a:r>
          </a:p>
        </p:txBody>
      </p:sp>
      <p:grpSp>
        <p:nvGrpSpPr>
          <p:cNvPr id="58" name="Group 57"/>
          <p:cNvGrpSpPr/>
          <p:nvPr userDrawn="1"/>
        </p:nvGrpSpPr>
        <p:grpSpPr>
          <a:xfrm>
            <a:off x="-103534" y="1664490"/>
            <a:ext cx="4786221" cy="3142614"/>
            <a:chOff x="5653882" y="1565776"/>
            <a:chExt cx="5915457" cy="3694513"/>
          </a:xfrm>
        </p:grpSpPr>
        <p:grpSp>
          <p:nvGrpSpPr>
            <p:cNvPr id="59" name="Group 58"/>
            <p:cNvGrpSpPr/>
            <p:nvPr/>
          </p:nvGrpSpPr>
          <p:grpSpPr>
            <a:xfrm>
              <a:off x="5880100" y="1565776"/>
              <a:ext cx="5524500" cy="3403049"/>
              <a:chOff x="1907704" y="1459898"/>
              <a:chExt cx="5328592" cy="3922120"/>
            </a:xfrm>
            <a:noFill/>
          </p:grpSpPr>
          <p:sp>
            <p:nvSpPr>
              <p:cNvPr id="72" name="Rectangle 1"/>
              <p:cNvSpPr/>
              <p:nvPr/>
            </p:nvSpPr>
            <p:spPr>
              <a:xfrm>
                <a:off x="2026972" y="1556793"/>
                <a:ext cx="5065308" cy="372833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5400">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sp>
            <p:nvSpPr>
              <p:cNvPr id="73" name="Rectangle 1"/>
              <p:cNvSpPr/>
              <p:nvPr/>
            </p:nvSpPr>
            <p:spPr>
              <a:xfrm>
                <a:off x="1907704" y="1459898"/>
                <a:ext cx="5328592" cy="3922120"/>
              </a:xfrm>
              <a:custGeom>
                <a:avLst/>
                <a:gdLst/>
                <a:ahLst/>
                <a:cxnLst/>
                <a:rect l="l" t="t" r="r" b="b"/>
                <a:pathLst>
                  <a:path w="4464496" h="4464497">
                    <a:moveTo>
                      <a:pt x="1087670" y="0"/>
                    </a:moveTo>
                    <a:lnTo>
                      <a:pt x="2209558" y="0"/>
                    </a:lnTo>
                    <a:lnTo>
                      <a:pt x="2254939" y="0"/>
                    </a:lnTo>
                    <a:lnTo>
                      <a:pt x="3376827" y="0"/>
                    </a:lnTo>
                    <a:cubicBezTo>
                      <a:pt x="3376827" y="221413"/>
                      <a:pt x="3556317" y="400903"/>
                      <a:pt x="3777730" y="400903"/>
                    </a:cubicBezTo>
                    <a:cubicBezTo>
                      <a:pt x="3779832" y="400903"/>
                      <a:pt x="3781931" y="400887"/>
                      <a:pt x="3784017" y="400269"/>
                    </a:cubicBezTo>
                    <a:lnTo>
                      <a:pt x="3784017" y="683477"/>
                    </a:lnTo>
                    <a:lnTo>
                      <a:pt x="4064227" y="683477"/>
                    </a:lnTo>
                    <a:cubicBezTo>
                      <a:pt x="4063609" y="685563"/>
                      <a:pt x="4063593" y="687662"/>
                      <a:pt x="4063593" y="689764"/>
                    </a:cubicBezTo>
                    <a:cubicBezTo>
                      <a:pt x="4063593" y="911177"/>
                      <a:pt x="4243083" y="1090667"/>
                      <a:pt x="4464496" y="1090667"/>
                    </a:cubicBezTo>
                    <a:lnTo>
                      <a:pt x="4464496" y="2212555"/>
                    </a:lnTo>
                    <a:lnTo>
                      <a:pt x="4464496" y="2257936"/>
                    </a:lnTo>
                    <a:lnTo>
                      <a:pt x="4464496" y="3379824"/>
                    </a:lnTo>
                    <a:cubicBezTo>
                      <a:pt x="4243083" y="3379824"/>
                      <a:pt x="4063593" y="3559314"/>
                      <a:pt x="4063593" y="3780727"/>
                    </a:cubicBezTo>
                    <a:cubicBezTo>
                      <a:pt x="4063593" y="3782829"/>
                      <a:pt x="4063609" y="3784928"/>
                      <a:pt x="4064227" y="3787014"/>
                    </a:cubicBezTo>
                    <a:lnTo>
                      <a:pt x="3784016" y="3787014"/>
                    </a:lnTo>
                    <a:lnTo>
                      <a:pt x="3784016" y="4064228"/>
                    </a:lnTo>
                    <a:cubicBezTo>
                      <a:pt x="3781930" y="4063610"/>
                      <a:pt x="3779831" y="4063594"/>
                      <a:pt x="3777729" y="4063594"/>
                    </a:cubicBezTo>
                    <a:cubicBezTo>
                      <a:pt x="3556316" y="4063594"/>
                      <a:pt x="3376826" y="4243084"/>
                      <a:pt x="3376826" y="4464497"/>
                    </a:cubicBezTo>
                    <a:lnTo>
                      <a:pt x="2254940" y="4464497"/>
                    </a:lnTo>
                    <a:lnTo>
                      <a:pt x="2209557" y="4464497"/>
                    </a:lnTo>
                    <a:lnTo>
                      <a:pt x="1087671" y="4464497"/>
                    </a:lnTo>
                    <a:cubicBezTo>
                      <a:pt x="1087671" y="4243084"/>
                      <a:pt x="908181" y="4063594"/>
                      <a:pt x="686768" y="4063594"/>
                    </a:cubicBezTo>
                    <a:cubicBezTo>
                      <a:pt x="684666" y="4063594"/>
                      <a:pt x="682567" y="4063610"/>
                      <a:pt x="680481" y="4064228"/>
                    </a:cubicBezTo>
                    <a:lnTo>
                      <a:pt x="680481" y="3787013"/>
                    </a:lnTo>
                    <a:lnTo>
                      <a:pt x="400269" y="3787013"/>
                    </a:lnTo>
                    <a:cubicBezTo>
                      <a:pt x="400887" y="3784927"/>
                      <a:pt x="400903" y="3782828"/>
                      <a:pt x="400903" y="3780726"/>
                    </a:cubicBezTo>
                    <a:cubicBezTo>
                      <a:pt x="400903" y="3559313"/>
                      <a:pt x="221413" y="3379823"/>
                      <a:pt x="0" y="3379823"/>
                    </a:cubicBezTo>
                    <a:lnTo>
                      <a:pt x="0" y="2257937"/>
                    </a:lnTo>
                    <a:lnTo>
                      <a:pt x="0" y="2212554"/>
                    </a:lnTo>
                    <a:lnTo>
                      <a:pt x="0" y="1090668"/>
                    </a:lnTo>
                    <a:cubicBezTo>
                      <a:pt x="221413" y="1090668"/>
                      <a:pt x="400903" y="911178"/>
                      <a:pt x="400903" y="689765"/>
                    </a:cubicBezTo>
                    <a:cubicBezTo>
                      <a:pt x="400903" y="687663"/>
                      <a:pt x="400887" y="685564"/>
                      <a:pt x="400269" y="683478"/>
                    </a:cubicBezTo>
                    <a:lnTo>
                      <a:pt x="680480" y="683478"/>
                    </a:lnTo>
                    <a:lnTo>
                      <a:pt x="680480" y="400269"/>
                    </a:lnTo>
                    <a:cubicBezTo>
                      <a:pt x="682566" y="400887"/>
                      <a:pt x="684665" y="400903"/>
                      <a:pt x="686767" y="400903"/>
                    </a:cubicBezTo>
                    <a:cubicBezTo>
                      <a:pt x="908180" y="400903"/>
                      <a:pt x="1087670" y="221413"/>
                      <a:pt x="1087670" y="0"/>
                    </a:cubicBezTo>
                    <a:close/>
                  </a:path>
                </a:pathLst>
              </a:custGeom>
              <a:grpFill/>
              <a:ln w="22225">
                <a:solidFill>
                  <a:srgbClr val="233F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233E4E"/>
                  </a:solidFill>
                  <a:latin typeface="Arial" pitchFamily="34" charset="0"/>
                  <a:cs typeface="Arial" pitchFamily="34" charset="0"/>
                </a:endParaRPr>
              </a:p>
            </p:txBody>
          </p:sp>
        </p:grpSp>
        <p:grpSp>
          <p:nvGrpSpPr>
            <p:cNvPr id="60" name="Group 59"/>
            <p:cNvGrpSpPr/>
            <p:nvPr/>
          </p:nvGrpSpPr>
          <p:grpSpPr>
            <a:xfrm>
              <a:off x="7355096" y="2976888"/>
              <a:ext cx="2592288" cy="180858"/>
              <a:chOff x="5364088" y="1664804"/>
              <a:chExt cx="3096344" cy="216024"/>
            </a:xfrm>
          </p:grpSpPr>
          <p:grpSp>
            <p:nvGrpSpPr>
              <p:cNvPr id="63" name="Group 62"/>
              <p:cNvGrpSpPr/>
              <p:nvPr/>
            </p:nvGrpSpPr>
            <p:grpSpPr>
              <a:xfrm>
                <a:off x="6804248" y="1664804"/>
                <a:ext cx="216024" cy="216024"/>
                <a:chOff x="7740352" y="1772816"/>
                <a:chExt cx="216024" cy="216024"/>
              </a:xfrm>
            </p:grpSpPr>
            <p:sp>
              <p:nvSpPr>
                <p:cNvPr id="70" name="Rectangle 69"/>
                <p:cNvSpPr/>
                <p:nvPr/>
              </p:nvSpPr>
              <p:spPr>
                <a:xfrm>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sp>
              <p:nvSpPr>
                <p:cNvPr id="71" name="Rectangle 70"/>
                <p:cNvSpPr/>
                <p:nvPr/>
              </p:nvSpPr>
              <p:spPr>
                <a:xfrm rot="2700000">
                  <a:off x="7740352" y="1772816"/>
                  <a:ext cx="216024" cy="216024"/>
                </a:xfrm>
                <a:prstGeom prst="rect">
                  <a:avLst/>
                </a:prstGeom>
                <a:noFill/>
                <a:ln w="158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Arial" pitchFamily="34" charset="0"/>
                    <a:cs typeface="Arial" pitchFamily="34" charset="0"/>
                  </a:endParaRPr>
                </a:p>
              </p:txBody>
            </p:sp>
          </p:grpSp>
          <p:grpSp>
            <p:nvGrpSpPr>
              <p:cNvPr id="64" name="Group 63"/>
              <p:cNvGrpSpPr/>
              <p:nvPr/>
            </p:nvGrpSpPr>
            <p:grpSpPr>
              <a:xfrm>
                <a:off x="7164288" y="1731045"/>
                <a:ext cx="1296144" cy="83542"/>
                <a:chOff x="7164288" y="1761282"/>
                <a:chExt cx="1296144" cy="83542"/>
              </a:xfrm>
            </p:grpSpPr>
            <p:cxnSp>
              <p:nvCxnSpPr>
                <p:cNvPr id="68" name="Straight Connector 67"/>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flipH="1">
                <a:off x="5364088" y="1731045"/>
                <a:ext cx="1296144" cy="83542"/>
                <a:chOff x="7164288" y="1761282"/>
                <a:chExt cx="1296144" cy="83542"/>
              </a:xfrm>
            </p:grpSpPr>
            <p:cxnSp>
              <p:nvCxnSpPr>
                <p:cNvPr id="66" name="Straight Connector 65"/>
                <p:cNvCxnSpPr/>
                <p:nvPr/>
              </p:nvCxnSpPr>
              <p:spPr>
                <a:xfrm>
                  <a:off x="7164288" y="1761282"/>
                  <a:ext cx="1296144"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7164288" y="1844824"/>
                  <a:ext cx="1080120" cy="0"/>
                </a:xfrm>
                <a:prstGeom prst="line">
                  <a:avLst/>
                </a:prstGeom>
                <a:ln w="12700">
                  <a:solidFill>
                    <a:schemeClr val="accent3"/>
                  </a:solidFill>
                </a:ln>
              </p:spPr>
              <p:style>
                <a:lnRef idx="1">
                  <a:schemeClr val="accent1"/>
                </a:lnRef>
                <a:fillRef idx="0">
                  <a:schemeClr val="accent1"/>
                </a:fillRef>
                <a:effectRef idx="0">
                  <a:schemeClr val="accent1"/>
                </a:effectRef>
                <a:fontRef idx="minor">
                  <a:schemeClr val="tx1"/>
                </a:fontRef>
              </p:style>
            </p:cxnSp>
          </p:grpSp>
        </p:grpSp>
        <p:sp>
          <p:nvSpPr>
            <p:cNvPr id="61" name="TextBox 60"/>
            <p:cNvSpPr txBox="1"/>
            <p:nvPr/>
          </p:nvSpPr>
          <p:spPr>
            <a:xfrm>
              <a:off x="6683672" y="2168346"/>
              <a:ext cx="3935134" cy="759838"/>
            </a:xfrm>
            <a:prstGeom prst="rect">
              <a:avLst/>
            </a:prstGeom>
            <a:noFill/>
          </p:spPr>
          <p:txBody>
            <a:bodyPr wrap="square" rtlCol="0">
              <a:spAutoFit/>
            </a:bodyPr>
            <a:lstStyle/>
            <a:p>
              <a:pPr algn="ctr"/>
              <a:r>
                <a:rPr lang="en-US" sz="3600" dirty="0">
                  <a:solidFill>
                    <a:srgbClr val="F6F2E7"/>
                  </a:solidFill>
                </a:rPr>
                <a:t>TEAM LEADERS</a:t>
              </a:r>
            </a:p>
          </p:txBody>
        </p:sp>
        <p:sp>
          <p:nvSpPr>
            <p:cNvPr id="62" name="TextBox 61"/>
            <p:cNvSpPr txBox="1"/>
            <p:nvPr/>
          </p:nvSpPr>
          <p:spPr>
            <a:xfrm>
              <a:off x="5653882" y="3197872"/>
              <a:ext cx="5915457" cy="2062417"/>
            </a:xfrm>
            <a:prstGeom prst="rect">
              <a:avLst/>
            </a:prstGeom>
            <a:noFill/>
          </p:spPr>
          <p:txBody>
            <a:bodyPr wrap="square" rtlCol="0">
              <a:spAutoFit/>
            </a:bodyPr>
            <a:lstStyle/>
            <a:p>
              <a:pPr algn="ctr"/>
              <a:r>
                <a:rPr lang="en-US" sz="3600" dirty="0">
                  <a:solidFill>
                    <a:srgbClr val="F6F2E7"/>
                  </a:solidFill>
                </a:rPr>
                <a:t>Mohammad </a:t>
              </a:r>
              <a:r>
                <a:rPr lang="en-US" sz="3600" dirty="0" err="1">
                  <a:solidFill>
                    <a:srgbClr val="F6F2E7"/>
                  </a:solidFill>
                </a:rPr>
                <a:t>Almutlaq</a:t>
              </a:r>
              <a:endParaRPr lang="en-US" sz="3600" dirty="0">
                <a:solidFill>
                  <a:srgbClr val="F6F2E7"/>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3600" dirty="0">
                  <a:solidFill>
                    <a:srgbClr val="F6F2E7"/>
                  </a:solidFill>
                </a:rPr>
                <a:t>Rania </a:t>
              </a:r>
              <a:r>
                <a:rPr lang="en-US" sz="3600" dirty="0" err="1">
                  <a:solidFill>
                    <a:srgbClr val="F6F2E7"/>
                  </a:solidFill>
                </a:rPr>
                <a:t>Alessa</a:t>
              </a:r>
              <a:endParaRPr lang="en-US" sz="3600" dirty="0">
                <a:solidFill>
                  <a:srgbClr val="F6F2E7"/>
                </a:solidFill>
              </a:endParaRPr>
            </a:p>
            <a:p>
              <a:pPr algn="ctr"/>
              <a:endParaRPr lang="en-US" sz="3600" dirty="0">
                <a:solidFill>
                  <a:srgbClr val="F6F2E7"/>
                </a:solidFill>
              </a:endParaRPr>
            </a:p>
          </p:txBody>
        </p:sp>
      </p:grpSp>
      <p:pic>
        <p:nvPicPr>
          <p:cNvPr id="74" name="Picture 7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21048" y="2026710"/>
            <a:ext cx="910408" cy="426045"/>
          </a:xfrm>
          <a:prstGeom prst="rect">
            <a:avLst/>
          </a:prstGeom>
        </p:spPr>
      </p:pic>
      <p:pic>
        <p:nvPicPr>
          <p:cNvPr id="2" name="Picture 1"/>
          <p:cNvPicPr>
            <a:picLocks noChangeAspect="1"/>
          </p:cNvPicPr>
          <p:nvPr userDrawn="1"/>
        </p:nvPicPr>
        <p:blipFill>
          <a:blip r:embed="rId6"/>
          <a:stretch>
            <a:fillRect/>
          </a:stretch>
        </p:blipFill>
        <p:spPr>
          <a:xfrm>
            <a:off x="5819193" y="-133301"/>
            <a:ext cx="3035564" cy="4963414"/>
          </a:xfrm>
          <a:prstGeom prst="rect">
            <a:avLst/>
          </a:prstGeom>
        </p:spPr>
      </p:pic>
    </p:spTree>
    <p:extLst>
      <p:ext uri="{BB962C8B-B14F-4D97-AF65-F5344CB8AC3E}">
        <p14:creationId xmlns:p14="http://schemas.microsoft.com/office/powerpoint/2010/main" val="1348588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rgbClr val="CFE8E7"/>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8E25389-6FDC-FB4C-A983-537718BD0F91}" type="datetimeFigureOut">
              <a:rPr lang="en-US" smtClean="0"/>
              <a:t>1/29/18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1383D1-9CC3-C14E-8712-9DA6375AEFB8}" type="slidenum">
              <a:rPr lang="en-US" smtClean="0"/>
              <a:t>‹#›</a:t>
            </a:fld>
            <a:endParaRPr lang="en-US"/>
          </a:p>
        </p:txBody>
      </p:sp>
      <p:grpSp>
        <p:nvGrpSpPr>
          <p:cNvPr id="6" name="Group 5"/>
          <p:cNvGrpSpPr/>
          <p:nvPr userDrawn="1"/>
        </p:nvGrpSpPr>
        <p:grpSpPr>
          <a:xfrm>
            <a:off x="349388" y="148710"/>
            <a:ext cx="11684000" cy="6906091"/>
            <a:chOff x="558800" y="5557"/>
            <a:chExt cx="11684000" cy="6906091"/>
          </a:xfrm>
        </p:grpSpPr>
        <p:pic>
          <p:nvPicPr>
            <p:cNvPr id="7" name="Pictur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897254" y="4248083"/>
              <a:ext cx="779923" cy="364982"/>
            </a:xfrm>
            <a:prstGeom prst="rect">
              <a:avLst/>
            </a:prstGeom>
          </p:spPr>
        </p:pic>
        <p:pic>
          <p:nvPicPr>
            <p:cNvPr id="8" name="Picture 7"/>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9935354" y="1327083"/>
              <a:ext cx="779923" cy="364982"/>
            </a:xfrm>
            <a:prstGeom prst="rect">
              <a:avLst/>
            </a:prstGeom>
          </p:spPr>
        </p:pic>
        <p:pic>
          <p:nvPicPr>
            <p:cNvPr id="9" name="Picture 8"/>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382654" y="44383"/>
              <a:ext cx="779923" cy="364982"/>
            </a:xfrm>
            <a:prstGeom prst="rect">
              <a:avLst/>
            </a:prstGeom>
          </p:spPr>
        </p:pic>
        <p:pic>
          <p:nvPicPr>
            <p:cNvPr id="10" name="Picture 9"/>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7298546" y="2710723"/>
              <a:ext cx="779923" cy="364982"/>
            </a:xfrm>
            <a:prstGeom prst="rect">
              <a:avLst/>
            </a:prstGeom>
          </p:spPr>
        </p:pic>
        <p:pic>
          <p:nvPicPr>
            <p:cNvPr id="11" name="Picture 10"/>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02071" y="5557"/>
              <a:ext cx="779923" cy="364982"/>
            </a:xfrm>
            <a:prstGeom prst="rect">
              <a:avLst/>
            </a:prstGeom>
          </p:spPr>
        </p:pic>
        <p:pic>
          <p:nvPicPr>
            <p:cNvPr id="12" name="Picture 11"/>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31218" y="5752665"/>
              <a:ext cx="779923" cy="364982"/>
            </a:xfrm>
            <a:prstGeom prst="rect">
              <a:avLst/>
            </a:prstGeom>
          </p:spPr>
        </p:pic>
        <p:pic>
          <p:nvPicPr>
            <p:cNvPr id="13" name="Picture 12"/>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2222719" y="2741684"/>
              <a:ext cx="779923" cy="364982"/>
            </a:xfrm>
            <a:prstGeom prst="rect">
              <a:avLst/>
            </a:prstGeom>
          </p:spPr>
        </p:pic>
        <p:pic>
          <p:nvPicPr>
            <p:cNvPr id="14" name="Picture 13"/>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42385" y="1270980"/>
              <a:ext cx="779923" cy="364982"/>
            </a:xfrm>
            <a:prstGeom prst="rect">
              <a:avLst/>
            </a:prstGeom>
          </p:spPr>
        </p:pic>
        <p:pic>
          <p:nvPicPr>
            <p:cNvPr id="15" name="Picture 14"/>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4803351" y="4193327"/>
              <a:ext cx="779923" cy="364982"/>
            </a:xfrm>
            <a:prstGeom prst="rect">
              <a:avLst/>
            </a:prstGeom>
          </p:spPr>
        </p:pic>
        <p:grpSp>
          <p:nvGrpSpPr>
            <p:cNvPr id="16" name="Group 15"/>
            <p:cNvGrpSpPr/>
            <p:nvPr/>
          </p:nvGrpSpPr>
          <p:grpSpPr>
            <a:xfrm>
              <a:off x="558800" y="368302"/>
              <a:ext cx="11684000" cy="6543346"/>
              <a:chOff x="508000" y="342902"/>
              <a:chExt cx="11684000" cy="6543346"/>
            </a:xfrm>
          </p:grpSpPr>
          <p:cxnSp>
            <p:nvCxnSpPr>
              <p:cNvPr id="18" name="Straight Connector 17"/>
              <p:cNvCxnSpPr/>
              <p:nvPr/>
            </p:nvCxnSpPr>
            <p:spPr>
              <a:xfrm>
                <a:off x="597293" y="1859126"/>
                <a:ext cx="1371403" cy="7570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11061700" y="6299200"/>
                <a:ext cx="1095429" cy="5870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660400" y="6184900"/>
                <a:ext cx="1320800" cy="7013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111500" y="6184900"/>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3111500" y="47625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flipV="1">
                <a:off x="597293" y="4762499"/>
                <a:ext cx="1383907" cy="76110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508000" y="3264525"/>
                <a:ext cx="1460696" cy="79125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3175000" y="1803400"/>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3111500" y="3264525"/>
                <a:ext cx="1231900" cy="693289"/>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597293" y="345221"/>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3092843" y="345221"/>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5791593" y="3264525"/>
                <a:ext cx="1365250" cy="749202"/>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8287143" y="3264525"/>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5892800" y="6167614"/>
                <a:ext cx="1264043"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8287143" y="6167614"/>
                <a:ext cx="1250557" cy="710575"/>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287143" y="4720546"/>
                <a:ext cx="1485900" cy="80305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0903343" y="4720546"/>
                <a:ext cx="1253786" cy="67695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8287143" y="1775627"/>
                <a:ext cx="1485900" cy="84057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10903343" y="1775627"/>
                <a:ext cx="1288657" cy="746607"/>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V="1">
                <a:off x="10903343" y="441232"/>
                <a:ext cx="1253786" cy="69803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flipV="1">
                <a:off x="8287143" y="342902"/>
                <a:ext cx="1485901" cy="805324"/>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5727700" y="342902"/>
                <a:ext cx="1429143" cy="790246"/>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10833100" y="3337582"/>
                <a:ext cx="1358900" cy="75214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5797943" y="4762716"/>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5753492" y="1846777"/>
                <a:ext cx="1377557" cy="760888"/>
              </a:xfrm>
              <a:prstGeom prst="line">
                <a:avLst/>
              </a:prstGeom>
              <a:ln w="19050">
                <a:solidFill>
                  <a:schemeClr val="accent3">
                    <a:alpha val="10000"/>
                  </a:schemeClr>
                </a:solidFill>
                <a:prstDash val="dash"/>
              </a:ln>
            </p:spPr>
            <p:style>
              <a:lnRef idx="1">
                <a:schemeClr val="accent1"/>
              </a:lnRef>
              <a:fillRef idx="0">
                <a:schemeClr val="accent1"/>
              </a:fillRef>
              <a:effectRef idx="0">
                <a:schemeClr val="accent1"/>
              </a:effectRef>
              <a:fontRef idx="minor">
                <a:schemeClr val="tx1"/>
              </a:fontRef>
            </p:style>
          </p:cxnSp>
        </p:grpSp>
      </p:grpSp>
      <p:grpSp>
        <p:nvGrpSpPr>
          <p:cNvPr id="43" name="Group 42"/>
          <p:cNvGrpSpPr/>
          <p:nvPr userDrawn="1"/>
        </p:nvGrpSpPr>
        <p:grpSpPr>
          <a:xfrm>
            <a:off x="968455" y="-70308"/>
            <a:ext cx="3381019" cy="5840735"/>
            <a:chOff x="1482811" y="-95471"/>
            <a:chExt cx="3381019" cy="5840735"/>
          </a:xfrm>
        </p:grpSpPr>
        <p:sp>
          <p:nvSpPr>
            <p:cNvPr id="44" name="Off-page Connector 43"/>
            <p:cNvSpPr/>
            <p:nvPr/>
          </p:nvSpPr>
          <p:spPr>
            <a:xfrm>
              <a:off x="1482811" y="-95471"/>
              <a:ext cx="3381019" cy="5840735"/>
            </a:xfrm>
            <a:prstGeom prst="flowChartOffpageConnector">
              <a:avLst/>
            </a:prstGeom>
            <a:noFill/>
            <a:ln w="57150">
              <a:solidFill>
                <a:srgbClr val="4B81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1818716" y="3100464"/>
              <a:ext cx="2724660" cy="302219"/>
              <a:chOff x="1818716" y="3075064"/>
              <a:chExt cx="2724660" cy="302219"/>
            </a:xfrm>
          </p:grpSpPr>
          <p:cxnSp>
            <p:nvCxnSpPr>
              <p:cNvPr id="48" name="Straight Connector 47"/>
              <p:cNvCxnSpPr/>
              <p:nvPr/>
            </p:nvCxnSpPr>
            <p:spPr>
              <a:xfrm>
                <a:off x="1818716" y="3264525"/>
                <a:ext cx="2724660" cy="0"/>
              </a:xfrm>
              <a:prstGeom prst="line">
                <a:avLst/>
              </a:prstGeom>
              <a:ln w="317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9" name="Delay 48"/>
              <p:cNvSpPr/>
              <p:nvPr/>
            </p:nvSpPr>
            <p:spPr>
              <a:xfrm rot="5400000">
                <a:off x="2894132" y="3114921"/>
                <a:ext cx="265890"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elay 49"/>
              <p:cNvSpPr/>
              <p:nvPr/>
            </p:nvSpPr>
            <p:spPr>
              <a:xfrm rot="5400000">
                <a:off x="3114628" y="3114921"/>
                <a:ext cx="265891" cy="258833"/>
              </a:xfrm>
              <a:prstGeom prst="flowChartDelay">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ardrop 50"/>
              <p:cNvSpPr/>
              <p:nvPr/>
            </p:nvSpPr>
            <p:spPr>
              <a:xfrm rot="18856157">
                <a:off x="3010478" y="3072651"/>
                <a:ext cx="252280" cy="257106"/>
              </a:xfrm>
              <a:prstGeom prst="teardrop">
                <a:avLst>
                  <a:gd name="adj" fmla="val 105612"/>
                </a:avLst>
              </a:prstGeom>
              <a:solidFill>
                <a:schemeClr val="accent3"/>
              </a:solidFill>
              <a:ln>
                <a:solidFill>
                  <a:srgbClr val="CFE7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object 3"/>
            <p:cNvSpPr txBox="1"/>
            <p:nvPr/>
          </p:nvSpPr>
          <p:spPr>
            <a:xfrm>
              <a:off x="1597658" y="3593251"/>
              <a:ext cx="3117671" cy="962443"/>
            </a:xfrm>
            <a:prstGeom prst="rect">
              <a:avLst/>
            </a:prstGeom>
          </p:spPr>
          <p:txBody>
            <a:bodyPr vert="horz" wrap="square" lIns="0" tIns="635" rIns="0" bIns="0" rtlCol="0">
              <a:spAutoFit/>
            </a:bodyPr>
            <a:lstStyle/>
            <a:p>
              <a:pPr marL="12700" marR="5080" algn="ctr">
                <a:lnSpc>
                  <a:spcPts val="2490"/>
                </a:lnSpc>
                <a:spcBef>
                  <a:spcPts val="5"/>
                </a:spcBef>
              </a:pPr>
              <a:r>
                <a:rPr sz="2800" spc="15" dirty="0">
                  <a:solidFill>
                    <a:srgbClr val="4C8180"/>
                  </a:solidFill>
                  <a:latin typeface="Century Gothic"/>
                  <a:cs typeface="Century Gothic"/>
                </a:rPr>
                <a:t>PLEASE </a:t>
              </a:r>
              <a:r>
                <a:rPr sz="2800" spc="20" dirty="0">
                  <a:solidFill>
                    <a:srgbClr val="4C8180"/>
                  </a:solidFill>
                  <a:latin typeface="Century Gothic"/>
                  <a:cs typeface="Century Gothic"/>
                </a:rPr>
                <a:t>CONTACT US</a:t>
              </a:r>
              <a:r>
                <a:rPr sz="2800" spc="-40" dirty="0">
                  <a:solidFill>
                    <a:srgbClr val="4C8180"/>
                  </a:solidFill>
                  <a:latin typeface="Century Gothic"/>
                  <a:cs typeface="Century Gothic"/>
                </a:rPr>
                <a:t> </a:t>
              </a:r>
              <a:r>
                <a:rPr sz="2800" spc="15" dirty="0">
                  <a:solidFill>
                    <a:srgbClr val="4C8180"/>
                  </a:solidFill>
                  <a:latin typeface="Century Gothic"/>
                  <a:cs typeface="Century Gothic"/>
                </a:rPr>
                <a:t>IF  </a:t>
              </a:r>
              <a:r>
                <a:rPr sz="2800" spc="25" dirty="0">
                  <a:solidFill>
                    <a:srgbClr val="4C8180"/>
                  </a:solidFill>
                  <a:latin typeface="Century Gothic"/>
                  <a:cs typeface="Century Gothic"/>
                </a:rPr>
                <a:t>YOU </a:t>
              </a:r>
              <a:r>
                <a:rPr sz="2800" spc="20" dirty="0">
                  <a:solidFill>
                    <a:srgbClr val="4C8180"/>
                  </a:solidFill>
                  <a:latin typeface="Century Gothic"/>
                  <a:cs typeface="Century Gothic"/>
                </a:rPr>
                <a:t>HAVE ANY</a:t>
              </a:r>
              <a:r>
                <a:rPr sz="2800" spc="-65" dirty="0">
                  <a:solidFill>
                    <a:srgbClr val="4C8180"/>
                  </a:solidFill>
                  <a:latin typeface="Century Gothic"/>
                  <a:cs typeface="Century Gothic"/>
                </a:rPr>
                <a:t> </a:t>
              </a:r>
              <a:r>
                <a:rPr sz="2800" spc="15" dirty="0">
                  <a:solidFill>
                    <a:srgbClr val="4C8180"/>
                  </a:solidFill>
                  <a:latin typeface="Century Gothic"/>
                  <a:cs typeface="Century Gothic"/>
                </a:rPr>
                <a:t>ISSUE</a:t>
              </a:r>
              <a:endParaRPr sz="2800" dirty="0">
                <a:solidFill>
                  <a:srgbClr val="4C8180"/>
                </a:solidFill>
                <a:latin typeface="Century Gothic"/>
                <a:cs typeface="Century Gothic"/>
              </a:endParaRPr>
            </a:p>
          </p:txBody>
        </p:sp>
      </p:grpSp>
      <p:sp>
        <p:nvSpPr>
          <p:cNvPr id="52" name="object 4"/>
          <p:cNvSpPr/>
          <p:nvPr userDrawn="1"/>
        </p:nvSpPr>
        <p:spPr>
          <a:xfrm>
            <a:off x="7113680" y="1872177"/>
            <a:ext cx="740664" cy="704088"/>
          </a:xfrm>
          <a:prstGeom prst="rect">
            <a:avLst/>
          </a:prstGeom>
          <a:blipFill>
            <a:blip r:embed="rId3" cstate="print"/>
            <a:stretch>
              <a:fillRect/>
            </a:stretch>
          </a:blipFill>
        </p:spPr>
        <p:txBody>
          <a:bodyPr wrap="square" lIns="0" tIns="0" rIns="0" bIns="0" rtlCol="0"/>
          <a:lstStyle/>
          <a:p>
            <a:endParaRPr/>
          </a:p>
        </p:txBody>
      </p:sp>
      <p:sp>
        <p:nvSpPr>
          <p:cNvPr id="53" name="object 5"/>
          <p:cNvSpPr/>
          <p:nvPr userDrawn="1"/>
        </p:nvSpPr>
        <p:spPr>
          <a:xfrm>
            <a:off x="6452820" y="2866898"/>
            <a:ext cx="901155" cy="706754"/>
          </a:xfrm>
          <a:prstGeom prst="rect">
            <a:avLst/>
          </a:prstGeom>
          <a:blipFill>
            <a:blip r:embed="rId4" cstate="print"/>
            <a:srcRect/>
            <a:stretch>
              <a:fillRect l="-9842" r="-21429"/>
            </a:stretch>
          </a:blipFill>
        </p:spPr>
        <p:txBody>
          <a:bodyPr wrap="square" lIns="0" tIns="0" rIns="0" bIns="0" rtlCol="0"/>
          <a:lstStyle/>
          <a:p>
            <a:endParaRPr/>
          </a:p>
        </p:txBody>
      </p:sp>
      <p:sp>
        <p:nvSpPr>
          <p:cNvPr id="54" name="object 6"/>
          <p:cNvSpPr/>
          <p:nvPr userDrawn="1"/>
        </p:nvSpPr>
        <p:spPr>
          <a:xfrm>
            <a:off x="7688508" y="879268"/>
            <a:ext cx="740664" cy="704088"/>
          </a:xfrm>
          <a:prstGeom prst="rect">
            <a:avLst/>
          </a:prstGeom>
          <a:blipFill>
            <a:blip r:embed="rId5" cstate="print"/>
            <a:stretch>
              <a:fillRect/>
            </a:stretch>
          </a:blipFill>
        </p:spPr>
        <p:txBody>
          <a:bodyPr wrap="square" lIns="0" tIns="0" rIns="0" bIns="0" rtlCol="0"/>
          <a:lstStyle/>
          <a:p>
            <a:endParaRPr/>
          </a:p>
        </p:txBody>
      </p:sp>
      <p:sp>
        <p:nvSpPr>
          <p:cNvPr id="55" name="object 7"/>
          <p:cNvSpPr/>
          <p:nvPr userDrawn="1"/>
        </p:nvSpPr>
        <p:spPr>
          <a:xfrm>
            <a:off x="6994137" y="3841283"/>
            <a:ext cx="740664" cy="704088"/>
          </a:xfrm>
          <a:prstGeom prst="rect">
            <a:avLst/>
          </a:prstGeom>
          <a:blipFill>
            <a:blip r:embed="rId6" cstate="print"/>
            <a:stretch>
              <a:fillRect/>
            </a:stretch>
          </a:blipFill>
        </p:spPr>
        <p:txBody>
          <a:bodyPr wrap="square" lIns="0" tIns="0" rIns="0" bIns="0" rtlCol="0"/>
          <a:lstStyle/>
          <a:p>
            <a:endParaRPr/>
          </a:p>
        </p:txBody>
      </p:sp>
      <p:sp>
        <p:nvSpPr>
          <p:cNvPr id="56" name="object 8"/>
          <p:cNvSpPr/>
          <p:nvPr userDrawn="1"/>
        </p:nvSpPr>
        <p:spPr>
          <a:xfrm>
            <a:off x="7595131" y="4912337"/>
            <a:ext cx="742812" cy="702085"/>
          </a:xfrm>
          <a:prstGeom prst="rect">
            <a:avLst/>
          </a:prstGeom>
          <a:blipFill>
            <a:blip r:embed="rId7" cstate="print"/>
            <a:stretch>
              <a:fillRect/>
            </a:stretch>
          </a:blipFill>
        </p:spPr>
        <p:txBody>
          <a:bodyPr wrap="square" lIns="0" tIns="0" rIns="0" bIns="0" rtlCol="0"/>
          <a:lstStyle/>
          <a:p>
            <a:endParaRPr/>
          </a:p>
        </p:txBody>
      </p:sp>
      <p:sp>
        <p:nvSpPr>
          <p:cNvPr id="57" name="Rectangle 56"/>
          <p:cNvSpPr/>
          <p:nvPr userDrawn="1"/>
        </p:nvSpPr>
        <p:spPr>
          <a:xfrm>
            <a:off x="7987410" y="3893532"/>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@436Biochemteam</a:t>
            </a:r>
          </a:p>
        </p:txBody>
      </p:sp>
      <p:sp>
        <p:nvSpPr>
          <p:cNvPr id="58" name="Rectangle 57"/>
          <p:cNvSpPr/>
          <p:nvPr userDrawn="1"/>
        </p:nvSpPr>
        <p:spPr>
          <a:xfrm>
            <a:off x="8444891" y="5016830"/>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233E4E"/>
                </a:solidFill>
              </a:rPr>
              <a:t>Biochemistryteam436@gmail.com</a:t>
            </a:r>
          </a:p>
        </p:txBody>
      </p:sp>
      <p:sp>
        <p:nvSpPr>
          <p:cNvPr id="59" name="Rectangle 58"/>
          <p:cNvSpPr/>
          <p:nvPr userDrawn="1"/>
        </p:nvSpPr>
        <p:spPr>
          <a:xfrm>
            <a:off x="7507095" y="2804785"/>
            <a:ext cx="4569549" cy="762866"/>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33E4E"/>
              </a:solidFill>
            </a:endParaRPr>
          </a:p>
        </p:txBody>
      </p:sp>
      <p:sp>
        <p:nvSpPr>
          <p:cNvPr id="60" name="Rectangle 59"/>
          <p:cNvSpPr/>
          <p:nvPr userDrawn="1"/>
        </p:nvSpPr>
        <p:spPr>
          <a:xfrm>
            <a:off x="8008745" y="2001329"/>
            <a:ext cx="3554605" cy="501068"/>
          </a:xfrm>
          <a:prstGeom prst="rect">
            <a:avLst/>
          </a:prstGeom>
          <a:noFill/>
          <a:ln>
            <a:solidFill>
              <a:srgbClr val="233E4E"/>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endParaRPr lang="en-US" sz="1400" dirty="0">
              <a:solidFill>
                <a:srgbClr val="4C8180"/>
              </a:solidFill>
            </a:endParaRPr>
          </a:p>
        </p:txBody>
      </p:sp>
      <p:sp>
        <p:nvSpPr>
          <p:cNvPr id="61" name="Rectangle 60"/>
          <p:cNvSpPr/>
          <p:nvPr userDrawn="1"/>
        </p:nvSpPr>
        <p:spPr>
          <a:xfrm>
            <a:off x="8541556" y="960431"/>
            <a:ext cx="3554605" cy="501068"/>
          </a:xfrm>
          <a:prstGeom prst="rect">
            <a:avLst/>
          </a:prstGeom>
          <a:noFill/>
          <a:ln>
            <a:solidFill>
              <a:srgbClr val="4C818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ctr">
              <a:buFont typeface="Arial" panose="020B0604020202020204" pitchFamily="34" charset="0"/>
              <a:buChar char="•"/>
            </a:pPr>
            <a:r>
              <a:rPr lang="en-US" sz="1200" b="1" dirty="0">
                <a:solidFill>
                  <a:srgbClr val="4C8180"/>
                </a:solidFill>
              </a:rPr>
              <a:t>Lippincott's </a:t>
            </a:r>
            <a:r>
              <a:rPr lang="en-US" sz="1200" b="1" dirty="0" err="1">
                <a:solidFill>
                  <a:srgbClr val="4C8180"/>
                </a:solidFill>
              </a:rPr>
              <a:t>Illusrated</a:t>
            </a:r>
            <a:r>
              <a:rPr lang="en-US" sz="1200" b="1" dirty="0">
                <a:solidFill>
                  <a:srgbClr val="4C8180"/>
                </a:solidFill>
              </a:rPr>
              <a:t> Reviews Biochemistry 6</a:t>
            </a:r>
            <a:r>
              <a:rPr lang="en-US" sz="1200" b="1" baseline="30000" dirty="0">
                <a:solidFill>
                  <a:srgbClr val="4C8180"/>
                </a:solidFill>
              </a:rPr>
              <a:t>th</a:t>
            </a:r>
            <a:r>
              <a:rPr lang="en-US" sz="1200" b="1" dirty="0">
                <a:solidFill>
                  <a:srgbClr val="4C8180"/>
                </a:solidFill>
              </a:rPr>
              <a:t> E</a:t>
            </a:r>
          </a:p>
        </p:txBody>
      </p:sp>
      <p:cxnSp>
        <p:nvCxnSpPr>
          <p:cNvPr id="62" name="Straight Connector 61"/>
          <p:cNvCxnSpPr/>
          <p:nvPr userDrawn="1"/>
        </p:nvCxnSpPr>
        <p:spPr>
          <a:xfrm flipH="1" flipV="1">
            <a:off x="6127311" y="466632"/>
            <a:ext cx="3287" cy="5102970"/>
          </a:xfrm>
          <a:prstGeom prst="line">
            <a:avLst/>
          </a:prstGeom>
          <a:ln w="66675" cap="rnd">
            <a:solidFill>
              <a:srgbClr val="253F4E"/>
            </a:solidFill>
            <a:round/>
          </a:ln>
        </p:spPr>
        <p:style>
          <a:lnRef idx="1">
            <a:schemeClr val="accent1"/>
          </a:lnRef>
          <a:fillRef idx="0">
            <a:schemeClr val="accent1"/>
          </a:fillRef>
          <a:effectRef idx="0">
            <a:schemeClr val="accent1"/>
          </a:effectRef>
          <a:fontRef idx="minor">
            <a:schemeClr val="tx1"/>
          </a:fontRef>
        </p:style>
      </p:cxnSp>
      <p:pic>
        <p:nvPicPr>
          <p:cNvPr id="63" name="Picture 62"/>
          <p:cNvPicPr>
            <a:picLocks noChangeAspect="1"/>
          </p:cNvPicPr>
          <p:nvPr userDrawn="1"/>
        </p:nvPicPr>
        <p:blipFill>
          <a:blip r:embed="rId2">
            <a:alphaModFix amt="35000"/>
            <a:extLst>
              <a:ext uri="{28A0092B-C50C-407E-A947-70E740481C1C}">
                <a14:useLocalDpi xmlns:a14="http://schemas.microsoft.com/office/drawing/2010/main" val="0"/>
              </a:ext>
            </a:extLst>
          </a:blip>
          <a:stretch>
            <a:fillRect/>
          </a:stretch>
        </p:blipFill>
        <p:spPr>
          <a:xfrm>
            <a:off x="7099766" y="5824270"/>
            <a:ext cx="779923" cy="364982"/>
          </a:xfrm>
          <a:prstGeom prst="rect">
            <a:avLst/>
          </a:prstGeom>
        </p:spPr>
      </p:pic>
      <p:sp>
        <p:nvSpPr>
          <p:cNvPr id="64" name="TextBox 63"/>
          <p:cNvSpPr txBox="1"/>
          <p:nvPr userDrawn="1"/>
        </p:nvSpPr>
        <p:spPr>
          <a:xfrm>
            <a:off x="1057487" y="88107"/>
            <a:ext cx="3113892" cy="2800767"/>
          </a:xfrm>
          <a:prstGeom prst="rect">
            <a:avLst/>
          </a:prstGeom>
          <a:noFill/>
        </p:spPr>
        <p:txBody>
          <a:bodyPr wrap="square" rtlCol="0">
            <a:spAutoFit/>
          </a:bodyPr>
          <a:lstStyle/>
          <a:p>
            <a:pPr algn="ctr"/>
            <a:r>
              <a:rPr lang="en-US" sz="6000" b="1" dirty="0">
                <a:solidFill>
                  <a:srgbClr val="4C8180"/>
                </a:solidFill>
                <a:latin typeface="Century Gothic" charset="0"/>
                <a:ea typeface="Century Gothic" charset="0"/>
                <a:cs typeface="Century Gothic" charset="0"/>
              </a:rPr>
              <a:t>THANK YOU </a:t>
            </a:r>
          </a:p>
          <a:p>
            <a:pPr algn="ctr"/>
            <a:r>
              <a:rPr lang="en-US" sz="2800" b="1" dirty="0">
                <a:solidFill>
                  <a:srgbClr val="4C8180"/>
                </a:solidFill>
                <a:latin typeface="Century Gothic" charset="0"/>
                <a:ea typeface="Century Gothic" charset="0"/>
                <a:cs typeface="Century Gothic" charset="0"/>
              </a:rPr>
              <a:t>FOR CHECKING OUR WORK</a:t>
            </a:r>
          </a:p>
        </p:txBody>
      </p:sp>
    </p:spTree>
    <p:extLst>
      <p:ext uri="{BB962C8B-B14F-4D97-AF65-F5344CB8AC3E}">
        <p14:creationId xmlns:p14="http://schemas.microsoft.com/office/powerpoint/2010/main" val="241526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4248AAA-2D1C-4C4F-8515-D71001622992}" type="datetimeFigureOut">
              <a:rPr lang="en-US" smtClean="0"/>
              <a:t>1/29/18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0D2ACC-6DBD-A545-8D63-9BBAFDEE2F77}" type="slidenum">
              <a:rPr lang="en-US" smtClean="0"/>
              <a:t>‹#›</a:t>
            </a:fld>
            <a:endParaRPr lang="en-US"/>
          </a:p>
        </p:txBody>
      </p:sp>
    </p:spTree>
    <p:extLst>
      <p:ext uri="{BB962C8B-B14F-4D97-AF65-F5344CB8AC3E}">
        <p14:creationId xmlns:p14="http://schemas.microsoft.com/office/powerpoint/2010/main" val="9827101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E25389-6FDC-FB4C-A983-537718BD0F91}" type="datetimeFigureOut">
              <a:rPr lang="en-US" smtClean="0"/>
              <a:t>1/29/18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1383D1-9CC3-C14E-8712-9DA6375AEFB8}" type="slidenum">
              <a:rPr lang="en-US" smtClean="0"/>
              <a:t>‹#›</a:t>
            </a:fld>
            <a:endParaRPr lang="en-US"/>
          </a:p>
        </p:txBody>
      </p:sp>
    </p:spTree>
    <p:extLst>
      <p:ext uri="{BB962C8B-B14F-4D97-AF65-F5344CB8AC3E}">
        <p14:creationId xmlns:p14="http://schemas.microsoft.com/office/powerpoint/2010/main" val="200862550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3" r:id="rId4"/>
    <p:sldLayoutId id="2147483662" r:id="rId5"/>
    <p:sldLayoutId id="2147483664"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ocs.google.com/document/d/1NZ-BxSaiv31HMAj-49OdoA0FwmdJ91bRIdrsq8SlKTE/edit?usp=sharing" TargetMode="External"/><Relationship Id="rId3" Type="http://schemas.openxmlformats.org/officeDocument/2006/relationships/image" Target="../media/image43.png"/></Relationships>
</file>

<file path=ppt/slides/_rels/slide10.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6.tiff"/><Relationship Id="rId1" Type="http://schemas.openxmlformats.org/officeDocument/2006/relationships/slideLayout" Target="../slideLayouts/slideLayout3.xml"/><Relationship Id="rId2" Type="http://schemas.openxmlformats.org/officeDocument/2006/relationships/hyperlink" Target="https://youtu.be/U5PZsYmfEps"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3.xml"/><Relationship Id="rId2" Type="http://schemas.openxmlformats.org/officeDocument/2006/relationships/diagramData" Target="../diagrams/data3.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48.emf"/><Relationship Id="rId1" Type="http://schemas.openxmlformats.org/officeDocument/2006/relationships/slideLayout" Target="../slideLayouts/slideLayout3.xml"/><Relationship Id="rId2" Type="http://schemas.openxmlformats.org/officeDocument/2006/relationships/hyperlink" Target="https://youtu.be/b7CNtSmGLTE"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cu5sCNu9Hz4" TargetMode="External"/><Relationship Id="rId4" Type="http://schemas.openxmlformats.org/officeDocument/2006/relationships/image" Target="../media/image47.jpg"/><Relationship Id="rId1" Type="http://schemas.openxmlformats.org/officeDocument/2006/relationships/slideLayout" Target="../slideLayouts/slideLayout3.xml"/><Relationship Id="rId2" Type="http://schemas.openxmlformats.org/officeDocument/2006/relationships/image" Target="../media/image49.tiff"/></Relationships>
</file>

<file path=ppt/slides/_rels/slide14.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https://youtu.be/HNiIYStuXjo" TargetMode="External"/><Relationship Id="rId5" Type="http://schemas.openxmlformats.org/officeDocument/2006/relationships/image" Target="../media/image52.emf"/><Relationship Id="rId1" Type="http://schemas.openxmlformats.org/officeDocument/2006/relationships/slideLayout" Target="../slideLayouts/slideLayout3.xml"/><Relationship Id="rId2" Type="http://schemas.openxmlformats.org/officeDocument/2006/relationships/image" Target="../media/image50.pn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7" Type="http://schemas.openxmlformats.org/officeDocument/2006/relationships/image" Target="../media/image53.emf"/><Relationship Id="rId1" Type="http://schemas.openxmlformats.org/officeDocument/2006/relationships/slideLayout" Target="../slideLayouts/slideLayout3.xml"/><Relationship Id="rId2"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4" Type="http://schemas.openxmlformats.org/officeDocument/2006/relationships/image" Target="../media/image54.emf"/><Relationship Id="rId1" Type="http://schemas.openxmlformats.org/officeDocument/2006/relationships/slideLayout" Target="../slideLayouts/slideLayout3.xml"/><Relationship Id="rId2" Type="http://schemas.openxmlformats.org/officeDocument/2006/relationships/hyperlink" Target="https://youtu.be/ll1sUmX4OzY" TargetMode="Externa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3.xml"/><Relationship Id="rId2" Type="http://schemas.openxmlformats.org/officeDocument/2006/relationships/diagramData" Target="../diagrams/data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5.jpeg"/></Relationships>
</file>

<file path=ppt/slides/_rels/slide19.xml.rels><?xml version="1.0" encoding="UTF-8" standalone="yes"?>
<Relationships xmlns="http://schemas.openxmlformats.org/package/2006/relationships"><Relationship Id="rId3" Type="http://schemas.openxmlformats.org/officeDocument/2006/relationships/hyperlink" Target="https://youtu.be/cu5sCNu9Hz4" TargetMode="External"/><Relationship Id="rId4" Type="http://schemas.openxmlformats.org/officeDocument/2006/relationships/image" Target="../media/image52.emf"/><Relationship Id="rId1" Type="http://schemas.openxmlformats.org/officeDocument/2006/relationships/slideLayout" Target="../slideLayouts/slideLayout3.xml"/><Relationship Id="rId2" Type="http://schemas.openxmlformats.org/officeDocument/2006/relationships/image" Target="../media/image5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4" Type="http://schemas.openxmlformats.org/officeDocument/2006/relationships/diagramQuickStyle" Target="../diagrams/quickStyle6.xml"/><Relationship Id="rId5" Type="http://schemas.openxmlformats.org/officeDocument/2006/relationships/diagramColors" Target="../diagrams/colors6.xml"/><Relationship Id="rId6" Type="http://schemas.microsoft.com/office/2007/relationships/diagramDrawing" Target="../diagrams/drawing6.xml"/><Relationship Id="rId1" Type="http://schemas.openxmlformats.org/officeDocument/2006/relationships/slideLayout" Target="../slideLayouts/slideLayout3.xml"/><Relationship Id="rId2" Type="http://schemas.openxmlformats.org/officeDocument/2006/relationships/diagramData" Target="../diagrams/data6.xml"/></Relationships>
</file>

<file path=ppt/slides/_rels/slide21.xml.rels><?xml version="1.0" encoding="UTF-8" standalone="yes"?>
<Relationships xmlns="http://schemas.openxmlformats.org/package/2006/relationships"><Relationship Id="rId3" Type="http://schemas.openxmlformats.org/officeDocument/2006/relationships/image" Target="../media/image58.tiff"/><Relationship Id="rId4" Type="http://schemas.openxmlformats.org/officeDocument/2006/relationships/image" Target="../media/image59.tiff"/><Relationship Id="rId5" Type="http://schemas.openxmlformats.org/officeDocument/2006/relationships/hyperlink" Target="https://www.youtube.com/watch?v=FkkK5lTmBYQ" TargetMode="External"/><Relationship Id="rId6" Type="http://schemas.openxmlformats.org/officeDocument/2006/relationships/image" Target="../media/image47.jpg"/><Relationship Id="rId1" Type="http://schemas.openxmlformats.org/officeDocument/2006/relationships/slideLayout" Target="../slideLayouts/slideLayout3.xml"/><Relationship Id="rId2" Type="http://schemas.openxmlformats.org/officeDocument/2006/relationships/image" Target="../media/image57.tiff"/></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4" Type="http://schemas.openxmlformats.org/officeDocument/2006/relationships/diagramQuickStyle" Target="../diagrams/quickStyle7.xml"/><Relationship Id="rId5" Type="http://schemas.openxmlformats.org/officeDocument/2006/relationships/diagramColors" Target="../diagrams/colors7.xml"/><Relationship Id="rId6" Type="http://schemas.microsoft.com/office/2007/relationships/diagramDrawing" Target="../diagrams/drawing7.xml"/><Relationship Id="rId1" Type="http://schemas.openxmlformats.org/officeDocument/2006/relationships/slideLayout" Target="../slideLayouts/slideLayout3.xml"/><Relationship Id="rId2"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0.tif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hyperlink" Target="https://docs.google.com/forms/d/e/1FAIpQLSeeKrAr2iLn_EUKM_RmUOv2rVYZ8HB_6lTjZkaa81joYv4Q8Q/viewform?c=0&amp;w=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5.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3.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3.xml"/><Relationship Id="rId2"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6.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p:cNvSpPr txBox="1">
            <a:spLocks noGrp="1"/>
          </p:cNvSpPr>
          <p:nvPr>
            <p:ph type="title"/>
          </p:nvPr>
        </p:nvSpPr>
        <p:spPr>
          <a:xfrm>
            <a:off x="436041" y="4724439"/>
            <a:ext cx="5748279" cy="1015663"/>
          </a:xfrm>
          <a:prstGeom prst="rect">
            <a:avLst/>
          </a:prstGeom>
        </p:spPr>
        <p:txBody>
          <a:bodyPr vert="horz" wrap="square" lIns="0" tIns="0" rIns="0" bIns="0" rtlCol="0">
            <a:spAutoFit/>
          </a:bodyPr>
          <a:lstStyle/>
          <a:p>
            <a:pPr marL="12700">
              <a:lnSpc>
                <a:spcPct val="100000"/>
              </a:lnSpc>
            </a:pPr>
            <a:r>
              <a:rPr lang="en-US" sz="6600" b="1" spc="-5" dirty="0">
                <a:solidFill>
                  <a:srgbClr val="F7F1E6"/>
                </a:solidFill>
                <a:latin typeface="Century Gothic" charset="0"/>
                <a:ea typeface="Century Gothic" charset="0"/>
                <a:cs typeface="Century Gothic" charset="0"/>
              </a:rPr>
              <a:t>Bioc</a:t>
            </a:r>
            <a:r>
              <a:rPr lang="en-US" sz="6600" b="1" spc="-10" dirty="0">
                <a:solidFill>
                  <a:srgbClr val="F7F1E6"/>
                </a:solidFill>
                <a:latin typeface="Century Gothic" charset="0"/>
                <a:ea typeface="Century Gothic" charset="0"/>
                <a:cs typeface="Century Gothic" charset="0"/>
              </a:rPr>
              <a:t>h</a:t>
            </a:r>
            <a:r>
              <a:rPr lang="en-US" sz="6600" b="1" spc="-5" dirty="0">
                <a:solidFill>
                  <a:srgbClr val="F7F1E6"/>
                </a:solidFill>
                <a:latin typeface="Century Gothic" charset="0"/>
                <a:ea typeface="Century Gothic" charset="0"/>
                <a:cs typeface="Century Gothic" charset="0"/>
              </a:rPr>
              <a:t>emist</a:t>
            </a:r>
            <a:r>
              <a:rPr lang="en-US" sz="6600" b="1" spc="-10" dirty="0">
                <a:solidFill>
                  <a:srgbClr val="F7F1E6"/>
                </a:solidFill>
                <a:latin typeface="Century Gothic" charset="0"/>
                <a:ea typeface="Century Gothic" charset="0"/>
                <a:cs typeface="Century Gothic" charset="0"/>
              </a:rPr>
              <a:t>r</a:t>
            </a:r>
            <a:r>
              <a:rPr lang="en-US" sz="6600" b="1" spc="-5" dirty="0">
                <a:solidFill>
                  <a:srgbClr val="F7F1E6"/>
                </a:solidFill>
                <a:latin typeface="Century Gothic" charset="0"/>
                <a:ea typeface="Century Gothic" charset="0"/>
                <a:cs typeface="Century Gothic" charset="0"/>
              </a:rPr>
              <a:t>y</a:t>
            </a:r>
            <a:endParaRPr lang="en-US" sz="6600" b="1" dirty="0">
              <a:solidFill>
                <a:srgbClr val="F7F1E6"/>
              </a:solidFill>
              <a:latin typeface="Century Gothic" charset="0"/>
              <a:ea typeface="Century Gothic" charset="0"/>
              <a:cs typeface="Century Gothic" charset="0"/>
            </a:endParaRPr>
          </a:p>
        </p:txBody>
      </p:sp>
      <p:sp>
        <p:nvSpPr>
          <p:cNvPr id="4" name="object 11"/>
          <p:cNvSpPr txBox="1"/>
          <p:nvPr/>
        </p:nvSpPr>
        <p:spPr>
          <a:xfrm>
            <a:off x="736292" y="5622440"/>
            <a:ext cx="8475947" cy="1231106"/>
          </a:xfrm>
          <a:prstGeom prst="rect">
            <a:avLst/>
          </a:prstGeom>
        </p:spPr>
        <p:txBody>
          <a:bodyPr vert="horz" wrap="square" lIns="0" tIns="0" rIns="0" bIns="0" rtlCol="0">
            <a:spAutoFit/>
          </a:bodyPr>
          <a:lstStyle/>
          <a:p>
            <a:pPr marL="348615">
              <a:lnSpc>
                <a:spcPct val="100000"/>
              </a:lnSpc>
            </a:pPr>
            <a:r>
              <a:rPr lang="en-US" sz="4000" i="1" dirty="0">
                <a:solidFill>
                  <a:srgbClr val="599894"/>
                </a:solidFill>
                <a:latin typeface="Century Gothic"/>
                <a:cs typeface="Century Gothic"/>
              </a:rPr>
              <a:t>General mechanisms</a:t>
            </a:r>
          </a:p>
          <a:p>
            <a:pPr marL="348615">
              <a:lnSpc>
                <a:spcPct val="100000"/>
              </a:lnSpc>
            </a:pPr>
            <a:r>
              <a:rPr lang="en-US" sz="4000" i="1" dirty="0">
                <a:solidFill>
                  <a:srgbClr val="599894"/>
                </a:solidFill>
                <a:latin typeface="Century Gothic"/>
                <a:cs typeface="Century Gothic"/>
              </a:rPr>
              <a:t>of hormone actions</a:t>
            </a:r>
            <a:endParaRPr sz="4000" i="1" dirty="0">
              <a:solidFill>
                <a:srgbClr val="599894"/>
              </a:solidFill>
              <a:latin typeface="Century Gothic"/>
              <a:cs typeface="Century Gothic"/>
            </a:endParaRPr>
          </a:p>
        </p:txBody>
      </p:sp>
      <p:sp>
        <p:nvSpPr>
          <p:cNvPr id="5" name="TextBox 8">
            <a:hlinkClick r:id="rId2"/>
          </p:cNvPr>
          <p:cNvSpPr txBox="1"/>
          <p:nvPr/>
        </p:nvSpPr>
        <p:spPr>
          <a:xfrm>
            <a:off x="7470069" y="5085725"/>
            <a:ext cx="140817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i="1" dirty="0">
                <a:solidFill>
                  <a:srgbClr val="4B8180"/>
                </a:solidFill>
                <a:latin typeface="Century Gothic" charset="0"/>
                <a:ea typeface="Century Gothic" charset="0"/>
                <a:cs typeface="Century Gothic" charset="0"/>
                <a:hlinkClick r:id="rId2"/>
              </a:rPr>
              <a:t>Editing file</a:t>
            </a:r>
            <a:endParaRPr lang="en-US" i="1" dirty="0">
              <a:solidFill>
                <a:srgbClr val="4B8180"/>
              </a:solidFill>
              <a:latin typeface="Century Gothic" charset="0"/>
              <a:ea typeface="Century Gothic" charset="0"/>
              <a:cs typeface="Century Gothic" charset="0"/>
            </a:endParaRP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rot="20707423">
            <a:off x="7453662" y="3793164"/>
            <a:ext cx="1459345" cy="1248895"/>
          </a:xfrm>
          <a:prstGeom prst="rect">
            <a:avLst/>
          </a:prstGeom>
        </p:spPr>
      </p:pic>
      <p:sp>
        <p:nvSpPr>
          <p:cNvPr id="7" name="TextBox 6"/>
          <p:cNvSpPr txBox="1"/>
          <p:nvPr/>
        </p:nvSpPr>
        <p:spPr>
          <a:xfrm>
            <a:off x="6632555" y="5964779"/>
            <a:ext cx="2879935" cy="646331"/>
          </a:xfrm>
          <a:prstGeom prst="rect">
            <a:avLst/>
          </a:prstGeom>
          <a:noFill/>
          <a:ln w="28575">
            <a:solidFill>
              <a:schemeClr val="bg1"/>
            </a:solidFill>
            <a:prstDash val="dash"/>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b="1" dirty="0">
                <a:solidFill>
                  <a:srgbClr val="00ADA8"/>
                </a:solidFill>
                <a:latin typeface="Century Gothic" panose="020B0502020202020204" pitchFamily="34" charset="0"/>
              </a:rPr>
              <a:t>The best project you will ever work on is YOU</a:t>
            </a:r>
          </a:p>
        </p:txBody>
      </p:sp>
    </p:spTree>
    <p:extLst>
      <p:ext uri="{BB962C8B-B14F-4D97-AF65-F5344CB8AC3E}">
        <p14:creationId xmlns:p14="http://schemas.microsoft.com/office/powerpoint/2010/main" val="88315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85930" y="776154"/>
            <a:ext cx="1506070" cy="1506070"/>
          </a:xfrm>
          <a:prstGeom prst="rect">
            <a:avLst/>
          </a:prstGeom>
        </p:spPr>
      </p:pic>
      <p:pic>
        <p:nvPicPr>
          <p:cNvPr id="2" name="Picture 1" descr="1.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293440" y="2356432"/>
            <a:ext cx="5816497" cy="2819490"/>
          </a:xfrm>
          <a:prstGeom prst="rect">
            <a:avLst/>
          </a:prstGeom>
        </p:spPr>
      </p:pic>
      <p:sp>
        <p:nvSpPr>
          <p:cNvPr id="5" name="TextBox 4"/>
          <p:cNvSpPr txBox="1"/>
          <p:nvPr/>
        </p:nvSpPr>
        <p:spPr>
          <a:xfrm>
            <a:off x="205064" y="0"/>
            <a:ext cx="11206648"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Dr. </a:t>
            </a:r>
            <a:r>
              <a:rPr lang="en-US" sz="4000" dirty="0" err="1">
                <a:solidFill>
                  <a:srgbClr val="4C8180"/>
                </a:solidFill>
                <a:latin typeface="+mj-lt"/>
                <a:ea typeface="Century Gothic" charset="0"/>
                <a:cs typeface="Century Gothic" charset="0"/>
              </a:rPr>
              <a:t>Sumbul’s</a:t>
            </a:r>
            <a:r>
              <a:rPr lang="en-US" sz="4000" dirty="0">
                <a:solidFill>
                  <a:srgbClr val="4C8180"/>
                </a:solidFill>
                <a:latin typeface="+mj-lt"/>
                <a:ea typeface="Century Gothic" charset="0"/>
                <a:cs typeface="Century Gothic" charset="0"/>
              </a:rPr>
              <a:t> explanation of the picture</a:t>
            </a:r>
          </a:p>
        </p:txBody>
      </p:sp>
      <p:sp>
        <p:nvSpPr>
          <p:cNvPr id="6" name="TextBox 5"/>
          <p:cNvSpPr txBox="1"/>
          <p:nvPr/>
        </p:nvSpPr>
        <p:spPr>
          <a:xfrm>
            <a:off x="3171886" y="1565573"/>
            <a:ext cx="7514043" cy="4401205"/>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rtl="1" fontAlgn="base">
              <a:spcBef>
                <a:spcPct val="0"/>
              </a:spcBef>
              <a:spcAft>
                <a:spcPct val="0"/>
              </a:spcAft>
            </a:pPr>
            <a:r>
              <a:rPr lang="en-US" sz="2000" dirty="0">
                <a:solidFill>
                  <a:schemeClr val="bg1">
                    <a:lumMod val="50000"/>
                  </a:schemeClr>
                </a:solidFill>
              </a:rPr>
              <a:t>Follow the image </a:t>
            </a:r>
            <a:r>
              <a:rPr lang="en-US" sz="2000" dirty="0">
                <a:solidFill>
                  <a:schemeClr val="bg1">
                    <a:lumMod val="50000"/>
                  </a:schemeClr>
                </a:solidFill>
                <a:sym typeface="Wingdings"/>
              </a:rPr>
              <a:t> </a:t>
            </a:r>
            <a:endParaRPr lang="en-US" sz="2000" dirty="0">
              <a:solidFill>
                <a:schemeClr val="bg1">
                  <a:lumMod val="50000"/>
                </a:schemeClr>
              </a:solidFill>
            </a:endParaRPr>
          </a:p>
          <a:p>
            <a:pPr fontAlgn="base">
              <a:spcBef>
                <a:spcPct val="0"/>
              </a:spcBef>
              <a:spcAft>
                <a:spcPct val="0"/>
              </a:spcAft>
            </a:pPr>
            <a:r>
              <a:rPr lang="en-US" sz="2000" dirty="0">
                <a:solidFill>
                  <a:srgbClr val="008F00"/>
                </a:solidFill>
              </a:rPr>
              <a:t>1</a:t>
            </a:r>
            <a:r>
              <a:rPr lang="en-US" sz="2000" dirty="0" smtClean="0">
                <a:solidFill>
                  <a:srgbClr val="008F00"/>
                </a:solidFill>
              </a:rPr>
              <a:t>) You </a:t>
            </a:r>
            <a:r>
              <a:rPr lang="en-US" sz="2000" dirty="0">
                <a:solidFill>
                  <a:srgbClr val="008F00"/>
                </a:solidFill>
              </a:rPr>
              <a:t>have your steroid hormone, because it’s lipophilic it can cross the plasma membrane and comes into the cytosol.</a:t>
            </a:r>
          </a:p>
          <a:p>
            <a:pPr fontAlgn="base">
              <a:spcBef>
                <a:spcPct val="0"/>
              </a:spcBef>
              <a:spcAft>
                <a:spcPct val="0"/>
              </a:spcAft>
            </a:pPr>
            <a:r>
              <a:rPr lang="en-US" sz="2000" dirty="0" smtClean="0">
                <a:solidFill>
                  <a:srgbClr val="008F00"/>
                </a:solidFill>
              </a:rPr>
              <a:t>2 )</a:t>
            </a:r>
            <a:r>
              <a:rPr lang="en-US" sz="2000" dirty="0">
                <a:solidFill>
                  <a:srgbClr val="008F00"/>
                </a:solidFill>
              </a:rPr>
              <a:t>In the cytosol, it binds to its receptor.</a:t>
            </a:r>
          </a:p>
          <a:p>
            <a:pPr fontAlgn="base">
              <a:spcBef>
                <a:spcPct val="0"/>
              </a:spcBef>
              <a:spcAft>
                <a:spcPct val="0"/>
              </a:spcAft>
            </a:pPr>
            <a:r>
              <a:rPr lang="en-US" sz="2000" dirty="0">
                <a:solidFill>
                  <a:srgbClr val="008F00"/>
                </a:solidFill>
              </a:rPr>
              <a:t>3</a:t>
            </a:r>
            <a:r>
              <a:rPr lang="en-US" sz="2000" dirty="0" smtClean="0">
                <a:solidFill>
                  <a:srgbClr val="008F00"/>
                </a:solidFill>
              </a:rPr>
              <a:t>) When </a:t>
            </a:r>
            <a:r>
              <a:rPr lang="en-US" sz="2000" dirty="0">
                <a:solidFill>
                  <a:srgbClr val="008F00"/>
                </a:solidFill>
              </a:rPr>
              <a:t>it binds to the receptor, it becomes active and forms the steroid hormone-receptor complex which is the mediator here instead of a 2nd messenger. </a:t>
            </a:r>
          </a:p>
          <a:p>
            <a:pPr fontAlgn="base">
              <a:spcBef>
                <a:spcPct val="0"/>
              </a:spcBef>
              <a:spcAft>
                <a:spcPct val="0"/>
              </a:spcAft>
            </a:pPr>
            <a:r>
              <a:rPr lang="en-US" sz="2000" dirty="0">
                <a:solidFill>
                  <a:srgbClr val="008F00"/>
                </a:solidFill>
              </a:rPr>
              <a:t>4</a:t>
            </a:r>
            <a:r>
              <a:rPr lang="en-US" sz="2000" dirty="0" smtClean="0">
                <a:solidFill>
                  <a:srgbClr val="008F00"/>
                </a:solidFill>
              </a:rPr>
              <a:t>) The </a:t>
            </a:r>
            <a:r>
              <a:rPr lang="en-US" sz="2000" dirty="0">
                <a:solidFill>
                  <a:srgbClr val="008F00"/>
                </a:solidFill>
              </a:rPr>
              <a:t>steroid hormone-receptor complex goes inside the nucleus.</a:t>
            </a:r>
          </a:p>
          <a:p>
            <a:pPr fontAlgn="base">
              <a:spcBef>
                <a:spcPct val="0"/>
              </a:spcBef>
              <a:spcAft>
                <a:spcPct val="0"/>
              </a:spcAft>
            </a:pPr>
            <a:r>
              <a:rPr lang="en-US" sz="2000" dirty="0">
                <a:solidFill>
                  <a:srgbClr val="008F00"/>
                </a:solidFill>
              </a:rPr>
              <a:t>5</a:t>
            </a:r>
            <a:r>
              <a:rPr lang="en-US" sz="2000" dirty="0" smtClean="0">
                <a:solidFill>
                  <a:srgbClr val="008F00"/>
                </a:solidFill>
              </a:rPr>
              <a:t>) In </a:t>
            </a:r>
            <a:r>
              <a:rPr lang="en-US" sz="2000" dirty="0">
                <a:solidFill>
                  <a:srgbClr val="008F00"/>
                </a:solidFill>
              </a:rPr>
              <a:t>the nucleus, it binds to a sequence in the DNA called hormone receptor element (HRE) which is present in the promoter region of the genes.</a:t>
            </a:r>
          </a:p>
          <a:p>
            <a:pPr fontAlgn="base">
              <a:spcBef>
                <a:spcPct val="0"/>
              </a:spcBef>
              <a:spcAft>
                <a:spcPct val="0"/>
              </a:spcAft>
            </a:pPr>
            <a:r>
              <a:rPr lang="en-US" sz="2000" dirty="0">
                <a:solidFill>
                  <a:srgbClr val="008F00"/>
                </a:solidFill>
              </a:rPr>
              <a:t>6</a:t>
            </a:r>
            <a:r>
              <a:rPr lang="en-US" sz="2000" dirty="0" smtClean="0">
                <a:solidFill>
                  <a:srgbClr val="008F00"/>
                </a:solidFill>
              </a:rPr>
              <a:t>) After </a:t>
            </a:r>
            <a:r>
              <a:rPr lang="en-US" sz="2000" dirty="0">
                <a:solidFill>
                  <a:srgbClr val="008F00"/>
                </a:solidFill>
              </a:rPr>
              <a:t>binding to HRE it increases gene transcription of that gene leading to increase synthesis of proteins (whatever protein that gene was coding for) </a:t>
            </a:r>
          </a:p>
        </p:txBody>
      </p:sp>
      <p:sp>
        <p:nvSpPr>
          <p:cNvPr id="3" name="TextBox 2"/>
          <p:cNvSpPr txBox="1"/>
          <p:nvPr/>
        </p:nvSpPr>
        <p:spPr>
          <a:xfrm>
            <a:off x="1694075" y="1380907"/>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rgbClr val="00B050"/>
                </a:solidFill>
              </a:rPr>
              <a:t>1</a:t>
            </a:r>
          </a:p>
        </p:txBody>
      </p:sp>
      <p:sp>
        <p:nvSpPr>
          <p:cNvPr id="7" name="TextBox 6"/>
          <p:cNvSpPr txBox="1"/>
          <p:nvPr/>
        </p:nvSpPr>
        <p:spPr>
          <a:xfrm>
            <a:off x="1993014" y="2282224"/>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2</a:t>
            </a:r>
            <a:endParaRPr lang="en-US" dirty="0">
              <a:solidFill>
                <a:srgbClr val="00B050"/>
              </a:solidFill>
            </a:endParaRPr>
          </a:p>
        </p:txBody>
      </p:sp>
      <p:sp>
        <p:nvSpPr>
          <p:cNvPr id="8" name="TextBox 7"/>
          <p:cNvSpPr txBox="1"/>
          <p:nvPr/>
        </p:nvSpPr>
        <p:spPr>
          <a:xfrm>
            <a:off x="1993014" y="2862461"/>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rgbClr val="00B050"/>
                </a:solidFill>
              </a:rPr>
              <a:t>3</a:t>
            </a:r>
          </a:p>
        </p:txBody>
      </p:sp>
      <p:sp>
        <p:nvSpPr>
          <p:cNvPr id="9" name="TextBox 8"/>
          <p:cNvSpPr txBox="1"/>
          <p:nvPr/>
        </p:nvSpPr>
        <p:spPr>
          <a:xfrm>
            <a:off x="1694075" y="3442698"/>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4</a:t>
            </a:r>
            <a:endParaRPr lang="en-US" dirty="0">
              <a:solidFill>
                <a:srgbClr val="00B050"/>
              </a:solidFill>
            </a:endParaRPr>
          </a:p>
        </p:txBody>
      </p:sp>
      <p:sp>
        <p:nvSpPr>
          <p:cNvPr id="10" name="TextBox 9"/>
          <p:cNvSpPr txBox="1"/>
          <p:nvPr/>
        </p:nvSpPr>
        <p:spPr>
          <a:xfrm>
            <a:off x="2291953" y="3954286"/>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5</a:t>
            </a:r>
            <a:endParaRPr lang="en-US" dirty="0">
              <a:solidFill>
                <a:srgbClr val="00B050"/>
              </a:solidFill>
            </a:endParaRPr>
          </a:p>
        </p:txBody>
      </p:sp>
      <p:sp>
        <p:nvSpPr>
          <p:cNvPr id="11" name="TextBox 10"/>
          <p:cNvSpPr txBox="1"/>
          <p:nvPr/>
        </p:nvSpPr>
        <p:spPr>
          <a:xfrm>
            <a:off x="2142483" y="5805172"/>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6</a:t>
            </a:r>
            <a:endParaRPr lang="en-US" dirty="0">
              <a:solidFill>
                <a:srgbClr val="00B050"/>
              </a:solidFill>
            </a:endParaRPr>
          </a:p>
        </p:txBody>
      </p:sp>
      <p:sp>
        <p:nvSpPr>
          <p:cNvPr id="14" name="TextBox 13">
            <a:hlinkClick r:id="rId2"/>
          </p:cNvPr>
          <p:cNvSpPr txBox="1"/>
          <p:nvPr/>
        </p:nvSpPr>
        <p:spPr>
          <a:xfrm>
            <a:off x="10748683" y="526378"/>
            <a:ext cx="1380564" cy="584775"/>
          </a:xfrm>
          <a:prstGeom prst="rect">
            <a:avLst/>
          </a:prstGeom>
          <a:noFill/>
        </p:spPr>
        <p:txBody>
          <a:bodyPr wrap="square" rtlCol="0">
            <a:spAutoFit/>
          </a:bodyPr>
          <a:lstStyle/>
          <a:p>
            <a:pPr marL="0" algn="ctr" defTabSz="914400" rtl="1" eaLnBrk="1" latinLnBrk="0" hangingPunct="1"/>
            <a:r>
              <a:rPr lang="ar-SA" sz="1600" b="1" dirty="0" smtClean="0">
                <a:solidFill>
                  <a:srgbClr val="30AAB1"/>
                </a:solidFill>
              </a:rPr>
              <a:t>شرحنا لكم </a:t>
            </a:r>
            <a:r>
              <a:rPr lang="ar-SA" sz="1600" b="1" dirty="0" err="1" smtClean="0">
                <a:solidFill>
                  <a:srgbClr val="30AAB1"/>
                </a:solidFill>
              </a:rPr>
              <a:t>الباثواي</a:t>
            </a:r>
            <a:r>
              <a:rPr lang="ar-SA" sz="1600" b="1" dirty="0" smtClean="0">
                <a:solidFill>
                  <a:srgbClr val="30AAB1"/>
                </a:solidFill>
              </a:rPr>
              <a:t> هنا</a:t>
            </a:r>
            <a:endParaRPr lang="en-US" sz="1600" b="1" dirty="0">
              <a:solidFill>
                <a:srgbClr val="30AAB1"/>
              </a:solidFill>
            </a:endParaRPr>
          </a:p>
        </p:txBody>
      </p:sp>
    </p:spTree>
    <p:extLst>
      <p:ext uri="{BB962C8B-B14F-4D97-AF65-F5344CB8AC3E}">
        <p14:creationId xmlns:p14="http://schemas.microsoft.com/office/powerpoint/2010/main" val="262728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008368002"/>
              </p:ext>
            </p:extLst>
          </p:nvPr>
        </p:nvGraphicFramePr>
        <p:xfrm>
          <a:off x="272954" y="846863"/>
          <a:ext cx="11705685" cy="55722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8759"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Classification of Hormones by Mechanism of Action </a:t>
            </a:r>
            <a:r>
              <a:rPr lang="en-US" sz="1400" b="1" i="1" dirty="0">
                <a:solidFill>
                  <a:srgbClr val="00ADA8"/>
                </a:solidFill>
                <a:latin typeface="Century Gothic" panose="020B0502020202020204" pitchFamily="34" charset="0"/>
              </a:rPr>
              <a:t>continued </a:t>
            </a:r>
            <a:r>
              <a:rPr lang="mr-IN" sz="1400" b="1" i="1" dirty="0">
                <a:solidFill>
                  <a:srgbClr val="00ADA8"/>
                </a:solidFill>
                <a:latin typeface="Century Gothic" panose="020B0502020202020204" pitchFamily="34" charset="0"/>
              </a:rPr>
              <a:t>…</a:t>
            </a:r>
            <a:endParaRPr lang="en-US" sz="4000" dirty="0">
              <a:solidFill>
                <a:srgbClr val="4C8180"/>
              </a:solidFill>
              <a:latin typeface="+mj-lt"/>
              <a:ea typeface="Century Gothic" charset="0"/>
              <a:cs typeface="Century Gothic" charset="0"/>
            </a:endParaRPr>
          </a:p>
        </p:txBody>
      </p:sp>
      <p:sp>
        <p:nvSpPr>
          <p:cNvPr id="6" name="TextBox 5"/>
          <p:cNvSpPr txBox="1"/>
          <p:nvPr/>
        </p:nvSpPr>
        <p:spPr>
          <a:xfrm>
            <a:off x="58759" y="737431"/>
            <a:ext cx="4033331" cy="923330"/>
          </a:xfrm>
          <a:prstGeom prst="rect">
            <a:avLst/>
          </a:prstGeom>
          <a:noFill/>
          <a:ln>
            <a:noFill/>
          </a:ln>
        </p:spPr>
        <p:txBody>
          <a:bodyPr wrap="square" rtlCol="0">
            <a:spAutoFit/>
          </a:bodyPr>
          <a:lstStyle/>
          <a:p>
            <a:r>
              <a:rPr lang="en-US" dirty="0">
                <a:solidFill>
                  <a:srgbClr val="FF0000"/>
                </a:solidFill>
              </a:rPr>
              <a:t>You have to know the name of the hormone and the second messenger related to it</a:t>
            </a:r>
          </a:p>
        </p:txBody>
      </p:sp>
      <p:sp>
        <p:nvSpPr>
          <p:cNvPr id="8" name="TextBox 7">
            <a:extLst>
              <a:ext uri="{FF2B5EF4-FFF2-40B4-BE49-F238E27FC236}">
                <a16:creationId xmlns:a16="http://schemas.microsoft.com/office/drawing/2014/main" xmlns="" id="{CE4A9941-29D7-4542-A72E-A399AFE6381B}"/>
              </a:ext>
            </a:extLst>
          </p:cNvPr>
          <p:cNvSpPr txBox="1"/>
          <p:nvPr/>
        </p:nvSpPr>
        <p:spPr>
          <a:xfrm>
            <a:off x="9288496" y="4771984"/>
            <a:ext cx="2757200"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These hormones do not cross the cellular membrane, instead, they activate a 2nd messenger which works inside the cell</a:t>
            </a:r>
          </a:p>
        </p:txBody>
      </p:sp>
    </p:spTree>
    <p:extLst>
      <p:ext uri="{BB962C8B-B14F-4D97-AF65-F5344CB8AC3E}">
        <p14:creationId xmlns:p14="http://schemas.microsoft.com/office/powerpoint/2010/main" val="3743821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49474" y="1955180"/>
            <a:ext cx="1574338" cy="1574338"/>
          </a:xfrm>
          <a:prstGeom prst="rect">
            <a:avLst/>
          </a:prstGeom>
        </p:spPr>
      </p:pic>
      <p:sp>
        <p:nvSpPr>
          <p:cNvPr id="17" name="TextBox 16">
            <a:hlinkClick r:id="rId2"/>
          </p:cNvPr>
          <p:cNvSpPr txBox="1"/>
          <p:nvPr/>
        </p:nvSpPr>
        <p:spPr>
          <a:xfrm>
            <a:off x="9703261" y="1434352"/>
            <a:ext cx="1380564" cy="646331"/>
          </a:xfrm>
          <a:prstGeom prst="rect">
            <a:avLst/>
          </a:prstGeom>
          <a:noFill/>
        </p:spPr>
        <p:txBody>
          <a:bodyPr wrap="square" rtlCol="0">
            <a:spAutoFit/>
          </a:bodyPr>
          <a:lstStyle/>
          <a:p>
            <a:pPr marL="0" algn="ctr" defTabSz="914400" rtl="1" eaLnBrk="1" latinLnBrk="0" hangingPunct="1"/>
            <a:r>
              <a:rPr lang="ar-SA" b="1" dirty="0" smtClean="0">
                <a:solidFill>
                  <a:srgbClr val="30AAB1"/>
                </a:solidFill>
              </a:rPr>
              <a:t>شرحنا لكم </a:t>
            </a:r>
            <a:r>
              <a:rPr lang="ar-SA" b="1" dirty="0" err="1" smtClean="0">
                <a:solidFill>
                  <a:srgbClr val="30AAB1"/>
                </a:solidFill>
              </a:rPr>
              <a:t>الباثواي</a:t>
            </a:r>
            <a:r>
              <a:rPr lang="ar-SA" b="1" dirty="0" smtClean="0">
                <a:solidFill>
                  <a:srgbClr val="30AAB1"/>
                </a:solidFill>
              </a:rPr>
              <a:t> هنا</a:t>
            </a:r>
            <a:endParaRPr lang="en-US" b="1" dirty="0">
              <a:solidFill>
                <a:srgbClr val="30AAB1"/>
              </a:solidFill>
            </a:endParaRPr>
          </a:p>
        </p:txBody>
      </p:sp>
      <p:sp>
        <p:nvSpPr>
          <p:cNvPr id="7" name="TextBox 6"/>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Cascade for formation of cAMP by cell-surface hormones:</a:t>
            </a:r>
          </a:p>
        </p:txBody>
      </p:sp>
      <p:sp>
        <p:nvSpPr>
          <p:cNvPr id="2" name="Rectangle 1"/>
          <p:cNvSpPr/>
          <p:nvPr/>
        </p:nvSpPr>
        <p:spPr>
          <a:xfrm>
            <a:off x="3509699" y="1107393"/>
            <a:ext cx="5377664" cy="5324535"/>
          </a:xfrm>
          <a:prstGeom prst="rect">
            <a:avLst/>
          </a:prstGeom>
          <a:ln w="28575">
            <a:solidFill>
              <a:srgbClr val="30AAB1"/>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base">
              <a:spcBef>
                <a:spcPct val="0"/>
              </a:spcBef>
              <a:spcAft>
                <a:spcPct val="0"/>
              </a:spcAft>
            </a:pPr>
            <a:r>
              <a:rPr lang="en-US" sz="2000" dirty="0">
                <a:solidFill>
                  <a:srgbClr val="008F00"/>
                </a:solidFill>
              </a:rPr>
              <a:t>Dr. </a:t>
            </a:r>
            <a:r>
              <a:rPr lang="en-US" sz="2000" dirty="0" err="1">
                <a:solidFill>
                  <a:srgbClr val="008F00"/>
                </a:solidFill>
              </a:rPr>
              <a:t>Sumbul’s</a:t>
            </a:r>
            <a:r>
              <a:rPr lang="en-US" sz="2000" dirty="0">
                <a:solidFill>
                  <a:srgbClr val="008F00"/>
                </a:solidFill>
              </a:rPr>
              <a:t> explanation </a:t>
            </a:r>
            <a:r>
              <a:rPr lang="en-US" sz="2000" dirty="0">
                <a:solidFill>
                  <a:srgbClr val="008F00"/>
                </a:solidFill>
                <a:sym typeface="Wingdings"/>
              </a:rPr>
              <a:t>:</a:t>
            </a:r>
          </a:p>
          <a:p>
            <a:pPr fontAlgn="base">
              <a:spcBef>
                <a:spcPct val="0"/>
              </a:spcBef>
              <a:spcAft>
                <a:spcPct val="0"/>
              </a:spcAft>
            </a:pPr>
            <a:r>
              <a:rPr lang="en-US" sz="2000" dirty="0">
                <a:solidFill>
                  <a:srgbClr val="008F00"/>
                </a:solidFill>
                <a:sym typeface="Wingdings"/>
              </a:rPr>
              <a:t>The receptor is a G-protein coupled receptor.</a:t>
            </a:r>
          </a:p>
          <a:p>
            <a:pPr fontAlgn="base">
              <a:spcBef>
                <a:spcPct val="0"/>
              </a:spcBef>
              <a:spcAft>
                <a:spcPct val="0"/>
              </a:spcAft>
            </a:pPr>
            <a:r>
              <a:rPr lang="en-US" sz="2000" dirty="0">
                <a:solidFill>
                  <a:srgbClr val="008F00"/>
                </a:solidFill>
                <a:sym typeface="Wingdings"/>
              </a:rPr>
              <a:t>G-protein has 3 subunits: alpha, beta and gamma which are bond together.</a:t>
            </a:r>
          </a:p>
          <a:p>
            <a:pPr fontAlgn="base">
              <a:spcBef>
                <a:spcPct val="0"/>
              </a:spcBef>
              <a:spcAft>
                <a:spcPct val="0"/>
              </a:spcAft>
            </a:pPr>
            <a:r>
              <a:rPr lang="en-US" sz="2000" dirty="0">
                <a:solidFill>
                  <a:srgbClr val="008F00"/>
                </a:solidFill>
                <a:sym typeface="Wingdings"/>
              </a:rPr>
              <a:t>Alpha has a site where GDP is bound, if GDP is present alpha is attached to beta and gamma. But if it’s replaced by GTP (by the action of a hormone), beta and gamma detach from alpha making it free and active which has a catalytic activity which then activates further molecules and proteins.</a:t>
            </a:r>
          </a:p>
          <a:p>
            <a:pPr fontAlgn="base">
              <a:spcBef>
                <a:spcPct val="0"/>
              </a:spcBef>
              <a:spcAft>
                <a:spcPct val="0"/>
              </a:spcAft>
            </a:pPr>
            <a:r>
              <a:rPr lang="en-US" sz="2000" dirty="0">
                <a:solidFill>
                  <a:srgbClr val="008F00"/>
                </a:solidFill>
                <a:sym typeface="Wingdings"/>
              </a:rPr>
              <a:t>One of the enzymes that it activates is adenylyl cyclase which is also present in the membrane. This enzyme catalysis the conversion of ATP to </a:t>
            </a:r>
            <a:r>
              <a:rPr lang="en-US" sz="2000" dirty="0" err="1">
                <a:solidFill>
                  <a:srgbClr val="008F00"/>
                </a:solidFill>
                <a:sym typeface="Wingdings"/>
              </a:rPr>
              <a:t>cAMP</a:t>
            </a:r>
            <a:r>
              <a:rPr lang="en-US" sz="2000" dirty="0">
                <a:solidFill>
                  <a:srgbClr val="008F00"/>
                </a:solidFill>
                <a:sym typeface="Wingdings"/>
              </a:rPr>
              <a:t>.</a:t>
            </a:r>
          </a:p>
          <a:p>
            <a:pPr fontAlgn="base">
              <a:spcBef>
                <a:spcPct val="0"/>
              </a:spcBef>
              <a:spcAft>
                <a:spcPct val="0"/>
              </a:spcAft>
            </a:pPr>
            <a:r>
              <a:rPr lang="en-US" sz="2000" dirty="0">
                <a:solidFill>
                  <a:srgbClr val="008F00"/>
                </a:solidFill>
                <a:sym typeface="Wingdings"/>
              </a:rPr>
              <a:t>So the first messenger was the hormone and the second messenger is </a:t>
            </a:r>
            <a:r>
              <a:rPr lang="en-US" sz="2000" dirty="0" err="1">
                <a:solidFill>
                  <a:srgbClr val="008F00"/>
                </a:solidFill>
                <a:sym typeface="Wingdings"/>
              </a:rPr>
              <a:t>cAMP</a:t>
            </a:r>
            <a:r>
              <a:rPr lang="en-US" sz="2000" dirty="0">
                <a:solidFill>
                  <a:srgbClr val="008F00"/>
                </a:solidFill>
                <a:sym typeface="Wingdings"/>
              </a:rPr>
              <a:t>.</a:t>
            </a:r>
            <a:endParaRPr lang="en-US" sz="2000" dirty="0">
              <a:solidFill>
                <a:srgbClr val="008F00"/>
              </a:solidFill>
            </a:endParaRPr>
          </a:p>
        </p:txBody>
      </p:sp>
      <p:pic>
        <p:nvPicPr>
          <p:cNvPr id="10" name="Picture 9"/>
          <p:cNvPicPr>
            <a:picLocks noChangeAspect="1"/>
          </p:cNvPicPr>
          <p:nvPr/>
        </p:nvPicPr>
        <p:blipFill>
          <a:blip r:embed="rId4"/>
          <a:stretch>
            <a:fillRect/>
          </a:stretch>
        </p:blipFill>
        <p:spPr>
          <a:xfrm>
            <a:off x="205063" y="770967"/>
            <a:ext cx="2986372" cy="5997388"/>
          </a:xfrm>
          <a:prstGeom prst="rect">
            <a:avLst/>
          </a:prstGeom>
        </p:spPr>
      </p:pic>
    </p:spTree>
    <p:extLst>
      <p:ext uri="{BB962C8B-B14F-4D97-AF65-F5344CB8AC3E}">
        <p14:creationId xmlns:p14="http://schemas.microsoft.com/office/powerpoint/2010/main" val="7636460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Actions of </a:t>
            </a:r>
            <a:r>
              <a:rPr lang="en-US" sz="4000" dirty="0" err="1">
                <a:solidFill>
                  <a:srgbClr val="4C8180"/>
                </a:solidFill>
                <a:latin typeface="+mj-lt"/>
                <a:ea typeface="Century Gothic" charset="0"/>
                <a:cs typeface="Century Gothic" charset="0"/>
              </a:rPr>
              <a:t>cAMP</a:t>
            </a:r>
            <a:endParaRPr lang="en-US" sz="4000" dirty="0">
              <a:solidFill>
                <a:srgbClr val="4C8180"/>
              </a:solidFill>
              <a:latin typeface="+mj-lt"/>
              <a:ea typeface="Century Gothic" charset="0"/>
              <a:cs typeface="Century Gothic" charset="0"/>
            </a:endParaRPr>
          </a:p>
        </p:txBody>
      </p:sp>
      <p:pic>
        <p:nvPicPr>
          <p:cNvPr id="16" name="Picture 15" descr="3.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958302" y="2082266"/>
            <a:ext cx="5585834" cy="3259106"/>
          </a:xfrm>
          <a:prstGeom prst="rect">
            <a:avLst/>
          </a:prstGeom>
        </p:spPr>
      </p:pic>
      <p:sp>
        <p:nvSpPr>
          <p:cNvPr id="2" name="Rectangle 1"/>
          <p:cNvSpPr/>
          <p:nvPr/>
        </p:nvSpPr>
        <p:spPr>
          <a:xfrm>
            <a:off x="4036527" y="1203439"/>
            <a:ext cx="5373494" cy="5016758"/>
          </a:xfrm>
          <a:prstGeom prst="rect">
            <a:avLst/>
          </a:prstGeom>
          <a:ln w="28575">
            <a:solidFill>
              <a:srgbClr val="30AAB1"/>
            </a:solidFill>
          </a:ln>
        </p:spPr>
        <p:style>
          <a:lnRef idx="2">
            <a:schemeClr val="accent6"/>
          </a:lnRef>
          <a:fillRef idx="1">
            <a:schemeClr val="lt1"/>
          </a:fillRef>
          <a:effectRef idx="0">
            <a:schemeClr val="accent6"/>
          </a:effectRef>
          <a:fontRef idx="minor">
            <a:schemeClr val="dk1"/>
          </a:fontRef>
        </p:style>
        <p:txBody>
          <a:bodyPr wrap="square">
            <a:spAutoFit/>
          </a:bodyPr>
          <a:lstStyle/>
          <a:p>
            <a:pPr fontAlgn="base">
              <a:spcBef>
                <a:spcPct val="0"/>
              </a:spcBef>
              <a:spcAft>
                <a:spcPct val="0"/>
              </a:spcAft>
            </a:pPr>
            <a:r>
              <a:rPr lang="en-US" sz="2000" dirty="0" err="1">
                <a:solidFill>
                  <a:srgbClr val="008F00"/>
                </a:solidFill>
              </a:rPr>
              <a:t>cAMP</a:t>
            </a:r>
            <a:r>
              <a:rPr lang="en-US" sz="2000" dirty="0">
                <a:solidFill>
                  <a:srgbClr val="008F00"/>
                </a:solidFill>
              </a:rPr>
              <a:t> activates protein kinase A.</a:t>
            </a:r>
          </a:p>
          <a:p>
            <a:pPr fontAlgn="base">
              <a:spcBef>
                <a:spcPct val="0"/>
              </a:spcBef>
              <a:spcAft>
                <a:spcPct val="0"/>
              </a:spcAft>
            </a:pPr>
            <a:r>
              <a:rPr lang="en-US" sz="2000" dirty="0">
                <a:solidFill>
                  <a:schemeClr val="bg1">
                    <a:lumMod val="65000"/>
                  </a:schemeClr>
                </a:solidFill>
              </a:rPr>
              <a:t>Again, follow the image </a:t>
            </a:r>
            <a:r>
              <a:rPr lang="en-US" sz="2000" dirty="0">
                <a:solidFill>
                  <a:schemeClr val="bg1">
                    <a:lumMod val="65000"/>
                  </a:schemeClr>
                </a:solidFill>
                <a:sym typeface="Wingdings"/>
              </a:rPr>
              <a:t>:</a:t>
            </a:r>
          </a:p>
          <a:p>
            <a:pPr fontAlgn="base">
              <a:spcBef>
                <a:spcPct val="0"/>
              </a:spcBef>
              <a:spcAft>
                <a:spcPct val="0"/>
              </a:spcAft>
            </a:pPr>
            <a:r>
              <a:rPr lang="en-US" sz="2000" dirty="0">
                <a:solidFill>
                  <a:srgbClr val="008F00"/>
                </a:solidFill>
                <a:sym typeface="Wingdings"/>
              </a:rPr>
              <a:t>Dr. </a:t>
            </a:r>
            <a:r>
              <a:rPr lang="en-US" sz="2000" dirty="0" err="1">
                <a:solidFill>
                  <a:srgbClr val="008F00"/>
                </a:solidFill>
                <a:sym typeface="Wingdings"/>
              </a:rPr>
              <a:t>Sumbul’s</a:t>
            </a:r>
            <a:r>
              <a:rPr lang="en-US" sz="2000" dirty="0">
                <a:solidFill>
                  <a:srgbClr val="008F00"/>
                </a:solidFill>
                <a:sym typeface="Wingdings"/>
              </a:rPr>
              <a:t> explanation:</a:t>
            </a:r>
          </a:p>
          <a:p>
            <a:pPr fontAlgn="base">
              <a:spcBef>
                <a:spcPct val="0"/>
              </a:spcBef>
              <a:spcAft>
                <a:spcPct val="0"/>
              </a:spcAft>
            </a:pPr>
            <a:r>
              <a:rPr lang="en-US" sz="2000" dirty="0">
                <a:solidFill>
                  <a:srgbClr val="008F00"/>
                </a:solidFill>
                <a:sym typeface="Wingdings"/>
              </a:rPr>
              <a:t>1)Protein kinase A has 2 regulatory subunits and 2 catalytic subunits. The regulatory subunits cover the active sites of the catalytic subunits.</a:t>
            </a:r>
          </a:p>
          <a:p>
            <a:pPr fontAlgn="base">
              <a:spcBef>
                <a:spcPct val="0"/>
              </a:spcBef>
              <a:spcAft>
                <a:spcPct val="0"/>
              </a:spcAft>
            </a:pPr>
            <a:r>
              <a:rPr lang="en-US" sz="2000" dirty="0">
                <a:solidFill>
                  <a:srgbClr val="008F00"/>
                </a:solidFill>
                <a:sym typeface="Wingdings"/>
              </a:rPr>
              <a:t>2)To make this enzyme active, you have to remover the regulatory subunit which can be done by </a:t>
            </a:r>
            <a:r>
              <a:rPr lang="en-US" sz="2000" dirty="0" err="1">
                <a:solidFill>
                  <a:srgbClr val="008F00"/>
                </a:solidFill>
                <a:sym typeface="Wingdings"/>
              </a:rPr>
              <a:t>cAMP</a:t>
            </a:r>
            <a:r>
              <a:rPr lang="en-US" sz="2000" dirty="0">
                <a:solidFill>
                  <a:srgbClr val="008F00"/>
                </a:solidFill>
                <a:sym typeface="Wingdings"/>
              </a:rPr>
              <a:t>.</a:t>
            </a:r>
          </a:p>
          <a:p>
            <a:pPr fontAlgn="base">
              <a:spcBef>
                <a:spcPct val="0"/>
              </a:spcBef>
              <a:spcAft>
                <a:spcPct val="0"/>
              </a:spcAft>
            </a:pPr>
            <a:r>
              <a:rPr lang="en-US" sz="2000" dirty="0">
                <a:solidFill>
                  <a:srgbClr val="008F00"/>
                </a:solidFill>
                <a:sym typeface="Wingdings"/>
              </a:rPr>
              <a:t>3)Active catalytic subunits bind to protein substrates and phosphorylate them.</a:t>
            </a:r>
          </a:p>
          <a:p>
            <a:pPr fontAlgn="base">
              <a:spcBef>
                <a:spcPct val="0"/>
              </a:spcBef>
              <a:spcAft>
                <a:spcPct val="0"/>
              </a:spcAft>
            </a:pPr>
            <a:r>
              <a:rPr lang="en-US" sz="2000" dirty="0">
                <a:solidFill>
                  <a:srgbClr val="008F00"/>
                </a:solidFill>
                <a:sym typeface="Wingdings"/>
              </a:rPr>
              <a:t>4)Phosphorylated proteins are translated to intracellular effect.</a:t>
            </a:r>
          </a:p>
          <a:p>
            <a:pPr fontAlgn="base">
              <a:spcBef>
                <a:spcPct val="0"/>
              </a:spcBef>
              <a:spcAft>
                <a:spcPct val="0"/>
              </a:spcAft>
            </a:pPr>
            <a:r>
              <a:rPr lang="en-US" sz="2000" dirty="0">
                <a:solidFill>
                  <a:srgbClr val="008F00"/>
                </a:solidFill>
                <a:sym typeface="Wingdings"/>
              </a:rPr>
              <a:t>5)Protein phosphatase is the enzyme that stops the intracellular effect if we don’t need it anymore by dephosphorylating the proteins.</a:t>
            </a:r>
            <a:endParaRPr lang="en-US" sz="2000" dirty="0">
              <a:solidFill>
                <a:srgbClr val="008F00"/>
              </a:solidFill>
            </a:endParaRPr>
          </a:p>
        </p:txBody>
      </p:sp>
      <p:sp>
        <p:nvSpPr>
          <p:cNvPr id="18" name="TextBox 17"/>
          <p:cNvSpPr txBox="1"/>
          <p:nvPr/>
        </p:nvSpPr>
        <p:spPr>
          <a:xfrm>
            <a:off x="3464168" y="1134327"/>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a:solidFill>
                  <a:srgbClr val="00B050"/>
                </a:solidFill>
              </a:rPr>
              <a:t>1</a:t>
            </a:r>
          </a:p>
        </p:txBody>
      </p:sp>
      <p:sp>
        <p:nvSpPr>
          <p:cNvPr id="19" name="TextBox 18"/>
          <p:cNvSpPr txBox="1"/>
          <p:nvPr/>
        </p:nvSpPr>
        <p:spPr>
          <a:xfrm>
            <a:off x="850013" y="2998692"/>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2</a:t>
            </a:r>
            <a:endParaRPr lang="en-US" dirty="0">
              <a:solidFill>
                <a:srgbClr val="00B050"/>
              </a:solidFill>
            </a:endParaRPr>
          </a:p>
        </p:txBody>
      </p:sp>
      <p:sp>
        <p:nvSpPr>
          <p:cNvPr id="20" name="TextBox 19"/>
          <p:cNvSpPr txBox="1"/>
          <p:nvPr/>
        </p:nvSpPr>
        <p:spPr>
          <a:xfrm>
            <a:off x="820659" y="3711818"/>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3</a:t>
            </a:r>
            <a:endParaRPr lang="en-US" dirty="0">
              <a:solidFill>
                <a:srgbClr val="00B050"/>
              </a:solidFill>
            </a:endParaRPr>
          </a:p>
        </p:txBody>
      </p:sp>
      <p:sp>
        <p:nvSpPr>
          <p:cNvPr id="21" name="TextBox 20"/>
          <p:cNvSpPr txBox="1"/>
          <p:nvPr/>
        </p:nvSpPr>
        <p:spPr>
          <a:xfrm>
            <a:off x="3464168" y="4269140"/>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4</a:t>
            </a:r>
            <a:endParaRPr lang="en-US" dirty="0">
              <a:solidFill>
                <a:srgbClr val="00B050"/>
              </a:solidFill>
            </a:endParaRPr>
          </a:p>
        </p:txBody>
      </p:sp>
      <p:sp>
        <p:nvSpPr>
          <p:cNvPr id="22" name="TextBox 21"/>
          <p:cNvSpPr txBox="1"/>
          <p:nvPr/>
        </p:nvSpPr>
        <p:spPr>
          <a:xfrm>
            <a:off x="3464168" y="4928645"/>
            <a:ext cx="338219"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a:solidFill>
                  <a:srgbClr val="00B050"/>
                </a:solidFill>
              </a:rPr>
              <a:t>5</a:t>
            </a:r>
            <a:endParaRPr lang="en-US" dirty="0">
              <a:solidFill>
                <a:srgbClr val="00B050"/>
              </a:solidFill>
            </a:endParaRPr>
          </a:p>
        </p:txBody>
      </p:sp>
      <p:pic>
        <p:nvPicPr>
          <p:cNvPr id="10" name="Picture 9">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9427" y="1793686"/>
            <a:ext cx="1574338" cy="1574338"/>
          </a:xfrm>
          <a:prstGeom prst="rect">
            <a:avLst/>
          </a:prstGeom>
        </p:spPr>
      </p:pic>
      <p:sp>
        <p:nvSpPr>
          <p:cNvPr id="11" name="TextBox 10">
            <a:hlinkClick r:id="rId3"/>
          </p:cNvPr>
          <p:cNvSpPr txBox="1"/>
          <p:nvPr/>
        </p:nvSpPr>
        <p:spPr>
          <a:xfrm>
            <a:off x="10223214" y="1362503"/>
            <a:ext cx="1380564" cy="646331"/>
          </a:xfrm>
          <a:prstGeom prst="rect">
            <a:avLst/>
          </a:prstGeom>
          <a:noFill/>
        </p:spPr>
        <p:txBody>
          <a:bodyPr wrap="square" rtlCol="0">
            <a:spAutoFit/>
          </a:bodyPr>
          <a:lstStyle/>
          <a:p>
            <a:pPr marL="0" algn="ctr" defTabSz="914400" rtl="1" eaLnBrk="1" latinLnBrk="0" hangingPunct="1"/>
            <a:r>
              <a:rPr lang="ar-SA" b="1" dirty="0" smtClean="0">
                <a:solidFill>
                  <a:srgbClr val="30AAB1"/>
                </a:solidFill>
              </a:rPr>
              <a:t>شرحنا لكم </a:t>
            </a:r>
            <a:r>
              <a:rPr lang="ar-SA" b="1" dirty="0" err="1" smtClean="0">
                <a:solidFill>
                  <a:srgbClr val="30AAB1"/>
                </a:solidFill>
              </a:rPr>
              <a:t>الباثواي</a:t>
            </a:r>
            <a:r>
              <a:rPr lang="ar-SA" b="1" dirty="0" smtClean="0">
                <a:solidFill>
                  <a:srgbClr val="30AAB1"/>
                </a:solidFill>
              </a:rPr>
              <a:t> هنا</a:t>
            </a:r>
            <a:endParaRPr lang="en-US" b="1" dirty="0">
              <a:solidFill>
                <a:srgbClr val="30AAB1"/>
              </a:solidFill>
            </a:endParaRPr>
          </a:p>
        </p:txBody>
      </p:sp>
    </p:spTree>
    <p:extLst>
      <p:ext uri="{BB962C8B-B14F-4D97-AF65-F5344CB8AC3E}">
        <p14:creationId xmlns:p14="http://schemas.microsoft.com/office/powerpoint/2010/main" val="2360981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a:grpSpLocks noChangeAspect="1"/>
          </p:cNvGrpSpPr>
          <p:nvPr/>
        </p:nvGrpSpPr>
        <p:grpSpPr>
          <a:xfrm>
            <a:off x="6505337" y="850212"/>
            <a:ext cx="3125633" cy="5639733"/>
            <a:chOff x="5562599" y="914400"/>
            <a:chExt cx="3429000" cy="6187114"/>
          </a:xfrm>
        </p:grpSpPr>
        <p:grpSp>
          <p:nvGrpSpPr>
            <p:cNvPr id="3" name="Group 2"/>
            <p:cNvGrpSpPr>
              <a:grpSpLocks noChangeAspect="1"/>
            </p:cNvGrpSpPr>
            <p:nvPr/>
          </p:nvGrpSpPr>
          <p:grpSpPr>
            <a:xfrm>
              <a:off x="5562600" y="914400"/>
              <a:ext cx="3417196" cy="3059996"/>
              <a:chOff x="4508500" y="1905000"/>
              <a:chExt cx="3644900" cy="3263900"/>
            </a:xfrm>
          </p:grpSpPr>
          <p:pic>
            <p:nvPicPr>
              <p:cNvPr id="5" name="Picture 4" descr="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699000" y="1714500"/>
                <a:ext cx="3263900" cy="3644900"/>
              </a:xfrm>
              <a:prstGeom prst="rect">
                <a:avLst/>
              </a:prstGeom>
            </p:spPr>
          </p:pic>
          <p:sp>
            <p:nvSpPr>
              <p:cNvPr id="6" name="TextBox 4"/>
              <p:cNvSpPr txBox="1">
                <a:spLocks noChangeArrowheads="1"/>
              </p:cNvSpPr>
              <p:nvPr/>
            </p:nvSpPr>
            <p:spPr bwMode="auto">
              <a:xfrm>
                <a:off x="5105400" y="2667000"/>
                <a:ext cx="350520" cy="523220"/>
              </a:xfrm>
              <a:prstGeom prst="rect">
                <a:avLst/>
              </a:prstGeom>
              <a:noFill/>
              <a:ln w="9525">
                <a:noFill/>
                <a:miter lim="800000"/>
                <a:headEnd/>
                <a:tailEnd/>
              </a:ln>
            </p:spPr>
            <p:txBody>
              <a:bodyPr wrap="square">
                <a:spAutoFit/>
              </a:bodyPr>
              <a:lstStyle/>
              <a:p>
                <a:r>
                  <a:rPr lang="az-Cyrl-AZ" sz="2600" b="1" dirty="0">
                    <a:solidFill>
                      <a:srgbClr val="C00000"/>
                    </a:solidFill>
                    <a:latin typeface="Constantia" pitchFamily="18" charset="0"/>
                  </a:rPr>
                  <a:t>Х</a:t>
                </a:r>
                <a:endParaRPr lang="en-US" sz="2600" b="1" dirty="0">
                  <a:solidFill>
                    <a:srgbClr val="C00000"/>
                  </a:solidFill>
                  <a:latin typeface="Constantia" pitchFamily="18" charset="0"/>
                </a:endParaRPr>
              </a:p>
            </p:txBody>
          </p:sp>
        </p:grpSp>
        <p:pic>
          <p:nvPicPr>
            <p:cNvPr id="4" name="Picture 3" descr="24.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745642" y="3855557"/>
              <a:ext cx="3062914" cy="3429000"/>
            </a:xfrm>
            <a:prstGeom prst="rect">
              <a:avLst/>
            </a:prstGeom>
          </p:spPr>
        </p:pic>
      </p:grpSp>
      <p:sp>
        <p:nvSpPr>
          <p:cNvPr id="8" name="TextBox 7"/>
          <p:cNvSpPr txBox="1"/>
          <p:nvPr/>
        </p:nvSpPr>
        <p:spPr>
          <a:xfrm>
            <a:off x="865345" y="1112687"/>
            <a:ext cx="4779264" cy="5370701"/>
          </a:xfrm>
          <a:prstGeom prst="rect">
            <a:avLst/>
          </a:prstGeom>
          <a:noFill/>
          <a:ln w="28575">
            <a:solidFill>
              <a:srgbClr val="7030A0"/>
            </a:solidFill>
          </a:ln>
        </p:spPr>
        <p:txBody>
          <a:bodyPr wrap="square" rtlCol="0">
            <a:spAutoFit/>
          </a:bodyPr>
          <a:lstStyle/>
          <a:p>
            <a:pPr marL="342900" indent="-342900">
              <a:buFont typeface="+mj-lt"/>
              <a:buAutoNum type="arabicPeriod"/>
            </a:pPr>
            <a:r>
              <a:rPr lang="en-US" dirty="0">
                <a:latin typeface="Calibri" charset="0"/>
                <a:ea typeface="Calibri" charset="0"/>
                <a:cs typeface="Calibri" charset="0"/>
              </a:rPr>
              <a:t>Release of hormone from its receptor</a:t>
            </a:r>
          </a:p>
          <a:p>
            <a:pPr marL="342900" indent="7938">
              <a:spcAft>
                <a:spcPts val="600"/>
              </a:spcAft>
            </a:pPr>
            <a:r>
              <a:rPr lang="en-US" dirty="0">
                <a:latin typeface="Calibri" charset="0"/>
                <a:ea typeface="Calibri" charset="0"/>
                <a:cs typeface="Calibri" charset="0"/>
              </a:rPr>
              <a:t>(unbound receptor) </a:t>
            </a:r>
            <a:r>
              <a:rPr lang="en-US" dirty="0">
                <a:solidFill>
                  <a:srgbClr val="008F00"/>
                </a:solidFill>
              </a:rPr>
              <a:t>after doing its job</a:t>
            </a:r>
          </a:p>
          <a:p>
            <a:pPr marL="6350" indent="7938"/>
            <a:r>
              <a:rPr lang="en-US" dirty="0">
                <a:latin typeface="Calibri" charset="0"/>
                <a:ea typeface="Calibri" charset="0"/>
                <a:cs typeface="Calibri" charset="0"/>
              </a:rPr>
              <a:t>2.  Dephosphorylation of protein </a:t>
            </a:r>
          </a:p>
          <a:p>
            <a:pPr marL="342900" indent="7938">
              <a:spcAft>
                <a:spcPts val="600"/>
              </a:spcAft>
            </a:pPr>
            <a:r>
              <a:rPr lang="en-US" dirty="0">
                <a:latin typeface="Calibri" charset="0"/>
                <a:ea typeface="Calibri" charset="0"/>
                <a:cs typeface="Calibri" charset="0"/>
              </a:rPr>
              <a:t>substrate by </a:t>
            </a:r>
            <a:r>
              <a:rPr lang="en-US" dirty="0">
                <a:solidFill>
                  <a:srgbClr val="FF0000"/>
                </a:solidFill>
                <a:latin typeface="Calibri" charset="0"/>
                <a:ea typeface="Calibri" charset="0"/>
                <a:cs typeface="Calibri" charset="0"/>
              </a:rPr>
              <a:t>phosphatase</a:t>
            </a:r>
          </a:p>
          <a:p>
            <a:pPr marL="342900" indent="-342900"/>
            <a:r>
              <a:rPr lang="en-US" dirty="0">
                <a:latin typeface="Calibri" charset="0"/>
                <a:ea typeface="Calibri" charset="0"/>
                <a:cs typeface="Calibri" charset="0"/>
              </a:rPr>
              <a:t>3. Degradation of cAMP into AMP </a:t>
            </a:r>
          </a:p>
          <a:p>
            <a:pPr marL="342900" indent="7938">
              <a:spcAft>
                <a:spcPts val="600"/>
              </a:spcAft>
            </a:pPr>
            <a:r>
              <a:rPr lang="en-US" dirty="0">
                <a:latin typeface="Calibri" charset="0"/>
                <a:ea typeface="Calibri" charset="0"/>
                <a:cs typeface="Calibri" charset="0"/>
              </a:rPr>
              <a:t>by </a:t>
            </a:r>
            <a:r>
              <a:rPr lang="en-US" dirty="0">
                <a:solidFill>
                  <a:srgbClr val="FF0000"/>
                </a:solidFill>
                <a:latin typeface="Calibri" charset="0"/>
                <a:ea typeface="Calibri" charset="0"/>
                <a:cs typeface="Calibri" charset="0"/>
              </a:rPr>
              <a:t>phosphodiesteras</a:t>
            </a:r>
          </a:p>
          <a:p>
            <a:pPr marL="6350"/>
            <a:r>
              <a:rPr lang="en-US" dirty="0">
                <a:latin typeface="Calibri" charset="0"/>
                <a:ea typeface="Calibri" charset="0"/>
                <a:cs typeface="Calibri" charset="0"/>
              </a:rPr>
              <a:t>4. Inactivation of protein kinase A </a:t>
            </a:r>
          </a:p>
          <a:p>
            <a:pPr marL="168275" indent="120650">
              <a:spcAft>
                <a:spcPts val="600"/>
              </a:spcAft>
            </a:pPr>
            <a:r>
              <a:rPr lang="en-US" dirty="0">
                <a:latin typeface="Calibri" charset="0"/>
                <a:ea typeface="Calibri" charset="0"/>
                <a:cs typeface="Calibri" charset="0"/>
              </a:rPr>
              <a:t>by a </a:t>
            </a:r>
            <a:r>
              <a:rPr lang="en-US" dirty="0">
                <a:solidFill>
                  <a:srgbClr val="FF0000"/>
                </a:solidFill>
                <a:latin typeface="Calibri" charset="0"/>
                <a:ea typeface="Calibri" charset="0"/>
                <a:cs typeface="Calibri" charset="0"/>
              </a:rPr>
              <a:t>decrease of </a:t>
            </a:r>
            <a:r>
              <a:rPr lang="en-US" dirty="0" err="1">
                <a:solidFill>
                  <a:srgbClr val="FF0000"/>
                </a:solidFill>
                <a:latin typeface="Calibri" charset="0"/>
                <a:ea typeface="Calibri" charset="0"/>
                <a:cs typeface="Calibri" charset="0"/>
              </a:rPr>
              <a:t>cAMP</a:t>
            </a:r>
            <a:r>
              <a:rPr lang="en-US" dirty="0">
                <a:solidFill>
                  <a:srgbClr val="FF0000"/>
                </a:solidFill>
                <a:latin typeface="Calibri" charset="0"/>
                <a:ea typeface="Calibri" charset="0"/>
                <a:cs typeface="Calibri" charset="0"/>
              </a:rPr>
              <a:t> </a:t>
            </a:r>
            <a:endParaRPr lang="en-US" dirty="0" smtClean="0">
              <a:solidFill>
                <a:srgbClr val="FF0000"/>
              </a:solidFill>
              <a:latin typeface="Calibri" charset="0"/>
              <a:ea typeface="Calibri" charset="0"/>
              <a:cs typeface="Calibri" charset="0"/>
            </a:endParaRPr>
          </a:p>
          <a:p>
            <a:pPr marL="168275" indent="120650">
              <a:spcAft>
                <a:spcPts val="600"/>
              </a:spcAft>
            </a:pPr>
            <a:r>
              <a:rPr lang="en-US" dirty="0" smtClean="0">
                <a:solidFill>
                  <a:srgbClr val="008F00"/>
                </a:solidFill>
              </a:rPr>
              <a:t>as </a:t>
            </a:r>
            <a:r>
              <a:rPr lang="en-US" dirty="0">
                <a:solidFill>
                  <a:srgbClr val="008F00"/>
                </a:solidFill>
              </a:rPr>
              <a:t>a result of its degradation to AMO</a:t>
            </a:r>
          </a:p>
          <a:p>
            <a:pPr marL="168275" indent="120650">
              <a:spcAft>
                <a:spcPts val="600"/>
              </a:spcAft>
            </a:pPr>
            <a:r>
              <a:rPr lang="en-US" dirty="0">
                <a:latin typeface="Calibri" charset="0"/>
                <a:ea typeface="Calibri" charset="0"/>
                <a:cs typeface="Calibri" charset="0"/>
              </a:rPr>
              <a:t>5. Hydrolysis of GTP into GDP,</a:t>
            </a:r>
            <a:r>
              <a:rPr lang="en-US" dirty="0">
                <a:solidFill>
                  <a:srgbClr val="00B050"/>
                </a:solidFill>
                <a:latin typeface="Calibri" charset="0"/>
                <a:ea typeface="Calibri" charset="0"/>
                <a:cs typeface="Calibri" charset="0"/>
              </a:rPr>
              <a:t> </a:t>
            </a:r>
            <a:r>
              <a:rPr lang="en-US" dirty="0">
                <a:solidFill>
                  <a:srgbClr val="008F00"/>
                </a:solidFill>
              </a:rPr>
              <a:t>as we mentioned before, if GTP is not available, alpha subunit won’t be able to detach from beta and gamma subunits.</a:t>
            </a:r>
          </a:p>
          <a:p>
            <a:pPr marL="168275" indent="120650">
              <a:spcAft>
                <a:spcPts val="600"/>
              </a:spcAft>
            </a:pPr>
            <a:r>
              <a:rPr lang="en-US" dirty="0">
                <a:solidFill>
                  <a:srgbClr val="008F00"/>
                </a:solidFill>
              </a:rPr>
              <a:t>(alpha subunit has an intrinsic GTPase activities so it can hydrolyze GTP back to GDP)</a:t>
            </a:r>
          </a:p>
          <a:p>
            <a:pPr marL="342900" indent="-342900">
              <a:spcAft>
                <a:spcPts val="600"/>
              </a:spcAft>
            </a:pPr>
            <a:r>
              <a:rPr lang="en-US" dirty="0">
                <a:latin typeface="Calibri" charset="0"/>
                <a:ea typeface="Calibri" charset="0"/>
                <a:cs typeface="Calibri" charset="0"/>
              </a:rPr>
              <a:t>6. Binding of </a:t>
            </a:r>
            <a:r>
              <a:rPr lang="el-GR" dirty="0">
                <a:latin typeface="Calibri" charset="0"/>
                <a:ea typeface="Calibri" charset="0"/>
                <a:cs typeface="Calibri" charset="0"/>
              </a:rPr>
              <a:t>α</a:t>
            </a:r>
            <a:r>
              <a:rPr lang="en-US" dirty="0">
                <a:latin typeface="Calibri" charset="0"/>
                <a:ea typeface="Calibri" charset="0"/>
                <a:cs typeface="Calibri" charset="0"/>
              </a:rPr>
              <a:t>-subunit to </a:t>
            </a:r>
            <a:r>
              <a:rPr lang="el-GR" dirty="0">
                <a:latin typeface="Calibri" charset="0"/>
                <a:ea typeface="Calibri" charset="0"/>
                <a:cs typeface="Calibri" charset="0"/>
              </a:rPr>
              <a:t>βγ</a:t>
            </a:r>
            <a:r>
              <a:rPr lang="en-US" dirty="0">
                <a:latin typeface="Calibri" charset="0"/>
                <a:ea typeface="Calibri" charset="0"/>
                <a:cs typeface="Calibri" charset="0"/>
              </a:rPr>
              <a:t>-subunits</a:t>
            </a:r>
          </a:p>
          <a:p>
            <a:pPr marL="342900" indent="-342900"/>
            <a:r>
              <a:rPr lang="en-US" dirty="0">
                <a:latin typeface="Calibri" charset="0"/>
                <a:ea typeface="Calibri" charset="0"/>
                <a:cs typeface="Calibri" charset="0"/>
              </a:rPr>
              <a:t>7. </a:t>
            </a:r>
            <a:r>
              <a:rPr lang="en-US" dirty="0">
                <a:solidFill>
                  <a:srgbClr val="FF0000"/>
                </a:solidFill>
                <a:latin typeface="Calibri" charset="0"/>
                <a:ea typeface="Calibri" charset="0"/>
                <a:cs typeface="Calibri" charset="0"/>
              </a:rPr>
              <a:t>Inactivation</a:t>
            </a:r>
            <a:r>
              <a:rPr lang="en-US" dirty="0">
                <a:latin typeface="Calibri" charset="0"/>
                <a:ea typeface="Calibri" charset="0"/>
                <a:cs typeface="Calibri" charset="0"/>
              </a:rPr>
              <a:t> of adenylyl cyclase</a:t>
            </a:r>
          </a:p>
        </p:txBody>
      </p:sp>
      <p:sp>
        <p:nvSpPr>
          <p:cNvPr id="9" name="TextBox 8"/>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Abortion of Hormonal Stimulus</a:t>
            </a:r>
          </a:p>
        </p:txBody>
      </p:sp>
      <p:pic>
        <p:nvPicPr>
          <p:cNvPr id="11" name="Picture 10">
            <a:hlinkClick r:id="rId4"/>
          </p:cNvPr>
          <p:cNvPicPr>
            <a:picLocks noChangeAspect="1"/>
          </p:cNvPicPr>
          <p:nvPr/>
        </p:nvPicPr>
        <p:blipFill rotWithShape="1">
          <a:blip r:embed="rId5"/>
          <a:srcRect t="33435"/>
          <a:stretch/>
        </p:blipFill>
        <p:spPr>
          <a:xfrm>
            <a:off x="10771702" y="850212"/>
            <a:ext cx="1330651" cy="1264338"/>
          </a:xfrm>
          <a:prstGeom prst="rect">
            <a:avLst/>
          </a:prstGeom>
        </p:spPr>
      </p:pic>
      <p:sp>
        <p:nvSpPr>
          <p:cNvPr id="12" name="TextBox 11">
            <a:hlinkClick r:id="rId4"/>
          </p:cNvPr>
          <p:cNvSpPr txBox="1"/>
          <p:nvPr/>
        </p:nvSpPr>
        <p:spPr>
          <a:xfrm>
            <a:off x="10746745" y="480896"/>
            <a:ext cx="1380564" cy="584775"/>
          </a:xfrm>
          <a:prstGeom prst="rect">
            <a:avLst/>
          </a:prstGeom>
          <a:noFill/>
        </p:spPr>
        <p:txBody>
          <a:bodyPr wrap="square" rtlCol="0">
            <a:spAutoFit/>
          </a:bodyPr>
          <a:lstStyle/>
          <a:p>
            <a:pPr marL="0" algn="ctr" defTabSz="914400" rtl="1" eaLnBrk="1" latinLnBrk="0" hangingPunct="1"/>
            <a:r>
              <a:rPr lang="ar-SA" sz="1600" b="1" dirty="0" smtClean="0">
                <a:solidFill>
                  <a:srgbClr val="30AAB1"/>
                </a:solidFill>
              </a:rPr>
              <a:t>شرحنا لكم </a:t>
            </a:r>
            <a:r>
              <a:rPr lang="ar-SA" sz="1600" b="1" dirty="0" err="1" smtClean="0">
                <a:solidFill>
                  <a:srgbClr val="30AAB1"/>
                </a:solidFill>
              </a:rPr>
              <a:t>الباثواي</a:t>
            </a:r>
            <a:r>
              <a:rPr lang="ar-SA" sz="1600" b="1" dirty="0" smtClean="0">
                <a:solidFill>
                  <a:srgbClr val="30AAB1"/>
                </a:solidFill>
              </a:rPr>
              <a:t> هنا</a:t>
            </a:r>
            <a:endParaRPr lang="en-US" sz="1600" b="1" dirty="0">
              <a:solidFill>
                <a:srgbClr val="30AAB1"/>
              </a:solidFill>
            </a:endParaRPr>
          </a:p>
        </p:txBody>
      </p:sp>
    </p:spTree>
    <p:extLst>
      <p:ext uri="{BB962C8B-B14F-4D97-AF65-F5344CB8AC3E}">
        <p14:creationId xmlns:p14="http://schemas.microsoft.com/office/powerpoint/2010/main" val="3075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
                                            <p:txEl>
                                              <p:pRg st="11" end="1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55109894"/>
              </p:ext>
            </p:extLst>
          </p:nvPr>
        </p:nvGraphicFramePr>
        <p:xfrm>
          <a:off x="-384048" y="962880"/>
          <a:ext cx="6633238" cy="37851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8759"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Classification of Hormones by Mechanism of Action </a:t>
            </a:r>
            <a:r>
              <a:rPr lang="en-US" sz="1400" b="1" i="1" dirty="0">
                <a:solidFill>
                  <a:srgbClr val="00ADA8"/>
                </a:solidFill>
                <a:latin typeface="Century Gothic" panose="020B0502020202020204" pitchFamily="34" charset="0"/>
              </a:rPr>
              <a:t>continued </a:t>
            </a:r>
            <a:r>
              <a:rPr lang="mr-IN" sz="1400" b="1" i="1" dirty="0">
                <a:solidFill>
                  <a:srgbClr val="00ADA8"/>
                </a:solidFill>
                <a:latin typeface="Century Gothic" panose="020B0502020202020204" pitchFamily="34" charset="0"/>
              </a:rPr>
              <a:t>…</a:t>
            </a:r>
            <a:endParaRPr lang="en-US" sz="4000" dirty="0">
              <a:solidFill>
                <a:srgbClr val="4C8180"/>
              </a:solidFill>
              <a:latin typeface="+mj-lt"/>
              <a:ea typeface="Century Gothic" charset="0"/>
              <a:cs typeface="Century Gothic" charset="0"/>
            </a:endParaRPr>
          </a:p>
        </p:txBody>
      </p:sp>
      <p:cxnSp>
        <p:nvCxnSpPr>
          <p:cNvPr id="5" name="Straight Connector 4"/>
          <p:cNvCxnSpPr/>
          <p:nvPr/>
        </p:nvCxnSpPr>
        <p:spPr>
          <a:xfrm>
            <a:off x="5760720" y="1280160"/>
            <a:ext cx="36576" cy="4864608"/>
          </a:xfrm>
          <a:prstGeom prst="line">
            <a:avLst/>
          </a:prstGeom>
          <a:ln>
            <a:solidFill>
              <a:srgbClr val="0070C0"/>
            </a:solidFill>
            <a:prstDash val="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7276020" y="757378"/>
            <a:ext cx="3515450" cy="400110"/>
          </a:xfrm>
          <a:prstGeom prst="rect">
            <a:avLst/>
          </a:prstGeom>
        </p:spPr>
        <p:txBody>
          <a:bodyPr wrap="none">
            <a:spAutoFit/>
          </a:bodyPr>
          <a:lstStyle/>
          <a:p>
            <a:r>
              <a:rPr lang="en-US" sz="2000">
                <a:solidFill>
                  <a:srgbClr val="30AAB1"/>
                </a:solidFill>
                <a:ea typeface="Century Gothic" charset="0"/>
                <a:cs typeface="Century Gothic" charset="0"/>
              </a:rPr>
              <a:t>Atrial Natriuretic Peptide (ANP)</a:t>
            </a:r>
          </a:p>
        </p:txBody>
      </p:sp>
      <p:pic>
        <p:nvPicPr>
          <p:cNvPr id="14" name="Picture 13"/>
          <p:cNvPicPr>
            <a:picLocks noChangeAspect="1"/>
          </p:cNvPicPr>
          <p:nvPr/>
        </p:nvPicPr>
        <p:blipFill>
          <a:blip r:embed="rId7"/>
          <a:stretch>
            <a:fillRect/>
          </a:stretch>
        </p:blipFill>
        <p:spPr>
          <a:xfrm>
            <a:off x="5960786" y="1270465"/>
            <a:ext cx="6139773" cy="3922632"/>
          </a:xfrm>
          <a:prstGeom prst="rect">
            <a:avLst/>
          </a:prstGeom>
        </p:spPr>
      </p:pic>
      <p:sp>
        <p:nvSpPr>
          <p:cNvPr id="8" name="TextBox 7"/>
          <p:cNvSpPr txBox="1"/>
          <p:nvPr/>
        </p:nvSpPr>
        <p:spPr>
          <a:xfrm>
            <a:off x="7409622" y="6295723"/>
            <a:ext cx="3242100" cy="369332"/>
          </a:xfrm>
          <a:prstGeom prst="rect">
            <a:avLst/>
          </a:prstGeom>
          <a:noFill/>
          <a:ln>
            <a:noFill/>
          </a:ln>
        </p:spPr>
        <p:txBody>
          <a:bodyPr wrap="square" rtlCol="0">
            <a:spAutoFit/>
          </a:bodyPr>
          <a:lstStyle/>
          <a:p>
            <a:pPr algn="ctr"/>
            <a:r>
              <a:rPr lang="en-US" dirty="0">
                <a:solidFill>
                  <a:schemeClr val="bg1">
                    <a:lumMod val="50000"/>
                  </a:schemeClr>
                </a:solidFill>
              </a:rPr>
              <a:t>Explained in the next slide </a:t>
            </a:r>
            <a:r>
              <a:rPr lang="en-US" dirty="0">
                <a:solidFill>
                  <a:schemeClr val="bg1">
                    <a:lumMod val="50000"/>
                  </a:schemeClr>
                </a:solidFill>
                <a:sym typeface="Wingdings"/>
              </a:rPr>
              <a:t></a:t>
            </a:r>
            <a:endParaRPr lang="en-US" dirty="0">
              <a:solidFill>
                <a:schemeClr val="bg1">
                  <a:lumMod val="50000"/>
                </a:schemeClr>
              </a:solidFill>
            </a:endParaRPr>
          </a:p>
        </p:txBody>
      </p:sp>
      <p:sp>
        <p:nvSpPr>
          <p:cNvPr id="2" name="Rectangle 1">
            <a:extLst>
              <a:ext uri="{FF2B5EF4-FFF2-40B4-BE49-F238E27FC236}">
                <a16:creationId xmlns="" xmlns:a16="http://schemas.microsoft.com/office/drawing/2014/main" id="{7D068A0F-1DA2-475B-8EDE-74B8AC3F283D}"/>
              </a:ext>
            </a:extLst>
          </p:cNvPr>
          <p:cNvSpPr/>
          <p:nvPr/>
        </p:nvSpPr>
        <p:spPr>
          <a:xfrm>
            <a:off x="6874620" y="5309134"/>
            <a:ext cx="4312104" cy="954107"/>
          </a:xfrm>
          <a:prstGeom prst="rect">
            <a:avLst/>
          </a:prstGeom>
        </p:spPr>
        <p:txBody>
          <a:bodyPr wrap="square">
            <a:spAutoFit/>
          </a:bodyPr>
          <a:lstStyle/>
          <a:p>
            <a:pPr algn="ctr"/>
            <a:r>
              <a:rPr lang="en-US" sz="1400" dirty="0">
                <a:solidFill>
                  <a:schemeClr val="bg1">
                    <a:lumMod val="50000"/>
                  </a:schemeClr>
                </a:solidFill>
              </a:rPr>
              <a:t>1-</a:t>
            </a:r>
            <a:r>
              <a:rPr lang="ar-SA" sz="1400" dirty="0">
                <a:solidFill>
                  <a:schemeClr val="bg1">
                    <a:lumMod val="50000"/>
                  </a:schemeClr>
                </a:solidFill>
              </a:rPr>
              <a:t> ANP binds to natriuretic peptide receptor (NPR.(</a:t>
            </a:r>
          </a:p>
          <a:p>
            <a:pPr algn="ctr"/>
            <a:r>
              <a:rPr lang="ar-SA" sz="1400" dirty="0">
                <a:solidFill>
                  <a:schemeClr val="bg1">
                    <a:lumMod val="50000"/>
                  </a:schemeClr>
                </a:solidFill>
              </a:rPr>
              <a:t> </a:t>
            </a:r>
            <a:r>
              <a:rPr lang="en-US" sz="1400" dirty="0">
                <a:solidFill>
                  <a:schemeClr val="bg1">
                    <a:lumMod val="50000"/>
                  </a:schemeClr>
                </a:solidFill>
              </a:rPr>
              <a:t>2-</a:t>
            </a:r>
            <a:r>
              <a:rPr lang="ar-SA" sz="1400" dirty="0">
                <a:solidFill>
                  <a:schemeClr val="bg1">
                    <a:lumMod val="50000"/>
                  </a:schemeClr>
                </a:solidFill>
              </a:rPr>
              <a:t>Direct activation of Gunaylate cyclase</a:t>
            </a:r>
            <a:r>
              <a:rPr lang="en-US" sz="1400" dirty="0">
                <a:solidFill>
                  <a:schemeClr val="bg1">
                    <a:lumMod val="50000"/>
                  </a:schemeClr>
                </a:solidFill>
              </a:rPr>
              <a:t>.</a:t>
            </a:r>
            <a:endParaRPr lang="ar-SA" sz="1400" dirty="0">
              <a:solidFill>
                <a:schemeClr val="bg1">
                  <a:lumMod val="50000"/>
                </a:schemeClr>
              </a:solidFill>
            </a:endParaRPr>
          </a:p>
          <a:p>
            <a:pPr algn="ctr"/>
            <a:r>
              <a:rPr lang="en-US" sz="1400" dirty="0">
                <a:solidFill>
                  <a:schemeClr val="bg1">
                    <a:lumMod val="50000"/>
                  </a:schemeClr>
                </a:solidFill>
              </a:rPr>
              <a:t>3-</a:t>
            </a:r>
            <a:r>
              <a:rPr lang="ar-SA" sz="1400" dirty="0">
                <a:solidFill>
                  <a:schemeClr val="bg1">
                    <a:lumMod val="50000"/>
                  </a:schemeClr>
                </a:solidFill>
              </a:rPr>
              <a:t>Activated GC converts GTP to cGMP</a:t>
            </a:r>
            <a:r>
              <a:rPr lang="en-US" sz="1400" dirty="0">
                <a:solidFill>
                  <a:schemeClr val="bg1">
                    <a:lumMod val="50000"/>
                  </a:schemeClr>
                </a:solidFill>
              </a:rPr>
              <a:t>.</a:t>
            </a:r>
          </a:p>
          <a:p>
            <a:pPr algn="ctr"/>
            <a:r>
              <a:rPr lang="en-US" sz="1400" dirty="0">
                <a:solidFill>
                  <a:schemeClr val="bg1">
                    <a:lumMod val="50000"/>
                  </a:schemeClr>
                </a:solidFill>
              </a:rPr>
              <a:t>4-</a:t>
            </a:r>
            <a:r>
              <a:rPr lang="ar-SA" sz="1400" dirty="0">
                <a:solidFill>
                  <a:schemeClr val="bg1">
                    <a:lumMod val="50000"/>
                  </a:schemeClr>
                </a:solidFill>
              </a:rPr>
              <a:t>Then cGMP exerts its function</a:t>
            </a:r>
            <a:r>
              <a:rPr lang="en-US" sz="1400" dirty="0">
                <a:solidFill>
                  <a:schemeClr val="bg1">
                    <a:lumMod val="50000"/>
                  </a:schemeClr>
                </a:solidFill>
              </a:rPr>
              <a:t>.</a:t>
            </a:r>
            <a:endParaRPr lang="ar-SA" sz="1400" dirty="0">
              <a:solidFill>
                <a:schemeClr val="bg1">
                  <a:lumMod val="50000"/>
                </a:schemeClr>
              </a:solidFill>
            </a:endParaRPr>
          </a:p>
        </p:txBody>
      </p:sp>
      <p:sp>
        <p:nvSpPr>
          <p:cNvPr id="10" name="TextBox 9">
            <a:extLst>
              <a:ext uri="{FF2B5EF4-FFF2-40B4-BE49-F238E27FC236}">
                <a16:creationId xmlns:a16="http://schemas.microsoft.com/office/drawing/2014/main" xmlns="" id="{CE4A9941-29D7-4542-A72E-A399AFE6381B}"/>
              </a:ext>
            </a:extLst>
          </p:cNvPr>
          <p:cNvSpPr txBox="1"/>
          <p:nvPr/>
        </p:nvSpPr>
        <p:spPr>
          <a:xfrm>
            <a:off x="367940" y="4931345"/>
            <a:ext cx="5175503"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marL="285750" indent="-285750">
              <a:buFont typeface="Wingdings" charset="2"/>
              <a:buChar char="ü"/>
            </a:pPr>
            <a:r>
              <a:rPr lang="en-US" dirty="0" smtClean="0">
                <a:solidFill>
                  <a:srgbClr val="008F00"/>
                </a:solidFill>
              </a:rPr>
              <a:t>ANP </a:t>
            </a:r>
            <a:r>
              <a:rPr lang="en-US" dirty="0">
                <a:solidFill>
                  <a:srgbClr val="008F00"/>
                </a:solidFill>
              </a:rPr>
              <a:t>is responsible for dilation </a:t>
            </a:r>
          </a:p>
          <a:p>
            <a:pPr marL="285750" indent="-285750">
              <a:buFont typeface="Wingdings" charset="2"/>
              <a:buChar char="ü"/>
            </a:pPr>
            <a:r>
              <a:rPr lang="en-US" dirty="0" smtClean="0">
                <a:solidFill>
                  <a:srgbClr val="008F00"/>
                </a:solidFill>
              </a:rPr>
              <a:t>Stimulated </a:t>
            </a:r>
            <a:r>
              <a:rPr lang="en-US" dirty="0">
                <a:solidFill>
                  <a:srgbClr val="008F00"/>
                </a:solidFill>
              </a:rPr>
              <a:t>by volume overload and cardiac muscle stretch.</a:t>
            </a:r>
          </a:p>
          <a:p>
            <a:pPr marL="285750" indent="-285750">
              <a:buFont typeface="Wingdings" charset="2"/>
              <a:buChar char="ü"/>
            </a:pPr>
            <a:r>
              <a:rPr lang="en-US" dirty="0" smtClean="0">
                <a:solidFill>
                  <a:srgbClr val="008F00"/>
                </a:solidFill>
              </a:rPr>
              <a:t>It </a:t>
            </a:r>
            <a:r>
              <a:rPr lang="en-US" dirty="0">
                <a:solidFill>
                  <a:srgbClr val="008F00"/>
                </a:solidFill>
              </a:rPr>
              <a:t>reduces the translation of collagen which is required for the fibrosis, so ANP reduces fibrosis</a:t>
            </a:r>
          </a:p>
        </p:txBody>
      </p:sp>
    </p:spTree>
    <p:extLst>
      <p:ext uri="{BB962C8B-B14F-4D97-AF65-F5344CB8AC3E}">
        <p14:creationId xmlns:p14="http://schemas.microsoft.com/office/powerpoint/2010/main" val="1096952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8759"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Dr. </a:t>
            </a:r>
            <a:r>
              <a:rPr lang="en-US" sz="4000" dirty="0" err="1">
                <a:solidFill>
                  <a:srgbClr val="4C8180"/>
                </a:solidFill>
                <a:latin typeface="+mj-lt"/>
                <a:ea typeface="Century Gothic" charset="0"/>
                <a:cs typeface="Century Gothic" charset="0"/>
              </a:rPr>
              <a:t>Sumbul’s</a:t>
            </a:r>
            <a:r>
              <a:rPr lang="en-US" sz="4000" dirty="0">
                <a:solidFill>
                  <a:srgbClr val="4C8180"/>
                </a:solidFill>
                <a:latin typeface="+mj-lt"/>
                <a:ea typeface="Century Gothic" charset="0"/>
                <a:cs typeface="Century Gothic" charset="0"/>
              </a:rPr>
              <a:t> explanation</a:t>
            </a:r>
          </a:p>
        </p:txBody>
      </p:sp>
      <p:sp>
        <p:nvSpPr>
          <p:cNvPr id="10" name="TextBox 9"/>
          <p:cNvSpPr txBox="1"/>
          <p:nvPr/>
        </p:nvSpPr>
        <p:spPr>
          <a:xfrm>
            <a:off x="4858872" y="761677"/>
            <a:ext cx="7186824" cy="5909310"/>
          </a:xfrm>
          <a:prstGeom prst="rect">
            <a:avLst/>
          </a:prstGeom>
          <a:noFill/>
          <a:ln w="28575">
            <a:solidFill>
              <a:srgbClr val="30AAB1"/>
            </a:solidFill>
          </a:ln>
        </p:spPr>
        <p:txBody>
          <a:bodyPr wrap="square" rtlCol="0">
            <a:spAutoFit/>
          </a:bodyPr>
          <a:lstStyle/>
          <a:p>
            <a:r>
              <a:rPr lang="en-US" dirty="0">
                <a:solidFill>
                  <a:schemeClr val="bg1">
                    <a:lumMod val="50000"/>
                  </a:schemeClr>
                </a:solidFill>
              </a:rPr>
              <a:t>I promise this is the last time in the lecture, follow the image </a:t>
            </a:r>
            <a:r>
              <a:rPr lang="en-US" dirty="0">
                <a:solidFill>
                  <a:schemeClr val="bg1">
                    <a:lumMod val="50000"/>
                  </a:schemeClr>
                </a:solidFill>
                <a:sym typeface="Wingdings"/>
              </a:rPr>
              <a:t></a:t>
            </a:r>
          </a:p>
          <a:p>
            <a:pPr fontAlgn="base">
              <a:spcBef>
                <a:spcPct val="0"/>
              </a:spcBef>
              <a:spcAft>
                <a:spcPct val="0"/>
              </a:spcAft>
            </a:pPr>
            <a:r>
              <a:rPr lang="en-US" dirty="0">
                <a:solidFill>
                  <a:srgbClr val="008F00"/>
                </a:solidFill>
                <a:sym typeface="Wingdings"/>
              </a:rPr>
              <a:t>1)ANP binds with NPR-A (natriuretic peptide receptor) which is associated with the enzyme </a:t>
            </a:r>
            <a:r>
              <a:rPr lang="en-US" dirty="0" err="1">
                <a:solidFill>
                  <a:srgbClr val="008F00"/>
                </a:solidFill>
                <a:sym typeface="Wingdings"/>
              </a:rPr>
              <a:t>Gunaylate</a:t>
            </a:r>
            <a:r>
              <a:rPr lang="en-US" dirty="0">
                <a:solidFill>
                  <a:srgbClr val="008F00"/>
                </a:solidFill>
                <a:sym typeface="Wingdings"/>
              </a:rPr>
              <a:t> cyclase.</a:t>
            </a:r>
          </a:p>
          <a:p>
            <a:pPr fontAlgn="base">
              <a:spcBef>
                <a:spcPct val="0"/>
              </a:spcBef>
              <a:spcAft>
                <a:spcPct val="0"/>
              </a:spcAft>
            </a:pPr>
            <a:r>
              <a:rPr lang="en-US" dirty="0">
                <a:solidFill>
                  <a:srgbClr val="008F00"/>
                </a:solidFill>
                <a:sym typeface="Wingdings"/>
              </a:rPr>
              <a:t>2)GC converts GTP to cGMP which is very similar to Adenylyl cyclase.</a:t>
            </a:r>
          </a:p>
          <a:p>
            <a:pPr fontAlgn="base">
              <a:spcBef>
                <a:spcPct val="0"/>
              </a:spcBef>
              <a:spcAft>
                <a:spcPct val="0"/>
              </a:spcAft>
            </a:pPr>
            <a:r>
              <a:rPr lang="en-US" dirty="0">
                <a:solidFill>
                  <a:srgbClr val="008F00"/>
                </a:solidFill>
                <a:sym typeface="Wingdings"/>
              </a:rPr>
              <a:t>3)cGMP activates the enzyme protein kinase G</a:t>
            </a:r>
          </a:p>
          <a:p>
            <a:pPr fontAlgn="base">
              <a:spcBef>
                <a:spcPct val="0"/>
              </a:spcBef>
              <a:spcAft>
                <a:spcPct val="0"/>
              </a:spcAft>
            </a:pPr>
            <a:r>
              <a:rPr lang="en-US" dirty="0">
                <a:solidFill>
                  <a:srgbClr val="008F00"/>
                </a:solidFill>
                <a:sym typeface="Wingdings"/>
              </a:rPr>
              <a:t>**AN EASY MNEOMONIC TO REMEMBER THE DIFFERENCE :</a:t>
            </a:r>
          </a:p>
          <a:p>
            <a:pPr fontAlgn="base">
              <a:spcBef>
                <a:spcPct val="0"/>
              </a:spcBef>
              <a:spcAft>
                <a:spcPct val="0"/>
              </a:spcAft>
            </a:pPr>
            <a:r>
              <a:rPr lang="en-US" dirty="0" err="1">
                <a:solidFill>
                  <a:srgbClr val="008F00"/>
                </a:solidFill>
                <a:sym typeface="Wingdings"/>
              </a:rPr>
              <a:t>cAMP</a:t>
            </a:r>
            <a:r>
              <a:rPr lang="en-US" dirty="0">
                <a:solidFill>
                  <a:srgbClr val="008F00"/>
                </a:solidFill>
                <a:sym typeface="Wingdings"/>
              </a:rPr>
              <a:t> activates protein kinase A</a:t>
            </a:r>
          </a:p>
          <a:p>
            <a:pPr fontAlgn="base">
              <a:spcBef>
                <a:spcPct val="0"/>
              </a:spcBef>
              <a:spcAft>
                <a:spcPct val="0"/>
              </a:spcAft>
            </a:pPr>
            <a:r>
              <a:rPr lang="en-US" dirty="0">
                <a:solidFill>
                  <a:srgbClr val="008F00"/>
                </a:solidFill>
                <a:sym typeface="Wingdings"/>
              </a:rPr>
              <a:t>cGMP activates protein kinase G**</a:t>
            </a:r>
          </a:p>
          <a:p>
            <a:pPr fontAlgn="base">
              <a:spcBef>
                <a:spcPct val="0"/>
              </a:spcBef>
              <a:spcAft>
                <a:spcPct val="0"/>
              </a:spcAft>
            </a:pPr>
            <a:r>
              <a:rPr lang="en-US" dirty="0">
                <a:solidFill>
                  <a:srgbClr val="008F00"/>
                </a:solidFill>
                <a:sym typeface="Wingdings"/>
              </a:rPr>
              <a:t>4,5,6)Protein kinase G phosphorylates SMAD3.</a:t>
            </a:r>
          </a:p>
          <a:p>
            <a:pPr fontAlgn="base">
              <a:spcBef>
                <a:spcPct val="0"/>
              </a:spcBef>
              <a:spcAft>
                <a:spcPct val="0"/>
              </a:spcAft>
            </a:pPr>
            <a:r>
              <a:rPr lang="en-US" dirty="0">
                <a:solidFill>
                  <a:srgbClr val="008F00"/>
                </a:solidFill>
                <a:sym typeface="Wingdings"/>
              </a:rPr>
              <a:t>Function of SMAD3: it binds with SMAD4 forming a heterodimer which goes inside the nucleus and affects the transcription of collagen genes leading to fibrosis.</a:t>
            </a:r>
          </a:p>
          <a:p>
            <a:pPr fontAlgn="base">
              <a:spcBef>
                <a:spcPct val="0"/>
              </a:spcBef>
              <a:spcAft>
                <a:spcPct val="0"/>
              </a:spcAft>
            </a:pPr>
            <a:r>
              <a:rPr lang="en-US" dirty="0">
                <a:solidFill>
                  <a:srgbClr val="008F00"/>
                </a:solidFill>
                <a:sym typeface="Wingdings"/>
              </a:rPr>
              <a:t>BUT! If SMAD3 was phosphorylated (which is the action of protein kinase G) it cannot form a heterodimer with SMAD4 so it cannot go inside the cell, so there’s no formation of fibrosis.</a:t>
            </a:r>
          </a:p>
          <a:p>
            <a:pPr fontAlgn="base">
              <a:spcBef>
                <a:spcPct val="0"/>
              </a:spcBef>
              <a:spcAft>
                <a:spcPct val="0"/>
              </a:spcAft>
            </a:pPr>
            <a:r>
              <a:rPr lang="en-US" dirty="0">
                <a:solidFill>
                  <a:srgbClr val="008F00"/>
                </a:solidFill>
                <a:sym typeface="Wingdings"/>
              </a:rPr>
              <a:t>As a summary:</a:t>
            </a:r>
          </a:p>
          <a:p>
            <a:pPr fontAlgn="base">
              <a:spcBef>
                <a:spcPct val="0"/>
              </a:spcBef>
              <a:spcAft>
                <a:spcPct val="0"/>
              </a:spcAft>
            </a:pPr>
            <a:r>
              <a:rPr lang="en-US" dirty="0">
                <a:solidFill>
                  <a:srgbClr val="008F00"/>
                </a:solidFill>
                <a:sym typeface="Wingdings"/>
              </a:rPr>
              <a:t>Hormone: ANP</a:t>
            </a:r>
          </a:p>
          <a:p>
            <a:pPr fontAlgn="base">
              <a:spcBef>
                <a:spcPct val="0"/>
              </a:spcBef>
              <a:spcAft>
                <a:spcPct val="0"/>
              </a:spcAft>
            </a:pPr>
            <a:r>
              <a:rPr lang="en-US" dirty="0">
                <a:solidFill>
                  <a:srgbClr val="008F00"/>
                </a:solidFill>
                <a:sym typeface="Wingdings"/>
              </a:rPr>
              <a:t>Receptor: NPR-A</a:t>
            </a:r>
          </a:p>
          <a:p>
            <a:pPr fontAlgn="base">
              <a:spcBef>
                <a:spcPct val="0"/>
              </a:spcBef>
              <a:spcAft>
                <a:spcPct val="0"/>
              </a:spcAft>
            </a:pPr>
            <a:r>
              <a:rPr lang="en-US" dirty="0">
                <a:solidFill>
                  <a:srgbClr val="008F00"/>
                </a:solidFill>
                <a:sym typeface="Wingdings"/>
              </a:rPr>
              <a:t>Enzyme1: </a:t>
            </a:r>
            <a:r>
              <a:rPr lang="en-US" dirty="0" err="1">
                <a:solidFill>
                  <a:srgbClr val="008F00"/>
                </a:solidFill>
                <a:sym typeface="Wingdings"/>
              </a:rPr>
              <a:t>Gunaylate</a:t>
            </a:r>
            <a:r>
              <a:rPr lang="en-US" dirty="0">
                <a:solidFill>
                  <a:srgbClr val="008F00"/>
                </a:solidFill>
                <a:sym typeface="Wingdings"/>
              </a:rPr>
              <a:t> cyclase (converts GTP to cGMP)</a:t>
            </a:r>
          </a:p>
          <a:p>
            <a:pPr fontAlgn="base">
              <a:spcBef>
                <a:spcPct val="0"/>
              </a:spcBef>
              <a:spcAft>
                <a:spcPct val="0"/>
              </a:spcAft>
            </a:pPr>
            <a:r>
              <a:rPr lang="en-US" dirty="0">
                <a:solidFill>
                  <a:srgbClr val="008F00"/>
                </a:solidFill>
              </a:rPr>
              <a:t>Enzyme2: Protein kinase G (it phosphorylates SMAD3 so that it doesn’t go inside the nucleus)</a:t>
            </a:r>
          </a:p>
        </p:txBody>
      </p:sp>
      <p:pic>
        <p:nvPicPr>
          <p:cNvPr id="13" name="Picture 12">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8311" y="5300810"/>
            <a:ext cx="1574338" cy="1574338"/>
          </a:xfrm>
          <a:prstGeom prst="rect">
            <a:avLst/>
          </a:prstGeom>
        </p:spPr>
      </p:pic>
      <p:sp>
        <p:nvSpPr>
          <p:cNvPr id="19" name="TextBox 18">
            <a:hlinkClick r:id="rId2"/>
          </p:cNvPr>
          <p:cNvSpPr txBox="1"/>
          <p:nvPr/>
        </p:nvSpPr>
        <p:spPr>
          <a:xfrm>
            <a:off x="2006686" y="5800671"/>
            <a:ext cx="1380564" cy="646331"/>
          </a:xfrm>
          <a:prstGeom prst="rect">
            <a:avLst/>
          </a:prstGeom>
          <a:noFill/>
        </p:spPr>
        <p:txBody>
          <a:bodyPr wrap="square" rtlCol="0">
            <a:spAutoFit/>
          </a:bodyPr>
          <a:lstStyle/>
          <a:p>
            <a:pPr marL="0" algn="ctr" defTabSz="914400" rtl="1" eaLnBrk="1" latinLnBrk="0" hangingPunct="1"/>
            <a:r>
              <a:rPr lang="ar-SA" b="1" dirty="0" smtClean="0">
                <a:solidFill>
                  <a:srgbClr val="30AAB1"/>
                </a:solidFill>
              </a:rPr>
              <a:t>شرحنا لكم </a:t>
            </a:r>
            <a:r>
              <a:rPr lang="ar-SA" b="1" dirty="0" err="1" smtClean="0">
                <a:solidFill>
                  <a:srgbClr val="30AAB1"/>
                </a:solidFill>
              </a:rPr>
              <a:t>الباثواي</a:t>
            </a:r>
            <a:r>
              <a:rPr lang="ar-SA" b="1" dirty="0" smtClean="0">
                <a:solidFill>
                  <a:srgbClr val="30AAB1"/>
                </a:solidFill>
              </a:rPr>
              <a:t> هنا</a:t>
            </a:r>
            <a:endParaRPr lang="en-US" b="1" dirty="0">
              <a:solidFill>
                <a:srgbClr val="30AAB1"/>
              </a:solidFill>
            </a:endParaRPr>
          </a:p>
        </p:txBody>
      </p:sp>
      <p:pic>
        <p:nvPicPr>
          <p:cNvPr id="3" name="Picture 2"/>
          <p:cNvPicPr>
            <a:picLocks noChangeAspect="1"/>
          </p:cNvPicPr>
          <p:nvPr/>
        </p:nvPicPr>
        <p:blipFill>
          <a:blip r:embed="rId4"/>
          <a:stretch>
            <a:fillRect/>
          </a:stretch>
        </p:blipFill>
        <p:spPr>
          <a:xfrm>
            <a:off x="185272" y="761677"/>
            <a:ext cx="4673600" cy="4521200"/>
          </a:xfrm>
          <a:prstGeom prst="rect">
            <a:avLst/>
          </a:prstGeom>
        </p:spPr>
      </p:pic>
    </p:spTree>
    <p:extLst>
      <p:ext uri="{BB962C8B-B14F-4D97-AF65-F5344CB8AC3E}">
        <p14:creationId xmlns:p14="http://schemas.microsoft.com/office/powerpoint/2010/main" val="38178005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749550106"/>
              </p:ext>
            </p:extLst>
          </p:nvPr>
        </p:nvGraphicFramePr>
        <p:xfrm>
          <a:off x="450376" y="719666"/>
          <a:ext cx="11081982"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58759"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Classification of Hormones by Mechanism of Action </a:t>
            </a:r>
            <a:r>
              <a:rPr lang="en-US" sz="1400" b="1" i="1" dirty="0">
                <a:solidFill>
                  <a:srgbClr val="00ADA8"/>
                </a:solidFill>
                <a:latin typeface="Century Gothic" panose="020B0502020202020204" pitchFamily="34" charset="0"/>
              </a:rPr>
              <a:t>continued </a:t>
            </a:r>
            <a:r>
              <a:rPr lang="mr-IN" sz="1400" b="1" i="1" dirty="0">
                <a:solidFill>
                  <a:srgbClr val="00ADA8"/>
                </a:solidFill>
                <a:latin typeface="Century Gothic" panose="020B0502020202020204" pitchFamily="34" charset="0"/>
              </a:rPr>
              <a:t>…</a:t>
            </a:r>
            <a:endParaRPr lang="en-US" sz="4000" dirty="0">
              <a:solidFill>
                <a:srgbClr val="4C8180"/>
              </a:solidFill>
              <a:latin typeface="+mj-lt"/>
              <a:ea typeface="Century Gothic" charset="0"/>
              <a:cs typeface="Century Gothic" charset="0"/>
            </a:endParaRPr>
          </a:p>
        </p:txBody>
      </p:sp>
      <p:sp>
        <p:nvSpPr>
          <p:cNvPr id="6" name="TextBox 5">
            <a:extLst>
              <a:ext uri="{FF2B5EF4-FFF2-40B4-BE49-F238E27FC236}">
                <a16:creationId xmlns:a16="http://schemas.microsoft.com/office/drawing/2014/main" xmlns="" id="{CE4A9941-29D7-4542-A72E-A399AFE6381B}"/>
              </a:ext>
            </a:extLst>
          </p:cNvPr>
          <p:cNvSpPr txBox="1"/>
          <p:nvPr/>
        </p:nvSpPr>
        <p:spPr>
          <a:xfrm>
            <a:off x="253153" y="887506"/>
            <a:ext cx="3594461"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Keep in mind, the receptors of ADH:</a:t>
            </a:r>
          </a:p>
          <a:p>
            <a:r>
              <a:rPr lang="en-US" dirty="0">
                <a:solidFill>
                  <a:srgbClr val="008F00"/>
                </a:solidFill>
              </a:rPr>
              <a:t>V1 : calcium or phosphatidylinositol </a:t>
            </a:r>
          </a:p>
          <a:p>
            <a:r>
              <a:rPr lang="en-US" dirty="0">
                <a:solidFill>
                  <a:srgbClr val="008F00"/>
                </a:solidFill>
              </a:rPr>
              <a:t>V2: </a:t>
            </a:r>
            <a:r>
              <a:rPr lang="en-US" dirty="0" err="1">
                <a:solidFill>
                  <a:srgbClr val="008F00"/>
                </a:solidFill>
              </a:rPr>
              <a:t>cAMP</a:t>
            </a:r>
            <a:endParaRPr lang="en-US" dirty="0">
              <a:solidFill>
                <a:srgbClr val="008F00"/>
              </a:solidFill>
            </a:endParaRPr>
          </a:p>
        </p:txBody>
      </p:sp>
    </p:spTree>
    <p:extLst>
      <p:ext uri="{BB962C8B-B14F-4D97-AF65-F5344CB8AC3E}">
        <p14:creationId xmlns:p14="http://schemas.microsoft.com/office/powerpoint/2010/main" val="39027342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My Documents\My Pictures\17_007.jpg"/>
          <p:cNvPicPr>
            <a:picLocks noChangeAspect="1" noChangeArrowheads="1"/>
          </p:cNvPicPr>
          <p:nvPr/>
        </p:nvPicPr>
        <p:blipFill>
          <a:blip r:embed="rId2" cstate="print"/>
          <a:srcRect l="4167" t="1904" r="3333" b="21906"/>
          <a:stretch>
            <a:fillRect/>
          </a:stretch>
        </p:blipFill>
        <p:spPr bwMode="auto">
          <a:xfrm>
            <a:off x="1534739" y="922846"/>
            <a:ext cx="8685026" cy="3236778"/>
          </a:xfrm>
          <a:prstGeom prst="rect">
            <a:avLst/>
          </a:prstGeom>
          <a:noFill/>
          <a:ln w="9525">
            <a:noFill/>
            <a:miter lim="800000"/>
            <a:headEnd/>
            <a:tailEnd/>
          </a:ln>
        </p:spPr>
      </p:pic>
      <p:sp>
        <p:nvSpPr>
          <p:cNvPr id="4" name="TextBox 10"/>
          <p:cNvSpPr txBox="1">
            <a:spLocks noChangeArrowheads="1"/>
          </p:cNvSpPr>
          <p:nvPr/>
        </p:nvSpPr>
        <p:spPr bwMode="auto">
          <a:xfrm>
            <a:off x="-251012" y="1202407"/>
            <a:ext cx="4816946" cy="2677656"/>
          </a:xfrm>
          <a:prstGeom prst="rect">
            <a:avLst/>
          </a:prstGeom>
          <a:noFill/>
          <a:ln w="9525">
            <a:noFill/>
            <a:miter lim="800000"/>
            <a:headEnd/>
            <a:tailEnd/>
          </a:ln>
        </p:spPr>
        <p:txBody>
          <a:bodyPr wrap="square">
            <a:spAutoFit/>
          </a:bodyPr>
          <a:lstStyle/>
          <a:p>
            <a:pPr algn="ctr"/>
            <a:r>
              <a:rPr lang="en-US" sz="2400" b="1" dirty="0">
                <a:solidFill>
                  <a:schemeClr val="accent5">
                    <a:lumMod val="75000"/>
                  </a:schemeClr>
                </a:solidFill>
                <a:latin typeface="Constantia" pitchFamily="18" charset="0"/>
              </a:rPr>
              <a:t>Diacylglycerol </a:t>
            </a:r>
          </a:p>
          <a:p>
            <a:pPr algn="ctr"/>
            <a:r>
              <a:rPr lang="en-US" sz="2400" b="1" dirty="0">
                <a:solidFill>
                  <a:schemeClr val="accent5">
                    <a:lumMod val="75000"/>
                  </a:schemeClr>
                </a:solidFill>
                <a:latin typeface="Constantia" pitchFamily="18" charset="0"/>
              </a:rPr>
              <a:t>(DAG)</a:t>
            </a:r>
          </a:p>
          <a:p>
            <a:pPr algn="ctr"/>
            <a:endParaRPr lang="en-US" sz="2400" b="1" dirty="0">
              <a:solidFill>
                <a:schemeClr val="accent5">
                  <a:lumMod val="75000"/>
                </a:schemeClr>
              </a:solidFill>
              <a:latin typeface="Constantia" pitchFamily="18" charset="0"/>
            </a:endParaRPr>
          </a:p>
          <a:p>
            <a:pPr algn="ctr"/>
            <a:endParaRPr lang="en-US" sz="2400" b="1" dirty="0">
              <a:solidFill>
                <a:schemeClr val="accent5">
                  <a:lumMod val="75000"/>
                </a:schemeClr>
              </a:solidFill>
              <a:latin typeface="Constantia" pitchFamily="18" charset="0"/>
            </a:endParaRPr>
          </a:p>
          <a:p>
            <a:pPr algn="ctr"/>
            <a:endParaRPr lang="en-US" sz="2400" b="1" dirty="0">
              <a:solidFill>
                <a:schemeClr val="accent5">
                  <a:lumMod val="75000"/>
                </a:schemeClr>
              </a:solidFill>
              <a:latin typeface="Constantia" pitchFamily="18" charset="0"/>
            </a:endParaRPr>
          </a:p>
          <a:p>
            <a:pPr algn="ctr"/>
            <a:r>
              <a:rPr lang="en-US" sz="2400" b="1" dirty="0">
                <a:solidFill>
                  <a:schemeClr val="accent5">
                    <a:lumMod val="75000"/>
                  </a:schemeClr>
                </a:solidFill>
                <a:latin typeface="Constantia" pitchFamily="18" charset="0"/>
              </a:rPr>
              <a:t>Inositol Trisphosphate</a:t>
            </a:r>
          </a:p>
          <a:p>
            <a:pPr algn="ctr"/>
            <a:r>
              <a:rPr lang="en-US" sz="2400" b="1" dirty="0">
                <a:solidFill>
                  <a:schemeClr val="accent5">
                    <a:lumMod val="75000"/>
                  </a:schemeClr>
                </a:solidFill>
                <a:latin typeface="Constantia" pitchFamily="18" charset="0"/>
              </a:rPr>
              <a:t>(IP</a:t>
            </a:r>
            <a:r>
              <a:rPr lang="en-US" sz="2400" b="1" baseline="-25000" dirty="0">
                <a:solidFill>
                  <a:schemeClr val="accent5">
                    <a:lumMod val="75000"/>
                  </a:schemeClr>
                </a:solidFill>
                <a:latin typeface="Constantia" pitchFamily="18" charset="0"/>
              </a:rPr>
              <a:t>3</a:t>
            </a:r>
            <a:r>
              <a:rPr lang="en-US" sz="2400" b="1" dirty="0">
                <a:solidFill>
                  <a:schemeClr val="accent5">
                    <a:lumMod val="75000"/>
                  </a:schemeClr>
                </a:solidFill>
                <a:latin typeface="Constantia" pitchFamily="18" charset="0"/>
              </a:rPr>
              <a:t>)</a:t>
            </a:r>
          </a:p>
        </p:txBody>
      </p:sp>
      <p:sp>
        <p:nvSpPr>
          <p:cNvPr id="5" name="TextBox 3"/>
          <p:cNvSpPr txBox="1">
            <a:spLocks noChangeArrowheads="1"/>
          </p:cNvSpPr>
          <p:nvPr/>
        </p:nvSpPr>
        <p:spPr bwMode="auto">
          <a:xfrm>
            <a:off x="7122320" y="2092168"/>
            <a:ext cx="3695583" cy="461962"/>
          </a:xfrm>
          <a:prstGeom prst="rect">
            <a:avLst/>
          </a:prstGeom>
          <a:noFill/>
          <a:ln w="9525">
            <a:noFill/>
            <a:miter lim="800000"/>
            <a:headEnd/>
            <a:tailEnd/>
          </a:ln>
        </p:spPr>
        <p:txBody>
          <a:bodyPr wrap="square">
            <a:spAutoFit/>
          </a:bodyPr>
          <a:lstStyle/>
          <a:p>
            <a:r>
              <a:rPr lang="en-US" sz="2400" b="1" dirty="0">
                <a:solidFill>
                  <a:schemeClr val="accent5">
                    <a:lumMod val="75000"/>
                  </a:schemeClr>
                </a:solidFill>
                <a:latin typeface="Constantia" pitchFamily="18" charset="0"/>
              </a:rPr>
              <a:t>Phospholipase C</a:t>
            </a:r>
          </a:p>
        </p:txBody>
      </p:sp>
      <p:sp>
        <p:nvSpPr>
          <p:cNvPr id="6" name="Curved Down Arrow 5"/>
          <p:cNvSpPr/>
          <p:nvPr/>
        </p:nvSpPr>
        <p:spPr>
          <a:xfrm flipH="1">
            <a:off x="6439250" y="1631977"/>
            <a:ext cx="1366140" cy="325988"/>
          </a:xfrm>
          <a:prstGeom prst="curved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solidFill>
                <a:schemeClr val="tx1"/>
              </a:solidFill>
            </a:endParaRPr>
          </a:p>
        </p:txBody>
      </p:sp>
      <p:sp>
        <p:nvSpPr>
          <p:cNvPr id="7" name="TextBox 6"/>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Calcium/Phosphatidylinositol System</a:t>
            </a:r>
          </a:p>
        </p:txBody>
      </p:sp>
      <p:sp>
        <p:nvSpPr>
          <p:cNvPr id="9" name="TextBox 8">
            <a:extLst>
              <a:ext uri="{FF2B5EF4-FFF2-40B4-BE49-F238E27FC236}">
                <a16:creationId xmlns:a16="http://schemas.microsoft.com/office/drawing/2014/main" xmlns="" id="{CE4A9941-29D7-4542-A72E-A399AFE6381B}"/>
              </a:ext>
            </a:extLst>
          </p:cNvPr>
          <p:cNvSpPr txBox="1"/>
          <p:nvPr/>
        </p:nvSpPr>
        <p:spPr>
          <a:xfrm>
            <a:off x="759475" y="4329685"/>
            <a:ext cx="10235553"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smtClean="0">
                <a:solidFill>
                  <a:srgbClr val="008F00"/>
                </a:solidFill>
              </a:rPr>
              <a:t>What is Phosphatidylinositol ?</a:t>
            </a:r>
          </a:p>
          <a:p>
            <a:r>
              <a:rPr lang="en-US" dirty="0" smtClean="0">
                <a:solidFill>
                  <a:srgbClr val="008F00"/>
                </a:solidFill>
              </a:rPr>
              <a:t>It is a membrane phospholipid.</a:t>
            </a:r>
          </a:p>
          <a:p>
            <a:r>
              <a:rPr lang="en-US" dirty="0" smtClean="0">
                <a:solidFill>
                  <a:srgbClr val="008F00"/>
                </a:solidFill>
              </a:rPr>
              <a:t>It get phosphorylated to make different types of molecules : 1)Phosphatidylinositol Phosphate (PIP)</a:t>
            </a:r>
          </a:p>
          <a:p>
            <a:r>
              <a:rPr lang="en-US" dirty="0" smtClean="0">
                <a:solidFill>
                  <a:srgbClr val="008F00"/>
                </a:solidFill>
              </a:rPr>
              <a:t>2)Phosphatidylinositol bisphosphate (PIP 2)</a:t>
            </a:r>
          </a:p>
          <a:p>
            <a:r>
              <a:rPr lang="en-US" dirty="0" smtClean="0">
                <a:solidFill>
                  <a:srgbClr val="008F00"/>
                </a:solidFill>
              </a:rPr>
              <a:t>3)Phosphatidylinositol trisphosphate (IP3)</a:t>
            </a:r>
          </a:p>
          <a:p>
            <a:r>
              <a:rPr lang="en-US" dirty="0" smtClean="0">
                <a:solidFill>
                  <a:srgbClr val="008F00"/>
                </a:solidFill>
              </a:rPr>
              <a:t>These different molecules are called phosphatidylinositol family and one of the members is phosphatidylinositol 4,5 bisphosphate </a:t>
            </a:r>
          </a:p>
          <a:p>
            <a:r>
              <a:rPr lang="en-US" dirty="0" smtClean="0">
                <a:solidFill>
                  <a:srgbClr val="008F00"/>
                </a:solidFill>
              </a:rPr>
              <a:t>This molecule can be acted on by phospholipase c and that cleaves it to 2 molecules: DAG and IP3 </a:t>
            </a:r>
            <a:endParaRPr lang="en-US" dirty="0">
              <a:solidFill>
                <a:srgbClr val="008F00"/>
              </a:solidFill>
            </a:endParaRPr>
          </a:p>
        </p:txBody>
      </p:sp>
    </p:spTree>
    <p:extLst>
      <p:ext uri="{BB962C8B-B14F-4D97-AF65-F5344CB8AC3E}">
        <p14:creationId xmlns:p14="http://schemas.microsoft.com/office/powerpoint/2010/main" val="3359627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2936" y="885590"/>
            <a:ext cx="10525417" cy="5972410"/>
          </a:xfrm>
          <a:prstGeom prst="rect">
            <a:avLst/>
          </a:prstGeom>
        </p:spPr>
      </p:pic>
      <p:sp>
        <p:nvSpPr>
          <p:cNvPr id="12" name="TextBox 11"/>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Calcium/Phosphatidylinositol System</a:t>
            </a:r>
          </a:p>
        </p:txBody>
      </p:sp>
      <p:pic>
        <p:nvPicPr>
          <p:cNvPr id="15" name="Picture 14">
            <a:hlinkClick r:id="rId3"/>
          </p:cNvPr>
          <p:cNvPicPr>
            <a:picLocks noChangeAspect="1"/>
          </p:cNvPicPr>
          <p:nvPr/>
        </p:nvPicPr>
        <p:blipFill rotWithShape="1">
          <a:blip r:embed="rId4"/>
          <a:srcRect t="35298"/>
          <a:stretch/>
        </p:blipFill>
        <p:spPr>
          <a:xfrm>
            <a:off x="10771702" y="885590"/>
            <a:ext cx="1330651" cy="1228960"/>
          </a:xfrm>
          <a:prstGeom prst="rect">
            <a:avLst/>
          </a:prstGeom>
        </p:spPr>
      </p:pic>
      <p:sp>
        <p:nvSpPr>
          <p:cNvPr id="16" name="TextBox 15">
            <a:hlinkClick r:id="rId3"/>
          </p:cNvPr>
          <p:cNvSpPr txBox="1"/>
          <p:nvPr/>
        </p:nvSpPr>
        <p:spPr>
          <a:xfrm>
            <a:off x="10721789" y="504351"/>
            <a:ext cx="1380564" cy="584775"/>
          </a:xfrm>
          <a:prstGeom prst="rect">
            <a:avLst/>
          </a:prstGeom>
          <a:noFill/>
        </p:spPr>
        <p:txBody>
          <a:bodyPr wrap="square" rtlCol="0">
            <a:spAutoFit/>
          </a:bodyPr>
          <a:lstStyle/>
          <a:p>
            <a:pPr marL="0" algn="ctr" defTabSz="914400" rtl="1" eaLnBrk="1" latinLnBrk="0" hangingPunct="1"/>
            <a:r>
              <a:rPr lang="ar-SA" sz="1600" b="1" dirty="0" smtClean="0">
                <a:solidFill>
                  <a:srgbClr val="30AAB1"/>
                </a:solidFill>
              </a:rPr>
              <a:t>شرحنا لكم </a:t>
            </a:r>
            <a:r>
              <a:rPr lang="ar-SA" sz="1600" b="1" dirty="0" err="1" smtClean="0">
                <a:solidFill>
                  <a:srgbClr val="30AAB1"/>
                </a:solidFill>
              </a:rPr>
              <a:t>الباثواي</a:t>
            </a:r>
            <a:r>
              <a:rPr lang="ar-SA" sz="1600" b="1" dirty="0" smtClean="0">
                <a:solidFill>
                  <a:srgbClr val="30AAB1"/>
                </a:solidFill>
              </a:rPr>
              <a:t> هنا</a:t>
            </a:r>
            <a:endParaRPr lang="en-US" sz="1600" b="1" dirty="0">
              <a:solidFill>
                <a:srgbClr val="30AAB1"/>
              </a:solidFill>
            </a:endParaRPr>
          </a:p>
        </p:txBody>
      </p:sp>
    </p:spTree>
    <p:extLst>
      <p:ext uri="{BB962C8B-B14F-4D97-AF65-F5344CB8AC3E}">
        <p14:creationId xmlns:p14="http://schemas.microsoft.com/office/powerpoint/2010/main" val="28360334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711283"/>
            <a:ext cx="5850340" cy="3716402"/>
          </a:xfrm>
          <a:prstGeom prst="rect">
            <a:avLst/>
          </a:prstGeom>
        </p:spPr>
        <p:txBody>
          <a:bodyPr wrap="square">
            <a:spAutoFit/>
          </a:bodyPr>
          <a:lstStyle/>
          <a:p>
            <a:pPr>
              <a:spcBef>
                <a:spcPts val="900"/>
              </a:spcBef>
              <a:spcAft>
                <a:spcPts val="900"/>
              </a:spcAft>
              <a:buClr>
                <a:srgbClr val="990033"/>
              </a:buClr>
            </a:pPr>
            <a:r>
              <a:rPr lang="en-US" sz="2400" dirty="0">
                <a:solidFill>
                  <a:schemeClr val="accent5">
                    <a:lumMod val="50000"/>
                  </a:schemeClr>
                </a:solidFill>
                <a:latin typeface="Adobe Devanagari" pitchFamily="18" charset="0"/>
                <a:cs typeface="Adobe Devanagari" pitchFamily="18" charset="0"/>
              </a:rPr>
              <a:t>By the end of this lecture, students should be able to:</a:t>
            </a:r>
          </a:p>
          <a:p>
            <a:pPr>
              <a:spcBef>
                <a:spcPts val="1000"/>
              </a:spcBef>
              <a:spcAft>
                <a:spcPts val="900"/>
              </a:spcAft>
              <a:buClr>
                <a:srgbClr val="990033"/>
              </a:buClr>
              <a:defRPr/>
            </a:pPr>
            <a:r>
              <a:rPr lang="en-US" sz="2000" dirty="0">
                <a:solidFill>
                  <a:schemeClr val="accent5">
                    <a:lumMod val="50000"/>
                  </a:schemeClr>
                </a:solidFill>
                <a:latin typeface="Adobe Devanagari" pitchFamily="18" charset="0"/>
                <a:cs typeface="Adobe Devanagari" pitchFamily="18" charset="0"/>
              </a:rPr>
              <a:t>Acquire the knowledge for general consequence of hormone-receptor interaction </a:t>
            </a:r>
          </a:p>
          <a:p>
            <a:pPr>
              <a:spcBef>
                <a:spcPts val="1000"/>
              </a:spcBef>
              <a:spcAft>
                <a:spcPts val="900"/>
              </a:spcAft>
              <a:buClr>
                <a:srgbClr val="990033"/>
              </a:buClr>
              <a:defRPr/>
            </a:pPr>
            <a:r>
              <a:rPr lang="en-US" sz="2000" dirty="0">
                <a:solidFill>
                  <a:schemeClr val="accent5">
                    <a:lumMod val="50000"/>
                  </a:schemeClr>
                </a:solidFill>
                <a:latin typeface="Adobe Devanagari" pitchFamily="18" charset="0"/>
                <a:cs typeface="Adobe Devanagari" pitchFamily="18" charset="0"/>
              </a:rPr>
              <a:t>Understand different mechanisms of action of hormones</a:t>
            </a:r>
          </a:p>
          <a:p>
            <a:pPr>
              <a:spcBef>
                <a:spcPts val="1000"/>
              </a:spcBef>
              <a:spcAft>
                <a:spcPts val="900"/>
              </a:spcAft>
              <a:buClr>
                <a:srgbClr val="990033"/>
              </a:buClr>
              <a:defRPr/>
            </a:pPr>
            <a:r>
              <a:rPr lang="en-US" sz="2000" dirty="0">
                <a:solidFill>
                  <a:schemeClr val="accent5">
                    <a:lumMod val="50000"/>
                  </a:schemeClr>
                </a:solidFill>
                <a:latin typeface="Adobe Devanagari" pitchFamily="18" charset="0"/>
                <a:cs typeface="Adobe Devanagari" pitchFamily="18" charset="0"/>
              </a:rPr>
              <a:t>Recognize the biomedical importance due to disturbance in the normal mechanisms of hormonal action</a:t>
            </a:r>
          </a:p>
        </p:txBody>
      </p:sp>
      <p:sp>
        <p:nvSpPr>
          <p:cNvPr id="4" name="Rectangle 3"/>
          <p:cNvSpPr/>
          <p:nvPr/>
        </p:nvSpPr>
        <p:spPr>
          <a:xfrm>
            <a:off x="1129554" y="6081421"/>
            <a:ext cx="6096000" cy="738664"/>
          </a:xfrm>
          <a:prstGeom prst="rect">
            <a:avLst/>
          </a:prstGeom>
        </p:spPr>
        <p:txBody>
          <a:bodyPr>
            <a:spAutoFit/>
          </a:bodyPr>
          <a:lstStyle/>
          <a:p>
            <a:r>
              <a:rPr lang="en-US" sz="1400" dirty="0" smtClean="0">
                <a:solidFill>
                  <a:srgbClr val="4B8180"/>
                </a:solidFill>
              </a:rPr>
              <a:t>Reference </a:t>
            </a:r>
            <a:r>
              <a:rPr lang="en-US" sz="1400" dirty="0">
                <a:solidFill>
                  <a:srgbClr val="4B8180"/>
                </a:solidFill>
              </a:rPr>
              <a:t>: Buxton, Iain LO, and Dayue Duan. "Cyclic GMP/Protein Kinase G Phosphorylation of Smad3 Blocks Transforming Growth Factor-β–Induced Nuclear Smad Translocation." (2008): 151-153.‏‬</a:t>
            </a:r>
          </a:p>
        </p:txBody>
      </p:sp>
    </p:spTree>
    <p:extLst>
      <p:ext uri="{BB962C8B-B14F-4D97-AF65-F5344CB8AC3E}">
        <p14:creationId xmlns:p14="http://schemas.microsoft.com/office/powerpoint/2010/main" val="349718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110899676"/>
              </p:ext>
            </p:extLst>
          </p:nvPr>
        </p:nvGraphicFramePr>
        <p:xfrm>
          <a:off x="1988227" y="70788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58759"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Classification of Hormones by Mechanism of Action </a:t>
            </a:r>
            <a:r>
              <a:rPr lang="en-US" sz="1400" b="1" i="1" dirty="0">
                <a:solidFill>
                  <a:srgbClr val="00ADA8"/>
                </a:solidFill>
                <a:latin typeface="Century Gothic" panose="020B0502020202020204" pitchFamily="34" charset="0"/>
              </a:rPr>
              <a:t>continued </a:t>
            </a:r>
            <a:r>
              <a:rPr lang="mr-IN" sz="1400" b="1" i="1" dirty="0">
                <a:solidFill>
                  <a:srgbClr val="00ADA8"/>
                </a:solidFill>
                <a:latin typeface="Century Gothic" panose="020B0502020202020204" pitchFamily="34" charset="0"/>
              </a:rPr>
              <a:t>…</a:t>
            </a:r>
            <a:endParaRPr lang="en-US" sz="4000" dirty="0">
              <a:solidFill>
                <a:srgbClr val="4C8180"/>
              </a:solidFill>
              <a:latin typeface="+mj-lt"/>
              <a:ea typeface="Century Gothic" charset="0"/>
              <a:cs typeface="Century Gothic" charset="0"/>
            </a:endParaRPr>
          </a:p>
        </p:txBody>
      </p:sp>
    </p:spTree>
    <p:extLst>
      <p:ext uri="{BB962C8B-B14F-4D97-AF65-F5344CB8AC3E}">
        <p14:creationId xmlns:p14="http://schemas.microsoft.com/office/powerpoint/2010/main" val="351112445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4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403" y="881612"/>
            <a:ext cx="3012743" cy="2687562"/>
          </a:xfrm>
          <a:prstGeom prst="rect">
            <a:avLst/>
          </a:prstGeom>
        </p:spPr>
      </p:pic>
      <p:sp>
        <p:nvSpPr>
          <p:cNvPr id="4" name="Down Arrow 3"/>
          <p:cNvSpPr/>
          <p:nvPr/>
        </p:nvSpPr>
        <p:spPr>
          <a:xfrm>
            <a:off x="1591374" y="3688933"/>
            <a:ext cx="304800"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5" name="Picture 4" descr="42.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0110" y="4393211"/>
            <a:ext cx="5757541" cy="2159989"/>
          </a:xfrm>
          <a:prstGeom prst="rect">
            <a:avLst/>
          </a:prstGeom>
        </p:spPr>
      </p:pic>
      <p:sp>
        <p:nvSpPr>
          <p:cNvPr id="6" name="Right Arrow 5"/>
          <p:cNvSpPr/>
          <p:nvPr/>
        </p:nvSpPr>
        <p:spPr>
          <a:xfrm>
            <a:off x="6598262" y="5114869"/>
            <a:ext cx="609600" cy="381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6" descr="43.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19405" y="2779059"/>
            <a:ext cx="2836887" cy="3918395"/>
          </a:xfrm>
          <a:prstGeom prst="rect">
            <a:avLst/>
          </a:prstGeom>
        </p:spPr>
      </p:pic>
      <p:sp>
        <p:nvSpPr>
          <p:cNvPr id="8" name="TextBox 7"/>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Mechanism of Insulin action</a:t>
            </a:r>
          </a:p>
        </p:txBody>
      </p:sp>
      <p:sp>
        <p:nvSpPr>
          <p:cNvPr id="2" name="Rectangle 1"/>
          <p:cNvSpPr/>
          <p:nvPr/>
        </p:nvSpPr>
        <p:spPr>
          <a:xfrm>
            <a:off x="1591374" y="4444331"/>
            <a:ext cx="2173802" cy="105153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11" name="Rectangle 10"/>
          <p:cNvSpPr/>
          <p:nvPr/>
        </p:nvSpPr>
        <p:spPr>
          <a:xfrm>
            <a:off x="1277609" y="5502715"/>
            <a:ext cx="2173802" cy="1051538"/>
          </a:xfrm>
          <a:prstGeom prst="rect">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FF0000"/>
              </a:solidFill>
            </a:endParaRPr>
          </a:p>
        </p:txBody>
      </p:sp>
      <p:sp>
        <p:nvSpPr>
          <p:cNvPr id="14" name="Rectangle 13">
            <a:extLst>
              <a:ext uri="{FF2B5EF4-FFF2-40B4-BE49-F238E27FC236}">
                <a16:creationId xmlns="" xmlns:a16="http://schemas.microsoft.com/office/drawing/2014/main" id="{5F83DD03-048E-4C1D-8FCD-693586810E91}"/>
              </a:ext>
            </a:extLst>
          </p:cNvPr>
          <p:cNvSpPr/>
          <p:nvPr/>
        </p:nvSpPr>
        <p:spPr>
          <a:xfrm>
            <a:off x="8433998" y="71716"/>
            <a:ext cx="3595592" cy="2554545"/>
          </a:xfrm>
          <a:prstGeom prst="rect">
            <a:avLst/>
          </a:prstGeom>
        </p:spPr>
        <p:txBody>
          <a:bodyPr wrap="square">
            <a:spAutoFit/>
          </a:bodyPr>
          <a:lstStyle/>
          <a:p>
            <a:pPr algn="ctr"/>
            <a:r>
              <a:rPr lang="en-US" sz="1600" dirty="0">
                <a:solidFill>
                  <a:schemeClr val="bg1">
                    <a:lumMod val="50000"/>
                  </a:schemeClr>
                </a:solidFill>
              </a:rPr>
              <a:t>Binding of insulin to the alpha-subunit leads to conformational changes that are transmitted to beta-subunit leads to Rapid auto-phosphorylation of tyrosine residues of the beta -subunits </a:t>
            </a:r>
            <a:endParaRPr lang="en-US" sz="1600" dirty="0" smtClean="0">
              <a:solidFill>
                <a:schemeClr val="bg1">
                  <a:lumMod val="50000"/>
                </a:schemeClr>
              </a:solidFill>
            </a:endParaRPr>
          </a:p>
          <a:p>
            <a:pPr algn="ctr"/>
            <a:r>
              <a:rPr lang="en-US" sz="1600" dirty="0" smtClean="0">
                <a:solidFill>
                  <a:schemeClr val="bg1">
                    <a:lumMod val="50000"/>
                  </a:schemeClr>
                </a:solidFill>
              </a:rPr>
              <a:t>Then </a:t>
            </a:r>
            <a:r>
              <a:rPr lang="en-US" sz="1600" dirty="0">
                <a:solidFill>
                  <a:schemeClr val="bg1">
                    <a:lumMod val="50000"/>
                  </a:schemeClr>
                </a:solidFill>
              </a:rPr>
              <a:t>phosphorylation of insulin receptor substrates (IRS) "a family of proteins" by tyrosine kinase and Activation of other protein kinases and phosphatases by IRS lead to Biological actions of insulin.</a:t>
            </a:r>
            <a:endParaRPr lang="ar-SA" sz="1600" dirty="0">
              <a:solidFill>
                <a:schemeClr val="bg1">
                  <a:lumMod val="50000"/>
                </a:schemeClr>
              </a:solidFill>
            </a:endParaRPr>
          </a:p>
        </p:txBody>
      </p:sp>
      <p:sp>
        <p:nvSpPr>
          <p:cNvPr id="15" name="TextBox 14">
            <a:extLst>
              <a:ext uri="{FF2B5EF4-FFF2-40B4-BE49-F238E27FC236}">
                <a16:creationId xmlns:a16="http://schemas.microsoft.com/office/drawing/2014/main" xmlns="" id="{CE4A9941-29D7-4542-A72E-A399AFE6381B}"/>
              </a:ext>
            </a:extLst>
          </p:cNvPr>
          <p:cNvSpPr txBox="1"/>
          <p:nvPr/>
        </p:nvSpPr>
        <p:spPr>
          <a:xfrm>
            <a:off x="3426643" y="866798"/>
            <a:ext cx="3942582" cy="3293209"/>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sz="1600" dirty="0">
                <a:solidFill>
                  <a:srgbClr val="00B050"/>
                </a:solidFill>
              </a:rPr>
              <a:t>Insulin receptor is initially formed as a single dimer then by multiple steps it becomes 4 dimers forming a tetramer.</a:t>
            </a:r>
          </a:p>
          <a:p>
            <a:r>
              <a:rPr lang="en-US" sz="1600" dirty="0">
                <a:solidFill>
                  <a:srgbClr val="00B050"/>
                </a:solidFill>
              </a:rPr>
              <a:t>It is inactive when insulin is not attached.</a:t>
            </a:r>
          </a:p>
          <a:p>
            <a:r>
              <a:rPr lang="en-US" sz="1600" dirty="0">
                <a:solidFill>
                  <a:srgbClr val="00B050"/>
                </a:solidFill>
              </a:rPr>
              <a:t>Beta subunit has 2 domains:</a:t>
            </a:r>
          </a:p>
          <a:p>
            <a:r>
              <a:rPr lang="en-US" sz="1600" dirty="0">
                <a:solidFill>
                  <a:srgbClr val="00B050"/>
                </a:solidFill>
              </a:rPr>
              <a:t>1 is spanning the cellular membrane and the other is the intracellular domain (cytosolic domain) where it has kinase activity (tyrosine kinase) by phosphorylating tyrosine residues</a:t>
            </a:r>
          </a:p>
          <a:p>
            <a:r>
              <a:rPr lang="en-US" sz="1600" dirty="0">
                <a:solidFill>
                  <a:srgbClr val="00B050"/>
                </a:solidFill>
              </a:rPr>
              <a:t>*Tyrosine kinase has 2 activities:</a:t>
            </a:r>
          </a:p>
          <a:p>
            <a:r>
              <a:rPr lang="en-US" sz="1600" dirty="0">
                <a:solidFill>
                  <a:srgbClr val="00B050"/>
                </a:solidFill>
              </a:rPr>
              <a:t>1)Auto-phosphorylation</a:t>
            </a:r>
          </a:p>
          <a:p>
            <a:r>
              <a:rPr lang="en-US" sz="1600" dirty="0">
                <a:solidFill>
                  <a:srgbClr val="00B050"/>
                </a:solidFill>
              </a:rPr>
              <a:t>2)Further phosphorylation of other molecules called insulin receptor substrates</a:t>
            </a:r>
          </a:p>
        </p:txBody>
      </p:sp>
      <p:pic>
        <p:nvPicPr>
          <p:cNvPr id="9" name="Picture 8">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625109" y="4970100"/>
            <a:ext cx="1390440" cy="1390440"/>
          </a:xfrm>
          <a:prstGeom prst="rect">
            <a:avLst/>
          </a:prstGeom>
        </p:spPr>
      </p:pic>
      <p:sp>
        <p:nvSpPr>
          <p:cNvPr id="16" name="TextBox 15">
            <a:hlinkClick r:id="rId5"/>
          </p:cNvPr>
          <p:cNvSpPr txBox="1"/>
          <p:nvPr/>
        </p:nvSpPr>
        <p:spPr>
          <a:xfrm>
            <a:off x="10539352" y="4444331"/>
            <a:ext cx="1561953" cy="830997"/>
          </a:xfrm>
          <a:prstGeom prst="rect">
            <a:avLst/>
          </a:prstGeom>
          <a:noFill/>
        </p:spPr>
        <p:txBody>
          <a:bodyPr wrap="square" rtlCol="0">
            <a:spAutoFit/>
          </a:bodyPr>
          <a:lstStyle/>
          <a:p>
            <a:pPr marL="0" algn="ctr" defTabSz="914400" rtl="1" eaLnBrk="1" latinLnBrk="0" hangingPunct="1"/>
            <a:r>
              <a:rPr lang="en-US" sz="1600" b="1" dirty="0" smtClean="0">
                <a:solidFill>
                  <a:srgbClr val="30AAB1"/>
                </a:solidFill>
              </a:rPr>
              <a:t>Recommended video .. Start from 2:00</a:t>
            </a:r>
            <a:endParaRPr lang="en-US" sz="1600" b="1" dirty="0">
              <a:solidFill>
                <a:srgbClr val="30AAB1"/>
              </a:solidFill>
            </a:endParaRPr>
          </a:p>
        </p:txBody>
      </p:sp>
    </p:spTree>
    <p:extLst>
      <p:ext uri="{BB962C8B-B14F-4D97-AF65-F5344CB8AC3E}">
        <p14:creationId xmlns:p14="http://schemas.microsoft.com/office/powerpoint/2010/main" val="29724570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Biologic Effects of Insulin</a:t>
            </a:r>
          </a:p>
        </p:txBody>
      </p:sp>
      <p:graphicFrame>
        <p:nvGraphicFramePr>
          <p:cNvPr id="6" name="Diagram 5"/>
          <p:cNvGraphicFramePr/>
          <p:nvPr>
            <p:extLst>
              <p:ext uri="{D42A27DB-BD31-4B8C-83A1-F6EECF244321}">
                <p14:modId xmlns:p14="http://schemas.microsoft.com/office/powerpoint/2010/main" val="522812721"/>
              </p:ext>
            </p:extLst>
          </p:nvPr>
        </p:nvGraphicFramePr>
        <p:xfrm>
          <a:off x="1314824" y="970678"/>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xmlns="" id="{CE4A9941-29D7-4542-A72E-A399AFE6381B}"/>
              </a:ext>
            </a:extLst>
          </p:cNvPr>
          <p:cNvSpPr txBox="1"/>
          <p:nvPr/>
        </p:nvSpPr>
        <p:spPr>
          <a:xfrm>
            <a:off x="5806158" y="5457016"/>
            <a:ext cx="3427490"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What causes these effects?</a:t>
            </a:r>
          </a:p>
          <a:p>
            <a:pPr algn="ctr"/>
            <a:r>
              <a:rPr lang="en-US" dirty="0">
                <a:solidFill>
                  <a:srgbClr val="008F00"/>
                </a:solidFill>
              </a:rPr>
              <a:t>Could be </a:t>
            </a:r>
            <a:r>
              <a:rPr lang="en-US" dirty="0"/>
              <a:t>Altered gene expression</a:t>
            </a:r>
          </a:p>
        </p:txBody>
      </p:sp>
    </p:spTree>
    <p:extLst>
      <p:ext uri="{BB962C8B-B14F-4D97-AF65-F5344CB8AC3E}">
        <p14:creationId xmlns:p14="http://schemas.microsoft.com/office/powerpoint/2010/main" val="16093777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06231" y="1287121"/>
            <a:ext cx="10767737" cy="391349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just">
              <a:buClr>
                <a:schemeClr val="tx1"/>
              </a:buClr>
              <a:buFont typeface="Wingdings" charset="2"/>
              <a:buChar char="v"/>
              <a:defRPr/>
            </a:pPr>
            <a:r>
              <a:rPr lang="en-US" sz="2400" dirty="0">
                <a:solidFill>
                  <a:srgbClr val="C00000"/>
                </a:solidFill>
                <a:latin typeface="Calibri" charset="0"/>
                <a:ea typeface="Calibri" charset="0"/>
                <a:cs typeface="Calibri" charset="0"/>
              </a:rPr>
              <a:t> Excessive</a:t>
            </a:r>
            <a:r>
              <a:rPr lang="en-US" sz="2400" dirty="0">
                <a:solidFill>
                  <a:srgbClr val="002060"/>
                </a:solidFill>
                <a:latin typeface="Calibri" charset="0"/>
                <a:ea typeface="Calibri" charset="0"/>
                <a:cs typeface="Calibri" charset="0"/>
              </a:rPr>
              <a:t> </a:t>
            </a:r>
            <a:r>
              <a:rPr lang="en-US" sz="2400" dirty="0">
                <a:latin typeface="Calibri" charset="0"/>
                <a:ea typeface="Calibri" charset="0"/>
                <a:cs typeface="Calibri" charset="0"/>
              </a:rPr>
              <a:t>(e.g., hyperthyroidism, Cushing),</a:t>
            </a:r>
            <a:r>
              <a:rPr lang="en-US" sz="2400" dirty="0">
                <a:solidFill>
                  <a:srgbClr val="002060"/>
                </a:solidFill>
                <a:latin typeface="Calibri" charset="0"/>
                <a:ea typeface="Calibri" charset="0"/>
                <a:cs typeface="Calibri" charset="0"/>
              </a:rPr>
              <a:t> </a:t>
            </a:r>
            <a:r>
              <a:rPr lang="en-US" sz="2400" dirty="0">
                <a:latin typeface="Calibri" charset="0"/>
                <a:ea typeface="Calibri" charset="0"/>
                <a:cs typeface="Calibri" charset="0"/>
              </a:rPr>
              <a:t>deficient (e.g., hypothyroidism, Addison), or </a:t>
            </a:r>
            <a:r>
              <a:rPr lang="en-US" sz="2400" dirty="0">
                <a:solidFill>
                  <a:srgbClr val="C00000"/>
                </a:solidFill>
                <a:latin typeface="Calibri" charset="0"/>
                <a:ea typeface="Calibri" charset="0"/>
                <a:cs typeface="Calibri" charset="0"/>
              </a:rPr>
              <a:t>inappropriate secretion </a:t>
            </a:r>
            <a:r>
              <a:rPr lang="en-US" sz="2400" dirty="0">
                <a:latin typeface="Calibri" charset="0"/>
                <a:ea typeface="Calibri" charset="0"/>
                <a:cs typeface="Calibri" charset="0"/>
              </a:rPr>
              <a:t>(e.g., syndrome of inappropriate secretion of ADH “SIADH</a:t>
            </a:r>
            <a:r>
              <a:rPr lang="en-US" sz="2400" baseline="30000" dirty="0">
                <a:latin typeface="Calibri" charset="0"/>
                <a:ea typeface="Calibri" charset="0"/>
                <a:cs typeface="Calibri" charset="0"/>
              </a:rPr>
              <a:t>”1)</a:t>
            </a:r>
            <a:r>
              <a:rPr lang="en-US" sz="2400" dirty="0">
                <a:latin typeface="Calibri" charset="0"/>
                <a:ea typeface="Calibri" charset="0"/>
                <a:cs typeface="Calibri" charset="0"/>
              </a:rPr>
              <a:t> of hormones are major causes of diseases</a:t>
            </a:r>
          </a:p>
          <a:p>
            <a:pPr algn="just">
              <a:buClr>
                <a:schemeClr val="tx1"/>
              </a:buClr>
              <a:buFont typeface="Wingdings" charset="2"/>
              <a:buChar char="v"/>
              <a:defRPr/>
            </a:pPr>
            <a:endParaRPr lang="en-US" sz="2400" dirty="0">
              <a:solidFill>
                <a:srgbClr val="002060"/>
              </a:solidFill>
              <a:latin typeface="Calibri" charset="0"/>
              <a:ea typeface="Calibri" charset="0"/>
              <a:cs typeface="Calibri" charset="0"/>
            </a:endParaRPr>
          </a:p>
          <a:p>
            <a:pPr algn="just">
              <a:buClr>
                <a:schemeClr val="tx1"/>
              </a:buClr>
              <a:buFont typeface="Wingdings" charset="2"/>
              <a:buChar char="v"/>
              <a:defRPr/>
            </a:pPr>
            <a:r>
              <a:rPr lang="en-US" sz="2400" dirty="0">
                <a:solidFill>
                  <a:srgbClr val="002060"/>
                </a:solidFill>
                <a:latin typeface="Calibri" charset="0"/>
                <a:ea typeface="Calibri" charset="0"/>
                <a:cs typeface="Calibri" charset="0"/>
              </a:rPr>
              <a:t> </a:t>
            </a:r>
            <a:r>
              <a:rPr lang="en-US" sz="2400" dirty="0">
                <a:latin typeface="Calibri" charset="0"/>
                <a:ea typeface="Calibri" charset="0"/>
                <a:cs typeface="Calibri" charset="0"/>
              </a:rPr>
              <a:t>Pharmacological treatment of these diseases depends on replacement of deficient hormone</a:t>
            </a:r>
            <a:r>
              <a:rPr lang="en-US" sz="2400" dirty="0">
                <a:solidFill>
                  <a:srgbClr val="002060"/>
                </a:solidFill>
                <a:latin typeface="Calibri" charset="0"/>
                <a:ea typeface="Calibri" charset="0"/>
                <a:cs typeface="Calibri" charset="0"/>
              </a:rPr>
              <a:t> (</a:t>
            </a:r>
            <a:r>
              <a:rPr lang="en-US" sz="2400" i="1" dirty="0">
                <a:solidFill>
                  <a:srgbClr val="C00000"/>
                </a:solidFill>
                <a:latin typeface="Calibri" charset="0"/>
                <a:ea typeface="Calibri" charset="0"/>
                <a:cs typeface="Calibri" charset="0"/>
              </a:rPr>
              <a:t>hypo-</a:t>
            </a:r>
            <a:r>
              <a:rPr lang="en-US" sz="2400" dirty="0">
                <a:solidFill>
                  <a:srgbClr val="002060"/>
                </a:solidFill>
                <a:latin typeface="Calibri" charset="0"/>
                <a:ea typeface="Calibri" charset="0"/>
                <a:cs typeface="Calibri" charset="0"/>
              </a:rPr>
              <a:t>) </a:t>
            </a:r>
            <a:r>
              <a:rPr lang="en-US" sz="2400" dirty="0">
                <a:latin typeface="Calibri" charset="0"/>
                <a:ea typeface="Calibri" charset="0"/>
                <a:cs typeface="Calibri" charset="0"/>
              </a:rPr>
              <a:t>or use of drugs that interfere with the mechanism of action of the hormones</a:t>
            </a:r>
            <a:r>
              <a:rPr lang="en-US" sz="2400" dirty="0">
                <a:solidFill>
                  <a:srgbClr val="002060"/>
                </a:solidFill>
                <a:latin typeface="Calibri" charset="0"/>
                <a:ea typeface="Calibri" charset="0"/>
                <a:cs typeface="Calibri" charset="0"/>
              </a:rPr>
              <a:t> (</a:t>
            </a:r>
            <a:r>
              <a:rPr lang="en-US" sz="2400" i="1" dirty="0">
                <a:solidFill>
                  <a:srgbClr val="C00000"/>
                </a:solidFill>
                <a:latin typeface="Calibri" charset="0"/>
                <a:ea typeface="Calibri" charset="0"/>
                <a:cs typeface="Calibri" charset="0"/>
              </a:rPr>
              <a:t>hyper- or inappropriate</a:t>
            </a:r>
            <a:r>
              <a:rPr lang="en-US" sz="2400" dirty="0">
                <a:solidFill>
                  <a:srgbClr val="002060"/>
                </a:solidFill>
                <a:latin typeface="Calibri" charset="0"/>
                <a:ea typeface="Calibri" charset="0"/>
                <a:cs typeface="Calibri" charset="0"/>
              </a:rPr>
              <a:t>) </a:t>
            </a:r>
          </a:p>
        </p:txBody>
      </p:sp>
      <p:sp>
        <p:nvSpPr>
          <p:cNvPr id="4" name="TextBox 3"/>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Biomedical Importance</a:t>
            </a:r>
          </a:p>
        </p:txBody>
      </p:sp>
      <p:sp>
        <p:nvSpPr>
          <p:cNvPr id="6" name="TextBox 5">
            <a:extLst>
              <a:ext uri="{FF2B5EF4-FFF2-40B4-BE49-F238E27FC236}">
                <a16:creationId xmlns:a16="http://schemas.microsoft.com/office/drawing/2014/main" xmlns="" id="{CE4A9941-29D7-4542-A72E-A399AFE6381B}"/>
              </a:ext>
            </a:extLst>
          </p:cNvPr>
          <p:cNvSpPr txBox="1"/>
          <p:nvPr/>
        </p:nvSpPr>
        <p:spPr>
          <a:xfrm>
            <a:off x="1579907" y="4329685"/>
            <a:ext cx="8420384"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a:solidFill>
                  <a:srgbClr val="008F00"/>
                </a:solidFill>
              </a:rPr>
              <a:t>1: SIADH : too much ADH production leading to water retention which perceives as hyponatremia due to increased volume even if the levels of sodium are normal</a:t>
            </a:r>
          </a:p>
        </p:txBody>
      </p:sp>
    </p:spTree>
    <p:extLst>
      <p:ext uri="{BB962C8B-B14F-4D97-AF65-F5344CB8AC3E}">
        <p14:creationId xmlns:p14="http://schemas.microsoft.com/office/powerpoint/2010/main" val="326007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05062" y="962849"/>
            <a:ext cx="10804313" cy="492283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50000"/>
              </a:lnSpc>
              <a:buClr>
                <a:schemeClr val="tx1"/>
              </a:buClr>
              <a:buFont typeface="Wingdings" charset="2"/>
              <a:buChar char="Ø"/>
            </a:pPr>
            <a:r>
              <a:rPr lang="en-US" sz="2000" dirty="0">
                <a:latin typeface="Calibri" charset="0"/>
                <a:ea typeface="Calibri" charset="0"/>
                <a:cs typeface="Calibri" charset="0"/>
              </a:rPr>
              <a:t> Hormones are involved in responses to a stimulus, using a variety of signaling mechanisms to facilitate cellular adaptive responses. </a:t>
            </a:r>
            <a:endParaRPr lang="en-US" sz="2000" kern="0" dirty="0">
              <a:latin typeface="Calibri" charset="0"/>
              <a:ea typeface="Calibri" charset="0"/>
              <a:cs typeface="Calibri" charset="0"/>
            </a:endParaRPr>
          </a:p>
          <a:p>
            <a:pPr>
              <a:lnSpc>
                <a:spcPct val="150000"/>
              </a:lnSpc>
              <a:buClr>
                <a:schemeClr val="tx1"/>
              </a:buClr>
              <a:buFont typeface="Wingdings" charset="2"/>
              <a:buChar char="Ø"/>
              <a:defRPr/>
            </a:pPr>
            <a:r>
              <a:rPr lang="en-US" sz="2000" kern="0" dirty="0">
                <a:latin typeface="Calibri" charset="0"/>
                <a:ea typeface="Calibri" charset="0"/>
                <a:cs typeface="Calibri" charset="0"/>
              </a:rPr>
              <a:t> Group I hormones are lipophilic, while group II are hydrophilic. Other differences exist between both groups. </a:t>
            </a:r>
          </a:p>
          <a:p>
            <a:pPr>
              <a:lnSpc>
                <a:spcPct val="150000"/>
              </a:lnSpc>
              <a:buClr>
                <a:schemeClr val="tx1"/>
              </a:buClr>
              <a:buFont typeface="Wingdings" charset="2"/>
              <a:buChar char="Ø"/>
              <a:defRPr/>
            </a:pPr>
            <a:r>
              <a:rPr lang="en-US" sz="2000" kern="0" dirty="0">
                <a:latin typeface="Calibri" charset="0"/>
                <a:ea typeface="Calibri" charset="0"/>
                <a:cs typeface="Calibri" charset="0"/>
              </a:rPr>
              <a:t> Hormones can be classified according to their mechanism of action </a:t>
            </a:r>
            <a:r>
              <a:rPr lang="en-US" sz="1800" i="1" kern="0" dirty="0">
                <a:latin typeface="Calibri" charset="0"/>
                <a:ea typeface="Calibri" charset="0"/>
                <a:cs typeface="Calibri" charset="0"/>
              </a:rPr>
              <a:t>(specific examples of each category were discussed)</a:t>
            </a:r>
            <a:endParaRPr lang="en-US" sz="2000" i="1" kern="0" dirty="0">
              <a:latin typeface="Calibri" charset="0"/>
              <a:ea typeface="Calibri" charset="0"/>
              <a:cs typeface="Calibri" charset="0"/>
            </a:endParaRPr>
          </a:p>
          <a:p>
            <a:pPr>
              <a:lnSpc>
                <a:spcPct val="150000"/>
              </a:lnSpc>
              <a:buClr>
                <a:schemeClr val="tx1"/>
              </a:buClr>
              <a:buFont typeface="Wingdings" charset="2"/>
              <a:buChar char="Ø"/>
              <a:defRPr/>
            </a:pPr>
            <a:r>
              <a:rPr lang="en-US" sz="2000" kern="0" dirty="0">
                <a:latin typeface="Calibri" charset="0"/>
                <a:ea typeface="Calibri" charset="0"/>
                <a:cs typeface="Calibri" charset="0"/>
              </a:rPr>
              <a:t> </a:t>
            </a:r>
            <a:r>
              <a:rPr lang="en-US" sz="2000" kern="0" dirty="0" err="1">
                <a:latin typeface="Calibri" charset="0"/>
                <a:ea typeface="Calibri" charset="0"/>
                <a:cs typeface="Calibri" charset="0"/>
              </a:rPr>
              <a:t>Biomedically</a:t>
            </a:r>
            <a:r>
              <a:rPr lang="en-US" sz="2000" kern="0" dirty="0">
                <a:latin typeface="Calibri" charset="0"/>
                <a:ea typeface="Calibri" charset="0"/>
                <a:cs typeface="Calibri" charset="0"/>
              </a:rPr>
              <a:t>, studying hormones’ actions in details helps to:</a:t>
            </a:r>
          </a:p>
          <a:p>
            <a:pPr marL="709613" lvl="1" indent="-342900">
              <a:lnSpc>
                <a:spcPct val="150000"/>
              </a:lnSpc>
              <a:buClr>
                <a:schemeClr val="tx1"/>
              </a:buClr>
              <a:buFont typeface="Wingdings" charset="2"/>
              <a:buChar char="ü"/>
              <a:defRPr/>
            </a:pPr>
            <a:r>
              <a:rPr lang="en-US" sz="2000" kern="0" dirty="0">
                <a:latin typeface="Calibri" charset="0"/>
                <a:ea typeface="Calibri" charset="0"/>
                <a:cs typeface="Calibri" charset="0"/>
              </a:rPr>
              <a:t>understand consequences of abnormal hormone release-related diseases (excessive, deficient or inappropriate)</a:t>
            </a:r>
          </a:p>
          <a:p>
            <a:pPr marL="709613" lvl="1" indent="-342900">
              <a:lnSpc>
                <a:spcPct val="150000"/>
              </a:lnSpc>
              <a:buClr>
                <a:schemeClr val="tx1"/>
              </a:buClr>
              <a:buFont typeface="Wingdings" charset="2"/>
              <a:buChar char="ü"/>
              <a:defRPr/>
            </a:pPr>
            <a:r>
              <a:rPr lang="en-US" sz="2000" kern="0" dirty="0">
                <a:latin typeface="Calibri" charset="0"/>
                <a:ea typeface="Calibri" charset="0"/>
                <a:cs typeface="Calibri" charset="0"/>
              </a:rPr>
              <a:t>design therapeutic approach for such diseases.</a:t>
            </a:r>
          </a:p>
        </p:txBody>
      </p:sp>
      <p:sp>
        <p:nvSpPr>
          <p:cNvPr id="4" name="TextBox 3"/>
          <p:cNvSpPr txBox="1"/>
          <p:nvPr/>
        </p:nvSpPr>
        <p:spPr>
          <a:xfrm>
            <a:off x="205063" y="0"/>
            <a:ext cx="11986937"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Take home messages</a:t>
            </a:r>
          </a:p>
        </p:txBody>
      </p:sp>
    </p:spTree>
    <p:extLst>
      <p:ext uri="{BB962C8B-B14F-4D97-AF65-F5344CB8AC3E}">
        <p14:creationId xmlns:p14="http://schemas.microsoft.com/office/powerpoint/2010/main" val="109017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4621722"/>
              </p:ext>
            </p:extLst>
          </p:nvPr>
        </p:nvGraphicFramePr>
        <p:xfrm>
          <a:off x="0" y="0"/>
          <a:ext cx="12191999" cy="6839938"/>
        </p:xfrm>
        <a:graphic>
          <a:graphicData uri="http://schemas.openxmlformats.org/drawingml/2006/table">
            <a:tbl>
              <a:tblPr firstRow="1" bandRow="1">
                <a:tableStyleId>{5940675A-B579-460E-94D1-54222C63F5DA}</a:tableStyleId>
              </a:tblPr>
              <a:tblGrid>
                <a:gridCol w="3047999">
                  <a:extLst>
                    <a:ext uri="{9D8B030D-6E8A-4147-A177-3AD203B41FA5}">
                      <a16:colId xmlns="" xmlns:a16="http://schemas.microsoft.com/office/drawing/2014/main" val="20000"/>
                    </a:ext>
                  </a:extLst>
                </a:gridCol>
                <a:gridCol w="1141229">
                  <a:extLst>
                    <a:ext uri="{9D8B030D-6E8A-4147-A177-3AD203B41FA5}">
                      <a16:colId xmlns="" xmlns:a16="http://schemas.microsoft.com/office/drawing/2014/main" val="20001"/>
                    </a:ext>
                  </a:extLst>
                </a:gridCol>
                <a:gridCol w="868194">
                  <a:extLst>
                    <a:ext uri="{9D8B030D-6E8A-4147-A177-3AD203B41FA5}">
                      <a16:colId xmlns="" xmlns:a16="http://schemas.microsoft.com/office/drawing/2014/main" val="20002"/>
                    </a:ext>
                  </a:extLst>
                </a:gridCol>
                <a:gridCol w="4086577">
                  <a:extLst>
                    <a:ext uri="{9D8B030D-6E8A-4147-A177-3AD203B41FA5}">
                      <a16:colId xmlns="" xmlns:a16="http://schemas.microsoft.com/office/drawing/2014/main" val="20003"/>
                    </a:ext>
                  </a:extLst>
                </a:gridCol>
                <a:gridCol w="3048000">
                  <a:extLst>
                    <a:ext uri="{9D8B030D-6E8A-4147-A177-3AD203B41FA5}">
                      <a16:colId xmlns="" xmlns:a16="http://schemas.microsoft.com/office/drawing/2014/main" val="20004"/>
                    </a:ext>
                  </a:extLst>
                </a:gridCol>
              </a:tblGrid>
              <a:tr h="270933">
                <a:tc gridSpan="5">
                  <a:txBody>
                    <a:bodyPr/>
                    <a:lstStyle/>
                    <a:p>
                      <a:pPr algn="ctr"/>
                      <a:r>
                        <a:rPr lang="en-US" sz="1200" b="1" dirty="0"/>
                        <a:t>SUMMARY:</a:t>
                      </a:r>
                      <a:r>
                        <a:rPr lang="en-US" sz="1200" b="1" baseline="0" dirty="0"/>
                        <a:t> </a:t>
                      </a:r>
                      <a:r>
                        <a:rPr lang="en-US" sz="1200" b="1" dirty="0"/>
                        <a:t>Classification of Hormones by Mechanism of Action </a:t>
                      </a:r>
                    </a:p>
                  </a:txBody>
                  <a:tcPr>
                    <a:solidFill>
                      <a:srgbClr val="CDFBE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256258">
                <a:tc gridSpan="5">
                  <a:txBody>
                    <a:bodyPr/>
                    <a:lstStyle/>
                    <a:p>
                      <a:pPr algn="ctr"/>
                      <a:r>
                        <a:rPr lang="en-US" sz="1200" b="1" dirty="0"/>
                        <a:t>I. Hormones that bind to intracellular receptors (Steroid-Thyroid superfamily):</a:t>
                      </a:r>
                    </a:p>
                  </a:txBody>
                  <a:tcPr>
                    <a:solidFill>
                      <a:srgbClr val="FFFFDA"/>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352431">
                <a:tc rowSpan="2" gridSpan="2">
                  <a:txBody>
                    <a:bodyPr/>
                    <a:lstStyle/>
                    <a:p>
                      <a:pPr marL="171450" indent="-171450" algn="l">
                        <a:buClr>
                          <a:schemeClr val="accent4">
                            <a:lumMod val="75000"/>
                          </a:schemeClr>
                        </a:buClr>
                        <a:buFont typeface="Wingdings" charset="2"/>
                        <a:buChar char="v"/>
                      </a:pPr>
                      <a:r>
                        <a:rPr lang="en-US" sz="1200" b="1" dirty="0">
                          <a:solidFill>
                            <a:srgbClr val="FF0000"/>
                          </a:solidFill>
                        </a:rPr>
                        <a:t>Steroid Hormones:</a:t>
                      </a:r>
                    </a:p>
                    <a:p>
                      <a:pPr marL="628650" lvl="1" indent="-171450" algn="l">
                        <a:buClr>
                          <a:schemeClr val="accent4">
                            <a:lumMod val="75000"/>
                          </a:schemeClr>
                        </a:buClr>
                        <a:buFont typeface="Wingdings" charset="2"/>
                        <a:buChar char="Ø"/>
                      </a:pPr>
                      <a:r>
                        <a:rPr lang="en-US" sz="1200" b="0" dirty="0"/>
                        <a:t>Glucocorticoids</a:t>
                      </a:r>
                    </a:p>
                    <a:p>
                      <a:pPr marL="628650" lvl="1" indent="-171450" algn="l">
                        <a:buClr>
                          <a:schemeClr val="accent4">
                            <a:lumMod val="75000"/>
                          </a:schemeClr>
                        </a:buClr>
                        <a:buFont typeface="Wingdings" charset="2"/>
                        <a:buChar char="Ø"/>
                      </a:pPr>
                      <a:r>
                        <a:rPr lang="en-US" sz="1200" b="0" dirty="0"/>
                        <a:t>Mineralocorticoids</a:t>
                      </a:r>
                    </a:p>
                    <a:p>
                      <a:pPr marL="628650" lvl="1" indent="-171450" algn="l">
                        <a:buClr>
                          <a:schemeClr val="accent4">
                            <a:lumMod val="75000"/>
                          </a:schemeClr>
                        </a:buClr>
                        <a:buFont typeface="Wingdings" charset="2"/>
                        <a:buChar char="Ø"/>
                      </a:pPr>
                      <a:r>
                        <a:rPr lang="en-US" sz="1200" b="0" dirty="0"/>
                        <a:t>Sex hormones:</a:t>
                      </a:r>
                    </a:p>
                    <a:p>
                      <a:pPr marL="1085850" lvl="2" indent="-171450" algn="l">
                        <a:buClr>
                          <a:schemeClr val="accent4">
                            <a:lumMod val="75000"/>
                          </a:schemeClr>
                        </a:buClr>
                        <a:buFont typeface="Courier New" charset="0"/>
                        <a:buChar char="o"/>
                      </a:pPr>
                      <a:r>
                        <a:rPr lang="en-US" sz="1200" b="1" dirty="0">
                          <a:solidFill>
                            <a:srgbClr val="0070C0"/>
                          </a:solidFill>
                        </a:rPr>
                        <a:t>Male sex hormones: </a:t>
                      </a:r>
                      <a:r>
                        <a:rPr lang="en-US" sz="1200" b="0" dirty="0"/>
                        <a:t>Androgens</a:t>
                      </a:r>
                    </a:p>
                    <a:p>
                      <a:pPr marL="1085850" lvl="2" indent="-171450" algn="l">
                        <a:buClr>
                          <a:schemeClr val="accent4">
                            <a:lumMod val="75000"/>
                          </a:schemeClr>
                        </a:buClr>
                        <a:buFont typeface="Courier New" charset="0"/>
                        <a:buChar char="o"/>
                      </a:pPr>
                      <a:r>
                        <a:rPr lang="en-US" sz="1200" b="1" dirty="0">
                          <a:solidFill>
                            <a:srgbClr val="7030A0"/>
                          </a:solidFill>
                        </a:rPr>
                        <a:t>Female sex hormones</a:t>
                      </a:r>
                      <a:r>
                        <a:rPr lang="en-US" sz="1200" b="0" dirty="0"/>
                        <a:t>: Estrogens &amp; </a:t>
                      </a:r>
                      <a:r>
                        <a:rPr lang="en-US" sz="1200" b="0" dirty="0" err="1"/>
                        <a:t>Progestins</a:t>
                      </a:r>
                      <a:endParaRPr lang="en-US" sz="1200" b="0" dirty="0"/>
                    </a:p>
                    <a:p>
                      <a:pPr marL="171450" indent="-171450" algn="l">
                        <a:buClr>
                          <a:schemeClr val="accent4">
                            <a:lumMod val="75000"/>
                          </a:schemeClr>
                        </a:buClr>
                        <a:buFont typeface="Wingdings" charset="2"/>
                        <a:buChar char="v"/>
                      </a:pPr>
                      <a:r>
                        <a:rPr lang="en-US" sz="1200" b="1" dirty="0">
                          <a:solidFill>
                            <a:srgbClr val="FF0000"/>
                          </a:solidFill>
                        </a:rPr>
                        <a:t>Thyroid Hormones (T3 &amp; T4)</a:t>
                      </a:r>
                    </a:p>
                    <a:p>
                      <a:pPr marL="171450" indent="-171450" algn="l">
                        <a:buClr>
                          <a:schemeClr val="accent4">
                            <a:lumMod val="75000"/>
                          </a:schemeClr>
                        </a:buClr>
                        <a:buFont typeface="Wingdings" charset="2"/>
                        <a:buChar char="v"/>
                      </a:pPr>
                      <a:r>
                        <a:rPr lang="en-US" sz="1200" b="1" dirty="0">
                          <a:solidFill>
                            <a:srgbClr val="FF0000"/>
                          </a:solidFill>
                        </a:rPr>
                        <a:t>Calcitriol (1,25[OH]2-D3)</a:t>
                      </a:r>
                    </a:p>
                    <a:p>
                      <a:pPr marL="171450" indent="-171450" algn="l">
                        <a:buClr>
                          <a:schemeClr val="accent4">
                            <a:lumMod val="75000"/>
                          </a:schemeClr>
                        </a:buClr>
                        <a:buFont typeface="Wingdings" charset="2"/>
                        <a:buChar char="v"/>
                      </a:pPr>
                      <a:r>
                        <a:rPr lang="en-US" sz="1200" b="1" dirty="0">
                          <a:solidFill>
                            <a:srgbClr val="FF0000"/>
                          </a:solidFill>
                        </a:rPr>
                        <a:t>Retinoic acid</a:t>
                      </a:r>
                    </a:p>
                  </a:txBody>
                  <a:tcPr>
                    <a:lnR w="12700" cap="flat" cmpd="sng" algn="ctr">
                      <a:solidFill>
                        <a:schemeClr val="tx1"/>
                      </a:solidFill>
                      <a:prstDash val="solid"/>
                      <a:round/>
                      <a:headEnd type="none" w="med" len="med"/>
                      <a:tailEnd type="none" w="med" len="med"/>
                    </a:lnR>
                    <a:solidFill>
                      <a:schemeClr val="bg1"/>
                    </a:solidFill>
                  </a:tcPr>
                </a:tc>
                <a:tc rowSpan="2" hMerge="1">
                  <a:txBody>
                    <a:bodyPr/>
                    <a:lstStyle/>
                    <a:p>
                      <a:endParaRPr lang="en-US"/>
                    </a:p>
                  </a:txBody>
                  <a:tcPr/>
                </a:tc>
                <a:tc gridSpan="3">
                  <a:txBody>
                    <a:bodyPr/>
                    <a:lstStyle/>
                    <a:p>
                      <a:pPr algn="ctr"/>
                      <a:r>
                        <a:rPr lang="en-US" sz="1200" b="1" dirty="0"/>
                        <a:t>Mechanism : </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rgbClr val="FFF0EF"/>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2"/>
                  </a:ext>
                </a:extLst>
              </a:tr>
              <a:tr h="1458307">
                <a:tc gridSpan="2" vMerge="1">
                  <a:txBody>
                    <a:bodyPr/>
                    <a:lstStyle/>
                    <a:p>
                      <a:endParaRPr lang="en-US"/>
                    </a:p>
                  </a:txBody>
                  <a:tcPr/>
                </a:tc>
                <a:tc hMerge="1" vMerge="1">
                  <a:txBody>
                    <a:bodyPr/>
                    <a:lstStyle/>
                    <a:p>
                      <a:endParaRPr lang="en-US"/>
                    </a:p>
                  </a:txBody>
                  <a:tcPr/>
                </a:tc>
                <a:tc gridSpan="3">
                  <a:txBody>
                    <a:bodyPr/>
                    <a:lstStyle/>
                    <a:p>
                      <a:pPr rtl="1" fontAlgn="base">
                        <a:spcBef>
                          <a:spcPct val="0"/>
                        </a:spcBef>
                        <a:spcAft>
                          <a:spcPct val="0"/>
                        </a:spcAft>
                      </a:pPr>
                      <a:r>
                        <a:rPr lang="en-US" sz="1200" b="0" kern="1200" dirty="0">
                          <a:solidFill>
                            <a:schemeClr val="tx1"/>
                          </a:solidFill>
                          <a:latin typeface="+mn-lt"/>
                          <a:ea typeface="+mn-ea"/>
                          <a:cs typeface="+mn-cs"/>
                        </a:rPr>
                        <a:t>1- </a:t>
                      </a:r>
                      <a:r>
                        <a:rPr lang="en-US" sz="1200" dirty="0">
                          <a:solidFill>
                            <a:schemeClr val="tx1"/>
                          </a:solidFill>
                        </a:rPr>
                        <a:t>steroid hormone cross the plasma membrane into the cytosol</a:t>
                      </a:r>
                    </a:p>
                    <a:p>
                      <a:pPr rtl="1" fontAlgn="base">
                        <a:spcBef>
                          <a:spcPct val="0"/>
                        </a:spcBef>
                        <a:spcAft>
                          <a:spcPct val="0"/>
                        </a:spcAft>
                      </a:pPr>
                      <a:r>
                        <a:rPr lang="en-US" sz="1200" dirty="0">
                          <a:solidFill>
                            <a:schemeClr val="tx1"/>
                          </a:solidFill>
                        </a:rPr>
                        <a:t>2- In the cytosol it binds to a a specific cytosolic or nuclear receptor and</a:t>
                      </a:r>
                      <a:r>
                        <a:rPr lang="en-US" sz="1200" baseline="0" dirty="0">
                          <a:solidFill>
                            <a:schemeClr val="tx1"/>
                          </a:solidFill>
                        </a:rPr>
                        <a:t> forms receptor ligand complex </a:t>
                      </a:r>
                    </a:p>
                    <a:p>
                      <a:pPr rtl="1" fontAlgn="base">
                        <a:spcBef>
                          <a:spcPct val="0"/>
                        </a:spcBef>
                        <a:spcAft>
                          <a:spcPct val="0"/>
                        </a:spcAft>
                      </a:pPr>
                      <a:r>
                        <a:rPr lang="en-US" sz="1200" dirty="0">
                          <a:solidFill>
                            <a:schemeClr val="tx1"/>
                          </a:solidFill>
                        </a:rPr>
                        <a:t>3-</a:t>
                      </a:r>
                      <a:r>
                        <a:rPr lang="en-US" sz="1200" baseline="0" dirty="0">
                          <a:solidFill>
                            <a:schemeClr val="tx1"/>
                          </a:solidFill>
                        </a:rPr>
                        <a:t> the complex goes </a:t>
                      </a:r>
                      <a:r>
                        <a:rPr lang="en-US" sz="1200" dirty="0">
                          <a:solidFill>
                            <a:schemeClr val="tx1"/>
                          </a:solidFill>
                        </a:rPr>
                        <a:t>inside the nucleus</a:t>
                      </a:r>
                      <a:r>
                        <a:rPr lang="en-US" sz="1200" baseline="0" dirty="0">
                          <a:solidFill>
                            <a:schemeClr val="tx1"/>
                          </a:solidFill>
                        </a:rPr>
                        <a:t> and </a:t>
                      </a:r>
                      <a:r>
                        <a:rPr lang="en-US" sz="1200" dirty="0">
                          <a:solidFill>
                            <a:schemeClr val="tx1"/>
                          </a:solidFill>
                        </a:rPr>
                        <a:t>binds to </a:t>
                      </a:r>
                      <a:r>
                        <a:rPr lang="en-US" sz="1200" b="1" dirty="0">
                          <a:solidFill>
                            <a:srgbClr val="FF0000"/>
                          </a:solidFill>
                        </a:rPr>
                        <a:t>HRE (hormone response element)</a:t>
                      </a:r>
                      <a:r>
                        <a:rPr lang="en-US" sz="1200" b="0" baseline="0" dirty="0">
                          <a:solidFill>
                            <a:schemeClr val="tx1"/>
                          </a:solidFill>
                        </a:rPr>
                        <a:t> which is a specific regulatory </a:t>
                      </a:r>
                      <a:r>
                        <a:rPr lang="en-US" sz="1200" dirty="0">
                          <a:solidFill>
                            <a:schemeClr val="tx1"/>
                          </a:solidFill>
                        </a:rPr>
                        <a:t>DNA sequences </a:t>
                      </a:r>
                    </a:p>
                    <a:p>
                      <a:pPr rtl="1" fontAlgn="base">
                        <a:spcBef>
                          <a:spcPct val="0"/>
                        </a:spcBef>
                        <a:spcAft>
                          <a:spcPct val="0"/>
                        </a:spcAft>
                      </a:pPr>
                      <a:r>
                        <a:rPr lang="en-US" sz="1200" dirty="0">
                          <a:solidFill>
                            <a:schemeClr val="tx1"/>
                          </a:solidFill>
                        </a:rPr>
                        <a:t>4- this is causes increase of the transcription so the rate of the protein synthesize increases as well  </a:t>
                      </a:r>
                    </a:p>
                    <a:p>
                      <a:pPr algn="l"/>
                      <a:endParaRPr lang="en-US" sz="1200" b="0" kern="120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bg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3"/>
                  </a:ext>
                </a:extLst>
              </a:tr>
              <a:tr h="259644">
                <a:tc gridSpan="5">
                  <a:txBody>
                    <a:bodyPr/>
                    <a:lstStyle/>
                    <a:p>
                      <a:pPr algn="ctr"/>
                      <a:r>
                        <a:rPr lang="en-US" sz="1200" b="1" dirty="0"/>
                        <a:t>II. Hormones that bind to cell surface receptors</a:t>
                      </a:r>
                    </a:p>
                  </a:txBody>
                  <a:tcPr>
                    <a:solidFill>
                      <a:srgbClr val="F6E2FA"/>
                    </a:solidFill>
                  </a:tcPr>
                </a:tc>
                <a:tc hMerge="1">
                  <a:txBody>
                    <a:bodyPr/>
                    <a:lstStyle/>
                    <a:p>
                      <a:endParaRPr lang="en-US"/>
                    </a:p>
                  </a:txBody>
                  <a:tcPr/>
                </a:tc>
                <a:tc hMerge="1">
                  <a:txBody>
                    <a:bodyPr/>
                    <a:lstStyle/>
                    <a:p>
                      <a:pPr algn="ctr"/>
                      <a:endParaRPr lang="en-US" sz="1200" b="1" dirty="0"/>
                    </a:p>
                  </a:txBody>
                  <a:tcPr>
                    <a:lnL w="12700" cap="flat" cmpd="sng" algn="ctr">
                      <a:solidFill>
                        <a:schemeClr val="tx1"/>
                      </a:solidFill>
                      <a:prstDash val="solid"/>
                      <a:round/>
                      <a:headEnd type="none" w="med" len="med"/>
                      <a:tailEnd type="none" w="med" len="med"/>
                    </a:lnL>
                    <a:solidFill>
                      <a:srgbClr val="F6E2FA"/>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4"/>
                  </a:ext>
                </a:extLst>
              </a:tr>
              <a:tr h="5271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A. The second messenger is </a:t>
                      </a:r>
                      <a:r>
                        <a:rPr lang="en-US" sz="1200" b="1" dirty="0" err="1"/>
                        <a:t>c</a:t>
                      </a:r>
                      <a:r>
                        <a:rPr lang="en-US" sz="1200" b="1" dirty="0" err="1">
                          <a:solidFill>
                            <a:schemeClr val="tx1"/>
                          </a:solidFill>
                        </a:rPr>
                        <a:t>A</a:t>
                      </a:r>
                      <a:r>
                        <a:rPr lang="en-US" sz="1200" b="1" dirty="0" err="1"/>
                        <a:t>MP</a:t>
                      </a:r>
                      <a:endParaRPr lang="en-US" sz="1200" b="1" dirty="0"/>
                    </a:p>
                  </a:txBody>
                  <a:tcPr>
                    <a:solidFill>
                      <a:srgbClr val="E8F1F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t>B. The second messenger is cGMP</a:t>
                      </a:r>
                      <a:endParaRPr lang="x-none" sz="1200" b="1" dirty="0"/>
                    </a:p>
                  </a:txBody>
                  <a:tcPr>
                    <a:solidFill>
                      <a:srgbClr val="E8F1F9"/>
                    </a:solidFill>
                  </a:tcPr>
                </a:tc>
                <a:tc hMerge="1">
                  <a:txBody>
                    <a:bodyPr/>
                    <a:lstStyle/>
                    <a:p>
                      <a:pPr algn="ctr"/>
                      <a:endParaRPr lang="en-US" sz="1200" b="1" dirty="0"/>
                    </a:p>
                  </a:txBody>
                  <a:tcPr>
                    <a:solidFill>
                      <a:srgbClr val="E8F1F9"/>
                    </a:solidFill>
                  </a:tcPr>
                </a:tc>
                <a:tc>
                  <a:txBody>
                    <a:bodyPr/>
                    <a:lstStyle/>
                    <a:p>
                      <a:pPr algn="ctr"/>
                      <a:r>
                        <a:rPr lang="en-US" sz="1200" b="1" dirty="0"/>
                        <a:t>C. The second messenger is calcium or phosphatidylinositol (or both)</a:t>
                      </a:r>
                    </a:p>
                  </a:txBody>
                  <a:tcPr>
                    <a:solidFill>
                      <a:srgbClr val="E8F1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t>D. The second messenger is a tyrosine kinase cascade</a:t>
                      </a:r>
                      <a:endParaRPr lang="x-none" sz="1200" b="1" dirty="0"/>
                    </a:p>
                    <a:p>
                      <a:pPr algn="ctr"/>
                      <a:endParaRPr lang="en-US" sz="1200" b="1" dirty="0"/>
                    </a:p>
                  </a:txBody>
                  <a:tcPr>
                    <a:solidFill>
                      <a:srgbClr val="E8F1F9"/>
                    </a:solidFill>
                  </a:tcPr>
                </a:tc>
                <a:extLst>
                  <a:ext uri="{0D108BD9-81ED-4DB2-BD59-A6C34878D82A}">
                    <a16:rowId xmlns="" xmlns:a16="http://schemas.microsoft.com/office/drawing/2014/main" val="10005"/>
                  </a:ext>
                </a:extLst>
              </a:tr>
              <a:tr h="1049866">
                <a:tc>
                  <a:txBody>
                    <a:bodyPr/>
                    <a:lstStyle/>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100" b="1" dirty="0" err="1"/>
                        <a:t>Catecholamines</a:t>
                      </a:r>
                      <a:r>
                        <a:rPr lang="en-US" sz="1100" b="1" dirty="0"/>
                        <a:t> (</a:t>
                      </a:r>
                      <a:r>
                        <a:rPr lang="en-US" sz="1100" b="1" dirty="0">
                          <a:solidFill>
                            <a:srgbClr val="C00000"/>
                          </a:solidFill>
                        </a:rPr>
                        <a:t>α2</a:t>
                      </a:r>
                      <a:r>
                        <a:rPr lang="en-US" sz="1100" b="1" dirty="0"/>
                        <a:t>- Adrenergic) </a:t>
                      </a:r>
                    </a:p>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100" b="1" dirty="0" err="1"/>
                        <a:t>Catecholamines</a:t>
                      </a:r>
                      <a:r>
                        <a:rPr lang="en-US" sz="1100" b="1" dirty="0"/>
                        <a:t> (</a:t>
                      </a:r>
                      <a:r>
                        <a:rPr lang="en-US" sz="1100" b="1" baseline="0" dirty="0">
                          <a:solidFill>
                            <a:srgbClr val="C00000"/>
                          </a:solidFill>
                          <a:sym typeface="Symbol"/>
                        </a:rPr>
                        <a:t></a:t>
                      </a:r>
                      <a:r>
                        <a:rPr lang="en-US" sz="1100" b="1" dirty="0"/>
                        <a:t>- Adrenergic) </a:t>
                      </a:r>
                    </a:p>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100" b="1" dirty="0"/>
                        <a:t>Ant. Pituitary: ACTH, FSH, LH &amp; TSH </a:t>
                      </a:r>
                    </a:p>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100" b="1" dirty="0"/>
                        <a:t>ADH (Renal </a:t>
                      </a:r>
                      <a:r>
                        <a:rPr lang="en-US" sz="1100" b="1" dirty="0">
                          <a:solidFill>
                            <a:srgbClr val="C00000"/>
                          </a:solidFill>
                        </a:rPr>
                        <a:t>V2</a:t>
                      </a:r>
                      <a:r>
                        <a:rPr lang="en-US" sz="1100" b="1" dirty="0"/>
                        <a:t>-receptor) </a:t>
                      </a:r>
                    </a:p>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100" b="1" dirty="0"/>
                        <a:t>Calcitonin &amp; PTH </a:t>
                      </a:r>
                    </a:p>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100" b="1" dirty="0"/>
                        <a:t>Glucagon</a:t>
                      </a:r>
                    </a:p>
                  </a:txBody>
                  <a:tcPr>
                    <a:solidFill>
                      <a:srgbClr val="F2F2F2"/>
                    </a:solidFill>
                  </a:tcPr>
                </a:tc>
                <a:tc gridSpan="2">
                  <a:txBody>
                    <a:bodyPr/>
                    <a:lstStyle/>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200" b="1" kern="1200" dirty="0">
                          <a:solidFill>
                            <a:schemeClr val="tx1"/>
                          </a:solidFill>
                          <a:latin typeface="+mn-lt"/>
                          <a:ea typeface="+mn-ea"/>
                          <a:cs typeface="+mn-cs"/>
                        </a:rPr>
                        <a:t>Atrial natriuretic peptide (ANP). </a:t>
                      </a:r>
                    </a:p>
                    <a:p>
                      <a:pPr marL="171450" marR="0" indent="-171450" algn="ctr" defTabSz="914400" rtl="0" eaLnBrk="1" fontAlgn="auto" latinLnBrk="0" hangingPunct="1">
                        <a:lnSpc>
                          <a:spcPct val="100000"/>
                        </a:lnSpc>
                        <a:spcBef>
                          <a:spcPts val="0"/>
                        </a:spcBef>
                        <a:spcAft>
                          <a:spcPts val="0"/>
                        </a:spcAft>
                        <a:buClr>
                          <a:srgbClr val="30AAB1"/>
                        </a:buClr>
                        <a:buSzTx/>
                        <a:buFont typeface="Wingdings" charset="2"/>
                        <a:buChar char="v"/>
                        <a:tabLst/>
                        <a:defRPr/>
                      </a:pPr>
                      <a:r>
                        <a:rPr lang="en-US" sz="1200" b="1" kern="1200" dirty="0">
                          <a:solidFill>
                            <a:schemeClr val="tx1"/>
                          </a:solidFill>
                          <a:latin typeface="+mn-lt"/>
                          <a:ea typeface="+mn-ea"/>
                          <a:cs typeface="+mn-cs"/>
                        </a:rPr>
                        <a:t>Nitric oxide (NO).</a:t>
                      </a:r>
                      <a:endParaRPr lang="x-none" sz="1200" b="1" kern="1200" dirty="0">
                        <a:solidFill>
                          <a:schemeClr val="tx1"/>
                        </a:solidFill>
                        <a:latin typeface="+mn-lt"/>
                        <a:ea typeface="+mn-ea"/>
                        <a:cs typeface="+mn-cs"/>
                      </a:endParaRPr>
                    </a:p>
                  </a:txBody>
                  <a:tcPr>
                    <a:solidFill>
                      <a:srgbClr val="F2F2F2"/>
                    </a:solidFill>
                  </a:tcPr>
                </a:tc>
                <a:tc hMerge="1">
                  <a:txBody>
                    <a:bodyPr/>
                    <a:lstStyle/>
                    <a:p>
                      <a:pPr algn="ctr"/>
                      <a:endParaRPr lang="en-US" sz="1200" b="1" dirty="0"/>
                    </a:p>
                  </a:txBody>
                  <a:tcPr/>
                </a:tc>
                <a:tc>
                  <a:txBody>
                    <a:bodyPr/>
                    <a:lstStyle/>
                    <a:p>
                      <a:pPr marL="171450" indent="-171450" algn="ctr">
                        <a:buClr>
                          <a:srgbClr val="30AAB1"/>
                        </a:buClr>
                        <a:buFont typeface="Wingdings" charset="2"/>
                        <a:buChar char="v"/>
                      </a:pPr>
                      <a:r>
                        <a:rPr lang="en-US" sz="1200" b="1" kern="1200" dirty="0">
                          <a:solidFill>
                            <a:schemeClr val="tx1"/>
                          </a:solidFill>
                          <a:latin typeface="+mn-lt"/>
                          <a:ea typeface="+mn-ea"/>
                          <a:cs typeface="+mn-cs"/>
                        </a:rPr>
                        <a:t>Acetylcholine (muscarinic)</a:t>
                      </a:r>
                    </a:p>
                    <a:p>
                      <a:pPr marL="171450" indent="-171450" algn="ctr">
                        <a:buClr>
                          <a:srgbClr val="30AAB1"/>
                        </a:buClr>
                        <a:buFont typeface="Wingdings" charset="2"/>
                        <a:buChar char="v"/>
                      </a:pPr>
                      <a:r>
                        <a:rPr lang="en-US" sz="1200" b="1" kern="1200" dirty="0" err="1">
                          <a:solidFill>
                            <a:schemeClr val="tx1"/>
                          </a:solidFill>
                          <a:latin typeface="+mn-lt"/>
                          <a:ea typeface="+mn-ea"/>
                          <a:cs typeface="+mn-cs"/>
                        </a:rPr>
                        <a:t>Catecholamines</a:t>
                      </a:r>
                      <a:r>
                        <a:rPr lang="en-US" sz="1200" b="1" kern="1200" dirty="0">
                          <a:solidFill>
                            <a:schemeClr val="tx1"/>
                          </a:solidFill>
                          <a:latin typeface="+mn-lt"/>
                          <a:ea typeface="+mn-ea"/>
                          <a:cs typeface="+mn-cs"/>
                        </a:rPr>
                        <a:t> (</a:t>
                      </a:r>
                      <a:r>
                        <a:rPr lang="en-US" sz="1200" b="1" kern="1200" dirty="0">
                          <a:solidFill>
                            <a:srgbClr val="C00000"/>
                          </a:solidFill>
                          <a:latin typeface="+mn-lt"/>
                          <a:ea typeface="+mn-ea"/>
                          <a:cs typeface="+mn-cs"/>
                        </a:rPr>
                        <a:t>α1</a:t>
                      </a:r>
                      <a:r>
                        <a:rPr lang="en-US" sz="1200" b="1" kern="1200" dirty="0">
                          <a:solidFill>
                            <a:schemeClr val="tx1"/>
                          </a:solidFill>
                          <a:latin typeface="+mn-lt"/>
                          <a:ea typeface="+mn-ea"/>
                          <a:cs typeface="+mn-cs"/>
                        </a:rPr>
                        <a:t>-Adrenergic)• Angiotensin II</a:t>
                      </a:r>
                    </a:p>
                    <a:p>
                      <a:pPr marL="171450" indent="-171450" algn="ctr">
                        <a:buClr>
                          <a:srgbClr val="30AAB1"/>
                        </a:buClr>
                        <a:buFont typeface="Wingdings" charset="2"/>
                        <a:buChar char="v"/>
                      </a:pPr>
                      <a:r>
                        <a:rPr lang="en-US" sz="1200" b="1" kern="1200" dirty="0">
                          <a:solidFill>
                            <a:schemeClr val="tx1"/>
                          </a:solidFill>
                          <a:latin typeface="+mn-lt"/>
                          <a:ea typeface="+mn-ea"/>
                          <a:cs typeface="+mn-cs"/>
                        </a:rPr>
                        <a:t>ADH (vasopressin): Extrarenal</a:t>
                      </a:r>
                      <a:r>
                        <a:rPr lang="en-US" sz="1200" b="1" kern="1200" dirty="0">
                          <a:solidFill>
                            <a:srgbClr val="C00000"/>
                          </a:solidFill>
                          <a:latin typeface="+mn-lt"/>
                          <a:ea typeface="+mn-ea"/>
                          <a:cs typeface="+mn-cs"/>
                        </a:rPr>
                        <a:t>V1</a:t>
                      </a:r>
                      <a:r>
                        <a:rPr lang="en-US" sz="1200" b="1" kern="1200" dirty="0">
                          <a:solidFill>
                            <a:schemeClr val="tx1"/>
                          </a:solidFill>
                          <a:latin typeface="+mn-lt"/>
                          <a:ea typeface="+mn-ea"/>
                          <a:cs typeface="+mn-cs"/>
                        </a:rPr>
                        <a:t>-receptor</a:t>
                      </a:r>
                    </a:p>
                  </a:txBody>
                  <a:tcPr>
                    <a:solidFill>
                      <a:srgbClr val="F2F2F2"/>
                    </a:solidFill>
                  </a:tcPr>
                </a:tc>
                <a:tc>
                  <a:txBody>
                    <a:bodyPr/>
                    <a:lstStyle/>
                    <a:p>
                      <a:pPr marL="171450" indent="-171450" algn="ctr">
                        <a:buClr>
                          <a:srgbClr val="30AAB1"/>
                        </a:buClr>
                        <a:buFont typeface="Wingdings" charset="2"/>
                        <a:buChar char="v"/>
                      </a:pPr>
                      <a:r>
                        <a:rPr lang="en-US" sz="1200" b="1" dirty="0"/>
                        <a:t>GH &amp; Prolactin</a:t>
                      </a:r>
                    </a:p>
                    <a:p>
                      <a:pPr marL="171450" indent="-171450" algn="ctr">
                        <a:buClr>
                          <a:srgbClr val="30AAB1"/>
                        </a:buClr>
                        <a:buFont typeface="Wingdings" charset="2"/>
                        <a:buChar char="v"/>
                      </a:pPr>
                      <a:r>
                        <a:rPr lang="en-US" sz="1200" b="1" dirty="0"/>
                        <a:t> Insulin</a:t>
                      </a:r>
                    </a:p>
                    <a:p>
                      <a:pPr marL="171450" indent="-171450" algn="ctr">
                        <a:buClr>
                          <a:srgbClr val="30AAB1"/>
                        </a:buClr>
                        <a:buFont typeface="Wingdings" charset="2"/>
                        <a:buChar char="v"/>
                      </a:pPr>
                      <a:r>
                        <a:rPr lang="en-US" sz="1200" b="1" dirty="0"/>
                        <a:t>Erythropoietin</a:t>
                      </a:r>
                    </a:p>
                  </a:txBody>
                  <a:tcPr>
                    <a:solidFill>
                      <a:srgbClr val="F2F2F2"/>
                    </a:solidFill>
                  </a:tcPr>
                </a:tc>
                <a:extLst>
                  <a:ext uri="{0D108BD9-81ED-4DB2-BD59-A6C34878D82A}">
                    <a16:rowId xmlns="" xmlns:a16="http://schemas.microsoft.com/office/drawing/2014/main" val="10006"/>
                  </a:ext>
                </a:extLst>
              </a:tr>
              <a:tr h="256258">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Mechanism :</a:t>
                      </a:r>
                    </a:p>
                  </a:txBody>
                  <a:tcPr>
                    <a:solidFill>
                      <a:srgbClr val="FFF0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x-none" sz="1200" b="1" dirty="0"/>
                    </a:p>
                  </a:txBody>
                  <a:tcPr/>
                </a:tc>
                <a:tc hMerge="1">
                  <a:txBody>
                    <a:bodyPr/>
                    <a:lstStyle/>
                    <a:p>
                      <a:endParaRPr lang="en-US"/>
                    </a:p>
                  </a:txBody>
                  <a:tcPr/>
                </a:tc>
                <a:tc hMerge="1">
                  <a:txBody>
                    <a:bodyPr/>
                    <a:lstStyle/>
                    <a:p>
                      <a:endParaRPr lang="en-US"/>
                    </a:p>
                  </a:txBody>
                  <a:tcPr/>
                </a:tc>
                <a:tc hMerge="1">
                  <a:txBody>
                    <a:bodyPr/>
                    <a:lstStyle/>
                    <a:p>
                      <a:pPr algn="ctr"/>
                      <a:endParaRPr lang="en-US" sz="1200" b="1" dirty="0"/>
                    </a:p>
                  </a:txBody>
                  <a:tcPr/>
                </a:tc>
                <a:extLst>
                  <a:ext uri="{0D108BD9-81ED-4DB2-BD59-A6C34878D82A}">
                    <a16:rowId xmlns="" xmlns:a16="http://schemas.microsoft.com/office/drawing/2014/main" val="10007"/>
                  </a:ext>
                </a:extLst>
              </a:tr>
              <a:tr h="26528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sng" kern="1200" dirty="0">
                          <a:solidFill>
                            <a:srgbClr val="FF0000"/>
                          </a:solidFill>
                          <a:latin typeface="+mn-lt"/>
                          <a:ea typeface="+mn-ea"/>
                          <a:cs typeface="+mn-cs"/>
                        </a:rPr>
                        <a:t>A</a:t>
                      </a:r>
                      <a:r>
                        <a:rPr lang="en-US" sz="1100" b="1" kern="1200" dirty="0">
                          <a:solidFill>
                            <a:schemeClr val="tx1"/>
                          </a:solidFill>
                          <a:latin typeface="+mn-lt"/>
                          <a:ea typeface="+mn-ea"/>
                          <a:cs typeface="+mn-cs"/>
                        </a:rPr>
                        <a:t>denylyl cyclase = </a:t>
                      </a:r>
                      <a:r>
                        <a:rPr lang="en-US" sz="1100" b="1" kern="1200" dirty="0" err="1">
                          <a:solidFill>
                            <a:schemeClr val="tx1"/>
                          </a:solidFill>
                          <a:latin typeface="+mn-lt"/>
                          <a:ea typeface="+mn-ea"/>
                          <a:cs typeface="+mn-cs"/>
                        </a:rPr>
                        <a:t>c</a:t>
                      </a:r>
                      <a:r>
                        <a:rPr lang="en-US" sz="1200" b="1" u="sng" kern="1200" dirty="0" err="1">
                          <a:solidFill>
                            <a:srgbClr val="FF0000"/>
                          </a:solidFill>
                          <a:latin typeface="+mn-lt"/>
                          <a:ea typeface="+mn-ea"/>
                          <a:cs typeface="+mn-cs"/>
                        </a:rPr>
                        <a:t>A</a:t>
                      </a:r>
                      <a:r>
                        <a:rPr lang="en-US" sz="1100" b="1" kern="1200" dirty="0" err="1">
                          <a:solidFill>
                            <a:schemeClr val="tx1"/>
                          </a:solidFill>
                          <a:latin typeface="+mn-lt"/>
                          <a:ea typeface="+mn-ea"/>
                          <a:cs typeface="+mn-cs"/>
                        </a:rPr>
                        <a:t>MP</a:t>
                      </a:r>
                      <a:endParaRPr lang="en-US" sz="1100" b="1" kern="1200" dirty="0">
                        <a:solidFill>
                          <a:schemeClr val="tx1"/>
                        </a:solidFill>
                        <a:latin typeface="+mn-lt"/>
                        <a:ea typeface="+mn-ea"/>
                        <a:cs typeface="+mn-cs"/>
                      </a:endParaRPr>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sng" kern="1200" dirty="0">
                          <a:solidFill>
                            <a:srgbClr val="FF0000"/>
                          </a:solidFill>
                          <a:latin typeface="+mn-lt"/>
                          <a:ea typeface="+mn-ea"/>
                          <a:cs typeface="+mn-cs"/>
                        </a:rPr>
                        <a:t>G</a:t>
                      </a:r>
                      <a:r>
                        <a:rPr lang="en-US" sz="1100" b="1" kern="1200" dirty="0">
                          <a:solidFill>
                            <a:schemeClr val="tx1"/>
                          </a:solidFill>
                          <a:latin typeface="+mn-lt"/>
                          <a:ea typeface="+mn-ea"/>
                          <a:cs typeface="+mn-cs"/>
                        </a:rPr>
                        <a:t>uanylate cyclase = c</a:t>
                      </a:r>
                      <a:r>
                        <a:rPr lang="en-US" sz="1200" b="1" u="sng" kern="1200" dirty="0">
                          <a:solidFill>
                            <a:srgbClr val="FF0000"/>
                          </a:solidFill>
                          <a:latin typeface="+mn-lt"/>
                          <a:ea typeface="+mn-ea"/>
                          <a:cs typeface="+mn-cs"/>
                        </a:rPr>
                        <a:t>G</a:t>
                      </a:r>
                      <a:r>
                        <a:rPr lang="en-US" sz="1100" b="1" kern="1200" dirty="0">
                          <a:solidFill>
                            <a:schemeClr val="tx1"/>
                          </a:solidFill>
                          <a:latin typeface="+mn-lt"/>
                          <a:ea typeface="+mn-ea"/>
                          <a:cs typeface="+mn-cs"/>
                        </a:rPr>
                        <a:t>MP </a:t>
                      </a:r>
                    </a:p>
                  </a:txBody>
                  <a:tcPr/>
                </a:tc>
                <a:tc h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u="sng" kern="1200" dirty="0">
                          <a:solidFill>
                            <a:srgbClr val="FF0000"/>
                          </a:solidFill>
                          <a:latin typeface="+mn-lt"/>
                          <a:ea typeface="+mn-ea"/>
                          <a:cs typeface="+mn-cs"/>
                        </a:rPr>
                        <a:t>P</a:t>
                      </a:r>
                      <a:r>
                        <a:rPr lang="en-US" sz="1100" b="1" kern="1200" dirty="0">
                          <a:solidFill>
                            <a:schemeClr val="tx1"/>
                          </a:solidFill>
                          <a:latin typeface="+mn-lt"/>
                          <a:ea typeface="+mn-ea"/>
                          <a:cs typeface="+mn-cs"/>
                        </a:rPr>
                        <a:t>hospholipase C </a:t>
                      </a:r>
                      <a:r>
                        <a:rPr lang="ar-SA" sz="1100" b="1" kern="1200" dirty="0">
                          <a:solidFill>
                            <a:schemeClr val="tx1"/>
                          </a:solidFill>
                          <a:latin typeface="+mn-lt"/>
                          <a:ea typeface="+mn-ea"/>
                          <a:cs typeface="+mn-cs"/>
                        </a:rPr>
                        <a:t>= </a:t>
                      </a:r>
                      <a:r>
                        <a:rPr lang="en-US" sz="1100" b="1" kern="1200" dirty="0">
                          <a:solidFill>
                            <a:schemeClr val="tx1"/>
                          </a:solidFill>
                          <a:latin typeface="+mn-lt"/>
                          <a:ea typeface="+mn-ea"/>
                          <a:cs typeface="+mn-cs"/>
                        </a:rPr>
                        <a:t> I</a:t>
                      </a:r>
                      <a:r>
                        <a:rPr lang="en-US" sz="1200" b="1" u="sng" kern="1200" dirty="0">
                          <a:solidFill>
                            <a:srgbClr val="FF0000"/>
                          </a:solidFill>
                          <a:latin typeface="+mn-lt"/>
                          <a:ea typeface="+mn-ea"/>
                          <a:cs typeface="+mn-cs"/>
                        </a:rPr>
                        <a:t>P</a:t>
                      </a:r>
                      <a:r>
                        <a:rPr lang="en-US" sz="1100" b="1" kern="1200" dirty="0">
                          <a:solidFill>
                            <a:schemeClr val="tx1"/>
                          </a:solidFill>
                          <a:latin typeface="+mn-lt"/>
                          <a:ea typeface="+mn-ea"/>
                          <a:cs typeface="+mn-cs"/>
                        </a:rPr>
                        <a:t>3</a:t>
                      </a:r>
                    </a:p>
                  </a:txBody>
                  <a:tcPr/>
                </a:tc>
                <a:tc rowSpan="2">
                  <a:txBody>
                    <a:bodyPr/>
                    <a:lstStyle/>
                    <a:p>
                      <a:pPr algn="ctr"/>
                      <a:r>
                        <a:rPr lang="en-US" sz="1200" dirty="0"/>
                        <a:t>Insulin receptor is a dimer that consists of 2 identical units. </a:t>
                      </a:r>
                    </a:p>
                    <a:p>
                      <a:pPr algn="ctr"/>
                      <a:r>
                        <a:rPr lang="en-US" sz="1200" dirty="0"/>
                        <a:t>Each unit has: </a:t>
                      </a:r>
                    </a:p>
                    <a:p>
                      <a:pPr algn="ctr"/>
                      <a:r>
                        <a:rPr lang="en-US" sz="1200" dirty="0"/>
                        <a:t>A- An alpha-chains: on the outside and create a binding site for insulin. </a:t>
                      </a:r>
                    </a:p>
                    <a:p>
                      <a:pPr algn="ctr"/>
                      <a:r>
                        <a:rPr lang="en-US" sz="1200" dirty="0"/>
                        <a:t>B- A beta-chains: Spans the plasma membrane and its cytosolic domain is a tyrosine kinase. </a:t>
                      </a:r>
                      <a:endParaRPr lang="en-US" sz="1200" b="1" dirty="0"/>
                    </a:p>
                  </a:txBody>
                  <a:tcPr/>
                </a:tc>
                <a:extLst>
                  <a:ext uri="{0D108BD9-81ED-4DB2-BD59-A6C34878D82A}">
                    <a16:rowId xmlns="" xmlns:a16="http://schemas.microsoft.com/office/drawing/2014/main" val="10008"/>
                  </a:ext>
                </a:extLst>
              </a:tr>
              <a:tr h="67957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1- Binding of ligand “Hormone” causes a conformational change in the receptor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2- Replacement of of the GDP of the </a:t>
                      </a:r>
                      <a:r>
                        <a:rPr lang="en-US" sz="1200" dirty="0" err="1"/>
                        <a:t>Gprotein</a:t>
                      </a:r>
                      <a:r>
                        <a:rPr lang="en-US" sz="1200" dirty="0"/>
                        <a:t> “α subunit” with GTP.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t>3- GTP-bound form of the alpha subunit dissociates from the beta and gamma subunits and move </a:t>
                      </a:r>
                      <a:r>
                        <a:rPr lang="en-US" sz="1200" b="1" dirty="0">
                          <a:solidFill>
                            <a:srgbClr val="FF0000"/>
                          </a:solidFill>
                        </a:rPr>
                        <a:t>adenylyl cyclase “AC”</a:t>
                      </a:r>
                      <a:r>
                        <a:rPr lang="en-US" sz="1200" dirty="0"/>
                        <a:t>, which is thereby activated. </a:t>
                      </a:r>
                      <a:endParaRPr lang="en-US" sz="1200" b="1" dirty="0"/>
                    </a:p>
                  </a:txBody>
                  <a:tcPr/>
                </a:tc>
                <a:tc gridSpan="2">
                  <a:txBody>
                    <a:bodyP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ANP binds to it’s receptor which is associated with the enzyme guanylate cyclase(GC)</a:t>
                      </a:r>
                    </a:p>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 GC converts GTP into cGMP </a:t>
                      </a:r>
                    </a:p>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 The cGMP activate the enzyme protein kinase G</a:t>
                      </a:r>
                    </a:p>
                    <a:p>
                      <a:pPr marL="228600" marR="0" lvl="0" indent="-228600" algn="ctr" defTabSz="914400" rtl="0" eaLnBrk="1" fontAlgn="auto" latinLnBrk="0" hangingPunct="1">
                        <a:lnSpc>
                          <a:spcPct val="100000"/>
                        </a:lnSpc>
                        <a:spcBef>
                          <a:spcPts val="0"/>
                        </a:spcBef>
                        <a:spcAft>
                          <a:spcPts val="0"/>
                        </a:spcAft>
                        <a:buClrTx/>
                        <a:buSzTx/>
                        <a:buFontTx/>
                        <a:buNone/>
                        <a:tabLst/>
                        <a:defRPr/>
                      </a:pPr>
                      <a:endParaRPr lang="x-none" sz="1200" b="1" dirty="0"/>
                    </a:p>
                  </a:txBody>
                  <a:tcPr/>
                </a:tc>
                <a:tc hMerge="1">
                  <a:txBody>
                    <a:bodyPr/>
                    <a:lstStyle/>
                    <a:p>
                      <a:endParaRPr 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Hormone binds to G-protein coupled receptor.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 Receptor Interacts with </a:t>
                      </a:r>
                      <a:r>
                        <a:rPr lang="en-US" sz="1200" kern="1200" dirty="0" err="1">
                          <a:solidFill>
                            <a:schemeClr val="tx1"/>
                          </a:solidFill>
                          <a:latin typeface="+mn-lt"/>
                          <a:ea typeface="+mn-ea"/>
                          <a:cs typeface="+mn-cs"/>
                        </a:rPr>
                        <a:t>Gprotein</a:t>
                      </a:r>
                      <a:r>
                        <a:rPr lang="en-US" sz="1200" kern="1200" dirty="0">
                          <a:solidFill>
                            <a:schemeClr val="tx1"/>
                          </a:solidFill>
                          <a:latin typeface="+mn-lt"/>
                          <a:ea typeface="+mn-ea"/>
                          <a:cs typeface="+mn-cs"/>
                        </a:rPr>
                        <a:t> Which releases GDP and binds with GTP.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3. 𝛼 subunit dissociates from β</a:t>
                      </a:r>
                      <a:r>
                        <a:rPr lang="en-US" sz="1200" kern="1200" dirty="0" err="1">
                          <a:solidFill>
                            <a:schemeClr val="tx1"/>
                          </a:solidFill>
                          <a:latin typeface="+mn-lt"/>
                          <a:ea typeface="+mn-ea"/>
                          <a:cs typeface="+mn-cs"/>
                        </a:rPr>
                        <a:t>γ</a:t>
                      </a:r>
                      <a:r>
                        <a:rPr lang="en-US" sz="1200" kern="1200" dirty="0">
                          <a:solidFill>
                            <a:schemeClr val="tx1"/>
                          </a:solidFill>
                          <a:latin typeface="+mn-lt"/>
                          <a:ea typeface="+mn-ea"/>
                          <a:cs typeface="+mn-cs"/>
                        </a:rPr>
                        <a:t>- subunits, and activates </a:t>
                      </a:r>
                      <a:r>
                        <a:rPr lang="en-US" sz="1200" b="1" kern="1200" dirty="0">
                          <a:solidFill>
                            <a:srgbClr val="FF0000"/>
                          </a:solidFill>
                          <a:latin typeface="+mn-lt"/>
                          <a:ea typeface="+mn-ea"/>
                          <a:cs typeface="+mn-cs"/>
                        </a:rPr>
                        <a:t>Phospholipase C</a:t>
                      </a:r>
                      <a:r>
                        <a:rPr lang="en-US" sz="1200" kern="1200" dirty="0">
                          <a:solidFill>
                            <a:schemeClr val="tx1"/>
                          </a:solidFill>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4. Phospholipase cleaves phosphatidylinositol 4,5-bisphosphate to DAG and IP3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5. IP3 binds to a specific receptor on RER causing release of Ca. 6. Calcium and DAG synergistically activate protein kinase C .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7. Protein kinase C catalyzes protein phosphorylation. </a:t>
                      </a:r>
                      <a:endParaRPr lang="en-US" sz="1200" kern="1200" dirty="0">
                        <a:solidFill>
                          <a:schemeClr val="tx1"/>
                        </a:solidFill>
                        <a:latin typeface="+mn-lt"/>
                        <a:ea typeface="+mn-ea"/>
                        <a:cs typeface="+mn-cs"/>
                      </a:endParaRPr>
                    </a:p>
                  </a:txBody>
                  <a:tcPr/>
                </a:tc>
                <a:tc vMerge="1">
                  <a:txBody>
                    <a:bodyPr/>
                    <a:lstStyle/>
                    <a:p>
                      <a:pPr algn="ctr"/>
                      <a:endParaRPr lang="en-US" sz="1200" b="1" dirty="0"/>
                    </a:p>
                  </a:txBody>
                  <a:tcPr/>
                </a:tc>
                <a:extLst>
                  <a:ext uri="{0D108BD9-81ED-4DB2-BD59-A6C34878D82A}">
                    <a16:rowId xmlns="" xmlns:a16="http://schemas.microsoft.com/office/drawing/2014/main" val="10009"/>
                  </a:ext>
                </a:extLst>
              </a:tr>
            </a:tbl>
          </a:graphicData>
        </a:graphic>
      </p:graphicFrame>
    </p:spTree>
    <p:extLst>
      <p:ext uri="{BB962C8B-B14F-4D97-AF65-F5344CB8AC3E}">
        <p14:creationId xmlns:p14="http://schemas.microsoft.com/office/powerpoint/2010/main" val="11193843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12191999" cy="6708987"/>
        </p:xfrm>
        <a:graphic>
          <a:graphicData uri="http://schemas.openxmlformats.org/drawingml/2006/table">
            <a:tbl>
              <a:tblPr firstRow="1" bandRow="1">
                <a:tableStyleId>{5940675A-B579-460E-94D1-54222C63F5DA}</a:tableStyleId>
              </a:tblPr>
              <a:tblGrid>
                <a:gridCol w="3047999">
                  <a:extLst>
                    <a:ext uri="{9D8B030D-6E8A-4147-A177-3AD203B41FA5}">
                      <a16:colId xmlns="" xmlns:a16="http://schemas.microsoft.com/office/drawing/2014/main" val="20000"/>
                    </a:ext>
                  </a:extLst>
                </a:gridCol>
                <a:gridCol w="2009423">
                  <a:extLst>
                    <a:ext uri="{9D8B030D-6E8A-4147-A177-3AD203B41FA5}">
                      <a16:colId xmlns="" xmlns:a16="http://schemas.microsoft.com/office/drawing/2014/main" val="20001"/>
                    </a:ext>
                  </a:extLst>
                </a:gridCol>
                <a:gridCol w="4086577">
                  <a:extLst>
                    <a:ext uri="{9D8B030D-6E8A-4147-A177-3AD203B41FA5}">
                      <a16:colId xmlns="" xmlns:a16="http://schemas.microsoft.com/office/drawing/2014/main" val="20002"/>
                    </a:ext>
                  </a:extLst>
                </a:gridCol>
                <a:gridCol w="1524000">
                  <a:extLst>
                    <a:ext uri="{9D8B030D-6E8A-4147-A177-3AD203B41FA5}">
                      <a16:colId xmlns="" xmlns:a16="http://schemas.microsoft.com/office/drawing/2014/main" val="20003"/>
                    </a:ext>
                  </a:extLst>
                </a:gridCol>
                <a:gridCol w="1524000">
                  <a:extLst>
                    <a:ext uri="{9D8B030D-6E8A-4147-A177-3AD203B41FA5}">
                      <a16:colId xmlns="" xmlns:a16="http://schemas.microsoft.com/office/drawing/2014/main" val="20004"/>
                    </a:ext>
                  </a:extLst>
                </a:gridCol>
              </a:tblGrid>
              <a:tr h="270711">
                <a:tc gridSpan="5">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Cont. Mechanism :</a:t>
                      </a:r>
                    </a:p>
                  </a:txBody>
                  <a:tcPr>
                    <a:solidFill>
                      <a:srgbClr val="FFF0EF"/>
                    </a:solidFill>
                  </a:tcP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x-none" sz="1200" b="1" dirty="0"/>
                    </a:p>
                  </a:txBody>
                  <a:tcPr/>
                </a:tc>
                <a:tc hMerge="1">
                  <a:txBody>
                    <a:bodyPr/>
                    <a:lstStyle/>
                    <a:p>
                      <a:endParaRPr lang="en-US"/>
                    </a:p>
                  </a:txBody>
                  <a:tcPr/>
                </a:tc>
                <a:tc hMerge="1">
                  <a:txBody>
                    <a:bodyPr/>
                    <a:lstStyle/>
                    <a:p>
                      <a:pPr algn="ctr"/>
                      <a:endParaRPr lang="en-US" sz="1200" b="1" dirty="0"/>
                    </a:p>
                  </a:txBody>
                  <a:tcPr/>
                </a:tc>
                <a:tc hMerge="1">
                  <a:txBody>
                    <a:bodyPr/>
                    <a:lstStyle/>
                    <a:p>
                      <a:endParaRPr lang="en-US"/>
                    </a:p>
                  </a:txBody>
                  <a:tcPr/>
                </a:tc>
                <a:extLst>
                  <a:ext uri="{0D108BD9-81ED-4DB2-BD59-A6C34878D82A}">
                    <a16:rowId xmlns="" xmlns:a16="http://schemas.microsoft.com/office/drawing/2014/main" val="10000"/>
                  </a:ext>
                </a:extLst>
              </a:tr>
              <a:tr h="6316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A. The second messenger is </a:t>
                      </a:r>
                      <a:r>
                        <a:rPr lang="en-US" sz="1100" b="1" dirty="0" err="1"/>
                        <a:t>c</a:t>
                      </a:r>
                      <a:r>
                        <a:rPr lang="en-US" sz="1100" b="1" dirty="0" err="1">
                          <a:solidFill>
                            <a:schemeClr val="tx1"/>
                          </a:solidFill>
                        </a:rPr>
                        <a:t>A</a:t>
                      </a:r>
                      <a:r>
                        <a:rPr lang="en-US" sz="1100" b="1" dirty="0" err="1"/>
                        <a:t>MP</a:t>
                      </a:r>
                      <a:endParaRPr lang="en-US" sz="1100" b="1" dirty="0"/>
                    </a:p>
                  </a:txBody>
                  <a:tcPr>
                    <a:lnB w="12700" cap="flat" cmpd="sng" algn="ctr">
                      <a:solidFill>
                        <a:schemeClr val="tx1"/>
                      </a:solidFill>
                      <a:prstDash val="solid"/>
                      <a:round/>
                      <a:headEnd type="none" w="med" len="med"/>
                      <a:tailEnd type="none" w="med" len="med"/>
                    </a:lnB>
                    <a:solidFill>
                      <a:srgbClr val="E8F1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baseline="0" dirty="0"/>
                        <a:t>B. The second messenger is cGMP</a:t>
                      </a:r>
                      <a:endParaRPr lang="x-none" sz="1100" b="1" dirty="0"/>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latin typeface="+mn-lt"/>
                        <a:ea typeface="+mn-ea"/>
                        <a:cs typeface="+mn-cs"/>
                      </a:endParaRPr>
                    </a:p>
                  </a:txBody>
                  <a:tcPr>
                    <a:solidFill>
                      <a:srgbClr val="E8F1F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a:t>C. The second messenger is calcium or phosphatidylinositol (or both)</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1100" b="1" kern="1200" dirty="0">
                        <a:solidFill>
                          <a:schemeClr val="tx1"/>
                        </a:solidFill>
                        <a:latin typeface="+mn-lt"/>
                        <a:ea typeface="+mn-ea"/>
                        <a:cs typeface="+mn-cs"/>
                      </a:endParaRPr>
                    </a:p>
                  </a:txBody>
                  <a:tcPr>
                    <a:solidFill>
                      <a:srgbClr val="E8F1F9"/>
                    </a:solid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baseline="0" dirty="0"/>
                        <a:t>D. The second messenger is a tyrosine kinase cascade</a:t>
                      </a:r>
                      <a:endParaRPr lang="x-none" sz="1200" b="1" dirty="0"/>
                    </a:p>
                    <a:p>
                      <a:pPr algn="ctr"/>
                      <a:endParaRPr lang="en-US" sz="1200" b="1" dirty="0"/>
                    </a:p>
                  </a:txBody>
                  <a:tcPr>
                    <a:lnB w="12700" cap="flat" cmpd="sng" algn="ctr">
                      <a:solidFill>
                        <a:schemeClr val="tx1"/>
                      </a:solidFill>
                      <a:prstDash val="solid"/>
                      <a:round/>
                      <a:headEnd type="none" w="med" len="med"/>
                      <a:tailEnd type="none" w="med" len="med"/>
                    </a:lnB>
                    <a:solidFill>
                      <a:srgbClr val="E8F1F9"/>
                    </a:solidFill>
                  </a:tcPr>
                </a:tc>
                <a:tc hMerge="1">
                  <a:txBody>
                    <a:bodyPr/>
                    <a:lstStyle/>
                    <a:p>
                      <a:endParaRPr lang="en-US"/>
                    </a:p>
                  </a:txBody>
                  <a:tcPr/>
                </a:tc>
                <a:extLst>
                  <a:ext uri="{0D108BD9-81ED-4DB2-BD59-A6C34878D82A}">
                    <a16:rowId xmlns="" xmlns:a16="http://schemas.microsoft.com/office/drawing/2014/main" val="10001"/>
                  </a:ext>
                </a:extLst>
              </a:tr>
              <a:tr h="27071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t>Actions od </a:t>
                      </a:r>
                      <a:r>
                        <a:rPr lang="en-US" sz="1200" b="1" dirty="0" err="1"/>
                        <a:t>cAMP</a:t>
                      </a:r>
                      <a:r>
                        <a:rPr lang="en-US" sz="1200" b="1" dirty="0"/>
                        <a:t> </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DA"/>
                    </a:solidFill>
                  </a:tcPr>
                </a:tc>
                <a:tc rowSpan="9">
                  <a:txBody>
                    <a:bodyPr/>
                    <a:lstStyle/>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4- Protein kinase G phosphorylate smad3 </a:t>
                      </a:r>
                    </a:p>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5- phosphorylated smad3 binds to smad4 producing heterodimer formation  </a:t>
                      </a:r>
                    </a:p>
                    <a:p>
                      <a:pPr marL="228600" marR="0" lvl="0" indent="-228600" algn="ctr"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6- it goes to the nucleus and affect the transcription of genes</a:t>
                      </a:r>
                    </a:p>
                    <a:p>
                      <a:pPr marL="228600" marR="0" lvl="0" indent="-228600" algn="ctr" defTabSz="914400" rtl="0" eaLnBrk="1" fontAlgn="auto" latinLnBrk="0" hangingPunct="1">
                        <a:lnSpc>
                          <a:spcPct val="100000"/>
                        </a:lnSpc>
                        <a:spcBef>
                          <a:spcPts val="0"/>
                        </a:spcBef>
                        <a:spcAft>
                          <a:spcPts val="0"/>
                        </a:spcAft>
                        <a:buClrTx/>
                        <a:buSzTx/>
                        <a:buFontTx/>
                        <a:buNone/>
                        <a:tabLst/>
                        <a:defRPr/>
                      </a:pPr>
                      <a:endParaRPr lang="x-none" sz="1200" b="1" dirty="0"/>
                    </a:p>
                  </a:txBody>
                  <a:tcPr/>
                </a:tc>
                <a:tc rowSpan="9">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mn-ea"/>
                        <a:cs typeface="+mn-cs"/>
                      </a:endParaRPr>
                    </a:p>
                  </a:txBody>
                  <a:tcPr/>
                </a:tc>
                <a:tc rowSpan="2" gridSpan="2">
                  <a:txBody>
                    <a:bodyPr/>
                    <a:lstStyle/>
                    <a:p>
                      <a:pPr algn="ctr"/>
                      <a:r>
                        <a:rPr lang="en-US" sz="1200" dirty="0"/>
                        <a:t>1- Binding of insulin to the </a:t>
                      </a:r>
                      <a:r>
                        <a:rPr lang="en-US" sz="1200" dirty="0" err="1"/>
                        <a:t>alphasubunit</a:t>
                      </a:r>
                      <a:r>
                        <a:rPr lang="en-US" sz="1200" dirty="0"/>
                        <a:t> </a:t>
                      </a:r>
                    </a:p>
                    <a:p>
                      <a:pPr algn="ctr"/>
                      <a:r>
                        <a:rPr lang="en-US" sz="1200" dirty="0"/>
                        <a:t>2- conformational changes that are transmitted to beta-subunit </a:t>
                      </a:r>
                    </a:p>
                    <a:p>
                      <a:pPr algn="ctr"/>
                      <a:r>
                        <a:rPr lang="en-US" sz="1200" dirty="0"/>
                        <a:t>3- Rapid </a:t>
                      </a:r>
                      <a:r>
                        <a:rPr lang="en-US" sz="1200" dirty="0" err="1"/>
                        <a:t>autophosphorlation</a:t>
                      </a:r>
                      <a:r>
                        <a:rPr lang="en-US" sz="1200" dirty="0"/>
                        <a:t> of tyrosine residues of the </a:t>
                      </a:r>
                      <a:r>
                        <a:rPr lang="en-US" sz="1200" dirty="0" err="1"/>
                        <a:t>betasubunits</a:t>
                      </a:r>
                      <a:r>
                        <a:rPr lang="en-US" sz="1200" dirty="0"/>
                        <a:t> </a:t>
                      </a:r>
                    </a:p>
                    <a:p>
                      <a:pPr algn="ctr"/>
                      <a:r>
                        <a:rPr lang="en-US" sz="1200" dirty="0"/>
                        <a:t>4- Then phosphorylation of insulin receptor substrates (IRS) "a family of proteins" by tyrosine kinase </a:t>
                      </a:r>
                    </a:p>
                    <a:p>
                      <a:pPr algn="ctr"/>
                      <a:r>
                        <a:rPr lang="en-US" sz="1200" dirty="0"/>
                        <a:t>5- Activation of other protein kinases and phosphatases by IRS </a:t>
                      </a:r>
                    </a:p>
                    <a:p>
                      <a:pPr algn="ctr"/>
                      <a:r>
                        <a:rPr lang="en-US" sz="1200" dirty="0"/>
                        <a:t>6- Biological actions of insulin</a:t>
                      </a:r>
                    </a:p>
                    <a:p>
                      <a:pPr algn="ctr"/>
                      <a:endParaRPr lang="en-US" sz="1200" b="1" dirty="0"/>
                    </a:p>
                  </a:txBody>
                  <a:tcPr>
                    <a:lnT w="12700" cap="flat" cmpd="sng" algn="ctr">
                      <a:solidFill>
                        <a:schemeClr val="tx1"/>
                      </a:solidFill>
                      <a:prstDash val="solid"/>
                      <a:round/>
                      <a:headEnd type="none" w="med" len="med"/>
                      <a:tailEnd type="none" w="med" len="med"/>
                    </a:lnT>
                  </a:tcPr>
                </a:tc>
                <a:tc rowSpan="2" hMerge="1">
                  <a:txBody>
                    <a:bodyPr/>
                    <a:lstStyle/>
                    <a:p>
                      <a:endParaRPr lang="en-US"/>
                    </a:p>
                  </a:txBody>
                  <a:tcPr/>
                </a:tc>
                <a:extLst>
                  <a:ext uri="{0D108BD9-81ED-4DB2-BD59-A6C34878D82A}">
                    <a16:rowId xmlns="" xmlns:a16="http://schemas.microsoft.com/office/drawing/2014/main" val="10002"/>
                  </a:ext>
                </a:extLst>
              </a:tr>
              <a:tr h="1259087">
                <a:tc rowSpan="3">
                  <a:txBody>
                    <a:bodyPr/>
                    <a:lstStyle/>
                    <a:p>
                      <a:pPr marL="228600" marR="0" indent="-228600" algn="l" defTabSz="914400" rtl="0" eaLnBrk="1" fontAlgn="auto" latinLnBrk="0" hangingPunct="1">
                        <a:lnSpc>
                          <a:spcPct val="100000"/>
                        </a:lnSpc>
                        <a:spcBef>
                          <a:spcPts val="0"/>
                        </a:spcBef>
                        <a:spcAft>
                          <a:spcPts val="0"/>
                        </a:spcAft>
                        <a:buClr>
                          <a:srgbClr val="0070C0"/>
                        </a:buClr>
                        <a:buSzTx/>
                        <a:buFont typeface="Courier New" charset="0"/>
                        <a:buChar char="o"/>
                        <a:tabLst/>
                        <a:defRPr/>
                      </a:pPr>
                      <a:r>
                        <a:rPr lang="en-US" sz="1200" b="0" dirty="0"/>
                        <a:t>Protein kinase a has 2 regulatory subunits and 2 catalytic subunits</a:t>
                      </a:r>
                    </a:p>
                    <a:p>
                      <a:pPr marL="228600" marR="0" indent="-228600" algn="l" defTabSz="914400" rtl="0" eaLnBrk="1" fontAlgn="auto" latinLnBrk="0" hangingPunct="1">
                        <a:lnSpc>
                          <a:spcPct val="100000"/>
                        </a:lnSpc>
                        <a:spcBef>
                          <a:spcPts val="0"/>
                        </a:spcBef>
                        <a:spcAft>
                          <a:spcPts val="0"/>
                        </a:spcAft>
                        <a:buClr>
                          <a:srgbClr val="0070C0"/>
                        </a:buClr>
                        <a:buSzTx/>
                        <a:buFont typeface="Courier New" charset="0"/>
                        <a:buChar char="o"/>
                        <a:tabLst/>
                        <a:defRPr/>
                      </a:pPr>
                      <a:r>
                        <a:rPr lang="en-US" sz="1200" b="0" dirty="0"/>
                        <a:t>They are arranged where regulatory subunits masking the active site of catalytic subunit </a:t>
                      </a:r>
                    </a:p>
                    <a:p>
                      <a:pPr marL="228600" marR="0" indent="-228600" algn="l" defTabSz="914400" rtl="0" eaLnBrk="1" fontAlgn="auto" latinLnBrk="0" hangingPunct="1">
                        <a:lnSpc>
                          <a:spcPct val="100000"/>
                        </a:lnSpc>
                        <a:spcBef>
                          <a:spcPts val="0"/>
                        </a:spcBef>
                        <a:spcAft>
                          <a:spcPts val="0"/>
                        </a:spcAft>
                        <a:buClr>
                          <a:srgbClr val="0070C0"/>
                        </a:buClr>
                        <a:buSzTx/>
                        <a:buFont typeface="Courier New" charset="0"/>
                        <a:buChar char="o"/>
                        <a:tabLst/>
                        <a:defRPr/>
                      </a:pPr>
                      <a:r>
                        <a:rPr lang="en-US" sz="1200" b="0" dirty="0"/>
                        <a:t>to activate</a:t>
                      </a:r>
                      <a:r>
                        <a:rPr lang="en-US" sz="1200" b="0" baseline="0" dirty="0"/>
                        <a:t> </a:t>
                      </a:r>
                      <a:r>
                        <a:rPr lang="en-US" sz="1200" b="0" dirty="0"/>
                        <a:t>this enzyme active remove the regulatory surface .</a:t>
                      </a:r>
                    </a:p>
                    <a:p>
                      <a:pPr marL="228600" marR="0" indent="-228600" algn="l" defTabSz="914400" rtl="0" eaLnBrk="1" fontAlgn="auto" latinLnBrk="0" hangingPunct="1">
                        <a:lnSpc>
                          <a:spcPct val="100000"/>
                        </a:lnSpc>
                        <a:spcBef>
                          <a:spcPts val="0"/>
                        </a:spcBef>
                        <a:spcAft>
                          <a:spcPts val="0"/>
                        </a:spcAft>
                        <a:buClr>
                          <a:srgbClr val="0070C0"/>
                        </a:buClr>
                        <a:buSzTx/>
                        <a:buFont typeface="Courier New" charset="0"/>
                        <a:buChar char="o"/>
                        <a:tabLst/>
                        <a:defRPr/>
                      </a:pPr>
                      <a:r>
                        <a:rPr lang="en-US" sz="1200" b="0" dirty="0"/>
                        <a:t>When </a:t>
                      </a:r>
                      <a:r>
                        <a:rPr lang="en-US" sz="1200" b="0" dirty="0" err="1"/>
                        <a:t>cAMP</a:t>
                      </a:r>
                      <a:r>
                        <a:rPr lang="en-US" sz="1200" b="0" dirty="0"/>
                        <a:t> comes and binds to the regulatory it</a:t>
                      </a:r>
                      <a:r>
                        <a:rPr lang="en-US" sz="1200" b="0" baseline="0" dirty="0"/>
                        <a:t> </a:t>
                      </a:r>
                      <a:r>
                        <a:rPr lang="en-US" sz="1200" b="0" dirty="0"/>
                        <a:t>become free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tc gridSpan="2" vMerge="1">
                  <a:txBody>
                    <a:bodyPr/>
                    <a:lstStyle/>
                    <a:p>
                      <a:endParaRPr lang="en-US"/>
                    </a:p>
                  </a:txBody>
                  <a:tcPr/>
                </a:tc>
                <a:tc hMerge="1" vMerge="1">
                  <a:txBody>
                    <a:bodyPr/>
                    <a:lstStyle/>
                    <a:p>
                      <a:endParaRPr lang="en-US"/>
                    </a:p>
                  </a:txBody>
                  <a:tcPr/>
                </a:tc>
                <a:extLst>
                  <a:ext uri="{0D108BD9-81ED-4DB2-BD59-A6C34878D82A}">
                    <a16:rowId xmlns="" xmlns:a16="http://schemas.microsoft.com/office/drawing/2014/main" val="10003"/>
                  </a:ext>
                </a:extLst>
              </a:tr>
              <a:tr h="220133">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algn="ctr"/>
                      <a:r>
                        <a:rPr lang="en-US" sz="1200" b="1" kern="1200" dirty="0">
                          <a:solidFill>
                            <a:schemeClr val="tx1"/>
                          </a:solidFill>
                          <a:latin typeface="+mn-lt"/>
                          <a:ea typeface="+mn-ea"/>
                          <a:cs typeface="+mn-cs"/>
                        </a:rPr>
                        <a:t>Biologic Effects of Insulin</a:t>
                      </a:r>
                    </a:p>
                  </a:txBody>
                  <a:tcPr>
                    <a:solidFill>
                      <a:srgbClr val="CDFBEC"/>
                    </a:solidFill>
                  </a:tcPr>
                </a:tc>
                <a:tc hMerge="1">
                  <a:txBody>
                    <a:bodyPr/>
                    <a:lstStyle/>
                    <a:p>
                      <a:endParaRPr lang="en-US"/>
                    </a:p>
                  </a:txBody>
                  <a:tcPr/>
                </a:tc>
                <a:extLst>
                  <a:ext uri="{0D108BD9-81ED-4DB2-BD59-A6C34878D82A}">
                    <a16:rowId xmlns="" xmlns:a16="http://schemas.microsoft.com/office/drawing/2014/main" val="10004"/>
                  </a:ext>
                </a:extLst>
              </a:tr>
              <a:tr h="25814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r>
                        <a:rPr lang="en-US" sz="1200" b="1" kern="1200" dirty="0">
                          <a:solidFill>
                            <a:schemeClr val="tx1"/>
                          </a:solidFill>
                          <a:latin typeface="+mn-lt"/>
                          <a:ea typeface="+mn-ea"/>
                          <a:cs typeface="+mn-cs"/>
                        </a:rPr>
                        <a:t>Increase </a:t>
                      </a:r>
                    </a:p>
                  </a:txBody>
                  <a:tcPr>
                    <a:solidFill>
                      <a:srgbClr val="FFF0EF"/>
                    </a:solidFill>
                  </a:tcPr>
                </a:tc>
                <a:tc>
                  <a:txBody>
                    <a:bodyPr/>
                    <a:lstStyle/>
                    <a:p>
                      <a:pPr algn="ctr"/>
                      <a:r>
                        <a:rPr lang="en-US" sz="1200" b="1" kern="1200" dirty="0">
                          <a:solidFill>
                            <a:schemeClr val="tx1"/>
                          </a:solidFill>
                          <a:latin typeface="+mn-lt"/>
                          <a:ea typeface="+mn-ea"/>
                          <a:cs typeface="+mn-cs"/>
                        </a:rPr>
                        <a:t>Decrease </a:t>
                      </a:r>
                    </a:p>
                  </a:txBody>
                  <a:tcPr>
                    <a:solidFill>
                      <a:srgbClr val="FFF0EF"/>
                    </a:solidFill>
                  </a:tcPr>
                </a:tc>
                <a:extLst>
                  <a:ext uri="{0D108BD9-81ED-4DB2-BD59-A6C34878D82A}">
                    <a16:rowId xmlns="" xmlns:a16="http://schemas.microsoft.com/office/drawing/2014/main" val="10005"/>
                  </a:ext>
                </a:extLst>
              </a:tr>
              <a:tr h="302542">
                <a:tc>
                  <a:txBody>
                    <a:bodyPr/>
                    <a:lstStyle/>
                    <a:p>
                      <a:pPr marL="0" marR="0" indent="0" algn="ctr"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1" dirty="0"/>
                        <a:t>Abortion of Hormonal Stimulus</a:t>
                      </a:r>
                    </a:p>
                  </a:txBody>
                  <a:tcPr>
                    <a:lnT w="12700" cap="flat" cmpd="sng" algn="ctr">
                      <a:solidFill>
                        <a:schemeClr val="tx1"/>
                      </a:solidFill>
                      <a:prstDash val="solid"/>
                      <a:round/>
                      <a:headEnd type="none" w="med" len="med"/>
                      <a:tailEnd type="none" w="med" len="med"/>
                    </a:lnT>
                    <a:solidFill>
                      <a:srgbClr val="FFFFDA"/>
                    </a:solidFill>
                  </a:tcPr>
                </a:tc>
                <a:tc vMerge="1">
                  <a:txBody>
                    <a:bodyPr/>
                    <a:lstStyle/>
                    <a:p>
                      <a:endParaRPr lang="en-US"/>
                    </a:p>
                  </a:txBody>
                  <a:tcPr/>
                </a:tc>
                <a:tc vMerge="1">
                  <a:txBody>
                    <a:bodyPr/>
                    <a:lstStyle/>
                    <a:p>
                      <a:endParaRPr lang="en-US"/>
                    </a:p>
                  </a:txBody>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1- Glucose up take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2- Glycogen synthesis 3- Protein synthesis 4- Fat synthesis</a:t>
                      </a:r>
                    </a:p>
                  </a:txBody>
                  <a:tcPr/>
                </a:tc>
                <a:tc rowSpan="2">
                  <a:txBody>
                    <a:bodyPr/>
                    <a:lstStyle/>
                    <a:p>
                      <a:r>
                        <a:rPr lang="en-US" sz="1200" kern="1200" dirty="0">
                          <a:solidFill>
                            <a:schemeClr val="tx1"/>
                          </a:solidFill>
                          <a:latin typeface="+mn-lt"/>
                          <a:ea typeface="+mn-ea"/>
                          <a:cs typeface="+mn-cs"/>
                        </a:rPr>
                        <a:t>1-Gluconeogenesis. </a:t>
                      </a:r>
                    </a:p>
                    <a:p>
                      <a:r>
                        <a:rPr lang="en-US" sz="1200" kern="1200" dirty="0">
                          <a:solidFill>
                            <a:schemeClr val="tx1"/>
                          </a:solidFill>
                          <a:latin typeface="+mn-lt"/>
                          <a:ea typeface="+mn-ea"/>
                          <a:cs typeface="+mn-cs"/>
                        </a:rPr>
                        <a:t>2-Glycogenolysis. </a:t>
                      </a:r>
                    </a:p>
                    <a:p>
                      <a:r>
                        <a:rPr lang="en-US" sz="1200" kern="1200" dirty="0">
                          <a:solidFill>
                            <a:schemeClr val="tx1"/>
                          </a:solidFill>
                          <a:latin typeface="+mn-lt"/>
                          <a:ea typeface="+mn-ea"/>
                          <a:cs typeface="+mn-cs"/>
                        </a:rPr>
                        <a:t>3-Lipolysis. </a:t>
                      </a:r>
                    </a:p>
                  </a:txBody>
                  <a:tcPr/>
                </a:tc>
                <a:extLst>
                  <a:ext uri="{0D108BD9-81ED-4DB2-BD59-A6C34878D82A}">
                    <a16:rowId xmlns="" xmlns:a16="http://schemas.microsoft.com/office/drawing/2014/main" val="10006"/>
                  </a:ext>
                </a:extLst>
              </a:tr>
              <a:tr h="554285">
                <a:tc rowSpan="4">
                  <a:txBody>
                    <a:bodyPr/>
                    <a:lstStyle/>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1.Release of hormone from its receptor</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(unbound receptor)</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2.  </a:t>
                      </a:r>
                      <a:r>
                        <a:rPr lang="en-US" sz="1200" b="0" dirty="0" err="1"/>
                        <a:t>Dephosphorylation</a:t>
                      </a:r>
                      <a:r>
                        <a:rPr lang="en-US" sz="1200" b="0" dirty="0"/>
                        <a:t> of protein </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substrate by phosphatase</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3. Degradation of </a:t>
                      </a:r>
                      <a:r>
                        <a:rPr lang="en-US" sz="1200" b="0" dirty="0" err="1"/>
                        <a:t>cAMP</a:t>
                      </a:r>
                      <a:r>
                        <a:rPr lang="en-US" sz="1200" b="0" dirty="0"/>
                        <a:t> into AMP </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by </a:t>
                      </a:r>
                      <a:r>
                        <a:rPr lang="en-US" sz="1200" b="0" dirty="0" err="1"/>
                        <a:t>phosphodiesteras</a:t>
                      </a:r>
                      <a:endParaRPr lang="en-US" sz="1200" b="0" dirty="0"/>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4. Inactivation of protein kinase A </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by a decrease of </a:t>
                      </a:r>
                      <a:r>
                        <a:rPr lang="en-US" sz="1200" b="0" dirty="0" err="1"/>
                        <a:t>cAMP</a:t>
                      </a:r>
                      <a:r>
                        <a:rPr lang="en-US" sz="1200" b="0" dirty="0"/>
                        <a:t> </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5. Hydrolysis of GTP into GDP</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6. Binding of α-subunit to β</a:t>
                      </a:r>
                      <a:r>
                        <a:rPr lang="en-US" sz="1200" b="0" dirty="0" err="1"/>
                        <a:t>γ</a:t>
                      </a:r>
                      <a:r>
                        <a:rPr lang="en-US" sz="1200" b="0" dirty="0"/>
                        <a:t>-subunits</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r>
                        <a:rPr lang="en-US" sz="1200" b="0" dirty="0"/>
                        <a:t>7. Inactivation of adenylyl cyclase</a:t>
                      </a:r>
                    </a:p>
                    <a:p>
                      <a:pPr marL="0" marR="0" indent="0" algn="l" defTabSz="914400" rtl="0" eaLnBrk="1" fontAlgn="auto" latinLnBrk="0" hangingPunct="1">
                        <a:lnSpc>
                          <a:spcPct val="100000"/>
                        </a:lnSpc>
                        <a:spcBef>
                          <a:spcPts val="0"/>
                        </a:spcBef>
                        <a:spcAft>
                          <a:spcPts val="0"/>
                        </a:spcAft>
                        <a:buClr>
                          <a:srgbClr val="0070C0"/>
                        </a:buClr>
                        <a:buSzTx/>
                        <a:buFont typeface="Courier New" charset="0"/>
                        <a:buNone/>
                        <a:tabLst/>
                        <a:defRPr/>
                      </a:pPr>
                      <a:endParaRPr lang="en-US" sz="1200" b="1" dirty="0"/>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extLst>
                  <a:ext uri="{0D108BD9-81ED-4DB2-BD59-A6C34878D82A}">
                    <a16:rowId xmlns="" xmlns:a16="http://schemas.microsoft.com/office/drawing/2014/main" val="10007"/>
                  </a:ext>
                </a:extLst>
              </a:tr>
              <a:tr h="248355">
                <a:tc vMerge="1">
                  <a:txBody>
                    <a:bodyPr/>
                    <a:lstStyle/>
                    <a:p>
                      <a:endParaRPr lang="en-US"/>
                    </a:p>
                  </a:txBody>
                  <a:tcPr/>
                </a:tc>
                <a:tc vMerge="1">
                  <a:txBody>
                    <a:bodyPr/>
                    <a:lstStyle/>
                    <a:p>
                      <a:endParaRPr lang="en-US"/>
                    </a:p>
                  </a:txBody>
                  <a:tcPr/>
                </a:tc>
                <a:tc vMerge="1">
                  <a:txBody>
                    <a:bodyPr/>
                    <a:lstStyle/>
                    <a:p>
                      <a:endParaRPr lang="en-US"/>
                    </a:p>
                  </a:txBody>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Biomedical Importance</a:t>
                      </a:r>
                    </a:p>
                  </a:txBody>
                  <a:tcPr>
                    <a:solidFill>
                      <a:srgbClr val="CDFBEC"/>
                    </a:solidFill>
                  </a:tcPr>
                </a:tc>
                <a:tc hMerge="1">
                  <a:txBody>
                    <a:bodyPr/>
                    <a:lstStyle/>
                    <a:p>
                      <a:endParaRPr lang="en-US" sz="1200" kern="1200" dirty="0">
                        <a:solidFill>
                          <a:schemeClr val="tx1"/>
                        </a:solidFill>
                        <a:latin typeface="+mn-lt"/>
                        <a:ea typeface="+mn-ea"/>
                        <a:cs typeface="+mn-cs"/>
                      </a:endParaRPr>
                    </a:p>
                  </a:txBody>
                  <a:tcPr/>
                </a:tc>
                <a:extLst>
                  <a:ext uri="{0D108BD9-81ED-4DB2-BD59-A6C34878D82A}">
                    <a16:rowId xmlns="" xmlns:a16="http://schemas.microsoft.com/office/drawing/2014/main" val="10008"/>
                  </a:ext>
                </a:extLst>
              </a:tr>
              <a:tr h="233680">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latin typeface="+mn-lt"/>
                          <a:ea typeface="+mn-ea"/>
                          <a:cs typeface="+mn-cs"/>
                        </a:rPr>
                        <a:t>Excessive </a:t>
                      </a:r>
                    </a:p>
                  </a:txBody>
                  <a:tcPr>
                    <a:solidFill>
                      <a:srgbClr val="FFF0EF"/>
                    </a:solidFill>
                  </a:tcPr>
                </a:tc>
                <a:tc>
                  <a:txBody>
                    <a:bodyPr/>
                    <a:lstStyle/>
                    <a:p>
                      <a:pPr algn="ctr"/>
                      <a:r>
                        <a:rPr lang="en-US" sz="1200" b="1" kern="1200" dirty="0">
                          <a:solidFill>
                            <a:schemeClr val="tx1"/>
                          </a:solidFill>
                          <a:latin typeface="+mn-lt"/>
                          <a:ea typeface="+mn-ea"/>
                          <a:cs typeface="+mn-cs"/>
                        </a:rPr>
                        <a:t>Deficient </a:t>
                      </a:r>
                    </a:p>
                  </a:txBody>
                  <a:tcPr>
                    <a:solidFill>
                      <a:srgbClr val="FFF0EF"/>
                    </a:solidFill>
                  </a:tcPr>
                </a:tc>
                <a:extLst>
                  <a:ext uri="{0D108BD9-81ED-4DB2-BD59-A6C34878D82A}">
                    <a16:rowId xmlns="" xmlns:a16="http://schemas.microsoft.com/office/drawing/2014/main" val="10009"/>
                  </a:ext>
                </a:extLst>
              </a:tr>
              <a:tr h="728698">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2060"/>
                          </a:solidFill>
                        </a:rPr>
                        <a:t>hyperthyroidism, Cushing</a:t>
                      </a:r>
                      <a:endParaRPr lang="en-US" sz="1200" kern="1200" dirty="0">
                        <a:solidFill>
                          <a:schemeClr val="tx1"/>
                        </a:solidFill>
                        <a:latin typeface="+mn-lt"/>
                        <a:ea typeface="+mn-ea"/>
                        <a:cs typeface="+mn-cs"/>
                      </a:endParaRPr>
                    </a:p>
                  </a:txBody>
                  <a:tcPr/>
                </a:tc>
                <a:tc>
                  <a:txBody>
                    <a:bodyPr/>
                    <a:lstStyle/>
                    <a:p>
                      <a:pPr algn="ctr"/>
                      <a:r>
                        <a:rPr lang="en-US" sz="1200" b="1" dirty="0">
                          <a:solidFill>
                            <a:srgbClr val="002060"/>
                          </a:solidFill>
                        </a:rPr>
                        <a:t>hypothyroidism, Addison), or </a:t>
                      </a:r>
                      <a:r>
                        <a:rPr lang="en-US" sz="1200" b="1" dirty="0">
                          <a:solidFill>
                            <a:srgbClr val="C00000"/>
                          </a:solidFill>
                        </a:rPr>
                        <a:t>inappropriate secretion </a:t>
                      </a:r>
                      <a:r>
                        <a:rPr lang="en-US" sz="1200" b="1" dirty="0">
                          <a:solidFill>
                            <a:srgbClr val="002060"/>
                          </a:solidFill>
                        </a:rPr>
                        <a:t>(e.g., syndrome of inappropriate secretion of ADH “SIADH”) </a:t>
                      </a:r>
                      <a:endParaRPr lang="en-US" sz="1200" kern="1200" dirty="0">
                        <a:solidFill>
                          <a:schemeClr val="tx1"/>
                        </a:solidFill>
                        <a:latin typeface="+mn-lt"/>
                        <a:ea typeface="+mn-ea"/>
                        <a:cs typeface="+mn-cs"/>
                      </a:endParaRPr>
                    </a:p>
                  </a:txBody>
                  <a:tcPr/>
                </a:tc>
                <a:extLst>
                  <a:ext uri="{0D108BD9-81ED-4DB2-BD59-A6C34878D82A}">
                    <a16:rowId xmlns="" xmlns:a16="http://schemas.microsoft.com/office/drawing/2014/main" val="10010"/>
                  </a:ext>
                </a:extLst>
              </a:tr>
            </a:tbl>
          </a:graphicData>
        </a:graphic>
      </p:graphicFrame>
      <p:pic>
        <p:nvPicPr>
          <p:cNvPr id="6" name="Picture 5" descr="5.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8666" y="1073910"/>
            <a:ext cx="3454400" cy="2589333"/>
          </a:xfrm>
          <a:prstGeom prst="rect">
            <a:avLst/>
          </a:prstGeom>
        </p:spPr>
      </p:pic>
    </p:spTree>
    <p:extLst>
      <p:ext uri="{BB962C8B-B14F-4D97-AF65-F5344CB8AC3E}">
        <p14:creationId xmlns:p14="http://schemas.microsoft.com/office/powerpoint/2010/main" val="1535182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4" name="Rectangle 3"/>
          <p:cNvSpPr/>
          <p:nvPr/>
        </p:nvSpPr>
        <p:spPr>
          <a:xfrm>
            <a:off x="194168" y="919761"/>
            <a:ext cx="5721724" cy="5278368"/>
          </a:xfrm>
          <a:prstGeom prst="rect">
            <a:avLst/>
          </a:prstGeom>
        </p:spPr>
        <p:txBody>
          <a:bodyPr wrap="square">
            <a:spAutoFit/>
          </a:bodyPr>
          <a:lstStyle/>
          <a:p>
            <a:r>
              <a:rPr lang="en-US" sz="1600" b="1" spc="-5" dirty="0">
                <a:solidFill>
                  <a:srgbClr val="00ADA8"/>
                </a:solidFill>
                <a:uFill>
                  <a:solidFill>
                    <a:srgbClr val="365F91"/>
                  </a:solidFill>
                </a:uFill>
                <a:latin typeface="Cambria"/>
                <a:cs typeface="Cambria"/>
              </a:rPr>
              <a:t>Q1 : </a:t>
            </a:r>
            <a:r>
              <a:rPr lang="en-US" spc="-5" dirty="0">
                <a:solidFill>
                  <a:srgbClr val="00ADA8"/>
                </a:solidFill>
                <a:uFill>
                  <a:solidFill>
                    <a:srgbClr val="365F91"/>
                  </a:solidFill>
                </a:uFill>
                <a:latin typeface="Cambria"/>
                <a:cs typeface="Cambria"/>
              </a:rPr>
              <a:t>All the following statements about steroid hormones are true except ?</a:t>
            </a:r>
          </a:p>
          <a:p>
            <a:pPr marL="342900" indent="-342900">
              <a:buFont typeface="+mj-lt"/>
              <a:buAutoNum type="alphaUcPeriod"/>
            </a:pPr>
            <a:r>
              <a:rPr lang="en-US" sz="1600" dirty="0"/>
              <a:t>They are Lipophilic</a:t>
            </a:r>
          </a:p>
          <a:p>
            <a:pPr marL="342900" indent="-342900">
              <a:buFont typeface="+mj-lt"/>
              <a:buAutoNum type="alphaUcPeriod"/>
            </a:pPr>
            <a:r>
              <a:rPr lang="en-US" sz="1600" dirty="0"/>
              <a:t>They require carriers to transport them in circulation</a:t>
            </a:r>
          </a:p>
          <a:p>
            <a:pPr marL="342900" indent="-342900">
              <a:buFont typeface="+mj-lt"/>
              <a:buAutoNum type="alphaUcPeriod"/>
            </a:pPr>
            <a:r>
              <a:rPr lang="en-US" sz="1600" dirty="0"/>
              <a:t>Their receptors are intracellular </a:t>
            </a:r>
          </a:p>
          <a:p>
            <a:pPr marL="342900" indent="-342900">
              <a:buFont typeface="+mj-lt"/>
              <a:buAutoNum type="alphaUcPeriod"/>
            </a:pPr>
            <a:r>
              <a:rPr lang="en-US" sz="1600" dirty="0"/>
              <a:t>They require cyclic AMP as second messenger </a:t>
            </a:r>
          </a:p>
          <a:p>
            <a:endParaRPr lang="en-US" sz="1700" b="1" spc="-5" dirty="0">
              <a:solidFill>
                <a:srgbClr val="00ADA8"/>
              </a:solidFill>
              <a:uFill>
                <a:solidFill>
                  <a:srgbClr val="365F91"/>
                </a:solidFill>
              </a:uFill>
              <a:latin typeface="Cambria"/>
              <a:cs typeface="Cambria"/>
            </a:endParaRPr>
          </a:p>
          <a:p>
            <a:r>
              <a:rPr lang="en-US" sz="1600" b="1" spc="-5" dirty="0">
                <a:solidFill>
                  <a:srgbClr val="00ADA8"/>
                </a:solidFill>
                <a:uFill>
                  <a:solidFill>
                    <a:srgbClr val="365F91"/>
                  </a:solidFill>
                </a:uFill>
                <a:latin typeface="Cambria"/>
                <a:cs typeface="Cambria"/>
              </a:rPr>
              <a:t>Q2 : </a:t>
            </a:r>
            <a:r>
              <a:rPr lang="en-US" spc="-5" dirty="0" err="1">
                <a:solidFill>
                  <a:srgbClr val="00ADA8"/>
                </a:solidFill>
                <a:uFill>
                  <a:solidFill>
                    <a:srgbClr val="365F91"/>
                  </a:solidFill>
                </a:uFill>
                <a:latin typeface="Cambria"/>
                <a:cs typeface="Cambria"/>
              </a:rPr>
              <a:t>Glycogenoloysis</a:t>
            </a:r>
            <a:r>
              <a:rPr lang="en-US" spc="-5" dirty="0">
                <a:solidFill>
                  <a:srgbClr val="00ADA8"/>
                </a:solidFill>
                <a:uFill>
                  <a:solidFill>
                    <a:srgbClr val="365F91"/>
                  </a:solidFill>
                </a:uFill>
                <a:latin typeface="Cambria"/>
                <a:cs typeface="Cambria"/>
              </a:rPr>
              <a:t> is decreased by ?</a:t>
            </a:r>
          </a:p>
          <a:p>
            <a:pPr marL="342900" indent="-342900">
              <a:buFont typeface="+mj-lt"/>
              <a:buAutoNum type="alphaUcPeriod"/>
            </a:pPr>
            <a:r>
              <a:rPr lang="en-US" sz="1600" dirty="0"/>
              <a:t>Glucagon</a:t>
            </a:r>
          </a:p>
          <a:p>
            <a:pPr marL="342900" indent="-342900">
              <a:buFont typeface="+mj-lt"/>
              <a:buAutoNum type="alphaUcPeriod"/>
            </a:pPr>
            <a:r>
              <a:rPr lang="en-US" sz="1600" dirty="0"/>
              <a:t>Insulin</a:t>
            </a:r>
          </a:p>
          <a:p>
            <a:pPr marL="342900" indent="-342900">
              <a:buFont typeface="+mj-lt"/>
              <a:buAutoNum type="alphaUcPeriod"/>
            </a:pPr>
            <a:r>
              <a:rPr lang="en-US" sz="1600" dirty="0"/>
              <a:t>Epinephrine </a:t>
            </a:r>
          </a:p>
          <a:p>
            <a:pPr marL="342900" indent="-342900">
              <a:buFont typeface="+mj-lt"/>
              <a:buAutoNum type="alphaUcPeriod"/>
            </a:pPr>
            <a:r>
              <a:rPr lang="en-US" sz="1600" dirty="0"/>
              <a:t>cAMP</a:t>
            </a:r>
          </a:p>
          <a:p>
            <a:endParaRPr lang="en-US" sz="1700" b="1" spc="-5" dirty="0">
              <a:solidFill>
                <a:srgbClr val="00ADA8"/>
              </a:solidFill>
              <a:uFill>
                <a:solidFill>
                  <a:srgbClr val="365F91"/>
                </a:solidFill>
              </a:uFill>
              <a:latin typeface="Cambria"/>
              <a:cs typeface="Cambria"/>
            </a:endParaRPr>
          </a:p>
          <a:p>
            <a:r>
              <a:rPr lang="en-US" sz="1700" b="1" spc="-5" dirty="0">
                <a:solidFill>
                  <a:srgbClr val="00ADA8"/>
                </a:solidFill>
                <a:uFill>
                  <a:solidFill>
                    <a:srgbClr val="365F91"/>
                  </a:solidFill>
                </a:uFill>
                <a:latin typeface="Cambria"/>
                <a:cs typeface="Cambria"/>
              </a:rPr>
              <a:t>Q3</a:t>
            </a:r>
            <a:r>
              <a:rPr lang="en-US" sz="1700" spc="-5" dirty="0">
                <a:solidFill>
                  <a:srgbClr val="00ADA8"/>
                </a:solidFill>
                <a:uFill>
                  <a:solidFill>
                    <a:srgbClr val="365F91"/>
                  </a:solidFill>
                </a:uFill>
                <a:latin typeface="Cambria"/>
                <a:cs typeface="Cambria"/>
              </a:rPr>
              <a:t> </a:t>
            </a:r>
            <a:r>
              <a:rPr lang="en-US" sz="1700" b="1" spc="-5" dirty="0">
                <a:solidFill>
                  <a:srgbClr val="00ADA8"/>
                </a:solidFill>
                <a:uFill>
                  <a:solidFill>
                    <a:srgbClr val="365F91"/>
                  </a:solidFill>
                </a:uFill>
                <a:latin typeface="Cambria"/>
                <a:cs typeface="Cambria"/>
              </a:rPr>
              <a:t>:</a:t>
            </a:r>
            <a:r>
              <a:rPr lang="en-US" sz="1700" spc="-5" dirty="0">
                <a:solidFill>
                  <a:srgbClr val="00ADA8"/>
                </a:solidFill>
                <a:uFill>
                  <a:solidFill>
                    <a:srgbClr val="365F91"/>
                  </a:solidFill>
                </a:uFill>
                <a:latin typeface="Cambria"/>
                <a:cs typeface="Cambria"/>
              </a:rPr>
              <a:t> When ADH binds to its extra renal V1 receptor , its second messenger will be ? </a:t>
            </a:r>
          </a:p>
          <a:p>
            <a:pPr marL="342900" indent="-342900">
              <a:buFont typeface="+mj-lt"/>
              <a:buAutoNum type="alphaUcPeriod"/>
            </a:pPr>
            <a:r>
              <a:rPr lang="en-US" sz="1600" dirty="0"/>
              <a:t>Ca/</a:t>
            </a:r>
            <a:r>
              <a:rPr lang="en-US" sz="1600" dirty="0" err="1"/>
              <a:t>Phosphatidylininositol</a:t>
            </a:r>
            <a:r>
              <a:rPr lang="en-US" sz="1600" dirty="0"/>
              <a:t> </a:t>
            </a:r>
          </a:p>
          <a:p>
            <a:pPr marL="342900" indent="-342900">
              <a:buFont typeface="+mj-lt"/>
              <a:buAutoNum type="alphaUcPeriod"/>
            </a:pPr>
            <a:r>
              <a:rPr lang="en-US" sz="1600" dirty="0"/>
              <a:t>cAMP </a:t>
            </a:r>
          </a:p>
          <a:p>
            <a:pPr marL="342900" indent="-342900">
              <a:buFont typeface="+mj-lt"/>
              <a:buAutoNum type="alphaUcPeriod"/>
            </a:pPr>
            <a:r>
              <a:rPr lang="en-US" sz="1600" dirty="0"/>
              <a:t>cGMP </a:t>
            </a:r>
          </a:p>
          <a:p>
            <a:pPr marL="342900" indent="-342900">
              <a:buFont typeface="+mj-lt"/>
              <a:buAutoNum type="alphaUcPeriod"/>
            </a:pPr>
            <a:r>
              <a:rPr lang="en-US" sz="1600" dirty="0"/>
              <a:t>Tyrosine kinase</a:t>
            </a:r>
          </a:p>
          <a:p>
            <a:pPr marL="342900" indent="-342900">
              <a:buFont typeface="+mj-lt"/>
              <a:buAutoNum type="alphaUcPeriod"/>
            </a:pPr>
            <a:endParaRPr lang="en-US" sz="1700" b="1" u="sng" spc="-5" dirty="0">
              <a:solidFill>
                <a:srgbClr val="365F91"/>
              </a:solidFill>
              <a:uFill>
                <a:solidFill>
                  <a:srgbClr val="365F91"/>
                </a:solidFill>
              </a:uFill>
              <a:latin typeface="Cambria"/>
              <a:cs typeface="Cambria"/>
            </a:endParaRPr>
          </a:p>
        </p:txBody>
      </p:sp>
      <p:sp>
        <p:nvSpPr>
          <p:cNvPr id="5" name="Rectangle 4"/>
          <p:cNvSpPr/>
          <p:nvPr/>
        </p:nvSpPr>
        <p:spPr>
          <a:xfrm>
            <a:off x="5915891" y="919761"/>
            <a:ext cx="6096000" cy="5232202"/>
          </a:xfrm>
          <a:prstGeom prst="rect">
            <a:avLst/>
          </a:prstGeom>
        </p:spPr>
        <p:txBody>
          <a:bodyPr>
            <a:spAutoFit/>
          </a:bodyPr>
          <a:lstStyle/>
          <a:p>
            <a:r>
              <a:rPr lang="en-US" b="1" spc="-5" dirty="0">
                <a:solidFill>
                  <a:srgbClr val="00ADA8"/>
                </a:solidFill>
                <a:uFill>
                  <a:solidFill>
                    <a:srgbClr val="365F91"/>
                  </a:solidFill>
                </a:uFill>
                <a:latin typeface="Cambria"/>
                <a:cs typeface="Cambria"/>
              </a:rPr>
              <a:t>Q4 : </a:t>
            </a:r>
            <a:r>
              <a:rPr lang="en-US" spc="-5" dirty="0">
                <a:solidFill>
                  <a:srgbClr val="00ADA8"/>
                </a:solidFill>
                <a:uFill>
                  <a:solidFill>
                    <a:srgbClr val="365F91"/>
                  </a:solidFill>
                </a:uFill>
                <a:latin typeface="Cambria"/>
                <a:cs typeface="Cambria"/>
              </a:rPr>
              <a:t>Which one of the following hormones uses tyrosine kinase cascade as a second messenger ?</a:t>
            </a:r>
          </a:p>
          <a:p>
            <a:pPr marL="342900" lvl="0" indent="-342900">
              <a:buFont typeface="+mj-lt"/>
              <a:buAutoNum type="alphaUcPeriod"/>
            </a:pPr>
            <a:r>
              <a:rPr lang="en-US" sz="1600" dirty="0"/>
              <a:t>Prolactin </a:t>
            </a:r>
          </a:p>
          <a:p>
            <a:pPr marL="342900" lvl="0" indent="-342900">
              <a:buFont typeface="+mj-lt"/>
              <a:buAutoNum type="alphaUcPeriod"/>
            </a:pPr>
            <a:r>
              <a:rPr lang="en-US" sz="1600" dirty="0"/>
              <a:t>ADH </a:t>
            </a:r>
          </a:p>
          <a:p>
            <a:pPr marL="342900" lvl="0" indent="-342900">
              <a:buFont typeface="+mj-lt"/>
              <a:buAutoNum type="alphaUcPeriod"/>
            </a:pPr>
            <a:r>
              <a:rPr lang="en-US" sz="1600" dirty="0"/>
              <a:t>Acetylcholine</a:t>
            </a:r>
          </a:p>
          <a:p>
            <a:pPr marL="342900" lvl="0" indent="-342900">
              <a:buFont typeface="+mj-lt"/>
              <a:buAutoNum type="alphaUcPeriod"/>
            </a:pPr>
            <a:r>
              <a:rPr lang="en-US" sz="1600" dirty="0" err="1"/>
              <a:t>Glutaminase</a:t>
            </a:r>
            <a:endParaRPr lang="en-US" sz="1600" dirty="0"/>
          </a:p>
          <a:p>
            <a:pPr marL="342900" lvl="0" indent="-342900">
              <a:buFont typeface="+mj-lt"/>
              <a:buAutoNum type="alphaUcPeriod"/>
            </a:pPr>
            <a:endParaRPr lang="en-US" dirty="0"/>
          </a:p>
          <a:p>
            <a:r>
              <a:rPr lang="en-US" b="1" spc="-5" dirty="0">
                <a:solidFill>
                  <a:srgbClr val="00ADA8"/>
                </a:solidFill>
                <a:uFill>
                  <a:solidFill>
                    <a:srgbClr val="365F91"/>
                  </a:solidFill>
                </a:uFill>
                <a:latin typeface="Cambria"/>
                <a:cs typeface="Cambria"/>
              </a:rPr>
              <a:t>Q5 :</a:t>
            </a:r>
            <a:r>
              <a:rPr lang="en-US" dirty="0">
                <a:solidFill>
                  <a:srgbClr val="00ADA8"/>
                </a:solidFill>
              </a:rPr>
              <a:t> </a:t>
            </a:r>
            <a:r>
              <a:rPr lang="en-US" spc="-5" dirty="0">
                <a:solidFill>
                  <a:srgbClr val="00ADA8"/>
                </a:solidFill>
                <a:uFill>
                  <a:solidFill>
                    <a:srgbClr val="365F91"/>
                  </a:solidFill>
                </a:uFill>
                <a:latin typeface="Cambria"/>
                <a:cs typeface="Cambria"/>
              </a:rPr>
              <a:t>Which one of the following is a biological effect of insulin </a:t>
            </a:r>
            <a:r>
              <a:rPr lang="en-US" dirty="0">
                <a:solidFill>
                  <a:srgbClr val="00ADA8"/>
                </a:solidFill>
              </a:rPr>
              <a:t>?</a:t>
            </a:r>
          </a:p>
          <a:p>
            <a:pPr marL="342900" indent="-342900">
              <a:buFont typeface="+mj-lt"/>
              <a:buAutoNum type="alphaUcPeriod"/>
            </a:pPr>
            <a:r>
              <a:rPr lang="en-US" sz="1600" dirty="0"/>
              <a:t>Increase gluconeogenesis </a:t>
            </a:r>
          </a:p>
          <a:p>
            <a:pPr marL="342900" indent="-342900">
              <a:buFont typeface="+mj-lt"/>
              <a:buAutoNum type="alphaUcPeriod"/>
            </a:pPr>
            <a:r>
              <a:rPr lang="en-US" sz="1600" dirty="0"/>
              <a:t>Decrease </a:t>
            </a:r>
            <a:r>
              <a:rPr lang="en-US" sz="1600" dirty="0" err="1"/>
              <a:t>lypolysis</a:t>
            </a:r>
            <a:r>
              <a:rPr lang="en-US" sz="1600" dirty="0"/>
              <a:t> </a:t>
            </a:r>
          </a:p>
          <a:p>
            <a:pPr marL="342900" indent="-342900">
              <a:buFont typeface="+mj-lt"/>
              <a:buAutoNum type="alphaUcPeriod"/>
            </a:pPr>
            <a:r>
              <a:rPr lang="en-US" sz="1600" dirty="0"/>
              <a:t>Increase </a:t>
            </a:r>
            <a:r>
              <a:rPr lang="en-US" sz="1600" dirty="0" err="1"/>
              <a:t>glycogenolysis</a:t>
            </a:r>
            <a:r>
              <a:rPr lang="en-US" sz="1600" dirty="0"/>
              <a:t> </a:t>
            </a:r>
          </a:p>
          <a:p>
            <a:pPr marL="342900" indent="-342900">
              <a:buFont typeface="+mj-lt"/>
              <a:buAutoNum type="alphaUcPeriod"/>
            </a:pPr>
            <a:r>
              <a:rPr lang="en-US" sz="1600" dirty="0"/>
              <a:t>Decrease glucose uptake </a:t>
            </a:r>
          </a:p>
          <a:p>
            <a:endParaRPr lang="en-US" b="1" spc="-5" dirty="0">
              <a:solidFill>
                <a:srgbClr val="00ADA8"/>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Q6 : </a:t>
            </a:r>
            <a:r>
              <a:rPr lang="en-US" sz="1700" spc="-5" dirty="0">
                <a:solidFill>
                  <a:srgbClr val="00ADA8"/>
                </a:solidFill>
                <a:uFill>
                  <a:solidFill>
                    <a:srgbClr val="365F91"/>
                  </a:solidFill>
                </a:uFill>
                <a:latin typeface="Cambria"/>
                <a:cs typeface="Cambria"/>
              </a:rPr>
              <a:t>Which one of the following is hydrophilic </a:t>
            </a:r>
            <a:r>
              <a:rPr lang="en-US" dirty="0">
                <a:solidFill>
                  <a:srgbClr val="00ADA8"/>
                </a:solidFill>
              </a:rPr>
              <a:t>?</a:t>
            </a:r>
          </a:p>
          <a:p>
            <a:pPr marL="342900" indent="-342900">
              <a:buFont typeface="+mj-lt"/>
              <a:buAutoNum type="alphaUcPeriod"/>
            </a:pPr>
            <a:r>
              <a:rPr lang="en-US" sz="1600" dirty="0"/>
              <a:t>Glucocorticoids </a:t>
            </a:r>
          </a:p>
          <a:p>
            <a:pPr marL="342900" indent="-342900">
              <a:buFont typeface="+mj-lt"/>
              <a:buAutoNum type="alphaUcPeriod"/>
            </a:pPr>
            <a:r>
              <a:rPr lang="en-US" sz="1600" dirty="0"/>
              <a:t>Progestin </a:t>
            </a:r>
          </a:p>
          <a:p>
            <a:pPr marL="342900" indent="-342900">
              <a:buFont typeface="+mj-lt"/>
              <a:buAutoNum type="alphaUcPeriod"/>
            </a:pPr>
            <a:r>
              <a:rPr lang="en-US" sz="1600" dirty="0"/>
              <a:t>Epinephrine </a:t>
            </a:r>
          </a:p>
          <a:p>
            <a:pPr marL="342900" indent="-342900">
              <a:buFont typeface="+mj-lt"/>
              <a:buAutoNum type="alphaUcPeriod"/>
            </a:pPr>
            <a:r>
              <a:rPr lang="en-US" sz="1600" dirty="0"/>
              <a:t>Retinoic acid</a:t>
            </a:r>
          </a:p>
          <a:p>
            <a:pPr marL="342900" indent="-342900">
              <a:buFont typeface="+mj-lt"/>
              <a:buAutoNum type="alphaUcPeriod"/>
            </a:pPr>
            <a:endParaRPr lang="en-US" sz="1600" dirty="0"/>
          </a:p>
        </p:txBody>
      </p:sp>
    </p:spTree>
    <p:extLst>
      <p:ext uri="{BB962C8B-B14F-4D97-AF65-F5344CB8AC3E}">
        <p14:creationId xmlns:p14="http://schemas.microsoft.com/office/powerpoint/2010/main" val="8040916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8251" y="98179"/>
            <a:ext cx="1101584" cy="535531"/>
          </a:xfrm>
          <a:prstGeom prst="rect">
            <a:avLst/>
          </a:prstGeom>
        </p:spPr>
        <p:txBody>
          <a:bodyPr wrap="none">
            <a:spAutoFit/>
          </a:bodyPr>
          <a:lstStyle/>
          <a:p>
            <a:pPr>
              <a:lnSpc>
                <a:spcPct val="90000"/>
              </a:lnSpc>
              <a:spcBef>
                <a:spcPct val="0"/>
              </a:spcBef>
              <a:defRPr/>
            </a:pPr>
            <a:r>
              <a:rPr lang="en-US" sz="3200" dirty="0">
                <a:solidFill>
                  <a:srgbClr val="0070C0"/>
                </a:solidFill>
                <a:latin typeface="Century Gothic" charset="0"/>
                <a:ea typeface="Century Gothic" charset="0"/>
                <a:cs typeface="Century Gothic" charset="0"/>
              </a:rPr>
              <a:t>QUIZ</a:t>
            </a:r>
          </a:p>
        </p:txBody>
      </p:sp>
      <p:sp>
        <p:nvSpPr>
          <p:cNvPr id="8" name="TextBox 7">
            <a:hlinkClick r:id="rId2"/>
          </p:cNvPr>
          <p:cNvSpPr txBox="1"/>
          <p:nvPr/>
        </p:nvSpPr>
        <p:spPr>
          <a:xfrm>
            <a:off x="7274618" y="5802602"/>
            <a:ext cx="3747366" cy="646331"/>
          </a:xfrm>
          <a:prstGeom prst="rect">
            <a:avLst/>
          </a:prstGeom>
          <a:noFill/>
        </p:spPr>
        <p:txBody>
          <a:bodyPr wrap="square" rtlCol="0">
            <a:spAutoFit/>
          </a:bodyPr>
          <a:lstStyle/>
          <a:p>
            <a:pPr algn="ctr"/>
            <a:r>
              <a:rPr lang="en-US" i="1" dirty="0">
                <a:solidFill>
                  <a:srgbClr val="4B8180"/>
                </a:solidFill>
                <a:latin typeface="Century Gothic" charset="0"/>
                <a:ea typeface="Century Gothic" charset="0"/>
                <a:cs typeface="Century Gothic" charset="0"/>
                <a:hlinkClick r:id="rId2"/>
              </a:rPr>
              <a:t>Suggestions and recommendations</a:t>
            </a:r>
            <a:endParaRPr lang="en-US" i="1" dirty="0">
              <a:solidFill>
                <a:srgbClr val="4B8180"/>
              </a:solidFill>
              <a:latin typeface="Century Gothic" charset="0"/>
              <a:ea typeface="Century Gothic" charset="0"/>
              <a:cs typeface="Century Gothic" charset="0"/>
            </a:endParaRPr>
          </a:p>
        </p:txBody>
      </p:sp>
      <p:sp>
        <p:nvSpPr>
          <p:cNvPr id="5" name="Rectangle 4"/>
          <p:cNvSpPr/>
          <p:nvPr/>
        </p:nvSpPr>
        <p:spPr>
          <a:xfrm>
            <a:off x="267432" y="827632"/>
            <a:ext cx="6010020" cy="4247317"/>
          </a:xfrm>
          <a:prstGeom prst="rect">
            <a:avLst/>
          </a:prstGeom>
        </p:spPr>
        <p:txBody>
          <a:bodyPr wrap="square">
            <a:spAutoFit/>
          </a:bodyPr>
          <a:lstStyle/>
          <a:p>
            <a:r>
              <a:rPr lang="en-US" b="1" spc="-5" dirty="0">
                <a:solidFill>
                  <a:srgbClr val="00ADA8"/>
                </a:solidFill>
                <a:uFill>
                  <a:solidFill>
                    <a:srgbClr val="365F91"/>
                  </a:solidFill>
                </a:uFill>
                <a:latin typeface="Cambria"/>
                <a:cs typeface="Cambria"/>
              </a:rPr>
              <a:t>Q7 : </a:t>
            </a:r>
            <a:r>
              <a:rPr lang="en-US" sz="1700" spc="-5" dirty="0">
                <a:solidFill>
                  <a:srgbClr val="00ADA8"/>
                </a:solidFill>
                <a:uFill>
                  <a:solidFill>
                    <a:srgbClr val="365F91"/>
                  </a:solidFill>
                </a:uFill>
                <a:latin typeface="Cambria"/>
                <a:cs typeface="Cambria"/>
              </a:rPr>
              <a:t>Mention the elements that get increased by insulin ?</a:t>
            </a:r>
          </a:p>
          <a:p>
            <a:endParaRPr lang="en-US" dirty="0">
              <a:solidFill>
                <a:srgbClr val="00ADA8"/>
              </a:solidFill>
            </a:endParaRPr>
          </a:p>
          <a:p>
            <a:pPr algn="ctr">
              <a:spcBef>
                <a:spcPts val="25"/>
              </a:spcBef>
              <a:tabLst>
                <a:tab pos="241300" algn="l"/>
                <a:tab pos="241935" algn="l"/>
              </a:tabLst>
            </a:pPr>
            <a:r>
              <a:rPr lang="en-US" spc="-10" dirty="0">
                <a:solidFill>
                  <a:schemeClr val="bg1">
                    <a:lumMod val="75000"/>
                  </a:schemeClr>
                </a:solidFill>
                <a:cs typeface="Calibri"/>
              </a:rPr>
              <a:t>Glucose uptake , Glycogen synthesis , protein synthesis , </a:t>
            </a:r>
          </a:p>
          <a:p>
            <a:pPr algn="ctr">
              <a:spcBef>
                <a:spcPts val="25"/>
              </a:spcBef>
              <a:tabLst>
                <a:tab pos="241300" algn="l"/>
                <a:tab pos="241935" algn="l"/>
              </a:tabLst>
            </a:pPr>
            <a:r>
              <a:rPr lang="en-US" spc="-10" dirty="0">
                <a:solidFill>
                  <a:schemeClr val="bg1">
                    <a:lumMod val="75000"/>
                  </a:schemeClr>
                </a:solidFill>
                <a:cs typeface="Calibri"/>
              </a:rPr>
              <a:t>Fat synthesis</a:t>
            </a:r>
          </a:p>
          <a:p>
            <a:pPr algn="ctr">
              <a:spcBef>
                <a:spcPts val="25"/>
              </a:spcBef>
              <a:tabLst>
                <a:tab pos="241300" algn="l"/>
                <a:tab pos="241935" algn="l"/>
              </a:tabLst>
            </a:pPr>
            <a:endParaRPr lang="en-US" b="1" u="sng" spc="-5" dirty="0">
              <a:solidFill>
                <a:srgbClr val="365F91"/>
              </a:solidFill>
              <a:uFill>
                <a:solidFill>
                  <a:srgbClr val="365F91"/>
                </a:solidFill>
              </a:uFill>
              <a:latin typeface="Cambria"/>
              <a:cs typeface="Cambria"/>
            </a:endParaRPr>
          </a:p>
          <a:p>
            <a:r>
              <a:rPr lang="en-US" b="1" spc="-5" dirty="0">
                <a:solidFill>
                  <a:srgbClr val="00ADA8"/>
                </a:solidFill>
                <a:uFill>
                  <a:solidFill>
                    <a:srgbClr val="365F91"/>
                  </a:solidFill>
                </a:uFill>
                <a:latin typeface="Cambria"/>
                <a:cs typeface="Cambria"/>
              </a:rPr>
              <a:t>Q8 : </a:t>
            </a:r>
            <a:r>
              <a:rPr lang="en-US" sz="1700" spc="-5" dirty="0">
                <a:solidFill>
                  <a:srgbClr val="00ADA8"/>
                </a:solidFill>
                <a:uFill>
                  <a:solidFill>
                    <a:srgbClr val="365F91"/>
                  </a:solidFill>
                </a:uFill>
                <a:latin typeface="Cambria"/>
                <a:cs typeface="Cambria"/>
              </a:rPr>
              <a:t>What’s factors determine the response of target cell to a hormone </a:t>
            </a:r>
            <a:r>
              <a:rPr lang="en-US" dirty="0">
                <a:solidFill>
                  <a:srgbClr val="00ADA8"/>
                </a:solidFill>
              </a:rPr>
              <a:t>?</a:t>
            </a:r>
          </a:p>
          <a:p>
            <a:endParaRPr lang="en-US" dirty="0">
              <a:solidFill>
                <a:srgbClr val="00ADA8"/>
              </a:solidFill>
            </a:endParaRPr>
          </a:p>
          <a:p>
            <a:pPr marL="342900" indent="-342900" algn="ctr">
              <a:buAutoNum type="arabicPeriod"/>
            </a:pPr>
            <a:r>
              <a:rPr lang="en-US" spc="-10" dirty="0">
                <a:solidFill>
                  <a:schemeClr val="bg1">
                    <a:lumMod val="75000"/>
                  </a:schemeClr>
                </a:solidFill>
                <a:cs typeface="Calibri"/>
              </a:rPr>
              <a:t>The rate of synthesis &amp; secretion of the hormones </a:t>
            </a:r>
          </a:p>
          <a:p>
            <a:pPr marL="342900" indent="-342900" algn="ctr">
              <a:buAutoNum type="arabicPeriod"/>
            </a:pPr>
            <a:r>
              <a:rPr lang="en-US" spc="-10" dirty="0">
                <a:solidFill>
                  <a:schemeClr val="bg1">
                    <a:lumMod val="75000"/>
                  </a:schemeClr>
                </a:solidFill>
                <a:cs typeface="Calibri"/>
              </a:rPr>
              <a:t>The conversion of inactive forms of the hormone into the fully active form</a:t>
            </a:r>
          </a:p>
          <a:p>
            <a:pPr marL="342900" indent="-342900" algn="ctr">
              <a:buAutoNum type="arabicPeriod"/>
            </a:pPr>
            <a:r>
              <a:rPr lang="en-US" spc="-10" dirty="0">
                <a:solidFill>
                  <a:schemeClr val="bg1">
                    <a:lumMod val="75000"/>
                  </a:schemeClr>
                </a:solidFill>
                <a:cs typeface="Calibri"/>
              </a:rPr>
              <a:t>The rate of hormone clearance from plasma (half-life &amp; excretion)</a:t>
            </a:r>
          </a:p>
          <a:p>
            <a:pPr marL="342900" indent="-342900" algn="ctr">
              <a:buAutoNum type="arabicPeriod"/>
            </a:pPr>
            <a:r>
              <a:rPr lang="en-US" spc="-10" dirty="0">
                <a:solidFill>
                  <a:schemeClr val="bg1">
                    <a:lumMod val="75000"/>
                  </a:schemeClr>
                </a:solidFill>
                <a:cs typeface="Calibri"/>
              </a:rPr>
              <a:t>The number, relative activity, and state of occupancy of the specific receptors 5. Post-receptor factors</a:t>
            </a:r>
          </a:p>
        </p:txBody>
      </p:sp>
      <p:sp>
        <p:nvSpPr>
          <p:cNvPr id="7" name="TextBox 6"/>
          <p:cNvSpPr txBox="1"/>
          <p:nvPr/>
        </p:nvSpPr>
        <p:spPr>
          <a:xfrm>
            <a:off x="7559594" y="6519446"/>
            <a:ext cx="3197306" cy="338554"/>
          </a:xfrm>
          <a:prstGeom prst="rect">
            <a:avLst/>
          </a:prstGeom>
          <a:noFill/>
        </p:spPr>
        <p:txBody>
          <a:bodyPr wrap="square" rtlCol="0">
            <a:spAutoFit/>
          </a:bodyPr>
          <a:lstStyle/>
          <a:p>
            <a:r>
              <a:rPr lang="en-US" sz="1600" dirty="0"/>
              <a:t>1) D    2) B    3) A    4) A    5) B    6) C    </a:t>
            </a:r>
          </a:p>
        </p:txBody>
      </p:sp>
    </p:spTree>
    <p:extLst>
      <p:ext uri="{BB962C8B-B14F-4D97-AF65-F5344CB8AC3E}">
        <p14:creationId xmlns:p14="http://schemas.microsoft.com/office/powerpoint/2010/main" val="25355248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57028" y="2677708"/>
            <a:ext cx="2691121" cy="3416320"/>
          </a:xfrm>
          <a:prstGeom prst="rect">
            <a:avLst/>
          </a:prstGeom>
          <a:noFill/>
        </p:spPr>
        <p:txBody>
          <a:bodyPr wrap="square" rtlCol="0">
            <a:spAutoFit/>
          </a:bodyPr>
          <a:lstStyle/>
          <a:p>
            <a:pPr>
              <a:lnSpc>
                <a:spcPct val="200000"/>
              </a:lnSpc>
            </a:pPr>
            <a:r>
              <a:rPr lang="en-US" b="1" dirty="0" err="1">
                <a:solidFill>
                  <a:srgbClr val="4C8180"/>
                </a:solidFill>
              </a:rPr>
              <a:t>Leen</a:t>
            </a:r>
            <a:r>
              <a:rPr lang="en-US" b="1" dirty="0">
                <a:solidFill>
                  <a:srgbClr val="4C8180"/>
                </a:solidFill>
              </a:rPr>
              <a:t> </a:t>
            </a:r>
            <a:r>
              <a:rPr lang="en-US" b="1" dirty="0" err="1">
                <a:solidFill>
                  <a:srgbClr val="4C8180"/>
                </a:solidFill>
              </a:rPr>
              <a:t>altamimi</a:t>
            </a:r>
            <a:endParaRPr lang="en-US" b="1" dirty="0">
              <a:solidFill>
                <a:srgbClr val="4C8180"/>
              </a:solidFill>
            </a:endParaRPr>
          </a:p>
          <a:p>
            <a:pPr>
              <a:lnSpc>
                <a:spcPct val="200000"/>
              </a:lnSpc>
            </a:pPr>
            <a:r>
              <a:rPr lang="en-US" b="1" dirty="0" err="1">
                <a:solidFill>
                  <a:srgbClr val="4C8180"/>
                </a:solidFill>
              </a:rPr>
              <a:t>Heba</a:t>
            </a:r>
            <a:r>
              <a:rPr lang="en-US" b="1" dirty="0">
                <a:solidFill>
                  <a:srgbClr val="4C8180"/>
                </a:solidFill>
              </a:rPr>
              <a:t> </a:t>
            </a:r>
            <a:r>
              <a:rPr lang="en-US" b="1" dirty="0" err="1" smtClean="0">
                <a:solidFill>
                  <a:srgbClr val="4C8180"/>
                </a:solidFill>
              </a:rPr>
              <a:t>Alnasser</a:t>
            </a:r>
            <a:endParaRPr lang="en-US" b="1" dirty="0" smtClean="0">
              <a:solidFill>
                <a:srgbClr val="4C8180"/>
              </a:solidFill>
            </a:endParaRPr>
          </a:p>
          <a:p>
            <a:pPr>
              <a:lnSpc>
                <a:spcPct val="200000"/>
              </a:lnSpc>
            </a:pPr>
            <a:r>
              <a:rPr lang="en-US" b="1" dirty="0" smtClean="0">
                <a:solidFill>
                  <a:srgbClr val="4C8180"/>
                </a:solidFill>
              </a:rPr>
              <a:t>Abdulrahman </a:t>
            </a:r>
            <a:r>
              <a:rPr lang="en-US" b="1" dirty="0" err="1" smtClean="0">
                <a:solidFill>
                  <a:srgbClr val="4C8180"/>
                </a:solidFill>
              </a:rPr>
              <a:t>almalki</a:t>
            </a:r>
            <a:endParaRPr lang="en-US" b="1" dirty="0" smtClean="0">
              <a:solidFill>
                <a:srgbClr val="4C8180"/>
              </a:solidFill>
            </a:endParaRPr>
          </a:p>
          <a:p>
            <a:pPr>
              <a:lnSpc>
                <a:spcPct val="200000"/>
              </a:lnSpc>
            </a:pPr>
            <a:r>
              <a:rPr lang="en-US" b="1" dirty="0" err="1" smtClean="0">
                <a:solidFill>
                  <a:srgbClr val="4C8180"/>
                </a:solidFill>
              </a:rPr>
              <a:t>Talal</a:t>
            </a:r>
            <a:r>
              <a:rPr lang="en-US" b="1" dirty="0" smtClean="0">
                <a:solidFill>
                  <a:srgbClr val="4C8180"/>
                </a:solidFill>
              </a:rPr>
              <a:t> </a:t>
            </a:r>
            <a:r>
              <a:rPr lang="en-US" b="1" dirty="0" err="1" smtClean="0">
                <a:solidFill>
                  <a:srgbClr val="4C8180"/>
                </a:solidFill>
              </a:rPr>
              <a:t>altukhaim</a:t>
            </a:r>
            <a:endParaRPr lang="en-US" b="1" dirty="0" smtClean="0">
              <a:solidFill>
                <a:srgbClr val="4C8180"/>
              </a:solidFill>
            </a:endParaRPr>
          </a:p>
          <a:p>
            <a:pPr>
              <a:lnSpc>
                <a:spcPct val="200000"/>
              </a:lnSpc>
            </a:pPr>
            <a:r>
              <a:rPr lang="en-US" b="1" dirty="0" smtClean="0">
                <a:solidFill>
                  <a:srgbClr val="4C8180"/>
                </a:solidFill>
              </a:rPr>
              <a:t>Abdulrahman </a:t>
            </a:r>
            <a:r>
              <a:rPr lang="en-US" b="1" dirty="0" err="1" smtClean="0">
                <a:solidFill>
                  <a:srgbClr val="4C8180"/>
                </a:solidFill>
              </a:rPr>
              <a:t>alrashed</a:t>
            </a:r>
            <a:endParaRPr lang="en-US" b="1" dirty="0" smtClean="0">
              <a:solidFill>
                <a:srgbClr val="4C8180"/>
              </a:solidFill>
            </a:endParaRPr>
          </a:p>
          <a:p>
            <a:pPr>
              <a:lnSpc>
                <a:spcPct val="200000"/>
              </a:lnSpc>
            </a:pPr>
            <a:r>
              <a:rPr lang="en-US" b="1" dirty="0" err="1" smtClean="0">
                <a:solidFill>
                  <a:srgbClr val="4C8180"/>
                </a:solidFill>
              </a:rPr>
              <a:t>Trad</a:t>
            </a:r>
            <a:r>
              <a:rPr lang="en-US" b="1" dirty="0" smtClean="0">
                <a:solidFill>
                  <a:srgbClr val="4C8180"/>
                </a:solidFill>
              </a:rPr>
              <a:t> </a:t>
            </a:r>
            <a:r>
              <a:rPr lang="en-US" b="1" dirty="0" err="1" smtClean="0">
                <a:solidFill>
                  <a:srgbClr val="4C8180"/>
                </a:solidFill>
              </a:rPr>
              <a:t>alwakeel</a:t>
            </a:r>
            <a:endParaRPr lang="en-US" b="1" dirty="0">
              <a:solidFill>
                <a:srgbClr val="4C8180"/>
              </a:solidFill>
            </a:endParaRPr>
          </a:p>
        </p:txBody>
      </p:sp>
    </p:spTree>
    <p:extLst>
      <p:ext uri="{BB962C8B-B14F-4D97-AF65-F5344CB8AC3E}">
        <p14:creationId xmlns:p14="http://schemas.microsoft.com/office/powerpoint/2010/main" val="2775120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05064" y="0"/>
            <a:ext cx="6146800" cy="707886"/>
          </a:xfrm>
          <a:prstGeom prst="rect">
            <a:avLst/>
          </a:prstGeom>
          <a:noFill/>
        </p:spPr>
        <p:txBody>
          <a:bodyPr wrap="square" rtlCol="0">
            <a:spAutoFit/>
          </a:bodyPr>
          <a:lstStyle/>
          <a:p>
            <a:r>
              <a:rPr lang="en-US" altLang="en-US" sz="4000" dirty="0">
                <a:solidFill>
                  <a:srgbClr val="4C8180"/>
                </a:solidFill>
                <a:latin typeface="+mj-lt"/>
                <a:ea typeface="Century Gothic" charset="0"/>
                <a:cs typeface="Century Gothic" charset="0"/>
              </a:rPr>
              <a:t>Overview </a:t>
            </a:r>
            <a:endParaRPr lang="en-US" sz="3200" dirty="0">
              <a:solidFill>
                <a:srgbClr val="4C8180"/>
              </a:solidFill>
              <a:latin typeface="+mj-lt"/>
              <a:ea typeface="Century Gothic" charset="0"/>
              <a:cs typeface="Century Gothic" charset="0"/>
            </a:endParaRP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268" t="7273" r="3462" b="7892"/>
          <a:stretch/>
        </p:blipFill>
        <p:spPr>
          <a:xfrm>
            <a:off x="640080" y="1609852"/>
            <a:ext cx="10053624" cy="3766820"/>
          </a:xfrm>
          <a:prstGeom prst="rect">
            <a:avLst/>
          </a:prstGeom>
        </p:spPr>
      </p:pic>
    </p:spTree>
    <p:extLst>
      <p:ext uri="{BB962C8B-B14F-4D97-AF65-F5344CB8AC3E}">
        <p14:creationId xmlns:p14="http://schemas.microsoft.com/office/powerpoint/2010/main" val="5493095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05064" y="867010"/>
            <a:ext cx="8075928" cy="3693319"/>
          </a:xfrm>
          <a:prstGeom prst="rect">
            <a:avLst/>
          </a:prstGeom>
          <a:ln w="38100">
            <a:solidFill>
              <a:schemeClr val="accent1"/>
            </a:solidFill>
          </a:ln>
        </p:spPr>
        <p:txBody>
          <a:bodyPr wrap="square">
            <a:spAutoFit/>
          </a:bodyPr>
          <a:lstStyle/>
          <a:p>
            <a:pPr marL="342900" indent="-342900" fontAlgn="base">
              <a:lnSpc>
                <a:spcPct val="150000"/>
              </a:lnSpc>
              <a:spcBef>
                <a:spcPct val="20000"/>
              </a:spcBef>
              <a:spcAft>
                <a:spcPct val="0"/>
              </a:spcAft>
              <a:buClr>
                <a:schemeClr val="tx1"/>
              </a:buClr>
              <a:buSzPct val="95000"/>
              <a:buFont typeface="Wingdings" charset="2"/>
              <a:buChar char="v"/>
            </a:pPr>
            <a:r>
              <a:rPr lang="en-US" dirty="0"/>
              <a:t>Multicellular organisms depend in their survival on their adaptation</a:t>
            </a:r>
            <a:r>
              <a:rPr lang="en-US" baseline="30000" dirty="0"/>
              <a:t>1</a:t>
            </a:r>
            <a:r>
              <a:rPr lang="en-US" dirty="0"/>
              <a:t> to a constantly changing environment</a:t>
            </a:r>
            <a:endParaRPr lang="en-US" baseline="30000" dirty="0"/>
          </a:p>
          <a:p>
            <a:pPr marL="342900" indent="-342900" fontAlgn="base">
              <a:lnSpc>
                <a:spcPct val="150000"/>
              </a:lnSpc>
              <a:spcBef>
                <a:spcPct val="20000"/>
              </a:spcBef>
              <a:spcAft>
                <a:spcPct val="0"/>
              </a:spcAft>
              <a:buClr>
                <a:schemeClr val="tx1"/>
              </a:buClr>
              <a:buSzPct val="95000"/>
              <a:buFont typeface="Wingdings" charset="2"/>
              <a:buChar char="v"/>
            </a:pPr>
            <a:r>
              <a:rPr lang="en-US" dirty="0"/>
              <a:t>Intercellular communication is necessary for this adaptation to take place</a:t>
            </a:r>
          </a:p>
          <a:p>
            <a:pPr marL="342900" indent="-342900" fontAlgn="base">
              <a:lnSpc>
                <a:spcPct val="150000"/>
              </a:lnSpc>
              <a:spcBef>
                <a:spcPct val="20000"/>
              </a:spcBef>
              <a:spcAft>
                <a:spcPct val="0"/>
              </a:spcAft>
              <a:buClr>
                <a:schemeClr val="tx1"/>
              </a:buClr>
              <a:buSzPct val="95000"/>
              <a:buFont typeface="Wingdings" charset="2"/>
              <a:buChar char="v"/>
            </a:pPr>
            <a:r>
              <a:rPr lang="en-US" dirty="0"/>
              <a:t>Human body synthesizes many hormones that can act specifically on different cells of the body</a:t>
            </a:r>
          </a:p>
          <a:p>
            <a:pPr marL="342900" lvl="0" indent="-342900" fontAlgn="base">
              <a:lnSpc>
                <a:spcPct val="150000"/>
              </a:lnSpc>
              <a:spcBef>
                <a:spcPct val="20000"/>
              </a:spcBef>
              <a:spcAft>
                <a:spcPct val="0"/>
              </a:spcAft>
              <a:buClr>
                <a:schemeClr val="tx1"/>
              </a:buClr>
              <a:buSzPct val="95000"/>
              <a:buFont typeface="Wingdings" charset="2"/>
              <a:buChar char="v"/>
            </a:pPr>
            <a:r>
              <a:rPr lang="en-US" dirty="0"/>
              <a:t>More than one hormone can affect a given cell type</a:t>
            </a:r>
            <a:r>
              <a:rPr lang="en-US" baseline="30000" dirty="0"/>
              <a:t>2</a:t>
            </a:r>
            <a:endParaRPr lang="en-US" dirty="0"/>
          </a:p>
          <a:p>
            <a:pPr marL="342900" lvl="0" indent="-342900" fontAlgn="base">
              <a:lnSpc>
                <a:spcPct val="150000"/>
              </a:lnSpc>
              <a:spcBef>
                <a:spcPct val="20000"/>
              </a:spcBef>
              <a:spcAft>
                <a:spcPct val="0"/>
              </a:spcAft>
              <a:buClr>
                <a:schemeClr val="tx1"/>
              </a:buClr>
              <a:buSzPct val="95000"/>
              <a:buFont typeface="Wingdings" charset="2"/>
              <a:buChar char="v"/>
            </a:pPr>
            <a:r>
              <a:rPr lang="en-US" dirty="0"/>
              <a:t>Hormones can exert many different effects in one cell or in different cells</a:t>
            </a:r>
            <a:r>
              <a:rPr lang="en-US" baseline="30000" dirty="0"/>
              <a:t>3</a:t>
            </a:r>
            <a:endParaRPr lang="en-US" dirty="0"/>
          </a:p>
          <a:p>
            <a:pPr marL="342900" lvl="0" indent="-342900" fontAlgn="base">
              <a:lnSpc>
                <a:spcPct val="150000"/>
              </a:lnSpc>
              <a:spcBef>
                <a:spcPct val="20000"/>
              </a:spcBef>
              <a:spcAft>
                <a:spcPct val="0"/>
              </a:spcAft>
              <a:buClr>
                <a:schemeClr val="tx1"/>
              </a:buClr>
              <a:buSzPct val="95000"/>
              <a:buFont typeface="Wingdings" charset="2"/>
              <a:buChar char="v"/>
            </a:pPr>
            <a:r>
              <a:rPr lang="en-US" dirty="0"/>
              <a:t>A target is any cell in which the hormone (ligand) binds to its receptor</a:t>
            </a:r>
            <a:r>
              <a:rPr lang="en-US" baseline="30000" dirty="0"/>
              <a:t>4</a:t>
            </a:r>
            <a:endParaRPr lang="en-US" dirty="0"/>
          </a:p>
        </p:txBody>
      </p:sp>
      <p:sp>
        <p:nvSpPr>
          <p:cNvPr id="5" name="TextBox 4"/>
          <p:cNvSpPr txBox="1"/>
          <p:nvPr/>
        </p:nvSpPr>
        <p:spPr>
          <a:xfrm>
            <a:off x="205064" y="0"/>
            <a:ext cx="6146800"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Background</a:t>
            </a:r>
          </a:p>
        </p:txBody>
      </p:sp>
      <p:sp>
        <p:nvSpPr>
          <p:cNvPr id="6" name="TextBox 5">
            <a:extLst>
              <a:ext uri="{FF2B5EF4-FFF2-40B4-BE49-F238E27FC236}">
                <a16:creationId xmlns:a16="http://schemas.microsoft.com/office/drawing/2014/main" xmlns="" id="{CE4A9941-29D7-4542-A72E-A399AFE6381B}"/>
              </a:ext>
            </a:extLst>
          </p:cNvPr>
          <p:cNvSpPr txBox="1"/>
          <p:nvPr/>
        </p:nvSpPr>
        <p:spPr>
          <a:xfrm>
            <a:off x="8403694" y="2271609"/>
            <a:ext cx="2792759"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Cell signaling : how do cells communicate with each other? Neurotransmitters , channels, the  adjacent cells by molecular surface, hormones and impulses (electrical disturbances of cells)</a:t>
            </a:r>
          </a:p>
        </p:txBody>
      </p:sp>
      <p:sp>
        <p:nvSpPr>
          <p:cNvPr id="7" name="TextBox 6">
            <a:extLst>
              <a:ext uri="{FF2B5EF4-FFF2-40B4-BE49-F238E27FC236}">
                <a16:creationId xmlns:a16="http://schemas.microsoft.com/office/drawing/2014/main" xmlns="" id="{CE4A9941-29D7-4542-A72E-A399AFE6381B}"/>
              </a:ext>
            </a:extLst>
          </p:cNvPr>
          <p:cNvSpPr txBox="1"/>
          <p:nvPr/>
        </p:nvSpPr>
        <p:spPr>
          <a:xfrm>
            <a:off x="205064" y="4719453"/>
            <a:ext cx="10991389" cy="163121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sz="1600" dirty="0">
                <a:solidFill>
                  <a:srgbClr val="008F00"/>
                </a:solidFill>
              </a:rPr>
              <a:t>1: Adaptation is the response of cells, no adaptation = cell death.</a:t>
            </a:r>
          </a:p>
          <a:p>
            <a:r>
              <a:rPr lang="en-US" sz="1600" dirty="0">
                <a:solidFill>
                  <a:srgbClr val="008F00"/>
                </a:solidFill>
              </a:rPr>
              <a:t>2: This means that one cell doesn’t have to be containing only one type of receptors for a specific hormones, it could have more.</a:t>
            </a:r>
          </a:p>
          <a:p>
            <a:r>
              <a:rPr lang="en-US" sz="1600" dirty="0">
                <a:solidFill>
                  <a:srgbClr val="008F00"/>
                </a:solidFill>
              </a:rPr>
              <a:t>3: This means that one hormone can act on different cells and exert different response. Example: Growth hormone binds to receptors on hepatocytes producing insulin like growth factors, and binds to receptors on muscle cells producing proteins.</a:t>
            </a:r>
          </a:p>
          <a:p>
            <a:r>
              <a:rPr lang="en-US" sz="1600" dirty="0">
                <a:solidFill>
                  <a:srgbClr val="008F00"/>
                </a:solidFill>
              </a:rPr>
              <a:t>4: A target cell : the cell you want to communicate to or the cell which has the receptor on. The receptors on the target cells could be on the surface of the cell or inside the cells (which is in the cytosol or the nucleus).</a:t>
            </a:r>
          </a:p>
        </p:txBody>
      </p:sp>
    </p:spTree>
    <p:extLst>
      <p:ext uri="{BB962C8B-B14F-4D97-AF65-F5344CB8AC3E}">
        <p14:creationId xmlns:p14="http://schemas.microsoft.com/office/powerpoint/2010/main" val="10091920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063" y="0"/>
            <a:ext cx="11865015" cy="646331"/>
          </a:xfrm>
          <a:prstGeom prst="rect">
            <a:avLst/>
          </a:prstGeom>
          <a:noFill/>
        </p:spPr>
        <p:txBody>
          <a:bodyPr wrap="square" rtlCol="0">
            <a:spAutoFit/>
          </a:bodyPr>
          <a:lstStyle/>
          <a:p>
            <a:r>
              <a:rPr lang="en-US" sz="3600">
                <a:solidFill>
                  <a:srgbClr val="4C8180"/>
                </a:solidFill>
                <a:latin typeface="+mj-lt"/>
                <a:ea typeface="Century Gothic" charset="0"/>
                <a:cs typeface="Century Gothic" charset="0"/>
              </a:rPr>
              <a:t>Factors determining the response of a target cell to a hormone</a:t>
            </a:r>
          </a:p>
        </p:txBody>
      </p:sp>
      <p:sp>
        <p:nvSpPr>
          <p:cNvPr id="6" name="TextBox 5">
            <a:extLst>
              <a:ext uri="{FF2B5EF4-FFF2-40B4-BE49-F238E27FC236}">
                <a16:creationId xmlns:a16="http://schemas.microsoft.com/office/drawing/2014/main" xmlns="" id="{CE4A9941-29D7-4542-A72E-A399AFE6381B}"/>
              </a:ext>
            </a:extLst>
          </p:cNvPr>
          <p:cNvSpPr txBox="1"/>
          <p:nvPr/>
        </p:nvSpPr>
        <p:spPr>
          <a:xfrm>
            <a:off x="7949527" y="801414"/>
            <a:ext cx="3865955" cy="923330"/>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a:solidFill>
                  <a:srgbClr val="008F00"/>
                </a:solidFill>
              </a:rPr>
              <a:t>Some of the hormones are produced but they are inactive so they have to be converted to their active form. </a:t>
            </a:r>
          </a:p>
        </p:txBody>
      </p:sp>
      <p:sp>
        <p:nvSpPr>
          <p:cNvPr id="7" name="TextBox 6">
            <a:extLst>
              <a:ext uri="{FF2B5EF4-FFF2-40B4-BE49-F238E27FC236}">
                <a16:creationId xmlns:a16="http://schemas.microsoft.com/office/drawing/2014/main" xmlns="" id="{CE4A9941-29D7-4542-A72E-A399AFE6381B}"/>
              </a:ext>
            </a:extLst>
          </p:cNvPr>
          <p:cNvSpPr txBox="1"/>
          <p:nvPr/>
        </p:nvSpPr>
        <p:spPr>
          <a:xfrm>
            <a:off x="7949528" y="1854323"/>
            <a:ext cx="3865954" cy="1754326"/>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The half life of the hormone is represented by how long the hormone is exposed to the target cell and it depends on wither the hormone soluble in the plasma or carried by other molecule </a:t>
            </a:r>
          </a:p>
        </p:txBody>
      </p:sp>
      <p:cxnSp>
        <p:nvCxnSpPr>
          <p:cNvPr id="3" name="Straight Arrow Connector 2"/>
          <p:cNvCxnSpPr>
            <a:endCxn id="6" idx="1"/>
          </p:cNvCxnSpPr>
          <p:nvPr/>
        </p:nvCxnSpPr>
        <p:spPr>
          <a:xfrm flipV="1">
            <a:off x="7402802" y="1263079"/>
            <a:ext cx="546725" cy="926044"/>
          </a:xfrm>
          <a:prstGeom prst="straightConnector1">
            <a:avLst/>
          </a:prstGeom>
          <a:ln>
            <a:solidFill>
              <a:srgbClr val="9ACE98"/>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1" idx="3"/>
            <a:endCxn id="7" idx="1"/>
          </p:cNvCxnSpPr>
          <p:nvPr/>
        </p:nvCxnSpPr>
        <p:spPr>
          <a:xfrm flipV="1">
            <a:off x="7402802" y="2731486"/>
            <a:ext cx="546726" cy="614385"/>
          </a:xfrm>
          <a:prstGeom prst="straightConnector1">
            <a:avLst/>
          </a:prstGeom>
          <a:ln>
            <a:solidFill>
              <a:srgbClr val="C5E1B4"/>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xmlns="" id="{CE4A9941-29D7-4542-A72E-A399AFE6381B}"/>
              </a:ext>
            </a:extLst>
          </p:cNvPr>
          <p:cNvSpPr txBox="1"/>
          <p:nvPr/>
        </p:nvSpPr>
        <p:spPr>
          <a:xfrm>
            <a:off x="7949527" y="3734501"/>
            <a:ext cx="3865955" cy="2308324"/>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After the </a:t>
            </a:r>
            <a:r>
              <a:rPr lang="en-US" dirty="0" smtClean="0">
                <a:solidFill>
                  <a:srgbClr val="008F00"/>
                </a:solidFill>
              </a:rPr>
              <a:t>hormone-receptor </a:t>
            </a:r>
            <a:r>
              <a:rPr lang="en-US" dirty="0">
                <a:solidFill>
                  <a:srgbClr val="008F00"/>
                </a:solidFill>
              </a:rPr>
              <a:t>complex is </a:t>
            </a:r>
            <a:r>
              <a:rPr lang="en-US" dirty="0" smtClean="0">
                <a:solidFill>
                  <a:srgbClr val="008F00"/>
                </a:solidFill>
              </a:rPr>
              <a:t>formed, to </a:t>
            </a:r>
            <a:r>
              <a:rPr lang="en-US" dirty="0">
                <a:solidFill>
                  <a:srgbClr val="008F00"/>
                </a:solidFill>
              </a:rPr>
              <a:t>relay the message </a:t>
            </a:r>
            <a:r>
              <a:rPr lang="en-US" dirty="0" smtClean="0">
                <a:solidFill>
                  <a:srgbClr val="008F00"/>
                </a:solidFill>
              </a:rPr>
              <a:t>we need a second </a:t>
            </a:r>
            <a:r>
              <a:rPr lang="en-US" dirty="0">
                <a:solidFill>
                  <a:srgbClr val="008F00"/>
                </a:solidFill>
              </a:rPr>
              <a:t>messengers , sometimes it only affect gene transcription </a:t>
            </a:r>
            <a:r>
              <a:rPr lang="en-US" dirty="0" smtClean="0">
                <a:solidFill>
                  <a:srgbClr val="008F00"/>
                </a:solidFill>
              </a:rPr>
              <a:t>by determining the promoter </a:t>
            </a:r>
            <a:r>
              <a:rPr lang="en-US" dirty="0">
                <a:solidFill>
                  <a:srgbClr val="008F00"/>
                </a:solidFill>
              </a:rPr>
              <a:t>region </a:t>
            </a:r>
            <a:r>
              <a:rPr lang="en-US" dirty="0" smtClean="0">
                <a:solidFill>
                  <a:srgbClr val="008F00"/>
                </a:solidFill>
              </a:rPr>
              <a:t>(start point of transcription) and </a:t>
            </a:r>
            <a:r>
              <a:rPr lang="en-US" dirty="0">
                <a:solidFill>
                  <a:srgbClr val="008F00"/>
                </a:solidFill>
              </a:rPr>
              <a:t>transcription factors which affect the response from the target cell </a:t>
            </a:r>
          </a:p>
        </p:txBody>
      </p:sp>
      <p:cxnSp>
        <p:nvCxnSpPr>
          <p:cNvPr id="18" name="Straight Arrow Connector 17"/>
          <p:cNvCxnSpPr>
            <a:endCxn id="11" idx="1"/>
          </p:cNvCxnSpPr>
          <p:nvPr/>
        </p:nvCxnSpPr>
        <p:spPr>
          <a:xfrm flipV="1">
            <a:off x="7402802" y="4888663"/>
            <a:ext cx="546725" cy="382584"/>
          </a:xfrm>
          <a:prstGeom prst="straightConnector1">
            <a:avLst/>
          </a:prstGeom>
          <a:ln>
            <a:solidFill>
              <a:srgbClr val="DBDBDB"/>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xmlns="" id="{CE4A9941-29D7-4542-A72E-A399AFE6381B}"/>
              </a:ext>
            </a:extLst>
          </p:cNvPr>
          <p:cNvSpPr txBox="1"/>
          <p:nvPr/>
        </p:nvSpPr>
        <p:spPr>
          <a:xfrm>
            <a:off x="284708" y="6020549"/>
            <a:ext cx="7389080" cy="646331"/>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r>
              <a:rPr lang="en-US" dirty="0">
                <a:solidFill>
                  <a:srgbClr val="008F00"/>
                </a:solidFill>
              </a:rPr>
              <a:t>The 1st three steps are related to the hormone</a:t>
            </a:r>
          </a:p>
          <a:p>
            <a:r>
              <a:rPr lang="en-US" dirty="0">
                <a:solidFill>
                  <a:srgbClr val="008F00"/>
                </a:solidFill>
              </a:rPr>
              <a:t>The last 2 steps are related to the receptors that interact with the hormones</a:t>
            </a:r>
          </a:p>
        </p:txBody>
      </p:sp>
      <p:pic>
        <p:nvPicPr>
          <p:cNvPr id="21" name="Picture 20"/>
          <p:cNvPicPr>
            <a:picLocks noChangeAspect="1"/>
          </p:cNvPicPr>
          <p:nvPr/>
        </p:nvPicPr>
        <p:blipFill>
          <a:blip r:embed="rId2"/>
          <a:stretch>
            <a:fillRect/>
          </a:stretch>
        </p:blipFill>
        <p:spPr>
          <a:xfrm>
            <a:off x="212992" y="828206"/>
            <a:ext cx="7189810" cy="5035329"/>
          </a:xfrm>
          <a:prstGeom prst="rect">
            <a:avLst/>
          </a:prstGeom>
        </p:spPr>
      </p:pic>
    </p:spTree>
    <p:extLst>
      <p:ext uri="{BB962C8B-B14F-4D97-AF65-F5344CB8AC3E}">
        <p14:creationId xmlns:p14="http://schemas.microsoft.com/office/powerpoint/2010/main" val="30966990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49"/>
          <p:cNvSpPr>
            <a:spLocks noChangeArrowheads="1"/>
          </p:cNvSpPr>
          <p:nvPr/>
        </p:nvSpPr>
        <p:spPr bwMode="auto">
          <a:xfrm>
            <a:off x="666564" y="2148419"/>
            <a:ext cx="2209800" cy="369332"/>
          </a:xfrm>
          <a:prstGeom prst="rect">
            <a:avLst/>
          </a:prstGeom>
          <a:noFill/>
          <a:ln w="9525">
            <a:noFill/>
            <a:miter lim="800000"/>
            <a:headEnd/>
            <a:tailEnd/>
          </a:ln>
        </p:spPr>
        <p:txBody>
          <a:bodyPr>
            <a:spAutoFit/>
          </a:bodyPr>
          <a:lstStyle/>
          <a:p>
            <a:pPr algn="ctr"/>
            <a:r>
              <a:rPr lang="en-US" b="1" u="sng" dirty="0">
                <a:latin typeface="Baskerville Old Face" charset="0"/>
                <a:ea typeface="Baskerville Old Face" charset="0"/>
                <a:cs typeface="Baskerville Old Face" charset="0"/>
              </a:rPr>
              <a:t>Hormone release</a:t>
            </a:r>
          </a:p>
        </p:txBody>
      </p:sp>
      <p:sp>
        <p:nvSpPr>
          <p:cNvPr id="17" name="Rectangle 48"/>
          <p:cNvSpPr>
            <a:spLocks noChangeArrowheads="1"/>
          </p:cNvSpPr>
          <p:nvPr/>
        </p:nvSpPr>
        <p:spPr bwMode="auto">
          <a:xfrm>
            <a:off x="1375205" y="2800757"/>
            <a:ext cx="2209800" cy="369332"/>
          </a:xfrm>
          <a:prstGeom prst="rect">
            <a:avLst/>
          </a:prstGeom>
          <a:noFill/>
          <a:ln w="9525">
            <a:noFill/>
            <a:miter lim="800000"/>
            <a:headEnd/>
            <a:tailEnd/>
          </a:ln>
        </p:spPr>
        <p:txBody>
          <a:bodyPr>
            <a:spAutoFit/>
          </a:bodyPr>
          <a:lstStyle/>
          <a:p>
            <a:pPr algn="ctr"/>
            <a:r>
              <a:rPr lang="en-US" b="1" u="sng" dirty="0">
                <a:latin typeface="Baskerville Old Face" charset="0"/>
                <a:ea typeface="Baskerville Old Face" charset="0"/>
                <a:cs typeface="Baskerville Old Face" charset="0"/>
              </a:rPr>
              <a:t>Recognition</a:t>
            </a:r>
          </a:p>
        </p:txBody>
      </p:sp>
      <p:sp>
        <p:nvSpPr>
          <p:cNvPr id="18" name="Rectangle 50"/>
          <p:cNvSpPr>
            <a:spLocks noChangeArrowheads="1"/>
          </p:cNvSpPr>
          <p:nvPr/>
        </p:nvSpPr>
        <p:spPr bwMode="auto">
          <a:xfrm>
            <a:off x="666564" y="3441846"/>
            <a:ext cx="2209800" cy="369332"/>
          </a:xfrm>
          <a:prstGeom prst="rect">
            <a:avLst/>
          </a:prstGeom>
          <a:noFill/>
          <a:ln w="9525">
            <a:noFill/>
            <a:miter lim="800000"/>
            <a:headEnd/>
            <a:tailEnd/>
          </a:ln>
        </p:spPr>
        <p:txBody>
          <a:bodyPr>
            <a:spAutoFit/>
          </a:bodyPr>
          <a:lstStyle/>
          <a:p>
            <a:pPr algn="ctr"/>
            <a:r>
              <a:rPr lang="en-US" b="1" u="sng" dirty="0">
                <a:latin typeface="Baskerville Old Face" charset="0"/>
                <a:ea typeface="Baskerville Old Face" charset="0"/>
                <a:cs typeface="Baskerville Old Face" charset="0"/>
              </a:rPr>
              <a:t>Signal generation</a:t>
            </a:r>
          </a:p>
        </p:txBody>
      </p:sp>
      <p:sp>
        <p:nvSpPr>
          <p:cNvPr id="38" name="Rectangle 51"/>
          <p:cNvSpPr>
            <a:spLocks noChangeArrowheads="1"/>
          </p:cNvSpPr>
          <p:nvPr/>
        </p:nvSpPr>
        <p:spPr bwMode="auto">
          <a:xfrm>
            <a:off x="422857" y="4510931"/>
            <a:ext cx="2209800" cy="400110"/>
          </a:xfrm>
          <a:prstGeom prst="rect">
            <a:avLst/>
          </a:prstGeom>
          <a:noFill/>
          <a:ln w="9525">
            <a:noFill/>
            <a:miter lim="800000"/>
            <a:headEnd/>
            <a:tailEnd/>
          </a:ln>
        </p:spPr>
        <p:txBody>
          <a:bodyPr>
            <a:spAutoFit/>
          </a:bodyPr>
          <a:lstStyle/>
          <a:p>
            <a:pPr algn="ctr"/>
            <a:r>
              <a:rPr lang="en-US" sz="2000" b="1" u="sng" dirty="0">
                <a:latin typeface="Baskerville Old Face" charset="0"/>
                <a:ea typeface="Baskerville Old Face" charset="0"/>
                <a:cs typeface="Baskerville Old Face" charset="0"/>
              </a:rPr>
              <a:t>Effects</a:t>
            </a:r>
          </a:p>
        </p:txBody>
      </p:sp>
      <p:sp>
        <p:nvSpPr>
          <p:cNvPr id="39" name="TextBox 38"/>
          <p:cNvSpPr txBox="1"/>
          <p:nvPr/>
        </p:nvSpPr>
        <p:spPr>
          <a:xfrm>
            <a:off x="205064" y="0"/>
            <a:ext cx="8884072"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General features and classes of hormones</a:t>
            </a:r>
          </a:p>
        </p:txBody>
      </p:sp>
      <p:graphicFrame>
        <p:nvGraphicFramePr>
          <p:cNvPr id="2" name="Diagram 1"/>
          <p:cNvGraphicFramePr/>
          <p:nvPr>
            <p:extLst>
              <p:ext uri="{D42A27DB-BD31-4B8C-83A1-F6EECF244321}">
                <p14:modId xmlns:p14="http://schemas.microsoft.com/office/powerpoint/2010/main" val="1123448424"/>
              </p:ext>
            </p:extLst>
          </p:nvPr>
        </p:nvGraphicFramePr>
        <p:xfrm>
          <a:off x="2032000" y="192127"/>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ectangle 49"/>
          <p:cNvSpPr>
            <a:spLocks noChangeArrowheads="1"/>
          </p:cNvSpPr>
          <p:nvPr/>
        </p:nvSpPr>
        <p:spPr bwMode="auto">
          <a:xfrm>
            <a:off x="3081214" y="2823145"/>
            <a:ext cx="4691185" cy="369332"/>
          </a:xfrm>
          <a:prstGeom prst="rect">
            <a:avLst/>
          </a:prstGeom>
          <a:noFill/>
          <a:ln w="9525">
            <a:noFill/>
            <a:miter lim="800000"/>
            <a:headEnd/>
            <a:tailEnd/>
          </a:ln>
        </p:spPr>
        <p:txBody>
          <a:bodyPr wrap="square">
            <a:spAutoFit/>
          </a:bodyPr>
          <a:lstStyle/>
          <a:p>
            <a:pPr algn="ctr"/>
            <a:r>
              <a:rPr lang="en-US" b="1" u="sng" dirty="0">
                <a:latin typeface="Baskerville Old Face" charset="0"/>
                <a:ea typeface="Baskerville Old Face" charset="0"/>
                <a:cs typeface="Baskerville Old Face" charset="0"/>
              </a:rPr>
              <a:t>Hormone/receptor binding at the target cell</a:t>
            </a:r>
          </a:p>
        </p:txBody>
      </p:sp>
      <p:graphicFrame>
        <p:nvGraphicFramePr>
          <p:cNvPr id="5" name="Table 4"/>
          <p:cNvGraphicFramePr>
            <a:graphicFrameLocks noGrp="1"/>
          </p:cNvGraphicFramePr>
          <p:nvPr>
            <p:extLst>
              <p:ext uri="{D42A27DB-BD31-4B8C-83A1-F6EECF244321}">
                <p14:modId xmlns:p14="http://schemas.microsoft.com/office/powerpoint/2010/main" val="465122492"/>
              </p:ext>
            </p:extLst>
          </p:nvPr>
        </p:nvGraphicFramePr>
        <p:xfrm>
          <a:off x="8970289" y="1543124"/>
          <a:ext cx="2798854" cy="1010920"/>
        </p:xfrm>
        <a:graphic>
          <a:graphicData uri="http://schemas.openxmlformats.org/drawingml/2006/table">
            <a:tbl>
              <a:tblPr firstRow="1" bandRow="1">
                <a:tableStyleId>{F5AB1C69-6EDB-4FF4-983F-18BD219EF322}</a:tableStyleId>
              </a:tblPr>
              <a:tblGrid>
                <a:gridCol w="1303264"/>
                <a:gridCol w="1495590"/>
              </a:tblGrid>
              <a:tr h="370840">
                <a:tc>
                  <a:txBody>
                    <a:bodyPr/>
                    <a:lstStyle/>
                    <a:p>
                      <a:pPr algn="ctr"/>
                      <a:r>
                        <a:rPr lang="en-US" dirty="0" smtClean="0"/>
                        <a:t>Group I  </a:t>
                      </a:r>
                    </a:p>
                  </a:txBody>
                  <a:tcPr anchor="ctr"/>
                </a:tc>
                <a:tc>
                  <a:txBody>
                    <a:bodyPr/>
                    <a:lstStyle/>
                    <a:p>
                      <a:pPr algn="ctr"/>
                      <a:r>
                        <a:rPr lang="en-US" dirty="0" smtClean="0"/>
                        <a:t>Group II  </a:t>
                      </a:r>
                      <a:endParaRPr lang="en-US" dirty="0"/>
                    </a:p>
                  </a:txBody>
                  <a:tcPr anchor="ctr"/>
                </a:tc>
              </a:tr>
              <a:tr h="243547">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err="1" smtClean="0">
                          <a:solidFill>
                            <a:srgbClr val="00B050"/>
                          </a:solidFill>
                          <a:latin typeface="+mn-lt"/>
                          <a:ea typeface="+mn-ea"/>
                          <a:cs typeface="+mn-cs"/>
                        </a:rPr>
                        <a:t>الريسبتور</a:t>
                      </a:r>
                      <a:r>
                        <a:rPr lang="ar-SA" sz="1800" kern="1200" dirty="0" smtClean="0">
                          <a:solidFill>
                            <a:srgbClr val="00B050"/>
                          </a:solidFill>
                          <a:latin typeface="+mn-lt"/>
                          <a:ea typeface="+mn-ea"/>
                          <a:cs typeface="+mn-cs"/>
                        </a:rPr>
                        <a:t> داخل الخلية </a:t>
                      </a:r>
                    </a:p>
                  </a:txBody>
                  <a:tcPr anchor="ctr"/>
                </a:tc>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r>
                        <a:rPr lang="ar-SA" sz="1800" kern="1200" dirty="0" err="1" smtClean="0">
                          <a:solidFill>
                            <a:srgbClr val="00B050"/>
                          </a:solidFill>
                          <a:latin typeface="+mn-lt"/>
                          <a:ea typeface="+mn-ea"/>
                          <a:cs typeface="+mn-cs"/>
                        </a:rPr>
                        <a:t>الريسبتور</a:t>
                      </a:r>
                      <a:r>
                        <a:rPr lang="ar-SA" sz="1800" kern="1200" dirty="0" smtClean="0">
                          <a:solidFill>
                            <a:srgbClr val="00B050"/>
                          </a:solidFill>
                          <a:latin typeface="+mn-lt"/>
                          <a:ea typeface="+mn-ea"/>
                          <a:cs typeface="+mn-cs"/>
                        </a:rPr>
                        <a:t> على </a:t>
                      </a:r>
                      <a:r>
                        <a:rPr lang="ar-SA" sz="1800" kern="1200" dirty="0" err="1" smtClean="0">
                          <a:solidFill>
                            <a:srgbClr val="00B050"/>
                          </a:solidFill>
                          <a:latin typeface="+mn-lt"/>
                          <a:ea typeface="+mn-ea"/>
                          <a:cs typeface="+mn-cs"/>
                        </a:rPr>
                        <a:t>الممبرينز</a:t>
                      </a:r>
                      <a:endParaRPr lang="ar-SA" sz="1800" kern="1200" dirty="0" smtClean="0">
                        <a:solidFill>
                          <a:srgbClr val="00B050"/>
                        </a:solidFill>
                        <a:latin typeface="+mn-lt"/>
                        <a:ea typeface="+mn-ea"/>
                        <a:cs typeface="+mn-cs"/>
                      </a:endParaRPr>
                    </a:p>
                  </a:txBody>
                  <a:tcPr anchor="ctr"/>
                </a:tc>
              </a:tr>
            </a:tbl>
          </a:graphicData>
        </a:graphic>
      </p:graphicFrame>
      <p:sp>
        <p:nvSpPr>
          <p:cNvPr id="13" name="TextBox 12">
            <a:extLst>
              <a:ext uri="{FF2B5EF4-FFF2-40B4-BE49-F238E27FC236}">
                <a16:creationId xmlns:a16="http://schemas.microsoft.com/office/drawing/2014/main" xmlns="" id="{CE4A9941-29D7-4542-A72E-A399AFE6381B}"/>
              </a:ext>
            </a:extLst>
          </p:cNvPr>
          <p:cNvSpPr txBox="1"/>
          <p:nvPr/>
        </p:nvSpPr>
        <p:spPr>
          <a:xfrm>
            <a:off x="1240890" y="5241615"/>
            <a:ext cx="9391255" cy="1477328"/>
          </a:xfrm>
          <a:prstGeom prst="rect">
            <a:avLst/>
          </a:prstGeom>
          <a:solidFill>
            <a:schemeClr val="bg1">
              <a:lumMod val="95000"/>
            </a:schemeClr>
          </a:solidFill>
          <a:ln w="19050">
            <a:solidFill>
              <a:schemeClr val="accent1">
                <a:lumMod val="50000"/>
              </a:schemeClr>
            </a:solidFill>
            <a:prstDash val="dash"/>
          </a:ln>
        </p:spPr>
        <p:txBody>
          <a:bodyPr wrap="square" rtlCol="0">
            <a:spAutoFit/>
          </a:bodyPr>
          <a:lstStyle/>
          <a:p>
            <a:pPr algn="ctr"/>
            <a:r>
              <a:rPr lang="en-US" dirty="0">
                <a:solidFill>
                  <a:srgbClr val="008F00"/>
                </a:solidFill>
              </a:rPr>
              <a:t>1: The hormone is the first messenger, and its receptor is present on the cell surface, the 2nd messenger is a mediator that picks up the message from the hormone and brings it inside the cell.</a:t>
            </a:r>
          </a:p>
          <a:p>
            <a:pPr algn="ctr"/>
            <a:r>
              <a:rPr lang="en-US" dirty="0">
                <a:solidFill>
                  <a:srgbClr val="008F00"/>
                </a:solidFill>
              </a:rPr>
              <a:t>2: The receptor is usually intracellular</a:t>
            </a:r>
          </a:p>
          <a:p>
            <a:pPr algn="ctr"/>
            <a:r>
              <a:rPr lang="en-US" dirty="0">
                <a:solidFill>
                  <a:srgbClr val="008F00"/>
                </a:solidFill>
              </a:rPr>
              <a:t>3: Translocation means movement of the protein. </a:t>
            </a:r>
            <a:endParaRPr lang="en-US" dirty="0" smtClean="0">
              <a:solidFill>
                <a:srgbClr val="008F00"/>
              </a:solidFill>
            </a:endParaRPr>
          </a:p>
          <a:p>
            <a:pPr algn="ctr"/>
            <a:r>
              <a:rPr lang="en-US" dirty="0">
                <a:solidFill>
                  <a:schemeClr val="bg1">
                    <a:lumMod val="50000"/>
                  </a:schemeClr>
                </a:solidFill>
              </a:rPr>
              <a:t>RECALL from physiology </a:t>
            </a:r>
            <a:r>
              <a:rPr lang="en-US" dirty="0" smtClean="0">
                <a:solidFill>
                  <a:schemeClr val="bg1">
                    <a:lumMod val="50000"/>
                  </a:schemeClr>
                </a:solidFill>
                <a:sym typeface="Wingdings"/>
              </a:rPr>
              <a:t></a:t>
            </a:r>
            <a:r>
              <a:rPr lang="en-US" dirty="0" smtClean="0">
                <a:solidFill>
                  <a:schemeClr val="bg1">
                    <a:lumMod val="50000"/>
                  </a:schemeClr>
                </a:solidFill>
              </a:rPr>
              <a:t>: </a:t>
            </a:r>
            <a:r>
              <a:rPr lang="en-US" dirty="0">
                <a:solidFill>
                  <a:schemeClr val="bg1">
                    <a:lumMod val="50000"/>
                  </a:schemeClr>
                </a:solidFill>
              </a:rPr>
              <a:t>the action of ADH on the protein aquaporin 2</a:t>
            </a:r>
          </a:p>
        </p:txBody>
      </p:sp>
    </p:spTree>
    <p:extLst>
      <p:ext uri="{BB962C8B-B14F-4D97-AF65-F5344CB8AC3E}">
        <p14:creationId xmlns:p14="http://schemas.microsoft.com/office/powerpoint/2010/main" val="16087489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3"/>
          <p:cNvGraphicFramePr>
            <a:graphicFrameLocks/>
          </p:cNvGraphicFramePr>
          <p:nvPr>
            <p:extLst>
              <p:ext uri="{D42A27DB-BD31-4B8C-83A1-F6EECF244321}">
                <p14:modId xmlns:p14="http://schemas.microsoft.com/office/powerpoint/2010/main" val="1135859393"/>
              </p:ext>
            </p:extLst>
          </p:nvPr>
        </p:nvGraphicFramePr>
        <p:xfrm>
          <a:off x="375490" y="1323483"/>
          <a:ext cx="10495128" cy="5059497"/>
        </p:xfrm>
        <a:graphic>
          <a:graphicData uri="http://schemas.openxmlformats.org/drawingml/2006/table">
            <a:tbl>
              <a:tblPr rtl="1" firstRow="1" bandRow="1">
                <a:tableStyleId>{5940675A-B579-460E-94D1-54222C63F5DA}</a:tableStyleId>
              </a:tblPr>
              <a:tblGrid>
                <a:gridCol w="3498376">
                  <a:extLst>
                    <a:ext uri="{9D8B030D-6E8A-4147-A177-3AD203B41FA5}">
                      <a16:colId xmlns="" xmlns:a16="http://schemas.microsoft.com/office/drawing/2014/main" val="20000"/>
                    </a:ext>
                  </a:extLst>
                </a:gridCol>
                <a:gridCol w="3498376">
                  <a:extLst>
                    <a:ext uri="{9D8B030D-6E8A-4147-A177-3AD203B41FA5}">
                      <a16:colId xmlns="" xmlns:a16="http://schemas.microsoft.com/office/drawing/2014/main" val="20001"/>
                    </a:ext>
                  </a:extLst>
                </a:gridCol>
                <a:gridCol w="3498376">
                  <a:extLst>
                    <a:ext uri="{9D8B030D-6E8A-4147-A177-3AD203B41FA5}">
                      <a16:colId xmlns="" xmlns:a16="http://schemas.microsoft.com/office/drawing/2014/main" val="20002"/>
                    </a:ext>
                  </a:extLst>
                </a:gridCol>
              </a:tblGrid>
              <a:tr h="609417">
                <a:tc>
                  <a:txBody>
                    <a:bodyPr/>
                    <a:lstStyle/>
                    <a:p>
                      <a:pPr algn="ctr" rtl="0"/>
                      <a:r>
                        <a:rPr lang="en-US" sz="2000" dirty="0"/>
                        <a:t>Group II</a:t>
                      </a:r>
                      <a:endParaRPr lang="x-none" sz="2000" dirty="0"/>
                    </a:p>
                  </a:txBody>
                  <a:tcPr anchor="ctr">
                    <a:solidFill>
                      <a:srgbClr val="F2F2F2"/>
                    </a:solidFill>
                  </a:tcPr>
                </a:tc>
                <a:tc>
                  <a:txBody>
                    <a:bodyPr/>
                    <a:lstStyle/>
                    <a:p>
                      <a:pPr algn="ctr" rtl="0"/>
                      <a:r>
                        <a:rPr lang="en-US" sz="2000" dirty="0"/>
                        <a:t>Group I</a:t>
                      </a:r>
                      <a:endParaRPr lang="x-none" sz="2000" dirty="0"/>
                    </a:p>
                  </a:txBody>
                  <a:tcPr anchor="ctr">
                    <a:solidFill>
                      <a:srgbClr val="F2F2F2"/>
                    </a:solidFill>
                  </a:tcPr>
                </a:tc>
                <a:tc>
                  <a:txBody>
                    <a:bodyPr/>
                    <a:lstStyle/>
                    <a:p>
                      <a:pPr algn="ctr" rtl="0"/>
                      <a:endParaRPr lang="x-none" sz="2000" dirty="0"/>
                    </a:p>
                  </a:txBody>
                  <a:tcPr anchor="ctr">
                    <a:solidFill>
                      <a:srgbClr val="F2F2F2"/>
                    </a:solidFill>
                  </a:tcPr>
                </a:tc>
                <a:extLst>
                  <a:ext uri="{0D108BD9-81ED-4DB2-BD59-A6C34878D82A}">
                    <a16:rowId xmlns="" xmlns:a16="http://schemas.microsoft.com/office/drawing/2014/main" val="10000"/>
                  </a:ext>
                </a:extLst>
              </a:tr>
              <a:tr h="370840">
                <a:tc>
                  <a:txBody>
                    <a:bodyPr/>
                    <a:lstStyle/>
                    <a:p>
                      <a:pPr algn="ctr" rtl="0"/>
                      <a:r>
                        <a:rPr lang="en-US" sz="1800" dirty="0"/>
                        <a:t>Polypeptides</a:t>
                      </a:r>
                    </a:p>
                    <a:p>
                      <a:pPr algn="ctr" rtl="0"/>
                      <a:r>
                        <a:rPr lang="en-US" sz="1800" dirty="0" err="1"/>
                        <a:t>Glycoproteins</a:t>
                      </a:r>
                      <a:endParaRPr lang="en-US" sz="1800" dirty="0"/>
                    </a:p>
                    <a:p>
                      <a:pPr algn="ctr" rtl="0"/>
                      <a:r>
                        <a:rPr lang="en-US" sz="1800" dirty="0"/>
                        <a:t>Catecholamines</a:t>
                      </a:r>
                      <a:endParaRPr lang="x-none" sz="1800" dirty="0"/>
                    </a:p>
                  </a:txBody>
                  <a:tcPr anchor="ctr">
                    <a:solidFill>
                      <a:srgbClr val="E8F1F9"/>
                    </a:solidFill>
                  </a:tcPr>
                </a:tc>
                <a:tc>
                  <a:txBody>
                    <a:bodyPr/>
                    <a:lstStyle/>
                    <a:p>
                      <a:pPr algn="ctr" rtl="0"/>
                      <a:r>
                        <a:rPr lang="en-US" sz="1800" dirty="0"/>
                        <a:t>Steroids</a:t>
                      </a:r>
                    </a:p>
                    <a:p>
                      <a:pPr algn="ctr" rtl="0"/>
                      <a:r>
                        <a:rPr lang="en-US" sz="1800" dirty="0"/>
                        <a:t>Thyroid Hs (T3 &amp; T4)</a:t>
                      </a:r>
                    </a:p>
                    <a:p>
                      <a:pPr algn="ctr" rtl="0"/>
                      <a:r>
                        <a:rPr lang="en-US" sz="1800" dirty="0" err="1"/>
                        <a:t>Calcitriol</a:t>
                      </a:r>
                      <a:r>
                        <a:rPr lang="en-US" sz="1800" dirty="0"/>
                        <a:t> </a:t>
                      </a:r>
                      <a:r>
                        <a:rPr lang="en-US" sz="1800" kern="1200" dirty="0">
                          <a:solidFill>
                            <a:srgbClr val="008F00"/>
                          </a:solidFill>
                          <a:latin typeface="+mn-lt"/>
                          <a:ea typeface="+mn-ea"/>
                          <a:cs typeface="+mn-cs"/>
                        </a:rPr>
                        <a:t>(</a:t>
                      </a:r>
                      <a:r>
                        <a:rPr lang="en-US" sz="1800" kern="1200" dirty="0" err="1">
                          <a:solidFill>
                            <a:srgbClr val="008F00"/>
                          </a:solidFill>
                          <a:latin typeface="+mn-lt"/>
                          <a:ea typeface="+mn-ea"/>
                          <a:cs typeface="+mn-cs"/>
                        </a:rPr>
                        <a:t>vit.D</a:t>
                      </a:r>
                      <a:r>
                        <a:rPr lang="en-US" sz="1800" kern="1200" dirty="0">
                          <a:solidFill>
                            <a:srgbClr val="008F00"/>
                          </a:solidFill>
                          <a:latin typeface="+mn-lt"/>
                          <a:ea typeface="+mn-ea"/>
                          <a:cs typeface="+mn-cs"/>
                        </a:rPr>
                        <a:t>), </a:t>
                      </a:r>
                      <a:r>
                        <a:rPr lang="en-US" sz="1800" dirty="0" err="1"/>
                        <a:t>retinoids</a:t>
                      </a:r>
                      <a:r>
                        <a:rPr lang="en-US" sz="1800" dirty="0"/>
                        <a:t> </a:t>
                      </a:r>
                      <a:r>
                        <a:rPr lang="en-US" sz="1800" kern="1200" dirty="0">
                          <a:solidFill>
                            <a:srgbClr val="008F00"/>
                          </a:solidFill>
                          <a:latin typeface="+mn-lt"/>
                          <a:ea typeface="+mn-ea"/>
                          <a:cs typeface="+mn-cs"/>
                        </a:rPr>
                        <a:t>(</a:t>
                      </a:r>
                      <a:r>
                        <a:rPr lang="en-US" sz="1800" kern="1200" dirty="0" err="1">
                          <a:solidFill>
                            <a:srgbClr val="008F00"/>
                          </a:solidFill>
                          <a:latin typeface="+mn-lt"/>
                          <a:ea typeface="+mn-ea"/>
                          <a:cs typeface="+mn-cs"/>
                        </a:rPr>
                        <a:t>vit.A</a:t>
                      </a:r>
                      <a:r>
                        <a:rPr lang="en-US" sz="1800" kern="1200" dirty="0">
                          <a:solidFill>
                            <a:srgbClr val="008F00"/>
                          </a:solidFill>
                          <a:latin typeface="+mn-lt"/>
                          <a:ea typeface="+mn-ea"/>
                          <a:cs typeface="+mn-cs"/>
                        </a:rPr>
                        <a:t>)</a:t>
                      </a:r>
                      <a:endParaRPr lang="x-none" sz="1800" kern="1200" dirty="0">
                        <a:solidFill>
                          <a:srgbClr val="008F00"/>
                        </a:solidFill>
                        <a:latin typeface="+mn-lt"/>
                        <a:ea typeface="+mn-ea"/>
                        <a:cs typeface="+mn-cs"/>
                      </a:endParaRPr>
                    </a:p>
                  </a:txBody>
                  <a:tcPr anchor="ctr">
                    <a:solidFill>
                      <a:srgbClr val="E8F1F9"/>
                    </a:solidFill>
                  </a:tcPr>
                </a:tc>
                <a:tc>
                  <a:txBody>
                    <a:bodyPr/>
                    <a:lstStyle/>
                    <a:p>
                      <a:pPr algn="ctr" rtl="0"/>
                      <a:r>
                        <a:rPr lang="en-US" sz="2000" dirty="0"/>
                        <a:t>Types</a:t>
                      </a:r>
                      <a:endParaRPr lang="x-none" sz="2000" dirty="0"/>
                    </a:p>
                  </a:txBody>
                  <a:tcPr anchor="ctr">
                    <a:solidFill>
                      <a:srgbClr val="E8F1F9"/>
                    </a:solidFill>
                  </a:tcPr>
                </a:tc>
                <a:extLst>
                  <a:ext uri="{0D108BD9-81ED-4DB2-BD59-A6C34878D82A}">
                    <a16:rowId xmlns="" xmlns:a16="http://schemas.microsoft.com/office/drawing/2014/main" val="10001"/>
                  </a:ext>
                </a:extLst>
              </a:tr>
              <a:tr h="370840">
                <a:tc>
                  <a:txBody>
                    <a:bodyPr/>
                    <a:lstStyle/>
                    <a:p>
                      <a:pPr algn="ctr" rtl="0"/>
                      <a:r>
                        <a:rPr lang="en-US" sz="1800" dirty="0"/>
                        <a:t>Hydrophilic</a:t>
                      </a:r>
                      <a:endParaRPr lang="x-none" sz="1800" dirty="0"/>
                    </a:p>
                  </a:txBody>
                  <a:tcPr anchor="ctr">
                    <a:solidFill>
                      <a:srgbClr val="FFF0EF"/>
                    </a:solidFill>
                  </a:tcPr>
                </a:tc>
                <a:tc>
                  <a:txBody>
                    <a:bodyPr/>
                    <a:lstStyle/>
                    <a:p>
                      <a:pPr algn="ctr" rtl="0"/>
                      <a:r>
                        <a:rPr lang="en-US" sz="1800" dirty="0" err="1"/>
                        <a:t>Lipophilic</a:t>
                      </a:r>
                      <a:endParaRPr lang="x-none" sz="1800" dirty="0"/>
                    </a:p>
                  </a:txBody>
                  <a:tcPr anchor="ctr">
                    <a:solidFill>
                      <a:srgbClr val="FFF0EF"/>
                    </a:solidFill>
                  </a:tcPr>
                </a:tc>
                <a:tc>
                  <a:txBody>
                    <a:bodyPr/>
                    <a:lstStyle/>
                    <a:p>
                      <a:pPr algn="ctr" rtl="0"/>
                      <a:r>
                        <a:rPr lang="en-US" sz="2000" dirty="0"/>
                        <a:t>Solubility</a:t>
                      </a:r>
                      <a:endParaRPr lang="x-none" sz="2000" dirty="0"/>
                    </a:p>
                  </a:txBody>
                  <a:tcPr anchor="ctr">
                    <a:solidFill>
                      <a:srgbClr val="FFF0EF"/>
                    </a:solidFill>
                  </a:tcPr>
                </a:tc>
                <a:extLst>
                  <a:ext uri="{0D108BD9-81ED-4DB2-BD59-A6C34878D82A}">
                    <a16:rowId xmlns="" xmlns:a16="http://schemas.microsoft.com/office/drawing/2014/main" val="10002"/>
                  </a:ext>
                </a:extLst>
              </a:tr>
              <a:tr h="370840">
                <a:tc>
                  <a:txBody>
                    <a:bodyPr/>
                    <a:lstStyle/>
                    <a:p>
                      <a:pPr algn="ctr" rtl="0"/>
                      <a:r>
                        <a:rPr lang="en-US" sz="1800" dirty="0"/>
                        <a:t>No</a:t>
                      </a:r>
                      <a:endParaRPr lang="x-none" sz="1800" dirty="0"/>
                    </a:p>
                  </a:txBody>
                  <a:tcPr anchor="ctr">
                    <a:solidFill>
                      <a:srgbClr val="FFFFDA"/>
                    </a:solidFill>
                  </a:tcPr>
                </a:tc>
                <a:tc>
                  <a:txBody>
                    <a:bodyPr/>
                    <a:lstStyle/>
                    <a:p>
                      <a:pPr algn="ctr" rtl="0"/>
                      <a:r>
                        <a:rPr lang="en-US" sz="1800" dirty="0"/>
                        <a:t>Yes </a:t>
                      </a:r>
                      <a:r>
                        <a:rPr lang="en-US" sz="1800" kern="1200" dirty="0">
                          <a:solidFill>
                            <a:srgbClr val="008F00"/>
                          </a:solidFill>
                          <a:latin typeface="+mn-lt"/>
                          <a:ea typeface="+mn-ea"/>
                          <a:cs typeface="+mn-cs"/>
                        </a:rPr>
                        <a:t>and albumin is the usual carrier</a:t>
                      </a:r>
                      <a:endParaRPr lang="x-none" sz="1800" kern="1200" dirty="0">
                        <a:solidFill>
                          <a:srgbClr val="008F00"/>
                        </a:solidFill>
                        <a:latin typeface="+mn-lt"/>
                        <a:ea typeface="+mn-ea"/>
                        <a:cs typeface="+mn-cs"/>
                      </a:endParaRPr>
                    </a:p>
                  </a:txBody>
                  <a:tcPr anchor="ctr">
                    <a:solidFill>
                      <a:srgbClr val="FFFFDA"/>
                    </a:solidFill>
                  </a:tcPr>
                </a:tc>
                <a:tc>
                  <a:txBody>
                    <a:bodyPr/>
                    <a:lstStyle/>
                    <a:p>
                      <a:pPr algn="ctr" rtl="0"/>
                      <a:r>
                        <a:rPr lang="en-US" sz="2000" dirty="0"/>
                        <a:t>Transport</a:t>
                      </a:r>
                      <a:r>
                        <a:rPr lang="en-US" sz="2000" baseline="0" dirty="0"/>
                        <a:t> proteins</a:t>
                      </a:r>
                    </a:p>
                    <a:p>
                      <a:pPr marL="0" algn="ctr" defTabSz="914400" rtl="0" eaLnBrk="1" latinLnBrk="0" hangingPunct="1"/>
                      <a:r>
                        <a:rPr lang="en-US" sz="1800" kern="1200" dirty="0">
                          <a:solidFill>
                            <a:srgbClr val="008F00"/>
                          </a:solidFill>
                          <a:latin typeface="+mn-lt"/>
                          <a:ea typeface="+mn-ea"/>
                          <a:cs typeface="+mn-cs"/>
                        </a:rPr>
                        <a:t>Does it require or not?</a:t>
                      </a:r>
                      <a:endParaRPr lang="x-none" sz="1800" kern="1200" dirty="0">
                        <a:solidFill>
                          <a:srgbClr val="008F00"/>
                        </a:solidFill>
                        <a:latin typeface="+mn-lt"/>
                        <a:ea typeface="+mn-ea"/>
                        <a:cs typeface="+mn-cs"/>
                      </a:endParaRPr>
                    </a:p>
                  </a:txBody>
                  <a:tcPr anchor="ctr">
                    <a:solidFill>
                      <a:srgbClr val="FFFFDA"/>
                    </a:solidFill>
                  </a:tcPr>
                </a:tc>
                <a:extLst>
                  <a:ext uri="{0D108BD9-81ED-4DB2-BD59-A6C34878D82A}">
                    <a16:rowId xmlns="" xmlns:a16="http://schemas.microsoft.com/office/drawing/2014/main" val="10003"/>
                  </a:ext>
                </a:extLst>
              </a:tr>
              <a:tr h="370840">
                <a:tc>
                  <a:txBody>
                    <a:bodyPr/>
                    <a:lstStyle/>
                    <a:p>
                      <a:pPr algn="ctr" rtl="0"/>
                      <a:r>
                        <a:rPr lang="en-US" sz="1800" dirty="0"/>
                        <a:t>Short (minutes</a:t>
                      </a:r>
                      <a:r>
                        <a:rPr lang="en-US" sz="1800" kern="1200" dirty="0">
                          <a:solidFill>
                            <a:srgbClr val="008F00"/>
                          </a:solidFill>
                          <a:latin typeface="+mn-lt"/>
                          <a:ea typeface="+mn-ea"/>
                          <a:cs typeface="+mn-cs"/>
                        </a:rPr>
                        <a:t>)  it moves freely in the blood and that makes it vulnerable to degradation </a:t>
                      </a:r>
                      <a:endParaRPr lang="x-none" sz="1800" kern="1200" dirty="0">
                        <a:solidFill>
                          <a:srgbClr val="008F00"/>
                        </a:solidFill>
                        <a:latin typeface="+mn-lt"/>
                        <a:ea typeface="+mn-ea"/>
                        <a:cs typeface="+mn-cs"/>
                      </a:endParaRPr>
                    </a:p>
                  </a:txBody>
                  <a:tcPr anchor="ctr">
                    <a:solidFill>
                      <a:srgbClr val="CDFBEC"/>
                    </a:solidFill>
                  </a:tcPr>
                </a:tc>
                <a:tc>
                  <a:txBody>
                    <a:bodyPr/>
                    <a:lstStyle/>
                    <a:p>
                      <a:pPr marL="0" algn="ctr" defTabSz="914400" rtl="0" eaLnBrk="1" latinLnBrk="0" hangingPunct="1"/>
                      <a:r>
                        <a:rPr lang="en-US" sz="1800" dirty="0"/>
                        <a:t>Long (hours – days) </a:t>
                      </a:r>
                      <a:r>
                        <a:rPr lang="en-US" sz="1800" kern="1200" dirty="0">
                          <a:solidFill>
                            <a:srgbClr val="008F00"/>
                          </a:solidFill>
                          <a:latin typeface="+mn-lt"/>
                          <a:ea typeface="+mn-ea"/>
                          <a:cs typeface="+mn-cs"/>
                        </a:rPr>
                        <a:t>because they’re attached to plasma proteins so their clearance is harder</a:t>
                      </a:r>
                      <a:endParaRPr lang="x-none" sz="1800" kern="1200" dirty="0">
                        <a:solidFill>
                          <a:srgbClr val="008F00"/>
                        </a:solidFill>
                        <a:latin typeface="+mn-lt"/>
                        <a:ea typeface="+mn-ea"/>
                        <a:cs typeface="+mn-cs"/>
                      </a:endParaRPr>
                    </a:p>
                  </a:txBody>
                  <a:tcPr anchor="ctr">
                    <a:solidFill>
                      <a:srgbClr val="CDFBEC"/>
                    </a:solidFill>
                  </a:tcPr>
                </a:tc>
                <a:tc>
                  <a:txBody>
                    <a:bodyPr/>
                    <a:lstStyle/>
                    <a:p>
                      <a:pPr algn="ctr" rtl="0"/>
                      <a:r>
                        <a:rPr lang="en-US" sz="2000" dirty="0"/>
                        <a:t>Plasma half-life</a:t>
                      </a:r>
                      <a:endParaRPr lang="x-none" sz="2000" dirty="0"/>
                    </a:p>
                  </a:txBody>
                  <a:tcPr anchor="ctr">
                    <a:solidFill>
                      <a:srgbClr val="CDFBEC"/>
                    </a:solidFill>
                  </a:tcPr>
                </a:tc>
                <a:extLst>
                  <a:ext uri="{0D108BD9-81ED-4DB2-BD59-A6C34878D82A}">
                    <a16:rowId xmlns="" xmlns:a16="http://schemas.microsoft.com/office/drawing/2014/main" val="10004"/>
                  </a:ext>
                </a:extLst>
              </a:tr>
              <a:tr h="370840">
                <a:tc>
                  <a:txBody>
                    <a:bodyPr/>
                    <a:lstStyle/>
                    <a:p>
                      <a:pPr algn="ctr" rtl="0"/>
                      <a:r>
                        <a:rPr lang="en-US" sz="1800" dirty="0"/>
                        <a:t>Plasma membrane </a:t>
                      </a:r>
                      <a:r>
                        <a:rPr lang="en-US" sz="1800" kern="1200" dirty="0">
                          <a:solidFill>
                            <a:srgbClr val="008F00"/>
                          </a:solidFill>
                          <a:latin typeface="+mn-lt"/>
                          <a:ea typeface="+mn-ea"/>
                          <a:cs typeface="+mn-cs"/>
                        </a:rPr>
                        <a:t>(on the surface of the cell)</a:t>
                      </a:r>
                      <a:endParaRPr lang="x-none" sz="1800" kern="1200" dirty="0">
                        <a:solidFill>
                          <a:srgbClr val="008F00"/>
                        </a:solidFill>
                        <a:latin typeface="+mn-lt"/>
                        <a:ea typeface="+mn-ea"/>
                        <a:cs typeface="+mn-cs"/>
                      </a:endParaRPr>
                    </a:p>
                  </a:txBody>
                  <a:tcPr anchor="ctr">
                    <a:solidFill>
                      <a:srgbClr val="CFF1FB"/>
                    </a:solidFill>
                  </a:tcPr>
                </a:tc>
                <a:tc>
                  <a:txBody>
                    <a:bodyPr/>
                    <a:lstStyle/>
                    <a:p>
                      <a:pPr marL="0" algn="ctr" defTabSz="914400" rtl="0" eaLnBrk="1" latinLnBrk="0" hangingPunct="1"/>
                      <a:r>
                        <a:rPr lang="en-US" sz="1800" dirty="0"/>
                        <a:t>Intracellular </a:t>
                      </a:r>
                      <a:r>
                        <a:rPr lang="en-US" sz="1800" kern="1200" dirty="0">
                          <a:solidFill>
                            <a:srgbClr val="008F00"/>
                          </a:solidFill>
                          <a:latin typeface="+mn-lt"/>
                          <a:ea typeface="+mn-ea"/>
                          <a:cs typeface="+mn-cs"/>
                        </a:rPr>
                        <a:t>(in cytosol or nucleus)</a:t>
                      </a:r>
                      <a:endParaRPr lang="x-none" sz="1800" kern="1200" dirty="0">
                        <a:solidFill>
                          <a:srgbClr val="008F00"/>
                        </a:solidFill>
                        <a:latin typeface="+mn-lt"/>
                        <a:ea typeface="+mn-ea"/>
                        <a:cs typeface="+mn-cs"/>
                      </a:endParaRPr>
                    </a:p>
                  </a:txBody>
                  <a:tcPr anchor="ctr">
                    <a:solidFill>
                      <a:srgbClr val="CFF1FB"/>
                    </a:solidFill>
                  </a:tcPr>
                </a:tc>
                <a:tc>
                  <a:txBody>
                    <a:bodyPr/>
                    <a:lstStyle/>
                    <a:p>
                      <a:pPr algn="ctr" rtl="0"/>
                      <a:r>
                        <a:rPr lang="en-US" sz="2000" dirty="0"/>
                        <a:t>Receptor</a:t>
                      </a:r>
                      <a:endParaRPr lang="x-none" sz="2000" dirty="0"/>
                    </a:p>
                  </a:txBody>
                  <a:tcPr anchor="ctr">
                    <a:solidFill>
                      <a:srgbClr val="CFF1FB"/>
                    </a:solidFill>
                  </a:tcPr>
                </a:tc>
                <a:extLst>
                  <a:ext uri="{0D108BD9-81ED-4DB2-BD59-A6C34878D82A}">
                    <a16:rowId xmlns="" xmlns:a16="http://schemas.microsoft.com/office/drawing/2014/main" val="10005"/>
                  </a:ext>
                </a:extLst>
              </a:tr>
              <a:tr h="370840">
                <a:tc>
                  <a:txBody>
                    <a:bodyPr/>
                    <a:lstStyle/>
                    <a:p>
                      <a:pPr algn="ctr" rtl="0"/>
                      <a:r>
                        <a:rPr lang="en-US" sz="1800" dirty="0"/>
                        <a:t>cAMP, cGMP, Ca</a:t>
                      </a:r>
                      <a:r>
                        <a:rPr lang="en-US" sz="1800" baseline="30000" dirty="0"/>
                        <a:t>2+</a:t>
                      </a:r>
                      <a:r>
                        <a:rPr lang="en-US" sz="1800" dirty="0"/>
                        <a:t>, metabolites</a:t>
                      </a:r>
                      <a:r>
                        <a:rPr lang="en-US" sz="1800" baseline="0" dirty="0"/>
                        <a:t> of complex </a:t>
                      </a:r>
                      <a:r>
                        <a:rPr lang="en-US" sz="1800" baseline="0" dirty="0" err="1"/>
                        <a:t>phosphoinositols</a:t>
                      </a:r>
                      <a:r>
                        <a:rPr lang="en-US" sz="1800" baseline="0" dirty="0"/>
                        <a:t>, tyrosine kinase cascades</a:t>
                      </a:r>
                      <a:endParaRPr lang="x-none" sz="1800" dirty="0"/>
                    </a:p>
                  </a:txBody>
                  <a:tcPr anchor="ctr">
                    <a:solidFill>
                      <a:srgbClr val="F6E2FA"/>
                    </a:solidFill>
                  </a:tcPr>
                </a:tc>
                <a:tc>
                  <a:txBody>
                    <a:bodyPr/>
                    <a:lstStyle/>
                    <a:p>
                      <a:pPr algn="ctr" rtl="0"/>
                      <a:r>
                        <a:rPr lang="en-US" sz="1800" dirty="0"/>
                        <a:t>Receptor-hormone complex</a:t>
                      </a:r>
                      <a:endParaRPr lang="x-none" sz="1800" dirty="0"/>
                    </a:p>
                  </a:txBody>
                  <a:tcPr anchor="ctr">
                    <a:solidFill>
                      <a:srgbClr val="F6E2FA"/>
                    </a:solidFill>
                  </a:tcPr>
                </a:tc>
                <a:tc>
                  <a:txBody>
                    <a:bodyPr/>
                    <a:lstStyle/>
                    <a:p>
                      <a:pPr algn="ctr" rtl="0"/>
                      <a:r>
                        <a:rPr lang="en-US" sz="2000" dirty="0"/>
                        <a:t>Mediator</a:t>
                      </a:r>
                      <a:endParaRPr lang="x-none" sz="2000" dirty="0"/>
                    </a:p>
                  </a:txBody>
                  <a:tcPr anchor="ctr">
                    <a:solidFill>
                      <a:srgbClr val="F6E2FA"/>
                    </a:solidFill>
                  </a:tcPr>
                </a:tc>
                <a:extLst>
                  <a:ext uri="{0D108BD9-81ED-4DB2-BD59-A6C34878D82A}">
                    <a16:rowId xmlns="" xmlns:a16="http://schemas.microsoft.com/office/drawing/2014/main" val="10006"/>
                  </a:ext>
                </a:extLst>
              </a:tr>
            </a:tbl>
          </a:graphicData>
        </a:graphic>
      </p:graphicFrame>
      <p:sp>
        <p:nvSpPr>
          <p:cNvPr id="4" name="TextBox 3"/>
          <p:cNvSpPr txBox="1"/>
          <p:nvPr/>
        </p:nvSpPr>
        <p:spPr>
          <a:xfrm>
            <a:off x="205064" y="0"/>
            <a:ext cx="8134264"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General Features of Hormone Classes</a:t>
            </a:r>
          </a:p>
        </p:txBody>
      </p:sp>
      <p:sp>
        <p:nvSpPr>
          <p:cNvPr id="7" name="TextBox 6"/>
          <p:cNvSpPr txBox="1"/>
          <p:nvPr/>
        </p:nvSpPr>
        <p:spPr>
          <a:xfrm>
            <a:off x="375490" y="831018"/>
            <a:ext cx="2134628" cy="400110"/>
          </a:xfrm>
          <a:prstGeom prst="rect">
            <a:avLst/>
          </a:prstGeom>
          <a:noFill/>
          <a:ln>
            <a:noFill/>
          </a:ln>
        </p:spPr>
        <p:txBody>
          <a:bodyPr wrap="square" rtlCol="0">
            <a:spAutoFit/>
          </a:bodyPr>
          <a:lstStyle/>
          <a:p>
            <a:r>
              <a:rPr lang="en-US" sz="2000" dirty="0">
                <a:solidFill>
                  <a:srgbClr val="FF0000"/>
                </a:solidFill>
              </a:rPr>
              <a:t>Important slide </a:t>
            </a:r>
          </a:p>
        </p:txBody>
      </p:sp>
    </p:spTree>
    <p:extLst>
      <p:ext uri="{BB962C8B-B14F-4D97-AF65-F5344CB8AC3E}">
        <p14:creationId xmlns:p14="http://schemas.microsoft.com/office/powerpoint/2010/main" val="14409375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871838879"/>
              </p:ext>
            </p:extLst>
          </p:nvPr>
        </p:nvGraphicFramePr>
        <p:xfrm>
          <a:off x="627797" y="536528"/>
          <a:ext cx="10631605" cy="52167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05064" y="0"/>
            <a:ext cx="11206648"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Classification of Hormones by Mechanism of Action</a:t>
            </a:r>
          </a:p>
        </p:txBody>
      </p:sp>
      <p:sp>
        <p:nvSpPr>
          <p:cNvPr id="8" name="TextBox 7"/>
          <p:cNvSpPr txBox="1"/>
          <p:nvPr/>
        </p:nvSpPr>
        <p:spPr>
          <a:xfrm>
            <a:off x="9389788" y="4273061"/>
            <a:ext cx="1447800" cy="369332"/>
          </a:xfrm>
          <a:prstGeom prst="rect">
            <a:avLst/>
          </a:prstGeom>
          <a:noFill/>
          <a:ln>
            <a:noFill/>
          </a:ln>
        </p:spPr>
        <p:txBody>
          <a:bodyPr wrap="square" rtlCol="0">
            <a:spAutoFit/>
          </a:bodyPr>
          <a:lstStyle/>
          <a:p>
            <a:pPr algn="ctr"/>
            <a:r>
              <a:rPr lang="en-US" dirty="0">
                <a:solidFill>
                  <a:srgbClr val="008F00"/>
                </a:solidFill>
              </a:rPr>
              <a:t>Vitamin A</a:t>
            </a:r>
          </a:p>
        </p:txBody>
      </p:sp>
    </p:spTree>
    <p:extLst>
      <p:ext uri="{BB962C8B-B14F-4D97-AF65-F5344CB8AC3E}">
        <p14:creationId xmlns:p14="http://schemas.microsoft.com/office/powerpoint/2010/main" val="20757372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6443635" y="2449575"/>
            <a:ext cx="5640164" cy="2492040"/>
          </a:xfrm>
          <a:prstGeom prst="rect">
            <a:avLst/>
          </a:prstGeom>
        </p:spPr>
      </p:pic>
      <p:sp>
        <p:nvSpPr>
          <p:cNvPr id="4" name="Rectangle 3"/>
          <p:cNvSpPr>
            <a:spLocks noChangeArrowheads="1"/>
          </p:cNvSpPr>
          <p:nvPr/>
        </p:nvSpPr>
        <p:spPr bwMode="auto">
          <a:xfrm>
            <a:off x="649793" y="1465648"/>
            <a:ext cx="5881731" cy="4308872"/>
          </a:xfrm>
          <a:prstGeom prst="rect">
            <a:avLst/>
          </a:prstGeom>
          <a:noFill/>
          <a:ln w="38100">
            <a:solidFill>
              <a:srgbClr val="0070C0"/>
            </a:solidFill>
            <a:miter lim="800000"/>
            <a:headEnd/>
            <a:tailEnd/>
          </a:ln>
        </p:spPr>
        <p:txBody>
          <a:bodyPr wrap="square">
            <a:spAutoFit/>
          </a:bodyPr>
          <a:lstStyle/>
          <a:p>
            <a:pPr marL="342900" indent="-342900">
              <a:buFont typeface="Wingdings" charset="2"/>
              <a:buChar char="v"/>
            </a:pPr>
            <a:r>
              <a:rPr lang="en-US" sz="2400" dirty="0"/>
              <a:t>Steroid Hormones:</a:t>
            </a:r>
          </a:p>
          <a:p>
            <a:pPr marL="800100" lvl="1" indent="-342900">
              <a:buFont typeface="Arial" charset="0"/>
              <a:buChar char="•"/>
            </a:pPr>
            <a:r>
              <a:rPr lang="en-US" sz="2400" dirty="0">
                <a:solidFill>
                  <a:srgbClr val="002060"/>
                </a:solidFill>
              </a:rPr>
              <a:t>Glucocorticoids</a:t>
            </a:r>
          </a:p>
          <a:p>
            <a:pPr marL="800100" lvl="1" indent="-342900">
              <a:buFont typeface="Arial" charset="0"/>
              <a:buChar char="•"/>
            </a:pPr>
            <a:r>
              <a:rPr lang="en-US" sz="2400" dirty="0">
                <a:solidFill>
                  <a:srgbClr val="002060"/>
                </a:solidFill>
              </a:rPr>
              <a:t>Mineralocorticoids</a:t>
            </a:r>
          </a:p>
          <a:p>
            <a:pPr marL="800100" lvl="1" indent="-342900">
              <a:buFont typeface="Arial" charset="0"/>
              <a:buChar char="•"/>
            </a:pPr>
            <a:r>
              <a:rPr lang="en-US" sz="2400" dirty="0">
                <a:solidFill>
                  <a:srgbClr val="002060"/>
                </a:solidFill>
              </a:rPr>
              <a:t>Sex hormones:</a:t>
            </a:r>
          </a:p>
          <a:p>
            <a:pPr marL="800100" lvl="1" indent="-342900">
              <a:buFont typeface="Arial" charset="0"/>
              <a:buChar char="•"/>
            </a:pPr>
            <a:r>
              <a:rPr lang="en-US" sz="2400" dirty="0">
                <a:solidFill>
                  <a:srgbClr val="002060"/>
                </a:solidFill>
              </a:rPr>
              <a:t>Male sex hormones: Androgens</a:t>
            </a:r>
          </a:p>
          <a:p>
            <a:pPr marL="800100" lvl="1" indent="-342900">
              <a:buFont typeface="Arial" charset="0"/>
              <a:buChar char="•"/>
            </a:pPr>
            <a:r>
              <a:rPr lang="en-US" sz="2400" dirty="0">
                <a:solidFill>
                  <a:srgbClr val="002060"/>
                </a:solidFill>
              </a:rPr>
              <a:t>Female sex hormones : Estrogens &amp; </a:t>
            </a:r>
            <a:r>
              <a:rPr lang="en-US" sz="2400" dirty="0" err="1">
                <a:solidFill>
                  <a:srgbClr val="002060"/>
                </a:solidFill>
              </a:rPr>
              <a:t>Progestins</a:t>
            </a:r>
            <a:endParaRPr lang="en-US" sz="2400" dirty="0">
              <a:solidFill>
                <a:srgbClr val="002060"/>
              </a:solidFill>
            </a:endParaRPr>
          </a:p>
          <a:p>
            <a:endParaRPr lang="en-US" sz="2400" dirty="0"/>
          </a:p>
          <a:p>
            <a:pPr marL="342900" indent="-342900">
              <a:spcAft>
                <a:spcPts val="600"/>
              </a:spcAft>
              <a:buFont typeface="Wingdings" charset="2"/>
              <a:buChar char="v"/>
            </a:pPr>
            <a:r>
              <a:rPr lang="en-US" sz="2400" dirty="0"/>
              <a:t>Thyroid Hormones (T</a:t>
            </a:r>
            <a:r>
              <a:rPr lang="en-US" sz="2400" baseline="-25000" dirty="0"/>
              <a:t>3</a:t>
            </a:r>
            <a:r>
              <a:rPr lang="en-US" sz="2400" dirty="0"/>
              <a:t> &amp; T</a:t>
            </a:r>
            <a:r>
              <a:rPr lang="en-US" sz="2400" baseline="-25000" dirty="0"/>
              <a:t>4</a:t>
            </a:r>
            <a:r>
              <a:rPr lang="en-US" sz="2400" dirty="0"/>
              <a:t>)</a:t>
            </a:r>
          </a:p>
          <a:p>
            <a:pPr marL="342900" indent="-342900">
              <a:spcAft>
                <a:spcPts val="600"/>
              </a:spcAft>
              <a:buFont typeface="Wingdings" charset="2"/>
              <a:buChar char="v"/>
            </a:pPr>
            <a:r>
              <a:rPr lang="en-US" sz="2400" dirty="0"/>
              <a:t>Calcitriol (1,25[OH]</a:t>
            </a:r>
            <a:r>
              <a:rPr lang="en-US" sz="2400" baseline="-25000" dirty="0"/>
              <a:t>2</a:t>
            </a:r>
            <a:r>
              <a:rPr lang="en-US" sz="2400" dirty="0"/>
              <a:t>-D</a:t>
            </a:r>
            <a:r>
              <a:rPr lang="en-US" sz="2400" baseline="-25000" dirty="0"/>
              <a:t>3</a:t>
            </a:r>
            <a:r>
              <a:rPr lang="en-US" sz="2400" dirty="0"/>
              <a:t>)</a:t>
            </a:r>
          </a:p>
          <a:p>
            <a:pPr marL="342900" indent="-342900">
              <a:buFont typeface="Wingdings" charset="2"/>
              <a:buChar char="v"/>
            </a:pPr>
            <a:r>
              <a:rPr lang="en-US" sz="2400" dirty="0"/>
              <a:t>Retinoic acid</a:t>
            </a:r>
          </a:p>
        </p:txBody>
      </p:sp>
      <p:sp>
        <p:nvSpPr>
          <p:cNvPr id="5" name="TextBox 4"/>
          <p:cNvSpPr txBox="1"/>
          <p:nvPr/>
        </p:nvSpPr>
        <p:spPr>
          <a:xfrm>
            <a:off x="205064" y="0"/>
            <a:ext cx="11206648" cy="707886"/>
          </a:xfrm>
          <a:prstGeom prst="rect">
            <a:avLst/>
          </a:prstGeom>
          <a:noFill/>
        </p:spPr>
        <p:txBody>
          <a:bodyPr wrap="square" rtlCol="0">
            <a:spAutoFit/>
          </a:bodyPr>
          <a:lstStyle/>
          <a:p>
            <a:r>
              <a:rPr lang="en-US" sz="4000" dirty="0">
                <a:solidFill>
                  <a:srgbClr val="4C8180"/>
                </a:solidFill>
                <a:latin typeface="+mj-lt"/>
                <a:ea typeface="Century Gothic" charset="0"/>
                <a:cs typeface="Century Gothic" charset="0"/>
              </a:rPr>
              <a:t>Mechanism of Action of Steroid-Thyroid Hormones</a:t>
            </a:r>
          </a:p>
        </p:txBody>
      </p:sp>
      <p:sp>
        <p:nvSpPr>
          <p:cNvPr id="7" name="TextBox 6"/>
          <p:cNvSpPr txBox="1"/>
          <p:nvPr/>
        </p:nvSpPr>
        <p:spPr>
          <a:xfrm>
            <a:off x="7914770" y="6515677"/>
            <a:ext cx="2594967" cy="342323"/>
          </a:xfrm>
          <a:prstGeom prst="rect">
            <a:avLst/>
          </a:prstGeom>
          <a:noFill/>
          <a:ln>
            <a:noFill/>
          </a:ln>
        </p:spPr>
        <p:txBody>
          <a:bodyPr wrap="square" rtlCol="0">
            <a:spAutoFit/>
          </a:bodyPr>
          <a:lstStyle/>
          <a:p>
            <a:r>
              <a:rPr lang="en-US" sz="1600" dirty="0">
                <a:solidFill>
                  <a:schemeClr val="bg1">
                    <a:lumMod val="50000"/>
                  </a:schemeClr>
                </a:solidFill>
              </a:rPr>
              <a:t>Explained in the next slide </a:t>
            </a:r>
            <a:r>
              <a:rPr lang="en-US" sz="1600" dirty="0">
                <a:solidFill>
                  <a:schemeClr val="bg1">
                    <a:lumMod val="50000"/>
                  </a:schemeClr>
                </a:solidFill>
                <a:sym typeface="Wingdings"/>
              </a:rPr>
              <a:t></a:t>
            </a:r>
            <a:endParaRPr lang="en-US" sz="1600" dirty="0">
              <a:solidFill>
                <a:schemeClr val="bg1">
                  <a:lumMod val="50000"/>
                </a:schemeClr>
              </a:solidFill>
            </a:endParaRPr>
          </a:p>
        </p:txBody>
      </p:sp>
    </p:spTree>
    <p:extLst>
      <p:ext uri="{BB962C8B-B14F-4D97-AF65-F5344CB8AC3E}">
        <p14:creationId xmlns:p14="http://schemas.microsoft.com/office/powerpoint/2010/main" val="2769069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6103</TotalTime>
  <Words>3341</Words>
  <Application>Microsoft Macintosh PowerPoint</Application>
  <PresentationFormat>Widescreen</PresentationFormat>
  <Paragraphs>425</Paragraphs>
  <Slides>29</Slides>
  <Notes>1</Notes>
  <HiddenSlides>0</HiddenSlides>
  <MMClips>0</MMClips>
  <ScaleCrop>false</ScaleCrop>
  <HeadingPairs>
    <vt:vector size="6" baseType="variant">
      <vt:variant>
        <vt:lpstr>Fonts Used</vt:lpstr>
      </vt:variant>
      <vt:variant>
        <vt:i4>17</vt:i4>
      </vt:variant>
      <vt:variant>
        <vt:lpstr>Theme</vt:lpstr>
      </vt:variant>
      <vt:variant>
        <vt:i4>1</vt:i4>
      </vt:variant>
      <vt:variant>
        <vt:lpstr>Slide Titles</vt:lpstr>
      </vt:variant>
      <vt:variant>
        <vt:i4>29</vt:i4>
      </vt:variant>
    </vt:vector>
  </HeadingPairs>
  <TitlesOfParts>
    <vt:vector size="47" baseType="lpstr">
      <vt:lpstr>Adobe Devanagari</vt:lpstr>
      <vt:lpstr>Baskerville Old Face</vt:lpstr>
      <vt:lpstr>Calibri</vt:lpstr>
      <vt:lpstr>Calibri Light</vt:lpstr>
      <vt:lpstr>Cambria</vt:lpstr>
      <vt:lpstr>Century Gothic</vt:lpstr>
      <vt:lpstr>Comic Sans MS</vt:lpstr>
      <vt:lpstr>Constantia</vt:lpstr>
      <vt:lpstr>Copperplate Gothic Bold</vt:lpstr>
      <vt:lpstr>Courier New</vt:lpstr>
      <vt:lpstr>Gill Sans MT</vt:lpstr>
      <vt:lpstr>Mangal</vt:lpstr>
      <vt:lpstr>ＭＳ Ｐゴシック</vt:lpstr>
      <vt:lpstr>Symbol</vt:lpstr>
      <vt:lpstr>Wingdings</vt:lpstr>
      <vt:lpstr>맑은 고딕</vt:lpstr>
      <vt:lpstr>Arial</vt:lpstr>
      <vt:lpstr>Office Theme</vt:lpstr>
      <vt:lpstr>Biochemistry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مهند الزهراني</dc:creator>
  <cp:lastModifiedBy>شوق</cp:lastModifiedBy>
  <cp:revision>327</cp:revision>
  <cp:lastPrinted>2018-01-27T23:29:28Z</cp:lastPrinted>
  <dcterms:created xsi:type="dcterms:W3CDTF">2017-07-08T03:49:25Z</dcterms:created>
  <dcterms:modified xsi:type="dcterms:W3CDTF">2018-01-29T20:54:39Z</dcterms:modified>
</cp:coreProperties>
</file>