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9" r:id="rId3"/>
    <p:sldId id="322" r:id="rId4"/>
    <p:sldId id="305" r:id="rId5"/>
    <p:sldId id="316" r:id="rId6"/>
    <p:sldId id="306" r:id="rId7"/>
    <p:sldId id="307" r:id="rId8"/>
    <p:sldId id="308" r:id="rId9"/>
    <p:sldId id="319" r:id="rId10"/>
    <p:sldId id="317" r:id="rId11"/>
    <p:sldId id="318" r:id="rId12"/>
    <p:sldId id="309" r:id="rId13"/>
    <p:sldId id="312" r:id="rId14"/>
    <p:sldId id="313" r:id="rId15"/>
    <p:sldId id="320" r:id="rId16"/>
    <p:sldId id="321" r:id="rId17"/>
    <p:sldId id="26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Animation="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9BCF99"/>
    <a:srgbClr val="A2CD81"/>
    <a:srgbClr val="33A6C6"/>
    <a:srgbClr val="A6D483"/>
    <a:srgbClr val="36AECD"/>
    <a:srgbClr val="FF0000"/>
    <a:srgbClr val="4B8180"/>
    <a:srgbClr val="30AAB1"/>
    <a:srgbClr val="334E5D"/>
    <a:srgbClr val="00AD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22"/>
    <p:restoredTop sz="94674"/>
  </p:normalViewPr>
  <p:slideViewPr>
    <p:cSldViewPr snapToGrid="0" snapToObjects="1">
      <p:cViewPr>
        <p:scale>
          <a:sx n="72" d="100"/>
          <a:sy n="72" d="100"/>
        </p:scale>
        <p:origin x="144" y="10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578CFC-F59D-9943-A4DD-0FBBAEB5E822}" type="datetimeFigureOut">
              <a:rPr lang="en-US" smtClean="0"/>
              <a:t>2/26/18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3202D7-E9D0-F44F-9AF0-A43961B80B49}" type="slidenum">
              <a:rPr lang="en-US" smtClean="0"/>
              <a:t>‹#›</a:t>
            </a:fld>
            <a:endParaRPr lang="en-US"/>
          </a:p>
        </p:txBody>
      </p:sp>
    </p:spTree>
    <p:extLst>
      <p:ext uri="{BB962C8B-B14F-4D97-AF65-F5344CB8AC3E}">
        <p14:creationId xmlns:p14="http://schemas.microsoft.com/office/powerpoint/2010/main" val="687140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0" Type="http://schemas.openxmlformats.org/officeDocument/2006/relationships/image" Target="../media/image18.png"/><Relationship Id="rId21" Type="http://schemas.openxmlformats.org/officeDocument/2006/relationships/image" Target="../media/image19.png"/><Relationship Id="rId22" Type="http://schemas.openxmlformats.org/officeDocument/2006/relationships/image" Target="../media/image20.png"/><Relationship Id="rId23" Type="http://schemas.microsoft.com/office/2007/relationships/hdphoto" Target="../media/hdphoto2.wdp"/><Relationship Id="rId24" Type="http://schemas.openxmlformats.org/officeDocument/2006/relationships/image" Target="../media/image21.png"/><Relationship Id="rId25" Type="http://schemas.openxmlformats.org/officeDocument/2006/relationships/image" Target="../media/image22.png"/><Relationship Id="rId26" Type="http://schemas.openxmlformats.org/officeDocument/2006/relationships/image" Target="../media/image23.png"/><Relationship Id="rId27" Type="http://schemas.openxmlformats.org/officeDocument/2006/relationships/image" Target="../media/image24.png"/><Relationship Id="rId28" Type="http://schemas.openxmlformats.org/officeDocument/2006/relationships/image" Target="../media/image25.png"/><Relationship Id="rId29" Type="http://schemas.openxmlformats.org/officeDocument/2006/relationships/image" Target="../media/image26.png"/><Relationship Id="rId1" Type="http://schemas.openxmlformats.org/officeDocument/2006/relationships/slideMaster" Target="../slideMasters/slideMaster1.xml"/><Relationship Id="rId2" Type="http://schemas.openxmlformats.org/officeDocument/2006/relationships/image" Target="../media/image1.png"/><Relationship Id="rId3" Type="http://schemas.microsoft.com/office/2007/relationships/hdphoto" Target="../media/hdphoto1.wdp"/><Relationship Id="rId4" Type="http://schemas.openxmlformats.org/officeDocument/2006/relationships/image" Target="../media/image2.png"/><Relationship Id="rId5" Type="http://schemas.openxmlformats.org/officeDocument/2006/relationships/image" Target="../media/image3.png"/><Relationship Id="rId30" Type="http://schemas.openxmlformats.org/officeDocument/2006/relationships/image" Target="../media/image27.png"/><Relationship Id="rId31" Type="http://schemas.openxmlformats.org/officeDocument/2006/relationships/image" Target="../media/image28.png"/><Relationship Id="rId32" Type="http://schemas.openxmlformats.org/officeDocument/2006/relationships/image" Target="../media/image29.png"/><Relationship Id="rId9"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33" Type="http://schemas.openxmlformats.org/officeDocument/2006/relationships/image" Target="../media/image30.png"/><Relationship Id="rId34" Type="http://schemas.openxmlformats.org/officeDocument/2006/relationships/image" Target="../media/image31.png"/><Relationship Id="rId35" Type="http://schemas.openxmlformats.org/officeDocument/2006/relationships/image" Target="../media/image32.png"/><Relationship Id="rId36" Type="http://schemas.openxmlformats.org/officeDocument/2006/relationships/image" Target="../media/image33.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1.png"/><Relationship Id="rId1" Type="http://schemas.openxmlformats.org/officeDocument/2006/relationships/slideMaster" Target="../slideMasters/slideMaster1.xml"/><Relationship Id="rId2" Type="http://schemas.openxmlformats.org/officeDocument/2006/relationships/image" Target="../media/image3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1" Type="http://schemas.openxmlformats.org/officeDocument/2006/relationships/slideMaster" Target="../slideMasters/slideMaster1.xml"/><Relationship Id="rId2" Type="http://schemas.openxmlformats.org/officeDocument/2006/relationships/image" Target="../media/image3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FE8E7"/>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E25389-6FDC-FB4C-A983-537718BD0F91}" type="datetimeFigureOut">
              <a:rPr lang="en-US" smtClean="0"/>
              <a:t>2/26/18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383D1-9CC3-C14E-8712-9DA6375AEFB8}" type="slidenum">
              <a:rPr lang="en-US" smtClean="0"/>
              <a:t>‹#›</a:t>
            </a:fld>
            <a:endParaRPr lang="en-US"/>
          </a:p>
        </p:txBody>
      </p:sp>
      <p:sp>
        <p:nvSpPr>
          <p:cNvPr id="27" name="6-Point Star 26"/>
          <p:cNvSpPr/>
          <p:nvPr userDrawn="1"/>
        </p:nvSpPr>
        <p:spPr>
          <a:xfrm>
            <a:off x="5076022" y="663410"/>
            <a:ext cx="2142208" cy="2269072"/>
          </a:xfrm>
          <a:prstGeom prst="star6">
            <a:avLst>
              <a:gd name="adj" fmla="val 43234"/>
              <a:gd name="hf" fmla="val 115470"/>
            </a:avLst>
          </a:prstGeom>
          <a:solidFill>
            <a:srgbClr val="233F4D"/>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6-Point Star 27"/>
          <p:cNvSpPr/>
          <p:nvPr userDrawn="1"/>
        </p:nvSpPr>
        <p:spPr>
          <a:xfrm>
            <a:off x="2331630" y="1983815"/>
            <a:ext cx="2142208" cy="2269072"/>
          </a:xfrm>
          <a:prstGeom prst="star6">
            <a:avLst>
              <a:gd name="adj" fmla="val 43234"/>
              <a:gd name="hf" fmla="val 115470"/>
            </a:avLst>
          </a:prstGeom>
          <a:solidFill>
            <a:schemeClr val="bg2"/>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6-Point Star 29"/>
          <p:cNvSpPr/>
          <p:nvPr/>
        </p:nvSpPr>
        <p:spPr>
          <a:xfrm>
            <a:off x="586271" y="13804"/>
            <a:ext cx="2166619" cy="2321841"/>
          </a:xfrm>
          <a:prstGeom prst="star6">
            <a:avLst>
              <a:gd name="adj" fmla="val 43234"/>
              <a:gd name="hf" fmla="val 115470"/>
            </a:avLst>
          </a:prstGeom>
          <a:solidFill>
            <a:srgbClr val="233F4D"/>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backgroundMark x1="59250" y1="28000" x2="50750" y2="38500"/>
                        <a14:backgroundMark x1="62000" y1="37250" x2="62750" y2="33250"/>
                        <a14:backgroundMark x1="65250" y1="42500" x2="56250" y2="49750"/>
                        <a14:backgroundMark x1="42000" y1="32000" x2="42000" y2="32000"/>
                        <a14:backgroundMark x1="50250" y1="25750" x2="50250" y2="25750"/>
                        <a14:backgroundMark x1="50750" y1="48500" x2="50750" y2="48500"/>
                      </a14:backgroundRemoval>
                    </a14:imgEffect>
                  </a14:imgLayer>
                </a14:imgProps>
              </a:ext>
              <a:ext uri="{28A0092B-C50C-407E-A947-70E740481C1C}">
                <a14:useLocalDpi xmlns:a14="http://schemas.microsoft.com/office/drawing/2010/main" val="0"/>
              </a:ext>
            </a:extLst>
          </a:blip>
          <a:srcRect l="24738" t="19447" r="24104" b="35395"/>
          <a:stretch/>
        </p:blipFill>
        <p:spPr>
          <a:xfrm>
            <a:off x="5499090" y="1046650"/>
            <a:ext cx="1277316" cy="1165386"/>
          </a:xfrm>
          <a:prstGeom prst="rect">
            <a:avLst/>
          </a:prstGeom>
        </p:spPr>
      </p:pic>
      <p:sp>
        <p:nvSpPr>
          <p:cNvPr id="34" name="TextBox 33"/>
          <p:cNvSpPr txBox="1"/>
          <p:nvPr/>
        </p:nvSpPr>
        <p:spPr>
          <a:xfrm>
            <a:off x="5227400" y="2062223"/>
            <a:ext cx="2466508" cy="411564"/>
          </a:xfrm>
          <a:prstGeom prst="rect">
            <a:avLst/>
          </a:prstGeom>
          <a:noFill/>
        </p:spPr>
        <p:txBody>
          <a:bodyPr wrap="square" rtlCol="0">
            <a:spAutoFit/>
          </a:bodyPr>
          <a:lstStyle/>
          <a:p>
            <a:r>
              <a:rPr lang="en-GB" b="1" dirty="0" smtClean="0">
                <a:solidFill>
                  <a:srgbClr val="878688"/>
                </a:solidFill>
                <a:latin typeface="Gill Sans MT" charset="0"/>
                <a:ea typeface="Gill Sans MT" charset="0"/>
                <a:cs typeface="Gill Sans MT" charset="0"/>
              </a:rPr>
              <a:t>M E D I C I N E</a:t>
            </a:r>
            <a:endParaRPr lang="en-GB" b="1" dirty="0">
              <a:solidFill>
                <a:srgbClr val="878688"/>
              </a:solidFill>
              <a:latin typeface="Gill Sans MT" charset="0"/>
              <a:ea typeface="Gill Sans MT" charset="0"/>
              <a:cs typeface="Gill Sans MT" charset="0"/>
            </a:endParaRPr>
          </a:p>
        </p:txBody>
      </p:sp>
      <p:sp>
        <p:nvSpPr>
          <p:cNvPr id="35" name="TextBox 34"/>
          <p:cNvSpPr txBox="1"/>
          <p:nvPr/>
        </p:nvSpPr>
        <p:spPr>
          <a:xfrm>
            <a:off x="5459169" y="2392443"/>
            <a:ext cx="2828442" cy="274375"/>
          </a:xfrm>
          <a:prstGeom prst="rect">
            <a:avLst/>
          </a:prstGeom>
          <a:noFill/>
        </p:spPr>
        <p:txBody>
          <a:bodyPr wrap="square" rtlCol="0">
            <a:spAutoFit/>
          </a:bodyPr>
          <a:lstStyle/>
          <a:p>
            <a:r>
              <a:rPr lang="en-GB" sz="1000" dirty="0" smtClean="0">
                <a:solidFill>
                  <a:srgbClr val="878688"/>
                </a:solidFill>
              </a:rPr>
              <a:t>KING SAUD UNIVERSITY</a:t>
            </a:r>
            <a:endParaRPr lang="en-GB" sz="1000" dirty="0">
              <a:solidFill>
                <a:srgbClr val="878688"/>
              </a:solidFill>
            </a:endParaRPr>
          </a:p>
        </p:txBody>
      </p:sp>
      <p:grpSp>
        <p:nvGrpSpPr>
          <p:cNvPr id="37" name="Group 36"/>
          <p:cNvGrpSpPr/>
          <p:nvPr userDrawn="1"/>
        </p:nvGrpSpPr>
        <p:grpSpPr>
          <a:xfrm>
            <a:off x="4051726" y="3999610"/>
            <a:ext cx="2714172" cy="293272"/>
            <a:chOff x="4371080" y="3834537"/>
            <a:chExt cx="2714172" cy="293272"/>
          </a:xfrm>
        </p:grpSpPr>
        <p:cxnSp>
          <p:nvCxnSpPr>
            <p:cNvPr id="38" name="Straight Connector 37"/>
            <p:cNvCxnSpPr/>
            <p:nvPr/>
          </p:nvCxnSpPr>
          <p:spPr>
            <a:xfrm>
              <a:off x="4371080" y="3834537"/>
              <a:ext cx="294810" cy="29327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664606" y="4127808"/>
              <a:ext cx="2420646" cy="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a:stCxn id="98" idx="3"/>
            <a:endCxn id="84" idx="0"/>
          </p:cNvCxnSpPr>
          <p:nvPr userDrawn="1"/>
        </p:nvCxnSpPr>
        <p:spPr>
          <a:xfrm flipH="1">
            <a:off x="4473838" y="2365214"/>
            <a:ext cx="602184" cy="185869"/>
          </a:xfrm>
          <a:prstGeom prst="line">
            <a:avLst/>
          </a:prstGeom>
          <a:ln w="53975">
            <a:solidFill>
              <a:srgbClr val="599894"/>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2397641" y="1983814"/>
            <a:ext cx="258726" cy="408629"/>
          </a:xfrm>
          <a:prstGeom prst="line">
            <a:avLst/>
          </a:prstGeom>
          <a:ln w="53975">
            <a:solidFill>
              <a:srgbClr val="599894"/>
            </a:solidFill>
            <a:prstDash val="solid"/>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85730" y="4464071"/>
            <a:ext cx="526455" cy="2379415"/>
            <a:chOff x="85730" y="4464071"/>
            <a:chExt cx="526455" cy="2379415"/>
          </a:xfrm>
        </p:grpSpPr>
        <p:grpSp>
          <p:nvGrpSpPr>
            <p:cNvPr id="46" name="Group 45"/>
            <p:cNvGrpSpPr/>
            <p:nvPr userDrawn="1"/>
          </p:nvGrpSpPr>
          <p:grpSpPr>
            <a:xfrm rot="10800000">
              <a:off x="85730" y="4464071"/>
              <a:ext cx="526455" cy="1929421"/>
              <a:chOff x="6097232" y="6194384"/>
              <a:chExt cx="526455" cy="433673"/>
            </a:xfrm>
          </p:grpSpPr>
          <p:sp>
            <p:nvSpPr>
              <p:cNvPr id="47" name="L-Shape 46"/>
              <p:cNvSpPr/>
              <p:nvPr/>
            </p:nvSpPr>
            <p:spPr>
              <a:xfrm rot="16200000">
                <a:off x="6091422" y="6200194"/>
                <a:ext cx="385671" cy="374051"/>
              </a:xfrm>
              <a:prstGeom prst="corner">
                <a:avLst>
                  <a:gd name="adj1" fmla="val 18557"/>
                  <a:gd name="adj2" fmla="val 18056"/>
                </a:avLst>
              </a:prstGeom>
              <a:solidFill>
                <a:srgbClr val="599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L-Shape 47"/>
              <p:cNvSpPr/>
              <p:nvPr/>
            </p:nvSpPr>
            <p:spPr>
              <a:xfrm rot="16200000">
                <a:off x="6243826" y="6248196"/>
                <a:ext cx="385671" cy="374051"/>
              </a:xfrm>
              <a:prstGeom prst="corner">
                <a:avLst>
                  <a:gd name="adj1" fmla="val 18557"/>
                  <a:gd name="adj2" fmla="val 18056"/>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9" name="Straight Connector 48"/>
            <p:cNvCxnSpPr/>
            <p:nvPr userDrawn="1"/>
          </p:nvCxnSpPr>
          <p:spPr>
            <a:xfrm>
              <a:off x="271780" y="6378978"/>
              <a:ext cx="0" cy="464508"/>
            </a:xfrm>
            <a:prstGeom prst="line">
              <a:avLst/>
            </a:prstGeom>
            <a:ln w="66675">
              <a:solidFill>
                <a:srgbClr val="599894"/>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H="1">
              <a:off x="120412" y="6133472"/>
              <a:ext cx="0" cy="696762"/>
            </a:xfrm>
            <a:prstGeom prst="line">
              <a:avLst/>
            </a:prstGeom>
            <a:ln w="66675">
              <a:solidFill>
                <a:srgbClr val="253F4E"/>
              </a:solidFill>
              <a:prstDash val="sysDot"/>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userDrawn="1"/>
        </p:nvGrpSpPr>
        <p:grpSpPr>
          <a:xfrm>
            <a:off x="8048006" y="-31898"/>
            <a:ext cx="4311518" cy="6318401"/>
            <a:chOff x="8069271" y="2337"/>
            <a:chExt cx="4311518" cy="6318401"/>
          </a:xfrm>
        </p:grpSpPr>
        <p:pic>
          <p:nvPicPr>
            <p:cNvPr id="52" name="Picture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3638" y="52503"/>
              <a:ext cx="459126" cy="459126"/>
            </a:xfrm>
            <a:prstGeom prst="rect">
              <a:avLst/>
            </a:prstGeom>
          </p:spPr>
        </p:pic>
        <p:grpSp>
          <p:nvGrpSpPr>
            <p:cNvPr id="53" name="Group 52"/>
            <p:cNvGrpSpPr/>
            <p:nvPr/>
          </p:nvGrpSpPr>
          <p:grpSpPr>
            <a:xfrm>
              <a:off x="8069271" y="2337"/>
              <a:ext cx="4311518" cy="6318401"/>
              <a:chOff x="8069271" y="2337"/>
              <a:chExt cx="4311518" cy="6318401"/>
            </a:xfrm>
          </p:grpSpPr>
          <p:grpSp>
            <p:nvGrpSpPr>
              <p:cNvPr id="54" name="Group 53"/>
              <p:cNvGrpSpPr/>
              <p:nvPr/>
            </p:nvGrpSpPr>
            <p:grpSpPr>
              <a:xfrm>
                <a:off x="8069271" y="2337"/>
                <a:ext cx="4311518" cy="6318401"/>
                <a:chOff x="8069271" y="2337"/>
                <a:chExt cx="4311518" cy="6318401"/>
              </a:xfrm>
            </p:grpSpPr>
            <p:grpSp>
              <p:nvGrpSpPr>
                <p:cNvPr id="57" name="Group 56"/>
                <p:cNvGrpSpPr/>
                <p:nvPr/>
              </p:nvGrpSpPr>
              <p:grpSpPr>
                <a:xfrm>
                  <a:off x="8131109" y="2337"/>
                  <a:ext cx="4249680" cy="6318401"/>
                  <a:chOff x="8142398" y="-8952"/>
                  <a:chExt cx="4249680" cy="6318401"/>
                </a:xfrm>
              </p:grpSpPr>
              <p:grpSp>
                <p:nvGrpSpPr>
                  <p:cNvPr id="60" name="Group 59"/>
                  <p:cNvGrpSpPr/>
                  <p:nvPr/>
                </p:nvGrpSpPr>
                <p:grpSpPr>
                  <a:xfrm>
                    <a:off x="8142398" y="-8952"/>
                    <a:ext cx="4249680" cy="6318401"/>
                    <a:chOff x="8142398" y="-29455"/>
                    <a:chExt cx="4249680" cy="6318401"/>
                  </a:xfrm>
                </p:grpSpPr>
                <p:grpSp>
                  <p:nvGrpSpPr>
                    <p:cNvPr id="62" name="Group 61"/>
                    <p:cNvGrpSpPr/>
                    <p:nvPr/>
                  </p:nvGrpSpPr>
                  <p:grpSpPr>
                    <a:xfrm>
                      <a:off x="8142398" y="-10221"/>
                      <a:ext cx="4249680" cy="6299167"/>
                      <a:chOff x="8143098" y="-18130"/>
                      <a:chExt cx="4249680" cy="6299167"/>
                    </a:xfrm>
                  </p:grpSpPr>
                  <p:grpSp>
                    <p:nvGrpSpPr>
                      <p:cNvPr id="64" name="Group 63"/>
                      <p:cNvGrpSpPr/>
                      <p:nvPr/>
                    </p:nvGrpSpPr>
                    <p:grpSpPr>
                      <a:xfrm>
                        <a:off x="8143098" y="-18130"/>
                        <a:ext cx="4249680" cy="6299167"/>
                        <a:chOff x="8143098" y="-18130"/>
                        <a:chExt cx="4249680" cy="6299167"/>
                      </a:xfrm>
                    </p:grpSpPr>
                    <p:grpSp>
                      <p:nvGrpSpPr>
                        <p:cNvPr id="69" name="Group 68"/>
                        <p:cNvGrpSpPr/>
                        <p:nvPr/>
                      </p:nvGrpSpPr>
                      <p:grpSpPr>
                        <a:xfrm>
                          <a:off x="8143098" y="-18130"/>
                          <a:ext cx="3912247" cy="6299167"/>
                          <a:chOff x="7761268" y="49795"/>
                          <a:chExt cx="3912247" cy="6299167"/>
                        </a:xfrm>
                      </p:grpSpPr>
                      <p:pic>
                        <p:nvPicPr>
                          <p:cNvPr id="70" name="Picture 6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5104" y="2407623"/>
                            <a:ext cx="496570" cy="496570"/>
                          </a:xfrm>
                          <a:prstGeom prst="rect">
                            <a:avLst/>
                          </a:prstGeom>
                        </p:spPr>
                      </p:pic>
                      <p:grpSp>
                        <p:nvGrpSpPr>
                          <p:cNvPr id="71" name="Group 70"/>
                          <p:cNvGrpSpPr/>
                          <p:nvPr/>
                        </p:nvGrpSpPr>
                        <p:grpSpPr>
                          <a:xfrm>
                            <a:off x="7761268" y="49795"/>
                            <a:ext cx="3912247" cy="6299167"/>
                            <a:chOff x="7761268" y="27493"/>
                            <a:chExt cx="3912247" cy="6299167"/>
                          </a:xfrm>
                        </p:grpSpPr>
                        <p:pic>
                          <p:nvPicPr>
                            <p:cNvPr id="72" name="Picture 7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66959" y="763928"/>
                              <a:ext cx="496570" cy="496570"/>
                            </a:xfrm>
                            <a:prstGeom prst="rect">
                              <a:avLst/>
                            </a:prstGeom>
                          </p:spPr>
                        </p:pic>
                        <p:grpSp>
                          <p:nvGrpSpPr>
                            <p:cNvPr id="73" name="Group 72"/>
                            <p:cNvGrpSpPr/>
                            <p:nvPr/>
                          </p:nvGrpSpPr>
                          <p:grpSpPr>
                            <a:xfrm>
                              <a:off x="7761268" y="27493"/>
                              <a:ext cx="3912247" cy="6299167"/>
                              <a:chOff x="7761268" y="27493"/>
                              <a:chExt cx="3912247" cy="6299167"/>
                            </a:xfrm>
                          </p:grpSpPr>
                          <p:pic>
                            <p:nvPicPr>
                              <p:cNvPr id="74" name="Picture 7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9648" y="3520645"/>
                                <a:ext cx="2806015" cy="2806015"/>
                              </a:xfrm>
                              <a:prstGeom prst="rect">
                                <a:avLst/>
                              </a:prstGeom>
                            </p:spPr>
                          </p:pic>
                          <p:pic>
                            <p:nvPicPr>
                              <p:cNvPr id="75" name="Picture 7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550188">
                                <a:off x="10239042" y="2905861"/>
                                <a:ext cx="478165" cy="478165"/>
                              </a:xfrm>
                              <a:prstGeom prst="rect">
                                <a:avLst/>
                              </a:prstGeom>
                              <a:noFill/>
                            </p:spPr>
                          </p:pic>
                          <p:pic>
                            <p:nvPicPr>
                              <p:cNvPr id="76" name="Picture 7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36227" y="841391"/>
                                <a:ext cx="496570" cy="496570"/>
                              </a:xfrm>
                              <a:prstGeom prst="rect">
                                <a:avLst/>
                              </a:prstGeom>
                            </p:spPr>
                          </p:pic>
                          <p:pic>
                            <p:nvPicPr>
                              <p:cNvPr id="77" name="Picture 7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61268" y="861600"/>
                                <a:ext cx="496570" cy="496570"/>
                              </a:xfrm>
                              <a:prstGeom prst="rect">
                                <a:avLst/>
                              </a:prstGeom>
                            </p:spPr>
                          </p:pic>
                          <p:pic>
                            <p:nvPicPr>
                              <p:cNvPr id="78" name="Picture 7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46144" y="2081313"/>
                                <a:ext cx="496570" cy="496570"/>
                              </a:xfrm>
                              <a:prstGeom prst="rect">
                                <a:avLst/>
                              </a:prstGeom>
                            </p:spPr>
                          </p:pic>
                          <p:pic>
                            <p:nvPicPr>
                              <p:cNvPr id="79" name="Picture 7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28351" y="936827"/>
                                <a:ext cx="496570" cy="496570"/>
                              </a:xfrm>
                              <a:prstGeom prst="rect">
                                <a:avLst/>
                              </a:prstGeom>
                            </p:spPr>
                          </p:pic>
                          <p:pic>
                            <p:nvPicPr>
                              <p:cNvPr id="80" name="Picture 7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522652" y="2020266"/>
                                <a:ext cx="496570" cy="496570"/>
                              </a:xfrm>
                              <a:prstGeom prst="rect">
                                <a:avLst/>
                              </a:prstGeom>
                            </p:spPr>
                          </p:pic>
                          <p:pic>
                            <p:nvPicPr>
                              <p:cNvPr id="81" name="Picture 8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657753" y="2594926"/>
                                <a:ext cx="369281" cy="369281"/>
                              </a:xfrm>
                              <a:prstGeom prst="rect">
                                <a:avLst/>
                              </a:prstGeom>
                            </p:spPr>
                          </p:pic>
                          <p:pic>
                            <p:nvPicPr>
                              <p:cNvPr id="82" name="Picture 8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907946" y="1391157"/>
                                <a:ext cx="496570" cy="496570"/>
                              </a:xfrm>
                              <a:prstGeom prst="rect">
                                <a:avLst/>
                              </a:prstGeom>
                            </p:spPr>
                          </p:pic>
                          <p:pic>
                            <p:nvPicPr>
                              <p:cNvPr id="83" name="Picture 8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662688" y="1126271"/>
                                <a:ext cx="496570" cy="496570"/>
                              </a:xfrm>
                              <a:prstGeom prst="rect">
                                <a:avLst/>
                              </a:prstGeom>
                            </p:spPr>
                          </p:pic>
                          <p:pic>
                            <p:nvPicPr>
                              <p:cNvPr id="84" name="Picture 8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169561" y="27493"/>
                                <a:ext cx="496570" cy="496570"/>
                              </a:xfrm>
                              <a:prstGeom prst="rect">
                                <a:avLst/>
                              </a:prstGeom>
                            </p:spPr>
                          </p:pic>
                          <p:pic>
                            <p:nvPicPr>
                              <p:cNvPr id="85" name="Picture 8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14242421">
                                <a:off x="10757614" y="1854091"/>
                                <a:ext cx="496570" cy="496570"/>
                              </a:xfrm>
                              <a:prstGeom prst="rect">
                                <a:avLst/>
                              </a:prstGeom>
                            </p:spPr>
                          </p:pic>
                          <p:pic>
                            <p:nvPicPr>
                              <p:cNvPr id="86" name="Picture 8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111539" y="2933512"/>
                                <a:ext cx="496570" cy="496570"/>
                              </a:xfrm>
                              <a:prstGeom prst="rect">
                                <a:avLst/>
                              </a:prstGeom>
                            </p:spPr>
                          </p:pic>
                          <p:pic>
                            <p:nvPicPr>
                              <p:cNvPr id="87" name="Picture 8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153852" y="1440463"/>
                                <a:ext cx="496570" cy="496570"/>
                              </a:xfrm>
                              <a:prstGeom prst="rect">
                                <a:avLst/>
                              </a:prstGeom>
                            </p:spPr>
                          </p:pic>
                          <p:pic>
                            <p:nvPicPr>
                              <p:cNvPr id="88" name="Picture 8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208534" y="1383923"/>
                                <a:ext cx="496570" cy="496570"/>
                              </a:xfrm>
                              <a:prstGeom prst="rect">
                                <a:avLst/>
                              </a:prstGeom>
                            </p:spPr>
                          </p:pic>
                          <p:pic>
                            <p:nvPicPr>
                              <p:cNvPr id="89" name="Picture 88"/>
                              <p:cNvPicPr>
                                <a:picLocks noChangeAspect="1"/>
                              </p:cNvPicPr>
                              <p:nvPr/>
                            </p:nvPicPr>
                            <p:blipFill>
                              <a:blip r:embed="rId22">
                                <a:duotone>
                                  <a:prstClr val="black"/>
                                  <a:srgbClr val="4C8180">
                                    <a:tint val="45000"/>
                                    <a:satMod val="400000"/>
                                  </a:srgbClr>
                                </a:duotone>
                                <a:extLst>
                                  <a:ext uri="{BEBA8EAE-BF5A-486C-A8C5-ECC9F3942E4B}">
                                    <a14:imgProps xmlns:a14="http://schemas.microsoft.com/office/drawing/2010/main">
                                      <a14:imgLayer r:embed="rId23">
                                        <a14:imgEffect>
                                          <a14:colorTemperature colorTemp="53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239215" y="710225"/>
                                <a:ext cx="608887" cy="608887"/>
                              </a:xfrm>
                              <a:prstGeom prst="rect">
                                <a:avLst/>
                              </a:prstGeom>
                            </p:spPr>
                          </p:pic>
                          <p:pic>
                            <p:nvPicPr>
                              <p:cNvPr id="90" name="Picture 89"/>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580265" y="265000"/>
                                <a:ext cx="496570" cy="496570"/>
                              </a:xfrm>
                              <a:prstGeom prst="rect">
                                <a:avLst/>
                              </a:prstGeom>
                            </p:spPr>
                          </p:pic>
                          <p:pic>
                            <p:nvPicPr>
                              <p:cNvPr id="91" name="Picture 90"/>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8809373" y="2330168"/>
                                <a:ext cx="551180" cy="551180"/>
                              </a:xfrm>
                              <a:prstGeom prst="rect">
                                <a:avLst/>
                              </a:prstGeom>
                            </p:spPr>
                          </p:pic>
                          <p:sp>
                            <p:nvSpPr>
                              <p:cNvPr id="92" name="TextBox 91"/>
                              <p:cNvSpPr txBox="1"/>
                              <p:nvPr/>
                            </p:nvSpPr>
                            <p:spPr>
                              <a:xfrm>
                                <a:off x="9537170" y="4595593"/>
                                <a:ext cx="1257300" cy="276999"/>
                              </a:xfrm>
                              <a:prstGeom prst="rect">
                                <a:avLst/>
                              </a:prstGeom>
                              <a:noFill/>
                            </p:spPr>
                            <p:txBody>
                              <a:bodyPr wrap="square" rtlCol="0">
                                <a:spAutoFit/>
                              </a:bodyPr>
                              <a:lstStyle/>
                              <a:p>
                                <a:r>
                                  <a:rPr lang="en-US" sz="1200" dirty="0" smtClean="0">
                                    <a:solidFill>
                                      <a:srgbClr val="F8F0E7"/>
                                    </a:solidFill>
                                    <a:latin typeface="Comic Sans MS" charset="0"/>
                                    <a:ea typeface="Comic Sans MS" charset="0"/>
                                    <a:cs typeface="Comic Sans MS" charset="0"/>
                                  </a:rPr>
                                  <a:t>SiCl</a:t>
                                </a:r>
                                <a:r>
                                  <a:rPr lang="en-US" sz="1200" baseline="-25000" dirty="0" smtClean="0">
                                    <a:solidFill>
                                      <a:srgbClr val="F8F0E7"/>
                                    </a:solidFill>
                                    <a:latin typeface="Comic Sans MS" charset="0"/>
                                    <a:ea typeface="Comic Sans MS" charset="0"/>
                                    <a:cs typeface="Comic Sans MS" charset="0"/>
                                  </a:rPr>
                                  <a:t>4</a:t>
                                </a:r>
                                <a:endParaRPr lang="en-US" sz="1200" baseline="-25000" dirty="0">
                                  <a:solidFill>
                                    <a:srgbClr val="F8F0E7"/>
                                  </a:solidFill>
                                  <a:latin typeface="Comic Sans MS" charset="0"/>
                                  <a:ea typeface="Comic Sans MS" charset="0"/>
                                  <a:cs typeface="Comic Sans MS" charset="0"/>
                                </a:endParaRPr>
                              </a:p>
                            </p:txBody>
                          </p:sp>
                          <p:sp>
                            <p:nvSpPr>
                              <p:cNvPr id="93" name="TextBox 92"/>
                              <p:cNvSpPr txBox="1"/>
                              <p:nvPr/>
                            </p:nvSpPr>
                            <p:spPr>
                              <a:xfrm>
                                <a:off x="9523940" y="4369513"/>
                                <a:ext cx="1257300" cy="276999"/>
                              </a:xfrm>
                              <a:prstGeom prst="rect">
                                <a:avLst/>
                              </a:prstGeom>
                              <a:noFill/>
                            </p:spPr>
                            <p:txBody>
                              <a:bodyPr wrap="square" rtlCol="0">
                                <a:spAutoFit/>
                              </a:bodyPr>
                              <a:lstStyle/>
                              <a:p>
                                <a:r>
                                  <a:rPr lang="en-US" sz="1200" dirty="0" smtClean="0">
                                    <a:solidFill>
                                      <a:srgbClr val="F8F0E7"/>
                                    </a:solidFill>
                                    <a:latin typeface="Comic Sans MS" charset="0"/>
                                    <a:ea typeface="Comic Sans MS" charset="0"/>
                                    <a:cs typeface="Comic Sans MS" charset="0"/>
                                  </a:rPr>
                                  <a:t>CuCl</a:t>
                                </a:r>
                                <a:r>
                                  <a:rPr lang="en-US" sz="1200" baseline="-25000" dirty="0">
                                    <a:solidFill>
                                      <a:srgbClr val="F8F0E7"/>
                                    </a:solidFill>
                                    <a:latin typeface="Comic Sans MS" charset="0"/>
                                    <a:ea typeface="Comic Sans MS" charset="0"/>
                                    <a:cs typeface="Comic Sans MS" charset="0"/>
                                  </a:rPr>
                                  <a:t>2</a:t>
                                </a:r>
                              </a:p>
                            </p:txBody>
                          </p:sp>
                          <p:sp>
                            <p:nvSpPr>
                              <p:cNvPr id="94" name="TextBox 93"/>
                              <p:cNvSpPr txBox="1"/>
                              <p:nvPr/>
                            </p:nvSpPr>
                            <p:spPr>
                              <a:xfrm>
                                <a:off x="9555862" y="4161224"/>
                                <a:ext cx="1257300" cy="276999"/>
                              </a:xfrm>
                              <a:prstGeom prst="rect">
                                <a:avLst/>
                              </a:prstGeom>
                              <a:noFill/>
                            </p:spPr>
                            <p:txBody>
                              <a:bodyPr wrap="square" rtlCol="0">
                                <a:spAutoFit/>
                              </a:bodyPr>
                              <a:lstStyle/>
                              <a:p>
                                <a:r>
                                  <a:rPr lang="en-US" sz="1200" smtClean="0">
                                    <a:solidFill>
                                      <a:srgbClr val="F8F0E7"/>
                                    </a:solidFill>
                                    <a:latin typeface="Comic Sans MS" charset="0"/>
                                    <a:ea typeface="Comic Sans MS" charset="0"/>
                                    <a:cs typeface="Comic Sans MS" charset="0"/>
                                  </a:rPr>
                                  <a:t>CCl</a:t>
                                </a:r>
                                <a:r>
                                  <a:rPr lang="en-US" sz="1200" baseline="-25000" smtClean="0">
                                    <a:solidFill>
                                      <a:srgbClr val="F8F0E7"/>
                                    </a:solidFill>
                                    <a:latin typeface="Comic Sans MS" charset="0"/>
                                    <a:ea typeface="Comic Sans MS" charset="0"/>
                                    <a:cs typeface="Comic Sans MS" charset="0"/>
                                  </a:rPr>
                                  <a:t>4</a:t>
                                </a:r>
                                <a:endParaRPr lang="en-US" sz="1200" baseline="-25000" dirty="0">
                                  <a:solidFill>
                                    <a:srgbClr val="F8F0E7"/>
                                  </a:solidFill>
                                  <a:latin typeface="Comic Sans MS" charset="0"/>
                                  <a:ea typeface="Comic Sans MS" charset="0"/>
                                  <a:cs typeface="Comic Sans MS" charset="0"/>
                                </a:endParaRPr>
                              </a:p>
                            </p:txBody>
                          </p:sp>
                          <p:sp>
                            <p:nvSpPr>
                              <p:cNvPr id="95" name="TextBox 94"/>
                              <p:cNvSpPr txBox="1"/>
                              <p:nvPr/>
                            </p:nvSpPr>
                            <p:spPr>
                              <a:xfrm>
                                <a:off x="9490341" y="3969829"/>
                                <a:ext cx="1257300" cy="276999"/>
                              </a:xfrm>
                              <a:prstGeom prst="rect">
                                <a:avLst/>
                              </a:prstGeom>
                              <a:noFill/>
                            </p:spPr>
                            <p:txBody>
                              <a:bodyPr wrap="square" rtlCol="0">
                                <a:spAutoFit/>
                              </a:bodyPr>
                              <a:lstStyle/>
                              <a:p>
                                <a:r>
                                  <a:rPr lang="en-US" sz="1200" smtClean="0">
                                    <a:solidFill>
                                      <a:srgbClr val="F8F0E7"/>
                                    </a:solidFill>
                                    <a:latin typeface="Comic Sans MS" charset="0"/>
                                    <a:ea typeface="Comic Sans MS" charset="0"/>
                                    <a:cs typeface="Comic Sans MS" charset="0"/>
                                  </a:rPr>
                                  <a:t>HCN</a:t>
                                </a:r>
                                <a:endParaRPr lang="en-US" sz="1200" baseline="-25000" dirty="0">
                                  <a:solidFill>
                                    <a:srgbClr val="F8F0E7"/>
                                  </a:solidFill>
                                  <a:latin typeface="Comic Sans MS" charset="0"/>
                                  <a:ea typeface="Comic Sans MS" charset="0"/>
                                  <a:cs typeface="Comic Sans MS" charset="0"/>
                                </a:endParaRPr>
                              </a:p>
                            </p:txBody>
                          </p:sp>
                          <p:sp>
                            <p:nvSpPr>
                              <p:cNvPr id="97" name="TextBox 96"/>
                              <p:cNvSpPr txBox="1"/>
                              <p:nvPr/>
                            </p:nvSpPr>
                            <p:spPr>
                              <a:xfrm>
                                <a:off x="8776802" y="2765723"/>
                                <a:ext cx="1257300"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MgCl</a:t>
                                </a:r>
                                <a:r>
                                  <a:rPr lang="en-US" sz="1200" baseline="-25000" dirty="0" smtClean="0">
                                    <a:solidFill>
                                      <a:srgbClr val="599894"/>
                                    </a:solidFill>
                                    <a:latin typeface="Comic Sans MS" charset="0"/>
                                    <a:ea typeface="Comic Sans MS" charset="0"/>
                                    <a:cs typeface="Comic Sans MS" charset="0"/>
                                  </a:rPr>
                                  <a:t>2</a:t>
                                </a:r>
                                <a:endParaRPr lang="en-US" sz="1200" baseline="-25000" dirty="0">
                                  <a:solidFill>
                                    <a:srgbClr val="599894"/>
                                  </a:solidFill>
                                  <a:latin typeface="Comic Sans MS" charset="0"/>
                                  <a:ea typeface="Comic Sans MS" charset="0"/>
                                  <a:cs typeface="Comic Sans MS" charset="0"/>
                                </a:endParaRPr>
                              </a:p>
                            </p:txBody>
                          </p:sp>
                          <p:sp>
                            <p:nvSpPr>
                              <p:cNvPr id="98" name="TextBox 97"/>
                              <p:cNvSpPr txBox="1"/>
                              <p:nvPr/>
                            </p:nvSpPr>
                            <p:spPr>
                              <a:xfrm>
                                <a:off x="8535354" y="1753559"/>
                                <a:ext cx="1257300" cy="307777"/>
                              </a:xfrm>
                              <a:prstGeom prst="rect">
                                <a:avLst/>
                              </a:prstGeom>
                              <a:noFill/>
                            </p:spPr>
                            <p:txBody>
                              <a:bodyPr wrap="square" rtlCol="0">
                                <a:spAutoFit/>
                              </a:bodyPr>
                              <a:lstStyle/>
                              <a:p>
                                <a:r>
                                  <a:rPr lang="en-US" sz="1400" dirty="0" smtClean="0">
                                    <a:solidFill>
                                      <a:srgbClr val="599894"/>
                                    </a:solidFill>
                                    <a:latin typeface="Comic Sans MS" charset="0"/>
                                    <a:ea typeface="Comic Sans MS" charset="0"/>
                                    <a:cs typeface="Comic Sans MS" charset="0"/>
                                  </a:rPr>
                                  <a:t>KMnO</a:t>
                                </a:r>
                                <a:r>
                                  <a:rPr lang="en-US" sz="1400" baseline="-25000" dirty="0" smtClean="0">
                                    <a:solidFill>
                                      <a:srgbClr val="599894"/>
                                    </a:solidFill>
                                    <a:latin typeface="Comic Sans MS" charset="0"/>
                                    <a:ea typeface="Comic Sans MS" charset="0"/>
                                    <a:cs typeface="Comic Sans MS" charset="0"/>
                                  </a:rPr>
                                  <a:t>4</a:t>
                                </a:r>
                                <a:endParaRPr lang="en-US" sz="1400" baseline="-25000" dirty="0">
                                  <a:solidFill>
                                    <a:srgbClr val="599894"/>
                                  </a:solidFill>
                                  <a:latin typeface="Comic Sans MS" charset="0"/>
                                  <a:ea typeface="Comic Sans MS" charset="0"/>
                                  <a:cs typeface="Comic Sans MS" charset="0"/>
                                </a:endParaRPr>
                              </a:p>
                            </p:txBody>
                          </p:sp>
                          <p:sp>
                            <p:nvSpPr>
                              <p:cNvPr id="99" name="TextBox 98"/>
                              <p:cNvSpPr txBox="1"/>
                              <p:nvPr/>
                            </p:nvSpPr>
                            <p:spPr>
                              <a:xfrm>
                                <a:off x="9606800" y="3290926"/>
                                <a:ext cx="1257300"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H</a:t>
                                </a:r>
                                <a:r>
                                  <a:rPr lang="en-US" sz="1200" baseline="-25000" dirty="0" smtClean="0">
                                    <a:solidFill>
                                      <a:srgbClr val="599894"/>
                                    </a:solidFill>
                                    <a:latin typeface="Comic Sans MS" charset="0"/>
                                    <a:ea typeface="Comic Sans MS" charset="0"/>
                                    <a:cs typeface="Comic Sans MS" charset="0"/>
                                  </a:rPr>
                                  <a:t>2</a:t>
                                </a:r>
                                <a:r>
                                  <a:rPr lang="en-US" sz="1200" dirty="0" smtClean="0">
                                    <a:solidFill>
                                      <a:srgbClr val="599894"/>
                                    </a:solidFill>
                                    <a:latin typeface="Comic Sans MS" charset="0"/>
                                    <a:ea typeface="Comic Sans MS" charset="0"/>
                                    <a:cs typeface="Comic Sans MS" charset="0"/>
                                  </a:rPr>
                                  <a:t>O</a:t>
                                </a:r>
                                <a:endParaRPr lang="en-US" sz="1200" baseline="-25000" dirty="0">
                                  <a:solidFill>
                                    <a:srgbClr val="599894"/>
                                  </a:solidFill>
                                  <a:latin typeface="Comic Sans MS" charset="0"/>
                                  <a:ea typeface="Comic Sans MS" charset="0"/>
                                  <a:cs typeface="Comic Sans MS" charset="0"/>
                                </a:endParaRPr>
                              </a:p>
                            </p:txBody>
                          </p:sp>
                          <p:sp>
                            <p:nvSpPr>
                              <p:cNvPr id="100" name="TextBox 99"/>
                              <p:cNvSpPr txBox="1"/>
                              <p:nvPr/>
                            </p:nvSpPr>
                            <p:spPr>
                              <a:xfrm>
                                <a:off x="8317051" y="463583"/>
                                <a:ext cx="735433"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H</a:t>
                                </a:r>
                                <a:r>
                                  <a:rPr lang="en-US" sz="1200" baseline="-25000" dirty="0" smtClean="0">
                                    <a:solidFill>
                                      <a:srgbClr val="599894"/>
                                    </a:solidFill>
                                    <a:latin typeface="Comic Sans MS" charset="0"/>
                                    <a:ea typeface="Comic Sans MS" charset="0"/>
                                    <a:cs typeface="Comic Sans MS" charset="0"/>
                                  </a:rPr>
                                  <a:t>2</a:t>
                                </a:r>
                                <a:r>
                                  <a:rPr lang="en-US" sz="1200" dirty="0" smtClean="0">
                                    <a:solidFill>
                                      <a:srgbClr val="599894"/>
                                    </a:solidFill>
                                    <a:latin typeface="Comic Sans MS" charset="0"/>
                                    <a:ea typeface="Comic Sans MS" charset="0"/>
                                    <a:cs typeface="Comic Sans MS" charset="0"/>
                                  </a:rPr>
                                  <a:t>O</a:t>
                                </a:r>
                                <a:r>
                                  <a:rPr lang="en-US" sz="1200" baseline="-25000" dirty="0" smtClean="0">
                                    <a:solidFill>
                                      <a:srgbClr val="599894"/>
                                    </a:solidFill>
                                    <a:latin typeface="Comic Sans MS" charset="0"/>
                                    <a:ea typeface="Comic Sans MS" charset="0"/>
                                    <a:cs typeface="Comic Sans MS" charset="0"/>
                                  </a:rPr>
                                  <a:t>2</a:t>
                                </a:r>
                                <a:endParaRPr lang="en-US" sz="1200" baseline="-25000" dirty="0">
                                  <a:solidFill>
                                    <a:srgbClr val="599894"/>
                                  </a:solidFill>
                                  <a:latin typeface="Comic Sans MS" charset="0"/>
                                  <a:ea typeface="Comic Sans MS" charset="0"/>
                                  <a:cs typeface="Comic Sans MS" charset="0"/>
                                </a:endParaRPr>
                              </a:p>
                            </p:txBody>
                          </p:sp>
                          <p:sp>
                            <p:nvSpPr>
                              <p:cNvPr id="101" name="TextBox 100"/>
                              <p:cNvSpPr txBox="1"/>
                              <p:nvPr/>
                            </p:nvSpPr>
                            <p:spPr>
                              <a:xfrm>
                                <a:off x="9281621" y="734492"/>
                                <a:ext cx="703868"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KClO</a:t>
                                </a:r>
                                <a:r>
                                  <a:rPr lang="en-US" sz="1200" baseline="-25000" dirty="0" smtClean="0">
                                    <a:solidFill>
                                      <a:srgbClr val="599894"/>
                                    </a:solidFill>
                                    <a:latin typeface="Comic Sans MS" charset="0"/>
                                    <a:ea typeface="Comic Sans MS" charset="0"/>
                                    <a:cs typeface="Comic Sans MS" charset="0"/>
                                  </a:rPr>
                                  <a:t>3</a:t>
                                </a:r>
                                <a:endParaRPr lang="en-US" sz="1200" baseline="-25000" dirty="0">
                                  <a:solidFill>
                                    <a:srgbClr val="599894"/>
                                  </a:solidFill>
                                  <a:latin typeface="Comic Sans MS" charset="0"/>
                                  <a:ea typeface="Comic Sans MS" charset="0"/>
                                  <a:cs typeface="Comic Sans MS" charset="0"/>
                                </a:endParaRPr>
                              </a:p>
                            </p:txBody>
                          </p:sp>
                          <p:sp>
                            <p:nvSpPr>
                              <p:cNvPr id="102" name="TextBox 101"/>
                              <p:cNvSpPr txBox="1"/>
                              <p:nvPr/>
                            </p:nvSpPr>
                            <p:spPr>
                              <a:xfrm>
                                <a:off x="9334844" y="2503232"/>
                                <a:ext cx="1257300"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Co</a:t>
                                </a:r>
                                <a:r>
                                  <a:rPr lang="en-US" sz="1200" baseline="-25000" dirty="0" smtClean="0">
                                    <a:solidFill>
                                      <a:srgbClr val="599894"/>
                                    </a:solidFill>
                                    <a:latin typeface="Comic Sans MS" charset="0"/>
                                    <a:ea typeface="Comic Sans MS" charset="0"/>
                                    <a:cs typeface="Comic Sans MS" charset="0"/>
                                  </a:rPr>
                                  <a:t>2</a:t>
                                </a:r>
                                <a:endParaRPr lang="en-US" sz="1200" baseline="-25000" dirty="0">
                                  <a:solidFill>
                                    <a:srgbClr val="599894"/>
                                  </a:solidFill>
                                  <a:latin typeface="Comic Sans MS" charset="0"/>
                                  <a:ea typeface="Comic Sans MS" charset="0"/>
                                  <a:cs typeface="Comic Sans MS" charset="0"/>
                                </a:endParaRPr>
                              </a:p>
                            </p:txBody>
                          </p:sp>
                          <p:sp>
                            <p:nvSpPr>
                              <p:cNvPr id="103" name="TextBox 102"/>
                              <p:cNvSpPr txBox="1"/>
                              <p:nvPr/>
                            </p:nvSpPr>
                            <p:spPr>
                              <a:xfrm>
                                <a:off x="10068670" y="501327"/>
                                <a:ext cx="629985"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Cl</a:t>
                                </a:r>
                                <a:r>
                                  <a:rPr lang="en-US" sz="1200" baseline="-25000" dirty="0" smtClean="0">
                                    <a:solidFill>
                                      <a:srgbClr val="599894"/>
                                    </a:solidFill>
                                    <a:latin typeface="Comic Sans MS" charset="0"/>
                                    <a:ea typeface="Comic Sans MS" charset="0"/>
                                    <a:cs typeface="Comic Sans MS" charset="0"/>
                                  </a:rPr>
                                  <a:t>2</a:t>
                                </a:r>
                                <a:r>
                                  <a:rPr lang="en-US" sz="1200" dirty="0" smtClean="0">
                                    <a:solidFill>
                                      <a:srgbClr val="599894"/>
                                    </a:solidFill>
                                    <a:latin typeface="Comic Sans MS" charset="0"/>
                                    <a:ea typeface="Comic Sans MS" charset="0"/>
                                    <a:cs typeface="Comic Sans MS" charset="0"/>
                                  </a:rPr>
                                  <a:t>O</a:t>
                                </a:r>
                                <a:r>
                                  <a:rPr lang="en-US" sz="1200" baseline="-25000" dirty="0" smtClean="0">
                                    <a:solidFill>
                                      <a:srgbClr val="599894"/>
                                    </a:solidFill>
                                    <a:latin typeface="Comic Sans MS" charset="0"/>
                                    <a:ea typeface="Comic Sans MS" charset="0"/>
                                    <a:cs typeface="Comic Sans MS" charset="0"/>
                                  </a:rPr>
                                  <a:t>7</a:t>
                                </a:r>
                                <a:endParaRPr lang="en-US" sz="1200" baseline="-25000" dirty="0">
                                  <a:solidFill>
                                    <a:srgbClr val="599894"/>
                                  </a:solidFill>
                                  <a:latin typeface="Comic Sans MS" charset="0"/>
                                  <a:ea typeface="Comic Sans MS" charset="0"/>
                                  <a:cs typeface="Comic Sans MS" charset="0"/>
                                </a:endParaRPr>
                              </a:p>
                            </p:txBody>
                          </p:sp>
                          <p:pic>
                            <p:nvPicPr>
                              <p:cNvPr id="104" name="Picture 103"/>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680230" y="2817732"/>
                                <a:ext cx="610518" cy="610518"/>
                              </a:xfrm>
                              <a:prstGeom prst="rect">
                                <a:avLst/>
                              </a:prstGeom>
                            </p:spPr>
                          </p:pic>
                          <p:pic>
                            <p:nvPicPr>
                              <p:cNvPr id="105" name="Picture 104"/>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421118" y="1164886"/>
                                <a:ext cx="1191517" cy="1191517"/>
                              </a:xfrm>
                              <a:prstGeom prst="rect">
                                <a:avLst/>
                              </a:prstGeom>
                            </p:spPr>
                          </p:pic>
                          <p:pic>
                            <p:nvPicPr>
                              <p:cNvPr id="106" name="Picture 105"/>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1085274" y="219164"/>
                                <a:ext cx="588241" cy="588241"/>
                              </a:xfrm>
                              <a:prstGeom prst="rect">
                                <a:avLst/>
                              </a:prstGeom>
                            </p:spPr>
                          </p:pic>
                          <p:pic>
                            <p:nvPicPr>
                              <p:cNvPr id="107" name="Picture 106"/>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0601346" y="322563"/>
                                <a:ext cx="491928" cy="491928"/>
                              </a:xfrm>
                              <a:prstGeom prst="rect">
                                <a:avLst/>
                              </a:prstGeom>
                            </p:spPr>
                          </p:pic>
                          <p:pic>
                            <p:nvPicPr>
                              <p:cNvPr id="108" name="Picture 107"/>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9159258" y="1904902"/>
                                <a:ext cx="588241" cy="588241"/>
                              </a:xfrm>
                              <a:prstGeom prst="rect">
                                <a:avLst/>
                              </a:prstGeom>
                            </p:spPr>
                          </p:pic>
                          <p:pic>
                            <p:nvPicPr>
                              <p:cNvPr id="109" name="Picture 108"/>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262399" y="1388751"/>
                                <a:ext cx="562794" cy="562794"/>
                              </a:xfrm>
                              <a:prstGeom prst="rect">
                                <a:avLst/>
                              </a:prstGeom>
                            </p:spPr>
                          </p:pic>
                          <p:pic>
                            <p:nvPicPr>
                              <p:cNvPr id="110" name="Picture 109"/>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843437" y="195050"/>
                                <a:ext cx="588241" cy="588241"/>
                              </a:xfrm>
                              <a:prstGeom prst="rect">
                                <a:avLst/>
                              </a:prstGeom>
                            </p:spPr>
                          </p:pic>
                        </p:grpSp>
                      </p:grpSp>
                    </p:grpSp>
                    <p:sp>
                      <p:nvSpPr>
                        <p:cNvPr id="67" name="TextBox 66"/>
                        <p:cNvSpPr txBox="1"/>
                        <p:nvPr/>
                      </p:nvSpPr>
                      <p:spPr>
                        <a:xfrm>
                          <a:off x="11135478" y="2288881"/>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COOH</a:t>
                          </a:r>
                          <a:endParaRPr lang="en-US" sz="1200" baseline="-25000" dirty="0">
                            <a:solidFill>
                              <a:srgbClr val="599894"/>
                            </a:solidFill>
                            <a:latin typeface="Comic Sans MS" charset="0"/>
                            <a:ea typeface="Comic Sans MS" charset="0"/>
                            <a:cs typeface="Comic Sans MS" charset="0"/>
                          </a:endParaRPr>
                        </a:p>
                      </p:txBody>
                    </p:sp>
                  </p:grpSp>
                  <p:sp>
                    <p:nvSpPr>
                      <p:cNvPr id="65" name="TextBox 64"/>
                      <p:cNvSpPr txBox="1"/>
                      <p:nvPr/>
                    </p:nvSpPr>
                    <p:spPr>
                      <a:xfrm>
                        <a:off x="11112491" y="4987"/>
                        <a:ext cx="1257300" cy="276999"/>
                      </a:xfrm>
                      <a:prstGeom prst="rect">
                        <a:avLst/>
                      </a:prstGeom>
                      <a:noFill/>
                    </p:spPr>
                    <p:txBody>
                      <a:bodyPr wrap="square" rtlCol="0">
                        <a:spAutoFit/>
                      </a:bodyPr>
                      <a:lstStyle/>
                      <a:p>
                        <a:r>
                          <a:rPr lang="en-US" sz="1200" smtClean="0">
                            <a:solidFill>
                              <a:srgbClr val="599894"/>
                            </a:solidFill>
                            <a:latin typeface="Comic Sans MS" charset="0"/>
                            <a:ea typeface="Comic Sans MS" charset="0"/>
                            <a:cs typeface="Comic Sans MS" charset="0"/>
                          </a:rPr>
                          <a:t>NH</a:t>
                        </a:r>
                        <a:r>
                          <a:rPr lang="en-US" sz="1200" baseline="-25000" smtClean="0">
                            <a:solidFill>
                              <a:srgbClr val="599894"/>
                            </a:solidFill>
                            <a:latin typeface="Comic Sans MS" charset="0"/>
                            <a:ea typeface="Comic Sans MS" charset="0"/>
                            <a:cs typeface="Comic Sans MS" charset="0"/>
                          </a:rPr>
                          <a:t>2</a:t>
                        </a:r>
                        <a:endParaRPr lang="en-US" sz="1200" baseline="-25000" dirty="0">
                          <a:solidFill>
                            <a:srgbClr val="599894"/>
                          </a:solidFill>
                          <a:latin typeface="Comic Sans MS" charset="0"/>
                          <a:ea typeface="Comic Sans MS" charset="0"/>
                          <a:cs typeface="Comic Sans MS" charset="0"/>
                        </a:endParaRPr>
                      </a:p>
                    </p:txBody>
                  </p:sp>
                </p:grpSp>
                <p:sp>
                  <p:nvSpPr>
                    <p:cNvPr id="63" name="TextBox 62"/>
                    <p:cNvSpPr txBox="1"/>
                    <p:nvPr/>
                  </p:nvSpPr>
                  <p:spPr>
                    <a:xfrm>
                      <a:off x="9641352" y="-29455"/>
                      <a:ext cx="1257300" cy="276999"/>
                    </a:xfrm>
                    <a:prstGeom prst="rect">
                      <a:avLst/>
                    </a:prstGeom>
                    <a:noFill/>
                  </p:spPr>
                  <p:txBody>
                    <a:bodyPr wrap="square" rtlCol="0">
                      <a:spAutoFit/>
                    </a:bodyPr>
                    <a:lstStyle/>
                    <a:p>
                      <a:r>
                        <a:rPr lang="en-US" sz="1200" smtClean="0">
                          <a:solidFill>
                            <a:srgbClr val="599894"/>
                          </a:solidFill>
                          <a:latin typeface="Comic Sans MS" charset="0"/>
                          <a:ea typeface="Comic Sans MS" charset="0"/>
                          <a:cs typeface="Comic Sans MS" charset="0"/>
                        </a:rPr>
                        <a:t>HbA</a:t>
                      </a:r>
                      <a:endParaRPr lang="en-US" sz="1200" baseline="-25000" dirty="0">
                        <a:solidFill>
                          <a:srgbClr val="599894"/>
                        </a:solidFill>
                        <a:latin typeface="Comic Sans MS" charset="0"/>
                        <a:ea typeface="Comic Sans MS" charset="0"/>
                        <a:cs typeface="Comic Sans MS" charset="0"/>
                      </a:endParaRPr>
                    </a:p>
                  </p:txBody>
                </p:sp>
              </p:grpSp>
              <p:sp>
                <p:nvSpPr>
                  <p:cNvPr id="61" name="TextBox 60"/>
                  <p:cNvSpPr txBox="1"/>
                  <p:nvPr/>
                </p:nvSpPr>
                <p:spPr>
                  <a:xfrm>
                    <a:off x="9769356" y="1171642"/>
                    <a:ext cx="1257300"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CH</a:t>
                    </a:r>
                    <a:r>
                      <a:rPr lang="en-US" sz="1100" dirty="0" smtClean="0">
                        <a:solidFill>
                          <a:srgbClr val="599894"/>
                        </a:solidFill>
                        <a:latin typeface="Comic Sans MS" charset="0"/>
                        <a:ea typeface="Comic Sans MS" charset="0"/>
                        <a:cs typeface="Comic Sans MS" charset="0"/>
                      </a:rPr>
                      <a:t>2</a:t>
                    </a:r>
                    <a:r>
                      <a:rPr lang="en-US" sz="1200" dirty="0" smtClean="0">
                        <a:solidFill>
                          <a:srgbClr val="599894"/>
                        </a:solidFill>
                        <a:latin typeface="Comic Sans MS" charset="0"/>
                        <a:ea typeface="Comic Sans MS" charset="0"/>
                        <a:cs typeface="Comic Sans MS" charset="0"/>
                      </a:rPr>
                      <a:t>O</a:t>
                    </a:r>
                    <a:endParaRPr lang="en-US" sz="1200" baseline="-25000" dirty="0">
                      <a:solidFill>
                        <a:srgbClr val="599894"/>
                      </a:solidFill>
                      <a:latin typeface="Comic Sans MS" charset="0"/>
                      <a:ea typeface="Comic Sans MS" charset="0"/>
                      <a:cs typeface="Comic Sans MS" charset="0"/>
                    </a:endParaRPr>
                  </a:p>
                </p:txBody>
              </p:sp>
            </p:grpSp>
            <p:pic>
              <p:nvPicPr>
                <p:cNvPr id="58" name="Picture 57"/>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rot="21342319">
                  <a:off x="8069271" y="179675"/>
                  <a:ext cx="610428" cy="610428"/>
                </a:xfrm>
                <a:prstGeom prst="rect">
                  <a:avLst/>
                </a:prstGeom>
              </p:spPr>
            </p:pic>
            <p:sp>
              <p:nvSpPr>
                <p:cNvPr id="59" name="TextBox 58"/>
                <p:cNvSpPr txBox="1"/>
                <p:nvPr/>
              </p:nvSpPr>
              <p:spPr>
                <a:xfrm>
                  <a:off x="8232992" y="1324916"/>
                  <a:ext cx="683072" cy="307777"/>
                </a:xfrm>
                <a:prstGeom prst="rect">
                  <a:avLst/>
                </a:prstGeom>
                <a:noFill/>
              </p:spPr>
              <p:txBody>
                <a:bodyPr wrap="square" rtlCol="0">
                  <a:spAutoFit/>
                </a:bodyPr>
                <a:lstStyle/>
                <a:p>
                  <a:r>
                    <a:rPr lang="en-US" sz="1400" dirty="0" smtClean="0">
                      <a:solidFill>
                        <a:srgbClr val="599894"/>
                      </a:solidFill>
                      <a:latin typeface="Comic Sans MS" charset="0"/>
                      <a:ea typeface="Comic Sans MS" charset="0"/>
                      <a:cs typeface="Comic Sans MS" charset="0"/>
                    </a:rPr>
                    <a:t>PO</a:t>
                  </a:r>
                  <a:r>
                    <a:rPr lang="en-US" sz="1400" baseline="-25000" dirty="0" smtClean="0">
                      <a:solidFill>
                        <a:srgbClr val="599894"/>
                      </a:solidFill>
                      <a:latin typeface="Comic Sans MS" charset="0"/>
                      <a:ea typeface="Comic Sans MS" charset="0"/>
                      <a:cs typeface="Comic Sans MS" charset="0"/>
                    </a:rPr>
                    <a:t>4</a:t>
                  </a:r>
                  <a:endParaRPr lang="en-US" sz="1400" baseline="-25000" dirty="0">
                    <a:solidFill>
                      <a:srgbClr val="599894"/>
                    </a:solidFill>
                    <a:latin typeface="Comic Sans MS" charset="0"/>
                    <a:ea typeface="Comic Sans MS" charset="0"/>
                    <a:cs typeface="Comic Sans MS" charset="0"/>
                  </a:endParaRPr>
                </a:p>
              </p:txBody>
            </p:sp>
          </p:grpSp>
          <p:sp>
            <p:nvSpPr>
              <p:cNvPr id="55" name="TextBox 54"/>
              <p:cNvSpPr txBox="1"/>
              <p:nvPr/>
            </p:nvSpPr>
            <p:spPr>
              <a:xfrm>
                <a:off x="9889019" y="3730179"/>
                <a:ext cx="1257300" cy="276999"/>
              </a:xfrm>
              <a:prstGeom prst="rect">
                <a:avLst/>
              </a:prstGeom>
              <a:noFill/>
            </p:spPr>
            <p:txBody>
              <a:bodyPr wrap="square" rtlCol="0">
                <a:spAutoFit/>
              </a:bodyPr>
              <a:lstStyle/>
              <a:p>
                <a:r>
                  <a:rPr lang="en-US" sz="1200" dirty="0" smtClean="0">
                    <a:solidFill>
                      <a:srgbClr val="F8F0E7"/>
                    </a:solidFill>
                    <a:latin typeface="Comic Sans MS" charset="0"/>
                    <a:ea typeface="Comic Sans MS" charset="0"/>
                    <a:cs typeface="Comic Sans MS" charset="0"/>
                  </a:rPr>
                  <a:t>SO</a:t>
                </a:r>
                <a:r>
                  <a:rPr lang="en-US" sz="1200" baseline="-25000" dirty="0" smtClean="0">
                    <a:solidFill>
                      <a:srgbClr val="F8F0E7"/>
                    </a:solidFill>
                    <a:latin typeface="Comic Sans MS" charset="0"/>
                    <a:ea typeface="Comic Sans MS" charset="0"/>
                    <a:cs typeface="Comic Sans MS" charset="0"/>
                  </a:rPr>
                  <a:t>2</a:t>
                </a:r>
                <a:endParaRPr lang="en-US" sz="1200" baseline="-25000" dirty="0">
                  <a:solidFill>
                    <a:srgbClr val="F8F0E7"/>
                  </a:solidFill>
                  <a:latin typeface="Comic Sans MS" charset="0"/>
                  <a:ea typeface="Comic Sans MS" charset="0"/>
                  <a:cs typeface="Comic Sans MS" charset="0"/>
                </a:endParaRPr>
              </a:p>
            </p:txBody>
          </p:sp>
          <p:sp>
            <p:nvSpPr>
              <p:cNvPr id="56" name="TextBox 55"/>
              <p:cNvSpPr txBox="1"/>
              <p:nvPr/>
            </p:nvSpPr>
            <p:spPr>
              <a:xfrm>
                <a:off x="10727301" y="1083376"/>
                <a:ext cx="1257300" cy="276999"/>
              </a:xfrm>
              <a:prstGeom prst="rect">
                <a:avLst/>
              </a:prstGeom>
              <a:noFill/>
            </p:spPr>
            <p:txBody>
              <a:bodyPr wrap="square" rtlCol="0">
                <a:spAutoFit/>
              </a:bodyPr>
              <a:lstStyle/>
              <a:p>
                <a:r>
                  <a:rPr lang="en-US" sz="1200" smtClean="0">
                    <a:solidFill>
                      <a:srgbClr val="599894"/>
                    </a:solidFill>
                    <a:latin typeface="Comic Sans MS" charset="0"/>
                    <a:ea typeface="Comic Sans MS" charset="0"/>
                    <a:cs typeface="Comic Sans MS" charset="0"/>
                  </a:rPr>
                  <a:t>NAOH</a:t>
                </a:r>
                <a:endParaRPr lang="en-US" sz="1200" baseline="-25000" dirty="0">
                  <a:solidFill>
                    <a:srgbClr val="599894"/>
                  </a:solidFill>
                  <a:latin typeface="Comic Sans MS" charset="0"/>
                  <a:ea typeface="Comic Sans MS" charset="0"/>
                  <a:cs typeface="Comic Sans MS" charset="0"/>
                </a:endParaRPr>
              </a:p>
            </p:txBody>
          </p:sp>
        </p:grpSp>
      </p:grpSp>
      <p:pic>
        <p:nvPicPr>
          <p:cNvPr id="111" name="Picture 110"/>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2545111" y="2679164"/>
            <a:ext cx="1916406" cy="896823"/>
          </a:xfrm>
          <a:prstGeom prst="rect">
            <a:avLst/>
          </a:prstGeom>
        </p:spPr>
      </p:pic>
      <p:sp>
        <p:nvSpPr>
          <p:cNvPr id="112" name="object 3"/>
          <p:cNvSpPr txBox="1">
            <a:spLocks noGrp="1"/>
          </p:cNvSpPr>
          <p:nvPr userDrawn="1">
            <p:ph type="title"/>
          </p:nvPr>
        </p:nvSpPr>
        <p:spPr>
          <a:xfrm>
            <a:off x="436041" y="4724439"/>
            <a:ext cx="5748279" cy="1015663"/>
          </a:xfrm>
          <a:prstGeom prst="rect">
            <a:avLst/>
          </a:prstGeom>
        </p:spPr>
        <p:txBody>
          <a:bodyPr vert="horz" wrap="square" lIns="0" tIns="0" rIns="0" bIns="0" rtlCol="0">
            <a:spAutoFit/>
          </a:bodyPr>
          <a:lstStyle/>
          <a:p>
            <a:pPr marL="12700">
              <a:lnSpc>
                <a:spcPct val="100000"/>
              </a:lnSpc>
            </a:pPr>
            <a:r>
              <a:rPr lang="en-US" sz="6600" b="1" spc="-5" dirty="0" smtClean="0">
                <a:solidFill>
                  <a:srgbClr val="F7F1E6"/>
                </a:solidFill>
                <a:latin typeface="Century Gothic" charset="0"/>
                <a:ea typeface="Century Gothic" charset="0"/>
                <a:cs typeface="Century Gothic" charset="0"/>
              </a:rPr>
              <a:t>Bioc</a:t>
            </a:r>
            <a:r>
              <a:rPr lang="en-US" sz="6600" b="1" spc="-10" dirty="0" smtClean="0">
                <a:solidFill>
                  <a:srgbClr val="F7F1E6"/>
                </a:solidFill>
                <a:latin typeface="Century Gothic" charset="0"/>
                <a:ea typeface="Century Gothic" charset="0"/>
                <a:cs typeface="Century Gothic" charset="0"/>
              </a:rPr>
              <a:t>h</a:t>
            </a:r>
            <a:r>
              <a:rPr lang="en-US" sz="6600" b="1" spc="-5" dirty="0" smtClean="0">
                <a:solidFill>
                  <a:srgbClr val="F7F1E6"/>
                </a:solidFill>
                <a:latin typeface="Century Gothic" charset="0"/>
                <a:ea typeface="Century Gothic" charset="0"/>
                <a:cs typeface="Century Gothic" charset="0"/>
              </a:rPr>
              <a:t>emist</a:t>
            </a:r>
            <a:r>
              <a:rPr lang="en-US" sz="6600" b="1" spc="-10" dirty="0" smtClean="0">
                <a:solidFill>
                  <a:srgbClr val="F7F1E6"/>
                </a:solidFill>
                <a:latin typeface="Century Gothic" charset="0"/>
                <a:ea typeface="Century Gothic" charset="0"/>
                <a:cs typeface="Century Gothic" charset="0"/>
              </a:rPr>
              <a:t>r</a:t>
            </a:r>
            <a:r>
              <a:rPr lang="en-US" sz="6600" b="1" spc="-5" dirty="0" smtClean="0">
                <a:solidFill>
                  <a:srgbClr val="F7F1E6"/>
                </a:solidFill>
                <a:latin typeface="Century Gothic" charset="0"/>
                <a:ea typeface="Century Gothic" charset="0"/>
                <a:cs typeface="Century Gothic" charset="0"/>
              </a:rPr>
              <a:t>y</a:t>
            </a:r>
            <a:endParaRPr lang="en-US" sz="6600" b="1" dirty="0">
              <a:solidFill>
                <a:srgbClr val="F7F1E6"/>
              </a:solidFill>
              <a:latin typeface="Century Gothic" charset="0"/>
              <a:ea typeface="Century Gothic" charset="0"/>
              <a:cs typeface="Century Gothic" charset="0"/>
            </a:endParaRPr>
          </a:p>
        </p:txBody>
      </p:sp>
      <p:pic>
        <p:nvPicPr>
          <p:cNvPr id="2" name="Picture 1"/>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728869" y="817158"/>
            <a:ext cx="1910351" cy="733893"/>
          </a:xfrm>
          <a:prstGeom prst="rect">
            <a:avLst/>
          </a:prstGeom>
        </p:spPr>
      </p:pic>
      <p:sp>
        <p:nvSpPr>
          <p:cNvPr id="3" name="Oval 2"/>
          <p:cNvSpPr/>
          <p:nvPr userDrawn="1"/>
        </p:nvSpPr>
        <p:spPr>
          <a:xfrm>
            <a:off x="6180456" y="1294629"/>
            <a:ext cx="45719" cy="45719"/>
          </a:xfrm>
          <a:prstGeom prst="ellipse">
            <a:avLst/>
          </a:prstGeom>
          <a:solidFill>
            <a:srgbClr val="47AFB5">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6008999" y="1078595"/>
            <a:ext cx="767405" cy="528845"/>
            <a:chOff x="6008999" y="1078595"/>
            <a:chExt cx="767405" cy="528845"/>
          </a:xfrm>
        </p:grpSpPr>
        <p:pic>
          <p:nvPicPr>
            <p:cNvPr id="36" name="Picture 35"/>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6008999" y="1078595"/>
              <a:ext cx="767405" cy="528845"/>
            </a:xfrm>
            <a:prstGeom prst="rect">
              <a:avLst/>
            </a:prstGeom>
          </p:spPr>
        </p:pic>
        <p:sp>
          <p:nvSpPr>
            <p:cNvPr id="96" name="Oval 95"/>
            <p:cNvSpPr/>
            <p:nvPr userDrawn="1"/>
          </p:nvSpPr>
          <p:spPr>
            <a:xfrm>
              <a:off x="6120744" y="1380342"/>
              <a:ext cx="59711" cy="65633"/>
            </a:xfrm>
            <a:prstGeom prst="ellipse">
              <a:avLst/>
            </a:prstGeom>
            <a:solidFill>
              <a:srgbClr val="36AECD">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object 8"/>
          <p:cNvSpPr txBox="1"/>
          <p:nvPr userDrawn="1"/>
        </p:nvSpPr>
        <p:spPr>
          <a:xfrm>
            <a:off x="4347727" y="3858703"/>
            <a:ext cx="2050020" cy="436017"/>
          </a:xfrm>
          <a:prstGeom prst="rect">
            <a:avLst/>
          </a:prstGeom>
        </p:spPr>
        <p:txBody>
          <a:bodyPr vert="horz" wrap="square" lIns="0" tIns="0" rIns="0" bIns="0" rtlCol="0">
            <a:spAutoFit/>
          </a:bodyPr>
          <a:lstStyle/>
          <a:p>
            <a:pPr marL="12700" algn="l">
              <a:lnSpc>
                <a:spcPts val="1670"/>
              </a:lnSpc>
              <a:tabLst>
                <a:tab pos="194945" algn="l"/>
              </a:tabLst>
            </a:pPr>
            <a:r>
              <a:rPr sz="1400" spc="-5" dirty="0" smtClean="0">
                <a:solidFill>
                  <a:srgbClr val="FF0000"/>
                </a:solidFill>
                <a:latin typeface="Calibri"/>
                <a:cs typeface="Calibri"/>
              </a:rPr>
              <a:t>Important</a:t>
            </a:r>
            <a:endParaRPr sz="1400" dirty="0">
              <a:latin typeface="Calibri"/>
              <a:cs typeface="Calibri"/>
            </a:endParaRPr>
          </a:p>
          <a:p>
            <a:pPr marL="12700" algn="l">
              <a:lnSpc>
                <a:spcPts val="1660"/>
              </a:lnSpc>
              <a:tabLst>
                <a:tab pos="194945" algn="l"/>
              </a:tabLst>
            </a:pPr>
            <a:r>
              <a:rPr sz="1400" spc="-5" dirty="0">
                <a:solidFill>
                  <a:srgbClr val="7F7F7F"/>
                </a:solidFill>
                <a:latin typeface="Calibri"/>
                <a:cs typeface="Calibri"/>
              </a:rPr>
              <a:t>Extra</a:t>
            </a:r>
            <a:r>
              <a:rPr sz="1400" spc="-40" dirty="0">
                <a:solidFill>
                  <a:srgbClr val="7F7F7F"/>
                </a:solidFill>
                <a:latin typeface="Calibri"/>
                <a:cs typeface="Calibri"/>
              </a:rPr>
              <a:t> </a:t>
            </a:r>
            <a:r>
              <a:rPr sz="1400" spc="-5" dirty="0" smtClean="0">
                <a:solidFill>
                  <a:srgbClr val="7F7F7F"/>
                </a:solidFill>
                <a:latin typeface="Calibri"/>
                <a:cs typeface="Calibri"/>
              </a:rPr>
              <a:t>Information</a:t>
            </a:r>
            <a:endParaRPr sz="1400" dirty="0">
              <a:latin typeface="Calibri"/>
              <a:cs typeface="Calibri"/>
            </a:endParaRPr>
          </a:p>
        </p:txBody>
      </p:sp>
      <p:sp>
        <p:nvSpPr>
          <p:cNvPr id="115" name="Rectangle 114"/>
          <p:cNvSpPr/>
          <p:nvPr userDrawn="1"/>
        </p:nvSpPr>
        <p:spPr>
          <a:xfrm>
            <a:off x="5582956" y="3803239"/>
            <a:ext cx="1732244" cy="525785"/>
          </a:xfrm>
          <a:prstGeom prst="rect">
            <a:avLst/>
          </a:prstGeom>
        </p:spPr>
        <p:txBody>
          <a:bodyPr wrap="square">
            <a:spAutoFit/>
          </a:bodyPr>
          <a:lstStyle/>
          <a:p>
            <a:pPr marL="12700">
              <a:lnSpc>
                <a:spcPts val="1670"/>
              </a:lnSpc>
              <a:buClr>
                <a:srgbClr val="0C0C0C"/>
              </a:buClr>
              <a:tabLst>
                <a:tab pos="194945" algn="l"/>
              </a:tabLst>
            </a:pPr>
            <a:r>
              <a:rPr lang="en-US" sz="1400" dirty="0">
                <a:solidFill>
                  <a:srgbClr val="334E5D"/>
                </a:solidFill>
                <a:ea typeface="ＭＳ Ｐゴシック" charset="-128"/>
              </a:rPr>
              <a:t>Doctors slides</a:t>
            </a:r>
          </a:p>
          <a:p>
            <a:pPr marL="12700">
              <a:spcBef>
                <a:spcPts val="40"/>
              </a:spcBef>
              <a:tabLst>
                <a:tab pos="194945" algn="l"/>
              </a:tabLst>
            </a:pPr>
            <a:r>
              <a:rPr lang="en-US" sz="1400" b="1" dirty="0">
                <a:solidFill>
                  <a:schemeClr val="accent1">
                    <a:lumMod val="75000"/>
                  </a:schemeClr>
                </a:solidFill>
                <a:cs typeface="Calibri"/>
              </a:rPr>
              <a:t>Doctors</a:t>
            </a:r>
            <a:r>
              <a:rPr lang="en-US" sz="1400" b="1" spc="-95" dirty="0">
                <a:solidFill>
                  <a:schemeClr val="accent1">
                    <a:lumMod val="75000"/>
                  </a:schemeClr>
                </a:solidFill>
                <a:cs typeface="Calibri"/>
              </a:rPr>
              <a:t> </a:t>
            </a:r>
            <a:r>
              <a:rPr lang="en-US" sz="1400" b="1" dirty="0">
                <a:solidFill>
                  <a:schemeClr val="accent1">
                    <a:lumMod val="75000"/>
                  </a:schemeClr>
                </a:solidFill>
                <a:cs typeface="Calibri"/>
              </a:rPr>
              <a:t>notes</a:t>
            </a:r>
            <a:endParaRPr lang="en-US" sz="1400" dirty="0">
              <a:solidFill>
                <a:schemeClr val="accent1">
                  <a:lumMod val="75000"/>
                </a:schemeClr>
              </a:solidFill>
              <a:cs typeface="Calibri"/>
            </a:endParaRPr>
          </a:p>
        </p:txBody>
      </p:sp>
    </p:spTree>
    <p:extLst>
      <p:ext uri="{BB962C8B-B14F-4D97-AF65-F5344CB8AC3E}">
        <p14:creationId xmlns:p14="http://schemas.microsoft.com/office/powerpoint/2010/main" val="5259148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2/26/18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a:off x="6552489" y="-57830"/>
            <a:ext cx="5639511" cy="6915830"/>
            <a:chOff x="6540875" y="-67309"/>
            <a:chExt cx="5639511" cy="6915830"/>
          </a:xfrm>
        </p:grpSpPr>
        <p:sp>
          <p:nvSpPr>
            <p:cNvPr id="7" name="6-Point Star 6"/>
            <p:cNvSpPr/>
            <p:nvPr/>
          </p:nvSpPr>
          <p:spPr>
            <a:xfrm>
              <a:off x="10783386" y="411066"/>
              <a:ext cx="1397000" cy="1625600"/>
            </a:xfrm>
            <a:prstGeom prst="star6">
              <a:avLst>
                <a:gd name="adj" fmla="val 43229"/>
                <a:gd name="hf" fmla="val 115470"/>
              </a:avLst>
            </a:prstGeom>
            <a:solidFill>
              <a:srgbClr val="4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6-Point Star 7"/>
            <p:cNvSpPr/>
            <p:nvPr/>
          </p:nvSpPr>
          <p:spPr>
            <a:xfrm>
              <a:off x="8719463" y="2409918"/>
              <a:ext cx="1397000" cy="1625600"/>
            </a:xfrm>
            <a:prstGeom prst="star6">
              <a:avLst>
                <a:gd name="adj" fmla="val 43229"/>
                <a:gd name="hf" fmla="val 115470"/>
              </a:avLst>
            </a:prstGeom>
            <a:solidFill>
              <a:srgbClr val="5DA29F"/>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0775950" y="1177320"/>
              <a:ext cx="1397915" cy="4045602"/>
              <a:chOff x="10775950" y="1228120"/>
              <a:chExt cx="1397915" cy="4045602"/>
            </a:xfrm>
            <a:solidFill>
              <a:srgbClr val="4BA373">
                <a:alpha val="80000"/>
              </a:srgbClr>
            </a:solidFill>
          </p:grpSpPr>
          <p:sp>
            <p:nvSpPr>
              <p:cNvPr id="24" name="Pentagon 23"/>
              <p:cNvSpPr/>
              <p:nvPr/>
            </p:nvSpPr>
            <p:spPr>
              <a:xfrm rot="16200000">
                <a:off x="10358249" y="1646737"/>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p:cNvSpPr/>
              <p:nvPr/>
            </p:nvSpPr>
            <p:spPr>
              <a:xfrm rot="5400000">
                <a:off x="10568766" y="3669538"/>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9385116" y="1177322"/>
              <a:ext cx="1394358" cy="4045603"/>
              <a:chOff x="10921798" y="1380522"/>
              <a:chExt cx="1397947" cy="4045603"/>
            </a:xfrm>
            <a:solidFill>
              <a:srgbClr val="4BA373">
                <a:alpha val="80000"/>
              </a:srgbClr>
            </a:solidFill>
          </p:grpSpPr>
          <p:sp>
            <p:nvSpPr>
              <p:cNvPr id="22" name="Pentagon 21"/>
              <p:cNvSpPr/>
              <p:nvPr/>
            </p:nvSpPr>
            <p:spPr>
              <a:xfrm rot="16200000">
                <a:off x="10504129" y="1799139"/>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rot="5400000">
                <a:off x="10714614" y="3821941"/>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6-Point Star 10"/>
            <p:cNvSpPr/>
            <p:nvPr/>
          </p:nvSpPr>
          <p:spPr>
            <a:xfrm>
              <a:off x="9379863" y="2710534"/>
              <a:ext cx="1397000" cy="1625600"/>
            </a:xfrm>
            <a:prstGeom prst="star6">
              <a:avLst>
                <a:gd name="adj" fmla="val 43229"/>
                <a:gd name="hf" fmla="val 115470"/>
              </a:avLst>
            </a:prstGeom>
            <a:solidFill>
              <a:srgbClr val="00ADA8">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6-Point Star 11"/>
            <p:cNvSpPr/>
            <p:nvPr/>
          </p:nvSpPr>
          <p:spPr>
            <a:xfrm>
              <a:off x="8008263" y="1999334"/>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3" name="6-Point Star 12"/>
            <p:cNvSpPr/>
            <p:nvPr/>
          </p:nvSpPr>
          <p:spPr>
            <a:xfrm>
              <a:off x="7999195" y="2761186"/>
              <a:ext cx="1397000" cy="1625600"/>
            </a:xfrm>
            <a:prstGeom prst="star6">
              <a:avLst>
                <a:gd name="adj" fmla="val 43229"/>
                <a:gd name="hf" fmla="val 115470"/>
              </a:avLst>
            </a:prstGeom>
            <a:solidFill>
              <a:srgbClr val="4BA373">
                <a:alpha val="80000"/>
              </a:srgbClr>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6-Point Star 13"/>
            <p:cNvSpPr/>
            <p:nvPr/>
          </p:nvSpPr>
          <p:spPr>
            <a:xfrm>
              <a:off x="7304316" y="3202218"/>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5" name="6-Point Star 14"/>
            <p:cNvSpPr/>
            <p:nvPr/>
          </p:nvSpPr>
          <p:spPr>
            <a:xfrm>
              <a:off x="8701306" y="3217909"/>
              <a:ext cx="1397000" cy="1625600"/>
            </a:xfrm>
            <a:prstGeom prst="star6">
              <a:avLst>
                <a:gd name="adj" fmla="val 43229"/>
                <a:gd name="hf" fmla="val 115470"/>
              </a:avLst>
            </a:prstGeom>
            <a:solidFill>
              <a:srgbClr val="2F91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6-Point Star 15"/>
            <p:cNvSpPr/>
            <p:nvPr/>
          </p:nvSpPr>
          <p:spPr>
            <a:xfrm>
              <a:off x="7990116" y="4422821"/>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7" name="6-Point Star 16"/>
            <p:cNvSpPr/>
            <p:nvPr/>
          </p:nvSpPr>
          <p:spPr>
            <a:xfrm>
              <a:off x="6540875" y="44355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6-Point Star 17"/>
            <p:cNvSpPr/>
            <p:nvPr/>
          </p:nvSpPr>
          <p:spPr>
            <a:xfrm>
              <a:off x="10776863"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6-Point Star 18"/>
            <p:cNvSpPr/>
            <p:nvPr/>
          </p:nvSpPr>
          <p:spPr>
            <a:xfrm>
              <a:off x="9378950"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6-Point Star 19"/>
            <p:cNvSpPr/>
            <p:nvPr/>
          </p:nvSpPr>
          <p:spPr>
            <a:xfrm>
              <a:off x="10084258" y="-44007"/>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6-Point Star 20"/>
            <p:cNvSpPr/>
            <p:nvPr/>
          </p:nvSpPr>
          <p:spPr>
            <a:xfrm>
              <a:off x="8641899" y="-67309"/>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 name="Straight Connector 26"/>
          <p:cNvCxnSpPr/>
          <p:nvPr userDrawn="1"/>
        </p:nvCxnSpPr>
        <p:spPr>
          <a:xfrm>
            <a:off x="1015665" y="534390"/>
            <a:ext cx="0" cy="5783283"/>
          </a:xfrm>
          <a:prstGeom prst="line">
            <a:avLst/>
          </a:prstGeom>
          <a:ln w="38100">
            <a:solidFill>
              <a:srgbClr val="233F4D"/>
            </a:solidFill>
            <a:prstDash val="sysDot"/>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a:xfrm rot="16200000">
            <a:off x="-2892382" y="2892382"/>
            <a:ext cx="6800429" cy="1015663"/>
          </a:xfrm>
          <a:prstGeom prst="rect">
            <a:avLst/>
          </a:prstGeom>
          <a:noFill/>
        </p:spPr>
        <p:txBody>
          <a:bodyPr vert="horz" wrap="square" rtlCol="0">
            <a:spAutoFit/>
          </a:bodyPr>
          <a:lstStyle/>
          <a:p>
            <a:r>
              <a:rPr lang="en-US" sz="5400" dirty="0" smtClean="0">
                <a:solidFill>
                  <a:srgbClr val="233F4D"/>
                </a:solidFill>
                <a:latin typeface="Copperplate Gothic Bold" charset="0"/>
                <a:ea typeface="Copperplate Gothic Bold" charset="0"/>
                <a:cs typeface="Copperplate Gothic Bold" charset="0"/>
              </a:rPr>
              <a:t>O B J E C T I V E S</a:t>
            </a:r>
            <a:r>
              <a:rPr lang="en-US" sz="6000" dirty="0" smtClean="0">
                <a:solidFill>
                  <a:srgbClr val="233F4D"/>
                </a:solidFill>
                <a:latin typeface="Copperplate Gothic Bold" charset="0"/>
                <a:ea typeface="Copperplate Gothic Bold" charset="0"/>
                <a:cs typeface="Copperplate Gothic Bold" charset="0"/>
              </a:rPr>
              <a:t> </a:t>
            </a:r>
            <a:endParaRPr lang="en-US" sz="6000" dirty="0">
              <a:solidFill>
                <a:srgbClr val="233F4D"/>
              </a:solidFill>
              <a:latin typeface="Copperplate Gothic Bold" charset="0"/>
              <a:ea typeface="Copperplate Gothic Bold" charset="0"/>
              <a:cs typeface="Copperplate Gothic Bold" charset="0"/>
            </a:endParaRPr>
          </a:p>
        </p:txBody>
      </p:sp>
    </p:spTree>
    <p:extLst>
      <p:ext uri="{BB962C8B-B14F-4D97-AF65-F5344CB8AC3E}">
        <p14:creationId xmlns:p14="http://schemas.microsoft.com/office/powerpoint/2010/main" val="157808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2/26/18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rot="10800000">
            <a:off x="50800" y="685799"/>
            <a:ext cx="8229600" cy="0"/>
            <a:chOff x="495300" y="660400"/>
            <a:chExt cx="8229600" cy="0"/>
          </a:xfrm>
        </p:grpSpPr>
        <p:cxnSp>
          <p:nvCxnSpPr>
            <p:cNvPr id="7" name="Straight Connector 6"/>
            <p:cNvCxnSpPr/>
            <p:nvPr/>
          </p:nvCxnSpPr>
          <p:spPr>
            <a:xfrm>
              <a:off x="495300" y="660400"/>
              <a:ext cx="68072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289800" y="660400"/>
              <a:ext cx="1435100" cy="0"/>
            </a:xfrm>
            <a:prstGeom prst="line">
              <a:avLst/>
            </a:prstGeom>
            <a:ln w="28575">
              <a:solidFill>
                <a:srgbClr val="253F4E"/>
              </a:solidFill>
              <a:prstDash val="lgDash"/>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userDrawn="1"/>
        </p:nvGrpSpPr>
        <p:grpSpPr>
          <a:xfrm rot="16200000">
            <a:off x="-2963932" y="3761739"/>
            <a:ext cx="6019802" cy="45719"/>
            <a:chOff x="495300" y="660400"/>
            <a:chExt cx="8229600" cy="0"/>
          </a:xfrm>
        </p:grpSpPr>
        <p:cxnSp>
          <p:nvCxnSpPr>
            <p:cNvPr id="12" name="Straight Connector 11"/>
            <p:cNvCxnSpPr/>
            <p:nvPr/>
          </p:nvCxnSpPr>
          <p:spPr>
            <a:xfrm>
              <a:off x="495300" y="660400"/>
              <a:ext cx="68072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89800" y="660400"/>
              <a:ext cx="1435100" cy="0"/>
            </a:xfrm>
            <a:prstGeom prst="line">
              <a:avLst/>
            </a:prstGeom>
            <a:ln w="28575">
              <a:solidFill>
                <a:srgbClr val="253F4E"/>
              </a:solidFill>
              <a:prstDash val="lgDash"/>
            </a:ln>
          </p:spPr>
          <p:style>
            <a:lnRef idx="1">
              <a:schemeClr val="accent1"/>
            </a:lnRef>
            <a:fillRef idx="0">
              <a:schemeClr val="accent1"/>
            </a:fillRef>
            <a:effectRef idx="0">
              <a:schemeClr val="accent1"/>
            </a:effectRef>
            <a:fontRef idx="minor">
              <a:schemeClr val="tx1"/>
            </a:fontRef>
          </p:style>
        </p:cxnSp>
      </p:gr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2379" y="6377132"/>
            <a:ext cx="1071967" cy="501650"/>
          </a:xfrm>
          <a:prstGeom prst="rect">
            <a:avLst/>
          </a:prstGeom>
        </p:spPr>
      </p:pic>
    </p:spTree>
    <p:extLst>
      <p:ext uri="{BB962C8B-B14F-4D97-AF65-F5344CB8AC3E}">
        <p14:creationId xmlns:p14="http://schemas.microsoft.com/office/powerpoint/2010/main" val="20559607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CFE8E7"/>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2/26/18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rot="10800000">
            <a:off x="-16315" y="12214"/>
            <a:ext cx="5639511" cy="6915830"/>
            <a:chOff x="6540875" y="-67309"/>
            <a:chExt cx="5639511" cy="6915830"/>
          </a:xfrm>
        </p:grpSpPr>
        <p:sp>
          <p:nvSpPr>
            <p:cNvPr id="7" name="6-Point Star 6"/>
            <p:cNvSpPr/>
            <p:nvPr/>
          </p:nvSpPr>
          <p:spPr>
            <a:xfrm>
              <a:off x="10783386" y="411066"/>
              <a:ext cx="1397000" cy="1625600"/>
            </a:xfrm>
            <a:prstGeom prst="star6">
              <a:avLst>
                <a:gd name="adj" fmla="val 43229"/>
                <a:gd name="hf" fmla="val 115470"/>
              </a:avLst>
            </a:prstGeom>
            <a:solidFill>
              <a:srgbClr val="4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6-Point Star 7"/>
            <p:cNvSpPr/>
            <p:nvPr/>
          </p:nvSpPr>
          <p:spPr>
            <a:xfrm>
              <a:off x="8719463" y="2409918"/>
              <a:ext cx="1397000" cy="1625600"/>
            </a:xfrm>
            <a:prstGeom prst="star6">
              <a:avLst>
                <a:gd name="adj" fmla="val 43229"/>
                <a:gd name="hf" fmla="val 115470"/>
              </a:avLst>
            </a:prstGeom>
            <a:solidFill>
              <a:srgbClr val="5DA29F"/>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0775950" y="1177320"/>
              <a:ext cx="1397915" cy="4045602"/>
              <a:chOff x="10775950" y="1228120"/>
              <a:chExt cx="1397915" cy="4045602"/>
            </a:xfrm>
            <a:solidFill>
              <a:srgbClr val="4BA373">
                <a:alpha val="80000"/>
              </a:srgbClr>
            </a:solidFill>
          </p:grpSpPr>
          <p:sp>
            <p:nvSpPr>
              <p:cNvPr id="24" name="Pentagon 23"/>
              <p:cNvSpPr/>
              <p:nvPr/>
            </p:nvSpPr>
            <p:spPr>
              <a:xfrm rot="16200000">
                <a:off x="10358249" y="1646737"/>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p:cNvSpPr/>
              <p:nvPr/>
            </p:nvSpPr>
            <p:spPr>
              <a:xfrm rot="5400000">
                <a:off x="10568766" y="3669538"/>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9387878" y="1177324"/>
              <a:ext cx="1394357" cy="4045603"/>
              <a:chOff x="10924567" y="1380524"/>
              <a:chExt cx="1397946" cy="4045603"/>
            </a:xfrm>
            <a:solidFill>
              <a:srgbClr val="4BA373">
                <a:alpha val="80000"/>
              </a:srgbClr>
            </a:solidFill>
          </p:grpSpPr>
          <p:sp>
            <p:nvSpPr>
              <p:cNvPr id="22" name="Pentagon 21"/>
              <p:cNvSpPr/>
              <p:nvPr/>
            </p:nvSpPr>
            <p:spPr>
              <a:xfrm rot="16200000">
                <a:off x="10506897" y="1799141"/>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rot="5400000">
                <a:off x="10717383" y="3821943"/>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6-Point Star 10"/>
            <p:cNvSpPr/>
            <p:nvPr/>
          </p:nvSpPr>
          <p:spPr>
            <a:xfrm>
              <a:off x="9379863" y="2710534"/>
              <a:ext cx="1397000" cy="1625600"/>
            </a:xfrm>
            <a:prstGeom prst="star6">
              <a:avLst>
                <a:gd name="adj" fmla="val 43229"/>
                <a:gd name="hf" fmla="val 115470"/>
              </a:avLst>
            </a:prstGeom>
            <a:solidFill>
              <a:srgbClr val="00ADA8">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6-Point Star 11"/>
            <p:cNvSpPr/>
            <p:nvPr/>
          </p:nvSpPr>
          <p:spPr>
            <a:xfrm>
              <a:off x="8008263" y="1999334"/>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3" name="6-Point Star 12"/>
            <p:cNvSpPr/>
            <p:nvPr/>
          </p:nvSpPr>
          <p:spPr>
            <a:xfrm>
              <a:off x="7999195" y="2761186"/>
              <a:ext cx="1397000" cy="1625600"/>
            </a:xfrm>
            <a:prstGeom prst="star6">
              <a:avLst>
                <a:gd name="adj" fmla="val 43229"/>
                <a:gd name="hf" fmla="val 115470"/>
              </a:avLst>
            </a:prstGeom>
            <a:solidFill>
              <a:srgbClr val="4BA373">
                <a:alpha val="80000"/>
              </a:srgbClr>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6-Point Star 13"/>
            <p:cNvSpPr/>
            <p:nvPr/>
          </p:nvSpPr>
          <p:spPr>
            <a:xfrm>
              <a:off x="7304316" y="3202218"/>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5" name="6-Point Star 14"/>
            <p:cNvSpPr/>
            <p:nvPr/>
          </p:nvSpPr>
          <p:spPr>
            <a:xfrm>
              <a:off x="8701306" y="3217909"/>
              <a:ext cx="1397000" cy="1625600"/>
            </a:xfrm>
            <a:prstGeom prst="star6">
              <a:avLst>
                <a:gd name="adj" fmla="val 43229"/>
                <a:gd name="hf" fmla="val 115470"/>
              </a:avLst>
            </a:prstGeom>
            <a:solidFill>
              <a:srgbClr val="2F91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6-Point Star 15"/>
            <p:cNvSpPr/>
            <p:nvPr/>
          </p:nvSpPr>
          <p:spPr>
            <a:xfrm>
              <a:off x="7990116" y="4422821"/>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7" name="6-Point Star 16"/>
            <p:cNvSpPr/>
            <p:nvPr/>
          </p:nvSpPr>
          <p:spPr>
            <a:xfrm>
              <a:off x="6540875" y="44355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6-Point Star 17"/>
            <p:cNvSpPr/>
            <p:nvPr/>
          </p:nvSpPr>
          <p:spPr>
            <a:xfrm>
              <a:off x="10776863"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6-Point Star 18"/>
            <p:cNvSpPr/>
            <p:nvPr/>
          </p:nvSpPr>
          <p:spPr>
            <a:xfrm>
              <a:off x="9378950"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6-Point Star 19"/>
            <p:cNvSpPr/>
            <p:nvPr/>
          </p:nvSpPr>
          <p:spPr>
            <a:xfrm>
              <a:off x="10084258" y="-44007"/>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6-Point Star 20"/>
            <p:cNvSpPr/>
            <p:nvPr/>
          </p:nvSpPr>
          <p:spPr>
            <a:xfrm>
              <a:off x="8641899" y="-67309"/>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userDrawn="1"/>
        </p:nvGrpSpPr>
        <p:grpSpPr>
          <a:xfrm>
            <a:off x="8978881" y="-7416"/>
            <a:ext cx="3202484" cy="6696986"/>
            <a:chOff x="8989514" y="-18049"/>
            <a:chExt cx="3202484" cy="6696986"/>
          </a:xfrm>
        </p:grpSpPr>
        <p:sp>
          <p:nvSpPr>
            <p:cNvPr id="43" name="Rectangle 42"/>
            <p:cNvSpPr/>
            <p:nvPr/>
          </p:nvSpPr>
          <p:spPr>
            <a:xfrm>
              <a:off x="9046029" y="1945008"/>
              <a:ext cx="3015421" cy="4669139"/>
            </a:xfrm>
            <a:prstGeom prst="rect">
              <a:avLst/>
            </a:prstGeom>
            <a:noFill/>
            <a:ln>
              <a:solidFill>
                <a:srgbClr val="233F4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11243540" y="5889432"/>
              <a:ext cx="892354" cy="789505"/>
              <a:chOff x="11243540" y="5889432"/>
              <a:chExt cx="892354" cy="789505"/>
            </a:xfrm>
          </p:grpSpPr>
          <p:sp>
            <p:nvSpPr>
              <p:cNvPr id="54" name="L-Shape 53"/>
              <p:cNvSpPr/>
              <p:nvPr/>
            </p:nvSpPr>
            <p:spPr>
              <a:xfrm rot="16200000">
                <a:off x="11541534" y="6084577"/>
                <a:ext cx="548640" cy="640080"/>
              </a:xfrm>
              <a:prstGeom prst="corner">
                <a:avLst>
                  <a:gd name="adj1" fmla="val 26494"/>
                  <a:gd name="adj2" fmla="val 25992"/>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L-Shape 54"/>
              <p:cNvSpPr/>
              <p:nvPr/>
            </p:nvSpPr>
            <p:spPr>
              <a:xfrm rot="16200000">
                <a:off x="11288035" y="5844937"/>
                <a:ext cx="548640" cy="637630"/>
              </a:xfrm>
              <a:prstGeom prst="corner">
                <a:avLst>
                  <a:gd name="adj1" fmla="val 28821"/>
                  <a:gd name="adj2" fmla="val 25560"/>
                </a:avLst>
              </a:prstGeom>
              <a:solidFill>
                <a:srgbClr val="F7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6-Point Star 44"/>
            <p:cNvSpPr/>
            <p:nvPr/>
          </p:nvSpPr>
          <p:spPr>
            <a:xfrm rot="20722418">
              <a:off x="11082295" y="2580100"/>
              <a:ext cx="822960" cy="954885"/>
            </a:xfrm>
            <a:prstGeom prst="star6">
              <a:avLst>
                <a:gd name="adj" fmla="val 43229"/>
                <a:gd name="hf" fmla="val 115470"/>
              </a:avLst>
            </a:prstGeom>
            <a:solidFill>
              <a:srgbClr val="67B08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6-Point Star 45"/>
            <p:cNvSpPr/>
            <p:nvPr/>
          </p:nvSpPr>
          <p:spPr>
            <a:xfrm rot="20722418">
              <a:off x="10496007" y="1964863"/>
              <a:ext cx="822960" cy="954885"/>
            </a:xfrm>
            <a:prstGeom prst="star6">
              <a:avLst>
                <a:gd name="adj" fmla="val 43229"/>
                <a:gd name="hf" fmla="val 115470"/>
              </a:avLst>
            </a:prstGeom>
            <a:solidFill>
              <a:srgbClr val="00ADA8">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1059885" y="-18049"/>
              <a:ext cx="1132113" cy="1132113"/>
            </a:xfrm>
            <a:prstGeom prst="rect">
              <a:avLst/>
            </a:prstGeom>
          </p:spPr>
        </p:pic>
        <p:sp>
          <p:nvSpPr>
            <p:cNvPr id="48" name="object 4"/>
            <p:cNvSpPr/>
            <p:nvPr/>
          </p:nvSpPr>
          <p:spPr>
            <a:xfrm>
              <a:off x="10580490" y="2074905"/>
              <a:ext cx="647417" cy="688486"/>
            </a:xfrm>
            <a:prstGeom prst="rect">
              <a:avLst/>
            </a:prstGeom>
            <a:blipFill>
              <a:blip r:embed="rId3" cstate="print"/>
              <a:stretch>
                <a:fillRect/>
              </a:stretch>
            </a:blipFill>
          </p:spPr>
          <p:txBody>
            <a:bodyPr wrap="square" lIns="0" tIns="0" rIns="0" bIns="0" rtlCol="0"/>
            <a:lstStyle/>
            <a:p>
              <a:endParaRPr/>
            </a:p>
          </p:txBody>
        </p:sp>
        <p:sp>
          <p:nvSpPr>
            <p:cNvPr id="49" name="object 8"/>
            <p:cNvSpPr/>
            <p:nvPr/>
          </p:nvSpPr>
          <p:spPr>
            <a:xfrm>
              <a:off x="11163563" y="2673722"/>
              <a:ext cx="623216" cy="719718"/>
            </a:xfrm>
            <a:prstGeom prst="rect">
              <a:avLst/>
            </a:prstGeom>
            <a:blipFill>
              <a:blip r:embed="rId4" cstate="print"/>
              <a:stretch>
                <a:fillRect/>
              </a:stretch>
            </a:blipFill>
          </p:spPr>
          <p:txBody>
            <a:bodyPr wrap="square" lIns="0" tIns="0" rIns="0" bIns="0" rtlCol="0"/>
            <a:lstStyle/>
            <a:p>
              <a:r>
                <a:rPr lang="en-US" dirty="0" smtClean="0"/>
                <a:t> </a:t>
              </a:r>
              <a:endParaRPr dirty="0"/>
            </a:p>
          </p:txBody>
        </p:sp>
        <p:sp>
          <p:nvSpPr>
            <p:cNvPr id="50" name="6-Point Star 49"/>
            <p:cNvSpPr/>
            <p:nvPr/>
          </p:nvSpPr>
          <p:spPr>
            <a:xfrm rot="20722418">
              <a:off x="11317397" y="1748839"/>
              <a:ext cx="822960" cy="954885"/>
            </a:xfrm>
            <a:prstGeom prst="star6">
              <a:avLst>
                <a:gd name="adj" fmla="val 43229"/>
                <a:gd name="hf" fmla="val 115470"/>
              </a:avLst>
            </a:prstGeom>
            <a:solidFill>
              <a:srgbClr val="B8F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rot="10800000">
              <a:off x="8989514" y="1945008"/>
              <a:ext cx="892354" cy="789505"/>
              <a:chOff x="11243540" y="5889432"/>
              <a:chExt cx="892354" cy="789505"/>
            </a:xfrm>
          </p:grpSpPr>
          <p:sp>
            <p:nvSpPr>
              <p:cNvPr id="52" name="L-Shape 51"/>
              <p:cNvSpPr/>
              <p:nvPr/>
            </p:nvSpPr>
            <p:spPr>
              <a:xfrm rot="16200000">
                <a:off x="11541534" y="6084577"/>
                <a:ext cx="548640" cy="640080"/>
              </a:xfrm>
              <a:prstGeom prst="corner">
                <a:avLst>
                  <a:gd name="adj1" fmla="val 26494"/>
                  <a:gd name="adj2" fmla="val 25992"/>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Shape 52"/>
              <p:cNvSpPr/>
              <p:nvPr/>
            </p:nvSpPr>
            <p:spPr>
              <a:xfrm rot="16200000">
                <a:off x="11288035" y="5844937"/>
                <a:ext cx="548640" cy="637630"/>
              </a:xfrm>
              <a:prstGeom prst="corner">
                <a:avLst>
                  <a:gd name="adj1" fmla="val 28821"/>
                  <a:gd name="adj2" fmla="val 25560"/>
                </a:avLst>
              </a:prstGeom>
              <a:solidFill>
                <a:srgbClr val="F7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6" name="TextBox 55"/>
          <p:cNvSpPr txBox="1"/>
          <p:nvPr userDrawn="1"/>
        </p:nvSpPr>
        <p:spPr>
          <a:xfrm>
            <a:off x="9952926" y="979005"/>
            <a:ext cx="2239074" cy="523220"/>
          </a:xfrm>
          <a:prstGeom prst="rect">
            <a:avLst/>
          </a:prstGeom>
          <a:noFill/>
        </p:spPr>
        <p:txBody>
          <a:bodyPr vert="horz" wrap="square" rtlCol="0">
            <a:spAutoFit/>
          </a:bodyPr>
          <a:lstStyle/>
          <a:p>
            <a:pPr algn="l"/>
            <a:r>
              <a:rPr lang="en-US" sz="2800" dirty="0" smtClean="0">
                <a:solidFill>
                  <a:srgbClr val="72A5A4"/>
                </a:solidFill>
                <a:latin typeface="Century Gothic" charset="0"/>
                <a:ea typeface="Century Gothic" charset="0"/>
                <a:cs typeface="Century Gothic" charset="0"/>
              </a:rPr>
              <a:t>T E A M</a:t>
            </a:r>
            <a:endParaRPr lang="en-US" sz="2800" dirty="0">
              <a:solidFill>
                <a:srgbClr val="72A5A4"/>
              </a:solidFill>
              <a:latin typeface="Century Gothic" charset="0"/>
              <a:ea typeface="Century Gothic" charset="0"/>
              <a:cs typeface="Century Gothic" charset="0"/>
            </a:endParaRPr>
          </a:p>
        </p:txBody>
      </p:sp>
      <p:sp>
        <p:nvSpPr>
          <p:cNvPr id="57" name="TextBox 56"/>
          <p:cNvSpPr txBox="1"/>
          <p:nvPr userDrawn="1"/>
        </p:nvSpPr>
        <p:spPr>
          <a:xfrm>
            <a:off x="9441842" y="1360364"/>
            <a:ext cx="3779881" cy="523220"/>
          </a:xfrm>
          <a:prstGeom prst="rect">
            <a:avLst/>
          </a:prstGeom>
          <a:noFill/>
        </p:spPr>
        <p:txBody>
          <a:bodyPr vert="horz" wrap="square" rtlCol="0">
            <a:spAutoFit/>
          </a:bodyPr>
          <a:lstStyle/>
          <a:p>
            <a:r>
              <a:rPr lang="en-US" sz="2800" dirty="0" smtClean="0">
                <a:solidFill>
                  <a:srgbClr val="67B08A"/>
                </a:solidFill>
                <a:latin typeface="Century Gothic" charset="0"/>
                <a:ea typeface="Century Gothic" charset="0"/>
                <a:cs typeface="Century Gothic" charset="0"/>
              </a:rPr>
              <a:t>M E M B E R S </a:t>
            </a:r>
            <a:endParaRPr lang="en-US" sz="2800" dirty="0">
              <a:solidFill>
                <a:srgbClr val="67B08A"/>
              </a:solidFill>
              <a:latin typeface="Century Gothic" charset="0"/>
              <a:ea typeface="Century Gothic" charset="0"/>
              <a:cs typeface="Century Gothic" charset="0"/>
            </a:endParaRPr>
          </a:p>
        </p:txBody>
      </p:sp>
      <p:grpSp>
        <p:nvGrpSpPr>
          <p:cNvPr id="58" name="Group 57"/>
          <p:cNvGrpSpPr/>
          <p:nvPr userDrawn="1"/>
        </p:nvGrpSpPr>
        <p:grpSpPr>
          <a:xfrm>
            <a:off x="-103534" y="1664490"/>
            <a:ext cx="4786221" cy="3142614"/>
            <a:chOff x="5653882" y="1565776"/>
            <a:chExt cx="5915457" cy="3694513"/>
          </a:xfrm>
        </p:grpSpPr>
        <p:grpSp>
          <p:nvGrpSpPr>
            <p:cNvPr id="59" name="Group 58"/>
            <p:cNvGrpSpPr/>
            <p:nvPr/>
          </p:nvGrpSpPr>
          <p:grpSpPr>
            <a:xfrm>
              <a:off x="5880100" y="1565776"/>
              <a:ext cx="5524500" cy="3403049"/>
              <a:chOff x="1907704" y="1459898"/>
              <a:chExt cx="5328592" cy="3922120"/>
            </a:xfrm>
            <a:noFill/>
          </p:grpSpPr>
          <p:sp>
            <p:nvSpPr>
              <p:cNvPr id="72" name="Rectangle 1"/>
              <p:cNvSpPr/>
              <p:nvPr/>
            </p:nvSpPr>
            <p:spPr>
              <a:xfrm>
                <a:off x="2026972" y="1556793"/>
                <a:ext cx="5065308" cy="3728330"/>
              </a:xfrm>
              <a:custGeom>
                <a:avLst/>
                <a:gdLst/>
                <a:ahLst/>
                <a:cxnLst/>
                <a:rect l="l" t="t" r="r" b="b"/>
                <a:pathLst>
                  <a:path w="4464496" h="4464497">
                    <a:moveTo>
                      <a:pt x="1087670" y="0"/>
                    </a:moveTo>
                    <a:lnTo>
                      <a:pt x="2209558" y="0"/>
                    </a:lnTo>
                    <a:lnTo>
                      <a:pt x="2254939" y="0"/>
                    </a:lnTo>
                    <a:lnTo>
                      <a:pt x="3376827" y="0"/>
                    </a:lnTo>
                    <a:cubicBezTo>
                      <a:pt x="3376827" y="221413"/>
                      <a:pt x="3556317" y="400903"/>
                      <a:pt x="3777730" y="400903"/>
                    </a:cubicBezTo>
                    <a:cubicBezTo>
                      <a:pt x="3779832" y="400903"/>
                      <a:pt x="3781931" y="400887"/>
                      <a:pt x="3784017" y="400269"/>
                    </a:cubicBezTo>
                    <a:lnTo>
                      <a:pt x="3784017" y="683477"/>
                    </a:lnTo>
                    <a:lnTo>
                      <a:pt x="4064227" y="683477"/>
                    </a:lnTo>
                    <a:cubicBezTo>
                      <a:pt x="4063609" y="685563"/>
                      <a:pt x="4063593" y="687662"/>
                      <a:pt x="4063593" y="689764"/>
                    </a:cubicBezTo>
                    <a:cubicBezTo>
                      <a:pt x="4063593" y="911177"/>
                      <a:pt x="4243083" y="1090667"/>
                      <a:pt x="4464496" y="1090667"/>
                    </a:cubicBezTo>
                    <a:lnTo>
                      <a:pt x="4464496" y="2212555"/>
                    </a:lnTo>
                    <a:lnTo>
                      <a:pt x="4464496" y="2257936"/>
                    </a:lnTo>
                    <a:lnTo>
                      <a:pt x="4464496" y="3379824"/>
                    </a:lnTo>
                    <a:cubicBezTo>
                      <a:pt x="4243083" y="3379824"/>
                      <a:pt x="4063593" y="3559314"/>
                      <a:pt x="4063593" y="3780727"/>
                    </a:cubicBezTo>
                    <a:cubicBezTo>
                      <a:pt x="4063593" y="3782829"/>
                      <a:pt x="4063609" y="3784928"/>
                      <a:pt x="4064227" y="3787014"/>
                    </a:cubicBezTo>
                    <a:lnTo>
                      <a:pt x="3784016" y="3787014"/>
                    </a:lnTo>
                    <a:lnTo>
                      <a:pt x="3784016" y="4064228"/>
                    </a:lnTo>
                    <a:cubicBezTo>
                      <a:pt x="3781930" y="4063610"/>
                      <a:pt x="3779831" y="4063594"/>
                      <a:pt x="3777729" y="4063594"/>
                    </a:cubicBezTo>
                    <a:cubicBezTo>
                      <a:pt x="3556316" y="4063594"/>
                      <a:pt x="3376826" y="4243084"/>
                      <a:pt x="3376826" y="4464497"/>
                    </a:cubicBezTo>
                    <a:lnTo>
                      <a:pt x="2254940" y="4464497"/>
                    </a:lnTo>
                    <a:lnTo>
                      <a:pt x="2209557" y="4464497"/>
                    </a:lnTo>
                    <a:lnTo>
                      <a:pt x="1087671" y="4464497"/>
                    </a:lnTo>
                    <a:cubicBezTo>
                      <a:pt x="1087671" y="4243084"/>
                      <a:pt x="908181" y="4063594"/>
                      <a:pt x="686768" y="4063594"/>
                    </a:cubicBezTo>
                    <a:cubicBezTo>
                      <a:pt x="684666" y="4063594"/>
                      <a:pt x="682567" y="4063610"/>
                      <a:pt x="680481" y="4064228"/>
                    </a:cubicBezTo>
                    <a:lnTo>
                      <a:pt x="680481" y="3787013"/>
                    </a:lnTo>
                    <a:lnTo>
                      <a:pt x="400269" y="3787013"/>
                    </a:lnTo>
                    <a:cubicBezTo>
                      <a:pt x="400887" y="3784927"/>
                      <a:pt x="400903" y="3782828"/>
                      <a:pt x="400903" y="3780726"/>
                    </a:cubicBezTo>
                    <a:cubicBezTo>
                      <a:pt x="400903" y="3559313"/>
                      <a:pt x="221413" y="3379823"/>
                      <a:pt x="0" y="3379823"/>
                    </a:cubicBezTo>
                    <a:lnTo>
                      <a:pt x="0" y="2257937"/>
                    </a:lnTo>
                    <a:lnTo>
                      <a:pt x="0" y="2212554"/>
                    </a:lnTo>
                    <a:lnTo>
                      <a:pt x="0" y="1090668"/>
                    </a:lnTo>
                    <a:cubicBezTo>
                      <a:pt x="221413" y="1090668"/>
                      <a:pt x="400903" y="911178"/>
                      <a:pt x="400903" y="689765"/>
                    </a:cubicBezTo>
                    <a:cubicBezTo>
                      <a:pt x="400903" y="687663"/>
                      <a:pt x="400887" y="685564"/>
                      <a:pt x="400269" y="683478"/>
                    </a:cubicBezTo>
                    <a:lnTo>
                      <a:pt x="680480" y="683478"/>
                    </a:lnTo>
                    <a:lnTo>
                      <a:pt x="680480" y="400269"/>
                    </a:lnTo>
                    <a:cubicBezTo>
                      <a:pt x="682566" y="400887"/>
                      <a:pt x="684665" y="400903"/>
                      <a:pt x="686767" y="400903"/>
                    </a:cubicBezTo>
                    <a:cubicBezTo>
                      <a:pt x="908180" y="400903"/>
                      <a:pt x="1087670" y="221413"/>
                      <a:pt x="1087670" y="0"/>
                    </a:cubicBezTo>
                    <a:close/>
                  </a:path>
                </a:pathLst>
              </a:custGeom>
              <a:grpFill/>
              <a:ln w="25400">
                <a:solidFill>
                  <a:srgbClr val="233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33E4E"/>
                  </a:solidFill>
                  <a:latin typeface="Arial" pitchFamily="34" charset="0"/>
                  <a:cs typeface="Arial" pitchFamily="34" charset="0"/>
                </a:endParaRPr>
              </a:p>
            </p:txBody>
          </p:sp>
          <p:sp>
            <p:nvSpPr>
              <p:cNvPr id="73" name="Rectangle 1"/>
              <p:cNvSpPr/>
              <p:nvPr/>
            </p:nvSpPr>
            <p:spPr>
              <a:xfrm>
                <a:off x="1907704" y="1459898"/>
                <a:ext cx="5328592" cy="3922120"/>
              </a:xfrm>
              <a:custGeom>
                <a:avLst/>
                <a:gdLst/>
                <a:ahLst/>
                <a:cxnLst/>
                <a:rect l="l" t="t" r="r" b="b"/>
                <a:pathLst>
                  <a:path w="4464496" h="4464497">
                    <a:moveTo>
                      <a:pt x="1087670" y="0"/>
                    </a:moveTo>
                    <a:lnTo>
                      <a:pt x="2209558" y="0"/>
                    </a:lnTo>
                    <a:lnTo>
                      <a:pt x="2254939" y="0"/>
                    </a:lnTo>
                    <a:lnTo>
                      <a:pt x="3376827" y="0"/>
                    </a:lnTo>
                    <a:cubicBezTo>
                      <a:pt x="3376827" y="221413"/>
                      <a:pt x="3556317" y="400903"/>
                      <a:pt x="3777730" y="400903"/>
                    </a:cubicBezTo>
                    <a:cubicBezTo>
                      <a:pt x="3779832" y="400903"/>
                      <a:pt x="3781931" y="400887"/>
                      <a:pt x="3784017" y="400269"/>
                    </a:cubicBezTo>
                    <a:lnTo>
                      <a:pt x="3784017" y="683477"/>
                    </a:lnTo>
                    <a:lnTo>
                      <a:pt x="4064227" y="683477"/>
                    </a:lnTo>
                    <a:cubicBezTo>
                      <a:pt x="4063609" y="685563"/>
                      <a:pt x="4063593" y="687662"/>
                      <a:pt x="4063593" y="689764"/>
                    </a:cubicBezTo>
                    <a:cubicBezTo>
                      <a:pt x="4063593" y="911177"/>
                      <a:pt x="4243083" y="1090667"/>
                      <a:pt x="4464496" y="1090667"/>
                    </a:cubicBezTo>
                    <a:lnTo>
                      <a:pt x="4464496" y="2212555"/>
                    </a:lnTo>
                    <a:lnTo>
                      <a:pt x="4464496" y="2257936"/>
                    </a:lnTo>
                    <a:lnTo>
                      <a:pt x="4464496" y="3379824"/>
                    </a:lnTo>
                    <a:cubicBezTo>
                      <a:pt x="4243083" y="3379824"/>
                      <a:pt x="4063593" y="3559314"/>
                      <a:pt x="4063593" y="3780727"/>
                    </a:cubicBezTo>
                    <a:cubicBezTo>
                      <a:pt x="4063593" y="3782829"/>
                      <a:pt x="4063609" y="3784928"/>
                      <a:pt x="4064227" y="3787014"/>
                    </a:cubicBezTo>
                    <a:lnTo>
                      <a:pt x="3784016" y="3787014"/>
                    </a:lnTo>
                    <a:lnTo>
                      <a:pt x="3784016" y="4064228"/>
                    </a:lnTo>
                    <a:cubicBezTo>
                      <a:pt x="3781930" y="4063610"/>
                      <a:pt x="3779831" y="4063594"/>
                      <a:pt x="3777729" y="4063594"/>
                    </a:cubicBezTo>
                    <a:cubicBezTo>
                      <a:pt x="3556316" y="4063594"/>
                      <a:pt x="3376826" y="4243084"/>
                      <a:pt x="3376826" y="4464497"/>
                    </a:cubicBezTo>
                    <a:lnTo>
                      <a:pt x="2254940" y="4464497"/>
                    </a:lnTo>
                    <a:lnTo>
                      <a:pt x="2209557" y="4464497"/>
                    </a:lnTo>
                    <a:lnTo>
                      <a:pt x="1087671" y="4464497"/>
                    </a:lnTo>
                    <a:cubicBezTo>
                      <a:pt x="1087671" y="4243084"/>
                      <a:pt x="908181" y="4063594"/>
                      <a:pt x="686768" y="4063594"/>
                    </a:cubicBezTo>
                    <a:cubicBezTo>
                      <a:pt x="684666" y="4063594"/>
                      <a:pt x="682567" y="4063610"/>
                      <a:pt x="680481" y="4064228"/>
                    </a:cubicBezTo>
                    <a:lnTo>
                      <a:pt x="680481" y="3787013"/>
                    </a:lnTo>
                    <a:lnTo>
                      <a:pt x="400269" y="3787013"/>
                    </a:lnTo>
                    <a:cubicBezTo>
                      <a:pt x="400887" y="3784927"/>
                      <a:pt x="400903" y="3782828"/>
                      <a:pt x="400903" y="3780726"/>
                    </a:cubicBezTo>
                    <a:cubicBezTo>
                      <a:pt x="400903" y="3559313"/>
                      <a:pt x="221413" y="3379823"/>
                      <a:pt x="0" y="3379823"/>
                    </a:cubicBezTo>
                    <a:lnTo>
                      <a:pt x="0" y="2257937"/>
                    </a:lnTo>
                    <a:lnTo>
                      <a:pt x="0" y="2212554"/>
                    </a:lnTo>
                    <a:lnTo>
                      <a:pt x="0" y="1090668"/>
                    </a:lnTo>
                    <a:cubicBezTo>
                      <a:pt x="221413" y="1090668"/>
                      <a:pt x="400903" y="911178"/>
                      <a:pt x="400903" y="689765"/>
                    </a:cubicBezTo>
                    <a:cubicBezTo>
                      <a:pt x="400903" y="687663"/>
                      <a:pt x="400887" y="685564"/>
                      <a:pt x="400269" y="683478"/>
                    </a:cubicBezTo>
                    <a:lnTo>
                      <a:pt x="680480" y="683478"/>
                    </a:lnTo>
                    <a:lnTo>
                      <a:pt x="680480" y="400269"/>
                    </a:lnTo>
                    <a:cubicBezTo>
                      <a:pt x="682566" y="400887"/>
                      <a:pt x="684665" y="400903"/>
                      <a:pt x="686767" y="400903"/>
                    </a:cubicBezTo>
                    <a:cubicBezTo>
                      <a:pt x="908180" y="400903"/>
                      <a:pt x="1087670" y="221413"/>
                      <a:pt x="1087670" y="0"/>
                    </a:cubicBezTo>
                    <a:close/>
                  </a:path>
                </a:pathLst>
              </a:custGeom>
              <a:grpFill/>
              <a:ln w="22225">
                <a:solidFill>
                  <a:srgbClr val="233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33E4E"/>
                  </a:solidFill>
                  <a:latin typeface="Arial" pitchFamily="34" charset="0"/>
                  <a:cs typeface="Arial" pitchFamily="34" charset="0"/>
                </a:endParaRPr>
              </a:p>
            </p:txBody>
          </p:sp>
        </p:grpSp>
        <p:grpSp>
          <p:nvGrpSpPr>
            <p:cNvPr id="60" name="Group 59"/>
            <p:cNvGrpSpPr/>
            <p:nvPr/>
          </p:nvGrpSpPr>
          <p:grpSpPr>
            <a:xfrm>
              <a:off x="7355096" y="2976888"/>
              <a:ext cx="2592288" cy="180858"/>
              <a:chOff x="5364088" y="1664804"/>
              <a:chExt cx="3096344" cy="216024"/>
            </a:xfrm>
          </p:grpSpPr>
          <p:grpSp>
            <p:nvGrpSpPr>
              <p:cNvPr id="63" name="Group 62"/>
              <p:cNvGrpSpPr/>
              <p:nvPr/>
            </p:nvGrpSpPr>
            <p:grpSpPr>
              <a:xfrm>
                <a:off x="6804248" y="1664804"/>
                <a:ext cx="216024" cy="216024"/>
                <a:chOff x="7740352" y="1772816"/>
                <a:chExt cx="216024" cy="216024"/>
              </a:xfrm>
            </p:grpSpPr>
            <p:sp>
              <p:nvSpPr>
                <p:cNvPr id="70" name="Rectangle 69"/>
                <p:cNvSpPr/>
                <p:nvPr/>
              </p:nvSpPr>
              <p:spPr>
                <a:xfrm>
                  <a:off x="7740352" y="1772816"/>
                  <a:ext cx="216024" cy="216024"/>
                </a:xfrm>
                <a:prstGeom prst="rect">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71" name="Rectangle 70"/>
                <p:cNvSpPr/>
                <p:nvPr/>
              </p:nvSpPr>
              <p:spPr>
                <a:xfrm rot="2700000">
                  <a:off x="7740352" y="1772816"/>
                  <a:ext cx="216024" cy="216024"/>
                </a:xfrm>
                <a:prstGeom prst="rect">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grpSp>
          <p:grpSp>
            <p:nvGrpSpPr>
              <p:cNvPr id="64" name="Group 63"/>
              <p:cNvGrpSpPr/>
              <p:nvPr/>
            </p:nvGrpSpPr>
            <p:grpSpPr>
              <a:xfrm>
                <a:off x="7164288" y="1731045"/>
                <a:ext cx="1296144" cy="83542"/>
                <a:chOff x="7164288" y="1761282"/>
                <a:chExt cx="1296144" cy="83542"/>
              </a:xfrm>
            </p:grpSpPr>
            <p:cxnSp>
              <p:nvCxnSpPr>
                <p:cNvPr id="68" name="Straight Connector 67"/>
                <p:cNvCxnSpPr/>
                <p:nvPr/>
              </p:nvCxnSpPr>
              <p:spPr>
                <a:xfrm>
                  <a:off x="7164288" y="1761282"/>
                  <a:ext cx="12961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164288" y="1844824"/>
                  <a:ext cx="108012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flipH="1">
                <a:off x="5364088" y="1731045"/>
                <a:ext cx="1296144" cy="83542"/>
                <a:chOff x="7164288" y="1761282"/>
                <a:chExt cx="1296144" cy="83542"/>
              </a:xfrm>
            </p:grpSpPr>
            <p:cxnSp>
              <p:nvCxnSpPr>
                <p:cNvPr id="66" name="Straight Connector 65"/>
                <p:cNvCxnSpPr/>
                <p:nvPr/>
              </p:nvCxnSpPr>
              <p:spPr>
                <a:xfrm>
                  <a:off x="7164288" y="1761282"/>
                  <a:ext cx="12961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164288" y="1844824"/>
                  <a:ext cx="108012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61" name="TextBox 60"/>
            <p:cNvSpPr txBox="1"/>
            <p:nvPr/>
          </p:nvSpPr>
          <p:spPr>
            <a:xfrm>
              <a:off x="6683672" y="2168346"/>
              <a:ext cx="3935134" cy="759838"/>
            </a:xfrm>
            <a:prstGeom prst="rect">
              <a:avLst/>
            </a:prstGeom>
            <a:noFill/>
          </p:spPr>
          <p:txBody>
            <a:bodyPr wrap="square" rtlCol="0">
              <a:spAutoFit/>
            </a:bodyPr>
            <a:lstStyle/>
            <a:p>
              <a:pPr algn="ctr"/>
              <a:r>
                <a:rPr lang="en-US" sz="3600" dirty="0" smtClean="0">
                  <a:solidFill>
                    <a:srgbClr val="F6F2E7"/>
                  </a:solidFill>
                </a:rPr>
                <a:t>TEAM LEADERS</a:t>
              </a:r>
              <a:endParaRPr lang="en-US" sz="3600" dirty="0">
                <a:solidFill>
                  <a:srgbClr val="F6F2E7"/>
                </a:solidFill>
              </a:endParaRPr>
            </a:p>
          </p:txBody>
        </p:sp>
        <p:sp>
          <p:nvSpPr>
            <p:cNvPr id="62" name="TextBox 61"/>
            <p:cNvSpPr txBox="1"/>
            <p:nvPr/>
          </p:nvSpPr>
          <p:spPr>
            <a:xfrm>
              <a:off x="5653882" y="3197872"/>
              <a:ext cx="5915457" cy="2062417"/>
            </a:xfrm>
            <a:prstGeom prst="rect">
              <a:avLst/>
            </a:prstGeom>
            <a:noFill/>
          </p:spPr>
          <p:txBody>
            <a:bodyPr wrap="square" rtlCol="0">
              <a:spAutoFit/>
            </a:bodyPr>
            <a:lstStyle/>
            <a:p>
              <a:pPr algn="ctr"/>
              <a:r>
                <a:rPr lang="en-US" sz="3600" dirty="0" smtClean="0">
                  <a:solidFill>
                    <a:srgbClr val="F6F2E7"/>
                  </a:solidFill>
                </a:rPr>
                <a:t>Mohammad </a:t>
              </a:r>
              <a:r>
                <a:rPr lang="en-US" sz="3600" dirty="0" err="1" smtClean="0">
                  <a:solidFill>
                    <a:srgbClr val="F6F2E7"/>
                  </a:solidFill>
                </a:rPr>
                <a:t>Almutlaq</a:t>
              </a:r>
              <a:endParaRPr lang="en-US" sz="3600" dirty="0" smtClean="0">
                <a:solidFill>
                  <a:srgbClr val="F6F2E7"/>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rgbClr val="F6F2E7"/>
                  </a:solidFill>
                </a:rPr>
                <a:t>Rania </a:t>
              </a:r>
              <a:r>
                <a:rPr lang="en-US" sz="3600" dirty="0" err="1" smtClean="0">
                  <a:solidFill>
                    <a:srgbClr val="F6F2E7"/>
                  </a:solidFill>
                </a:rPr>
                <a:t>Alessa</a:t>
              </a:r>
              <a:endParaRPr lang="en-US" sz="3600" dirty="0" smtClean="0">
                <a:solidFill>
                  <a:srgbClr val="F6F2E7"/>
                </a:solidFill>
              </a:endParaRPr>
            </a:p>
            <a:p>
              <a:pPr algn="ctr"/>
              <a:endParaRPr lang="en-US" sz="3600" dirty="0">
                <a:solidFill>
                  <a:srgbClr val="F6F2E7"/>
                </a:solidFill>
              </a:endParaRPr>
            </a:p>
          </p:txBody>
        </p:sp>
      </p:grpSp>
      <p:pic>
        <p:nvPicPr>
          <p:cNvPr id="74" name="Picture 7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21048" y="2026710"/>
            <a:ext cx="910408" cy="426045"/>
          </a:xfrm>
          <a:prstGeom prst="rect">
            <a:avLst/>
          </a:prstGeom>
        </p:spPr>
      </p:pic>
    </p:spTree>
    <p:extLst>
      <p:ext uri="{BB962C8B-B14F-4D97-AF65-F5344CB8AC3E}">
        <p14:creationId xmlns:p14="http://schemas.microsoft.com/office/powerpoint/2010/main" val="1348588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CFE8E7"/>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2/26/18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a:off x="349388" y="148710"/>
            <a:ext cx="11684000" cy="6906091"/>
            <a:chOff x="558800" y="5557"/>
            <a:chExt cx="11684000" cy="6906091"/>
          </a:xfrm>
        </p:grpSpPr>
        <p:pic>
          <p:nvPicPr>
            <p:cNvPr id="7" name="Picture 6"/>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897254" y="4248083"/>
              <a:ext cx="779923" cy="364982"/>
            </a:xfrm>
            <a:prstGeom prst="rect">
              <a:avLst/>
            </a:prstGeom>
          </p:spPr>
        </p:pic>
        <p:pic>
          <p:nvPicPr>
            <p:cNvPr id="8" name="Picture 7"/>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935354" y="1327083"/>
              <a:ext cx="779923" cy="364982"/>
            </a:xfrm>
            <a:prstGeom prst="rect">
              <a:avLst/>
            </a:prstGeom>
          </p:spPr>
        </p:pic>
        <p:pic>
          <p:nvPicPr>
            <p:cNvPr id="9" name="Picture 8"/>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382654" y="44383"/>
              <a:ext cx="779923" cy="364982"/>
            </a:xfrm>
            <a:prstGeom prst="rect">
              <a:avLst/>
            </a:prstGeom>
          </p:spPr>
        </p:pic>
        <p:pic>
          <p:nvPicPr>
            <p:cNvPr id="10" name="Picture 9"/>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298546" y="2710723"/>
              <a:ext cx="779923" cy="364982"/>
            </a:xfrm>
            <a:prstGeom prst="rect">
              <a:avLst/>
            </a:prstGeom>
          </p:spPr>
        </p:pic>
        <p:pic>
          <p:nvPicPr>
            <p:cNvPr id="11" name="Picture 10"/>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02071" y="5557"/>
              <a:ext cx="779923" cy="364982"/>
            </a:xfrm>
            <a:prstGeom prst="rect">
              <a:avLst/>
            </a:prstGeom>
          </p:spPr>
        </p:pic>
        <p:pic>
          <p:nvPicPr>
            <p:cNvPr id="12" name="Picture 11"/>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31218" y="5752665"/>
              <a:ext cx="779923" cy="364982"/>
            </a:xfrm>
            <a:prstGeom prst="rect">
              <a:avLst/>
            </a:prstGeom>
          </p:spPr>
        </p:pic>
        <p:pic>
          <p:nvPicPr>
            <p:cNvPr id="13" name="Picture 12"/>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22719" y="2741684"/>
              <a:ext cx="779923" cy="364982"/>
            </a:xfrm>
            <a:prstGeom prst="rect">
              <a:avLst/>
            </a:prstGeom>
          </p:spPr>
        </p:pic>
        <p:pic>
          <p:nvPicPr>
            <p:cNvPr id="14" name="Picture 1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842385" y="1270980"/>
              <a:ext cx="779923" cy="364982"/>
            </a:xfrm>
            <a:prstGeom prst="rect">
              <a:avLst/>
            </a:prstGeom>
          </p:spPr>
        </p:pic>
        <p:pic>
          <p:nvPicPr>
            <p:cNvPr id="15" name="Picture 1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803351" y="4193327"/>
              <a:ext cx="779923" cy="364982"/>
            </a:xfrm>
            <a:prstGeom prst="rect">
              <a:avLst/>
            </a:prstGeom>
          </p:spPr>
        </p:pic>
        <p:grpSp>
          <p:nvGrpSpPr>
            <p:cNvPr id="16" name="Group 15"/>
            <p:cNvGrpSpPr/>
            <p:nvPr/>
          </p:nvGrpSpPr>
          <p:grpSpPr>
            <a:xfrm>
              <a:off x="558800" y="368302"/>
              <a:ext cx="11684000" cy="6543346"/>
              <a:chOff x="508000" y="342902"/>
              <a:chExt cx="11684000" cy="6543346"/>
            </a:xfrm>
          </p:grpSpPr>
          <p:cxnSp>
            <p:nvCxnSpPr>
              <p:cNvPr id="18" name="Straight Connector 17"/>
              <p:cNvCxnSpPr/>
              <p:nvPr/>
            </p:nvCxnSpPr>
            <p:spPr>
              <a:xfrm>
                <a:off x="597293" y="1859126"/>
                <a:ext cx="1371403" cy="75707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1061700" y="6299200"/>
                <a:ext cx="1095429" cy="5870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60400" y="6184900"/>
                <a:ext cx="1320800" cy="7013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11500" y="6184900"/>
                <a:ext cx="1231900" cy="693289"/>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111500" y="4762500"/>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597293" y="4762499"/>
                <a:ext cx="1383907" cy="76110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08000" y="3264525"/>
                <a:ext cx="1460696" cy="79125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175000" y="1803400"/>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111500" y="3264525"/>
                <a:ext cx="1231900" cy="693289"/>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97293" y="345221"/>
                <a:ext cx="1365250" cy="74920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092843" y="345221"/>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791593" y="3264525"/>
                <a:ext cx="1365250" cy="74920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287143" y="3264525"/>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892800" y="6167614"/>
                <a:ext cx="1264043" cy="71057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287143" y="6167614"/>
                <a:ext cx="1250557" cy="71057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8287143" y="4720546"/>
                <a:ext cx="1485900" cy="80305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903343" y="4720546"/>
                <a:ext cx="1253786" cy="67695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8287143" y="1775627"/>
                <a:ext cx="1485900" cy="84057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0903343" y="1775627"/>
                <a:ext cx="1288657" cy="746607"/>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0903343" y="441232"/>
                <a:ext cx="1253786" cy="69803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8287143" y="342902"/>
                <a:ext cx="1485901" cy="80532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727700" y="342902"/>
                <a:ext cx="1429143" cy="790246"/>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0833100" y="3337582"/>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797943" y="4762716"/>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753492" y="1846777"/>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43" name="Group 42"/>
          <p:cNvGrpSpPr/>
          <p:nvPr userDrawn="1"/>
        </p:nvGrpSpPr>
        <p:grpSpPr>
          <a:xfrm>
            <a:off x="968455" y="-70308"/>
            <a:ext cx="3381019" cy="5840735"/>
            <a:chOff x="1482811" y="-95471"/>
            <a:chExt cx="3381019" cy="5840735"/>
          </a:xfrm>
        </p:grpSpPr>
        <p:sp>
          <p:nvSpPr>
            <p:cNvPr id="44" name="Off-page Connector 43"/>
            <p:cNvSpPr/>
            <p:nvPr/>
          </p:nvSpPr>
          <p:spPr>
            <a:xfrm>
              <a:off x="1482811" y="-95471"/>
              <a:ext cx="3381019" cy="5840735"/>
            </a:xfrm>
            <a:prstGeom prst="flowChartOffpageConnector">
              <a:avLst/>
            </a:prstGeom>
            <a:noFill/>
            <a:ln w="57150">
              <a:solidFill>
                <a:srgbClr val="4B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1818716" y="3100464"/>
              <a:ext cx="2724660" cy="302219"/>
              <a:chOff x="1818716" y="3075064"/>
              <a:chExt cx="2724660" cy="302219"/>
            </a:xfrm>
          </p:grpSpPr>
          <p:cxnSp>
            <p:nvCxnSpPr>
              <p:cNvPr id="48" name="Straight Connector 47"/>
              <p:cNvCxnSpPr/>
              <p:nvPr/>
            </p:nvCxnSpPr>
            <p:spPr>
              <a:xfrm>
                <a:off x="1818716" y="3264525"/>
                <a:ext cx="272466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Delay 48"/>
              <p:cNvSpPr/>
              <p:nvPr/>
            </p:nvSpPr>
            <p:spPr>
              <a:xfrm rot="5400000">
                <a:off x="2894132" y="3114921"/>
                <a:ext cx="265890" cy="258833"/>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elay 49"/>
              <p:cNvSpPr/>
              <p:nvPr/>
            </p:nvSpPr>
            <p:spPr>
              <a:xfrm rot="5400000">
                <a:off x="3114628" y="3114921"/>
                <a:ext cx="265891" cy="258833"/>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ardrop 50"/>
              <p:cNvSpPr/>
              <p:nvPr/>
            </p:nvSpPr>
            <p:spPr>
              <a:xfrm rot="18856157">
                <a:off x="3010478" y="3072651"/>
                <a:ext cx="252280" cy="257106"/>
              </a:xfrm>
              <a:prstGeom prst="teardrop">
                <a:avLst>
                  <a:gd name="adj" fmla="val 105612"/>
                </a:avLst>
              </a:prstGeom>
              <a:solidFill>
                <a:schemeClr val="accent3"/>
              </a:solidFill>
              <a:ln>
                <a:solidFill>
                  <a:srgbClr val="CFE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object 3"/>
            <p:cNvSpPr txBox="1"/>
            <p:nvPr/>
          </p:nvSpPr>
          <p:spPr>
            <a:xfrm>
              <a:off x="1597658" y="3593251"/>
              <a:ext cx="3117671" cy="962443"/>
            </a:xfrm>
            <a:prstGeom prst="rect">
              <a:avLst/>
            </a:prstGeom>
          </p:spPr>
          <p:txBody>
            <a:bodyPr vert="horz" wrap="square" lIns="0" tIns="635" rIns="0" bIns="0" rtlCol="0">
              <a:spAutoFit/>
            </a:bodyPr>
            <a:lstStyle/>
            <a:p>
              <a:pPr marL="12700" marR="5080" algn="ctr">
                <a:lnSpc>
                  <a:spcPts val="2490"/>
                </a:lnSpc>
                <a:spcBef>
                  <a:spcPts val="5"/>
                </a:spcBef>
              </a:pPr>
              <a:r>
                <a:rPr sz="2800" spc="15" dirty="0">
                  <a:solidFill>
                    <a:srgbClr val="4C8180"/>
                  </a:solidFill>
                  <a:latin typeface="Century Gothic"/>
                  <a:cs typeface="Century Gothic"/>
                </a:rPr>
                <a:t>PLEASE </a:t>
              </a:r>
              <a:r>
                <a:rPr sz="2800" spc="20" dirty="0">
                  <a:solidFill>
                    <a:srgbClr val="4C8180"/>
                  </a:solidFill>
                  <a:latin typeface="Century Gothic"/>
                  <a:cs typeface="Century Gothic"/>
                </a:rPr>
                <a:t>CONTACT </a:t>
              </a:r>
              <a:r>
                <a:rPr sz="2800" spc="20" dirty="0" smtClean="0">
                  <a:solidFill>
                    <a:srgbClr val="4C8180"/>
                  </a:solidFill>
                  <a:latin typeface="Century Gothic"/>
                  <a:cs typeface="Century Gothic"/>
                </a:rPr>
                <a:t>US</a:t>
              </a:r>
              <a:r>
                <a:rPr sz="2800" spc="-40" dirty="0" smtClean="0">
                  <a:solidFill>
                    <a:srgbClr val="4C8180"/>
                  </a:solidFill>
                  <a:latin typeface="Century Gothic"/>
                  <a:cs typeface="Century Gothic"/>
                </a:rPr>
                <a:t> </a:t>
              </a:r>
              <a:r>
                <a:rPr sz="2800" spc="15" dirty="0">
                  <a:solidFill>
                    <a:srgbClr val="4C8180"/>
                  </a:solidFill>
                  <a:latin typeface="Century Gothic"/>
                  <a:cs typeface="Century Gothic"/>
                </a:rPr>
                <a:t>IF  </a:t>
              </a:r>
              <a:r>
                <a:rPr sz="2800" spc="25" dirty="0">
                  <a:solidFill>
                    <a:srgbClr val="4C8180"/>
                  </a:solidFill>
                  <a:latin typeface="Century Gothic"/>
                  <a:cs typeface="Century Gothic"/>
                </a:rPr>
                <a:t>YOU </a:t>
              </a:r>
              <a:r>
                <a:rPr sz="2800" spc="20" dirty="0">
                  <a:solidFill>
                    <a:srgbClr val="4C8180"/>
                  </a:solidFill>
                  <a:latin typeface="Century Gothic"/>
                  <a:cs typeface="Century Gothic"/>
                </a:rPr>
                <a:t>HAVE ANY</a:t>
              </a:r>
              <a:r>
                <a:rPr sz="2800" spc="-65" dirty="0">
                  <a:solidFill>
                    <a:srgbClr val="4C8180"/>
                  </a:solidFill>
                  <a:latin typeface="Century Gothic"/>
                  <a:cs typeface="Century Gothic"/>
                </a:rPr>
                <a:t> </a:t>
              </a:r>
              <a:r>
                <a:rPr sz="2800" spc="15" dirty="0">
                  <a:solidFill>
                    <a:srgbClr val="4C8180"/>
                  </a:solidFill>
                  <a:latin typeface="Century Gothic"/>
                  <a:cs typeface="Century Gothic"/>
                </a:rPr>
                <a:t>ISSUE</a:t>
              </a:r>
              <a:endParaRPr sz="2800" dirty="0">
                <a:solidFill>
                  <a:srgbClr val="4C8180"/>
                </a:solidFill>
                <a:latin typeface="Century Gothic"/>
                <a:cs typeface="Century Gothic"/>
              </a:endParaRPr>
            </a:p>
          </p:txBody>
        </p:sp>
      </p:grpSp>
      <p:sp>
        <p:nvSpPr>
          <p:cNvPr id="52" name="object 4"/>
          <p:cNvSpPr/>
          <p:nvPr userDrawn="1"/>
        </p:nvSpPr>
        <p:spPr>
          <a:xfrm>
            <a:off x="7113680" y="1872177"/>
            <a:ext cx="740664" cy="704088"/>
          </a:xfrm>
          <a:prstGeom prst="rect">
            <a:avLst/>
          </a:prstGeom>
          <a:blipFill>
            <a:blip r:embed="rId3" cstate="print"/>
            <a:stretch>
              <a:fillRect/>
            </a:stretch>
          </a:blipFill>
        </p:spPr>
        <p:txBody>
          <a:bodyPr wrap="square" lIns="0" tIns="0" rIns="0" bIns="0" rtlCol="0"/>
          <a:lstStyle/>
          <a:p>
            <a:endParaRPr/>
          </a:p>
        </p:txBody>
      </p:sp>
      <p:sp>
        <p:nvSpPr>
          <p:cNvPr id="53" name="object 5"/>
          <p:cNvSpPr/>
          <p:nvPr userDrawn="1"/>
        </p:nvSpPr>
        <p:spPr>
          <a:xfrm>
            <a:off x="6452820" y="2866898"/>
            <a:ext cx="901155" cy="706754"/>
          </a:xfrm>
          <a:prstGeom prst="rect">
            <a:avLst/>
          </a:prstGeom>
          <a:blipFill>
            <a:blip r:embed="rId4" cstate="print"/>
            <a:srcRect/>
            <a:stretch>
              <a:fillRect l="-9842" r="-21429"/>
            </a:stretch>
          </a:blipFill>
        </p:spPr>
        <p:txBody>
          <a:bodyPr wrap="square" lIns="0" tIns="0" rIns="0" bIns="0" rtlCol="0"/>
          <a:lstStyle/>
          <a:p>
            <a:endParaRPr/>
          </a:p>
        </p:txBody>
      </p:sp>
      <p:sp>
        <p:nvSpPr>
          <p:cNvPr id="54" name="object 6"/>
          <p:cNvSpPr/>
          <p:nvPr userDrawn="1"/>
        </p:nvSpPr>
        <p:spPr>
          <a:xfrm>
            <a:off x="7688508" y="879268"/>
            <a:ext cx="740664" cy="704088"/>
          </a:xfrm>
          <a:prstGeom prst="rect">
            <a:avLst/>
          </a:prstGeom>
          <a:blipFill>
            <a:blip r:embed="rId5" cstate="print"/>
            <a:stretch>
              <a:fillRect/>
            </a:stretch>
          </a:blipFill>
        </p:spPr>
        <p:txBody>
          <a:bodyPr wrap="square" lIns="0" tIns="0" rIns="0" bIns="0" rtlCol="0"/>
          <a:lstStyle/>
          <a:p>
            <a:endParaRPr/>
          </a:p>
        </p:txBody>
      </p:sp>
      <p:sp>
        <p:nvSpPr>
          <p:cNvPr id="55" name="object 7"/>
          <p:cNvSpPr/>
          <p:nvPr userDrawn="1"/>
        </p:nvSpPr>
        <p:spPr>
          <a:xfrm>
            <a:off x="6994137" y="3841283"/>
            <a:ext cx="740664" cy="704088"/>
          </a:xfrm>
          <a:prstGeom prst="rect">
            <a:avLst/>
          </a:prstGeom>
          <a:blipFill>
            <a:blip r:embed="rId6" cstate="print"/>
            <a:stretch>
              <a:fillRect/>
            </a:stretch>
          </a:blipFill>
        </p:spPr>
        <p:txBody>
          <a:bodyPr wrap="square" lIns="0" tIns="0" rIns="0" bIns="0" rtlCol="0"/>
          <a:lstStyle/>
          <a:p>
            <a:endParaRPr/>
          </a:p>
        </p:txBody>
      </p:sp>
      <p:sp>
        <p:nvSpPr>
          <p:cNvPr id="56" name="object 8"/>
          <p:cNvSpPr/>
          <p:nvPr userDrawn="1"/>
        </p:nvSpPr>
        <p:spPr>
          <a:xfrm>
            <a:off x="7595131" y="4912337"/>
            <a:ext cx="742812" cy="702085"/>
          </a:xfrm>
          <a:prstGeom prst="rect">
            <a:avLst/>
          </a:prstGeom>
          <a:blipFill>
            <a:blip r:embed="rId7" cstate="print"/>
            <a:stretch>
              <a:fillRect/>
            </a:stretch>
          </a:blipFill>
        </p:spPr>
        <p:txBody>
          <a:bodyPr wrap="square" lIns="0" tIns="0" rIns="0" bIns="0" rtlCol="0"/>
          <a:lstStyle/>
          <a:p>
            <a:endParaRPr/>
          </a:p>
        </p:txBody>
      </p:sp>
      <p:sp>
        <p:nvSpPr>
          <p:cNvPr id="57" name="Rectangle 56"/>
          <p:cNvSpPr/>
          <p:nvPr userDrawn="1"/>
        </p:nvSpPr>
        <p:spPr>
          <a:xfrm>
            <a:off x="7987410" y="3893532"/>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233E4E"/>
                </a:solidFill>
              </a:rPr>
              <a:t>@436Biochemteam</a:t>
            </a:r>
            <a:endParaRPr lang="en-US" dirty="0">
              <a:solidFill>
                <a:srgbClr val="233E4E"/>
              </a:solidFill>
            </a:endParaRPr>
          </a:p>
        </p:txBody>
      </p:sp>
      <p:sp>
        <p:nvSpPr>
          <p:cNvPr id="58" name="Rectangle 57"/>
          <p:cNvSpPr/>
          <p:nvPr userDrawn="1"/>
        </p:nvSpPr>
        <p:spPr>
          <a:xfrm>
            <a:off x="8444891" y="5016830"/>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233E4E"/>
                </a:solidFill>
              </a:rPr>
              <a:t>Biochemistryteam436@gmail.com</a:t>
            </a:r>
            <a:endParaRPr lang="en-US" dirty="0">
              <a:solidFill>
                <a:srgbClr val="233E4E"/>
              </a:solidFill>
            </a:endParaRPr>
          </a:p>
        </p:txBody>
      </p:sp>
      <p:sp>
        <p:nvSpPr>
          <p:cNvPr id="59" name="Rectangle 58"/>
          <p:cNvSpPr/>
          <p:nvPr userDrawn="1"/>
        </p:nvSpPr>
        <p:spPr>
          <a:xfrm>
            <a:off x="7507095" y="2804785"/>
            <a:ext cx="4569549" cy="762866"/>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33E4E"/>
              </a:solidFill>
            </a:endParaRPr>
          </a:p>
        </p:txBody>
      </p:sp>
      <p:sp>
        <p:nvSpPr>
          <p:cNvPr id="60" name="Rectangle 59"/>
          <p:cNvSpPr/>
          <p:nvPr userDrawn="1"/>
        </p:nvSpPr>
        <p:spPr>
          <a:xfrm>
            <a:off x="8008745" y="2001329"/>
            <a:ext cx="3554605" cy="501068"/>
          </a:xfrm>
          <a:prstGeom prst="rect">
            <a:avLst/>
          </a:prstGeom>
          <a:noFill/>
          <a:ln>
            <a:solidFill>
              <a:srgbClr val="233E4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endParaRPr lang="en-US" sz="1400" dirty="0">
              <a:solidFill>
                <a:srgbClr val="4C8180"/>
              </a:solidFill>
            </a:endParaRPr>
          </a:p>
        </p:txBody>
      </p:sp>
      <p:sp>
        <p:nvSpPr>
          <p:cNvPr id="61" name="Rectangle 60"/>
          <p:cNvSpPr/>
          <p:nvPr userDrawn="1"/>
        </p:nvSpPr>
        <p:spPr>
          <a:xfrm>
            <a:off x="8541556" y="960431"/>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r>
              <a:rPr lang="en-US" sz="1200" b="1" dirty="0">
                <a:solidFill>
                  <a:srgbClr val="4C8180"/>
                </a:solidFill>
              </a:rPr>
              <a:t>Lippincott's </a:t>
            </a:r>
            <a:r>
              <a:rPr lang="en-US" sz="1200" b="1" dirty="0" err="1">
                <a:solidFill>
                  <a:srgbClr val="4C8180"/>
                </a:solidFill>
              </a:rPr>
              <a:t>Illusrated</a:t>
            </a:r>
            <a:r>
              <a:rPr lang="en-US" sz="1200" b="1" dirty="0">
                <a:solidFill>
                  <a:srgbClr val="4C8180"/>
                </a:solidFill>
              </a:rPr>
              <a:t> </a:t>
            </a:r>
            <a:r>
              <a:rPr lang="en-US" sz="1200" b="1" dirty="0" smtClean="0">
                <a:solidFill>
                  <a:srgbClr val="4C8180"/>
                </a:solidFill>
              </a:rPr>
              <a:t>Reviews Biochemistry 6</a:t>
            </a:r>
            <a:r>
              <a:rPr lang="en-US" sz="1200" b="1" baseline="30000" dirty="0" smtClean="0">
                <a:solidFill>
                  <a:srgbClr val="4C8180"/>
                </a:solidFill>
              </a:rPr>
              <a:t>th</a:t>
            </a:r>
            <a:r>
              <a:rPr lang="en-US" sz="1200" b="1" dirty="0" smtClean="0">
                <a:solidFill>
                  <a:srgbClr val="4C8180"/>
                </a:solidFill>
              </a:rPr>
              <a:t> E</a:t>
            </a:r>
            <a:endParaRPr lang="en-US" sz="1200" b="1" dirty="0">
              <a:solidFill>
                <a:srgbClr val="4C8180"/>
              </a:solidFill>
            </a:endParaRPr>
          </a:p>
        </p:txBody>
      </p:sp>
      <p:cxnSp>
        <p:nvCxnSpPr>
          <p:cNvPr id="62" name="Straight Connector 61"/>
          <p:cNvCxnSpPr/>
          <p:nvPr userDrawn="1"/>
        </p:nvCxnSpPr>
        <p:spPr>
          <a:xfrm flipH="1" flipV="1">
            <a:off x="6127311" y="466632"/>
            <a:ext cx="3287" cy="5102970"/>
          </a:xfrm>
          <a:prstGeom prst="line">
            <a:avLst/>
          </a:prstGeom>
          <a:ln w="66675" cap="rnd">
            <a:solidFill>
              <a:srgbClr val="253F4E"/>
            </a:solidFill>
            <a:round/>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7099766" y="5824270"/>
            <a:ext cx="779923" cy="364982"/>
          </a:xfrm>
          <a:prstGeom prst="rect">
            <a:avLst/>
          </a:prstGeom>
        </p:spPr>
      </p:pic>
      <p:sp>
        <p:nvSpPr>
          <p:cNvPr id="64" name="TextBox 63"/>
          <p:cNvSpPr txBox="1"/>
          <p:nvPr userDrawn="1"/>
        </p:nvSpPr>
        <p:spPr>
          <a:xfrm>
            <a:off x="1057487" y="88107"/>
            <a:ext cx="3113892" cy="2800767"/>
          </a:xfrm>
          <a:prstGeom prst="rect">
            <a:avLst/>
          </a:prstGeom>
          <a:noFill/>
        </p:spPr>
        <p:txBody>
          <a:bodyPr wrap="square" rtlCol="0">
            <a:spAutoFit/>
          </a:bodyPr>
          <a:lstStyle/>
          <a:p>
            <a:pPr algn="ctr"/>
            <a:r>
              <a:rPr lang="en-US" sz="6000" b="1" dirty="0" smtClean="0">
                <a:solidFill>
                  <a:srgbClr val="4C8180"/>
                </a:solidFill>
                <a:latin typeface="Century Gothic" charset="0"/>
                <a:ea typeface="Century Gothic" charset="0"/>
                <a:cs typeface="Century Gothic" charset="0"/>
              </a:rPr>
              <a:t>THANK YOU </a:t>
            </a:r>
          </a:p>
          <a:p>
            <a:pPr algn="ctr"/>
            <a:r>
              <a:rPr lang="en-US" sz="2800" b="1" dirty="0" smtClean="0">
                <a:solidFill>
                  <a:srgbClr val="4C8180"/>
                </a:solidFill>
                <a:latin typeface="Century Gothic" charset="0"/>
                <a:ea typeface="Century Gothic" charset="0"/>
                <a:cs typeface="Century Gothic" charset="0"/>
              </a:rPr>
              <a:t>FOR CHECKING OUR WORK</a:t>
            </a:r>
          </a:p>
        </p:txBody>
      </p:sp>
    </p:spTree>
    <p:extLst>
      <p:ext uri="{BB962C8B-B14F-4D97-AF65-F5344CB8AC3E}">
        <p14:creationId xmlns:p14="http://schemas.microsoft.com/office/powerpoint/2010/main" val="241526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25389-6FDC-FB4C-A983-537718BD0F91}" type="datetimeFigureOut">
              <a:rPr lang="en-US" smtClean="0"/>
              <a:t>2/26/18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383D1-9CC3-C14E-8712-9DA6375AEFB8}" type="slidenum">
              <a:rPr lang="en-US" smtClean="0"/>
              <a:t>‹#›</a:t>
            </a:fld>
            <a:endParaRPr lang="en-US"/>
          </a:p>
        </p:txBody>
      </p:sp>
    </p:spTree>
    <p:extLst>
      <p:ext uri="{BB962C8B-B14F-4D97-AF65-F5344CB8AC3E}">
        <p14:creationId xmlns:p14="http://schemas.microsoft.com/office/powerpoint/2010/main" val="200862550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5.png"/><Relationship Id="rId3"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google.com.sa/url?sa=i&amp;rct=j&amp;q=&amp;esrc=s&amp;source=images&amp;cd=&amp;cad=rja&amp;uact=8&amp;ved=0ahUKEwjmhrDL0PbKAhVhLZoKHQSMDb4QjRwIBw&amp;url=http://sigmanutrition.com/does-insulin-make-you-fat/&amp;psig=AFQjCNH3Su6Advg1nygt9u1DOakLExCX7A&amp;ust=1455517754489390" TargetMode="External"/><Relationship Id="rId3" Type="http://schemas.openxmlformats.org/officeDocument/2006/relationships/image" Target="../media/image4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8.png"/><Relationship Id="rId3" Type="http://schemas.openxmlformats.org/officeDocument/2006/relationships/image" Target="../media/image4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docs.google.com/forms/d/e/1FAIpQLSeeKrAr2iLn_EUKM_RmUOv2rVYZ8HB_6lTjZkaa81joYv4Q8Q/viewform?c=0&amp;w=1"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txBox="1">
            <a:spLocks noGrp="1"/>
          </p:cNvSpPr>
          <p:nvPr>
            <p:ph type="title"/>
          </p:nvPr>
        </p:nvSpPr>
        <p:spPr>
          <a:xfrm>
            <a:off x="436041" y="4724439"/>
            <a:ext cx="5748279" cy="1015663"/>
          </a:xfrm>
          <a:prstGeom prst="rect">
            <a:avLst/>
          </a:prstGeom>
        </p:spPr>
        <p:txBody>
          <a:bodyPr vert="horz" wrap="square" lIns="0" tIns="0" rIns="0" bIns="0" rtlCol="0">
            <a:spAutoFit/>
          </a:bodyPr>
          <a:lstStyle/>
          <a:p>
            <a:pPr marL="12700">
              <a:lnSpc>
                <a:spcPct val="100000"/>
              </a:lnSpc>
            </a:pPr>
            <a:r>
              <a:rPr lang="en-US" sz="6600" b="1" spc="-5" dirty="0" smtClean="0">
                <a:solidFill>
                  <a:srgbClr val="F7F1E6"/>
                </a:solidFill>
                <a:latin typeface="Century Gothic" charset="0"/>
                <a:ea typeface="Century Gothic" charset="0"/>
                <a:cs typeface="Century Gothic" charset="0"/>
              </a:rPr>
              <a:t>Bioc</a:t>
            </a:r>
            <a:r>
              <a:rPr lang="en-US" sz="6600" b="1" spc="-10" dirty="0" smtClean="0">
                <a:solidFill>
                  <a:srgbClr val="F7F1E6"/>
                </a:solidFill>
                <a:latin typeface="Century Gothic" charset="0"/>
                <a:ea typeface="Century Gothic" charset="0"/>
                <a:cs typeface="Century Gothic" charset="0"/>
              </a:rPr>
              <a:t>h</a:t>
            </a:r>
            <a:r>
              <a:rPr lang="en-US" sz="6600" b="1" spc="-5" dirty="0" smtClean="0">
                <a:solidFill>
                  <a:srgbClr val="F7F1E6"/>
                </a:solidFill>
                <a:latin typeface="Century Gothic" charset="0"/>
                <a:ea typeface="Century Gothic" charset="0"/>
                <a:cs typeface="Century Gothic" charset="0"/>
              </a:rPr>
              <a:t>emist</a:t>
            </a:r>
            <a:r>
              <a:rPr lang="en-US" sz="6600" b="1" spc="-10" dirty="0" smtClean="0">
                <a:solidFill>
                  <a:srgbClr val="F7F1E6"/>
                </a:solidFill>
                <a:latin typeface="Century Gothic" charset="0"/>
                <a:ea typeface="Century Gothic" charset="0"/>
                <a:cs typeface="Century Gothic" charset="0"/>
              </a:rPr>
              <a:t>r</a:t>
            </a:r>
            <a:r>
              <a:rPr lang="en-US" sz="6600" b="1" spc="-5" dirty="0" smtClean="0">
                <a:solidFill>
                  <a:srgbClr val="F7F1E6"/>
                </a:solidFill>
                <a:latin typeface="Century Gothic" charset="0"/>
                <a:ea typeface="Century Gothic" charset="0"/>
                <a:cs typeface="Century Gothic" charset="0"/>
              </a:rPr>
              <a:t>y</a:t>
            </a:r>
            <a:endParaRPr lang="en-US" sz="6600" b="1" dirty="0">
              <a:solidFill>
                <a:srgbClr val="F7F1E6"/>
              </a:solidFill>
              <a:latin typeface="Century Gothic" charset="0"/>
              <a:ea typeface="Century Gothic" charset="0"/>
              <a:cs typeface="Century Gothic" charset="0"/>
            </a:endParaRPr>
          </a:p>
        </p:txBody>
      </p:sp>
      <p:sp>
        <p:nvSpPr>
          <p:cNvPr id="4" name="object 11"/>
          <p:cNvSpPr txBox="1"/>
          <p:nvPr/>
        </p:nvSpPr>
        <p:spPr>
          <a:xfrm>
            <a:off x="1411512" y="5635140"/>
            <a:ext cx="4772808" cy="1107996"/>
          </a:xfrm>
          <a:prstGeom prst="rect">
            <a:avLst/>
          </a:prstGeom>
        </p:spPr>
        <p:txBody>
          <a:bodyPr vert="horz" wrap="square" lIns="0" tIns="0" rIns="0" bIns="0" rtlCol="0">
            <a:spAutoFit/>
          </a:bodyPr>
          <a:lstStyle/>
          <a:p>
            <a:pPr marL="348615" algn="ctr">
              <a:lnSpc>
                <a:spcPct val="100000"/>
              </a:lnSpc>
            </a:pPr>
            <a:r>
              <a:rPr lang="en-US" sz="3600" i="1">
                <a:solidFill>
                  <a:srgbClr val="599894"/>
                </a:solidFill>
                <a:latin typeface="Century Gothic"/>
                <a:cs typeface="Century Gothic"/>
              </a:rPr>
              <a:t>Thyroid Hormones and Thermogenesis</a:t>
            </a:r>
            <a:endParaRPr sz="3600" i="1" dirty="0">
              <a:solidFill>
                <a:srgbClr val="599894"/>
              </a:solidFill>
              <a:latin typeface="Century Gothic"/>
              <a:cs typeface="Century Gothic"/>
            </a:endParaRPr>
          </a:p>
        </p:txBody>
      </p:sp>
    </p:spTree>
    <p:extLst>
      <p:ext uri="{BB962C8B-B14F-4D97-AF65-F5344CB8AC3E}">
        <p14:creationId xmlns:p14="http://schemas.microsoft.com/office/powerpoint/2010/main" val="8831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a:xfrm>
            <a:off x="174584" y="138899"/>
            <a:ext cx="9629172" cy="54400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smtClean="0">
                <a:solidFill>
                  <a:srgbClr val="4B8180"/>
                </a:solidFill>
                <a:latin typeface="Century Gothic" charset="0"/>
                <a:ea typeface="Century Gothic" charset="0"/>
                <a:cs typeface="Century Gothic" charset="0"/>
              </a:rPr>
              <a:t>Phases of glucose homeostasis</a:t>
            </a:r>
            <a:endParaRPr lang="en-US" altLang="en-US" sz="3200" dirty="0">
              <a:solidFill>
                <a:srgbClr val="4B8180"/>
              </a:solidFill>
              <a:latin typeface="Century Gothic" charset="0"/>
              <a:ea typeface="Century Gothic" charset="0"/>
              <a:cs typeface="Century Gothic" charset="0"/>
            </a:endParaRPr>
          </a:p>
        </p:txBody>
      </p:sp>
      <p:pic>
        <p:nvPicPr>
          <p:cNvPr id="3" name="Picture 2" descr="c22f009"/>
          <p:cNvPicPr preferRelativeResize="0">
            <a:picLocks noChangeAspect="1" noChangeArrowheads="1"/>
          </p:cNvPicPr>
          <p:nvPr/>
        </p:nvPicPr>
        <p:blipFill>
          <a:blip r:embed="rId2">
            <a:lum bright="-20000" contrast="10000"/>
            <a:extLst>
              <a:ext uri="{28A0092B-C50C-407E-A947-70E740481C1C}">
                <a14:useLocalDpi xmlns:a14="http://schemas.microsoft.com/office/drawing/2010/main" val="0"/>
              </a:ext>
            </a:extLst>
          </a:blip>
          <a:srcRect l="34189" t="41716" r="29448" b="16179"/>
          <a:stretch>
            <a:fillRect/>
          </a:stretch>
        </p:blipFill>
        <p:spPr bwMode="auto">
          <a:xfrm>
            <a:off x="174584" y="1134035"/>
            <a:ext cx="6324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مستطيل 5"/>
          <p:cNvSpPr/>
          <p:nvPr/>
        </p:nvSpPr>
        <p:spPr>
          <a:xfrm>
            <a:off x="7722213" y="2371362"/>
            <a:ext cx="3481768" cy="2554545"/>
          </a:xfrm>
          <a:prstGeom prst="rect">
            <a:avLst/>
          </a:prstGeom>
          <a:solidFill>
            <a:schemeClr val="bg1">
              <a:lumMod val="95000"/>
            </a:schemeClr>
          </a:solidFill>
          <a:ln w="19050">
            <a:solidFill>
              <a:schemeClr val="accent1">
                <a:lumMod val="50000"/>
              </a:schemeClr>
            </a:solidFill>
            <a:prstDash val="dash"/>
          </a:ln>
        </p:spPr>
        <p:txBody>
          <a:bodyPr wrap="square">
            <a:spAutoFit/>
          </a:bodyPr>
          <a:lstStyle/>
          <a:p>
            <a:pPr algn="ctr"/>
            <a:r>
              <a:rPr lang="en-US" sz="1600" dirty="0">
                <a:solidFill>
                  <a:srgbClr val="008F00"/>
                </a:solidFill>
              </a:rPr>
              <a:t>This table shows you all the 5 phases and what is the origin of glucose in each one and the tissues that are using it as well as the major fuel for the </a:t>
            </a:r>
            <a:r>
              <a:rPr lang="en-US" sz="1600" dirty="0" smtClean="0">
                <a:solidFill>
                  <a:srgbClr val="008F00"/>
                </a:solidFill>
              </a:rPr>
              <a:t>brain</a:t>
            </a:r>
          </a:p>
          <a:p>
            <a:pPr algn="ctr"/>
            <a:endParaRPr lang="en-US" sz="1600" dirty="0">
              <a:solidFill>
                <a:srgbClr val="008F00"/>
              </a:solidFill>
            </a:endParaRPr>
          </a:p>
          <a:p>
            <a:pPr algn="ctr"/>
            <a:r>
              <a:rPr lang="en-US" sz="1600" dirty="0">
                <a:solidFill>
                  <a:srgbClr val="008F00"/>
                </a:solidFill>
              </a:rPr>
              <a:t>Ketone bodies are a byproduct of liver oxidation of fat, and these are :(acetone, acetoacetate and beta-</a:t>
            </a:r>
            <a:r>
              <a:rPr lang="en-US" sz="1600" dirty="0" err="1">
                <a:solidFill>
                  <a:srgbClr val="008F00"/>
                </a:solidFill>
              </a:rPr>
              <a:t>hydroxybutarate</a:t>
            </a:r>
            <a:r>
              <a:rPr lang="en-US" sz="1600" dirty="0">
                <a:solidFill>
                  <a:srgbClr val="008F00"/>
                </a:solidFill>
              </a:rPr>
              <a:t>) and they can be used as a source of </a:t>
            </a:r>
            <a:r>
              <a:rPr lang="en-US" sz="1600" dirty="0" smtClean="0">
                <a:solidFill>
                  <a:srgbClr val="008F00"/>
                </a:solidFill>
              </a:rPr>
              <a:t>energy</a:t>
            </a:r>
            <a:endParaRPr lang="en-US" sz="1600" dirty="0">
              <a:solidFill>
                <a:srgbClr val="008F00"/>
              </a:solidFill>
            </a:endParaRPr>
          </a:p>
        </p:txBody>
      </p:sp>
    </p:spTree>
    <p:extLst>
      <p:ext uri="{BB962C8B-B14F-4D97-AF65-F5344CB8AC3E}">
        <p14:creationId xmlns:p14="http://schemas.microsoft.com/office/powerpoint/2010/main" val="375308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a:xfrm>
            <a:off x="174584" y="138899"/>
            <a:ext cx="9629172" cy="54400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smtClean="0">
                <a:solidFill>
                  <a:srgbClr val="4B8180"/>
                </a:solidFill>
                <a:latin typeface="Century Gothic" charset="0"/>
                <a:ea typeface="Century Gothic" charset="0"/>
                <a:cs typeface="Century Gothic" charset="0"/>
              </a:rPr>
              <a:t>Phases of glucose homeostasis</a:t>
            </a:r>
            <a:endParaRPr lang="en-US" altLang="en-US" sz="3200" dirty="0">
              <a:solidFill>
                <a:srgbClr val="4B8180"/>
              </a:solidFill>
              <a:latin typeface="Century Gothic" charset="0"/>
              <a:ea typeface="Century Gothic" charset="0"/>
              <a:cs typeface="Century Gothic" charset="0"/>
            </a:endParaRPr>
          </a:p>
        </p:txBody>
      </p:sp>
      <p:pic>
        <p:nvPicPr>
          <p:cNvPr id="3" name="Picture 2" descr="c22f009"/>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27661" r="28516" b="58284"/>
          <a:stretch>
            <a:fillRect/>
          </a:stretch>
        </p:blipFill>
        <p:spPr bwMode="auto">
          <a:xfrm>
            <a:off x="-1" y="891987"/>
            <a:ext cx="4352641" cy="3303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مستطيل 5"/>
          <p:cNvSpPr/>
          <p:nvPr/>
        </p:nvSpPr>
        <p:spPr>
          <a:xfrm>
            <a:off x="4530781" y="856129"/>
            <a:ext cx="6621316" cy="5509200"/>
          </a:xfrm>
          <a:prstGeom prst="rect">
            <a:avLst/>
          </a:prstGeom>
          <a:solidFill>
            <a:schemeClr val="bg1">
              <a:lumMod val="95000"/>
            </a:schemeClr>
          </a:solidFill>
          <a:ln w="19050">
            <a:solidFill>
              <a:schemeClr val="accent1">
                <a:lumMod val="50000"/>
              </a:schemeClr>
            </a:solidFill>
            <a:prstDash val="dash"/>
          </a:ln>
        </p:spPr>
        <p:txBody>
          <a:bodyPr wrap="square">
            <a:spAutoFit/>
          </a:bodyPr>
          <a:lstStyle/>
          <a:p>
            <a:pPr algn="ctr"/>
            <a:r>
              <a:rPr lang="en-US" sz="1600" dirty="0">
                <a:solidFill>
                  <a:srgbClr val="008F00"/>
                </a:solidFill>
              </a:rPr>
              <a:t>During this study, they were seeing how the glucose is being maintained by the body and divided it into 5 phases (but these phases are not very well-demarcated even though they mention the beginning and the end of each phase it could be different from person to another but the pattern is the same):</a:t>
            </a:r>
          </a:p>
          <a:p>
            <a:pPr algn="ctr"/>
            <a:r>
              <a:rPr lang="en-US" sz="1600" dirty="0">
                <a:solidFill>
                  <a:srgbClr val="008F00"/>
                </a:solidFill>
              </a:rPr>
              <a:t>Phase 1: starts from 0 after you get a meal and start starvation, the body will use glucose from the exogenous source</a:t>
            </a:r>
          </a:p>
          <a:p>
            <a:pPr algn="ctr"/>
            <a:r>
              <a:rPr lang="en-US" sz="1600" dirty="0">
                <a:solidFill>
                  <a:srgbClr val="008F00"/>
                </a:solidFill>
              </a:rPr>
              <a:t>Phase 2: starts from 4-6 hours at the max, in this stage you start breaking down your glycogen storage to provide glucose</a:t>
            </a:r>
          </a:p>
          <a:p>
            <a:pPr algn="ctr"/>
            <a:r>
              <a:rPr lang="en-US" sz="1600" dirty="0">
                <a:solidFill>
                  <a:srgbClr val="008F00"/>
                </a:solidFill>
              </a:rPr>
              <a:t>Phase 3: once you finish your glycogen storage you start gluconeogenesis by triglycerides to glycerol and some of the amino acids, the gluconeogenesis here is happening mainly by the LIVER.</a:t>
            </a:r>
          </a:p>
          <a:p>
            <a:pPr algn="ctr"/>
            <a:r>
              <a:rPr lang="en-US" sz="1600" dirty="0">
                <a:solidFill>
                  <a:srgbClr val="008F00"/>
                </a:solidFill>
              </a:rPr>
              <a:t>Phase 4: you still make glucose by gluconeogenesis but in this stage your forming it by both the liver AND the kidney but the MAIN ORGAN IS THE KIDNEY, then when you’re breaking a lot of fatty acids they’re converted to ketone bodies. So in this phase you use limited amounts of glucose because you need it more in RBCs and brain, so majority of tissues will be using ketone bodies for their energy and the brain uses them as well after glucose finishes.</a:t>
            </a:r>
          </a:p>
          <a:p>
            <a:pPr algn="ctr"/>
            <a:r>
              <a:rPr lang="en-US" sz="1600" dirty="0">
                <a:solidFill>
                  <a:srgbClr val="008F00"/>
                </a:solidFill>
              </a:rPr>
              <a:t>Phase 5: The person continues to use ketone bodies and by the end of this phase fatty acid stores are exhausted so we start breaking down proteins (so the function of your vital organs will be compromised) and if you continue starvation you die </a:t>
            </a:r>
            <a:r>
              <a:rPr lang="en-US" sz="1600" dirty="0" smtClean="0">
                <a:solidFill>
                  <a:srgbClr val="008F00"/>
                </a:solidFill>
                <a:sym typeface="Wingdings"/>
              </a:rPr>
              <a:t></a:t>
            </a:r>
            <a:endParaRPr lang="en-US" sz="1600" dirty="0">
              <a:solidFill>
                <a:srgbClr val="008F00"/>
              </a:solidFill>
            </a:endParaRPr>
          </a:p>
        </p:txBody>
      </p:sp>
    </p:spTree>
    <p:extLst>
      <p:ext uri="{BB962C8B-B14F-4D97-AF65-F5344CB8AC3E}">
        <p14:creationId xmlns:p14="http://schemas.microsoft.com/office/powerpoint/2010/main" val="1684756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p:cNvSpPr>
          <p:nvPr/>
        </p:nvSpPr>
        <p:spPr>
          <a:xfrm>
            <a:off x="176994" y="150418"/>
            <a:ext cx="8229600" cy="6187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rgbClr val="4B8180"/>
                </a:solidFill>
                <a:latin typeface="Century Gothic" charset="0"/>
                <a:ea typeface="Century Gothic" charset="0"/>
                <a:cs typeface="Century Gothic" charset="0"/>
              </a:rPr>
              <a:t>Hormones and glucose homeostasis</a:t>
            </a:r>
          </a:p>
        </p:txBody>
      </p:sp>
      <p:sp>
        <p:nvSpPr>
          <p:cNvPr id="4" name="Rectangle 3"/>
          <p:cNvSpPr txBox="1">
            <a:spLocks/>
          </p:cNvSpPr>
          <p:nvPr/>
        </p:nvSpPr>
        <p:spPr>
          <a:xfrm>
            <a:off x="2281177" y="753322"/>
            <a:ext cx="8229600" cy="5261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000" b="1" smtClean="0">
                <a:solidFill>
                  <a:srgbClr val="30AAB1"/>
                </a:solidFill>
                <a:latin typeface="+mn-lt"/>
                <a:ea typeface="ＭＳ Ｐゴシック" charset="-128"/>
              </a:rPr>
              <a:t>1- INSULIN</a:t>
            </a:r>
            <a:r>
              <a:rPr lang="ar-SA" altLang="en-US" sz="2000" b="1" dirty="0" smtClean="0">
                <a:solidFill>
                  <a:srgbClr val="30AAB1"/>
                </a:solidFill>
                <a:latin typeface="+mn-lt"/>
                <a:ea typeface="ＭＳ Ｐゴシック" charset="-128"/>
              </a:rPr>
              <a:t> </a:t>
            </a:r>
            <a:r>
              <a:rPr lang="en-US" altLang="en-US" sz="2000" b="1" dirty="0">
                <a:solidFill>
                  <a:srgbClr val="30AAB1"/>
                </a:solidFill>
                <a:latin typeface="+mn-lt"/>
                <a:ea typeface="ＭＳ Ｐゴシック" charset="-128"/>
              </a:rPr>
              <a:t>(lowers blood glucose level)</a:t>
            </a:r>
          </a:p>
          <a:p>
            <a:endParaRPr lang="en-US" altLang="en-US" sz="2000" b="1" dirty="0">
              <a:solidFill>
                <a:srgbClr val="30AAB1"/>
              </a:solidFill>
              <a:latin typeface="+mn-lt"/>
              <a:ea typeface="ＭＳ Ｐゴシック" charset="-128"/>
            </a:endParaRPr>
          </a:p>
        </p:txBody>
      </p:sp>
      <p:sp>
        <p:nvSpPr>
          <p:cNvPr id="5" name="Rectangle 4"/>
          <p:cNvSpPr txBox="1">
            <a:spLocks/>
          </p:cNvSpPr>
          <p:nvPr/>
        </p:nvSpPr>
        <p:spPr>
          <a:xfrm>
            <a:off x="209308" y="1378354"/>
            <a:ext cx="5497011" cy="186882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tLang="en-US" sz="1800" dirty="0" smtClean="0">
                <a:ea typeface="ＭＳ Ｐゴシック" charset="-128"/>
              </a:rPr>
              <a:t>Plays a major role in glucose homeostasis</a:t>
            </a:r>
          </a:p>
          <a:p>
            <a:r>
              <a:rPr lang="en-US" altLang="en-US" sz="1800" dirty="0" smtClean="0">
                <a:ea typeface="ＭＳ Ｐゴシック" charset="-128"/>
              </a:rPr>
              <a:t>Synthesized by the b-cells of islets of Langerhans of pancreas</a:t>
            </a:r>
          </a:p>
          <a:p>
            <a:r>
              <a:rPr lang="en-US" altLang="en-US" sz="1800" dirty="0" smtClean="0">
                <a:ea typeface="ＭＳ Ｐゴシック" charset="-128"/>
              </a:rPr>
              <a:t>A small protein composed of two chains</a:t>
            </a:r>
          </a:p>
          <a:p>
            <a:r>
              <a:rPr lang="en-US" altLang="en-US" sz="1800" dirty="0" smtClean="0">
                <a:ea typeface="ＭＳ Ｐゴシック" charset="-128"/>
              </a:rPr>
              <a:t>Rise in blood glucose level stimulates insulin secretion </a:t>
            </a:r>
            <a:r>
              <a:rPr lang="en-US" altLang="en-US" sz="1600" dirty="0">
                <a:solidFill>
                  <a:srgbClr val="008F00"/>
                </a:solidFill>
              </a:rPr>
              <a:t>“Hyperglycemia”</a:t>
            </a:r>
          </a:p>
          <a:p>
            <a:r>
              <a:rPr lang="en-US" altLang="en-US" sz="1800" dirty="0" smtClean="0">
                <a:ea typeface="ＭＳ Ｐゴシック" charset="-128"/>
              </a:rPr>
              <a:t>Promotes entry of glucose into cells</a:t>
            </a:r>
            <a:endParaRPr lang="en-US" altLang="en-US" sz="1800" dirty="0">
              <a:ea typeface="ＭＳ Ｐゴシック" charset="-128"/>
            </a:endParaRPr>
          </a:p>
        </p:txBody>
      </p:sp>
      <mc:AlternateContent xmlns:mc="http://schemas.openxmlformats.org/markup-compatibility/2006" xmlns:a14="http://schemas.microsoft.com/office/drawing/2010/main">
        <mc:Choice Requires="a14">
          <p:sp>
            <p:nvSpPr>
              <p:cNvPr id="8" name="Rectangle 7"/>
              <p:cNvSpPr/>
              <p:nvPr/>
            </p:nvSpPr>
            <p:spPr>
              <a:xfrm>
                <a:off x="6523302" y="1534130"/>
                <a:ext cx="4980972" cy="3631763"/>
              </a:xfrm>
              <a:prstGeom prst="rect">
                <a:avLst/>
              </a:prstGeom>
            </p:spPr>
            <p:txBody>
              <a:bodyPr wrap="square">
                <a:spAutoFit/>
              </a:bodyPr>
              <a:lstStyle/>
              <a:p>
                <a:pPr marL="285750" indent="-285750">
                  <a:buFont typeface="Arial" charset="0"/>
                  <a:buChar char="•"/>
                </a:pPr>
                <a:r>
                  <a:rPr lang="en-US" altLang="en-US" dirty="0">
                    <a:ea typeface="ＭＳ Ｐゴシック" charset="-128"/>
                  </a:rPr>
                  <a:t>The insulin receptor is present </a:t>
                </a:r>
                <a:r>
                  <a:rPr lang="en-US" altLang="en-US" b="1" dirty="0">
                    <a:solidFill>
                      <a:srgbClr val="FF0000"/>
                    </a:solidFill>
                    <a:ea typeface="ＭＳ Ｐゴシック" charset="-128"/>
                  </a:rPr>
                  <a:t>on the plasma membrane of </a:t>
                </a:r>
                <a:r>
                  <a:rPr lang="en-US" altLang="en-US" b="1" dirty="0" smtClean="0">
                    <a:solidFill>
                      <a:srgbClr val="FF0000"/>
                    </a:solidFill>
                    <a:ea typeface="ＭＳ Ｐゴシック" charset="-128"/>
                  </a:rPr>
                  <a:t>cell</a:t>
                </a:r>
              </a:p>
              <a:p>
                <a:pPr marL="285750" indent="-285750">
                  <a:buFont typeface="Arial" charset="0"/>
                  <a:buChar char="•"/>
                </a:pPr>
                <a:r>
                  <a:rPr lang="en-US" altLang="en-US" sz="1600" dirty="0">
                    <a:solidFill>
                      <a:srgbClr val="008F00"/>
                    </a:solidFill>
                  </a:rPr>
                  <a:t>Insulin is used for storage and usage of all body energy sources as well as preventing their break down</a:t>
                </a:r>
              </a:p>
              <a:p>
                <a:pPr marL="285750" indent="-285750">
                  <a:buFont typeface="Arial" charset="0"/>
                  <a:buChar char="•"/>
                </a:pPr>
                <a:r>
                  <a:rPr lang="en-US" altLang="en-US" dirty="0">
                    <a:ea typeface="ＭＳ Ｐゴシック" charset="-128"/>
                  </a:rPr>
                  <a:t>Composed of</a:t>
                </a:r>
              </a:p>
              <a:p>
                <a:pPr marL="742950" lvl="1" indent="-285750">
                  <a:buSzPct val="80000"/>
                  <a:buFont typeface="Wingdings" charset="2"/>
                  <a:buChar char="Ø"/>
                </a:pPr>
                <a14:m>
                  <m:oMath xmlns:m="http://schemas.openxmlformats.org/officeDocument/2006/math">
                    <m:r>
                      <a:rPr lang="en-US" altLang="en-US" b="1" i="1" dirty="0" smtClean="0">
                        <a:solidFill>
                          <a:srgbClr val="33A6C6"/>
                        </a:solidFill>
                        <a:latin typeface="Cambria Math" charset="0"/>
                        <a:ea typeface="Cambria Math" charset="0"/>
                        <a:cs typeface="Cambria Math" charset="0"/>
                      </a:rPr>
                      <m:t>𝜶</m:t>
                    </m:r>
                  </m:oMath>
                </a14:m>
                <a:r>
                  <a:rPr lang="en-US" altLang="en-US" b="1" dirty="0">
                    <a:solidFill>
                      <a:srgbClr val="33A6C6"/>
                    </a:solidFill>
                  </a:rPr>
                  <a:t>-subunit </a:t>
                </a:r>
                <a:r>
                  <a:rPr lang="en-US" altLang="en-US" dirty="0"/>
                  <a:t>(</a:t>
                </a:r>
                <a:r>
                  <a:rPr lang="en-US" altLang="en-US" dirty="0">
                    <a:solidFill>
                      <a:srgbClr val="FF0000"/>
                    </a:solidFill>
                  </a:rPr>
                  <a:t>extr</a:t>
                </a:r>
                <a:r>
                  <a:rPr lang="en-US" altLang="en-US" dirty="0"/>
                  <a:t>acellular)</a:t>
                </a:r>
              </a:p>
              <a:p>
                <a:pPr marL="742950" lvl="1" indent="-285750">
                  <a:buSzPct val="80000"/>
                  <a:buFont typeface="Wingdings" charset="2"/>
                  <a:buChar char="Ø"/>
                </a:pPr>
                <a14:m>
                  <m:oMath xmlns:m="http://schemas.openxmlformats.org/officeDocument/2006/math">
                    <m:r>
                      <a:rPr lang="en-US" altLang="en-US" b="1" i="1" dirty="0" smtClean="0">
                        <a:solidFill>
                          <a:srgbClr val="33A6C6"/>
                        </a:solidFill>
                        <a:latin typeface="Cambria Math" charset="0"/>
                        <a:ea typeface="Cambria Math" charset="0"/>
                        <a:cs typeface="Cambria Math" charset="0"/>
                      </a:rPr>
                      <m:t>𝜷</m:t>
                    </m:r>
                  </m:oMath>
                </a14:m>
                <a:r>
                  <a:rPr lang="en-US" altLang="en-US" b="1" dirty="0">
                    <a:solidFill>
                      <a:srgbClr val="33A6C6"/>
                    </a:solidFill>
                  </a:rPr>
                  <a:t>-subunit </a:t>
                </a:r>
                <a:r>
                  <a:rPr lang="en-US" altLang="en-US" dirty="0"/>
                  <a:t>(</a:t>
                </a:r>
                <a:r>
                  <a:rPr lang="en-US" altLang="en-US" dirty="0">
                    <a:solidFill>
                      <a:srgbClr val="FF0000"/>
                    </a:solidFill>
                  </a:rPr>
                  <a:t>cyto</a:t>
                </a:r>
                <a:r>
                  <a:rPr lang="en-US" altLang="en-US" dirty="0"/>
                  <a:t>plasmic)</a:t>
                </a:r>
              </a:p>
              <a:p>
                <a:pPr marL="285750" indent="-285750">
                  <a:buFont typeface="Arial" charset="0"/>
                  <a:buChar char="•"/>
                </a:pPr>
                <a:r>
                  <a:rPr lang="en-US" altLang="en-US" b="1" dirty="0">
                    <a:ea typeface="ＭＳ Ｐゴシック" charset="-128"/>
                  </a:rPr>
                  <a:t>Binding</a:t>
                </a:r>
                <a:r>
                  <a:rPr lang="en-US" altLang="en-US" dirty="0">
                    <a:ea typeface="ＭＳ Ｐゴシック" charset="-128"/>
                  </a:rPr>
                  <a:t> of insulin to </a:t>
                </a:r>
                <a14:m>
                  <m:oMath xmlns:m="http://schemas.openxmlformats.org/officeDocument/2006/math">
                    <m:r>
                      <a:rPr lang="en-US" altLang="en-US" b="1" i="1" dirty="0" smtClean="0">
                        <a:solidFill>
                          <a:schemeClr val="tx1"/>
                        </a:solidFill>
                        <a:latin typeface="Cambria Math" charset="0"/>
                        <a:ea typeface="Cambria Math" charset="0"/>
                        <a:cs typeface="Cambria Math" charset="0"/>
                      </a:rPr>
                      <m:t>𝜶</m:t>
                    </m:r>
                  </m:oMath>
                </a14:m>
                <a:r>
                  <a:rPr lang="en-US" altLang="en-US" dirty="0">
                    <a:ea typeface="ＭＳ Ｐゴシック" charset="-128"/>
                  </a:rPr>
                  <a:t>-subunit causes </a:t>
                </a:r>
                <a:r>
                  <a:rPr lang="en-US" altLang="en-US" b="1" dirty="0">
                    <a:ea typeface="ＭＳ Ｐゴシック" charset="-128"/>
                  </a:rPr>
                  <a:t>phosphorylation</a:t>
                </a:r>
                <a:r>
                  <a:rPr lang="en-US" altLang="en-US" dirty="0">
                    <a:ea typeface="ＭＳ Ｐゴシック" charset="-128"/>
                  </a:rPr>
                  <a:t> of </a:t>
                </a:r>
                <a14:m>
                  <m:oMath xmlns:m="http://schemas.openxmlformats.org/officeDocument/2006/math">
                    <m:r>
                      <a:rPr lang="en-US" altLang="en-US" b="1" i="1" dirty="0" smtClean="0">
                        <a:solidFill>
                          <a:schemeClr val="tx1"/>
                        </a:solidFill>
                        <a:latin typeface="Cambria Math" charset="0"/>
                        <a:ea typeface="Cambria Math" charset="0"/>
                        <a:cs typeface="Cambria Math" charset="0"/>
                      </a:rPr>
                      <m:t>𝜷</m:t>
                    </m:r>
                  </m:oMath>
                </a14:m>
                <a:r>
                  <a:rPr lang="en-US" altLang="en-US" dirty="0">
                    <a:ea typeface="ＭＳ Ｐゴシック" charset="-128"/>
                  </a:rPr>
                  <a:t>-subunit</a:t>
                </a:r>
              </a:p>
              <a:p>
                <a:pPr marL="285750" indent="-285750">
                  <a:buFont typeface="Arial" charset="0"/>
                  <a:buChar char="•"/>
                </a:pPr>
                <a:r>
                  <a:rPr lang="en-US" altLang="en-US" dirty="0">
                    <a:ea typeface="ＭＳ Ｐゴシック" charset="-128"/>
                  </a:rPr>
                  <a:t>This </a:t>
                </a:r>
                <a:r>
                  <a:rPr lang="en-US" altLang="en-US" b="1" dirty="0">
                    <a:ea typeface="ＭＳ Ｐゴシック" charset="-128"/>
                  </a:rPr>
                  <a:t>activates</a:t>
                </a:r>
                <a:r>
                  <a:rPr lang="en-US" altLang="en-US" dirty="0">
                    <a:ea typeface="ＭＳ Ｐゴシック" charset="-128"/>
                  </a:rPr>
                  <a:t> the receptor</a:t>
                </a:r>
              </a:p>
              <a:p>
                <a:pPr marL="285750" indent="-285750">
                  <a:buFont typeface="Arial" charset="0"/>
                  <a:buChar char="•"/>
                </a:pPr>
                <a:r>
                  <a:rPr lang="en-US" altLang="en-US" dirty="0">
                    <a:ea typeface="ＭＳ Ｐゴシック" charset="-128"/>
                  </a:rPr>
                  <a:t>The activated receptor then </a:t>
                </a:r>
                <a:r>
                  <a:rPr lang="en-US" altLang="en-US" b="1" dirty="0">
                    <a:ea typeface="ＭＳ Ｐゴシック" charset="-128"/>
                  </a:rPr>
                  <a:t>phosphorylates</a:t>
                </a:r>
                <a:r>
                  <a:rPr lang="en-US" altLang="en-US" dirty="0">
                    <a:ea typeface="ＭＳ Ｐゴシック" charset="-128"/>
                  </a:rPr>
                  <a:t> </a:t>
                </a:r>
                <a:r>
                  <a:rPr lang="en-US" altLang="en-US" u="sng" dirty="0">
                    <a:ea typeface="ＭＳ Ｐゴシック" charset="-128"/>
                  </a:rPr>
                  <a:t>intracellular proteins </a:t>
                </a:r>
                <a:r>
                  <a:rPr lang="en-US" altLang="en-US" dirty="0">
                    <a:ea typeface="ＭＳ Ｐゴシック" charset="-128"/>
                  </a:rPr>
                  <a:t>generating a biological response</a:t>
                </a:r>
              </a:p>
            </p:txBody>
          </p:sp>
        </mc:Choice>
        <mc:Fallback xmlns="">
          <p:sp>
            <p:nvSpPr>
              <p:cNvPr id="8" name="Rectangle 7"/>
              <p:cNvSpPr>
                <a:spLocks noRot="1" noChangeAspect="1" noMove="1" noResize="1" noEditPoints="1" noAdjustHandles="1" noChangeArrowheads="1" noChangeShapeType="1" noTextEdit="1"/>
              </p:cNvSpPr>
              <p:nvPr/>
            </p:nvSpPr>
            <p:spPr>
              <a:xfrm>
                <a:off x="6523302" y="1534130"/>
                <a:ext cx="4980972" cy="3631763"/>
              </a:xfrm>
              <a:prstGeom prst="rect">
                <a:avLst/>
              </a:prstGeom>
              <a:blipFill rotWithShape="0">
                <a:blip r:embed="rId2"/>
                <a:stretch>
                  <a:fillRect l="-734" t="-1008" r="-1346" b="-1849"/>
                </a:stretch>
              </a:blipFill>
            </p:spPr>
            <p:txBody>
              <a:bodyPr/>
              <a:lstStyle/>
              <a:p>
                <a:r>
                  <a:rPr lang="en-US">
                    <a:noFill/>
                  </a:rPr>
                  <a:t> </a:t>
                </a:r>
              </a:p>
            </p:txBody>
          </p:sp>
        </mc:Fallback>
      </mc:AlternateContent>
      <p:sp>
        <p:nvSpPr>
          <p:cNvPr id="9" name="Rectangle 3"/>
          <p:cNvSpPr txBox="1">
            <a:spLocks/>
          </p:cNvSpPr>
          <p:nvPr/>
        </p:nvSpPr>
        <p:spPr>
          <a:xfrm>
            <a:off x="6083460" y="1230415"/>
            <a:ext cx="8229600" cy="3527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Wingdings" charset="2"/>
              <a:buChar char="v"/>
            </a:pPr>
            <a:r>
              <a:rPr lang="en-US" altLang="en-US" sz="2000" b="1" dirty="0" smtClean="0">
                <a:solidFill>
                  <a:srgbClr val="33A6C6"/>
                </a:solidFill>
                <a:latin typeface="+mn-lt"/>
                <a:ea typeface="ＭＳ Ｐゴシック" charset="-128"/>
              </a:rPr>
              <a:t>Mechanism of action :</a:t>
            </a:r>
            <a:endParaRPr lang="en-US" altLang="en-US" sz="2000" b="1" dirty="0">
              <a:solidFill>
                <a:srgbClr val="33A6C6"/>
              </a:solidFill>
              <a:latin typeface="+mn-lt"/>
              <a:ea typeface="ＭＳ Ｐゴシック" charset="-128"/>
            </a:endParaRPr>
          </a:p>
        </p:txBody>
      </p:sp>
      <p:cxnSp>
        <p:nvCxnSpPr>
          <p:cNvPr id="11" name="Straight Connector 10"/>
          <p:cNvCxnSpPr/>
          <p:nvPr/>
        </p:nvCxnSpPr>
        <p:spPr>
          <a:xfrm>
            <a:off x="6025588" y="1279487"/>
            <a:ext cx="0" cy="4870769"/>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Rectangle 3"/>
          <p:cNvSpPr txBox="1">
            <a:spLocks/>
          </p:cNvSpPr>
          <p:nvPr/>
        </p:nvSpPr>
        <p:spPr>
          <a:xfrm>
            <a:off x="0" y="3678942"/>
            <a:ext cx="8229600" cy="3527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Wingdings" charset="2"/>
              <a:buChar char="v"/>
            </a:pPr>
            <a:r>
              <a:rPr lang="en-US" altLang="en-US" sz="2000" b="1" dirty="0">
                <a:solidFill>
                  <a:srgbClr val="33A6C6"/>
                </a:solidFill>
                <a:latin typeface="+mn-lt"/>
                <a:ea typeface="ＭＳ Ｐゴシック" charset="-128"/>
              </a:rPr>
              <a:t>A</a:t>
            </a:r>
            <a:r>
              <a:rPr lang="en-US" altLang="en-US" sz="2000" b="1" dirty="0" smtClean="0">
                <a:solidFill>
                  <a:srgbClr val="33A6C6"/>
                </a:solidFill>
                <a:latin typeface="+mn-lt"/>
                <a:ea typeface="ＭＳ Ｐゴシック" charset="-128"/>
              </a:rPr>
              <a:t>ction :</a:t>
            </a:r>
            <a:endParaRPr lang="en-US" altLang="en-US" sz="2000" b="1" dirty="0">
              <a:solidFill>
                <a:srgbClr val="33A6C6"/>
              </a:solidFill>
              <a:latin typeface="+mn-lt"/>
              <a:ea typeface="ＭＳ Ｐゴシック" charset="-128"/>
            </a:endParaRPr>
          </a:p>
        </p:txBody>
      </p:sp>
      <p:graphicFrame>
        <p:nvGraphicFramePr>
          <p:cNvPr id="13" name="Table 12"/>
          <p:cNvGraphicFramePr>
            <a:graphicFrameLocks noGrp="1"/>
          </p:cNvGraphicFramePr>
          <p:nvPr>
            <p:extLst>
              <p:ext uri="{D42A27DB-BD31-4B8C-83A1-F6EECF244321}">
                <p14:modId xmlns:p14="http://schemas.microsoft.com/office/powerpoint/2010/main" val="1194613021"/>
              </p:ext>
            </p:extLst>
          </p:nvPr>
        </p:nvGraphicFramePr>
        <p:xfrm>
          <a:off x="176994" y="4095782"/>
          <a:ext cx="5665810" cy="2433320"/>
        </p:xfrm>
        <a:graphic>
          <a:graphicData uri="http://schemas.openxmlformats.org/drawingml/2006/table">
            <a:tbl>
              <a:tblPr firstRow="1" bandRow="1">
                <a:tableStyleId>{5C22544A-7EE6-4342-B048-85BDC9FD1C3A}</a:tableStyleId>
              </a:tblPr>
              <a:tblGrid>
                <a:gridCol w="2832905"/>
                <a:gridCol w="2832905"/>
              </a:tblGrid>
              <a:tr h="370840">
                <a:tc>
                  <a:txBody>
                    <a:bodyPr/>
                    <a:lstStyle/>
                    <a:p>
                      <a:pPr algn="ctr"/>
                      <a:r>
                        <a:rPr lang="en-US" dirty="0" smtClean="0"/>
                        <a:t>Inhibits:</a:t>
                      </a:r>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alpha val="57255"/>
                      </a:srgbClr>
                    </a:solidFill>
                  </a:tcPr>
                </a:tc>
                <a:tc>
                  <a:txBody>
                    <a:bodyPr/>
                    <a:lstStyle/>
                    <a:p>
                      <a:pPr algn="ctr"/>
                      <a:r>
                        <a:rPr lang="en-US" dirty="0" smtClean="0"/>
                        <a:t>Stimulates:</a:t>
                      </a:r>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A6D483"/>
                    </a:solidFill>
                  </a:tcPr>
                </a:tc>
              </a:tr>
              <a:tr h="370840">
                <a:tc>
                  <a:txBody>
                    <a:bodyPr/>
                    <a:lstStyle/>
                    <a:p>
                      <a:pPr algn="ctr"/>
                      <a:r>
                        <a:rPr lang="en-US" sz="1600" dirty="0" smtClean="0"/>
                        <a:t>Gluconeogenesis</a:t>
                      </a:r>
                      <a:endParaRPr lang="en-US" sz="16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n-US" sz="1600" dirty="0" smtClean="0"/>
                        <a:t>Glucose uptake in muscle and adipose</a:t>
                      </a:r>
                      <a:endParaRPr lang="en-US" sz="16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r>
              <a:tr h="370840">
                <a:tc>
                  <a:txBody>
                    <a:bodyPr/>
                    <a:lstStyle/>
                    <a:p>
                      <a:pPr algn="ctr"/>
                      <a:r>
                        <a:rPr lang="en-US" sz="1600" dirty="0" err="1" smtClean="0"/>
                        <a:t>Glycogenolysis</a:t>
                      </a:r>
                      <a:endParaRPr lang="en-US" sz="16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600" dirty="0" smtClean="0"/>
                        <a:t>Glycolysis</a:t>
                      </a:r>
                      <a:endParaRPr lang="en-US" sz="16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370840">
                <a:tc>
                  <a:txBody>
                    <a:bodyPr/>
                    <a:lstStyle/>
                    <a:p>
                      <a:pPr algn="ctr"/>
                      <a:r>
                        <a:rPr lang="en-US" sz="1600" dirty="0" smtClean="0"/>
                        <a:t>Lipolysis</a:t>
                      </a:r>
                      <a:endParaRPr lang="en-US" sz="16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n-US" sz="1600" dirty="0" smtClean="0"/>
                        <a:t>Glycogen synthesis</a:t>
                      </a:r>
                      <a:endParaRPr lang="en-US" sz="16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r>
              <a:tr h="370840">
                <a:tc>
                  <a:txBody>
                    <a:bodyPr/>
                    <a:lstStyle/>
                    <a:p>
                      <a:pPr marL="0" algn="ctr" defTabSz="914400" rtl="0" eaLnBrk="1" latinLnBrk="0" hangingPunct="1"/>
                      <a:r>
                        <a:rPr lang="en-US" sz="1600" dirty="0" err="1" smtClean="0"/>
                        <a:t>ketogenesis</a:t>
                      </a:r>
                      <a:endParaRPr lang="en-US" sz="16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600" dirty="0" smtClean="0"/>
                        <a:t>Protein</a:t>
                      </a:r>
                      <a:r>
                        <a:rPr lang="en-US" sz="1600" baseline="0" dirty="0" smtClean="0"/>
                        <a:t> synthesis</a:t>
                      </a:r>
                      <a:endParaRPr lang="en-US" sz="16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370840">
                <a:tc>
                  <a:txBody>
                    <a:bodyPr/>
                    <a:lstStyle/>
                    <a:p>
                      <a:pPr algn="ctr"/>
                      <a:r>
                        <a:rPr lang="en-US" sz="1600" dirty="0" smtClean="0"/>
                        <a:t>proteolysis</a:t>
                      </a:r>
                      <a:endParaRPr lang="en-US" sz="16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n-US" sz="1600" dirty="0" smtClean="0"/>
                        <a:t>Uptake of Ion (K+</a:t>
                      </a:r>
                      <a:r>
                        <a:rPr lang="en-US" sz="1600" baseline="0" dirty="0" smtClean="0"/>
                        <a:t> and PO4)</a:t>
                      </a:r>
                      <a:endParaRPr lang="en-US" sz="16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r>
            </a:tbl>
          </a:graphicData>
        </a:graphic>
      </p:graphicFrame>
      <p:pic>
        <p:nvPicPr>
          <p:cNvPr id="14" name="Picture 7" descr="insulin_re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4590" y="4479455"/>
            <a:ext cx="2497410" cy="2378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06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p:cNvSpPr>
          <p:nvPr/>
        </p:nvSpPr>
        <p:spPr>
          <a:xfrm>
            <a:off x="324098" y="151440"/>
            <a:ext cx="8229600" cy="6187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rgbClr val="4B8180"/>
                </a:solidFill>
                <a:latin typeface="Century Gothic" charset="0"/>
                <a:ea typeface="Century Gothic" charset="0"/>
                <a:cs typeface="Century Gothic" charset="0"/>
              </a:rPr>
              <a:t>Hormones and glucose homeostasis</a:t>
            </a:r>
          </a:p>
        </p:txBody>
      </p:sp>
      <p:sp>
        <p:nvSpPr>
          <p:cNvPr id="4" name="Rectangle 3"/>
          <p:cNvSpPr txBox="1">
            <a:spLocks/>
          </p:cNvSpPr>
          <p:nvPr/>
        </p:nvSpPr>
        <p:spPr>
          <a:xfrm>
            <a:off x="2281177" y="753322"/>
            <a:ext cx="8229600" cy="5261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000" b="1" dirty="0" smtClean="0">
                <a:solidFill>
                  <a:srgbClr val="30AAB1"/>
                </a:solidFill>
                <a:latin typeface="+mn-lt"/>
                <a:ea typeface="ＭＳ Ｐゴシック" charset="-128"/>
              </a:rPr>
              <a:t>1- INSULIN</a:t>
            </a:r>
            <a:r>
              <a:rPr lang="ar-SA" altLang="en-US" sz="2000" b="1" dirty="0" smtClean="0">
                <a:solidFill>
                  <a:srgbClr val="30AAB1"/>
                </a:solidFill>
                <a:latin typeface="+mn-lt"/>
                <a:ea typeface="ＭＳ Ｐゴシック" charset="-128"/>
              </a:rPr>
              <a:t> </a:t>
            </a:r>
            <a:r>
              <a:rPr lang="en-US" altLang="en-US" sz="2000" b="1" dirty="0">
                <a:solidFill>
                  <a:srgbClr val="30AAB1"/>
                </a:solidFill>
                <a:latin typeface="+mn-lt"/>
                <a:ea typeface="ＭＳ Ｐゴシック" charset="-128"/>
              </a:rPr>
              <a:t>(lowers blood glucose level)</a:t>
            </a:r>
          </a:p>
          <a:p>
            <a:endParaRPr lang="en-US" altLang="en-US" sz="2000" b="1" dirty="0">
              <a:solidFill>
                <a:srgbClr val="30AAB1"/>
              </a:solidFill>
              <a:latin typeface="+mn-lt"/>
              <a:ea typeface="ＭＳ Ｐゴシック" charset="-128"/>
            </a:endParaRPr>
          </a:p>
        </p:txBody>
      </p:sp>
      <p:sp>
        <p:nvSpPr>
          <p:cNvPr id="15" name="Rectangle 3"/>
          <p:cNvSpPr txBox="1">
            <a:spLocks/>
          </p:cNvSpPr>
          <p:nvPr/>
        </p:nvSpPr>
        <p:spPr>
          <a:xfrm>
            <a:off x="115753" y="1221609"/>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Wingdings" charset="2"/>
              <a:buChar char="v"/>
            </a:pPr>
            <a:r>
              <a:rPr lang="en-US" altLang="en-US" sz="2000" b="1" dirty="0">
                <a:solidFill>
                  <a:srgbClr val="33A6C6"/>
                </a:solidFill>
                <a:latin typeface="+mn-lt"/>
                <a:ea typeface="ＭＳ Ｐゴシック" charset="-128"/>
              </a:rPr>
              <a:t>Insulin and CHO metabolism</a:t>
            </a:r>
          </a:p>
        </p:txBody>
      </p:sp>
      <p:sp>
        <p:nvSpPr>
          <p:cNvPr id="16" name="Rectangle 4"/>
          <p:cNvSpPr txBox="1">
            <a:spLocks/>
          </p:cNvSpPr>
          <p:nvPr/>
        </p:nvSpPr>
        <p:spPr>
          <a:xfrm>
            <a:off x="304872" y="1538471"/>
            <a:ext cx="8229600" cy="1150929"/>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tLang="en-US" sz="1800" b="1" dirty="0" smtClean="0">
                <a:solidFill>
                  <a:srgbClr val="FF0000"/>
                </a:solidFill>
                <a:ea typeface="ＭＳ Ｐゴシック" charset="-128"/>
              </a:rPr>
              <a:t>Promotes glucose uptake into cell:</a:t>
            </a:r>
          </a:p>
          <a:p>
            <a:r>
              <a:rPr lang="en-US" altLang="en-US" sz="1800" dirty="0" smtClean="0">
                <a:ea typeface="ＭＳ Ｐゴシック" charset="-128"/>
              </a:rPr>
              <a:t>Glucose is </a:t>
            </a:r>
            <a:r>
              <a:rPr lang="en-US" altLang="en-US" sz="1800" b="1" dirty="0" smtClean="0">
                <a:ea typeface="ＭＳ Ｐゴシック" charset="-128"/>
              </a:rPr>
              <a:t>diffused</a:t>
            </a:r>
            <a:r>
              <a:rPr lang="en-US" altLang="en-US" sz="1800" dirty="0" smtClean="0">
                <a:ea typeface="ＭＳ Ｐゴシック" charset="-128"/>
              </a:rPr>
              <a:t> into cells through hexose transporters such as </a:t>
            </a:r>
            <a:r>
              <a:rPr lang="en-US" altLang="en-US" sz="1800" b="1" dirty="0" smtClean="0">
                <a:solidFill>
                  <a:srgbClr val="FF0000"/>
                </a:solidFill>
                <a:ea typeface="ＭＳ Ｐゴシック" charset="-128"/>
              </a:rPr>
              <a:t>GLUT4</a:t>
            </a:r>
          </a:p>
          <a:p>
            <a:r>
              <a:rPr lang="en-US" altLang="en-US" sz="1800" dirty="0" smtClean="0">
                <a:ea typeface="ＭＳ Ｐゴシック" charset="-128"/>
              </a:rPr>
              <a:t>GLUT4 is present in </a:t>
            </a:r>
            <a:r>
              <a:rPr lang="en-US" altLang="en-US" sz="1800" b="1" dirty="0" smtClean="0">
                <a:solidFill>
                  <a:srgbClr val="FF0000"/>
                </a:solidFill>
                <a:ea typeface="ＭＳ Ｐゴシック" charset="-128"/>
              </a:rPr>
              <a:t>cytoplasmic vesicles</a:t>
            </a:r>
          </a:p>
          <a:p>
            <a:r>
              <a:rPr lang="en-US" altLang="en-US" sz="1800" dirty="0">
                <a:solidFill>
                  <a:srgbClr val="00B050"/>
                </a:solidFill>
                <a:latin typeface="Garamond" charset="0"/>
              </a:rPr>
              <a:t>(they don’t go to the surface of the cell unless insulin is bound to its receptor and signals are sent to these vesicles</a:t>
            </a:r>
            <a:r>
              <a:rPr lang="en-US" altLang="en-US" sz="1800" dirty="0" smtClean="0">
                <a:solidFill>
                  <a:srgbClr val="00B050"/>
                </a:solidFill>
                <a:latin typeface="Garamond" charset="0"/>
              </a:rPr>
              <a:t>)</a:t>
            </a:r>
            <a:endParaRPr lang="en-US" altLang="en-US" sz="1800" b="1" dirty="0" smtClean="0">
              <a:solidFill>
                <a:srgbClr val="FF0000"/>
              </a:solidFill>
              <a:ea typeface="ＭＳ Ｐゴシック" charset="-128"/>
            </a:endParaRPr>
          </a:p>
          <a:p>
            <a:endParaRPr lang="en-US" altLang="en-US" sz="1800" b="1" dirty="0" smtClean="0">
              <a:solidFill>
                <a:srgbClr val="FF0000"/>
              </a:solidFill>
              <a:ea typeface="ＭＳ Ｐゴシック" charset="-128"/>
            </a:endParaRPr>
          </a:p>
          <a:p>
            <a:endParaRPr lang="en-US" altLang="en-US" sz="1800" b="1" dirty="0" smtClean="0">
              <a:ea typeface="ＭＳ Ｐゴシック" charset="-128"/>
            </a:endParaRPr>
          </a:p>
          <a:p>
            <a:endParaRPr lang="en-US" altLang="en-US" sz="1800" b="1" dirty="0">
              <a:ea typeface="ＭＳ Ｐゴシック" charset="-128"/>
            </a:endParaRPr>
          </a:p>
          <a:p>
            <a:endParaRPr lang="en-US" altLang="en-US" sz="1800" b="1" dirty="0" smtClean="0">
              <a:ea typeface="ＭＳ Ｐゴシック" charset="-128"/>
            </a:endParaRPr>
          </a:p>
        </p:txBody>
      </p:sp>
      <p:sp>
        <p:nvSpPr>
          <p:cNvPr id="17" name="Rectangle 4"/>
          <p:cNvSpPr txBox="1">
            <a:spLocks/>
          </p:cNvSpPr>
          <p:nvPr/>
        </p:nvSpPr>
        <p:spPr>
          <a:xfrm>
            <a:off x="8077200" y="3287471"/>
            <a:ext cx="8229600" cy="452596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altLang="en-US" sz="1800" dirty="0"/>
          </a:p>
        </p:txBody>
      </p:sp>
      <p:sp>
        <p:nvSpPr>
          <p:cNvPr id="18" name="Rounded Rectangle 17"/>
          <p:cNvSpPr/>
          <p:nvPr/>
        </p:nvSpPr>
        <p:spPr>
          <a:xfrm>
            <a:off x="209673" y="3521870"/>
            <a:ext cx="2616079" cy="1172906"/>
          </a:xfrm>
          <a:prstGeom prst="roundRect">
            <a:avLst/>
          </a:prstGeom>
          <a:noFill/>
          <a:ln w="38100">
            <a:solidFill>
              <a:srgbClr val="00A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dirty="0">
                <a:solidFill>
                  <a:schemeClr val="tx1"/>
                </a:solidFill>
                <a:ea typeface="ＭＳ Ｐゴシック" charset="-128"/>
              </a:rPr>
              <a:t>Insulin </a:t>
            </a:r>
            <a:r>
              <a:rPr lang="en-US" altLang="en-US" b="1" dirty="0">
                <a:solidFill>
                  <a:schemeClr val="tx1"/>
                </a:solidFill>
                <a:ea typeface="ＭＳ Ｐゴシック" charset="-128"/>
              </a:rPr>
              <a:t>binding</a:t>
            </a:r>
            <a:r>
              <a:rPr lang="en-US" altLang="en-US" dirty="0">
                <a:solidFill>
                  <a:schemeClr val="tx1"/>
                </a:solidFill>
                <a:ea typeface="ＭＳ Ｐゴシック" charset="-128"/>
              </a:rPr>
              <a:t> to its receptor causes </a:t>
            </a:r>
            <a:r>
              <a:rPr lang="en-US" altLang="en-US" b="1" dirty="0">
                <a:solidFill>
                  <a:schemeClr val="tx1"/>
                </a:solidFill>
                <a:ea typeface="ＭＳ Ｐゴシック" charset="-128"/>
              </a:rPr>
              <a:t>vesicles</a:t>
            </a:r>
            <a:r>
              <a:rPr lang="en-US" altLang="en-US" dirty="0">
                <a:solidFill>
                  <a:schemeClr val="tx1"/>
                </a:solidFill>
                <a:ea typeface="ＭＳ Ｐゴシック" charset="-128"/>
              </a:rPr>
              <a:t> to </a:t>
            </a:r>
            <a:r>
              <a:rPr lang="en-US" altLang="en-US" b="1" dirty="0">
                <a:solidFill>
                  <a:schemeClr val="tx1"/>
                </a:solidFill>
                <a:ea typeface="ＭＳ Ｐゴシック" charset="-128"/>
              </a:rPr>
              <a:t>diffuse</a:t>
            </a:r>
            <a:r>
              <a:rPr lang="en-US" altLang="en-US" dirty="0">
                <a:solidFill>
                  <a:schemeClr val="tx1"/>
                </a:solidFill>
                <a:ea typeface="ＭＳ Ｐゴシック" charset="-128"/>
              </a:rPr>
              <a:t> into </a:t>
            </a:r>
            <a:r>
              <a:rPr lang="en-US" altLang="en-US" b="1" dirty="0">
                <a:solidFill>
                  <a:schemeClr val="tx1"/>
                </a:solidFill>
                <a:ea typeface="ＭＳ Ｐゴシック" charset="-128"/>
              </a:rPr>
              <a:t>plasma membrane</a:t>
            </a:r>
          </a:p>
        </p:txBody>
      </p:sp>
      <p:sp>
        <p:nvSpPr>
          <p:cNvPr id="19" name="Rounded Rectangle 18"/>
          <p:cNvSpPr/>
          <p:nvPr/>
        </p:nvSpPr>
        <p:spPr>
          <a:xfrm>
            <a:off x="6113071" y="3521870"/>
            <a:ext cx="2332454" cy="1172906"/>
          </a:xfrm>
          <a:prstGeom prst="roundRect">
            <a:avLst/>
          </a:prstGeom>
          <a:noFill/>
          <a:ln w="38100">
            <a:solidFill>
              <a:srgbClr val="A6D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chemeClr val="tx1"/>
                </a:solidFill>
                <a:ea typeface="ＭＳ Ｐゴシック" charset="-128"/>
              </a:rPr>
              <a:t>Allowing</a:t>
            </a:r>
            <a:r>
              <a:rPr lang="en-US" altLang="en-US" dirty="0">
                <a:solidFill>
                  <a:schemeClr val="tx1"/>
                </a:solidFill>
                <a:ea typeface="ＭＳ Ｐゴシック" charset="-128"/>
              </a:rPr>
              <a:t> glucose transport into the cell</a:t>
            </a:r>
          </a:p>
        </p:txBody>
      </p:sp>
      <p:sp>
        <p:nvSpPr>
          <p:cNvPr id="20" name="Rounded Rectangle 19"/>
          <p:cNvSpPr/>
          <p:nvPr/>
        </p:nvSpPr>
        <p:spPr>
          <a:xfrm>
            <a:off x="3203990" y="3521870"/>
            <a:ext cx="2457548" cy="1172906"/>
          </a:xfrm>
          <a:prstGeom prst="roundRect">
            <a:avLst/>
          </a:prstGeom>
          <a:noFill/>
          <a:ln w="38100">
            <a:solidFill>
              <a:srgbClr val="36AE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FF0000"/>
                </a:solidFill>
                <a:ea typeface="ＭＳ Ｐゴシック" charset="-128"/>
              </a:rPr>
              <a:t>GLUT4</a:t>
            </a:r>
            <a:r>
              <a:rPr lang="en-US" altLang="en-US" dirty="0">
                <a:solidFill>
                  <a:srgbClr val="FF0000"/>
                </a:solidFill>
                <a:ea typeface="ＭＳ Ｐゴシック" charset="-128"/>
              </a:rPr>
              <a:t> </a:t>
            </a:r>
            <a:r>
              <a:rPr lang="en-US" altLang="en-US" dirty="0">
                <a:solidFill>
                  <a:schemeClr val="tx1"/>
                </a:solidFill>
                <a:ea typeface="ＭＳ Ｐゴシック" charset="-128"/>
              </a:rPr>
              <a:t>is </a:t>
            </a:r>
            <a:r>
              <a:rPr lang="en-US" altLang="en-US" sz="2400" b="1" dirty="0">
                <a:solidFill>
                  <a:srgbClr val="FF0000"/>
                </a:solidFill>
                <a:ea typeface="ＭＳ Ｐゴシック" charset="-128"/>
              </a:rPr>
              <a:t>inserted</a:t>
            </a:r>
            <a:r>
              <a:rPr lang="en-US" altLang="en-US" dirty="0">
                <a:solidFill>
                  <a:schemeClr val="tx1"/>
                </a:solidFill>
                <a:ea typeface="ＭＳ Ｐゴシック" charset="-128"/>
              </a:rPr>
              <a:t> </a:t>
            </a:r>
            <a:r>
              <a:rPr lang="en-US" altLang="en-US" dirty="0">
                <a:solidFill>
                  <a:srgbClr val="FF0000"/>
                </a:solidFill>
                <a:ea typeface="ＭＳ Ｐゴシック" charset="-128"/>
              </a:rPr>
              <a:t>into the membrane</a:t>
            </a:r>
          </a:p>
        </p:txBody>
      </p:sp>
      <p:cxnSp>
        <p:nvCxnSpPr>
          <p:cNvPr id="21" name="Straight Arrow Connector 20"/>
          <p:cNvCxnSpPr/>
          <p:nvPr/>
        </p:nvCxnSpPr>
        <p:spPr>
          <a:xfrm>
            <a:off x="2825752" y="4096705"/>
            <a:ext cx="378238" cy="0"/>
          </a:xfrm>
          <a:prstGeom prst="straightConnector1">
            <a:avLst/>
          </a:prstGeom>
          <a:ln w="38100">
            <a:solidFill>
              <a:srgbClr val="334E5D"/>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704109" y="4112094"/>
            <a:ext cx="378238" cy="0"/>
          </a:xfrm>
          <a:prstGeom prst="straightConnector1">
            <a:avLst/>
          </a:prstGeom>
          <a:ln w="38100">
            <a:solidFill>
              <a:srgbClr val="334E5D"/>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04872" y="4789784"/>
            <a:ext cx="7450166" cy="2031325"/>
          </a:xfrm>
          <a:prstGeom prst="rect">
            <a:avLst/>
          </a:prstGeom>
        </p:spPr>
        <p:txBody>
          <a:bodyPr wrap="square">
            <a:spAutoFit/>
          </a:bodyPr>
          <a:lstStyle/>
          <a:p>
            <a:pPr marL="285750" indent="-285750">
              <a:buFont typeface="Arial" charset="0"/>
              <a:buChar char="•"/>
            </a:pPr>
            <a:r>
              <a:rPr lang="en-US" altLang="en-US" b="1" dirty="0">
                <a:ea typeface="ＭＳ Ｐゴシック" charset="-128"/>
              </a:rPr>
              <a:t>Brain</a:t>
            </a:r>
            <a:r>
              <a:rPr lang="en-US" altLang="en-US" dirty="0">
                <a:ea typeface="ＭＳ Ｐゴシック" charset="-128"/>
              </a:rPr>
              <a:t> and </a:t>
            </a:r>
            <a:r>
              <a:rPr lang="en-US" altLang="en-US" b="1" dirty="0">
                <a:ea typeface="ＭＳ Ｐゴシック" charset="-128"/>
              </a:rPr>
              <a:t>liver</a:t>
            </a:r>
            <a:r>
              <a:rPr lang="en-US" altLang="en-US" dirty="0">
                <a:ea typeface="ＭＳ Ｐゴシック" charset="-128"/>
              </a:rPr>
              <a:t> have </a:t>
            </a:r>
            <a:r>
              <a:rPr lang="en-US" altLang="en-US" b="1" dirty="0">
                <a:solidFill>
                  <a:srgbClr val="FF0000"/>
                </a:solidFill>
                <a:ea typeface="ＭＳ Ｐゴシック" charset="-128"/>
              </a:rPr>
              <a:t>non-insulin dependent glucose transporter</a:t>
            </a:r>
          </a:p>
          <a:p>
            <a:pPr marL="285750" indent="-285750">
              <a:buFont typeface="Arial" charset="0"/>
              <a:buChar char="•"/>
            </a:pPr>
            <a:endParaRPr lang="en-US" altLang="en-US" dirty="0" smtClean="0">
              <a:ea typeface="ＭＳ Ｐゴシック" charset="-128"/>
            </a:endParaRPr>
          </a:p>
          <a:p>
            <a:pPr marL="285750" indent="-285750">
              <a:buFont typeface="Wingdings" charset="2"/>
              <a:buChar char="Ø"/>
            </a:pPr>
            <a:r>
              <a:rPr lang="en-US" altLang="en-US" dirty="0" smtClean="0">
                <a:ea typeface="ＭＳ Ｐゴシック" charset="-128"/>
              </a:rPr>
              <a:t>Insulin </a:t>
            </a:r>
            <a:r>
              <a:rPr lang="en-US" altLang="en-US" dirty="0">
                <a:ea typeface="ＭＳ Ｐゴシック" charset="-128"/>
              </a:rPr>
              <a:t>deficiency causes diabetes mellitus</a:t>
            </a:r>
          </a:p>
          <a:p>
            <a:pPr marL="285750" indent="-285750">
              <a:buFont typeface="Wingdings" charset="2"/>
              <a:buChar char="Ø"/>
            </a:pPr>
            <a:r>
              <a:rPr lang="en-US" altLang="en-US" b="1" dirty="0">
                <a:ea typeface="ＭＳ Ｐゴシック" charset="-128"/>
              </a:rPr>
              <a:t>Hyper</a:t>
            </a:r>
            <a:r>
              <a:rPr lang="en-US" altLang="en-US" dirty="0">
                <a:ea typeface="ＭＳ Ｐゴシック" charset="-128"/>
              </a:rPr>
              <a:t>insulinemia is due to insulin resistance in:</a:t>
            </a:r>
          </a:p>
          <a:p>
            <a:pPr marL="742950" lvl="1" indent="-285750">
              <a:buFont typeface="Arial" charset="0"/>
              <a:buChar char="•"/>
            </a:pPr>
            <a:r>
              <a:rPr lang="en-US" altLang="en-US" dirty="0"/>
              <a:t>Diabetes mellitus or</a:t>
            </a:r>
          </a:p>
          <a:p>
            <a:pPr marL="742950" lvl="1" indent="-285750">
              <a:buFont typeface="Arial" charset="0"/>
              <a:buChar char="•"/>
            </a:pPr>
            <a:r>
              <a:rPr lang="en-US" altLang="en-US" dirty="0"/>
              <a:t>Metabolic syndrome</a:t>
            </a:r>
          </a:p>
          <a:p>
            <a:pPr marL="285750" indent="-285750">
              <a:buFont typeface="Arial" charset="0"/>
              <a:buChar char="•"/>
            </a:pPr>
            <a:endParaRPr lang="en-US" altLang="en-US" dirty="0">
              <a:ea typeface="ＭＳ Ｐゴシック" charset="-128"/>
            </a:endParaRPr>
          </a:p>
        </p:txBody>
      </p:sp>
      <p:pic>
        <p:nvPicPr>
          <p:cNvPr id="23" name="Picture 2" descr="http://sigmanutrition.com/wp-content/uploads/2014/05/insulin-acti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5166" y="465688"/>
            <a:ext cx="3436656" cy="309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73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nodePh="1">
                                  <p:stCondLst>
                                    <p:cond delay="0"/>
                                  </p:stCondLst>
                                  <p:endCondLst>
                                    <p:cond evt="begin" delay="0">
                                      <p:tn val="25"/>
                                    </p:cond>
                                  </p:end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97659" y="740724"/>
            <a:ext cx="3895169" cy="461665"/>
          </a:xfrm>
          <a:prstGeom prst="rect">
            <a:avLst/>
          </a:prstGeom>
        </p:spPr>
        <p:txBody>
          <a:bodyPr wrap="none">
            <a:spAutoFit/>
          </a:bodyPr>
          <a:lstStyle/>
          <a:p>
            <a:pPr>
              <a:defRPr/>
            </a:pPr>
            <a:r>
              <a:rPr lang="en-US" sz="2400" b="1" dirty="0" smtClean="0">
                <a:solidFill>
                  <a:srgbClr val="30AAB1"/>
                </a:solidFill>
                <a:ea typeface="ＭＳ Ｐゴシック" charset="-128"/>
                <a:cs typeface="+mj-cs"/>
              </a:rPr>
              <a:t>2-ANTAGONIZE insulin </a:t>
            </a:r>
            <a:r>
              <a:rPr lang="en-US" sz="2400" b="1" dirty="0">
                <a:solidFill>
                  <a:srgbClr val="30AAB1"/>
                </a:solidFill>
                <a:ea typeface="ＭＳ Ｐゴシック" charset="-128"/>
                <a:cs typeface="+mj-cs"/>
              </a:rPr>
              <a:t>action</a:t>
            </a:r>
          </a:p>
        </p:txBody>
      </p:sp>
      <p:sp>
        <p:nvSpPr>
          <p:cNvPr id="3" name="Rectangle 3"/>
          <p:cNvSpPr txBox="1">
            <a:spLocks/>
          </p:cNvSpPr>
          <p:nvPr/>
        </p:nvSpPr>
        <p:spPr>
          <a:xfrm>
            <a:off x="176994" y="150418"/>
            <a:ext cx="8229600" cy="6187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rgbClr val="4B8180"/>
                </a:solidFill>
                <a:latin typeface="Century Gothic" charset="0"/>
                <a:ea typeface="Century Gothic" charset="0"/>
                <a:cs typeface="Century Gothic" charset="0"/>
              </a:rPr>
              <a:t>Hormones and glucose homeostasis</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291022298"/>
                  </p:ext>
                </p:extLst>
              </p:nvPr>
            </p:nvGraphicFramePr>
            <p:xfrm>
              <a:off x="176994" y="1295400"/>
              <a:ext cx="11707149" cy="5321772"/>
            </p:xfrm>
            <a:graphic>
              <a:graphicData uri="http://schemas.openxmlformats.org/drawingml/2006/table">
                <a:tbl>
                  <a:tblPr firstRow="1" bandRow="1">
                    <a:tableStyleId>{5C22544A-7EE6-4342-B048-85BDC9FD1C3A}</a:tableStyleId>
                  </a:tblPr>
                  <a:tblGrid>
                    <a:gridCol w="2863127"/>
                    <a:gridCol w="3337276"/>
                    <a:gridCol w="2694098"/>
                    <a:gridCol w="2812648"/>
                  </a:tblGrid>
                  <a:tr h="384012">
                    <a:tc>
                      <a:txBody>
                        <a:bodyPr/>
                        <a:lstStyle/>
                        <a:p>
                          <a:pPr algn="ctr"/>
                          <a:r>
                            <a:rPr lang="en-US" altLang="en-US" sz="1800" dirty="0" smtClean="0">
                              <a:latin typeface="+mn-lt"/>
                              <a:ea typeface="ＭＳ Ｐゴシック" charset="-128"/>
                            </a:rPr>
                            <a:t>Glucagon</a:t>
                          </a:r>
                          <a:endParaRPr lang="en-US" altLang="en-US" sz="1800" dirty="0">
                            <a:latin typeface="+mn-lt"/>
                            <a:ea typeface="ＭＳ Ｐゴシック"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A2CD81"/>
                        </a:solidFill>
                      </a:tcPr>
                    </a:tc>
                    <a:tc>
                      <a:txBody>
                        <a:bodyPr/>
                        <a:lstStyle/>
                        <a:p>
                          <a:pPr algn="ctr"/>
                          <a:r>
                            <a:rPr lang="en-US" altLang="en-US" sz="1800" dirty="0" smtClean="0">
                              <a:latin typeface="+mn-lt"/>
                              <a:ea typeface="ＭＳ Ｐゴシック" charset="-128"/>
                            </a:rPr>
                            <a:t>Glucocorticoids (Cortisol)</a:t>
                          </a:r>
                          <a:endParaRPr lang="en-US" sz="1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A2CD81"/>
                        </a:solidFill>
                      </a:tcPr>
                    </a:tc>
                    <a:tc>
                      <a:txBody>
                        <a:bodyPr/>
                        <a:lstStyle/>
                        <a:p>
                          <a:pPr algn="ctr"/>
                          <a:r>
                            <a:rPr lang="en-US" altLang="en-US" sz="1800" dirty="0" smtClean="0">
                              <a:latin typeface="+mn-lt"/>
                              <a:ea typeface="ＭＳ Ｐゴシック" charset="-128"/>
                            </a:rPr>
                            <a:t>Growth hormone</a:t>
                          </a:r>
                          <a:endParaRPr lang="en-US" sz="1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A2CD81"/>
                        </a:solidFill>
                      </a:tcPr>
                    </a:tc>
                    <a:tc>
                      <a:txBody>
                        <a:bodyPr/>
                        <a:lstStyle/>
                        <a:p>
                          <a:pPr algn="ctr"/>
                          <a:r>
                            <a:rPr lang="en-US" altLang="en-US" sz="1800" dirty="0" smtClean="0">
                              <a:latin typeface="+mn-lt"/>
                              <a:ea typeface="ＭＳ Ｐゴシック" charset="-128"/>
                            </a:rPr>
                            <a:t>Epinephrine</a:t>
                          </a:r>
                          <a:endParaRPr lang="en-US" sz="1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A2CD81"/>
                        </a:solidFill>
                      </a:tcPr>
                    </a:tc>
                  </a:tr>
                  <a:tr h="358815">
                    <a:tc>
                      <a:txBody>
                        <a:bodyPr/>
                        <a:lstStyle/>
                        <a:p>
                          <a:pPr algn="ctr"/>
                          <a:r>
                            <a:rPr lang="en-US" altLang="en-US" sz="1800" dirty="0" smtClean="0">
                              <a:ea typeface="ＭＳ Ｐゴシック" charset="-128"/>
                            </a:rPr>
                            <a:t>A </a:t>
                          </a:r>
                          <a:r>
                            <a:rPr lang="en-US" altLang="en-US" sz="1800" b="1" dirty="0" smtClean="0">
                              <a:ea typeface="ＭＳ Ｐゴシック" charset="-128"/>
                            </a:rPr>
                            <a:t>peptide</a:t>
                          </a:r>
                          <a:r>
                            <a:rPr lang="en-US" altLang="en-US" sz="1800" dirty="0" smtClean="0">
                              <a:ea typeface="ＭＳ Ｐゴシック" charset="-128"/>
                            </a:rPr>
                            <a:t> hormone </a:t>
                          </a:r>
                          <a:endParaRPr lang="en-US" sz="1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en-US" altLang="en-US" sz="1800" b="1" dirty="0" smtClean="0">
                              <a:ea typeface="ＭＳ Ｐゴシック" charset="-128"/>
                            </a:rPr>
                            <a:t>A steroid</a:t>
                          </a:r>
                          <a:r>
                            <a:rPr lang="en-US" altLang="en-US" sz="1800" dirty="0" smtClean="0">
                              <a:ea typeface="ＭＳ Ｐゴシック" charset="-128"/>
                            </a:rPr>
                            <a:t> hormone </a:t>
                          </a:r>
                          <a:endParaRPr lang="en-US" sz="1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en-US" altLang="en-US" sz="1800" b="1" dirty="0" smtClean="0">
                              <a:ea typeface="ＭＳ Ｐゴシック" charset="-128"/>
                            </a:rPr>
                            <a:t>A protein</a:t>
                          </a:r>
                          <a:r>
                            <a:rPr lang="en-US" altLang="en-US" sz="1800" dirty="0" smtClean="0">
                              <a:ea typeface="ＭＳ Ｐゴシック" charset="-128"/>
                            </a:rPr>
                            <a:t> hormone </a:t>
                          </a:r>
                          <a:endParaRPr lang="en-US" sz="1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en-US" altLang="en-US" sz="1800" b="1" dirty="0" smtClean="0">
                              <a:ea typeface="ＭＳ Ｐゴシック" charset="-128"/>
                            </a:rPr>
                            <a:t>A catecholamine</a:t>
                          </a:r>
                          <a:r>
                            <a:rPr lang="en-US" altLang="en-US" sz="1800" dirty="0" smtClean="0">
                              <a:ea typeface="ＭＳ Ｐゴシック" charset="-128"/>
                            </a:rPr>
                            <a:t> hormone </a:t>
                          </a:r>
                          <a:endParaRPr lang="en-US" sz="1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745410">
                    <a:tc>
                      <a:txBody>
                        <a:bodyPr/>
                        <a:lstStyle/>
                        <a:p>
                          <a:pPr eaLnBrk="1" hangingPunct="1">
                            <a:lnSpc>
                              <a:spcPct val="90000"/>
                            </a:lnSpc>
                          </a:pPr>
                          <a:r>
                            <a:rPr lang="en-US" altLang="en-US" sz="1800" dirty="0" smtClean="0">
                              <a:ea typeface="ＭＳ Ｐゴシック" charset="-128"/>
                            </a:rPr>
                            <a:t>secreted by </a:t>
                          </a:r>
                          <a14:m>
                            <m:oMath xmlns:m="http://schemas.openxmlformats.org/officeDocument/2006/math">
                              <m:r>
                                <a:rPr lang="en-US" altLang="en-US" b="1" i="1" dirty="0" smtClean="0">
                                  <a:solidFill>
                                    <a:srgbClr val="33A6C6"/>
                                  </a:solidFill>
                                  <a:latin typeface="Cambria Math" charset="0"/>
                                  <a:ea typeface="Cambria Math" charset="0"/>
                                  <a:cs typeface="Cambria Math" charset="0"/>
                                </a:rPr>
                                <m:t>𝜶</m:t>
                              </m:r>
                            </m:oMath>
                          </a14:m>
                          <a:r>
                            <a:rPr lang="en-US" altLang="en-US" sz="1800" b="1" dirty="0" smtClean="0">
                              <a:solidFill>
                                <a:srgbClr val="33A6C6"/>
                              </a:solidFill>
                              <a:ea typeface="ＭＳ Ｐゴシック" charset="-128"/>
                            </a:rPr>
                            <a:t>-cells of pancreatic islets</a:t>
                          </a:r>
                          <a:r>
                            <a:rPr lang="en-US" altLang="en-US" sz="1800" b="1" baseline="0" dirty="0" smtClean="0">
                              <a:solidFill>
                                <a:srgbClr val="33A6C6"/>
                              </a:solidFill>
                              <a:ea typeface="ＭＳ Ｐゴシック" charset="-128"/>
                            </a:rPr>
                            <a:t> </a:t>
                          </a:r>
                          <a:r>
                            <a:rPr lang="en-US" altLang="en-US" sz="1800" dirty="0" smtClean="0">
                              <a:ea typeface="ＭＳ Ｐゴシック" charset="-128"/>
                            </a:rPr>
                            <a:t>in response to hypoglycemia</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ea typeface="ＭＳ Ｐゴシック" charset="-128"/>
                            </a:rPr>
                            <a:t>secreted by </a:t>
                          </a:r>
                          <a:r>
                            <a:rPr lang="en-US" altLang="en-US" sz="1800" b="1" dirty="0" smtClean="0">
                              <a:solidFill>
                                <a:srgbClr val="33A6C6"/>
                              </a:solidFill>
                              <a:ea typeface="ＭＳ Ｐゴシック" charset="-128"/>
                            </a:rPr>
                            <a:t>adrenal gland</a:t>
                          </a:r>
                        </a:p>
                        <a:p>
                          <a:endParaRPr lang="en-US" sz="1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ea typeface="ＭＳ Ｐゴシック" charset="-128"/>
                            </a:rPr>
                            <a:t>secreted by </a:t>
                          </a:r>
                          <a:r>
                            <a:rPr lang="en-US" altLang="en-US" sz="1800" b="1" dirty="0" smtClean="0">
                              <a:solidFill>
                                <a:srgbClr val="33A6C6"/>
                              </a:solidFill>
                              <a:ea typeface="ＭＳ Ｐゴシック" charset="-128"/>
                            </a:rPr>
                            <a:t>anterior pituitary gland</a:t>
                          </a:r>
                        </a:p>
                        <a:p>
                          <a:endParaRPr lang="en-US" sz="1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1" dirty="0" smtClean="0">
                              <a:solidFill>
                                <a:srgbClr val="33A6C6"/>
                              </a:solidFill>
                              <a:ea typeface="ＭＳ Ｐゴシック" charset="-128"/>
                            </a:rPr>
                            <a:t>adrenal gland</a:t>
                          </a:r>
                        </a:p>
                        <a:p>
                          <a:endParaRPr lang="en-US" sz="1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r>
                  <a:tr h="3365238">
                    <a:tc>
                      <a:txBody>
                        <a:bodyPr/>
                        <a:lstStyle/>
                        <a:p>
                          <a:pPr marL="285750" indent="-285750" eaLnBrk="1" hangingPunct="1">
                            <a:lnSpc>
                              <a:spcPct val="90000"/>
                            </a:lnSpc>
                            <a:buFont typeface="Arial" charset="0"/>
                            <a:buChar char="•"/>
                          </a:pPr>
                          <a:r>
                            <a:rPr lang="en-US" altLang="en-US" sz="1800" b="1" dirty="0" smtClean="0">
                              <a:solidFill>
                                <a:srgbClr val="33A6C6"/>
                              </a:solidFill>
                              <a:ea typeface="ＭＳ Ｐゴシック" charset="-128"/>
                            </a:rPr>
                            <a:t>Increases </a:t>
                          </a:r>
                          <a:r>
                            <a:rPr lang="en-US" altLang="en-US" sz="1800" b="1" dirty="0" smtClean="0">
                              <a:ea typeface="ＭＳ Ｐゴシック" charset="-128"/>
                            </a:rPr>
                            <a:t>glucose levels</a:t>
                          </a:r>
                        </a:p>
                        <a:p>
                          <a:pPr marL="285750" indent="-285750" eaLnBrk="1" hangingPunct="1">
                            <a:lnSpc>
                              <a:spcPct val="90000"/>
                            </a:lnSpc>
                            <a:buFont typeface="Arial" charset="0"/>
                            <a:buChar char="•"/>
                          </a:pPr>
                          <a:r>
                            <a:rPr lang="en-US" altLang="en-US" sz="1800" b="0" dirty="0" smtClean="0">
                              <a:solidFill>
                                <a:srgbClr val="FF0000"/>
                              </a:solidFill>
                              <a:ea typeface="ＭＳ Ｐゴシック" charset="-128"/>
                            </a:rPr>
                            <a:t>Stimulates </a:t>
                          </a:r>
                          <a:r>
                            <a:rPr lang="en-US" altLang="en-US" sz="1800" b="0" u="sng" dirty="0" err="1" smtClean="0">
                              <a:solidFill>
                                <a:srgbClr val="FF0000"/>
                              </a:solidFill>
                              <a:ea typeface="ＭＳ Ｐゴシック" charset="-128"/>
                            </a:rPr>
                            <a:t>glycogenolysis</a:t>
                          </a:r>
                          <a:endParaRPr lang="en-US" altLang="en-US" sz="1800" b="0" u="sng" dirty="0" smtClean="0">
                            <a:solidFill>
                              <a:srgbClr val="FF0000"/>
                            </a:solidFill>
                            <a:ea typeface="ＭＳ Ｐゴシック" charset="-128"/>
                          </a:endParaRPr>
                        </a:p>
                        <a:p>
                          <a:pPr marL="285750" indent="-285750" eaLnBrk="1" hangingPunct="1">
                            <a:lnSpc>
                              <a:spcPct val="90000"/>
                            </a:lnSpc>
                            <a:buFont typeface="Arial" charset="0"/>
                            <a:buChar char="•"/>
                          </a:pPr>
                          <a:r>
                            <a:rPr lang="en-US" altLang="en-US" sz="1800" b="0" dirty="0" smtClean="0">
                              <a:solidFill>
                                <a:srgbClr val="FF0000"/>
                              </a:solidFill>
                              <a:ea typeface="ＭＳ Ｐゴシック" charset="-128"/>
                            </a:rPr>
                            <a:t>Activates hepatic gluconeogenesis</a:t>
                          </a:r>
                        </a:p>
                        <a:p>
                          <a:pPr marL="285750" marR="0" indent="-285750" algn="l" defTabSz="914400" rtl="0" eaLnBrk="1" fontAlgn="auto" latinLnBrk="0" hangingPunct="1">
                            <a:lnSpc>
                              <a:spcPct val="90000"/>
                            </a:lnSpc>
                            <a:spcBef>
                              <a:spcPts val="0"/>
                            </a:spcBef>
                            <a:spcAft>
                              <a:spcPts val="0"/>
                            </a:spcAft>
                            <a:buClrTx/>
                            <a:buSzTx/>
                            <a:buFont typeface="Arial" charset="0"/>
                            <a:buChar char="•"/>
                            <a:tabLst/>
                            <a:defRPr/>
                          </a:pPr>
                          <a:r>
                            <a:rPr lang="en-US" altLang="en-US" sz="1800" dirty="0" smtClean="0">
                              <a:solidFill>
                                <a:srgbClr val="00B050"/>
                              </a:solidFill>
                              <a:latin typeface="Garamond" charset="0"/>
                            </a:rPr>
                            <a:t>It is inhibited by insulin</a:t>
                          </a:r>
                          <a:endParaRPr lang="en-US" altLang="en-US" sz="1800" b="1" dirty="0" smtClean="0">
                            <a:solidFill>
                              <a:srgbClr val="FF0000"/>
                            </a:solidFill>
                            <a:ea typeface="ＭＳ Ｐゴシック" charset="-128"/>
                          </a:endParaRPr>
                        </a:p>
                        <a:p>
                          <a:endParaRPr lang="en-US" sz="1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285750" indent="-285750" eaLnBrk="1" hangingPunct="1">
                            <a:buFont typeface="Arial" charset="0"/>
                            <a:buChar char="•"/>
                          </a:pPr>
                          <a:r>
                            <a:rPr lang="en-US" altLang="en-US" sz="1800" b="1" dirty="0" smtClean="0">
                              <a:solidFill>
                                <a:srgbClr val="33A6C6"/>
                              </a:solidFill>
                              <a:ea typeface="ＭＳ Ｐゴシック" charset="-128"/>
                            </a:rPr>
                            <a:t>Contributes</a:t>
                          </a:r>
                          <a:r>
                            <a:rPr lang="en-US" altLang="en-US" sz="1800" dirty="0" smtClean="0">
                              <a:ea typeface="ＭＳ Ｐゴシック" charset="-128"/>
                            </a:rPr>
                            <a:t> to </a:t>
                          </a:r>
                          <a:r>
                            <a:rPr lang="en-US" altLang="en-US" sz="1800" b="1" dirty="0" smtClean="0">
                              <a:ea typeface="ＭＳ Ｐゴシック" charset="-128"/>
                            </a:rPr>
                            <a:t>glucose homeostasis</a:t>
                          </a:r>
                        </a:p>
                        <a:p>
                          <a:pPr marL="285750" indent="-285750" eaLnBrk="1" hangingPunct="1">
                            <a:buFont typeface="Arial" charset="0"/>
                            <a:buChar char="•"/>
                          </a:pPr>
                          <a:r>
                            <a:rPr lang="en-US" altLang="en-US" sz="1800" b="1" dirty="0" smtClean="0">
                              <a:solidFill>
                                <a:srgbClr val="33A6C6"/>
                              </a:solidFill>
                              <a:ea typeface="ＭＳ Ｐゴシック" charset="-128"/>
                            </a:rPr>
                            <a:t>Maintains</a:t>
                          </a:r>
                          <a:r>
                            <a:rPr lang="en-US" altLang="en-US" sz="1800" dirty="0" smtClean="0">
                              <a:solidFill>
                                <a:srgbClr val="33A6C6"/>
                              </a:solidFill>
                              <a:ea typeface="ＭＳ Ｐゴシック" charset="-128"/>
                            </a:rPr>
                            <a:t> </a:t>
                          </a:r>
                          <a:r>
                            <a:rPr lang="en-US" altLang="en-US" sz="1800" dirty="0" smtClean="0">
                              <a:ea typeface="ＭＳ Ｐゴシック" charset="-128"/>
                            </a:rPr>
                            <a:t>normal glucose levels in </a:t>
                          </a:r>
                          <a:r>
                            <a:rPr lang="en-US" altLang="en-US" sz="1800" b="1" dirty="0" smtClean="0">
                              <a:solidFill>
                                <a:srgbClr val="FF0000"/>
                              </a:solidFill>
                              <a:ea typeface="ＭＳ Ｐゴシック" charset="-128"/>
                            </a:rPr>
                            <a:t>fasting</a:t>
                          </a:r>
                        </a:p>
                        <a:p>
                          <a:pPr marL="285750" indent="-285750" eaLnBrk="1" hangingPunct="1">
                            <a:buFont typeface="Arial" charset="0"/>
                            <a:buChar char="•"/>
                          </a:pPr>
                          <a:r>
                            <a:rPr lang="en-US" altLang="en-US" sz="1800" b="1" dirty="0" smtClean="0">
                              <a:solidFill>
                                <a:srgbClr val="FF0000"/>
                              </a:solidFill>
                              <a:ea typeface="ＭＳ Ｐゴシック" charset="-128"/>
                            </a:rPr>
                            <a:t>Stimulates</a:t>
                          </a:r>
                          <a:r>
                            <a:rPr lang="en-US" altLang="en-US" sz="1800" dirty="0" smtClean="0">
                              <a:ea typeface="ＭＳ Ｐゴシック" charset="-128"/>
                            </a:rPr>
                            <a:t> </a:t>
                          </a:r>
                          <a:r>
                            <a:rPr lang="en-US" altLang="en-US" sz="1800" b="1" dirty="0" smtClean="0">
                              <a:solidFill>
                                <a:srgbClr val="FF0000"/>
                              </a:solidFill>
                              <a:ea typeface="ＭＳ Ｐゴシック" charset="-128"/>
                            </a:rPr>
                            <a:t>gluconeogenesis</a:t>
                          </a:r>
                          <a:r>
                            <a:rPr lang="en-US" altLang="en-US" sz="1800" dirty="0" smtClean="0">
                              <a:solidFill>
                                <a:srgbClr val="FF0000"/>
                              </a:solidFill>
                              <a:ea typeface="ＭＳ Ｐゴシック" charset="-128"/>
                            </a:rPr>
                            <a:t> in the liver</a:t>
                          </a:r>
                        </a:p>
                        <a:p>
                          <a:pPr marL="285750" indent="-285750" eaLnBrk="1" hangingPunct="1">
                            <a:buFont typeface="Arial" charset="0"/>
                            <a:buChar char="•"/>
                          </a:pPr>
                          <a:r>
                            <a:rPr lang="en-US" altLang="en-US" sz="1800" b="1" dirty="0" smtClean="0">
                              <a:solidFill>
                                <a:srgbClr val="33A6C6"/>
                              </a:solidFill>
                              <a:ea typeface="ＭＳ Ｐゴシック" charset="-128"/>
                            </a:rPr>
                            <a:t>Mobilizes </a:t>
                          </a:r>
                          <a:r>
                            <a:rPr lang="en-US" altLang="en-US" sz="1800" b="1" dirty="0" smtClean="0">
                              <a:ea typeface="ＭＳ Ｐゴシック" charset="-128"/>
                            </a:rPr>
                            <a:t>amino acids </a:t>
                          </a:r>
                          <a:r>
                            <a:rPr lang="en-US" altLang="en-US" sz="1800" dirty="0" smtClean="0">
                              <a:ea typeface="ＭＳ Ｐゴシック" charset="-128"/>
                            </a:rPr>
                            <a:t>for </a:t>
                          </a:r>
                          <a:r>
                            <a:rPr lang="en-US" altLang="en-US" sz="1800" u="sng" dirty="0" smtClean="0">
                              <a:ea typeface="ＭＳ Ｐゴシック" charset="-128"/>
                            </a:rPr>
                            <a:t>gluconeogenesis</a:t>
                          </a:r>
                        </a:p>
                        <a:p>
                          <a:pPr marL="285750" indent="-285750" eaLnBrk="1" hangingPunct="1">
                            <a:buFont typeface="Arial" charset="0"/>
                            <a:buChar char="•"/>
                          </a:pPr>
                          <a:r>
                            <a:rPr lang="en-US" altLang="en-US" sz="1800" b="1" dirty="0" smtClean="0">
                              <a:solidFill>
                                <a:srgbClr val="33A6C6"/>
                              </a:solidFill>
                              <a:ea typeface="ＭＳ Ｐゴシック" charset="-128"/>
                            </a:rPr>
                            <a:t>Stimulates</a:t>
                          </a:r>
                          <a:r>
                            <a:rPr lang="en-US" altLang="en-US" sz="1800" dirty="0" smtClean="0">
                              <a:ea typeface="ＭＳ Ｐゴシック" charset="-128"/>
                            </a:rPr>
                            <a:t> </a:t>
                          </a:r>
                          <a:r>
                            <a:rPr lang="en-US" altLang="en-US" sz="1800" b="1" dirty="0" smtClean="0">
                              <a:ea typeface="ＭＳ Ｐゴシック" charset="-128"/>
                            </a:rPr>
                            <a:t>fat breakdown </a:t>
                          </a:r>
                          <a:r>
                            <a:rPr lang="en-US" altLang="en-US" sz="1800" dirty="0" smtClean="0">
                              <a:ea typeface="ＭＳ Ｐゴシック" charset="-128"/>
                            </a:rPr>
                            <a:t>in adipose tissue</a:t>
                          </a:r>
                        </a:p>
                        <a:p>
                          <a:endParaRPr lang="en-US" sz="1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eaLnBrk="1" hangingPunct="1"/>
                          <a:r>
                            <a:rPr lang="en-US" altLang="en-US" sz="1800" b="1" dirty="0" smtClean="0">
                              <a:solidFill>
                                <a:srgbClr val="33A6C6"/>
                              </a:solidFill>
                              <a:ea typeface="ＭＳ Ｐゴシック" charset="-128"/>
                            </a:rPr>
                            <a:t>Maintains</a:t>
                          </a:r>
                          <a:r>
                            <a:rPr lang="en-US" altLang="en-US" sz="1800" dirty="0" smtClean="0">
                              <a:ea typeface="ＭＳ Ｐゴシック" charset="-128"/>
                            </a:rPr>
                            <a:t> blood glucose levels by:</a:t>
                          </a:r>
                        </a:p>
                        <a:p>
                          <a:pPr marL="742950" lvl="1" indent="-285750" eaLnBrk="1" hangingPunct="1">
                            <a:buSzPct val="80000"/>
                            <a:buFont typeface="Wingdings" charset="2"/>
                            <a:buChar char="Ø"/>
                          </a:pPr>
                          <a:r>
                            <a:rPr lang="en-US" altLang="en-US" sz="1800" b="1" dirty="0" smtClean="0"/>
                            <a:t>Inhibiting</a:t>
                          </a:r>
                          <a:r>
                            <a:rPr lang="en-US" altLang="en-US" sz="1800" dirty="0" smtClean="0"/>
                            <a:t> </a:t>
                          </a:r>
                          <a:r>
                            <a:rPr lang="en-US" altLang="en-US" sz="1800" u="sng" dirty="0" smtClean="0"/>
                            <a:t>insulin action</a:t>
                          </a:r>
                        </a:p>
                        <a:p>
                          <a:pPr marL="742950" lvl="1" indent="-285750" eaLnBrk="1" hangingPunct="1">
                            <a:buSzPct val="80000"/>
                            <a:buFont typeface="Wingdings" charset="2"/>
                            <a:buChar char="Ø"/>
                          </a:pPr>
                          <a:r>
                            <a:rPr lang="en-US" altLang="en-US" sz="1800" b="1" dirty="0" smtClean="0"/>
                            <a:t>Stimulating</a:t>
                          </a:r>
                          <a:r>
                            <a:rPr lang="en-US" altLang="en-US" sz="1800" dirty="0" smtClean="0"/>
                            <a:t> </a:t>
                          </a:r>
                          <a:r>
                            <a:rPr lang="en-US" altLang="en-US" sz="1800" u="sng" dirty="0" smtClean="0"/>
                            <a:t>gluconeogenesis</a:t>
                          </a:r>
                          <a:r>
                            <a:rPr lang="en-US" altLang="en-US" sz="1800" dirty="0" smtClean="0"/>
                            <a:t> in the liver</a:t>
                          </a:r>
                        </a:p>
                        <a:p>
                          <a:endParaRPr lang="en-US" sz="1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285750" indent="-285750" eaLnBrk="1" hangingPunct="1">
                            <a:buFont typeface="Arial" charset="0"/>
                            <a:buChar char="•"/>
                          </a:pPr>
                          <a:r>
                            <a:rPr lang="en-US" altLang="en-US" sz="1800" b="1" dirty="0" smtClean="0">
                              <a:solidFill>
                                <a:srgbClr val="33A6C6"/>
                              </a:solidFill>
                              <a:ea typeface="ＭＳ Ｐゴシック" charset="-128"/>
                            </a:rPr>
                            <a:t>Stimulates</a:t>
                          </a:r>
                          <a:r>
                            <a:rPr lang="en-US" altLang="en-US" sz="1800" b="1" dirty="0" smtClean="0">
                              <a:ea typeface="ＭＳ Ｐゴシック" charset="-128"/>
                            </a:rPr>
                            <a:t> lipolysis </a:t>
                          </a:r>
                          <a:r>
                            <a:rPr lang="en-US" altLang="en-US" sz="1800" dirty="0" smtClean="0">
                              <a:ea typeface="ＭＳ Ｐゴシック" charset="-128"/>
                            </a:rPr>
                            <a:t>in </a:t>
                          </a:r>
                          <a:r>
                            <a:rPr lang="en-US" altLang="en-US" sz="1800" u="sng" dirty="0" smtClean="0">
                              <a:ea typeface="ＭＳ Ｐゴシック" charset="-128"/>
                            </a:rPr>
                            <a:t>adipose tissue </a:t>
                          </a:r>
                          <a:r>
                            <a:rPr lang="en-US" altLang="en-US" sz="1800" dirty="0" smtClean="0">
                              <a:ea typeface="ＭＳ Ｐゴシック" charset="-128"/>
                            </a:rPr>
                            <a:t>when blood glucose levels fall</a:t>
                          </a:r>
                        </a:p>
                        <a:p>
                          <a:pPr marL="285750" indent="-285750" eaLnBrk="1" hangingPunct="1">
                            <a:buFont typeface="Arial" charset="0"/>
                            <a:buChar char="•"/>
                          </a:pPr>
                          <a:r>
                            <a:rPr lang="en-US" altLang="en-US" sz="1800" b="1" dirty="0" smtClean="0">
                              <a:solidFill>
                                <a:srgbClr val="33A6C6"/>
                              </a:solidFill>
                              <a:ea typeface="ＭＳ Ｐゴシック" charset="-128"/>
                            </a:rPr>
                            <a:t>Promotes</a:t>
                          </a:r>
                          <a:r>
                            <a:rPr lang="en-US" altLang="en-US" sz="1800" dirty="0" smtClean="0">
                              <a:ea typeface="ＭＳ Ｐゴシック" charset="-128"/>
                            </a:rPr>
                            <a:t> </a:t>
                          </a:r>
                          <a:r>
                            <a:rPr lang="en-US" altLang="en-US" sz="1800" dirty="0" err="1" smtClean="0">
                              <a:ea typeface="ＭＳ Ｐゴシック" charset="-128"/>
                            </a:rPr>
                            <a:t>glycogenolysis</a:t>
                          </a:r>
                          <a:r>
                            <a:rPr lang="en-US" altLang="en-US" sz="1800" dirty="0" smtClean="0">
                              <a:ea typeface="ＭＳ Ｐゴシック" charset="-128"/>
                            </a:rPr>
                            <a:t> in skeletal muscle</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altLang="en-US" sz="1800" dirty="0" smtClean="0">
                              <a:solidFill>
                                <a:srgbClr val="00B050"/>
                              </a:solidFill>
                              <a:latin typeface="Garamond" charset="0"/>
                            </a:rPr>
                            <a:t>(by increasing the expression of enzymes that break it down, but REMEMBER: that DOES NOT contribute to the homeostasis of glucose in blood)</a:t>
                          </a:r>
                          <a:endParaRPr lang="en-US" altLang="en-US" sz="1800" dirty="0" smtClean="0">
                            <a:ea typeface="ＭＳ Ｐゴシック" charset="-128"/>
                          </a:endParaRPr>
                        </a:p>
                        <a:p>
                          <a:endParaRPr lang="en-US" sz="1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291022298"/>
                  </p:ext>
                </p:extLst>
              </p:nvPr>
            </p:nvGraphicFramePr>
            <p:xfrm>
              <a:off x="176994" y="1295400"/>
              <a:ext cx="11707149" cy="5321772"/>
            </p:xfrm>
            <a:graphic>
              <a:graphicData uri="http://schemas.openxmlformats.org/drawingml/2006/table">
                <a:tbl>
                  <a:tblPr firstRow="1" bandRow="1">
                    <a:tableStyleId>{5C22544A-7EE6-4342-B048-85BDC9FD1C3A}</a:tableStyleId>
                  </a:tblPr>
                  <a:tblGrid>
                    <a:gridCol w="2863127"/>
                    <a:gridCol w="3337276"/>
                    <a:gridCol w="2694098"/>
                    <a:gridCol w="2812648"/>
                  </a:tblGrid>
                  <a:tr h="384012">
                    <a:tc>
                      <a:txBody>
                        <a:bodyPr/>
                        <a:lstStyle/>
                        <a:p>
                          <a:pPr algn="ctr"/>
                          <a:r>
                            <a:rPr lang="en-US" altLang="en-US" sz="1800" dirty="0" smtClean="0">
                              <a:latin typeface="+mn-lt"/>
                              <a:ea typeface="ＭＳ Ｐゴシック" charset="-128"/>
                            </a:rPr>
                            <a:t>Glucagon</a:t>
                          </a:r>
                          <a:endParaRPr lang="en-US" altLang="en-US" sz="1800" dirty="0">
                            <a:latin typeface="+mn-lt"/>
                            <a:ea typeface="ＭＳ Ｐゴシック" charset="-128"/>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A2CD81"/>
                        </a:solidFill>
                      </a:tcPr>
                    </a:tc>
                    <a:tc>
                      <a:txBody>
                        <a:bodyPr/>
                        <a:lstStyle/>
                        <a:p>
                          <a:pPr algn="ctr"/>
                          <a:r>
                            <a:rPr lang="en-US" altLang="en-US" sz="1800" dirty="0" smtClean="0">
                              <a:latin typeface="+mn-lt"/>
                              <a:ea typeface="ＭＳ Ｐゴシック" charset="-128"/>
                            </a:rPr>
                            <a:t>Glucocorticoids (Cortisol)</a:t>
                          </a:r>
                          <a:endParaRPr lang="en-US" sz="1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A2CD81"/>
                        </a:solidFill>
                      </a:tcPr>
                    </a:tc>
                    <a:tc>
                      <a:txBody>
                        <a:bodyPr/>
                        <a:lstStyle/>
                        <a:p>
                          <a:pPr algn="ctr"/>
                          <a:r>
                            <a:rPr lang="en-US" altLang="en-US" sz="1800" dirty="0" smtClean="0">
                              <a:latin typeface="+mn-lt"/>
                              <a:ea typeface="ＭＳ Ｐゴシック" charset="-128"/>
                            </a:rPr>
                            <a:t>Growth hormone</a:t>
                          </a:r>
                          <a:endParaRPr lang="en-US" sz="1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A2CD81"/>
                        </a:solidFill>
                      </a:tcPr>
                    </a:tc>
                    <a:tc>
                      <a:txBody>
                        <a:bodyPr/>
                        <a:lstStyle/>
                        <a:p>
                          <a:pPr algn="ctr"/>
                          <a:r>
                            <a:rPr lang="en-US" altLang="en-US" sz="1800" dirty="0" smtClean="0">
                              <a:latin typeface="+mn-lt"/>
                              <a:ea typeface="ＭＳ Ｐゴシック" charset="-128"/>
                            </a:rPr>
                            <a:t>Epinephrine</a:t>
                          </a:r>
                          <a:endParaRPr lang="en-US" sz="1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A2CD81"/>
                        </a:solidFill>
                      </a:tcPr>
                    </a:tc>
                  </a:tr>
                  <a:tr h="365760">
                    <a:tc>
                      <a:txBody>
                        <a:bodyPr/>
                        <a:lstStyle/>
                        <a:p>
                          <a:pPr algn="ctr"/>
                          <a:r>
                            <a:rPr lang="en-US" altLang="en-US" sz="1800" dirty="0" smtClean="0">
                              <a:ea typeface="ＭＳ Ｐゴシック" charset="-128"/>
                            </a:rPr>
                            <a:t>A </a:t>
                          </a:r>
                          <a:r>
                            <a:rPr lang="en-US" altLang="en-US" sz="1800" b="1" dirty="0" smtClean="0">
                              <a:ea typeface="ＭＳ Ｐゴシック" charset="-128"/>
                            </a:rPr>
                            <a:t>peptide</a:t>
                          </a:r>
                          <a:r>
                            <a:rPr lang="en-US" altLang="en-US" sz="1800" dirty="0" smtClean="0">
                              <a:ea typeface="ＭＳ Ｐゴシック" charset="-128"/>
                            </a:rPr>
                            <a:t> hormone </a:t>
                          </a:r>
                          <a:endParaRPr lang="en-US" sz="1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en-US" altLang="en-US" sz="1800" b="1" dirty="0" smtClean="0">
                              <a:ea typeface="ＭＳ Ｐゴシック" charset="-128"/>
                            </a:rPr>
                            <a:t>A steroid</a:t>
                          </a:r>
                          <a:r>
                            <a:rPr lang="en-US" altLang="en-US" sz="1800" dirty="0" smtClean="0">
                              <a:ea typeface="ＭＳ Ｐゴシック" charset="-128"/>
                            </a:rPr>
                            <a:t> hormone </a:t>
                          </a:r>
                          <a:endParaRPr lang="en-US" sz="1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en-US" altLang="en-US" sz="1800" b="1" dirty="0" smtClean="0">
                              <a:ea typeface="ＭＳ Ｐゴシック" charset="-128"/>
                            </a:rPr>
                            <a:t>A protein</a:t>
                          </a:r>
                          <a:r>
                            <a:rPr lang="en-US" altLang="en-US" sz="1800" dirty="0" smtClean="0">
                              <a:ea typeface="ＭＳ Ｐゴシック" charset="-128"/>
                            </a:rPr>
                            <a:t> hormone </a:t>
                          </a:r>
                          <a:endParaRPr lang="en-US" sz="1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en-US" altLang="en-US" sz="1800" b="1" dirty="0" smtClean="0">
                              <a:ea typeface="ＭＳ Ｐゴシック" charset="-128"/>
                            </a:rPr>
                            <a:t>A catecholamine</a:t>
                          </a:r>
                          <a:r>
                            <a:rPr lang="en-US" altLang="en-US" sz="1800" dirty="0" smtClean="0">
                              <a:ea typeface="ＭＳ Ｐゴシック" charset="-128"/>
                            </a:rPr>
                            <a:t> hormone </a:t>
                          </a:r>
                          <a:endParaRPr lang="en-US" sz="1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914400">
                    <a:tc>
                      <a:txBody>
                        <a:bodyPr/>
                        <a:lstStyle/>
                        <a:p>
                          <a:endParaRPr 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blipFill rotWithShape="0">
                          <a:blip r:embed="rId2"/>
                          <a:stretch>
                            <a:fillRect l="-426" t="-85333" r="-309149" b="-402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ea typeface="ＭＳ Ｐゴシック" charset="-128"/>
                            </a:rPr>
                            <a:t>secreted by </a:t>
                          </a:r>
                          <a:r>
                            <a:rPr lang="en-US" altLang="en-US" sz="1800" b="1" dirty="0" smtClean="0">
                              <a:solidFill>
                                <a:srgbClr val="33A6C6"/>
                              </a:solidFill>
                              <a:ea typeface="ＭＳ Ｐゴシック" charset="-128"/>
                            </a:rPr>
                            <a:t>adrenal gland</a:t>
                          </a:r>
                        </a:p>
                        <a:p>
                          <a:endParaRPr lang="en-US" sz="1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ea typeface="ＭＳ Ｐゴシック" charset="-128"/>
                            </a:rPr>
                            <a:t>secreted by </a:t>
                          </a:r>
                          <a:r>
                            <a:rPr lang="en-US" altLang="en-US" sz="1800" b="1" dirty="0" smtClean="0">
                              <a:solidFill>
                                <a:srgbClr val="33A6C6"/>
                              </a:solidFill>
                              <a:ea typeface="ＭＳ Ｐゴシック" charset="-128"/>
                            </a:rPr>
                            <a:t>anterior pituitary gland</a:t>
                          </a:r>
                        </a:p>
                        <a:p>
                          <a:endParaRPr lang="en-US" sz="1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1" dirty="0" smtClean="0">
                              <a:solidFill>
                                <a:srgbClr val="33A6C6"/>
                              </a:solidFill>
                              <a:ea typeface="ＭＳ Ｐゴシック" charset="-128"/>
                            </a:rPr>
                            <a:t>adrenal gland</a:t>
                          </a:r>
                        </a:p>
                        <a:p>
                          <a:endParaRPr lang="en-US" sz="1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r>
                  <a:tr h="3657600">
                    <a:tc>
                      <a:txBody>
                        <a:bodyPr/>
                        <a:lstStyle/>
                        <a:p>
                          <a:pPr marL="285750" indent="-285750" eaLnBrk="1" hangingPunct="1">
                            <a:lnSpc>
                              <a:spcPct val="90000"/>
                            </a:lnSpc>
                            <a:buFont typeface="Arial" charset="0"/>
                            <a:buChar char="•"/>
                          </a:pPr>
                          <a:r>
                            <a:rPr lang="en-US" altLang="en-US" sz="1800" b="1" dirty="0" smtClean="0">
                              <a:solidFill>
                                <a:srgbClr val="33A6C6"/>
                              </a:solidFill>
                              <a:ea typeface="ＭＳ Ｐゴシック" charset="-128"/>
                            </a:rPr>
                            <a:t>Increases </a:t>
                          </a:r>
                          <a:r>
                            <a:rPr lang="en-US" altLang="en-US" sz="1800" b="1" dirty="0" smtClean="0">
                              <a:ea typeface="ＭＳ Ｐゴシック" charset="-128"/>
                            </a:rPr>
                            <a:t>glucose levels</a:t>
                          </a:r>
                        </a:p>
                        <a:p>
                          <a:pPr marL="285750" indent="-285750" eaLnBrk="1" hangingPunct="1">
                            <a:lnSpc>
                              <a:spcPct val="90000"/>
                            </a:lnSpc>
                            <a:buFont typeface="Arial" charset="0"/>
                            <a:buChar char="•"/>
                          </a:pPr>
                          <a:r>
                            <a:rPr lang="en-US" altLang="en-US" sz="1800" b="0" dirty="0" smtClean="0">
                              <a:solidFill>
                                <a:srgbClr val="FF0000"/>
                              </a:solidFill>
                              <a:ea typeface="ＭＳ Ｐゴシック" charset="-128"/>
                            </a:rPr>
                            <a:t>Stimulates </a:t>
                          </a:r>
                          <a:r>
                            <a:rPr lang="en-US" altLang="en-US" sz="1800" b="0" u="sng" dirty="0" err="1" smtClean="0">
                              <a:solidFill>
                                <a:srgbClr val="FF0000"/>
                              </a:solidFill>
                              <a:ea typeface="ＭＳ Ｐゴシック" charset="-128"/>
                            </a:rPr>
                            <a:t>glycogenolysis</a:t>
                          </a:r>
                          <a:endParaRPr lang="en-US" altLang="en-US" sz="1800" b="0" u="sng" dirty="0" smtClean="0">
                            <a:solidFill>
                              <a:srgbClr val="FF0000"/>
                            </a:solidFill>
                            <a:ea typeface="ＭＳ Ｐゴシック" charset="-128"/>
                          </a:endParaRPr>
                        </a:p>
                        <a:p>
                          <a:pPr marL="285750" indent="-285750" eaLnBrk="1" hangingPunct="1">
                            <a:lnSpc>
                              <a:spcPct val="90000"/>
                            </a:lnSpc>
                            <a:buFont typeface="Arial" charset="0"/>
                            <a:buChar char="•"/>
                          </a:pPr>
                          <a:r>
                            <a:rPr lang="en-US" altLang="en-US" sz="1800" b="0" dirty="0" smtClean="0">
                              <a:solidFill>
                                <a:srgbClr val="FF0000"/>
                              </a:solidFill>
                              <a:ea typeface="ＭＳ Ｐゴシック" charset="-128"/>
                            </a:rPr>
                            <a:t>Activates hepatic </a:t>
                          </a:r>
                          <a:r>
                            <a:rPr lang="en-US" altLang="en-US" sz="1800" b="0" dirty="0" smtClean="0">
                              <a:solidFill>
                                <a:srgbClr val="FF0000"/>
                              </a:solidFill>
                              <a:ea typeface="ＭＳ Ｐゴシック" charset="-128"/>
                            </a:rPr>
                            <a:t>gluconeogenesis</a:t>
                          </a:r>
                        </a:p>
                        <a:p>
                          <a:pPr marL="285750" marR="0" indent="-285750" algn="l" defTabSz="914400" rtl="0" eaLnBrk="1" fontAlgn="auto" latinLnBrk="0" hangingPunct="1">
                            <a:lnSpc>
                              <a:spcPct val="90000"/>
                            </a:lnSpc>
                            <a:spcBef>
                              <a:spcPts val="0"/>
                            </a:spcBef>
                            <a:spcAft>
                              <a:spcPts val="0"/>
                            </a:spcAft>
                            <a:buClrTx/>
                            <a:buSzTx/>
                            <a:buFont typeface="Arial" charset="0"/>
                            <a:buChar char="•"/>
                            <a:tabLst/>
                            <a:defRPr/>
                          </a:pPr>
                          <a:r>
                            <a:rPr lang="en-US" altLang="en-US" sz="1800" dirty="0" smtClean="0">
                              <a:solidFill>
                                <a:srgbClr val="00B050"/>
                              </a:solidFill>
                              <a:latin typeface="Garamond" charset="0"/>
                            </a:rPr>
                            <a:t>It is inhibited by insulin</a:t>
                          </a:r>
                          <a:endParaRPr lang="en-US" altLang="en-US" sz="1800" b="1" dirty="0" smtClean="0">
                            <a:solidFill>
                              <a:srgbClr val="FF0000"/>
                            </a:solidFill>
                            <a:ea typeface="ＭＳ Ｐゴシック" charset="-128"/>
                          </a:endParaRPr>
                        </a:p>
                        <a:p>
                          <a:endParaRPr lang="en-US" sz="1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285750" indent="-285750" eaLnBrk="1" hangingPunct="1">
                            <a:buFont typeface="Arial" charset="0"/>
                            <a:buChar char="•"/>
                          </a:pPr>
                          <a:r>
                            <a:rPr lang="en-US" altLang="en-US" sz="1800" b="1" dirty="0" smtClean="0">
                              <a:solidFill>
                                <a:srgbClr val="33A6C6"/>
                              </a:solidFill>
                              <a:ea typeface="ＭＳ Ｐゴシック" charset="-128"/>
                            </a:rPr>
                            <a:t>Contributes</a:t>
                          </a:r>
                          <a:r>
                            <a:rPr lang="en-US" altLang="en-US" sz="1800" dirty="0" smtClean="0">
                              <a:ea typeface="ＭＳ Ｐゴシック" charset="-128"/>
                            </a:rPr>
                            <a:t> to </a:t>
                          </a:r>
                          <a:r>
                            <a:rPr lang="en-US" altLang="en-US" sz="1800" b="1" dirty="0" smtClean="0">
                              <a:ea typeface="ＭＳ Ｐゴシック" charset="-128"/>
                            </a:rPr>
                            <a:t>glucose homeostasis</a:t>
                          </a:r>
                        </a:p>
                        <a:p>
                          <a:pPr marL="285750" indent="-285750" eaLnBrk="1" hangingPunct="1">
                            <a:buFont typeface="Arial" charset="0"/>
                            <a:buChar char="•"/>
                          </a:pPr>
                          <a:r>
                            <a:rPr lang="en-US" altLang="en-US" sz="1800" b="1" dirty="0" smtClean="0">
                              <a:solidFill>
                                <a:srgbClr val="33A6C6"/>
                              </a:solidFill>
                              <a:ea typeface="ＭＳ Ｐゴシック" charset="-128"/>
                            </a:rPr>
                            <a:t>Maintains</a:t>
                          </a:r>
                          <a:r>
                            <a:rPr lang="en-US" altLang="en-US" sz="1800" dirty="0" smtClean="0">
                              <a:solidFill>
                                <a:srgbClr val="33A6C6"/>
                              </a:solidFill>
                              <a:ea typeface="ＭＳ Ｐゴシック" charset="-128"/>
                            </a:rPr>
                            <a:t> </a:t>
                          </a:r>
                          <a:r>
                            <a:rPr lang="en-US" altLang="en-US" sz="1800" dirty="0" smtClean="0">
                              <a:ea typeface="ＭＳ Ｐゴシック" charset="-128"/>
                            </a:rPr>
                            <a:t>normal glucose levels in </a:t>
                          </a:r>
                          <a:r>
                            <a:rPr lang="en-US" altLang="en-US" sz="1800" b="1" dirty="0" smtClean="0">
                              <a:solidFill>
                                <a:srgbClr val="FF0000"/>
                              </a:solidFill>
                              <a:ea typeface="ＭＳ Ｐゴシック" charset="-128"/>
                            </a:rPr>
                            <a:t>fasting</a:t>
                          </a:r>
                        </a:p>
                        <a:p>
                          <a:pPr marL="285750" indent="-285750" eaLnBrk="1" hangingPunct="1">
                            <a:buFont typeface="Arial" charset="0"/>
                            <a:buChar char="•"/>
                          </a:pPr>
                          <a:r>
                            <a:rPr lang="en-US" altLang="en-US" sz="1800" b="1" dirty="0" smtClean="0">
                              <a:solidFill>
                                <a:srgbClr val="FF0000"/>
                              </a:solidFill>
                              <a:ea typeface="ＭＳ Ｐゴシック" charset="-128"/>
                            </a:rPr>
                            <a:t>Stimulates</a:t>
                          </a:r>
                          <a:r>
                            <a:rPr lang="en-US" altLang="en-US" sz="1800" dirty="0" smtClean="0">
                              <a:ea typeface="ＭＳ Ｐゴシック" charset="-128"/>
                            </a:rPr>
                            <a:t> </a:t>
                          </a:r>
                          <a:r>
                            <a:rPr lang="en-US" altLang="en-US" sz="1800" b="1" dirty="0" smtClean="0">
                              <a:solidFill>
                                <a:srgbClr val="FF0000"/>
                              </a:solidFill>
                              <a:ea typeface="ＭＳ Ｐゴシック" charset="-128"/>
                            </a:rPr>
                            <a:t>gluconeogenesis</a:t>
                          </a:r>
                          <a:r>
                            <a:rPr lang="en-US" altLang="en-US" sz="1800" dirty="0" smtClean="0">
                              <a:solidFill>
                                <a:srgbClr val="FF0000"/>
                              </a:solidFill>
                              <a:ea typeface="ＭＳ Ｐゴシック" charset="-128"/>
                            </a:rPr>
                            <a:t> in the liver</a:t>
                          </a:r>
                        </a:p>
                        <a:p>
                          <a:pPr marL="285750" indent="-285750" eaLnBrk="1" hangingPunct="1">
                            <a:buFont typeface="Arial" charset="0"/>
                            <a:buChar char="•"/>
                          </a:pPr>
                          <a:r>
                            <a:rPr lang="en-US" altLang="en-US" sz="1800" b="1" dirty="0" smtClean="0">
                              <a:solidFill>
                                <a:srgbClr val="33A6C6"/>
                              </a:solidFill>
                              <a:ea typeface="ＭＳ Ｐゴシック" charset="-128"/>
                            </a:rPr>
                            <a:t>Mobilizes </a:t>
                          </a:r>
                          <a:r>
                            <a:rPr lang="en-US" altLang="en-US" sz="1800" b="1" dirty="0" smtClean="0">
                              <a:ea typeface="ＭＳ Ｐゴシック" charset="-128"/>
                            </a:rPr>
                            <a:t>amino acids </a:t>
                          </a:r>
                          <a:r>
                            <a:rPr lang="en-US" altLang="en-US" sz="1800" dirty="0" smtClean="0">
                              <a:ea typeface="ＭＳ Ｐゴシック" charset="-128"/>
                            </a:rPr>
                            <a:t>for </a:t>
                          </a:r>
                          <a:r>
                            <a:rPr lang="en-US" altLang="en-US" sz="1800" u="sng" dirty="0" smtClean="0">
                              <a:ea typeface="ＭＳ Ｐゴシック" charset="-128"/>
                            </a:rPr>
                            <a:t>gluconeogenesis</a:t>
                          </a:r>
                        </a:p>
                        <a:p>
                          <a:pPr marL="285750" indent="-285750" eaLnBrk="1" hangingPunct="1">
                            <a:buFont typeface="Arial" charset="0"/>
                            <a:buChar char="•"/>
                          </a:pPr>
                          <a:r>
                            <a:rPr lang="en-US" altLang="en-US" sz="1800" b="1" dirty="0" smtClean="0">
                              <a:solidFill>
                                <a:srgbClr val="33A6C6"/>
                              </a:solidFill>
                              <a:ea typeface="ＭＳ Ｐゴシック" charset="-128"/>
                            </a:rPr>
                            <a:t>Stimulates</a:t>
                          </a:r>
                          <a:r>
                            <a:rPr lang="en-US" altLang="en-US" sz="1800" dirty="0" smtClean="0">
                              <a:ea typeface="ＭＳ Ｐゴシック" charset="-128"/>
                            </a:rPr>
                            <a:t> </a:t>
                          </a:r>
                          <a:r>
                            <a:rPr lang="en-US" altLang="en-US" sz="1800" b="1" dirty="0" smtClean="0">
                              <a:ea typeface="ＭＳ Ｐゴシック" charset="-128"/>
                            </a:rPr>
                            <a:t>fat breakdown </a:t>
                          </a:r>
                          <a:r>
                            <a:rPr lang="en-US" altLang="en-US" sz="1800" dirty="0" smtClean="0">
                              <a:ea typeface="ＭＳ Ｐゴシック" charset="-128"/>
                            </a:rPr>
                            <a:t>in adipose tissue</a:t>
                          </a:r>
                        </a:p>
                        <a:p>
                          <a:endParaRPr lang="en-US" sz="1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eaLnBrk="1" hangingPunct="1"/>
                          <a:r>
                            <a:rPr lang="en-US" altLang="en-US" sz="1800" b="1" dirty="0" smtClean="0">
                              <a:solidFill>
                                <a:srgbClr val="33A6C6"/>
                              </a:solidFill>
                              <a:ea typeface="ＭＳ Ｐゴシック" charset="-128"/>
                            </a:rPr>
                            <a:t>Maintains</a:t>
                          </a:r>
                          <a:r>
                            <a:rPr lang="en-US" altLang="en-US" sz="1800" dirty="0" smtClean="0">
                              <a:ea typeface="ＭＳ Ｐゴシック" charset="-128"/>
                            </a:rPr>
                            <a:t> blood glucose levels by:</a:t>
                          </a:r>
                        </a:p>
                        <a:p>
                          <a:pPr marL="742950" lvl="1" indent="-285750" eaLnBrk="1" hangingPunct="1">
                            <a:buSzPct val="80000"/>
                            <a:buFont typeface="Wingdings" charset="2"/>
                            <a:buChar char="Ø"/>
                          </a:pPr>
                          <a:r>
                            <a:rPr lang="en-US" altLang="en-US" sz="1800" b="1" dirty="0" smtClean="0"/>
                            <a:t>Inhibiting</a:t>
                          </a:r>
                          <a:r>
                            <a:rPr lang="en-US" altLang="en-US" sz="1800" dirty="0" smtClean="0"/>
                            <a:t> </a:t>
                          </a:r>
                          <a:r>
                            <a:rPr lang="en-US" altLang="en-US" sz="1800" u="sng" dirty="0" smtClean="0"/>
                            <a:t>insulin action</a:t>
                          </a:r>
                        </a:p>
                        <a:p>
                          <a:pPr marL="742950" lvl="1" indent="-285750" eaLnBrk="1" hangingPunct="1">
                            <a:buSzPct val="80000"/>
                            <a:buFont typeface="Wingdings" charset="2"/>
                            <a:buChar char="Ø"/>
                          </a:pPr>
                          <a:r>
                            <a:rPr lang="en-US" altLang="en-US" sz="1800" b="1" dirty="0" smtClean="0"/>
                            <a:t>Stimulating</a:t>
                          </a:r>
                          <a:r>
                            <a:rPr lang="en-US" altLang="en-US" sz="1800" dirty="0" smtClean="0"/>
                            <a:t> </a:t>
                          </a:r>
                          <a:r>
                            <a:rPr lang="en-US" altLang="en-US" sz="1800" u="sng" dirty="0" smtClean="0"/>
                            <a:t>gluconeogenesis</a:t>
                          </a:r>
                          <a:r>
                            <a:rPr lang="en-US" altLang="en-US" sz="1800" dirty="0" smtClean="0"/>
                            <a:t> in the liver</a:t>
                          </a:r>
                        </a:p>
                        <a:p>
                          <a:endParaRPr lang="en-US" sz="1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285750" indent="-285750" eaLnBrk="1" hangingPunct="1">
                            <a:buFont typeface="Arial" charset="0"/>
                            <a:buChar char="•"/>
                          </a:pPr>
                          <a:r>
                            <a:rPr lang="en-US" altLang="en-US" sz="1800" b="1" dirty="0" smtClean="0">
                              <a:solidFill>
                                <a:srgbClr val="33A6C6"/>
                              </a:solidFill>
                              <a:ea typeface="ＭＳ Ｐゴシック" charset="-128"/>
                            </a:rPr>
                            <a:t>Stimulates</a:t>
                          </a:r>
                          <a:r>
                            <a:rPr lang="en-US" altLang="en-US" sz="1800" b="1" dirty="0" smtClean="0">
                              <a:ea typeface="ＭＳ Ｐゴシック" charset="-128"/>
                            </a:rPr>
                            <a:t> lipolysis </a:t>
                          </a:r>
                          <a:r>
                            <a:rPr lang="en-US" altLang="en-US" sz="1800" dirty="0" smtClean="0">
                              <a:ea typeface="ＭＳ Ｐゴシック" charset="-128"/>
                            </a:rPr>
                            <a:t>in </a:t>
                          </a:r>
                          <a:r>
                            <a:rPr lang="en-US" altLang="en-US" sz="1800" u="sng" dirty="0" smtClean="0">
                              <a:ea typeface="ＭＳ Ｐゴシック" charset="-128"/>
                            </a:rPr>
                            <a:t>adipose tissue </a:t>
                          </a:r>
                          <a:r>
                            <a:rPr lang="en-US" altLang="en-US" sz="1800" dirty="0" smtClean="0">
                              <a:ea typeface="ＭＳ Ｐゴシック" charset="-128"/>
                            </a:rPr>
                            <a:t>when blood glucose levels fall</a:t>
                          </a:r>
                        </a:p>
                        <a:p>
                          <a:pPr marL="285750" indent="-285750" eaLnBrk="1" hangingPunct="1">
                            <a:buFont typeface="Arial" charset="0"/>
                            <a:buChar char="•"/>
                          </a:pPr>
                          <a:r>
                            <a:rPr lang="en-US" altLang="en-US" sz="1800" b="1" dirty="0" smtClean="0">
                              <a:solidFill>
                                <a:srgbClr val="33A6C6"/>
                              </a:solidFill>
                              <a:ea typeface="ＭＳ Ｐゴシック" charset="-128"/>
                            </a:rPr>
                            <a:t>Promotes</a:t>
                          </a:r>
                          <a:r>
                            <a:rPr lang="en-US" altLang="en-US" sz="1800" dirty="0" smtClean="0">
                              <a:ea typeface="ＭＳ Ｐゴシック" charset="-128"/>
                            </a:rPr>
                            <a:t> </a:t>
                          </a:r>
                          <a:r>
                            <a:rPr lang="en-US" altLang="en-US" sz="1800" dirty="0" err="1" smtClean="0">
                              <a:ea typeface="ＭＳ Ｐゴシック" charset="-128"/>
                            </a:rPr>
                            <a:t>glycogenolysis</a:t>
                          </a:r>
                          <a:r>
                            <a:rPr lang="en-US" altLang="en-US" sz="1800" dirty="0" smtClean="0">
                              <a:ea typeface="ＭＳ Ｐゴシック" charset="-128"/>
                            </a:rPr>
                            <a:t> in skeletal </a:t>
                          </a:r>
                          <a:r>
                            <a:rPr lang="en-US" altLang="en-US" sz="1800" dirty="0" smtClean="0">
                              <a:ea typeface="ＭＳ Ｐゴシック" charset="-128"/>
                            </a:rPr>
                            <a:t>muscle</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altLang="en-US" sz="1800" dirty="0" smtClean="0">
                              <a:solidFill>
                                <a:srgbClr val="00B050"/>
                              </a:solidFill>
                              <a:latin typeface="Garamond" charset="0"/>
                            </a:rPr>
                            <a:t>(by increasing the expression of enzymes that break it down, but REMEMBER: that DOES NOT contribute to the homeostasis of glucose in blood)</a:t>
                          </a:r>
                          <a:endParaRPr lang="en-US" altLang="en-US" sz="1800" dirty="0" smtClean="0">
                            <a:ea typeface="ＭＳ Ｐゴシック" charset="-128"/>
                          </a:endParaRPr>
                        </a:p>
                        <a:p>
                          <a:endParaRPr lang="en-US" sz="1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bl>
              </a:graphicData>
            </a:graphic>
          </p:graphicFrame>
        </mc:Fallback>
      </mc:AlternateContent>
      <p:sp>
        <p:nvSpPr>
          <p:cNvPr id="5" name="Rectangle 3"/>
          <p:cNvSpPr txBox="1">
            <a:spLocks/>
          </p:cNvSpPr>
          <p:nvPr/>
        </p:nvSpPr>
        <p:spPr>
          <a:xfrm>
            <a:off x="533400" y="152400"/>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en-US" sz="1800" dirty="0">
              <a:latin typeface="+mn-lt"/>
              <a:ea typeface="ＭＳ Ｐゴシック" charset="-128"/>
            </a:endParaRPr>
          </a:p>
        </p:txBody>
      </p:sp>
      <p:pic>
        <p:nvPicPr>
          <p:cNvPr id="6" name="Picture 5" descr="ngluc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681" y="4658013"/>
            <a:ext cx="2529747" cy="1574158"/>
          </a:xfrm>
          <a:prstGeom prst="rect">
            <a:avLst/>
          </a:prstGeom>
          <a:noFill/>
          <a:ln w="38100">
            <a:noFill/>
            <a:miter lim="800000"/>
            <a:headEnd/>
            <a:tailEnd/>
          </a:ln>
        </p:spPr>
      </p:pic>
    </p:spTree>
    <p:extLst>
      <p:ext uri="{BB962C8B-B14F-4D97-AF65-F5344CB8AC3E}">
        <p14:creationId xmlns:p14="http://schemas.microsoft.com/office/powerpoint/2010/main" val="1084246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251" y="98179"/>
            <a:ext cx="1101584" cy="535531"/>
          </a:xfrm>
          <a:prstGeom prst="rect">
            <a:avLst/>
          </a:prstGeom>
        </p:spPr>
        <p:txBody>
          <a:bodyPr wrap="none">
            <a:spAutoFit/>
          </a:bodyPr>
          <a:lstStyle/>
          <a:p>
            <a:pPr>
              <a:lnSpc>
                <a:spcPct val="90000"/>
              </a:lnSpc>
              <a:spcBef>
                <a:spcPct val="0"/>
              </a:spcBef>
              <a:defRPr/>
            </a:pPr>
            <a:r>
              <a:rPr lang="en-US" sz="3200" dirty="0">
                <a:solidFill>
                  <a:srgbClr val="0070C0"/>
                </a:solidFill>
                <a:latin typeface="Century Gothic" charset="0"/>
                <a:ea typeface="Century Gothic" charset="0"/>
                <a:cs typeface="Century Gothic" charset="0"/>
              </a:rPr>
              <a:t>QUIZ</a:t>
            </a:r>
          </a:p>
        </p:txBody>
      </p:sp>
      <p:sp>
        <p:nvSpPr>
          <p:cNvPr id="4" name="Rectangle 3"/>
          <p:cNvSpPr/>
          <p:nvPr/>
        </p:nvSpPr>
        <p:spPr>
          <a:xfrm>
            <a:off x="103268" y="655762"/>
            <a:ext cx="5721724" cy="5370701"/>
          </a:xfrm>
          <a:prstGeom prst="rect">
            <a:avLst/>
          </a:prstGeom>
        </p:spPr>
        <p:txBody>
          <a:bodyPr wrap="square">
            <a:spAutoFit/>
          </a:bodyPr>
          <a:lstStyle/>
          <a:p>
            <a:r>
              <a:rPr lang="en-US" b="1" spc="-5" dirty="0">
                <a:solidFill>
                  <a:srgbClr val="00ADA8"/>
                </a:solidFill>
                <a:uFill>
                  <a:solidFill>
                    <a:srgbClr val="365F91"/>
                  </a:solidFill>
                </a:uFill>
                <a:latin typeface="Cambria"/>
                <a:cs typeface="Cambria"/>
              </a:rPr>
              <a:t>Q1 : </a:t>
            </a:r>
            <a:r>
              <a:rPr lang="en-US" sz="1700" spc="-5" dirty="0">
                <a:solidFill>
                  <a:srgbClr val="00ADA8"/>
                </a:solidFill>
                <a:uFill>
                  <a:solidFill>
                    <a:srgbClr val="365F91"/>
                  </a:solidFill>
                </a:uFill>
                <a:latin typeface="Cambria"/>
                <a:cs typeface="Cambria"/>
              </a:rPr>
              <a:t>Which one of the following is a complication of chronic hyperglycemia?</a:t>
            </a:r>
          </a:p>
          <a:p>
            <a:pPr marL="342900" indent="-342900">
              <a:buFont typeface="+mj-lt"/>
              <a:buAutoNum type="alphaUcPeriod"/>
            </a:pPr>
            <a:r>
              <a:rPr lang="en-US" sz="1600" dirty="0"/>
              <a:t>Liver failure</a:t>
            </a:r>
          </a:p>
          <a:p>
            <a:pPr marL="342900" indent="-342900">
              <a:buFont typeface="+mj-lt"/>
              <a:buAutoNum type="alphaUcPeriod"/>
            </a:pPr>
            <a:r>
              <a:rPr lang="en-US" sz="1600" dirty="0"/>
              <a:t>Kidney failure</a:t>
            </a:r>
          </a:p>
          <a:p>
            <a:pPr marL="342900" indent="-342900">
              <a:buFont typeface="+mj-lt"/>
              <a:buAutoNum type="alphaUcPeriod"/>
            </a:pPr>
            <a:r>
              <a:rPr lang="en-US" sz="1600" dirty="0"/>
              <a:t>Endothelial dysfunction</a:t>
            </a:r>
          </a:p>
          <a:p>
            <a:pPr marL="342900" indent="-342900">
              <a:buFont typeface="+mj-lt"/>
              <a:buAutoNum type="alphaUcPeriod"/>
            </a:pPr>
            <a:r>
              <a:rPr lang="en-US" sz="1600" dirty="0"/>
              <a:t>Nephropathy</a:t>
            </a:r>
          </a:p>
          <a:p>
            <a:endParaRPr lang="en-US" sz="1700" b="1" spc="-5" dirty="0">
              <a:solidFill>
                <a:srgbClr val="00ADA8"/>
              </a:solidFill>
              <a:uFill>
                <a:solidFill>
                  <a:srgbClr val="365F91"/>
                </a:solidFill>
              </a:uFill>
              <a:latin typeface="Cambria"/>
              <a:cs typeface="Cambria"/>
            </a:endParaRPr>
          </a:p>
          <a:p>
            <a:r>
              <a:rPr lang="en-US" b="1" spc="-5" dirty="0">
                <a:solidFill>
                  <a:srgbClr val="00ADA8"/>
                </a:solidFill>
                <a:uFill>
                  <a:solidFill>
                    <a:srgbClr val="365F91"/>
                  </a:solidFill>
                </a:uFill>
                <a:latin typeface="Cambria"/>
                <a:cs typeface="Cambria"/>
              </a:rPr>
              <a:t>Q2 : </a:t>
            </a:r>
            <a:r>
              <a:rPr lang="en-US" sz="1700" spc="-5" dirty="0">
                <a:solidFill>
                  <a:srgbClr val="00ADA8"/>
                </a:solidFill>
                <a:uFill>
                  <a:solidFill>
                    <a:srgbClr val="365F91"/>
                  </a:solidFill>
                </a:uFill>
                <a:latin typeface="Cambria"/>
                <a:cs typeface="Cambria"/>
              </a:rPr>
              <a:t>Excess glucose is converted in the liver during phase 1 into which of the following?</a:t>
            </a:r>
            <a:endParaRPr lang="en-US" sz="1600" dirty="0"/>
          </a:p>
          <a:p>
            <a:pPr marL="342900" indent="-342900">
              <a:buFont typeface="+mj-lt"/>
              <a:buAutoNum type="alphaUcPeriod"/>
            </a:pPr>
            <a:r>
              <a:rPr lang="en-US" sz="1600" dirty="0"/>
              <a:t>LDL</a:t>
            </a:r>
          </a:p>
          <a:p>
            <a:pPr marL="342900" indent="-342900">
              <a:buFont typeface="+mj-lt"/>
              <a:buAutoNum type="alphaUcPeriod"/>
            </a:pPr>
            <a:r>
              <a:rPr lang="en-US" sz="1600" dirty="0"/>
              <a:t>HDL</a:t>
            </a:r>
          </a:p>
          <a:p>
            <a:pPr marL="342900" indent="-342900">
              <a:buFont typeface="+mj-lt"/>
              <a:buAutoNum type="alphaUcPeriod"/>
            </a:pPr>
            <a:r>
              <a:rPr lang="en-US" sz="1600" dirty="0"/>
              <a:t>Glycogen</a:t>
            </a:r>
          </a:p>
          <a:p>
            <a:pPr marL="342900" indent="-342900">
              <a:buFont typeface="+mj-lt"/>
              <a:buAutoNum type="alphaUcPeriod"/>
            </a:pPr>
            <a:r>
              <a:rPr lang="en-US" sz="1600" dirty="0"/>
              <a:t>Fatty acids</a:t>
            </a:r>
          </a:p>
          <a:p>
            <a:pPr marL="342900" indent="-342900">
              <a:buFont typeface="+mj-lt"/>
              <a:buAutoNum type="alphaUcPeriod"/>
            </a:pPr>
            <a:endParaRPr lang="en-US" sz="1600" dirty="0"/>
          </a:p>
          <a:p>
            <a:r>
              <a:rPr lang="en-US" sz="1600" b="1" spc="-5" dirty="0">
                <a:solidFill>
                  <a:srgbClr val="00ADA8"/>
                </a:solidFill>
                <a:uFill>
                  <a:solidFill>
                    <a:srgbClr val="365F91"/>
                  </a:solidFill>
                </a:uFill>
                <a:latin typeface="Cambria"/>
                <a:cs typeface="Cambria"/>
              </a:rPr>
              <a:t>Q3</a:t>
            </a:r>
            <a:r>
              <a:rPr lang="en-US" sz="1600" spc="-5" dirty="0">
                <a:solidFill>
                  <a:srgbClr val="00ADA8"/>
                </a:solidFill>
                <a:uFill>
                  <a:solidFill>
                    <a:srgbClr val="365F91"/>
                  </a:solidFill>
                </a:uFill>
                <a:latin typeface="Cambria"/>
                <a:cs typeface="Cambria"/>
              </a:rPr>
              <a:t> </a:t>
            </a:r>
            <a:r>
              <a:rPr lang="en-US" sz="1600" b="1" spc="-5" dirty="0">
                <a:solidFill>
                  <a:srgbClr val="00ADA8"/>
                </a:solidFill>
                <a:uFill>
                  <a:solidFill>
                    <a:srgbClr val="365F91"/>
                  </a:solidFill>
                </a:uFill>
                <a:latin typeface="Cambria"/>
                <a:cs typeface="Cambria"/>
              </a:rPr>
              <a:t>:</a:t>
            </a:r>
            <a:r>
              <a:rPr lang="en-US" sz="1600" spc="-5" dirty="0">
                <a:solidFill>
                  <a:srgbClr val="00ADA8"/>
                </a:solidFill>
                <a:uFill>
                  <a:solidFill>
                    <a:srgbClr val="365F91"/>
                  </a:solidFill>
                </a:uFill>
                <a:latin typeface="Cambria"/>
                <a:cs typeface="Cambria"/>
              </a:rPr>
              <a:t> In which one of the following phases of glucose homeostasis is gluconeogenesis is inhibited? </a:t>
            </a:r>
          </a:p>
          <a:p>
            <a:pPr marL="342900" indent="-342900">
              <a:buFont typeface="+mj-lt"/>
              <a:buAutoNum type="alphaUcPeriod"/>
            </a:pPr>
            <a:r>
              <a:rPr lang="en-US" sz="1600" dirty="0"/>
              <a:t>I</a:t>
            </a:r>
          </a:p>
          <a:p>
            <a:pPr marL="342900" indent="-342900">
              <a:buFont typeface="+mj-lt"/>
              <a:buAutoNum type="alphaUcPeriod"/>
            </a:pPr>
            <a:r>
              <a:rPr lang="en-US" sz="1600" dirty="0"/>
              <a:t>II</a:t>
            </a:r>
          </a:p>
          <a:p>
            <a:pPr marL="342900" indent="-342900">
              <a:buFont typeface="+mj-lt"/>
              <a:buAutoNum type="alphaUcPeriod"/>
            </a:pPr>
            <a:r>
              <a:rPr lang="en-US" sz="1600" dirty="0"/>
              <a:t>III</a:t>
            </a:r>
          </a:p>
          <a:p>
            <a:pPr marL="342900" indent="-342900">
              <a:buFont typeface="+mj-lt"/>
              <a:buAutoNum type="alphaUcPeriod"/>
            </a:pPr>
            <a:r>
              <a:rPr lang="en-US" sz="1600" dirty="0"/>
              <a:t>IV</a:t>
            </a:r>
          </a:p>
          <a:p>
            <a:endParaRPr lang="en-US" sz="1600" spc="-5" dirty="0">
              <a:solidFill>
                <a:srgbClr val="00ADA8"/>
              </a:solidFill>
              <a:uFill>
                <a:solidFill>
                  <a:srgbClr val="365F91"/>
                </a:solidFill>
              </a:uFill>
              <a:latin typeface="Cambria"/>
              <a:cs typeface="Cambria"/>
            </a:endParaRPr>
          </a:p>
        </p:txBody>
      </p:sp>
      <p:sp>
        <p:nvSpPr>
          <p:cNvPr id="5" name="Rectangle 4"/>
          <p:cNvSpPr/>
          <p:nvPr/>
        </p:nvSpPr>
        <p:spPr>
          <a:xfrm>
            <a:off x="5915891" y="761640"/>
            <a:ext cx="6172841" cy="4401205"/>
          </a:xfrm>
          <a:prstGeom prst="rect">
            <a:avLst/>
          </a:prstGeom>
        </p:spPr>
        <p:txBody>
          <a:bodyPr wrap="square">
            <a:spAutoFit/>
          </a:bodyPr>
          <a:lstStyle/>
          <a:p>
            <a:r>
              <a:rPr lang="en-US" b="1" spc="-5" dirty="0">
                <a:solidFill>
                  <a:srgbClr val="00ADA8"/>
                </a:solidFill>
                <a:uFill>
                  <a:solidFill>
                    <a:srgbClr val="365F91"/>
                  </a:solidFill>
                </a:uFill>
                <a:latin typeface="Cambria"/>
                <a:cs typeface="Cambria"/>
              </a:rPr>
              <a:t>Q4 : </a:t>
            </a:r>
            <a:r>
              <a:rPr lang="en-US" sz="1700" spc="-5" dirty="0">
                <a:solidFill>
                  <a:srgbClr val="00ADA8"/>
                </a:solidFill>
                <a:uFill>
                  <a:solidFill>
                    <a:srgbClr val="365F91"/>
                  </a:solidFill>
                </a:uFill>
                <a:latin typeface="Cambria"/>
                <a:cs typeface="Cambria"/>
              </a:rPr>
              <a:t>Which one of the following is an action of insulin?</a:t>
            </a:r>
          </a:p>
          <a:p>
            <a:pPr marL="342900" lvl="0" indent="-342900">
              <a:buFont typeface="+mj-lt"/>
              <a:buAutoNum type="alphaUcPeriod"/>
            </a:pPr>
            <a:r>
              <a:rPr lang="en-US" sz="1600" dirty="0"/>
              <a:t>Increased Gluconeogenesis</a:t>
            </a:r>
          </a:p>
          <a:p>
            <a:pPr marL="342900" lvl="0" indent="-342900">
              <a:buFont typeface="+mj-lt"/>
              <a:buAutoNum type="alphaUcPeriod"/>
            </a:pPr>
            <a:r>
              <a:rPr lang="en-US" sz="1600" dirty="0"/>
              <a:t>Increased Glycogenolysis</a:t>
            </a:r>
          </a:p>
          <a:p>
            <a:pPr marL="342900" lvl="0" indent="-342900">
              <a:buFont typeface="+mj-lt"/>
              <a:buAutoNum type="alphaUcPeriod"/>
            </a:pPr>
            <a:r>
              <a:rPr lang="en-US" sz="1600" dirty="0"/>
              <a:t>Increased Lipolysis</a:t>
            </a:r>
          </a:p>
          <a:p>
            <a:pPr marL="342900" lvl="0" indent="-342900">
              <a:buFont typeface="+mj-lt"/>
              <a:buAutoNum type="alphaUcPeriod"/>
            </a:pPr>
            <a:r>
              <a:rPr lang="en-US" sz="1600" dirty="0"/>
              <a:t>Increased Glycogenesis</a:t>
            </a:r>
          </a:p>
          <a:p>
            <a:pPr marL="342900" lvl="0" indent="-342900">
              <a:buFont typeface="+mj-lt"/>
              <a:buAutoNum type="alphaUcPeriod"/>
            </a:pPr>
            <a:endParaRPr lang="en-US" b="1" dirty="0"/>
          </a:p>
          <a:p>
            <a:r>
              <a:rPr lang="en-US" b="1" spc="-5" dirty="0">
                <a:solidFill>
                  <a:srgbClr val="00ADA8"/>
                </a:solidFill>
                <a:uFill>
                  <a:solidFill>
                    <a:srgbClr val="365F91"/>
                  </a:solidFill>
                </a:uFill>
                <a:latin typeface="Cambria"/>
                <a:cs typeface="Cambria"/>
              </a:rPr>
              <a:t>Q5 :</a:t>
            </a:r>
            <a:r>
              <a:rPr lang="en-US" spc="-5" dirty="0">
                <a:solidFill>
                  <a:srgbClr val="00ADA8"/>
                </a:solidFill>
                <a:uFill>
                  <a:solidFill>
                    <a:srgbClr val="365F91"/>
                  </a:solidFill>
                </a:uFill>
                <a:latin typeface="Cambria"/>
                <a:cs typeface="Cambria"/>
              </a:rPr>
              <a:t> Which </a:t>
            </a:r>
            <a:r>
              <a:rPr lang="en-US" sz="1700" spc="-5" dirty="0">
                <a:solidFill>
                  <a:srgbClr val="00ADA8"/>
                </a:solidFill>
                <a:uFill>
                  <a:solidFill>
                    <a:srgbClr val="365F91"/>
                  </a:solidFill>
                </a:uFill>
                <a:latin typeface="Cambria"/>
                <a:cs typeface="Cambria"/>
              </a:rPr>
              <a:t>one of the following is correct about </a:t>
            </a:r>
            <a:r>
              <a:rPr lang="en-US" sz="1700" b="1" i="1" u="sng" spc="-5" dirty="0">
                <a:solidFill>
                  <a:srgbClr val="00ADA8"/>
                </a:solidFill>
                <a:uFill>
                  <a:solidFill>
                    <a:srgbClr val="365F91"/>
                  </a:solidFill>
                </a:uFill>
                <a:latin typeface="Cambria"/>
                <a:cs typeface="Cambria"/>
              </a:rPr>
              <a:t>GLUT 4</a:t>
            </a:r>
            <a:r>
              <a:rPr lang="en-US" sz="1700" spc="-5" dirty="0">
                <a:solidFill>
                  <a:srgbClr val="00ADA8"/>
                </a:solidFill>
                <a:uFill>
                  <a:solidFill>
                    <a:srgbClr val="365F91"/>
                  </a:solidFill>
                </a:uFill>
                <a:latin typeface="Cambria"/>
                <a:cs typeface="Cambria"/>
              </a:rPr>
              <a:t>?</a:t>
            </a:r>
          </a:p>
          <a:p>
            <a:pPr marL="342900" indent="-342900">
              <a:buFont typeface="+mj-lt"/>
              <a:buAutoNum type="alphaUcPeriod"/>
            </a:pPr>
            <a:r>
              <a:rPr lang="en-US" sz="1600" dirty="0"/>
              <a:t>It’s present in Golgi apparatus</a:t>
            </a:r>
          </a:p>
          <a:p>
            <a:pPr marL="342900" indent="-342900">
              <a:buFont typeface="+mj-lt"/>
              <a:buAutoNum type="alphaUcPeriod"/>
            </a:pPr>
            <a:r>
              <a:rPr lang="en-US" sz="1600" dirty="0"/>
              <a:t>It allows glucose transport into the cell</a:t>
            </a:r>
          </a:p>
          <a:p>
            <a:pPr marL="342900" indent="-342900">
              <a:buFont typeface="+mj-lt"/>
              <a:buAutoNum type="alphaUcPeriod"/>
            </a:pPr>
            <a:r>
              <a:rPr lang="en-US" sz="1600" dirty="0"/>
              <a:t>It’s insulin dependent in the liver and brain </a:t>
            </a:r>
          </a:p>
          <a:p>
            <a:pPr marL="342900" indent="-342900">
              <a:buFont typeface="+mj-lt"/>
              <a:buAutoNum type="alphaUcPeriod"/>
            </a:pPr>
            <a:r>
              <a:rPr lang="en-US" sz="1600" dirty="0"/>
              <a:t>Insulin causes inhibition of GLUT4</a:t>
            </a:r>
          </a:p>
          <a:p>
            <a:pPr marL="342900" indent="-342900">
              <a:buFont typeface="+mj-lt"/>
              <a:buAutoNum type="alphaUcPeriod"/>
            </a:pPr>
            <a:endParaRPr lang="en-US" sz="1600" dirty="0"/>
          </a:p>
          <a:p>
            <a:r>
              <a:rPr lang="en-US" b="1" spc="-5" dirty="0">
                <a:solidFill>
                  <a:srgbClr val="00ADA8"/>
                </a:solidFill>
                <a:uFill>
                  <a:solidFill>
                    <a:srgbClr val="365F91"/>
                  </a:solidFill>
                </a:uFill>
                <a:latin typeface="Cambria"/>
                <a:cs typeface="Cambria"/>
              </a:rPr>
              <a:t>Q6 : </a:t>
            </a:r>
            <a:r>
              <a:rPr lang="en-US" sz="1700" spc="-5" dirty="0">
                <a:solidFill>
                  <a:srgbClr val="00ADA8"/>
                </a:solidFill>
                <a:uFill>
                  <a:solidFill>
                    <a:srgbClr val="365F91"/>
                  </a:solidFill>
                </a:uFill>
                <a:latin typeface="Cambria"/>
                <a:cs typeface="Cambria"/>
              </a:rPr>
              <a:t>Which one of the following cells secret Glucagon</a:t>
            </a:r>
            <a:r>
              <a:rPr lang="en-US" sz="1700" spc="-5" dirty="0">
                <a:solidFill>
                  <a:srgbClr val="00ADA8"/>
                </a:solidFill>
                <a:uFill>
                  <a:solidFill>
                    <a:srgbClr val="365F91"/>
                  </a:solidFill>
                </a:uFill>
                <a:latin typeface="Cambria"/>
              </a:rPr>
              <a:t>? </a:t>
            </a:r>
            <a:endParaRPr lang="en-US" dirty="0">
              <a:solidFill>
                <a:srgbClr val="00ADA8"/>
              </a:solidFill>
            </a:endParaRPr>
          </a:p>
          <a:p>
            <a:pPr marL="342900" indent="-342900">
              <a:buFont typeface="+mj-lt"/>
              <a:buAutoNum type="alphaUcPeriod"/>
            </a:pPr>
            <a:r>
              <a:rPr lang="en-US" sz="1600" dirty="0"/>
              <a:t>Alpha</a:t>
            </a:r>
          </a:p>
          <a:p>
            <a:pPr marL="342900" indent="-342900">
              <a:buFont typeface="+mj-lt"/>
              <a:buAutoNum type="alphaUcPeriod"/>
            </a:pPr>
            <a:r>
              <a:rPr lang="en-US" sz="1600" dirty="0"/>
              <a:t>Beta</a:t>
            </a:r>
          </a:p>
          <a:p>
            <a:pPr marL="342900" indent="-342900">
              <a:buFont typeface="+mj-lt"/>
              <a:buAutoNum type="alphaUcPeriod"/>
            </a:pPr>
            <a:r>
              <a:rPr lang="en-US" sz="1600" dirty="0"/>
              <a:t>Gamma </a:t>
            </a:r>
          </a:p>
          <a:p>
            <a:pPr marL="342900" indent="-342900">
              <a:buFont typeface="+mj-lt"/>
              <a:buAutoNum type="alphaUcPeriod"/>
            </a:pPr>
            <a:r>
              <a:rPr lang="en-US" sz="1600" dirty="0"/>
              <a:t>Delta</a:t>
            </a:r>
          </a:p>
        </p:txBody>
      </p:sp>
    </p:spTree>
    <p:extLst>
      <p:ext uri="{BB962C8B-B14F-4D97-AF65-F5344CB8AC3E}">
        <p14:creationId xmlns:p14="http://schemas.microsoft.com/office/powerpoint/2010/main" val="1643737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251" y="98179"/>
            <a:ext cx="1101584" cy="535531"/>
          </a:xfrm>
          <a:prstGeom prst="rect">
            <a:avLst/>
          </a:prstGeom>
        </p:spPr>
        <p:txBody>
          <a:bodyPr wrap="none">
            <a:spAutoFit/>
          </a:bodyPr>
          <a:lstStyle/>
          <a:p>
            <a:pPr>
              <a:lnSpc>
                <a:spcPct val="90000"/>
              </a:lnSpc>
              <a:spcBef>
                <a:spcPct val="0"/>
              </a:spcBef>
              <a:defRPr/>
            </a:pPr>
            <a:r>
              <a:rPr lang="en-US" sz="3200" dirty="0">
                <a:solidFill>
                  <a:srgbClr val="0070C0"/>
                </a:solidFill>
                <a:latin typeface="Century Gothic" charset="0"/>
                <a:ea typeface="Century Gothic" charset="0"/>
                <a:cs typeface="Century Gothic" charset="0"/>
              </a:rPr>
              <a:t>QUIZ</a:t>
            </a:r>
          </a:p>
        </p:txBody>
      </p:sp>
      <p:sp>
        <p:nvSpPr>
          <p:cNvPr id="8" name="TextBox 7">
            <a:hlinkClick r:id="rId2"/>
          </p:cNvPr>
          <p:cNvSpPr txBox="1"/>
          <p:nvPr/>
        </p:nvSpPr>
        <p:spPr>
          <a:xfrm>
            <a:off x="7274618" y="5927036"/>
            <a:ext cx="3747366" cy="646331"/>
          </a:xfrm>
          <a:prstGeom prst="rect">
            <a:avLst/>
          </a:prstGeom>
          <a:noFill/>
        </p:spPr>
        <p:txBody>
          <a:bodyPr wrap="square" rtlCol="0">
            <a:spAutoFit/>
          </a:bodyPr>
          <a:lstStyle/>
          <a:p>
            <a:pPr algn="ctr"/>
            <a:r>
              <a:rPr lang="en-US" i="1" dirty="0">
                <a:solidFill>
                  <a:srgbClr val="4B8180"/>
                </a:solidFill>
                <a:latin typeface="Century Gothic" charset="0"/>
                <a:ea typeface="Century Gothic" charset="0"/>
                <a:cs typeface="Century Gothic" charset="0"/>
                <a:hlinkClick r:id="rId2"/>
              </a:rPr>
              <a:t>Suggestions and recommendations</a:t>
            </a:r>
            <a:endParaRPr lang="en-US" i="1" dirty="0">
              <a:solidFill>
                <a:srgbClr val="4B8180"/>
              </a:solidFill>
              <a:latin typeface="Century Gothic" charset="0"/>
              <a:ea typeface="Century Gothic" charset="0"/>
              <a:cs typeface="Century Gothic" charset="0"/>
            </a:endParaRPr>
          </a:p>
        </p:txBody>
      </p:sp>
      <p:sp>
        <p:nvSpPr>
          <p:cNvPr id="5" name="Rectangle 4"/>
          <p:cNvSpPr/>
          <p:nvPr/>
        </p:nvSpPr>
        <p:spPr>
          <a:xfrm>
            <a:off x="267432" y="827632"/>
            <a:ext cx="6010020" cy="4431983"/>
          </a:xfrm>
          <a:prstGeom prst="rect">
            <a:avLst/>
          </a:prstGeom>
        </p:spPr>
        <p:txBody>
          <a:bodyPr wrap="square">
            <a:spAutoFit/>
          </a:bodyPr>
          <a:lstStyle/>
          <a:p>
            <a:r>
              <a:rPr lang="en-US" b="1" spc="-5" dirty="0">
                <a:solidFill>
                  <a:srgbClr val="00ADA8"/>
                </a:solidFill>
                <a:uFill>
                  <a:solidFill>
                    <a:srgbClr val="365F91"/>
                  </a:solidFill>
                </a:uFill>
                <a:latin typeface="Cambria"/>
                <a:cs typeface="Cambria"/>
              </a:rPr>
              <a:t>Q7 : </a:t>
            </a:r>
            <a:r>
              <a:rPr lang="en-US" sz="1700" spc="-5" dirty="0">
                <a:solidFill>
                  <a:srgbClr val="00ADA8"/>
                </a:solidFill>
                <a:uFill>
                  <a:solidFill>
                    <a:srgbClr val="365F91"/>
                  </a:solidFill>
                </a:uFill>
                <a:latin typeface="Cambria"/>
                <a:cs typeface="Cambria"/>
              </a:rPr>
              <a:t>The previous medical student girl came to your office, to make sure of the SAQ questions she answered in her endocrine block. </a:t>
            </a:r>
          </a:p>
          <a:p>
            <a:r>
              <a:rPr lang="en-US" sz="1700" spc="-5" dirty="0">
                <a:solidFill>
                  <a:srgbClr val="00ADA8"/>
                </a:solidFill>
                <a:uFill>
                  <a:solidFill>
                    <a:srgbClr val="365F91"/>
                  </a:solidFill>
                </a:uFill>
                <a:latin typeface="Cambria"/>
                <a:cs typeface="Cambria"/>
              </a:rPr>
              <a:t>And because you are erudite (</a:t>
            </a:r>
            <a:r>
              <a:rPr lang="ar-SA" sz="1700" spc="-5" dirty="0">
                <a:solidFill>
                  <a:srgbClr val="00ADA8"/>
                </a:solidFill>
                <a:uFill>
                  <a:solidFill>
                    <a:srgbClr val="365F91"/>
                  </a:solidFill>
                </a:uFill>
                <a:latin typeface="Cambria"/>
                <a:cs typeface="Cambria"/>
              </a:rPr>
              <a:t>ضليع</a:t>
            </a:r>
            <a:r>
              <a:rPr lang="en-US" sz="1700" spc="-5" dirty="0">
                <a:solidFill>
                  <a:srgbClr val="00ADA8"/>
                </a:solidFill>
                <a:uFill>
                  <a:solidFill>
                    <a:srgbClr val="365F91"/>
                  </a:solidFill>
                </a:uFill>
                <a:latin typeface="Cambria"/>
                <a:cs typeface="Cambria"/>
              </a:rPr>
              <a:t>) in endocrinology you will answer all of them. </a:t>
            </a:r>
          </a:p>
          <a:p>
            <a:endParaRPr lang="en-US" sz="1700" spc="-5" dirty="0">
              <a:solidFill>
                <a:srgbClr val="00ADA8"/>
              </a:solidFill>
              <a:uFill>
                <a:solidFill>
                  <a:srgbClr val="365F91"/>
                </a:solidFill>
              </a:uFill>
              <a:latin typeface="Cambria"/>
              <a:cs typeface="Cambria"/>
            </a:endParaRPr>
          </a:p>
          <a:p>
            <a:r>
              <a:rPr lang="en-US" b="1" spc="-5" dirty="0">
                <a:solidFill>
                  <a:srgbClr val="00ADA8"/>
                </a:solidFill>
                <a:uFill>
                  <a:solidFill>
                    <a:srgbClr val="365F91"/>
                  </a:solidFill>
                </a:uFill>
                <a:latin typeface="Cambria"/>
                <a:cs typeface="Cambria"/>
              </a:rPr>
              <a:t>A)</a:t>
            </a:r>
            <a:r>
              <a:rPr lang="en-US" sz="1700" spc="-5" dirty="0">
                <a:solidFill>
                  <a:srgbClr val="00ADA8"/>
                </a:solidFill>
                <a:uFill>
                  <a:solidFill>
                    <a:srgbClr val="365F91"/>
                  </a:solidFill>
                </a:uFill>
                <a:latin typeface="Cambria"/>
                <a:cs typeface="Cambria"/>
              </a:rPr>
              <a:t> Name 4 hormones that antagonize insulin action?</a:t>
            </a:r>
            <a:endParaRPr lang="en-US" dirty="0">
              <a:solidFill>
                <a:srgbClr val="00ADA8"/>
              </a:solidFill>
            </a:endParaRPr>
          </a:p>
          <a:p>
            <a:pPr marL="342900" indent="-342900">
              <a:spcBef>
                <a:spcPts val="25"/>
              </a:spcBef>
              <a:buFont typeface="+mj-lt"/>
              <a:buAutoNum type="arabicPeriod"/>
              <a:tabLst>
                <a:tab pos="241300" algn="l"/>
                <a:tab pos="241935" algn="l"/>
              </a:tabLst>
            </a:pPr>
            <a:r>
              <a:rPr lang="en-US" spc="-10" dirty="0">
                <a:solidFill>
                  <a:schemeClr val="bg1">
                    <a:lumMod val="75000"/>
                  </a:schemeClr>
                </a:solidFill>
                <a:cs typeface="Calibri"/>
              </a:rPr>
              <a:t>Glucagon</a:t>
            </a:r>
          </a:p>
          <a:p>
            <a:pPr marL="342900" indent="-342900">
              <a:spcBef>
                <a:spcPts val="25"/>
              </a:spcBef>
              <a:buFont typeface="+mj-lt"/>
              <a:buAutoNum type="arabicPeriod"/>
              <a:tabLst>
                <a:tab pos="241300" algn="l"/>
                <a:tab pos="241935" algn="l"/>
              </a:tabLst>
            </a:pPr>
            <a:r>
              <a:rPr lang="en-US" spc="-10" dirty="0">
                <a:solidFill>
                  <a:schemeClr val="bg1">
                    <a:lumMod val="75000"/>
                  </a:schemeClr>
                </a:solidFill>
                <a:cs typeface="Calibri"/>
              </a:rPr>
              <a:t>Cortisol</a:t>
            </a:r>
          </a:p>
          <a:p>
            <a:pPr marL="342900" indent="-342900">
              <a:spcBef>
                <a:spcPts val="25"/>
              </a:spcBef>
              <a:buFont typeface="+mj-lt"/>
              <a:buAutoNum type="arabicPeriod"/>
              <a:tabLst>
                <a:tab pos="241300" algn="l"/>
                <a:tab pos="241935" algn="l"/>
              </a:tabLst>
            </a:pPr>
            <a:r>
              <a:rPr lang="en-US" spc="-10" dirty="0">
                <a:solidFill>
                  <a:schemeClr val="bg1">
                    <a:lumMod val="75000"/>
                  </a:schemeClr>
                </a:solidFill>
                <a:cs typeface="Calibri"/>
              </a:rPr>
              <a:t>Growth hormone</a:t>
            </a:r>
          </a:p>
          <a:p>
            <a:pPr marL="342900" indent="-342900">
              <a:spcBef>
                <a:spcPts val="25"/>
              </a:spcBef>
              <a:buFont typeface="+mj-lt"/>
              <a:buAutoNum type="arabicPeriod"/>
              <a:tabLst>
                <a:tab pos="241300" algn="l"/>
                <a:tab pos="241935" algn="l"/>
              </a:tabLst>
            </a:pPr>
            <a:r>
              <a:rPr lang="en-US" spc="-10" dirty="0">
                <a:solidFill>
                  <a:schemeClr val="bg1">
                    <a:lumMod val="75000"/>
                  </a:schemeClr>
                </a:solidFill>
                <a:cs typeface="Calibri"/>
              </a:rPr>
              <a:t>Epinephrine</a:t>
            </a:r>
          </a:p>
          <a:p>
            <a:pPr algn="ctr">
              <a:spcBef>
                <a:spcPts val="25"/>
              </a:spcBef>
              <a:tabLst>
                <a:tab pos="241300" algn="l"/>
                <a:tab pos="241935" algn="l"/>
              </a:tabLst>
            </a:pPr>
            <a:endParaRPr lang="en-US" b="1" u="sng" spc="-5" dirty="0">
              <a:solidFill>
                <a:srgbClr val="365F91"/>
              </a:solidFill>
              <a:uFill>
                <a:solidFill>
                  <a:srgbClr val="365F91"/>
                </a:solidFill>
              </a:uFill>
              <a:latin typeface="Cambria"/>
              <a:cs typeface="Cambria"/>
            </a:endParaRPr>
          </a:p>
          <a:p>
            <a:r>
              <a:rPr lang="en-US" b="1" spc="-5" dirty="0">
                <a:solidFill>
                  <a:srgbClr val="00ADA8"/>
                </a:solidFill>
                <a:uFill>
                  <a:solidFill>
                    <a:srgbClr val="365F91"/>
                  </a:solidFill>
                </a:uFill>
                <a:latin typeface="Cambria"/>
                <a:cs typeface="Cambria"/>
              </a:rPr>
              <a:t>B) </a:t>
            </a:r>
            <a:r>
              <a:rPr lang="en-US" sz="1700" spc="-5" dirty="0">
                <a:solidFill>
                  <a:srgbClr val="00ADA8"/>
                </a:solidFill>
                <a:uFill>
                  <a:solidFill>
                    <a:srgbClr val="365F91"/>
                  </a:solidFill>
                </a:uFill>
                <a:latin typeface="Cambria"/>
                <a:cs typeface="Cambria"/>
              </a:rPr>
              <a:t>How does the growth hormone contribute in maintaining blood glucose?</a:t>
            </a:r>
            <a:endParaRPr lang="en-US" dirty="0">
              <a:solidFill>
                <a:srgbClr val="00ADA8"/>
              </a:solidFill>
            </a:endParaRPr>
          </a:p>
          <a:p>
            <a:pPr marL="342900" indent="-342900">
              <a:buAutoNum type="arabicPeriod"/>
            </a:pPr>
            <a:r>
              <a:rPr lang="en-US" spc="-10" dirty="0">
                <a:solidFill>
                  <a:schemeClr val="bg1">
                    <a:lumMod val="75000"/>
                  </a:schemeClr>
                </a:solidFill>
                <a:cs typeface="Calibri"/>
              </a:rPr>
              <a:t>Inhibiting insulin action</a:t>
            </a:r>
          </a:p>
          <a:p>
            <a:pPr marL="342900" indent="-342900">
              <a:buAutoNum type="arabicPeriod"/>
            </a:pPr>
            <a:r>
              <a:rPr lang="en-US" spc="-10" dirty="0">
                <a:solidFill>
                  <a:schemeClr val="bg1">
                    <a:lumMod val="75000"/>
                  </a:schemeClr>
                </a:solidFill>
                <a:cs typeface="Calibri"/>
              </a:rPr>
              <a:t>Stimulating gluconeogenesis in the liver</a:t>
            </a:r>
          </a:p>
        </p:txBody>
      </p:sp>
      <p:sp>
        <p:nvSpPr>
          <p:cNvPr id="7" name="TextBox 6"/>
          <p:cNvSpPr txBox="1"/>
          <p:nvPr/>
        </p:nvSpPr>
        <p:spPr>
          <a:xfrm>
            <a:off x="7549648" y="6519446"/>
            <a:ext cx="3197306" cy="338554"/>
          </a:xfrm>
          <a:prstGeom prst="rect">
            <a:avLst/>
          </a:prstGeom>
          <a:noFill/>
        </p:spPr>
        <p:txBody>
          <a:bodyPr wrap="square" rtlCol="0">
            <a:spAutoFit/>
          </a:bodyPr>
          <a:lstStyle/>
          <a:p>
            <a:r>
              <a:rPr lang="en-US" sz="1600" dirty="0"/>
              <a:t>1) C   2) D    3) A   4) D   5) B    6) A  </a:t>
            </a:r>
          </a:p>
        </p:txBody>
      </p:sp>
      <p:sp>
        <p:nvSpPr>
          <p:cNvPr id="6" name="Rectangle 5">
            <a:extLst>
              <a:ext uri="{FF2B5EF4-FFF2-40B4-BE49-F238E27FC236}">
                <a16:creationId xmlns="" xmlns:a16="http://schemas.microsoft.com/office/drawing/2014/main" id="{33EF696F-FD10-4D8F-8451-189391FFD63C}"/>
              </a:ext>
            </a:extLst>
          </p:cNvPr>
          <p:cNvSpPr/>
          <p:nvPr/>
        </p:nvSpPr>
        <p:spPr>
          <a:xfrm>
            <a:off x="6500693" y="633710"/>
            <a:ext cx="5500716" cy="5078313"/>
          </a:xfrm>
          <a:prstGeom prst="rect">
            <a:avLst/>
          </a:prstGeom>
        </p:spPr>
        <p:txBody>
          <a:bodyPr wrap="square">
            <a:spAutoFit/>
          </a:bodyPr>
          <a:lstStyle/>
          <a:p>
            <a:pPr algn="ctr">
              <a:spcBef>
                <a:spcPts val="25"/>
              </a:spcBef>
              <a:tabLst>
                <a:tab pos="241300" algn="l"/>
                <a:tab pos="241935" algn="l"/>
              </a:tabLst>
            </a:pPr>
            <a:endParaRPr lang="en-US" b="1" u="sng" spc="-5" dirty="0">
              <a:solidFill>
                <a:srgbClr val="365F91"/>
              </a:solidFill>
              <a:uFill>
                <a:solidFill>
                  <a:srgbClr val="365F91"/>
                </a:solidFill>
              </a:uFill>
              <a:latin typeface="Cambria"/>
              <a:cs typeface="Cambria"/>
            </a:endParaRPr>
          </a:p>
          <a:p>
            <a:r>
              <a:rPr lang="en-US" b="1" spc="-5" dirty="0">
                <a:solidFill>
                  <a:srgbClr val="00ADA8"/>
                </a:solidFill>
                <a:uFill>
                  <a:solidFill>
                    <a:srgbClr val="365F91"/>
                  </a:solidFill>
                </a:uFill>
                <a:latin typeface="Cambria"/>
                <a:cs typeface="Cambria"/>
              </a:rPr>
              <a:t>C) </a:t>
            </a:r>
            <a:r>
              <a:rPr lang="en-US" spc="-5" dirty="0">
                <a:solidFill>
                  <a:srgbClr val="00ADA8"/>
                </a:solidFill>
                <a:uFill>
                  <a:solidFill>
                    <a:srgbClr val="365F91"/>
                  </a:solidFill>
                </a:uFill>
                <a:latin typeface="Cambria"/>
                <a:cs typeface="Cambria"/>
              </a:rPr>
              <a:t>Name the 5 phases of glucose homeostasis and their main physiological event/function. </a:t>
            </a:r>
          </a:p>
          <a:p>
            <a:pPr marL="342900" indent="-342900">
              <a:buFont typeface="+mj-lt"/>
              <a:buAutoNum type="arabicPeriod"/>
            </a:pPr>
            <a:r>
              <a:rPr lang="en-US" spc="-10" dirty="0">
                <a:solidFill>
                  <a:schemeClr val="bg1">
                    <a:lumMod val="75000"/>
                  </a:schemeClr>
                </a:solidFill>
                <a:cs typeface="Calibri"/>
              </a:rPr>
              <a:t>Phase I: Glycogenesis , inhibition of gluconeogenesis, Cori &amp; glucose-alanine cycles</a:t>
            </a:r>
          </a:p>
          <a:p>
            <a:pPr marL="342900" indent="-342900">
              <a:buFont typeface="+mj-lt"/>
              <a:buAutoNum type="arabicPeriod"/>
            </a:pPr>
            <a:r>
              <a:rPr lang="en-US" spc="-10" dirty="0">
                <a:solidFill>
                  <a:schemeClr val="bg1">
                    <a:lumMod val="75000"/>
                  </a:schemeClr>
                </a:solidFill>
                <a:cs typeface="Calibri"/>
              </a:rPr>
              <a:t>Phase II: Glycogenolysis and Gluconeogenesis.</a:t>
            </a:r>
          </a:p>
          <a:p>
            <a:pPr marL="342900" indent="-342900">
              <a:buFont typeface="+mj-lt"/>
              <a:buAutoNum type="arabicPeriod"/>
            </a:pPr>
            <a:r>
              <a:rPr lang="en-US" spc="-10" dirty="0">
                <a:solidFill>
                  <a:schemeClr val="bg1">
                    <a:lumMod val="75000"/>
                  </a:schemeClr>
                </a:solidFill>
                <a:cs typeface="Calibri"/>
              </a:rPr>
              <a:t>Phase III: Gluconeogenesis from lactate, pyruvate, glycerol&amp; alanine</a:t>
            </a:r>
          </a:p>
          <a:p>
            <a:pPr marL="342900" indent="-342900">
              <a:buFont typeface="+mj-lt"/>
              <a:buAutoNum type="arabicPeriod"/>
            </a:pPr>
            <a:r>
              <a:rPr lang="en-US" spc="-10" dirty="0">
                <a:solidFill>
                  <a:schemeClr val="bg1">
                    <a:lumMod val="75000"/>
                  </a:schemeClr>
                </a:solidFill>
                <a:cs typeface="Calibri"/>
              </a:rPr>
              <a:t>Phase IV: Fatty acid oxidation leads to increased ketone body accumulation</a:t>
            </a:r>
          </a:p>
          <a:p>
            <a:pPr marL="342900" indent="-342900">
              <a:buFont typeface="+mj-lt"/>
              <a:buAutoNum type="arabicPeriod"/>
            </a:pPr>
            <a:r>
              <a:rPr lang="en-US" spc="-10" dirty="0">
                <a:solidFill>
                  <a:schemeClr val="bg1">
                    <a:lumMod val="75000"/>
                  </a:schemeClr>
                </a:solidFill>
                <a:cs typeface="Calibri"/>
              </a:rPr>
              <a:t>Phase V: All body tissues use Fatty acids and ketone bodies oxidation for energy production. When FA and KBs are used up, proteolysis starts.</a:t>
            </a:r>
          </a:p>
          <a:p>
            <a:pPr marL="342900" indent="-342900">
              <a:buFont typeface="+mj-lt"/>
              <a:buAutoNum type="arabicPeriod"/>
            </a:pPr>
            <a:endParaRPr lang="en-US" spc="-10" dirty="0">
              <a:solidFill>
                <a:schemeClr val="bg1">
                  <a:lumMod val="75000"/>
                </a:schemeClr>
              </a:solidFill>
              <a:cs typeface="Calibri"/>
            </a:endParaRPr>
          </a:p>
          <a:p>
            <a:r>
              <a:rPr lang="en-US" b="1" spc="-5" dirty="0">
                <a:solidFill>
                  <a:srgbClr val="00ADA8"/>
                </a:solidFill>
                <a:uFill>
                  <a:solidFill>
                    <a:srgbClr val="365F91"/>
                  </a:solidFill>
                </a:uFill>
                <a:latin typeface="Cambria"/>
                <a:cs typeface="Cambria"/>
              </a:rPr>
              <a:t>D) </a:t>
            </a:r>
            <a:r>
              <a:rPr lang="en-US" sz="1700" spc="-5" dirty="0">
                <a:solidFill>
                  <a:srgbClr val="00ADA8"/>
                </a:solidFill>
                <a:uFill>
                  <a:solidFill>
                    <a:srgbClr val="365F91"/>
                  </a:solidFill>
                </a:uFill>
                <a:latin typeface="Cambria"/>
                <a:cs typeface="Cambria"/>
              </a:rPr>
              <a:t>What does the duration of phase III depend on?</a:t>
            </a:r>
            <a:endParaRPr lang="en-US" dirty="0">
              <a:solidFill>
                <a:srgbClr val="00ADA8"/>
              </a:solidFill>
            </a:endParaRPr>
          </a:p>
          <a:p>
            <a:pPr marL="342900" indent="-342900">
              <a:buFont typeface="+mj-lt"/>
              <a:buAutoNum type="arabicPeriod"/>
            </a:pPr>
            <a:r>
              <a:rPr lang="en-US" spc="-10" dirty="0">
                <a:solidFill>
                  <a:schemeClr val="bg1">
                    <a:lumMod val="75000"/>
                  </a:schemeClr>
                </a:solidFill>
                <a:cs typeface="Calibri"/>
              </a:rPr>
              <a:t>Feeding status </a:t>
            </a:r>
          </a:p>
          <a:p>
            <a:pPr marL="342900" indent="-342900">
              <a:buFont typeface="+mj-lt"/>
              <a:buAutoNum type="arabicPeriod"/>
            </a:pPr>
            <a:r>
              <a:rPr lang="en-US" spc="-10" dirty="0">
                <a:solidFill>
                  <a:schemeClr val="bg1">
                    <a:lumMod val="75000"/>
                  </a:schemeClr>
                </a:solidFill>
                <a:cs typeface="Calibri"/>
              </a:rPr>
              <a:t>Hepatic glycogen stores</a:t>
            </a:r>
          </a:p>
          <a:p>
            <a:pPr marL="342900" indent="-342900">
              <a:buFont typeface="+mj-lt"/>
              <a:buAutoNum type="arabicPeriod"/>
            </a:pPr>
            <a:r>
              <a:rPr lang="en-US" spc="-10" dirty="0">
                <a:solidFill>
                  <a:schemeClr val="bg1">
                    <a:lumMod val="75000"/>
                  </a:schemeClr>
                </a:solidFill>
                <a:cs typeface="Calibri"/>
              </a:rPr>
              <a:t>Physical activity</a:t>
            </a:r>
            <a:endParaRPr lang="en-US" dirty="0">
              <a:solidFill>
                <a:srgbClr val="00ADA8"/>
              </a:solidFill>
            </a:endParaRPr>
          </a:p>
        </p:txBody>
      </p:sp>
    </p:spTree>
    <p:extLst>
      <p:ext uri="{BB962C8B-B14F-4D97-AF65-F5344CB8AC3E}">
        <p14:creationId xmlns:p14="http://schemas.microsoft.com/office/powerpoint/2010/main" val="1065199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57028" y="2677708"/>
            <a:ext cx="2691121" cy="2126864"/>
          </a:xfrm>
          <a:prstGeom prst="rect">
            <a:avLst/>
          </a:prstGeom>
          <a:noFill/>
        </p:spPr>
        <p:txBody>
          <a:bodyPr wrap="square" rtlCol="0">
            <a:spAutoFit/>
          </a:bodyPr>
          <a:lstStyle/>
          <a:p>
            <a:pPr>
              <a:lnSpc>
                <a:spcPct val="150000"/>
              </a:lnSpc>
            </a:pPr>
            <a:r>
              <a:rPr lang="en-US" b="1" dirty="0" err="1">
                <a:solidFill>
                  <a:srgbClr val="4C8180"/>
                </a:solidFill>
              </a:rPr>
              <a:t>Hosam</a:t>
            </a:r>
            <a:r>
              <a:rPr lang="en-US" b="1" dirty="0">
                <a:solidFill>
                  <a:srgbClr val="4C8180"/>
                </a:solidFill>
              </a:rPr>
              <a:t> </a:t>
            </a:r>
            <a:r>
              <a:rPr lang="en-US" b="1" dirty="0" err="1">
                <a:solidFill>
                  <a:srgbClr val="4C8180"/>
                </a:solidFill>
              </a:rPr>
              <a:t>alkhathlan</a:t>
            </a:r>
            <a:endParaRPr lang="en-US" b="1" dirty="0">
              <a:solidFill>
                <a:srgbClr val="4C8180"/>
              </a:solidFill>
            </a:endParaRPr>
          </a:p>
          <a:p>
            <a:pPr>
              <a:lnSpc>
                <a:spcPct val="150000"/>
              </a:lnSpc>
            </a:pPr>
            <a:r>
              <a:rPr lang="en-US" b="1" dirty="0" err="1">
                <a:solidFill>
                  <a:srgbClr val="4C8180"/>
                </a:solidFill>
              </a:rPr>
              <a:t>Faris</a:t>
            </a:r>
            <a:r>
              <a:rPr lang="en-US" b="1" dirty="0">
                <a:solidFill>
                  <a:srgbClr val="4C8180"/>
                </a:solidFill>
              </a:rPr>
              <a:t> </a:t>
            </a:r>
            <a:r>
              <a:rPr lang="en-US" b="1" dirty="0" err="1">
                <a:solidFill>
                  <a:srgbClr val="4C8180"/>
                </a:solidFill>
              </a:rPr>
              <a:t>alnafisah</a:t>
            </a:r>
            <a:endParaRPr lang="en-US" b="1" dirty="0">
              <a:solidFill>
                <a:srgbClr val="4C8180"/>
              </a:solidFill>
            </a:endParaRPr>
          </a:p>
          <a:p>
            <a:pPr>
              <a:lnSpc>
                <a:spcPct val="150000"/>
              </a:lnSpc>
            </a:pPr>
            <a:r>
              <a:rPr lang="en-US" b="1" dirty="0" err="1">
                <a:solidFill>
                  <a:srgbClr val="4C8180"/>
                </a:solidFill>
              </a:rPr>
              <a:t>Abdulaziz</a:t>
            </a:r>
            <a:r>
              <a:rPr lang="en-US" b="1" dirty="0">
                <a:solidFill>
                  <a:srgbClr val="4C8180"/>
                </a:solidFill>
              </a:rPr>
              <a:t> </a:t>
            </a:r>
            <a:r>
              <a:rPr lang="en-US" b="1" dirty="0" err="1">
                <a:solidFill>
                  <a:srgbClr val="4C8180"/>
                </a:solidFill>
              </a:rPr>
              <a:t>alhusaini</a:t>
            </a:r>
            <a:endParaRPr lang="en-US" b="1" dirty="0">
              <a:solidFill>
                <a:srgbClr val="4C8180"/>
              </a:solidFill>
            </a:endParaRPr>
          </a:p>
          <a:p>
            <a:pPr>
              <a:lnSpc>
                <a:spcPct val="150000"/>
              </a:lnSpc>
            </a:pPr>
            <a:r>
              <a:rPr lang="en-US" b="1" dirty="0">
                <a:solidFill>
                  <a:srgbClr val="4C8180"/>
                </a:solidFill>
              </a:rPr>
              <a:t>Abdulrahman </a:t>
            </a:r>
            <a:r>
              <a:rPr lang="en-US" b="1" dirty="0" err="1">
                <a:solidFill>
                  <a:srgbClr val="4C8180"/>
                </a:solidFill>
              </a:rPr>
              <a:t>alrashed</a:t>
            </a:r>
            <a:endParaRPr lang="en-US" b="1" dirty="0">
              <a:solidFill>
                <a:srgbClr val="4C8180"/>
              </a:solidFill>
            </a:endParaRPr>
          </a:p>
          <a:p>
            <a:pPr>
              <a:lnSpc>
                <a:spcPct val="150000"/>
              </a:lnSpc>
            </a:pPr>
            <a:r>
              <a:rPr lang="en-US" b="1" dirty="0" err="1">
                <a:solidFill>
                  <a:srgbClr val="4C8180"/>
                </a:solidFill>
              </a:rPr>
              <a:t>Mohannad</a:t>
            </a:r>
            <a:r>
              <a:rPr lang="en-US" b="1" dirty="0">
                <a:solidFill>
                  <a:srgbClr val="4C8180"/>
                </a:solidFill>
              </a:rPr>
              <a:t> </a:t>
            </a:r>
            <a:r>
              <a:rPr lang="en-US" b="1" smtClean="0">
                <a:solidFill>
                  <a:srgbClr val="4C8180"/>
                </a:solidFill>
              </a:rPr>
              <a:t>alzahrani</a:t>
            </a:r>
            <a:endParaRPr lang="en-US" b="1">
              <a:solidFill>
                <a:srgbClr val="4C8180"/>
              </a:solidFill>
            </a:endParaRPr>
          </a:p>
        </p:txBody>
      </p:sp>
      <p:pic>
        <p:nvPicPr>
          <p:cNvPr id="4" name="Picture 3"/>
          <p:cNvPicPr>
            <a:picLocks noChangeAspect="1"/>
          </p:cNvPicPr>
          <p:nvPr/>
        </p:nvPicPr>
        <p:blipFill>
          <a:blip r:embed="rId2"/>
          <a:stretch>
            <a:fillRect/>
          </a:stretch>
        </p:blipFill>
        <p:spPr>
          <a:xfrm>
            <a:off x="5819193" y="-133301"/>
            <a:ext cx="3035564" cy="4963414"/>
          </a:xfrm>
          <a:prstGeom prst="rect">
            <a:avLst/>
          </a:prstGeom>
        </p:spPr>
      </p:pic>
    </p:spTree>
    <p:extLst>
      <p:ext uri="{BB962C8B-B14F-4D97-AF65-F5344CB8AC3E}">
        <p14:creationId xmlns:p14="http://schemas.microsoft.com/office/powerpoint/2010/main" val="277512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0396" y="471949"/>
            <a:ext cx="6989618" cy="5121402"/>
          </a:xfrm>
          <a:prstGeom prst="rect">
            <a:avLst/>
          </a:prstGeom>
        </p:spPr>
        <p:txBody>
          <a:bodyPr wrap="square">
            <a:spAutoFit/>
          </a:bodyPr>
          <a:lstStyle/>
          <a:p>
            <a:pPr>
              <a:lnSpc>
                <a:spcPct val="150000"/>
              </a:lnSpc>
              <a:defRPr/>
            </a:pPr>
            <a:r>
              <a:rPr lang="en-US" sz="2400" dirty="0">
                <a:solidFill>
                  <a:schemeClr val="accent5">
                    <a:lumMod val="50000"/>
                  </a:schemeClr>
                </a:solidFill>
                <a:latin typeface="Adobe Devanagari" pitchFamily="18" charset="0"/>
                <a:cs typeface="Adobe Devanagari" pitchFamily="18" charset="0"/>
              </a:rPr>
              <a:t>By the end of this lecture, the Second Year students will be able to:</a:t>
            </a:r>
          </a:p>
          <a:p>
            <a:pPr marL="457200" lvl="0" indent="-457200" fontAlgn="base">
              <a:lnSpc>
                <a:spcPct val="150000"/>
              </a:lnSpc>
              <a:spcBef>
                <a:spcPct val="20000"/>
              </a:spcBef>
              <a:spcAft>
                <a:spcPct val="0"/>
              </a:spcAft>
              <a:buFont typeface="Arial" charset="0"/>
              <a:buChar char="•"/>
              <a:defRPr/>
            </a:pPr>
            <a:r>
              <a:rPr lang="en-US" altLang="en-US" sz="2000" dirty="0">
                <a:solidFill>
                  <a:schemeClr val="accent5">
                    <a:lumMod val="50000"/>
                  </a:schemeClr>
                </a:solidFill>
                <a:latin typeface="Adobe Devanagari" pitchFamily="18" charset="0"/>
                <a:cs typeface="Adobe Devanagari" pitchFamily="18" charset="0"/>
              </a:rPr>
              <a:t>Define glucose homeostasis and the metabolic processes involved</a:t>
            </a:r>
          </a:p>
          <a:p>
            <a:pPr marL="457200" lvl="0" indent="-457200" fontAlgn="base">
              <a:lnSpc>
                <a:spcPct val="150000"/>
              </a:lnSpc>
              <a:spcBef>
                <a:spcPct val="20000"/>
              </a:spcBef>
              <a:spcAft>
                <a:spcPct val="0"/>
              </a:spcAft>
              <a:buFont typeface="Arial" charset="0"/>
              <a:buChar char="•"/>
              <a:defRPr/>
            </a:pPr>
            <a:r>
              <a:rPr lang="en-US" altLang="en-US" sz="2000" dirty="0">
                <a:solidFill>
                  <a:schemeClr val="accent5">
                    <a:lumMod val="50000"/>
                  </a:schemeClr>
                </a:solidFill>
                <a:latin typeface="Adobe Devanagari" pitchFamily="18" charset="0"/>
                <a:cs typeface="Adobe Devanagari" pitchFamily="18" charset="0"/>
              </a:rPr>
              <a:t>Differentiate between different phases of glucose homeostasis</a:t>
            </a:r>
          </a:p>
          <a:p>
            <a:pPr marL="457200" lvl="0" indent="-457200" fontAlgn="base">
              <a:lnSpc>
                <a:spcPct val="150000"/>
              </a:lnSpc>
              <a:spcBef>
                <a:spcPct val="20000"/>
              </a:spcBef>
              <a:spcAft>
                <a:spcPct val="0"/>
              </a:spcAft>
              <a:buFont typeface="Arial" charset="0"/>
              <a:buChar char="•"/>
              <a:defRPr/>
            </a:pPr>
            <a:r>
              <a:rPr lang="en-US" altLang="en-US" sz="2000" dirty="0">
                <a:solidFill>
                  <a:schemeClr val="accent5">
                    <a:lumMod val="50000"/>
                  </a:schemeClr>
                </a:solidFill>
                <a:latin typeface="Adobe Devanagari" pitchFamily="18" charset="0"/>
                <a:cs typeface="Adobe Devanagari" pitchFamily="18" charset="0"/>
              </a:rPr>
              <a:t>Discuss the primary sources of energy and major organs utilizing glucose during the five phases of homeostasis</a:t>
            </a:r>
          </a:p>
          <a:p>
            <a:pPr marL="457200" lvl="0" indent="-457200" fontAlgn="base">
              <a:lnSpc>
                <a:spcPct val="150000"/>
              </a:lnSpc>
              <a:spcBef>
                <a:spcPct val="20000"/>
              </a:spcBef>
              <a:spcAft>
                <a:spcPct val="0"/>
              </a:spcAft>
              <a:buFont typeface="Arial" charset="0"/>
              <a:buChar char="•"/>
              <a:defRPr/>
            </a:pPr>
            <a:r>
              <a:rPr lang="en-US" altLang="en-US" sz="2000" dirty="0">
                <a:solidFill>
                  <a:schemeClr val="accent5">
                    <a:lumMod val="50000"/>
                  </a:schemeClr>
                </a:solidFill>
                <a:latin typeface="Adobe Devanagari" pitchFamily="18" charset="0"/>
                <a:cs typeface="Adobe Devanagari" pitchFamily="18" charset="0"/>
              </a:rPr>
              <a:t>Understand the role of hormones in maintaining glucose homeostasis</a:t>
            </a:r>
          </a:p>
          <a:p>
            <a:pPr marL="342900" indent="-342900">
              <a:lnSpc>
                <a:spcPct val="120000"/>
              </a:lnSpc>
              <a:buFont typeface="Arial"/>
              <a:buChar char="•"/>
              <a:defRPr/>
            </a:pPr>
            <a:endParaRPr lang="en-US" sz="2400" dirty="0">
              <a:solidFill>
                <a:schemeClr val="accent5">
                  <a:lumMod val="50000"/>
                </a:schemeClr>
              </a:solidFill>
              <a:latin typeface="Adobe Devanagari" pitchFamily="18" charset="0"/>
              <a:cs typeface="Adobe Devanagari" pitchFamily="18" charset="0"/>
            </a:endParaRPr>
          </a:p>
        </p:txBody>
      </p:sp>
    </p:spTree>
    <p:extLst>
      <p:ext uri="{BB962C8B-B14F-4D97-AF65-F5344CB8AC3E}">
        <p14:creationId xmlns:p14="http://schemas.microsoft.com/office/powerpoint/2010/main" val="349718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a:xfrm>
            <a:off x="179408" y="150471"/>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smtClean="0">
                <a:solidFill>
                  <a:srgbClr val="4B8180"/>
                </a:solidFill>
                <a:latin typeface="Century Gothic" charset="0"/>
                <a:ea typeface="Century Gothic" charset="0"/>
                <a:cs typeface="Century Gothic" charset="0"/>
              </a:rPr>
              <a:t>Overview</a:t>
            </a:r>
            <a:endParaRPr lang="en-US" altLang="en-US" sz="3200" dirty="0">
              <a:solidFill>
                <a:srgbClr val="4B8180"/>
              </a:solidFill>
              <a:latin typeface="Century Gothic" charset="0"/>
              <a:ea typeface="Century Gothic" charset="0"/>
              <a:cs typeface="Century Gothic"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08" y="1610393"/>
            <a:ext cx="11403106" cy="3926795"/>
          </a:xfrm>
          <a:prstGeom prst="rect">
            <a:avLst/>
          </a:prstGeom>
        </p:spPr>
      </p:pic>
    </p:spTree>
    <p:extLst>
      <p:ext uri="{BB962C8B-B14F-4D97-AF65-F5344CB8AC3E}">
        <p14:creationId xmlns:p14="http://schemas.microsoft.com/office/powerpoint/2010/main" val="208362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a:xfrm>
            <a:off x="179408" y="150471"/>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rgbClr val="4B8180"/>
                </a:solidFill>
                <a:latin typeface="Century Gothic" charset="0"/>
                <a:ea typeface="Century Gothic" charset="0"/>
                <a:cs typeface="Century Gothic" charset="0"/>
              </a:rPr>
              <a:t>Glucose homeostasis</a:t>
            </a:r>
          </a:p>
        </p:txBody>
      </p:sp>
      <p:sp>
        <p:nvSpPr>
          <p:cNvPr id="3" name="Rectangle 4"/>
          <p:cNvSpPr txBox="1">
            <a:spLocks/>
          </p:cNvSpPr>
          <p:nvPr/>
        </p:nvSpPr>
        <p:spPr>
          <a:xfrm>
            <a:off x="208935" y="829337"/>
            <a:ext cx="6236110" cy="48768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charset="2"/>
              <a:buChar char="v"/>
            </a:pPr>
            <a:r>
              <a:rPr lang="en-US" altLang="en-US" sz="2000" b="1" dirty="0" smtClean="0">
                <a:solidFill>
                  <a:srgbClr val="30AAB1"/>
                </a:solidFill>
                <a:ea typeface="ＭＳ Ｐゴシック" charset="-128"/>
              </a:rPr>
              <a:t>A process that</a:t>
            </a:r>
            <a:r>
              <a:rPr lang="ar-SA" altLang="en-US" sz="2000" b="1" dirty="0" smtClean="0">
                <a:solidFill>
                  <a:srgbClr val="30AAB1"/>
                </a:solidFill>
                <a:ea typeface="ＭＳ Ｐゴシック" charset="-128"/>
              </a:rPr>
              <a:t>: </a:t>
            </a:r>
            <a:endParaRPr lang="en-US" altLang="en-US" sz="2000" b="1" dirty="0" smtClean="0">
              <a:solidFill>
                <a:srgbClr val="30AAB1"/>
              </a:solidFill>
              <a:ea typeface="ＭＳ Ｐゴシック" charset="-128"/>
            </a:endParaRPr>
          </a:p>
          <a:p>
            <a:pPr lvl="1"/>
            <a:r>
              <a:rPr lang="en-US" altLang="en-US" sz="1800" b="1" dirty="0" smtClean="0"/>
              <a:t>Controls glucose metabolism</a:t>
            </a:r>
            <a:r>
              <a:rPr lang="en-US" altLang="en-US" sz="1800" dirty="0" smtClean="0"/>
              <a:t> and</a:t>
            </a:r>
          </a:p>
          <a:p>
            <a:pPr lvl="1"/>
            <a:r>
              <a:rPr lang="en-US" altLang="en-US" sz="1800" b="1" dirty="0" smtClean="0"/>
              <a:t>Maintains normal blood glucose level </a:t>
            </a:r>
            <a:r>
              <a:rPr lang="en-US" altLang="en-US" sz="1800" dirty="0" smtClean="0"/>
              <a:t>in the body</a:t>
            </a:r>
          </a:p>
          <a:p>
            <a:pPr>
              <a:buSzPct val="74000"/>
              <a:buFont typeface="Wingdings" charset="2"/>
              <a:buChar char="Ø"/>
            </a:pPr>
            <a:r>
              <a:rPr lang="en-US" altLang="en-US" sz="1800" b="1" dirty="0" smtClean="0">
                <a:ea typeface="ＭＳ Ｐゴシック" charset="-128"/>
              </a:rPr>
              <a:t>Glucose</a:t>
            </a:r>
            <a:r>
              <a:rPr lang="en-US" altLang="en-US" sz="1800" dirty="0" smtClean="0">
                <a:ea typeface="ＭＳ Ｐゴシック" charset="-128"/>
              </a:rPr>
              <a:t> is a </a:t>
            </a:r>
            <a:r>
              <a:rPr lang="en-US" altLang="en-US" sz="1800" dirty="0" smtClean="0">
                <a:solidFill>
                  <a:srgbClr val="33A6C6"/>
                </a:solidFill>
                <a:ea typeface="ＭＳ Ｐゴシック" charset="-128"/>
              </a:rPr>
              <a:t>major source of body’s energy</a:t>
            </a:r>
          </a:p>
          <a:p>
            <a:pPr>
              <a:buSzPct val="74000"/>
              <a:buFont typeface="Wingdings" charset="2"/>
              <a:buChar char="Ø"/>
            </a:pPr>
            <a:r>
              <a:rPr lang="en-US" altLang="en-US" sz="1800" dirty="0" smtClean="0">
                <a:ea typeface="ＭＳ Ｐゴシック" charset="-128"/>
              </a:rPr>
              <a:t>The </a:t>
            </a:r>
            <a:r>
              <a:rPr lang="en-US" altLang="en-US" sz="1800" b="1" dirty="0" smtClean="0">
                <a:solidFill>
                  <a:srgbClr val="FF0000"/>
                </a:solidFill>
                <a:ea typeface="ＭＳ Ｐゴシック" charset="-128"/>
              </a:rPr>
              <a:t>liver</a:t>
            </a:r>
            <a:r>
              <a:rPr lang="en-US" altLang="en-US" sz="1800" dirty="0" smtClean="0">
                <a:solidFill>
                  <a:srgbClr val="FF0000"/>
                </a:solidFill>
                <a:ea typeface="ＭＳ Ｐゴシック" charset="-128"/>
              </a:rPr>
              <a:t> </a:t>
            </a:r>
            <a:r>
              <a:rPr lang="en-US" altLang="en-US" sz="1800" dirty="0" smtClean="0">
                <a:ea typeface="ＭＳ Ｐゴシック" charset="-128"/>
              </a:rPr>
              <a:t>plays a key role in </a:t>
            </a:r>
            <a:r>
              <a:rPr lang="en-US" altLang="en-US" sz="1800" u="sng" dirty="0" smtClean="0">
                <a:ea typeface="ＭＳ Ｐゴシック" charset="-128"/>
              </a:rPr>
              <a:t>maintaining blood glucose level</a:t>
            </a:r>
          </a:p>
          <a:p>
            <a:pPr>
              <a:buSzPct val="74000"/>
              <a:buFont typeface="Wingdings" charset="2"/>
              <a:buChar char="Ø"/>
            </a:pPr>
            <a:r>
              <a:rPr lang="en-US" altLang="en-US" sz="1800" dirty="0" smtClean="0">
                <a:ea typeface="ＭＳ Ｐゴシック" charset="-128"/>
              </a:rPr>
              <a:t>It is </a:t>
            </a:r>
            <a:r>
              <a:rPr lang="en-US" altLang="en-US" sz="1800" b="1" dirty="0" smtClean="0">
                <a:ea typeface="ＭＳ Ｐゴシック" charset="-128"/>
              </a:rPr>
              <a:t>tightly controlled </a:t>
            </a:r>
            <a:r>
              <a:rPr lang="en-US" altLang="en-US" sz="1800" dirty="0" smtClean="0">
                <a:ea typeface="ＭＳ Ｐゴシック" charset="-128"/>
              </a:rPr>
              <a:t>as the </a:t>
            </a:r>
            <a:r>
              <a:rPr lang="en-US" altLang="en-US" sz="1800" b="1" dirty="0" smtClean="0">
                <a:ea typeface="ＭＳ Ｐゴシック" charset="-128"/>
              </a:rPr>
              <a:t>brain</a:t>
            </a:r>
            <a:r>
              <a:rPr lang="en-US" altLang="en-US" sz="1800" dirty="0" smtClean="0">
                <a:ea typeface="ＭＳ Ｐゴシック" charset="-128"/>
              </a:rPr>
              <a:t> constantly needs </a:t>
            </a:r>
            <a:r>
              <a:rPr lang="en-US" altLang="en-US" sz="1800" b="1" dirty="0" smtClean="0">
                <a:ea typeface="ＭＳ Ｐゴシック" charset="-128"/>
              </a:rPr>
              <a:t>glucose </a:t>
            </a:r>
          </a:p>
          <a:p>
            <a:pPr>
              <a:buSzPct val="74000"/>
              <a:buFont typeface="Wingdings" charset="2"/>
              <a:buChar char="Ø"/>
            </a:pPr>
            <a:r>
              <a:rPr lang="en-US" altLang="en-US" sz="1800" b="1" dirty="0" smtClean="0">
                <a:ea typeface="ＭＳ Ｐゴシック" charset="-128"/>
              </a:rPr>
              <a:t>Severe hypoglycemia </a:t>
            </a:r>
            <a:r>
              <a:rPr lang="en-US" altLang="en-US" sz="1800" dirty="0" smtClean="0">
                <a:ea typeface="ＭＳ Ｐゴシック" charset="-128"/>
              </a:rPr>
              <a:t>can cause </a:t>
            </a:r>
            <a:r>
              <a:rPr lang="en-US" altLang="en-US" sz="1800" b="1" dirty="0" smtClean="0">
                <a:ea typeface="ＭＳ Ｐゴシック" charset="-128"/>
              </a:rPr>
              <a:t>coma and death</a:t>
            </a:r>
          </a:p>
          <a:p>
            <a:pPr>
              <a:buSzPct val="74000"/>
              <a:buFont typeface="Wingdings" charset="2"/>
              <a:buChar char="Ø"/>
            </a:pPr>
            <a:r>
              <a:rPr lang="en-US" altLang="en-US" sz="1800" b="1" dirty="0" smtClean="0">
                <a:ea typeface="ＭＳ Ｐゴシック" charset="-128"/>
              </a:rPr>
              <a:t>Chronic hyperglycemia </a:t>
            </a:r>
            <a:r>
              <a:rPr lang="en-US" altLang="en-US" sz="1800" dirty="0" smtClean="0">
                <a:ea typeface="ＭＳ Ｐゴシック" charset="-128"/>
              </a:rPr>
              <a:t>results in </a:t>
            </a:r>
            <a:r>
              <a:rPr lang="en-US" altLang="en-US" sz="1800" b="1" dirty="0" smtClean="0">
                <a:ea typeface="ＭＳ Ｐゴシック" charset="-128"/>
              </a:rPr>
              <a:t>glycation of proteins</a:t>
            </a:r>
            <a:r>
              <a:rPr lang="en-US" altLang="en-US" sz="1800" dirty="0" smtClean="0">
                <a:ea typeface="ＭＳ Ｐゴシック" charset="-128"/>
              </a:rPr>
              <a:t>, </a:t>
            </a:r>
            <a:r>
              <a:rPr lang="en-US" altLang="en-US" sz="1800" b="1" dirty="0" smtClean="0">
                <a:solidFill>
                  <a:srgbClr val="FF0000"/>
                </a:solidFill>
                <a:ea typeface="ＭＳ Ｐゴシック" charset="-128"/>
              </a:rPr>
              <a:t>endothelial dysfunction </a:t>
            </a:r>
            <a:r>
              <a:rPr lang="en-US" altLang="en-US" sz="1800" dirty="0" smtClean="0">
                <a:ea typeface="ＭＳ Ｐゴシック" charset="-128"/>
              </a:rPr>
              <a:t>and </a:t>
            </a:r>
            <a:r>
              <a:rPr lang="en-US" altLang="en-US" sz="1800" b="1" dirty="0" smtClean="0">
                <a:ea typeface="ＭＳ Ｐゴシック" charset="-128"/>
              </a:rPr>
              <a:t>diabetes mellitus</a:t>
            </a:r>
            <a:endParaRPr lang="en-US" altLang="en-US" sz="1800" b="1" dirty="0">
              <a:ea typeface="ＭＳ Ｐゴシック" charset="-128"/>
            </a:endParaRPr>
          </a:p>
        </p:txBody>
      </p:sp>
      <p:sp>
        <p:nvSpPr>
          <p:cNvPr id="4" name="Rectangle 3"/>
          <p:cNvSpPr txBox="1">
            <a:spLocks/>
          </p:cNvSpPr>
          <p:nvPr/>
        </p:nvSpPr>
        <p:spPr>
          <a:xfrm>
            <a:off x="8065625" y="864062"/>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b="1" smtClean="0">
                <a:solidFill>
                  <a:srgbClr val="30AAB1"/>
                </a:solidFill>
                <a:latin typeface="+mn-lt"/>
                <a:ea typeface="ＭＳ Ｐゴシック" charset="-128"/>
              </a:rPr>
              <a:t>Sources of glucose</a:t>
            </a:r>
            <a:endParaRPr lang="en-US" altLang="en-US" sz="2400" b="1">
              <a:solidFill>
                <a:srgbClr val="30AAB1"/>
              </a:solidFill>
              <a:latin typeface="+mn-lt"/>
              <a:ea typeface="ＭＳ Ｐゴシック" charset="-128"/>
            </a:endParaRPr>
          </a:p>
        </p:txBody>
      </p:sp>
      <p:graphicFrame>
        <p:nvGraphicFramePr>
          <p:cNvPr id="6" name="Table 5"/>
          <p:cNvGraphicFramePr>
            <a:graphicFrameLocks noGrp="1"/>
          </p:cNvGraphicFramePr>
          <p:nvPr>
            <p:extLst>
              <p:ext uri="{D42A27DB-BD31-4B8C-83A1-F6EECF244321}">
                <p14:modId xmlns:p14="http://schemas.microsoft.com/office/powerpoint/2010/main" val="1573229035"/>
              </p:ext>
            </p:extLst>
          </p:nvPr>
        </p:nvGraphicFramePr>
        <p:xfrm>
          <a:off x="7391397" y="1429814"/>
          <a:ext cx="4585110" cy="3591781"/>
        </p:xfrm>
        <a:graphic>
          <a:graphicData uri="http://schemas.openxmlformats.org/drawingml/2006/table">
            <a:tbl>
              <a:tblPr firstRow="1" bandRow="1">
                <a:tableStyleId>{5C22544A-7EE6-4342-B048-85BDC9FD1C3A}</a:tableStyleId>
              </a:tblPr>
              <a:tblGrid>
                <a:gridCol w="2292555"/>
                <a:gridCol w="2292555"/>
              </a:tblGrid>
              <a:tr h="696181">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altLang="en-US" sz="1800" dirty="0" smtClean="0">
                          <a:solidFill>
                            <a:schemeClr val="bg1"/>
                          </a:solidFill>
                          <a:ea typeface="ＭＳ Ｐゴシック" charset="-128"/>
                        </a:rPr>
                        <a:t>Dietary sources: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A2CD8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en-US" sz="1800" dirty="0" smtClean="0">
                          <a:solidFill>
                            <a:schemeClr val="bg1"/>
                          </a:solidFill>
                          <a:ea typeface="ＭＳ Ｐゴシック" charset="-128"/>
                        </a:rPr>
                        <a:t>Metabolic sources (via </a:t>
                      </a:r>
                      <a:r>
                        <a:rPr lang="en-US" altLang="en-US" sz="1800" dirty="0" smtClean="0">
                          <a:solidFill>
                            <a:srgbClr val="FF0000"/>
                          </a:solidFill>
                          <a:ea typeface="ＭＳ Ｐゴシック" charset="-128"/>
                        </a:rPr>
                        <a:t>gluconeogenesis</a:t>
                      </a:r>
                      <a:r>
                        <a:rPr lang="en-US" altLang="en-US" sz="1800" dirty="0" smtClean="0">
                          <a:solidFill>
                            <a:schemeClr val="bg1"/>
                          </a:solidFill>
                          <a:ea typeface="ＭＳ Ｐゴシック" charset="-128"/>
                        </a:rPr>
                        <a: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A2CD81"/>
                    </a:solidFill>
                  </a:tcPr>
                </a:tc>
              </a:tr>
              <a:tr h="2593489">
                <a:tc>
                  <a:txBody>
                    <a:bodyPr/>
                    <a:lstStyle/>
                    <a:p>
                      <a:pPr marL="285750" lvl="0" indent="-285750" algn="l" rtl="0">
                        <a:buFont typeface="Arial" charset="0"/>
                        <a:buChar char="•"/>
                      </a:pPr>
                      <a:r>
                        <a:rPr lang="en-US" altLang="en-US" sz="1800" b="0" u="none" dirty="0" smtClean="0">
                          <a:solidFill>
                            <a:schemeClr val="tx1"/>
                          </a:solidFill>
                          <a:ea typeface="ＭＳ Ｐゴシック" charset="-128"/>
                        </a:rPr>
                        <a:t>Dietary CHOs are digested to monosaccharides</a:t>
                      </a:r>
                    </a:p>
                    <a:p>
                      <a:pPr marL="285750" lvl="0" indent="-285750" algn="l" rtl="0">
                        <a:buFont typeface="Arial" charset="0"/>
                        <a:buChar char="•"/>
                      </a:pPr>
                      <a:r>
                        <a:rPr lang="en-US" altLang="en-US" sz="1800" b="0" u="none" dirty="0" smtClean="0">
                          <a:solidFill>
                            <a:schemeClr val="tx1"/>
                          </a:solidFill>
                          <a:ea typeface="ＭＳ Ｐゴシック" charset="-128"/>
                        </a:rPr>
                        <a:t>Starch provides glucose </a:t>
                      </a:r>
                      <a:r>
                        <a:rPr lang="en-US" altLang="en-US" sz="1800" b="0" u="none" dirty="0" smtClean="0">
                          <a:solidFill>
                            <a:srgbClr val="FF0000"/>
                          </a:solidFill>
                          <a:ea typeface="ＭＳ Ｐゴシック" charset="-128"/>
                        </a:rPr>
                        <a:t>directly</a:t>
                      </a:r>
                    </a:p>
                    <a:p>
                      <a:pPr marL="285750" lvl="0" indent="-285750" algn="l" rtl="0">
                        <a:buFont typeface="Arial" charset="0"/>
                        <a:buChar char="•"/>
                      </a:pPr>
                      <a:r>
                        <a:rPr lang="en-US" altLang="en-US" sz="1800" b="0" u="none" dirty="0" smtClean="0">
                          <a:solidFill>
                            <a:srgbClr val="FF0000"/>
                          </a:solidFill>
                          <a:ea typeface="ＭＳ Ｐゴシック" charset="-128"/>
                        </a:rPr>
                        <a:t>Fructose</a:t>
                      </a:r>
                      <a:r>
                        <a:rPr lang="en-US" altLang="en-US" sz="1800" b="0" u="none" dirty="0" smtClean="0">
                          <a:solidFill>
                            <a:schemeClr val="tx1"/>
                          </a:solidFill>
                          <a:ea typeface="ＭＳ Ｐゴシック" charset="-128"/>
                        </a:rPr>
                        <a:t> and </a:t>
                      </a:r>
                      <a:r>
                        <a:rPr lang="en-US" altLang="en-US" sz="1800" b="0" u="none" dirty="0" smtClean="0">
                          <a:solidFill>
                            <a:srgbClr val="FF0000"/>
                          </a:solidFill>
                          <a:ea typeface="ＭＳ Ｐゴシック" charset="-128"/>
                        </a:rPr>
                        <a:t>galactose</a:t>
                      </a:r>
                      <a:r>
                        <a:rPr lang="en-US" altLang="en-US" sz="1800" b="0" u="none" dirty="0" smtClean="0">
                          <a:solidFill>
                            <a:schemeClr val="tx1"/>
                          </a:solidFill>
                          <a:ea typeface="ＭＳ Ｐゴシック" charset="-128"/>
                        </a:rPr>
                        <a:t> are converted to glucose in the liver</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ctr" defTabSz="914400" rtl="1" eaLnBrk="1" fontAlgn="auto" latinLnBrk="0" hangingPunct="1">
                        <a:lnSpc>
                          <a:spcPct val="100000"/>
                        </a:lnSpc>
                        <a:spcBef>
                          <a:spcPts val="0"/>
                        </a:spcBef>
                        <a:spcAft>
                          <a:spcPts val="0"/>
                        </a:spcAft>
                        <a:buClrTx/>
                        <a:buSzTx/>
                        <a:buFontTx/>
                        <a:buNone/>
                        <a:tabLst/>
                        <a:defRPr/>
                      </a:pPr>
                      <a:endParaRPr lang="ar-SA" altLang="en-US" sz="1800" b="1" dirty="0" smtClean="0">
                        <a:solidFill>
                          <a:srgbClr val="33A6C6"/>
                        </a:solidFill>
                        <a:ea typeface="ＭＳ Ｐゴシック" charset="-128"/>
                      </a:endParaRPr>
                    </a:p>
                    <a:p>
                      <a:pPr marL="0" marR="0" lvl="1" indent="0" algn="ctr" defTabSz="914400" rtl="1" eaLnBrk="1" fontAlgn="auto" latinLnBrk="0" hangingPunct="1">
                        <a:lnSpc>
                          <a:spcPct val="100000"/>
                        </a:lnSpc>
                        <a:spcBef>
                          <a:spcPts val="0"/>
                        </a:spcBef>
                        <a:spcAft>
                          <a:spcPts val="0"/>
                        </a:spcAft>
                        <a:buClrTx/>
                        <a:buSzTx/>
                        <a:buFontTx/>
                        <a:buNone/>
                        <a:tabLst/>
                        <a:defRPr/>
                      </a:pPr>
                      <a:r>
                        <a:rPr lang="en-US" altLang="en-US" sz="1800" b="1" dirty="0" smtClean="0">
                          <a:solidFill>
                            <a:srgbClr val="33A6C6"/>
                          </a:solidFill>
                          <a:ea typeface="ＭＳ Ｐゴシック" charset="-128"/>
                        </a:rPr>
                        <a:t>Glycerol, lactate, pyruvate, </a:t>
                      </a:r>
                      <a:r>
                        <a:rPr lang="en-US" altLang="en-US" sz="1800" b="1" dirty="0" err="1" smtClean="0">
                          <a:solidFill>
                            <a:srgbClr val="33A6C6"/>
                          </a:solidFill>
                          <a:ea typeface="ＭＳ Ｐゴシック" charset="-128"/>
                        </a:rPr>
                        <a:t>glucogenic</a:t>
                      </a:r>
                      <a:r>
                        <a:rPr lang="en-US" altLang="en-US" sz="1800" b="1" dirty="0" smtClean="0">
                          <a:solidFill>
                            <a:srgbClr val="33A6C6"/>
                          </a:solidFill>
                          <a:ea typeface="ＭＳ Ｐゴシック" charset="-128"/>
                        </a:rPr>
                        <a:t> amino acids</a:t>
                      </a:r>
                    </a:p>
                    <a:p>
                      <a:pPr marL="0" algn="ctr" defTabSz="914400" rtl="0" eaLnBrk="1" latinLnBrk="0" hangingPunct="1"/>
                      <a:r>
                        <a:rPr lang="en-US" altLang="en-US" sz="1600" kern="1200" dirty="0" smtClean="0">
                          <a:solidFill>
                            <a:srgbClr val="008F00"/>
                          </a:solidFill>
                          <a:latin typeface="+mn-lt"/>
                          <a:ea typeface="+mn-ea"/>
                          <a:cs typeface="+mn-cs"/>
                        </a:rPr>
                        <a:t>why not </a:t>
                      </a:r>
                      <a:r>
                        <a:rPr lang="en-US" altLang="en-US" sz="1600" kern="1200" dirty="0" err="1" smtClean="0">
                          <a:solidFill>
                            <a:srgbClr val="008F00"/>
                          </a:solidFill>
                          <a:latin typeface="+mn-lt"/>
                          <a:ea typeface="+mn-ea"/>
                          <a:cs typeface="+mn-cs"/>
                        </a:rPr>
                        <a:t>glycogenolysis</a:t>
                      </a:r>
                      <a:r>
                        <a:rPr lang="en-US" altLang="en-US" sz="1600" kern="1200" dirty="0" smtClean="0">
                          <a:solidFill>
                            <a:srgbClr val="008F00"/>
                          </a:solidFill>
                          <a:latin typeface="+mn-lt"/>
                          <a:ea typeface="+mn-ea"/>
                          <a:cs typeface="+mn-cs"/>
                        </a:rPr>
                        <a:t>? Because glycogen is a polymer of glucose only, you’re not making new glucose you’re only bringing your own storage of glucose</a:t>
                      </a:r>
                      <a:endParaRPr lang="en-US" sz="1600" kern="1200" dirty="0">
                        <a:solidFill>
                          <a:srgbClr val="008F00"/>
                        </a:solidFill>
                        <a:latin typeface="+mn-lt"/>
                        <a:ea typeface="+mn-ea"/>
                        <a:cs typeface="+mn-cs"/>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26580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a:xfrm>
            <a:off x="179408" y="150471"/>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rgbClr val="4B8180"/>
                </a:solidFill>
                <a:latin typeface="Century Gothic" charset="0"/>
                <a:ea typeface="Century Gothic" charset="0"/>
                <a:cs typeface="Century Gothic" charset="0"/>
              </a:rPr>
              <a:t>Glucose homeostasis</a:t>
            </a: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t="2702" r="3075" b="43930"/>
          <a:stretch>
            <a:fillRect/>
          </a:stretch>
        </p:blipFill>
        <p:spPr bwMode="auto">
          <a:xfrm>
            <a:off x="502024" y="1361706"/>
            <a:ext cx="4038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مستطيل 5"/>
          <p:cNvSpPr/>
          <p:nvPr/>
        </p:nvSpPr>
        <p:spPr>
          <a:xfrm>
            <a:off x="5071553" y="1361706"/>
            <a:ext cx="5801345" cy="3293209"/>
          </a:xfrm>
          <a:prstGeom prst="rect">
            <a:avLst/>
          </a:prstGeom>
          <a:solidFill>
            <a:schemeClr val="bg1">
              <a:lumMod val="95000"/>
            </a:schemeClr>
          </a:solidFill>
          <a:ln w="19050">
            <a:solidFill>
              <a:schemeClr val="accent1">
                <a:lumMod val="50000"/>
              </a:schemeClr>
            </a:solidFill>
            <a:prstDash val="dash"/>
          </a:ln>
        </p:spPr>
        <p:txBody>
          <a:bodyPr wrap="square">
            <a:spAutoFit/>
          </a:bodyPr>
          <a:lstStyle/>
          <a:p>
            <a:pPr algn="ctr"/>
            <a:r>
              <a:rPr lang="en-US" sz="1600" dirty="0">
                <a:solidFill>
                  <a:srgbClr val="008F00"/>
                </a:solidFill>
              </a:rPr>
              <a:t>1: glucose, fructose and galactose are absorbed to the blood stream</a:t>
            </a:r>
          </a:p>
          <a:p>
            <a:pPr algn="ctr"/>
            <a:r>
              <a:rPr lang="en-US" sz="1600" dirty="0">
                <a:solidFill>
                  <a:srgbClr val="008F00"/>
                </a:solidFill>
              </a:rPr>
              <a:t>2: Some of it goes to the peripheral tissue to be used as energy, and the remaining goes to the liver to convert fructose and galactose into glucose</a:t>
            </a:r>
          </a:p>
          <a:p>
            <a:pPr algn="ctr"/>
            <a:r>
              <a:rPr lang="en-US" sz="1600" dirty="0">
                <a:solidFill>
                  <a:srgbClr val="008F00"/>
                </a:solidFill>
              </a:rPr>
              <a:t>3: Some of the glucose is used to make glycogen but as we said before it has a limit for glycogen formation, so excess amounts of glucose will be converted into fatty acids and triglycerides then sent to adipose tissue for storage, then when the adipose tissue breaks down fat it produces glycerol which goes back to the liver and forms glucose again (gluconeogenesis</a:t>
            </a:r>
            <a:r>
              <a:rPr lang="en-US" sz="1600" dirty="0" smtClean="0">
                <a:solidFill>
                  <a:srgbClr val="008F00"/>
                </a:solidFill>
              </a:rPr>
              <a:t>)</a:t>
            </a:r>
          </a:p>
          <a:p>
            <a:pPr algn="ctr"/>
            <a:r>
              <a:rPr lang="en-US" sz="1600" dirty="0">
                <a:solidFill>
                  <a:srgbClr val="008F00"/>
                </a:solidFill>
              </a:rPr>
              <a:t>4: When blood glucose levels go down &gt; glycogen is broken down (</a:t>
            </a:r>
            <a:r>
              <a:rPr lang="en-US" sz="1600" dirty="0" err="1">
                <a:solidFill>
                  <a:srgbClr val="008F00"/>
                </a:solidFill>
              </a:rPr>
              <a:t>glycogenolysis</a:t>
            </a:r>
            <a:r>
              <a:rPr lang="en-US" sz="1600" dirty="0">
                <a:solidFill>
                  <a:srgbClr val="008F00"/>
                </a:solidFill>
              </a:rPr>
              <a:t>) and we start forming glucose from amino acids and lactate from </a:t>
            </a:r>
            <a:r>
              <a:rPr lang="en-US" sz="1600" dirty="0" smtClean="0">
                <a:solidFill>
                  <a:srgbClr val="008F00"/>
                </a:solidFill>
              </a:rPr>
              <a:t>muscles</a:t>
            </a:r>
            <a:endParaRPr lang="en-US" sz="1600" dirty="0">
              <a:solidFill>
                <a:srgbClr val="008F00"/>
              </a:solidFill>
            </a:endParaRPr>
          </a:p>
        </p:txBody>
      </p:sp>
      <p:sp>
        <p:nvSpPr>
          <p:cNvPr id="7" name="مستطيل 5"/>
          <p:cNvSpPr/>
          <p:nvPr/>
        </p:nvSpPr>
        <p:spPr>
          <a:xfrm>
            <a:off x="5071553" y="4902593"/>
            <a:ext cx="5801345" cy="1354217"/>
          </a:xfrm>
          <a:prstGeom prst="rect">
            <a:avLst/>
          </a:prstGeom>
          <a:solidFill>
            <a:schemeClr val="bg1">
              <a:lumMod val="95000"/>
            </a:schemeClr>
          </a:solidFill>
          <a:ln w="19050">
            <a:solidFill>
              <a:schemeClr val="accent1">
                <a:lumMod val="50000"/>
              </a:schemeClr>
            </a:solidFill>
            <a:prstDash val="dash"/>
          </a:ln>
        </p:spPr>
        <p:txBody>
          <a:bodyPr wrap="square">
            <a:spAutoFit/>
          </a:bodyPr>
          <a:lstStyle/>
          <a:p>
            <a:pPr algn="ctr"/>
            <a:r>
              <a:rPr lang="en-US" sz="1600" dirty="0">
                <a:solidFill>
                  <a:srgbClr val="008F00"/>
                </a:solidFill>
              </a:rPr>
              <a:t>All the carbohydrate that comes from food (glucose-fructose-galactose) are stored in the liver as glycogen(glycogen stores).</a:t>
            </a:r>
          </a:p>
          <a:p>
            <a:pPr algn="ctr"/>
            <a:r>
              <a:rPr lang="en-US" sz="1600" dirty="0">
                <a:solidFill>
                  <a:srgbClr val="008F00"/>
                </a:solidFill>
              </a:rPr>
              <a:t>-When the body needs glucose it converts glycogen stores back to glucose via </a:t>
            </a:r>
            <a:r>
              <a:rPr lang="en-US" sz="1600" dirty="0" err="1" smtClean="0">
                <a:solidFill>
                  <a:srgbClr val="008F00"/>
                </a:solidFill>
              </a:rPr>
              <a:t>Glycogenolysis</a:t>
            </a:r>
            <a:r>
              <a:rPr lang="en-US" sz="1600" dirty="0" smtClean="0">
                <a:solidFill>
                  <a:srgbClr val="008F00"/>
                </a:solidFill>
              </a:rPr>
              <a:t> </a:t>
            </a:r>
            <a:r>
              <a:rPr lang="en-US" sz="1600" dirty="0">
                <a:solidFill>
                  <a:srgbClr val="008F00"/>
                </a:solidFill>
              </a:rPr>
              <a:t>+ also via </a:t>
            </a:r>
            <a:r>
              <a:rPr lang="en-US" sz="1600" dirty="0" smtClean="0">
                <a:solidFill>
                  <a:srgbClr val="008F00"/>
                </a:solidFill>
              </a:rPr>
              <a:t>gluconeogenesis </a:t>
            </a:r>
            <a:endParaRPr lang="en-US" sz="1600" dirty="0">
              <a:solidFill>
                <a:srgbClr val="008F00"/>
              </a:solidFill>
            </a:endParaRPr>
          </a:p>
          <a:p>
            <a:pPr algn="ctr"/>
            <a:r>
              <a:rPr lang="en-US" sz="1600" dirty="0">
                <a:solidFill>
                  <a:srgbClr val="008F00"/>
                </a:solidFill>
              </a:rPr>
              <a:t>*Cori cycle is the one that convert lactate into glucose </a:t>
            </a:r>
          </a:p>
        </p:txBody>
      </p:sp>
    </p:spTree>
    <p:extLst>
      <p:ext uri="{BB962C8B-B14F-4D97-AF65-F5344CB8AC3E}">
        <p14:creationId xmlns:p14="http://schemas.microsoft.com/office/powerpoint/2010/main" val="665317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835797" y="825400"/>
            <a:ext cx="3703899" cy="604777"/>
          </a:xfrm>
          <a:prstGeom prst="roundRect">
            <a:avLst/>
          </a:prstGeom>
          <a:solidFill>
            <a:srgbClr val="33A6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3"/>
          <p:cNvSpPr txBox="1">
            <a:spLocks/>
          </p:cNvSpPr>
          <p:nvPr/>
        </p:nvSpPr>
        <p:spPr>
          <a:xfrm>
            <a:off x="174584" y="138899"/>
            <a:ext cx="9629172" cy="54400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smtClean="0">
                <a:solidFill>
                  <a:srgbClr val="4B8180"/>
                </a:solidFill>
                <a:latin typeface="Century Gothic" charset="0"/>
                <a:ea typeface="Century Gothic" charset="0"/>
                <a:cs typeface="Century Gothic" charset="0"/>
              </a:rPr>
              <a:t>Phases of glucose homeostasis</a:t>
            </a:r>
            <a:endParaRPr lang="en-US" altLang="en-US" sz="3200" dirty="0">
              <a:solidFill>
                <a:srgbClr val="4B8180"/>
              </a:solidFill>
              <a:latin typeface="Century Gothic" charset="0"/>
              <a:ea typeface="Century Gothic" charset="0"/>
              <a:cs typeface="Century Gothic" charset="0"/>
            </a:endParaRPr>
          </a:p>
        </p:txBody>
      </p:sp>
      <p:sp>
        <p:nvSpPr>
          <p:cNvPr id="4" name="Rectangle 3"/>
          <p:cNvSpPr txBox="1">
            <a:spLocks/>
          </p:cNvSpPr>
          <p:nvPr/>
        </p:nvSpPr>
        <p:spPr>
          <a:xfrm>
            <a:off x="3143489" y="961401"/>
            <a:ext cx="3512435" cy="4340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smtClean="0">
                <a:solidFill>
                  <a:schemeClr val="bg1"/>
                </a:solidFill>
                <a:latin typeface="+mn-lt"/>
                <a:ea typeface="ＭＳ Ｐゴシック" charset="-128"/>
              </a:rPr>
              <a:t>Phase I (Well-fed state)</a:t>
            </a:r>
            <a:endParaRPr lang="en-US" altLang="en-US" sz="2400" dirty="0">
              <a:solidFill>
                <a:schemeClr val="bg1"/>
              </a:solidFill>
              <a:latin typeface="+mn-lt"/>
              <a:ea typeface="ＭＳ Ｐゴシック" charset="-128"/>
            </a:endParaRPr>
          </a:p>
        </p:txBody>
      </p:sp>
      <p:sp>
        <p:nvSpPr>
          <p:cNvPr id="5" name="Rectangle 4"/>
          <p:cNvSpPr txBox="1">
            <a:spLocks/>
          </p:cNvSpPr>
          <p:nvPr/>
        </p:nvSpPr>
        <p:spPr>
          <a:xfrm>
            <a:off x="197734" y="1748478"/>
            <a:ext cx="7557303" cy="385077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tLang="en-US" sz="1800" dirty="0" smtClean="0">
                <a:ea typeface="ＭＳ Ｐゴシック" charset="-128"/>
              </a:rPr>
              <a:t>Glucose is mainly supplied by </a:t>
            </a:r>
            <a:r>
              <a:rPr lang="en-US" altLang="en-US" sz="1800" b="1" dirty="0" smtClean="0">
                <a:solidFill>
                  <a:srgbClr val="FF0000"/>
                </a:solidFill>
                <a:ea typeface="ＭＳ Ｐゴシック" charset="-128"/>
              </a:rPr>
              <a:t>dietary CHOs </a:t>
            </a:r>
            <a:r>
              <a:rPr lang="en-US" altLang="en-US" sz="1800" dirty="0" smtClean="0">
                <a:solidFill>
                  <a:schemeClr val="bg1">
                    <a:lumMod val="50000"/>
                  </a:schemeClr>
                </a:solidFill>
                <a:ea typeface="ＭＳ Ｐゴシック" charset="-128"/>
              </a:rPr>
              <a:t>(Exogenous)</a:t>
            </a:r>
          </a:p>
          <a:p>
            <a:r>
              <a:rPr lang="en-US" altLang="en-US" sz="1800" b="1" dirty="0" smtClean="0">
                <a:solidFill>
                  <a:srgbClr val="FF0000"/>
                </a:solidFill>
                <a:ea typeface="ＭＳ Ｐゴシック" charset="-128"/>
              </a:rPr>
              <a:t>All</a:t>
            </a:r>
            <a:r>
              <a:rPr lang="en-US" altLang="en-US" sz="1800" dirty="0" smtClean="0">
                <a:solidFill>
                  <a:srgbClr val="1B416F"/>
                </a:solidFill>
                <a:ea typeface="ＭＳ Ｐゴシック" charset="-128"/>
              </a:rPr>
              <a:t> </a:t>
            </a:r>
            <a:r>
              <a:rPr lang="en-US" altLang="en-US" sz="1800" dirty="0" smtClean="0">
                <a:ea typeface="ＭＳ Ｐゴシック" charset="-128"/>
              </a:rPr>
              <a:t>body tissues use dietary glucose for energy in this phase</a:t>
            </a:r>
          </a:p>
          <a:p>
            <a:r>
              <a:rPr lang="en-US" altLang="en-US" sz="1800" b="1" u="sng" dirty="0">
                <a:ea typeface="ＭＳ Ｐゴシック" charset="-128"/>
              </a:rPr>
              <a:t>Liver</a:t>
            </a:r>
            <a:r>
              <a:rPr lang="en-US" altLang="en-US" sz="1800" b="1" dirty="0">
                <a:ea typeface="ＭＳ Ｐゴシック" charset="-128"/>
              </a:rPr>
              <a:t> removes about </a:t>
            </a:r>
            <a:r>
              <a:rPr lang="en-US" altLang="en-US" sz="1800" b="1" u="sng" dirty="0">
                <a:ea typeface="ＭＳ Ｐゴシック" charset="-128"/>
              </a:rPr>
              <a:t>70%</a:t>
            </a:r>
            <a:r>
              <a:rPr lang="en-US" altLang="en-US" sz="1800" b="1" dirty="0">
                <a:ea typeface="ＭＳ Ｐゴシック" charset="-128"/>
              </a:rPr>
              <a:t> of glucose load after a CHO </a:t>
            </a:r>
            <a:r>
              <a:rPr lang="en-US" altLang="en-US" sz="1800" b="1" dirty="0" smtClean="0">
                <a:ea typeface="ＭＳ Ｐゴシック" charset="-128"/>
              </a:rPr>
              <a:t>meal</a:t>
            </a:r>
          </a:p>
          <a:p>
            <a:r>
              <a:rPr lang="en-US" altLang="en-US" sz="1800" dirty="0" smtClean="0">
                <a:ea typeface="ＭＳ Ｐゴシック" charset="-128"/>
              </a:rPr>
              <a:t>Some glucose is converted to </a:t>
            </a:r>
            <a:r>
              <a:rPr lang="en-US" altLang="en-US" sz="1800" b="1" dirty="0" smtClean="0">
                <a:solidFill>
                  <a:srgbClr val="33A6C6"/>
                </a:solidFill>
                <a:ea typeface="ＭＳ Ｐゴシック" charset="-128"/>
              </a:rPr>
              <a:t>glycogen</a:t>
            </a:r>
            <a:r>
              <a:rPr lang="en-US" altLang="en-US" sz="1800" dirty="0" smtClean="0">
                <a:solidFill>
                  <a:srgbClr val="33A6C6"/>
                </a:solidFill>
                <a:ea typeface="ＭＳ Ｐゴシック" charset="-128"/>
              </a:rPr>
              <a:t> </a:t>
            </a:r>
            <a:r>
              <a:rPr lang="en-US" altLang="en-US" sz="1800" dirty="0" smtClean="0">
                <a:ea typeface="ＭＳ Ｐゴシック" charset="-128"/>
              </a:rPr>
              <a:t>for storage in the </a:t>
            </a:r>
            <a:r>
              <a:rPr lang="en-US" altLang="en-US" sz="1800" b="1" dirty="0" smtClean="0">
                <a:solidFill>
                  <a:srgbClr val="33A6C6"/>
                </a:solidFill>
                <a:ea typeface="ＭＳ Ｐゴシック" charset="-128"/>
              </a:rPr>
              <a:t>liver</a:t>
            </a:r>
            <a:r>
              <a:rPr lang="en-US" altLang="en-US" sz="1800" dirty="0" smtClean="0">
                <a:ea typeface="ＭＳ Ｐゴシック" charset="-128"/>
              </a:rPr>
              <a:t> (glycogenesis)</a:t>
            </a:r>
          </a:p>
          <a:p>
            <a:r>
              <a:rPr lang="en-US" altLang="en-US" sz="1800" dirty="0">
                <a:ea typeface="ＭＳ Ｐゴシック" charset="-128"/>
              </a:rPr>
              <a:t>Excess glucose is converted to </a:t>
            </a:r>
            <a:r>
              <a:rPr lang="en-US" altLang="en-US" sz="1800" b="1" dirty="0">
                <a:solidFill>
                  <a:srgbClr val="33A6C6"/>
                </a:solidFill>
                <a:ea typeface="ＭＳ Ｐゴシック" charset="-128"/>
              </a:rPr>
              <a:t>fatty acids</a:t>
            </a:r>
            <a:r>
              <a:rPr lang="en-US" altLang="en-US" sz="1800" dirty="0">
                <a:ea typeface="ＭＳ Ｐゴシック" charset="-128"/>
              </a:rPr>
              <a:t> and </a:t>
            </a:r>
            <a:r>
              <a:rPr lang="en-US" altLang="en-US" sz="1800" b="1" dirty="0">
                <a:solidFill>
                  <a:srgbClr val="33A6C6"/>
                </a:solidFill>
                <a:ea typeface="ＭＳ Ｐゴシック" charset="-128"/>
              </a:rPr>
              <a:t>triglycerides </a:t>
            </a:r>
            <a:r>
              <a:rPr lang="en-US" altLang="en-US" sz="1800" dirty="0">
                <a:ea typeface="ＭＳ Ｐゴシック" charset="-128"/>
              </a:rPr>
              <a:t>in the </a:t>
            </a:r>
            <a:r>
              <a:rPr lang="en-US" altLang="en-US" sz="1800" b="1" dirty="0">
                <a:solidFill>
                  <a:srgbClr val="33A6C6"/>
                </a:solidFill>
                <a:ea typeface="ＭＳ Ｐゴシック" charset="-128"/>
              </a:rPr>
              <a:t>liver</a:t>
            </a:r>
          </a:p>
          <a:p>
            <a:pPr lvl="1">
              <a:buSzPct val="79000"/>
              <a:buFont typeface="Wingdings" charset="2"/>
              <a:buChar char="Ø"/>
            </a:pPr>
            <a:r>
              <a:rPr lang="en-US" altLang="en-US" sz="1800" dirty="0">
                <a:ea typeface="ＭＳ Ｐゴシック" charset="-128"/>
              </a:rPr>
              <a:t>These are transported via </a:t>
            </a:r>
            <a:r>
              <a:rPr lang="en-US" altLang="en-US" sz="1800" b="1" dirty="0">
                <a:solidFill>
                  <a:srgbClr val="FF0000"/>
                </a:solidFill>
                <a:ea typeface="ＭＳ Ｐゴシック" charset="-128"/>
              </a:rPr>
              <a:t>VLDL</a:t>
            </a:r>
            <a:r>
              <a:rPr lang="en-US" altLang="en-US" sz="1800" dirty="0">
                <a:solidFill>
                  <a:srgbClr val="FF0000"/>
                </a:solidFill>
                <a:ea typeface="ＭＳ Ｐゴシック" charset="-128"/>
              </a:rPr>
              <a:t> </a:t>
            </a:r>
            <a:r>
              <a:rPr lang="en-US" altLang="en-US" sz="1800" dirty="0">
                <a:ea typeface="ＭＳ Ｐゴシック" charset="-128"/>
              </a:rPr>
              <a:t>(very low density lipoproteins) to </a:t>
            </a:r>
            <a:r>
              <a:rPr lang="en-US" altLang="en-US" sz="1800" b="1" u="sng" dirty="0">
                <a:solidFill>
                  <a:srgbClr val="33A6C6"/>
                </a:solidFill>
                <a:ea typeface="ＭＳ Ｐゴシック" charset="-128"/>
              </a:rPr>
              <a:t>adipose tissue </a:t>
            </a:r>
            <a:r>
              <a:rPr lang="en-US" altLang="en-US" sz="1800" dirty="0">
                <a:ea typeface="ＭＳ Ｐゴシック" charset="-128"/>
              </a:rPr>
              <a:t>for storage</a:t>
            </a:r>
          </a:p>
          <a:p>
            <a:r>
              <a:rPr lang="en-US" altLang="en-US" sz="1800" dirty="0">
                <a:ea typeface="ＭＳ Ｐゴシック" charset="-128"/>
              </a:rPr>
              <a:t> Gluconeogenesis is </a:t>
            </a:r>
            <a:r>
              <a:rPr lang="en-US" altLang="en-US" sz="1800" b="1" dirty="0">
                <a:solidFill>
                  <a:srgbClr val="FF0000"/>
                </a:solidFill>
                <a:ea typeface="ＭＳ Ｐゴシック" charset="-128"/>
              </a:rPr>
              <a:t>inhibited</a:t>
            </a:r>
            <a:r>
              <a:rPr lang="en-US" altLang="en-US" sz="1800" dirty="0">
                <a:solidFill>
                  <a:srgbClr val="FF0000"/>
                </a:solidFill>
                <a:ea typeface="ＭＳ Ｐゴシック" charset="-128"/>
              </a:rPr>
              <a:t> </a:t>
            </a:r>
            <a:r>
              <a:rPr lang="en-US" altLang="en-US" sz="1800" dirty="0">
                <a:ea typeface="ＭＳ Ｐゴシック" charset="-128"/>
              </a:rPr>
              <a:t>in this phase</a:t>
            </a:r>
          </a:p>
          <a:p>
            <a:pPr lvl="1">
              <a:buSzPct val="80000"/>
              <a:buFont typeface="Wingdings" charset="2"/>
              <a:buChar char="Ø"/>
            </a:pPr>
            <a:r>
              <a:rPr lang="en-US" altLang="en-US" sz="1800" b="1" dirty="0"/>
              <a:t>Cori</a:t>
            </a:r>
            <a:r>
              <a:rPr lang="en-US" altLang="en-US" sz="1800" dirty="0"/>
              <a:t> and </a:t>
            </a:r>
            <a:r>
              <a:rPr lang="en-US" altLang="en-US" sz="1800" b="1" dirty="0"/>
              <a:t>glucose-alanine</a:t>
            </a:r>
            <a:r>
              <a:rPr lang="en-US" altLang="en-US" sz="1800" dirty="0"/>
              <a:t> cycles are </a:t>
            </a:r>
            <a:r>
              <a:rPr lang="en-US" altLang="en-US" sz="1800" dirty="0" smtClean="0"/>
              <a:t>inhibited</a:t>
            </a:r>
          </a:p>
          <a:p>
            <a:pPr marL="0" lvl="1" indent="0" algn="ctr">
              <a:buSzPct val="80000"/>
              <a:buNone/>
            </a:pPr>
            <a:r>
              <a:rPr lang="en-US" altLang="en-US" sz="1600" dirty="0">
                <a:solidFill>
                  <a:srgbClr val="008F00"/>
                </a:solidFill>
              </a:rPr>
              <a:t>(both lactate and alanine are coming from the muscles)</a:t>
            </a:r>
          </a:p>
          <a:p>
            <a:endParaRPr lang="en-US" altLang="en-US" sz="1800" dirty="0">
              <a:solidFill>
                <a:srgbClr val="1B416F"/>
              </a:solidFill>
              <a:ea typeface="ＭＳ Ｐゴシック" charset="-128"/>
            </a:endParaRPr>
          </a:p>
        </p:txBody>
      </p:sp>
      <p:sp>
        <p:nvSpPr>
          <p:cNvPr id="6" name="Rectangle 4"/>
          <p:cNvSpPr txBox="1">
            <a:spLocks/>
          </p:cNvSpPr>
          <p:nvPr/>
        </p:nvSpPr>
        <p:spPr>
          <a:xfrm>
            <a:off x="290332" y="3299046"/>
            <a:ext cx="8229600" cy="452596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altLang="en-US" sz="1800" dirty="0">
              <a:solidFill>
                <a:srgbClr val="1B416F"/>
              </a:solidFill>
            </a:endParaRPr>
          </a:p>
        </p:txBody>
      </p:sp>
      <p:sp>
        <p:nvSpPr>
          <p:cNvPr id="9" name="مستطيل 5"/>
          <p:cNvSpPr/>
          <p:nvPr/>
        </p:nvSpPr>
        <p:spPr>
          <a:xfrm>
            <a:off x="8062872" y="1430177"/>
            <a:ext cx="3481768" cy="830997"/>
          </a:xfrm>
          <a:prstGeom prst="rect">
            <a:avLst/>
          </a:prstGeom>
          <a:solidFill>
            <a:schemeClr val="bg1">
              <a:lumMod val="95000"/>
            </a:schemeClr>
          </a:solidFill>
          <a:ln w="19050">
            <a:solidFill>
              <a:schemeClr val="accent1">
                <a:lumMod val="50000"/>
              </a:schemeClr>
            </a:solidFill>
            <a:prstDash val="dash"/>
          </a:ln>
        </p:spPr>
        <p:txBody>
          <a:bodyPr wrap="square">
            <a:spAutoFit/>
          </a:bodyPr>
          <a:lstStyle/>
          <a:p>
            <a:pPr algn="ctr"/>
            <a:r>
              <a:rPr lang="en-US" sz="1600" dirty="0">
                <a:solidFill>
                  <a:srgbClr val="008F00"/>
                </a:solidFill>
              </a:rPr>
              <a:t>These phases are not separate from each other! It doesn't mean that one stops then the other starts.</a:t>
            </a:r>
          </a:p>
        </p:txBody>
      </p:sp>
      <p:sp>
        <p:nvSpPr>
          <p:cNvPr id="11" name="مستطيل 5"/>
          <p:cNvSpPr/>
          <p:nvPr/>
        </p:nvSpPr>
        <p:spPr>
          <a:xfrm>
            <a:off x="8062872" y="2448583"/>
            <a:ext cx="3481768" cy="2800767"/>
          </a:xfrm>
          <a:prstGeom prst="rect">
            <a:avLst/>
          </a:prstGeom>
          <a:solidFill>
            <a:schemeClr val="bg1">
              <a:lumMod val="95000"/>
            </a:schemeClr>
          </a:solidFill>
          <a:ln w="19050">
            <a:solidFill>
              <a:schemeClr val="accent1">
                <a:lumMod val="50000"/>
              </a:schemeClr>
            </a:solidFill>
            <a:prstDash val="dash"/>
          </a:ln>
        </p:spPr>
        <p:txBody>
          <a:bodyPr wrap="square">
            <a:spAutoFit/>
          </a:bodyPr>
          <a:lstStyle/>
          <a:p>
            <a:pPr algn="ctr"/>
            <a:r>
              <a:rPr lang="en-US" sz="1600" dirty="0">
                <a:solidFill>
                  <a:srgbClr val="008F00"/>
                </a:solidFill>
              </a:rPr>
              <a:t>So when we’re fasting during Ramadhan, what are we using for energy? We are NOT breaking down fat for energy, it’s only glycogen that is broken down because it’s used up to 24 hours, unless we reduce the intake of glucose so the storage will be less but still it needs more time to finish, or if we’re exercising so we’re consuming more energy, so it’s a wrong belief that we break down fat </a:t>
            </a:r>
            <a:r>
              <a:rPr lang="en-US" sz="1600" dirty="0" smtClean="0">
                <a:solidFill>
                  <a:srgbClr val="008F00"/>
                </a:solidFill>
                <a:sym typeface="Wingdings"/>
              </a:rPr>
              <a:t></a:t>
            </a:r>
            <a:endParaRPr lang="en-US" sz="1600" dirty="0">
              <a:solidFill>
                <a:srgbClr val="008F00"/>
              </a:solidFill>
            </a:endParaRPr>
          </a:p>
        </p:txBody>
      </p:sp>
    </p:spTree>
    <p:extLst>
      <p:ext uri="{BB962C8B-B14F-4D97-AF65-F5344CB8AC3E}">
        <p14:creationId xmlns:p14="http://schemas.microsoft.com/office/powerpoint/2010/main" val="92186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500"/>
                                        <p:tgtEl>
                                          <p:spTgt spid="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500"/>
                                        <p:tgtEl>
                                          <p:spTgt spid="5">
                                            <p:txEl>
                                              <p:pRg st="6" end="6"/>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Effect transition="in" filter="fade">
                                      <p:cBhvr>
                                        <p:cTn id="38" dur="500"/>
                                        <p:tgtEl>
                                          <p:spTgt spid="5">
                                            <p:txEl>
                                              <p:pRg st="7" end="7"/>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Effect transition="in" filter="fade">
                                      <p:cBhvr>
                                        <p:cTn id="41" dur="500"/>
                                        <p:tgtEl>
                                          <p:spTgt spid="5">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nodePh="1">
                                  <p:stCondLst>
                                    <p:cond delay="0"/>
                                  </p:stCondLst>
                                  <p:endCondLst>
                                    <p:cond evt="begin" delay="0">
                                      <p:tn val="44"/>
                                    </p:cond>
                                  </p:endCondLst>
                                  <p:childTnLst>
                                    <p:set>
                                      <p:cBhvr>
                                        <p:cTn id="45" dur="1" fill="hold">
                                          <p:stCondLst>
                                            <p:cond delay="0"/>
                                          </p:stCondLst>
                                        </p:cTn>
                                        <p:tgtEl>
                                          <p:spTgt spid="6">
                                            <p:txEl>
                                              <p:pRg st="0" end="0"/>
                                            </p:txEl>
                                          </p:spTgt>
                                        </p:tgtEl>
                                        <p:attrNameLst>
                                          <p:attrName>style.visibility</p:attrName>
                                        </p:attrNameLst>
                                      </p:cBhvr>
                                      <p:to>
                                        <p:strVal val="visible"/>
                                      </p:to>
                                    </p:set>
                                    <p:animEffect transition="in" filter="fade">
                                      <p:cBhvr>
                                        <p:cTn id="4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754773" y="3155150"/>
            <a:ext cx="3657600" cy="571900"/>
          </a:xfrm>
          <a:prstGeom prst="roundRect">
            <a:avLst/>
          </a:prstGeom>
          <a:solidFill>
            <a:srgbClr val="30A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2670856" y="786997"/>
            <a:ext cx="3648921" cy="577640"/>
          </a:xfrm>
          <a:prstGeom prst="roundRect">
            <a:avLst/>
          </a:prstGeom>
          <a:solidFill>
            <a:srgbClr val="A6D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3"/>
          <p:cNvSpPr txBox="1">
            <a:spLocks/>
          </p:cNvSpPr>
          <p:nvPr/>
        </p:nvSpPr>
        <p:spPr>
          <a:xfrm>
            <a:off x="2963118" y="895982"/>
            <a:ext cx="8229600" cy="571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a:solidFill>
                  <a:schemeClr val="bg1"/>
                </a:solidFill>
                <a:latin typeface="+mn-lt"/>
                <a:ea typeface="ＭＳ Ｐゴシック" charset="-128"/>
              </a:rPr>
              <a:t>Phase II (</a:t>
            </a:r>
            <a:r>
              <a:rPr lang="en-US" altLang="en-US" sz="2400" dirty="0" err="1">
                <a:solidFill>
                  <a:schemeClr val="bg1"/>
                </a:solidFill>
                <a:latin typeface="+mn-lt"/>
                <a:ea typeface="ＭＳ Ｐゴシック" charset="-128"/>
              </a:rPr>
              <a:t>Glycogenolysis</a:t>
            </a:r>
            <a:r>
              <a:rPr lang="en-US" altLang="en-US" sz="2400" dirty="0">
                <a:solidFill>
                  <a:schemeClr val="bg1"/>
                </a:solidFill>
                <a:latin typeface="+mn-lt"/>
                <a:ea typeface="ＭＳ Ｐゴシック" charset="-128"/>
              </a:rPr>
              <a:t>)</a:t>
            </a:r>
          </a:p>
        </p:txBody>
      </p:sp>
      <p:sp>
        <p:nvSpPr>
          <p:cNvPr id="4" name="Rectangle 4"/>
          <p:cNvSpPr txBox="1">
            <a:spLocks/>
          </p:cNvSpPr>
          <p:nvPr/>
        </p:nvSpPr>
        <p:spPr>
          <a:xfrm>
            <a:off x="228596" y="1460677"/>
            <a:ext cx="8741783" cy="185515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tLang="en-US" sz="1800" dirty="0" smtClean="0">
                <a:ea typeface="ＭＳ Ｐゴシック" charset="-128"/>
              </a:rPr>
              <a:t>Phase II </a:t>
            </a:r>
            <a:r>
              <a:rPr lang="en-US" altLang="en-US" sz="1800" u="sng" dirty="0" smtClean="0">
                <a:ea typeface="ＭＳ Ｐゴシック" charset="-128"/>
              </a:rPr>
              <a:t>starts</a:t>
            </a:r>
            <a:r>
              <a:rPr lang="en-US" altLang="en-US" sz="1800" dirty="0" smtClean="0">
                <a:ea typeface="ＭＳ Ｐゴシック" charset="-128"/>
              </a:rPr>
              <a:t> during </a:t>
            </a:r>
            <a:r>
              <a:rPr lang="en-US" altLang="en-US" sz="1800" b="1" dirty="0" smtClean="0">
                <a:solidFill>
                  <a:srgbClr val="FF0000"/>
                </a:solidFill>
                <a:ea typeface="ＭＳ Ｐゴシック" charset="-128"/>
              </a:rPr>
              <a:t>early fasting </a:t>
            </a:r>
            <a:r>
              <a:rPr lang="en-US" altLang="en-US" sz="1800" dirty="0" smtClean="0">
                <a:ea typeface="ＭＳ Ｐゴシック" charset="-128"/>
              </a:rPr>
              <a:t>when dietary glucose supply is </a:t>
            </a:r>
            <a:r>
              <a:rPr lang="en-US" altLang="en-US" sz="1800" u="sng" dirty="0" smtClean="0">
                <a:ea typeface="ＭＳ Ｐゴシック" charset="-128"/>
              </a:rPr>
              <a:t>exhausted</a:t>
            </a:r>
          </a:p>
          <a:p>
            <a:r>
              <a:rPr lang="en-US" altLang="en-US" sz="1800" b="1" dirty="0" smtClean="0">
                <a:solidFill>
                  <a:srgbClr val="FF0000"/>
                </a:solidFill>
                <a:ea typeface="ＭＳ Ｐゴシック" charset="-128"/>
              </a:rPr>
              <a:t>Hepatic </a:t>
            </a:r>
            <a:r>
              <a:rPr lang="en-US" altLang="en-US" sz="1800" b="1" dirty="0" err="1" smtClean="0">
                <a:solidFill>
                  <a:srgbClr val="FF0000"/>
                </a:solidFill>
                <a:ea typeface="ＭＳ Ｐゴシック" charset="-128"/>
              </a:rPr>
              <a:t>glycogenolysis</a:t>
            </a:r>
            <a:r>
              <a:rPr lang="en-US" altLang="en-US" sz="1800" b="1" dirty="0" smtClean="0">
                <a:solidFill>
                  <a:srgbClr val="FF0000"/>
                </a:solidFill>
                <a:ea typeface="ＭＳ Ｐゴシック" charset="-128"/>
              </a:rPr>
              <a:t> </a:t>
            </a:r>
            <a:r>
              <a:rPr lang="en-US" altLang="en-US" sz="1600" dirty="0">
                <a:solidFill>
                  <a:srgbClr val="008F00"/>
                </a:solidFill>
              </a:rPr>
              <a:t>(major) </a:t>
            </a:r>
            <a:r>
              <a:rPr lang="en-US" altLang="en-US" sz="1800" dirty="0" smtClean="0">
                <a:ea typeface="ＭＳ Ｐゴシック" charset="-128"/>
              </a:rPr>
              <a:t>and </a:t>
            </a:r>
            <a:r>
              <a:rPr lang="en-US" altLang="en-US" sz="1800" b="1" dirty="0" smtClean="0">
                <a:solidFill>
                  <a:srgbClr val="FF0000"/>
                </a:solidFill>
                <a:ea typeface="ＭＳ Ｐゴシック" charset="-128"/>
              </a:rPr>
              <a:t>gluconeogenesis</a:t>
            </a:r>
            <a:r>
              <a:rPr lang="en-US" altLang="en-US" sz="1800" dirty="0" smtClean="0">
                <a:ea typeface="ＭＳ Ｐゴシック" charset="-128"/>
              </a:rPr>
              <a:t> </a:t>
            </a:r>
            <a:r>
              <a:rPr lang="en-US" altLang="en-US" sz="1600" dirty="0">
                <a:solidFill>
                  <a:srgbClr val="008F00"/>
                </a:solidFill>
              </a:rPr>
              <a:t>(minor) </a:t>
            </a:r>
            <a:r>
              <a:rPr lang="en-US" altLang="en-US" sz="1800" dirty="0" smtClean="0">
                <a:ea typeface="ＭＳ Ｐゴシック" charset="-128"/>
              </a:rPr>
              <a:t>maintain blood glucose level in this phase</a:t>
            </a:r>
          </a:p>
          <a:p>
            <a:r>
              <a:rPr lang="en-US" altLang="en-US" sz="1800" dirty="0" smtClean="0">
                <a:ea typeface="ＭＳ Ｐゴシック" charset="-128"/>
              </a:rPr>
              <a:t>Major sources of blood glucose in this phase:</a:t>
            </a:r>
          </a:p>
          <a:p>
            <a:pPr lvl="1"/>
            <a:r>
              <a:rPr lang="en-US" altLang="en-US" sz="1800" b="1" dirty="0" err="1" smtClean="0"/>
              <a:t>Glycogenolysis</a:t>
            </a:r>
            <a:r>
              <a:rPr lang="en-US" altLang="en-US" sz="1800" dirty="0" smtClean="0"/>
              <a:t> and </a:t>
            </a:r>
            <a:r>
              <a:rPr lang="en-US" altLang="en-US" sz="1800" b="1" dirty="0" smtClean="0"/>
              <a:t>gluconeogenesis</a:t>
            </a:r>
            <a:endParaRPr lang="en-US" altLang="en-US" sz="1800" b="1" dirty="0"/>
          </a:p>
        </p:txBody>
      </p:sp>
      <p:sp>
        <p:nvSpPr>
          <p:cNvPr id="5" name="Rectangle 3"/>
          <p:cNvSpPr txBox="1">
            <a:spLocks/>
          </p:cNvSpPr>
          <p:nvPr/>
        </p:nvSpPr>
        <p:spPr>
          <a:xfrm>
            <a:off x="2882093" y="3274532"/>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a:solidFill>
                  <a:schemeClr val="bg1"/>
                </a:solidFill>
                <a:latin typeface="+mn-lt"/>
                <a:ea typeface="ＭＳ Ｐゴシック" charset="-128"/>
              </a:rPr>
              <a:t>Phase III (Gluconeogenesis)</a:t>
            </a:r>
          </a:p>
        </p:txBody>
      </p:sp>
      <p:sp>
        <p:nvSpPr>
          <p:cNvPr id="6" name="Rectangle 4"/>
          <p:cNvSpPr txBox="1">
            <a:spLocks/>
          </p:cNvSpPr>
          <p:nvPr/>
        </p:nvSpPr>
        <p:spPr>
          <a:xfrm>
            <a:off x="209309" y="3822182"/>
            <a:ext cx="8229600" cy="452596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tLang="en-US" sz="1800" dirty="0" smtClean="0">
                <a:ea typeface="ＭＳ Ｐゴシック" charset="-128"/>
              </a:rPr>
              <a:t>Phase III </a:t>
            </a:r>
            <a:r>
              <a:rPr lang="en-US" altLang="en-US" sz="1800" u="sng" dirty="0" smtClean="0">
                <a:ea typeface="ＭＳ Ｐゴシック" charset="-128"/>
              </a:rPr>
              <a:t>starts</a:t>
            </a:r>
            <a:r>
              <a:rPr lang="en-US" altLang="en-US" sz="1800" dirty="0" smtClean="0">
                <a:ea typeface="ＭＳ Ｐゴシック" charset="-128"/>
              </a:rPr>
              <a:t> </a:t>
            </a:r>
            <a:r>
              <a:rPr lang="en-US" altLang="en-US" sz="1800" b="1" dirty="0" smtClean="0">
                <a:solidFill>
                  <a:srgbClr val="FF0000"/>
                </a:solidFill>
                <a:ea typeface="ＭＳ Ｐゴシック" charset="-128"/>
              </a:rPr>
              <a:t>when glycogen stores in liver are exhausted </a:t>
            </a:r>
            <a:r>
              <a:rPr lang="en-US" altLang="en-US" sz="1800" dirty="0" smtClean="0">
                <a:ea typeface="ＭＳ Ｐゴシック" charset="-128"/>
              </a:rPr>
              <a:t>(</a:t>
            </a:r>
            <a:r>
              <a:rPr lang="en-US" altLang="en-US" sz="1800" dirty="0" smtClean="0">
                <a:solidFill>
                  <a:srgbClr val="FF0000"/>
                </a:solidFill>
                <a:ea typeface="ＭＳ Ｐゴシック" charset="-128"/>
              </a:rPr>
              <a:t>&lt; 20 hours</a:t>
            </a:r>
            <a:r>
              <a:rPr lang="en-US" altLang="en-US" sz="1800" dirty="0" smtClean="0">
                <a:ea typeface="ＭＳ Ｐゴシック" charset="-128"/>
              </a:rPr>
              <a:t>)</a:t>
            </a:r>
          </a:p>
          <a:p>
            <a:r>
              <a:rPr lang="en-US" altLang="en-US" sz="1800" dirty="0" smtClean="0">
                <a:ea typeface="ＭＳ Ｐゴシック" charset="-128"/>
              </a:rPr>
              <a:t>Duration of phase III depends on</a:t>
            </a:r>
          </a:p>
          <a:p>
            <a:pPr lvl="1"/>
            <a:r>
              <a:rPr lang="en-US" altLang="en-US" sz="1800" dirty="0" smtClean="0"/>
              <a:t>Feeding status</a:t>
            </a:r>
          </a:p>
          <a:p>
            <a:pPr lvl="1"/>
            <a:r>
              <a:rPr lang="en-US" altLang="en-US" sz="1800" dirty="0" smtClean="0"/>
              <a:t>Hepatic glycogen stores</a:t>
            </a:r>
          </a:p>
          <a:p>
            <a:pPr lvl="1"/>
            <a:r>
              <a:rPr lang="en-US" altLang="en-US" sz="1800" dirty="0" smtClean="0"/>
              <a:t>Physical activity</a:t>
            </a:r>
          </a:p>
          <a:p>
            <a:r>
              <a:rPr lang="en-US" altLang="en-US" sz="1800" u="sng" dirty="0" smtClean="0">
                <a:ea typeface="ＭＳ Ｐゴシック" charset="-128"/>
              </a:rPr>
              <a:t>Hepatic gluconeogenesis </a:t>
            </a:r>
            <a:r>
              <a:rPr lang="en-US" altLang="en-US" sz="1800" dirty="0" smtClean="0">
                <a:ea typeface="ＭＳ Ｐゴシック" charset="-128"/>
              </a:rPr>
              <a:t>from </a:t>
            </a:r>
            <a:r>
              <a:rPr lang="en-US" altLang="en-US" sz="1800" b="1" dirty="0" smtClean="0">
                <a:ea typeface="ＭＳ Ｐゴシック" charset="-128"/>
              </a:rPr>
              <a:t>lactate, pyruvate, glycerol and alanine </a:t>
            </a:r>
            <a:r>
              <a:rPr lang="en-US" altLang="en-US" sz="1800" dirty="0" smtClean="0">
                <a:ea typeface="ＭＳ Ｐゴシック" charset="-128"/>
              </a:rPr>
              <a:t>maintains blood glucose level</a:t>
            </a:r>
          </a:p>
          <a:p>
            <a:r>
              <a:rPr lang="en-US" altLang="en-US" sz="1800" dirty="0" smtClean="0">
                <a:ea typeface="ＭＳ Ｐゴシック" charset="-128"/>
              </a:rPr>
              <a:t>Major source of blood glucose in this phase:</a:t>
            </a:r>
          </a:p>
          <a:p>
            <a:pPr lvl="1"/>
            <a:r>
              <a:rPr lang="en-US" altLang="en-US" sz="1800" b="1" dirty="0" smtClean="0">
                <a:solidFill>
                  <a:srgbClr val="FF0000"/>
                </a:solidFill>
              </a:rPr>
              <a:t>Gluconeogenesis</a:t>
            </a:r>
            <a:endParaRPr lang="en-US" altLang="en-US" sz="1800" b="1" dirty="0">
              <a:solidFill>
                <a:srgbClr val="FF0000"/>
              </a:solidFill>
            </a:endParaRPr>
          </a:p>
        </p:txBody>
      </p:sp>
      <p:sp>
        <p:nvSpPr>
          <p:cNvPr id="8" name="Rectangle 3"/>
          <p:cNvSpPr txBox="1">
            <a:spLocks/>
          </p:cNvSpPr>
          <p:nvPr/>
        </p:nvSpPr>
        <p:spPr>
          <a:xfrm>
            <a:off x="174584" y="138899"/>
            <a:ext cx="9629172" cy="54400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smtClean="0">
                <a:solidFill>
                  <a:srgbClr val="4B8180"/>
                </a:solidFill>
                <a:latin typeface="Century Gothic" charset="0"/>
                <a:ea typeface="Century Gothic" charset="0"/>
                <a:cs typeface="Century Gothic" charset="0"/>
              </a:rPr>
              <a:t>Phases of glucose homeostasis</a:t>
            </a:r>
            <a:endParaRPr lang="en-US" altLang="en-US" sz="3200">
              <a:solidFill>
                <a:srgbClr val="4B8180"/>
              </a:solidFill>
              <a:latin typeface="Century Gothic" charset="0"/>
              <a:ea typeface="Century Gothic" charset="0"/>
              <a:cs typeface="Century Gothic" charset="0"/>
            </a:endParaRPr>
          </a:p>
        </p:txBody>
      </p:sp>
      <p:sp>
        <p:nvSpPr>
          <p:cNvPr id="9" name="Rectangle 8"/>
          <p:cNvSpPr/>
          <p:nvPr/>
        </p:nvSpPr>
        <p:spPr>
          <a:xfrm>
            <a:off x="6369551" y="911329"/>
            <a:ext cx="1585819" cy="338554"/>
          </a:xfrm>
          <a:prstGeom prst="rect">
            <a:avLst/>
          </a:prstGeom>
          <a:ln>
            <a:solidFill>
              <a:srgbClr val="9BCF99"/>
            </a:solidFill>
            <a:prstDash val="lgDash"/>
          </a:ln>
        </p:spPr>
        <p:txBody>
          <a:bodyPr wrap="none">
            <a:spAutoFit/>
          </a:bodyPr>
          <a:lstStyle/>
          <a:p>
            <a:pPr algn="ctr">
              <a:spcBef>
                <a:spcPct val="0"/>
              </a:spcBef>
            </a:pPr>
            <a:r>
              <a:rPr lang="en-US" altLang="en-US" sz="1600" dirty="0">
                <a:solidFill>
                  <a:srgbClr val="008F00"/>
                </a:solidFill>
              </a:rPr>
              <a:t>pre-fasting state.</a:t>
            </a:r>
          </a:p>
        </p:txBody>
      </p:sp>
    </p:spTree>
    <p:extLst>
      <p:ext uri="{BB962C8B-B14F-4D97-AF65-F5344CB8AC3E}">
        <p14:creationId xmlns:p14="http://schemas.microsoft.com/office/powerpoint/2010/main" val="161571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500"/>
                                        <p:tgtEl>
                                          <p:spTgt spid="6">
                                            <p:txEl>
                                              <p:pRg st="2" end="2"/>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fade">
                                      <p:cBhvr>
                                        <p:cTn id="36" dur="500"/>
                                        <p:tgtEl>
                                          <p:spTgt spid="6">
                                            <p:txEl>
                                              <p:pRg st="3" end="3"/>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Effect transition="in" filter="fade">
                                      <p:cBhvr>
                                        <p:cTn id="39" dur="500"/>
                                        <p:tgtEl>
                                          <p:spTgt spid="6">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xEl>
                                              <p:pRg st="5" end="5"/>
                                            </p:txEl>
                                          </p:spTgt>
                                        </p:tgtEl>
                                        <p:attrNameLst>
                                          <p:attrName>style.visibility</p:attrName>
                                        </p:attrNameLst>
                                      </p:cBhvr>
                                      <p:to>
                                        <p:strVal val="visible"/>
                                      </p:to>
                                    </p:set>
                                    <p:animEffect transition="in" filter="fade">
                                      <p:cBhvr>
                                        <p:cTn id="44" dur="500"/>
                                        <p:tgtEl>
                                          <p:spTgt spid="6">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500"/>
                                        <p:tgtEl>
                                          <p:spTgt spid="6">
                                            <p:txEl>
                                              <p:pRg st="6" end="6"/>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
                                            <p:txEl>
                                              <p:pRg st="7" end="7"/>
                                            </p:txEl>
                                          </p:spTgt>
                                        </p:tgtEl>
                                        <p:attrNameLst>
                                          <p:attrName>style.visibility</p:attrName>
                                        </p:attrNameLst>
                                      </p:cBhvr>
                                      <p:to>
                                        <p:strVal val="visible"/>
                                      </p:to>
                                    </p:set>
                                    <p:animEffect transition="in" filter="fade">
                                      <p:cBhvr>
                                        <p:cTn id="5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70855" y="1213215"/>
            <a:ext cx="4586471" cy="590390"/>
          </a:xfrm>
          <a:prstGeom prst="roundRect">
            <a:avLst/>
          </a:prstGeom>
          <a:solidFill>
            <a:srgbClr val="33A6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3"/>
          <p:cNvSpPr txBox="1">
            <a:spLocks/>
          </p:cNvSpPr>
          <p:nvPr/>
        </p:nvSpPr>
        <p:spPr>
          <a:xfrm>
            <a:off x="2963118" y="895982"/>
            <a:ext cx="8229600" cy="571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en-US" sz="2400" dirty="0">
              <a:solidFill>
                <a:schemeClr val="bg1"/>
              </a:solidFill>
              <a:latin typeface="+mn-lt"/>
              <a:ea typeface="ＭＳ Ｐゴシック" charset="-128"/>
            </a:endParaRPr>
          </a:p>
        </p:txBody>
      </p:sp>
      <p:sp>
        <p:nvSpPr>
          <p:cNvPr id="4" name="Rectangle 3"/>
          <p:cNvSpPr txBox="1">
            <a:spLocks/>
          </p:cNvSpPr>
          <p:nvPr/>
        </p:nvSpPr>
        <p:spPr>
          <a:xfrm>
            <a:off x="2670856" y="1289118"/>
            <a:ext cx="8229600" cy="2005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a:solidFill>
                  <a:schemeClr val="bg1"/>
                </a:solidFill>
                <a:latin typeface="+mn-lt"/>
                <a:ea typeface="ＭＳ Ｐゴシック" charset="-128"/>
              </a:rPr>
              <a:t>Phase IV (Glucose and KB oxidation)</a:t>
            </a:r>
          </a:p>
        </p:txBody>
      </p:sp>
      <p:sp>
        <p:nvSpPr>
          <p:cNvPr id="5" name="Rectangle 4"/>
          <p:cNvSpPr txBox="1">
            <a:spLocks/>
          </p:cNvSpPr>
          <p:nvPr/>
        </p:nvSpPr>
        <p:spPr>
          <a:xfrm>
            <a:off x="301906" y="2456937"/>
            <a:ext cx="8229600" cy="202971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tLang="en-US" sz="1800" b="1" u="sng" dirty="0" smtClean="0">
                <a:ea typeface="ＭＳ Ｐゴシック" charset="-128"/>
              </a:rPr>
              <a:t>Several </a:t>
            </a:r>
            <a:r>
              <a:rPr lang="en-US" altLang="en-US" sz="1800" b="1" u="sng" dirty="0" smtClean="0">
                <a:solidFill>
                  <a:srgbClr val="33A6C6"/>
                </a:solidFill>
                <a:ea typeface="ＭＳ Ｐゴシック" charset="-128"/>
              </a:rPr>
              <a:t>days</a:t>
            </a:r>
            <a:r>
              <a:rPr lang="en-US" altLang="en-US" sz="1800" b="1" u="sng" dirty="0" smtClean="0">
                <a:ea typeface="ＭＳ Ｐゴシック" charset="-128"/>
              </a:rPr>
              <a:t> of fasting </a:t>
            </a:r>
            <a:r>
              <a:rPr lang="en-US" altLang="en-US" sz="1800" dirty="0" smtClean="0">
                <a:ea typeface="ＭＳ Ｐゴシック" charset="-128"/>
              </a:rPr>
              <a:t>leads to phase IV</a:t>
            </a:r>
          </a:p>
          <a:p>
            <a:r>
              <a:rPr lang="en-US" altLang="en-US" sz="1800" b="1" dirty="0" smtClean="0">
                <a:ea typeface="ＭＳ Ｐゴシック" charset="-128"/>
              </a:rPr>
              <a:t>Gluconeogenesis </a:t>
            </a:r>
            <a:r>
              <a:rPr lang="en-US" altLang="en-US" sz="1800" dirty="0" smtClean="0">
                <a:ea typeface="ＭＳ Ｐゴシック" charset="-128"/>
              </a:rPr>
              <a:t>starts to </a:t>
            </a:r>
            <a:r>
              <a:rPr lang="en-US" altLang="en-US" sz="1800" b="1" dirty="0" smtClean="0">
                <a:solidFill>
                  <a:srgbClr val="FF0000"/>
                </a:solidFill>
                <a:ea typeface="ＭＳ Ｐゴシック" charset="-128"/>
              </a:rPr>
              <a:t>decrease</a:t>
            </a:r>
          </a:p>
          <a:p>
            <a:r>
              <a:rPr lang="en-US" altLang="en-US" sz="1800" dirty="0" smtClean="0">
                <a:ea typeface="ＭＳ Ｐゴシック" charset="-128"/>
              </a:rPr>
              <a:t>FA oxidation increases KB accumulation</a:t>
            </a:r>
          </a:p>
          <a:p>
            <a:r>
              <a:rPr lang="en-US" altLang="en-US" sz="1800" b="1" dirty="0" smtClean="0">
                <a:ea typeface="ＭＳ Ｐゴシック" charset="-128"/>
              </a:rPr>
              <a:t>KBs</a:t>
            </a:r>
            <a:r>
              <a:rPr lang="en-US" altLang="en-US" sz="1800" dirty="0" smtClean="0">
                <a:ea typeface="ＭＳ Ｐゴシック" charset="-128"/>
              </a:rPr>
              <a:t> </a:t>
            </a:r>
            <a:r>
              <a:rPr lang="en-US" altLang="en-US" sz="1800" b="1" dirty="0" smtClean="0">
                <a:solidFill>
                  <a:srgbClr val="FF0000"/>
                </a:solidFill>
                <a:ea typeface="ＭＳ Ｐゴシック" charset="-128"/>
              </a:rPr>
              <a:t>enter</a:t>
            </a:r>
            <a:r>
              <a:rPr lang="en-US" altLang="en-US" sz="1800" dirty="0" smtClean="0">
                <a:ea typeface="ＭＳ Ｐゴシック" charset="-128"/>
              </a:rPr>
              <a:t> </a:t>
            </a:r>
            <a:r>
              <a:rPr lang="en-US" altLang="en-US" sz="1800" b="1" dirty="0" smtClean="0">
                <a:ea typeface="ＭＳ Ｐゴシック" charset="-128"/>
              </a:rPr>
              <a:t>the brain </a:t>
            </a:r>
            <a:r>
              <a:rPr lang="en-US" altLang="en-US" sz="1800" dirty="0" smtClean="0">
                <a:ea typeface="ＭＳ Ｐゴシック" charset="-128"/>
              </a:rPr>
              <a:t>and muscle for energy production</a:t>
            </a:r>
          </a:p>
          <a:p>
            <a:r>
              <a:rPr lang="en-US" altLang="en-US" sz="1800" b="1" dirty="0" smtClean="0">
                <a:ea typeface="ＭＳ Ｐゴシック" charset="-128"/>
              </a:rPr>
              <a:t>Brain</a:t>
            </a:r>
            <a:r>
              <a:rPr lang="en-US" altLang="en-US" sz="1800" dirty="0" smtClean="0">
                <a:ea typeface="ＭＳ Ｐゴシック" charset="-128"/>
              </a:rPr>
              <a:t> uses </a:t>
            </a:r>
            <a:r>
              <a:rPr lang="en-US" altLang="en-US" sz="1800" b="1" dirty="0" smtClean="0">
                <a:ea typeface="ＭＳ Ｐゴシック" charset="-128"/>
              </a:rPr>
              <a:t>both</a:t>
            </a:r>
            <a:r>
              <a:rPr lang="en-US" altLang="en-US" sz="1800" b="1" dirty="0" smtClean="0">
                <a:solidFill>
                  <a:srgbClr val="FF0000"/>
                </a:solidFill>
                <a:ea typeface="ＭＳ Ｐゴシック" charset="-128"/>
              </a:rPr>
              <a:t> glucose</a:t>
            </a:r>
            <a:r>
              <a:rPr lang="en-US" altLang="en-US" sz="1800" dirty="0" smtClean="0">
                <a:ea typeface="ＭＳ Ｐゴシック" charset="-128"/>
              </a:rPr>
              <a:t> and </a:t>
            </a:r>
            <a:r>
              <a:rPr lang="en-US" altLang="en-US" sz="1800" b="1" dirty="0" smtClean="0">
                <a:solidFill>
                  <a:srgbClr val="FF0000"/>
                </a:solidFill>
                <a:ea typeface="ＭＳ Ｐゴシック" charset="-128"/>
              </a:rPr>
              <a:t>KB</a:t>
            </a:r>
            <a:r>
              <a:rPr lang="en-US" altLang="en-US" sz="1800" dirty="0" smtClean="0">
                <a:ea typeface="ＭＳ Ｐゴシック" charset="-128"/>
              </a:rPr>
              <a:t> for energy</a:t>
            </a:r>
          </a:p>
          <a:p>
            <a:endParaRPr lang="en-US" altLang="en-US" sz="1800" dirty="0">
              <a:ea typeface="ＭＳ Ｐゴシック" charset="-128"/>
            </a:endParaRPr>
          </a:p>
        </p:txBody>
      </p:sp>
      <p:sp>
        <p:nvSpPr>
          <p:cNvPr id="10" name="Rectangle 4"/>
          <p:cNvSpPr txBox="1">
            <a:spLocks/>
          </p:cNvSpPr>
          <p:nvPr/>
        </p:nvSpPr>
        <p:spPr>
          <a:xfrm>
            <a:off x="301906" y="5355260"/>
            <a:ext cx="8229600" cy="130453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altLang="en-US" sz="1800" dirty="0">
              <a:solidFill>
                <a:srgbClr val="1B416F"/>
              </a:solidFill>
            </a:endParaRPr>
          </a:p>
        </p:txBody>
      </p:sp>
      <p:sp>
        <p:nvSpPr>
          <p:cNvPr id="11" name="Rectangle 3"/>
          <p:cNvSpPr txBox="1">
            <a:spLocks/>
          </p:cNvSpPr>
          <p:nvPr/>
        </p:nvSpPr>
        <p:spPr>
          <a:xfrm>
            <a:off x="174584" y="138899"/>
            <a:ext cx="9629172" cy="54400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smtClean="0">
                <a:solidFill>
                  <a:srgbClr val="4B8180"/>
                </a:solidFill>
                <a:latin typeface="Century Gothic" charset="0"/>
                <a:ea typeface="Century Gothic" charset="0"/>
                <a:cs typeface="Century Gothic" charset="0"/>
              </a:rPr>
              <a:t>Phases of glucose homeostasis</a:t>
            </a:r>
            <a:endParaRPr lang="en-US" altLang="en-US" sz="3200" dirty="0">
              <a:solidFill>
                <a:srgbClr val="4B8180"/>
              </a:solidFill>
              <a:latin typeface="Century Gothic" charset="0"/>
              <a:ea typeface="Century Gothic" charset="0"/>
              <a:cs typeface="Century Gothic" charset="0"/>
            </a:endParaRPr>
          </a:p>
        </p:txBody>
      </p:sp>
      <p:sp>
        <p:nvSpPr>
          <p:cNvPr id="16" name="مستطيل 5"/>
          <p:cNvSpPr/>
          <p:nvPr/>
        </p:nvSpPr>
        <p:spPr>
          <a:xfrm>
            <a:off x="7710950" y="2062051"/>
            <a:ext cx="3481768" cy="3293209"/>
          </a:xfrm>
          <a:prstGeom prst="rect">
            <a:avLst/>
          </a:prstGeom>
          <a:solidFill>
            <a:schemeClr val="bg1">
              <a:lumMod val="95000"/>
            </a:schemeClr>
          </a:solidFill>
          <a:ln w="19050">
            <a:solidFill>
              <a:schemeClr val="accent1">
                <a:lumMod val="50000"/>
              </a:schemeClr>
            </a:solidFill>
            <a:prstDash val="dash"/>
          </a:ln>
        </p:spPr>
        <p:txBody>
          <a:bodyPr wrap="square">
            <a:spAutoFit/>
          </a:bodyPr>
          <a:lstStyle/>
          <a:p>
            <a:pPr algn="ctr"/>
            <a:r>
              <a:rPr lang="en-US" sz="1600" dirty="0">
                <a:solidFill>
                  <a:srgbClr val="008F00"/>
                </a:solidFill>
              </a:rPr>
              <a:t>is a combination of glucose and fat </a:t>
            </a:r>
            <a:endParaRPr lang="en-US" sz="1600" dirty="0" smtClean="0">
              <a:solidFill>
                <a:srgbClr val="008F00"/>
              </a:solidFill>
            </a:endParaRPr>
          </a:p>
          <a:p>
            <a:pPr algn="ctr"/>
            <a:r>
              <a:rPr lang="en-US" sz="1600" dirty="0">
                <a:solidFill>
                  <a:srgbClr val="008F00"/>
                </a:solidFill>
              </a:rPr>
              <a:t>Phase II: major source of glucose is glycogen(liver stops using glucose at this phase because it can survive on fatty acids)</a:t>
            </a:r>
          </a:p>
          <a:p>
            <a:pPr algn="ctr"/>
            <a:r>
              <a:rPr lang="en-US" sz="1600" dirty="0">
                <a:solidFill>
                  <a:srgbClr val="008F00"/>
                </a:solidFill>
              </a:rPr>
              <a:t>Phase III: major source of glucose is from Gluconeogenesis </a:t>
            </a:r>
          </a:p>
          <a:p>
            <a:pPr algn="ctr"/>
            <a:r>
              <a:rPr lang="en-US" sz="1600" dirty="0">
                <a:solidFill>
                  <a:srgbClr val="008F00"/>
                </a:solidFill>
              </a:rPr>
              <a:t>phase IV: Gluconeogenesis at its maximum level so there is no glycogen here + at this phase the brain starts to use ketone bodies </a:t>
            </a:r>
          </a:p>
          <a:p>
            <a:pPr algn="ctr"/>
            <a:r>
              <a:rPr lang="en-US" sz="1600" dirty="0">
                <a:solidFill>
                  <a:srgbClr val="008F00"/>
                </a:solidFill>
              </a:rPr>
              <a:t>Phase IV: the major source for brain is ketone bodies (glucose in minor) </a:t>
            </a:r>
          </a:p>
        </p:txBody>
      </p:sp>
    </p:spTree>
    <p:extLst>
      <p:ext uri="{BB962C8B-B14F-4D97-AF65-F5344CB8AC3E}">
        <p14:creationId xmlns:p14="http://schemas.microsoft.com/office/powerpoint/2010/main" val="104747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nodePh="1">
                                  <p:stCondLst>
                                    <p:cond delay="0"/>
                                  </p:stCondLst>
                                  <p:endCondLst>
                                    <p:cond evt="begin" delay="0">
                                      <p:tn val="30"/>
                                    </p:cond>
                                  </p:end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fade">
                                      <p:cBhvr>
                                        <p:cTn id="3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a:xfrm>
            <a:off x="174584" y="138899"/>
            <a:ext cx="9629172" cy="54400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smtClean="0">
                <a:solidFill>
                  <a:srgbClr val="4B8180"/>
                </a:solidFill>
                <a:latin typeface="Century Gothic" charset="0"/>
                <a:ea typeface="Century Gothic" charset="0"/>
                <a:cs typeface="Century Gothic" charset="0"/>
              </a:rPr>
              <a:t>Phases of glucose homeostasis</a:t>
            </a:r>
            <a:endParaRPr lang="en-US" altLang="en-US" sz="3200" dirty="0">
              <a:solidFill>
                <a:srgbClr val="4B8180"/>
              </a:solidFill>
              <a:latin typeface="Century Gothic" charset="0"/>
              <a:ea typeface="Century Gothic" charset="0"/>
              <a:cs typeface="Century Gothic" charset="0"/>
            </a:endParaRPr>
          </a:p>
        </p:txBody>
      </p:sp>
      <p:sp>
        <p:nvSpPr>
          <p:cNvPr id="3" name="Rounded Rectangle 2"/>
          <p:cNvSpPr/>
          <p:nvPr/>
        </p:nvSpPr>
        <p:spPr>
          <a:xfrm>
            <a:off x="2915854" y="932099"/>
            <a:ext cx="4237302" cy="601893"/>
          </a:xfrm>
          <a:prstGeom prst="roundRect">
            <a:avLst/>
          </a:prstGeom>
          <a:solidFill>
            <a:srgbClr val="A6D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4"/>
          <p:cNvSpPr txBox="1">
            <a:spLocks/>
          </p:cNvSpPr>
          <p:nvPr/>
        </p:nvSpPr>
        <p:spPr>
          <a:xfrm>
            <a:off x="301906" y="1650850"/>
            <a:ext cx="7094317" cy="452596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tLang="en-US" sz="1800" b="1" dirty="0" smtClean="0">
                <a:solidFill>
                  <a:srgbClr val="FF0000"/>
                </a:solidFill>
                <a:ea typeface="ＭＳ Ｐゴシック" charset="-128"/>
              </a:rPr>
              <a:t>Prolonged fasting </a:t>
            </a:r>
            <a:r>
              <a:rPr lang="en-US" altLang="en-US" sz="1800" dirty="0" smtClean="0">
                <a:ea typeface="ＭＳ Ｐゴシック" charset="-128"/>
              </a:rPr>
              <a:t>leads to phase V</a:t>
            </a:r>
          </a:p>
          <a:p>
            <a:r>
              <a:rPr lang="en-US" altLang="en-US" sz="1800" b="1" dirty="0" smtClean="0">
                <a:solidFill>
                  <a:srgbClr val="FF0000"/>
                </a:solidFill>
                <a:ea typeface="ＭＳ Ｐゴシック" charset="-128"/>
              </a:rPr>
              <a:t>Less</a:t>
            </a:r>
            <a:r>
              <a:rPr lang="en-US" altLang="en-US" sz="1800" dirty="0" smtClean="0">
                <a:ea typeface="ＭＳ Ｐゴシック" charset="-128"/>
              </a:rPr>
              <a:t> dependence on gluconeogenesis</a:t>
            </a:r>
          </a:p>
          <a:p>
            <a:r>
              <a:rPr lang="en-US" altLang="en-US" sz="1800" b="1" dirty="0" smtClean="0">
                <a:ea typeface="ＭＳ Ｐゴシック" charset="-128"/>
              </a:rPr>
              <a:t>All body tissues </a:t>
            </a:r>
            <a:r>
              <a:rPr lang="en-US" altLang="en-US" sz="1800" dirty="0" smtClean="0">
                <a:ea typeface="ＭＳ Ｐゴシック" charset="-128"/>
              </a:rPr>
              <a:t>mainly use </a:t>
            </a:r>
            <a:r>
              <a:rPr lang="en-US" altLang="en-US" sz="1800" b="1" dirty="0" smtClean="0">
                <a:ea typeface="ＭＳ Ｐゴシック" charset="-128"/>
              </a:rPr>
              <a:t>FA</a:t>
            </a:r>
            <a:r>
              <a:rPr lang="en-US" altLang="en-US" sz="1800" dirty="0" smtClean="0">
                <a:ea typeface="ＭＳ Ｐゴシック" charset="-128"/>
              </a:rPr>
              <a:t> and </a:t>
            </a:r>
            <a:r>
              <a:rPr lang="en-US" altLang="en-US" sz="1800" b="1" dirty="0" smtClean="0">
                <a:ea typeface="ＭＳ Ｐゴシック" charset="-128"/>
              </a:rPr>
              <a:t>KB</a:t>
            </a:r>
            <a:r>
              <a:rPr lang="en-US" altLang="en-US" sz="1800" dirty="0" smtClean="0">
                <a:ea typeface="ＭＳ Ｐゴシック" charset="-128"/>
              </a:rPr>
              <a:t> oxidation for energy production</a:t>
            </a:r>
          </a:p>
          <a:p>
            <a:r>
              <a:rPr lang="en-US" altLang="en-US" sz="1800" b="1" dirty="0" smtClean="0">
                <a:ea typeface="ＭＳ Ｐゴシック" charset="-128"/>
              </a:rPr>
              <a:t>Gluconeogenesis</a:t>
            </a:r>
            <a:r>
              <a:rPr lang="en-US" altLang="en-US" sz="1800" dirty="0" smtClean="0">
                <a:ea typeface="ＭＳ Ｐゴシック" charset="-128"/>
              </a:rPr>
              <a:t> somewhat maintains blood glucose level in this phase</a:t>
            </a:r>
          </a:p>
          <a:p>
            <a:r>
              <a:rPr lang="en-US" altLang="en-US" sz="1800" dirty="0">
                <a:ea typeface="ＭＳ Ｐゴシック" charset="-128"/>
              </a:rPr>
              <a:t>High KB conc. and glucose levels </a:t>
            </a:r>
            <a:r>
              <a:rPr lang="en-US" altLang="en-US" sz="1800" b="1" dirty="0">
                <a:ea typeface="ＭＳ Ｐゴシック" charset="-128"/>
              </a:rPr>
              <a:t>inhibit</a:t>
            </a:r>
            <a:r>
              <a:rPr lang="en-US" altLang="en-US" sz="1800" dirty="0">
                <a:ea typeface="ＭＳ Ｐゴシック" charset="-128"/>
              </a:rPr>
              <a:t> proteolysis in muscle (conservation of muscle)</a:t>
            </a:r>
          </a:p>
          <a:p>
            <a:r>
              <a:rPr lang="en-US" altLang="en-US" sz="1800" dirty="0">
                <a:ea typeface="ＭＳ Ｐゴシック" charset="-128"/>
              </a:rPr>
              <a:t>When </a:t>
            </a:r>
            <a:r>
              <a:rPr lang="en-US" altLang="en-US" sz="1800" b="1" u="sng" dirty="0">
                <a:ea typeface="ＭＳ Ｐゴシック" charset="-128"/>
              </a:rPr>
              <a:t>all </a:t>
            </a:r>
            <a:r>
              <a:rPr lang="en-US" altLang="en-US" sz="1800" u="sng" dirty="0">
                <a:ea typeface="ＭＳ Ｐゴシック" charset="-128"/>
              </a:rPr>
              <a:t>fat</a:t>
            </a:r>
            <a:r>
              <a:rPr lang="en-US" altLang="en-US" sz="1800" b="1" u="sng" dirty="0">
                <a:ea typeface="ＭＳ Ｐゴシック" charset="-128"/>
              </a:rPr>
              <a:t> </a:t>
            </a:r>
            <a:r>
              <a:rPr lang="en-US" altLang="en-US" sz="1800" dirty="0">
                <a:ea typeface="ＭＳ Ｐゴシック" charset="-128"/>
              </a:rPr>
              <a:t>and </a:t>
            </a:r>
            <a:r>
              <a:rPr lang="en-US" altLang="en-US" sz="1800" u="sng" dirty="0">
                <a:ea typeface="ＭＳ Ｐゴシック" charset="-128"/>
              </a:rPr>
              <a:t>KBs</a:t>
            </a:r>
            <a:r>
              <a:rPr lang="en-US" altLang="en-US" sz="1800" dirty="0">
                <a:ea typeface="ＭＳ Ｐゴシック" charset="-128"/>
              </a:rPr>
              <a:t> </a:t>
            </a:r>
            <a:r>
              <a:rPr lang="en-US" altLang="en-US" sz="1800" b="1" dirty="0">
                <a:ea typeface="ＭＳ Ｐゴシック" charset="-128"/>
              </a:rPr>
              <a:t>are used </a:t>
            </a:r>
            <a:r>
              <a:rPr lang="en-US" altLang="en-US" sz="1800" b="1" dirty="0" smtClean="0">
                <a:ea typeface="ＭＳ Ｐゴシック" charset="-128"/>
              </a:rPr>
              <a:t>up</a:t>
            </a:r>
            <a:endParaRPr lang="en-US" altLang="en-US" sz="1800" b="1" dirty="0">
              <a:ea typeface="ＭＳ Ｐゴシック" charset="-128"/>
            </a:endParaRPr>
          </a:p>
          <a:p>
            <a:pPr lvl="1">
              <a:buSzPct val="80000"/>
              <a:buFont typeface="Wingdings" charset="2"/>
              <a:buChar char="Ø"/>
            </a:pPr>
            <a:r>
              <a:rPr lang="en-US" altLang="en-US" sz="1800" dirty="0"/>
              <a:t>Body uses </a:t>
            </a:r>
            <a:r>
              <a:rPr lang="en-US" altLang="en-US" sz="1800" b="1" dirty="0">
                <a:solidFill>
                  <a:srgbClr val="FF0000"/>
                </a:solidFill>
              </a:rPr>
              <a:t>muscle protein </a:t>
            </a:r>
            <a:r>
              <a:rPr lang="en-US" altLang="en-US" sz="1800" dirty="0"/>
              <a:t>to maintain blood glucose level</a:t>
            </a:r>
          </a:p>
          <a:p>
            <a:endParaRPr lang="en-US" altLang="en-US" sz="1800" dirty="0" smtClean="0">
              <a:ea typeface="ＭＳ Ｐゴシック" charset="-128"/>
            </a:endParaRPr>
          </a:p>
          <a:p>
            <a:endParaRPr lang="en-US" altLang="en-US" sz="1800" dirty="0">
              <a:ea typeface="ＭＳ Ｐゴシック" charset="-128"/>
            </a:endParaRPr>
          </a:p>
        </p:txBody>
      </p:sp>
      <p:pic>
        <p:nvPicPr>
          <p:cNvPr id="5" name="Picture 2" descr="c22f004"/>
          <p:cNvPicPr preferRelativeResize="0">
            <a:picLocks noChangeAspect="1" noChangeArrowheads="1"/>
          </p:cNvPicPr>
          <p:nvPr/>
        </p:nvPicPr>
        <p:blipFill rotWithShape="1">
          <a:blip r:embed="rId2">
            <a:extLst>
              <a:ext uri="{28A0092B-C50C-407E-A947-70E740481C1C}">
                <a14:useLocalDpi xmlns:a14="http://schemas.microsoft.com/office/drawing/2010/main" val="0"/>
              </a:ext>
            </a:extLst>
          </a:blip>
          <a:srcRect l="14948" t="1671" r="15412" b="11808"/>
          <a:stretch/>
        </p:blipFill>
        <p:spPr bwMode="auto">
          <a:xfrm>
            <a:off x="7768705" y="1321726"/>
            <a:ext cx="2962391" cy="31226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 name="Rectangle 3"/>
          <p:cNvSpPr txBox="1">
            <a:spLocks/>
          </p:cNvSpPr>
          <p:nvPr/>
        </p:nvSpPr>
        <p:spPr>
          <a:xfrm>
            <a:off x="3142526" y="1029317"/>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a:solidFill>
                  <a:schemeClr val="bg1"/>
                </a:solidFill>
                <a:latin typeface="+mn-lt"/>
                <a:ea typeface="ＭＳ Ｐゴシック" charset="-128"/>
              </a:rPr>
              <a:t>Phase V (FA and KB oxidation)</a:t>
            </a:r>
          </a:p>
        </p:txBody>
      </p:sp>
    </p:spTree>
    <p:extLst>
      <p:ext uri="{BB962C8B-B14F-4D97-AF65-F5344CB8AC3E}">
        <p14:creationId xmlns:p14="http://schemas.microsoft.com/office/powerpoint/2010/main" val="118333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6023</TotalTime>
  <Words>2034</Words>
  <Application>Microsoft Macintosh PowerPoint</Application>
  <PresentationFormat>Widescreen</PresentationFormat>
  <Paragraphs>238</Paragraphs>
  <Slides>17</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17</vt:i4>
      </vt:variant>
    </vt:vector>
  </HeadingPairs>
  <TitlesOfParts>
    <vt:vector size="33" baseType="lpstr">
      <vt:lpstr>Adobe Devanagari</vt:lpstr>
      <vt:lpstr>Calibri</vt:lpstr>
      <vt:lpstr>Calibri Light</vt:lpstr>
      <vt:lpstr>Cambria</vt:lpstr>
      <vt:lpstr>Cambria Math</vt:lpstr>
      <vt:lpstr>Century Gothic</vt:lpstr>
      <vt:lpstr>Comic Sans MS</vt:lpstr>
      <vt:lpstr>Copperplate Gothic Bold</vt:lpstr>
      <vt:lpstr>Garamond</vt:lpstr>
      <vt:lpstr>Gill Sans MT</vt:lpstr>
      <vt:lpstr>ＭＳ Ｐゴシック</vt:lpstr>
      <vt:lpstr>Times New Roman</vt:lpstr>
      <vt:lpstr>Wingdings</vt:lpstr>
      <vt:lpstr>맑은 고딕</vt:lpstr>
      <vt:lpstr>Arial</vt:lpstr>
      <vt:lpstr>Office Theme</vt:lpstr>
      <vt:lpstr>Biochemistry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مهند الزهراني</dc:creator>
  <cp:lastModifiedBy>Microsoft Office User</cp:lastModifiedBy>
  <cp:revision>138</cp:revision>
  <dcterms:created xsi:type="dcterms:W3CDTF">2017-07-08T03:49:25Z</dcterms:created>
  <dcterms:modified xsi:type="dcterms:W3CDTF">2018-02-26T07:07:28Z</dcterms:modified>
</cp:coreProperties>
</file>