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303" r:id="rId4"/>
    <p:sldId id="309" r:id="rId5"/>
    <p:sldId id="281" r:id="rId6"/>
    <p:sldId id="304" r:id="rId7"/>
    <p:sldId id="305" r:id="rId8"/>
    <p:sldId id="310" r:id="rId9"/>
    <p:sldId id="291" r:id="rId10"/>
    <p:sldId id="293" r:id="rId11"/>
    <p:sldId id="311" r:id="rId12"/>
    <p:sldId id="292" r:id="rId13"/>
    <p:sldId id="294" r:id="rId14"/>
    <p:sldId id="306" r:id="rId15"/>
    <p:sldId id="296" r:id="rId16"/>
    <p:sldId id="297" r:id="rId17"/>
    <p:sldId id="302" r:id="rId18"/>
    <p:sldId id="298" r:id="rId19"/>
    <p:sldId id="299" r:id="rId20"/>
    <p:sldId id="300" r:id="rId21"/>
    <p:sldId id="312" r:id="rId22"/>
    <p:sldId id="313" r:id="rId23"/>
    <p:sldId id="307" r:id="rId24"/>
    <p:sldId id="308" r:id="rId25"/>
    <p:sldId id="261"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372C4"/>
    <a:srgbClr val="CFE8E7"/>
    <a:srgbClr val="008F00"/>
    <a:srgbClr val="FFFFFF"/>
    <a:srgbClr val="008F01"/>
    <a:srgbClr val="BABBF8"/>
    <a:srgbClr val="4B8180"/>
    <a:srgbClr val="44BB8D"/>
    <a:srgbClr val="CF0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69"/>
    <p:restoredTop sz="94674"/>
  </p:normalViewPr>
  <p:slideViewPr>
    <p:cSldViewPr snapToGrid="0" snapToObjects="1">
      <p:cViewPr>
        <p:scale>
          <a:sx n="75" d="100"/>
          <a:sy n="75" d="100"/>
        </p:scale>
        <p:origin x="2144" y="9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E3A68-CF51-4203-B35D-95005658B10C}"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D3C7E05F-F7FB-4BA9-918C-D4CBFDCD0FBB}">
      <dgm:prSet phldrT="[Text]" custT="1"/>
      <dgm:spPr>
        <a:solidFill>
          <a:srgbClr val="33A6C6"/>
        </a:solidFill>
      </dgm:spPr>
      <dgm:t>
        <a:bodyPr/>
        <a:lstStyle/>
        <a:p>
          <a:r>
            <a:rPr lang="en-US" sz="2000" dirty="0" err="1" smtClean="0"/>
            <a:t>Goitre</a:t>
          </a:r>
          <a:r>
            <a:rPr lang="en-US" sz="2000" dirty="0" smtClean="0"/>
            <a:t> (Enlarged thyroid gland) may be associated with:</a:t>
          </a:r>
          <a:endParaRPr lang="en-US" sz="2000" dirty="0"/>
        </a:p>
      </dgm:t>
    </dgm:pt>
    <dgm:pt modelId="{E30D16F8-07BA-4AA5-9FE0-D690808FE906}" type="parTrans" cxnId="{FC1F8270-22B4-4E05-93E6-1C131C828E87}">
      <dgm:prSet/>
      <dgm:spPr/>
      <dgm:t>
        <a:bodyPr/>
        <a:lstStyle/>
        <a:p>
          <a:endParaRPr lang="en-US"/>
        </a:p>
      </dgm:t>
    </dgm:pt>
    <dgm:pt modelId="{3D595182-0FCC-42FF-8836-231A137F370A}" type="sibTrans" cxnId="{FC1F8270-22B4-4E05-93E6-1C131C828E87}">
      <dgm:prSet/>
      <dgm:spPr/>
      <dgm:t>
        <a:bodyPr/>
        <a:lstStyle/>
        <a:p>
          <a:endParaRPr lang="en-US"/>
        </a:p>
      </dgm:t>
    </dgm:pt>
    <dgm:pt modelId="{CF80E0B4-DA81-41C8-8476-40C545ED7B98}">
      <dgm:prSet phldrT="[Text]" custT="1"/>
      <dgm:spPr>
        <a:solidFill>
          <a:srgbClr val="4372C4"/>
        </a:solidFill>
      </dgm:spPr>
      <dgm:t>
        <a:bodyPr/>
        <a:lstStyle/>
        <a:p>
          <a:r>
            <a:rPr lang="en-US" sz="2000" b="1" dirty="0" smtClean="0"/>
            <a:t>Hypo</a:t>
          </a:r>
          <a:r>
            <a:rPr lang="en-US" sz="2000" dirty="0" smtClean="0"/>
            <a:t>function</a:t>
          </a:r>
          <a:endParaRPr lang="en-US" sz="2000" dirty="0"/>
        </a:p>
      </dgm:t>
    </dgm:pt>
    <dgm:pt modelId="{30E83694-D28B-46D0-AA88-D4FC63902BD9}" type="parTrans" cxnId="{6177A43E-181D-4C86-A1E6-363D794FC9C6}">
      <dgm:prSet/>
      <dgm:spPr/>
      <dgm:t>
        <a:bodyPr/>
        <a:lstStyle/>
        <a:p>
          <a:endParaRPr lang="en-US"/>
        </a:p>
      </dgm:t>
    </dgm:pt>
    <dgm:pt modelId="{3BBFC975-2184-44E2-98C4-D61707BFF97E}" type="sibTrans" cxnId="{6177A43E-181D-4C86-A1E6-363D794FC9C6}">
      <dgm:prSet/>
      <dgm:spPr/>
      <dgm:t>
        <a:bodyPr/>
        <a:lstStyle/>
        <a:p>
          <a:endParaRPr lang="en-US"/>
        </a:p>
      </dgm:t>
    </dgm:pt>
    <dgm:pt modelId="{1EDBBFD0-4F7A-4118-81E9-0804F1B3CADC}">
      <dgm:prSet phldrT="[Text]" custT="1"/>
      <dgm:spPr>
        <a:solidFill>
          <a:srgbClr val="44BB8D"/>
        </a:solidFill>
      </dgm:spPr>
      <dgm:t>
        <a:bodyPr/>
        <a:lstStyle/>
        <a:p>
          <a:r>
            <a:rPr lang="en-US" sz="2000" b="1" dirty="0" err="1" smtClean="0"/>
            <a:t>Hyper</a:t>
          </a:r>
          <a:r>
            <a:rPr lang="en-US" sz="2000" dirty="0" err="1" smtClean="0"/>
            <a:t>function</a:t>
          </a:r>
          <a:endParaRPr lang="en-US" sz="2000" dirty="0"/>
        </a:p>
      </dgm:t>
    </dgm:pt>
    <dgm:pt modelId="{51EB8B27-30ED-463C-B6F2-829C3638CE36}" type="parTrans" cxnId="{AF36CC5F-7A92-473E-8A57-A52E18D2FFBC}">
      <dgm:prSet/>
      <dgm:spPr/>
      <dgm:t>
        <a:bodyPr/>
        <a:lstStyle/>
        <a:p>
          <a:endParaRPr lang="en-US"/>
        </a:p>
      </dgm:t>
    </dgm:pt>
    <dgm:pt modelId="{C1303FC4-30B5-494A-A557-175E0E53CFE8}" type="sibTrans" cxnId="{AF36CC5F-7A92-473E-8A57-A52E18D2FFBC}">
      <dgm:prSet/>
      <dgm:spPr/>
      <dgm:t>
        <a:bodyPr/>
        <a:lstStyle/>
        <a:p>
          <a:endParaRPr lang="en-US"/>
        </a:p>
      </dgm:t>
    </dgm:pt>
    <dgm:pt modelId="{A9A188F9-68C2-4EAE-A4A6-6D8A1D792077}">
      <dgm:prSet phldrT="[Text]" custT="1"/>
      <dgm:spPr>
        <a:solidFill>
          <a:srgbClr val="70AD47"/>
        </a:solidFill>
      </dgm:spPr>
      <dgm:t>
        <a:bodyPr/>
        <a:lstStyle/>
        <a:p>
          <a:r>
            <a:rPr lang="en-US" altLang="en-US" sz="2000" b="1" dirty="0" smtClean="0">
              <a:solidFill>
                <a:schemeClr val="bg1"/>
              </a:solidFill>
              <a:cs typeface="Times New Roman" panose="02020603050405020304" pitchFamily="18" charset="0"/>
            </a:rPr>
            <a:t>Normal</a:t>
          </a:r>
          <a:r>
            <a:rPr lang="en-US" altLang="en-US" sz="2000" dirty="0" smtClean="0">
              <a:solidFill>
                <a:schemeClr val="bg1"/>
              </a:solidFill>
              <a:cs typeface="Times New Roman" panose="02020603050405020304" pitchFamily="18" charset="0"/>
            </a:rPr>
            <a:t> thyroid hormone conc. (</a:t>
          </a:r>
          <a:r>
            <a:rPr lang="en-US" altLang="en-US" sz="2000" dirty="0" err="1" smtClean="0">
              <a:solidFill>
                <a:schemeClr val="bg1"/>
              </a:solidFill>
              <a:cs typeface="Times New Roman" panose="02020603050405020304" pitchFamily="18" charset="0"/>
            </a:rPr>
            <a:t>euthyroid</a:t>
          </a:r>
          <a:r>
            <a:rPr lang="en-US" altLang="en-US" sz="2000" dirty="0" smtClean="0">
              <a:solidFill>
                <a:schemeClr val="bg1"/>
              </a:solidFill>
              <a:cs typeface="Times New Roman" panose="02020603050405020304" pitchFamily="18" charset="0"/>
            </a:rPr>
            <a:t>)</a:t>
          </a:r>
          <a:endParaRPr lang="en-US" sz="2000" dirty="0">
            <a:solidFill>
              <a:schemeClr val="bg1"/>
            </a:solidFill>
          </a:endParaRPr>
        </a:p>
      </dgm:t>
    </dgm:pt>
    <dgm:pt modelId="{FCED358C-0648-43FB-B753-4CC2F1122046}" type="parTrans" cxnId="{ADED9344-FD22-4766-A86C-5B25AB4E76D9}">
      <dgm:prSet/>
      <dgm:spPr/>
      <dgm:t>
        <a:bodyPr/>
        <a:lstStyle/>
        <a:p>
          <a:endParaRPr lang="en-US"/>
        </a:p>
      </dgm:t>
    </dgm:pt>
    <dgm:pt modelId="{4168EBB1-A372-422D-A2E6-12F1FA314604}" type="sibTrans" cxnId="{ADED9344-FD22-4766-A86C-5B25AB4E76D9}">
      <dgm:prSet/>
      <dgm:spPr/>
      <dgm:t>
        <a:bodyPr/>
        <a:lstStyle/>
        <a:p>
          <a:endParaRPr lang="en-US"/>
        </a:p>
      </dgm:t>
    </dgm:pt>
    <dgm:pt modelId="{2E9BB5C4-DC50-468C-B203-07D98BCDDBA6}" type="pres">
      <dgm:prSet presAssocID="{B30E3A68-CF51-4203-B35D-95005658B10C}" presName="hierChild1" presStyleCnt="0">
        <dgm:presLayoutVars>
          <dgm:orgChart val="1"/>
          <dgm:chPref val="1"/>
          <dgm:dir/>
          <dgm:animOne val="branch"/>
          <dgm:animLvl val="lvl"/>
          <dgm:resizeHandles/>
        </dgm:presLayoutVars>
      </dgm:prSet>
      <dgm:spPr/>
      <dgm:t>
        <a:bodyPr/>
        <a:lstStyle/>
        <a:p>
          <a:endParaRPr lang="en-US"/>
        </a:p>
      </dgm:t>
    </dgm:pt>
    <dgm:pt modelId="{FECC1A28-4E22-4C6B-ABE6-A0E3AF12D3BF}" type="pres">
      <dgm:prSet presAssocID="{D3C7E05F-F7FB-4BA9-918C-D4CBFDCD0FBB}" presName="hierRoot1" presStyleCnt="0">
        <dgm:presLayoutVars>
          <dgm:hierBranch val="init"/>
        </dgm:presLayoutVars>
      </dgm:prSet>
      <dgm:spPr/>
    </dgm:pt>
    <dgm:pt modelId="{249B5435-FB12-4606-A96C-42E1311423F2}" type="pres">
      <dgm:prSet presAssocID="{D3C7E05F-F7FB-4BA9-918C-D4CBFDCD0FBB}" presName="rootComposite1" presStyleCnt="0"/>
      <dgm:spPr/>
    </dgm:pt>
    <dgm:pt modelId="{0C17E861-649C-43BF-A95E-BF0951171561}" type="pres">
      <dgm:prSet presAssocID="{D3C7E05F-F7FB-4BA9-918C-D4CBFDCD0FBB}" presName="rootText1" presStyleLbl="node0" presStyleIdx="0" presStyleCnt="1">
        <dgm:presLayoutVars>
          <dgm:chPref val="3"/>
        </dgm:presLayoutVars>
      </dgm:prSet>
      <dgm:spPr/>
      <dgm:t>
        <a:bodyPr/>
        <a:lstStyle/>
        <a:p>
          <a:endParaRPr lang="en-US"/>
        </a:p>
      </dgm:t>
    </dgm:pt>
    <dgm:pt modelId="{52FA8416-08D9-4D6D-B3C2-AD4B1356C705}" type="pres">
      <dgm:prSet presAssocID="{D3C7E05F-F7FB-4BA9-918C-D4CBFDCD0FBB}" presName="rootConnector1" presStyleLbl="node1" presStyleIdx="0" presStyleCnt="0"/>
      <dgm:spPr/>
      <dgm:t>
        <a:bodyPr/>
        <a:lstStyle/>
        <a:p>
          <a:endParaRPr lang="en-US"/>
        </a:p>
      </dgm:t>
    </dgm:pt>
    <dgm:pt modelId="{84CA20E4-3974-4464-B827-17FC404FC3B4}" type="pres">
      <dgm:prSet presAssocID="{D3C7E05F-F7FB-4BA9-918C-D4CBFDCD0FBB}" presName="hierChild2" presStyleCnt="0"/>
      <dgm:spPr/>
    </dgm:pt>
    <dgm:pt modelId="{47C2E290-E52C-47B3-9881-67FDCA5EE13C}" type="pres">
      <dgm:prSet presAssocID="{30E83694-D28B-46D0-AA88-D4FC63902BD9}" presName="Name37" presStyleLbl="parChTrans1D2" presStyleIdx="0" presStyleCnt="3"/>
      <dgm:spPr/>
      <dgm:t>
        <a:bodyPr/>
        <a:lstStyle/>
        <a:p>
          <a:endParaRPr lang="en-US"/>
        </a:p>
      </dgm:t>
    </dgm:pt>
    <dgm:pt modelId="{D7B7BC74-7212-4B23-8FA9-D34D256BFA2A}" type="pres">
      <dgm:prSet presAssocID="{CF80E0B4-DA81-41C8-8476-40C545ED7B98}" presName="hierRoot2" presStyleCnt="0">
        <dgm:presLayoutVars>
          <dgm:hierBranch val="init"/>
        </dgm:presLayoutVars>
      </dgm:prSet>
      <dgm:spPr/>
    </dgm:pt>
    <dgm:pt modelId="{7D29FD2D-B7FB-4154-836A-F59BD77D416C}" type="pres">
      <dgm:prSet presAssocID="{CF80E0B4-DA81-41C8-8476-40C545ED7B98}" presName="rootComposite" presStyleCnt="0"/>
      <dgm:spPr/>
    </dgm:pt>
    <dgm:pt modelId="{3EAE63DF-A329-432A-82DE-457F3C239F0F}" type="pres">
      <dgm:prSet presAssocID="{CF80E0B4-DA81-41C8-8476-40C545ED7B98}" presName="rootText" presStyleLbl="node2" presStyleIdx="0" presStyleCnt="3">
        <dgm:presLayoutVars>
          <dgm:chPref val="3"/>
        </dgm:presLayoutVars>
      </dgm:prSet>
      <dgm:spPr/>
      <dgm:t>
        <a:bodyPr/>
        <a:lstStyle/>
        <a:p>
          <a:endParaRPr lang="en-US"/>
        </a:p>
      </dgm:t>
    </dgm:pt>
    <dgm:pt modelId="{EB86EEFE-2EF5-490E-A409-0BEE500C1FC6}" type="pres">
      <dgm:prSet presAssocID="{CF80E0B4-DA81-41C8-8476-40C545ED7B98}" presName="rootConnector" presStyleLbl="node2" presStyleIdx="0" presStyleCnt="3"/>
      <dgm:spPr/>
      <dgm:t>
        <a:bodyPr/>
        <a:lstStyle/>
        <a:p>
          <a:endParaRPr lang="en-US"/>
        </a:p>
      </dgm:t>
    </dgm:pt>
    <dgm:pt modelId="{8735A95B-1CCD-4A45-B901-AEFDB284A197}" type="pres">
      <dgm:prSet presAssocID="{CF80E0B4-DA81-41C8-8476-40C545ED7B98}" presName="hierChild4" presStyleCnt="0"/>
      <dgm:spPr/>
    </dgm:pt>
    <dgm:pt modelId="{5016BFB9-19F0-48BD-9069-80F0112D77A9}" type="pres">
      <dgm:prSet presAssocID="{CF80E0B4-DA81-41C8-8476-40C545ED7B98}" presName="hierChild5" presStyleCnt="0"/>
      <dgm:spPr/>
    </dgm:pt>
    <dgm:pt modelId="{1F3E201F-0DD3-4F8A-9370-A01722AC3BC8}" type="pres">
      <dgm:prSet presAssocID="{51EB8B27-30ED-463C-B6F2-829C3638CE36}" presName="Name37" presStyleLbl="parChTrans1D2" presStyleIdx="1" presStyleCnt="3"/>
      <dgm:spPr/>
      <dgm:t>
        <a:bodyPr/>
        <a:lstStyle/>
        <a:p>
          <a:endParaRPr lang="en-US"/>
        </a:p>
      </dgm:t>
    </dgm:pt>
    <dgm:pt modelId="{E119713E-B1BC-48FA-BC6B-586ABC9809F7}" type="pres">
      <dgm:prSet presAssocID="{1EDBBFD0-4F7A-4118-81E9-0804F1B3CADC}" presName="hierRoot2" presStyleCnt="0">
        <dgm:presLayoutVars>
          <dgm:hierBranch val="init"/>
        </dgm:presLayoutVars>
      </dgm:prSet>
      <dgm:spPr/>
    </dgm:pt>
    <dgm:pt modelId="{0E9281A5-EB51-4C7B-9EAB-927329789AED}" type="pres">
      <dgm:prSet presAssocID="{1EDBBFD0-4F7A-4118-81E9-0804F1B3CADC}" presName="rootComposite" presStyleCnt="0"/>
      <dgm:spPr/>
    </dgm:pt>
    <dgm:pt modelId="{5A5028B2-7E87-410B-A779-7CEAE3DE1A51}" type="pres">
      <dgm:prSet presAssocID="{1EDBBFD0-4F7A-4118-81E9-0804F1B3CADC}" presName="rootText" presStyleLbl="node2" presStyleIdx="1" presStyleCnt="3">
        <dgm:presLayoutVars>
          <dgm:chPref val="3"/>
        </dgm:presLayoutVars>
      </dgm:prSet>
      <dgm:spPr/>
      <dgm:t>
        <a:bodyPr/>
        <a:lstStyle/>
        <a:p>
          <a:endParaRPr lang="en-US"/>
        </a:p>
      </dgm:t>
    </dgm:pt>
    <dgm:pt modelId="{CF72A50D-D315-4C27-BD1E-2A8622AFF3A0}" type="pres">
      <dgm:prSet presAssocID="{1EDBBFD0-4F7A-4118-81E9-0804F1B3CADC}" presName="rootConnector" presStyleLbl="node2" presStyleIdx="1" presStyleCnt="3"/>
      <dgm:spPr/>
      <dgm:t>
        <a:bodyPr/>
        <a:lstStyle/>
        <a:p>
          <a:endParaRPr lang="en-US"/>
        </a:p>
      </dgm:t>
    </dgm:pt>
    <dgm:pt modelId="{F6E5FCC4-D432-4E30-9272-E70A8EE2178A}" type="pres">
      <dgm:prSet presAssocID="{1EDBBFD0-4F7A-4118-81E9-0804F1B3CADC}" presName="hierChild4" presStyleCnt="0"/>
      <dgm:spPr/>
    </dgm:pt>
    <dgm:pt modelId="{B19E4E84-41E4-44DF-97D7-543E86432562}" type="pres">
      <dgm:prSet presAssocID="{1EDBBFD0-4F7A-4118-81E9-0804F1B3CADC}" presName="hierChild5" presStyleCnt="0"/>
      <dgm:spPr/>
    </dgm:pt>
    <dgm:pt modelId="{034C9EC1-3E7D-4A7D-880B-3E7AB04B409F}" type="pres">
      <dgm:prSet presAssocID="{FCED358C-0648-43FB-B753-4CC2F1122046}" presName="Name37" presStyleLbl="parChTrans1D2" presStyleIdx="2" presStyleCnt="3"/>
      <dgm:spPr/>
      <dgm:t>
        <a:bodyPr/>
        <a:lstStyle/>
        <a:p>
          <a:endParaRPr lang="en-US"/>
        </a:p>
      </dgm:t>
    </dgm:pt>
    <dgm:pt modelId="{45AFCD13-7230-4427-BC63-C4C2ECF36EA3}" type="pres">
      <dgm:prSet presAssocID="{A9A188F9-68C2-4EAE-A4A6-6D8A1D792077}" presName="hierRoot2" presStyleCnt="0">
        <dgm:presLayoutVars>
          <dgm:hierBranch val="init"/>
        </dgm:presLayoutVars>
      </dgm:prSet>
      <dgm:spPr/>
    </dgm:pt>
    <dgm:pt modelId="{0E78F6D6-A323-4C78-8318-6ABD57C1067B}" type="pres">
      <dgm:prSet presAssocID="{A9A188F9-68C2-4EAE-A4A6-6D8A1D792077}" presName="rootComposite" presStyleCnt="0"/>
      <dgm:spPr/>
    </dgm:pt>
    <dgm:pt modelId="{CC720643-311C-41DD-A9EF-2808855A37A2}" type="pres">
      <dgm:prSet presAssocID="{A9A188F9-68C2-4EAE-A4A6-6D8A1D792077}" presName="rootText" presStyleLbl="node2" presStyleIdx="2" presStyleCnt="3">
        <dgm:presLayoutVars>
          <dgm:chPref val="3"/>
        </dgm:presLayoutVars>
      </dgm:prSet>
      <dgm:spPr/>
      <dgm:t>
        <a:bodyPr/>
        <a:lstStyle/>
        <a:p>
          <a:endParaRPr lang="en-US"/>
        </a:p>
      </dgm:t>
    </dgm:pt>
    <dgm:pt modelId="{4026B3CB-9C93-4499-BBC8-1BD8299D2FB9}" type="pres">
      <dgm:prSet presAssocID="{A9A188F9-68C2-4EAE-A4A6-6D8A1D792077}" presName="rootConnector" presStyleLbl="node2" presStyleIdx="2" presStyleCnt="3"/>
      <dgm:spPr/>
      <dgm:t>
        <a:bodyPr/>
        <a:lstStyle/>
        <a:p>
          <a:endParaRPr lang="en-US"/>
        </a:p>
      </dgm:t>
    </dgm:pt>
    <dgm:pt modelId="{B570D852-B13F-407F-A951-C8BB700CCE8C}" type="pres">
      <dgm:prSet presAssocID="{A9A188F9-68C2-4EAE-A4A6-6D8A1D792077}" presName="hierChild4" presStyleCnt="0"/>
      <dgm:spPr/>
    </dgm:pt>
    <dgm:pt modelId="{E23F89EB-3B0A-4E57-B328-826A95D17521}" type="pres">
      <dgm:prSet presAssocID="{A9A188F9-68C2-4EAE-A4A6-6D8A1D792077}" presName="hierChild5" presStyleCnt="0"/>
      <dgm:spPr/>
    </dgm:pt>
    <dgm:pt modelId="{488922FC-8139-4038-88B0-5333F10E3A18}" type="pres">
      <dgm:prSet presAssocID="{D3C7E05F-F7FB-4BA9-918C-D4CBFDCD0FBB}" presName="hierChild3" presStyleCnt="0"/>
      <dgm:spPr/>
    </dgm:pt>
  </dgm:ptLst>
  <dgm:cxnLst>
    <dgm:cxn modelId="{B93FBCA7-3F40-D34E-B179-9825F61590D0}" type="presOf" srcId="{CF80E0B4-DA81-41C8-8476-40C545ED7B98}" destId="{3EAE63DF-A329-432A-82DE-457F3C239F0F}" srcOrd="0" destOrd="0" presId="urn:microsoft.com/office/officeart/2005/8/layout/orgChart1"/>
    <dgm:cxn modelId="{55B391E6-EC17-5440-97C1-3289FA3A7DFE}" type="presOf" srcId="{30E83694-D28B-46D0-AA88-D4FC63902BD9}" destId="{47C2E290-E52C-47B3-9881-67FDCA5EE13C}" srcOrd="0" destOrd="0" presId="urn:microsoft.com/office/officeart/2005/8/layout/orgChart1"/>
    <dgm:cxn modelId="{34DB0750-8EC2-2B4D-8FB4-75D37026E5AB}" type="presOf" srcId="{A9A188F9-68C2-4EAE-A4A6-6D8A1D792077}" destId="{CC720643-311C-41DD-A9EF-2808855A37A2}" srcOrd="0" destOrd="0" presId="urn:microsoft.com/office/officeart/2005/8/layout/orgChart1"/>
    <dgm:cxn modelId="{AF36CC5F-7A92-473E-8A57-A52E18D2FFBC}" srcId="{D3C7E05F-F7FB-4BA9-918C-D4CBFDCD0FBB}" destId="{1EDBBFD0-4F7A-4118-81E9-0804F1B3CADC}" srcOrd="1" destOrd="0" parTransId="{51EB8B27-30ED-463C-B6F2-829C3638CE36}" sibTransId="{C1303FC4-30B5-494A-A557-175E0E53CFE8}"/>
    <dgm:cxn modelId="{B4A7A242-1F8B-0B4A-BB37-3C5FEE2C655D}" type="presOf" srcId="{A9A188F9-68C2-4EAE-A4A6-6D8A1D792077}" destId="{4026B3CB-9C93-4499-BBC8-1BD8299D2FB9}" srcOrd="1" destOrd="0" presId="urn:microsoft.com/office/officeart/2005/8/layout/orgChart1"/>
    <dgm:cxn modelId="{839F452F-2E5D-C743-A4B2-D55BCC684C3A}" type="presOf" srcId="{1EDBBFD0-4F7A-4118-81E9-0804F1B3CADC}" destId="{CF72A50D-D315-4C27-BD1E-2A8622AFF3A0}" srcOrd="1" destOrd="0" presId="urn:microsoft.com/office/officeart/2005/8/layout/orgChart1"/>
    <dgm:cxn modelId="{03B5871A-2093-FD48-8A64-217C8C53C378}" type="presOf" srcId="{D3C7E05F-F7FB-4BA9-918C-D4CBFDCD0FBB}" destId="{0C17E861-649C-43BF-A95E-BF0951171561}" srcOrd="0" destOrd="0" presId="urn:microsoft.com/office/officeart/2005/8/layout/orgChart1"/>
    <dgm:cxn modelId="{EA8968F0-29B4-DF4A-85CF-7CC86A06CAEE}" type="presOf" srcId="{1EDBBFD0-4F7A-4118-81E9-0804F1B3CADC}" destId="{5A5028B2-7E87-410B-A779-7CEAE3DE1A51}" srcOrd="0" destOrd="0" presId="urn:microsoft.com/office/officeart/2005/8/layout/orgChart1"/>
    <dgm:cxn modelId="{ADED9344-FD22-4766-A86C-5B25AB4E76D9}" srcId="{D3C7E05F-F7FB-4BA9-918C-D4CBFDCD0FBB}" destId="{A9A188F9-68C2-4EAE-A4A6-6D8A1D792077}" srcOrd="2" destOrd="0" parTransId="{FCED358C-0648-43FB-B753-4CC2F1122046}" sibTransId="{4168EBB1-A372-422D-A2E6-12F1FA314604}"/>
    <dgm:cxn modelId="{6177A43E-181D-4C86-A1E6-363D794FC9C6}" srcId="{D3C7E05F-F7FB-4BA9-918C-D4CBFDCD0FBB}" destId="{CF80E0B4-DA81-41C8-8476-40C545ED7B98}" srcOrd="0" destOrd="0" parTransId="{30E83694-D28B-46D0-AA88-D4FC63902BD9}" sibTransId="{3BBFC975-2184-44E2-98C4-D61707BFF97E}"/>
    <dgm:cxn modelId="{FC1F8270-22B4-4E05-93E6-1C131C828E87}" srcId="{B30E3A68-CF51-4203-B35D-95005658B10C}" destId="{D3C7E05F-F7FB-4BA9-918C-D4CBFDCD0FBB}" srcOrd="0" destOrd="0" parTransId="{E30D16F8-07BA-4AA5-9FE0-D690808FE906}" sibTransId="{3D595182-0FCC-42FF-8836-231A137F370A}"/>
    <dgm:cxn modelId="{B94A63EA-A0E6-6348-AB9E-C409D15FB858}" type="presOf" srcId="{D3C7E05F-F7FB-4BA9-918C-D4CBFDCD0FBB}" destId="{52FA8416-08D9-4D6D-B3C2-AD4B1356C705}" srcOrd="1" destOrd="0" presId="urn:microsoft.com/office/officeart/2005/8/layout/orgChart1"/>
    <dgm:cxn modelId="{DBE922E3-92B6-5643-8993-E11B0E1A58BC}" type="presOf" srcId="{FCED358C-0648-43FB-B753-4CC2F1122046}" destId="{034C9EC1-3E7D-4A7D-880B-3E7AB04B409F}" srcOrd="0" destOrd="0" presId="urn:microsoft.com/office/officeart/2005/8/layout/orgChart1"/>
    <dgm:cxn modelId="{254B3816-D3A8-0443-8A80-D7288C5D3B4D}" type="presOf" srcId="{51EB8B27-30ED-463C-B6F2-829C3638CE36}" destId="{1F3E201F-0DD3-4F8A-9370-A01722AC3BC8}" srcOrd="0" destOrd="0" presId="urn:microsoft.com/office/officeart/2005/8/layout/orgChart1"/>
    <dgm:cxn modelId="{FE78FD87-CF3F-D443-9914-F731A21566B9}" type="presOf" srcId="{B30E3A68-CF51-4203-B35D-95005658B10C}" destId="{2E9BB5C4-DC50-468C-B203-07D98BCDDBA6}" srcOrd="0" destOrd="0" presId="urn:microsoft.com/office/officeart/2005/8/layout/orgChart1"/>
    <dgm:cxn modelId="{2185EF1F-BBD5-2D48-B8D0-19C18B923565}" type="presOf" srcId="{CF80E0B4-DA81-41C8-8476-40C545ED7B98}" destId="{EB86EEFE-2EF5-490E-A409-0BEE500C1FC6}" srcOrd="1" destOrd="0" presId="urn:microsoft.com/office/officeart/2005/8/layout/orgChart1"/>
    <dgm:cxn modelId="{46BCF541-1B52-2941-88D9-586D326EBFE5}" type="presParOf" srcId="{2E9BB5C4-DC50-468C-B203-07D98BCDDBA6}" destId="{FECC1A28-4E22-4C6B-ABE6-A0E3AF12D3BF}" srcOrd="0" destOrd="0" presId="urn:microsoft.com/office/officeart/2005/8/layout/orgChart1"/>
    <dgm:cxn modelId="{2E55FCF8-E0FB-ED4C-932F-3A5302D44E0B}" type="presParOf" srcId="{FECC1A28-4E22-4C6B-ABE6-A0E3AF12D3BF}" destId="{249B5435-FB12-4606-A96C-42E1311423F2}" srcOrd="0" destOrd="0" presId="urn:microsoft.com/office/officeart/2005/8/layout/orgChart1"/>
    <dgm:cxn modelId="{E69F4CCC-E341-124A-8BA3-EAF6557265C6}" type="presParOf" srcId="{249B5435-FB12-4606-A96C-42E1311423F2}" destId="{0C17E861-649C-43BF-A95E-BF0951171561}" srcOrd="0" destOrd="0" presId="urn:microsoft.com/office/officeart/2005/8/layout/orgChart1"/>
    <dgm:cxn modelId="{31697CB8-69D7-D54E-8099-8561CFD07190}" type="presParOf" srcId="{249B5435-FB12-4606-A96C-42E1311423F2}" destId="{52FA8416-08D9-4D6D-B3C2-AD4B1356C705}" srcOrd="1" destOrd="0" presId="urn:microsoft.com/office/officeart/2005/8/layout/orgChart1"/>
    <dgm:cxn modelId="{3401469B-9C11-3540-85A6-9153EF67014C}" type="presParOf" srcId="{FECC1A28-4E22-4C6B-ABE6-A0E3AF12D3BF}" destId="{84CA20E4-3974-4464-B827-17FC404FC3B4}" srcOrd="1" destOrd="0" presId="urn:microsoft.com/office/officeart/2005/8/layout/orgChart1"/>
    <dgm:cxn modelId="{06673EAD-F2CB-834A-8DCD-9B784927DDA7}" type="presParOf" srcId="{84CA20E4-3974-4464-B827-17FC404FC3B4}" destId="{47C2E290-E52C-47B3-9881-67FDCA5EE13C}" srcOrd="0" destOrd="0" presId="urn:microsoft.com/office/officeart/2005/8/layout/orgChart1"/>
    <dgm:cxn modelId="{FA2F6BA8-D094-0546-8FA7-44E07E05A57B}" type="presParOf" srcId="{84CA20E4-3974-4464-B827-17FC404FC3B4}" destId="{D7B7BC74-7212-4B23-8FA9-D34D256BFA2A}" srcOrd="1" destOrd="0" presId="urn:microsoft.com/office/officeart/2005/8/layout/orgChart1"/>
    <dgm:cxn modelId="{C2A3244C-E114-C342-AB92-501F7DFFB6BC}" type="presParOf" srcId="{D7B7BC74-7212-4B23-8FA9-D34D256BFA2A}" destId="{7D29FD2D-B7FB-4154-836A-F59BD77D416C}" srcOrd="0" destOrd="0" presId="urn:microsoft.com/office/officeart/2005/8/layout/orgChart1"/>
    <dgm:cxn modelId="{2A3F6515-CFD8-DA4A-84E9-63A8D1806ED9}" type="presParOf" srcId="{7D29FD2D-B7FB-4154-836A-F59BD77D416C}" destId="{3EAE63DF-A329-432A-82DE-457F3C239F0F}" srcOrd="0" destOrd="0" presId="urn:microsoft.com/office/officeart/2005/8/layout/orgChart1"/>
    <dgm:cxn modelId="{D6B5A0A5-86F3-6641-B7A3-F9189673BC4C}" type="presParOf" srcId="{7D29FD2D-B7FB-4154-836A-F59BD77D416C}" destId="{EB86EEFE-2EF5-490E-A409-0BEE500C1FC6}" srcOrd="1" destOrd="0" presId="urn:microsoft.com/office/officeart/2005/8/layout/orgChart1"/>
    <dgm:cxn modelId="{EC1FBFBE-B904-9E42-894C-DEE94755527E}" type="presParOf" srcId="{D7B7BC74-7212-4B23-8FA9-D34D256BFA2A}" destId="{8735A95B-1CCD-4A45-B901-AEFDB284A197}" srcOrd="1" destOrd="0" presId="urn:microsoft.com/office/officeart/2005/8/layout/orgChart1"/>
    <dgm:cxn modelId="{3171C437-B6C1-5E47-BDDC-5DD3297F8EAB}" type="presParOf" srcId="{D7B7BC74-7212-4B23-8FA9-D34D256BFA2A}" destId="{5016BFB9-19F0-48BD-9069-80F0112D77A9}" srcOrd="2" destOrd="0" presId="urn:microsoft.com/office/officeart/2005/8/layout/orgChart1"/>
    <dgm:cxn modelId="{A6C2F89C-170A-FC42-87E7-D255EE516F1F}" type="presParOf" srcId="{84CA20E4-3974-4464-B827-17FC404FC3B4}" destId="{1F3E201F-0DD3-4F8A-9370-A01722AC3BC8}" srcOrd="2" destOrd="0" presId="urn:microsoft.com/office/officeart/2005/8/layout/orgChart1"/>
    <dgm:cxn modelId="{F0AF823D-BEF7-9642-B262-66DE30E17CB0}" type="presParOf" srcId="{84CA20E4-3974-4464-B827-17FC404FC3B4}" destId="{E119713E-B1BC-48FA-BC6B-586ABC9809F7}" srcOrd="3" destOrd="0" presId="urn:microsoft.com/office/officeart/2005/8/layout/orgChart1"/>
    <dgm:cxn modelId="{7E73751F-C28C-4D41-A43F-7F908ACCE889}" type="presParOf" srcId="{E119713E-B1BC-48FA-BC6B-586ABC9809F7}" destId="{0E9281A5-EB51-4C7B-9EAB-927329789AED}" srcOrd="0" destOrd="0" presId="urn:microsoft.com/office/officeart/2005/8/layout/orgChart1"/>
    <dgm:cxn modelId="{308166B5-8CD7-174D-9337-55E5085B7039}" type="presParOf" srcId="{0E9281A5-EB51-4C7B-9EAB-927329789AED}" destId="{5A5028B2-7E87-410B-A779-7CEAE3DE1A51}" srcOrd="0" destOrd="0" presId="urn:microsoft.com/office/officeart/2005/8/layout/orgChart1"/>
    <dgm:cxn modelId="{563EB63E-80B8-CB48-A5BC-5B5D095329C0}" type="presParOf" srcId="{0E9281A5-EB51-4C7B-9EAB-927329789AED}" destId="{CF72A50D-D315-4C27-BD1E-2A8622AFF3A0}" srcOrd="1" destOrd="0" presId="urn:microsoft.com/office/officeart/2005/8/layout/orgChart1"/>
    <dgm:cxn modelId="{F502A5BC-CA42-8E49-B72E-2080E13BDD6E}" type="presParOf" srcId="{E119713E-B1BC-48FA-BC6B-586ABC9809F7}" destId="{F6E5FCC4-D432-4E30-9272-E70A8EE2178A}" srcOrd="1" destOrd="0" presId="urn:microsoft.com/office/officeart/2005/8/layout/orgChart1"/>
    <dgm:cxn modelId="{17D662C2-F080-374C-B068-B451505E64E1}" type="presParOf" srcId="{E119713E-B1BC-48FA-BC6B-586ABC9809F7}" destId="{B19E4E84-41E4-44DF-97D7-543E86432562}" srcOrd="2" destOrd="0" presId="urn:microsoft.com/office/officeart/2005/8/layout/orgChart1"/>
    <dgm:cxn modelId="{D2C2CA8F-1597-3149-A58B-202F9B986957}" type="presParOf" srcId="{84CA20E4-3974-4464-B827-17FC404FC3B4}" destId="{034C9EC1-3E7D-4A7D-880B-3E7AB04B409F}" srcOrd="4" destOrd="0" presId="urn:microsoft.com/office/officeart/2005/8/layout/orgChart1"/>
    <dgm:cxn modelId="{67CBBC68-6B2A-C348-B836-F33E07B927B4}" type="presParOf" srcId="{84CA20E4-3974-4464-B827-17FC404FC3B4}" destId="{45AFCD13-7230-4427-BC63-C4C2ECF36EA3}" srcOrd="5" destOrd="0" presId="urn:microsoft.com/office/officeart/2005/8/layout/orgChart1"/>
    <dgm:cxn modelId="{88EDC75A-8BE8-7745-A229-F1EF545CCFB8}" type="presParOf" srcId="{45AFCD13-7230-4427-BC63-C4C2ECF36EA3}" destId="{0E78F6D6-A323-4C78-8318-6ABD57C1067B}" srcOrd="0" destOrd="0" presId="urn:microsoft.com/office/officeart/2005/8/layout/orgChart1"/>
    <dgm:cxn modelId="{2560335E-CC6D-3E4B-8828-B979AEFC19FB}" type="presParOf" srcId="{0E78F6D6-A323-4C78-8318-6ABD57C1067B}" destId="{CC720643-311C-41DD-A9EF-2808855A37A2}" srcOrd="0" destOrd="0" presId="urn:microsoft.com/office/officeart/2005/8/layout/orgChart1"/>
    <dgm:cxn modelId="{40B31FFF-A584-6540-A2EA-50D9B8EA39F5}" type="presParOf" srcId="{0E78F6D6-A323-4C78-8318-6ABD57C1067B}" destId="{4026B3CB-9C93-4499-BBC8-1BD8299D2FB9}" srcOrd="1" destOrd="0" presId="urn:microsoft.com/office/officeart/2005/8/layout/orgChart1"/>
    <dgm:cxn modelId="{9FAD890A-609F-D746-A8FE-7C18DE538849}" type="presParOf" srcId="{45AFCD13-7230-4427-BC63-C4C2ECF36EA3}" destId="{B570D852-B13F-407F-A951-C8BB700CCE8C}" srcOrd="1" destOrd="0" presId="urn:microsoft.com/office/officeart/2005/8/layout/orgChart1"/>
    <dgm:cxn modelId="{891A95F8-5D85-E241-B9F6-3A169CFD4316}" type="presParOf" srcId="{45AFCD13-7230-4427-BC63-C4C2ECF36EA3}" destId="{E23F89EB-3B0A-4E57-B328-826A95D17521}" srcOrd="2" destOrd="0" presId="urn:microsoft.com/office/officeart/2005/8/layout/orgChart1"/>
    <dgm:cxn modelId="{1DB17440-128C-1042-B268-6C5D9F71300E}" type="presParOf" srcId="{FECC1A28-4E22-4C6B-ABE6-A0E3AF12D3BF}" destId="{488922FC-8139-4038-88B0-5333F10E3A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6F3D9-842D-4565-B26C-AE69FEBC8400}" type="doc">
      <dgm:prSet loTypeId="urn:microsoft.com/office/officeart/2005/8/layout/orgChart1" loCatId="hierarchy" qsTypeId="urn:microsoft.com/office/officeart/2005/8/quickstyle/simple2" qsCatId="simple" csTypeId="urn:microsoft.com/office/officeart/2005/8/colors/colorful2" csCatId="colorful" phldr="1"/>
      <dgm:spPr/>
      <dgm:t>
        <a:bodyPr/>
        <a:lstStyle/>
        <a:p>
          <a:endParaRPr lang="en-US"/>
        </a:p>
      </dgm:t>
    </dgm:pt>
    <dgm:pt modelId="{C23F23FA-A159-4F7B-928D-103AC69E8CCF}">
      <dgm:prSet phldrT="[Text]" custT="1"/>
      <dgm:spPr/>
      <dgm:t>
        <a:bodyPr/>
        <a:lstStyle/>
        <a:p>
          <a:r>
            <a:rPr lang="en-US" sz="2000" dirty="0" smtClean="0"/>
            <a:t>Causes:</a:t>
          </a:r>
          <a:endParaRPr lang="en-US" sz="2000" dirty="0"/>
        </a:p>
      </dgm:t>
    </dgm:pt>
    <dgm:pt modelId="{7F0BAAF4-A49A-4F58-9CF0-879758179242}" type="parTrans" cxnId="{8A243864-A75C-4E3D-A555-C420EA489A71}">
      <dgm:prSet/>
      <dgm:spPr/>
      <dgm:t>
        <a:bodyPr/>
        <a:lstStyle/>
        <a:p>
          <a:endParaRPr lang="en-US"/>
        </a:p>
      </dgm:t>
    </dgm:pt>
    <dgm:pt modelId="{CA0A0F3A-99FD-468E-AD74-F37CC5AC141A}" type="sibTrans" cxnId="{8A243864-A75C-4E3D-A555-C420EA489A71}">
      <dgm:prSet/>
      <dgm:spPr/>
      <dgm:t>
        <a:bodyPr/>
        <a:lstStyle/>
        <a:p>
          <a:endParaRPr lang="en-US"/>
        </a:p>
      </dgm:t>
    </dgm:pt>
    <dgm:pt modelId="{FCD58F80-7E63-4065-83F4-C586A2A29B96}">
      <dgm:prSet phldrT="[Text]" custT="1"/>
      <dgm:spPr/>
      <dgm:t>
        <a:bodyPr/>
        <a:lstStyle/>
        <a:p>
          <a:r>
            <a:rPr lang="en-US" altLang="en-US" sz="1800" dirty="0" smtClean="0">
              <a:cs typeface="Times New Roman" panose="02020603050405020304" pitchFamily="18" charset="0"/>
            </a:rPr>
            <a:t>Iodine, selenium deficiency </a:t>
          </a:r>
          <a:endParaRPr lang="en-US" sz="1800" dirty="0"/>
        </a:p>
      </dgm:t>
    </dgm:pt>
    <dgm:pt modelId="{9ED6ADC0-D6A3-4BEC-B92A-FACF9A6AE616}" type="parTrans" cxnId="{30CE267D-6DF8-4134-8511-AB540D0631A7}">
      <dgm:prSet/>
      <dgm:spPr/>
      <dgm:t>
        <a:bodyPr/>
        <a:lstStyle/>
        <a:p>
          <a:endParaRPr lang="en-US"/>
        </a:p>
      </dgm:t>
    </dgm:pt>
    <dgm:pt modelId="{E121B84F-20BE-4E00-A2DC-109BEB2E47FE}" type="sibTrans" cxnId="{30CE267D-6DF8-4134-8511-AB540D0631A7}">
      <dgm:prSet/>
      <dgm:spPr/>
      <dgm:t>
        <a:bodyPr/>
        <a:lstStyle/>
        <a:p>
          <a:endParaRPr lang="en-US"/>
        </a:p>
      </dgm:t>
    </dgm:pt>
    <dgm:pt modelId="{BBF9A68A-25C6-4D47-B9FA-DC1856908C3D}">
      <dgm:prSet phldrT="[Text]" custT="1"/>
      <dgm:spPr/>
      <dgm:t>
        <a:bodyPr/>
        <a:lstStyle/>
        <a:p>
          <a:r>
            <a:rPr lang="en-US" altLang="en-US" sz="1800" smtClean="0">
              <a:cs typeface="Times New Roman" panose="02020603050405020304" pitchFamily="18" charset="0"/>
            </a:rPr>
            <a:t>Hashimoto’s thyroiditis</a:t>
          </a:r>
          <a:endParaRPr lang="en-US" sz="1800" dirty="0"/>
        </a:p>
      </dgm:t>
    </dgm:pt>
    <dgm:pt modelId="{0508468B-3222-4E6E-9C01-E3485CA360EB}" type="parTrans" cxnId="{DE9A366A-BB79-426E-A3EB-052DB39CEFEF}">
      <dgm:prSet/>
      <dgm:spPr/>
      <dgm:t>
        <a:bodyPr/>
        <a:lstStyle/>
        <a:p>
          <a:endParaRPr lang="en-US"/>
        </a:p>
      </dgm:t>
    </dgm:pt>
    <dgm:pt modelId="{09E5B65E-D5CB-4679-9FBF-B39890F17EDE}" type="sibTrans" cxnId="{DE9A366A-BB79-426E-A3EB-052DB39CEFEF}">
      <dgm:prSet/>
      <dgm:spPr/>
      <dgm:t>
        <a:bodyPr/>
        <a:lstStyle/>
        <a:p>
          <a:endParaRPr lang="en-US"/>
        </a:p>
      </dgm:t>
    </dgm:pt>
    <dgm:pt modelId="{5E408C1D-CBCC-4455-948C-D88318973AE1}">
      <dgm:prSet phldrT="[Text]" custT="1"/>
      <dgm:spPr/>
      <dgm:t>
        <a:bodyPr/>
        <a:lstStyle/>
        <a:p>
          <a:r>
            <a:rPr lang="en-US" altLang="en-US" sz="1800" smtClean="0">
              <a:cs typeface="Times New Roman" panose="02020603050405020304" pitchFamily="18" charset="0"/>
            </a:rPr>
            <a:t>Graves’ disease (hyperthyroidism)</a:t>
          </a:r>
          <a:endParaRPr lang="en-US" sz="1800" dirty="0"/>
        </a:p>
      </dgm:t>
    </dgm:pt>
    <dgm:pt modelId="{24F52110-6D71-4B1C-B648-1E643A653783}" type="parTrans" cxnId="{607F4844-6F7D-44AC-A4E7-D0DCAF410D86}">
      <dgm:prSet/>
      <dgm:spPr/>
      <dgm:t>
        <a:bodyPr/>
        <a:lstStyle/>
        <a:p>
          <a:endParaRPr lang="en-US"/>
        </a:p>
      </dgm:t>
    </dgm:pt>
    <dgm:pt modelId="{185B4D6F-3C73-4698-BE61-0D3A785A45C9}" type="sibTrans" cxnId="{607F4844-6F7D-44AC-A4E7-D0DCAF410D86}">
      <dgm:prSet/>
      <dgm:spPr/>
      <dgm:t>
        <a:bodyPr/>
        <a:lstStyle/>
        <a:p>
          <a:endParaRPr lang="en-US"/>
        </a:p>
      </dgm:t>
    </dgm:pt>
    <dgm:pt modelId="{4670028E-27DD-4FAD-8B32-A8697C15D989}">
      <dgm:prSet custT="1"/>
      <dgm:spPr/>
      <dgm:t>
        <a:bodyPr/>
        <a:lstStyle/>
        <a:p>
          <a:r>
            <a:rPr lang="en-US" altLang="en-US" sz="1800" smtClean="0">
              <a:cs typeface="Times New Roman" panose="02020603050405020304" pitchFamily="18" charset="0"/>
            </a:rPr>
            <a:t>Congenital hypothyroidism / thyroid cancer</a:t>
          </a:r>
          <a:endParaRPr lang="en-US" sz="1800" dirty="0"/>
        </a:p>
      </dgm:t>
    </dgm:pt>
    <dgm:pt modelId="{137A9E4E-5B12-4077-B57F-FDFE6B0F731C}" type="parTrans" cxnId="{8210B9F3-729E-4E7E-A41A-57BD19E3353F}">
      <dgm:prSet/>
      <dgm:spPr/>
      <dgm:t>
        <a:bodyPr/>
        <a:lstStyle/>
        <a:p>
          <a:endParaRPr lang="en-US"/>
        </a:p>
      </dgm:t>
    </dgm:pt>
    <dgm:pt modelId="{6112D30D-0E94-4A6D-BBAC-7D202406BAD5}" type="sibTrans" cxnId="{8210B9F3-729E-4E7E-A41A-57BD19E3353F}">
      <dgm:prSet/>
      <dgm:spPr/>
      <dgm:t>
        <a:bodyPr/>
        <a:lstStyle/>
        <a:p>
          <a:endParaRPr lang="en-US"/>
        </a:p>
      </dgm:t>
    </dgm:pt>
    <dgm:pt modelId="{95A2F548-0A73-4542-BB71-6A4442B7E3D3}" type="pres">
      <dgm:prSet presAssocID="{E886F3D9-842D-4565-B26C-AE69FEBC8400}" presName="hierChild1" presStyleCnt="0">
        <dgm:presLayoutVars>
          <dgm:orgChart val="1"/>
          <dgm:chPref val="1"/>
          <dgm:dir/>
          <dgm:animOne val="branch"/>
          <dgm:animLvl val="lvl"/>
          <dgm:resizeHandles/>
        </dgm:presLayoutVars>
      </dgm:prSet>
      <dgm:spPr/>
      <dgm:t>
        <a:bodyPr/>
        <a:lstStyle/>
        <a:p>
          <a:endParaRPr lang="en-US"/>
        </a:p>
      </dgm:t>
    </dgm:pt>
    <dgm:pt modelId="{C2ADBCA6-50BF-4FA8-BEFF-783ED11BAD93}" type="pres">
      <dgm:prSet presAssocID="{C23F23FA-A159-4F7B-928D-103AC69E8CCF}" presName="hierRoot1" presStyleCnt="0">
        <dgm:presLayoutVars>
          <dgm:hierBranch val="init"/>
        </dgm:presLayoutVars>
      </dgm:prSet>
      <dgm:spPr/>
      <dgm:t>
        <a:bodyPr/>
        <a:lstStyle/>
        <a:p>
          <a:endParaRPr lang="en-US"/>
        </a:p>
      </dgm:t>
    </dgm:pt>
    <dgm:pt modelId="{C7F96AD5-FC34-4468-9E2A-F89E84731565}" type="pres">
      <dgm:prSet presAssocID="{C23F23FA-A159-4F7B-928D-103AC69E8CCF}" presName="rootComposite1" presStyleCnt="0"/>
      <dgm:spPr/>
      <dgm:t>
        <a:bodyPr/>
        <a:lstStyle/>
        <a:p>
          <a:endParaRPr lang="en-US"/>
        </a:p>
      </dgm:t>
    </dgm:pt>
    <dgm:pt modelId="{BE2565CC-1375-4043-BB2D-1F1516FD4ACA}" type="pres">
      <dgm:prSet presAssocID="{C23F23FA-A159-4F7B-928D-103AC69E8CCF}" presName="rootText1" presStyleLbl="node0" presStyleIdx="0" presStyleCnt="1">
        <dgm:presLayoutVars>
          <dgm:chPref val="3"/>
        </dgm:presLayoutVars>
      </dgm:prSet>
      <dgm:spPr/>
      <dgm:t>
        <a:bodyPr/>
        <a:lstStyle/>
        <a:p>
          <a:endParaRPr lang="en-US"/>
        </a:p>
      </dgm:t>
    </dgm:pt>
    <dgm:pt modelId="{4001AAB2-9F2F-486D-82D5-7C04CED4E1FA}" type="pres">
      <dgm:prSet presAssocID="{C23F23FA-A159-4F7B-928D-103AC69E8CCF}" presName="rootConnector1" presStyleLbl="node1" presStyleIdx="0" presStyleCnt="0"/>
      <dgm:spPr/>
      <dgm:t>
        <a:bodyPr/>
        <a:lstStyle/>
        <a:p>
          <a:endParaRPr lang="en-US"/>
        </a:p>
      </dgm:t>
    </dgm:pt>
    <dgm:pt modelId="{6BCFF7DC-458E-450E-BB38-295C4DF3AE0A}" type="pres">
      <dgm:prSet presAssocID="{C23F23FA-A159-4F7B-928D-103AC69E8CCF}" presName="hierChild2" presStyleCnt="0"/>
      <dgm:spPr/>
      <dgm:t>
        <a:bodyPr/>
        <a:lstStyle/>
        <a:p>
          <a:endParaRPr lang="en-US"/>
        </a:p>
      </dgm:t>
    </dgm:pt>
    <dgm:pt modelId="{DF0EE79E-429A-48E6-B703-5833B1900453}" type="pres">
      <dgm:prSet presAssocID="{9ED6ADC0-D6A3-4BEC-B92A-FACF9A6AE616}" presName="Name37" presStyleLbl="parChTrans1D2" presStyleIdx="0" presStyleCnt="4"/>
      <dgm:spPr/>
      <dgm:t>
        <a:bodyPr/>
        <a:lstStyle/>
        <a:p>
          <a:endParaRPr lang="en-US"/>
        </a:p>
      </dgm:t>
    </dgm:pt>
    <dgm:pt modelId="{690E67A9-8746-46A0-B681-82F6EE400999}" type="pres">
      <dgm:prSet presAssocID="{FCD58F80-7E63-4065-83F4-C586A2A29B96}" presName="hierRoot2" presStyleCnt="0">
        <dgm:presLayoutVars>
          <dgm:hierBranch val="init"/>
        </dgm:presLayoutVars>
      </dgm:prSet>
      <dgm:spPr/>
      <dgm:t>
        <a:bodyPr/>
        <a:lstStyle/>
        <a:p>
          <a:endParaRPr lang="en-US"/>
        </a:p>
      </dgm:t>
    </dgm:pt>
    <dgm:pt modelId="{B56C0B76-C72B-464F-8661-8CD1BFE13F4B}" type="pres">
      <dgm:prSet presAssocID="{FCD58F80-7E63-4065-83F4-C586A2A29B96}" presName="rootComposite" presStyleCnt="0"/>
      <dgm:spPr/>
      <dgm:t>
        <a:bodyPr/>
        <a:lstStyle/>
        <a:p>
          <a:endParaRPr lang="en-US"/>
        </a:p>
      </dgm:t>
    </dgm:pt>
    <dgm:pt modelId="{AE44066B-8045-47B6-8C10-37BE3A7E3933}" type="pres">
      <dgm:prSet presAssocID="{FCD58F80-7E63-4065-83F4-C586A2A29B96}" presName="rootText" presStyleLbl="node2" presStyleIdx="0" presStyleCnt="4" custScaleX="103234" custScaleY="94159">
        <dgm:presLayoutVars>
          <dgm:chPref val="3"/>
        </dgm:presLayoutVars>
      </dgm:prSet>
      <dgm:spPr/>
      <dgm:t>
        <a:bodyPr/>
        <a:lstStyle/>
        <a:p>
          <a:endParaRPr lang="en-US"/>
        </a:p>
      </dgm:t>
    </dgm:pt>
    <dgm:pt modelId="{C0B7D3B2-2B52-42F8-945F-6C93AD6A921D}" type="pres">
      <dgm:prSet presAssocID="{FCD58F80-7E63-4065-83F4-C586A2A29B96}" presName="rootConnector" presStyleLbl="node2" presStyleIdx="0" presStyleCnt="4"/>
      <dgm:spPr/>
      <dgm:t>
        <a:bodyPr/>
        <a:lstStyle/>
        <a:p>
          <a:endParaRPr lang="en-US"/>
        </a:p>
      </dgm:t>
    </dgm:pt>
    <dgm:pt modelId="{9C13DD01-3364-4993-A2A8-389ED3A34E9B}" type="pres">
      <dgm:prSet presAssocID="{FCD58F80-7E63-4065-83F4-C586A2A29B96}" presName="hierChild4" presStyleCnt="0"/>
      <dgm:spPr/>
      <dgm:t>
        <a:bodyPr/>
        <a:lstStyle/>
        <a:p>
          <a:endParaRPr lang="en-US"/>
        </a:p>
      </dgm:t>
    </dgm:pt>
    <dgm:pt modelId="{F65BE9DF-B358-4208-A891-81CEEE69FBA3}" type="pres">
      <dgm:prSet presAssocID="{FCD58F80-7E63-4065-83F4-C586A2A29B96}" presName="hierChild5" presStyleCnt="0"/>
      <dgm:spPr/>
      <dgm:t>
        <a:bodyPr/>
        <a:lstStyle/>
        <a:p>
          <a:endParaRPr lang="en-US"/>
        </a:p>
      </dgm:t>
    </dgm:pt>
    <dgm:pt modelId="{E249F5B3-6546-402A-AD15-C40706AE71AA}" type="pres">
      <dgm:prSet presAssocID="{0508468B-3222-4E6E-9C01-E3485CA360EB}" presName="Name37" presStyleLbl="parChTrans1D2" presStyleIdx="1" presStyleCnt="4"/>
      <dgm:spPr/>
      <dgm:t>
        <a:bodyPr/>
        <a:lstStyle/>
        <a:p>
          <a:endParaRPr lang="en-US"/>
        </a:p>
      </dgm:t>
    </dgm:pt>
    <dgm:pt modelId="{3310AA2B-3A6E-4E7B-85B5-1388CE6A4A2A}" type="pres">
      <dgm:prSet presAssocID="{BBF9A68A-25C6-4D47-B9FA-DC1856908C3D}" presName="hierRoot2" presStyleCnt="0">
        <dgm:presLayoutVars>
          <dgm:hierBranch val="init"/>
        </dgm:presLayoutVars>
      </dgm:prSet>
      <dgm:spPr/>
      <dgm:t>
        <a:bodyPr/>
        <a:lstStyle/>
        <a:p>
          <a:endParaRPr lang="en-US"/>
        </a:p>
      </dgm:t>
    </dgm:pt>
    <dgm:pt modelId="{43B2A354-9BD5-4B97-A56F-96AE3E049A4C}" type="pres">
      <dgm:prSet presAssocID="{BBF9A68A-25C6-4D47-B9FA-DC1856908C3D}" presName="rootComposite" presStyleCnt="0"/>
      <dgm:spPr/>
      <dgm:t>
        <a:bodyPr/>
        <a:lstStyle/>
        <a:p>
          <a:endParaRPr lang="en-US"/>
        </a:p>
      </dgm:t>
    </dgm:pt>
    <dgm:pt modelId="{CE13D4BB-C149-432D-8005-133BFD77B621}" type="pres">
      <dgm:prSet presAssocID="{BBF9A68A-25C6-4D47-B9FA-DC1856908C3D}" presName="rootText" presStyleLbl="node2" presStyleIdx="1" presStyleCnt="4">
        <dgm:presLayoutVars>
          <dgm:chPref val="3"/>
        </dgm:presLayoutVars>
      </dgm:prSet>
      <dgm:spPr/>
      <dgm:t>
        <a:bodyPr/>
        <a:lstStyle/>
        <a:p>
          <a:endParaRPr lang="en-US"/>
        </a:p>
      </dgm:t>
    </dgm:pt>
    <dgm:pt modelId="{A0636409-0358-4240-BED7-14DB6BEAD733}" type="pres">
      <dgm:prSet presAssocID="{BBF9A68A-25C6-4D47-B9FA-DC1856908C3D}" presName="rootConnector" presStyleLbl="node2" presStyleIdx="1" presStyleCnt="4"/>
      <dgm:spPr/>
      <dgm:t>
        <a:bodyPr/>
        <a:lstStyle/>
        <a:p>
          <a:endParaRPr lang="en-US"/>
        </a:p>
      </dgm:t>
    </dgm:pt>
    <dgm:pt modelId="{C8203022-F7C4-4260-9C1B-9908C5FD56D8}" type="pres">
      <dgm:prSet presAssocID="{BBF9A68A-25C6-4D47-B9FA-DC1856908C3D}" presName="hierChild4" presStyleCnt="0"/>
      <dgm:spPr/>
      <dgm:t>
        <a:bodyPr/>
        <a:lstStyle/>
        <a:p>
          <a:endParaRPr lang="en-US"/>
        </a:p>
      </dgm:t>
    </dgm:pt>
    <dgm:pt modelId="{94115BAD-5D08-4879-8813-77174D5BC751}" type="pres">
      <dgm:prSet presAssocID="{BBF9A68A-25C6-4D47-B9FA-DC1856908C3D}" presName="hierChild5" presStyleCnt="0"/>
      <dgm:spPr/>
      <dgm:t>
        <a:bodyPr/>
        <a:lstStyle/>
        <a:p>
          <a:endParaRPr lang="en-US"/>
        </a:p>
      </dgm:t>
    </dgm:pt>
    <dgm:pt modelId="{0494438A-62F5-4D45-9D00-575B90BE9657}" type="pres">
      <dgm:prSet presAssocID="{24F52110-6D71-4B1C-B648-1E643A653783}" presName="Name37" presStyleLbl="parChTrans1D2" presStyleIdx="2" presStyleCnt="4"/>
      <dgm:spPr/>
      <dgm:t>
        <a:bodyPr/>
        <a:lstStyle/>
        <a:p>
          <a:endParaRPr lang="en-US"/>
        </a:p>
      </dgm:t>
    </dgm:pt>
    <dgm:pt modelId="{C5B2F6C3-2171-4F66-82EB-B176852FB4EA}" type="pres">
      <dgm:prSet presAssocID="{5E408C1D-CBCC-4455-948C-D88318973AE1}" presName="hierRoot2" presStyleCnt="0">
        <dgm:presLayoutVars>
          <dgm:hierBranch val="init"/>
        </dgm:presLayoutVars>
      </dgm:prSet>
      <dgm:spPr/>
      <dgm:t>
        <a:bodyPr/>
        <a:lstStyle/>
        <a:p>
          <a:endParaRPr lang="en-US"/>
        </a:p>
      </dgm:t>
    </dgm:pt>
    <dgm:pt modelId="{C086F97B-0F55-4E06-BFAA-ED7DDFCBB186}" type="pres">
      <dgm:prSet presAssocID="{5E408C1D-CBCC-4455-948C-D88318973AE1}" presName="rootComposite" presStyleCnt="0"/>
      <dgm:spPr/>
      <dgm:t>
        <a:bodyPr/>
        <a:lstStyle/>
        <a:p>
          <a:endParaRPr lang="en-US"/>
        </a:p>
      </dgm:t>
    </dgm:pt>
    <dgm:pt modelId="{52C71741-4C37-4C4B-B754-927A76F1637C}" type="pres">
      <dgm:prSet presAssocID="{5E408C1D-CBCC-4455-948C-D88318973AE1}" presName="rootText" presStyleLbl="node2" presStyleIdx="2" presStyleCnt="4">
        <dgm:presLayoutVars>
          <dgm:chPref val="3"/>
        </dgm:presLayoutVars>
      </dgm:prSet>
      <dgm:spPr/>
      <dgm:t>
        <a:bodyPr/>
        <a:lstStyle/>
        <a:p>
          <a:endParaRPr lang="en-US"/>
        </a:p>
      </dgm:t>
    </dgm:pt>
    <dgm:pt modelId="{F4AD453B-E928-4920-A519-31EA7C4CD795}" type="pres">
      <dgm:prSet presAssocID="{5E408C1D-CBCC-4455-948C-D88318973AE1}" presName="rootConnector" presStyleLbl="node2" presStyleIdx="2" presStyleCnt="4"/>
      <dgm:spPr/>
      <dgm:t>
        <a:bodyPr/>
        <a:lstStyle/>
        <a:p>
          <a:endParaRPr lang="en-US"/>
        </a:p>
      </dgm:t>
    </dgm:pt>
    <dgm:pt modelId="{B7F4110E-18EC-4B3C-9E05-0612594D80E1}" type="pres">
      <dgm:prSet presAssocID="{5E408C1D-CBCC-4455-948C-D88318973AE1}" presName="hierChild4" presStyleCnt="0"/>
      <dgm:spPr/>
      <dgm:t>
        <a:bodyPr/>
        <a:lstStyle/>
        <a:p>
          <a:endParaRPr lang="en-US"/>
        </a:p>
      </dgm:t>
    </dgm:pt>
    <dgm:pt modelId="{ABD746F6-6311-44F8-8E22-D4ACDA7D6687}" type="pres">
      <dgm:prSet presAssocID="{5E408C1D-CBCC-4455-948C-D88318973AE1}" presName="hierChild5" presStyleCnt="0"/>
      <dgm:spPr/>
      <dgm:t>
        <a:bodyPr/>
        <a:lstStyle/>
        <a:p>
          <a:endParaRPr lang="en-US"/>
        </a:p>
      </dgm:t>
    </dgm:pt>
    <dgm:pt modelId="{F0CE0A81-2B22-43E4-875F-0223DD8FF297}" type="pres">
      <dgm:prSet presAssocID="{137A9E4E-5B12-4077-B57F-FDFE6B0F731C}" presName="Name37" presStyleLbl="parChTrans1D2" presStyleIdx="3" presStyleCnt="4"/>
      <dgm:spPr/>
      <dgm:t>
        <a:bodyPr/>
        <a:lstStyle/>
        <a:p>
          <a:endParaRPr lang="en-US"/>
        </a:p>
      </dgm:t>
    </dgm:pt>
    <dgm:pt modelId="{80F93787-E413-4C05-B4DE-726E64AD64D2}" type="pres">
      <dgm:prSet presAssocID="{4670028E-27DD-4FAD-8B32-A8697C15D989}" presName="hierRoot2" presStyleCnt="0">
        <dgm:presLayoutVars>
          <dgm:hierBranch val="init"/>
        </dgm:presLayoutVars>
      </dgm:prSet>
      <dgm:spPr/>
      <dgm:t>
        <a:bodyPr/>
        <a:lstStyle/>
        <a:p>
          <a:endParaRPr lang="en-US"/>
        </a:p>
      </dgm:t>
    </dgm:pt>
    <dgm:pt modelId="{7858E24D-D4A3-4312-A931-0090915F4079}" type="pres">
      <dgm:prSet presAssocID="{4670028E-27DD-4FAD-8B32-A8697C15D989}" presName="rootComposite" presStyleCnt="0"/>
      <dgm:spPr/>
      <dgm:t>
        <a:bodyPr/>
        <a:lstStyle/>
        <a:p>
          <a:endParaRPr lang="en-US"/>
        </a:p>
      </dgm:t>
    </dgm:pt>
    <dgm:pt modelId="{E3FDC890-F978-4EF0-9F60-F1F0CDA379F1}" type="pres">
      <dgm:prSet presAssocID="{4670028E-27DD-4FAD-8B32-A8697C15D989}" presName="rootText" presStyleLbl="node2" presStyleIdx="3" presStyleCnt="4">
        <dgm:presLayoutVars>
          <dgm:chPref val="3"/>
        </dgm:presLayoutVars>
      </dgm:prSet>
      <dgm:spPr/>
      <dgm:t>
        <a:bodyPr/>
        <a:lstStyle/>
        <a:p>
          <a:endParaRPr lang="en-US"/>
        </a:p>
      </dgm:t>
    </dgm:pt>
    <dgm:pt modelId="{20F095D8-0F6A-4098-9DFA-19A07574E49C}" type="pres">
      <dgm:prSet presAssocID="{4670028E-27DD-4FAD-8B32-A8697C15D989}" presName="rootConnector" presStyleLbl="node2" presStyleIdx="3" presStyleCnt="4"/>
      <dgm:spPr/>
      <dgm:t>
        <a:bodyPr/>
        <a:lstStyle/>
        <a:p>
          <a:endParaRPr lang="en-US"/>
        </a:p>
      </dgm:t>
    </dgm:pt>
    <dgm:pt modelId="{714EFF7F-DC44-45A8-9B6B-4D0F23DF46F2}" type="pres">
      <dgm:prSet presAssocID="{4670028E-27DD-4FAD-8B32-A8697C15D989}" presName="hierChild4" presStyleCnt="0"/>
      <dgm:spPr/>
      <dgm:t>
        <a:bodyPr/>
        <a:lstStyle/>
        <a:p>
          <a:endParaRPr lang="en-US"/>
        </a:p>
      </dgm:t>
    </dgm:pt>
    <dgm:pt modelId="{5D0F95EE-7E53-4612-AA4E-272A7236DC66}" type="pres">
      <dgm:prSet presAssocID="{4670028E-27DD-4FAD-8B32-A8697C15D989}" presName="hierChild5" presStyleCnt="0"/>
      <dgm:spPr/>
      <dgm:t>
        <a:bodyPr/>
        <a:lstStyle/>
        <a:p>
          <a:endParaRPr lang="en-US"/>
        </a:p>
      </dgm:t>
    </dgm:pt>
    <dgm:pt modelId="{FA76C4ED-CBC2-4849-A72E-AB802D4D9D84}" type="pres">
      <dgm:prSet presAssocID="{C23F23FA-A159-4F7B-928D-103AC69E8CCF}" presName="hierChild3" presStyleCnt="0"/>
      <dgm:spPr/>
      <dgm:t>
        <a:bodyPr/>
        <a:lstStyle/>
        <a:p>
          <a:endParaRPr lang="en-US"/>
        </a:p>
      </dgm:t>
    </dgm:pt>
  </dgm:ptLst>
  <dgm:cxnLst>
    <dgm:cxn modelId="{DE9A366A-BB79-426E-A3EB-052DB39CEFEF}" srcId="{C23F23FA-A159-4F7B-928D-103AC69E8CCF}" destId="{BBF9A68A-25C6-4D47-B9FA-DC1856908C3D}" srcOrd="1" destOrd="0" parTransId="{0508468B-3222-4E6E-9C01-E3485CA360EB}" sibTransId="{09E5B65E-D5CB-4679-9FBF-B39890F17EDE}"/>
    <dgm:cxn modelId="{C68C4457-1201-2940-AD61-924A6B02E03D}" type="presOf" srcId="{0508468B-3222-4E6E-9C01-E3485CA360EB}" destId="{E249F5B3-6546-402A-AD15-C40706AE71AA}" srcOrd="0" destOrd="0" presId="urn:microsoft.com/office/officeart/2005/8/layout/orgChart1"/>
    <dgm:cxn modelId="{2B40406E-1C97-8243-894A-ADB87EE90EB3}" type="presOf" srcId="{BBF9A68A-25C6-4D47-B9FA-DC1856908C3D}" destId="{A0636409-0358-4240-BED7-14DB6BEAD733}" srcOrd="1" destOrd="0" presId="urn:microsoft.com/office/officeart/2005/8/layout/orgChart1"/>
    <dgm:cxn modelId="{4A78180F-C2AC-5441-B37B-A8A9454D4AC6}" type="presOf" srcId="{9ED6ADC0-D6A3-4BEC-B92A-FACF9A6AE616}" destId="{DF0EE79E-429A-48E6-B703-5833B1900453}" srcOrd="0" destOrd="0" presId="urn:microsoft.com/office/officeart/2005/8/layout/orgChart1"/>
    <dgm:cxn modelId="{3C429B2B-D08C-1344-BCA8-65FDB1182101}" type="presOf" srcId="{24F52110-6D71-4B1C-B648-1E643A653783}" destId="{0494438A-62F5-4D45-9D00-575B90BE9657}" srcOrd="0" destOrd="0" presId="urn:microsoft.com/office/officeart/2005/8/layout/orgChart1"/>
    <dgm:cxn modelId="{8210B9F3-729E-4E7E-A41A-57BD19E3353F}" srcId="{C23F23FA-A159-4F7B-928D-103AC69E8CCF}" destId="{4670028E-27DD-4FAD-8B32-A8697C15D989}" srcOrd="3" destOrd="0" parTransId="{137A9E4E-5B12-4077-B57F-FDFE6B0F731C}" sibTransId="{6112D30D-0E94-4A6D-BBAC-7D202406BAD5}"/>
    <dgm:cxn modelId="{6D78EF22-C8FA-7247-ADCE-23871877F72E}" type="presOf" srcId="{5E408C1D-CBCC-4455-948C-D88318973AE1}" destId="{F4AD453B-E928-4920-A519-31EA7C4CD795}" srcOrd="1" destOrd="0" presId="urn:microsoft.com/office/officeart/2005/8/layout/orgChart1"/>
    <dgm:cxn modelId="{607F4844-6F7D-44AC-A4E7-D0DCAF410D86}" srcId="{C23F23FA-A159-4F7B-928D-103AC69E8CCF}" destId="{5E408C1D-CBCC-4455-948C-D88318973AE1}" srcOrd="2" destOrd="0" parTransId="{24F52110-6D71-4B1C-B648-1E643A653783}" sibTransId="{185B4D6F-3C73-4698-BE61-0D3A785A45C9}"/>
    <dgm:cxn modelId="{B3DC9FFD-65B8-3745-98C7-A35548F961A8}" type="presOf" srcId="{4670028E-27DD-4FAD-8B32-A8697C15D989}" destId="{E3FDC890-F978-4EF0-9F60-F1F0CDA379F1}" srcOrd="0" destOrd="0" presId="urn:microsoft.com/office/officeart/2005/8/layout/orgChart1"/>
    <dgm:cxn modelId="{76F4026E-9EF3-8C4A-956A-97A7643CD74B}" type="presOf" srcId="{E886F3D9-842D-4565-B26C-AE69FEBC8400}" destId="{95A2F548-0A73-4542-BB71-6A4442B7E3D3}" srcOrd="0" destOrd="0" presId="urn:microsoft.com/office/officeart/2005/8/layout/orgChart1"/>
    <dgm:cxn modelId="{F43D4A7D-6600-C147-8022-BD246BF690B0}" type="presOf" srcId="{C23F23FA-A159-4F7B-928D-103AC69E8CCF}" destId="{4001AAB2-9F2F-486D-82D5-7C04CED4E1FA}" srcOrd="1" destOrd="0" presId="urn:microsoft.com/office/officeart/2005/8/layout/orgChart1"/>
    <dgm:cxn modelId="{516B6031-FB14-A344-97B3-87C1A956002A}" type="presOf" srcId="{5E408C1D-CBCC-4455-948C-D88318973AE1}" destId="{52C71741-4C37-4C4B-B754-927A76F1637C}" srcOrd="0" destOrd="0" presId="urn:microsoft.com/office/officeart/2005/8/layout/orgChart1"/>
    <dgm:cxn modelId="{8A243864-A75C-4E3D-A555-C420EA489A71}" srcId="{E886F3D9-842D-4565-B26C-AE69FEBC8400}" destId="{C23F23FA-A159-4F7B-928D-103AC69E8CCF}" srcOrd="0" destOrd="0" parTransId="{7F0BAAF4-A49A-4F58-9CF0-879758179242}" sibTransId="{CA0A0F3A-99FD-468E-AD74-F37CC5AC141A}"/>
    <dgm:cxn modelId="{A97FE5B0-CAB0-A241-8423-3C6E2FB9D30E}" type="presOf" srcId="{C23F23FA-A159-4F7B-928D-103AC69E8CCF}" destId="{BE2565CC-1375-4043-BB2D-1F1516FD4ACA}" srcOrd="0" destOrd="0" presId="urn:microsoft.com/office/officeart/2005/8/layout/orgChart1"/>
    <dgm:cxn modelId="{30CE267D-6DF8-4134-8511-AB540D0631A7}" srcId="{C23F23FA-A159-4F7B-928D-103AC69E8CCF}" destId="{FCD58F80-7E63-4065-83F4-C586A2A29B96}" srcOrd="0" destOrd="0" parTransId="{9ED6ADC0-D6A3-4BEC-B92A-FACF9A6AE616}" sibTransId="{E121B84F-20BE-4E00-A2DC-109BEB2E47FE}"/>
    <dgm:cxn modelId="{E86FC62B-1804-AB40-AB41-0857A5781A9F}" type="presOf" srcId="{FCD58F80-7E63-4065-83F4-C586A2A29B96}" destId="{C0B7D3B2-2B52-42F8-945F-6C93AD6A921D}" srcOrd="1" destOrd="0" presId="urn:microsoft.com/office/officeart/2005/8/layout/orgChart1"/>
    <dgm:cxn modelId="{BB275116-09F9-B14F-93E4-321880205C35}" type="presOf" srcId="{BBF9A68A-25C6-4D47-B9FA-DC1856908C3D}" destId="{CE13D4BB-C149-432D-8005-133BFD77B621}" srcOrd="0" destOrd="0" presId="urn:microsoft.com/office/officeart/2005/8/layout/orgChart1"/>
    <dgm:cxn modelId="{3556AD54-CCBF-A647-9A5A-71D54F5D66D3}" type="presOf" srcId="{4670028E-27DD-4FAD-8B32-A8697C15D989}" destId="{20F095D8-0F6A-4098-9DFA-19A07574E49C}" srcOrd="1" destOrd="0" presId="urn:microsoft.com/office/officeart/2005/8/layout/orgChart1"/>
    <dgm:cxn modelId="{20E145B1-F8FA-DB4D-B81F-3A8F622F8FC4}" type="presOf" srcId="{137A9E4E-5B12-4077-B57F-FDFE6B0F731C}" destId="{F0CE0A81-2B22-43E4-875F-0223DD8FF297}" srcOrd="0" destOrd="0" presId="urn:microsoft.com/office/officeart/2005/8/layout/orgChart1"/>
    <dgm:cxn modelId="{CBC21DF1-71E3-A340-9B9F-72D1591D5963}" type="presOf" srcId="{FCD58F80-7E63-4065-83F4-C586A2A29B96}" destId="{AE44066B-8045-47B6-8C10-37BE3A7E3933}" srcOrd="0" destOrd="0" presId="urn:microsoft.com/office/officeart/2005/8/layout/orgChart1"/>
    <dgm:cxn modelId="{42ADFB18-8FDD-A64E-9D1E-AD068C1A74A4}" type="presParOf" srcId="{95A2F548-0A73-4542-BB71-6A4442B7E3D3}" destId="{C2ADBCA6-50BF-4FA8-BEFF-783ED11BAD93}" srcOrd="0" destOrd="0" presId="urn:microsoft.com/office/officeart/2005/8/layout/orgChart1"/>
    <dgm:cxn modelId="{E0054A87-29E1-A54D-8E7E-9B568480E219}" type="presParOf" srcId="{C2ADBCA6-50BF-4FA8-BEFF-783ED11BAD93}" destId="{C7F96AD5-FC34-4468-9E2A-F89E84731565}" srcOrd="0" destOrd="0" presId="urn:microsoft.com/office/officeart/2005/8/layout/orgChart1"/>
    <dgm:cxn modelId="{2F96107E-A2C6-EE45-B259-D57F4CFA5971}" type="presParOf" srcId="{C7F96AD5-FC34-4468-9E2A-F89E84731565}" destId="{BE2565CC-1375-4043-BB2D-1F1516FD4ACA}" srcOrd="0" destOrd="0" presId="urn:microsoft.com/office/officeart/2005/8/layout/orgChart1"/>
    <dgm:cxn modelId="{C7F2878A-4FED-2444-8B64-5C61AB549FB1}" type="presParOf" srcId="{C7F96AD5-FC34-4468-9E2A-F89E84731565}" destId="{4001AAB2-9F2F-486D-82D5-7C04CED4E1FA}" srcOrd="1" destOrd="0" presId="urn:microsoft.com/office/officeart/2005/8/layout/orgChart1"/>
    <dgm:cxn modelId="{C1DFCC80-248D-2F4F-A4D0-88958A3E7BF5}" type="presParOf" srcId="{C2ADBCA6-50BF-4FA8-BEFF-783ED11BAD93}" destId="{6BCFF7DC-458E-450E-BB38-295C4DF3AE0A}" srcOrd="1" destOrd="0" presId="urn:microsoft.com/office/officeart/2005/8/layout/orgChart1"/>
    <dgm:cxn modelId="{D25DA4E6-E3B2-6B44-8F3D-B35F92E85C6E}" type="presParOf" srcId="{6BCFF7DC-458E-450E-BB38-295C4DF3AE0A}" destId="{DF0EE79E-429A-48E6-B703-5833B1900453}" srcOrd="0" destOrd="0" presId="urn:microsoft.com/office/officeart/2005/8/layout/orgChart1"/>
    <dgm:cxn modelId="{5B61655C-2E9F-914A-9B3F-E6DB9D06965C}" type="presParOf" srcId="{6BCFF7DC-458E-450E-BB38-295C4DF3AE0A}" destId="{690E67A9-8746-46A0-B681-82F6EE400999}" srcOrd="1" destOrd="0" presId="urn:microsoft.com/office/officeart/2005/8/layout/orgChart1"/>
    <dgm:cxn modelId="{D62EE1F3-3CC3-6342-838C-0315958044B1}" type="presParOf" srcId="{690E67A9-8746-46A0-B681-82F6EE400999}" destId="{B56C0B76-C72B-464F-8661-8CD1BFE13F4B}" srcOrd="0" destOrd="0" presId="urn:microsoft.com/office/officeart/2005/8/layout/orgChart1"/>
    <dgm:cxn modelId="{B18BF9E1-6FD8-EE41-8016-33228B967289}" type="presParOf" srcId="{B56C0B76-C72B-464F-8661-8CD1BFE13F4B}" destId="{AE44066B-8045-47B6-8C10-37BE3A7E3933}" srcOrd="0" destOrd="0" presId="urn:microsoft.com/office/officeart/2005/8/layout/orgChart1"/>
    <dgm:cxn modelId="{D93E8321-258A-B345-8786-9DA9D17F32DF}" type="presParOf" srcId="{B56C0B76-C72B-464F-8661-8CD1BFE13F4B}" destId="{C0B7D3B2-2B52-42F8-945F-6C93AD6A921D}" srcOrd="1" destOrd="0" presId="urn:microsoft.com/office/officeart/2005/8/layout/orgChart1"/>
    <dgm:cxn modelId="{F7A55600-CB2A-344D-8485-B49FD1C9089F}" type="presParOf" srcId="{690E67A9-8746-46A0-B681-82F6EE400999}" destId="{9C13DD01-3364-4993-A2A8-389ED3A34E9B}" srcOrd="1" destOrd="0" presId="urn:microsoft.com/office/officeart/2005/8/layout/orgChart1"/>
    <dgm:cxn modelId="{904F71B3-E3F8-244B-8B7D-AFD7D997BCA8}" type="presParOf" srcId="{690E67A9-8746-46A0-B681-82F6EE400999}" destId="{F65BE9DF-B358-4208-A891-81CEEE69FBA3}" srcOrd="2" destOrd="0" presId="urn:microsoft.com/office/officeart/2005/8/layout/orgChart1"/>
    <dgm:cxn modelId="{6544B629-4809-7D48-9865-57527D8FC3B0}" type="presParOf" srcId="{6BCFF7DC-458E-450E-BB38-295C4DF3AE0A}" destId="{E249F5B3-6546-402A-AD15-C40706AE71AA}" srcOrd="2" destOrd="0" presId="urn:microsoft.com/office/officeart/2005/8/layout/orgChart1"/>
    <dgm:cxn modelId="{C28B844C-E517-4B4C-B859-A5AAA71974E0}" type="presParOf" srcId="{6BCFF7DC-458E-450E-BB38-295C4DF3AE0A}" destId="{3310AA2B-3A6E-4E7B-85B5-1388CE6A4A2A}" srcOrd="3" destOrd="0" presId="urn:microsoft.com/office/officeart/2005/8/layout/orgChart1"/>
    <dgm:cxn modelId="{89F9BAF7-BD0E-6343-AB38-4A37A3E5CE8F}" type="presParOf" srcId="{3310AA2B-3A6E-4E7B-85B5-1388CE6A4A2A}" destId="{43B2A354-9BD5-4B97-A56F-96AE3E049A4C}" srcOrd="0" destOrd="0" presId="urn:microsoft.com/office/officeart/2005/8/layout/orgChart1"/>
    <dgm:cxn modelId="{94915DF3-3C32-284E-9787-FCFAF71449FC}" type="presParOf" srcId="{43B2A354-9BD5-4B97-A56F-96AE3E049A4C}" destId="{CE13D4BB-C149-432D-8005-133BFD77B621}" srcOrd="0" destOrd="0" presId="urn:microsoft.com/office/officeart/2005/8/layout/orgChart1"/>
    <dgm:cxn modelId="{D0D11A87-FE9B-9741-A1C1-28968C55D134}" type="presParOf" srcId="{43B2A354-9BD5-4B97-A56F-96AE3E049A4C}" destId="{A0636409-0358-4240-BED7-14DB6BEAD733}" srcOrd="1" destOrd="0" presId="urn:microsoft.com/office/officeart/2005/8/layout/orgChart1"/>
    <dgm:cxn modelId="{9809F5F7-464E-CA49-BA25-60D4A17BF2F6}" type="presParOf" srcId="{3310AA2B-3A6E-4E7B-85B5-1388CE6A4A2A}" destId="{C8203022-F7C4-4260-9C1B-9908C5FD56D8}" srcOrd="1" destOrd="0" presId="urn:microsoft.com/office/officeart/2005/8/layout/orgChart1"/>
    <dgm:cxn modelId="{952A9A28-62D5-0046-9798-B9BF5674669B}" type="presParOf" srcId="{3310AA2B-3A6E-4E7B-85B5-1388CE6A4A2A}" destId="{94115BAD-5D08-4879-8813-77174D5BC751}" srcOrd="2" destOrd="0" presId="urn:microsoft.com/office/officeart/2005/8/layout/orgChart1"/>
    <dgm:cxn modelId="{2FB9B551-9AEA-ED40-9A78-6A468ABDD7D2}" type="presParOf" srcId="{6BCFF7DC-458E-450E-BB38-295C4DF3AE0A}" destId="{0494438A-62F5-4D45-9D00-575B90BE9657}" srcOrd="4" destOrd="0" presId="urn:microsoft.com/office/officeart/2005/8/layout/orgChart1"/>
    <dgm:cxn modelId="{3111C86F-B9F7-D74E-906A-1915568998F7}" type="presParOf" srcId="{6BCFF7DC-458E-450E-BB38-295C4DF3AE0A}" destId="{C5B2F6C3-2171-4F66-82EB-B176852FB4EA}" srcOrd="5" destOrd="0" presId="urn:microsoft.com/office/officeart/2005/8/layout/orgChart1"/>
    <dgm:cxn modelId="{6D11A13C-96D3-E84A-9C66-C01DD4BA0431}" type="presParOf" srcId="{C5B2F6C3-2171-4F66-82EB-B176852FB4EA}" destId="{C086F97B-0F55-4E06-BFAA-ED7DDFCBB186}" srcOrd="0" destOrd="0" presId="urn:microsoft.com/office/officeart/2005/8/layout/orgChart1"/>
    <dgm:cxn modelId="{928F3FCC-8937-8740-93F1-F134CD94B69B}" type="presParOf" srcId="{C086F97B-0F55-4E06-BFAA-ED7DDFCBB186}" destId="{52C71741-4C37-4C4B-B754-927A76F1637C}" srcOrd="0" destOrd="0" presId="urn:microsoft.com/office/officeart/2005/8/layout/orgChart1"/>
    <dgm:cxn modelId="{F11019AD-0E3F-FF47-A0F4-24AC4AB9C8D3}" type="presParOf" srcId="{C086F97B-0F55-4E06-BFAA-ED7DDFCBB186}" destId="{F4AD453B-E928-4920-A519-31EA7C4CD795}" srcOrd="1" destOrd="0" presId="urn:microsoft.com/office/officeart/2005/8/layout/orgChart1"/>
    <dgm:cxn modelId="{00FEFA41-CEED-7542-93E5-45877B8C9EF9}" type="presParOf" srcId="{C5B2F6C3-2171-4F66-82EB-B176852FB4EA}" destId="{B7F4110E-18EC-4B3C-9E05-0612594D80E1}" srcOrd="1" destOrd="0" presId="urn:microsoft.com/office/officeart/2005/8/layout/orgChart1"/>
    <dgm:cxn modelId="{494D267B-C345-DA48-A5DA-B86F1CA58CDE}" type="presParOf" srcId="{C5B2F6C3-2171-4F66-82EB-B176852FB4EA}" destId="{ABD746F6-6311-44F8-8E22-D4ACDA7D6687}" srcOrd="2" destOrd="0" presId="urn:microsoft.com/office/officeart/2005/8/layout/orgChart1"/>
    <dgm:cxn modelId="{A9C77825-748A-BE47-936D-239EB9058427}" type="presParOf" srcId="{6BCFF7DC-458E-450E-BB38-295C4DF3AE0A}" destId="{F0CE0A81-2B22-43E4-875F-0223DD8FF297}" srcOrd="6" destOrd="0" presId="urn:microsoft.com/office/officeart/2005/8/layout/orgChart1"/>
    <dgm:cxn modelId="{F4819673-7029-2147-8A5B-6B2F1AFB671E}" type="presParOf" srcId="{6BCFF7DC-458E-450E-BB38-295C4DF3AE0A}" destId="{80F93787-E413-4C05-B4DE-726E64AD64D2}" srcOrd="7" destOrd="0" presId="urn:microsoft.com/office/officeart/2005/8/layout/orgChart1"/>
    <dgm:cxn modelId="{9C6C85D1-E6F2-FA49-BD7B-9BE30110525B}" type="presParOf" srcId="{80F93787-E413-4C05-B4DE-726E64AD64D2}" destId="{7858E24D-D4A3-4312-A931-0090915F4079}" srcOrd="0" destOrd="0" presId="urn:microsoft.com/office/officeart/2005/8/layout/orgChart1"/>
    <dgm:cxn modelId="{C99D6899-9C75-564B-9E6D-AF3B0E5667AC}" type="presParOf" srcId="{7858E24D-D4A3-4312-A931-0090915F4079}" destId="{E3FDC890-F978-4EF0-9F60-F1F0CDA379F1}" srcOrd="0" destOrd="0" presId="urn:microsoft.com/office/officeart/2005/8/layout/orgChart1"/>
    <dgm:cxn modelId="{95D581F6-EF5E-4940-B621-E4B54362AFE3}" type="presParOf" srcId="{7858E24D-D4A3-4312-A931-0090915F4079}" destId="{20F095D8-0F6A-4098-9DFA-19A07574E49C}" srcOrd="1" destOrd="0" presId="urn:microsoft.com/office/officeart/2005/8/layout/orgChart1"/>
    <dgm:cxn modelId="{C2DE8226-BA48-AC47-8A02-0BD26E0927D1}" type="presParOf" srcId="{80F93787-E413-4C05-B4DE-726E64AD64D2}" destId="{714EFF7F-DC44-45A8-9B6B-4D0F23DF46F2}" srcOrd="1" destOrd="0" presId="urn:microsoft.com/office/officeart/2005/8/layout/orgChart1"/>
    <dgm:cxn modelId="{0A24B49E-86C2-374C-8653-857D908EF591}" type="presParOf" srcId="{80F93787-E413-4C05-B4DE-726E64AD64D2}" destId="{5D0F95EE-7E53-4612-AA4E-272A7236DC66}" srcOrd="2" destOrd="0" presId="urn:microsoft.com/office/officeart/2005/8/layout/orgChart1"/>
    <dgm:cxn modelId="{E5802AB6-C5F4-AC47-BB35-5716B71F3C87}" type="presParOf" srcId="{C2ADBCA6-50BF-4FA8-BEFF-783ED11BAD93}" destId="{FA76C4ED-CBC2-4849-A72E-AB802D4D9D8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C9EC1-3E7D-4A7D-880B-3E7AB04B409F}">
      <dsp:nvSpPr>
        <dsp:cNvPr id="0" name=""/>
        <dsp:cNvSpPr/>
      </dsp:nvSpPr>
      <dsp:spPr>
        <a:xfrm>
          <a:off x="3639648" y="1192140"/>
          <a:ext cx="2575077" cy="446914"/>
        </a:xfrm>
        <a:custGeom>
          <a:avLst/>
          <a:gdLst/>
          <a:ahLst/>
          <a:cxnLst/>
          <a:rect l="0" t="0" r="0" b="0"/>
          <a:pathLst>
            <a:path>
              <a:moveTo>
                <a:pt x="0" y="0"/>
              </a:moveTo>
              <a:lnTo>
                <a:pt x="0" y="223457"/>
              </a:lnTo>
              <a:lnTo>
                <a:pt x="2575077" y="223457"/>
              </a:lnTo>
              <a:lnTo>
                <a:pt x="2575077" y="4469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E201F-0DD3-4F8A-9370-A01722AC3BC8}">
      <dsp:nvSpPr>
        <dsp:cNvPr id="0" name=""/>
        <dsp:cNvSpPr/>
      </dsp:nvSpPr>
      <dsp:spPr>
        <a:xfrm>
          <a:off x="3593928" y="1192140"/>
          <a:ext cx="91440" cy="446914"/>
        </a:xfrm>
        <a:custGeom>
          <a:avLst/>
          <a:gdLst/>
          <a:ahLst/>
          <a:cxnLst/>
          <a:rect l="0" t="0" r="0" b="0"/>
          <a:pathLst>
            <a:path>
              <a:moveTo>
                <a:pt x="45720" y="0"/>
              </a:moveTo>
              <a:lnTo>
                <a:pt x="45720" y="4469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2E290-E52C-47B3-9881-67FDCA5EE13C}">
      <dsp:nvSpPr>
        <dsp:cNvPr id="0" name=""/>
        <dsp:cNvSpPr/>
      </dsp:nvSpPr>
      <dsp:spPr>
        <a:xfrm>
          <a:off x="1064570" y="1192140"/>
          <a:ext cx="2575077" cy="446914"/>
        </a:xfrm>
        <a:custGeom>
          <a:avLst/>
          <a:gdLst/>
          <a:ahLst/>
          <a:cxnLst/>
          <a:rect l="0" t="0" r="0" b="0"/>
          <a:pathLst>
            <a:path>
              <a:moveTo>
                <a:pt x="2575077" y="0"/>
              </a:moveTo>
              <a:lnTo>
                <a:pt x="2575077" y="223457"/>
              </a:lnTo>
              <a:lnTo>
                <a:pt x="0" y="223457"/>
              </a:lnTo>
              <a:lnTo>
                <a:pt x="0" y="4469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17E861-649C-43BF-A95E-BF0951171561}">
      <dsp:nvSpPr>
        <dsp:cNvPr id="0" name=""/>
        <dsp:cNvSpPr/>
      </dsp:nvSpPr>
      <dsp:spPr>
        <a:xfrm>
          <a:off x="2575566" y="128058"/>
          <a:ext cx="2128163" cy="1064081"/>
        </a:xfrm>
        <a:prstGeom prst="rect">
          <a:avLst/>
        </a:prstGeom>
        <a:solidFill>
          <a:srgbClr val="33A6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Goitre</a:t>
          </a:r>
          <a:r>
            <a:rPr lang="en-US" sz="2000" kern="1200" dirty="0" smtClean="0"/>
            <a:t> (Enlarged thyroid gland) may be associated with:</a:t>
          </a:r>
          <a:endParaRPr lang="en-US" sz="2000" kern="1200" dirty="0"/>
        </a:p>
      </dsp:txBody>
      <dsp:txXfrm>
        <a:off x="2575566" y="128058"/>
        <a:ext cx="2128163" cy="1064081"/>
      </dsp:txXfrm>
    </dsp:sp>
    <dsp:sp modelId="{3EAE63DF-A329-432A-82DE-457F3C239F0F}">
      <dsp:nvSpPr>
        <dsp:cNvPr id="0" name=""/>
        <dsp:cNvSpPr/>
      </dsp:nvSpPr>
      <dsp:spPr>
        <a:xfrm>
          <a:off x="488" y="1639054"/>
          <a:ext cx="2128163" cy="1064081"/>
        </a:xfrm>
        <a:prstGeom prst="rect">
          <a:avLst/>
        </a:prstGeom>
        <a:solidFill>
          <a:srgbClr val="43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Hypo</a:t>
          </a:r>
          <a:r>
            <a:rPr lang="en-US" sz="2000" kern="1200" dirty="0" smtClean="0"/>
            <a:t>function</a:t>
          </a:r>
          <a:endParaRPr lang="en-US" sz="2000" kern="1200" dirty="0"/>
        </a:p>
      </dsp:txBody>
      <dsp:txXfrm>
        <a:off x="488" y="1639054"/>
        <a:ext cx="2128163" cy="1064081"/>
      </dsp:txXfrm>
    </dsp:sp>
    <dsp:sp modelId="{5A5028B2-7E87-410B-A779-7CEAE3DE1A51}">
      <dsp:nvSpPr>
        <dsp:cNvPr id="0" name=""/>
        <dsp:cNvSpPr/>
      </dsp:nvSpPr>
      <dsp:spPr>
        <a:xfrm>
          <a:off x="2575566" y="1639054"/>
          <a:ext cx="2128163" cy="1064081"/>
        </a:xfrm>
        <a:prstGeom prst="rect">
          <a:avLst/>
        </a:prstGeom>
        <a:solidFill>
          <a:srgbClr val="44BB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t>Hyper</a:t>
          </a:r>
          <a:r>
            <a:rPr lang="en-US" sz="2000" kern="1200" dirty="0" err="1" smtClean="0"/>
            <a:t>function</a:t>
          </a:r>
          <a:endParaRPr lang="en-US" sz="2000" kern="1200" dirty="0"/>
        </a:p>
      </dsp:txBody>
      <dsp:txXfrm>
        <a:off x="2575566" y="1639054"/>
        <a:ext cx="2128163" cy="1064081"/>
      </dsp:txXfrm>
    </dsp:sp>
    <dsp:sp modelId="{CC720643-311C-41DD-A9EF-2808855A37A2}">
      <dsp:nvSpPr>
        <dsp:cNvPr id="0" name=""/>
        <dsp:cNvSpPr/>
      </dsp:nvSpPr>
      <dsp:spPr>
        <a:xfrm>
          <a:off x="5150644" y="1639054"/>
          <a:ext cx="2128163" cy="1064081"/>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b="1" kern="1200" dirty="0" smtClean="0">
              <a:solidFill>
                <a:schemeClr val="bg1"/>
              </a:solidFill>
              <a:cs typeface="Times New Roman" panose="02020603050405020304" pitchFamily="18" charset="0"/>
            </a:rPr>
            <a:t>Normal</a:t>
          </a:r>
          <a:r>
            <a:rPr lang="en-US" altLang="en-US" sz="2000" kern="1200" dirty="0" smtClean="0">
              <a:solidFill>
                <a:schemeClr val="bg1"/>
              </a:solidFill>
              <a:cs typeface="Times New Roman" panose="02020603050405020304" pitchFamily="18" charset="0"/>
            </a:rPr>
            <a:t> thyroid hormone conc. (</a:t>
          </a:r>
          <a:r>
            <a:rPr lang="en-US" altLang="en-US" sz="2000" kern="1200" dirty="0" err="1" smtClean="0">
              <a:solidFill>
                <a:schemeClr val="bg1"/>
              </a:solidFill>
              <a:cs typeface="Times New Roman" panose="02020603050405020304" pitchFamily="18" charset="0"/>
            </a:rPr>
            <a:t>euthyroid</a:t>
          </a:r>
          <a:r>
            <a:rPr lang="en-US" altLang="en-US" sz="2000" kern="1200" dirty="0" smtClean="0">
              <a:solidFill>
                <a:schemeClr val="bg1"/>
              </a:solidFill>
              <a:cs typeface="Times New Roman" panose="02020603050405020304" pitchFamily="18" charset="0"/>
            </a:rPr>
            <a:t>)</a:t>
          </a:r>
          <a:endParaRPr lang="en-US" sz="2000" kern="1200" dirty="0">
            <a:solidFill>
              <a:schemeClr val="bg1"/>
            </a:solidFill>
          </a:endParaRPr>
        </a:p>
      </dsp:txBody>
      <dsp:txXfrm>
        <a:off x="5150644" y="1639054"/>
        <a:ext cx="2128163" cy="1064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E0A81-2B22-43E4-875F-0223DD8FF297}">
      <dsp:nvSpPr>
        <dsp:cNvPr id="0" name=""/>
        <dsp:cNvSpPr/>
      </dsp:nvSpPr>
      <dsp:spPr>
        <a:xfrm>
          <a:off x="4206717" y="2598353"/>
          <a:ext cx="3300571" cy="378512"/>
        </a:xfrm>
        <a:custGeom>
          <a:avLst/>
          <a:gdLst/>
          <a:ahLst/>
          <a:cxnLst/>
          <a:rect l="0" t="0" r="0" b="0"/>
          <a:pathLst>
            <a:path>
              <a:moveTo>
                <a:pt x="0" y="0"/>
              </a:moveTo>
              <a:lnTo>
                <a:pt x="0" y="189256"/>
              </a:lnTo>
              <a:lnTo>
                <a:pt x="3300571" y="189256"/>
              </a:lnTo>
              <a:lnTo>
                <a:pt x="3300571" y="37851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94438A-62F5-4D45-9D00-575B90BE9657}">
      <dsp:nvSpPr>
        <dsp:cNvPr id="0" name=""/>
        <dsp:cNvSpPr/>
      </dsp:nvSpPr>
      <dsp:spPr>
        <a:xfrm>
          <a:off x="4206717" y="2598353"/>
          <a:ext cx="1119620" cy="378512"/>
        </a:xfrm>
        <a:custGeom>
          <a:avLst/>
          <a:gdLst/>
          <a:ahLst/>
          <a:cxnLst/>
          <a:rect l="0" t="0" r="0" b="0"/>
          <a:pathLst>
            <a:path>
              <a:moveTo>
                <a:pt x="0" y="0"/>
              </a:moveTo>
              <a:lnTo>
                <a:pt x="0" y="189256"/>
              </a:lnTo>
              <a:lnTo>
                <a:pt x="1119620" y="189256"/>
              </a:lnTo>
              <a:lnTo>
                <a:pt x="1119620" y="37851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9F5B3-6546-402A-AD15-C40706AE71AA}">
      <dsp:nvSpPr>
        <dsp:cNvPr id="0" name=""/>
        <dsp:cNvSpPr/>
      </dsp:nvSpPr>
      <dsp:spPr>
        <a:xfrm>
          <a:off x="3145387" y="2598353"/>
          <a:ext cx="1061330" cy="378512"/>
        </a:xfrm>
        <a:custGeom>
          <a:avLst/>
          <a:gdLst/>
          <a:ahLst/>
          <a:cxnLst/>
          <a:rect l="0" t="0" r="0" b="0"/>
          <a:pathLst>
            <a:path>
              <a:moveTo>
                <a:pt x="1061330" y="0"/>
              </a:moveTo>
              <a:lnTo>
                <a:pt x="1061330" y="189256"/>
              </a:lnTo>
              <a:lnTo>
                <a:pt x="0" y="189256"/>
              </a:lnTo>
              <a:lnTo>
                <a:pt x="0" y="37851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EE79E-429A-48E6-B703-5833B1900453}">
      <dsp:nvSpPr>
        <dsp:cNvPr id="0" name=""/>
        <dsp:cNvSpPr/>
      </dsp:nvSpPr>
      <dsp:spPr>
        <a:xfrm>
          <a:off x="935291" y="2598353"/>
          <a:ext cx="3271426" cy="378512"/>
        </a:xfrm>
        <a:custGeom>
          <a:avLst/>
          <a:gdLst/>
          <a:ahLst/>
          <a:cxnLst/>
          <a:rect l="0" t="0" r="0" b="0"/>
          <a:pathLst>
            <a:path>
              <a:moveTo>
                <a:pt x="3271426" y="0"/>
              </a:moveTo>
              <a:lnTo>
                <a:pt x="3271426" y="189256"/>
              </a:lnTo>
              <a:lnTo>
                <a:pt x="0" y="189256"/>
              </a:lnTo>
              <a:lnTo>
                <a:pt x="0" y="37851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2565CC-1375-4043-BB2D-1F1516FD4ACA}">
      <dsp:nvSpPr>
        <dsp:cNvPr id="0" name=""/>
        <dsp:cNvSpPr/>
      </dsp:nvSpPr>
      <dsp:spPr>
        <a:xfrm>
          <a:off x="3305498" y="1697134"/>
          <a:ext cx="1802438" cy="9012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Causes:</a:t>
          </a:r>
          <a:endParaRPr lang="en-US" sz="2000" kern="1200" dirty="0"/>
        </a:p>
      </dsp:txBody>
      <dsp:txXfrm>
        <a:off x="3305498" y="1697134"/>
        <a:ext cx="1802438" cy="901219"/>
      </dsp:txXfrm>
    </dsp:sp>
    <dsp:sp modelId="{AE44066B-8045-47B6-8C10-37BE3A7E3933}">
      <dsp:nvSpPr>
        <dsp:cNvPr id="0" name=""/>
        <dsp:cNvSpPr/>
      </dsp:nvSpPr>
      <dsp:spPr>
        <a:xfrm>
          <a:off x="4926" y="2976865"/>
          <a:ext cx="1860729" cy="848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kern="1200" dirty="0" smtClean="0">
              <a:cs typeface="Times New Roman" panose="02020603050405020304" pitchFamily="18" charset="0"/>
            </a:rPr>
            <a:t>Iodine, selenium deficiency </a:t>
          </a:r>
          <a:endParaRPr lang="en-US" sz="1800" kern="1200" dirty="0"/>
        </a:p>
      </dsp:txBody>
      <dsp:txXfrm>
        <a:off x="4926" y="2976865"/>
        <a:ext cx="1860729" cy="848579"/>
      </dsp:txXfrm>
    </dsp:sp>
    <dsp:sp modelId="{CE13D4BB-C149-432D-8005-133BFD77B621}">
      <dsp:nvSpPr>
        <dsp:cNvPr id="0" name=""/>
        <dsp:cNvSpPr/>
      </dsp:nvSpPr>
      <dsp:spPr>
        <a:xfrm>
          <a:off x="2244168" y="2976865"/>
          <a:ext cx="1802438" cy="9012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kern="1200" smtClean="0">
              <a:cs typeface="Times New Roman" panose="02020603050405020304" pitchFamily="18" charset="0"/>
            </a:rPr>
            <a:t>Hashimoto’s thyroiditis</a:t>
          </a:r>
          <a:endParaRPr lang="en-US" sz="1800" kern="1200" dirty="0"/>
        </a:p>
      </dsp:txBody>
      <dsp:txXfrm>
        <a:off x="2244168" y="2976865"/>
        <a:ext cx="1802438" cy="901219"/>
      </dsp:txXfrm>
    </dsp:sp>
    <dsp:sp modelId="{52C71741-4C37-4C4B-B754-927A76F1637C}">
      <dsp:nvSpPr>
        <dsp:cNvPr id="0" name=""/>
        <dsp:cNvSpPr/>
      </dsp:nvSpPr>
      <dsp:spPr>
        <a:xfrm>
          <a:off x="4425119" y="2976865"/>
          <a:ext cx="1802438" cy="9012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kern="1200" smtClean="0">
              <a:cs typeface="Times New Roman" panose="02020603050405020304" pitchFamily="18" charset="0"/>
            </a:rPr>
            <a:t>Graves’ disease (hyperthyroidism)</a:t>
          </a:r>
          <a:endParaRPr lang="en-US" sz="1800" kern="1200" dirty="0"/>
        </a:p>
      </dsp:txBody>
      <dsp:txXfrm>
        <a:off x="4425119" y="2976865"/>
        <a:ext cx="1802438" cy="901219"/>
      </dsp:txXfrm>
    </dsp:sp>
    <dsp:sp modelId="{E3FDC890-F978-4EF0-9F60-F1F0CDA379F1}">
      <dsp:nvSpPr>
        <dsp:cNvPr id="0" name=""/>
        <dsp:cNvSpPr/>
      </dsp:nvSpPr>
      <dsp:spPr>
        <a:xfrm>
          <a:off x="6606069" y="2976865"/>
          <a:ext cx="1802438" cy="9012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kern="1200" smtClean="0">
              <a:cs typeface="Times New Roman" panose="02020603050405020304" pitchFamily="18" charset="0"/>
            </a:rPr>
            <a:t>Congenital hypothyroidism / thyroid cancer</a:t>
          </a:r>
          <a:endParaRPr lang="en-US" sz="1800" kern="1200" dirty="0"/>
        </a:p>
      </dsp:txBody>
      <dsp:txXfrm>
        <a:off x="6606069" y="2976865"/>
        <a:ext cx="1802438" cy="9012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78CFC-F59D-9943-A4DD-0FBBAEB5E822}" type="datetimeFigureOut">
              <a:rPr lang="en-US" smtClean="0"/>
              <a:t>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202D7-E9D0-F44F-9AF0-A43961B80B49}" type="slidenum">
              <a:rPr lang="en-US" smtClean="0"/>
              <a:t>‹#›</a:t>
            </a:fld>
            <a:endParaRPr lang="en-US"/>
          </a:p>
        </p:txBody>
      </p:sp>
    </p:spTree>
    <p:extLst>
      <p:ext uri="{BB962C8B-B14F-4D97-AF65-F5344CB8AC3E}">
        <p14:creationId xmlns:p14="http://schemas.microsoft.com/office/powerpoint/2010/main" val="68714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717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204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t>
              </a:r>
              <a:r>
                <a:rPr lang="en-US" sz="3600" dirty="0" err="1" smtClean="0">
                  <a:solidFill>
                    <a:srgbClr val="F6F2E7"/>
                  </a:solidFill>
                </a:rPr>
                <a:t>Almutlaq</a:t>
              </a:r>
              <a:endParaRPr lang="en-US" sz="3600" dirty="0" smtClean="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t>
              </a:r>
              <a:r>
                <a:rPr lang="en-US" sz="3600" dirty="0" err="1" smtClean="0">
                  <a:solidFill>
                    <a:srgbClr val="F6F2E7"/>
                  </a:solidFill>
                </a:rPr>
                <a:t>Alessa</a:t>
              </a:r>
              <a:endParaRPr lang="en-US" sz="3600" dirty="0" smtClean="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NZ-BxSaiv31HMAj-49OdoA0FwmdJ91bRIdrsq8SlKTE/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image" Target="../media/image48.pn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hyperlink" Target="https://www.youtube.com/watch?v=r_FyG1c8cGo&amp;feature=youtu.be" TargetMode="External"/><Relationship Id="rId5" Type="http://schemas.openxmlformats.org/officeDocument/2006/relationships/image" Target="../media/image55.png"/><Relationship Id="rId6"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image" Target="../media/image53.jpeg"/></Relationships>
</file>

<file path=ppt/slides/_rels/slide2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image" Target="../media/image5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 Id="rId3" Type="http://schemas.openxmlformats.org/officeDocument/2006/relationships/image" Target="../media/image4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object 11"/>
          <p:cNvSpPr txBox="1"/>
          <p:nvPr/>
        </p:nvSpPr>
        <p:spPr>
          <a:xfrm>
            <a:off x="1411512" y="5635140"/>
            <a:ext cx="4772808" cy="1107996"/>
          </a:xfrm>
          <a:prstGeom prst="rect">
            <a:avLst/>
          </a:prstGeom>
        </p:spPr>
        <p:txBody>
          <a:bodyPr vert="horz" wrap="square" lIns="0" tIns="0" rIns="0" bIns="0" rtlCol="0">
            <a:spAutoFit/>
          </a:bodyPr>
          <a:lstStyle/>
          <a:p>
            <a:pPr marL="348615" algn="ctr">
              <a:lnSpc>
                <a:spcPct val="100000"/>
              </a:lnSpc>
            </a:pPr>
            <a:r>
              <a:rPr lang="en-US" sz="3600" i="1">
                <a:solidFill>
                  <a:srgbClr val="599894"/>
                </a:solidFill>
                <a:latin typeface="Century Gothic"/>
                <a:cs typeface="Century Gothic"/>
              </a:rPr>
              <a:t>Thyroid Hormones and Thermogenesis</a:t>
            </a:r>
            <a:endParaRPr sz="3600" i="1" dirty="0">
              <a:solidFill>
                <a:srgbClr val="599894"/>
              </a:solidFill>
              <a:latin typeface="Century Gothic"/>
              <a:cs typeface="Century Gothic"/>
            </a:endParaRPr>
          </a:p>
        </p:txBody>
      </p:sp>
      <p:sp>
        <p:nvSpPr>
          <p:cNvPr id="5" name="TextBox 4"/>
          <p:cNvSpPr txBox="1"/>
          <p:nvPr/>
        </p:nvSpPr>
        <p:spPr>
          <a:xfrm>
            <a:off x="6428542" y="5531655"/>
            <a:ext cx="2742703" cy="1200329"/>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ADA8"/>
                </a:solidFill>
                <a:latin typeface="Century Gothic" panose="020B0502020202020204" pitchFamily="34" charset="0"/>
              </a:rPr>
              <a:t>One day you’ll be person between the patient and his grief.</a:t>
            </a:r>
          </a:p>
          <a:p>
            <a:pPr algn="ctr"/>
            <a:r>
              <a:rPr lang="en-US" b="1" dirty="0">
                <a:solidFill>
                  <a:srgbClr val="00ADA8"/>
                </a:solidFill>
                <a:latin typeface="Century Gothic" panose="020B0502020202020204" pitchFamily="34" charset="0"/>
              </a:rPr>
              <a:t>Please study </a:t>
            </a:r>
            <a:r>
              <a:rPr lang="en-US" b="1" dirty="0" smtClean="0">
                <a:solidFill>
                  <a:srgbClr val="00ADA8"/>
                </a:solidFill>
                <a:latin typeface="Century Gothic" panose="020B0502020202020204" pitchFamily="34" charset="0"/>
              </a:rPr>
              <a:t>well ..</a:t>
            </a:r>
            <a:endParaRPr lang="en-US" b="1" dirty="0">
              <a:solidFill>
                <a:srgbClr val="00ADA8"/>
              </a:solidFill>
              <a:latin typeface="Century Gothic" panose="020B0502020202020204" pitchFamily="34" charset="0"/>
            </a:endParaRPr>
          </a:p>
        </p:txBody>
      </p:sp>
      <p:sp>
        <p:nvSpPr>
          <p:cNvPr id="8" name="TextBox 8">
            <a:hlinkClick r:id="rId2"/>
          </p:cNvPr>
          <p:cNvSpPr txBox="1"/>
          <p:nvPr/>
        </p:nvSpPr>
        <p:spPr>
          <a:xfrm>
            <a:off x="7470069" y="4798341"/>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rot="20707423">
            <a:off x="7453662" y="3505780"/>
            <a:ext cx="1459345" cy="1248895"/>
          </a:xfrm>
          <a:prstGeom prst="rect">
            <a:avLst/>
          </a:prstGeom>
        </p:spPr>
      </p:pic>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8944" y="71789"/>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Thyroid Function </a:t>
            </a:r>
            <a:r>
              <a:rPr lang="en-US" altLang="en-US" sz="3600" dirty="0" smtClean="0">
                <a:solidFill>
                  <a:srgbClr val="4C8180"/>
                </a:solidFill>
                <a:latin typeface="Century Gothic" charset="0"/>
                <a:ea typeface="Century Gothic" charset="0"/>
                <a:cs typeface="Century Gothic" charset="0"/>
              </a:rPr>
              <a:t>Tests:</a:t>
            </a:r>
            <a:endParaRPr lang="en-US" altLang="en-US" sz="3200" dirty="0">
              <a:solidFill>
                <a:srgbClr val="3C15AB"/>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97874040"/>
              </p:ext>
            </p:extLst>
          </p:nvPr>
        </p:nvGraphicFramePr>
        <p:xfrm>
          <a:off x="168945" y="794796"/>
          <a:ext cx="11635688" cy="5822249"/>
        </p:xfrm>
        <a:graphic>
          <a:graphicData uri="http://schemas.openxmlformats.org/drawingml/2006/table">
            <a:tbl>
              <a:tblPr firstRow="1" bandRow="1">
                <a:tableStyleId>{616DA210-FB5B-4158-B5E0-FEB733F419BA}</a:tableStyleId>
              </a:tblPr>
              <a:tblGrid>
                <a:gridCol w="2898721"/>
                <a:gridCol w="2919123"/>
                <a:gridCol w="2908922"/>
                <a:gridCol w="2908922"/>
              </a:tblGrid>
              <a:tr h="57841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2000" dirty="0" smtClean="0">
                          <a:solidFill>
                            <a:schemeClr val="bg2"/>
                          </a:solidFill>
                        </a:rPr>
                        <a:t>TSH measurement:</a:t>
                      </a:r>
                    </a:p>
                  </a:txBody>
                  <a:tcPr anchor="ctr">
                    <a:solidFill>
                      <a:srgbClr val="4372C4"/>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2000" dirty="0" smtClean="0">
                          <a:solidFill>
                            <a:schemeClr val="bg2"/>
                          </a:solidFill>
                        </a:rPr>
                        <a:t>Total T</a:t>
                      </a:r>
                      <a:r>
                        <a:rPr lang="en-US" altLang="en-US" sz="2000" baseline="-25000" dirty="0" smtClean="0">
                          <a:solidFill>
                            <a:schemeClr val="bg2"/>
                          </a:solidFill>
                        </a:rPr>
                        <a:t>4</a:t>
                      </a:r>
                      <a:r>
                        <a:rPr lang="en-US" altLang="en-US" sz="2000" dirty="0" smtClean="0">
                          <a:solidFill>
                            <a:schemeClr val="bg2"/>
                          </a:solidFill>
                        </a:rPr>
                        <a:t> or free T</a:t>
                      </a:r>
                      <a:r>
                        <a:rPr lang="en-US" altLang="en-US" sz="2000" baseline="-25000" dirty="0" smtClean="0">
                          <a:solidFill>
                            <a:schemeClr val="bg2"/>
                          </a:solidFill>
                        </a:rPr>
                        <a:t>4</a:t>
                      </a:r>
                      <a:r>
                        <a:rPr lang="en-US" altLang="en-US" sz="2000" dirty="0" smtClean="0">
                          <a:solidFill>
                            <a:schemeClr val="bg2"/>
                          </a:solidFill>
                        </a:rPr>
                        <a:t>:</a:t>
                      </a:r>
                    </a:p>
                  </a:txBody>
                  <a:tcPr anchor="ctr">
                    <a:solidFill>
                      <a:srgbClr val="4372C4"/>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solidFill>
                            <a:schemeClr val="bg2"/>
                          </a:solidFill>
                        </a:rPr>
                        <a:t>Total T</a:t>
                      </a:r>
                      <a:r>
                        <a:rPr lang="en-US" sz="2000" baseline="-25000" dirty="0" smtClean="0">
                          <a:solidFill>
                            <a:schemeClr val="bg2"/>
                          </a:solidFill>
                        </a:rPr>
                        <a:t>3</a:t>
                      </a:r>
                      <a:r>
                        <a:rPr lang="en-US" sz="2000" dirty="0" smtClean="0">
                          <a:solidFill>
                            <a:schemeClr val="bg2"/>
                          </a:solidFill>
                        </a:rPr>
                        <a:t> or free T</a:t>
                      </a:r>
                      <a:r>
                        <a:rPr lang="en-US" sz="2000" baseline="-25000" dirty="0" smtClean="0">
                          <a:solidFill>
                            <a:schemeClr val="bg2"/>
                          </a:solidFill>
                        </a:rPr>
                        <a:t>3</a:t>
                      </a:r>
                      <a:r>
                        <a:rPr lang="en-US" sz="2000" dirty="0" smtClean="0">
                          <a:solidFill>
                            <a:schemeClr val="bg2"/>
                          </a:solidFill>
                        </a:rPr>
                        <a:t>:</a:t>
                      </a:r>
                    </a:p>
                  </a:txBody>
                  <a:tcPr anchor="ctr">
                    <a:solidFill>
                      <a:srgbClr val="4372C4"/>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solidFill>
                            <a:schemeClr val="bg2"/>
                          </a:solidFill>
                        </a:rPr>
                        <a:t>Antibodies:</a:t>
                      </a:r>
                    </a:p>
                  </a:txBody>
                  <a:tcPr anchor="ctr">
                    <a:solidFill>
                      <a:srgbClr val="4372C4"/>
                    </a:solidFill>
                  </a:tcPr>
                </a:tc>
              </a:tr>
              <a:tr h="103072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600" b="0" kern="1200" dirty="0" smtClean="0">
                          <a:solidFill>
                            <a:srgbClr val="008F00"/>
                          </a:solidFill>
                          <a:latin typeface="+mn-lt"/>
                          <a:ea typeface="+mn-ea"/>
                          <a:cs typeface="+mn-cs"/>
                        </a:rPr>
                        <a:t>The most preferred one because its level and the level of T4 &amp; T3 are affecting each other.</a:t>
                      </a:r>
                    </a:p>
                  </a:txBody>
                  <a:tcPr anchor="ctr">
                    <a:solidFill>
                      <a:srgbClr val="CFE8E7">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smtClean="0"/>
                        <a:t>-</a:t>
                      </a:r>
                      <a:endParaRPr lang="en-US" altLang="en-US" sz="1700" dirty="0" smtClean="0"/>
                    </a:p>
                  </a:txBody>
                  <a:tcPr anchor="ctr">
                    <a:solidFill>
                      <a:srgbClr val="CFE8E7">
                        <a:alpha val="20000"/>
                      </a:srgb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smtClean="0">
                          <a:solidFill>
                            <a:srgbClr val="008F00"/>
                          </a:solidFill>
                          <a:latin typeface="+mn-lt"/>
                          <a:ea typeface="+mn-ea"/>
                          <a:cs typeface="+mn-cs"/>
                        </a:rPr>
                        <a:t>Not measured unless suspecting hyperthyroidism especially when there is no increase in T4  </a:t>
                      </a:r>
                    </a:p>
                  </a:txBody>
                  <a:tcPr anchor="ctr">
                    <a:solidFill>
                      <a:srgbClr val="CFE8E7">
                        <a:alpha val="20000"/>
                      </a:srgb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700" b="0" dirty="0" smtClean="0">
                          <a:solidFill>
                            <a:schemeClr val="bg1">
                              <a:lumMod val="65000"/>
                            </a:schemeClr>
                          </a:solidFill>
                        </a:rPr>
                        <a:t>هاشميتو:</a:t>
                      </a:r>
                    </a:p>
                    <a:p>
                      <a:pPr marL="0" marR="0" indent="0" algn="ctr" defTabSz="914400" rtl="1" eaLnBrk="1" fontAlgn="auto" latinLnBrk="0" hangingPunct="1">
                        <a:lnSpc>
                          <a:spcPct val="100000"/>
                        </a:lnSpc>
                        <a:spcBef>
                          <a:spcPts val="0"/>
                        </a:spcBef>
                        <a:spcAft>
                          <a:spcPts val="0"/>
                        </a:spcAft>
                        <a:buClrTx/>
                        <a:buSzTx/>
                        <a:buFontTx/>
                        <a:buNone/>
                        <a:tabLst/>
                        <a:defRPr/>
                      </a:pPr>
                      <a:r>
                        <a:rPr lang="ar-SA" sz="1700" b="1" baseline="0" dirty="0" smtClean="0">
                          <a:solidFill>
                            <a:schemeClr val="bg1">
                              <a:lumMod val="65000"/>
                            </a:schemeClr>
                          </a:solidFill>
                        </a:rPr>
                        <a:t>انتيبوديز تثبط من عمل الهرمون المثبط عشانه ياكل كثير هاش براون</a:t>
                      </a:r>
                      <a:endParaRPr lang="en-US" sz="1700" b="1" dirty="0" smtClean="0">
                        <a:solidFill>
                          <a:schemeClr val="bg1">
                            <a:lumMod val="65000"/>
                          </a:schemeClr>
                        </a:solidFill>
                      </a:endParaRPr>
                    </a:p>
                  </a:txBody>
                  <a:tcPr anchor="ctr">
                    <a:solidFill>
                      <a:srgbClr val="CFE8E7">
                        <a:alpha val="20000"/>
                      </a:srgbClr>
                    </a:solidFill>
                  </a:tcPr>
                </a:tc>
              </a:tr>
              <a:tr h="997469">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700" dirty="0" smtClean="0"/>
                        <a:t>Assessment of </a:t>
                      </a:r>
                      <a:r>
                        <a:rPr lang="en-US" altLang="en-US" sz="1700" dirty="0" smtClean="0">
                          <a:solidFill>
                            <a:srgbClr val="FF0000"/>
                          </a:solidFill>
                        </a:rPr>
                        <a:t>thyroid function.</a:t>
                      </a:r>
                    </a:p>
                  </a:txBody>
                  <a:tcPr anchor="ctr">
                    <a:solidFill>
                      <a:schemeClr val="bg1">
                        <a:lumMod val="95000"/>
                      </a:schemeClr>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700" dirty="0" smtClean="0"/>
                        <a:t>Assessment of thyroid function.</a:t>
                      </a:r>
                    </a:p>
                  </a:txBody>
                  <a:tcPr anchor="ctr">
                    <a:solidFill>
                      <a:schemeClr val="bg1">
                        <a:lumMod val="95000"/>
                      </a:schemeClr>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1700" dirty="0" smtClean="0"/>
                        <a:t>Useful for assessing </a:t>
                      </a:r>
                      <a:r>
                        <a:rPr lang="en-US" sz="1700" dirty="0" smtClean="0">
                          <a:solidFill>
                            <a:srgbClr val="FF0000"/>
                          </a:solidFill>
                        </a:rPr>
                        <a:t>hyperthyroidism</a:t>
                      </a:r>
                      <a:r>
                        <a:rPr lang="en-US" sz="1700" dirty="0" smtClean="0"/>
                        <a:t> in which rise in T</a:t>
                      </a:r>
                      <a:r>
                        <a:rPr lang="en-US" sz="1700" baseline="-25000" dirty="0" smtClean="0"/>
                        <a:t>3</a:t>
                      </a:r>
                      <a:r>
                        <a:rPr lang="en-US" sz="1700" dirty="0" smtClean="0"/>
                        <a:t> is independent of T</a:t>
                      </a:r>
                      <a:r>
                        <a:rPr lang="en-US" sz="1700" baseline="-25000" dirty="0" smtClean="0"/>
                        <a:t>4</a:t>
                      </a:r>
                      <a:r>
                        <a:rPr lang="en-US" sz="1700" baseline="0" dirty="0" smtClean="0"/>
                        <a:t> .</a:t>
                      </a:r>
                      <a:endParaRPr lang="en-US" sz="1700" baseline="-25000" dirty="0" smtClean="0"/>
                    </a:p>
                  </a:txBody>
                  <a:tcPr anchor="ctr">
                    <a:solidFill>
                      <a:schemeClr val="bg1">
                        <a:lumMod val="95000"/>
                      </a:schemeClr>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1700" dirty="0" smtClean="0"/>
                        <a:t>Diagnosis and monitoring of </a:t>
                      </a:r>
                      <a:r>
                        <a:rPr lang="en-US" sz="1700" dirty="0" smtClean="0">
                          <a:solidFill>
                            <a:srgbClr val="FF0000"/>
                          </a:solidFill>
                        </a:rPr>
                        <a:t>autoimmune thyroid disease</a:t>
                      </a:r>
                      <a:r>
                        <a:rPr lang="en-US" sz="1700" dirty="0" smtClean="0"/>
                        <a:t>:</a:t>
                      </a:r>
                    </a:p>
                  </a:txBody>
                  <a:tcPr anchor="ctr">
                    <a:solidFill>
                      <a:schemeClr val="bg1">
                        <a:lumMod val="95000"/>
                      </a:schemeClr>
                    </a:solidFill>
                  </a:tcPr>
                </a:tc>
              </a:tr>
              <a:tr h="1489165">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700" dirty="0" smtClean="0"/>
                        <a:t>Highly sensitive test (detects very low conc.).</a:t>
                      </a:r>
                    </a:p>
                  </a:txBody>
                  <a:tcPr anchor="ctr">
                    <a:solidFill>
                      <a:srgbClr val="CFE8E7">
                        <a:alpha val="20000"/>
                      </a:srgbClr>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700" dirty="0" smtClean="0"/>
                        <a:t>Monitors thyroid treatment (both anti-thyroid and thyroid replacement treatment).</a:t>
                      </a:r>
                    </a:p>
                  </a:txBody>
                  <a:tcPr anchor="ctr">
                    <a:solidFill>
                      <a:srgbClr val="CFE8E7">
                        <a:alpha val="20000"/>
                      </a:srgbClr>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1700" dirty="0" smtClean="0"/>
                        <a:t>In some patients only T</a:t>
                      </a:r>
                      <a:r>
                        <a:rPr lang="en-US" sz="1700" baseline="-25000" dirty="0" smtClean="0"/>
                        <a:t>3</a:t>
                      </a:r>
                      <a:r>
                        <a:rPr lang="en-US" sz="1700" dirty="0" smtClean="0"/>
                        <a:t> rises (</a:t>
                      </a:r>
                      <a:r>
                        <a:rPr lang="en-US" sz="1700" dirty="0" smtClean="0">
                          <a:solidFill>
                            <a:srgbClr val="FF0000"/>
                          </a:solidFill>
                        </a:rPr>
                        <a:t>T</a:t>
                      </a:r>
                      <a:r>
                        <a:rPr lang="en-US" sz="1700" baseline="-25000" dirty="0" smtClean="0">
                          <a:solidFill>
                            <a:srgbClr val="FF0000"/>
                          </a:solidFill>
                        </a:rPr>
                        <a:t>4</a:t>
                      </a:r>
                      <a:r>
                        <a:rPr lang="en-US" sz="1700" dirty="0" smtClean="0">
                          <a:solidFill>
                            <a:srgbClr val="FF0000"/>
                          </a:solidFill>
                        </a:rPr>
                        <a:t> is normal</a:t>
                      </a:r>
                      <a:r>
                        <a:rPr lang="en-US" sz="1700" dirty="0" smtClean="0"/>
                        <a:t>): T</a:t>
                      </a:r>
                      <a:r>
                        <a:rPr lang="en-US" sz="1700" baseline="-25000" dirty="0" smtClean="0"/>
                        <a:t>3</a:t>
                      </a:r>
                      <a:r>
                        <a:rPr lang="en-US" sz="1700" dirty="0" smtClean="0"/>
                        <a:t> </a:t>
                      </a:r>
                      <a:r>
                        <a:rPr lang="en-US" sz="1700" dirty="0" err="1" smtClean="0"/>
                        <a:t>toxicosis</a:t>
                      </a:r>
                      <a:r>
                        <a:rPr lang="en-US" sz="1700" dirty="0" smtClean="0"/>
                        <a:t>.</a:t>
                      </a:r>
                    </a:p>
                  </a:txBody>
                  <a:tcPr anchor="ctr">
                    <a:solidFill>
                      <a:srgbClr val="CFE8E7">
                        <a:alpha val="20000"/>
                      </a:srgbClr>
                    </a:solidFill>
                  </a:tcPr>
                </a:tc>
                <a:tc>
                  <a:txBody>
                    <a:bodyPr/>
                    <a:lstStyle/>
                    <a:p>
                      <a:pPr marL="0" marR="0" lvl="2" indent="0" algn="ctr" defTabSz="914400" rtl="1" eaLnBrk="1" fontAlgn="auto" latinLnBrk="0" hangingPunct="1">
                        <a:lnSpc>
                          <a:spcPct val="100000"/>
                        </a:lnSpc>
                        <a:spcBef>
                          <a:spcPts val="0"/>
                        </a:spcBef>
                        <a:spcAft>
                          <a:spcPts val="0"/>
                        </a:spcAft>
                        <a:buClrTx/>
                        <a:buSzTx/>
                        <a:buFontTx/>
                        <a:buNone/>
                        <a:tabLst/>
                        <a:defRPr/>
                      </a:pPr>
                      <a:r>
                        <a:rPr lang="en-US" sz="1700" dirty="0" smtClean="0"/>
                        <a:t>Hashimoto’s thyroiditis (antibodies against TSH receptors that suppress thyroid secretion).</a:t>
                      </a:r>
                    </a:p>
                    <a:p>
                      <a:pPr marL="0" marR="0" lvl="1" indent="0" algn="ctr" defTabSz="914400" rtl="1" eaLnBrk="1" fontAlgn="auto" latinLnBrk="0" hangingPunct="1">
                        <a:lnSpc>
                          <a:spcPct val="100000"/>
                        </a:lnSpc>
                        <a:spcBef>
                          <a:spcPts val="0"/>
                        </a:spcBef>
                        <a:spcAft>
                          <a:spcPts val="0"/>
                        </a:spcAft>
                        <a:buClrTx/>
                        <a:buSzTx/>
                        <a:buFontTx/>
                        <a:buNone/>
                        <a:tabLst/>
                        <a:defRPr/>
                      </a:pPr>
                      <a:r>
                        <a:rPr lang="en-US" sz="1600" b="0" kern="1200" dirty="0" smtClean="0">
                          <a:solidFill>
                            <a:srgbClr val="008F00"/>
                          </a:solidFill>
                          <a:latin typeface="+mn-lt"/>
                          <a:ea typeface="+mn-ea"/>
                          <a:cs typeface="+mn-cs"/>
                        </a:rPr>
                        <a:t>Other: Anti-thyroid peroxidase Ab &amp; Anti-thyroglobulin Ab.</a:t>
                      </a:r>
                    </a:p>
                  </a:txBody>
                  <a:tcPr anchor="ctr">
                    <a:solidFill>
                      <a:srgbClr val="CFE8E7">
                        <a:alpha val="20000"/>
                      </a:srgbClr>
                    </a:solidFill>
                  </a:tcPr>
                </a:tc>
              </a:tr>
              <a:tr h="148916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smtClean="0">
                          <a:solidFill>
                            <a:srgbClr val="008F00"/>
                          </a:solidFill>
                          <a:latin typeface="+mn-lt"/>
                          <a:ea typeface="+mn-ea"/>
                          <a:cs typeface="+mn-cs"/>
                        </a:rPr>
                        <a:t>If there is small change in the level of T4&amp;T3 (even within the normal range), It will lead to significant change in TSH level, but when TSH level change, it won’t much affect in the T4&amp;T3.</a:t>
                      </a:r>
                      <a:endParaRPr lang="en-US" sz="1600" b="0" kern="1200" dirty="0">
                        <a:solidFill>
                          <a:srgbClr val="008F00"/>
                        </a:solidFill>
                        <a:latin typeface="+mn-lt"/>
                        <a:ea typeface="+mn-ea"/>
                        <a:cs typeface="+mn-cs"/>
                      </a:endParaRPr>
                    </a:p>
                  </a:txBody>
                  <a:tcPr anchor="ctr">
                    <a:solidFill>
                      <a:schemeClr val="bg1">
                        <a:lumMod val="95000"/>
                      </a:schemeClr>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700" dirty="0" smtClean="0"/>
                        <a:t>TSH may take up to 8 weeks to adjust to new level during treatment.</a:t>
                      </a:r>
                    </a:p>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600" b="0" kern="1200" dirty="0" smtClean="0">
                          <a:solidFill>
                            <a:srgbClr val="008F00"/>
                          </a:solidFill>
                          <a:latin typeface="+mn-lt"/>
                          <a:ea typeface="+mn-ea"/>
                          <a:cs typeface="+mn-cs"/>
                        </a:rPr>
                        <a:t>During this time there will be possibility to hypothyroid very fast so you have to measure T4.</a:t>
                      </a:r>
                    </a:p>
                  </a:txBody>
                  <a:tcPr anchor="ctr">
                    <a:solidFill>
                      <a:schemeClr val="bg1">
                        <a:lumMod val="95000"/>
                      </a:schemeClr>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1700" dirty="0" smtClean="0"/>
                        <a:t>For earlier identification of </a:t>
                      </a:r>
                      <a:r>
                        <a:rPr lang="en-US" sz="1700" dirty="0" smtClean="0">
                          <a:solidFill>
                            <a:srgbClr val="FF0000"/>
                          </a:solidFill>
                        </a:rPr>
                        <a:t>thyrotoxicosis.</a:t>
                      </a:r>
                    </a:p>
                  </a:txBody>
                  <a:tcPr anchor="ctr">
                    <a:solidFill>
                      <a:schemeClr val="bg1">
                        <a:lumMod val="95000"/>
                      </a:schemeClr>
                    </a:solidFill>
                  </a:tcPr>
                </a:tc>
                <a:tc>
                  <a:txBody>
                    <a:bodyPr/>
                    <a:lstStyle/>
                    <a:p>
                      <a:pPr marL="0" marR="0" lvl="2" indent="0" algn="ctr" defTabSz="914400" rtl="1" eaLnBrk="1" fontAlgn="auto" latinLnBrk="0" hangingPunct="1">
                        <a:lnSpc>
                          <a:spcPct val="100000"/>
                        </a:lnSpc>
                        <a:spcBef>
                          <a:spcPts val="0"/>
                        </a:spcBef>
                        <a:spcAft>
                          <a:spcPts val="0"/>
                        </a:spcAft>
                        <a:buClrTx/>
                        <a:buSzTx/>
                        <a:buFontTx/>
                        <a:buNone/>
                        <a:tabLst/>
                        <a:defRPr/>
                      </a:pPr>
                      <a:r>
                        <a:rPr lang="en-US" sz="1700" dirty="0" smtClean="0"/>
                        <a:t>Graves’ disease (antibodies against TSH receptors that stimulate thyroid secretion).</a:t>
                      </a:r>
                    </a:p>
                    <a:p>
                      <a:pPr marL="0" marR="0" lvl="2" indent="0" algn="ctr" defTabSz="914400" rtl="1" eaLnBrk="1" fontAlgn="auto" latinLnBrk="0" hangingPunct="1">
                        <a:lnSpc>
                          <a:spcPct val="100000"/>
                        </a:lnSpc>
                        <a:spcBef>
                          <a:spcPts val="0"/>
                        </a:spcBef>
                        <a:spcAft>
                          <a:spcPts val="0"/>
                        </a:spcAft>
                        <a:buClrTx/>
                        <a:buSzTx/>
                        <a:buFontTx/>
                        <a:buNone/>
                        <a:tabLst/>
                        <a:defRPr/>
                      </a:pPr>
                      <a:r>
                        <a:rPr lang="ar-SA" sz="1700" dirty="0" smtClean="0">
                          <a:solidFill>
                            <a:schemeClr val="bg1">
                              <a:lumMod val="65000"/>
                            </a:schemeClr>
                          </a:solidFill>
                        </a:rPr>
                        <a:t>انتي</a:t>
                      </a:r>
                      <a:r>
                        <a:rPr lang="ar-SA" sz="1700" baseline="0" dirty="0" smtClean="0">
                          <a:solidFill>
                            <a:schemeClr val="bg1">
                              <a:lumMod val="65000"/>
                            </a:schemeClr>
                          </a:solidFill>
                        </a:rPr>
                        <a:t> بوديز تثبط من عمل الهرمون المحفز فتدخله القبر (جريف)</a:t>
                      </a:r>
                      <a:endParaRPr lang="en-US" sz="1700" dirty="0" smtClean="0">
                        <a:solidFill>
                          <a:schemeClr val="bg1">
                            <a:lumMod val="65000"/>
                          </a:schemeClr>
                        </a:solidFill>
                      </a:endParaRPr>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72282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209887" y="1978047"/>
            <a:ext cx="11512856" cy="923330"/>
          </a:xfrm>
          <a:prstGeom prst="rect">
            <a:avLst/>
          </a:prstGeom>
          <a:ln w="28575">
            <a:solidFill>
              <a:srgbClr val="CFE8E7"/>
            </a:solidFill>
            <a:prstDash val="dash"/>
          </a:ln>
        </p:spPr>
        <p:txBody>
          <a:bodyPr wrap="square">
            <a:spAutoFit/>
          </a:bodyPr>
          <a:lstStyle/>
          <a:p>
            <a:pPr marL="0" lvl="1" algn="ctr">
              <a:defRPr/>
            </a:pPr>
            <a:r>
              <a:rPr lang="en-US" dirty="0">
                <a:solidFill>
                  <a:srgbClr val="008F00"/>
                </a:solidFill>
              </a:rPr>
              <a:t>We don’t measure the total T4 or T3 because total refers to both bounded and unbounded form of </a:t>
            </a:r>
            <a:r>
              <a:rPr lang="en-US" dirty="0" smtClean="0">
                <a:solidFill>
                  <a:srgbClr val="008F00"/>
                </a:solidFill>
              </a:rPr>
              <a:t>hormones.</a:t>
            </a:r>
          </a:p>
          <a:p>
            <a:pPr marL="0" lvl="1" algn="ctr">
              <a:defRPr/>
            </a:pPr>
            <a:r>
              <a:rPr lang="en-US" dirty="0" smtClean="0">
                <a:solidFill>
                  <a:srgbClr val="008F00"/>
                </a:solidFill>
              </a:rPr>
              <a:t>The </a:t>
            </a:r>
            <a:r>
              <a:rPr lang="en-US" dirty="0">
                <a:solidFill>
                  <a:srgbClr val="008F00"/>
                </a:solidFill>
              </a:rPr>
              <a:t>bounded form is bounded to proteins which their levels can be changed (EX: During pregnancy, TBG will increase) which will affect the accuracy of the test. (Total will be high while Free will be in the normal level)</a:t>
            </a:r>
          </a:p>
        </p:txBody>
      </p:sp>
      <p:sp>
        <p:nvSpPr>
          <p:cNvPr id="4" name="Rectangle 3"/>
          <p:cNvSpPr>
            <a:spLocks noChangeArrowheads="1"/>
          </p:cNvSpPr>
          <p:nvPr/>
        </p:nvSpPr>
        <p:spPr bwMode="auto">
          <a:xfrm>
            <a:off x="168944" y="71789"/>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Thyroid Function </a:t>
            </a:r>
            <a:r>
              <a:rPr lang="en-US" altLang="en-US" sz="3600" dirty="0" smtClean="0">
                <a:solidFill>
                  <a:srgbClr val="4C8180"/>
                </a:solidFill>
                <a:latin typeface="Century Gothic" charset="0"/>
                <a:ea typeface="Century Gothic" charset="0"/>
                <a:cs typeface="Century Gothic" charset="0"/>
              </a:rPr>
              <a:t>Tests:</a:t>
            </a:r>
            <a:endParaRPr lang="en-US" altLang="en-US" sz="3200" dirty="0">
              <a:solidFill>
                <a:srgbClr val="3C15AB"/>
              </a:solidFill>
            </a:endParaRPr>
          </a:p>
        </p:txBody>
      </p:sp>
    </p:spTree>
    <p:extLst>
      <p:ext uri="{BB962C8B-B14F-4D97-AF65-F5344CB8AC3E}">
        <p14:creationId xmlns:p14="http://schemas.microsoft.com/office/powerpoint/2010/main" val="137726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8945" y="71790"/>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smtClean="0">
                <a:solidFill>
                  <a:srgbClr val="4C8180"/>
                </a:solidFill>
                <a:latin typeface="Century Gothic" charset="0"/>
                <a:ea typeface="Century Gothic" charset="0"/>
                <a:cs typeface="Century Gothic" charset="0"/>
              </a:rPr>
              <a:t>Goitre, </a:t>
            </a:r>
            <a:r>
              <a:rPr lang="en-US" altLang="en-US" sz="3600" dirty="0">
                <a:solidFill>
                  <a:srgbClr val="4C8180"/>
                </a:solidFill>
                <a:latin typeface="Century Gothic" charset="0"/>
                <a:ea typeface="Century Gothic" charset="0"/>
                <a:cs typeface="Century Gothic" charset="0"/>
              </a:rPr>
              <a:t>Hypo and Hyperthyroidism</a:t>
            </a:r>
            <a:endParaRPr lang="en-US" altLang="en-US" sz="3200" dirty="0">
              <a:solidFill>
                <a:srgbClr val="3C15AB"/>
              </a:solidFill>
            </a:endParaRPr>
          </a:p>
        </p:txBody>
      </p:sp>
      <p:sp>
        <p:nvSpPr>
          <p:cNvPr id="20" name="Content Placeholder 2"/>
          <p:cNvSpPr txBox="1">
            <a:spLocks/>
          </p:cNvSpPr>
          <p:nvPr/>
        </p:nvSpPr>
        <p:spPr>
          <a:xfrm>
            <a:off x="925830" y="1845734"/>
            <a:ext cx="8878472" cy="4618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spcBef>
                <a:spcPts val="370"/>
              </a:spcBef>
              <a:buFont typeface="Wingdings 2"/>
              <a:buChar char=""/>
              <a:defRPr/>
            </a:pPr>
            <a:endParaRPr lang="en-US" sz="3200" dirty="0"/>
          </a:p>
        </p:txBody>
      </p:sp>
      <p:pic>
        <p:nvPicPr>
          <p:cNvPr id="21" name="Picture 20"/>
          <p:cNvPicPr>
            <a:picLocks noChangeAspect="1"/>
          </p:cNvPicPr>
          <p:nvPr/>
        </p:nvPicPr>
        <p:blipFill>
          <a:blip r:embed="rId2"/>
          <a:stretch>
            <a:fillRect/>
          </a:stretch>
        </p:blipFill>
        <p:spPr>
          <a:xfrm>
            <a:off x="8972550" y="1118408"/>
            <a:ext cx="3219450" cy="4787663"/>
          </a:xfrm>
          <a:prstGeom prst="rect">
            <a:avLst/>
          </a:prstGeom>
        </p:spPr>
      </p:pic>
      <p:graphicFrame>
        <p:nvGraphicFramePr>
          <p:cNvPr id="6" name="Diagram 5"/>
          <p:cNvGraphicFramePr/>
          <p:nvPr>
            <p:extLst>
              <p:ext uri="{D42A27DB-BD31-4B8C-83A1-F6EECF244321}">
                <p14:modId xmlns:p14="http://schemas.microsoft.com/office/powerpoint/2010/main" val="447958597"/>
              </p:ext>
            </p:extLst>
          </p:nvPr>
        </p:nvGraphicFramePr>
        <p:xfrm>
          <a:off x="853497" y="718121"/>
          <a:ext cx="7279297" cy="283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909957044"/>
              </p:ext>
            </p:extLst>
          </p:nvPr>
        </p:nvGraphicFramePr>
        <p:xfrm>
          <a:off x="312554" y="2003632"/>
          <a:ext cx="8413435" cy="55752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مربع نص 1"/>
          <p:cNvSpPr txBox="1"/>
          <p:nvPr/>
        </p:nvSpPr>
        <p:spPr>
          <a:xfrm>
            <a:off x="124185" y="6060078"/>
            <a:ext cx="8733212" cy="584775"/>
          </a:xfrm>
          <a:prstGeom prst="rect">
            <a:avLst/>
          </a:prstGeom>
          <a:noFill/>
          <a:ln w="28575">
            <a:solidFill>
              <a:srgbClr val="CFE8E7"/>
            </a:solidFill>
            <a:prstDash val="lgDash"/>
          </a:ln>
        </p:spPr>
        <p:txBody>
          <a:bodyPr wrap="square" rtlCol="0">
            <a:spAutoFit/>
          </a:bodyPr>
          <a:lstStyle/>
          <a:p>
            <a:r>
              <a:rPr lang="en-US" altLang="en-US" sz="1600" dirty="0">
                <a:solidFill>
                  <a:srgbClr val="008F00"/>
                </a:solidFill>
              </a:rPr>
              <a:t>Iodine: required for the synthesis of thyroid hormones.</a:t>
            </a:r>
          </a:p>
          <a:p>
            <a:r>
              <a:rPr lang="en-US" altLang="en-US" sz="1600" dirty="0">
                <a:solidFill>
                  <a:srgbClr val="008F00"/>
                </a:solidFill>
              </a:rPr>
              <a:t>Selenium: co-factor for the synthesis. if selenium is deficient </a:t>
            </a:r>
            <a:r>
              <a:rPr lang="en-US" sz="1600" dirty="0">
                <a:solidFill>
                  <a:srgbClr val="008F00"/>
                </a:solidFill>
                <a:sym typeface="Wingdings" pitchFamily="2" charset="2"/>
              </a:rPr>
              <a:t></a:t>
            </a:r>
            <a:r>
              <a:rPr lang="en-US" altLang="en-US" sz="1600" dirty="0">
                <a:solidFill>
                  <a:srgbClr val="008F00"/>
                </a:solidFill>
              </a:rPr>
              <a:t> deficiency</a:t>
            </a:r>
            <a:r>
              <a:rPr lang="en-US" sz="1600" dirty="0">
                <a:solidFill>
                  <a:srgbClr val="008F00"/>
                </a:solidFill>
                <a:sym typeface="Wingdings" pitchFamily="2" charset="2"/>
              </a:rPr>
              <a:t> of the thyroid hormone </a:t>
            </a:r>
            <a:endParaRPr lang="en-US" sz="1600" dirty="0">
              <a:solidFill>
                <a:srgbClr val="008F00"/>
              </a:solidFill>
            </a:endParaRPr>
          </a:p>
        </p:txBody>
      </p:sp>
      <p:cxnSp>
        <p:nvCxnSpPr>
          <p:cNvPr id="4" name="رابط كسهم مستقيم 3"/>
          <p:cNvCxnSpPr/>
          <p:nvPr/>
        </p:nvCxnSpPr>
        <p:spPr>
          <a:xfrm flipH="1" flipV="1">
            <a:off x="839168" y="4530530"/>
            <a:ext cx="173323" cy="443346"/>
          </a:xfrm>
          <a:prstGeom prst="straightConnector1">
            <a:avLst/>
          </a:prstGeom>
          <a:ln>
            <a:solidFill>
              <a:srgbClr val="4B8180"/>
            </a:solidFill>
            <a:tailEnd type="triangle"/>
          </a:ln>
        </p:spPr>
        <p:style>
          <a:lnRef idx="1">
            <a:schemeClr val="accent1"/>
          </a:lnRef>
          <a:fillRef idx="0">
            <a:schemeClr val="accent1"/>
          </a:fillRef>
          <a:effectRef idx="0">
            <a:schemeClr val="accent1"/>
          </a:effectRef>
          <a:fontRef idx="minor">
            <a:schemeClr val="tx1"/>
          </a:fontRef>
        </p:style>
      </p:cxnSp>
      <p:sp>
        <p:nvSpPr>
          <p:cNvPr id="5" name="مربع نص 4"/>
          <p:cNvSpPr txBox="1"/>
          <p:nvPr/>
        </p:nvSpPr>
        <p:spPr>
          <a:xfrm>
            <a:off x="124185" y="4165798"/>
            <a:ext cx="1918154" cy="338554"/>
          </a:xfrm>
          <a:prstGeom prst="rect">
            <a:avLst/>
          </a:prstGeom>
          <a:noFill/>
          <a:ln w="28575">
            <a:solidFill>
              <a:srgbClr val="CFE8E7"/>
            </a:solidFill>
            <a:prstDash val="dash"/>
          </a:ln>
        </p:spPr>
        <p:txBody>
          <a:bodyPr wrap="none" rtlCol="0">
            <a:spAutoFit/>
          </a:bodyPr>
          <a:lstStyle/>
          <a:p>
            <a:r>
              <a:rPr lang="en-US" sz="1600" dirty="0">
                <a:solidFill>
                  <a:srgbClr val="008F00"/>
                </a:solidFill>
              </a:rPr>
              <a:t>Most common cause</a:t>
            </a:r>
          </a:p>
        </p:txBody>
      </p:sp>
    </p:spTree>
    <p:extLst>
      <p:ext uri="{BB962C8B-B14F-4D97-AF65-F5344CB8AC3E}">
        <p14:creationId xmlns:p14="http://schemas.microsoft.com/office/powerpoint/2010/main" val="18399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8945" y="71790"/>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smtClean="0">
                <a:solidFill>
                  <a:srgbClr val="4C8180"/>
                </a:solidFill>
                <a:latin typeface="Century Gothic" charset="0"/>
                <a:ea typeface="Century Gothic" charset="0"/>
                <a:cs typeface="Century Gothic" charset="0"/>
              </a:rPr>
              <a:t>Hypothyroidism</a:t>
            </a:r>
            <a:endParaRPr lang="en-US" altLang="en-US" sz="3200" dirty="0">
              <a:solidFill>
                <a:srgbClr val="3C15AB"/>
              </a:solidFill>
            </a:endParaRPr>
          </a:p>
        </p:txBody>
      </p:sp>
      <p:sp>
        <p:nvSpPr>
          <p:cNvPr id="19" name="Content Placeholder 2"/>
          <p:cNvSpPr txBox="1">
            <a:spLocks/>
          </p:cNvSpPr>
          <p:nvPr/>
        </p:nvSpPr>
        <p:spPr>
          <a:xfrm>
            <a:off x="0" y="2502959"/>
            <a:ext cx="10246643" cy="595524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33438" lvl="1" indent="-514350" algn="r" defTabSz="914400" rtl="1" eaLnBrk="1" latinLnBrk="0" hangingPunct="1">
              <a:lnSpc>
                <a:spcPct val="90000"/>
              </a:lnSpc>
              <a:spcBef>
                <a:spcPts val="500"/>
              </a:spcBef>
              <a:buFont typeface="Arial"/>
              <a:buChar char="•"/>
            </a:pPr>
            <a:endParaRPr lang="en-US" altLang="en-US" sz="1800" dirty="0">
              <a:solidFill>
                <a:srgbClr val="000000"/>
              </a:solidFill>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11072804"/>
              </p:ext>
            </p:extLst>
          </p:nvPr>
        </p:nvGraphicFramePr>
        <p:xfrm>
          <a:off x="129756" y="861814"/>
          <a:ext cx="11914197" cy="3866296"/>
        </p:xfrm>
        <a:graphic>
          <a:graphicData uri="http://schemas.openxmlformats.org/drawingml/2006/table">
            <a:tbl>
              <a:tblPr firstRow="1" bandRow="1">
                <a:tableStyleId>{073A0DAA-6AF3-43AB-8588-CEC1D06C72B9}</a:tableStyleId>
              </a:tblPr>
              <a:tblGrid>
                <a:gridCol w="1704671"/>
                <a:gridCol w="4795858"/>
                <a:gridCol w="5413668"/>
              </a:tblGrid>
              <a:tr h="432433">
                <a:tc gridSpan="3">
                  <a:txBody>
                    <a:bodyPr/>
                    <a:lstStyle/>
                    <a:p>
                      <a:pPr marL="0" algn="ctr" defTabSz="914400" rtl="0" eaLnBrk="1" latinLnBrk="0" hangingPunct="1"/>
                      <a:r>
                        <a:rPr lang="en-US" sz="2000" b="1" dirty="0" smtClean="0">
                          <a:solidFill>
                            <a:srgbClr val="00ADA8"/>
                          </a:solidFill>
                        </a:rPr>
                        <a:t>Deficiency of thyroid hormones</a:t>
                      </a:r>
                      <a:endParaRPr lang="en-US" sz="2000" b="1" dirty="0">
                        <a:solidFill>
                          <a:srgbClr val="00ADA8"/>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hMerge="1">
                  <a:txBody>
                    <a:bodyPr/>
                    <a:lstStyle/>
                    <a:p>
                      <a:pPr marL="0" algn="l" defTabSz="914400" rtl="0" eaLnBrk="1" latinLnBrk="0" hangingPunct="1"/>
                      <a:endParaRPr lang="en-US"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hMerge="1">
                  <a:txBody>
                    <a:bodyPr/>
                    <a:lstStyle/>
                    <a:p>
                      <a:endParaRPr lang="en-US" dirty="0"/>
                    </a:p>
                  </a:txBody>
                  <a:tcPr/>
                </a:tc>
              </a:tr>
              <a:tr h="1148508">
                <a:tc>
                  <a:txBody>
                    <a:bodyPr/>
                    <a:lstStyle/>
                    <a:p>
                      <a:pPr marL="0" algn="ctr" defTabSz="914400" rtl="0" eaLnBrk="1" latinLnBrk="0" hangingPunct="1"/>
                      <a:r>
                        <a:rPr lang="en-US" sz="1800" b="1" dirty="0" smtClean="0">
                          <a:solidFill>
                            <a:srgbClr val="4B8180"/>
                          </a:solidFill>
                        </a:rPr>
                        <a:t>Type</a:t>
                      </a:r>
                      <a:endParaRPr lang="en-US" sz="1800" b="1" dirty="0">
                        <a:solidFill>
                          <a:srgbClr val="4B818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i="0" dirty="0" smtClean="0">
                          <a:solidFill>
                            <a:srgbClr val="000000"/>
                          </a:solidFill>
                          <a:cs typeface="Times New Roman" panose="02020603050405020304" pitchFamily="18" charset="0"/>
                        </a:rPr>
                        <a:t>Primary hypothyroidism:</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en-US" sz="1800" dirty="0" smtClean="0">
                          <a:solidFill>
                            <a:srgbClr val="000000"/>
                          </a:solidFill>
                          <a:cs typeface="Times New Roman" panose="02020603050405020304" pitchFamily="18" charset="0"/>
                        </a:rPr>
                        <a:t>Failure of thyroid gland </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altLang="en-US" sz="1800" dirty="0" smtClean="0">
                          <a:solidFill>
                            <a:srgbClr val="000000"/>
                          </a:solidFill>
                          <a:cs typeface="Times New Roman" panose="02020603050405020304" pitchFamily="18" charset="0"/>
                        </a:rPr>
                        <a:t>(</a:t>
                      </a:r>
                      <a:r>
                        <a:rPr lang="en-US" altLang="en-US" sz="1800" b="1" dirty="0" smtClean="0">
                          <a:solidFill>
                            <a:srgbClr val="FF0000"/>
                          </a:solidFill>
                          <a:cs typeface="Times New Roman" panose="02020603050405020304" pitchFamily="18" charset="0"/>
                        </a:rPr>
                        <a:t>Elevated</a:t>
                      </a:r>
                      <a:r>
                        <a:rPr lang="en-US" altLang="en-US" sz="1800" dirty="0" smtClean="0">
                          <a:solidFill>
                            <a:srgbClr val="FF0000"/>
                          </a:solidFill>
                          <a:cs typeface="Times New Roman" panose="02020603050405020304" pitchFamily="18" charset="0"/>
                        </a:rPr>
                        <a:t> TSH, </a:t>
                      </a:r>
                      <a:r>
                        <a:rPr lang="en-US" altLang="en-US" sz="1800" b="1" dirty="0" smtClean="0">
                          <a:solidFill>
                            <a:srgbClr val="FF0000"/>
                          </a:solidFill>
                          <a:cs typeface="Times New Roman" panose="02020603050405020304" pitchFamily="18" charset="0"/>
                        </a:rPr>
                        <a:t>deficiency</a:t>
                      </a:r>
                      <a:r>
                        <a:rPr lang="en-US" altLang="en-US" sz="1800" dirty="0" smtClean="0">
                          <a:solidFill>
                            <a:srgbClr val="FF0000"/>
                          </a:solidFill>
                          <a:cs typeface="Times New Roman" panose="02020603050405020304" pitchFamily="18" charset="0"/>
                        </a:rPr>
                        <a:t> of thyroid hormones</a:t>
                      </a:r>
                      <a:r>
                        <a:rPr lang="en-US" altLang="en-US" sz="1800" dirty="0" smtClean="0">
                          <a:solidFill>
                            <a:srgbClr val="000000"/>
                          </a:solidFill>
                          <a:cs typeface="Times New Roman" panose="02020603050405020304" pitchFamily="18" charset="0"/>
                        </a:rPr>
                        <a:t>)</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i="0" dirty="0" smtClean="0">
                          <a:solidFill>
                            <a:srgbClr val="000000"/>
                          </a:solidFill>
                          <a:cs typeface="Times New Roman" panose="02020603050405020304" pitchFamily="18" charset="0"/>
                        </a:rPr>
                        <a:t>Secondary hypothyroidism:</a:t>
                      </a:r>
                    </a:p>
                    <a:p>
                      <a:pPr marL="285750" lvl="0" indent="-285750" algn="l">
                        <a:buFont typeface="Arial" charset="0"/>
                        <a:buChar char="•"/>
                      </a:pPr>
                      <a:r>
                        <a:rPr lang="en-US" altLang="en-US" sz="1800" dirty="0" smtClean="0">
                          <a:solidFill>
                            <a:srgbClr val="000000"/>
                          </a:solidFill>
                          <a:cs typeface="Times New Roman" panose="02020603050405020304" pitchFamily="18" charset="0"/>
                        </a:rPr>
                        <a:t>Failure of the </a:t>
                      </a:r>
                      <a:r>
                        <a:rPr lang="en-US" altLang="en-US" sz="1800" b="1" dirty="0" smtClean="0">
                          <a:solidFill>
                            <a:srgbClr val="000000"/>
                          </a:solidFill>
                          <a:cs typeface="Times New Roman" panose="02020603050405020304" pitchFamily="18" charset="0"/>
                        </a:rPr>
                        <a:t>pituitary gland </a:t>
                      </a:r>
                      <a:r>
                        <a:rPr lang="en-US" altLang="en-US" sz="1800" dirty="0" smtClean="0">
                          <a:solidFill>
                            <a:srgbClr val="000000"/>
                          </a:solidFill>
                          <a:cs typeface="Times New Roman" panose="02020603050405020304" pitchFamily="18" charset="0"/>
                        </a:rPr>
                        <a:t>to secrete TSH (rare)</a:t>
                      </a:r>
                    </a:p>
                    <a:p>
                      <a:pPr marL="285750" lvl="0" indent="-285750" algn="l">
                        <a:buFont typeface="Arial" charset="0"/>
                        <a:buChar char="•"/>
                      </a:pPr>
                      <a:r>
                        <a:rPr lang="en-US" altLang="en-US" sz="1800" dirty="0" smtClean="0">
                          <a:solidFill>
                            <a:srgbClr val="000000"/>
                          </a:solidFill>
                          <a:cs typeface="Times New Roman" panose="02020603050405020304" pitchFamily="18" charset="0"/>
                        </a:rPr>
                        <a:t>Failure of the </a:t>
                      </a:r>
                      <a:r>
                        <a:rPr lang="en-US" altLang="en-US" sz="1800" b="1" dirty="0" smtClean="0">
                          <a:solidFill>
                            <a:srgbClr val="000000"/>
                          </a:solidFill>
                          <a:cs typeface="Times New Roman" panose="02020603050405020304" pitchFamily="18" charset="0"/>
                        </a:rPr>
                        <a:t>hypothalamic-pituitary-thyroid axis</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1472631">
                <a:tc>
                  <a:txBody>
                    <a:bodyPr/>
                    <a:lstStyle/>
                    <a:p>
                      <a:pPr marL="0" algn="ctr" defTabSz="914400" rtl="0" eaLnBrk="1" latinLnBrk="0" hangingPunct="1"/>
                      <a:r>
                        <a:rPr lang="en-US" sz="1800" b="1" dirty="0" smtClean="0">
                          <a:solidFill>
                            <a:srgbClr val="4B8180"/>
                          </a:solidFill>
                        </a:rPr>
                        <a:t>Causes</a:t>
                      </a:r>
                      <a:endParaRPr lang="en-US" sz="1800" b="1" dirty="0">
                        <a:solidFill>
                          <a:srgbClr val="4B818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gridSpan="2">
                  <a:txBody>
                    <a:bodyPr/>
                    <a:lstStyle/>
                    <a:p>
                      <a:pPr marL="0" lvl="0" indent="0">
                        <a:spcBef>
                          <a:spcPts val="370"/>
                        </a:spcBef>
                        <a:buSzPct val="70000"/>
                        <a:buFont typeface="Wingdings 2"/>
                        <a:buNone/>
                        <a:defRPr/>
                      </a:pPr>
                      <a:r>
                        <a:rPr lang="en-US" sz="1800" b="1" dirty="0" smtClean="0">
                          <a:solidFill>
                            <a:srgbClr val="FF0000"/>
                          </a:solidFill>
                        </a:rPr>
                        <a:t>1-Hashimoto’s thyroiditis.</a:t>
                      </a:r>
                    </a:p>
                    <a:p>
                      <a:pPr marL="0" lvl="0" indent="0">
                        <a:spcBef>
                          <a:spcPts val="370"/>
                        </a:spcBef>
                        <a:buSzPct val="70000"/>
                        <a:buFont typeface="Wingdings 2"/>
                        <a:buNone/>
                        <a:defRPr/>
                      </a:pPr>
                      <a:r>
                        <a:rPr lang="en-US" sz="1800" b="1" dirty="0" smtClean="0">
                          <a:solidFill>
                            <a:srgbClr val="FF0000"/>
                          </a:solidFill>
                        </a:rPr>
                        <a:t>2-Radioiodine or surgical treatment of hyperthyroidism.</a:t>
                      </a:r>
                    </a:p>
                    <a:p>
                      <a:pPr marL="0" marR="0" lvl="0" indent="0" algn="l" defTabSz="914400" rtl="0" eaLnBrk="1" fontAlgn="auto" latinLnBrk="0" hangingPunct="1">
                        <a:lnSpc>
                          <a:spcPct val="100000"/>
                        </a:lnSpc>
                        <a:spcBef>
                          <a:spcPts val="370"/>
                        </a:spcBef>
                        <a:spcAft>
                          <a:spcPts val="0"/>
                        </a:spcAft>
                        <a:buClrTx/>
                        <a:buSzPct val="70000"/>
                        <a:buFont typeface="Wingdings 2"/>
                        <a:buNone/>
                        <a:tabLst/>
                        <a:defRPr/>
                      </a:pPr>
                      <a:r>
                        <a:rPr lang="en-US" sz="1800" b="1" dirty="0" smtClean="0">
                          <a:solidFill>
                            <a:srgbClr val="000000"/>
                          </a:solidFill>
                        </a:rPr>
                        <a:t>3-Drug effects</a:t>
                      </a:r>
                      <a:r>
                        <a:rPr lang="en-US" sz="1800" b="1" baseline="0" dirty="0" smtClean="0">
                          <a:solidFill>
                            <a:srgbClr val="000000"/>
                          </a:solidFill>
                        </a:rPr>
                        <a:t>.                     4-</a:t>
                      </a:r>
                      <a:r>
                        <a:rPr lang="en-US" sz="1800" b="1" dirty="0" smtClean="0">
                          <a:solidFill>
                            <a:srgbClr val="000000"/>
                          </a:solidFill>
                        </a:rPr>
                        <a:t>TSH deficiency.                    5-Severe iodine deficiency.</a:t>
                      </a:r>
                    </a:p>
                    <a:p>
                      <a:pPr marL="0" lvl="0" indent="0">
                        <a:spcBef>
                          <a:spcPts val="370"/>
                        </a:spcBef>
                        <a:buSzPct val="70000"/>
                        <a:buFont typeface="Wingdings 2"/>
                        <a:buNone/>
                        <a:defRPr/>
                      </a:pPr>
                      <a:r>
                        <a:rPr lang="en-US" sz="1800" b="1" dirty="0" smtClean="0">
                          <a:solidFill>
                            <a:srgbClr val="000000"/>
                          </a:solidFill>
                        </a:rPr>
                        <a:t>6- Congenital defects in thyroid synthesis / thyroid resistance.</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hMerge="1">
                  <a:txBody>
                    <a:bodyPr/>
                    <a:lstStyle/>
                    <a:p>
                      <a:pPr marL="0" algn="r" defTabSz="914400" rtl="1" eaLnBrk="1" latinLnBrk="0" hangingPunct="1"/>
                      <a:endParaRPr lang="en-US" dirty="0"/>
                    </a:p>
                  </a:txBody>
                  <a:tcPr/>
                </a:tc>
              </a:tr>
              <a:tr h="3784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B8180"/>
                          </a:solidFill>
                        </a:rPr>
                        <a:t>Clinical features</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gridSpan="2">
                  <a:txBody>
                    <a:bodyPr/>
                    <a:lstStyle/>
                    <a:p>
                      <a:pPr marL="0" lvl="0" indent="0" algn="ctr">
                        <a:spcBef>
                          <a:spcPts val="370"/>
                        </a:spcBef>
                        <a:buSzPct val="70000"/>
                        <a:buFont typeface="Wingdings 2"/>
                        <a:buNone/>
                        <a:defRPr/>
                      </a:pPr>
                      <a:r>
                        <a:rPr lang="en-US" sz="1800" b="1" dirty="0" smtClean="0">
                          <a:solidFill>
                            <a:srgbClr val="000000"/>
                          </a:solidFill>
                        </a:rPr>
                        <a:t>Tiredness / cold intolerance </a:t>
                      </a:r>
                      <a:r>
                        <a:rPr lang="en-US" sz="1600" b="0" dirty="0" smtClean="0">
                          <a:solidFill>
                            <a:srgbClr val="00B050"/>
                          </a:solidFill>
                        </a:rPr>
                        <a:t>Most common </a:t>
                      </a:r>
                      <a:r>
                        <a:rPr lang="en-US" sz="1800" b="1" dirty="0" smtClean="0">
                          <a:solidFill>
                            <a:srgbClr val="000000"/>
                          </a:solidFill>
                        </a:rPr>
                        <a:t>/ weight gain / dry skin.</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hMerge="1">
                  <a:txBody>
                    <a:bodyPr/>
                    <a:lstStyle/>
                    <a:p>
                      <a:pPr marL="0" algn="r" defTabSz="914400" rtl="1" eaLnBrk="1" latinLnBrk="0" hangingPunct="1"/>
                      <a:endParaRPr lang="en-US" dirty="0"/>
                    </a:p>
                  </a:txBody>
                  <a:tcPr/>
                </a:tc>
              </a:tr>
              <a:tr h="434280">
                <a:tc>
                  <a:txBody>
                    <a:bodyPr/>
                    <a:lstStyle/>
                    <a:p>
                      <a:pPr marL="0" algn="ctr" defTabSz="914400" rtl="0" eaLnBrk="1" latinLnBrk="0" hangingPunct="1"/>
                      <a:r>
                        <a:rPr lang="en-US" sz="1800" b="1" dirty="0" smtClean="0">
                          <a:solidFill>
                            <a:srgbClr val="4B8180"/>
                          </a:solidFill>
                        </a:rPr>
                        <a:t>Treatment </a:t>
                      </a:r>
                      <a:endParaRPr lang="en-US" sz="1800" b="1" dirty="0">
                        <a:solidFill>
                          <a:srgbClr val="4B818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Replacement therapy </a:t>
                      </a:r>
                      <a:r>
                        <a:rPr lang="en-US" sz="1800" dirty="0" smtClean="0">
                          <a:solidFill>
                            <a:srgbClr val="000000"/>
                          </a:solidFill>
                        </a:rPr>
                        <a:t>with </a:t>
                      </a:r>
                      <a:r>
                        <a:rPr lang="en-US" sz="1800" dirty="0" smtClean="0">
                          <a:solidFill>
                            <a:srgbClr val="36AECD"/>
                          </a:solidFill>
                        </a:rPr>
                        <a:t>levothyroxine</a:t>
                      </a:r>
                      <a:r>
                        <a:rPr lang="en-US" sz="1800" dirty="0" smtClean="0">
                          <a:solidFill>
                            <a:srgbClr val="000000"/>
                          </a:solidFill>
                        </a:rPr>
                        <a:t> </a:t>
                      </a:r>
                      <a:r>
                        <a:rPr lang="en-US" sz="1800" dirty="0" smtClean="0">
                          <a:solidFill>
                            <a:srgbClr val="36AECD"/>
                          </a:solidFill>
                        </a:rPr>
                        <a:t>(</a:t>
                      </a:r>
                      <a:r>
                        <a:rPr lang="en-US" sz="1800" dirty="0" smtClean="0">
                          <a:solidFill>
                            <a:srgbClr val="FF0000"/>
                          </a:solidFill>
                        </a:rPr>
                        <a:t>T</a:t>
                      </a:r>
                      <a:r>
                        <a:rPr lang="en-US" sz="1800" baseline="-25000" dirty="0" smtClean="0">
                          <a:solidFill>
                            <a:srgbClr val="FF0000"/>
                          </a:solidFill>
                        </a:rPr>
                        <a:t>4</a:t>
                      </a:r>
                      <a:r>
                        <a:rPr lang="en-US" sz="1800" dirty="0" smtClean="0">
                          <a:solidFill>
                            <a:srgbClr val="36AECD"/>
                          </a:solidFill>
                        </a:rPr>
                        <a:t>).</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hMerge="1">
                  <a:txBody>
                    <a:bodyPr/>
                    <a:lstStyle/>
                    <a:p>
                      <a:endParaRPr lang="en-US"/>
                    </a:p>
                  </a:txBody>
                  <a:tcPr/>
                </a:tc>
              </a:tr>
            </a:tbl>
          </a:graphicData>
        </a:graphic>
      </p:graphicFrame>
      <p:sp>
        <p:nvSpPr>
          <p:cNvPr id="13" name="Rounded Rectangle 12"/>
          <p:cNvSpPr/>
          <p:nvPr/>
        </p:nvSpPr>
        <p:spPr>
          <a:xfrm>
            <a:off x="3022131" y="4940933"/>
            <a:ext cx="5929313" cy="1762776"/>
          </a:xfrm>
          <a:prstGeom prst="roundRect">
            <a:avLst>
              <a:gd name="adj" fmla="val 0"/>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a:solidFill>
                  <a:srgbClr val="00ADA8"/>
                </a:solidFill>
                <a:cs typeface="Times New Roman" panose="02020603050405020304" pitchFamily="18" charset="0"/>
              </a:rPr>
              <a:t>Non-Thyroidal illness</a:t>
            </a:r>
          </a:p>
          <a:p>
            <a:pPr marL="285750" indent="-285750">
              <a:buSzPct val="70000"/>
              <a:buFont typeface="Courier New" charset="0"/>
              <a:buChar char="o"/>
            </a:pPr>
            <a:r>
              <a:rPr lang="en-US" altLang="en-US" dirty="0">
                <a:solidFill>
                  <a:srgbClr val="000000"/>
                </a:solidFill>
                <a:cs typeface="Times New Roman" panose="02020603050405020304" pitchFamily="18" charset="0"/>
              </a:rPr>
              <a:t>In some diseases, the normal </a:t>
            </a:r>
            <a:r>
              <a:rPr lang="en-US" altLang="en-US" b="1" dirty="0">
                <a:solidFill>
                  <a:srgbClr val="000000"/>
                </a:solidFill>
                <a:cs typeface="Times New Roman" panose="02020603050405020304" pitchFamily="18" charset="0"/>
              </a:rPr>
              <a:t>regulation</a:t>
            </a:r>
            <a:r>
              <a:rPr lang="en-US" altLang="en-US" dirty="0">
                <a:solidFill>
                  <a:srgbClr val="000000"/>
                </a:solidFill>
                <a:cs typeface="Times New Roman" panose="02020603050405020304" pitchFamily="18" charset="0"/>
              </a:rPr>
              <a:t> of </a:t>
            </a:r>
            <a:r>
              <a:rPr lang="en-US" altLang="en-US" dirty="0">
                <a:solidFill>
                  <a:srgbClr val="36AECD"/>
                </a:solidFill>
                <a:cs typeface="Times New Roman" panose="02020603050405020304" pitchFamily="18" charset="0"/>
              </a:rPr>
              <a:t>TSH</a:t>
            </a:r>
            <a:r>
              <a:rPr lang="en-US" altLang="en-US" dirty="0">
                <a:solidFill>
                  <a:srgbClr val="000000"/>
                </a:solidFill>
                <a:cs typeface="Times New Roman" panose="02020603050405020304" pitchFamily="18" charset="0"/>
              </a:rPr>
              <a:t>, </a:t>
            </a:r>
            <a:r>
              <a:rPr lang="en-US" altLang="en-US" dirty="0">
                <a:solidFill>
                  <a:srgbClr val="36AECD"/>
                </a:solidFill>
                <a:cs typeface="Times New Roman" panose="02020603050405020304" pitchFamily="18" charset="0"/>
              </a:rPr>
              <a:t>T</a:t>
            </a:r>
            <a:r>
              <a:rPr lang="en-US" altLang="en-US" baseline="-25000" dirty="0">
                <a:solidFill>
                  <a:srgbClr val="36AECD"/>
                </a:solidFill>
                <a:cs typeface="Times New Roman" panose="02020603050405020304" pitchFamily="18" charset="0"/>
              </a:rPr>
              <a:t>3</a:t>
            </a:r>
            <a:r>
              <a:rPr lang="en-US" altLang="en-US" dirty="0">
                <a:solidFill>
                  <a:srgbClr val="36AECD"/>
                </a:solidFill>
                <a:cs typeface="Times New Roman" panose="02020603050405020304" pitchFamily="18" charset="0"/>
              </a:rPr>
              <a:t> </a:t>
            </a:r>
            <a:r>
              <a:rPr lang="en-US" altLang="en-US" dirty="0">
                <a:solidFill>
                  <a:srgbClr val="000000"/>
                </a:solidFill>
                <a:cs typeface="Times New Roman" panose="02020603050405020304" pitchFamily="18" charset="0"/>
              </a:rPr>
              <a:t>and </a:t>
            </a:r>
            <a:r>
              <a:rPr lang="en-US" altLang="en-US" dirty="0">
                <a:solidFill>
                  <a:srgbClr val="36AECD"/>
                </a:solidFill>
                <a:cs typeface="Times New Roman" panose="02020603050405020304" pitchFamily="18" charset="0"/>
              </a:rPr>
              <a:t>T</a:t>
            </a:r>
            <a:r>
              <a:rPr lang="en-US" altLang="en-US" baseline="-25000" dirty="0">
                <a:solidFill>
                  <a:srgbClr val="36AECD"/>
                </a:solidFill>
                <a:cs typeface="Times New Roman" panose="02020603050405020304" pitchFamily="18" charset="0"/>
              </a:rPr>
              <a:t>4</a:t>
            </a:r>
            <a:r>
              <a:rPr lang="en-US" altLang="en-US" dirty="0">
                <a:solidFill>
                  <a:srgbClr val="36AECD"/>
                </a:solidFill>
                <a:cs typeface="Times New Roman" panose="02020603050405020304" pitchFamily="18" charset="0"/>
              </a:rPr>
              <a:t> </a:t>
            </a:r>
            <a:r>
              <a:rPr lang="en-US" altLang="en-US" dirty="0">
                <a:solidFill>
                  <a:srgbClr val="000000"/>
                </a:solidFill>
                <a:cs typeface="Times New Roman" panose="02020603050405020304" pitchFamily="18" charset="0"/>
              </a:rPr>
              <a:t>secretion and metabolism is </a:t>
            </a:r>
            <a:r>
              <a:rPr lang="en-US" altLang="en-US" b="1" dirty="0">
                <a:solidFill>
                  <a:srgbClr val="000000"/>
                </a:solidFill>
                <a:cs typeface="Times New Roman" panose="02020603050405020304" pitchFamily="18" charset="0"/>
              </a:rPr>
              <a:t>disturbed.</a:t>
            </a:r>
          </a:p>
          <a:p>
            <a:pPr marL="285750" indent="-285750">
              <a:buSzPct val="70000"/>
              <a:buFont typeface="Courier New" charset="0"/>
              <a:buChar char="o"/>
            </a:pPr>
            <a:r>
              <a:rPr lang="en-US" altLang="en-US" dirty="0">
                <a:solidFill>
                  <a:srgbClr val="000000"/>
                </a:solidFill>
                <a:cs typeface="Times New Roman" panose="02020603050405020304" pitchFamily="18" charset="0"/>
              </a:rPr>
              <a:t>Most of </a:t>
            </a:r>
            <a:r>
              <a:rPr lang="en-US" altLang="en-US" dirty="0">
                <a:solidFill>
                  <a:srgbClr val="36AECD"/>
                </a:solidFill>
                <a:cs typeface="Times New Roman" panose="02020603050405020304" pitchFamily="18" charset="0"/>
              </a:rPr>
              <a:t>T</a:t>
            </a:r>
            <a:r>
              <a:rPr lang="en-US" altLang="en-US" baseline="-25000" dirty="0">
                <a:solidFill>
                  <a:srgbClr val="36AECD"/>
                </a:solidFill>
                <a:cs typeface="Times New Roman" panose="02020603050405020304" pitchFamily="18" charset="0"/>
              </a:rPr>
              <a:t>4</a:t>
            </a:r>
            <a:r>
              <a:rPr lang="en-US" altLang="en-US" dirty="0">
                <a:solidFill>
                  <a:srgbClr val="36AECD"/>
                </a:solidFill>
                <a:cs typeface="Times New Roman" panose="02020603050405020304" pitchFamily="18" charset="0"/>
              </a:rPr>
              <a:t> </a:t>
            </a:r>
            <a:r>
              <a:rPr lang="en-US" altLang="en-US" dirty="0">
                <a:solidFill>
                  <a:srgbClr val="000000"/>
                </a:solidFill>
                <a:cs typeface="Times New Roman" panose="02020603050405020304" pitchFamily="18" charset="0"/>
              </a:rPr>
              <a:t>is converted to </a:t>
            </a:r>
            <a:r>
              <a:rPr lang="en-US" altLang="en-US" dirty="0">
                <a:solidFill>
                  <a:srgbClr val="36AECD"/>
                </a:solidFill>
                <a:cs typeface="Times New Roman" panose="02020603050405020304" pitchFamily="18" charset="0"/>
              </a:rPr>
              <a:t>rT</a:t>
            </a:r>
            <a:r>
              <a:rPr lang="en-US" altLang="en-US" baseline="-25000" dirty="0">
                <a:solidFill>
                  <a:srgbClr val="36AECD"/>
                </a:solidFill>
                <a:cs typeface="Times New Roman" panose="02020603050405020304" pitchFamily="18" charset="0"/>
              </a:rPr>
              <a:t>3</a:t>
            </a:r>
            <a:r>
              <a:rPr lang="en-US" altLang="en-US" dirty="0">
                <a:solidFill>
                  <a:srgbClr val="36AECD"/>
                </a:solidFill>
                <a:cs typeface="Times New Roman" panose="02020603050405020304" pitchFamily="18" charset="0"/>
              </a:rPr>
              <a:t> </a:t>
            </a:r>
            <a:r>
              <a:rPr lang="en-US" altLang="en-US" dirty="0">
                <a:solidFill>
                  <a:srgbClr val="000000"/>
                </a:solidFill>
                <a:cs typeface="Times New Roman" panose="02020603050405020304" pitchFamily="18" charset="0"/>
              </a:rPr>
              <a:t>(inactive).</a:t>
            </a:r>
          </a:p>
          <a:p>
            <a:pPr marL="285750" indent="-285750">
              <a:buSzPct val="70000"/>
              <a:buFont typeface="Courier New" charset="0"/>
              <a:buChar char="o"/>
            </a:pPr>
            <a:r>
              <a:rPr lang="en-US" altLang="en-US" dirty="0">
                <a:solidFill>
                  <a:srgbClr val="000000"/>
                </a:solidFill>
                <a:cs typeface="Times New Roman" panose="02020603050405020304" pitchFamily="18" charset="0"/>
              </a:rPr>
              <a:t>Causing thyroid hormone deficiency.</a:t>
            </a:r>
          </a:p>
          <a:p>
            <a:pPr marL="285750" indent="-285750">
              <a:buSzPct val="70000"/>
              <a:buFont typeface="Courier New" charset="0"/>
              <a:buChar char="o"/>
            </a:pPr>
            <a:r>
              <a:rPr lang="en-US" altLang="en-US" b="1" dirty="0">
                <a:solidFill>
                  <a:srgbClr val="000000"/>
                </a:solidFill>
                <a:cs typeface="Times New Roman" panose="02020603050405020304" pitchFamily="18" charset="0"/>
              </a:rPr>
              <a:t>Secretion</a:t>
            </a:r>
            <a:r>
              <a:rPr lang="en-US" altLang="en-US" dirty="0">
                <a:solidFill>
                  <a:srgbClr val="000000"/>
                </a:solidFill>
                <a:cs typeface="Times New Roman" panose="02020603050405020304" pitchFamily="18" charset="0"/>
              </a:rPr>
              <a:t> of </a:t>
            </a:r>
            <a:r>
              <a:rPr lang="en-US" altLang="en-US" dirty="0">
                <a:solidFill>
                  <a:srgbClr val="36AECD"/>
                </a:solidFill>
                <a:cs typeface="Times New Roman" panose="02020603050405020304" pitchFamily="18" charset="0"/>
              </a:rPr>
              <a:t>T</a:t>
            </a:r>
            <a:r>
              <a:rPr lang="en-US" altLang="en-US" baseline="-25000" dirty="0">
                <a:solidFill>
                  <a:srgbClr val="36AECD"/>
                </a:solidFill>
                <a:cs typeface="Times New Roman" panose="02020603050405020304" pitchFamily="18" charset="0"/>
              </a:rPr>
              <a:t>4</a:t>
            </a:r>
            <a:r>
              <a:rPr lang="en-US" altLang="en-US" dirty="0">
                <a:solidFill>
                  <a:srgbClr val="36AECD"/>
                </a:solidFill>
                <a:cs typeface="Times New Roman" panose="02020603050405020304" pitchFamily="18" charset="0"/>
              </a:rPr>
              <a:t> </a:t>
            </a:r>
            <a:r>
              <a:rPr lang="en-US" altLang="en-US" dirty="0">
                <a:solidFill>
                  <a:srgbClr val="000000"/>
                </a:solidFill>
                <a:cs typeface="Times New Roman" panose="02020603050405020304" pitchFamily="18" charset="0"/>
              </a:rPr>
              <a:t>and </a:t>
            </a:r>
            <a:r>
              <a:rPr lang="en-US" altLang="en-US" dirty="0">
                <a:solidFill>
                  <a:srgbClr val="36AECD"/>
                </a:solidFill>
                <a:cs typeface="Times New Roman" panose="02020603050405020304" pitchFamily="18" charset="0"/>
              </a:rPr>
              <a:t>T</a:t>
            </a:r>
            <a:r>
              <a:rPr lang="en-US" altLang="en-US" baseline="-25000" dirty="0">
                <a:solidFill>
                  <a:srgbClr val="36AECD"/>
                </a:solidFill>
                <a:cs typeface="Times New Roman" panose="02020603050405020304" pitchFamily="18" charset="0"/>
              </a:rPr>
              <a:t>3</a:t>
            </a:r>
            <a:r>
              <a:rPr lang="en-US" altLang="en-US" dirty="0">
                <a:solidFill>
                  <a:srgbClr val="36AECD"/>
                </a:solidFill>
                <a:cs typeface="Times New Roman" panose="02020603050405020304" pitchFamily="18" charset="0"/>
              </a:rPr>
              <a:t> </a:t>
            </a:r>
            <a:r>
              <a:rPr lang="en-US" altLang="en-US" dirty="0">
                <a:solidFill>
                  <a:srgbClr val="000000"/>
                </a:solidFill>
                <a:cs typeface="Times New Roman" panose="02020603050405020304" pitchFamily="18" charset="0"/>
              </a:rPr>
              <a:t>is </a:t>
            </a:r>
            <a:r>
              <a:rPr lang="en-US" altLang="en-US" b="1" dirty="0">
                <a:solidFill>
                  <a:srgbClr val="000000"/>
                </a:solidFill>
                <a:cs typeface="Times New Roman" panose="02020603050405020304" pitchFamily="18" charset="0"/>
              </a:rPr>
              <a:t>decreased</a:t>
            </a:r>
            <a:r>
              <a:rPr lang="en-US" altLang="en-US" b="1" dirty="0" smtClean="0">
                <a:solidFill>
                  <a:srgbClr val="000000"/>
                </a:solidFill>
                <a:cs typeface="Times New Roman" panose="02020603050405020304" pitchFamily="18" charset="0"/>
              </a:rPr>
              <a:t>.</a:t>
            </a:r>
            <a:endParaRPr lang="en-US" altLang="en-US"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07788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76959" y="1054462"/>
            <a:ext cx="4315041" cy="3228975"/>
          </a:xfrm>
          <a:prstGeom prst="rect">
            <a:avLst/>
          </a:prstGeom>
        </p:spPr>
      </p:pic>
      <p:sp>
        <p:nvSpPr>
          <p:cNvPr id="18" name="Rectangle 17"/>
          <p:cNvSpPr>
            <a:spLocks noChangeArrowheads="1"/>
          </p:cNvSpPr>
          <p:nvPr/>
        </p:nvSpPr>
        <p:spPr bwMode="auto">
          <a:xfrm>
            <a:off x="224434" y="148558"/>
            <a:ext cx="12912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dirty="0" smtClean="0">
                <a:solidFill>
                  <a:srgbClr val="4C8180"/>
                </a:solidFill>
                <a:latin typeface="Century Gothic" charset="0"/>
                <a:ea typeface="Century Gothic" charset="0"/>
                <a:cs typeface="Century Gothic" charset="0"/>
              </a:rPr>
              <a:t>Biochemical investigation of suspected </a:t>
            </a:r>
            <a:r>
              <a:rPr lang="en-US" altLang="en-US" sz="2800" dirty="0" smtClean="0">
                <a:solidFill>
                  <a:srgbClr val="FF0000"/>
                </a:solidFill>
                <a:latin typeface="Century Gothic" charset="0"/>
                <a:ea typeface="Century Gothic" charset="0"/>
                <a:cs typeface="Century Gothic" charset="0"/>
              </a:rPr>
              <a:t>Hypo</a:t>
            </a:r>
            <a:r>
              <a:rPr lang="en-US" altLang="en-US" sz="2800" dirty="0" smtClean="0">
                <a:solidFill>
                  <a:srgbClr val="4C8180"/>
                </a:solidFill>
                <a:latin typeface="Century Gothic" charset="0"/>
                <a:ea typeface="Century Gothic" charset="0"/>
                <a:cs typeface="Century Gothic" charset="0"/>
              </a:rPr>
              <a:t>thyroidism</a:t>
            </a:r>
            <a:endParaRPr lang="en-US" altLang="en-US" dirty="0">
              <a:solidFill>
                <a:srgbClr val="3C15AB"/>
              </a:solidFill>
            </a:endParaRPr>
          </a:p>
        </p:txBody>
      </p:sp>
      <p:sp>
        <p:nvSpPr>
          <p:cNvPr id="19" name="Content Placeholder 2"/>
          <p:cNvSpPr txBox="1">
            <a:spLocks/>
          </p:cNvSpPr>
          <p:nvPr/>
        </p:nvSpPr>
        <p:spPr>
          <a:xfrm>
            <a:off x="0" y="2502959"/>
            <a:ext cx="10246643" cy="595524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33438" lvl="1" indent="-514350" algn="r" defTabSz="914400" rtl="1" eaLnBrk="1" latinLnBrk="0" hangingPunct="1">
              <a:lnSpc>
                <a:spcPct val="90000"/>
              </a:lnSpc>
              <a:spcBef>
                <a:spcPts val="500"/>
              </a:spcBef>
              <a:buFont typeface="Arial"/>
              <a:buChar char="•"/>
            </a:pPr>
            <a:endParaRPr lang="en-US" altLang="en-US" sz="1800" dirty="0">
              <a:solidFill>
                <a:srgbClr val="000000"/>
              </a:solidFill>
              <a:cs typeface="Times New Roman" panose="02020603050405020304" pitchFamily="18" charset="0"/>
            </a:endParaRPr>
          </a:p>
        </p:txBody>
      </p:sp>
      <p:sp>
        <p:nvSpPr>
          <p:cNvPr id="20" name="Content Placeholder 2"/>
          <p:cNvSpPr txBox="1">
            <a:spLocks/>
          </p:cNvSpPr>
          <p:nvPr/>
        </p:nvSpPr>
        <p:spPr>
          <a:xfrm>
            <a:off x="925830" y="1845734"/>
            <a:ext cx="8878472" cy="4618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spcBef>
                <a:spcPts val="370"/>
              </a:spcBef>
              <a:buFont typeface="Wingdings 2"/>
              <a:buChar char=""/>
              <a:defRPr/>
            </a:pP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63489906"/>
              </p:ext>
            </p:extLst>
          </p:nvPr>
        </p:nvGraphicFramePr>
        <p:xfrm>
          <a:off x="1246854" y="1046638"/>
          <a:ext cx="6573102" cy="365760"/>
        </p:xfrm>
        <a:graphic>
          <a:graphicData uri="http://schemas.openxmlformats.org/drawingml/2006/table">
            <a:tbl>
              <a:tblPr firstRow="1" bandRow="1">
                <a:tableStyleId>{5C22544A-7EE6-4342-B048-85BDC9FD1C3A}</a:tableStyleId>
              </a:tblPr>
              <a:tblGrid>
                <a:gridCol w="1658320"/>
                <a:gridCol w="1690499"/>
                <a:gridCol w="1680883"/>
                <a:gridCol w="1543400"/>
              </a:tblGrid>
              <a:tr h="294758">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dirty="0" smtClean="0">
                          <a:solidFill>
                            <a:schemeClr val="tx1"/>
                          </a:solidFill>
                        </a:rPr>
                        <a:t>3</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dirty="0" smtClean="0">
                          <a:solidFill>
                            <a:schemeClr val="tx1"/>
                          </a:solidFill>
                        </a:rPr>
                        <a:t>4</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2241249"/>
              </p:ext>
            </p:extLst>
          </p:nvPr>
        </p:nvGraphicFramePr>
        <p:xfrm>
          <a:off x="120116" y="1422824"/>
          <a:ext cx="7756843" cy="5004454"/>
        </p:xfrm>
        <a:graphic>
          <a:graphicData uri="http://schemas.openxmlformats.org/drawingml/2006/table">
            <a:tbl>
              <a:tblPr firstRow="1" bandRow="1">
                <a:tableStyleId>{5C22544A-7EE6-4342-B048-85BDC9FD1C3A}</a:tableStyleId>
              </a:tblPr>
              <a:tblGrid>
                <a:gridCol w="1131218"/>
                <a:gridCol w="1678781"/>
                <a:gridCol w="1678781"/>
                <a:gridCol w="1726460"/>
                <a:gridCol w="1541603"/>
              </a:tblGrid>
              <a:tr h="962987">
                <a:tc>
                  <a:txBody>
                    <a:bodyPr/>
                    <a:lstStyle/>
                    <a:p>
                      <a:r>
                        <a:rPr lang="en-US" b="1" dirty="0" smtClean="0">
                          <a:solidFill>
                            <a:srgbClr val="4B8180"/>
                          </a:solidFill>
                        </a:rPr>
                        <a:t>TSH</a:t>
                      </a:r>
                      <a:endParaRPr lang="en-US" b="1" dirty="0">
                        <a:solidFill>
                          <a:srgbClr val="4B818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endParaRPr lang="ar-SA" dirty="0" smtClean="0">
                        <a:solidFill>
                          <a:schemeClr val="tx1"/>
                        </a:solidFill>
                      </a:endParaRPr>
                    </a:p>
                    <a:p>
                      <a:pPr algn="ctr"/>
                      <a:r>
                        <a:rPr lang="en-US" dirty="0" smtClean="0">
                          <a:solidFill>
                            <a:schemeClr val="tx1"/>
                          </a:solidFill>
                        </a:rPr>
                        <a:t>Elevated</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33A6C6">
                        <a:alpha val="37647"/>
                      </a:srgbClr>
                    </a:solidFill>
                  </a:tcPr>
                </a:tc>
                <a:tc>
                  <a:txBody>
                    <a:bodyPr/>
                    <a:lstStyle/>
                    <a:p>
                      <a:pPr algn="ctr"/>
                      <a:endParaRPr lang="en-US" dirty="0" smtClean="0">
                        <a:solidFill>
                          <a:schemeClr val="tx1"/>
                        </a:solidFill>
                      </a:endParaRPr>
                    </a:p>
                    <a:p>
                      <a:pPr algn="ctr"/>
                      <a:r>
                        <a:rPr lang="en-US" dirty="0" smtClean="0">
                          <a:solidFill>
                            <a:schemeClr val="tx1"/>
                          </a:solidFill>
                        </a:rPr>
                        <a:t>Elevated</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33A6C6">
                        <a:alpha val="37647"/>
                      </a:srgbClr>
                    </a:solidFill>
                  </a:tcPr>
                </a:tc>
                <a:tc>
                  <a:txBody>
                    <a:bodyPr/>
                    <a:lstStyle/>
                    <a:p>
                      <a:pPr algn="ctr">
                        <a:lnSpc>
                          <a:spcPct val="150000"/>
                        </a:lnSpc>
                      </a:pPr>
                      <a:r>
                        <a:rPr lang="en-US" dirty="0" smtClean="0">
                          <a:solidFill>
                            <a:schemeClr val="tx1"/>
                          </a:solidFill>
                        </a:rPr>
                        <a:t>Within reference range</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endParaRPr lang="ar-SA" dirty="0" smtClean="0">
                        <a:solidFill>
                          <a:schemeClr val="tx1"/>
                        </a:solidFill>
                      </a:endParaRPr>
                    </a:p>
                    <a:p>
                      <a:pPr algn="ctr"/>
                      <a:r>
                        <a:rPr lang="en-US" dirty="0" smtClean="0">
                          <a:solidFill>
                            <a:schemeClr val="tx1"/>
                          </a:solidFill>
                        </a:rPr>
                        <a:t>Low</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FF0000">
                        <a:alpha val="20784"/>
                      </a:srgbClr>
                    </a:solidFill>
                  </a:tcPr>
                </a:tc>
              </a:tr>
              <a:tr h="962987">
                <a:tc>
                  <a:txBody>
                    <a:bodyPr/>
                    <a:lstStyle/>
                    <a:p>
                      <a:r>
                        <a:rPr lang="en-US" b="1" dirty="0" smtClean="0">
                          <a:solidFill>
                            <a:srgbClr val="4B8180"/>
                          </a:solidFill>
                        </a:rPr>
                        <a:t>FT4\T4</a:t>
                      </a:r>
                      <a:endParaRPr lang="en-US" b="1" dirty="0">
                        <a:solidFill>
                          <a:srgbClr val="4B818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b="1" dirty="0" smtClean="0"/>
                        <a:t>Within or </a:t>
                      </a:r>
                      <a:r>
                        <a:rPr lang="en-US" b="1" u="sng" dirty="0" smtClean="0"/>
                        <a:t>low</a:t>
                      </a:r>
                      <a:r>
                        <a:rPr lang="en-US" b="1" dirty="0" smtClean="0"/>
                        <a:t> normal</a:t>
                      </a:r>
                      <a:endParaRPr lang="en-US" b="1"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b="1" dirty="0" smtClean="0"/>
                        <a:t>Within reference</a:t>
                      </a:r>
                      <a:endParaRPr lang="en-US" b="1"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endParaRPr lang="ar-SA" b="1" dirty="0" smtClean="0"/>
                    </a:p>
                    <a:p>
                      <a:pPr algn="ctr"/>
                      <a:r>
                        <a:rPr lang="en-US" b="1" dirty="0" smtClean="0"/>
                        <a:t>Low</a:t>
                      </a:r>
                      <a:endParaRPr lang="en-US" b="1"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FF0000">
                        <a:alpha val="20784"/>
                      </a:srgbClr>
                    </a:solidFill>
                  </a:tcPr>
                </a:tc>
                <a:tc>
                  <a:txBody>
                    <a:bodyPr/>
                    <a:lstStyle/>
                    <a:p>
                      <a:pPr algn="ctr"/>
                      <a:endParaRPr lang="en-US" b="1" dirty="0" smtClean="0"/>
                    </a:p>
                    <a:p>
                      <a:pPr algn="ctr"/>
                      <a:r>
                        <a:rPr lang="en-US" b="1" dirty="0" smtClean="0"/>
                        <a:t>Low</a:t>
                      </a:r>
                      <a:endParaRPr lang="en-US" b="1"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FF0000">
                        <a:alpha val="20784"/>
                      </a:srgbClr>
                    </a:solidFill>
                  </a:tcPr>
                </a:tc>
              </a:tr>
              <a:tr h="962987">
                <a:tc>
                  <a:txBody>
                    <a:bodyPr/>
                    <a:lstStyle/>
                    <a:p>
                      <a:r>
                        <a:rPr lang="en-US" b="1" dirty="0" smtClean="0">
                          <a:solidFill>
                            <a:srgbClr val="4B8180"/>
                          </a:solidFill>
                        </a:rPr>
                        <a:t>diagnosis</a:t>
                      </a:r>
                      <a:endParaRPr lang="en-US" b="1" dirty="0">
                        <a:solidFill>
                          <a:srgbClr val="4B818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b="1" dirty="0" smtClean="0">
                          <a:solidFill>
                            <a:srgbClr val="002060"/>
                          </a:solidFill>
                        </a:rPr>
                        <a:t>Conformed hypo-</a:t>
                      </a:r>
                      <a:r>
                        <a:rPr lang="en-US" b="1" dirty="0" err="1" smtClean="0">
                          <a:solidFill>
                            <a:srgbClr val="002060"/>
                          </a:solidFill>
                        </a:rPr>
                        <a:t>thyroidism</a:t>
                      </a:r>
                      <a:endParaRPr lang="en-US" b="1" dirty="0">
                        <a:solidFill>
                          <a:srgbClr val="00206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b="1" dirty="0" smtClean="0">
                          <a:solidFill>
                            <a:srgbClr val="002060"/>
                          </a:solidFill>
                        </a:rPr>
                        <a:t>Developing hypo-</a:t>
                      </a:r>
                      <a:r>
                        <a:rPr lang="en-US" b="1" dirty="0" err="1" smtClean="0">
                          <a:solidFill>
                            <a:srgbClr val="002060"/>
                          </a:solidFill>
                        </a:rPr>
                        <a:t>thyroidism</a:t>
                      </a:r>
                      <a:endParaRPr lang="en-US" b="1" dirty="0">
                        <a:solidFill>
                          <a:srgbClr val="00206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b="1" dirty="0" smtClean="0">
                          <a:solidFill>
                            <a:srgbClr val="002060"/>
                          </a:solidFill>
                        </a:rPr>
                        <a:t>Non-thyroid</a:t>
                      </a:r>
                      <a:r>
                        <a:rPr lang="en-US" b="1" baseline="0" dirty="0" smtClean="0">
                          <a:solidFill>
                            <a:srgbClr val="002060"/>
                          </a:solidFill>
                        </a:rPr>
                        <a:t> illness </a:t>
                      </a:r>
                      <a:r>
                        <a:rPr lang="en-US" sz="1400" b="0" baseline="0" dirty="0" smtClean="0">
                          <a:solidFill>
                            <a:srgbClr val="008F01"/>
                          </a:solidFill>
                        </a:rPr>
                        <a:t>with the patient who critically ill ex. in ICU </a:t>
                      </a:r>
                      <a:endParaRPr lang="en-US" sz="1400" b="0" dirty="0">
                        <a:solidFill>
                          <a:srgbClr val="008F0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b="1" dirty="0" smtClean="0">
                          <a:solidFill>
                            <a:srgbClr val="002060"/>
                          </a:solidFill>
                        </a:rPr>
                        <a:t>2</a:t>
                      </a:r>
                      <a:r>
                        <a:rPr lang="en-US" b="1" baseline="30000" dirty="0" smtClean="0">
                          <a:solidFill>
                            <a:srgbClr val="002060"/>
                          </a:solidFill>
                        </a:rPr>
                        <a:t>ry</a:t>
                      </a:r>
                      <a:r>
                        <a:rPr lang="en-US" b="1" baseline="0" dirty="0" smtClean="0">
                          <a:solidFill>
                            <a:srgbClr val="002060"/>
                          </a:solidFill>
                        </a:rPr>
                        <a:t> or central hypo-</a:t>
                      </a:r>
                      <a:r>
                        <a:rPr lang="en-US" b="1" baseline="0" dirty="0" err="1" smtClean="0">
                          <a:solidFill>
                            <a:srgbClr val="002060"/>
                          </a:solidFill>
                        </a:rPr>
                        <a:t>thyroidism</a:t>
                      </a:r>
                      <a:endParaRPr lang="en-US" b="1" dirty="0">
                        <a:solidFill>
                          <a:srgbClr val="00206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1573401">
                <a:tc>
                  <a:txBody>
                    <a:bodyPr/>
                    <a:lstStyle/>
                    <a:p>
                      <a:r>
                        <a:rPr lang="en-US" b="1" dirty="0" smtClean="0">
                          <a:solidFill>
                            <a:srgbClr val="4B8180"/>
                          </a:solidFill>
                        </a:rPr>
                        <a:t>Further </a:t>
                      </a:r>
                      <a:endParaRPr lang="en-US" b="1" dirty="0">
                        <a:solidFill>
                          <a:srgbClr val="4B8180"/>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r>
                        <a:rPr lang="en-US" dirty="0" smtClean="0"/>
                        <a:t>Institute</a:t>
                      </a:r>
                      <a:r>
                        <a:rPr lang="en-US" baseline="0" dirty="0" smtClean="0"/>
                        <a:t> T4 Replacement</a:t>
                      </a:r>
                      <a:endParaRPr lang="en-US"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r>
                        <a:rPr lang="en-US" dirty="0" smtClean="0"/>
                        <a:t>1-measure thyroid autoantibody titers.</a:t>
                      </a:r>
                    </a:p>
                    <a:p>
                      <a:r>
                        <a:rPr lang="en-US" dirty="0" smtClean="0"/>
                        <a:t>2-Repeat analyses after 2-3 months</a:t>
                      </a:r>
                      <a:endParaRPr lang="en-US"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r>
                        <a:rPr lang="en-US" dirty="0" smtClean="0"/>
                        <a:t>1- T3 test </a:t>
                      </a:r>
                      <a:r>
                        <a:rPr lang="en-US" b="1" dirty="0" smtClean="0">
                          <a:solidFill>
                            <a:srgbClr val="FF0000"/>
                          </a:solidFill>
                        </a:rPr>
                        <a:t>if low </a:t>
                      </a:r>
                    </a:p>
                    <a:p>
                      <a:r>
                        <a:rPr lang="en-US" dirty="0" smtClean="0"/>
                        <a:t>Repeat analyses when non-thyroid illness has resolved </a:t>
                      </a:r>
                      <a:r>
                        <a:rPr lang="en-US" sz="1400" dirty="0" smtClean="0">
                          <a:solidFill>
                            <a:srgbClr val="008F01"/>
                          </a:solidFill>
                        </a:rPr>
                        <a:t>(</a:t>
                      </a:r>
                      <a:r>
                        <a:rPr lang="en-US" sz="1400" dirty="0" err="1" smtClean="0">
                          <a:solidFill>
                            <a:srgbClr val="008F01"/>
                          </a:solidFill>
                        </a:rPr>
                        <a:t>Transist</a:t>
                      </a:r>
                      <a:r>
                        <a:rPr lang="en-US" sz="1400" dirty="0" smtClean="0">
                          <a:solidFill>
                            <a:srgbClr val="008F01"/>
                          </a:solidFill>
                        </a:rPr>
                        <a:t> condition)</a:t>
                      </a:r>
                      <a:endParaRPr lang="en-US" sz="1400" dirty="0">
                        <a:solidFill>
                          <a:srgbClr val="008F0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r>
                        <a:rPr lang="en-US" dirty="0" smtClean="0"/>
                        <a:t>Check cortisol FSH,LH and prolactin</a:t>
                      </a:r>
                      <a:endParaRPr lang="en-US"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bl>
          </a:graphicData>
        </a:graphic>
      </p:graphicFrame>
      <p:sp>
        <p:nvSpPr>
          <p:cNvPr id="14" name="Down Arrow 13"/>
          <p:cNvSpPr/>
          <p:nvPr/>
        </p:nvSpPr>
        <p:spPr>
          <a:xfrm>
            <a:off x="7413379" y="2670915"/>
            <a:ext cx="197004" cy="359834"/>
          </a:xfrm>
          <a:prstGeom prst="downArrow">
            <a:avLst/>
          </a:prstGeom>
          <a:solidFill>
            <a:srgbClr val="4B8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7398779" y="1712858"/>
            <a:ext cx="197004" cy="359834"/>
          </a:xfrm>
          <a:prstGeom prst="downArrow">
            <a:avLst/>
          </a:prstGeom>
          <a:solidFill>
            <a:srgbClr val="4B8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2577044" y="1636482"/>
            <a:ext cx="214313" cy="356617"/>
          </a:xfrm>
          <a:prstGeom prst="upArrow">
            <a:avLst/>
          </a:prstGeom>
          <a:solidFill>
            <a:srgbClr val="4B8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4228258" y="1656999"/>
            <a:ext cx="214313" cy="356617"/>
          </a:xfrm>
          <a:prstGeom prst="upArrow">
            <a:avLst/>
          </a:prstGeom>
          <a:solidFill>
            <a:srgbClr val="4B8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5810722" y="2675835"/>
            <a:ext cx="197004" cy="359834"/>
          </a:xfrm>
          <a:prstGeom prst="downArrow">
            <a:avLst/>
          </a:prstGeom>
          <a:solidFill>
            <a:srgbClr val="4B8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رابط بشكل مرفق 21"/>
          <p:cNvCxnSpPr/>
          <p:nvPr/>
        </p:nvCxnSpPr>
        <p:spPr>
          <a:xfrm>
            <a:off x="4178751" y="4275648"/>
            <a:ext cx="3818329" cy="1974496"/>
          </a:xfrm>
          <a:prstGeom prst="bentConnector3">
            <a:avLst>
              <a:gd name="adj1" fmla="val 6740"/>
            </a:avLst>
          </a:prstGeom>
          <a:ln w="38100">
            <a:solidFill>
              <a:srgbClr val="44BB8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CE4A9941-29D7-4542-A72E-A399AFE6381B}"/>
              </a:ext>
            </a:extLst>
          </p:cNvPr>
          <p:cNvSpPr txBox="1"/>
          <p:nvPr/>
        </p:nvSpPr>
        <p:spPr>
          <a:xfrm>
            <a:off x="8039736" y="4554936"/>
            <a:ext cx="3132737" cy="181588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1600" dirty="0">
                <a:solidFill>
                  <a:srgbClr val="008F00"/>
                </a:solidFill>
              </a:rPr>
              <a:t>You can’t be sure because patient has symptoms of hypothyroidism, so he maybe </a:t>
            </a:r>
            <a:r>
              <a:rPr lang="en-US" sz="1600">
                <a:solidFill>
                  <a:srgbClr val="008F00"/>
                </a:solidFill>
              </a:rPr>
              <a:t>developing </a:t>
            </a:r>
            <a:r>
              <a:rPr lang="en-US" sz="1600" smtClean="0">
                <a:solidFill>
                  <a:srgbClr val="008F00"/>
                </a:solidFill>
              </a:rPr>
              <a:t>it  </a:t>
            </a:r>
            <a:endParaRPr lang="en-US" sz="1600" dirty="0">
              <a:solidFill>
                <a:srgbClr val="008F00"/>
              </a:solidFill>
            </a:endParaRPr>
          </a:p>
          <a:p>
            <a:pPr algn="ctr"/>
            <a:r>
              <a:rPr lang="en-US" sz="1600" dirty="0">
                <a:solidFill>
                  <a:srgbClr val="008F00"/>
                </a:solidFill>
              </a:rPr>
              <a:t>At that moment, check for antibodies and if present repeat the test but don</a:t>
            </a:r>
            <a:r>
              <a:rPr lang="fr-FR" sz="1600" dirty="0">
                <a:solidFill>
                  <a:srgbClr val="008F00"/>
                </a:solidFill>
              </a:rPr>
              <a:t>’</a:t>
            </a:r>
            <a:r>
              <a:rPr lang="en-US" sz="1600" dirty="0">
                <a:solidFill>
                  <a:srgbClr val="008F00"/>
                </a:solidFill>
              </a:rPr>
              <a:t>t start treating because T4 levels is normal.</a:t>
            </a:r>
          </a:p>
        </p:txBody>
      </p:sp>
    </p:spTree>
    <p:extLst>
      <p:ext uri="{BB962C8B-B14F-4D97-AF65-F5344CB8AC3E}">
        <p14:creationId xmlns:p14="http://schemas.microsoft.com/office/powerpoint/2010/main" val="27876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8945" y="71790"/>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Hyperthyroidism</a:t>
            </a:r>
            <a:endParaRPr lang="en-US" altLang="en-US" sz="3200" dirty="0">
              <a:solidFill>
                <a:srgbClr val="3C15AB"/>
              </a:solidFill>
            </a:endParaRPr>
          </a:p>
        </p:txBody>
      </p:sp>
      <p:sp>
        <p:nvSpPr>
          <p:cNvPr id="20" name="Content Placeholder 2"/>
          <p:cNvSpPr txBox="1">
            <a:spLocks/>
          </p:cNvSpPr>
          <p:nvPr/>
        </p:nvSpPr>
        <p:spPr>
          <a:xfrm>
            <a:off x="925830" y="1845734"/>
            <a:ext cx="8878472" cy="4618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spcBef>
                <a:spcPts val="370"/>
              </a:spcBef>
              <a:buFont typeface="Wingdings 2"/>
              <a:buChar char=""/>
              <a:defRPr/>
            </a:pPr>
            <a:endParaRPr lang="en-US" sz="3200" dirty="0"/>
          </a:p>
        </p:txBody>
      </p:sp>
      <p:sp>
        <p:nvSpPr>
          <p:cNvPr id="7" name="Content Placeholder 2"/>
          <p:cNvSpPr txBox="1">
            <a:spLocks/>
          </p:cNvSpPr>
          <p:nvPr/>
        </p:nvSpPr>
        <p:spPr>
          <a:xfrm>
            <a:off x="168945" y="1029652"/>
            <a:ext cx="5391969" cy="533400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00ADA8"/>
              </a:buClr>
              <a:buFont typeface="Wingdings" charset="2"/>
              <a:buChar char="v"/>
            </a:pPr>
            <a:r>
              <a:rPr lang="en-US" altLang="en-US" sz="1800" b="1" dirty="0" err="1" smtClean="0">
                <a:solidFill>
                  <a:srgbClr val="33A6C6"/>
                </a:solidFill>
                <a:cs typeface="Times New Roman" panose="02020603050405020304" pitchFamily="18" charset="0"/>
              </a:rPr>
              <a:t>Hyper</a:t>
            </a:r>
            <a:r>
              <a:rPr lang="en-US" altLang="en-US" sz="1800" b="1" dirty="0" err="1" smtClean="0">
                <a:cs typeface="Times New Roman" panose="02020603050405020304" pitchFamily="18" charset="0"/>
              </a:rPr>
              <a:t>stimulation</a:t>
            </a:r>
            <a:r>
              <a:rPr lang="en-US" altLang="en-US" sz="1800" dirty="0" smtClean="0">
                <a:cs typeface="Times New Roman" panose="02020603050405020304" pitchFamily="18" charset="0"/>
              </a:rPr>
              <a:t> of </a:t>
            </a:r>
            <a:r>
              <a:rPr lang="en-US" altLang="en-US" sz="1800" u="sng" dirty="0" smtClean="0">
                <a:cs typeface="Times New Roman" panose="02020603050405020304" pitchFamily="18" charset="0"/>
              </a:rPr>
              <a:t>thyroid gland </a:t>
            </a:r>
            <a:r>
              <a:rPr lang="en-US" altLang="en-US" sz="1800" dirty="0" smtClean="0">
                <a:cs typeface="Times New Roman" panose="02020603050405020304" pitchFamily="18" charset="0"/>
              </a:rPr>
              <a:t>by pituitary gland.</a:t>
            </a:r>
          </a:p>
          <a:p>
            <a:pPr>
              <a:buClr>
                <a:srgbClr val="00ADA8"/>
              </a:buClr>
              <a:buFont typeface="Wingdings" charset="2"/>
              <a:buChar char="v"/>
            </a:pPr>
            <a:r>
              <a:rPr lang="en-US" altLang="en-US" sz="1800" b="1" dirty="0" smtClean="0">
                <a:solidFill>
                  <a:srgbClr val="33A6C6"/>
                </a:solidFill>
                <a:cs typeface="Times New Roman" panose="02020603050405020304" pitchFamily="18" charset="0"/>
              </a:rPr>
              <a:t>Hyper</a:t>
            </a:r>
            <a:r>
              <a:rPr lang="en-US" altLang="en-US" sz="1800" b="1" dirty="0" smtClean="0">
                <a:cs typeface="Times New Roman" panose="02020603050405020304" pitchFamily="18" charset="0"/>
              </a:rPr>
              <a:t>secretion</a:t>
            </a:r>
            <a:r>
              <a:rPr lang="en-US" altLang="en-US" sz="1800" dirty="0" smtClean="0">
                <a:cs typeface="Times New Roman" panose="02020603050405020304" pitchFamily="18" charset="0"/>
              </a:rPr>
              <a:t> of thyroid hormones.</a:t>
            </a:r>
          </a:p>
          <a:p>
            <a:pPr>
              <a:buClr>
                <a:srgbClr val="00ADA8"/>
              </a:buClr>
              <a:buFont typeface="Wingdings" charset="2"/>
              <a:buChar char="v"/>
            </a:pPr>
            <a:r>
              <a:rPr lang="en-US" altLang="en-US" sz="1800" dirty="0" smtClean="0">
                <a:solidFill>
                  <a:srgbClr val="FF0000"/>
                </a:solidFill>
                <a:cs typeface="Times New Roman" panose="02020603050405020304" pitchFamily="18" charset="0"/>
              </a:rPr>
              <a:t>Tissues</a:t>
            </a:r>
            <a:r>
              <a:rPr lang="en-US" altLang="en-US" sz="1800" dirty="0" smtClean="0">
                <a:cs typeface="Times New Roman" panose="02020603050405020304" pitchFamily="18" charset="0"/>
              </a:rPr>
              <a:t> are exposed to </a:t>
            </a:r>
            <a:r>
              <a:rPr lang="en-US" altLang="en-US" sz="1800" u="sng" dirty="0" smtClean="0">
                <a:solidFill>
                  <a:srgbClr val="FF0000"/>
                </a:solidFill>
                <a:cs typeface="Times New Roman" panose="02020603050405020304" pitchFamily="18" charset="0"/>
              </a:rPr>
              <a:t>high levels </a:t>
            </a:r>
            <a:r>
              <a:rPr lang="en-US" altLang="en-US" sz="1800" u="sng" dirty="0" smtClean="0">
                <a:cs typeface="Times New Roman" panose="02020603050405020304" pitchFamily="18" charset="0"/>
              </a:rPr>
              <a:t>of thyroid hormones </a:t>
            </a:r>
            <a:r>
              <a:rPr lang="en-US" altLang="en-US" sz="1800" dirty="0" smtClean="0">
                <a:cs typeface="Times New Roman" panose="02020603050405020304" pitchFamily="18" charset="0"/>
              </a:rPr>
              <a:t>(</a:t>
            </a:r>
            <a:r>
              <a:rPr lang="en-US" altLang="en-US" sz="1800" dirty="0" smtClean="0">
                <a:solidFill>
                  <a:srgbClr val="FF0000"/>
                </a:solidFill>
                <a:cs typeface="Times New Roman" panose="02020603050405020304" pitchFamily="18" charset="0"/>
              </a:rPr>
              <a:t>thyrotoxicosis</a:t>
            </a:r>
            <a:r>
              <a:rPr lang="en-US" altLang="en-US" sz="1800" dirty="0" smtClean="0">
                <a:cs typeface="Times New Roman" panose="02020603050405020304" pitchFamily="18" charset="0"/>
              </a:rPr>
              <a:t>).</a:t>
            </a:r>
          </a:p>
          <a:p>
            <a:pPr>
              <a:buClr>
                <a:srgbClr val="00ADA8"/>
              </a:buClr>
              <a:buFont typeface="Wingdings" charset="2"/>
              <a:buChar char="v"/>
            </a:pPr>
            <a:endParaRPr lang="en-US" altLang="en-US" sz="1800" dirty="0" smtClean="0">
              <a:cs typeface="Times New Roman" panose="02020603050405020304" pitchFamily="18" charset="0"/>
            </a:endParaRPr>
          </a:p>
          <a:p>
            <a:pPr>
              <a:buClr>
                <a:srgbClr val="00ADA8"/>
              </a:buClr>
              <a:buFont typeface="Wingdings" charset="2"/>
              <a:buChar char="v"/>
            </a:pPr>
            <a:r>
              <a:rPr lang="en-US" altLang="en-US" sz="1800" b="1" dirty="0" smtClean="0">
                <a:cs typeface="Times New Roman" panose="02020603050405020304" pitchFamily="18" charset="0"/>
              </a:rPr>
              <a:t>Causes</a:t>
            </a:r>
            <a:r>
              <a:rPr lang="en-US" altLang="en-US" sz="1800" dirty="0" smtClean="0">
                <a:cs typeface="Times New Roman" panose="02020603050405020304" pitchFamily="18" charset="0"/>
              </a:rPr>
              <a:t>:</a:t>
            </a:r>
          </a:p>
          <a:p>
            <a:pPr marL="742950" lvl="1" indent="-285750">
              <a:buClr>
                <a:srgbClr val="4B8180"/>
              </a:buClr>
            </a:pPr>
            <a:r>
              <a:rPr lang="en-US" altLang="en-US" sz="1800" dirty="0" smtClean="0">
                <a:cs typeface="Times New Roman" panose="02020603050405020304" pitchFamily="18" charset="0"/>
              </a:rPr>
              <a:t>Graves’ disease.</a:t>
            </a:r>
          </a:p>
          <a:p>
            <a:pPr marL="742950" lvl="1" indent="-285750">
              <a:buClr>
                <a:srgbClr val="4B8180"/>
              </a:buClr>
            </a:pPr>
            <a:r>
              <a:rPr lang="en-US" altLang="en-US" sz="1800" dirty="0" smtClean="0">
                <a:cs typeface="Times New Roman" panose="02020603050405020304" pitchFamily="18" charset="0"/>
              </a:rPr>
              <a:t>Toxic multinodular goitre.</a:t>
            </a:r>
          </a:p>
          <a:p>
            <a:pPr marL="742950" lvl="1" indent="-285750">
              <a:buClr>
                <a:srgbClr val="4B8180"/>
              </a:buClr>
            </a:pPr>
            <a:r>
              <a:rPr lang="en-US" altLang="en-US" sz="1800" dirty="0" smtClean="0">
                <a:cs typeface="Times New Roman" panose="02020603050405020304" pitchFamily="18" charset="0"/>
              </a:rPr>
              <a:t>Thyroid adenoma.</a:t>
            </a:r>
          </a:p>
          <a:p>
            <a:pPr marL="742950" lvl="1" indent="-285750">
              <a:buClr>
                <a:srgbClr val="4B8180"/>
              </a:buClr>
            </a:pPr>
            <a:r>
              <a:rPr lang="en-US" altLang="en-US" sz="1800" dirty="0" smtClean="0">
                <a:cs typeface="Times New Roman" panose="02020603050405020304" pitchFamily="18" charset="0"/>
              </a:rPr>
              <a:t>Thyroiditis.</a:t>
            </a:r>
          </a:p>
          <a:p>
            <a:pPr marL="742950" lvl="1" indent="-285750">
              <a:buClr>
                <a:srgbClr val="4B8180"/>
              </a:buClr>
            </a:pPr>
            <a:r>
              <a:rPr lang="en-US" altLang="en-US" sz="1800" dirty="0" smtClean="0">
                <a:cs typeface="Times New Roman" panose="02020603050405020304" pitchFamily="18" charset="0"/>
              </a:rPr>
              <a:t>Excessive intake of </a:t>
            </a:r>
            <a:r>
              <a:rPr lang="en-US" altLang="en-US" sz="1800" dirty="0" smtClean="0">
                <a:solidFill>
                  <a:srgbClr val="33A6C6"/>
                </a:solidFill>
                <a:cs typeface="Times New Roman" panose="02020603050405020304" pitchFamily="18" charset="0"/>
              </a:rPr>
              <a:t>iodine</a:t>
            </a:r>
            <a:r>
              <a:rPr lang="en-US" altLang="en-US" sz="1800" dirty="0" smtClean="0">
                <a:cs typeface="Times New Roman" panose="02020603050405020304" pitchFamily="18" charset="0"/>
              </a:rPr>
              <a:t> / iodine drugs.</a:t>
            </a:r>
          </a:p>
          <a:p>
            <a:pPr marL="742950" lvl="1" indent="-285750">
              <a:buClr>
                <a:srgbClr val="4B8180"/>
              </a:buClr>
            </a:pPr>
            <a:r>
              <a:rPr lang="en-US" altLang="en-US" sz="1800" dirty="0" smtClean="0">
                <a:cs typeface="Times New Roman" panose="02020603050405020304" pitchFamily="18" charset="0"/>
              </a:rPr>
              <a:t>Excessive intake of </a:t>
            </a:r>
            <a:r>
              <a:rPr lang="en-US" altLang="en-US" sz="1800" dirty="0" smtClean="0">
                <a:solidFill>
                  <a:srgbClr val="33A6C6"/>
                </a:solidFill>
                <a:cs typeface="Times New Roman" panose="02020603050405020304" pitchFamily="18" charset="0"/>
              </a:rPr>
              <a:t>T</a:t>
            </a:r>
            <a:r>
              <a:rPr lang="en-US" altLang="en-US" sz="1800" baseline="-25000" dirty="0" smtClean="0">
                <a:solidFill>
                  <a:srgbClr val="33A6C6"/>
                </a:solidFill>
                <a:cs typeface="Times New Roman" panose="02020603050405020304" pitchFamily="18" charset="0"/>
              </a:rPr>
              <a:t>4</a:t>
            </a:r>
            <a:r>
              <a:rPr lang="en-US" altLang="en-US" sz="1800" dirty="0" smtClean="0">
                <a:solidFill>
                  <a:srgbClr val="33A6C6"/>
                </a:solidFill>
                <a:cs typeface="Times New Roman" panose="02020603050405020304" pitchFamily="18" charset="0"/>
              </a:rPr>
              <a:t> </a:t>
            </a:r>
            <a:r>
              <a:rPr lang="en-US" altLang="en-US" sz="1800" dirty="0" smtClean="0">
                <a:cs typeface="Times New Roman" panose="02020603050405020304" pitchFamily="18" charset="0"/>
              </a:rPr>
              <a:t>and </a:t>
            </a:r>
            <a:r>
              <a:rPr lang="en-US" altLang="en-US" sz="1800" dirty="0" smtClean="0">
                <a:solidFill>
                  <a:srgbClr val="33A6C6"/>
                </a:solidFill>
                <a:cs typeface="Times New Roman" panose="02020603050405020304" pitchFamily="18" charset="0"/>
              </a:rPr>
              <a:t>T</a:t>
            </a:r>
            <a:r>
              <a:rPr lang="en-US" altLang="en-US" sz="1800" baseline="-25000" dirty="0" smtClean="0">
                <a:solidFill>
                  <a:srgbClr val="33A6C6"/>
                </a:solidFill>
                <a:cs typeface="Times New Roman" panose="02020603050405020304" pitchFamily="18" charset="0"/>
              </a:rPr>
              <a:t>3</a:t>
            </a:r>
            <a:r>
              <a:rPr lang="en-US" altLang="en-US" sz="1800" dirty="0" smtClean="0">
                <a:solidFill>
                  <a:srgbClr val="33A6C6"/>
                </a:solidFill>
                <a:cs typeface="Times New Roman" panose="02020603050405020304" pitchFamily="18" charset="0"/>
              </a:rPr>
              <a:t> .</a:t>
            </a:r>
            <a:endParaRPr lang="en-US" altLang="en-US" sz="1800" baseline="-25000" dirty="0" smtClean="0">
              <a:solidFill>
                <a:srgbClr val="33A6C6"/>
              </a:solidFill>
              <a:cs typeface="Times New Roman" panose="02020603050405020304" pitchFamily="18" charset="0"/>
            </a:endParaRPr>
          </a:p>
        </p:txBody>
      </p:sp>
      <p:pic>
        <p:nvPicPr>
          <p:cNvPr id="10" name="Picture 9"/>
          <p:cNvPicPr>
            <a:picLocks noChangeAspect="1"/>
          </p:cNvPicPr>
          <p:nvPr/>
        </p:nvPicPr>
        <p:blipFill rotWithShape="1">
          <a:blip r:embed="rId2"/>
          <a:srcRect l="1488" t="1695"/>
          <a:stretch/>
        </p:blipFill>
        <p:spPr>
          <a:xfrm>
            <a:off x="9409923" y="217937"/>
            <a:ext cx="2717347" cy="3809212"/>
          </a:xfrm>
          <a:prstGeom prst="rect">
            <a:avLst/>
          </a:prstGeom>
        </p:spPr>
      </p:pic>
      <p:sp>
        <p:nvSpPr>
          <p:cNvPr id="9" name="Content Placeholder 2"/>
          <p:cNvSpPr txBox="1">
            <a:spLocks/>
          </p:cNvSpPr>
          <p:nvPr/>
        </p:nvSpPr>
        <p:spPr>
          <a:xfrm>
            <a:off x="6317799" y="3971925"/>
            <a:ext cx="4450798" cy="276764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gn="ctr">
              <a:spcBef>
                <a:spcPts val="1000"/>
              </a:spcBef>
              <a:buClr>
                <a:srgbClr val="4B8180"/>
              </a:buClr>
              <a:buNone/>
            </a:pPr>
            <a:r>
              <a:rPr lang="en-US" altLang="en-US" sz="2000" b="1" dirty="0">
                <a:solidFill>
                  <a:srgbClr val="00ADA8"/>
                </a:solidFill>
                <a:cs typeface="Times New Roman" panose="02020603050405020304" pitchFamily="18" charset="0"/>
              </a:rPr>
              <a:t>Graves’ </a:t>
            </a:r>
            <a:r>
              <a:rPr lang="en-US" altLang="en-US" sz="2000" b="1" dirty="0" smtClean="0">
                <a:solidFill>
                  <a:srgbClr val="00ADA8"/>
                </a:solidFill>
                <a:cs typeface="Times New Roman" panose="02020603050405020304" pitchFamily="18" charset="0"/>
              </a:rPr>
              <a:t>disease </a:t>
            </a:r>
            <a:r>
              <a:rPr lang="en-US" altLang="en-US" sz="1600" dirty="0">
                <a:solidFill>
                  <a:srgbClr val="008F00"/>
                </a:solidFill>
              </a:rPr>
              <a:t>(Most common)</a:t>
            </a:r>
          </a:p>
          <a:p>
            <a:pPr>
              <a:buClr>
                <a:srgbClr val="4B8180"/>
              </a:buClr>
            </a:pPr>
            <a:r>
              <a:rPr lang="en-US" altLang="en-US" sz="1800" dirty="0" smtClean="0">
                <a:solidFill>
                  <a:srgbClr val="000000"/>
                </a:solidFill>
                <a:cs typeface="Times New Roman" panose="02020603050405020304" pitchFamily="18" charset="0"/>
              </a:rPr>
              <a:t>Most </a:t>
            </a:r>
            <a:r>
              <a:rPr lang="en-US" altLang="en-US" sz="1800" b="1" dirty="0" smtClean="0">
                <a:solidFill>
                  <a:srgbClr val="000000"/>
                </a:solidFill>
                <a:cs typeface="Times New Roman" panose="02020603050405020304" pitchFamily="18" charset="0"/>
              </a:rPr>
              <a:t>common cause </a:t>
            </a:r>
            <a:r>
              <a:rPr lang="en-US" altLang="en-US" sz="1800" dirty="0" smtClean="0">
                <a:solidFill>
                  <a:srgbClr val="000000"/>
                </a:solidFill>
                <a:cs typeface="Times New Roman" panose="02020603050405020304" pitchFamily="18" charset="0"/>
              </a:rPr>
              <a:t>of </a:t>
            </a:r>
            <a:r>
              <a:rPr lang="en-US" altLang="en-US" sz="1800" u="sng" dirty="0" smtClean="0">
                <a:solidFill>
                  <a:srgbClr val="000000"/>
                </a:solidFill>
                <a:cs typeface="Times New Roman" panose="02020603050405020304" pitchFamily="18" charset="0"/>
              </a:rPr>
              <a:t>hyper</a:t>
            </a:r>
            <a:r>
              <a:rPr lang="en-US" altLang="en-US" sz="1800" dirty="0" smtClean="0">
                <a:solidFill>
                  <a:srgbClr val="000000"/>
                </a:solidFill>
                <a:cs typeface="Times New Roman" panose="02020603050405020304" pitchFamily="18" charset="0"/>
              </a:rPr>
              <a:t>thyroidism</a:t>
            </a:r>
          </a:p>
          <a:p>
            <a:pPr>
              <a:buClr>
                <a:srgbClr val="4B8180"/>
              </a:buClr>
            </a:pPr>
            <a:r>
              <a:rPr lang="en-US" altLang="en-US" sz="1800" dirty="0" smtClean="0">
                <a:solidFill>
                  <a:srgbClr val="000000"/>
                </a:solidFill>
                <a:cs typeface="Times New Roman" panose="02020603050405020304" pitchFamily="18" charset="0"/>
              </a:rPr>
              <a:t>An </a:t>
            </a:r>
            <a:r>
              <a:rPr lang="en-US" altLang="en-US" sz="1800" b="1" dirty="0" smtClean="0">
                <a:solidFill>
                  <a:srgbClr val="000000"/>
                </a:solidFill>
                <a:cs typeface="Times New Roman" panose="02020603050405020304" pitchFamily="18" charset="0"/>
              </a:rPr>
              <a:t>autoimmune</a:t>
            </a:r>
            <a:r>
              <a:rPr lang="en-US" altLang="en-US" sz="1800" dirty="0" smtClean="0">
                <a:solidFill>
                  <a:srgbClr val="000000"/>
                </a:solidFill>
                <a:cs typeface="Times New Roman" panose="02020603050405020304" pitchFamily="18" charset="0"/>
              </a:rPr>
              <a:t> disease</a:t>
            </a:r>
          </a:p>
          <a:p>
            <a:pPr>
              <a:buClr>
                <a:srgbClr val="4B8180"/>
              </a:buClr>
            </a:pPr>
            <a:r>
              <a:rPr lang="en-US" altLang="en-US" sz="1800" dirty="0" smtClean="0">
                <a:solidFill>
                  <a:srgbClr val="000000"/>
                </a:solidFill>
                <a:cs typeface="Times New Roman" panose="02020603050405020304" pitchFamily="18" charset="0"/>
              </a:rPr>
              <a:t>Due to </a:t>
            </a:r>
            <a:r>
              <a:rPr lang="en-US" altLang="en-US" sz="1800" b="1" dirty="0" smtClean="0">
                <a:solidFill>
                  <a:srgbClr val="000000"/>
                </a:solidFill>
                <a:cs typeface="Times New Roman" panose="02020603050405020304" pitchFamily="18" charset="0"/>
              </a:rPr>
              <a:t>antibodies</a:t>
            </a:r>
            <a:r>
              <a:rPr lang="en-US" altLang="en-US" sz="1800" dirty="0" smtClean="0">
                <a:solidFill>
                  <a:srgbClr val="000000"/>
                </a:solidFill>
                <a:cs typeface="Times New Roman" panose="02020603050405020304" pitchFamily="18" charset="0"/>
              </a:rPr>
              <a:t> </a:t>
            </a:r>
            <a:r>
              <a:rPr lang="en-US" altLang="en-US" sz="1800" b="1" dirty="0" smtClean="0">
                <a:solidFill>
                  <a:srgbClr val="000000"/>
                </a:solidFill>
                <a:cs typeface="Times New Roman" panose="02020603050405020304" pitchFamily="18" charset="0"/>
              </a:rPr>
              <a:t>against</a:t>
            </a:r>
            <a:r>
              <a:rPr lang="en-US" altLang="en-US" sz="1800" dirty="0" smtClean="0">
                <a:solidFill>
                  <a:srgbClr val="000000"/>
                </a:solidFill>
                <a:cs typeface="Times New Roman" panose="02020603050405020304" pitchFamily="18" charset="0"/>
              </a:rPr>
              <a:t> </a:t>
            </a:r>
            <a:r>
              <a:rPr lang="en-US" altLang="en-US" sz="1800" u="sng" dirty="0" smtClean="0">
                <a:solidFill>
                  <a:srgbClr val="000000"/>
                </a:solidFill>
                <a:cs typeface="Times New Roman" panose="02020603050405020304" pitchFamily="18" charset="0"/>
              </a:rPr>
              <a:t>TSH receptors on thyroid gland</a:t>
            </a:r>
          </a:p>
          <a:p>
            <a:pPr>
              <a:buClr>
                <a:srgbClr val="4B8180"/>
              </a:buClr>
            </a:pPr>
            <a:r>
              <a:rPr lang="en-US" altLang="en-US" sz="1800" dirty="0" smtClean="0">
                <a:solidFill>
                  <a:srgbClr val="000000"/>
                </a:solidFill>
                <a:cs typeface="Times New Roman" panose="02020603050405020304" pitchFamily="18" charset="0"/>
              </a:rPr>
              <a:t>The antibodies </a:t>
            </a:r>
            <a:r>
              <a:rPr lang="en-US" altLang="en-US" sz="1800" dirty="0" smtClean="0">
                <a:solidFill>
                  <a:srgbClr val="FF0000"/>
                </a:solidFill>
                <a:cs typeface="Times New Roman" panose="02020603050405020304" pitchFamily="18" charset="0"/>
              </a:rPr>
              <a:t>mimic</a:t>
            </a:r>
            <a:r>
              <a:rPr lang="en-US" altLang="en-US" sz="1800" dirty="0" smtClean="0">
                <a:solidFill>
                  <a:srgbClr val="000000"/>
                </a:solidFill>
                <a:cs typeface="Times New Roman" panose="02020603050405020304" pitchFamily="18" charset="0"/>
              </a:rPr>
              <a:t> the action of pituitary hormone </a:t>
            </a:r>
            <a:r>
              <a:rPr lang="en-US" altLang="en-US" sz="1800" b="1" dirty="0" smtClean="0">
                <a:solidFill>
                  <a:srgbClr val="000000"/>
                </a:solidFill>
                <a:cs typeface="Times New Roman" panose="02020603050405020304" pitchFamily="18" charset="0"/>
              </a:rPr>
              <a:t>Causing</a:t>
            </a:r>
            <a:r>
              <a:rPr lang="en-US" altLang="en-US" sz="1800" dirty="0" smtClean="0">
                <a:solidFill>
                  <a:srgbClr val="000000"/>
                </a:solidFill>
                <a:cs typeface="Times New Roman" panose="02020603050405020304" pitchFamily="18" charset="0"/>
              </a:rPr>
              <a:t> </a:t>
            </a:r>
            <a:r>
              <a:rPr lang="en-US" altLang="en-US" sz="1800" dirty="0" smtClean="0">
                <a:solidFill>
                  <a:srgbClr val="FF0000"/>
                </a:solidFill>
                <a:cs typeface="Times New Roman" panose="02020603050405020304" pitchFamily="18" charset="0"/>
              </a:rPr>
              <a:t>hypersecretion</a:t>
            </a:r>
            <a:r>
              <a:rPr lang="en-US" altLang="en-US" sz="1800" dirty="0" smtClean="0">
                <a:solidFill>
                  <a:srgbClr val="000000"/>
                </a:solidFill>
                <a:cs typeface="Times New Roman" panose="02020603050405020304" pitchFamily="18" charset="0"/>
              </a:rPr>
              <a:t> of thyroid hormone</a:t>
            </a:r>
            <a:endParaRPr lang="en-US" altLang="en-US" sz="1800" dirty="0">
              <a:solidFill>
                <a:srgbClr val="000000"/>
              </a:solidFill>
              <a:cs typeface="Times New Roman" panose="02020603050405020304" pitchFamily="18" charset="0"/>
            </a:endParaRPr>
          </a:p>
        </p:txBody>
      </p:sp>
      <p:sp>
        <p:nvSpPr>
          <p:cNvPr id="4" name="Rectangle 3"/>
          <p:cNvSpPr/>
          <p:nvPr/>
        </p:nvSpPr>
        <p:spPr>
          <a:xfrm>
            <a:off x="6157913" y="3971925"/>
            <a:ext cx="4734285" cy="2774811"/>
          </a:xfrm>
          <a:prstGeom prst="rect">
            <a:avLst/>
          </a:prstGeom>
          <a:noFill/>
          <a:ln w="38100">
            <a:solidFill>
              <a:srgbClr val="36AEC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urved Connector 21"/>
          <p:cNvCxnSpPr/>
          <p:nvPr/>
        </p:nvCxnSpPr>
        <p:spPr>
          <a:xfrm>
            <a:off x="2584883" y="3228975"/>
            <a:ext cx="3449429" cy="1243013"/>
          </a:xfrm>
          <a:prstGeom prst="curvedConnector3">
            <a:avLst>
              <a:gd name="adj1" fmla="val 57870"/>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CE4A9941-29D7-4542-A72E-A399AFE6381B}"/>
              </a:ext>
            </a:extLst>
          </p:cNvPr>
          <p:cNvSpPr txBox="1"/>
          <p:nvPr/>
        </p:nvSpPr>
        <p:spPr>
          <a:xfrm>
            <a:off x="6317799" y="1099795"/>
            <a:ext cx="3132737" cy="2308324"/>
          </a:xfrm>
          <a:prstGeom prst="rightArrowCallou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1600" dirty="0">
                <a:solidFill>
                  <a:srgbClr val="008F00"/>
                </a:solidFill>
              </a:rPr>
              <a:t>Cause of Exophthalmos: the auto anti-bodies may attack some of orbital muscles of the eye which will cause inflammation and edema that will lead to Exophthalmos</a:t>
            </a:r>
          </a:p>
        </p:txBody>
      </p:sp>
    </p:spTree>
    <p:extLst>
      <p:ext uri="{BB962C8B-B14F-4D97-AF65-F5344CB8AC3E}">
        <p14:creationId xmlns:p14="http://schemas.microsoft.com/office/powerpoint/2010/main" val="26446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8945" y="71790"/>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Hyperthyroidism</a:t>
            </a:r>
            <a:endParaRPr lang="en-US" altLang="en-US" sz="3200" dirty="0">
              <a:solidFill>
                <a:srgbClr val="3C15AB"/>
              </a:solidFill>
            </a:endParaRPr>
          </a:p>
        </p:txBody>
      </p:sp>
      <p:sp>
        <p:nvSpPr>
          <p:cNvPr id="20" name="Content Placeholder 2"/>
          <p:cNvSpPr txBox="1">
            <a:spLocks/>
          </p:cNvSpPr>
          <p:nvPr/>
        </p:nvSpPr>
        <p:spPr>
          <a:xfrm>
            <a:off x="-2160270" y="792205"/>
            <a:ext cx="8878472" cy="4618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spcBef>
                <a:spcPts val="370"/>
              </a:spcBef>
              <a:buFont typeface="Wingdings 2"/>
              <a:buChar char=""/>
              <a:defRPr/>
            </a:pPr>
            <a:endParaRPr lang="en-US" sz="3200" dirty="0"/>
          </a:p>
        </p:txBody>
      </p:sp>
      <p:graphicFrame>
        <p:nvGraphicFramePr>
          <p:cNvPr id="14" name="Table 13"/>
          <p:cNvGraphicFramePr>
            <a:graphicFrameLocks noGrp="1"/>
          </p:cNvGraphicFramePr>
          <p:nvPr>
            <p:extLst>
              <p:ext uri="{D42A27DB-BD31-4B8C-83A1-F6EECF244321}">
                <p14:modId xmlns:p14="http://schemas.microsoft.com/office/powerpoint/2010/main" val="421908874"/>
              </p:ext>
            </p:extLst>
          </p:nvPr>
        </p:nvGraphicFramePr>
        <p:xfrm>
          <a:off x="168945" y="718063"/>
          <a:ext cx="11901135" cy="6048833"/>
        </p:xfrm>
        <a:graphic>
          <a:graphicData uri="http://schemas.openxmlformats.org/drawingml/2006/table">
            <a:tbl>
              <a:tblPr firstRow="1" bandRow="1">
                <a:tableStyleId>{073A0DAA-6AF3-43AB-8588-CEC1D06C72B9}</a:tableStyleId>
              </a:tblPr>
              <a:tblGrid>
                <a:gridCol w="2323358"/>
                <a:gridCol w="9577777"/>
              </a:tblGrid>
              <a:tr h="2140257">
                <a:tc>
                  <a:txBody>
                    <a:bodyPr/>
                    <a:lstStyle/>
                    <a:p>
                      <a:pPr marL="0" indent="0" algn="ctr" defTabSz="914400" rtl="0" eaLnBrk="1" latinLnBrk="0" hangingPunct="1">
                        <a:buFont typeface="Arial" charset="0"/>
                        <a:buNone/>
                      </a:pPr>
                      <a:r>
                        <a:rPr lang="en-US" sz="1800" b="1" dirty="0" smtClean="0">
                          <a:solidFill>
                            <a:srgbClr val="4B8180"/>
                          </a:solidFill>
                        </a:rPr>
                        <a:t>Clinical features </a:t>
                      </a:r>
                      <a:r>
                        <a:rPr lang="en-US" sz="1600" b="0" kern="1200" dirty="0" smtClean="0">
                          <a:solidFill>
                            <a:srgbClr val="008F00"/>
                          </a:solidFill>
                          <a:latin typeface="+mn-lt"/>
                          <a:ea typeface="+mn-ea"/>
                          <a:cs typeface="+mn-cs"/>
                        </a:rPr>
                        <a:t>Opposite to Hypo-</a:t>
                      </a:r>
                      <a:r>
                        <a:rPr lang="en-US" sz="1600" b="0" kern="1200" dirty="0" err="1" smtClean="0">
                          <a:solidFill>
                            <a:srgbClr val="008F00"/>
                          </a:solidFill>
                          <a:latin typeface="+mn-lt"/>
                          <a:ea typeface="+mn-ea"/>
                          <a:cs typeface="+mn-cs"/>
                        </a:rPr>
                        <a:t>thyroidism</a:t>
                      </a:r>
                      <a:endParaRPr lang="en-US" sz="1600" b="0" kern="1200" dirty="0">
                        <a:solidFill>
                          <a:srgbClr val="008F00"/>
                        </a:solidFill>
                        <a:latin typeface="+mn-lt"/>
                        <a:ea typeface="+mn-ea"/>
                        <a:cs typeface="+mn-cs"/>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342900" marR="0" indent="-3429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altLang="en-US" sz="1800" b="0" i="0" dirty="0" smtClean="0">
                          <a:solidFill>
                            <a:srgbClr val="000000"/>
                          </a:solidFill>
                          <a:cs typeface="Times New Roman" panose="02020603050405020304" pitchFamily="18" charset="0"/>
                        </a:rPr>
                        <a:t>Weight loss with normal appetite.</a:t>
                      </a:r>
                    </a:p>
                    <a:p>
                      <a:pPr marL="342900" marR="0" indent="-3429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altLang="en-US" sz="1800" b="0" i="0" dirty="0" smtClean="0">
                          <a:solidFill>
                            <a:srgbClr val="000000"/>
                          </a:solidFill>
                          <a:cs typeface="Times New Roman" panose="02020603050405020304" pitchFamily="18" charset="0"/>
                        </a:rPr>
                        <a:t>Sweating / heat intolerance.</a:t>
                      </a:r>
                    </a:p>
                    <a:p>
                      <a:pPr marL="342900" marR="0" indent="-3429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altLang="en-US" sz="1800" b="0" i="0" dirty="0" smtClean="0">
                          <a:solidFill>
                            <a:srgbClr val="000000"/>
                          </a:solidFill>
                          <a:cs typeface="Times New Roman" panose="02020603050405020304" pitchFamily="18" charset="0"/>
                        </a:rPr>
                        <a:t>Fatigue.</a:t>
                      </a:r>
                    </a:p>
                    <a:p>
                      <a:pPr marL="342900" marR="0" indent="-3429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altLang="en-US" sz="1800" b="0" i="0" dirty="0" smtClean="0">
                          <a:solidFill>
                            <a:srgbClr val="000000"/>
                          </a:solidFill>
                          <a:cs typeface="Times New Roman" panose="02020603050405020304" pitchFamily="18" charset="0"/>
                        </a:rPr>
                        <a:t>Palpitation / agitation, tremor. </a:t>
                      </a:r>
                      <a:r>
                        <a:rPr lang="en-US" altLang="en-US" sz="1600" b="0" kern="1200" dirty="0" smtClean="0">
                          <a:solidFill>
                            <a:srgbClr val="008F00"/>
                          </a:solidFill>
                          <a:latin typeface="+mn-lt"/>
                          <a:ea typeface="+mn-ea"/>
                          <a:cs typeface="+mn-cs"/>
                        </a:rPr>
                        <a:t>Thyroid hormones affects sympathetic system greatly.</a:t>
                      </a:r>
                    </a:p>
                    <a:p>
                      <a:pPr marL="342900" marR="0" lvl="0" indent="-3429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altLang="en-US" sz="1800" b="0" i="0" dirty="0" smtClean="0">
                          <a:solidFill>
                            <a:srgbClr val="000000"/>
                          </a:solidFill>
                          <a:cs typeface="Times New Roman" panose="02020603050405020304" pitchFamily="18" charset="0"/>
                        </a:rPr>
                        <a:t>Angina, heart failure. </a:t>
                      </a:r>
                      <a:r>
                        <a:rPr lang="en-US" altLang="en-US" sz="1600" b="0" kern="1200" dirty="0" smtClean="0">
                          <a:solidFill>
                            <a:srgbClr val="008F00"/>
                          </a:solidFill>
                          <a:latin typeface="+mn-lt"/>
                          <a:ea typeface="+mn-ea"/>
                          <a:cs typeface="+mn-cs"/>
                        </a:rPr>
                        <a:t>Thyroid hormones affects Ca metabolism which affects heart muscle. </a:t>
                      </a:r>
                    </a:p>
                    <a:p>
                      <a:pPr marL="342900" marR="0" indent="-3429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altLang="en-US" sz="1800" b="0" i="0" dirty="0" smtClean="0">
                          <a:solidFill>
                            <a:srgbClr val="000000"/>
                          </a:solidFill>
                          <a:cs typeface="Times New Roman" panose="02020603050405020304" pitchFamily="18" charset="0"/>
                        </a:rPr>
                        <a:t>Diarrhea. </a:t>
                      </a:r>
                      <a:r>
                        <a:rPr lang="en-US" altLang="en-US" sz="1600" b="0" kern="1200" dirty="0" smtClean="0">
                          <a:solidFill>
                            <a:srgbClr val="008F00"/>
                          </a:solidFill>
                          <a:latin typeface="+mn-lt"/>
                          <a:ea typeface="+mn-ea"/>
                          <a:cs typeface="+mn-cs"/>
                        </a:rPr>
                        <a:t>or frequent bowel movements </a:t>
                      </a:r>
                    </a:p>
                    <a:p>
                      <a:pPr marL="342900" marR="0" indent="-3429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altLang="en-US" sz="1800" b="0" i="0" dirty="0" smtClean="0">
                          <a:solidFill>
                            <a:srgbClr val="000000"/>
                          </a:solidFill>
                          <a:cs typeface="Times New Roman" panose="02020603050405020304" pitchFamily="18" charset="0"/>
                        </a:rPr>
                        <a:t>Eyelid retraction and lid lag. </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1366360">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800" b="1" dirty="0" smtClean="0">
                          <a:solidFill>
                            <a:srgbClr val="4B8180"/>
                          </a:solidFill>
                        </a:rPr>
                        <a:t>Diagnosis</a:t>
                      </a:r>
                    </a:p>
                    <a:p>
                      <a:pPr marL="0" marR="0" indent="0" algn="ctr" defTabSz="914400" rtl="0" eaLnBrk="1" fontAlgn="auto" latinLnBrk="0" hangingPunct="1">
                        <a:lnSpc>
                          <a:spcPct val="100000"/>
                        </a:lnSpc>
                        <a:spcBef>
                          <a:spcPts val="0"/>
                        </a:spcBef>
                        <a:spcAft>
                          <a:spcPts val="0"/>
                        </a:spcAft>
                        <a:buClrTx/>
                        <a:buSzTx/>
                        <a:buFont typeface="Arial" charset="0"/>
                        <a:buNone/>
                        <a:tabLst/>
                        <a:defRPr/>
                      </a:pPr>
                      <a:endParaRPr lang="en-US" sz="1800" b="1" dirty="0">
                        <a:solidFill>
                          <a:srgbClr val="4B818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285750" indent="-285750">
                        <a:buClr>
                          <a:srgbClr val="4B8180"/>
                        </a:buClr>
                        <a:buFont typeface="Arial" charset="0"/>
                        <a:buChar char="•"/>
                      </a:pPr>
                      <a:r>
                        <a:rPr lang="en-US" altLang="en-US" sz="1800" dirty="0" smtClean="0">
                          <a:solidFill>
                            <a:srgbClr val="000000"/>
                          </a:solidFill>
                          <a:cs typeface="Times New Roman" panose="02020603050405020304" pitchFamily="18" charset="0"/>
                        </a:rPr>
                        <a:t>Suppressed / undetectable TSH level.</a:t>
                      </a:r>
                    </a:p>
                    <a:p>
                      <a:pPr marL="285750" indent="-285750">
                        <a:buClr>
                          <a:srgbClr val="4B8180"/>
                        </a:buClr>
                        <a:buFont typeface="Arial" charset="0"/>
                        <a:buChar char="•"/>
                      </a:pPr>
                      <a:r>
                        <a:rPr lang="en-US" altLang="en-US" sz="1800" dirty="0" smtClean="0">
                          <a:solidFill>
                            <a:srgbClr val="000000"/>
                          </a:solidFill>
                          <a:cs typeface="Times New Roman" panose="02020603050405020304" pitchFamily="18" charset="0"/>
                        </a:rPr>
                        <a:t>Raised thyroid hormones levels.</a:t>
                      </a:r>
                    </a:p>
                    <a:p>
                      <a:pPr marL="285750" indent="-285750">
                        <a:buClr>
                          <a:srgbClr val="4B8180"/>
                        </a:buClr>
                        <a:buFont typeface="Arial" charset="0"/>
                        <a:buChar char="•"/>
                      </a:pPr>
                      <a:r>
                        <a:rPr lang="en-US" altLang="en-US" sz="1800" dirty="0" smtClean="0">
                          <a:solidFill>
                            <a:srgbClr val="000000"/>
                          </a:solidFill>
                          <a:cs typeface="Times New Roman" panose="02020603050405020304" pitchFamily="18" charset="0"/>
                        </a:rPr>
                        <a:t>Confirms primary hyperthyroidism.</a:t>
                      </a:r>
                    </a:p>
                    <a:p>
                      <a:pPr marL="0" marR="0" indent="0" algn="ctr" defTabSz="914400" rtl="0" eaLnBrk="1" fontAlgn="auto" latinLnBrk="0" hangingPunct="1">
                        <a:lnSpc>
                          <a:spcPct val="100000"/>
                        </a:lnSpc>
                        <a:spcBef>
                          <a:spcPts val="0"/>
                        </a:spcBef>
                        <a:spcAft>
                          <a:spcPts val="0"/>
                        </a:spcAft>
                        <a:buClr>
                          <a:srgbClr val="4B8180"/>
                        </a:buClr>
                        <a:buSzTx/>
                        <a:buFont typeface="Arial" charset="0"/>
                        <a:buNone/>
                        <a:tabLst/>
                        <a:defRPr/>
                      </a:pPr>
                      <a:r>
                        <a:rPr lang="en-US" altLang="en-US" sz="1800" dirty="0" smtClean="0">
                          <a:solidFill>
                            <a:srgbClr val="FF0000"/>
                          </a:solidFill>
                          <a:cs typeface="Times New Roman" panose="02020603050405020304" pitchFamily="18" charset="0"/>
                        </a:rPr>
                        <a:t>Free T</a:t>
                      </a:r>
                      <a:r>
                        <a:rPr lang="en-US" altLang="en-US" sz="1800" baseline="-25000" dirty="0" smtClean="0">
                          <a:solidFill>
                            <a:srgbClr val="FF0000"/>
                          </a:solidFill>
                          <a:cs typeface="Times New Roman" panose="02020603050405020304" pitchFamily="18" charset="0"/>
                        </a:rPr>
                        <a:t>4</a:t>
                      </a:r>
                      <a:r>
                        <a:rPr lang="en-US" altLang="en-US" sz="1800" dirty="0" smtClean="0">
                          <a:solidFill>
                            <a:srgbClr val="FF0000"/>
                          </a:solidFill>
                          <a:cs typeface="Times New Roman" panose="02020603050405020304" pitchFamily="18" charset="0"/>
                        </a:rPr>
                        <a:t> and TSH are </a:t>
                      </a:r>
                      <a:r>
                        <a:rPr lang="en-US" altLang="en-US" sz="1600" b="0" kern="1200" dirty="0" smtClean="0">
                          <a:solidFill>
                            <a:srgbClr val="008F00"/>
                          </a:solidFill>
                          <a:latin typeface="+mn-lt"/>
                          <a:ea typeface="+mn-ea"/>
                          <a:cs typeface="+mn-cs"/>
                        </a:rPr>
                        <a:t>(not total T4)  </a:t>
                      </a:r>
                      <a:r>
                        <a:rPr lang="en-US" altLang="en-US" sz="1800" b="1" u="sng" dirty="0" smtClean="0">
                          <a:solidFill>
                            <a:srgbClr val="FF0000"/>
                          </a:solidFill>
                          <a:cs typeface="Times New Roman" panose="02020603050405020304" pitchFamily="18" charset="0"/>
                        </a:rPr>
                        <a:t>first-line tests </a:t>
                      </a:r>
                      <a:r>
                        <a:rPr lang="en-US" altLang="en-US" sz="1800" dirty="0" smtClean="0">
                          <a:solidFill>
                            <a:srgbClr val="FF0000"/>
                          </a:solidFill>
                          <a:cs typeface="Times New Roman" panose="02020603050405020304" pitchFamily="18" charset="0"/>
                        </a:rPr>
                        <a:t>for diagnosis of thyroid dysfunction.</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1383976">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800" b="1" dirty="0" smtClean="0">
                          <a:solidFill>
                            <a:srgbClr val="4B8180"/>
                          </a:solidFill>
                        </a:rPr>
                        <a:t>Problems in diagnosis</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285750" indent="-285750">
                        <a:buClr>
                          <a:srgbClr val="4B8180"/>
                        </a:buClr>
                        <a:buFont typeface="Arial" charset="0"/>
                        <a:buChar char="•"/>
                      </a:pPr>
                      <a:r>
                        <a:rPr lang="en-US" altLang="en-US" sz="1800" dirty="0" smtClean="0">
                          <a:solidFill>
                            <a:srgbClr val="000000"/>
                          </a:solidFill>
                          <a:cs typeface="Times New Roman" panose="02020603050405020304" pitchFamily="18" charset="0"/>
                        </a:rPr>
                        <a:t>Total serum T</a:t>
                      </a:r>
                      <a:r>
                        <a:rPr lang="en-US" altLang="en-US" sz="1800" baseline="-25000" dirty="0" smtClean="0">
                          <a:solidFill>
                            <a:srgbClr val="000000"/>
                          </a:solidFill>
                          <a:cs typeface="Times New Roman" panose="02020603050405020304" pitchFamily="18" charset="0"/>
                        </a:rPr>
                        <a:t>4 </a:t>
                      </a:r>
                      <a:r>
                        <a:rPr lang="en-US" altLang="en-US" sz="1800" dirty="0" smtClean="0">
                          <a:solidFill>
                            <a:srgbClr val="000000"/>
                          </a:solidFill>
                          <a:cs typeface="Times New Roman" panose="02020603050405020304" pitchFamily="18" charset="0"/>
                        </a:rPr>
                        <a:t>varies due to changes in binding protein levels.</a:t>
                      </a:r>
                    </a:p>
                    <a:p>
                      <a:pPr marL="285750" indent="-285750">
                        <a:buClr>
                          <a:srgbClr val="4B8180"/>
                        </a:buClr>
                        <a:buFont typeface="Arial" charset="0"/>
                        <a:buChar char="•"/>
                      </a:pPr>
                      <a:r>
                        <a:rPr lang="en-US" altLang="en-US" sz="1800" dirty="0" smtClean="0">
                          <a:solidFill>
                            <a:srgbClr val="000000"/>
                          </a:solidFill>
                          <a:cs typeface="Times New Roman" panose="02020603050405020304" pitchFamily="18" charset="0"/>
                        </a:rPr>
                        <a:t>High estrogens in pregnancy increase TBG synthesis.</a:t>
                      </a:r>
                    </a:p>
                    <a:p>
                      <a:pPr marL="285750" indent="-285750">
                        <a:buClr>
                          <a:srgbClr val="4B8180"/>
                        </a:buClr>
                        <a:buFont typeface="Arial" charset="0"/>
                        <a:buChar char="•"/>
                      </a:pPr>
                      <a:r>
                        <a:rPr lang="en-US" altLang="en-US" sz="1800" dirty="0" smtClean="0">
                          <a:solidFill>
                            <a:srgbClr val="000000"/>
                          </a:solidFill>
                          <a:cs typeface="Times New Roman" panose="02020603050405020304" pitchFamily="18" charset="0"/>
                        </a:rPr>
                        <a:t>Total T</a:t>
                      </a:r>
                      <a:r>
                        <a:rPr lang="en-US" altLang="en-US" sz="1800" baseline="-25000" dirty="0" smtClean="0">
                          <a:solidFill>
                            <a:srgbClr val="000000"/>
                          </a:solidFill>
                          <a:cs typeface="Times New Roman" panose="02020603050405020304" pitchFamily="18" charset="0"/>
                        </a:rPr>
                        <a:t>4</a:t>
                      </a:r>
                      <a:r>
                        <a:rPr lang="en-US" altLang="en-US" sz="1800" dirty="0" smtClean="0">
                          <a:solidFill>
                            <a:srgbClr val="000000"/>
                          </a:solidFill>
                          <a:cs typeface="Times New Roman" panose="02020603050405020304" pitchFamily="18" charset="0"/>
                        </a:rPr>
                        <a:t> will be high, free T</a:t>
                      </a:r>
                      <a:r>
                        <a:rPr lang="en-US" altLang="en-US" sz="1800" baseline="-25000" dirty="0" smtClean="0">
                          <a:solidFill>
                            <a:srgbClr val="000000"/>
                          </a:solidFill>
                          <a:cs typeface="Times New Roman" panose="02020603050405020304" pitchFamily="18" charset="0"/>
                        </a:rPr>
                        <a:t>4</a:t>
                      </a:r>
                      <a:r>
                        <a:rPr lang="en-US" altLang="en-US" sz="1800" dirty="0" smtClean="0">
                          <a:solidFill>
                            <a:srgbClr val="000000"/>
                          </a:solidFill>
                          <a:cs typeface="Times New Roman" panose="02020603050405020304" pitchFamily="18" charset="0"/>
                        </a:rPr>
                        <a:t> will be normal.</a:t>
                      </a:r>
                    </a:p>
                    <a:p>
                      <a:pPr marL="0" marR="0" indent="0" algn="ctr" defTabSz="914400" rtl="0" eaLnBrk="1" fontAlgn="auto" latinLnBrk="0" hangingPunct="1">
                        <a:lnSpc>
                          <a:spcPct val="100000"/>
                        </a:lnSpc>
                        <a:spcBef>
                          <a:spcPts val="0"/>
                        </a:spcBef>
                        <a:spcAft>
                          <a:spcPts val="0"/>
                        </a:spcAft>
                        <a:buClr>
                          <a:srgbClr val="4B8180"/>
                        </a:buClr>
                        <a:buSzTx/>
                        <a:buFont typeface="Wingdings" charset="2"/>
                        <a:buNone/>
                        <a:tabLst/>
                        <a:defRPr/>
                      </a:pPr>
                      <a:r>
                        <a:rPr lang="en-US" altLang="en-US" sz="1800" dirty="0" smtClean="0">
                          <a:solidFill>
                            <a:srgbClr val="FF0000"/>
                          </a:solidFill>
                          <a:cs typeface="Times New Roman" panose="02020603050405020304" pitchFamily="18" charset="0"/>
                        </a:rPr>
                        <a:t>Congenital TBG deficiency can also influence the results.</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1144840">
                <a:tc>
                  <a:txBody>
                    <a:bodyPr/>
                    <a:lstStyle/>
                    <a:p>
                      <a:pPr marL="0" indent="0" algn="ctr" defTabSz="914400" rtl="0" eaLnBrk="1" latinLnBrk="0" hangingPunct="1">
                        <a:buFont typeface="Arial" charset="0"/>
                        <a:buNone/>
                      </a:pPr>
                      <a:r>
                        <a:rPr lang="en-US" sz="1800" b="1" dirty="0" smtClean="0">
                          <a:solidFill>
                            <a:srgbClr val="4B8180"/>
                          </a:solidFill>
                        </a:rPr>
                        <a:t>Treatment </a:t>
                      </a:r>
                      <a:endParaRPr lang="en-US" sz="1800" b="1" dirty="0">
                        <a:solidFill>
                          <a:srgbClr val="4B818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285750" indent="-285750">
                        <a:buFont typeface="Arial" charset="0"/>
                        <a:buChar char="•"/>
                      </a:pPr>
                      <a:r>
                        <a:rPr lang="en-US" altLang="en-US" sz="1800" b="1" dirty="0" err="1" smtClean="0">
                          <a:solidFill>
                            <a:srgbClr val="33A6C6"/>
                          </a:solidFill>
                          <a:cs typeface="Times New Roman" panose="02020603050405020304" pitchFamily="18" charset="0"/>
                        </a:rPr>
                        <a:t>Antithyroid</a:t>
                      </a:r>
                      <a:r>
                        <a:rPr lang="en-US" altLang="en-US" sz="1800" b="1" dirty="0" smtClean="0">
                          <a:solidFill>
                            <a:srgbClr val="33A6C6"/>
                          </a:solidFill>
                          <a:cs typeface="Times New Roman" panose="02020603050405020304" pitchFamily="18" charset="0"/>
                        </a:rPr>
                        <a:t> drugs: </a:t>
                      </a:r>
                      <a:r>
                        <a:rPr lang="en-US" altLang="en-US" sz="1800" dirty="0" err="1" smtClean="0">
                          <a:solidFill>
                            <a:srgbClr val="000000"/>
                          </a:solidFill>
                          <a:cs typeface="Times New Roman" panose="02020603050405020304" pitchFamily="18" charset="0"/>
                        </a:rPr>
                        <a:t>carbimazole</a:t>
                      </a:r>
                      <a:r>
                        <a:rPr lang="en-US" altLang="en-US" sz="1800" dirty="0" smtClean="0">
                          <a:solidFill>
                            <a:srgbClr val="000000"/>
                          </a:solidFill>
                          <a:cs typeface="Times New Roman" panose="02020603050405020304" pitchFamily="18" charset="0"/>
                        </a:rPr>
                        <a:t>, </a:t>
                      </a:r>
                      <a:r>
                        <a:rPr lang="en-US" altLang="en-US" sz="1800" dirty="0" err="1" smtClean="0">
                          <a:solidFill>
                            <a:srgbClr val="000000"/>
                          </a:solidFill>
                          <a:cs typeface="Times New Roman" panose="02020603050405020304" pitchFamily="18" charset="0"/>
                        </a:rPr>
                        <a:t>propylthiouracil</a:t>
                      </a:r>
                      <a:r>
                        <a:rPr lang="en-US" altLang="en-US" sz="1800" dirty="0" smtClean="0">
                          <a:solidFill>
                            <a:srgbClr val="000000"/>
                          </a:solidFill>
                          <a:cs typeface="Times New Roman" panose="02020603050405020304" pitchFamily="18" charset="0"/>
                        </a:rPr>
                        <a:t>.</a:t>
                      </a:r>
                      <a:endParaRPr lang="en-US" altLang="en-US" sz="1600" b="0" kern="1200" dirty="0" smtClean="0">
                        <a:solidFill>
                          <a:srgbClr val="008F00"/>
                        </a:solidFill>
                        <a:latin typeface="+mn-lt"/>
                        <a:ea typeface="+mn-ea"/>
                        <a:cs typeface="+mn-cs"/>
                      </a:endParaRPr>
                    </a:p>
                    <a:p>
                      <a:pPr marL="285750" indent="-285750">
                        <a:buFont typeface="Arial" charset="0"/>
                        <a:buChar char="•"/>
                      </a:pPr>
                      <a:r>
                        <a:rPr lang="en-US" altLang="en-US" sz="1800" b="1" dirty="0" smtClean="0">
                          <a:solidFill>
                            <a:srgbClr val="33A6C6"/>
                          </a:solidFill>
                          <a:cs typeface="Times New Roman" panose="02020603050405020304" pitchFamily="18" charset="0"/>
                        </a:rPr>
                        <a:t>Radioiodine: </a:t>
                      </a:r>
                      <a:r>
                        <a:rPr lang="en-US" altLang="en-US" sz="1800" dirty="0" smtClean="0">
                          <a:solidFill>
                            <a:srgbClr val="000000"/>
                          </a:solidFill>
                          <a:cs typeface="Times New Roman" panose="02020603050405020304" pitchFamily="18" charset="0"/>
                        </a:rPr>
                        <a:t>sodium </a:t>
                      </a:r>
                      <a:r>
                        <a:rPr lang="en-US" altLang="en-US" sz="1800" baseline="30000" dirty="0" smtClean="0">
                          <a:solidFill>
                            <a:srgbClr val="000000"/>
                          </a:solidFill>
                          <a:cs typeface="Times New Roman" panose="02020603050405020304" pitchFamily="18" charset="0"/>
                        </a:rPr>
                        <a:t>131</a:t>
                      </a:r>
                      <a:r>
                        <a:rPr lang="en-US" altLang="en-US" sz="1800" dirty="0" smtClean="0">
                          <a:solidFill>
                            <a:srgbClr val="000000"/>
                          </a:solidFill>
                          <a:cs typeface="Times New Roman" panose="02020603050405020304" pitchFamily="18" charset="0"/>
                        </a:rPr>
                        <a:t>I inhibits T</a:t>
                      </a:r>
                      <a:r>
                        <a:rPr lang="en-US" altLang="en-US" sz="1800" baseline="-25000" dirty="0" smtClean="0">
                          <a:solidFill>
                            <a:srgbClr val="000000"/>
                          </a:solidFill>
                          <a:cs typeface="Times New Roman" panose="02020603050405020304" pitchFamily="18" charset="0"/>
                        </a:rPr>
                        <a:t>4</a:t>
                      </a:r>
                      <a:r>
                        <a:rPr lang="en-US" altLang="en-US" sz="1800" dirty="0" smtClean="0">
                          <a:solidFill>
                            <a:srgbClr val="000000"/>
                          </a:solidFill>
                          <a:cs typeface="Times New Roman" panose="02020603050405020304" pitchFamily="18" charset="0"/>
                        </a:rPr>
                        <a:t>/T</a:t>
                      </a:r>
                      <a:r>
                        <a:rPr lang="en-US" altLang="en-US" sz="1800" baseline="-25000" dirty="0" smtClean="0">
                          <a:solidFill>
                            <a:srgbClr val="000000"/>
                          </a:solidFill>
                          <a:cs typeface="Times New Roman" panose="02020603050405020304" pitchFamily="18" charset="0"/>
                        </a:rPr>
                        <a:t>3</a:t>
                      </a:r>
                      <a:r>
                        <a:rPr lang="en-US" altLang="en-US" sz="1800" dirty="0" smtClean="0">
                          <a:solidFill>
                            <a:srgbClr val="000000"/>
                          </a:solidFill>
                          <a:cs typeface="Times New Roman" panose="02020603050405020304" pitchFamily="18" charset="0"/>
                        </a:rPr>
                        <a:t> synthesis.</a:t>
                      </a:r>
                      <a:r>
                        <a:rPr lang="en-US" altLang="en-US" sz="1800" baseline="0" dirty="0" smtClean="0">
                          <a:solidFill>
                            <a:srgbClr val="000000"/>
                          </a:solidFill>
                          <a:cs typeface="Times New Roman" panose="02020603050405020304" pitchFamily="18" charset="0"/>
                        </a:rPr>
                        <a:t> </a:t>
                      </a:r>
                      <a:r>
                        <a:rPr lang="en-US" altLang="en-US" sz="1400" baseline="0" dirty="0" smtClean="0">
                          <a:solidFill>
                            <a:srgbClr val="008F01"/>
                          </a:solidFill>
                          <a:cs typeface="Times New Roman" panose="02020603050405020304" pitchFamily="18" charset="0"/>
                        </a:rPr>
                        <a:t>it’s For</a:t>
                      </a:r>
                      <a:r>
                        <a:rPr lang="en-US" altLang="en-US" sz="1600" baseline="0" dirty="0" smtClean="0">
                          <a:solidFill>
                            <a:srgbClr val="008F01"/>
                          </a:solidFill>
                          <a:cs typeface="Times New Roman" panose="02020603050405020304" pitchFamily="18" charset="0"/>
                        </a:rPr>
                        <a:t> the older patient but younger we won’t exposer them to radiation so the line of treatment depends on age.</a:t>
                      </a:r>
                      <a:endParaRPr lang="en-US" altLang="en-US" sz="1800" dirty="0" smtClean="0">
                        <a:solidFill>
                          <a:srgbClr val="008F01"/>
                        </a:solidFill>
                        <a:cs typeface="Times New Roman" panose="02020603050405020304" pitchFamily="18" charset="0"/>
                      </a:endParaRPr>
                    </a:p>
                    <a:p>
                      <a:pPr marL="285750" indent="-285750">
                        <a:buFont typeface="Arial" charset="0"/>
                        <a:buChar char="•"/>
                      </a:pPr>
                      <a:r>
                        <a:rPr lang="en-US" altLang="en-US" sz="1800" b="1" dirty="0" smtClean="0">
                          <a:solidFill>
                            <a:srgbClr val="33A6C6"/>
                          </a:solidFill>
                          <a:cs typeface="Times New Roman" panose="02020603050405020304" pitchFamily="18" charset="0"/>
                        </a:rPr>
                        <a:t>Surgery: </a:t>
                      </a:r>
                      <a:r>
                        <a:rPr lang="en-US" altLang="en-US" sz="1800" dirty="0" smtClean="0">
                          <a:solidFill>
                            <a:srgbClr val="000000"/>
                          </a:solidFill>
                          <a:cs typeface="Times New Roman" panose="02020603050405020304" pitchFamily="18" charset="0"/>
                        </a:rPr>
                        <a:t>thyroidectomy.</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bl>
          </a:graphicData>
        </a:graphic>
      </p:graphicFrame>
      <p:sp>
        <p:nvSpPr>
          <p:cNvPr id="5" name="Rectangle 4"/>
          <p:cNvSpPr/>
          <p:nvPr/>
        </p:nvSpPr>
        <p:spPr>
          <a:xfrm>
            <a:off x="7396628" y="5688124"/>
            <a:ext cx="3605670" cy="338554"/>
          </a:xfrm>
          <a:prstGeom prst="rect">
            <a:avLst/>
          </a:prstGeom>
        </p:spPr>
        <p:txBody>
          <a:bodyPr wrap="square">
            <a:spAutoFit/>
          </a:bodyPr>
          <a:lstStyle/>
          <a:p>
            <a:pPr algn="ctr"/>
            <a:r>
              <a:rPr lang="en-US" altLang="en-US" sz="1600" dirty="0">
                <a:solidFill>
                  <a:srgbClr val="008F00"/>
                </a:solidFill>
              </a:rPr>
              <a:t>The antibodies act like the TSH exactly </a:t>
            </a:r>
            <a:endParaRPr lang="en-US" sz="1600" dirty="0">
              <a:solidFill>
                <a:srgbClr val="008F00"/>
              </a:solidFill>
            </a:endParaRPr>
          </a:p>
        </p:txBody>
      </p:sp>
    </p:spTree>
    <p:extLst>
      <p:ext uri="{BB962C8B-B14F-4D97-AF65-F5344CB8AC3E}">
        <p14:creationId xmlns:p14="http://schemas.microsoft.com/office/powerpoint/2010/main" val="10727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7360566" y="1517325"/>
            <a:ext cx="4749376" cy="3811731"/>
          </a:xfrm>
          <a:prstGeom prst="rect">
            <a:avLst/>
          </a:prstGeom>
        </p:spPr>
      </p:pic>
      <p:sp>
        <p:nvSpPr>
          <p:cNvPr id="18" name="Rectangle 17"/>
          <p:cNvSpPr>
            <a:spLocks noChangeArrowheads="1"/>
          </p:cNvSpPr>
          <p:nvPr/>
        </p:nvSpPr>
        <p:spPr bwMode="auto">
          <a:xfrm>
            <a:off x="224434" y="148558"/>
            <a:ext cx="12912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dirty="0" smtClean="0">
                <a:solidFill>
                  <a:srgbClr val="4C8180"/>
                </a:solidFill>
                <a:latin typeface="Century Gothic" charset="0"/>
                <a:ea typeface="Century Gothic" charset="0"/>
                <a:cs typeface="Century Gothic" charset="0"/>
              </a:rPr>
              <a:t>Biochemical investigation of suspected </a:t>
            </a:r>
            <a:r>
              <a:rPr lang="en-US" altLang="en-US" sz="2800" dirty="0" smtClean="0">
                <a:solidFill>
                  <a:srgbClr val="FF0000"/>
                </a:solidFill>
                <a:latin typeface="Century Gothic" charset="0"/>
                <a:ea typeface="Century Gothic" charset="0"/>
                <a:cs typeface="Century Gothic" charset="0"/>
              </a:rPr>
              <a:t>Hyper</a:t>
            </a:r>
            <a:r>
              <a:rPr lang="en-US" altLang="en-US" sz="2800" dirty="0" smtClean="0">
                <a:solidFill>
                  <a:srgbClr val="4C8180"/>
                </a:solidFill>
                <a:latin typeface="Century Gothic" charset="0"/>
                <a:ea typeface="Century Gothic" charset="0"/>
                <a:cs typeface="Century Gothic" charset="0"/>
              </a:rPr>
              <a:t>thyroidism</a:t>
            </a:r>
            <a:endParaRPr lang="en-US" altLang="en-US" dirty="0">
              <a:solidFill>
                <a:srgbClr val="3C15AB"/>
              </a:solidFill>
            </a:endParaRPr>
          </a:p>
        </p:txBody>
      </p:sp>
      <p:sp>
        <p:nvSpPr>
          <p:cNvPr id="19" name="Content Placeholder 2"/>
          <p:cNvSpPr txBox="1">
            <a:spLocks/>
          </p:cNvSpPr>
          <p:nvPr/>
        </p:nvSpPr>
        <p:spPr>
          <a:xfrm>
            <a:off x="0" y="2502959"/>
            <a:ext cx="10246643" cy="595524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33438" lvl="1" indent="-514350" algn="r" defTabSz="914400" rtl="1" eaLnBrk="1" latinLnBrk="0" hangingPunct="1">
              <a:lnSpc>
                <a:spcPct val="90000"/>
              </a:lnSpc>
              <a:spcBef>
                <a:spcPts val="500"/>
              </a:spcBef>
              <a:buFont typeface="Arial"/>
              <a:buChar char="•"/>
            </a:pPr>
            <a:endParaRPr lang="en-US" altLang="en-US" sz="1800" dirty="0">
              <a:solidFill>
                <a:srgbClr val="000000"/>
              </a:solidFill>
              <a:cs typeface="Times New Roman" panose="02020603050405020304" pitchFamily="18" charset="0"/>
            </a:endParaRPr>
          </a:p>
        </p:txBody>
      </p:sp>
      <p:sp>
        <p:nvSpPr>
          <p:cNvPr id="20" name="Content Placeholder 2"/>
          <p:cNvSpPr txBox="1">
            <a:spLocks/>
          </p:cNvSpPr>
          <p:nvPr/>
        </p:nvSpPr>
        <p:spPr>
          <a:xfrm>
            <a:off x="925830" y="1845734"/>
            <a:ext cx="8878472" cy="4618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spcBef>
                <a:spcPts val="370"/>
              </a:spcBef>
              <a:buFont typeface="Wingdings 2"/>
              <a:buChar char=""/>
              <a:defRPr/>
            </a:pP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189237414"/>
              </p:ext>
            </p:extLst>
          </p:nvPr>
        </p:nvGraphicFramePr>
        <p:xfrm>
          <a:off x="166102" y="1389479"/>
          <a:ext cx="7323910" cy="4067424"/>
        </p:xfrm>
        <a:graphic>
          <a:graphicData uri="http://schemas.openxmlformats.org/drawingml/2006/table">
            <a:tbl>
              <a:tblPr firstRow="1" bandRow="1">
                <a:tableStyleId>{5C22544A-7EE6-4342-B048-85BDC9FD1C3A}</a:tableStyleId>
              </a:tblPr>
              <a:tblGrid>
                <a:gridCol w="1343559"/>
                <a:gridCol w="1993903"/>
                <a:gridCol w="1993904"/>
                <a:gridCol w="1992544"/>
              </a:tblGrid>
              <a:tr h="962987">
                <a:tc>
                  <a:txBody>
                    <a:bodyPr/>
                    <a:lstStyle/>
                    <a:p>
                      <a:pPr algn="ctr"/>
                      <a:r>
                        <a:rPr lang="en-US" b="1" dirty="0" smtClean="0">
                          <a:solidFill>
                            <a:srgbClr val="4B8180"/>
                          </a:solidFill>
                        </a:rPr>
                        <a:t>TSH</a:t>
                      </a:r>
                      <a:endParaRPr lang="en-US" b="1" dirty="0">
                        <a:solidFill>
                          <a:srgbClr val="4B818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dirty="0" smtClean="0">
                          <a:solidFill>
                            <a:schemeClr val="tx1"/>
                          </a:solidFill>
                        </a:rPr>
                        <a:t>Undetectable</a:t>
                      </a:r>
                      <a:endParaRPr lang="en-US" dirty="0">
                        <a:solidFill>
                          <a:schemeClr val="tx1"/>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A6D483">
                        <a:alpha val="35686"/>
                      </a:srgbClr>
                    </a:solidFill>
                  </a:tcPr>
                </a:tc>
                <a:tc>
                  <a:txBody>
                    <a:bodyPr/>
                    <a:lstStyle/>
                    <a:p>
                      <a:pPr algn="ctr"/>
                      <a:r>
                        <a:rPr lang="en-US" dirty="0" smtClean="0">
                          <a:solidFill>
                            <a:schemeClr val="tx1"/>
                          </a:solidFill>
                        </a:rPr>
                        <a:t>Detectable</a:t>
                      </a:r>
                      <a:endParaRPr lang="en-US" dirty="0">
                        <a:solidFill>
                          <a:schemeClr val="tx1"/>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lnSpc>
                          <a:spcPct val="100000"/>
                        </a:lnSpc>
                      </a:pPr>
                      <a:r>
                        <a:rPr lang="en-US" dirty="0" smtClean="0">
                          <a:solidFill>
                            <a:schemeClr val="tx1"/>
                          </a:solidFill>
                        </a:rPr>
                        <a:t>Undetectable</a:t>
                      </a:r>
                      <a:endParaRPr lang="en-US" dirty="0">
                        <a:solidFill>
                          <a:schemeClr val="tx1"/>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A6D483">
                        <a:alpha val="36078"/>
                      </a:srgbClr>
                    </a:solidFill>
                  </a:tcPr>
                </a:tc>
              </a:tr>
              <a:tr h="962987">
                <a:tc>
                  <a:txBody>
                    <a:bodyPr/>
                    <a:lstStyle/>
                    <a:p>
                      <a:pPr algn="ctr"/>
                      <a:r>
                        <a:rPr lang="en-US" b="1" dirty="0" smtClean="0">
                          <a:solidFill>
                            <a:srgbClr val="4B8180"/>
                          </a:solidFill>
                        </a:rPr>
                        <a:t>FT4\T4</a:t>
                      </a:r>
                      <a:endParaRPr lang="en-US" b="1" dirty="0">
                        <a:solidFill>
                          <a:srgbClr val="4B818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b="1" dirty="0" smtClean="0">
                          <a:solidFill>
                            <a:schemeClr val="tx1"/>
                          </a:solidFill>
                        </a:rPr>
                        <a:t>Elevated</a:t>
                      </a:r>
                      <a:endParaRPr lang="en-US" b="1" dirty="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33A6C6">
                        <a:alpha val="37647"/>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Elevated</a:t>
                      </a:r>
                      <a:endParaRPr lang="en-US" b="1" dirty="0" smtClean="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33A6C6">
                        <a:alpha val="37647"/>
                      </a:srgbClr>
                    </a:solidFill>
                  </a:tcPr>
                </a:tc>
                <a:tc>
                  <a:txBody>
                    <a:bodyPr/>
                    <a:lstStyle/>
                    <a:p>
                      <a:pPr algn="ctr"/>
                      <a:r>
                        <a:rPr lang="en-US" b="1" dirty="0" smtClean="0"/>
                        <a:t>Within normal limits</a:t>
                      </a:r>
                      <a:endParaRPr lang="en-US" b="1" dirty="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962987">
                <a:tc>
                  <a:txBody>
                    <a:bodyPr/>
                    <a:lstStyle/>
                    <a:p>
                      <a:pPr algn="ctr"/>
                      <a:r>
                        <a:rPr lang="en-US" b="1" dirty="0" smtClean="0">
                          <a:solidFill>
                            <a:srgbClr val="4B8180"/>
                          </a:solidFill>
                        </a:rPr>
                        <a:t>Further </a:t>
                      </a:r>
                      <a:endParaRPr lang="en-US" b="1" dirty="0">
                        <a:solidFill>
                          <a:srgbClr val="4B818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b="1" dirty="0" smtClean="0">
                          <a:solidFill>
                            <a:srgbClr val="002060"/>
                          </a:solidFill>
                        </a:rPr>
                        <a:t>T3 Levels</a:t>
                      </a:r>
                      <a:endParaRPr lang="en-US" b="1" dirty="0">
                        <a:solidFill>
                          <a:srgbClr val="00206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b="1" dirty="0" smtClean="0">
                          <a:solidFill>
                            <a:srgbClr val="002060"/>
                          </a:solidFill>
                        </a:rPr>
                        <a:t>Repeat analyses</a:t>
                      </a:r>
                    </a:p>
                    <a:p>
                      <a:pPr marL="285750" indent="-285750" algn="l">
                        <a:buFont typeface="Arial" panose="020B0604020202020204" pitchFamily="34" charset="0"/>
                        <a:buChar char="•"/>
                      </a:pPr>
                      <a:r>
                        <a:rPr lang="en-US" b="1" dirty="0" smtClean="0">
                          <a:solidFill>
                            <a:srgbClr val="002060"/>
                          </a:solidFill>
                        </a:rPr>
                        <a:t>Immunoassay</a:t>
                      </a:r>
                      <a:r>
                        <a:rPr lang="en-US" b="1" baseline="0" dirty="0" smtClean="0">
                          <a:solidFill>
                            <a:srgbClr val="002060"/>
                          </a:solidFill>
                        </a:rPr>
                        <a:t> interference</a:t>
                      </a:r>
                      <a:endParaRPr lang="en-US" b="1" dirty="0">
                        <a:solidFill>
                          <a:srgbClr val="00206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b="1" dirty="0" smtClean="0">
                          <a:solidFill>
                            <a:srgbClr val="002060"/>
                          </a:solidFill>
                        </a:rPr>
                        <a:t>T3 Levels</a:t>
                      </a:r>
                      <a:endParaRPr lang="en-US" b="1" dirty="0">
                        <a:solidFill>
                          <a:srgbClr val="00206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1178463">
                <a:tc>
                  <a:txBody>
                    <a:bodyPr/>
                    <a:lstStyle/>
                    <a:p>
                      <a:pPr algn="ctr"/>
                      <a:r>
                        <a:rPr lang="en-US" b="1" dirty="0" smtClean="0">
                          <a:solidFill>
                            <a:srgbClr val="4B8180"/>
                          </a:solidFill>
                        </a:rPr>
                        <a:t>Diagnosis </a:t>
                      </a:r>
                      <a:endParaRPr lang="en-US" b="1" dirty="0">
                        <a:solidFill>
                          <a:srgbClr val="4B818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dirty="0" smtClean="0"/>
                        <a:t>If</a:t>
                      </a:r>
                      <a:r>
                        <a:rPr lang="en-US" baseline="0" dirty="0" smtClean="0"/>
                        <a:t> T3 elevated </a:t>
                      </a:r>
                    </a:p>
                    <a:p>
                      <a:pPr algn="ctr"/>
                      <a:r>
                        <a:rPr lang="en-US" b="1" baseline="0" dirty="0" smtClean="0"/>
                        <a:t>= Thyrotoxicosis conformed</a:t>
                      </a:r>
                      <a:endParaRPr lang="en-US" b="1" dirty="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dirty="0" smtClean="0"/>
                        <a:t>-</a:t>
                      </a:r>
                      <a:endParaRPr lang="en-US" dirty="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dirty="0" smtClean="0"/>
                        <a:t>If</a:t>
                      </a:r>
                      <a:r>
                        <a:rPr lang="en-US" baseline="0" dirty="0" smtClean="0"/>
                        <a:t> </a:t>
                      </a:r>
                      <a:r>
                        <a:rPr lang="en-US" baseline="0" dirty="0" smtClean="0">
                          <a:solidFill>
                            <a:srgbClr val="FF0000"/>
                          </a:solidFill>
                        </a:rPr>
                        <a:t>T3 elevated </a:t>
                      </a:r>
                    </a:p>
                    <a:p>
                      <a:pPr algn="ctr"/>
                      <a:r>
                        <a:rPr lang="en-US" b="1" baseline="0" dirty="0" smtClean="0">
                          <a:solidFill>
                            <a:srgbClr val="FF0000"/>
                          </a:solidFill>
                        </a:rPr>
                        <a:t>= T3</a:t>
                      </a:r>
                      <a:r>
                        <a:rPr lang="en-US" b="1" baseline="0" dirty="0" smtClean="0"/>
                        <a:t> </a:t>
                      </a:r>
                      <a:r>
                        <a:rPr lang="en-US" b="1" baseline="0" dirty="0" smtClean="0">
                          <a:solidFill>
                            <a:srgbClr val="FF0000"/>
                          </a:solidFill>
                        </a:rPr>
                        <a:t>Thyrotoxicosis</a:t>
                      </a:r>
                      <a:endParaRPr lang="en-US" b="1" dirty="0">
                        <a:solidFill>
                          <a:srgbClr val="FF000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bl>
          </a:graphicData>
        </a:graphic>
      </p:graphicFrame>
      <p:sp>
        <p:nvSpPr>
          <p:cNvPr id="5" name="Up Arrow 4"/>
          <p:cNvSpPr/>
          <p:nvPr/>
        </p:nvSpPr>
        <p:spPr>
          <a:xfrm>
            <a:off x="5001954" y="2665690"/>
            <a:ext cx="183741" cy="356617"/>
          </a:xfrm>
          <a:prstGeom prst="upArrow">
            <a:avLst/>
          </a:prstGeom>
          <a:solidFill>
            <a:srgbClr val="4B8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3073645"/>
              </p:ext>
            </p:extLst>
          </p:nvPr>
        </p:nvGraphicFramePr>
        <p:xfrm>
          <a:off x="1506070" y="1023719"/>
          <a:ext cx="5983941" cy="365760"/>
        </p:xfrm>
        <a:graphic>
          <a:graphicData uri="http://schemas.openxmlformats.org/drawingml/2006/table">
            <a:tbl>
              <a:tblPr firstRow="1" bandRow="1">
                <a:tableStyleId>{5C22544A-7EE6-4342-B048-85BDC9FD1C3A}</a:tableStyleId>
              </a:tblPr>
              <a:tblGrid>
                <a:gridCol w="1990165"/>
                <a:gridCol w="2003612"/>
                <a:gridCol w="1990164"/>
              </a:tblGrid>
              <a:tr h="294758">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dirty="0" smtClean="0">
                          <a:solidFill>
                            <a:schemeClr val="tx1"/>
                          </a:solidFill>
                        </a:rPr>
                        <a:t>3</a:t>
                      </a:r>
                      <a:endParaRPr lang="en-US" dirty="0">
                        <a:solidFill>
                          <a:schemeClr val="tx1"/>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r>
            </a:tbl>
          </a:graphicData>
        </a:graphic>
      </p:graphicFrame>
      <p:sp>
        <p:nvSpPr>
          <p:cNvPr id="9" name="Up Arrow 8"/>
          <p:cNvSpPr/>
          <p:nvPr/>
        </p:nvSpPr>
        <p:spPr>
          <a:xfrm>
            <a:off x="3019483" y="2665690"/>
            <a:ext cx="183741" cy="356617"/>
          </a:xfrm>
          <a:prstGeom prst="upArrow">
            <a:avLst/>
          </a:prstGeom>
          <a:solidFill>
            <a:srgbClr val="4B8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0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8945" y="71790"/>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Thermogenesis (Heat production)</a:t>
            </a:r>
            <a:endParaRPr lang="en-US" altLang="en-US" sz="3200" dirty="0">
              <a:solidFill>
                <a:srgbClr val="3C15AB"/>
              </a:solidFill>
            </a:endParaRPr>
          </a:p>
        </p:txBody>
      </p:sp>
      <p:sp>
        <p:nvSpPr>
          <p:cNvPr id="7" name="Content Placeholder 2"/>
          <p:cNvSpPr txBox="1">
            <a:spLocks/>
          </p:cNvSpPr>
          <p:nvPr/>
        </p:nvSpPr>
        <p:spPr>
          <a:xfrm>
            <a:off x="168945" y="873886"/>
            <a:ext cx="5686423" cy="78602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pPr>
            <a:r>
              <a:rPr lang="en-US" altLang="en-US" sz="1800" dirty="0">
                <a:cs typeface="Times New Roman" panose="02020603050405020304" pitchFamily="18" charset="0"/>
              </a:rPr>
              <a:t>Humans are </a:t>
            </a:r>
            <a:r>
              <a:rPr lang="en-US" altLang="en-US" sz="1800" b="1" dirty="0" err="1">
                <a:cs typeface="Times New Roman" panose="02020603050405020304" pitchFamily="18" charset="0"/>
              </a:rPr>
              <a:t>homeothermic</a:t>
            </a:r>
            <a:r>
              <a:rPr lang="en-US" altLang="en-US" sz="1800" dirty="0">
                <a:cs typeface="Times New Roman" panose="02020603050405020304" pitchFamily="18" charset="0"/>
              </a:rPr>
              <a:t> (keep constant body temp</a:t>
            </a:r>
            <a:r>
              <a:rPr lang="en-US" altLang="en-US" sz="1800" dirty="0" smtClean="0">
                <a:cs typeface="Times New Roman" panose="02020603050405020304" pitchFamily="18" charset="0"/>
              </a:rPr>
              <a:t>.).</a:t>
            </a:r>
            <a:endParaRPr lang="en-US" altLang="en-US" sz="1800" dirty="0">
              <a:cs typeface="Times New Roman" panose="02020603050405020304" pitchFamily="18" charset="0"/>
            </a:endParaRPr>
          </a:p>
          <a:p>
            <a:pPr>
              <a:buClr>
                <a:srgbClr val="4B8180"/>
              </a:buClr>
            </a:pPr>
            <a:r>
              <a:rPr lang="en-US" altLang="en-US" sz="1800" dirty="0">
                <a:cs typeface="Times New Roman" panose="02020603050405020304" pitchFamily="18" charset="0"/>
              </a:rPr>
              <a:t>Tightly controlled </a:t>
            </a:r>
            <a:r>
              <a:rPr lang="en-US" altLang="en-US" sz="1800" b="1" dirty="0">
                <a:cs typeface="Times New Roman" panose="02020603050405020304" pitchFamily="18" charset="0"/>
              </a:rPr>
              <a:t>temperature </a:t>
            </a:r>
            <a:r>
              <a:rPr lang="en-US" altLang="en-US" sz="1800" b="1" dirty="0" smtClean="0">
                <a:cs typeface="Times New Roman" panose="02020603050405020304" pitchFamily="18" charset="0"/>
              </a:rPr>
              <a:t>homeostasis.</a:t>
            </a:r>
          </a:p>
          <a:p>
            <a:pPr>
              <a:buClr>
                <a:srgbClr val="4B8180"/>
              </a:buClr>
            </a:pPr>
            <a:endParaRPr lang="en-US" altLang="en-US" sz="1800" dirty="0">
              <a:cs typeface="Times New Roman" panose="02020603050405020304" pitchFamily="18" charset="0"/>
            </a:endParaRPr>
          </a:p>
        </p:txBody>
      </p:sp>
      <p:sp>
        <p:nvSpPr>
          <p:cNvPr id="5" name="مربع نص 1"/>
          <p:cNvSpPr txBox="1"/>
          <p:nvPr/>
        </p:nvSpPr>
        <p:spPr>
          <a:xfrm>
            <a:off x="8490857" y="4527344"/>
            <a:ext cx="3530814"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1600" b="1" dirty="0">
                <a:solidFill>
                  <a:schemeClr val="bg1">
                    <a:lumMod val="50000"/>
                  </a:schemeClr>
                </a:solidFill>
              </a:rPr>
              <a:t>Brown fat: </a:t>
            </a:r>
            <a:r>
              <a:rPr lang="en-US" sz="1600" dirty="0">
                <a:solidFill>
                  <a:schemeClr val="bg1">
                    <a:lumMod val="50000"/>
                  </a:schemeClr>
                </a:solidFill>
              </a:rPr>
              <a:t>special form of fat that generates heat, it is rich in sympathetic nerve endings and vessels so, its metabolic activity and development is regulated by norepinephrine, it is normally located in the axillary, subscapular, and </a:t>
            </a:r>
            <a:r>
              <a:rPr lang="en-US" sz="1600" dirty="0" err="1" smtClean="0">
                <a:solidFill>
                  <a:schemeClr val="bg1">
                    <a:lumMod val="50000"/>
                  </a:schemeClr>
                </a:solidFill>
              </a:rPr>
              <a:t>interscapular</a:t>
            </a:r>
            <a:r>
              <a:rPr lang="en-US" sz="1600" dirty="0" smtClean="0">
                <a:solidFill>
                  <a:schemeClr val="bg1">
                    <a:lumMod val="50000"/>
                  </a:schemeClr>
                </a:solidFill>
              </a:rPr>
              <a:t> </a:t>
            </a:r>
            <a:r>
              <a:rPr lang="en-US" sz="1600" dirty="0">
                <a:solidFill>
                  <a:schemeClr val="bg1">
                    <a:lumMod val="50000"/>
                  </a:schemeClr>
                </a:solidFill>
              </a:rPr>
              <a:t>regions</a:t>
            </a:r>
            <a:r>
              <a:rPr lang="en-US" sz="1600" dirty="0" smtClean="0">
                <a:solidFill>
                  <a:schemeClr val="bg1">
                    <a:lumMod val="50000"/>
                  </a:schemeClr>
                </a:solidFill>
              </a:rPr>
              <a:t>.</a:t>
            </a:r>
            <a:endParaRPr lang="en-US" sz="1600" dirty="0">
              <a:solidFill>
                <a:schemeClr val="bg1">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79599438"/>
              </p:ext>
            </p:extLst>
          </p:nvPr>
        </p:nvGraphicFramePr>
        <p:xfrm>
          <a:off x="168945" y="3566023"/>
          <a:ext cx="7808400" cy="3078480"/>
        </p:xfrm>
        <a:graphic>
          <a:graphicData uri="http://schemas.openxmlformats.org/drawingml/2006/table">
            <a:tbl>
              <a:tblPr firstRow="1" bandRow="1">
                <a:tableStyleId>{8799B23B-EC83-4686-B30A-512413B5E67A}</a:tableStyleId>
              </a:tblPr>
              <a:tblGrid>
                <a:gridCol w="3904200"/>
                <a:gridCol w="3904200"/>
              </a:tblGrid>
              <a:tr h="27150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Thermogenesis is of two types</a:t>
                      </a:r>
                      <a:endParaRPr lang="en-US" sz="1800" dirty="0" smtClean="0">
                        <a:solidFill>
                          <a:srgbClr val="000000"/>
                        </a:solidFill>
                      </a:endParaRPr>
                    </a:p>
                  </a:txBody>
                  <a:tcPr anchor="ctr"/>
                </a:tc>
                <a:tc hMerge="1">
                  <a:txBody>
                    <a:bodyPr/>
                    <a:lstStyle/>
                    <a:p>
                      <a:endParaRPr lang="en-US" dirty="0"/>
                    </a:p>
                  </a:txBody>
                  <a:tcPr/>
                </a:tc>
              </a:tr>
              <a:tr h="271501">
                <a:tc>
                  <a:txBody>
                    <a:bodyPr/>
                    <a:lstStyle/>
                    <a:p>
                      <a:pPr algn="ctr"/>
                      <a:r>
                        <a:rPr lang="en-US" sz="1800" dirty="0" smtClean="0"/>
                        <a:t>Obligatory </a:t>
                      </a:r>
                      <a:r>
                        <a:rPr lang="en-US" sz="1600" dirty="0" smtClean="0">
                          <a:solidFill>
                            <a:srgbClr val="00B050"/>
                          </a:solidFill>
                        </a:rPr>
                        <a:t>normal</a:t>
                      </a:r>
                      <a:r>
                        <a:rPr lang="en-US" sz="1600" baseline="0" dirty="0" smtClean="0">
                          <a:solidFill>
                            <a:srgbClr val="00B050"/>
                          </a:solidFill>
                        </a:rPr>
                        <a:t> physical activities </a:t>
                      </a:r>
                      <a:endParaRPr lang="en-US" sz="1600" dirty="0">
                        <a:solidFill>
                          <a:srgbClr val="00B050"/>
                        </a:solidFill>
                      </a:endParaRPr>
                    </a:p>
                  </a:txBody>
                  <a:tcPr anchor="ctr"/>
                </a:tc>
                <a:tc>
                  <a:txBody>
                    <a:bodyPr/>
                    <a:lstStyle/>
                    <a:p>
                      <a:pPr algn="ctr"/>
                      <a:r>
                        <a:rPr lang="en-US" sz="1800" dirty="0" smtClean="0"/>
                        <a:t>Facultative</a:t>
                      </a:r>
                      <a:endParaRPr lang="en-US" sz="1800" dirty="0"/>
                    </a:p>
                  </a:txBody>
                  <a:tcPr anchor="ctr"/>
                </a:tc>
              </a:tr>
              <a:tr h="88237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smtClean="0"/>
                        <a:t>Heat production due to </a:t>
                      </a:r>
                      <a:r>
                        <a:rPr lang="en-US" sz="1800" dirty="0" smtClean="0">
                          <a:solidFill>
                            <a:srgbClr val="FF0000"/>
                          </a:solidFill>
                        </a:rPr>
                        <a:t>basal metabolic rate</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On-demand</a:t>
                      </a:r>
                      <a:r>
                        <a:rPr lang="en-US" sz="1800" dirty="0" smtClean="0"/>
                        <a:t> extra heat production from metabolic activity in brown adipose tissue, skeletal muscle, etc. </a:t>
                      </a:r>
                    </a:p>
                  </a:txBody>
                  <a:tcPr anchor="ctr"/>
                </a:tc>
              </a:tr>
              <a:tr h="1110343">
                <a:tc>
                  <a:txBody>
                    <a:bodyPr/>
                    <a:lstStyle/>
                    <a:p>
                      <a:pPr algn="ctr"/>
                      <a:r>
                        <a:rPr lang="en-US" sz="1800" dirty="0" smtClean="0"/>
                        <a:t>-</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Facultative thermogenesis </a:t>
                      </a:r>
                      <a:r>
                        <a:rPr lang="en-US" sz="1800" dirty="0" smtClean="0">
                          <a:solidFill>
                            <a:srgbClr val="FF0000"/>
                          </a:solidFill>
                        </a:rPr>
                        <a:t>in brown adipose tissue</a:t>
                      </a:r>
                      <a:r>
                        <a:rPr lang="en-US" sz="1400" dirty="0" smtClean="0">
                          <a:solidFill>
                            <a:srgbClr val="70AD47"/>
                          </a:solidFill>
                        </a:rPr>
                        <a:t> </a:t>
                      </a:r>
                      <a:r>
                        <a:rPr lang="en-US" sz="1600" dirty="0" smtClean="0">
                          <a:solidFill>
                            <a:srgbClr val="00B050"/>
                          </a:solidFill>
                        </a:rPr>
                        <a:t>(mainly in children,</a:t>
                      </a:r>
                      <a:r>
                        <a:rPr lang="en-US" sz="1600" baseline="0" dirty="0" smtClean="0">
                          <a:solidFill>
                            <a:srgbClr val="00B050"/>
                          </a:solidFill>
                        </a:rPr>
                        <a:t> </a:t>
                      </a:r>
                      <a:r>
                        <a:rPr lang="en-US" sz="1600" dirty="0" smtClean="0">
                          <a:solidFill>
                            <a:srgbClr val="00B050"/>
                          </a:solidFill>
                        </a:rPr>
                        <a:t>has a lot of mitochondria so, it</a:t>
                      </a:r>
                      <a:r>
                        <a:rPr lang="en-US" sz="1600" baseline="0" dirty="0" smtClean="0">
                          <a:solidFill>
                            <a:srgbClr val="00B050"/>
                          </a:solidFill>
                        </a:rPr>
                        <a:t> has ability to synthesize a lot of ATP</a:t>
                      </a:r>
                      <a:r>
                        <a:rPr lang="en-US" sz="1600" dirty="0" smtClean="0">
                          <a:solidFill>
                            <a:srgbClr val="00B050"/>
                          </a:solidFill>
                        </a:rPr>
                        <a:t>) </a:t>
                      </a:r>
                      <a:r>
                        <a:rPr lang="en-US" sz="1800" dirty="0" smtClean="0"/>
                        <a:t>is stimulated by sympathetic nervous system</a:t>
                      </a:r>
                    </a:p>
                  </a:txBody>
                  <a:tcPr anchor="ctr"/>
                </a:tc>
              </a:tr>
            </a:tbl>
          </a:graphicData>
        </a:graphic>
      </p:graphicFrame>
      <p:sp>
        <p:nvSpPr>
          <p:cNvPr id="10" name="TextBox 9">
            <a:extLst>
              <a:ext uri="{FF2B5EF4-FFF2-40B4-BE49-F238E27FC236}">
                <a16:creationId xmlns="" xmlns:a16="http://schemas.microsoft.com/office/drawing/2014/main" id="{CE4A9941-29D7-4542-A72E-A399AFE6381B}"/>
              </a:ext>
            </a:extLst>
          </p:cNvPr>
          <p:cNvSpPr txBox="1"/>
          <p:nvPr/>
        </p:nvSpPr>
        <p:spPr>
          <a:xfrm>
            <a:off x="8490857" y="673373"/>
            <a:ext cx="3530814" cy="35394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1600" dirty="0">
                <a:solidFill>
                  <a:srgbClr val="008F00"/>
                </a:solidFill>
              </a:rPr>
              <a:t>Recall : The amount of energy released when 1 NADH transfer it’s electrons to the O2 it produce 52 kcal. And the amount needed to make 1 ATP is 22 kcal. (which means we have a lot of energy that’s produced as extra).</a:t>
            </a:r>
          </a:p>
          <a:p>
            <a:pPr algn="ctr"/>
            <a:r>
              <a:rPr lang="en-US" sz="1600" dirty="0">
                <a:solidFill>
                  <a:srgbClr val="008F00"/>
                </a:solidFill>
              </a:rPr>
              <a:t>- ATP synthesis and breakdown produce heat.</a:t>
            </a:r>
          </a:p>
          <a:p>
            <a:pPr algn="ctr"/>
            <a:r>
              <a:rPr lang="en-US" sz="1600" dirty="0">
                <a:solidFill>
                  <a:srgbClr val="008F00"/>
                </a:solidFill>
              </a:rPr>
              <a:t>- ATP breakdown : is very efficient process and there is no much release of heat (No much Extra energy). </a:t>
            </a:r>
          </a:p>
          <a:p>
            <a:pPr algn="ctr"/>
            <a:r>
              <a:rPr lang="en-US" sz="1600" dirty="0">
                <a:solidFill>
                  <a:srgbClr val="008F00"/>
                </a:solidFill>
              </a:rPr>
              <a:t>- ATP synthesis : is  not very efficient process (produce a lot of Extra energy) and it releases more of energy as heat.</a:t>
            </a:r>
          </a:p>
        </p:txBody>
      </p:sp>
      <p:sp>
        <p:nvSpPr>
          <p:cNvPr id="11" name="TextBox 10">
            <a:extLst>
              <a:ext uri="{FF2B5EF4-FFF2-40B4-BE49-F238E27FC236}">
                <a16:creationId xmlns="" xmlns:a16="http://schemas.microsoft.com/office/drawing/2014/main" id="{CE4A9941-29D7-4542-A72E-A399AFE6381B}"/>
              </a:ext>
            </a:extLst>
          </p:cNvPr>
          <p:cNvSpPr txBox="1"/>
          <p:nvPr/>
        </p:nvSpPr>
        <p:spPr>
          <a:xfrm>
            <a:off x="168945" y="1588299"/>
            <a:ext cx="7808400"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Thermogenesis is important in regulation of the metabolism:</a:t>
            </a:r>
          </a:p>
          <a:p>
            <a:r>
              <a:rPr lang="en-US" dirty="0">
                <a:solidFill>
                  <a:srgbClr val="008F00"/>
                </a:solidFill>
              </a:rPr>
              <a:t>*it increases metabolism</a:t>
            </a:r>
          </a:p>
          <a:p>
            <a:r>
              <a:rPr lang="en-US" dirty="0">
                <a:solidFill>
                  <a:srgbClr val="008F00"/>
                </a:solidFill>
              </a:rPr>
              <a:t>*it increases metabolism by increasing cellular oxygen consumption.</a:t>
            </a:r>
          </a:p>
          <a:p>
            <a:r>
              <a:rPr lang="en-US" dirty="0">
                <a:solidFill>
                  <a:srgbClr val="008F00"/>
                </a:solidFill>
              </a:rPr>
              <a:t>Q/ by which process does the thyroid hormone increase cellular oxygen consumption?</a:t>
            </a:r>
          </a:p>
          <a:p>
            <a:r>
              <a:rPr lang="en-US" dirty="0">
                <a:solidFill>
                  <a:srgbClr val="008F00"/>
                </a:solidFill>
              </a:rPr>
              <a:t>A/ Respiratory chain (it increases the respiratory chain)</a:t>
            </a:r>
          </a:p>
        </p:txBody>
      </p:sp>
    </p:spTree>
    <p:extLst>
      <p:ext uri="{BB962C8B-B14F-4D97-AF65-F5344CB8AC3E}">
        <p14:creationId xmlns:p14="http://schemas.microsoft.com/office/powerpoint/2010/main" val="14175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1665530" y="1812953"/>
            <a:ext cx="2357041" cy="511528"/>
          </a:xfrm>
          <a:prstGeom prst="roundRect">
            <a:avLst/>
          </a:prstGeom>
          <a:solidFill>
            <a:schemeClr val="bg1">
              <a:lumMod val="95000"/>
            </a:schemeClr>
          </a:solidFill>
          <a:ln w="38100">
            <a:solidFill>
              <a:srgbClr val="33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925830" y="1845734"/>
            <a:ext cx="8878472" cy="4618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spcBef>
                <a:spcPts val="370"/>
              </a:spcBef>
              <a:buFont typeface="Wingdings 2"/>
              <a:buChar char=""/>
              <a:defRPr/>
            </a:pPr>
            <a:endParaRPr lang="en-US" sz="3200" dirty="0"/>
          </a:p>
        </p:txBody>
      </p:sp>
      <p:sp>
        <p:nvSpPr>
          <p:cNvPr id="5" name="TextBox 4"/>
          <p:cNvSpPr txBox="1"/>
          <p:nvPr/>
        </p:nvSpPr>
        <p:spPr>
          <a:xfrm>
            <a:off x="-1280564" y="822855"/>
            <a:ext cx="8204200" cy="369332"/>
          </a:xfrm>
          <a:prstGeom prst="rect">
            <a:avLst/>
          </a:prstGeom>
          <a:noFill/>
        </p:spPr>
        <p:txBody>
          <a:bodyPr wrap="square" rtlCol="0">
            <a:spAutoFit/>
          </a:bodyPr>
          <a:lstStyle/>
          <a:p>
            <a:pPr marL="285750" indent="-285750" algn="ctr">
              <a:buClr>
                <a:srgbClr val="4B8180"/>
              </a:buClr>
              <a:buFont typeface="Wingdings" charset="2"/>
              <a:buChar char="v"/>
            </a:pPr>
            <a:r>
              <a:rPr lang="en-US" b="1" dirty="0" smtClean="0">
                <a:solidFill>
                  <a:srgbClr val="00ADA8"/>
                </a:solidFill>
                <a:cs typeface="Constantia"/>
              </a:rPr>
              <a:t>Two Concepts of Thyroid Thermogenesis</a:t>
            </a:r>
            <a:endParaRPr lang="en-US" b="1" dirty="0">
              <a:solidFill>
                <a:srgbClr val="00ADA8"/>
              </a:solidFill>
              <a:cs typeface="Constantia"/>
            </a:endParaRPr>
          </a:p>
        </p:txBody>
      </p:sp>
      <p:sp>
        <p:nvSpPr>
          <p:cNvPr id="9" name="TextBox 8"/>
          <p:cNvSpPr txBox="1"/>
          <p:nvPr/>
        </p:nvSpPr>
        <p:spPr>
          <a:xfrm>
            <a:off x="351555" y="2473325"/>
            <a:ext cx="2419958" cy="646331"/>
          </a:xfrm>
          <a:prstGeom prst="rect">
            <a:avLst/>
          </a:prstGeom>
          <a:noFill/>
        </p:spPr>
        <p:txBody>
          <a:bodyPr wrap="none" rtlCol="0">
            <a:spAutoFit/>
          </a:bodyPr>
          <a:lstStyle/>
          <a:p>
            <a:pPr algn="ctr"/>
            <a:r>
              <a:rPr lang="en-US" sz="1600" dirty="0">
                <a:solidFill>
                  <a:srgbClr val="008F00"/>
                </a:solidFill>
              </a:rPr>
              <a:t>It effect </a:t>
            </a:r>
            <a:r>
              <a:rPr lang="en-US" dirty="0" smtClean="0"/>
              <a:t>Body </a:t>
            </a:r>
            <a:r>
              <a:rPr lang="en-US" b="1" dirty="0" smtClean="0">
                <a:solidFill>
                  <a:srgbClr val="FF0000"/>
                </a:solidFill>
              </a:rPr>
              <a:t>tissue cells</a:t>
            </a:r>
          </a:p>
          <a:p>
            <a:pPr algn="ctr"/>
            <a:r>
              <a:rPr lang="en-US" dirty="0" smtClean="0"/>
              <a:t>(muscle, liver)</a:t>
            </a:r>
          </a:p>
        </p:txBody>
      </p:sp>
      <p:sp>
        <p:nvSpPr>
          <p:cNvPr id="11" name="TextBox 10"/>
          <p:cNvSpPr txBox="1"/>
          <p:nvPr/>
        </p:nvSpPr>
        <p:spPr>
          <a:xfrm>
            <a:off x="-35928" y="3464466"/>
            <a:ext cx="3240680" cy="1415772"/>
          </a:xfrm>
          <a:prstGeom prst="rect">
            <a:avLst/>
          </a:prstGeom>
          <a:noFill/>
        </p:spPr>
        <p:txBody>
          <a:bodyPr wrap="square" rtlCol="0">
            <a:spAutoFit/>
          </a:bodyPr>
          <a:lstStyle/>
          <a:p>
            <a:pPr algn="ctr"/>
            <a:r>
              <a:rPr lang="en-US" dirty="0" smtClean="0"/>
              <a:t>Activates certain</a:t>
            </a:r>
          </a:p>
          <a:p>
            <a:pPr algn="ctr"/>
            <a:r>
              <a:rPr lang="en-US" b="1" dirty="0" smtClean="0">
                <a:solidFill>
                  <a:srgbClr val="FF0000"/>
                </a:solidFill>
              </a:rPr>
              <a:t>Enzymes </a:t>
            </a:r>
            <a:r>
              <a:rPr lang="en-US" dirty="0"/>
              <a:t>by an</a:t>
            </a:r>
          </a:p>
          <a:p>
            <a:pPr algn="ctr"/>
            <a:r>
              <a:rPr lang="en-US" dirty="0"/>
              <a:t>unknown mechanism</a:t>
            </a:r>
          </a:p>
          <a:p>
            <a:pPr algn="ctr"/>
            <a:r>
              <a:rPr lang="en-US" sz="1600" dirty="0">
                <a:solidFill>
                  <a:srgbClr val="008F00"/>
                </a:solidFill>
              </a:rPr>
              <a:t>which increase basic metabolic rate </a:t>
            </a:r>
          </a:p>
          <a:p>
            <a:pPr algn="ctr"/>
            <a:r>
              <a:rPr lang="en-US" sz="1600" dirty="0">
                <a:solidFill>
                  <a:srgbClr val="008F00"/>
                </a:solidFill>
              </a:rPr>
              <a:t>(EX: NA/K ATPase etc.)</a:t>
            </a:r>
          </a:p>
        </p:txBody>
      </p:sp>
      <p:sp>
        <p:nvSpPr>
          <p:cNvPr id="13" name="TextBox 12"/>
          <p:cNvSpPr txBox="1"/>
          <p:nvPr/>
        </p:nvSpPr>
        <p:spPr>
          <a:xfrm>
            <a:off x="1805425" y="5693556"/>
            <a:ext cx="2032223" cy="400110"/>
          </a:xfrm>
          <a:prstGeom prst="rect">
            <a:avLst/>
          </a:prstGeom>
          <a:noFill/>
        </p:spPr>
        <p:txBody>
          <a:bodyPr wrap="none" rtlCol="0">
            <a:spAutoFit/>
          </a:bodyPr>
          <a:lstStyle/>
          <a:p>
            <a:pPr algn="ctr"/>
            <a:r>
              <a:rPr lang="en-US" sz="2000" b="1" dirty="0" smtClean="0">
                <a:solidFill>
                  <a:srgbClr val="00ADA8"/>
                </a:solidFill>
              </a:rPr>
              <a:t>THERMOGENESIS</a:t>
            </a:r>
          </a:p>
        </p:txBody>
      </p:sp>
      <p:sp>
        <p:nvSpPr>
          <p:cNvPr id="15" name="TextBox 14"/>
          <p:cNvSpPr txBox="1"/>
          <p:nvPr/>
        </p:nvSpPr>
        <p:spPr>
          <a:xfrm>
            <a:off x="548579" y="1860066"/>
            <a:ext cx="4597400" cy="400110"/>
          </a:xfrm>
          <a:prstGeom prst="rect">
            <a:avLst/>
          </a:prstGeom>
          <a:noFill/>
        </p:spPr>
        <p:txBody>
          <a:bodyPr wrap="square" rtlCol="0">
            <a:spAutoFit/>
          </a:bodyPr>
          <a:lstStyle/>
          <a:p>
            <a:pPr algn="ctr"/>
            <a:r>
              <a:rPr lang="en-US" sz="2000" b="1" dirty="0" smtClean="0">
                <a:solidFill>
                  <a:srgbClr val="00ADA8"/>
                </a:solidFill>
              </a:rPr>
              <a:t>Thyroid hormone (T</a:t>
            </a:r>
            <a:r>
              <a:rPr lang="en-US" sz="2000" b="1" baseline="-25000" dirty="0" smtClean="0">
                <a:solidFill>
                  <a:srgbClr val="00ADA8"/>
                </a:solidFill>
              </a:rPr>
              <a:t>3</a:t>
            </a:r>
            <a:r>
              <a:rPr lang="en-US" sz="2000" b="1" dirty="0" smtClean="0">
                <a:solidFill>
                  <a:srgbClr val="00ADA8"/>
                </a:solidFill>
              </a:rPr>
              <a:t>)</a:t>
            </a:r>
          </a:p>
        </p:txBody>
      </p:sp>
      <p:sp>
        <p:nvSpPr>
          <p:cNvPr id="16" name="TextBox 15"/>
          <p:cNvSpPr txBox="1"/>
          <p:nvPr/>
        </p:nvSpPr>
        <p:spPr>
          <a:xfrm>
            <a:off x="3011763" y="2579482"/>
            <a:ext cx="3332579" cy="369332"/>
          </a:xfrm>
          <a:prstGeom prst="rect">
            <a:avLst/>
          </a:prstGeom>
          <a:noFill/>
        </p:spPr>
        <p:txBody>
          <a:bodyPr wrap="none" rtlCol="0">
            <a:spAutoFit/>
          </a:bodyPr>
          <a:lstStyle/>
          <a:p>
            <a:r>
              <a:rPr lang="en-US" sz="1600" dirty="0">
                <a:solidFill>
                  <a:srgbClr val="008F00"/>
                </a:solidFill>
              </a:rPr>
              <a:t>It directly effects the </a:t>
            </a:r>
            <a:r>
              <a:rPr lang="en-US" b="1" dirty="0" smtClean="0">
                <a:solidFill>
                  <a:srgbClr val="FF0000"/>
                </a:solidFill>
              </a:rPr>
              <a:t>Hypothalamus</a:t>
            </a:r>
          </a:p>
        </p:txBody>
      </p:sp>
      <p:sp>
        <p:nvSpPr>
          <p:cNvPr id="19" name="TextBox 18"/>
          <p:cNvSpPr txBox="1"/>
          <p:nvPr/>
        </p:nvSpPr>
        <p:spPr>
          <a:xfrm>
            <a:off x="3821100" y="3331245"/>
            <a:ext cx="1731757" cy="646331"/>
          </a:xfrm>
          <a:prstGeom prst="rect">
            <a:avLst/>
          </a:prstGeom>
          <a:noFill/>
        </p:spPr>
        <p:txBody>
          <a:bodyPr wrap="none" rtlCol="0">
            <a:spAutoFit/>
          </a:bodyPr>
          <a:lstStyle/>
          <a:p>
            <a:pPr algn="ctr"/>
            <a:r>
              <a:rPr lang="en-US" dirty="0" smtClean="0"/>
              <a:t>Activates </a:t>
            </a:r>
            <a:r>
              <a:rPr lang="en-US" b="1" dirty="0" smtClean="0">
                <a:solidFill>
                  <a:srgbClr val="FF0000"/>
                </a:solidFill>
              </a:rPr>
              <a:t>brown</a:t>
            </a:r>
          </a:p>
          <a:p>
            <a:pPr algn="ctr"/>
            <a:r>
              <a:rPr lang="en-US" b="1" dirty="0" smtClean="0">
                <a:solidFill>
                  <a:srgbClr val="FF0000"/>
                </a:solidFill>
              </a:rPr>
              <a:t>adipose tissue</a:t>
            </a:r>
          </a:p>
        </p:txBody>
      </p:sp>
      <p:sp>
        <p:nvSpPr>
          <p:cNvPr id="22" name="TextBox 21"/>
          <p:cNvSpPr txBox="1"/>
          <p:nvPr/>
        </p:nvSpPr>
        <p:spPr>
          <a:xfrm>
            <a:off x="4022571" y="4181859"/>
            <a:ext cx="1368323" cy="923330"/>
          </a:xfrm>
          <a:prstGeom prst="rect">
            <a:avLst/>
          </a:prstGeom>
          <a:noFill/>
        </p:spPr>
        <p:txBody>
          <a:bodyPr wrap="none" rtlCol="0">
            <a:spAutoFit/>
          </a:bodyPr>
          <a:lstStyle/>
          <a:p>
            <a:pPr algn="ctr"/>
            <a:r>
              <a:rPr lang="en-US" b="1" dirty="0" smtClean="0"/>
              <a:t>Increased</a:t>
            </a:r>
          </a:p>
          <a:p>
            <a:pPr algn="ctr"/>
            <a:r>
              <a:rPr lang="en-US" dirty="0" smtClean="0"/>
              <a:t>body energy</a:t>
            </a:r>
          </a:p>
          <a:p>
            <a:pPr algn="ctr"/>
            <a:r>
              <a:rPr lang="en-US" dirty="0" smtClean="0"/>
              <a:t>expenditure</a:t>
            </a:r>
          </a:p>
        </p:txBody>
      </p:sp>
      <p:sp>
        <p:nvSpPr>
          <p:cNvPr id="23" name="TextBox 22"/>
          <p:cNvSpPr txBox="1"/>
          <p:nvPr/>
        </p:nvSpPr>
        <p:spPr>
          <a:xfrm>
            <a:off x="3852074" y="1288481"/>
            <a:ext cx="1709315" cy="646331"/>
          </a:xfrm>
          <a:prstGeom prst="rect">
            <a:avLst/>
          </a:prstGeom>
          <a:noFill/>
        </p:spPr>
        <p:txBody>
          <a:bodyPr wrap="none" rtlCol="0">
            <a:spAutoFit/>
          </a:bodyPr>
          <a:lstStyle/>
          <a:p>
            <a:pPr algn="ctr"/>
            <a:r>
              <a:rPr lang="en-US" b="1" dirty="0" smtClean="0">
                <a:solidFill>
                  <a:srgbClr val="33A6C6"/>
                </a:solidFill>
              </a:rPr>
              <a:t>2. New : </a:t>
            </a:r>
            <a:r>
              <a:rPr lang="en-US" b="1" dirty="0" smtClean="0"/>
              <a:t>Central</a:t>
            </a:r>
          </a:p>
          <a:p>
            <a:pPr algn="ctr"/>
            <a:r>
              <a:rPr lang="en-US" b="1" dirty="0"/>
              <a:t>b</a:t>
            </a:r>
            <a:r>
              <a:rPr lang="en-US" b="1" dirty="0" smtClean="0"/>
              <a:t>rown fat</a:t>
            </a:r>
          </a:p>
        </p:txBody>
      </p:sp>
      <p:cxnSp>
        <p:nvCxnSpPr>
          <p:cNvPr id="3" name="Elbow Connector 2"/>
          <p:cNvCxnSpPr/>
          <p:nvPr/>
        </p:nvCxnSpPr>
        <p:spPr>
          <a:xfrm rot="5400000">
            <a:off x="1299680" y="2156585"/>
            <a:ext cx="443893" cy="255734"/>
          </a:xfrm>
          <a:prstGeom prst="bentConnector3">
            <a:avLst>
              <a:gd name="adj1" fmla="val 153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a:off x="4038613" y="2061470"/>
            <a:ext cx="640304" cy="482874"/>
          </a:xfrm>
          <a:prstGeom prst="bentConnector3">
            <a:avLst>
              <a:gd name="adj1" fmla="val 99702"/>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511561" y="3119656"/>
            <a:ext cx="0" cy="393239"/>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678054" y="2970506"/>
            <a:ext cx="0" cy="393239"/>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706732" y="3902224"/>
            <a:ext cx="0" cy="393239"/>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2"/>
          </p:cNvCxnSpPr>
          <p:nvPr/>
        </p:nvCxnSpPr>
        <p:spPr>
          <a:xfrm>
            <a:off x="1584412" y="4880238"/>
            <a:ext cx="647800" cy="761873"/>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501496" y="5202423"/>
            <a:ext cx="958209" cy="491133"/>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rotWithShape="1">
          <a:blip r:embed="rId2"/>
          <a:srcRect l="5127" t="3518" r="2416"/>
          <a:stretch/>
        </p:blipFill>
        <p:spPr>
          <a:xfrm>
            <a:off x="7052520" y="741361"/>
            <a:ext cx="4724747" cy="4215790"/>
          </a:xfrm>
          <a:prstGeom prst="rect">
            <a:avLst/>
          </a:prstGeom>
        </p:spPr>
      </p:pic>
      <p:sp>
        <p:nvSpPr>
          <p:cNvPr id="54" name="Rectangle 53"/>
          <p:cNvSpPr>
            <a:spLocks noChangeArrowheads="1"/>
          </p:cNvSpPr>
          <p:nvPr/>
        </p:nvSpPr>
        <p:spPr bwMode="auto">
          <a:xfrm>
            <a:off x="168945" y="71790"/>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Thyroid Hormone and Thermogenesis</a:t>
            </a:r>
            <a:endParaRPr lang="en-US" altLang="en-US" sz="3200" dirty="0">
              <a:solidFill>
                <a:srgbClr val="3C15AB"/>
              </a:solidFill>
            </a:endParaRPr>
          </a:p>
        </p:txBody>
      </p:sp>
      <p:sp>
        <p:nvSpPr>
          <p:cNvPr id="26" name="مربع نص 25"/>
          <p:cNvSpPr txBox="1"/>
          <p:nvPr/>
        </p:nvSpPr>
        <p:spPr>
          <a:xfrm>
            <a:off x="390566" y="1275374"/>
            <a:ext cx="1274964" cy="646331"/>
          </a:xfrm>
          <a:prstGeom prst="rect">
            <a:avLst/>
          </a:prstGeom>
          <a:noFill/>
        </p:spPr>
        <p:txBody>
          <a:bodyPr wrap="none" rtlCol="0">
            <a:spAutoFit/>
          </a:bodyPr>
          <a:lstStyle/>
          <a:p>
            <a:pPr algn="ctr"/>
            <a:r>
              <a:rPr lang="en-US" b="1" dirty="0">
                <a:solidFill>
                  <a:srgbClr val="33A6C6"/>
                </a:solidFill>
              </a:rPr>
              <a:t>1. Classical:</a:t>
            </a:r>
          </a:p>
          <a:p>
            <a:pPr algn="ctr"/>
            <a:r>
              <a:rPr lang="en-US" b="1" dirty="0" smtClean="0"/>
              <a:t>peripheral</a:t>
            </a:r>
            <a:endParaRPr lang="en-US" b="1" dirty="0"/>
          </a:p>
        </p:txBody>
      </p:sp>
      <p:sp>
        <p:nvSpPr>
          <p:cNvPr id="32" name="مربع نص 31"/>
          <p:cNvSpPr txBox="1"/>
          <p:nvPr/>
        </p:nvSpPr>
        <p:spPr>
          <a:xfrm>
            <a:off x="5854700" y="5642111"/>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 xmlns:a16="http://schemas.microsoft.com/office/drawing/2014/main" id="{CE4A9941-29D7-4542-A72E-A399AFE6381B}"/>
              </a:ext>
            </a:extLst>
          </p:cNvPr>
          <p:cNvSpPr txBox="1"/>
          <p:nvPr/>
        </p:nvSpPr>
        <p:spPr>
          <a:xfrm>
            <a:off x="6635931" y="4980391"/>
            <a:ext cx="5526410" cy="132343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1600" dirty="0">
                <a:solidFill>
                  <a:srgbClr val="008F00"/>
                </a:solidFill>
              </a:rPr>
              <a:t>Thyroid hormone will affects the hypothalamus where it will inactivate enzyme called AMPK , inactivation of this enzyme will stimulate signals that travel to brown adipose tissues and stimulate the synthesis of UCP1. (see the video in the next slide to know what is the role of UCP1 in thermogenesis). </a:t>
            </a:r>
          </a:p>
        </p:txBody>
      </p:sp>
    </p:spTree>
    <p:extLst>
      <p:ext uri="{BB962C8B-B14F-4D97-AF65-F5344CB8AC3E}">
        <p14:creationId xmlns:p14="http://schemas.microsoft.com/office/powerpoint/2010/main" val="181010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5">
                                            <p:txEl>
                                              <p:pRg st="0" end="0"/>
                                            </p:txEl>
                                          </p:spTgt>
                                        </p:tgtEl>
                                        <p:attrNameLst>
                                          <p:attrName>ppt_x</p:attrName>
                                          <p:attrName>ppt_y</p:attrName>
                                        </p:attrNameLst>
                                      </p:cBhvr>
                                    </p:animMotion>
                                    <p:animRot by="1500000">
                                      <p:cBhvr>
                                        <p:cTn id="12" dur="125" fill="hold">
                                          <p:stCondLst>
                                            <p:cond delay="0"/>
                                          </p:stCondLst>
                                        </p:cTn>
                                        <p:tgtEl>
                                          <p:spTgt spid="5">
                                            <p:txEl>
                                              <p:pRg st="0" end="0"/>
                                            </p:txEl>
                                          </p:spTgt>
                                        </p:tgtEl>
                                        <p:attrNameLst>
                                          <p:attrName>r</p:attrName>
                                        </p:attrNameLst>
                                      </p:cBhvr>
                                    </p:animRot>
                                    <p:animRot by="-1500000">
                                      <p:cBhvr>
                                        <p:cTn id="13" dur="125" fill="hold">
                                          <p:stCondLst>
                                            <p:cond delay="125"/>
                                          </p:stCondLst>
                                        </p:cTn>
                                        <p:tgtEl>
                                          <p:spTgt spid="5">
                                            <p:txEl>
                                              <p:pRg st="0" end="0"/>
                                            </p:txEl>
                                          </p:spTgt>
                                        </p:tgtEl>
                                        <p:attrNameLst>
                                          <p:attrName>r</p:attrName>
                                        </p:attrNameLst>
                                      </p:cBhvr>
                                    </p:animRot>
                                    <p:animRot by="-1500000">
                                      <p:cBhvr>
                                        <p:cTn id="14" dur="125" fill="hold">
                                          <p:stCondLst>
                                            <p:cond delay="250"/>
                                          </p:stCondLst>
                                        </p:cTn>
                                        <p:tgtEl>
                                          <p:spTgt spid="5">
                                            <p:txEl>
                                              <p:pRg st="0" end="0"/>
                                            </p:txEl>
                                          </p:spTgt>
                                        </p:tgtEl>
                                        <p:attrNameLst>
                                          <p:attrName>r</p:attrName>
                                        </p:attrNameLst>
                                      </p:cBhvr>
                                    </p:animRot>
                                    <p:animRot by="1500000">
                                      <p:cBhvr>
                                        <p:cTn id="15" dur="125" fill="hold">
                                          <p:stCondLst>
                                            <p:cond delay="375"/>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500"/>
                                        <p:tgtEl>
                                          <p:spTgt spid="11">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fade">
                                      <p:cBhvr>
                                        <p:cTn id="39" dur="500"/>
                                        <p:tgtEl>
                                          <p:spTgt spid="11">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500"/>
                                        <p:tgtEl>
                                          <p:spTgt spid="11">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Effect transition="in" filter="fade">
                                      <p:cBhvr>
                                        <p:cTn id="45" dur="500"/>
                                        <p:tgtEl>
                                          <p:spTgt spid="1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iterate type="lt">
                                    <p:tmPct val="0"/>
                                  </p:iterate>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500"/>
                                        <p:tgtEl>
                                          <p:spTgt spid="1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iterate type="lt">
                                    <p:tmPct val="0"/>
                                  </p:iterate>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par>
                                <p:cTn id="56" presetID="10" presetClass="entr" presetSubtype="0" fill="hold" nodeType="withEffect">
                                  <p:stCondLst>
                                    <p:cond delay="0"/>
                                  </p:stCondLst>
                                  <p:iterate type="lt">
                                    <p:tmPct val="0"/>
                                  </p:iterate>
                                  <p:childTnLst>
                                    <p:set>
                                      <p:cBhvr>
                                        <p:cTn id="57" dur="1" fill="hold">
                                          <p:stCondLst>
                                            <p:cond delay="0"/>
                                          </p:stCondLst>
                                        </p:cTn>
                                        <p:tgtEl>
                                          <p:spTgt spid="23">
                                            <p:txEl>
                                              <p:pRg st="1" end="1"/>
                                            </p:txEl>
                                          </p:spTgt>
                                        </p:tgtEl>
                                        <p:attrNameLst>
                                          <p:attrName>style.visibility</p:attrName>
                                        </p:attrNameLst>
                                      </p:cBhvr>
                                      <p:to>
                                        <p:strVal val="visible"/>
                                      </p:to>
                                    </p:set>
                                    <p:animEffect transition="in" filter="fade">
                                      <p:cBhvr>
                                        <p:cTn id="58" dur="500"/>
                                        <p:tgtEl>
                                          <p:spTgt spid="23">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23">
                                            <p:txEl>
                                              <p:pRg st="0" end="0"/>
                                            </p:txEl>
                                          </p:spTgt>
                                        </p:tgtEl>
                                        <p:attrNameLst>
                                          <p:attrName>ppt_x</p:attrName>
                                          <p:attrName>ppt_y</p:attrName>
                                        </p:attrNameLst>
                                      </p:cBhvr>
                                    </p:animMotion>
                                    <p:animRot by="1500000">
                                      <p:cBhvr>
                                        <p:cTn id="63" dur="125" fill="hold">
                                          <p:stCondLst>
                                            <p:cond delay="0"/>
                                          </p:stCondLst>
                                        </p:cTn>
                                        <p:tgtEl>
                                          <p:spTgt spid="23">
                                            <p:txEl>
                                              <p:pRg st="0" end="0"/>
                                            </p:txEl>
                                          </p:spTgt>
                                        </p:tgtEl>
                                        <p:attrNameLst>
                                          <p:attrName>r</p:attrName>
                                        </p:attrNameLst>
                                      </p:cBhvr>
                                    </p:animRot>
                                    <p:animRot by="-1500000">
                                      <p:cBhvr>
                                        <p:cTn id="64" dur="125" fill="hold">
                                          <p:stCondLst>
                                            <p:cond delay="125"/>
                                          </p:stCondLst>
                                        </p:cTn>
                                        <p:tgtEl>
                                          <p:spTgt spid="23">
                                            <p:txEl>
                                              <p:pRg st="0" end="0"/>
                                            </p:txEl>
                                          </p:spTgt>
                                        </p:tgtEl>
                                        <p:attrNameLst>
                                          <p:attrName>r</p:attrName>
                                        </p:attrNameLst>
                                      </p:cBhvr>
                                    </p:animRot>
                                    <p:animRot by="-1500000">
                                      <p:cBhvr>
                                        <p:cTn id="65" dur="125" fill="hold">
                                          <p:stCondLst>
                                            <p:cond delay="250"/>
                                          </p:stCondLst>
                                        </p:cTn>
                                        <p:tgtEl>
                                          <p:spTgt spid="23">
                                            <p:txEl>
                                              <p:pRg st="0" end="0"/>
                                            </p:txEl>
                                          </p:spTgt>
                                        </p:tgtEl>
                                        <p:attrNameLst>
                                          <p:attrName>r</p:attrName>
                                        </p:attrNameLst>
                                      </p:cBhvr>
                                    </p:animRot>
                                    <p:animRot by="1500000">
                                      <p:cBhvr>
                                        <p:cTn id="66" dur="125" fill="hold">
                                          <p:stCondLst>
                                            <p:cond delay="375"/>
                                          </p:stCondLst>
                                        </p:cTn>
                                        <p:tgtEl>
                                          <p:spTgt spid="23">
                                            <p:txEl>
                                              <p:pRg st="0" end="0"/>
                                            </p:txEl>
                                          </p:spTgt>
                                        </p:tgtEl>
                                        <p:attrNameLst>
                                          <p:attrName>r</p:attrName>
                                        </p:attrNameLst>
                                      </p:cBhvr>
                                    </p:animRot>
                                  </p:childTnLst>
                                </p:cTn>
                              </p:par>
                              <p:par>
                                <p:cTn id="67" presetID="34" presetClass="emph" presetSubtype="0" fill="hold" nodeType="withEffect">
                                  <p:stCondLst>
                                    <p:cond delay="0"/>
                                  </p:stCondLst>
                                  <p:iterate type="lt">
                                    <p:tmPct val="10000"/>
                                  </p:iterate>
                                  <p:childTnLst>
                                    <p:animMotion origin="layout" path="M 0.0 0.0 L 0.0 -0.07213" pathEditMode="relative" ptsTypes="">
                                      <p:cBhvr>
                                        <p:cTn id="68" dur="250" accel="50000" decel="50000" autoRev="1" fill="hold">
                                          <p:stCondLst>
                                            <p:cond delay="0"/>
                                          </p:stCondLst>
                                        </p:cTn>
                                        <p:tgtEl>
                                          <p:spTgt spid="23">
                                            <p:txEl>
                                              <p:pRg st="1" end="1"/>
                                            </p:txEl>
                                          </p:spTgt>
                                        </p:tgtEl>
                                        <p:attrNameLst>
                                          <p:attrName>ppt_x</p:attrName>
                                          <p:attrName>ppt_y</p:attrName>
                                        </p:attrNameLst>
                                      </p:cBhvr>
                                    </p:animMotion>
                                    <p:animRot by="1500000">
                                      <p:cBhvr>
                                        <p:cTn id="69" dur="125" fill="hold">
                                          <p:stCondLst>
                                            <p:cond delay="0"/>
                                          </p:stCondLst>
                                        </p:cTn>
                                        <p:tgtEl>
                                          <p:spTgt spid="23">
                                            <p:txEl>
                                              <p:pRg st="1" end="1"/>
                                            </p:txEl>
                                          </p:spTgt>
                                        </p:tgtEl>
                                        <p:attrNameLst>
                                          <p:attrName>r</p:attrName>
                                        </p:attrNameLst>
                                      </p:cBhvr>
                                    </p:animRot>
                                    <p:animRot by="-1500000">
                                      <p:cBhvr>
                                        <p:cTn id="70" dur="125" fill="hold">
                                          <p:stCondLst>
                                            <p:cond delay="125"/>
                                          </p:stCondLst>
                                        </p:cTn>
                                        <p:tgtEl>
                                          <p:spTgt spid="23">
                                            <p:txEl>
                                              <p:pRg st="1" end="1"/>
                                            </p:txEl>
                                          </p:spTgt>
                                        </p:tgtEl>
                                        <p:attrNameLst>
                                          <p:attrName>r</p:attrName>
                                        </p:attrNameLst>
                                      </p:cBhvr>
                                    </p:animRot>
                                    <p:animRot by="-1500000">
                                      <p:cBhvr>
                                        <p:cTn id="71" dur="125" fill="hold">
                                          <p:stCondLst>
                                            <p:cond delay="250"/>
                                          </p:stCondLst>
                                        </p:cTn>
                                        <p:tgtEl>
                                          <p:spTgt spid="23">
                                            <p:txEl>
                                              <p:pRg st="1" end="1"/>
                                            </p:txEl>
                                          </p:spTgt>
                                        </p:tgtEl>
                                        <p:attrNameLst>
                                          <p:attrName>r</p:attrName>
                                        </p:attrNameLst>
                                      </p:cBhvr>
                                    </p:animRot>
                                    <p:animRot by="1500000">
                                      <p:cBhvr>
                                        <p:cTn id="72" dur="125" fill="hold">
                                          <p:stCondLst>
                                            <p:cond delay="375"/>
                                          </p:stCondLst>
                                        </p:cTn>
                                        <p:tgtEl>
                                          <p:spTgt spid="23">
                                            <p:txEl>
                                              <p:pRg st="1" end="1"/>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fade">
                                      <p:cBhvr>
                                        <p:cTn id="82" dur="500"/>
                                        <p:tgtEl>
                                          <p:spTgt spid="19">
                                            <p:txEl>
                                              <p:pRg st="0" end="0"/>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19">
                                            <p:txEl>
                                              <p:pRg st="1" end="1"/>
                                            </p:txEl>
                                          </p:spTgt>
                                        </p:tgtEl>
                                        <p:attrNameLst>
                                          <p:attrName>style.visibility</p:attrName>
                                        </p:attrNameLst>
                                      </p:cBhvr>
                                      <p:to>
                                        <p:strVal val="visible"/>
                                      </p:to>
                                    </p:set>
                                    <p:animEffect transition="in" filter="fade">
                                      <p:cBhvr>
                                        <p:cTn id="85" dur="500"/>
                                        <p:tgtEl>
                                          <p:spTgt spid="19">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2">
                                            <p:txEl>
                                              <p:pRg st="0" end="0"/>
                                            </p:txEl>
                                          </p:spTgt>
                                        </p:tgtEl>
                                        <p:attrNameLst>
                                          <p:attrName>style.visibility</p:attrName>
                                        </p:attrNameLst>
                                      </p:cBhvr>
                                      <p:to>
                                        <p:strVal val="visible"/>
                                      </p:to>
                                    </p:set>
                                    <p:animEffect transition="in" filter="fade">
                                      <p:cBhvr>
                                        <p:cTn id="90" dur="500"/>
                                        <p:tgtEl>
                                          <p:spTgt spid="22">
                                            <p:txEl>
                                              <p:pRg st="0" end="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22">
                                            <p:txEl>
                                              <p:pRg st="1" end="1"/>
                                            </p:txEl>
                                          </p:spTgt>
                                        </p:tgtEl>
                                        <p:attrNameLst>
                                          <p:attrName>style.visibility</p:attrName>
                                        </p:attrNameLst>
                                      </p:cBhvr>
                                      <p:to>
                                        <p:strVal val="visible"/>
                                      </p:to>
                                    </p:set>
                                    <p:animEffect transition="in" filter="fade">
                                      <p:cBhvr>
                                        <p:cTn id="93" dur="500"/>
                                        <p:tgtEl>
                                          <p:spTgt spid="22">
                                            <p:txEl>
                                              <p:pRg st="1" end="1"/>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22">
                                            <p:txEl>
                                              <p:pRg st="2" end="2"/>
                                            </p:txEl>
                                          </p:spTgt>
                                        </p:tgtEl>
                                        <p:attrNameLst>
                                          <p:attrName>style.visibility</p:attrName>
                                        </p:attrNameLst>
                                      </p:cBhvr>
                                      <p:to>
                                        <p:strVal val="visible"/>
                                      </p:to>
                                    </p:set>
                                    <p:animEffect transition="in" filter="fade">
                                      <p:cBhvr>
                                        <p:cTn id="96" dur="500"/>
                                        <p:tgtEl>
                                          <p:spTgt spid="22">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4" presetClass="emph" presetSubtype="0" fill="hold" nodeType="clickEffect">
                                  <p:stCondLst>
                                    <p:cond delay="0"/>
                                  </p:stCondLst>
                                  <p:iterate type="lt">
                                    <p:tmPct val="10000"/>
                                  </p:iterate>
                                  <p:childTnLst>
                                    <p:animMotion origin="layout" path="M 0.0 0.0 L 0.0 -0.07213" pathEditMode="relative" ptsTypes="">
                                      <p:cBhvr>
                                        <p:cTn id="100" dur="250" accel="50000" decel="50000" autoRev="1" fill="hold">
                                          <p:stCondLst>
                                            <p:cond delay="0"/>
                                          </p:stCondLst>
                                        </p:cTn>
                                        <p:tgtEl>
                                          <p:spTgt spid="13">
                                            <p:txEl>
                                              <p:pRg st="0" end="0"/>
                                            </p:txEl>
                                          </p:spTgt>
                                        </p:tgtEl>
                                        <p:attrNameLst>
                                          <p:attrName>ppt_x</p:attrName>
                                          <p:attrName>ppt_y</p:attrName>
                                        </p:attrNameLst>
                                      </p:cBhvr>
                                    </p:animMotion>
                                    <p:animRot by="1500000">
                                      <p:cBhvr>
                                        <p:cTn id="101" dur="125" fill="hold">
                                          <p:stCondLst>
                                            <p:cond delay="0"/>
                                          </p:stCondLst>
                                        </p:cTn>
                                        <p:tgtEl>
                                          <p:spTgt spid="13">
                                            <p:txEl>
                                              <p:pRg st="0" end="0"/>
                                            </p:txEl>
                                          </p:spTgt>
                                        </p:tgtEl>
                                        <p:attrNameLst>
                                          <p:attrName>r</p:attrName>
                                        </p:attrNameLst>
                                      </p:cBhvr>
                                    </p:animRot>
                                    <p:animRot by="-1500000">
                                      <p:cBhvr>
                                        <p:cTn id="102" dur="125" fill="hold">
                                          <p:stCondLst>
                                            <p:cond delay="125"/>
                                          </p:stCondLst>
                                        </p:cTn>
                                        <p:tgtEl>
                                          <p:spTgt spid="13">
                                            <p:txEl>
                                              <p:pRg st="0" end="0"/>
                                            </p:txEl>
                                          </p:spTgt>
                                        </p:tgtEl>
                                        <p:attrNameLst>
                                          <p:attrName>r</p:attrName>
                                        </p:attrNameLst>
                                      </p:cBhvr>
                                    </p:animRot>
                                    <p:animRot by="-1500000">
                                      <p:cBhvr>
                                        <p:cTn id="103" dur="125" fill="hold">
                                          <p:stCondLst>
                                            <p:cond delay="250"/>
                                          </p:stCondLst>
                                        </p:cTn>
                                        <p:tgtEl>
                                          <p:spTgt spid="13">
                                            <p:txEl>
                                              <p:pRg st="0" end="0"/>
                                            </p:txEl>
                                          </p:spTgt>
                                        </p:tgtEl>
                                        <p:attrNameLst>
                                          <p:attrName>r</p:attrName>
                                        </p:attrNameLst>
                                      </p:cBhvr>
                                    </p:animRot>
                                    <p:animRot by="1500000">
                                      <p:cBhvr>
                                        <p:cTn id="104"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137" y="501434"/>
            <a:ext cx="5743863" cy="5798510"/>
          </a:xfrm>
          <a:prstGeom prst="rect">
            <a:avLst/>
          </a:prstGeom>
        </p:spPr>
        <p:txBody>
          <a:bodyPr wrap="square">
            <a:spAutoFit/>
          </a:bodyPr>
          <a:lstStyle/>
          <a:p>
            <a:pPr>
              <a:lnSpc>
                <a:spcPct val="150000"/>
              </a:lnSpc>
              <a:defRPr/>
            </a:pPr>
            <a:r>
              <a:rPr lang="en-US" sz="2400" dirty="0">
                <a:solidFill>
                  <a:schemeClr val="accent5">
                    <a:lumMod val="50000"/>
                  </a:schemeClr>
                </a:solidFill>
                <a:latin typeface="Adobe Devanagari" pitchFamily="18" charset="0"/>
                <a:cs typeface="Adobe Devanagari" pitchFamily="18" charset="0"/>
              </a:rPr>
              <a:t>By the end of this lecture, the Second Year students will be able to:</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Describe the types and biosynthesis of thyroid hormones</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Discuss the thyroid hormone actions</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Understand the regulation of thyroid hormones</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List and interpret the thyroid function tests</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Define goiter and differentiate between hypo and hyperthyroidism</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Discuss the role of thyroid hormone in thermogenesis</a:t>
            </a:r>
          </a:p>
          <a:p>
            <a:pPr marL="342900" indent="-342900">
              <a:lnSpc>
                <a:spcPct val="120000"/>
              </a:lnSpc>
              <a:buFont typeface="Arial"/>
              <a:buChar char="•"/>
              <a:defRPr/>
            </a:pPr>
            <a:endParaRPr lang="en-US" sz="2400" dirty="0">
              <a:solidFill>
                <a:schemeClr val="accent5">
                  <a:lumMod val="50000"/>
                </a:schemeClr>
              </a:solidFill>
              <a:latin typeface="Adobe Devanagari" pitchFamily="18" charset="0"/>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8945" y="71790"/>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Thyroid Hormone and Thermogenesis</a:t>
            </a:r>
            <a:endParaRPr lang="en-US" altLang="en-US" sz="3200" dirty="0">
              <a:solidFill>
                <a:srgbClr val="3C15AB"/>
              </a:solidFill>
            </a:endParaRPr>
          </a:p>
        </p:txBody>
      </p:sp>
      <p:sp>
        <p:nvSpPr>
          <p:cNvPr id="20" name="Content Placeholder 2"/>
          <p:cNvSpPr txBox="1">
            <a:spLocks/>
          </p:cNvSpPr>
          <p:nvPr/>
        </p:nvSpPr>
        <p:spPr>
          <a:xfrm>
            <a:off x="4198419" y="2953801"/>
            <a:ext cx="8878472" cy="4618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spcBef>
                <a:spcPts val="370"/>
              </a:spcBef>
              <a:buFont typeface="Wingdings 2"/>
              <a:buChar char=""/>
              <a:defRPr/>
            </a:pPr>
            <a:endParaRPr lang="en-US" sz="3200" dirty="0"/>
          </a:p>
        </p:txBody>
      </p:sp>
      <p:sp>
        <p:nvSpPr>
          <p:cNvPr id="5" name="Content Placeholder 4"/>
          <p:cNvSpPr txBox="1">
            <a:spLocks/>
          </p:cNvSpPr>
          <p:nvPr/>
        </p:nvSpPr>
        <p:spPr>
          <a:xfrm>
            <a:off x="858278" y="1039011"/>
            <a:ext cx="8486775" cy="19542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smtClean="0">
                <a:cs typeface="Arial" panose="020B0604020202020204" pitchFamily="34" charset="0"/>
              </a:rPr>
              <a:t>Thyroid hormone plays essential roles in thermogenesis.</a:t>
            </a:r>
          </a:p>
          <a:p>
            <a:r>
              <a:rPr lang="en-US" sz="1800" dirty="0" smtClean="0">
                <a:cs typeface="Arial" panose="020B0604020202020204" pitchFamily="34" charset="0"/>
              </a:rPr>
              <a:t>It </a:t>
            </a:r>
            <a:r>
              <a:rPr lang="en-US" sz="1800" b="1" dirty="0" smtClean="0">
                <a:cs typeface="Arial" panose="020B0604020202020204" pitchFamily="34" charset="0"/>
              </a:rPr>
              <a:t>upregulates</a:t>
            </a:r>
            <a:r>
              <a:rPr lang="en-US" sz="1800" dirty="0" smtClean="0">
                <a:cs typeface="Arial" panose="020B0604020202020204" pitchFamily="34" charset="0"/>
              </a:rPr>
              <a:t> body temperature </a:t>
            </a:r>
            <a:r>
              <a:rPr lang="en-US" sz="1800" u="sng" dirty="0" smtClean="0">
                <a:cs typeface="Arial" panose="020B0604020202020204" pitchFamily="34" charset="0"/>
              </a:rPr>
              <a:t>set by the brain.</a:t>
            </a:r>
          </a:p>
          <a:p>
            <a:r>
              <a:rPr lang="en-US" sz="1800" dirty="0" smtClean="0">
                <a:cs typeface="Arial" panose="020B0604020202020204" pitchFamily="34" charset="0"/>
              </a:rPr>
              <a:t>It acts centrally on the </a:t>
            </a:r>
            <a:r>
              <a:rPr lang="en-US" sz="1800" b="1" dirty="0" smtClean="0">
                <a:solidFill>
                  <a:srgbClr val="FF0000"/>
                </a:solidFill>
                <a:cs typeface="Arial" panose="020B0604020202020204" pitchFamily="34" charset="0"/>
              </a:rPr>
              <a:t>hypothalamus</a:t>
            </a:r>
            <a:r>
              <a:rPr lang="en-US" sz="1800" dirty="0" smtClean="0">
                <a:solidFill>
                  <a:srgbClr val="FF0000"/>
                </a:solidFill>
                <a:cs typeface="Arial" panose="020B0604020202020204" pitchFamily="34" charset="0"/>
              </a:rPr>
              <a:t> </a:t>
            </a:r>
            <a:r>
              <a:rPr lang="en-US" sz="1800" dirty="0" smtClean="0">
                <a:cs typeface="Arial" panose="020B0604020202020204" pitchFamily="34" charset="0"/>
              </a:rPr>
              <a:t>that controls </a:t>
            </a:r>
            <a:r>
              <a:rPr lang="en-US" sz="1800" dirty="0" smtClean="0">
                <a:solidFill>
                  <a:srgbClr val="FF0000"/>
                </a:solidFill>
                <a:cs typeface="Arial" panose="020B0604020202020204" pitchFamily="34" charset="0"/>
              </a:rPr>
              <a:t>brown adipose tissue </a:t>
            </a:r>
            <a:r>
              <a:rPr lang="en-US" sz="1800" dirty="0" smtClean="0">
                <a:cs typeface="Arial" panose="020B0604020202020204" pitchFamily="34" charset="0"/>
              </a:rPr>
              <a:t>for thermogenesis.</a:t>
            </a:r>
          </a:p>
          <a:p>
            <a:pPr marL="0" indent="0">
              <a:buNone/>
            </a:pPr>
            <a:r>
              <a:rPr lang="en-US" sz="1600" dirty="0">
                <a:solidFill>
                  <a:srgbClr val="008F00"/>
                </a:solidFill>
              </a:rPr>
              <a:t>UCP forms leaks in mitochondrial inner membrane allowing protons to fall back into the matrix and energy will be released as heat (non-shivering thermogenesis).</a:t>
            </a:r>
          </a:p>
        </p:txBody>
      </p:sp>
      <p:sp>
        <p:nvSpPr>
          <p:cNvPr id="6" name="TextBox 5"/>
          <p:cNvSpPr txBox="1"/>
          <p:nvPr/>
        </p:nvSpPr>
        <p:spPr>
          <a:xfrm>
            <a:off x="683903" y="3389307"/>
            <a:ext cx="7029031" cy="2585323"/>
          </a:xfrm>
          <a:prstGeom prst="rect">
            <a:avLst/>
          </a:prstGeom>
          <a:noFill/>
        </p:spPr>
        <p:txBody>
          <a:bodyPr wrap="square" rtlCol="0">
            <a:spAutoFit/>
          </a:bodyPr>
          <a:lstStyle/>
          <a:p>
            <a:pPr marL="457200" indent="-457200">
              <a:buClr>
                <a:srgbClr val="4B8180"/>
              </a:buClr>
              <a:buFont typeface="Arial"/>
              <a:buChar char="•"/>
            </a:pPr>
            <a:r>
              <a:rPr lang="en-US" dirty="0" smtClean="0"/>
              <a:t>In respiratory chain, some protons reenter the mitochondrial matrix </a:t>
            </a:r>
            <a:r>
              <a:rPr lang="en-US" dirty="0" smtClean="0">
                <a:solidFill>
                  <a:srgbClr val="FF0000"/>
                </a:solidFill>
              </a:rPr>
              <a:t>thru uncoupling proteins (UCPs) </a:t>
            </a:r>
            <a:r>
              <a:rPr lang="en-US" u="sng" dirty="0" smtClean="0"/>
              <a:t>without </a:t>
            </a:r>
            <a:r>
              <a:rPr lang="en-US" dirty="0" smtClean="0"/>
              <a:t>ATP synthesis</a:t>
            </a:r>
          </a:p>
          <a:p>
            <a:pPr marL="457200" indent="-457200">
              <a:buClr>
                <a:srgbClr val="4B8180"/>
              </a:buClr>
              <a:buFont typeface="Arial"/>
              <a:buChar char="•"/>
            </a:pPr>
            <a:r>
              <a:rPr lang="en-US" dirty="0" smtClean="0"/>
              <a:t>These protons are released as </a:t>
            </a:r>
            <a:r>
              <a:rPr lang="en-US" b="1" u="sng" dirty="0" smtClean="0"/>
              <a:t>heat</a:t>
            </a:r>
          </a:p>
          <a:p>
            <a:pPr marL="457200" indent="-457200">
              <a:buClr>
                <a:srgbClr val="4B8180"/>
              </a:buClr>
              <a:buFont typeface="Arial"/>
              <a:buChar char="•"/>
            </a:pPr>
            <a:r>
              <a:rPr lang="en-US" dirty="0" smtClean="0">
                <a:solidFill>
                  <a:srgbClr val="FF0000"/>
                </a:solidFill>
              </a:rPr>
              <a:t>Thyroid hormone regulates mitochondrial UCPs</a:t>
            </a:r>
            <a:endParaRPr lang="en-US" altLang="en-US" dirty="0">
              <a:solidFill>
                <a:srgbClr val="FF0000"/>
              </a:solidFill>
              <a:latin typeface="Calibri" pitchFamily="34" charset="0"/>
              <a:sym typeface="Wingdings" panose="05000000000000000000" pitchFamily="2" charset="2"/>
            </a:endParaRPr>
          </a:p>
          <a:p>
            <a:pPr>
              <a:buClr>
                <a:srgbClr val="4B8180"/>
              </a:buClr>
            </a:pPr>
            <a:r>
              <a:rPr lang="en-US" dirty="0" smtClean="0"/>
              <a:t>Examples: </a:t>
            </a:r>
          </a:p>
          <a:p>
            <a:pPr marL="457200" indent="-457200">
              <a:buClr>
                <a:srgbClr val="4B8180"/>
              </a:buClr>
              <a:buFont typeface="Arial"/>
              <a:buChar char="•"/>
            </a:pPr>
            <a:r>
              <a:rPr lang="en-US" dirty="0" smtClean="0">
                <a:solidFill>
                  <a:srgbClr val="334E5D"/>
                </a:solidFill>
              </a:rPr>
              <a:t>UCP</a:t>
            </a:r>
            <a:r>
              <a:rPr lang="en-US" b="1" u="sng" dirty="0" smtClean="0">
                <a:solidFill>
                  <a:srgbClr val="FF0000"/>
                </a:solidFill>
              </a:rPr>
              <a:t>1</a:t>
            </a:r>
            <a:r>
              <a:rPr lang="en-US" b="1" dirty="0" smtClean="0">
                <a:solidFill>
                  <a:srgbClr val="FF0000"/>
                </a:solidFill>
              </a:rPr>
              <a:t> </a:t>
            </a:r>
            <a:r>
              <a:rPr lang="en-US" dirty="0" smtClean="0">
                <a:solidFill>
                  <a:srgbClr val="334E5D"/>
                </a:solidFill>
              </a:rPr>
              <a:t>in brown adipose tissue</a:t>
            </a:r>
          </a:p>
          <a:p>
            <a:pPr marL="457200" indent="-457200">
              <a:buClr>
                <a:srgbClr val="4B8180"/>
              </a:buClr>
              <a:buFont typeface="Arial"/>
              <a:buChar char="•"/>
            </a:pPr>
            <a:r>
              <a:rPr lang="en-US" dirty="0" smtClean="0">
                <a:solidFill>
                  <a:srgbClr val="334E5D"/>
                </a:solidFill>
              </a:rPr>
              <a:t>UCP</a:t>
            </a:r>
            <a:r>
              <a:rPr lang="en-US" b="1" u="sng" dirty="0" smtClean="0">
                <a:solidFill>
                  <a:srgbClr val="FF0000"/>
                </a:solidFill>
              </a:rPr>
              <a:t>3</a:t>
            </a:r>
            <a:r>
              <a:rPr lang="en-US" dirty="0" smtClean="0">
                <a:solidFill>
                  <a:srgbClr val="FF6600"/>
                </a:solidFill>
              </a:rPr>
              <a:t> </a:t>
            </a:r>
            <a:r>
              <a:rPr lang="en-US" dirty="0" smtClean="0">
                <a:solidFill>
                  <a:srgbClr val="334E5D"/>
                </a:solidFill>
              </a:rPr>
              <a:t>in muscle, other tissues</a:t>
            </a:r>
          </a:p>
          <a:p>
            <a:pPr marL="457200" indent="-457200">
              <a:buClr>
                <a:srgbClr val="4B8180"/>
              </a:buClr>
              <a:buFont typeface="Arial"/>
              <a:buChar char="•"/>
            </a:pPr>
            <a:endParaRPr lang="en-US" dirty="0" smtClean="0"/>
          </a:p>
          <a:p>
            <a:pPr marL="457200" indent="-457200">
              <a:buClr>
                <a:srgbClr val="4B8180"/>
              </a:buClr>
              <a:buFont typeface="Arial"/>
              <a:buChar char="•"/>
            </a:pPr>
            <a:endParaRPr lang="en-US" dirty="0" smtClean="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03"/>
          <a:stretch/>
        </p:blipFill>
        <p:spPr>
          <a:xfrm>
            <a:off x="4754880" y="4529164"/>
            <a:ext cx="4936804" cy="2191646"/>
          </a:xfrm>
          <a:prstGeom prst="rect">
            <a:avLst/>
          </a:prstGeom>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857049" y="3853543"/>
            <a:ext cx="2291664" cy="2946033"/>
          </a:xfrm>
          <a:prstGeom prst="rect">
            <a:avLst/>
          </a:prstGeom>
        </p:spPr>
      </p:pic>
      <p:sp>
        <p:nvSpPr>
          <p:cNvPr id="2" name="Rounded Rectangle 1"/>
          <p:cNvSpPr/>
          <p:nvPr/>
        </p:nvSpPr>
        <p:spPr>
          <a:xfrm>
            <a:off x="707592" y="959779"/>
            <a:ext cx="8788149" cy="1994022"/>
          </a:xfrm>
          <a:prstGeom prst="roundRect">
            <a:avLst>
              <a:gd name="adj" fmla="val 9343"/>
            </a:avLst>
          </a:prstGeom>
          <a:noFill/>
          <a:ln w="38100">
            <a:solidFill>
              <a:srgbClr val="33A6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772026" y="3191296"/>
            <a:ext cx="9352547" cy="0"/>
          </a:xfrm>
          <a:prstGeom prst="line">
            <a:avLst/>
          </a:prstGeom>
          <a:ln w="57150" cap="rnd">
            <a:solidFill>
              <a:srgbClr val="4B8180"/>
            </a:solidFill>
            <a:round/>
          </a:ln>
        </p:spPr>
        <p:style>
          <a:lnRef idx="1">
            <a:schemeClr val="accent1"/>
          </a:lnRef>
          <a:fillRef idx="0">
            <a:schemeClr val="accent1"/>
          </a:fillRef>
          <a:effectRef idx="0">
            <a:schemeClr val="accent1"/>
          </a:effectRef>
          <a:fontRef idx="minor">
            <a:schemeClr val="tx1"/>
          </a:fontRef>
        </p:style>
      </p:cxnSp>
      <p:pic>
        <p:nvPicPr>
          <p:cNvPr id="10" name="Picture 3">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206792" y="605"/>
            <a:ext cx="941921" cy="941921"/>
          </a:xfrm>
          <a:prstGeom prst="rect">
            <a:avLst/>
          </a:prstGeom>
        </p:spPr>
      </p:pic>
      <p:sp>
        <p:nvSpPr>
          <p:cNvPr id="3" name="مربع نص 2"/>
          <p:cNvSpPr txBox="1"/>
          <p:nvPr/>
        </p:nvSpPr>
        <p:spPr>
          <a:xfrm>
            <a:off x="8881040" y="291141"/>
            <a:ext cx="2601444" cy="338554"/>
          </a:xfrm>
          <a:prstGeom prst="rect">
            <a:avLst/>
          </a:prstGeom>
          <a:noFill/>
        </p:spPr>
        <p:txBody>
          <a:bodyPr wrap="square" rtlCol="0">
            <a:spAutoFit/>
          </a:bodyPr>
          <a:lstStyle/>
          <a:p>
            <a:pPr algn="ctr"/>
            <a:r>
              <a:rPr lang="en-US" sz="1600" dirty="0" smtClean="0">
                <a:solidFill>
                  <a:schemeClr val="bg1">
                    <a:lumMod val="65000"/>
                  </a:schemeClr>
                </a:solidFill>
              </a:rPr>
              <a:t>Brown Fat Thermogenesis </a:t>
            </a:r>
            <a:endParaRPr lang="en-US" sz="1600" dirty="0">
              <a:solidFill>
                <a:schemeClr val="bg1">
                  <a:lumMod val="65000"/>
                </a:schemeClr>
              </a:solidFill>
            </a:endParaRPr>
          </a:p>
        </p:txBody>
      </p:sp>
      <p:sp>
        <p:nvSpPr>
          <p:cNvPr id="7" name="مربع نص 6"/>
          <p:cNvSpPr txBox="1"/>
          <p:nvPr/>
        </p:nvSpPr>
        <p:spPr>
          <a:xfrm>
            <a:off x="11424318" y="665287"/>
            <a:ext cx="506870" cy="307777"/>
          </a:xfrm>
          <a:prstGeom prst="rect">
            <a:avLst/>
          </a:prstGeom>
          <a:noFill/>
        </p:spPr>
        <p:txBody>
          <a:bodyPr wrap="none" rtlCol="0">
            <a:spAutoFit/>
          </a:bodyPr>
          <a:lstStyle/>
          <a:p>
            <a:r>
              <a:rPr lang="en-US" sz="1400" dirty="0" smtClean="0">
                <a:solidFill>
                  <a:schemeClr val="bg1">
                    <a:lumMod val="65000"/>
                  </a:schemeClr>
                </a:solidFill>
              </a:rPr>
              <a:t>2:55</a:t>
            </a:r>
            <a:endParaRPr lang="en-US" sz="1400" dirty="0">
              <a:solidFill>
                <a:schemeClr val="bg1">
                  <a:lumMod val="65000"/>
                </a:schemeClr>
              </a:solidFill>
            </a:endParaRPr>
          </a:p>
        </p:txBody>
      </p:sp>
    </p:spTree>
    <p:extLst>
      <p:ext uri="{BB962C8B-B14F-4D97-AF65-F5344CB8AC3E}">
        <p14:creationId xmlns:p14="http://schemas.microsoft.com/office/powerpoint/2010/main" val="962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500"/>
                                        <p:tgtEl>
                                          <p:spTgt spid="6">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2032929" cy="535531"/>
          </a:xfrm>
          <a:prstGeom prst="rect">
            <a:avLst/>
          </a:prstGeom>
        </p:spPr>
        <p:txBody>
          <a:bodyPr wrap="none">
            <a:spAutoFit/>
          </a:bodyPr>
          <a:lstStyle/>
          <a:p>
            <a:pPr>
              <a:lnSpc>
                <a:spcPct val="90000"/>
              </a:lnSpc>
              <a:spcBef>
                <a:spcPct val="0"/>
              </a:spcBef>
              <a:defRPr/>
            </a:pPr>
            <a:r>
              <a:rPr lang="en-US" sz="3200" dirty="0" smtClean="0">
                <a:solidFill>
                  <a:srgbClr val="4B8180"/>
                </a:solidFill>
                <a:latin typeface="Century Gothic" charset="0"/>
                <a:ea typeface="Century Gothic" charset="0"/>
                <a:cs typeface="Century Gothic" charset="0"/>
              </a:rPr>
              <a:t>Summary</a:t>
            </a:r>
            <a:endParaRPr lang="en-US" sz="3200" dirty="0">
              <a:solidFill>
                <a:srgbClr val="4B8180"/>
              </a:solidFill>
              <a:latin typeface="Century Gothic" charset="0"/>
              <a:ea typeface="Century Gothic" charset="0"/>
              <a:cs typeface="Century Gothic" charset="0"/>
            </a:endParaRPr>
          </a:p>
        </p:txBody>
      </p:sp>
      <p:pic>
        <p:nvPicPr>
          <p:cNvPr id="9" name="Picture 8"/>
          <p:cNvPicPr>
            <a:picLocks noChangeAspect="1"/>
          </p:cNvPicPr>
          <p:nvPr/>
        </p:nvPicPr>
        <p:blipFill>
          <a:blip r:embed="rId3"/>
          <a:stretch>
            <a:fillRect/>
          </a:stretch>
        </p:blipFill>
        <p:spPr>
          <a:xfrm>
            <a:off x="1665819" y="786945"/>
            <a:ext cx="8680449" cy="6334382"/>
          </a:xfrm>
          <a:prstGeom prst="rect">
            <a:avLst/>
          </a:prstGeom>
        </p:spPr>
      </p:pic>
    </p:spTree>
    <p:extLst>
      <p:ext uri="{BB962C8B-B14F-4D97-AF65-F5344CB8AC3E}">
        <p14:creationId xmlns:p14="http://schemas.microsoft.com/office/powerpoint/2010/main" val="98149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2032929" cy="535531"/>
          </a:xfrm>
          <a:prstGeom prst="rect">
            <a:avLst/>
          </a:prstGeom>
        </p:spPr>
        <p:txBody>
          <a:bodyPr wrap="none">
            <a:spAutoFit/>
          </a:bodyPr>
          <a:lstStyle/>
          <a:p>
            <a:pPr>
              <a:lnSpc>
                <a:spcPct val="90000"/>
              </a:lnSpc>
              <a:spcBef>
                <a:spcPct val="0"/>
              </a:spcBef>
              <a:defRPr/>
            </a:pPr>
            <a:r>
              <a:rPr lang="en-US" sz="3200" dirty="0" smtClean="0">
                <a:solidFill>
                  <a:srgbClr val="4B8180"/>
                </a:solidFill>
                <a:latin typeface="Century Gothic" charset="0"/>
                <a:ea typeface="Century Gothic" charset="0"/>
                <a:cs typeface="Century Gothic" charset="0"/>
              </a:rPr>
              <a:t>Summary</a:t>
            </a:r>
            <a:endParaRPr lang="en-US" sz="3200" dirty="0">
              <a:solidFill>
                <a:srgbClr val="4B8180"/>
              </a:solidFill>
              <a:latin typeface="Century Gothic" charset="0"/>
              <a:ea typeface="Century Gothic" charset="0"/>
              <a:cs typeface="Century 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02358435"/>
              </p:ext>
            </p:extLst>
          </p:nvPr>
        </p:nvGraphicFramePr>
        <p:xfrm>
          <a:off x="338251" y="795865"/>
          <a:ext cx="10987318" cy="5932057"/>
        </p:xfrm>
        <a:graphic>
          <a:graphicData uri="http://schemas.openxmlformats.org/drawingml/2006/table">
            <a:tbl>
              <a:tblPr firstRow="1" bandRow="1">
                <a:tableStyleId>{ED083AE6-46FA-4A59-8FB0-9F97EB10719F}</a:tableStyleId>
              </a:tblPr>
              <a:tblGrid>
                <a:gridCol w="2011548"/>
                <a:gridCol w="8975770"/>
              </a:tblGrid>
              <a:tr h="374298">
                <a:tc>
                  <a:txBody>
                    <a:bodyPr/>
                    <a:lstStyle/>
                    <a:p>
                      <a:pPr algn="ctr"/>
                      <a:r>
                        <a:rPr lang="en-US" sz="1400" dirty="0" smtClean="0"/>
                        <a:t>Thyroid hormones </a:t>
                      </a:r>
                      <a:endParaRPr lang="en-GB" sz="1400" dirty="0"/>
                    </a:p>
                  </a:txBody>
                  <a:tcPr/>
                </a:tc>
                <a:tc>
                  <a:txBody>
                    <a:bodyPr/>
                    <a:lstStyle/>
                    <a:p>
                      <a:pPr algn="ctr"/>
                      <a:r>
                        <a:rPr lang="en-US" sz="1400" dirty="0" smtClean="0"/>
                        <a:t>T3&amp;T4&amp;rT3</a:t>
                      </a:r>
                      <a:r>
                        <a:rPr lang="en-US" sz="1400" baseline="0" dirty="0" smtClean="0"/>
                        <a:t> “ most active to least active”</a:t>
                      </a:r>
                      <a:endParaRPr lang="en-GB" sz="1400" dirty="0"/>
                    </a:p>
                  </a:txBody>
                  <a:tcPr/>
                </a:tc>
              </a:tr>
              <a:tr h="316646">
                <a:tc>
                  <a:txBody>
                    <a:bodyPr/>
                    <a:lstStyle/>
                    <a:p>
                      <a:pPr algn="ctr"/>
                      <a:r>
                        <a:rPr lang="en-US" sz="1600" b="1" dirty="0" smtClean="0">
                          <a:solidFill>
                            <a:schemeClr val="accent6">
                              <a:lumMod val="75000"/>
                            </a:schemeClr>
                          </a:solidFill>
                        </a:rPr>
                        <a:t>Synthesis </a:t>
                      </a:r>
                      <a:endParaRPr lang="en-GB" sz="1600" b="1" dirty="0">
                        <a:solidFill>
                          <a:schemeClr val="accent6">
                            <a:lumMod val="75000"/>
                          </a:schemeClr>
                        </a:solidFill>
                      </a:endParaRPr>
                    </a:p>
                  </a:txBody>
                  <a:tcPr/>
                </a:tc>
                <a:tc>
                  <a:txBody>
                    <a:bodyPr/>
                    <a:lstStyle/>
                    <a:p>
                      <a:pPr algn="ctr"/>
                      <a:r>
                        <a:rPr lang="en-GB" sz="1400" dirty="0" err="1" smtClean="0"/>
                        <a:t>tyroid</a:t>
                      </a:r>
                      <a:r>
                        <a:rPr lang="en-GB" sz="1400" dirty="0" smtClean="0"/>
                        <a:t> gland</a:t>
                      </a:r>
                      <a:endParaRPr lang="en-GB" sz="1400" dirty="0"/>
                    </a:p>
                  </a:txBody>
                  <a:tcPr/>
                </a:tc>
              </a:tr>
              <a:tr h="1093864">
                <a:tc>
                  <a:txBody>
                    <a:bodyPr/>
                    <a:lstStyle/>
                    <a:p>
                      <a:pPr algn="ctr"/>
                      <a:r>
                        <a:rPr lang="en-US" sz="1400" b="1" dirty="0" smtClean="0">
                          <a:solidFill>
                            <a:schemeClr val="accent6">
                              <a:lumMod val="75000"/>
                            </a:schemeClr>
                          </a:solidFill>
                        </a:rPr>
                        <a:t>Transported</a:t>
                      </a:r>
                      <a:r>
                        <a:rPr lang="en-US" sz="1400" b="1" baseline="0" dirty="0" smtClean="0">
                          <a:solidFill>
                            <a:schemeClr val="accent6">
                              <a:lumMod val="75000"/>
                            </a:schemeClr>
                          </a:solidFill>
                        </a:rPr>
                        <a:t> in Blood </a:t>
                      </a:r>
                      <a:endParaRPr lang="en-GB" sz="1400" b="1" dirty="0">
                        <a:solidFill>
                          <a:schemeClr val="accent6">
                            <a:lumMod val="75000"/>
                          </a:schemeClr>
                        </a:solidFill>
                      </a:endParaRPr>
                    </a:p>
                  </a:txBody>
                  <a:tcPr/>
                </a:tc>
                <a:tc>
                  <a:txBody>
                    <a:bodyPr/>
                    <a:lstStyle/>
                    <a:p>
                      <a:pPr algn="ctr"/>
                      <a:r>
                        <a:rPr lang="en-US" sz="1400" b="1" dirty="0" smtClean="0"/>
                        <a:t> </a:t>
                      </a:r>
                      <a:r>
                        <a:rPr lang="en-US" sz="1400" b="1" dirty="0" smtClean="0">
                          <a:solidFill>
                            <a:schemeClr val="accent6">
                              <a:lumMod val="75000"/>
                            </a:schemeClr>
                          </a:solidFill>
                        </a:rPr>
                        <a:t>1-bounded to </a:t>
                      </a:r>
                      <a:r>
                        <a:rPr lang="en-GB" sz="1400" b="1" dirty="0" smtClean="0">
                          <a:solidFill>
                            <a:schemeClr val="accent6">
                              <a:lumMod val="75000"/>
                            </a:schemeClr>
                          </a:solidFill>
                        </a:rPr>
                        <a:t>:</a:t>
                      </a:r>
                    </a:p>
                    <a:p>
                      <a:pPr algn="ctr"/>
                      <a:r>
                        <a:rPr lang="en-US" sz="1400" dirty="0" smtClean="0"/>
                        <a:t>TBP</a:t>
                      </a:r>
                      <a:r>
                        <a:rPr lang="en-US" sz="1400" baseline="0" dirty="0" smtClean="0"/>
                        <a:t> 70%</a:t>
                      </a:r>
                    </a:p>
                    <a:p>
                      <a:pPr algn="ctr"/>
                      <a:r>
                        <a:rPr lang="en-US" sz="1400" baseline="0" dirty="0" smtClean="0"/>
                        <a:t>Albumin 25%</a:t>
                      </a:r>
                    </a:p>
                    <a:p>
                      <a:pPr algn="ctr"/>
                      <a:r>
                        <a:rPr lang="en-US" sz="1400" baseline="0" dirty="0" smtClean="0"/>
                        <a:t>Pre-albumin 5%</a:t>
                      </a:r>
                    </a:p>
                    <a:p>
                      <a:pPr algn="ctr"/>
                      <a:r>
                        <a:rPr lang="en-US" sz="1400" baseline="0" dirty="0" smtClean="0">
                          <a:solidFill>
                            <a:schemeClr val="accent6">
                              <a:lumMod val="75000"/>
                            </a:schemeClr>
                          </a:solidFill>
                        </a:rPr>
                        <a:t>2- free ‘’active form’’</a:t>
                      </a:r>
                      <a:endParaRPr lang="en-US" sz="1400" dirty="0" smtClean="0">
                        <a:solidFill>
                          <a:schemeClr val="accent6">
                            <a:lumMod val="75000"/>
                          </a:schemeClr>
                        </a:solidFill>
                      </a:endParaRPr>
                    </a:p>
                  </a:txBody>
                  <a:tcPr/>
                </a:tc>
              </a:tr>
              <a:tr h="374298">
                <a:tc>
                  <a:txBody>
                    <a:bodyPr/>
                    <a:lstStyle/>
                    <a:p>
                      <a:pPr algn="ctr"/>
                      <a:r>
                        <a:rPr lang="en-US" sz="1400" b="1" dirty="0" smtClean="0">
                          <a:solidFill>
                            <a:schemeClr val="accent6">
                              <a:lumMod val="75000"/>
                            </a:schemeClr>
                          </a:solidFill>
                        </a:rPr>
                        <a:t>At peripheral</a:t>
                      </a:r>
                      <a:r>
                        <a:rPr lang="en-US" sz="1400" b="1" baseline="0" dirty="0" smtClean="0">
                          <a:solidFill>
                            <a:schemeClr val="accent6">
                              <a:lumMod val="75000"/>
                            </a:schemeClr>
                          </a:solidFill>
                        </a:rPr>
                        <a:t> tissue </a:t>
                      </a:r>
                      <a:endParaRPr lang="en-GB" sz="1400" b="1" dirty="0">
                        <a:solidFill>
                          <a:schemeClr val="accent6">
                            <a:lumMod val="75000"/>
                          </a:schemeClr>
                        </a:solidFill>
                      </a:endParaRPr>
                    </a:p>
                  </a:txBody>
                  <a:tcPr/>
                </a:tc>
                <a:tc>
                  <a:txBody>
                    <a:bodyPr/>
                    <a:lstStyle/>
                    <a:p>
                      <a:pPr algn="ctr"/>
                      <a:r>
                        <a:rPr lang="en-GB" sz="1400" dirty="0" smtClean="0"/>
                        <a:t>de-iodinate T4 to T3 or rT3  by deiodinase enzymes</a:t>
                      </a:r>
                      <a:endParaRPr lang="en-GB" sz="1400" dirty="0"/>
                    </a:p>
                  </a:txBody>
                  <a:tcPr/>
                </a:tc>
              </a:tr>
              <a:tr h="690862">
                <a:tc>
                  <a:txBody>
                    <a:bodyPr/>
                    <a:lstStyle/>
                    <a:p>
                      <a:pPr algn="ctr"/>
                      <a:r>
                        <a:rPr lang="en-US" sz="1400" b="1" dirty="0" smtClean="0">
                          <a:solidFill>
                            <a:schemeClr val="accent6">
                              <a:lumMod val="75000"/>
                            </a:schemeClr>
                          </a:solidFill>
                        </a:rPr>
                        <a:t>Function</a:t>
                      </a:r>
                      <a:r>
                        <a:rPr lang="en-US" sz="1400" b="1" baseline="0" dirty="0" smtClean="0">
                          <a:solidFill>
                            <a:schemeClr val="accent6">
                              <a:lumMod val="75000"/>
                            </a:schemeClr>
                          </a:solidFill>
                        </a:rPr>
                        <a:t> </a:t>
                      </a:r>
                      <a:endParaRPr lang="en-GB" sz="1400" b="1" dirty="0">
                        <a:solidFill>
                          <a:schemeClr val="accent6">
                            <a:lumMod val="75000"/>
                          </a:schemeClr>
                        </a:solidFill>
                      </a:endParaRPr>
                    </a:p>
                  </a:txBody>
                  <a:tcPr/>
                </a:tc>
                <a:tc>
                  <a:txBody>
                    <a:bodyPr/>
                    <a:lstStyle/>
                    <a:p>
                      <a:pPr algn="ctr"/>
                      <a:r>
                        <a:rPr lang="en-GB" sz="1400" dirty="0" smtClean="0"/>
                        <a:t>1-maturation of all body tissues</a:t>
                      </a:r>
                    </a:p>
                    <a:p>
                      <a:pPr algn="ctr"/>
                      <a:r>
                        <a:rPr lang="en-GB" sz="1400" dirty="0" smtClean="0"/>
                        <a:t>2-thermogenesis</a:t>
                      </a:r>
                    </a:p>
                    <a:p>
                      <a:pPr algn="ctr"/>
                      <a:r>
                        <a:rPr lang="en-GB" sz="1400" baseline="0" dirty="0" smtClean="0"/>
                        <a:t>3-increase O2 </a:t>
                      </a:r>
                      <a:r>
                        <a:rPr lang="en-GB" sz="1400" baseline="0" dirty="0" err="1" smtClean="0"/>
                        <a:t>concamtion</a:t>
                      </a:r>
                      <a:r>
                        <a:rPr lang="en-GB" sz="1400" baseline="0" dirty="0" smtClean="0"/>
                        <a:t> &amp;metabolic rate</a:t>
                      </a:r>
                      <a:endParaRPr lang="en-GB" sz="1400" dirty="0"/>
                    </a:p>
                  </a:txBody>
                  <a:tcPr/>
                </a:tc>
              </a:tr>
              <a:tr h="489361">
                <a:tc>
                  <a:txBody>
                    <a:bodyPr/>
                    <a:lstStyle/>
                    <a:p>
                      <a:pPr algn="ctr"/>
                      <a:r>
                        <a:rPr lang="en-US" sz="1400" b="1" dirty="0" smtClean="0">
                          <a:solidFill>
                            <a:schemeClr val="accent6">
                              <a:lumMod val="75000"/>
                            </a:schemeClr>
                          </a:solidFill>
                        </a:rPr>
                        <a:t>Regulation</a:t>
                      </a:r>
                      <a:r>
                        <a:rPr lang="en-US" sz="1400" b="1" baseline="0" dirty="0" smtClean="0">
                          <a:solidFill>
                            <a:schemeClr val="accent6">
                              <a:lumMod val="75000"/>
                            </a:schemeClr>
                          </a:solidFill>
                        </a:rPr>
                        <a:t> </a:t>
                      </a:r>
                      <a:endParaRPr lang="en-GB" sz="1400" b="1" dirty="0">
                        <a:solidFill>
                          <a:schemeClr val="accent6">
                            <a:lumMod val="75000"/>
                          </a:schemeClr>
                        </a:solidFill>
                      </a:endParaRPr>
                    </a:p>
                  </a:txBody>
                  <a:tcPr/>
                </a:tc>
                <a:tc>
                  <a:txBody>
                    <a:bodyPr/>
                    <a:lstStyle/>
                    <a:p>
                      <a:pPr algn="ctr"/>
                      <a:r>
                        <a:rPr lang="en-GB" sz="1400" dirty="0" smtClean="0"/>
                        <a:t>T3/T4exert negative</a:t>
                      </a:r>
                      <a:r>
                        <a:rPr lang="en-GB" sz="1400" baseline="0" dirty="0" smtClean="0"/>
                        <a:t> </a:t>
                      </a:r>
                      <a:r>
                        <a:rPr lang="en-GB" sz="1400" dirty="0" smtClean="0"/>
                        <a:t>feedback control on the</a:t>
                      </a:r>
                      <a:r>
                        <a:rPr lang="en-GB" sz="1400" baseline="0" dirty="0" smtClean="0"/>
                        <a:t> </a:t>
                      </a:r>
                      <a:r>
                        <a:rPr lang="en-GB" sz="1400" dirty="0" smtClean="0"/>
                        <a:t>hypothalamus and</a:t>
                      </a:r>
                    </a:p>
                    <a:p>
                      <a:pPr algn="ctr"/>
                      <a:r>
                        <a:rPr lang="en-GB" sz="1400" dirty="0" smtClean="0"/>
                        <a:t>pituitary</a:t>
                      </a:r>
                      <a:endParaRPr lang="en-GB" sz="1400" dirty="0"/>
                    </a:p>
                  </a:txBody>
                  <a:tcPr/>
                </a:tc>
              </a:tr>
              <a:tr h="977221">
                <a:tc>
                  <a:txBody>
                    <a:bodyPr/>
                    <a:lstStyle/>
                    <a:p>
                      <a:pPr algn="ctr"/>
                      <a:r>
                        <a:rPr lang="en-US" sz="1400" b="1" dirty="0" smtClean="0">
                          <a:solidFill>
                            <a:schemeClr val="accent6">
                              <a:lumMod val="75000"/>
                            </a:schemeClr>
                          </a:solidFill>
                        </a:rPr>
                        <a:t>Function test </a:t>
                      </a:r>
                      <a:endParaRPr lang="en-GB" sz="1400" b="1" dirty="0">
                        <a:solidFill>
                          <a:schemeClr val="accent6">
                            <a:lumMod val="75000"/>
                          </a:schemeClr>
                        </a:solidFill>
                      </a:endParaRPr>
                    </a:p>
                  </a:txBody>
                  <a:tcPr/>
                </a:tc>
                <a:tc>
                  <a:txBody>
                    <a:bodyPr/>
                    <a:lstStyle/>
                    <a:p>
                      <a:pPr algn="ctr"/>
                      <a:r>
                        <a:rPr lang="en-US" sz="1400" b="1" dirty="0" smtClean="0">
                          <a:solidFill>
                            <a:schemeClr val="accent6">
                              <a:lumMod val="75000"/>
                            </a:schemeClr>
                          </a:solidFill>
                        </a:rPr>
                        <a:t>1-TSH : </a:t>
                      </a:r>
                      <a:r>
                        <a:rPr lang="en-US" sz="1400" dirty="0" smtClean="0"/>
                        <a:t>thyroid</a:t>
                      </a:r>
                      <a:r>
                        <a:rPr lang="en-US" sz="1400" baseline="0" dirty="0" smtClean="0"/>
                        <a:t> </a:t>
                      </a:r>
                      <a:r>
                        <a:rPr lang="en-US" sz="1400" dirty="0" smtClean="0"/>
                        <a:t>function </a:t>
                      </a:r>
                    </a:p>
                    <a:p>
                      <a:pPr algn="ctr"/>
                      <a:r>
                        <a:rPr lang="en-US" sz="1400" b="1" i="0" dirty="0" smtClean="0">
                          <a:solidFill>
                            <a:schemeClr val="accent6">
                              <a:lumMod val="75000"/>
                            </a:schemeClr>
                          </a:solidFill>
                        </a:rPr>
                        <a:t>2- Total T4</a:t>
                      </a:r>
                      <a:r>
                        <a:rPr lang="en-US" sz="1400" b="1" i="0" baseline="0" dirty="0" smtClean="0">
                          <a:solidFill>
                            <a:schemeClr val="accent6">
                              <a:lumMod val="75000"/>
                            </a:schemeClr>
                          </a:solidFill>
                        </a:rPr>
                        <a:t> </a:t>
                      </a:r>
                      <a:r>
                        <a:rPr lang="en-US" sz="1400" b="1" i="0" dirty="0" smtClean="0">
                          <a:solidFill>
                            <a:schemeClr val="accent6">
                              <a:lumMod val="75000"/>
                            </a:schemeClr>
                          </a:solidFill>
                        </a:rPr>
                        <a:t>or free T4: </a:t>
                      </a:r>
                      <a:r>
                        <a:rPr lang="en-US" sz="1400" dirty="0" smtClean="0"/>
                        <a:t>thyroid</a:t>
                      </a:r>
                      <a:r>
                        <a:rPr lang="en-US" sz="1400" baseline="0" dirty="0" smtClean="0"/>
                        <a:t> </a:t>
                      </a:r>
                      <a:r>
                        <a:rPr lang="en-US" sz="1400" baseline="0" dirty="0" err="1" smtClean="0"/>
                        <a:t>function&amp;monitoring</a:t>
                      </a:r>
                      <a:r>
                        <a:rPr lang="en-US" sz="1400" baseline="0" dirty="0" smtClean="0"/>
                        <a:t> </a:t>
                      </a:r>
                      <a:endParaRPr lang="en-US" sz="1400" dirty="0" smtClean="0"/>
                    </a:p>
                    <a:p>
                      <a:pPr algn="ctr"/>
                      <a:r>
                        <a:rPr lang="en-US" sz="1400" b="1" dirty="0" smtClean="0">
                          <a:solidFill>
                            <a:schemeClr val="accent6">
                              <a:lumMod val="75000"/>
                            </a:schemeClr>
                          </a:solidFill>
                        </a:rPr>
                        <a:t>3-Total</a:t>
                      </a:r>
                      <a:r>
                        <a:rPr lang="en-US" sz="1400" b="1" baseline="0" dirty="0" smtClean="0">
                          <a:solidFill>
                            <a:schemeClr val="accent6">
                              <a:lumMod val="75000"/>
                            </a:schemeClr>
                          </a:solidFill>
                        </a:rPr>
                        <a:t> T3 or free T3 </a:t>
                      </a:r>
                      <a:r>
                        <a:rPr lang="en-US" sz="1400" baseline="0" dirty="0" smtClean="0"/>
                        <a:t>:T3 </a:t>
                      </a:r>
                      <a:r>
                        <a:rPr lang="en-US" sz="1400" baseline="0" dirty="0" err="1" smtClean="0"/>
                        <a:t>Toxicosis</a:t>
                      </a:r>
                      <a:r>
                        <a:rPr lang="en-US" sz="1400" baseline="0" dirty="0" smtClean="0"/>
                        <a:t> &amp; early detection thyrotoxicosis </a:t>
                      </a:r>
                    </a:p>
                    <a:p>
                      <a:pPr algn="ctr"/>
                      <a:r>
                        <a:rPr lang="en-US" sz="1400" b="1" baseline="0" dirty="0" smtClean="0">
                          <a:solidFill>
                            <a:schemeClr val="accent6">
                              <a:lumMod val="75000"/>
                            </a:schemeClr>
                          </a:solidFill>
                        </a:rPr>
                        <a:t>4- Antibodies:</a:t>
                      </a:r>
                      <a:r>
                        <a:rPr lang="en-GB" sz="1400" baseline="0" dirty="0" smtClean="0"/>
                        <a:t>Hashimoto’s thyroiditis &amp; graves </a:t>
                      </a:r>
                      <a:endParaRPr lang="en-GB" sz="1400" dirty="0"/>
                    </a:p>
                  </a:txBody>
                  <a:tcPr/>
                </a:tc>
              </a:tr>
              <a:tr h="690862">
                <a:tc>
                  <a:txBody>
                    <a:bodyPr/>
                    <a:lstStyle/>
                    <a:p>
                      <a:pPr algn="ctr"/>
                      <a:r>
                        <a:rPr lang="en-US" sz="1600" b="1" dirty="0" smtClean="0">
                          <a:solidFill>
                            <a:schemeClr val="accent6">
                              <a:lumMod val="75000"/>
                            </a:schemeClr>
                          </a:solidFill>
                        </a:rPr>
                        <a:t>Thermogenesis</a:t>
                      </a:r>
                      <a:r>
                        <a:rPr lang="en-US" sz="1600" b="1" baseline="0" dirty="0" smtClean="0">
                          <a:solidFill>
                            <a:schemeClr val="accent6">
                              <a:lumMod val="75000"/>
                            </a:schemeClr>
                          </a:solidFill>
                        </a:rPr>
                        <a:t> </a:t>
                      </a:r>
                      <a:endParaRPr lang="en-GB" sz="1600" b="1" dirty="0">
                        <a:solidFill>
                          <a:schemeClr val="accent6">
                            <a:lumMod val="75000"/>
                          </a:schemeClr>
                        </a:solidFill>
                      </a:endParaRPr>
                    </a:p>
                  </a:txBody>
                  <a:tcPr/>
                </a:tc>
                <a:tc>
                  <a:txBody>
                    <a:bodyPr/>
                    <a:lstStyle/>
                    <a:p>
                      <a:pPr algn="ctr"/>
                      <a:r>
                        <a:rPr lang="en-GB" sz="1400" dirty="0" smtClean="0"/>
                        <a:t>Tightly controlled temperature homeostasis</a:t>
                      </a:r>
                    </a:p>
                    <a:p>
                      <a:pPr algn="ctr"/>
                      <a:r>
                        <a:rPr lang="en-US" sz="1400" b="1" dirty="0" smtClean="0">
                          <a:solidFill>
                            <a:schemeClr val="accent6">
                              <a:lumMod val="75000"/>
                            </a:schemeClr>
                          </a:solidFill>
                        </a:rPr>
                        <a:t>1-</a:t>
                      </a:r>
                      <a:r>
                        <a:rPr lang="en-US" sz="1400" b="1" baseline="0" dirty="0" smtClean="0">
                          <a:solidFill>
                            <a:schemeClr val="accent6">
                              <a:lumMod val="75000"/>
                            </a:schemeClr>
                          </a:solidFill>
                        </a:rPr>
                        <a:t> obligatory : </a:t>
                      </a:r>
                      <a:r>
                        <a:rPr lang="en-US" sz="1400" baseline="0" dirty="0" smtClean="0"/>
                        <a:t>heat production due to </a:t>
                      </a:r>
                      <a:r>
                        <a:rPr lang="en-GB" sz="1400" baseline="0" dirty="0" smtClean="0"/>
                        <a:t>due to basal metabolic rate</a:t>
                      </a:r>
                    </a:p>
                    <a:p>
                      <a:pPr algn="ctr"/>
                      <a:r>
                        <a:rPr lang="en-US" sz="1400" b="1" dirty="0" smtClean="0">
                          <a:solidFill>
                            <a:schemeClr val="accent6">
                              <a:lumMod val="75000"/>
                            </a:schemeClr>
                          </a:solidFill>
                        </a:rPr>
                        <a:t>2-Facultative  : </a:t>
                      </a:r>
                      <a:r>
                        <a:rPr lang="en-GB" sz="1400" dirty="0" smtClean="0"/>
                        <a:t>On-demand extra heat production from metabolic activity in brown adipose tissue, skeletal muscle</a:t>
                      </a:r>
                      <a:endParaRPr lang="en-GB" sz="1400" dirty="0"/>
                    </a:p>
                  </a:txBody>
                  <a:tcPr/>
                </a:tc>
              </a:tr>
              <a:tr h="690862">
                <a:tc>
                  <a:txBody>
                    <a:bodyPr/>
                    <a:lstStyle/>
                    <a:p>
                      <a:pPr algn="ctr"/>
                      <a:r>
                        <a:rPr lang="en-US" sz="1400" b="1" dirty="0" smtClean="0">
                          <a:solidFill>
                            <a:schemeClr val="accent6">
                              <a:lumMod val="75000"/>
                            </a:schemeClr>
                          </a:solidFill>
                        </a:rPr>
                        <a:t>Thyroid</a:t>
                      </a:r>
                      <a:r>
                        <a:rPr lang="en-US" sz="1400" b="1" baseline="0" dirty="0" smtClean="0">
                          <a:solidFill>
                            <a:schemeClr val="accent6">
                              <a:lumMod val="75000"/>
                            </a:schemeClr>
                          </a:solidFill>
                        </a:rPr>
                        <a:t> thermogenesis </a:t>
                      </a:r>
                      <a:endParaRPr lang="en-GB" sz="1400" b="1" dirty="0">
                        <a:solidFill>
                          <a:schemeClr val="accent6">
                            <a:lumMod val="75000"/>
                          </a:schemeClr>
                        </a:solidFill>
                      </a:endParaRPr>
                    </a:p>
                  </a:txBody>
                  <a:tcPr/>
                </a:tc>
                <a:tc>
                  <a:txBody>
                    <a:bodyPr/>
                    <a:lstStyle/>
                    <a:p>
                      <a:pPr algn="ctr"/>
                      <a:r>
                        <a:rPr lang="en-US" sz="1400" dirty="0" smtClean="0"/>
                        <a:t>Thyroid hormone regulates mitochondrial UCPs ,</a:t>
                      </a:r>
                      <a:r>
                        <a:rPr lang="en-GB" sz="1400" dirty="0" smtClean="0"/>
                        <a:t> These protons are released as heat</a:t>
                      </a:r>
                      <a:endParaRPr lang="en-US" sz="1800" dirty="0" smtClean="0"/>
                    </a:p>
                    <a:p>
                      <a:pPr algn="ctr"/>
                      <a:r>
                        <a:rPr lang="en-US" sz="1400" b="1" dirty="0" smtClean="0">
                          <a:solidFill>
                            <a:schemeClr val="accent6">
                              <a:lumMod val="75000"/>
                            </a:schemeClr>
                          </a:solidFill>
                        </a:rPr>
                        <a:t>1-new</a:t>
                      </a:r>
                      <a:r>
                        <a:rPr lang="en-US" sz="1400" b="1" baseline="0" dirty="0" smtClean="0">
                          <a:solidFill>
                            <a:schemeClr val="accent6">
                              <a:lumMod val="75000"/>
                            </a:schemeClr>
                          </a:solidFill>
                        </a:rPr>
                        <a:t> ‘’central’’ : </a:t>
                      </a:r>
                      <a:r>
                        <a:rPr lang="en-US" sz="1400" baseline="0" dirty="0" smtClean="0"/>
                        <a:t>act on hypothalamus  by activation of brown adipose tissue  </a:t>
                      </a:r>
                      <a:r>
                        <a:rPr lang="en-US" sz="1400" baseline="0" dirty="0" smtClean="0">
                          <a:solidFill>
                            <a:srgbClr val="FF0000"/>
                          </a:solidFill>
                        </a:rPr>
                        <a:t>( UCP1)</a:t>
                      </a:r>
                    </a:p>
                    <a:p>
                      <a:pPr algn="ctr"/>
                      <a:r>
                        <a:rPr lang="en-US" sz="1400" b="1" baseline="0" dirty="0" smtClean="0">
                          <a:solidFill>
                            <a:schemeClr val="accent6">
                              <a:lumMod val="75000"/>
                            </a:schemeClr>
                          </a:solidFill>
                        </a:rPr>
                        <a:t>2-classical ‘’</a:t>
                      </a:r>
                      <a:r>
                        <a:rPr lang="en-US" sz="1400" b="1" baseline="0" dirty="0" err="1" smtClean="0">
                          <a:solidFill>
                            <a:schemeClr val="accent6">
                              <a:lumMod val="75000"/>
                            </a:schemeClr>
                          </a:solidFill>
                        </a:rPr>
                        <a:t>pripheral</a:t>
                      </a:r>
                      <a:r>
                        <a:rPr lang="en-US" sz="1400" b="1" baseline="0" dirty="0" smtClean="0">
                          <a:solidFill>
                            <a:schemeClr val="accent6">
                              <a:lumMod val="75000"/>
                            </a:schemeClr>
                          </a:solidFill>
                        </a:rPr>
                        <a:t> ‘’: </a:t>
                      </a:r>
                      <a:r>
                        <a:rPr lang="en-US" sz="1400" baseline="0" dirty="0" smtClean="0"/>
                        <a:t>act on muscles and liver by activation of enzyme  by </a:t>
                      </a:r>
                      <a:r>
                        <a:rPr lang="en-US" sz="1400" baseline="0" dirty="0" err="1" smtClean="0"/>
                        <a:t>unkown</a:t>
                      </a:r>
                      <a:r>
                        <a:rPr lang="en-US" sz="1400" baseline="0" dirty="0" smtClean="0"/>
                        <a:t> mechanism </a:t>
                      </a:r>
                      <a:r>
                        <a:rPr lang="en-US" sz="1400" baseline="0" dirty="0" smtClean="0">
                          <a:solidFill>
                            <a:srgbClr val="FF0000"/>
                          </a:solidFill>
                        </a:rPr>
                        <a:t>( UCP3) </a:t>
                      </a:r>
                      <a:endParaRPr lang="en-GB" sz="1400" dirty="0">
                        <a:solidFill>
                          <a:srgbClr val="FF0000"/>
                        </a:solidFill>
                      </a:endParaRPr>
                    </a:p>
                  </a:txBody>
                  <a:tcPr/>
                </a:tc>
              </a:tr>
            </a:tbl>
          </a:graphicData>
        </a:graphic>
      </p:graphicFrame>
    </p:spTree>
    <p:extLst>
      <p:ext uri="{BB962C8B-B14F-4D97-AF65-F5344CB8AC3E}">
        <p14:creationId xmlns:p14="http://schemas.microsoft.com/office/powerpoint/2010/main" val="115085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4B8180"/>
                </a:solidFill>
                <a:latin typeface="Century Gothic" charset="0"/>
                <a:ea typeface="Century Gothic" charset="0"/>
                <a:cs typeface="Century Gothic" charset="0"/>
              </a:rPr>
              <a:t>QUIZ</a:t>
            </a:r>
          </a:p>
        </p:txBody>
      </p:sp>
      <p:sp>
        <p:nvSpPr>
          <p:cNvPr id="4" name="Rectangle 3"/>
          <p:cNvSpPr/>
          <p:nvPr/>
        </p:nvSpPr>
        <p:spPr>
          <a:xfrm>
            <a:off x="194168" y="919761"/>
            <a:ext cx="5721724" cy="5693866"/>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cases is associated with permanent brain damage?</a:t>
            </a:r>
          </a:p>
          <a:p>
            <a:pPr marL="342900" indent="-342900">
              <a:buFont typeface="+mj-lt"/>
              <a:buAutoNum type="alphaUcPeriod"/>
            </a:pPr>
            <a:r>
              <a:rPr lang="en-US" sz="1600" dirty="0"/>
              <a:t>Untreated congenital Hypothyroidism</a:t>
            </a:r>
          </a:p>
          <a:p>
            <a:pPr marL="342900" indent="-342900">
              <a:buFont typeface="+mj-lt"/>
              <a:buAutoNum type="alphaUcPeriod"/>
            </a:pPr>
            <a:r>
              <a:rPr lang="en-US" sz="1600" dirty="0"/>
              <a:t>Genetic Hypothyroidism in children </a:t>
            </a:r>
          </a:p>
          <a:p>
            <a:pPr marL="342900" indent="-342900">
              <a:buFont typeface="+mj-lt"/>
              <a:buAutoNum type="alphaUcPeriod"/>
            </a:pPr>
            <a:r>
              <a:rPr lang="en-US" sz="1600" dirty="0"/>
              <a:t>Hashimoto’s thyroiditis</a:t>
            </a:r>
          </a:p>
          <a:p>
            <a:pPr marL="342900" indent="-342900">
              <a:buFont typeface="+mj-lt"/>
              <a:buAutoNum type="alphaUcPeriod"/>
            </a:pPr>
            <a:r>
              <a:rPr lang="en-US" sz="1600" dirty="0"/>
              <a:t>Goiter</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78 year old patient known to have longstanding hypothyroidism came to your clinic one day, which of the following diseases do you expect him to have an increased risk of getting ?</a:t>
            </a:r>
          </a:p>
          <a:p>
            <a:pPr marL="342900" indent="-342900">
              <a:buFont typeface="+mj-lt"/>
              <a:buAutoNum type="alphaUcPeriod"/>
            </a:pPr>
            <a:r>
              <a:rPr lang="en-US" sz="1600" dirty="0"/>
              <a:t>Emphysema</a:t>
            </a:r>
          </a:p>
          <a:p>
            <a:pPr marL="342900" indent="-342900">
              <a:buFont typeface="+mj-lt"/>
              <a:buAutoNum type="alphaUcPeriod"/>
            </a:pPr>
            <a:r>
              <a:rPr lang="en-US" sz="1600" dirty="0"/>
              <a:t>Myocardial Infarction</a:t>
            </a:r>
          </a:p>
          <a:p>
            <a:pPr marL="342900" indent="-342900">
              <a:buFont typeface="+mj-lt"/>
              <a:buAutoNum type="alphaUcPeriod"/>
            </a:pPr>
            <a:r>
              <a:rPr lang="en-US" sz="1600" dirty="0"/>
              <a:t>Asthma </a:t>
            </a:r>
          </a:p>
          <a:p>
            <a:pPr marL="342900" indent="-342900">
              <a:buFont typeface="+mj-lt"/>
              <a:buAutoNum type="alphaUcPeriod"/>
            </a:pPr>
            <a:r>
              <a:rPr lang="en-US" sz="1600" dirty="0"/>
              <a:t>Irritable bowel syndrome</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is the most likely cause of hyperthyroidism ? </a:t>
            </a:r>
          </a:p>
          <a:p>
            <a:pPr marL="342900" indent="-342900">
              <a:buFont typeface="+mj-lt"/>
              <a:buAutoNum type="alphaUcPeriod"/>
            </a:pPr>
            <a:r>
              <a:rPr lang="en-US" sz="1600" dirty="0"/>
              <a:t>Thyroid adenoma</a:t>
            </a:r>
          </a:p>
          <a:p>
            <a:pPr marL="342900" indent="-342900">
              <a:buFont typeface="+mj-lt"/>
              <a:buAutoNum type="alphaUcPeriod"/>
            </a:pPr>
            <a:r>
              <a:rPr lang="en-US" sz="1600" dirty="0"/>
              <a:t>Graves’ disease</a:t>
            </a:r>
          </a:p>
          <a:p>
            <a:pPr marL="342900" indent="-342900">
              <a:buFont typeface="+mj-lt"/>
              <a:buAutoNum type="alphaUcPeriod"/>
            </a:pPr>
            <a:r>
              <a:rPr lang="en-US" sz="1600" dirty="0"/>
              <a:t>Thyroiditis</a:t>
            </a:r>
          </a:p>
          <a:p>
            <a:pPr marL="342900" indent="-342900">
              <a:buFont typeface="+mj-lt"/>
              <a:buAutoNum type="alphaUcPeriod"/>
            </a:pPr>
            <a:r>
              <a:rPr lang="en-US" sz="1600" dirty="0"/>
              <a:t>Excessive intake of T</a:t>
            </a:r>
            <a:r>
              <a:rPr lang="en-US" sz="1000" dirty="0"/>
              <a:t>4</a:t>
            </a:r>
            <a:r>
              <a:rPr lang="en-US" sz="1600" dirty="0"/>
              <a:t> and T</a:t>
            </a:r>
            <a:r>
              <a:rPr lang="en-US" sz="1000" dirty="0"/>
              <a:t>3</a:t>
            </a:r>
          </a:p>
        </p:txBody>
      </p:sp>
      <p:sp>
        <p:nvSpPr>
          <p:cNvPr id="5" name="Rectangle 4"/>
          <p:cNvSpPr/>
          <p:nvPr/>
        </p:nvSpPr>
        <p:spPr>
          <a:xfrm>
            <a:off x="5915891" y="919761"/>
            <a:ext cx="6096000" cy="5447645"/>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proteins is responsible for transportation of the largest amount of Thyroxine ?</a:t>
            </a:r>
          </a:p>
          <a:p>
            <a:pPr marL="342900" lvl="0" indent="-342900">
              <a:buFont typeface="+mj-lt"/>
              <a:buAutoNum type="alphaUcPeriod"/>
            </a:pPr>
            <a:r>
              <a:rPr lang="en-US" sz="1600" dirty="0"/>
              <a:t>Albumin</a:t>
            </a:r>
          </a:p>
          <a:p>
            <a:pPr marL="342900" lvl="0" indent="-342900">
              <a:buFont typeface="+mj-lt"/>
              <a:buAutoNum type="alphaUcPeriod"/>
            </a:pPr>
            <a:r>
              <a:rPr lang="en-US" sz="1600" dirty="0"/>
              <a:t>Selenium </a:t>
            </a:r>
          </a:p>
          <a:p>
            <a:pPr marL="342900" lvl="0" indent="-342900">
              <a:buFont typeface="+mj-lt"/>
              <a:buAutoNum type="alphaUcPeriod"/>
            </a:pPr>
            <a:r>
              <a:rPr lang="en-US" sz="1600" dirty="0"/>
              <a:t>Transthyretin</a:t>
            </a:r>
          </a:p>
          <a:p>
            <a:pPr marL="342900" lvl="0" indent="-342900">
              <a:buFont typeface="+mj-lt"/>
              <a:buAutoNum type="alphaUcPeriod"/>
            </a:pPr>
            <a:r>
              <a:rPr lang="en-US" sz="1600" dirty="0"/>
              <a:t>TBG</a:t>
            </a:r>
          </a:p>
          <a:p>
            <a:pPr marL="342900" lvl="0" indent="-342900">
              <a:buFont typeface="+mj-lt"/>
              <a:buAutoNum type="alphaUcPeriod"/>
            </a:pPr>
            <a:endParaRPr lang="en-US"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one of the following is considered a first line test</a:t>
            </a:r>
          </a:p>
          <a:p>
            <a:r>
              <a:rPr lang="en-US" sz="1700" spc="-5" dirty="0">
                <a:solidFill>
                  <a:srgbClr val="00ADA8"/>
                </a:solidFill>
                <a:uFill>
                  <a:solidFill>
                    <a:srgbClr val="365F91"/>
                  </a:solidFill>
                </a:uFill>
                <a:latin typeface="Cambria"/>
                <a:cs typeface="Cambria"/>
              </a:rPr>
              <a:t>in TFT ?</a:t>
            </a:r>
          </a:p>
          <a:p>
            <a:pPr marL="342900" indent="-342900">
              <a:buFont typeface="+mj-lt"/>
              <a:buAutoNum type="alphaUcPeriod"/>
            </a:pPr>
            <a:r>
              <a:rPr lang="en-US" sz="1600" dirty="0"/>
              <a:t>TSH measurement</a:t>
            </a:r>
          </a:p>
          <a:p>
            <a:pPr marL="342900" indent="-342900">
              <a:buFont typeface="+mj-lt"/>
              <a:buAutoNum type="alphaUcPeriod"/>
            </a:pPr>
            <a:r>
              <a:rPr lang="en-US" sz="1600" dirty="0"/>
              <a:t>Total T4</a:t>
            </a:r>
          </a:p>
          <a:p>
            <a:pPr marL="342900" indent="-342900">
              <a:buFont typeface="+mj-lt"/>
              <a:buAutoNum type="alphaUcPeriod"/>
            </a:pPr>
            <a:r>
              <a:rPr lang="en-US" sz="1600" dirty="0"/>
              <a:t>Total T3</a:t>
            </a:r>
          </a:p>
          <a:p>
            <a:pPr marL="342900" indent="-342900">
              <a:buFont typeface="+mj-lt"/>
              <a:buAutoNum type="alphaUcPeriod"/>
            </a:pPr>
            <a:r>
              <a:rPr lang="en-US" sz="1600" dirty="0"/>
              <a:t>TRH measurement</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is the major cause of hypothyroidism</a:t>
            </a:r>
            <a:r>
              <a:rPr lang="en-US" dirty="0">
                <a:solidFill>
                  <a:srgbClr val="00ADA8"/>
                </a:solidFill>
              </a:rPr>
              <a:t>?</a:t>
            </a:r>
          </a:p>
          <a:p>
            <a:pPr marL="342900" indent="-342900">
              <a:buFont typeface="+mj-lt"/>
              <a:buAutoNum type="alphaUcPeriod"/>
            </a:pPr>
            <a:r>
              <a:rPr lang="en-US" sz="1600" dirty="0"/>
              <a:t>Hashimoto’s thyroiditis</a:t>
            </a:r>
          </a:p>
          <a:p>
            <a:pPr marL="342900" indent="-342900">
              <a:buFont typeface="+mj-lt"/>
              <a:buAutoNum type="alphaUcPeriod"/>
            </a:pPr>
            <a:r>
              <a:rPr lang="en-US" sz="1600" dirty="0"/>
              <a:t>Graves’ disease</a:t>
            </a:r>
          </a:p>
          <a:p>
            <a:pPr marL="342900" indent="-342900">
              <a:buFont typeface="+mj-lt"/>
              <a:buAutoNum type="alphaUcPeriod"/>
            </a:pPr>
            <a:r>
              <a:rPr lang="en-US" sz="1600" dirty="0"/>
              <a:t>TSH deficiency</a:t>
            </a:r>
          </a:p>
          <a:p>
            <a:pPr marL="342900" indent="-342900">
              <a:buFont typeface="+mj-lt"/>
              <a:buAutoNum type="alphaUcPeriod"/>
            </a:pPr>
            <a:r>
              <a:rPr lang="en-US" sz="1600" dirty="0"/>
              <a:t>Severe iodine deficiency</a:t>
            </a:r>
            <a:endParaRPr lang="en-US" sz="1000" dirty="0"/>
          </a:p>
          <a:p>
            <a:pPr marL="342900" indent="-342900">
              <a:buFont typeface="+mj-lt"/>
              <a:buAutoNum type="alphaUcPeriod"/>
            </a:pPr>
            <a:endParaRPr lang="en-US" sz="1600" dirty="0"/>
          </a:p>
        </p:txBody>
      </p:sp>
    </p:spTree>
    <p:extLst>
      <p:ext uri="{BB962C8B-B14F-4D97-AF65-F5344CB8AC3E}">
        <p14:creationId xmlns:p14="http://schemas.microsoft.com/office/powerpoint/2010/main" val="1211261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4B818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5001369"/>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9</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year old boy came to your clinic with his mother.</a:t>
            </a:r>
          </a:p>
          <a:p>
            <a:r>
              <a:rPr lang="en-US" sz="1700" spc="-5" dirty="0">
                <a:solidFill>
                  <a:srgbClr val="00ADA8"/>
                </a:solidFill>
                <a:uFill>
                  <a:solidFill>
                    <a:srgbClr val="365F91"/>
                  </a:solidFill>
                </a:uFill>
                <a:latin typeface="Cambria"/>
                <a:cs typeface="Cambria"/>
              </a:rPr>
              <a:t>She says that she is worried about him because he is too hot when she touches his forehead and that he is much thinner than his fellow students at school. She also complains of his enlarged neck and how she has to tailor him a thobe with a wider collar.</a:t>
            </a:r>
            <a:endParaRPr lang="en-US" sz="1700" spc="-5" dirty="0">
              <a:solidFill>
                <a:srgbClr val="00ADA8"/>
              </a:solidFill>
              <a:uFill>
                <a:solidFill>
                  <a:srgbClr val="365F91"/>
                </a:solidFill>
              </a:uFill>
              <a:latin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List 3 diseases that may cause Hyperthyroidism.</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Thyroiditis, Graves’ disease, Toxic multinodular goiter, Thyroid adenoma, Excessive intake of iodine/ iodine drugs</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List 3 other clinical features that are associated with hyperthyroidism.</a:t>
            </a:r>
            <a:endParaRPr lang="en-US" dirty="0">
              <a:solidFill>
                <a:srgbClr val="00ADA8"/>
              </a:solidFill>
            </a:endParaRPr>
          </a:p>
          <a:p>
            <a:endParaRPr lang="en-US" dirty="0">
              <a:solidFill>
                <a:srgbClr val="00ADA8"/>
              </a:solidFill>
            </a:endParaRPr>
          </a:p>
          <a:p>
            <a:pPr marL="342900" indent="-342900">
              <a:buAutoNum type="arabicPeriod"/>
            </a:pPr>
            <a:r>
              <a:rPr lang="en-US" spc="-10" dirty="0">
                <a:solidFill>
                  <a:schemeClr val="bg1">
                    <a:lumMod val="75000"/>
                  </a:schemeClr>
                </a:solidFill>
                <a:cs typeface="Calibri"/>
              </a:rPr>
              <a:t>Sweating</a:t>
            </a:r>
          </a:p>
          <a:p>
            <a:pPr marL="342900" indent="-342900">
              <a:buAutoNum type="arabicPeriod"/>
            </a:pPr>
            <a:r>
              <a:rPr lang="en-US" spc="-10" dirty="0">
                <a:solidFill>
                  <a:schemeClr val="bg1">
                    <a:lumMod val="75000"/>
                  </a:schemeClr>
                </a:solidFill>
                <a:cs typeface="Calibri"/>
              </a:rPr>
              <a:t>Fatigue</a:t>
            </a:r>
          </a:p>
          <a:p>
            <a:pPr marL="342900" indent="-342900">
              <a:buAutoNum type="arabicPeriod"/>
            </a:pPr>
            <a:r>
              <a:rPr lang="en-US" spc="-10" dirty="0">
                <a:solidFill>
                  <a:schemeClr val="bg1">
                    <a:lumMod val="75000"/>
                  </a:schemeClr>
                </a:solidFill>
                <a:cs typeface="Calibri"/>
              </a:rPr>
              <a:t>Palpitation</a:t>
            </a:r>
          </a:p>
          <a:p>
            <a:pPr marL="342900" indent="-342900">
              <a:buAutoNum type="arabicPeriod"/>
            </a:pPr>
            <a:r>
              <a:rPr lang="en-US" spc="-10" dirty="0">
                <a:solidFill>
                  <a:schemeClr val="bg1">
                    <a:lumMod val="75000"/>
                  </a:schemeClr>
                </a:solidFill>
                <a:cs typeface="Calibri"/>
              </a:rPr>
              <a:t>Diarrhea</a:t>
            </a:r>
          </a:p>
          <a:p>
            <a:pPr marL="342900" indent="-342900">
              <a:buAutoNum type="arabicPeriod"/>
            </a:pPr>
            <a:r>
              <a:rPr lang="en-US" spc="-10" dirty="0">
                <a:solidFill>
                  <a:schemeClr val="bg1">
                    <a:lumMod val="75000"/>
                  </a:schemeClr>
                </a:solidFill>
                <a:cs typeface="Calibri"/>
              </a:rPr>
              <a:t>Eyelid retraction</a:t>
            </a: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A    2) B    3) B    4) D   5) A    6) A  </a:t>
            </a:r>
          </a:p>
        </p:txBody>
      </p:sp>
      <p:sp>
        <p:nvSpPr>
          <p:cNvPr id="6" name="Rectangle 5">
            <a:extLst>
              <a:ext uri="{FF2B5EF4-FFF2-40B4-BE49-F238E27FC236}">
                <a16:creationId xmlns:a16="http://schemas.microsoft.com/office/drawing/2014/main" xmlns="" id="{33EF696F-FD10-4D8F-8451-189391FFD63C}"/>
              </a:ext>
            </a:extLst>
          </p:cNvPr>
          <p:cNvSpPr/>
          <p:nvPr/>
        </p:nvSpPr>
        <p:spPr>
          <a:xfrm>
            <a:off x="6500693" y="848723"/>
            <a:ext cx="5500716" cy="3139321"/>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C) </a:t>
            </a:r>
            <a:r>
              <a:rPr lang="en-US" sz="1700" spc="-5" dirty="0">
                <a:solidFill>
                  <a:srgbClr val="00ADA8"/>
                </a:solidFill>
                <a:uFill>
                  <a:solidFill>
                    <a:srgbClr val="365F91"/>
                  </a:solidFill>
                </a:uFill>
                <a:latin typeface="Cambria"/>
                <a:cs typeface="Cambria"/>
              </a:rPr>
              <a:t>What is the possible treatment ? Explain why.</a:t>
            </a:r>
            <a:endParaRPr lang="en-US" dirty="0">
              <a:solidFill>
                <a:srgbClr val="00ADA8"/>
              </a:solidFill>
            </a:endParaRPr>
          </a:p>
          <a:p>
            <a:r>
              <a:rPr lang="en-US" spc="-10" dirty="0">
                <a:solidFill>
                  <a:schemeClr val="bg1">
                    <a:lumMod val="75000"/>
                  </a:schemeClr>
                </a:solidFill>
                <a:cs typeface="Calibri"/>
              </a:rPr>
              <a:t>Anti-thyroidal drugs like: </a:t>
            </a:r>
            <a:r>
              <a:rPr lang="en-US" spc="-10" dirty="0" err="1">
                <a:solidFill>
                  <a:schemeClr val="bg1">
                    <a:lumMod val="75000"/>
                  </a:schemeClr>
                </a:solidFill>
                <a:cs typeface="Calibri"/>
              </a:rPr>
              <a:t>Carbimazole</a:t>
            </a:r>
            <a:r>
              <a:rPr lang="en-US" spc="-10" dirty="0">
                <a:solidFill>
                  <a:schemeClr val="bg1">
                    <a:lumMod val="75000"/>
                  </a:schemeClr>
                </a:solidFill>
                <a:cs typeface="Calibri"/>
              </a:rPr>
              <a:t> and propylthiouracil.  </a:t>
            </a:r>
          </a:p>
          <a:p>
            <a:r>
              <a:rPr lang="en-US" spc="-10" dirty="0">
                <a:solidFill>
                  <a:schemeClr val="bg1">
                    <a:lumMod val="75000"/>
                  </a:schemeClr>
                </a:solidFill>
                <a:cs typeface="Calibri"/>
              </a:rPr>
              <a:t>Because this patient is young.</a:t>
            </a:r>
          </a:p>
          <a:p>
            <a:endParaRPr lang="en-US" dirty="0">
              <a:solidFill>
                <a:srgbClr val="00ADA8"/>
              </a:solidFill>
            </a:endParaRPr>
          </a:p>
          <a:p>
            <a:r>
              <a:rPr lang="en-US" b="1" spc="-5" dirty="0">
                <a:solidFill>
                  <a:srgbClr val="00ADA8"/>
                </a:solidFill>
                <a:uFill>
                  <a:solidFill>
                    <a:srgbClr val="365F91"/>
                  </a:solidFill>
                </a:uFill>
                <a:latin typeface="Cambria"/>
                <a:cs typeface="Cambria"/>
              </a:rPr>
              <a:t>D) </a:t>
            </a:r>
            <a:r>
              <a:rPr lang="en-US" spc="-5" dirty="0">
                <a:solidFill>
                  <a:srgbClr val="00ADA8"/>
                </a:solidFill>
                <a:uFill>
                  <a:solidFill>
                    <a:srgbClr val="365F91"/>
                  </a:solidFill>
                </a:uFill>
                <a:latin typeface="Cambria"/>
                <a:cs typeface="Cambria"/>
              </a:rPr>
              <a:t>Let’s say this patient is 90 years old, Would the treatment be different ?</a:t>
            </a:r>
          </a:p>
          <a:p>
            <a:r>
              <a:rPr lang="en-US" spc="-10" dirty="0">
                <a:solidFill>
                  <a:schemeClr val="bg1">
                    <a:lumMod val="75000"/>
                  </a:schemeClr>
                </a:solidFill>
                <a:cs typeface="Calibri"/>
              </a:rPr>
              <a:t>Yes, we would treat him with Radioiodine and we might consider subtotal thyroidectomy.</a:t>
            </a:r>
            <a:endParaRPr lang="en-US" dirty="0">
              <a:solidFill>
                <a:srgbClr val="00ADA8"/>
              </a:solidFill>
            </a:endParaRPr>
          </a:p>
          <a:p>
            <a:endParaRPr lang="en-US" dirty="0">
              <a:solidFill>
                <a:srgbClr val="00ADA8"/>
              </a:solidFill>
            </a:endParaRPr>
          </a:p>
        </p:txBody>
      </p:sp>
    </p:spTree>
    <p:extLst>
      <p:ext uri="{BB962C8B-B14F-4D97-AF65-F5344CB8AC3E}">
        <p14:creationId xmlns:p14="http://schemas.microsoft.com/office/powerpoint/2010/main" val="1679431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514626"/>
            <a:ext cx="2691121" cy="3970318"/>
          </a:xfrm>
          <a:prstGeom prst="rect">
            <a:avLst/>
          </a:prstGeom>
          <a:noFill/>
        </p:spPr>
        <p:txBody>
          <a:bodyPr wrap="square" rtlCol="0">
            <a:spAutoFit/>
          </a:bodyPr>
          <a:lstStyle/>
          <a:p>
            <a:pPr>
              <a:lnSpc>
                <a:spcPct val="200000"/>
              </a:lnSpc>
            </a:pPr>
            <a:r>
              <a:rPr lang="en-US" b="1" dirty="0">
                <a:solidFill>
                  <a:srgbClr val="4C8180"/>
                </a:solidFill>
              </a:rPr>
              <a:t>Saleh </a:t>
            </a:r>
            <a:r>
              <a:rPr lang="en-US" b="1" dirty="0" err="1" smtClean="0">
                <a:solidFill>
                  <a:srgbClr val="4C8180"/>
                </a:solidFill>
              </a:rPr>
              <a:t>altwaijri</a:t>
            </a:r>
            <a:endParaRPr lang="en-US" b="1" dirty="0" smtClean="0">
              <a:solidFill>
                <a:srgbClr val="4C8180"/>
              </a:solidFill>
            </a:endParaRPr>
          </a:p>
          <a:p>
            <a:pPr>
              <a:lnSpc>
                <a:spcPct val="200000"/>
              </a:lnSpc>
            </a:pPr>
            <a:r>
              <a:rPr lang="en-US" b="1" dirty="0" err="1" smtClean="0">
                <a:solidFill>
                  <a:srgbClr val="4C8180"/>
                </a:solidFill>
              </a:rPr>
              <a:t>Mohannad</a:t>
            </a:r>
            <a:r>
              <a:rPr lang="en-US" b="1" dirty="0" smtClean="0">
                <a:solidFill>
                  <a:srgbClr val="4C8180"/>
                </a:solidFill>
              </a:rPr>
              <a:t> </a:t>
            </a:r>
            <a:r>
              <a:rPr lang="en-US" b="1" dirty="0" err="1" smtClean="0">
                <a:solidFill>
                  <a:srgbClr val="4C8180"/>
                </a:solidFill>
              </a:rPr>
              <a:t>alzahrani</a:t>
            </a:r>
            <a:endParaRPr lang="en-US" b="1" dirty="0" smtClean="0">
              <a:solidFill>
                <a:srgbClr val="4C8180"/>
              </a:solidFill>
            </a:endParaRPr>
          </a:p>
          <a:p>
            <a:pPr>
              <a:lnSpc>
                <a:spcPct val="200000"/>
              </a:lnSpc>
            </a:pPr>
            <a:r>
              <a:rPr lang="en-US" b="1" dirty="0" err="1" smtClean="0">
                <a:solidFill>
                  <a:srgbClr val="4C8180"/>
                </a:solidFill>
              </a:rPr>
              <a:t>Abdulaziz</a:t>
            </a:r>
            <a:r>
              <a:rPr lang="en-US" b="1" dirty="0" smtClean="0">
                <a:solidFill>
                  <a:srgbClr val="4C8180"/>
                </a:solidFill>
              </a:rPr>
              <a:t> </a:t>
            </a:r>
            <a:r>
              <a:rPr lang="en-US" b="1" dirty="0" err="1" smtClean="0">
                <a:solidFill>
                  <a:srgbClr val="4C8180"/>
                </a:solidFill>
              </a:rPr>
              <a:t>alhusaini</a:t>
            </a:r>
            <a:endParaRPr lang="en-US" b="1" dirty="0" smtClean="0">
              <a:solidFill>
                <a:srgbClr val="4C8180"/>
              </a:solidFill>
            </a:endParaRPr>
          </a:p>
          <a:p>
            <a:pPr>
              <a:lnSpc>
                <a:spcPct val="200000"/>
              </a:lnSpc>
            </a:pPr>
            <a:r>
              <a:rPr lang="en-US" b="1" dirty="0" err="1" smtClean="0">
                <a:solidFill>
                  <a:srgbClr val="4C8180"/>
                </a:solidFill>
              </a:rPr>
              <a:t>Maha</a:t>
            </a:r>
            <a:r>
              <a:rPr lang="en-US" b="1" dirty="0" smtClean="0">
                <a:solidFill>
                  <a:srgbClr val="4C8180"/>
                </a:solidFill>
              </a:rPr>
              <a:t> </a:t>
            </a:r>
            <a:r>
              <a:rPr lang="en-US" b="1" dirty="0" err="1">
                <a:solidFill>
                  <a:srgbClr val="4C8180"/>
                </a:solidFill>
              </a:rPr>
              <a:t>alghamdi</a:t>
            </a:r>
            <a:endParaRPr lang="en-US" b="1" dirty="0">
              <a:solidFill>
                <a:srgbClr val="4C8180"/>
              </a:solidFill>
            </a:endParaRPr>
          </a:p>
          <a:p>
            <a:pPr>
              <a:lnSpc>
                <a:spcPct val="200000"/>
              </a:lnSpc>
            </a:pPr>
            <a:r>
              <a:rPr lang="en-US" b="1" dirty="0" err="1">
                <a:solidFill>
                  <a:srgbClr val="4C8180"/>
                </a:solidFill>
              </a:rPr>
              <a:t>Haneen</a:t>
            </a:r>
            <a:r>
              <a:rPr lang="en-US" b="1" dirty="0">
                <a:solidFill>
                  <a:srgbClr val="4C8180"/>
                </a:solidFill>
              </a:rPr>
              <a:t> </a:t>
            </a:r>
            <a:r>
              <a:rPr lang="en-US" b="1" dirty="0" err="1">
                <a:solidFill>
                  <a:srgbClr val="4C8180"/>
                </a:solidFill>
              </a:rPr>
              <a:t>alsubki</a:t>
            </a:r>
            <a:endParaRPr lang="en-US" b="1" dirty="0">
              <a:solidFill>
                <a:srgbClr val="4C8180"/>
              </a:solidFill>
            </a:endParaRPr>
          </a:p>
          <a:p>
            <a:pPr>
              <a:lnSpc>
                <a:spcPct val="200000"/>
              </a:lnSpc>
            </a:pPr>
            <a:r>
              <a:rPr lang="en-US" b="1" dirty="0">
                <a:solidFill>
                  <a:srgbClr val="4C8180"/>
                </a:solidFill>
              </a:rPr>
              <a:t>Rana </a:t>
            </a:r>
            <a:r>
              <a:rPr lang="en-US" b="1" dirty="0" err="1" smtClean="0">
                <a:solidFill>
                  <a:srgbClr val="4C8180"/>
                </a:solidFill>
              </a:rPr>
              <a:t>Barsain</a:t>
            </a:r>
            <a:endParaRPr lang="en-US" b="1" dirty="0" smtClean="0">
              <a:solidFill>
                <a:srgbClr val="4C8180"/>
              </a:solidFill>
            </a:endParaRPr>
          </a:p>
          <a:p>
            <a:pPr>
              <a:lnSpc>
                <a:spcPct val="200000"/>
              </a:lnSpc>
            </a:pPr>
            <a:r>
              <a:rPr lang="en-US" b="1" dirty="0" err="1" smtClean="0">
                <a:solidFill>
                  <a:srgbClr val="4C8180"/>
                </a:solidFill>
              </a:rPr>
              <a:t>Shatha</a:t>
            </a:r>
            <a:r>
              <a:rPr lang="en-US" b="1" dirty="0" smtClean="0">
                <a:solidFill>
                  <a:srgbClr val="4C8180"/>
                </a:solidFill>
              </a:rPr>
              <a:t> </a:t>
            </a:r>
            <a:r>
              <a:rPr lang="en-US" b="1" dirty="0" err="1" smtClean="0">
                <a:solidFill>
                  <a:srgbClr val="4C8180"/>
                </a:solidFill>
              </a:rPr>
              <a:t>Alghaihb</a:t>
            </a: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4" y="0"/>
            <a:ext cx="6146800" cy="707886"/>
          </a:xfrm>
          <a:prstGeom prst="rect">
            <a:avLst/>
          </a:prstGeom>
          <a:noFill/>
        </p:spPr>
        <p:txBody>
          <a:bodyPr wrap="square" rtlCol="0">
            <a:spAutoFit/>
          </a:bodyPr>
          <a:lstStyle/>
          <a:p>
            <a:r>
              <a:rPr lang="en-US" altLang="en-US" sz="4000" dirty="0">
                <a:solidFill>
                  <a:srgbClr val="4C8180"/>
                </a:solidFill>
                <a:latin typeface="Calibri Light"/>
                <a:ea typeface="Century Gothic" charset="0"/>
                <a:cs typeface="Century Gothic" charset="0"/>
              </a:rPr>
              <a:t>Overview </a:t>
            </a:r>
            <a:endParaRPr lang="en-US" sz="3200" dirty="0">
              <a:solidFill>
                <a:srgbClr val="4C8180"/>
              </a:solidFill>
              <a:latin typeface="Calibri Light"/>
              <a:ea typeface="Century Gothic" charset="0"/>
              <a:cs typeface="Century Gothic"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 y="2001309"/>
            <a:ext cx="12487526" cy="2848988"/>
          </a:xfrm>
          <a:prstGeom prst="rect">
            <a:avLst/>
          </a:prstGeom>
        </p:spPr>
      </p:pic>
    </p:spTree>
    <p:extLst>
      <p:ext uri="{BB962C8B-B14F-4D97-AF65-F5344CB8AC3E}">
        <p14:creationId xmlns:p14="http://schemas.microsoft.com/office/powerpoint/2010/main" val="1403456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E4A9941-29D7-4542-A72E-A399AFE6381B}"/>
              </a:ext>
            </a:extLst>
          </p:cNvPr>
          <p:cNvSpPr txBox="1"/>
          <p:nvPr/>
        </p:nvSpPr>
        <p:spPr>
          <a:xfrm>
            <a:off x="4723436" y="809989"/>
            <a:ext cx="7068229" cy="203132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Thyroglobulin is synthesized by follicular cells then released in the lumen</a:t>
            </a:r>
            <a:r>
              <a:rPr lang="en-US" dirty="0" smtClean="0">
                <a:solidFill>
                  <a:srgbClr val="008F00"/>
                </a:solidFill>
              </a:rPr>
              <a:t>.</a:t>
            </a:r>
            <a:endParaRPr lang="en-US" dirty="0">
              <a:solidFill>
                <a:srgbClr val="008F00"/>
              </a:solidFill>
            </a:endParaRPr>
          </a:p>
          <a:p>
            <a:r>
              <a:rPr lang="en-US" dirty="0" smtClean="0">
                <a:solidFill>
                  <a:srgbClr val="008F00"/>
                </a:solidFill>
              </a:rPr>
              <a:t>Iodide (comes from the circulation) </a:t>
            </a:r>
            <a:r>
              <a:rPr lang="en-US" dirty="0">
                <a:solidFill>
                  <a:srgbClr val="008F00"/>
                </a:solidFill>
              </a:rPr>
              <a:t>is oxidized by </a:t>
            </a:r>
            <a:r>
              <a:rPr lang="en-US" dirty="0">
                <a:solidFill>
                  <a:srgbClr val="FF0000"/>
                </a:solidFill>
              </a:rPr>
              <a:t>thyroid </a:t>
            </a:r>
            <a:r>
              <a:rPr lang="en-US" dirty="0" smtClean="0">
                <a:solidFill>
                  <a:srgbClr val="FF0000"/>
                </a:solidFill>
              </a:rPr>
              <a:t>peroxidase </a:t>
            </a:r>
            <a:r>
              <a:rPr lang="en-US" dirty="0" smtClean="0">
                <a:solidFill>
                  <a:srgbClr val="008F00"/>
                </a:solidFill>
              </a:rPr>
              <a:t>in the lumen </a:t>
            </a:r>
            <a:r>
              <a:rPr lang="en-US" dirty="0">
                <a:solidFill>
                  <a:srgbClr val="008F00"/>
                </a:solidFill>
              </a:rPr>
              <a:t>to form Iodine then ,this Iodine </a:t>
            </a:r>
            <a:r>
              <a:rPr lang="en-US" dirty="0" smtClean="0">
                <a:solidFill>
                  <a:srgbClr val="008F00"/>
                </a:solidFill>
              </a:rPr>
              <a:t>binds to </a:t>
            </a:r>
            <a:r>
              <a:rPr lang="en-US" dirty="0">
                <a:solidFill>
                  <a:srgbClr val="008F00"/>
                </a:solidFill>
              </a:rPr>
              <a:t>tyrosine residues of </a:t>
            </a:r>
            <a:r>
              <a:rPr lang="en-US" dirty="0" smtClean="0">
                <a:solidFill>
                  <a:srgbClr val="008F00"/>
                </a:solidFill>
              </a:rPr>
              <a:t>thyroglobulin </a:t>
            </a:r>
            <a:r>
              <a:rPr lang="en-US" dirty="0">
                <a:solidFill>
                  <a:srgbClr val="008F00"/>
                </a:solidFill>
              </a:rPr>
              <a:t>to form MIT (Mono-</a:t>
            </a:r>
            <a:r>
              <a:rPr lang="en-US" dirty="0" err="1">
                <a:solidFill>
                  <a:srgbClr val="008F00"/>
                </a:solidFill>
              </a:rPr>
              <a:t>iodotyrosine</a:t>
            </a:r>
            <a:r>
              <a:rPr lang="en-US" dirty="0">
                <a:solidFill>
                  <a:srgbClr val="008F00"/>
                </a:solidFill>
              </a:rPr>
              <a:t>) and DIT (Di-</a:t>
            </a:r>
            <a:r>
              <a:rPr lang="en-US" dirty="0" err="1">
                <a:solidFill>
                  <a:srgbClr val="008F00"/>
                </a:solidFill>
              </a:rPr>
              <a:t>iodotyrosine</a:t>
            </a:r>
            <a:r>
              <a:rPr lang="en-US" dirty="0">
                <a:solidFill>
                  <a:srgbClr val="008F00"/>
                </a:solidFill>
              </a:rPr>
              <a:t>) this </a:t>
            </a:r>
            <a:r>
              <a:rPr lang="en-US" dirty="0" smtClean="0">
                <a:solidFill>
                  <a:srgbClr val="008F00"/>
                </a:solidFill>
              </a:rPr>
              <a:t>process is </a:t>
            </a:r>
            <a:r>
              <a:rPr lang="en-US" dirty="0">
                <a:solidFill>
                  <a:srgbClr val="008F00"/>
                </a:solidFill>
              </a:rPr>
              <a:t>catalyzed by </a:t>
            </a:r>
            <a:r>
              <a:rPr lang="en-US" dirty="0">
                <a:solidFill>
                  <a:srgbClr val="FF0000"/>
                </a:solidFill>
              </a:rPr>
              <a:t>thyroid peroxidase </a:t>
            </a:r>
            <a:r>
              <a:rPr lang="en-US" dirty="0">
                <a:solidFill>
                  <a:srgbClr val="008F00"/>
                </a:solidFill>
              </a:rPr>
              <a:t>enzyme and it's called (Iodination), after that MIT &amp; DIT get coupled to form T3 &amp; T4 (MIT+DIT=T3 | DIT+DIT=T4).</a:t>
            </a:r>
          </a:p>
        </p:txBody>
      </p:sp>
      <p:sp>
        <p:nvSpPr>
          <p:cNvPr id="4" name="Rectangle 3"/>
          <p:cNvSpPr>
            <a:spLocks noChangeArrowheads="1"/>
          </p:cNvSpPr>
          <p:nvPr/>
        </p:nvSpPr>
        <p:spPr bwMode="auto">
          <a:xfrm>
            <a:off x="0" y="43215"/>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Types and Biosynthesis </a:t>
            </a:r>
            <a:r>
              <a:rPr lang="en-US" altLang="en-US" sz="3600" dirty="0" smtClean="0">
                <a:solidFill>
                  <a:srgbClr val="4C8180"/>
                </a:solidFill>
                <a:latin typeface="Century Gothic" charset="0"/>
                <a:ea typeface="Century Gothic" charset="0"/>
                <a:cs typeface="Century Gothic" charset="0"/>
              </a:rPr>
              <a:t>of Thyroid Hormones:</a:t>
            </a:r>
            <a:endParaRPr lang="en-US" altLang="en-US" sz="3200" dirty="0">
              <a:solidFill>
                <a:srgbClr val="3C15AB"/>
              </a:solidFill>
            </a:endParaRPr>
          </a:p>
        </p:txBody>
      </p:sp>
      <p:sp>
        <p:nvSpPr>
          <p:cNvPr id="5" name="Rectangle 4"/>
          <p:cNvSpPr/>
          <p:nvPr/>
        </p:nvSpPr>
        <p:spPr>
          <a:xfrm>
            <a:off x="130845" y="727477"/>
            <a:ext cx="2553904" cy="461665"/>
          </a:xfrm>
          <a:prstGeom prst="rect">
            <a:avLst/>
          </a:prstGeom>
        </p:spPr>
        <p:txBody>
          <a:bodyPr wrap="none">
            <a:spAutoFit/>
          </a:bodyPr>
          <a:lstStyle/>
          <a:p>
            <a:pPr marL="342900" indent="-342900">
              <a:buClr>
                <a:srgbClr val="4B8180"/>
              </a:buClr>
              <a:buSzPct val="85000"/>
              <a:buFont typeface="Wingdings" charset="2"/>
              <a:buChar char="v"/>
            </a:pPr>
            <a:r>
              <a:rPr lang="en-US" altLang="en-US" sz="2400" b="1" dirty="0" smtClean="0">
                <a:solidFill>
                  <a:srgbClr val="334E5D"/>
                </a:solidFill>
                <a:latin typeface="Century Gothic" charset="0"/>
                <a:ea typeface="Century Gothic" charset="0"/>
                <a:cs typeface="Century Gothic" charset="0"/>
              </a:rPr>
              <a:t>Biosynthesis : </a:t>
            </a:r>
            <a:endParaRPr lang="en-US" b="1" dirty="0">
              <a:solidFill>
                <a:srgbClr val="334E5D"/>
              </a:solidFill>
            </a:endParaRPr>
          </a:p>
        </p:txBody>
      </p:sp>
      <p:grpSp>
        <p:nvGrpSpPr>
          <p:cNvPr id="6" name="Group 5"/>
          <p:cNvGrpSpPr/>
          <p:nvPr/>
        </p:nvGrpSpPr>
        <p:grpSpPr>
          <a:xfrm>
            <a:off x="130845" y="1256675"/>
            <a:ext cx="4318676" cy="2510491"/>
            <a:chOff x="270506" y="1005889"/>
            <a:chExt cx="4479294" cy="2423110"/>
          </a:xfrm>
        </p:grpSpPr>
        <p:sp>
          <p:nvSpPr>
            <p:cNvPr id="7" name="Rounded Rectangle 6"/>
            <p:cNvSpPr/>
            <p:nvPr/>
          </p:nvSpPr>
          <p:spPr>
            <a:xfrm>
              <a:off x="270506" y="1475691"/>
              <a:ext cx="4479294" cy="1953308"/>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ound Same Side Corner Rectangle 7"/>
            <p:cNvSpPr/>
            <p:nvPr/>
          </p:nvSpPr>
          <p:spPr>
            <a:xfrm>
              <a:off x="270506" y="1005889"/>
              <a:ext cx="4479294" cy="713081"/>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ea typeface="ＭＳ Ｐゴシック" charset="0"/>
                </a:rPr>
                <a:t>1-Synthesized</a:t>
              </a:r>
              <a:endParaRPr lang="en-US" sz="3200" dirty="0">
                <a:solidFill>
                  <a:schemeClr val="bg1"/>
                </a:solidFill>
              </a:endParaRPr>
            </a:p>
          </p:txBody>
        </p:sp>
      </p:grpSp>
      <p:sp>
        <p:nvSpPr>
          <p:cNvPr id="9" name="Rectangle 8"/>
          <p:cNvSpPr/>
          <p:nvPr/>
        </p:nvSpPr>
        <p:spPr>
          <a:xfrm>
            <a:off x="-296779" y="2123639"/>
            <a:ext cx="4876800" cy="1311128"/>
          </a:xfrm>
          <a:prstGeom prst="rect">
            <a:avLst/>
          </a:prstGeom>
        </p:spPr>
        <p:txBody>
          <a:bodyPr wrap="square">
            <a:spAutoFit/>
          </a:bodyPr>
          <a:lstStyle/>
          <a:p>
            <a:pPr lvl="1">
              <a:spcBef>
                <a:spcPct val="20000"/>
              </a:spcBef>
              <a:buClr>
                <a:srgbClr val="4B8180"/>
              </a:buClr>
              <a:buSzPct val="95000"/>
              <a:defRPr/>
            </a:pPr>
            <a:r>
              <a:rPr lang="en-US" dirty="0" smtClean="0">
                <a:ea typeface="ＭＳ Ｐゴシック" charset="0"/>
              </a:rPr>
              <a:t>Synthesized </a:t>
            </a:r>
            <a:r>
              <a:rPr lang="en-US" dirty="0">
                <a:ea typeface="ＭＳ Ｐゴシック" charset="0"/>
              </a:rPr>
              <a:t>in the </a:t>
            </a:r>
            <a:r>
              <a:rPr lang="en-US" b="1" dirty="0">
                <a:ea typeface="ＭＳ Ｐゴシック" charset="0"/>
              </a:rPr>
              <a:t>thyroid gland </a:t>
            </a:r>
            <a:r>
              <a:rPr lang="en-US" dirty="0">
                <a:ea typeface="ＭＳ Ｐゴシック" charset="0"/>
              </a:rPr>
              <a:t>by</a:t>
            </a:r>
            <a:r>
              <a:rPr lang="en-US" dirty="0" smtClean="0">
                <a:ea typeface="ＭＳ Ｐゴシック" charset="0"/>
              </a:rPr>
              <a:t>:</a:t>
            </a:r>
          </a:p>
          <a:p>
            <a:pPr marL="742950" lvl="1" indent="-285750">
              <a:spcBef>
                <a:spcPct val="20000"/>
              </a:spcBef>
              <a:buClr>
                <a:srgbClr val="4B8180"/>
              </a:buClr>
              <a:buSzPct val="95000"/>
              <a:buFont typeface="Arial" panose="020B0604020202020204" pitchFamily="34" charset="0"/>
              <a:buChar char="•"/>
              <a:defRPr/>
            </a:pPr>
            <a:r>
              <a:rPr lang="en-US" dirty="0">
                <a:ea typeface="ＭＳ Ｐゴシック" charset="0"/>
              </a:rPr>
              <a:t>Binding to thyroglobulin protein</a:t>
            </a:r>
            <a:r>
              <a:rPr lang="en-US" dirty="0" smtClean="0">
                <a:ea typeface="ＭＳ Ｐゴシック" charset="0"/>
              </a:rPr>
              <a:t>.</a:t>
            </a:r>
            <a:endParaRPr lang="en-US" dirty="0">
              <a:ea typeface="ＭＳ Ｐゴシック" charset="0"/>
            </a:endParaRPr>
          </a:p>
          <a:p>
            <a:pPr marL="1200150" lvl="2" indent="-285750">
              <a:spcBef>
                <a:spcPct val="20000"/>
              </a:spcBef>
              <a:buClr>
                <a:srgbClr val="4B8180"/>
              </a:buClr>
              <a:buSzPct val="95000"/>
              <a:buFont typeface="Arial" panose="020B0604020202020204" pitchFamily="34" charset="0"/>
              <a:buChar char="•"/>
              <a:defRPr/>
            </a:pPr>
            <a:r>
              <a:rPr lang="en-US" dirty="0" smtClean="0">
                <a:ea typeface="ＭＳ Ｐゴシック" charset="0"/>
              </a:rPr>
              <a:t>Iodination </a:t>
            </a:r>
            <a:r>
              <a:rPr lang="en-US" dirty="0">
                <a:ea typeface="ＭＳ Ｐゴシック" charset="0"/>
              </a:rPr>
              <a:t>and coupling of two tyrosine </a:t>
            </a:r>
            <a:r>
              <a:rPr lang="en-US" dirty="0" smtClean="0">
                <a:ea typeface="ＭＳ Ｐゴシック" charset="0"/>
              </a:rPr>
              <a:t>molecules.</a:t>
            </a:r>
            <a:endParaRPr lang="en-US" dirty="0">
              <a:ea typeface="ＭＳ Ｐゴシック" charset="0"/>
            </a:endParaRPr>
          </a:p>
        </p:txBody>
      </p:sp>
      <p:sp>
        <p:nvSpPr>
          <p:cNvPr id="10" name="TextBox 9">
            <a:extLst>
              <a:ext uri="{FF2B5EF4-FFF2-40B4-BE49-F238E27FC236}">
                <a16:creationId xmlns="" xmlns:a16="http://schemas.microsoft.com/office/drawing/2014/main" id="{CE4A9941-29D7-4542-A72E-A399AFE6381B}"/>
              </a:ext>
            </a:extLst>
          </p:cNvPr>
          <p:cNvSpPr txBox="1"/>
          <p:nvPr/>
        </p:nvSpPr>
        <p:spPr>
          <a:xfrm>
            <a:off x="4723437" y="3063935"/>
            <a:ext cx="7068229"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After forming T3 &amp; T4 the </a:t>
            </a:r>
            <a:r>
              <a:rPr lang="en-US" dirty="0" smtClean="0">
                <a:solidFill>
                  <a:srgbClr val="008F00"/>
                </a:solidFill>
              </a:rPr>
              <a:t>thyroglobulin </a:t>
            </a:r>
            <a:r>
              <a:rPr lang="en-US" dirty="0">
                <a:solidFill>
                  <a:srgbClr val="008F00"/>
                </a:solidFill>
              </a:rPr>
              <a:t>will go back to follicular cells, TSH will stimulate follicular cells to Endocytose Thyroglobulin that </a:t>
            </a:r>
            <a:r>
              <a:rPr lang="en-US" dirty="0" smtClean="0">
                <a:solidFill>
                  <a:srgbClr val="008F00"/>
                </a:solidFill>
              </a:rPr>
              <a:t>is attached </a:t>
            </a:r>
            <a:r>
              <a:rPr lang="en-US" dirty="0">
                <a:solidFill>
                  <a:srgbClr val="008F00"/>
                </a:solidFill>
              </a:rPr>
              <a:t>(T4, T3, MIT &amp; DIT) to degrade thyroglobulin by lysosomes and we will be left with T4 &amp; T3 which go to the </a:t>
            </a:r>
            <a:r>
              <a:rPr lang="en-US" dirty="0" smtClean="0">
                <a:solidFill>
                  <a:srgbClr val="008F00"/>
                </a:solidFill>
              </a:rPr>
              <a:t>circulation.</a:t>
            </a:r>
          </a:p>
          <a:p>
            <a:r>
              <a:rPr lang="en-US" dirty="0" smtClean="0">
                <a:solidFill>
                  <a:srgbClr val="008F00"/>
                </a:solidFill>
              </a:rPr>
              <a:t>MIT </a:t>
            </a:r>
            <a:r>
              <a:rPr lang="en-US" dirty="0">
                <a:solidFill>
                  <a:srgbClr val="008F00"/>
                </a:solidFill>
              </a:rPr>
              <a:t>&amp; DIT are degraded to go back to the lumen. </a:t>
            </a:r>
          </a:p>
        </p:txBody>
      </p:sp>
      <p:sp>
        <p:nvSpPr>
          <p:cNvPr id="11" name="سهم للأسفل 7"/>
          <p:cNvSpPr/>
          <p:nvPr/>
        </p:nvSpPr>
        <p:spPr>
          <a:xfrm>
            <a:off x="8155520" y="2872729"/>
            <a:ext cx="204062" cy="179197"/>
          </a:xfrm>
          <a:prstGeom prst="downArrow">
            <a:avLst/>
          </a:prstGeom>
          <a:solidFill>
            <a:srgbClr val="4B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94116" y="4868860"/>
            <a:ext cx="8785804" cy="1754326"/>
          </a:xfrm>
          <a:prstGeom prst="rect">
            <a:avLst/>
          </a:prstGeom>
          <a:solidFill>
            <a:srgbClr val="FFFFFF"/>
          </a:solidFill>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SA" dirty="0" smtClean="0">
                <a:solidFill>
                  <a:schemeClr val="bg1">
                    <a:lumMod val="50000"/>
                  </a:schemeClr>
                </a:solidFill>
              </a:rPr>
              <a:t>يشرح لك طريقة تكوين الثايرويد هرمون بمراحله</a:t>
            </a:r>
            <a:r>
              <a:rPr lang="ar-SA" dirty="0">
                <a:solidFill>
                  <a:schemeClr val="bg1">
                    <a:lumMod val="50000"/>
                  </a:schemeClr>
                </a:solidFill>
              </a:rPr>
              <a:t> </a:t>
            </a:r>
            <a:r>
              <a:rPr lang="ar-SA" dirty="0" smtClean="0">
                <a:solidFill>
                  <a:schemeClr val="bg1">
                    <a:lumMod val="50000"/>
                  </a:schemeClr>
                </a:solidFill>
              </a:rPr>
              <a:t>في اللومين:</a:t>
            </a:r>
          </a:p>
          <a:p>
            <a:pPr algn="r" rtl="1"/>
            <a:r>
              <a:rPr lang="ar-SA" dirty="0" smtClean="0">
                <a:solidFill>
                  <a:schemeClr val="bg1">
                    <a:lumMod val="50000"/>
                  </a:schemeClr>
                </a:solidFill>
              </a:rPr>
              <a:t>1-تكوين ثايروجلوبيلين (الي راح يساعد على تصنيع الهرمون)</a:t>
            </a:r>
          </a:p>
          <a:p>
            <a:pPr algn="r" rtl="1"/>
            <a:r>
              <a:rPr lang="ar-SA" dirty="0" smtClean="0">
                <a:solidFill>
                  <a:schemeClr val="bg1">
                    <a:lumMod val="50000"/>
                  </a:schemeClr>
                </a:solidFill>
              </a:rPr>
              <a:t>2-عمل الثايرويد بيروكسيديز على:</a:t>
            </a:r>
          </a:p>
          <a:p>
            <a:pPr algn="r" rtl="1"/>
            <a:r>
              <a:rPr lang="ar-SA" dirty="0" smtClean="0">
                <a:solidFill>
                  <a:schemeClr val="bg1">
                    <a:lumMod val="50000"/>
                  </a:schemeClr>
                </a:solidFill>
              </a:rPr>
              <a:t>أ-يمسك </a:t>
            </a:r>
            <a:r>
              <a:rPr lang="ar-SA" dirty="0" err="1" smtClean="0">
                <a:solidFill>
                  <a:schemeClr val="bg1">
                    <a:lumMod val="50000"/>
                  </a:schemeClr>
                </a:solidFill>
              </a:rPr>
              <a:t>الايودايد</a:t>
            </a:r>
            <a:r>
              <a:rPr lang="ar-SA" dirty="0" smtClean="0">
                <a:solidFill>
                  <a:schemeClr val="bg1">
                    <a:lumMod val="50000"/>
                  </a:schemeClr>
                </a:solidFill>
              </a:rPr>
              <a:t> ويسوي له اوكسديشن ويتحول الى ايودين ويرتبط مع التايروزين الي تعتبر جزء من الثايروجلوبلين</a:t>
            </a:r>
          </a:p>
          <a:p>
            <a:pPr algn="r" rtl="1"/>
            <a:r>
              <a:rPr lang="ar-SA" dirty="0" smtClean="0">
                <a:solidFill>
                  <a:schemeClr val="bg1">
                    <a:lumMod val="50000"/>
                  </a:schemeClr>
                </a:solidFill>
              </a:rPr>
              <a:t>ب-يعمل على ربط المكونات الناتجة من هذا الارتباط في تكوين الهرمونات</a:t>
            </a:r>
          </a:p>
          <a:p>
            <a:pPr algn="r" rtl="1"/>
            <a:r>
              <a:rPr lang="ar-SA" dirty="0" smtClean="0">
                <a:solidFill>
                  <a:schemeClr val="bg1">
                    <a:lumMod val="50000"/>
                  </a:schemeClr>
                </a:solidFill>
              </a:rPr>
              <a:t>3-بعد تكوين الهرمونات يرجع الثايروجلوبلين الى الفلوكلير سيلز ويتم تكسيره (بحيث ما يصنع بشكل زائد).</a:t>
            </a:r>
          </a:p>
        </p:txBody>
      </p:sp>
    </p:spTree>
    <p:extLst>
      <p:ext uri="{BB962C8B-B14F-4D97-AF65-F5344CB8AC3E}">
        <p14:creationId xmlns:p14="http://schemas.microsoft.com/office/powerpoint/2010/main" val="280613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8945" y="43215"/>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Types and Biosynthesis </a:t>
            </a:r>
            <a:r>
              <a:rPr lang="en-US" altLang="en-US" sz="3600" dirty="0" smtClean="0">
                <a:solidFill>
                  <a:srgbClr val="4C8180"/>
                </a:solidFill>
                <a:latin typeface="Century Gothic" charset="0"/>
                <a:ea typeface="Century Gothic" charset="0"/>
                <a:cs typeface="Century Gothic" charset="0"/>
              </a:rPr>
              <a:t>of Thyroid </a:t>
            </a:r>
            <a:r>
              <a:rPr lang="en-US" altLang="en-US" sz="3600" dirty="0">
                <a:solidFill>
                  <a:srgbClr val="4C8180"/>
                </a:solidFill>
                <a:latin typeface="Century Gothic" charset="0"/>
                <a:ea typeface="Century Gothic" charset="0"/>
                <a:cs typeface="Century Gothic" charset="0"/>
              </a:rPr>
              <a:t>Hormones</a:t>
            </a:r>
            <a:endParaRPr lang="en-US" altLang="en-US" sz="3200" dirty="0">
              <a:solidFill>
                <a:srgbClr val="3C15AB"/>
              </a:solidFill>
            </a:endParaRPr>
          </a:p>
        </p:txBody>
      </p:sp>
      <p:cxnSp>
        <p:nvCxnSpPr>
          <p:cNvPr id="6" name="Straight Connector 5"/>
          <p:cNvCxnSpPr/>
          <p:nvPr/>
        </p:nvCxnSpPr>
        <p:spPr>
          <a:xfrm flipH="1" flipV="1">
            <a:off x="7325138" y="674798"/>
            <a:ext cx="36703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11769" y="1193688"/>
            <a:ext cx="4047494" cy="2513503"/>
            <a:chOff x="270506" y="1122848"/>
            <a:chExt cx="4479294" cy="2306152"/>
          </a:xfrm>
          <a:solidFill>
            <a:srgbClr val="A6D483"/>
          </a:solidFill>
        </p:grpSpPr>
        <p:sp>
          <p:nvSpPr>
            <p:cNvPr id="16" name="Rounded Rectangle 15"/>
            <p:cNvSpPr/>
            <p:nvPr/>
          </p:nvSpPr>
          <p:spPr>
            <a:xfrm>
              <a:off x="270506" y="1523999"/>
              <a:ext cx="4479294" cy="190500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ound Same Side Corner Rectangle 16"/>
            <p:cNvSpPr/>
            <p:nvPr/>
          </p:nvSpPr>
          <p:spPr>
            <a:xfrm>
              <a:off x="270506" y="1122848"/>
              <a:ext cx="4479294" cy="649994"/>
            </a:xfrm>
            <a:prstGeom prst="round2SameRect">
              <a:avLst/>
            </a:prstGeom>
            <a:grp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ea typeface="ＭＳ Ｐゴシック" charset="0"/>
                </a:rPr>
                <a:t>2-Secretion</a:t>
              </a:r>
              <a:endParaRPr lang="en-US" sz="3200" dirty="0">
                <a:solidFill>
                  <a:schemeClr val="bg1"/>
                </a:solidFill>
              </a:endParaRPr>
            </a:p>
          </p:txBody>
        </p:sp>
      </p:grpSp>
      <p:sp>
        <p:nvSpPr>
          <p:cNvPr id="18" name="Rectangle 17"/>
          <p:cNvSpPr/>
          <p:nvPr/>
        </p:nvSpPr>
        <p:spPr>
          <a:xfrm>
            <a:off x="896865" y="2109472"/>
            <a:ext cx="2332318" cy="707886"/>
          </a:xfrm>
          <a:prstGeom prst="rect">
            <a:avLst/>
          </a:prstGeom>
        </p:spPr>
        <p:txBody>
          <a:bodyPr wrap="square">
            <a:spAutoFit/>
          </a:bodyPr>
          <a:lstStyle/>
          <a:p>
            <a:pPr algn="ctr" fontAlgn="auto">
              <a:spcBef>
                <a:spcPct val="20000"/>
              </a:spcBef>
              <a:spcAft>
                <a:spcPts val="0"/>
              </a:spcAft>
              <a:buClr>
                <a:srgbClr val="4B8180"/>
              </a:buClr>
              <a:buSzPct val="95000"/>
              <a:defRPr/>
            </a:pPr>
            <a:r>
              <a:rPr lang="en-US" sz="2000" dirty="0">
                <a:ea typeface="ＭＳ Ｐゴシック" charset="0"/>
              </a:rPr>
              <a:t>Thyroid gland mostly secretes </a:t>
            </a:r>
            <a:r>
              <a:rPr lang="en-US" sz="2000" dirty="0" smtClean="0">
                <a:solidFill>
                  <a:srgbClr val="FF0000"/>
                </a:solidFill>
                <a:ea typeface="ＭＳ Ｐゴシック" charset="0"/>
              </a:rPr>
              <a:t>T4.</a:t>
            </a:r>
          </a:p>
        </p:txBody>
      </p:sp>
      <p:grpSp>
        <p:nvGrpSpPr>
          <p:cNvPr id="22" name="Group 21"/>
          <p:cNvGrpSpPr/>
          <p:nvPr/>
        </p:nvGrpSpPr>
        <p:grpSpPr>
          <a:xfrm>
            <a:off x="211769" y="3977060"/>
            <a:ext cx="4047494" cy="2532922"/>
            <a:chOff x="270506" y="1355376"/>
            <a:chExt cx="4479294" cy="2073624"/>
          </a:xfrm>
        </p:grpSpPr>
        <p:sp>
          <p:nvSpPr>
            <p:cNvPr id="23" name="Rounded Rectangle 22"/>
            <p:cNvSpPr/>
            <p:nvPr/>
          </p:nvSpPr>
          <p:spPr>
            <a:xfrm>
              <a:off x="270506" y="1523999"/>
              <a:ext cx="4479294" cy="1905001"/>
            </a:xfrm>
            <a:prstGeom prst="roundRect">
              <a:avLst/>
            </a:prstGeom>
            <a:noFill/>
            <a:ln w="38100">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ound Same Side Corner Rectangle 23"/>
            <p:cNvSpPr/>
            <p:nvPr/>
          </p:nvSpPr>
          <p:spPr>
            <a:xfrm>
              <a:off x="270506" y="1355376"/>
              <a:ext cx="4479294" cy="417522"/>
            </a:xfrm>
            <a:prstGeom prst="round2SameRect">
              <a:avLst/>
            </a:prstGeom>
            <a:solidFill>
              <a:srgbClr val="36AECD"/>
            </a:solidFill>
            <a:ln w="38100">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a typeface="ＭＳ Ｐゴシック" charset="0"/>
                </a:rPr>
                <a:t>3- </a:t>
              </a:r>
              <a:r>
                <a:rPr lang="en-US" sz="2800" dirty="0" err="1">
                  <a:solidFill>
                    <a:schemeClr val="bg1"/>
                  </a:solidFill>
                  <a:ea typeface="ＭＳ Ｐゴシック" charset="0"/>
                </a:rPr>
                <a:t>Deiodination</a:t>
              </a:r>
              <a:r>
                <a:rPr lang="en-US" sz="2800" dirty="0">
                  <a:solidFill>
                    <a:schemeClr val="bg1"/>
                  </a:solidFill>
                  <a:ea typeface="ＭＳ Ｐゴシック" charset="0"/>
                </a:rPr>
                <a:t> </a:t>
              </a:r>
              <a:endParaRPr lang="en-US" sz="3200" dirty="0">
                <a:solidFill>
                  <a:schemeClr val="bg1"/>
                </a:solidFill>
              </a:endParaRPr>
            </a:p>
          </p:txBody>
        </p:sp>
      </p:grpSp>
      <p:sp>
        <p:nvSpPr>
          <p:cNvPr id="25" name="Rectangle 24"/>
          <p:cNvSpPr/>
          <p:nvPr/>
        </p:nvSpPr>
        <p:spPr>
          <a:xfrm>
            <a:off x="275693" y="4491886"/>
            <a:ext cx="3919646" cy="1865126"/>
          </a:xfrm>
          <a:prstGeom prst="rect">
            <a:avLst/>
          </a:prstGeom>
        </p:spPr>
        <p:txBody>
          <a:bodyPr wrap="square">
            <a:spAutoFit/>
          </a:bodyPr>
          <a:lstStyle/>
          <a:p>
            <a:pPr marL="342900" indent="-342900" fontAlgn="auto">
              <a:spcBef>
                <a:spcPct val="20000"/>
              </a:spcBef>
              <a:spcAft>
                <a:spcPts val="0"/>
              </a:spcAft>
              <a:buClr>
                <a:srgbClr val="4B8180"/>
              </a:buClr>
              <a:buSzPct val="95000"/>
              <a:buFont typeface="Arial" charset="0"/>
              <a:buChar char="•"/>
              <a:defRPr/>
            </a:pPr>
            <a:r>
              <a:rPr lang="en-US" dirty="0">
                <a:ea typeface="ＭＳ Ｐゴシック" charset="0"/>
              </a:rPr>
              <a:t>Peripheral tissues (liver, kidney, etc.) de-iodinate T4 to </a:t>
            </a:r>
            <a:r>
              <a:rPr lang="en-US" dirty="0" smtClean="0">
                <a:ea typeface="ＭＳ Ｐゴシック" charset="0"/>
              </a:rPr>
              <a:t>T3.</a:t>
            </a:r>
          </a:p>
          <a:p>
            <a:pPr marL="342900" indent="-342900" fontAlgn="auto">
              <a:spcBef>
                <a:spcPct val="20000"/>
              </a:spcBef>
              <a:spcAft>
                <a:spcPts val="0"/>
              </a:spcAft>
              <a:buClr>
                <a:srgbClr val="4B8180"/>
              </a:buClr>
              <a:buSzPct val="95000"/>
              <a:buFont typeface="Arial" charset="0"/>
              <a:buChar char="•"/>
              <a:defRPr/>
            </a:pPr>
            <a:r>
              <a:rPr lang="en-US" dirty="0" err="1" smtClean="0">
                <a:ea typeface="ＭＳ Ｐゴシック" charset="0"/>
              </a:rPr>
              <a:t>Deiodination</a:t>
            </a:r>
            <a:r>
              <a:rPr lang="en-US" dirty="0" smtClean="0">
                <a:ea typeface="ＭＳ Ｐゴシック" charset="0"/>
              </a:rPr>
              <a:t> </a:t>
            </a:r>
            <a:r>
              <a:rPr lang="en-US" dirty="0">
                <a:ea typeface="ＭＳ Ｐゴシック" charset="0"/>
              </a:rPr>
              <a:t>is catalyzed by </a:t>
            </a:r>
            <a:r>
              <a:rPr lang="en-US" dirty="0">
                <a:solidFill>
                  <a:srgbClr val="FF0000"/>
                </a:solidFill>
                <a:ea typeface="ＭＳ Ｐゴシック" charset="0"/>
              </a:rPr>
              <a:t>deiodinase </a:t>
            </a:r>
            <a:r>
              <a:rPr lang="en-US" dirty="0" smtClean="0">
                <a:solidFill>
                  <a:srgbClr val="FF0000"/>
                </a:solidFill>
                <a:ea typeface="ＭＳ Ｐゴシック" charset="0"/>
              </a:rPr>
              <a:t>enzyme.</a:t>
            </a:r>
            <a:endParaRPr lang="en-US" dirty="0">
              <a:solidFill>
                <a:srgbClr val="FF0000"/>
              </a:solidFill>
              <a:ea typeface="ＭＳ Ｐゴシック" charset="0"/>
            </a:endParaRPr>
          </a:p>
          <a:p>
            <a:pPr marL="342900" indent="-342900" fontAlgn="auto">
              <a:spcBef>
                <a:spcPct val="20000"/>
              </a:spcBef>
              <a:spcAft>
                <a:spcPts val="0"/>
              </a:spcAft>
              <a:buClr>
                <a:srgbClr val="4B8180"/>
              </a:buClr>
              <a:buSzPct val="95000"/>
              <a:buFont typeface="Arial" charset="0"/>
              <a:buChar char="•"/>
              <a:defRPr/>
            </a:pPr>
            <a:r>
              <a:rPr lang="en-US" dirty="0">
                <a:ea typeface="ＭＳ Ｐゴシック" charset="0"/>
              </a:rPr>
              <a:t>T4 can be metabolized to </a:t>
            </a:r>
            <a:r>
              <a:rPr lang="en-US" b="1" dirty="0">
                <a:ea typeface="ＭＳ Ｐゴシック" charset="0"/>
              </a:rPr>
              <a:t>r</a:t>
            </a:r>
            <a:r>
              <a:rPr lang="en-US" dirty="0">
                <a:ea typeface="ＭＳ Ｐゴシック" charset="0"/>
              </a:rPr>
              <a:t>T3 </a:t>
            </a:r>
            <a:r>
              <a:rPr lang="en-US" dirty="0">
                <a:solidFill>
                  <a:srgbClr val="002060"/>
                </a:solidFill>
                <a:ea typeface="ＭＳ Ｐゴシック" charset="0"/>
              </a:rPr>
              <a:t>(</a:t>
            </a:r>
            <a:r>
              <a:rPr lang="en-US" dirty="0">
                <a:solidFill>
                  <a:srgbClr val="FF0000"/>
                </a:solidFill>
                <a:ea typeface="ＭＳ Ｐゴシック" charset="0"/>
              </a:rPr>
              <a:t>inactive form</a:t>
            </a:r>
            <a:r>
              <a:rPr lang="en-US" dirty="0" smtClean="0">
                <a:solidFill>
                  <a:srgbClr val="002060"/>
                </a:solidFill>
                <a:ea typeface="ＭＳ Ｐゴシック" charset="0"/>
              </a:rPr>
              <a:t>).</a:t>
            </a:r>
          </a:p>
        </p:txBody>
      </p:sp>
      <p:sp>
        <p:nvSpPr>
          <p:cNvPr id="28" name="Rectangle 27"/>
          <p:cNvSpPr/>
          <p:nvPr/>
        </p:nvSpPr>
        <p:spPr>
          <a:xfrm>
            <a:off x="130845" y="727477"/>
            <a:ext cx="2553904" cy="461665"/>
          </a:xfrm>
          <a:prstGeom prst="rect">
            <a:avLst/>
          </a:prstGeom>
        </p:spPr>
        <p:txBody>
          <a:bodyPr wrap="none">
            <a:spAutoFit/>
          </a:bodyPr>
          <a:lstStyle/>
          <a:p>
            <a:pPr marL="342900" indent="-342900">
              <a:buClr>
                <a:srgbClr val="4B8180"/>
              </a:buClr>
              <a:buSzPct val="85000"/>
              <a:buFont typeface="Wingdings" charset="2"/>
              <a:buChar char="v"/>
            </a:pPr>
            <a:r>
              <a:rPr lang="en-US" altLang="en-US" sz="2400" b="1" dirty="0" smtClean="0">
                <a:solidFill>
                  <a:srgbClr val="334E5D"/>
                </a:solidFill>
                <a:latin typeface="Century Gothic" charset="0"/>
                <a:ea typeface="Century Gothic" charset="0"/>
                <a:cs typeface="Century Gothic" charset="0"/>
              </a:rPr>
              <a:t>Biosynthesis : </a:t>
            </a:r>
            <a:endParaRPr lang="en-US" b="1" dirty="0">
              <a:solidFill>
                <a:srgbClr val="334E5D"/>
              </a:solidFill>
            </a:endParaRPr>
          </a:p>
        </p:txBody>
      </p:sp>
      <p:pic>
        <p:nvPicPr>
          <p:cNvPr id="32" name="Picture 31"/>
          <p:cNvPicPr>
            <a:picLocks noChangeAspect="1"/>
          </p:cNvPicPr>
          <p:nvPr/>
        </p:nvPicPr>
        <p:blipFill rotWithShape="1">
          <a:blip r:embed="rId2"/>
          <a:srcRect l="1749" t="6042" r="3233" b="3632"/>
          <a:stretch/>
        </p:blipFill>
        <p:spPr>
          <a:xfrm>
            <a:off x="6135268" y="1177726"/>
            <a:ext cx="5591135" cy="2982645"/>
          </a:xfrm>
          <a:prstGeom prst="rect">
            <a:avLst/>
          </a:prstGeom>
          <a:ln w="38100">
            <a:solidFill>
              <a:srgbClr val="334E5D"/>
            </a:solidFill>
          </a:ln>
        </p:spPr>
      </p:pic>
      <p:sp>
        <p:nvSpPr>
          <p:cNvPr id="33" name="Rectangle 32"/>
          <p:cNvSpPr/>
          <p:nvPr/>
        </p:nvSpPr>
        <p:spPr>
          <a:xfrm>
            <a:off x="9412955" y="3769186"/>
            <a:ext cx="1368776" cy="215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54018" y="2797682"/>
            <a:ext cx="1865958" cy="2457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572881" y="1791336"/>
            <a:ext cx="1185268" cy="231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9336787">
            <a:off x="7930008" y="2008121"/>
            <a:ext cx="795411" cy="253916"/>
          </a:xfrm>
          <a:prstGeom prst="rect">
            <a:avLst/>
          </a:prstGeom>
        </p:spPr>
        <p:txBody>
          <a:bodyPr wrap="none">
            <a:spAutoFit/>
          </a:bodyPr>
          <a:lstStyle/>
          <a:p>
            <a:pPr fontAlgn="auto">
              <a:spcBef>
                <a:spcPct val="20000"/>
              </a:spcBef>
              <a:spcAft>
                <a:spcPts val="0"/>
              </a:spcAft>
              <a:buClr>
                <a:srgbClr val="4B8180"/>
              </a:buClr>
              <a:buSzPct val="95000"/>
              <a:defRPr/>
            </a:pPr>
            <a:r>
              <a:rPr lang="en-US" sz="1000" b="1" dirty="0" smtClean="0">
                <a:solidFill>
                  <a:srgbClr val="FF0000"/>
                </a:solidFill>
                <a:ea typeface="ＭＳ Ｐゴシック" charset="0"/>
              </a:rPr>
              <a:t>deiodinase</a:t>
            </a:r>
            <a:endParaRPr lang="en-US" sz="1000" b="1" dirty="0">
              <a:solidFill>
                <a:srgbClr val="FF0000"/>
              </a:solidFill>
              <a:ea typeface="ＭＳ Ｐゴシック" charset="0"/>
            </a:endParaRPr>
          </a:p>
        </p:txBody>
      </p:sp>
      <p:sp>
        <p:nvSpPr>
          <p:cNvPr id="26" name="Rectangle 25"/>
          <p:cNvSpPr/>
          <p:nvPr/>
        </p:nvSpPr>
        <p:spPr>
          <a:xfrm>
            <a:off x="6135267" y="4383113"/>
            <a:ext cx="5591135" cy="1034129"/>
          </a:xfrm>
          <a:prstGeom prst="rect">
            <a:avLst/>
          </a:prstGeom>
          <a:ln w="28575">
            <a:solidFill>
              <a:srgbClr val="CFE8E7"/>
            </a:solidFill>
            <a:prstDash val="dash"/>
          </a:ln>
        </p:spPr>
        <p:txBody>
          <a:bodyPr wrap="square">
            <a:spAutoFit/>
          </a:bodyPr>
          <a:lstStyle/>
          <a:p>
            <a:pPr algn="ctr" fontAlgn="auto">
              <a:spcBef>
                <a:spcPct val="20000"/>
              </a:spcBef>
              <a:spcAft>
                <a:spcPts val="0"/>
              </a:spcAft>
              <a:buClr>
                <a:srgbClr val="4B8180"/>
              </a:buClr>
              <a:buSzPct val="95000"/>
              <a:defRPr/>
            </a:pPr>
            <a:r>
              <a:rPr lang="en-US" dirty="0" smtClean="0">
                <a:solidFill>
                  <a:srgbClr val="008F00"/>
                </a:solidFill>
                <a:ea typeface="ＭＳ Ｐゴシック" charset="0"/>
              </a:rPr>
              <a:t>T3 &amp; rT3 differ in the position of the </a:t>
            </a:r>
            <a:r>
              <a:rPr lang="en-US" dirty="0">
                <a:solidFill>
                  <a:srgbClr val="008F00"/>
                </a:solidFill>
                <a:ea typeface="ＭＳ Ｐゴシック" charset="0"/>
              </a:rPr>
              <a:t>iodine (structure)</a:t>
            </a:r>
            <a:endParaRPr lang="en-US" dirty="0" smtClean="0">
              <a:solidFill>
                <a:srgbClr val="008F00"/>
              </a:solidFill>
              <a:ea typeface="ＭＳ Ｐゴシック" charset="0"/>
            </a:endParaRPr>
          </a:p>
          <a:p>
            <a:pPr algn="ctr" fontAlgn="auto">
              <a:spcBef>
                <a:spcPct val="20000"/>
              </a:spcBef>
              <a:spcAft>
                <a:spcPts val="0"/>
              </a:spcAft>
              <a:buClr>
                <a:srgbClr val="4B8180"/>
              </a:buClr>
              <a:buSzPct val="95000"/>
              <a:defRPr/>
            </a:pPr>
            <a:r>
              <a:rPr lang="en-US" dirty="0" smtClean="0">
                <a:solidFill>
                  <a:srgbClr val="008F00"/>
                </a:solidFill>
                <a:ea typeface="ＭＳ Ｐゴシック" charset="0"/>
              </a:rPr>
              <a:t>But they have the same formula.</a:t>
            </a:r>
          </a:p>
          <a:p>
            <a:pPr algn="ctr" fontAlgn="auto">
              <a:spcBef>
                <a:spcPct val="20000"/>
              </a:spcBef>
              <a:spcAft>
                <a:spcPts val="0"/>
              </a:spcAft>
              <a:buClr>
                <a:srgbClr val="4B8180"/>
              </a:buClr>
              <a:buSzPct val="95000"/>
              <a:defRPr/>
            </a:pPr>
            <a:r>
              <a:rPr lang="en-US" dirty="0" smtClean="0">
                <a:solidFill>
                  <a:srgbClr val="008F00"/>
                </a:solidFill>
                <a:ea typeface="ＭＳ Ｐゴシック" charset="0"/>
              </a:rPr>
              <a:t>Pic: Note the difference in the position of Iodine.</a:t>
            </a:r>
          </a:p>
        </p:txBody>
      </p:sp>
      <p:cxnSp>
        <p:nvCxnSpPr>
          <p:cNvPr id="35" name="Straight Arrow Connector 34"/>
          <p:cNvCxnSpPr/>
          <p:nvPr/>
        </p:nvCxnSpPr>
        <p:spPr>
          <a:xfrm>
            <a:off x="8355013" y="2769235"/>
            <a:ext cx="1027290" cy="9741"/>
          </a:xfrm>
          <a:prstGeom prst="straightConnector1">
            <a:avLst/>
          </a:prstGeom>
          <a:ln>
            <a:solidFill>
              <a:srgbClr val="4B818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8327717" y="2778976"/>
            <a:ext cx="1814041" cy="928215"/>
          </a:xfrm>
          <a:prstGeom prst="straightConnector1">
            <a:avLst/>
          </a:prstGeom>
          <a:ln>
            <a:solidFill>
              <a:srgbClr val="4B8180"/>
            </a:solidFill>
            <a:tailEnd type="arrow"/>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6096000" y="5513140"/>
            <a:ext cx="5630403" cy="646331"/>
          </a:xfrm>
          <a:prstGeom prst="rect">
            <a:avLst/>
          </a:prstGeom>
          <a:solidFill>
            <a:schemeClr val="bg1">
              <a:lumMod val="95000"/>
            </a:schemeClr>
          </a:solidFill>
          <a:ln>
            <a:solidFill>
              <a:schemeClr val="tx1"/>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fontAlgn="auto">
              <a:spcBef>
                <a:spcPct val="20000"/>
              </a:spcBef>
              <a:spcAft>
                <a:spcPts val="0"/>
              </a:spcAft>
              <a:buClr>
                <a:srgbClr val="4B8180"/>
              </a:buClr>
              <a:buSzPct val="95000"/>
              <a:buFont typeface="Arial" charset="0"/>
              <a:buChar char="•"/>
              <a:defRPr/>
            </a:pPr>
            <a:r>
              <a:rPr lang="en-US" dirty="0">
                <a:solidFill>
                  <a:srgbClr val="008F00"/>
                </a:solidFill>
                <a:ea typeface="ＭＳ Ｐゴシック" charset="0"/>
              </a:rPr>
              <a:t>T3 is the most active biological form, less active form is T4 and then the inactive form rT3 </a:t>
            </a:r>
          </a:p>
        </p:txBody>
      </p:sp>
    </p:spTree>
    <p:extLst>
      <p:ext uri="{BB962C8B-B14F-4D97-AF65-F5344CB8AC3E}">
        <p14:creationId xmlns:p14="http://schemas.microsoft.com/office/powerpoint/2010/main" val="114698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93042136"/>
              </p:ext>
            </p:extLst>
          </p:nvPr>
        </p:nvGraphicFramePr>
        <p:xfrm>
          <a:off x="403227" y="1641838"/>
          <a:ext cx="10146491" cy="2743200"/>
        </p:xfrm>
        <a:graphic>
          <a:graphicData uri="http://schemas.openxmlformats.org/drawingml/2006/table">
            <a:tbl>
              <a:tblPr firstRow="1" bandRow="1">
                <a:tableStyleId>{5C22544A-7EE6-4342-B048-85BDC9FD1C3A}</a:tableStyleId>
              </a:tblPr>
              <a:tblGrid>
                <a:gridCol w="7332150"/>
                <a:gridCol w="2814341"/>
              </a:tblGrid>
              <a:tr h="334557">
                <a:tc>
                  <a:txBody>
                    <a:bodyPr/>
                    <a:lstStyle/>
                    <a:p>
                      <a:pPr algn="ctr"/>
                      <a:r>
                        <a:rPr lang="en-US" sz="1800" dirty="0" smtClean="0">
                          <a:solidFill>
                            <a:srgbClr val="00ADA8"/>
                          </a:solidFill>
                        </a:rPr>
                        <a:t>Thyroxine (T4)</a:t>
                      </a:r>
                      <a:r>
                        <a:rPr lang="en-US" sz="1800" baseline="0" dirty="0" smtClean="0">
                          <a:solidFill>
                            <a:srgbClr val="00ADA8"/>
                          </a:solidFill>
                        </a:rPr>
                        <a:t> </a:t>
                      </a:r>
                      <a:r>
                        <a:rPr lang="en-US" sz="1800" b="1" kern="1200" dirty="0" smtClean="0">
                          <a:solidFill>
                            <a:srgbClr val="00B050"/>
                          </a:solidFill>
                          <a:latin typeface="+mn-lt"/>
                          <a:ea typeface="ＭＳ Ｐゴシック" charset="0"/>
                          <a:cs typeface="+mn-cs"/>
                        </a:rPr>
                        <a:t>AKA: tetra-</a:t>
                      </a:r>
                      <a:r>
                        <a:rPr lang="en-US" sz="1800" b="1" kern="1200" dirty="0" err="1" smtClean="0">
                          <a:solidFill>
                            <a:srgbClr val="00B050"/>
                          </a:solidFill>
                          <a:latin typeface="+mn-lt"/>
                          <a:ea typeface="ＭＳ Ｐゴシック" charset="0"/>
                          <a:cs typeface="+mn-cs"/>
                        </a:rPr>
                        <a:t>iodothyronin</a:t>
                      </a:r>
                      <a:r>
                        <a:rPr lang="en-US" sz="1800" b="1" kern="1200" dirty="0" smtClean="0">
                          <a:solidFill>
                            <a:srgbClr val="00B050"/>
                          </a:solidFill>
                          <a:latin typeface="+mn-lt"/>
                          <a:ea typeface="ＭＳ Ｐゴシック" charset="0"/>
                          <a:cs typeface="+mn-cs"/>
                        </a:rPr>
                        <a:t>.</a:t>
                      </a:r>
                    </a:p>
                    <a:p>
                      <a:pPr algn="ctr"/>
                      <a:r>
                        <a:rPr lang="en-US" sz="1800" b="1" kern="1200" dirty="0" smtClean="0">
                          <a:solidFill>
                            <a:srgbClr val="00B050"/>
                          </a:solidFill>
                          <a:latin typeface="+mn-lt"/>
                          <a:ea typeface="ＭＳ Ｐゴシック" charset="0"/>
                          <a:cs typeface="+mn-cs"/>
                        </a:rPr>
                        <a:t>Number 4 stands for the number of iodine ions. (90%)</a:t>
                      </a:r>
                      <a:endParaRPr lang="en-US" sz="1800" b="1" kern="1200" dirty="0">
                        <a:solidFill>
                          <a:srgbClr val="00B050"/>
                        </a:solidFill>
                        <a:latin typeface="+mn-lt"/>
                        <a:ea typeface="ＭＳ Ｐゴシック" charset="0"/>
                        <a:cs typeface="+mn-cs"/>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ADA8"/>
                          </a:solidFill>
                        </a:rPr>
                        <a:t>Tri-iodothyronine (T3)</a:t>
                      </a:r>
                      <a:r>
                        <a:rPr lang="en-US" sz="1800" baseline="0" dirty="0" smtClean="0">
                          <a:solidFill>
                            <a:schemeClr val="accent6"/>
                          </a:solidFill>
                        </a:rPr>
                        <a:t> </a:t>
                      </a:r>
                      <a:r>
                        <a:rPr lang="en-US" sz="1800" kern="1200" dirty="0" smtClean="0">
                          <a:solidFill>
                            <a:srgbClr val="00B050"/>
                          </a:solidFill>
                          <a:latin typeface="+mn-lt"/>
                          <a:ea typeface="ＭＳ Ｐゴシック" charset="0"/>
                          <a:cs typeface="+mn-cs"/>
                        </a:rPr>
                        <a:t>(10%)</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r>
              <a:tr h="1235783">
                <a:tc>
                  <a:txBody>
                    <a:bodyPr/>
                    <a:lstStyle/>
                    <a:p>
                      <a:pPr>
                        <a:buFont typeface="Wingdings" panose="05000000000000000000" pitchFamily="2" charset="2"/>
                        <a:buNone/>
                      </a:pPr>
                      <a:r>
                        <a:rPr lang="en-US" altLang="en-US" sz="1800" dirty="0" smtClean="0">
                          <a:solidFill>
                            <a:schemeClr val="tx1"/>
                          </a:solidFill>
                          <a:cs typeface="Times New Roman" panose="02020603050405020304" pitchFamily="18" charset="0"/>
                        </a:rPr>
                        <a:t>Most of T</a:t>
                      </a:r>
                      <a:r>
                        <a:rPr lang="en-US" altLang="en-US" sz="1800" baseline="-25000" dirty="0" smtClean="0">
                          <a:solidFill>
                            <a:schemeClr val="tx1"/>
                          </a:solidFill>
                          <a:cs typeface="Times New Roman" panose="02020603050405020304" pitchFamily="18" charset="0"/>
                        </a:rPr>
                        <a:t>4</a:t>
                      </a:r>
                      <a:r>
                        <a:rPr lang="en-US" altLang="en-US" sz="1800" dirty="0" smtClean="0">
                          <a:solidFill>
                            <a:schemeClr val="tx1"/>
                          </a:solidFill>
                          <a:cs typeface="Times New Roman" panose="02020603050405020304" pitchFamily="18" charset="0"/>
                        </a:rPr>
                        <a:t> is transported in plasma as </a:t>
                      </a:r>
                      <a:r>
                        <a:rPr lang="en-US" altLang="en-US" sz="1800" b="1" dirty="0" smtClean="0">
                          <a:solidFill>
                            <a:schemeClr val="tx1"/>
                          </a:solidFill>
                          <a:cs typeface="Times New Roman" panose="02020603050405020304" pitchFamily="18" charset="0"/>
                        </a:rPr>
                        <a:t>protein-bound :</a:t>
                      </a:r>
                    </a:p>
                    <a:p>
                      <a:pPr marL="914400" lvl="1" indent="-457200">
                        <a:buFont typeface="Wingdings" panose="05000000000000000000" pitchFamily="2" charset="2"/>
                        <a:buChar char="§"/>
                      </a:pPr>
                      <a:r>
                        <a:rPr lang="en-US" altLang="en-US" sz="1800" b="1" dirty="0" smtClean="0">
                          <a:solidFill>
                            <a:schemeClr val="tx1"/>
                          </a:solidFill>
                          <a:cs typeface="Times New Roman" panose="02020603050405020304" pitchFamily="18" charset="0"/>
                        </a:rPr>
                        <a:t>Thyroxin binding globulin </a:t>
                      </a:r>
                      <a:r>
                        <a:rPr lang="en-US" altLang="en-US" sz="1800" dirty="0" smtClean="0">
                          <a:solidFill>
                            <a:schemeClr val="tx1"/>
                          </a:solidFill>
                          <a:cs typeface="Times New Roman" panose="02020603050405020304" pitchFamily="18" charset="0"/>
                        </a:rPr>
                        <a:t>(TBG)-bound (70%). </a:t>
                      </a:r>
                    </a:p>
                    <a:p>
                      <a:pPr marL="457200" lvl="1" indent="0">
                        <a:buFont typeface="Wingdings" panose="05000000000000000000" pitchFamily="2" charset="2"/>
                        <a:buNone/>
                      </a:pPr>
                      <a:r>
                        <a:rPr lang="en-US" altLang="en-US" sz="1800" kern="1200" dirty="0" smtClean="0">
                          <a:solidFill>
                            <a:srgbClr val="00B050"/>
                          </a:solidFill>
                          <a:latin typeface="+mn-lt"/>
                          <a:ea typeface="ＭＳ Ｐゴシック" charset="0"/>
                          <a:cs typeface="+mn-cs"/>
                        </a:rPr>
                        <a:t>Don’t confuse between thyroglobulin and TBG.</a:t>
                      </a:r>
                    </a:p>
                    <a:p>
                      <a:pPr marL="914400" lvl="1" indent="-457200">
                        <a:buFont typeface="Wingdings" panose="05000000000000000000" pitchFamily="2" charset="2"/>
                        <a:buChar char="§"/>
                      </a:pPr>
                      <a:r>
                        <a:rPr lang="en-US" altLang="en-US" sz="1800" b="1" dirty="0" smtClean="0">
                          <a:solidFill>
                            <a:schemeClr val="tx1"/>
                          </a:solidFill>
                          <a:cs typeface="Times New Roman" panose="02020603050405020304" pitchFamily="18" charset="0"/>
                        </a:rPr>
                        <a:t>Albumin-bound</a:t>
                      </a:r>
                      <a:r>
                        <a:rPr lang="en-US" altLang="en-US" sz="1800" dirty="0" smtClean="0">
                          <a:solidFill>
                            <a:schemeClr val="tx1"/>
                          </a:solidFill>
                          <a:cs typeface="Times New Roman" panose="02020603050405020304" pitchFamily="18" charset="0"/>
                        </a:rPr>
                        <a:t> (25%).</a:t>
                      </a:r>
                    </a:p>
                    <a:p>
                      <a:pPr marL="914400" lvl="1" indent="-457200">
                        <a:buFont typeface="Wingdings" panose="05000000000000000000" pitchFamily="2" charset="2"/>
                        <a:buChar char="§"/>
                      </a:pPr>
                      <a:r>
                        <a:rPr lang="en-US" altLang="en-US" sz="1800" b="1" dirty="0" smtClean="0">
                          <a:solidFill>
                            <a:schemeClr val="tx1"/>
                          </a:solidFill>
                          <a:cs typeface="Times New Roman" panose="02020603050405020304" pitchFamily="18" charset="0"/>
                        </a:rPr>
                        <a:t>Transthyretin (</a:t>
                      </a:r>
                      <a:r>
                        <a:rPr lang="en-US" altLang="en-US" sz="1800" b="1" dirty="0" smtClean="0">
                          <a:solidFill>
                            <a:srgbClr val="FF0000"/>
                          </a:solidFill>
                          <a:cs typeface="Times New Roman" panose="02020603050405020304" pitchFamily="18" charset="0"/>
                        </a:rPr>
                        <a:t>pre-albumin</a:t>
                      </a:r>
                      <a:r>
                        <a:rPr lang="en-US" altLang="en-US" sz="1800" b="1" dirty="0" smtClean="0">
                          <a:solidFill>
                            <a:schemeClr val="tx1"/>
                          </a:solidFill>
                          <a:cs typeface="Times New Roman" panose="02020603050405020304" pitchFamily="18" charset="0"/>
                        </a:rPr>
                        <a:t>)-bound </a:t>
                      </a:r>
                      <a:r>
                        <a:rPr lang="en-US" altLang="en-US" sz="1800" dirty="0" smtClean="0">
                          <a:solidFill>
                            <a:schemeClr val="tx1"/>
                          </a:solidFill>
                          <a:cs typeface="Times New Roman" panose="02020603050405020304" pitchFamily="18" charset="0"/>
                        </a:rPr>
                        <a:t>(5%).</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cs typeface="Times New Roman" panose="02020603050405020304" pitchFamily="18" charset="0"/>
                        </a:rPr>
                        <a:t>T</a:t>
                      </a:r>
                      <a:r>
                        <a:rPr lang="en-US" altLang="en-US" sz="1800" baseline="-25000" dirty="0" smtClean="0">
                          <a:solidFill>
                            <a:srgbClr val="FF0000"/>
                          </a:solidFill>
                          <a:cs typeface="Times New Roman" panose="02020603050405020304" pitchFamily="18" charset="0"/>
                        </a:rPr>
                        <a:t>3</a:t>
                      </a:r>
                      <a:r>
                        <a:rPr lang="en-US" altLang="en-US" sz="1800" dirty="0" smtClean="0">
                          <a:solidFill>
                            <a:srgbClr val="FF0000"/>
                          </a:solidFill>
                          <a:cs typeface="Times New Roman" panose="02020603050405020304" pitchFamily="18" charset="0"/>
                        </a:rPr>
                        <a:t> is a more biologically active form.</a:t>
                      </a:r>
                    </a:p>
                    <a:p>
                      <a:endParaRPr lang="en-US" sz="1800"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4191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cs typeface="Times New Roman" panose="02020603050405020304" pitchFamily="18" charset="0"/>
                        </a:rPr>
                        <a:t>The </a:t>
                      </a:r>
                      <a:r>
                        <a:rPr lang="en-US" altLang="en-US" sz="1800" b="1" dirty="0" smtClean="0">
                          <a:solidFill>
                            <a:srgbClr val="FF0000"/>
                          </a:solidFill>
                          <a:cs typeface="Times New Roman" panose="02020603050405020304" pitchFamily="18" charset="0"/>
                        </a:rPr>
                        <a:t>un</a:t>
                      </a:r>
                      <a:r>
                        <a:rPr lang="en-US" altLang="en-US" sz="1800" dirty="0" smtClean="0">
                          <a:solidFill>
                            <a:schemeClr val="tx1"/>
                          </a:solidFill>
                          <a:cs typeface="Times New Roman" panose="02020603050405020304" pitchFamily="18" charset="0"/>
                        </a:rPr>
                        <a:t>bound (free) form of T</a:t>
                      </a:r>
                      <a:r>
                        <a:rPr lang="en-US" altLang="en-US" sz="1800" baseline="-25000" dirty="0" smtClean="0">
                          <a:solidFill>
                            <a:schemeClr val="tx1"/>
                          </a:solidFill>
                          <a:cs typeface="Times New Roman" panose="02020603050405020304" pitchFamily="18" charset="0"/>
                        </a:rPr>
                        <a:t>4</a:t>
                      </a:r>
                      <a:r>
                        <a:rPr lang="en-US" altLang="en-US" sz="1800" dirty="0" smtClean="0">
                          <a:solidFill>
                            <a:schemeClr val="tx1"/>
                          </a:solidFill>
                          <a:cs typeface="Times New Roman" panose="02020603050405020304" pitchFamily="18" charset="0"/>
                        </a:rPr>
                        <a:t> and T</a:t>
                      </a:r>
                      <a:r>
                        <a:rPr lang="en-US" altLang="en-US" sz="1800" baseline="-25000" dirty="0" smtClean="0">
                          <a:solidFill>
                            <a:schemeClr val="tx1"/>
                          </a:solidFill>
                          <a:cs typeface="Times New Roman" panose="02020603050405020304" pitchFamily="18" charset="0"/>
                        </a:rPr>
                        <a:t>3</a:t>
                      </a:r>
                      <a:r>
                        <a:rPr lang="en-US" altLang="en-US" sz="1800" dirty="0" smtClean="0">
                          <a:solidFill>
                            <a:schemeClr val="tx1"/>
                          </a:solidFill>
                          <a:cs typeface="Times New Roman" panose="02020603050405020304" pitchFamily="18" charset="0"/>
                        </a:rPr>
                        <a:t> are biologically </a:t>
                      </a:r>
                      <a:r>
                        <a:rPr lang="en-US" altLang="en-US" sz="1800" dirty="0" smtClean="0">
                          <a:solidFill>
                            <a:srgbClr val="FF0000"/>
                          </a:solidFill>
                          <a:cs typeface="Times New Roman" panose="02020603050405020304" pitchFamily="18" charset="0"/>
                        </a:rPr>
                        <a:t>active.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cs typeface="Times New Roman" panose="02020603050405020304" pitchFamily="18" charset="0"/>
                        </a:rPr>
                        <a:t> </a:t>
                      </a:r>
                      <a:r>
                        <a:rPr lang="en-US" altLang="en-US" sz="1800" kern="1200" dirty="0" smtClean="0">
                          <a:solidFill>
                            <a:srgbClr val="00B050"/>
                          </a:solidFill>
                          <a:latin typeface="+mn-lt"/>
                          <a:ea typeface="ＭＳ Ｐゴシック" charset="0"/>
                          <a:cs typeface="+mn-cs"/>
                        </a:rPr>
                        <a:t>whatever is free is the functional form of hormones</a:t>
                      </a: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r>
            </a:tbl>
          </a:graphicData>
        </a:graphic>
      </p:graphicFrame>
      <p:sp>
        <p:nvSpPr>
          <p:cNvPr id="3" name="Rectangle 2"/>
          <p:cNvSpPr/>
          <p:nvPr/>
        </p:nvSpPr>
        <p:spPr>
          <a:xfrm>
            <a:off x="255260" y="918741"/>
            <a:ext cx="1547218" cy="461665"/>
          </a:xfrm>
          <a:prstGeom prst="rect">
            <a:avLst/>
          </a:prstGeom>
        </p:spPr>
        <p:txBody>
          <a:bodyPr wrap="none">
            <a:spAutoFit/>
          </a:bodyPr>
          <a:lstStyle/>
          <a:p>
            <a:pPr marL="342900" indent="-342900">
              <a:buClr>
                <a:srgbClr val="4B8180"/>
              </a:buClr>
              <a:buSzPct val="85000"/>
              <a:buFont typeface="Wingdings" charset="2"/>
              <a:buChar char="v"/>
            </a:pPr>
            <a:r>
              <a:rPr lang="en-US" altLang="en-US" sz="2400" b="1" dirty="0" smtClean="0">
                <a:solidFill>
                  <a:srgbClr val="334E5D"/>
                </a:solidFill>
                <a:latin typeface="Century Gothic" charset="0"/>
                <a:ea typeface="Century Gothic" charset="0"/>
                <a:cs typeface="Century Gothic" charset="0"/>
              </a:rPr>
              <a:t>Types :</a:t>
            </a:r>
            <a:endParaRPr lang="en-US" b="1" dirty="0">
              <a:solidFill>
                <a:srgbClr val="334E5D"/>
              </a:solidFill>
            </a:endParaRPr>
          </a:p>
        </p:txBody>
      </p:sp>
      <p:sp>
        <p:nvSpPr>
          <p:cNvPr id="5" name="Rectangle 4"/>
          <p:cNvSpPr>
            <a:spLocks noChangeArrowheads="1"/>
          </p:cNvSpPr>
          <p:nvPr/>
        </p:nvSpPr>
        <p:spPr bwMode="auto">
          <a:xfrm>
            <a:off x="168945" y="43215"/>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Types and Biosynthesis </a:t>
            </a:r>
            <a:r>
              <a:rPr lang="en-US" altLang="en-US" sz="3600" dirty="0" smtClean="0">
                <a:solidFill>
                  <a:srgbClr val="4C8180"/>
                </a:solidFill>
                <a:latin typeface="Century Gothic" charset="0"/>
                <a:ea typeface="Century Gothic" charset="0"/>
                <a:cs typeface="Century Gothic" charset="0"/>
              </a:rPr>
              <a:t>of Thyroid </a:t>
            </a:r>
            <a:r>
              <a:rPr lang="en-US" altLang="en-US" sz="3600" dirty="0">
                <a:solidFill>
                  <a:srgbClr val="4C8180"/>
                </a:solidFill>
                <a:latin typeface="Century Gothic" charset="0"/>
                <a:ea typeface="Century Gothic" charset="0"/>
                <a:cs typeface="Century Gothic" charset="0"/>
              </a:rPr>
              <a:t>Hormones</a:t>
            </a:r>
            <a:endParaRPr lang="en-US" altLang="en-US" sz="3200" dirty="0">
              <a:solidFill>
                <a:srgbClr val="3C15AB"/>
              </a:solidFill>
            </a:endParaRPr>
          </a:p>
        </p:txBody>
      </p:sp>
      <p:sp>
        <p:nvSpPr>
          <p:cNvPr id="6" name="TextBox 5">
            <a:extLst>
              <a:ext uri="{FF2B5EF4-FFF2-40B4-BE49-F238E27FC236}">
                <a16:creationId xmlns="" xmlns:a16="http://schemas.microsoft.com/office/drawing/2014/main" id="{CE4A9941-29D7-4542-A72E-A399AFE6381B}"/>
              </a:ext>
            </a:extLst>
          </p:cNvPr>
          <p:cNvSpPr txBox="1"/>
          <p:nvPr/>
        </p:nvSpPr>
        <p:spPr>
          <a:xfrm>
            <a:off x="4129066" y="4516482"/>
            <a:ext cx="3281668" cy="132343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1600" dirty="0">
                <a:solidFill>
                  <a:srgbClr val="008F00"/>
                </a:solidFill>
              </a:rPr>
              <a:t>The percentage of: </a:t>
            </a:r>
          </a:p>
          <a:p>
            <a:pPr algn="ctr"/>
            <a:r>
              <a:rPr lang="en-US" sz="1600" dirty="0">
                <a:solidFill>
                  <a:srgbClr val="008F00"/>
                </a:solidFill>
              </a:rPr>
              <a:t>- Free T4 = 0.05%</a:t>
            </a:r>
          </a:p>
          <a:p>
            <a:pPr algn="ctr"/>
            <a:r>
              <a:rPr lang="en-US" sz="1600" dirty="0">
                <a:solidFill>
                  <a:srgbClr val="008F00"/>
                </a:solidFill>
              </a:rPr>
              <a:t>Bound T4 = 99.95%</a:t>
            </a:r>
          </a:p>
          <a:p>
            <a:pPr algn="ctr"/>
            <a:r>
              <a:rPr lang="en-US" sz="1600" dirty="0">
                <a:solidFill>
                  <a:srgbClr val="008F00"/>
                </a:solidFill>
              </a:rPr>
              <a:t>- Free T3 = 0.5%</a:t>
            </a:r>
          </a:p>
          <a:p>
            <a:pPr algn="ctr"/>
            <a:r>
              <a:rPr lang="en-US" sz="1600" dirty="0">
                <a:solidFill>
                  <a:srgbClr val="008F00"/>
                </a:solidFill>
              </a:rPr>
              <a:t>Bound T3 = 99.5%</a:t>
            </a:r>
          </a:p>
        </p:txBody>
      </p:sp>
    </p:spTree>
    <p:extLst>
      <p:ext uri="{BB962C8B-B14F-4D97-AF65-F5344CB8AC3E}">
        <p14:creationId xmlns:p14="http://schemas.microsoft.com/office/powerpoint/2010/main" val="228577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8945" y="43215"/>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Thyroid hormone </a:t>
            </a:r>
            <a:r>
              <a:rPr lang="en-US" altLang="en-US" sz="3600" dirty="0" smtClean="0">
                <a:solidFill>
                  <a:srgbClr val="4C8180"/>
                </a:solidFill>
                <a:latin typeface="Century Gothic" charset="0"/>
                <a:ea typeface="Century Gothic" charset="0"/>
                <a:cs typeface="Century Gothic" charset="0"/>
              </a:rPr>
              <a:t>action</a:t>
            </a:r>
            <a:r>
              <a:rPr lang="ar-SA" altLang="en-US" sz="3600" dirty="0" smtClean="0">
                <a:solidFill>
                  <a:srgbClr val="4C8180"/>
                </a:solidFill>
                <a:latin typeface="Century Gothic" charset="0"/>
                <a:ea typeface="Century Gothic" charset="0"/>
                <a:cs typeface="Century Gothic" charset="0"/>
              </a:rPr>
              <a:t>:</a:t>
            </a:r>
            <a:endParaRPr lang="en-US" altLang="en-US" sz="3200" dirty="0">
              <a:solidFill>
                <a:srgbClr val="3C15AB"/>
              </a:solidFill>
            </a:endParaRPr>
          </a:p>
        </p:txBody>
      </p:sp>
      <p:sp>
        <p:nvSpPr>
          <p:cNvPr id="12" name="Rectangle 11"/>
          <p:cNvSpPr/>
          <p:nvPr/>
        </p:nvSpPr>
        <p:spPr>
          <a:xfrm>
            <a:off x="168945" y="766009"/>
            <a:ext cx="8061125" cy="1366528"/>
          </a:xfrm>
          <a:prstGeom prst="rect">
            <a:avLst/>
          </a:prstGeom>
        </p:spPr>
        <p:txBody>
          <a:bodyPr wrap="square">
            <a:spAutoFit/>
          </a:bodyPr>
          <a:lstStyle/>
          <a:p>
            <a:pPr marL="742950" lvl="1" indent="-285750">
              <a:spcBef>
                <a:spcPct val="20000"/>
              </a:spcBef>
              <a:buClr>
                <a:srgbClr val="4B8180"/>
              </a:buClr>
              <a:buSzPct val="95000"/>
              <a:buFont typeface="Arial" charset="0"/>
              <a:buChar char="•"/>
              <a:defRPr/>
            </a:pPr>
            <a:r>
              <a:rPr lang="en-US" dirty="0">
                <a:ea typeface="ＭＳ Ｐゴシック" charset="0"/>
              </a:rPr>
              <a:t>Plays an essential role in </a:t>
            </a:r>
            <a:r>
              <a:rPr lang="en-US" b="1" dirty="0">
                <a:ea typeface="ＭＳ Ｐゴシック" charset="0"/>
              </a:rPr>
              <a:t>maturation</a:t>
            </a:r>
            <a:r>
              <a:rPr lang="en-US" dirty="0">
                <a:ea typeface="ＭＳ Ｐゴシック" charset="0"/>
              </a:rPr>
              <a:t> of</a:t>
            </a:r>
            <a:r>
              <a:rPr lang="en-US" dirty="0">
                <a:solidFill>
                  <a:srgbClr val="FF0000"/>
                </a:solidFill>
                <a:ea typeface="ＭＳ Ｐゴシック" charset="0"/>
              </a:rPr>
              <a:t> all </a:t>
            </a:r>
            <a:r>
              <a:rPr lang="en-US" dirty="0">
                <a:ea typeface="ＭＳ Ｐゴシック" charset="0"/>
              </a:rPr>
              <a:t>body </a:t>
            </a:r>
            <a:r>
              <a:rPr lang="en-US" dirty="0" smtClean="0">
                <a:ea typeface="ＭＳ Ｐゴシック" charset="0"/>
              </a:rPr>
              <a:t>tissues.</a:t>
            </a:r>
            <a:endParaRPr lang="en-US" dirty="0">
              <a:ea typeface="ＭＳ Ｐゴシック" charset="0"/>
            </a:endParaRPr>
          </a:p>
          <a:p>
            <a:pPr marL="742950" lvl="1" indent="-285750">
              <a:spcBef>
                <a:spcPct val="20000"/>
              </a:spcBef>
              <a:buClr>
                <a:srgbClr val="4B8180"/>
              </a:buClr>
              <a:buSzPct val="95000"/>
              <a:buFont typeface="Arial" charset="0"/>
              <a:buChar char="•"/>
              <a:defRPr/>
            </a:pPr>
            <a:r>
              <a:rPr lang="en-US" dirty="0">
                <a:ea typeface="ＭＳ Ｐゴシック" charset="0"/>
              </a:rPr>
              <a:t>Involved in </a:t>
            </a:r>
            <a:r>
              <a:rPr lang="en-US" b="1" dirty="0">
                <a:solidFill>
                  <a:srgbClr val="FF0000"/>
                </a:solidFill>
                <a:ea typeface="ＭＳ Ｐゴシック" charset="0"/>
              </a:rPr>
              <a:t>thermogenesis</a:t>
            </a:r>
            <a:r>
              <a:rPr lang="en-US" dirty="0">
                <a:ea typeface="ＭＳ Ｐゴシック" charset="0"/>
              </a:rPr>
              <a:t> and metabolic </a:t>
            </a:r>
            <a:r>
              <a:rPr lang="en-US" dirty="0" smtClean="0">
                <a:ea typeface="ＭＳ Ｐゴシック" charset="0"/>
              </a:rPr>
              <a:t>regulation.</a:t>
            </a:r>
            <a:endParaRPr lang="en-US" dirty="0">
              <a:ea typeface="ＭＳ Ｐゴシック" charset="0"/>
            </a:endParaRPr>
          </a:p>
          <a:p>
            <a:pPr marL="742950" lvl="1" indent="-285750">
              <a:spcBef>
                <a:spcPct val="20000"/>
              </a:spcBef>
              <a:buClr>
                <a:srgbClr val="4B8180"/>
              </a:buClr>
              <a:buSzPct val="95000"/>
              <a:buFont typeface="Arial" charset="0"/>
              <a:buChar char="•"/>
              <a:defRPr/>
            </a:pPr>
            <a:r>
              <a:rPr lang="en-US" b="1" dirty="0">
                <a:ea typeface="ＭＳ Ｐゴシック" charset="0"/>
              </a:rPr>
              <a:t>Increases</a:t>
            </a:r>
            <a:r>
              <a:rPr lang="en-US" dirty="0">
                <a:ea typeface="ＭＳ Ｐゴシック" charset="0"/>
              </a:rPr>
              <a:t> cellular </a:t>
            </a:r>
            <a:r>
              <a:rPr lang="en-US" u="sng" dirty="0">
                <a:ea typeface="ＭＳ Ｐゴシック" charset="0"/>
              </a:rPr>
              <a:t>oxygen consumption</a:t>
            </a:r>
            <a:r>
              <a:rPr lang="en-US" dirty="0">
                <a:ea typeface="ＭＳ Ｐゴシック" charset="0"/>
              </a:rPr>
              <a:t> and </a:t>
            </a:r>
            <a:r>
              <a:rPr lang="en-US" b="1" dirty="0">
                <a:ea typeface="ＭＳ Ｐゴシック" charset="0"/>
              </a:rPr>
              <a:t>stimulates</a:t>
            </a:r>
            <a:r>
              <a:rPr lang="en-US" dirty="0">
                <a:ea typeface="ＭＳ Ｐゴシック" charset="0"/>
              </a:rPr>
              <a:t> the </a:t>
            </a:r>
            <a:r>
              <a:rPr lang="en-US" u="sng" dirty="0">
                <a:ea typeface="ＭＳ Ｐゴシック" charset="0"/>
              </a:rPr>
              <a:t>metabolic </a:t>
            </a:r>
            <a:r>
              <a:rPr lang="en-US" u="sng" dirty="0" smtClean="0">
                <a:ea typeface="ＭＳ Ｐゴシック" charset="0"/>
              </a:rPr>
              <a:t>rate.</a:t>
            </a:r>
            <a:endParaRPr lang="en-US" u="sng" dirty="0">
              <a:ea typeface="ＭＳ Ｐゴシック" charset="0"/>
            </a:endParaRPr>
          </a:p>
          <a:p>
            <a:pPr marL="742950" lvl="1" indent="-285750">
              <a:spcBef>
                <a:spcPct val="20000"/>
              </a:spcBef>
              <a:buClr>
                <a:srgbClr val="4B8180"/>
              </a:buClr>
              <a:buSzPct val="95000"/>
              <a:buFont typeface="Arial" charset="0"/>
              <a:buChar char="•"/>
              <a:defRPr/>
            </a:pPr>
            <a:r>
              <a:rPr lang="en-US" dirty="0">
                <a:ea typeface="ＭＳ Ｐゴシック" charset="0"/>
              </a:rPr>
              <a:t>Affects the rate of </a:t>
            </a:r>
            <a:r>
              <a:rPr lang="en-US" u="sng" dirty="0">
                <a:ea typeface="ＭＳ Ｐゴシック" charset="0"/>
              </a:rPr>
              <a:t>protein</a:t>
            </a:r>
            <a:r>
              <a:rPr lang="en-US" dirty="0">
                <a:ea typeface="ＭＳ Ｐゴシック" charset="0"/>
              </a:rPr>
              <a:t>, </a:t>
            </a:r>
            <a:r>
              <a:rPr lang="en-US" u="sng" dirty="0">
                <a:ea typeface="ＭＳ Ｐゴシック" charset="0"/>
              </a:rPr>
              <a:t>carbohydrate</a:t>
            </a:r>
            <a:r>
              <a:rPr lang="en-US" dirty="0">
                <a:ea typeface="ＭＳ Ｐゴシック" charset="0"/>
              </a:rPr>
              <a:t> and </a:t>
            </a:r>
            <a:r>
              <a:rPr lang="en-US" u="sng" dirty="0">
                <a:ea typeface="ＭＳ Ｐゴシック" charset="0"/>
              </a:rPr>
              <a:t>lipid</a:t>
            </a:r>
            <a:r>
              <a:rPr lang="en-US" dirty="0">
                <a:ea typeface="ＭＳ Ｐゴシック" charset="0"/>
              </a:rPr>
              <a:t> </a:t>
            </a:r>
            <a:r>
              <a:rPr lang="en-US" b="1" dirty="0" smtClean="0">
                <a:solidFill>
                  <a:srgbClr val="FF0000"/>
                </a:solidFill>
                <a:ea typeface="ＭＳ Ｐゴシック" charset="0"/>
              </a:rPr>
              <a:t>metabolism.</a:t>
            </a:r>
            <a:endParaRPr lang="en-US" b="1" dirty="0">
              <a:solidFill>
                <a:srgbClr val="FF0000"/>
              </a:solidFill>
              <a:ea typeface="ＭＳ Ｐゴシック" charset="0"/>
            </a:endParaRPr>
          </a:p>
        </p:txBody>
      </p:sp>
      <p:sp>
        <p:nvSpPr>
          <p:cNvPr id="8" name="TextBox 7">
            <a:extLst>
              <a:ext uri="{FF2B5EF4-FFF2-40B4-BE49-F238E27FC236}">
                <a16:creationId xmlns="" xmlns:a16="http://schemas.microsoft.com/office/drawing/2014/main" id="{CE4A9941-29D7-4542-A72E-A399AFE6381B}"/>
              </a:ext>
            </a:extLst>
          </p:cNvPr>
          <p:cNvSpPr txBox="1"/>
          <p:nvPr/>
        </p:nvSpPr>
        <p:spPr>
          <a:xfrm>
            <a:off x="8093592" y="1033774"/>
            <a:ext cx="3807207" cy="830997"/>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sz="1600" dirty="0">
                <a:solidFill>
                  <a:srgbClr val="008F00"/>
                </a:solidFill>
              </a:rPr>
              <a:t>2 Main functions:- </a:t>
            </a:r>
          </a:p>
          <a:p>
            <a:r>
              <a:rPr lang="en-US" sz="1600" dirty="0" smtClean="0">
                <a:solidFill>
                  <a:srgbClr val="008F00"/>
                </a:solidFill>
              </a:rPr>
              <a:t>Affects the </a:t>
            </a:r>
            <a:r>
              <a:rPr lang="en-US" sz="1600" dirty="0">
                <a:solidFill>
                  <a:srgbClr val="008F00"/>
                </a:solidFill>
              </a:rPr>
              <a:t>Metabolism.</a:t>
            </a:r>
          </a:p>
          <a:p>
            <a:r>
              <a:rPr lang="en-US" sz="1600" dirty="0">
                <a:solidFill>
                  <a:srgbClr val="008F00"/>
                </a:solidFill>
              </a:rPr>
              <a:t>Affects Body temperature (Thermogenesis).</a:t>
            </a:r>
          </a:p>
        </p:txBody>
      </p:sp>
      <p:sp>
        <p:nvSpPr>
          <p:cNvPr id="11" name="Rectangle 10"/>
          <p:cNvSpPr/>
          <p:nvPr/>
        </p:nvSpPr>
        <p:spPr>
          <a:xfrm>
            <a:off x="168945" y="2163681"/>
            <a:ext cx="10509608" cy="461665"/>
          </a:xfrm>
          <a:prstGeom prst="rect">
            <a:avLst/>
          </a:prstGeom>
        </p:spPr>
        <p:txBody>
          <a:bodyPr wrap="none">
            <a:spAutoFit/>
          </a:bodyPr>
          <a:lstStyle/>
          <a:p>
            <a:pPr marL="342900" indent="-342900">
              <a:buClr>
                <a:srgbClr val="4B8180"/>
              </a:buClr>
              <a:buSzPct val="85000"/>
              <a:buFont typeface="Wingdings" charset="2"/>
              <a:buChar char="v"/>
            </a:pPr>
            <a:r>
              <a:rPr lang="en-US" altLang="en-US" sz="2400" dirty="0">
                <a:solidFill>
                  <a:srgbClr val="334E5D"/>
                </a:solidFill>
                <a:latin typeface="Century Gothic" charset="0"/>
                <a:ea typeface="Century Gothic" charset="0"/>
                <a:cs typeface="Century Gothic" charset="0"/>
              </a:rPr>
              <a:t>Clinical evidence of the wide spectrum of thyroid hormone action: </a:t>
            </a:r>
          </a:p>
        </p:txBody>
      </p:sp>
      <p:graphicFrame>
        <p:nvGraphicFramePr>
          <p:cNvPr id="13" name="Table 12"/>
          <p:cNvGraphicFramePr>
            <a:graphicFrameLocks noGrp="1"/>
          </p:cNvGraphicFramePr>
          <p:nvPr>
            <p:extLst>
              <p:ext uri="{D42A27DB-BD31-4B8C-83A1-F6EECF244321}">
                <p14:modId xmlns:p14="http://schemas.microsoft.com/office/powerpoint/2010/main" val="979533630"/>
              </p:ext>
            </p:extLst>
          </p:nvPr>
        </p:nvGraphicFramePr>
        <p:xfrm>
          <a:off x="327892" y="2785745"/>
          <a:ext cx="10908358" cy="3708400"/>
        </p:xfrm>
        <a:graphic>
          <a:graphicData uri="http://schemas.openxmlformats.org/drawingml/2006/table">
            <a:tbl>
              <a:tblPr firstRow="1" bandRow="1">
                <a:tableStyleId>{5C22544A-7EE6-4342-B048-85BDC9FD1C3A}</a:tableStyleId>
              </a:tblPr>
              <a:tblGrid>
                <a:gridCol w="4388832"/>
                <a:gridCol w="6519526"/>
              </a:tblGrid>
              <a:tr h="267448">
                <a:tc>
                  <a:txBody>
                    <a:bodyPr/>
                    <a:lstStyle/>
                    <a:p>
                      <a:pPr algn="ctr"/>
                      <a:r>
                        <a:rPr lang="en-US" sz="1800" dirty="0" smtClean="0">
                          <a:solidFill>
                            <a:srgbClr val="00ADA8"/>
                          </a:solidFill>
                        </a:rPr>
                        <a:t>Case</a:t>
                      </a:r>
                      <a:endParaRPr lang="en-US" sz="1800" dirty="0">
                        <a:solidFill>
                          <a:srgbClr val="00ADA8"/>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algn="ctr"/>
                      <a:r>
                        <a:rPr lang="en-US" sz="1800" dirty="0" smtClean="0">
                          <a:solidFill>
                            <a:srgbClr val="00ADA8"/>
                          </a:solidFill>
                        </a:rPr>
                        <a:t>Consequences</a:t>
                      </a:r>
                      <a:endParaRPr lang="en-US" sz="1800" dirty="0">
                        <a:solidFill>
                          <a:srgbClr val="00ADA8"/>
                        </a:solidFill>
                      </a:endParaRPr>
                    </a:p>
                  </a:txBody>
                  <a:tcP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656462">
                <a:tc>
                  <a:txBody>
                    <a:bodyPr/>
                    <a:lstStyle/>
                    <a:p>
                      <a:pPr marL="0" indent="0" algn="ctr">
                        <a:buFont typeface="Arial" charset="0"/>
                        <a:buNone/>
                      </a:pPr>
                      <a:r>
                        <a:rPr lang="en-US" sz="1800" dirty="0" smtClean="0"/>
                        <a:t>Untreated congenital hypothyroidism:</a:t>
                      </a:r>
                      <a:endParaRPr lang="en-US" sz="1800" dirty="0">
                        <a:solidFill>
                          <a:srgbClr val="00ADA8"/>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800" dirty="0" smtClean="0"/>
                        <a:t>permanent brain damage.</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800" dirty="0" smtClean="0">
                          <a:solidFill>
                            <a:srgbClr val="00B050"/>
                          </a:solidFill>
                        </a:rPr>
                        <a:t>If</a:t>
                      </a:r>
                      <a:r>
                        <a:rPr lang="en-US" sz="1800" baseline="0" dirty="0" smtClean="0">
                          <a:solidFill>
                            <a:srgbClr val="00B050"/>
                          </a:solidFill>
                        </a:rPr>
                        <a:t> untreated within the FIRST 3 months, but if you treated it before 3 months you won't see that much of effects. This tells you that thyroid hormones are required for the normal brain development. </a:t>
                      </a:r>
                      <a:endParaRPr lang="en-US" sz="1800" dirty="0" smtClean="0">
                        <a:solidFill>
                          <a:srgbClr val="00B050"/>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r>
              <a:tr h="502477">
                <a:tc>
                  <a:txBody>
                    <a:bodyPr/>
                    <a:lstStyle/>
                    <a:p>
                      <a:pPr marL="0" lvl="0" indent="-164592" algn="ctr">
                        <a:spcBef>
                          <a:spcPts val="580"/>
                        </a:spcBef>
                        <a:buFont typeface="Wingdings 2"/>
                        <a:buNone/>
                        <a:defRPr/>
                      </a:pPr>
                      <a:r>
                        <a:rPr lang="en-US" sz="1800" dirty="0" smtClean="0"/>
                        <a:t>Hypothyroid children have:</a:t>
                      </a:r>
                      <a:endParaRPr lang="en-US" sz="1800" dirty="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a:txBody>
                    <a:bodyPr/>
                    <a:lstStyle/>
                    <a:p>
                      <a:pPr marL="160020" lvl="0" indent="-342900" algn="l">
                        <a:spcBef>
                          <a:spcPts val="370"/>
                        </a:spcBef>
                        <a:buFont typeface="+mj-lt"/>
                        <a:buAutoNum type="arabicPeriod"/>
                        <a:defRPr/>
                      </a:pPr>
                      <a:r>
                        <a:rPr lang="en-US" sz="1800" dirty="0" smtClean="0"/>
                        <a:t>Delayed</a:t>
                      </a:r>
                      <a:r>
                        <a:rPr lang="en-US" sz="1800" baseline="0" dirty="0" smtClean="0"/>
                        <a:t> skeletal maturation       </a:t>
                      </a:r>
                      <a:r>
                        <a:rPr lang="en-US" sz="1800" dirty="0" smtClean="0"/>
                        <a:t>short stature. </a:t>
                      </a:r>
                      <a:r>
                        <a:rPr lang="en-US" sz="1800" dirty="0" smtClean="0">
                          <a:solidFill>
                            <a:srgbClr val="00B050"/>
                          </a:solidFill>
                        </a:rPr>
                        <a:t>(Thyroid</a:t>
                      </a:r>
                      <a:r>
                        <a:rPr lang="en-US" sz="1800" baseline="0" dirty="0" smtClean="0">
                          <a:solidFill>
                            <a:srgbClr val="00B050"/>
                          </a:solidFill>
                        </a:rPr>
                        <a:t> hormones </a:t>
                      </a:r>
                      <a:r>
                        <a:rPr lang="en-US" sz="1800" dirty="0" smtClean="0">
                          <a:solidFill>
                            <a:srgbClr val="00B050"/>
                          </a:solidFill>
                        </a:rPr>
                        <a:t>Essential for bone maturation)</a:t>
                      </a:r>
                    </a:p>
                    <a:p>
                      <a:pPr marL="160020" lvl="0" indent="-342900" algn="l">
                        <a:spcBef>
                          <a:spcPts val="370"/>
                        </a:spcBef>
                        <a:buFont typeface="+mj-lt"/>
                        <a:buAutoNum type="arabicPeriod"/>
                        <a:defRPr/>
                      </a:pPr>
                      <a:r>
                        <a:rPr lang="en-US" sz="1800" dirty="0" smtClean="0"/>
                        <a:t>Delayed puberty.</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850970">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800" dirty="0" smtClean="0"/>
                        <a:t>Hypothyroid patients have high serum cholesterol due to: </a:t>
                      </a:r>
                      <a:r>
                        <a:rPr lang="en-US" altLang="en-US" sz="1800" dirty="0" smtClean="0">
                          <a:solidFill>
                            <a:srgbClr val="00B050"/>
                          </a:solidFill>
                          <a:cs typeface="Times New Roman" panose="02020603050405020304" pitchFamily="18" charset="0"/>
                        </a:rPr>
                        <a:t>This tells you that thyroid</a:t>
                      </a:r>
                      <a:r>
                        <a:rPr lang="en-US" altLang="en-US" sz="1800" baseline="0" dirty="0" smtClean="0">
                          <a:solidFill>
                            <a:srgbClr val="00B050"/>
                          </a:solidFill>
                          <a:cs typeface="Times New Roman" panose="02020603050405020304" pitchFamily="18" charset="0"/>
                        </a:rPr>
                        <a:t> hormones need for lipids metabolism and not only proteins and carbs </a:t>
                      </a:r>
                      <a:endParaRPr lang="en-US" sz="1800" dirty="0" smtClean="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68580" lvl="0" indent="-342900" algn="l">
                        <a:spcBef>
                          <a:spcPts val="370"/>
                        </a:spcBef>
                        <a:buFont typeface="+mj-lt"/>
                        <a:buAutoNum type="arabicPeriod"/>
                        <a:defRPr/>
                      </a:pPr>
                      <a:r>
                        <a:rPr lang="en-US" sz="1800" dirty="0" smtClean="0"/>
                        <a:t>Down regulation of LDL receptors on liver cells.</a:t>
                      </a:r>
                    </a:p>
                    <a:p>
                      <a:pPr marL="68580" marR="0" lvl="0" indent="-342900" algn="l" defTabSz="914400" rtl="0" eaLnBrk="1" fontAlgn="auto" latinLnBrk="0" hangingPunct="1">
                        <a:lnSpc>
                          <a:spcPct val="100000"/>
                        </a:lnSpc>
                        <a:spcBef>
                          <a:spcPts val="370"/>
                        </a:spcBef>
                        <a:spcAft>
                          <a:spcPts val="0"/>
                        </a:spcAft>
                        <a:buClrTx/>
                        <a:buSzTx/>
                        <a:buFont typeface="+mj-lt"/>
                        <a:buAutoNum type="arabicPeriod"/>
                        <a:tabLst/>
                        <a:defRPr/>
                      </a:pPr>
                      <a:r>
                        <a:rPr lang="en-US" sz="1800" dirty="0" smtClean="0"/>
                        <a:t>Failure of sterol excretion via the gut. </a:t>
                      </a:r>
                      <a:endParaRPr lang="en-US" altLang="en-US" sz="1800" dirty="0" smtClean="0">
                        <a:solidFill>
                          <a:srgbClr val="00B050"/>
                        </a:solidFill>
                        <a:cs typeface="Times New Roman" panose="02020603050405020304" pitchFamily="18" charset="0"/>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r>
            </a:tbl>
          </a:graphicData>
        </a:graphic>
      </p:graphicFrame>
      <p:cxnSp>
        <p:nvCxnSpPr>
          <p:cNvPr id="4" name="Straight Arrow Connector 3"/>
          <p:cNvCxnSpPr/>
          <p:nvPr/>
        </p:nvCxnSpPr>
        <p:spPr>
          <a:xfrm>
            <a:off x="7790998" y="4534930"/>
            <a:ext cx="2717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61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E4A9941-29D7-4542-A72E-A399AFE6381B}"/>
              </a:ext>
            </a:extLst>
          </p:cNvPr>
          <p:cNvSpPr txBox="1"/>
          <p:nvPr/>
        </p:nvSpPr>
        <p:spPr>
          <a:xfrm>
            <a:off x="168382" y="944163"/>
            <a:ext cx="10908358"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spcBef>
                <a:spcPct val="0"/>
              </a:spcBef>
            </a:pPr>
            <a:r>
              <a:rPr lang="en-US" dirty="0">
                <a:solidFill>
                  <a:srgbClr val="008F01"/>
                </a:solidFill>
              </a:rPr>
              <a:t>*hypothyroidism </a:t>
            </a:r>
            <a:r>
              <a:rPr lang="en-US" dirty="0" smtClean="0">
                <a:solidFill>
                  <a:srgbClr val="008F01"/>
                </a:solidFill>
                <a:sym typeface="Wingdings" pitchFamily="2" charset="2"/>
              </a:rPr>
              <a:t>affects </a:t>
            </a:r>
            <a:r>
              <a:rPr lang="en-US" dirty="0">
                <a:solidFill>
                  <a:srgbClr val="008F01"/>
                </a:solidFill>
                <a:sym typeface="Wingdings" pitchFamily="2" charset="2"/>
              </a:rPr>
              <a:t>the cholesterol level (accumulate in the body and leads to </a:t>
            </a:r>
            <a:r>
              <a:rPr lang="en-US" dirty="0" smtClean="0">
                <a:solidFill>
                  <a:srgbClr val="008F01"/>
                </a:solidFill>
                <a:sym typeface="Wingdings" pitchFamily="2" charset="2"/>
              </a:rPr>
              <a:t>atherosclerosis)</a:t>
            </a:r>
            <a:endParaRPr lang="en-US" dirty="0">
              <a:solidFill>
                <a:srgbClr val="008F01"/>
              </a:solidFill>
              <a:sym typeface="Wingdings" pitchFamily="2" charset="2"/>
            </a:endParaRPr>
          </a:p>
          <a:p>
            <a:pPr lvl="0">
              <a:spcBef>
                <a:spcPct val="0"/>
              </a:spcBef>
            </a:pPr>
            <a:r>
              <a:rPr lang="en-US" dirty="0">
                <a:solidFill>
                  <a:srgbClr val="008F01"/>
                </a:solidFill>
                <a:sym typeface="Wingdings" pitchFamily="2" charset="2"/>
              </a:rPr>
              <a:t>*LDL are particles that carry triglycerides and cholesterol from the liver to the tissue</a:t>
            </a:r>
          </a:p>
          <a:p>
            <a:pPr lvl="0">
              <a:spcBef>
                <a:spcPct val="0"/>
              </a:spcBef>
            </a:pPr>
            <a:r>
              <a:rPr lang="en-US" dirty="0">
                <a:solidFill>
                  <a:srgbClr val="008F01"/>
                </a:solidFill>
                <a:sym typeface="Wingdings" pitchFamily="2" charset="2"/>
              </a:rPr>
              <a:t>-So basically they supply triglycerides and cholesterol to your tissues (tissues have receptors for these LDL particles)</a:t>
            </a:r>
          </a:p>
          <a:p>
            <a:pPr lvl="0">
              <a:spcBef>
                <a:spcPct val="0"/>
              </a:spcBef>
            </a:pPr>
            <a:r>
              <a:rPr lang="en-US" dirty="0">
                <a:solidFill>
                  <a:srgbClr val="008F01"/>
                </a:solidFill>
                <a:sym typeface="Wingdings" pitchFamily="2" charset="2"/>
              </a:rPr>
              <a:t>-What if you have thyroid deficiency? These receptors will be inactive   less cholesterol uptake by the cells cholesterol will accumulate in the serum</a:t>
            </a:r>
          </a:p>
        </p:txBody>
      </p:sp>
      <p:sp>
        <p:nvSpPr>
          <p:cNvPr id="6" name="Rectangle 5"/>
          <p:cNvSpPr/>
          <p:nvPr/>
        </p:nvSpPr>
        <p:spPr>
          <a:xfrm>
            <a:off x="0" y="116517"/>
            <a:ext cx="10509608" cy="461665"/>
          </a:xfrm>
          <a:prstGeom prst="rect">
            <a:avLst/>
          </a:prstGeom>
        </p:spPr>
        <p:txBody>
          <a:bodyPr wrap="none">
            <a:spAutoFit/>
          </a:bodyPr>
          <a:lstStyle/>
          <a:p>
            <a:pPr marL="342900" indent="-342900">
              <a:buClr>
                <a:srgbClr val="4B8180"/>
              </a:buClr>
              <a:buSzPct val="85000"/>
              <a:buFont typeface="Wingdings" charset="2"/>
              <a:buChar char="v"/>
            </a:pPr>
            <a:r>
              <a:rPr lang="en-US" altLang="en-US" sz="2400" dirty="0">
                <a:solidFill>
                  <a:srgbClr val="334E5D"/>
                </a:solidFill>
                <a:latin typeface="Century Gothic" charset="0"/>
                <a:ea typeface="Century Gothic" charset="0"/>
                <a:cs typeface="Century Gothic" charset="0"/>
              </a:rPr>
              <a:t>Clinical evidence of the wide spectrum of thyroid hormone action: </a:t>
            </a:r>
          </a:p>
        </p:txBody>
      </p:sp>
      <p:pic>
        <p:nvPicPr>
          <p:cNvPr id="1026" name="Picture 2" descr="Image result for hypothyroidism in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066" y="2701144"/>
            <a:ext cx="5348548" cy="356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ypothyroidism in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473" y="2658238"/>
            <a:ext cx="3529320" cy="360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89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8945" y="43215"/>
            <a:ext cx="1163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dirty="0">
                <a:solidFill>
                  <a:srgbClr val="4C8180"/>
                </a:solidFill>
                <a:latin typeface="Century Gothic" charset="0"/>
                <a:ea typeface="Century Gothic" charset="0"/>
                <a:cs typeface="Century Gothic" charset="0"/>
              </a:rPr>
              <a:t>Regulation of Thyroid Hormone </a:t>
            </a:r>
            <a:r>
              <a:rPr lang="en-US" altLang="en-US" sz="3600" dirty="0" smtClean="0">
                <a:solidFill>
                  <a:srgbClr val="4C8180"/>
                </a:solidFill>
                <a:latin typeface="Century Gothic" charset="0"/>
                <a:ea typeface="Century Gothic" charset="0"/>
                <a:cs typeface="Century Gothic" charset="0"/>
              </a:rPr>
              <a:t>Secretion:</a:t>
            </a:r>
            <a:endParaRPr lang="en-US" altLang="en-US" sz="3200" dirty="0">
              <a:solidFill>
                <a:srgbClr val="3C15AB"/>
              </a:solidFill>
            </a:endParaRPr>
          </a:p>
        </p:txBody>
      </p:sp>
      <p:cxnSp>
        <p:nvCxnSpPr>
          <p:cNvPr id="6" name="Straight Connector 5"/>
          <p:cNvCxnSpPr/>
          <p:nvPr/>
        </p:nvCxnSpPr>
        <p:spPr>
          <a:xfrm flipH="1" flipV="1">
            <a:off x="7325138" y="689546"/>
            <a:ext cx="36703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232817" y="3558526"/>
            <a:ext cx="2616079" cy="1642000"/>
          </a:xfrm>
          <a:prstGeom prst="roundRect">
            <a:avLst/>
          </a:prstGeom>
          <a:noFill/>
          <a:ln w="38100">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1600" dirty="0">
                <a:solidFill>
                  <a:srgbClr val="00B050"/>
                </a:solidFill>
              </a:rPr>
              <a:t>(when they become </a:t>
            </a:r>
            <a:r>
              <a:rPr lang="en-US" altLang="en-US" sz="1600" dirty="0" smtClean="0">
                <a:solidFill>
                  <a:srgbClr val="00B050"/>
                </a:solidFill>
              </a:rPr>
              <a:t>high) </a:t>
            </a:r>
            <a:r>
              <a:rPr lang="en-US" altLang="en-US" dirty="0" smtClean="0">
                <a:solidFill>
                  <a:schemeClr val="tx1"/>
                </a:solidFill>
                <a:cs typeface="Times New Roman" panose="02020603050405020304" pitchFamily="18" charset="0"/>
              </a:rPr>
              <a:t>T</a:t>
            </a:r>
            <a:r>
              <a:rPr lang="en-US" altLang="en-US" baseline="-25000" dirty="0" smtClean="0">
                <a:solidFill>
                  <a:schemeClr val="tx1"/>
                </a:solidFill>
                <a:cs typeface="Times New Roman" panose="02020603050405020304" pitchFamily="18" charset="0"/>
              </a:rPr>
              <a:t>3</a:t>
            </a:r>
            <a:r>
              <a:rPr lang="en-US" altLang="en-US" dirty="0" smtClean="0">
                <a:solidFill>
                  <a:schemeClr val="tx1"/>
                </a:solidFill>
                <a:cs typeface="Times New Roman" panose="02020603050405020304" pitchFamily="18" charset="0"/>
              </a:rPr>
              <a:t>/T</a:t>
            </a:r>
            <a:r>
              <a:rPr lang="en-US" altLang="en-US" baseline="-25000" dirty="0" smtClean="0">
                <a:solidFill>
                  <a:schemeClr val="tx1"/>
                </a:solidFill>
                <a:cs typeface="Times New Roman" panose="02020603050405020304" pitchFamily="18" charset="0"/>
              </a:rPr>
              <a:t>4</a:t>
            </a:r>
            <a:r>
              <a:rPr lang="en-US" altLang="en-US" dirty="0" smtClean="0">
                <a:solidFill>
                  <a:schemeClr val="tx1"/>
                </a:solidFill>
                <a:cs typeface="Times New Roman" panose="02020603050405020304" pitchFamily="18" charset="0"/>
              </a:rPr>
              <a:t> exert </a:t>
            </a:r>
            <a:r>
              <a:rPr lang="en-US" altLang="en-US" b="1" dirty="0" smtClean="0">
                <a:solidFill>
                  <a:schemeClr val="tx1"/>
                </a:solidFill>
                <a:cs typeface="Times New Roman" panose="02020603050405020304" pitchFamily="18" charset="0"/>
              </a:rPr>
              <a:t>negative</a:t>
            </a:r>
            <a:r>
              <a:rPr lang="en-US" altLang="en-US" dirty="0" smtClean="0">
                <a:solidFill>
                  <a:schemeClr val="tx1"/>
                </a:solidFill>
                <a:cs typeface="Times New Roman" panose="02020603050405020304" pitchFamily="18" charset="0"/>
              </a:rPr>
              <a:t> feedback control on the </a:t>
            </a:r>
            <a:r>
              <a:rPr lang="en-US" altLang="en-US" dirty="0" smtClean="0">
                <a:solidFill>
                  <a:srgbClr val="FF0000"/>
                </a:solidFill>
                <a:cs typeface="Times New Roman" panose="02020603050405020304" pitchFamily="18" charset="0"/>
              </a:rPr>
              <a:t>hypothalamus</a:t>
            </a:r>
            <a:r>
              <a:rPr lang="en-US" altLang="en-US" dirty="0" smtClean="0">
                <a:solidFill>
                  <a:schemeClr val="tx1"/>
                </a:solidFill>
                <a:cs typeface="Times New Roman" panose="02020603050405020304" pitchFamily="18" charset="0"/>
              </a:rPr>
              <a:t> and </a:t>
            </a:r>
            <a:r>
              <a:rPr lang="en-US" altLang="en-US" dirty="0" smtClean="0">
                <a:solidFill>
                  <a:srgbClr val="FF0000"/>
                </a:solidFill>
                <a:cs typeface="Times New Roman" panose="02020603050405020304" pitchFamily="18" charset="0"/>
              </a:rPr>
              <a:t>pituitary. </a:t>
            </a:r>
          </a:p>
        </p:txBody>
      </p:sp>
      <p:sp>
        <p:nvSpPr>
          <p:cNvPr id="10" name="Rounded Rectangle 9"/>
          <p:cNvSpPr/>
          <p:nvPr/>
        </p:nvSpPr>
        <p:spPr>
          <a:xfrm>
            <a:off x="221246" y="1446574"/>
            <a:ext cx="2616079" cy="1641998"/>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ysClr val="windowText" lastClr="000000"/>
                </a:solidFill>
                <a:ea typeface="ＭＳ Ｐゴシック" charset="0"/>
              </a:rPr>
              <a:t>The </a:t>
            </a:r>
            <a:r>
              <a:rPr lang="en-US" altLang="en-US" b="1" dirty="0">
                <a:solidFill>
                  <a:sysClr val="windowText" lastClr="000000"/>
                </a:solidFill>
                <a:ea typeface="ＭＳ Ｐゴシック" charset="0"/>
              </a:rPr>
              <a:t>hypothalamus</a:t>
            </a:r>
            <a:r>
              <a:rPr lang="en-US" altLang="en-US" dirty="0">
                <a:solidFill>
                  <a:sysClr val="windowText" lastClr="000000"/>
                </a:solidFill>
                <a:ea typeface="ＭＳ Ｐゴシック" charset="0"/>
              </a:rPr>
              <a:t> </a:t>
            </a:r>
            <a:r>
              <a:rPr lang="en-US" altLang="en-US" b="1" dirty="0">
                <a:solidFill>
                  <a:sysClr val="windowText" lastClr="000000"/>
                </a:solidFill>
                <a:ea typeface="ＭＳ Ｐゴシック" charset="0"/>
              </a:rPr>
              <a:t>senses</a:t>
            </a:r>
            <a:r>
              <a:rPr lang="en-US" altLang="en-US" dirty="0">
                <a:solidFill>
                  <a:sysClr val="windowText" lastClr="000000"/>
                </a:solidFill>
                <a:ea typeface="ＭＳ Ｐゴシック" charset="0"/>
              </a:rPr>
              <a:t> </a:t>
            </a:r>
            <a:r>
              <a:rPr lang="en-US" altLang="en-US" u="sng" dirty="0">
                <a:solidFill>
                  <a:sysClr val="windowText" lastClr="000000"/>
                </a:solidFill>
                <a:ea typeface="ＭＳ Ｐゴシック" charset="0"/>
              </a:rPr>
              <a:t>low levels </a:t>
            </a:r>
            <a:r>
              <a:rPr lang="en-US" altLang="en-US" dirty="0">
                <a:solidFill>
                  <a:sysClr val="windowText" lastClr="000000"/>
                </a:solidFill>
                <a:ea typeface="ＭＳ Ｐゴシック" charset="0"/>
              </a:rPr>
              <a:t>of  T3/T4 and </a:t>
            </a:r>
            <a:r>
              <a:rPr lang="en-US" altLang="en-US" b="1" dirty="0">
                <a:solidFill>
                  <a:sysClr val="windowText" lastClr="000000"/>
                </a:solidFill>
                <a:ea typeface="ＭＳ Ｐゴシック" charset="0"/>
              </a:rPr>
              <a:t>releases</a:t>
            </a:r>
            <a:r>
              <a:rPr lang="en-US" altLang="en-US" dirty="0">
                <a:solidFill>
                  <a:sysClr val="windowText" lastClr="000000"/>
                </a:solidFill>
                <a:ea typeface="ＭＳ Ｐゴシック" charset="0"/>
              </a:rPr>
              <a:t> thyrotropin releasing hormone (</a:t>
            </a:r>
            <a:r>
              <a:rPr lang="en-US" altLang="en-US" dirty="0">
                <a:solidFill>
                  <a:srgbClr val="FF0000"/>
                </a:solidFill>
                <a:ea typeface="ＭＳ Ｐゴシック" charset="0"/>
              </a:rPr>
              <a:t>TRH</a:t>
            </a:r>
            <a:r>
              <a:rPr lang="en-US" altLang="en-US" dirty="0" smtClean="0">
                <a:solidFill>
                  <a:sysClr val="windowText" lastClr="000000"/>
                </a:solidFill>
                <a:ea typeface="ＭＳ Ｐゴシック" charset="0"/>
              </a:rPr>
              <a:t>).</a:t>
            </a:r>
            <a:endParaRPr lang="en-US" altLang="en-US" dirty="0">
              <a:solidFill>
                <a:sysClr val="windowText" lastClr="000000"/>
              </a:solidFill>
              <a:ea typeface="ＭＳ Ｐゴシック" charset="0"/>
            </a:endParaRPr>
          </a:p>
        </p:txBody>
      </p:sp>
      <p:sp>
        <p:nvSpPr>
          <p:cNvPr id="11" name="Rounded Rectangle 10"/>
          <p:cNvSpPr/>
          <p:nvPr/>
        </p:nvSpPr>
        <p:spPr>
          <a:xfrm>
            <a:off x="6232817" y="1463027"/>
            <a:ext cx="2616079" cy="1641998"/>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rgbClr val="FF0000"/>
                </a:solidFill>
                <a:cs typeface="Times New Roman" panose="02020603050405020304" pitchFamily="18" charset="0"/>
              </a:rPr>
              <a:t>TSH</a:t>
            </a:r>
            <a:r>
              <a:rPr lang="en-US" altLang="en-US" dirty="0">
                <a:solidFill>
                  <a:schemeClr val="tx1"/>
                </a:solidFill>
                <a:cs typeface="Times New Roman" panose="02020603050405020304" pitchFamily="18" charset="0"/>
              </a:rPr>
              <a:t> stimulates the thyroid to </a:t>
            </a:r>
            <a:r>
              <a:rPr lang="en-US" altLang="en-US" u="sng" dirty="0">
                <a:solidFill>
                  <a:schemeClr val="tx1"/>
                </a:solidFill>
                <a:cs typeface="Times New Roman" panose="02020603050405020304" pitchFamily="18" charset="0"/>
              </a:rPr>
              <a:t>produce T</a:t>
            </a:r>
            <a:r>
              <a:rPr lang="en-US" altLang="en-US" u="sng" baseline="-25000" dirty="0">
                <a:solidFill>
                  <a:schemeClr val="tx1"/>
                </a:solidFill>
                <a:cs typeface="Times New Roman" panose="02020603050405020304" pitchFamily="18" charset="0"/>
              </a:rPr>
              <a:t>3</a:t>
            </a:r>
            <a:r>
              <a:rPr lang="en-US" altLang="en-US" u="sng" dirty="0">
                <a:solidFill>
                  <a:schemeClr val="tx1"/>
                </a:solidFill>
                <a:cs typeface="Times New Roman" panose="02020603050405020304" pitchFamily="18" charset="0"/>
              </a:rPr>
              <a:t>/T</a:t>
            </a:r>
            <a:r>
              <a:rPr lang="en-US" altLang="en-US" u="sng" baseline="-25000" dirty="0">
                <a:solidFill>
                  <a:schemeClr val="tx1"/>
                </a:solidFill>
                <a:cs typeface="Times New Roman" panose="02020603050405020304" pitchFamily="18" charset="0"/>
              </a:rPr>
              <a:t>4</a:t>
            </a:r>
            <a:r>
              <a:rPr lang="en-US" altLang="en-US" u="sng" dirty="0">
                <a:solidFill>
                  <a:schemeClr val="tx1"/>
                </a:solidFill>
                <a:cs typeface="Times New Roman" panose="02020603050405020304" pitchFamily="18" charset="0"/>
              </a:rPr>
              <a:t> </a:t>
            </a:r>
            <a:r>
              <a:rPr lang="en-US" altLang="en-US" dirty="0">
                <a:solidFill>
                  <a:schemeClr val="tx1"/>
                </a:solidFill>
                <a:cs typeface="Times New Roman" panose="02020603050405020304" pitchFamily="18" charset="0"/>
              </a:rPr>
              <a:t>until levels return to </a:t>
            </a:r>
            <a:r>
              <a:rPr lang="en-US" altLang="en-US" dirty="0" smtClean="0">
                <a:solidFill>
                  <a:schemeClr val="tx1"/>
                </a:solidFill>
                <a:cs typeface="Times New Roman" panose="02020603050405020304" pitchFamily="18" charset="0"/>
              </a:rPr>
              <a:t>normal.</a:t>
            </a:r>
            <a:endParaRPr lang="en-US" altLang="en-US" dirty="0">
              <a:solidFill>
                <a:schemeClr val="tx1"/>
              </a:solidFill>
              <a:cs typeface="Times New Roman" panose="02020603050405020304" pitchFamily="18" charset="0"/>
            </a:endParaRPr>
          </a:p>
        </p:txBody>
      </p:sp>
      <p:sp>
        <p:nvSpPr>
          <p:cNvPr id="13" name="Rounded Rectangle 12"/>
          <p:cNvSpPr/>
          <p:nvPr/>
        </p:nvSpPr>
        <p:spPr>
          <a:xfrm>
            <a:off x="3215563" y="1463026"/>
            <a:ext cx="2639016" cy="1641999"/>
          </a:xfrm>
          <a:prstGeom prst="roundRect">
            <a:avLst/>
          </a:prstGeom>
          <a:noFill/>
          <a:ln w="38100">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rgbClr val="FF0000"/>
                </a:solidFill>
                <a:ea typeface="ＭＳ Ｐゴシック" charset="0"/>
              </a:rPr>
              <a:t>TRH</a:t>
            </a:r>
            <a:r>
              <a:rPr lang="en-US" altLang="en-US" dirty="0">
                <a:solidFill>
                  <a:schemeClr val="tx1"/>
                </a:solidFill>
                <a:ea typeface="ＭＳ Ｐゴシック" charset="0"/>
              </a:rPr>
              <a:t> </a:t>
            </a:r>
            <a:r>
              <a:rPr lang="en-US" altLang="en-US" b="1" dirty="0">
                <a:solidFill>
                  <a:schemeClr val="tx1"/>
                </a:solidFill>
                <a:ea typeface="ＭＳ Ｐゴシック" charset="0"/>
              </a:rPr>
              <a:t>stimulates</a:t>
            </a:r>
            <a:r>
              <a:rPr lang="en-US" altLang="en-US" dirty="0">
                <a:solidFill>
                  <a:schemeClr val="tx1"/>
                </a:solidFill>
                <a:ea typeface="ＭＳ Ｐゴシック" charset="0"/>
              </a:rPr>
              <a:t> the pituitary to produce </a:t>
            </a:r>
            <a:r>
              <a:rPr lang="en-US" altLang="en-US" dirty="0">
                <a:solidFill>
                  <a:schemeClr val="tx1"/>
                </a:solidFill>
                <a:cs typeface="Times New Roman" panose="02020603050405020304" pitchFamily="18" charset="0"/>
              </a:rPr>
              <a:t>thyroid stimulating hormone (</a:t>
            </a:r>
            <a:r>
              <a:rPr lang="en-US" altLang="en-US" dirty="0">
                <a:solidFill>
                  <a:srgbClr val="FF0000"/>
                </a:solidFill>
                <a:cs typeface="Times New Roman" panose="02020603050405020304" pitchFamily="18" charset="0"/>
              </a:rPr>
              <a:t>TSH</a:t>
            </a:r>
            <a:r>
              <a:rPr lang="en-US" altLang="en-US" dirty="0" smtClean="0">
                <a:solidFill>
                  <a:schemeClr val="tx1"/>
                </a:solidFill>
                <a:cs typeface="Times New Roman" panose="02020603050405020304" pitchFamily="18" charset="0"/>
              </a:rPr>
              <a:t>).</a:t>
            </a:r>
            <a:endParaRPr lang="en-US" altLang="en-US" dirty="0">
              <a:solidFill>
                <a:schemeClr val="tx1"/>
              </a:solidFill>
              <a:cs typeface="Times New Roman" panose="02020603050405020304" pitchFamily="18" charset="0"/>
            </a:endParaRPr>
          </a:p>
        </p:txBody>
      </p:sp>
      <p:sp>
        <p:nvSpPr>
          <p:cNvPr id="14" name="Rounded Rectangle 13"/>
          <p:cNvSpPr/>
          <p:nvPr/>
        </p:nvSpPr>
        <p:spPr>
          <a:xfrm>
            <a:off x="3215563" y="3558525"/>
            <a:ext cx="2616079" cy="164200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tx1"/>
                </a:solidFill>
                <a:cs typeface="Times New Roman" panose="02020603050405020304" pitchFamily="18" charset="0"/>
              </a:rPr>
              <a:t>Controlling the release of </a:t>
            </a:r>
            <a:r>
              <a:rPr lang="en-US" altLang="en-US" sz="2000" b="1" u="sng" dirty="0" smtClean="0">
                <a:solidFill>
                  <a:srgbClr val="FF0000"/>
                </a:solidFill>
                <a:cs typeface="Times New Roman" panose="02020603050405020304" pitchFamily="18" charset="0"/>
              </a:rPr>
              <a:t>Both</a:t>
            </a:r>
            <a:r>
              <a:rPr lang="en-US" altLang="en-US" sz="2000" dirty="0" smtClean="0">
                <a:solidFill>
                  <a:srgbClr val="FF0000"/>
                </a:solidFill>
                <a:cs typeface="Times New Roman" panose="02020603050405020304" pitchFamily="18" charset="0"/>
              </a:rPr>
              <a:t> </a:t>
            </a:r>
            <a:r>
              <a:rPr lang="en-US" altLang="en-US" dirty="0" smtClean="0">
                <a:solidFill>
                  <a:schemeClr val="tx1"/>
                </a:solidFill>
                <a:cs typeface="Times New Roman" panose="02020603050405020304" pitchFamily="18" charset="0"/>
              </a:rPr>
              <a:t>TRH </a:t>
            </a:r>
            <a:r>
              <a:rPr lang="en-US" altLang="en-US" dirty="0">
                <a:solidFill>
                  <a:schemeClr val="tx1"/>
                </a:solidFill>
                <a:cs typeface="Times New Roman" panose="02020603050405020304" pitchFamily="18" charset="0"/>
              </a:rPr>
              <a:t>and </a:t>
            </a:r>
            <a:r>
              <a:rPr lang="en-US" altLang="en-US" dirty="0" smtClean="0">
                <a:solidFill>
                  <a:schemeClr val="tx1"/>
                </a:solidFill>
                <a:cs typeface="Times New Roman" panose="02020603050405020304" pitchFamily="18" charset="0"/>
              </a:rPr>
              <a:t>TSH.</a:t>
            </a:r>
            <a:endParaRPr lang="en-US" altLang="en-US" dirty="0">
              <a:solidFill>
                <a:schemeClr val="tx1"/>
              </a:solidFill>
              <a:cs typeface="Times New Roman" panose="02020603050405020304" pitchFamily="18" charset="0"/>
            </a:endParaRPr>
          </a:p>
        </p:txBody>
      </p:sp>
      <p:sp>
        <p:nvSpPr>
          <p:cNvPr id="2" name="Rectangle 1"/>
          <p:cNvSpPr/>
          <p:nvPr/>
        </p:nvSpPr>
        <p:spPr>
          <a:xfrm>
            <a:off x="368420" y="942039"/>
            <a:ext cx="7759579" cy="369332"/>
          </a:xfrm>
          <a:prstGeom prst="rect">
            <a:avLst/>
          </a:prstGeom>
        </p:spPr>
        <p:txBody>
          <a:bodyPr wrap="square">
            <a:spAutoFit/>
          </a:bodyPr>
          <a:lstStyle/>
          <a:p>
            <a:pPr marL="285750" indent="-285750">
              <a:buClr>
                <a:srgbClr val="4B8180"/>
              </a:buClr>
              <a:buFont typeface="Wingdings" charset="2"/>
              <a:buChar char="v"/>
            </a:pPr>
            <a:r>
              <a:rPr lang="en-US" altLang="en-US" dirty="0">
                <a:ea typeface="ＭＳ Ｐゴシック" charset="0"/>
              </a:rPr>
              <a:t>The hypothalamic-pituitary-thyroid axis regulates thyroid </a:t>
            </a:r>
            <a:r>
              <a:rPr lang="en-US" altLang="en-US" dirty="0" smtClean="0">
                <a:ea typeface="ＭＳ Ｐゴシック" charset="0"/>
              </a:rPr>
              <a:t>secretion:</a:t>
            </a:r>
            <a:endParaRPr lang="en-US" altLang="en-US" dirty="0">
              <a:ea typeface="ＭＳ Ｐゴシック" charset="0"/>
            </a:endParaRPr>
          </a:p>
        </p:txBody>
      </p:sp>
      <p:sp>
        <p:nvSpPr>
          <p:cNvPr id="26" name="Text Box 5"/>
          <p:cNvSpPr txBox="1">
            <a:spLocks noChangeArrowheads="1"/>
          </p:cNvSpPr>
          <p:nvPr/>
        </p:nvSpPr>
        <p:spPr bwMode="auto">
          <a:xfrm>
            <a:off x="176007" y="5404875"/>
            <a:ext cx="4179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Times New Roman" panose="02020603050405020304" pitchFamily="18" charset="0"/>
              </a:defRPr>
            </a:lvl1pPr>
            <a:lvl2pPr marL="742950" indent="-285750" algn="r" rtl="1">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Times New Roman" panose="02020603050405020304" pitchFamily="18" charset="0"/>
              </a:defRPr>
            </a:lvl2pPr>
            <a:lvl3pPr marL="1143000" indent="-228600" algn="r" rtl="1">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Times New Roman" panose="02020603050405020304" pitchFamily="18" charset="0"/>
              </a:defRPr>
            </a:lvl3pPr>
            <a:lvl4pPr marL="1600200" indent="-228600" algn="r" rtl="1">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Times New Roman" panose="02020603050405020304" pitchFamily="18" charset="0"/>
              </a:defRPr>
            </a:lvl4pPr>
            <a:lvl5pPr marL="2057400" indent="-228600" algn="r" rtl="1">
              <a:spcBef>
                <a:spcPts val="375"/>
              </a:spcBef>
              <a:buClr>
                <a:srgbClr val="A28E6A"/>
              </a:buClr>
              <a:buChar char="o"/>
              <a:defRPr sz="2000">
                <a:solidFill>
                  <a:schemeClr val="tx1"/>
                </a:solidFill>
                <a:latin typeface="Perpetua" panose="02020502060401020303" pitchFamily="18" charset="0"/>
                <a:cs typeface="Times New Roman" panose="02020603050405020304" pitchFamily="18" charset="0"/>
              </a:defRPr>
            </a:lvl5pPr>
            <a:lvl6pPr marL="25146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6pPr>
            <a:lvl7pPr marL="29718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7pPr>
            <a:lvl8pPr marL="34290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8pPr>
            <a:lvl9pPr marL="38862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9pPr>
          </a:lstStyle>
          <a:p>
            <a:pPr algn="l" rtl="0" eaLnBrk="1" hangingPunct="1">
              <a:spcBef>
                <a:spcPct val="0"/>
              </a:spcBef>
              <a:buClr>
                <a:srgbClr val="4B8180"/>
              </a:buClr>
              <a:buSzTx/>
              <a:buFont typeface="Wingdings" charset="2"/>
              <a:buChar char="v"/>
            </a:pPr>
            <a:r>
              <a:rPr lang="en-US" altLang="en-US" sz="1800" dirty="0">
                <a:solidFill>
                  <a:srgbClr val="FF0000"/>
                </a:solidFill>
                <a:latin typeface="+mn-lt"/>
              </a:rPr>
              <a:t>High </a:t>
            </a:r>
            <a:r>
              <a:rPr lang="en-US" altLang="en-US" sz="1800" dirty="0">
                <a:latin typeface="+mn-lt"/>
              </a:rPr>
              <a:t>thyroid hormone </a:t>
            </a:r>
            <a:r>
              <a:rPr lang="en-US" altLang="en-US" sz="1800" dirty="0" smtClean="0">
                <a:latin typeface="+mn-lt"/>
              </a:rPr>
              <a:t>levels:</a:t>
            </a:r>
            <a:endParaRPr lang="en-US" altLang="en-US" sz="1800" dirty="0">
              <a:latin typeface="+mn-lt"/>
            </a:endParaRPr>
          </a:p>
          <a:p>
            <a:pPr lvl="1" algn="l" rtl="0">
              <a:spcBef>
                <a:spcPct val="0"/>
              </a:spcBef>
              <a:buClrTx/>
              <a:buSzTx/>
              <a:buFontTx/>
              <a:buNone/>
            </a:pPr>
            <a:r>
              <a:rPr lang="en-US" altLang="en-US" sz="1800" dirty="0" smtClean="0">
                <a:latin typeface="+mn-lt"/>
              </a:rPr>
              <a:t>suppress TRH, TSH.</a:t>
            </a:r>
            <a:endParaRPr lang="en-US" altLang="en-US" sz="1800" dirty="0">
              <a:latin typeface="+mn-lt"/>
            </a:endParaRPr>
          </a:p>
        </p:txBody>
      </p:sp>
      <p:sp>
        <p:nvSpPr>
          <p:cNvPr id="27" name="Text Box 6"/>
          <p:cNvSpPr txBox="1">
            <a:spLocks noChangeArrowheads="1"/>
          </p:cNvSpPr>
          <p:nvPr/>
        </p:nvSpPr>
        <p:spPr bwMode="auto">
          <a:xfrm>
            <a:off x="176007" y="6078105"/>
            <a:ext cx="50563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Times New Roman" panose="02020603050405020304" pitchFamily="18" charset="0"/>
              </a:defRPr>
            </a:lvl1pPr>
            <a:lvl2pPr marL="742950" indent="-285750" algn="r" rtl="1">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Times New Roman" panose="02020603050405020304" pitchFamily="18" charset="0"/>
              </a:defRPr>
            </a:lvl2pPr>
            <a:lvl3pPr marL="1143000" indent="-228600" algn="r" rtl="1">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Times New Roman" panose="02020603050405020304" pitchFamily="18" charset="0"/>
              </a:defRPr>
            </a:lvl3pPr>
            <a:lvl4pPr marL="1600200" indent="-228600" algn="r" rtl="1">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Times New Roman" panose="02020603050405020304" pitchFamily="18" charset="0"/>
              </a:defRPr>
            </a:lvl4pPr>
            <a:lvl5pPr marL="2057400" indent="-228600" algn="r" rtl="1">
              <a:spcBef>
                <a:spcPts val="375"/>
              </a:spcBef>
              <a:buClr>
                <a:srgbClr val="A28E6A"/>
              </a:buClr>
              <a:buChar char="o"/>
              <a:defRPr sz="2000">
                <a:solidFill>
                  <a:schemeClr val="tx1"/>
                </a:solidFill>
                <a:latin typeface="Perpetua" panose="02020502060401020303" pitchFamily="18" charset="0"/>
                <a:cs typeface="Times New Roman" panose="02020603050405020304" pitchFamily="18" charset="0"/>
              </a:defRPr>
            </a:lvl5pPr>
            <a:lvl6pPr marL="25146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6pPr>
            <a:lvl7pPr marL="29718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7pPr>
            <a:lvl8pPr marL="34290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8pPr>
            <a:lvl9pPr marL="3886200" indent="-228600" algn="r" rtl="1"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Times New Roman" panose="02020603050405020304" pitchFamily="18" charset="0"/>
              </a:defRPr>
            </a:lvl9pPr>
          </a:lstStyle>
          <a:p>
            <a:pPr marL="285750" indent="-285750" algn="l" rtl="0">
              <a:spcBef>
                <a:spcPct val="0"/>
              </a:spcBef>
              <a:buClr>
                <a:srgbClr val="4B8180"/>
              </a:buClr>
              <a:buSzTx/>
              <a:buFont typeface="Wingdings" charset="2"/>
              <a:buChar char="v"/>
            </a:pPr>
            <a:r>
              <a:rPr lang="en-US" altLang="en-US" sz="1800" dirty="0">
                <a:solidFill>
                  <a:srgbClr val="FF0000"/>
                </a:solidFill>
                <a:latin typeface="+mn-lt"/>
              </a:rPr>
              <a:t>Low</a:t>
            </a:r>
            <a:r>
              <a:rPr lang="en-US" altLang="en-US" sz="1800" dirty="0">
                <a:latin typeface="+mn-lt"/>
              </a:rPr>
              <a:t> thyroid hormone </a:t>
            </a:r>
            <a:r>
              <a:rPr lang="en-US" altLang="en-US" sz="1800" dirty="0" smtClean="0">
                <a:latin typeface="+mn-lt"/>
              </a:rPr>
              <a:t>levels:   </a:t>
            </a:r>
          </a:p>
          <a:p>
            <a:pPr lvl="1" algn="l" rtl="0">
              <a:spcBef>
                <a:spcPct val="0"/>
              </a:spcBef>
              <a:buClrTx/>
              <a:buSzTx/>
              <a:buNone/>
            </a:pPr>
            <a:r>
              <a:rPr lang="en-US" altLang="en-US" sz="1800" dirty="0" smtClean="0">
                <a:latin typeface="+mn-lt"/>
              </a:rPr>
              <a:t>stimulate TRH, TSH </a:t>
            </a:r>
            <a:r>
              <a:rPr lang="en-US" altLang="en-US" sz="1800" dirty="0">
                <a:latin typeface="+mn-lt"/>
              </a:rPr>
              <a:t>to </a:t>
            </a:r>
            <a:r>
              <a:rPr lang="en-US" altLang="en-US" sz="1800" dirty="0" smtClean="0">
                <a:latin typeface="+mn-lt"/>
              </a:rPr>
              <a:t>produce more hormone.</a:t>
            </a:r>
            <a:endParaRPr lang="en-US" altLang="en-US" sz="1800" dirty="0">
              <a:latin typeface="+mn-lt"/>
            </a:endParaRPr>
          </a:p>
        </p:txBody>
      </p:sp>
      <p:pic>
        <p:nvPicPr>
          <p:cNvPr id="31" name="Picture 30"/>
          <p:cNvPicPr>
            <a:picLocks noChangeAspect="1"/>
          </p:cNvPicPr>
          <p:nvPr/>
        </p:nvPicPr>
        <p:blipFill>
          <a:blip r:embed="rId2"/>
          <a:stretch>
            <a:fillRect/>
          </a:stretch>
        </p:blipFill>
        <p:spPr>
          <a:xfrm>
            <a:off x="9477394" y="935294"/>
            <a:ext cx="2707889" cy="5839762"/>
          </a:xfrm>
          <a:prstGeom prst="rect">
            <a:avLst/>
          </a:prstGeom>
        </p:spPr>
      </p:pic>
      <p:cxnSp>
        <p:nvCxnSpPr>
          <p:cNvPr id="34" name="Curved Connector 33"/>
          <p:cNvCxnSpPr/>
          <p:nvPr/>
        </p:nvCxnSpPr>
        <p:spPr>
          <a:xfrm>
            <a:off x="8899696" y="2284026"/>
            <a:ext cx="12700" cy="2095500"/>
          </a:xfrm>
          <a:prstGeom prst="curvedConnector3">
            <a:avLst>
              <a:gd name="adj1" fmla="val 6500000"/>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3"/>
            <a:endCxn id="13" idx="1"/>
          </p:cNvCxnSpPr>
          <p:nvPr/>
        </p:nvCxnSpPr>
        <p:spPr>
          <a:xfrm>
            <a:off x="2837325" y="2267573"/>
            <a:ext cx="378238" cy="16453"/>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854579" y="2284025"/>
            <a:ext cx="378238" cy="0"/>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1"/>
            <a:endCxn id="14" idx="3"/>
          </p:cNvCxnSpPr>
          <p:nvPr/>
        </p:nvCxnSpPr>
        <p:spPr>
          <a:xfrm flipH="1">
            <a:off x="5831642" y="4379526"/>
            <a:ext cx="401175" cy="0"/>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68945" y="5404875"/>
            <a:ext cx="5063455" cy="131956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CE4A9941-29D7-4542-A72E-A399AFE6381B}"/>
              </a:ext>
            </a:extLst>
          </p:cNvPr>
          <p:cNvSpPr txBox="1"/>
          <p:nvPr/>
        </p:nvSpPr>
        <p:spPr>
          <a:xfrm>
            <a:off x="120281" y="3127644"/>
            <a:ext cx="2812783" cy="1650206"/>
          </a:xfrm>
          <a:prstGeom prst="upArrowCallou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sz="1600" dirty="0">
                <a:solidFill>
                  <a:srgbClr val="008F00"/>
                </a:solidFill>
              </a:rPr>
              <a:t>Decrease the amount of Thyroid hormones and cold temp. both stimulate the hypothalamus to release TRH.</a:t>
            </a:r>
          </a:p>
        </p:txBody>
      </p:sp>
    </p:spTree>
    <p:extLst>
      <p:ext uri="{BB962C8B-B14F-4D97-AF65-F5344CB8AC3E}">
        <p14:creationId xmlns:p14="http://schemas.microsoft.com/office/powerpoint/2010/main" val="1834124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4606</TotalTime>
  <Words>3039</Words>
  <Application>Microsoft Macintosh PowerPoint</Application>
  <PresentationFormat>Widescreen</PresentationFormat>
  <Paragraphs>415</Paragraphs>
  <Slides>26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Adobe Devanagari</vt:lpstr>
      <vt:lpstr>Arial</vt:lpstr>
      <vt:lpstr>Calibri</vt:lpstr>
      <vt:lpstr>Calibri Light</vt:lpstr>
      <vt:lpstr>Cambria</vt:lpstr>
      <vt:lpstr>Century Gothic</vt:lpstr>
      <vt:lpstr>Comic Sans MS</vt:lpstr>
      <vt:lpstr>Constantia</vt:lpstr>
      <vt:lpstr>Copperplate Gothic Bold</vt:lpstr>
      <vt:lpstr>Courier New</vt:lpstr>
      <vt:lpstr>Gill Sans MT</vt:lpstr>
      <vt:lpstr>ＭＳ Ｐゴシック</vt:lpstr>
      <vt:lpstr>Times New Roman</vt:lpstr>
      <vt:lpstr>Wingdings</vt:lpstr>
      <vt:lpstr>Wingdings 2</vt:lpstr>
      <vt:lpstr>맑은 고딕</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197</cp:revision>
  <cp:lastPrinted>2018-01-27T16:39:25Z</cp:lastPrinted>
  <dcterms:created xsi:type="dcterms:W3CDTF">2017-07-08T03:49:25Z</dcterms:created>
  <dcterms:modified xsi:type="dcterms:W3CDTF">2018-02-05T11:15:25Z</dcterms:modified>
</cp:coreProperties>
</file>