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332" r:id="rId4"/>
    <p:sldId id="303" r:id="rId5"/>
    <p:sldId id="305" r:id="rId6"/>
    <p:sldId id="304" r:id="rId7"/>
    <p:sldId id="330" r:id="rId8"/>
    <p:sldId id="331" r:id="rId9"/>
    <p:sldId id="344" r:id="rId10"/>
    <p:sldId id="335" r:id="rId11"/>
    <p:sldId id="336" r:id="rId12"/>
    <p:sldId id="337" r:id="rId13"/>
    <p:sldId id="311" r:id="rId14"/>
    <p:sldId id="312" r:id="rId15"/>
    <p:sldId id="339" r:id="rId16"/>
    <p:sldId id="314" r:id="rId17"/>
    <p:sldId id="315" r:id="rId18"/>
    <p:sldId id="340" r:id="rId19"/>
    <p:sldId id="341" r:id="rId20"/>
    <p:sldId id="319" r:id="rId21"/>
    <p:sldId id="321" r:id="rId22"/>
    <p:sldId id="320" r:id="rId23"/>
    <p:sldId id="342" r:id="rId24"/>
    <p:sldId id="323" r:id="rId25"/>
    <p:sldId id="326" r:id="rId26"/>
    <p:sldId id="338" r:id="rId27"/>
    <p:sldId id="343" r:id="rId28"/>
    <p:sldId id="333" r:id="rId29"/>
    <p:sldId id="334"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ia alessa" initials="r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1C1BF"/>
    <a:srgbClr val="49834F"/>
    <a:srgbClr val="4B8180"/>
    <a:srgbClr val="766C6C"/>
    <a:srgbClr val="A40000"/>
    <a:srgbClr val="44BB8D"/>
    <a:srgbClr val="3C6867"/>
    <a:srgbClr val="C0BC00"/>
    <a:srgbClr val="008F01"/>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128" autoAdjust="0"/>
  </p:normalViewPr>
  <p:slideViewPr>
    <p:cSldViewPr snapToGrid="0" snapToObjects="1">
      <p:cViewPr>
        <p:scale>
          <a:sx n="105" d="100"/>
          <a:sy n="105" d="100"/>
        </p:scale>
        <p:origin x="304" y="-2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634D4-AA32-4F04-91BA-8F8E500D3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179C519-087C-427E-8DF1-F271D0A36C13}">
      <dgm:prSet phldrT="[Text]" custT="1"/>
      <dgm:spPr/>
      <dgm:t>
        <a:bodyPr/>
        <a:lstStyle/>
        <a:p>
          <a:r>
            <a:rPr lang="en-US" sz="1800" b="1" kern="1200" dirty="0">
              <a:solidFill>
                <a:schemeClr val="bg1"/>
              </a:solidFill>
              <a:latin typeface="+mn-lt"/>
              <a:ea typeface="ＭＳ Ｐゴシック" charset="0"/>
              <a:cs typeface="+mn-cs"/>
            </a:rPr>
            <a:t>Dietary sources:</a:t>
          </a:r>
        </a:p>
      </dgm:t>
    </dgm:pt>
    <dgm:pt modelId="{305A6511-4C1A-4917-ADC5-36903F64A4B4}" type="parTrans" cxnId="{47719A79-8792-4B31-81E8-C954AB9F9FC5}">
      <dgm:prSet/>
      <dgm:spPr/>
      <dgm:t>
        <a:bodyPr/>
        <a:lstStyle/>
        <a:p>
          <a:endParaRPr lang="en-US"/>
        </a:p>
      </dgm:t>
    </dgm:pt>
    <dgm:pt modelId="{32498B5F-2186-4300-8A59-496A95094907}" type="sibTrans" cxnId="{47719A79-8792-4B31-81E8-C954AB9F9FC5}">
      <dgm:prSet/>
      <dgm:spPr/>
      <dgm:t>
        <a:bodyPr/>
        <a:lstStyle/>
        <a:p>
          <a:endParaRPr lang="en-US"/>
        </a:p>
      </dgm:t>
    </dgm:pt>
    <dgm:pt modelId="{02089ED0-3A70-4CE1-A89D-80071A976D09}">
      <dgm:prSet custT="1"/>
      <dgm:spPr/>
      <dgm:t>
        <a:bodyPr/>
        <a:lstStyle/>
        <a:p>
          <a:r>
            <a:rPr lang="en-US" sz="1800" kern="1200" dirty="0">
              <a:solidFill>
                <a:schemeClr val="tx1"/>
              </a:solidFill>
              <a:latin typeface="+mn-lt"/>
              <a:ea typeface="ＭＳ Ｐゴシック" charset="0"/>
              <a:cs typeface="+mn-cs"/>
            </a:rPr>
            <a:t>Ergocalciferol (vitamin D2) found in plants.</a:t>
          </a:r>
        </a:p>
      </dgm:t>
    </dgm:pt>
    <dgm:pt modelId="{DF70BF1F-D4D4-4F23-8DBB-E760D9E42115}" type="parTrans" cxnId="{6C2EFD34-976D-4611-80A8-BD8BA78BB007}">
      <dgm:prSet/>
      <dgm:spPr/>
      <dgm:t>
        <a:bodyPr/>
        <a:lstStyle/>
        <a:p>
          <a:endParaRPr lang="en-US"/>
        </a:p>
      </dgm:t>
    </dgm:pt>
    <dgm:pt modelId="{69F21187-D295-4A2F-AF24-9A5093F5CE2C}" type="sibTrans" cxnId="{6C2EFD34-976D-4611-80A8-BD8BA78BB007}">
      <dgm:prSet/>
      <dgm:spPr/>
      <dgm:t>
        <a:bodyPr/>
        <a:lstStyle/>
        <a:p>
          <a:endParaRPr lang="en-US"/>
        </a:p>
      </dgm:t>
    </dgm:pt>
    <dgm:pt modelId="{F72B4754-BC58-4A0F-9F1D-C95E256C058B}">
      <dgm:prSet custT="1"/>
      <dgm:spPr/>
      <dgm:t>
        <a:bodyPr/>
        <a:lstStyle/>
        <a:p>
          <a:r>
            <a:rPr lang="en-US" sz="1800" kern="1200" dirty="0">
              <a:solidFill>
                <a:schemeClr val="tx1"/>
              </a:solidFill>
              <a:latin typeface="+mn-lt"/>
              <a:ea typeface="ＭＳ Ｐゴシック" charset="0"/>
              <a:cs typeface="+mn-cs"/>
            </a:rPr>
            <a:t>Cholecalciferol (vitamin D3) found in animal tissue.</a:t>
          </a:r>
        </a:p>
      </dgm:t>
    </dgm:pt>
    <dgm:pt modelId="{BEB2B2D3-5731-4A0A-9A3C-869D6B3BA97E}" type="parTrans" cxnId="{1DC244EF-C49E-4307-A702-44A4897CD947}">
      <dgm:prSet/>
      <dgm:spPr/>
      <dgm:t>
        <a:bodyPr/>
        <a:lstStyle/>
        <a:p>
          <a:endParaRPr lang="en-US"/>
        </a:p>
      </dgm:t>
    </dgm:pt>
    <dgm:pt modelId="{CCBED9A8-2C0E-4F0F-8742-BDE4823B7846}" type="sibTrans" cxnId="{1DC244EF-C49E-4307-A702-44A4897CD947}">
      <dgm:prSet/>
      <dgm:spPr/>
      <dgm:t>
        <a:bodyPr/>
        <a:lstStyle/>
        <a:p>
          <a:endParaRPr lang="en-US"/>
        </a:p>
      </dgm:t>
    </dgm:pt>
    <dgm:pt modelId="{4D242277-7A26-4233-825E-8048A438AD39}">
      <dgm:prSet custT="1"/>
      <dgm:spPr/>
      <dgm:t>
        <a:bodyPr/>
        <a:lstStyle/>
        <a:p>
          <a:r>
            <a:rPr lang="en-US" sz="1800" b="1" kern="1200" dirty="0">
              <a:solidFill>
                <a:schemeClr val="bg1"/>
              </a:solidFill>
              <a:latin typeface="+mn-lt"/>
              <a:ea typeface="ＭＳ Ｐゴシック" charset="0"/>
              <a:cs typeface="+mn-cs"/>
            </a:rPr>
            <a:t>Endogenous vitamin precursor:</a:t>
          </a:r>
        </a:p>
      </dgm:t>
    </dgm:pt>
    <dgm:pt modelId="{E59F0142-A596-496E-9A1E-AC9AD314A196}" type="parTrans" cxnId="{9E9581B0-54DC-43EB-9EFA-6915200C0A30}">
      <dgm:prSet/>
      <dgm:spPr/>
      <dgm:t>
        <a:bodyPr/>
        <a:lstStyle/>
        <a:p>
          <a:endParaRPr lang="en-US"/>
        </a:p>
      </dgm:t>
    </dgm:pt>
    <dgm:pt modelId="{3E153E9D-C7EC-4B11-8A1B-C4D1F1440AE5}" type="sibTrans" cxnId="{9E9581B0-54DC-43EB-9EFA-6915200C0A30}">
      <dgm:prSet/>
      <dgm:spPr/>
      <dgm:t>
        <a:bodyPr/>
        <a:lstStyle/>
        <a:p>
          <a:endParaRPr lang="en-US"/>
        </a:p>
      </dgm:t>
    </dgm:pt>
    <dgm:pt modelId="{D7A4EBC8-5970-4E9B-A550-84D3E4DF318C}">
      <dgm:prSet custT="1"/>
      <dgm:spPr/>
      <dgm:t>
        <a:bodyPr/>
        <a:lstStyle/>
        <a:p>
          <a:r>
            <a:rPr lang="en-US" sz="1800" kern="1200" dirty="0">
              <a:solidFill>
                <a:schemeClr val="tx1"/>
              </a:solidFill>
              <a:latin typeface="+mn-lt"/>
              <a:ea typeface="ＭＳ Ｐゴシック" charset="0"/>
              <a:cs typeface="+mn-cs"/>
            </a:rPr>
            <a:t>7-Dehydrocholesterol is converted to vitamin D3 in the dermis and epidermis exposed to UV in sunlight.</a:t>
          </a:r>
        </a:p>
      </dgm:t>
    </dgm:pt>
    <dgm:pt modelId="{87536713-4A8C-4340-BF30-74BEA3ACE6BC}" type="parTrans" cxnId="{8B0D7BDB-D035-47E8-8DC0-ED68B077E9B5}">
      <dgm:prSet/>
      <dgm:spPr/>
      <dgm:t>
        <a:bodyPr/>
        <a:lstStyle/>
        <a:p>
          <a:endParaRPr lang="en-US"/>
        </a:p>
      </dgm:t>
    </dgm:pt>
    <dgm:pt modelId="{96D591E7-2507-400A-93C9-02A7886BC0C6}" type="sibTrans" cxnId="{8B0D7BDB-D035-47E8-8DC0-ED68B077E9B5}">
      <dgm:prSet/>
      <dgm:spPr/>
      <dgm:t>
        <a:bodyPr/>
        <a:lstStyle/>
        <a:p>
          <a:endParaRPr lang="en-US"/>
        </a:p>
      </dgm:t>
    </dgm:pt>
    <dgm:pt modelId="{D83FB0B8-5353-4EE1-ACBF-612509009628}">
      <dgm:prSet custT="1"/>
      <dgm:spPr/>
      <dgm:t>
        <a:bodyPr/>
        <a:lstStyle/>
        <a:p>
          <a:pPr>
            <a:buFont typeface="Arial" charset="0"/>
            <a:buNone/>
          </a:pPr>
          <a:r>
            <a:rPr lang="en-US" sz="1800" b="1" kern="1200" dirty="0">
              <a:solidFill>
                <a:schemeClr val="bg1"/>
              </a:solidFill>
              <a:latin typeface="+mn-lt"/>
              <a:ea typeface="ＭＳ Ｐゴシック" charset="0"/>
              <a:cs typeface="+mn-cs"/>
            </a:rPr>
            <a:t>Daily requirement (IU/day):</a:t>
          </a:r>
        </a:p>
      </dgm:t>
    </dgm:pt>
    <dgm:pt modelId="{484DB9FE-256D-454F-AA6C-EC7D38FAA94A}" type="parTrans" cxnId="{ACEC5ED7-FAA3-46EC-A566-32BED248B53D}">
      <dgm:prSet/>
      <dgm:spPr/>
      <dgm:t>
        <a:bodyPr/>
        <a:lstStyle/>
        <a:p>
          <a:endParaRPr lang="en-US"/>
        </a:p>
      </dgm:t>
    </dgm:pt>
    <dgm:pt modelId="{A8B9DCDE-90CF-469B-BE7D-75E5627CEE09}" type="sibTrans" cxnId="{ACEC5ED7-FAA3-46EC-A566-32BED248B53D}">
      <dgm:prSet/>
      <dgm:spPr/>
      <dgm:t>
        <a:bodyPr/>
        <a:lstStyle/>
        <a:p>
          <a:endParaRPr lang="en-US"/>
        </a:p>
      </dgm:t>
    </dgm:pt>
    <dgm:pt modelId="{641D842F-7150-4CA2-8231-EE480A74245D}">
      <dgm:prSet custT="1"/>
      <dgm:spPr/>
      <dgm:t>
        <a:bodyPr/>
        <a:lstStyle/>
        <a:p>
          <a:endParaRPr lang="en-US" sz="1600" b="1" u="sng" kern="1200" dirty="0">
            <a:latin typeface="Georgia" charset="0"/>
          </a:endParaRPr>
        </a:p>
      </dgm:t>
    </dgm:pt>
    <dgm:pt modelId="{36188148-0DDF-43D9-9235-F8CBE4FF4DFC}" type="parTrans" cxnId="{BE1BA2E8-FDBB-4868-AD3F-E84BC3852BC0}">
      <dgm:prSet/>
      <dgm:spPr/>
      <dgm:t>
        <a:bodyPr/>
        <a:lstStyle/>
        <a:p>
          <a:endParaRPr lang="en-US"/>
        </a:p>
      </dgm:t>
    </dgm:pt>
    <dgm:pt modelId="{169CCA86-6671-41FE-B83E-239FC63469AE}" type="sibTrans" cxnId="{BE1BA2E8-FDBB-4868-AD3F-E84BC3852BC0}">
      <dgm:prSet/>
      <dgm:spPr/>
      <dgm:t>
        <a:bodyPr/>
        <a:lstStyle/>
        <a:p>
          <a:endParaRPr lang="en-US"/>
        </a:p>
      </dgm:t>
    </dgm:pt>
    <dgm:pt modelId="{B060B886-8EF9-4288-94D7-1EF6D2992B14}">
      <dgm:prSet custT="1"/>
      <dgm:spPr/>
      <dgm:t>
        <a:bodyPr/>
        <a:lstStyle/>
        <a:p>
          <a:endParaRPr lang="en-US" sz="1600" kern="1200" dirty="0">
            <a:latin typeface="Georgia" charset="0"/>
          </a:endParaRPr>
        </a:p>
      </dgm:t>
    </dgm:pt>
    <dgm:pt modelId="{5C197F34-A05B-478E-B097-E1964877BB32}" type="parTrans" cxnId="{30741C61-416A-4A11-9EC3-91AD767B8DD7}">
      <dgm:prSet/>
      <dgm:spPr/>
      <dgm:t>
        <a:bodyPr/>
        <a:lstStyle/>
        <a:p>
          <a:endParaRPr lang="en-US"/>
        </a:p>
      </dgm:t>
    </dgm:pt>
    <dgm:pt modelId="{7A165A58-D2B4-401B-A6A9-631669B8E6B2}" type="sibTrans" cxnId="{30741C61-416A-4A11-9EC3-91AD767B8DD7}">
      <dgm:prSet/>
      <dgm:spPr/>
      <dgm:t>
        <a:bodyPr/>
        <a:lstStyle/>
        <a:p>
          <a:endParaRPr lang="en-US"/>
        </a:p>
      </dgm:t>
    </dgm:pt>
    <dgm:pt modelId="{BD136703-1379-41F9-AABC-99F293241960}">
      <dgm:prSet custT="1"/>
      <dgm:spPr/>
      <dgm:t>
        <a:bodyPr/>
        <a:lstStyle/>
        <a:p>
          <a:r>
            <a:rPr lang="en-US" altLang="en-US" sz="1800" kern="1200" dirty="0">
              <a:solidFill>
                <a:schemeClr val="tx1"/>
              </a:solidFill>
              <a:latin typeface="+mn-lt"/>
              <a:ea typeface="ＭＳ Ｐゴシック" charset="0"/>
              <a:cs typeface="+mn-cs"/>
            </a:rPr>
            <a:t>Adults: 600 </a:t>
          </a:r>
          <a:endParaRPr lang="en-US" sz="1800" i="0" kern="1200" dirty="0">
            <a:latin typeface="Georgia" charset="0"/>
          </a:endParaRPr>
        </a:p>
      </dgm:t>
    </dgm:pt>
    <dgm:pt modelId="{1709254D-E4B2-4D3A-869E-056211B04EB4}" type="parTrans" cxnId="{9A1280E6-22CE-4BFA-8F0E-1BEEEB1ABD0A}">
      <dgm:prSet/>
      <dgm:spPr/>
      <dgm:t>
        <a:bodyPr/>
        <a:lstStyle/>
        <a:p>
          <a:endParaRPr lang="en-US"/>
        </a:p>
      </dgm:t>
    </dgm:pt>
    <dgm:pt modelId="{C9982937-EF0E-43F8-B2A1-462AEEA2B18A}" type="sibTrans" cxnId="{9A1280E6-22CE-4BFA-8F0E-1BEEEB1ABD0A}">
      <dgm:prSet/>
      <dgm:spPr/>
      <dgm:t>
        <a:bodyPr/>
        <a:lstStyle/>
        <a:p>
          <a:endParaRPr lang="en-US"/>
        </a:p>
      </dgm:t>
    </dgm:pt>
    <dgm:pt modelId="{B6D4EAC6-D3F5-4D05-A9F3-257A895FA64F}">
      <dgm:prSet custT="1"/>
      <dgm:spPr/>
      <dgm:t>
        <a:bodyPr/>
        <a:lstStyle/>
        <a:p>
          <a:r>
            <a:rPr lang="en-US" altLang="en-US" sz="1800" kern="1200" dirty="0">
              <a:solidFill>
                <a:schemeClr val="tx1"/>
              </a:solidFill>
              <a:latin typeface="+mn-lt"/>
              <a:ea typeface="ＭＳ Ｐゴシック" charset="0"/>
              <a:cs typeface="+mn-cs"/>
            </a:rPr>
            <a:t>Children: 400</a:t>
          </a:r>
        </a:p>
      </dgm:t>
    </dgm:pt>
    <dgm:pt modelId="{3131A3C8-15C0-475C-9FC1-5FA2479B2D62}" type="parTrans" cxnId="{890805F9-1653-4EDA-9AF9-A3E980A2B4F4}">
      <dgm:prSet/>
      <dgm:spPr/>
      <dgm:t>
        <a:bodyPr/>
        <a:lstStyle/>
        <a:p>
          <a:endParaRPr lang="en-US"/>
        </a:p>
      </dgm:t>
    </dgm:pt>
    <dgm:pt modelId="{28C432CD-C373-43A9-BE53-5E0EFFD58B80}" type="sibTrans" cxnId="{890805F9-1653-4EDA-9AF9-A3E980A2B4F4}">
      <dgm:prSet/>
      <dgm:spPr/>
      <dgm:t>
        <a:bodyPr/>
        <a:lstStyle/>
        <a:p>
          <a:endParaRPr lang="en-US"/>
        </a:p>
      </dgm:t>
    </dgm:pt>
    <dgm:pt modelId="{15E73AB1-3C05-4C45-BF8C-C6E3DE4ABBBB}">
      <dgm:prSet custT="1"/>
      <dgm:spPr/>
      <dgm:t>
        <a:bodyPr/>
        <a:lstStyle/>
        <a:p>
          <a:r>
            <a:rPr lang="en-US" altLang="en-US" sz="1800" kern="1200" dirty="0">
              <a:solidFill>
                <a:schemeClr val="tx1"/>
              </a:solidFill>
              <a:latin typeface="+mn-lt"/>
              <a:ea typeface="ＭＳ Ｐゴシック" charset="0"/>
              <a:cs typeface="+mn-cs"/>
            </a:rPr>
            <a:t>Elderly: 800</a:t>
          </a:r>
        </a:p>
      </dgm:t>
    </dgm:pt>
    <dgm:pt modelId="{42AC63F6-0CDD-4F94-919F-6F0674AE31AB}" type="parTrans" cxnId="{6AABC15B-4904-486B-A6E4-FF009DAFA75F}">
      <dgm:prSet/>
      <dgm:spPr/>
      <dgm:t>
        <a:bodyPr/>
        <a:lstStyle/>
        <a:p>
          <a:endParaRPr lang="en-US"/>
        </a:p>
      </dgm:t>
    </dgm:pt>
    <dgm:pt modelId="{AF8568AB-4A65-4B5F-9549-E736F6DD511E}" type="sibTrans" cxnId="{6AABC15B-4904-486B-A6E4-FF009DAFA75F}">
      <dgm:prSet/>
      <dgm:spPr/>
      <dgm:t>
        <a:bodyPr/>
        <a:lstStyle/>
        <a:p>
          <a:endParaRPr lang="en-US"/>
        </a:p>
      </dgm:t>
    </dgm:pt>
    <dgm:pt modelId="{77DE1ED4-EDC0-4BDC-815D-2853D3B0866E}">
      <dgm:prSet custT="1"/>
      <dgm:spPr/>
      <dgm:t>
        <a:bodyPr/>
        <a:lstStyle/>
        <a:p>
          <a:r>
            <a:rPr lang="en-US" altLang="en-US" sz="1800" kern="1200" dirty="0">
              <a:solidFill>
                <a:schemeClr val="tx1"/>
              </a:solidFill>
              <a:latin typeface="+mn-lt"/>
              <a:ea typeface="ＭＳ Ｐゴシック" charset="0"/>
              <a:cs typeface="+mn-cs"/>
            </a:rPr>
            <a:t>Upper limit of intake: 4000</a:t>
          </a:r>
        </a:p>
      </dgm:t>
    </dgm:pt>
    <dgm:pt modelId="{1CF0AEA9-1B60-46FC-B734-7CC1CFC5104B}" type="parTrans" cxnId="{22F59B3D-9739-4065-B9C5-2F484102BF34}">
      <dgm:prSet/>
      <dgm:spPr/>
      <dgm:t>
        <a:bodyPr/>
        <a:lstStyle/>
        <a:p>
          <a:endParaRPr lang="en-US"/>
        </a:p>
      </dgm:t>
    </dgm:pt>
    <dgm:pt modelId="{EE74D1CF-0169-4573-A810-ECEFF6BB4A5A}" type="sibTrans" cxnId="{22F59B3D-9739-4065-B9C5-2F484102BF34}">
      <dgm:prSet/>
      <dgm:spPr/>
      <dgm:t>
        <a:bodyPr/>
        <a:lstStyle/>
        <a:p>
          <a:endParaRPr lang="en-US"/>
        </a:p>
      </dgm:t>
    </dgm:pt>
    <dgm:pt modelId="{B134742A-7AB7-4A67-AECD-F105C624F2AC}" type="pres">
      <dgm:prSet presAssocID="{427634D4-AA32-4F04-91BA-8F8E500D3BF4}" presName="linear" presStyleCnt="0">
        <dgm:presLayoutVars>
          <dgm:animLvl val="lvl"/>
          <dgm:resizeHandles val="exact"/>
        </dgm:presLayoutVars>
      </dgm:prSet>
      <dgm:spPr/>
      <dgm:t>
        <a:bodyPr/>
        <a:lstStyle/>
        <a:p>
          <a:endParaRPr lang="en-US"/>
        </a:p>
      </dgm:t>
    </dgm:pt>
    <dgm:pt modelId="{DC41B9AA-A9B0-478D-9875-926795CF451A}" type="pres">
      <dgm:prSet presAssocID="{8179C519-087C-427E-8DF1-F271D0A36C13}" presName="parentText" presStyleLbl="node1" presStyleIdx="0" presStyleCnt="3" custScaleY="48846">
        <dgm:presLayoutVars>
          <dgm:chMax val="0"/>
          <dgm:bulletEnabled val="1"/>
        </dgm:presLayoutVars>
      </dgm:prSet>
      <dgm:spPr/>
      <dgm:t>
        <a:bodyPr/>
        <a:lstStyle/>
        <a:p>
          <a:endParaRPr lang="en-US"/>
        </a:p>
      </dgm:t>
    </dgm:pt>
    <dgm:pt modelId="{6B495D9F-1B91-4803-AB81-E9EC4981F174}" type="pres">
      <dgm:prSet presAssocID="{8179C519-087C-427E-8DF1-F271D0A36C13}" presName="childText" presStyleLbl="revTx" presStyleIdx="0" presStyleCnt="3" custLinFactNeighborY="-12338">
        <dgm:presLayoutVars>
          <dgm:bulletEnabled val="1"/>
        </dgm:presLayoutVars>
      </dgm:prSet>
      <dgm:spPr/>
      <dgm:t>
        <a:bodyPr/>
        <a:lstStyle/>
        <a:p>
          <a:endParaRPr lang="en-US"/>
        </a:p>
      </dgm:t>
    </dgm:pt>
    <dgm:pt modelId="{8374EC59-C770-4A0E-BEAF-F0DD0F1FA8EF}" type="pres">
      <dgm:prSet presAssocID="{4D242277-7A26-4233-825E-8048A438AD39}" presName="parentText" presStyleLbl="node1" presStyleIdx="1" presStyleCnt="3" custScaleY="48173">
        <dgm:presLayoutVars>
          <dgm:chMax val="0"/>
          <dgm:bulletEnabled val="1"/>
        </dgm:presLayoutVars>
      </dgm:prSet>
      <dgm:spPr/>
      <dgm:t>
        <a:bodyPr/>
        <a:lstStyle/>
        <a:p>
          <a:endParaRPr lang="en-US"/>
        </a:p>
      </dgm:t>
    </dgm:pt>
    <dgm:pt modelId="{62B164C6-167E-423D-998E-8349F0DC027A}" type="pres">
      <dgm:prSet presAssocID="{4D242277-7A26-4233-825E-8048A438AD39}" presName="childText" presStyleLbl="revTx" presStyleIdx="1" presStyleCnt="3" custLinFactNeighborY="-14181">
        <dgm:presLayoutVars>
          <dgm:bulletEnabled val="1"/>
        </dgm:presLayoutVars>
      </dgm:prSet>
      <dgm:spPr/>
      <dgm:t>
        <a:bodyPr/>
        <a:lstStyle/>
        <a:p>
          <a:endParaRPr lang="en-US"/>
        </a:p>
      </dgm:t>
    </dgm:pt>
    <dgm:pt modelId="{CA1ED685-D600-4A23-9668-E8ED26E7115C}" type="pres">
      <dgm:prSet presAssocID="{D83FB0B8-5353-4EE1-ACBF-612509009628}" presName="parentText" presStyleLbl="node1" presStyleIdx="2" presStyleCnt="3" custScaleY="47762">
        <dgm:presLayoutVars>
          <dgm:chMax val="0"/>
          <dgm:bulletEnabled val="1"/>
        </dgm:presLayoutVars>
      </dgm:prSet>
      <dgm:spPr/>
      <dgm:t>
        <a:bodyPr/>
        <a:lstStyle/>
        <a:p>
          <a:endParaRPr lang="en-US"/>
        </a:p>
      </dgm:t>
    </dgm:pt>
    <dgm:pt modelId="{58AD9561-5C27-4170-A738-0231BE1C923C}" type="pres">
      <dgm:prSet presAssocID="{D83FB0B8-5353-4EE1-ACBF-612509009628}" presName="childText" presStyleLbl="revTx" presStyleIdx="2" presStyleCnt="3" custLinFactNeighborY="137">
        <dgm:presLayoutVars>
          <dgm:bulletEnabled val="1"/>
        </dgm:presLayoutVars>
      </dgm:prSet>
      <dgm:spPr/>
      <dgm:t>
        <a:bodyPr/>
        <a:lstStyle/>
        <a:p>
          <a:endParaRPr lang="en-US"/>
        </a:p>
      </dgm:t>
    </dgm:pt>
  </dgm:ptLst>
  <dgm:cxnLst>
    <dgm:cxn modelId="{009E8A68-C86A-46B0-AD3D-D43FC3F1BF8D}" type="presOf" srcId="{B6D4EAC6-D3F5-4D05-A9F3-257A895FA64F}" destId="{58AD9561-5C27-4170-A738-0231BE1C923C}" srcOrd="0" destOrd="1" presId="urn:microsoft.com/office/officeart/2005/8/layout/vList2"/>
    <dgm:cxn modelId="{C8385171-B7FA-488F-BD39-EE28B8E89540}" type="presOf" srcId="{4D242277-7A26-4233-825E-8048A438AD39}" destId="{8374EC59-C770-4A0E-BEAF-F0DD0F1FA8EF}" srcOrd="0" destOrd="0" presId="urn:microsoft.com/office/officeart/2005/8/layout/vList2"/>
    <dgm:cxn modelId="{C7582DB6-743D-438C-A3DC-383C8165288B}" type="presOf" srcId="{02089ED0-3A70-4CE1-A89D-80071A976D09}" destId="{6B495D9F-1B91-4803-AB81-E9EC4981F174}" srcOrd="0" destOrd="1" presId="urn:microsoft.com/office/officeart/2005/8/layout/vList2"/>
    <dgm:cxn modelId="{30741C61-416A-4A11-9EC3-91AD767B8DD7}" srcId="{4D242277-7A26-4233-825E-8048A438AD39}" destId="{B060B886-8EF9-4288-94D7-1EF6D2992B14}" srcOrd="0" destOrd="0" parTransId="{5C197F34-A05B-478E-B097-E1964877BB32}" sibTransId="{7A165A58-D2B4-401B-A6A9-631669B8E6B2}"/>
    <dgm:cxn modelId="{8B0D7BDB-D035-47E8-8DC0-ED68B077E9B5}" srcId="{4D242277-7A26-4233-825E-8048A438AD39}" destId="{D7A4EBC8-5970-4E9B-A550-84D3E4DF318C}" srcOrd="1" destOrd="0" parTransId="{87536713-4A8C-4340-BF30-74BEA3ACE6BC}" sibTransId="{96D591E7-2507-400A-93C9-02A7886BC0C6}"/>
    <dgm:cxn modelId="{47719A79-8792-4B31-81E8-C954AB9F9FC5}" srcId="{427634D4-AA32-4F04-91BA-8F8E500D3BF4}" destId="{8179C519-087C-427E-8DF1-F271D0A36C13}" srcOrd="0" destOrd="0" parTransId="{305A6511-4C1A-4917-ADC5-36903F64A4B4}" sibTransId="{32498B5F-2186-4300-8A59-496A95094907}"/>
    <dgm:cxn modelId="{6AABC15B-4904-486B-A6E4-FF009DAFA75F}" srcId="{D83FB0B8-5353-4EE1-ACBF-612509009628}" destId="{15E73AB1-3C05-4C45-BF8C-C6E3DE4ABBBB}" srcOrd="2" destOrd="0" parTransId="{42AC63F6-0CDD-4F94-919F-6F0674AE31AB}" sibTransId="{AF8568AB-4A65-4B5F-9549-E736F6DD511E}"/>
    <dgm:cxn modelId="{3ED91C78-9D38-48AE-9872-DF3C76DCAF5C}" type="presOf" srcId="{BD136703-1379-41F9-AABC-99F293241960}" destId="{58AD9561-5C27-4170-A738-0231BE1C923C}" srcOrd="0" destOrd="0" presId="urn:microsoft.com/office/officeart/2005/8/layout/vList2"/>
    <dgm:cxn modelId="{013E6D30-8D1A-45AE-9011-771EB6926987}" type="presOf" srcId="{15E73AB1-3C05-4C45-BF8C-C6E3DE4ABBBB}" destId="{58AD9561-5C27-4170-A738-0231BE1C923C}" srcOrd="0" destOrd="2" presId="urn:microsoft.com/office/officeart/2005/8/layout/vList2"/>
    <dgm:cxn modelId="{DA5750F5-C693-43BA-BCCB-8FE2A912492D}" type="presOf" srcId="{427634D4-AA32-4F04-91BA-8F8E500D3BF4}" destId="{B134742A-7AB7-4A67-AECD-F105C624F2AC}" srcOrd="0" destOrd="0" presId="urn:microsoft.com/office/officeart/2005/8/layout/vList2"/>
    <dgm:cxn modelId="{B65FCB06-8CB0-40AB-B7E2-8A5CACE479C2}" type="presOf" srcId="{F72B4754-BC58-4A0F-9F1D-C95E256C058B}" destId="{6B495D9F-1B91-4803-AB81-E9EC4981F174}" srcOrd="0" destOrd="2" presId="urn:microsoft.com/office/officeart/2005/8/layout/vList2"/>
    <dgm:cxn modelId="{A0413D0D-A840-4088-AA60-E6D7E0561596}" type="presOf" srcId="{D83FB0B8-5353-4EE1-ACBF-612509009628}" destId="{CA1ED685-D600-4A23-9668-E8ED26E7115C}" srcOrd="0" destOrd="0" presId="urn:microsoft.com/office/officeart/2005/8/layout/vList2"/>
    <dgm:cxn modelId="{1DC244EF-C49E-4307-A702-44A4897CD947}" srcId="{8179C519-087C-427E-8DF1-F271D0A36C13}" destId="{F72B4754-BC58-4A0F-9F1D-C95E256C058B}" srcOrd="2" destOrd="0" parTransId="{BEB2B2D3-5731-4A0A-9A3C-869D6B3BA97E}" sibTransId="{CCBED9A8-2C0E-4F0F-8742-BDE4823B7846}"/>
    <dgm:cxn modelId="{22F59B3D-9739-4065-B9C5-2F484102BF34}" srcId="{D83FB0B8-5353-4EE1-ACBF-612509009628}" destId="{77DE1ED4-EDC0-4BDC-815D-2853D3B0866E}" srcOrd="3" destOrd="0" parTransId="{1CF0AEA9-1B60-46FC-B734-7CC1CFC5104B}" sibTransId="{EE74D1CF-0169-4573-A810-ECEFF6BB4A5A}"/>
    <dgm:cxn modelId="{12444073-6A39-4F9D-922E-E10C58F350EF}" type="presOf" srcId="{77DE1ED4-EDC0-4BDC-815D-2853D3B0866E}" destId="{58AD9561-5C27-4170-A738-0231BE1C923C}" srcOrd="0" destOrd="3" presId="urn:microsoft.com/office/officeart/2005/8/layout/vList2"/>
    <dgm:cxn modelId="{890805F9-1653-4EDA-9AF9-A3E980A2B4F4}" srcId="{D83FB0B8-5353-4EE1-ACBF-612509009628}" destId="{B6D4EAC6-D3F5-4D05-A9F3-257A895FA64F}" srcOrd="1" destOrd="0" parTransId="{3131A3C8-15C0-475C-9FC1-5FA2479B2D62}" sibTransId="{28C432CD-C373-43A9-BE53-5E0EFFD58B80}"/>
    <dgm:cxn modelId="{D4DA697E-2E73-4E84-8279-879DD128D65A}" type="presOf" srcId="{D7A4EBC8-5970-4E9B-A550-84D3E4DF318C}" destId="{62B164C6-167E-423D-998E-8349F0DC027A}" srcOrd="0" destOrd="1" presId="urn:microsoft.com/office/officeart/2005/8/layout/vList2"/>
    <dgm:cxn modelId="{BE1BA2E8-FDBB-4868-AD3F-E84BC3852BC0}" srcId="{8179C519-087C-427E-8DF1-F271D0A36C13}" destId="{641D842F-7150-4CA2-8231-EE480A74245D}" srcOrd="0" destOrd="0" parTransId="{36188148-0DDF-43D9-9235-F8CBE4FF4DFC}" sibTransId="{169CCA86-6671-41FE-B83E-239FC63469AE}"/>
    <dgm:cxn modelId="{C2E71AF2-610C-4905-91DE-094CB971ADE1}" type="presOf" srcId="{641D842F-7150-4CA2-8231-EE480A74245D}" destId="{6B495D9F-1B91-4803-AB81-E9EC4981F174}" srcOrd="0" destOrd="0" presId="urn:microsoft.com/office/officeart/2005/8/layout/vList2"/>
    <dgm:cxn modelId="{6C2EFD34-976D-4611-80A8-BD8BA78BB007}" srcId="{8179C519-087C-427E-8DF1-F271D0A36C13}" destId="{02089ED0-3A70-4CE1-A89D-80071A976D09}" srcOrd="1" destOrd="0" parTransId="{DF70BF1F-D4D4-4F23-8DBB-E760D9E42115}" sibTransId="{69F21187-D295-4A2F-AF24-9A5093F5CE2C}"/>
    <dgm:cxn modelId="{AC413A3F-1194-4ED3-94D3-D67053544B0D}" type="presOf" srcId="{8179C519-087C-427E-8DF1-F271D0A36C13}" destId="{DC41B9AA-A9B0-478D-9875-926795CF451A}" srcOrd="0" destOrd="0" presId="urn:microsoft.com/office/officeart/2005/8/layout/vList2"/>
    <dgm:cxn modelId="{CA6B6FF6-86F0-4AAC-BCDA-010A5C8BFCF3}" type="presOf" srcId="{B060B886-8EF9-4288-94D7-1EF6D2992B14}" destId="{62B164C6-167E-423D-998E-8349F0DC027A}" srcOrd="0" destOrd="0" presId="urn:microsoft.com/office/officeart/2005/8/layout/vList2"/>
    <dgm:cxn modelId="{9E9581B0-54DC-43EB-9EFA-6915200C0A30}" srcId="{427634D4-AA32-4F04-91BA-8F8E500D3BF4}" destId="{4D242277-7A26-4233-825E-8048A438AD39}" srcOrd="1" destOrd="0" parTransId="{E59F0142-A596-496E-9A1E-AC9AD314A196}" sibTransId="{3E153E9D-C7EC-4B11-8A1B-C4D1F1440AE5}"/>
    <dgm:cxn modelId="{9A1280E6-22CE-4BFA-8F0E-1BEEEB1ABD0A}" srcId="{D83FB0B8-5353-4EE1-ACBF-612509009628}" destId="{BD136703-1379-41F9-AABC-99F293241960}" srcOrd="0" destOrd="0" parTransId="{1709254D-E4B2-4D3A-869E-056211B04EB4}" sibTransId="{C9982937-EF0E-43F8-B2A1-462AEEA2B18A}"/>
    <dgm:cxn modelId="{ACEC5ED7-FAA3-46EC-A566-32BED248B53D}" srcId="{427634D4-AA32-4F04-91BA-8F8E500D3BF4}" destId="{D83FB0B8-5353-4EE1-ACBF-612509009628}" srcOrd="2" destOrd="0" parTransId="{484DB9FE-256D-454F-AA6C-EC7D38FAA94A}" sibTransId="{A8B9DCDE-90CF-469B-BE7D-75E5627CEE09}"/>
    <dgm:cxn modelId="{D1A8D1E0-0AFB-4094-8C6E-C39AC484D134}" type="presParOf" srcId="{B134742A-7AB7-4A67-AECD-F105C624F2AC}" destId="{DC41B9AA-A9B0-478D-9875-926795CF451A}" srcOrd="0" destOrd="0" presId="urn:microsoft.com/office/officeart/2005/8/layout/vList2"/>
    <dgm:cxn modelId="{F67F2C00-BBC5-47BC-9D22-C5C034E95A13}" type="presParOf" srcId="{B134742A-7AB7-4A67-AECD-F105C624F2AC}" destId="{6B495D9F-1B91-4803-AB81-E9EC4981F174}" srcOrd="1" destOrd="0" presId="urn:microsoft.com/office/officeart/2005/8/layout/vList2"/>
    <dgm:cxn modelId="{F766FA76-61E8-46F7-A065-C0CF2B3C4239}" type="presParOf" srcId="{B134742A-7AB7-4A67-AECD-F105C624F2AC}" destId="{8374EC59-C770-4A0E-BEAF-F0DD0F1FA8EF}" srcOrd="2" destOrd="0" presId="urn:microsoft.com/office/officeart/2005/8/layout/vList2"/>
    <dgm:cxn modelId="{B8FE4A32-DA7E-4F72-A8FE-175A4FD8A7E7}" type="presParOf" srcId="{B134742A-7AB7-4A67-AECD-F105C624F2AC}" destId="{62B164C6-167E-423D-998E-8349F0DC027A}" srcOrd="3" destOrd="0" presId="urn:microsoft.com/office/officeart/2005/8/layout/vList2"/>
    <dgm:cxn modelId="{9C076442-2EE8-40DA-A893-DBCBEF1501A0}" type="presParOf" srcId="{B134742A-7AB7-4A67-AECD-F105C624F2AC}" destId="{CA1ED685-D600-4A23-9668-E8ED26E7115C}" srcOrd="4" destOrd="0" presId="urn:microsoft.com/office/officeart/2005/8/layout/vList2"/>
    <dgm:cxn modelId="{E5048643-B17E-4C75-8F9C-06F223BFC8E0}" type="presParOf" srcId="{B134742A-7AB7-4A67-AECD-F105C624F2AC}" destId="{58AD9561-5C27-4170-A738-0231BE1C923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D0F164-C385-4FA2-B4A5-D5144A9A5FE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EC47C4-686D-4A6B-B634-1664F616557B}">
      <dgm:prSet phldrT="[Text]" custT="1"/>
      <dgm:spPr/>
      <dgm:t>
        <a:bodyPr/>
        <a:lstStyle/>
        <a:p>
          <a:r>
            <a:rPr lang="en-US" altLang="en-US" sz="1800" kern="1200" dirty="0">
              <a:latin typeface="+mn-lt"/>
              <a:ea typeface="+mn-ea"/>
              <a:cs typeface="+mn-cs"/>
            </a:rPr>
            <a:t>Measuring serum levels of:</a:t>
          </a:r>
          <a:endParaRPr lang="en-US" sz="1800" kern="1200" dirty="0">
            <a:latin typeface="+mn-lt"/>
            <a:ea typeface="+mn-ea"/>
            <a:cs typeface="+mn-cs"/>
          </a:endParaRPr>
        </a:p>
      </dgm:t>
    </dgm:pt>
    <dgm:pt modelId="{B054E932-FE28-4621-BD79-035692C8CA8D}" type="parTrans" cxnId="{751A7542-C4FD-4FB4-A737-836D870F2F63}">
      <dgm:prSet/>
      <dgm:spPr/>
      <dgm:t>
        <a:bodyPr/>
        <a:lstStyle/>
        <a:p>
          <a:endParaRPr lang="en-US"/>
        </a:p>
      </dgm:t>
    </dgm:pt>
    <dgm:pt modelId="{14A1B907-3ED0-405D-B374-21488D75F0B1}" type="sibTrans" cxnId="{751A7542-C4FD-4FB4-A737-836D870F2F63}">
      <dgm:prSet/>
      <dgm:spPr/>
      <dgm:t>
        <a:bodyPr/>
        <a:lstStyle/>
        <a:p>
          <a:endParaRPr lang="en-US"/>
        </a:p>
      </dgm:t>
    </dgm:pt>
    <dgm:pt modelId="{03C71B1B-BDC4-4392-BA89-A4338476E7F1}">
      <dgm:prSet phldrT="[Text]" custT="1"/>
      <dgm:spPr/>
      <dgm:t>
        <a:bodyPr/>
        <a:lstStyle/>
        <a:p>
          <a:r>
            <a:rPr lang="en-US" altLang="en-US" sz="1800" kern="1200" dirty="0">
              <a:solidFill>
                <a:schemeClr val="tx1"/>
              </a:solidFill>
              <a:latin typeface="+mn-lt"/>
              <a:ea typeface="+mn-ea"/>
              <a:cs typeface="+mn-cs"/>
            </a:rPr>
            <a:t>25-hydroxycholecalciferol </a:t>
          </a:r>
          <a:r>
            <a:rPr lang="en-US" altLang="ar-SA" sz="1800" kern="1200" dirty="0">
              <a:solidFill>
                <a:srgbClr val="008F00"/>
              </a:solidFill>
              <a:latin typeface="+mn-lt"/>
              <a:ea typeface="+mn-ea"/>
            </a:rPr>
            <a:t>Low</a:t>
          </a:r>
          <a:endParaRPr lang="en-US" sz="1800" kern="1200" dirty="0">
            <a:solidFill>
              <a:schemeClr val="tx1"/>
            </a:solidFill>
            <a:latin typeface="+mn-lt"/>
            <a:ea typeface="+mn-ea"/>
            <a:cs typeface="+mn-cs"/>
          </a:endParaRPr>
        </a:p>
      </dgm:t>
    </dgm:pt>
    <dgm:pt modelId="{86795CCC-6DF4-4D2D-AF36-498B649A2EA0}" type="parTrans" cxnId="{B0448400-19B0-445F-8233-6DF0FCA2D0FE}">
      <dgm:prSet/>
      <dgm:spPr/>
      <dgm:t>
        <a:bodyPr/>
        <a:lstStyle/>
        <a:p>
          <a:endParaRPr lang="en-US"/>
        </a:p>
      </dgm:t>
    </dgm:pt>
    <dgm:pt modelId="{8D774263-A108-484A-B9F3-2BE1E751CC91}" type="sibTrans" cxnId="{B0448400-19B0-445F-8233-6DF0FCA2D0FE}">
      <dgm:prSet/>
      <dgm:spPr/>
      <dgm:t>
        <a:bodyPr/>
        <a:lstStyle/>
        <a:p>
          <a:endParaRPr lang="en-US"/>
        </a:p>
      </dgm:t>
    </dgm:pt>
    <dgm:pt modelId="{0761416F-5A01-4F12-9C3B-FE12E2DE38CC}">
      <dgm:prSet phldrT="[Text]" custT="1"/>
      <dgm:spPr/>
      <dgm:t>
        <a:bodyPr/>
        <a:lstStyle/>
        <a:p>
          <a:r>
            <a:rPr lang="en-US" altLang="en-US" sz="1800" kern="1200" dirty="0">
              <a:latin typeface="+mn-lt"/>
              <a:ea typeface="+mn-ea"/>
              <a:cs typeface="+mn-cs"/>
            </a:rPr>
            <a:t>Treatment:</a:t>
          </a:r>
          <a:endParaRPr lang="en-US" sz="1800" kern="1200" dirty="0">
            <a:latin typeface="+mn-lt"/>
            <a:ea typeface="+mn-ea"/>
            <a:cs typeface="+mn-cs"/>
          </a:endParaRPr>
        </a:p>
      </dgm:t>
    </dgm:pt>
    <dgm:pt modelId="{1FFAB5E8-73A7-4CF3-BCE3-A7F1D1457017}" type="parTrans" cxnId="{FD7F110C-E7AC-4555-B113-7BCB73F917EF}">
      <dgm:prSet/>
      <dgm:spPr/>
      <dgm:t>
        <a:bodyPr/>
        <a:lstStyle/>
        <a:p>
          <a:endParaRPr lang="en-US"/>
        </a:p>
      </dgm:t>
    </dgm:pt>
    <dgm:pt modelId="{610E5519-82E3-41E8-A8A8-055D8CAE3CAD}" type="sibTrans" cxnId="{FD7F110C-E7AC-4555-B113-7BCB73F917EF}">
      <dgm:prSet/>
      <dgm:spPr/>
      <dgm:t>
        <a:bodyPr/>
        <a:lstStyle/>
        <a:p>
          <a:endParaRPr lang="en-US"/>
        </a:p>
      </dgm:t>
    </dgm:pt>
    <dgm:pt modelId="{C4BBCD30-1DF4-4FBF-AF91-DA57C186539F}">
      <dgm:prSet phldrT="[Text]" custT="1"/>
      <dgm:spPr/>
      <dgm:t>
        <a:bodyPr/>
        <a:lstStyle/>
        <a:p>
          <a:r>
            <a:rPr lang="en-US" altLang="en-US" sz="1800" kern="1200" dirty="0">
              <a:solidFill>
                <a:schemeClr val="tx1"/>
              </a:solidFill>
              <a:latin typeface="+mn-lt"/>
              <a:ea typeface="+mn-ea"/>
              <a:cs typeface="+mn-cs"/>
            </a:rPr>
            <a:t>Vitamin D and calcium supplementation</a:t>
          </a:r>
          <a:endParaRPr lang="en-US" sz="1800" kern="1200" dirty="0">
            <a:solidFill>
              <a:schemeClr val="tx1"/>
            </a:solidFill>
            <a:latin typeface="+mn-lt"/>
            <a:ea typeface="+mn-ea"/>
            <a:cs typeface="+mn-cs"/>
          </a:endParaRPr>
        </a:p>
      </dgm:t>
    </dgm:pt>
    <dgm:pt modelId="{3D64593C-C74B-424D-AD88-B84A61FC8695}" type="parTrans" cxnId="{725AF4D2-7740-4F6C-81D0-74331649A803}">
      <dgm:prSet/>
      <dgm:spPr/>
      <dgm:t>
        <a:bodyPr/>
        <a:lstStyle/>
        <a:p>
          <a:endParaRPr lang="en-US"/>
        </a:p>
      </dgm:t>
    </dgm:pt>
    <dgm:pt modelId="{789953AA-6923-4F7E-8CC6-9D2CE5A2A720}" type="sibTrans" cxnId="{725AF4D2-7740-4F6C-81D0-74331649A803}">
      <dgm:prSet/>
      <dgm:spPr/>
      <dgm:t>
        <a:bodyPr/>
        <a:lstStyle/>
        <a:p>
          <a:endParaRPr lang="en-US"/>
        </a:p>
      </dgm:t>
    </dgm:pt>
    <dgm:pt modelId="{9E27A897-D0EC-4516-B14F-511922CF6377}">
      <dgm:prSet custT="1"/>
      <dgm:spPr/>
      <dgm:t>
        <a:bodyPr/>
        <a:lstStyle/>
        <a:p>
          <a:r>
            <a:rPr lang="en-US" altLang="en-US" sz="1800" kern="1200" dirty="0">
              <a:solidFill>
                <a:schemeClr val="tx1"/>
              </a:solidFill>
              <a:latin typeface="+mn-lt"/>
              <a:ea typeface="+mn-ea"/>
              <a:cs typeface="+mn-cs"/>
            </a:rPr>
            <a:t>PTH</a:t>
          </a:r>
        </a:p>
      </dgm:t>
    </dgm:pt>
    <dgm:pt modelId="{34F18888-A039-43FD-9720-8EF3145F34BC}" type="parTrans" cxnId="{2AA5F0C8-9AFB-47DE-AA6B-4AC73B9D1247}">
      <dgm:prSet/>
      <dgm:spPr/>
      <dgm:t>
        <a:bodyPr/>
        <a:lstStyle/>
        <a:p>
          <a:endParaRPr lang="en-US"/>
        </a:p>
      </dgm:t>
    </dgm:pt>
    <dgm:pt modelId="{3D0FCEF3-6EA8-4803-A3FF-108215E0C6E2}" type="sibTrans" cxnId="{2AA5F0C8-9AFB-47DE-AA6B-4AC73B9D1247}">
      <dgm:prSet/>
      <dgm:spPr/>
      <dgm:t>
        <a:bodyPr/>
        <a:lstStyle/>
        <a:p>
          <a:endParaRPr lang="en-US"/>
        </a:p>
      </dgm:t>
    </dgm:pt>
    <dgm:pt modelId="{7AAC88ED-EFC9-46A2-9695-C47E16B321A9}">
      <dgm:prSet custT="1"/>
      <dgm:spPr/>
      <dgm:t>
        <a:bodyPr/>
        <a:lstStyle/>
        <a:p>
          <a:r>
            <a:rPr lang="en-US" altLang="en-US" sz="1800" kern="1200" dirty="0">
              <a:solidFill>
                <a:schemeClr val="tx1"/>
              </a:solidFill>
              <a:latin typeface="+mn-lt"/>
              <a:ea typeface="+mn-ea"/>
              <a:cs typeface="+mn-cs"/>
            </a:rPr>
            <a:t>Calcium</a:t>
          </a:r>
        </a:p>
      </dgm:t>
    </dgm:pt>
    <dgm:pt modelId="{DD08C5F9-F2E2-4BA3-9B9A-EBA708C10A18}" type="parTrans" cxnId="{2D7EE75B-8C7D-486A-9EE5-CE13F84DABF0}">
      <dgm:prSet/>
      <dgm:spPr/>
      <dgm:t>
        <a:bodyPr/>
        <a:lstStyle/>
        <a:p>
          <a:endParaRPr lang="en-US"/>
        </a:p>
      </dgm:t>
    </dgm:pt>
    <dgm:pt modelId="{32D754D4-A612-442B-959C-F054CF293AD6}" type="sibTrans" cxnId="{2D7EE75B-8C7D-486A-9EE5-CE13F84DABF0}">
      <dgm:prSet/>
      <dgm:spPr/>
      <dgm:t>
        <a:bodyPr/>
        <a:lstStyle/>
        <a:p>
          <a:endParaRPr lang="en-US"/>
        </a:p>
      </dgm:t>
    </dgm:pt>
    <dgm:pt modelId="{D1FE7BE9-1081-405A-932B-F20A7FA8F441}">
      <dgm:prSet custT="1"/>
      <dgm:spPr/>
      <dgm:t>
        <a:bodyPr/>
        <a:lstStyle/>
        <a:p>
          <a:r>
            <a:rPr lang="en-US" altLang="en-US" sz="1800" kern="1200" dirty="0">
              <a:solidFill>
                <a:schemeClr val="tx1"/>
              </a:solidFill>
              <a:latin typeface="+mn-lt"/>
              <a:ea typeface="+mn-ea"/>
              <a:cs typeface="+mn-cs"/>
            </a:rPr>
            <a:t>Phosphate</a:t>
          </a:r>
        </a:p>
      </dgm:t>
    </dgm:pt>
    <dgm:pt modelId="{3C3B0AC2-4528-4EF1-A587-A4EA5EC5E94A}" type="parTrans" cxnId="{2235690F-D05D-44D4-9E6E-2F127A181209}">
      <dgm:prSet/>
      <dgm:spPr/>
      <dgm:t>
        <a:bodyPr/>
        <a:lstStyle/>
        <a:p>
          <a:endParaRPr lang="en-US"/>
        </a:p>
      </dgm:t>
    </dgm:pt>
    <dgm:pt modelId="{C5607D88-E1EC-46B2-9CBC-0EB21EF339FB}" type="sibTrans" cxnId="{2235690F-D05D-44D4-9E6E-2F127A181209}">
      <dgm:prSet/>
      <dgm:spPr/>
      <dgm:t>
        <a:bodyPr/>
        <a:lstStyle/>
        <a:p>
          <a:endParaRPr lang="en-US"/>
        </a:p>
      </dgm:t>
    </dgm:pt>
    <dgm:pt modelId="{21E89804-298A-420C-A00E-4486577959B1}">
      <dgm:prSet custT="1"/>
      <dgm:spPr/>
      <dgm:t>
        <a:bodyPr/>
        <a:lstStyle/>
        <a:p>
          <a:r>
            <a:rPr lang="en-US" altLang="en-US" sz="1800" kern="1200" dirty="0">
              <a:solidFill>
                <a:schemeClr val="tx1"/>
              </a:solidFill>
              <a:latin typeface="+mn-lt"/>
              <a:ea typeface="+mn-ea"/>
              <a:cs typeface="+mn-cs"/>
            </a:rPr>
            <a:t>Alkaline phosphatase</a:t>
          </a:r>
        </a:p>
      </dgm:t>
    </dgm:pt>
    <dgm:pt modelId="{E5EC0704-A07A-4B15-B6FE-84F5DF14AB76}" type="parTrans" cxnId="{24771C48-5C70-41E8-8A70-4D26A41240B6}">
      <dgm:prSet/>
      <dgm:spPr/>
      <dgm:t>
        <a:bodyPr/>
        <a:lstStyle/>
        <a:p>
          <a:endParaRPr lang="en-US"/>
        </a:p>
      </dgm:t>
    </dgm:pt>
    <dgm:pt modelId="{176E64A7-F932-4761-AD01-E76EAC9532E9}" type="sibTrans" cxnId="{24771C48-5C70-41E8-8A70-4D26A41240B6}">
      <dgm:prSet/>
      <dgm:spPr/>
      <dgm:t>
        <a:bodyPr/>
        <a:lstStyle/>
        <a:p>
          <a:endParaRPr lang="en-US"/>
        </a:p>
      </dgm:t>
    </dgm:pt>
    <dgm:pt modelId="{AB4AC098-3A93-4A61-9E0E-17BB962AEA99}" type="pres">
      <dgm:prSet presAssocID="{24D0F164-C385-4FA2-B4A5-D5144A9A5FE3}" presName="linear" presStyleCnt="0">
        <dgm:presLayoutVars>
          <dgm:animLvl val="lvl"/>
          <dgm:resizeHandles val="exact"/>
        </dgm:presLayoutVars>
      </dgm:prSet>
      <dgm:spPr/>
      <dgm:t>
        <a:bodyPr/>
        <a:lstStyle/>
        <a:p>
          <a:endParaRPr lang="en-US"/>
        </a:p>
      </dgm:t>
    </dgm:pt>
    <dgm:pt modelId="{6391257E-0722-4930-AC94-479147285D05}" type="pres">
      <dgm:prSet presAssocID="{2CEC47C4-686D-4A6B-B634-1664F616557B}" presName="parentText" presStyleLbl="node1" presStyleIdx="0" presStyleCnt="2" custScaleY="33628">
        <dgm:presLayoutVars>
          <dgm:chMax val="0"/>
          <dgm:bulletEnabled val="1"/>
        </dgm:presLayoutVars>
      </dgm:prSet>
      <dgm:spPr/>
      <dgm:t>
        <a:bodyPr/>
        <a:lstStyle/>
        <a:p>
          <a:endParaRPr lang="en-US"/>
        </a:p>
      </dgm:t>
    </dgm:pt>
    <dgm:pt modelId="{81F99272-04F8-4B5B-AFD5-3108C544B13B}" type="pres">
      <dgm:prSet presAssocID="{2CEC47C4-686D-4A6B-B634-1664F616557B}" presName="childText" presStyleLbl="revTx" presStyleIdx="0" presStyleCnt="2">
        <dgm:presLayoutVars>
          <dgm:bulletEnabled val="1"/>
        </dgm:presLayoutVars>
      </dgm:prSet>
      <dgm:spPr/>
      <dgm:t>
        <a:bodyPr/>
        <a:lstStyle/>
        <a:p>
          <a:endParaRPr lang="en-US"/>
        </a:p>
      </dgm:t>
    </dgm:pt>
    <dgm:pt modelId="{2095E61B-DD9B-47DB-8A45-36481CCCF086}" type="pres">
      <dgm:prSet presAssocID="{0761416F-5A01-4F12-9C3B-FE12E2DE38CC}" presName="parentText" presStyleLbl="node1" presStyleIdx="1" presStyleCnt="2" custScaleY="30569">
        <dgm:presLayoutVars>
          <dgm:chMax val="0"/>
          <dgm:bulletEnabled val="1"/>
        </dgm:presLayoutVars>
      </dgm:prSet>
      <dgm:spPr/>
      <dgm:t>
        <a:bodyPr/>
        <a:lstStyle/>
        <a:p>
          <a:endParaRPr lang="en-US"/>
        </a:p>
      </dgm:t>
    </dgm:pt>
    <dgm:pt modelId="{A8B29C43-9A4D-43C1-83BB-0A9086348C50}" type="pres">
      <dgm:prSet presAssocID="{0761416F-5A01-4F12-9C3B-FE12E2DE38CC}" presName="childText" presStyleLbl="revTx" presStyleIdx="1" presStyleCnt="2">
        <dgm:presLayoutVars>
          <dgm:bulletEnabled val="1"/>
        </dgm:presLayoutVars>
      </dgm:prSet>
      <dgm:spPr/>
      <dgm:t>
        <a:bodyPr/>
        <a:lstStyle/>
        <a:p>
          <a:endParaRPr lang="en-US"/>
        </a:p>
      </dgm:t>
    </dgm:pt>
  </dgm:ptLst>
  <dgm:cxnLst>
    <dgm:cxn modelId="{2AA5F0C8-9AFB-47DE-AA6B-4AC73B9D1247}" srcId="{2CEC47C4-686D-4A6B-B634-1664F616557B}" destId="{9E27A897-D0EC-4516-B14F-511922CF6377}" srcOrd="1" destOrd="0" parTransId="{34F18888-A039-43FD-9720-8EF3145F34BC}" sibTransId="{3D0FCEF3-6EA8-4803-A3FF-108215E0C6E2}"/>
    <dgm:cxn modelId="{2235690F-D05D-44D4-9E6E-2F127A181209}" srcId="{2CEC47C4-686D-4A6B-B634-1664F616557B}" destId="{D1FE7BE9-1081-405A-932B-F20A7FA8F441}" srcOrd="3" destOrd="0" parTransId="{3C3B0AC2-4528-4EF1-A587-A4EA5EC5E94A}" sibTransId="{C5607D88-E1EC-46B2-9CBC-0EB21EF339FB}"/>
    <dgm:cxn modelId="{75810C3E-669B-4A0C-A198-7BDDEB485FB6}" type="presOf" srcId="{21E89804-298A-420C-A00E-4486577959B1}" destId="{81F99272-04F8-4B5B-AFD5-3108C544B13B}" srcOrd="0" destOrd="4" presId="urn:microsoft.com/office/officeart/2005/8/layout/vList2"/>
    <dgm:cxn modelId="{FD7F110C-E7AC-4555-B113-7BCB73F917EF}" srcId="{24D0F164-C385-4FA2-B4A5-D5144A9A5FE3}" destId="{0761416F-5A01-4F12-9C3B-FE12E2DE38CC}" srcOrd="1" destOrd="0" parTransId="{1FFAB5E8-73A7-4CF3-BCE3-A7F1D1457017}" sibTransId="{610E5519-82E3-41E8-A8A8-055D8CAE3CAD}"/>
    <dgm:cxn modelId="{B0448400-19B0-445F-8233-6DF0FCA2D0FE}" srcId="{2CEC47C4-686D-4A6B-B634-1664F616557B}" destId="{03C71B1B-BDC4-4392-BA89-A4338476E7F1}" srcOrd="0" destOrd="0" parTransId="{86795CCC-6DF4-4D2D-AF36-498B649A2EA0}" sibTransId="{8D774263-A108-484A-B9F3-2BE1E751CC91}"/>
    <dgm:cxn modelId="{6D5A89A0-039E-4A4A-8953-FAAB3B2934FE}" type="presOf" srcId="{03C71B1B-BDC4-4392-BA89-A4338476E7F1}" destId="{81F99272-04F8-4B5B-AFD5-3108C544B13B}" srcOrd="0" destOrd="0" presId="urn:microsoft.com/office/officeart/2005/8/layout/vList2"/>
    <dgm:cxn modelId="{1C1064FC-FA8A-4BFA-AC00-74036901CEBD}" type="presOf" srcId="{2CEC47C4-686D-4A6B-B634-1664F616557B}" destId="{6391257E-0722-4930-AC94-479147285D05}" srcOrd="0" destOrd="0" presId="urn:microsoft.com/office/officeart/2005/8/layout/vList2"/>
    <dgm:cxn modelId="{530D4A89-FD4D-45D3-A3DC-1607E4A9324B}" type="presOf" srcId="{C4BBCD30-1DF4-4FBF-AF91-DA57C186539F}" destId="{A8B29C43-9A4D-43C1-83BB-0A9086348C50}" srcOrd="0" destOrd="0" presId="urn:microsoft.com/office/officeart/2005/8/layout/vList2"/>
    <dgm:cxn modelId="{08E24A97-E96D-4274-BEA2-87F51E86E5B5}" type="presOf" srcId="{24D0F164-C385-4FA2-B4A5-D5144A9A5FE3}" destId="{AB4AC098-3A93-4A61-9E0E-17BB962AEA99}" srcOrd="0" destOrd="0" presId="urn:microsoft.com/office/officeart/2005/8/layout/vList2"/>
    <dgm:cxn modelId="{EC92651C-DE25-4E87-A9E7-F6F38C91911C}" type="presOf" srcId="{0761416F-5A01-4F12-9C3B-FE12E2DE38CC}" destId="{2095E61B-DD9B-47DB-8A45-36481CCCF086}" srcOrd="0" destOrd="0" presId="urn:microsoft.com/office/officeart/2005/8/layout/vList2"/>
    <dgm:cxn modelId="{50EC9847-C786-4096-A338-B46337B98AD0}" type="presOf" srcId="{9E27A897-D0EC-4516-B14F-511922CF6377}" destId="{81F99272-04F8-4B5B-AFD5-3108C544B13B}" srcOrd="0" destOrd="1" presId="urn:microsoft.com/office/officeart/2005/8/layout/vList2"/>
    <dgm:cxn modelId="{725AF4D2-7740-4F6C-81D0-74331649A803}" srcId="{0761416F-5A01-4F12-9C3B-FE12E2DE38CC}" destId="{C4BBCD30-1DF4-4FBF-AF91-DA57C186539F}" srcOrd="0" destOrd="0" parTransId="{3D64593C-C74B-424D-AD88-B84A61FC8695}" sibTransId="{789953AA-6923-4F7E-8CC6-9D2CE5A2A720}"/>
    <dgm:cxn modelId="{2D7EE75B-8C7D-486A-9EE5-CE13F84DABF0}" srcId="{2CEC47C4-686D-4A6B-B634-1664F616557B}" destId="{7AAC88ED-EFC9-46A2-9695-C47E16B321A9}" srcOrd="2" destOrd="0" parTransId="{DD08C5F9-F2E2-4BA3-9B9A-EBA708C10A18}" sibTransId="{32D754D4-A612-442B-959C-F054CF293AD6}"/>
    <dgm:cxn modelId="{24771C48-5C70-41E8-8A70-4D26A41240B6}" srcId="{2CEC47C4-686D-4A6B-B634-1664F616557B}" destId="{21E89804-298A-420C-A00E-4486577959B1}" srcOrd="4" destOrd="0" parTransId="{E5EC0704-A07A-4B15-B6FE-84F5DF14AB76}" sibTransId="{176E64A7-F932-4761-AD01-E76EAC9532E9}"/>
    <dgm:cxn modelId="{751A7542-C4FD-4FB4-A737-836D870F2F63}" srcId="{24D0F164-C385-4FA2-B4A5-D5144A9A5FE3}" destId="{2CEC47C4-686D-4A6B-B634-1664F616557B}" srcOrd="0" destOrd="0" parTransId="{B054E932-FE28-4621-BD79-035692C8CA8D}" sibTransId="{14A1B907-3ED0-405D-B374-21488D75F0B1}"/>
    <dgm:cxn modelId="{1BA1D87C-0ED4-4975-8169-9CBC8060DD29}" type="presOf" srcId="{D1FE7BE9-1081-405A-932B-F20A7FA8F441}" destId="{81F99272-04F8-4B5B-AFD5-3108C544B13B}" srcOrd="0" destOrd="3" presId="urn:microsoft.com/office/officeart/2005/8/layout/vList2"/>
    <dgm:cxn modelId="{4C182498-7C9F-4FA7-A4BE-272284D1255A}" type="presOf" srcId="{7AAC88ED-EFC9-46A2-9695-C47E16B321A9}" destId="{81F99272-04F8-4B5B-AFD5-3108C544B13B}" srcOrd="0" destOrd="2" presId="urn:microsoft.com/office/officeart/2005/8/layout/vList2"/>
    <dgm:cxn modelId="{4FA54AAA-C677-448D-86EE-2CF77CA559E5}" type="presParOf" srcId="{AB4AC098-3A93-4A61-9E0E-17BB962AEA99}" destId="{6391257E-0722-4930-AC94-479147285D05}" srcOrd="0" destOrd="0" presId="urn:microsoft.com/office/officeart/2005/8/layout/vList2"/>
    <dgm:cxn modelId="{05264B68-D27B-4226-843F-75BAB41A96E2}" type="presParOf" srcId="{AB4AC098-3A93-4A61-9E0E-17BB962AEA99}" destId="{81F99272-04F8-4B5B-AFD5-3108C544B13B}" srcOrd="1" destOrd="0" presId="urn:microsoft.com/office/officeart/2005/8/layout/vList2"/>
    <dgm:cxn modelId="{C071ED05-345A-4535-9AF6-46BF79E7C58C}" type="presParOf" srcId="{AB4AC098-3A93-4A61-9E0E-17BB962AEA99}" destId="{2095E61B-DD9B-47DB-8A45-36481CCCF086}" srcOrd="2" destOrd="0" presId="urn:microsoft.com/office/officeart/2005/8/layout/vList2"/>
    <dgm:cxn modelId="{3A03F504-D5B3-43B0-9ACA-528282F92CF0}" type="presParOf" srcId="{AB4AC098-3A93-4A61-9E0E-17BB962AEA99}" destId="{A8B29C43-9A4D-43C1-83BB-0A9086348C5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2E7993-B112-47F0-A4CF-2FEEE15ED54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547300B5-D825-4819-A3C5-E3B6A7C65C3F}">
      <dgm:prSet phldrT="[Text]" custT="1"/>
      <dgm:spPr/>
      <dgm:t>
        <a:bodyPr/>
        <a:lstStyle/>
        <a:p>
          <a:r>
            <a:rPr lang="en-US" altLang="en-US" sz="1800" kern="1200" dirty="0">
              <a:latin typeface="+mn-lt"/>
              <a:ea typeface="+mn-ea"/>
              <a:cs typeface="+mn-cs"/>
            </a:rPr>
            <a:t>Reduction in bone mass per unit volume</a:t>
          </a:r>
          <a:endParaRPr lang="en-US" sz="1800" kern="1200" dirty="0">
            <a:latin typeface="+mn-lt"/>
            <a:ea typeface="+mn-ea"/>
            <a:cs typeface="+mn-cs"/>
          </a:endParaRPr>
        </a:p>
      </dgm:t>
    </dgm:pt>
    <dgm:pt modelId="{03C13180-3B1B-4281-81AD-E0F00BCBF7EF}" type="parTrans" cxnId="{A26874B7-1AB2-492E-B3E9-8930D75A30E3}">
      <dgm:prSet/>
      <dgm:spPr/>
      <dgm:t>
        <a:bodyPr/>
        <a:lstStyle/>
        <a:p>
          <a:endParaRPr lang="en-US"/>
        </a:p>
      </dgm:t>
    </dgm:pt>
    <dgm:pt modelId="{98CD2DBE-CBF1-430C-B771-0FC3B8BEF0AB}" type="sibTrans" cxnId="{A26874B7-1AB2-492E-B3E9-8930D75A30E3}">
      <dgm:prSet/>
      <dgm:spPr/>
      <dgm:t>
        <a:bodyPr/>
        <a:lstStyle/>
        <a:p>
          <a:endParaRPr lang="en-US" sz="1800">
            <a:solidFill>
              <a:schemeClr val="tx1"/>
            </a:solidFill>
          </a:endParaRPr>
        </a:p>
      </dgm:t>
    </dgm:pt>
    <dgm:pt modelId="{DF56AE6F-2D19-4628-9C97-6407F532B898}">
      <dgm:prSet custT="1"/>
      <dgm:spPr/>
      <dgm:t>
        <a:bodyPr/>
        <a:lstStyle/>
        <a:p>
          <a:r>
            <a:rPr lang="en-US" altLang="en-US" sz="1800" kern="1200" dirty="0">
              <a:latin typeface="+mn-lt"/>
              <a:ea typeface="+mn-ea"/>
              <a:cs typeface="+mn-cs"/>
            </a:rPr>
            <a:t>Bone matrix composition is normal but it is reduced</a:t>
          </a:r>
        </a:p>
      </dgm:t>
    </dgm:pt>
    <dgm:pt modelId="{3CC0DA07-7F0C-4E64-B04D-ADC3672D40D7}" type="parTrans" cxnId="{5ECF8297-3639-4371-A762-854E00F9243E}">
      <dgm:prSet/>
      <dgm:spPr/>
      <dgm:t>
        <a:bodyPr/>
        <a:lstStyle/>
        <a:p>
          <a:endParaRPr lang="en-US"/>
        </a:p>
      </dgm:t>
    </dgm:pt>
    <dgm:pt modelId="{A66AE227-030B-4486-873F-4C012FF97001}" type="sibTrans" cxnId="{5ECF8297-3639-4371-A762-854E00F9243E}">
      <dgm:prSet/>
      <dgm:spPr/>
      <dgm:t>
        <a:bodyPr/>
        <a:lstStyle/>
        <a:p>
          <a:endParaRPr lang="en-US"/>
        </a:p>
      </dgm:t>
    </dgm:pt>
    <dgm:pt modelId="{FEDBAF07-A607-40E9-9A87-1FBF768CEEBA}">
      <dgm:prSet custT="1"/>
      <dgm:spPr/>
      <dgm:t>
        <a:bodyPr/>
        <a:lstStyle/>
        <a:p>
          <a:r>
            <a:rPr lang="en-US" altLang="en-US" sz="1800" kern="1200" dirty="0">
              <a:latin typeface="+mn-lt"/>
              <a:ea typeface="+mn-ea"/>
              <a:cs typeface="+mn-cs"/>
            </a:rPr>
            <a:t>Post-menopausal women lose more bone mass than men (primary osteoporosis)</a:t>
          </a:r>
        </a:p>
      </dgm:t>
    </dgm:pt>
    <dgm:pt modelId="{9DE75F9C-9673-4071-BFFF-6B14DAC3220C}" type="parTrans" cxnId="{7F9AA192-24A6-4A8F-9A01-8BDA530C619F}">
      <dgm:prSet/>
      <dgm:spPr/>
      <dgm:t>
        <a:bodyPr/>
        <a:lstStyle/>
        <a:p>
          <a:endParaRPr lang="en-US"/>
        </a:p>
      </dgm:t>
    </dgm:pt>
    <dgm:pt modelId="{65C484A2-FD88-455A-BE1A-B0206F26D68C}" type="sibTrans" cxnId="{7F9AA192-24A6-4A8F-9A01-8BDA530C619F}">
      <dgm:prSet/>
      <dgm:spPr/>
      <dgm:t>
        <a:bodyPr/>
        <a:lstStyle/>
        <a:p>
          <a:endParaRPr lang="en-US"/>
        </a:p>
      </dgm:t>
    </dgm:pt>
    <dgm:pt modelId="{524A9C59-67D4-4D77-8D64-C2DAA64EC77A}">
      <dgm:prSet custT="1"/>
      <dgm:spPr/>
      <dgm:t>
        <a:bodyPr/>
        <a:lstStyle/>
        <a:p>
          <a:r>
            <a:rPr lang="en-US" altLang="en-US" sz="1800" kern="1200" dirty="0">
              <a:latin typeface="+mn-lt"/>
              <a:ea typeface="+mn-ea"/>
              <a:cs typeface="+mn-cs"/>
            </a:rPr>
            <a:t>Increases fragility of bones</a:t>
          </a:r>
        </a:p>
      </dgm:t>
    </dgm:pt>
    <dgm:pt modelId="{342141EA-308B-402B-9DA1-AD154D3AC7F3}" type="parTrans" cxnId="{658D0A97-0D06-4ACE-A491-4B2217E53BCD}">
      <dgm:prSet/>
      <dgm:spPr/>
      <dgm:t>
        <a:bodyPr/>
        <a:lstStyle/>
        <a:p>
          <a:endParaRPr lang="en-US"/>
        </a:p>
      </dgm:t>
    </dgm:pt>
    <dgm:pt modelId="{E0BC78A2-2F95-4660-8C8C-3698FDB64D21}" type="sibTrans" cxnId="{658D0A97-0D06-4ACE-A491-4B2217E53BCD}">
      <dgm:prSet/>
      <dgm:spPr/>
      <dgm:t>
        <a:bodyPr/>
        <a:lstStyle/>
        <a:p>
          <a:endParaRPr lang="en-US"/>
        </a:p>
      </dgm:t>
    </dgm:pt>
    <dgm:pt modelId="{2F051543-12D9-4B4D-A5E2-C1DF44ED7A18}">
      <dgm:prSet custT="1"/>
      <dgm:spPr/>
      <dgm:t>
        <a:bodyPr/>
        <a:lstStyle/>
        <a:p>
          <a:r>
            <a:rPr lang="en-US" altLang="en-US" sz="1800" kern="1200" dirty="0">
              <a:latin typeface="+mn-lt"/>
              <a:ea typeface="+mn-ea"/>
              <a:cs typeface="+mn-cs"/>
            </a:rPr>
            <a:t>Increases susceptibility to fractures</a:t>
          </a:r>
        </a:p>
      </dgm:t>
    </dgm:pt>
    <dgm:pt modelId="{FC02148A-B5AB-4A4F-B774-C20A4EF32EAD}" type="parTrans" cxnId="{E1E6569A-300C-44D7-981D-1C0EBDE2F3DE}">
      <dgm:prSet/>
      <dgm:spPr/>
      <dgm:t>
        <a:bodyPr/>
        <a:lstStyle/>
        <a:p>
          <a:endParaRPr lang="en-US"/>
        </a:p>
      </dgm:t>
    </dgm:pt>
    <dgm:pt modelId="{E7394831-CC4B-4C8E-B7A0-93E9721A90C3}" type="sibTrans" cxnId="{E1E6569A-300C-44D7-981D-1C0EBDE2F3DE}">
      <dgm:prSet/>
      <dgm:spPr/>
      <dgm:t>
        <a:bodyPr/>
        <a:lstStyle/>
        <a:p>
          <a:endParaRPr lang="en-US"/>
        </a:p>
      </dgm:t>
    </dgm:pt>
    <dgm:pt modelId="{17553983-0AC8-4081-BCEB-5A04B04636E2}" type="pres">
      <dgm:prSet presAssocID="{EA2E7993-B112-47F0-A4CF-2FEEE15ED544}" presName="Name0" presStyleCnt="0">
        <dgm:presLayoutVars>
          <dgm:chMax val="7"/>
          <dgm:chPref val="7"/>
          <dgm:dir/>
        </dgm:presLayoutVars>
      </dgm:prSet>
      <dgm:spPr/>
      <dgm:t>
        <a:bodyPr/>
        <a:lstStyle/>
        <a:p>
          <a:endParaRPr lang="en-US"/>
        </a:p>
      </dgm:t>
    </dgm:pt>
    <dgm:pt modelId="{0A1056A7-047C-40DC-9FE2-32B0C9792991}" type="pres">
      <dgm:prSet presAssocID="{EA2E7993-B112-47F0-A4CF-2FEEE15ED544}" presName="Name1" presStyleCnt="0"/>
      <dgm:spPr/>
    </dgm:pt>
    <dgm:pt modelId="{50F2C2B4-7B7B-4533-9F21-C1FC814FBC7A}" type="pres">
      <dgm:prSet presAssocID="{EA2E7993-B112-47F0-A4CF-2FEEE15ED544}" presName="cycle" presStyleCnt="0"/>
      <dgm:spPr/>
    </dgm:pt>
    <dgm:pt modelId="{FAE5219B-315C-457F-814C-24DE5734017F}" type="pres">
      <dgm:prSet presAssocID="{EA2E7993-B112-47F0-A4CF-2FEEE15ED544}" presName="srcNode" presStyleLbl="node1" presStyleIdx="0" presStyleCnt="5"/>
      <dgm:spPr/>
    </dgm:pt>
    <dgm:pt modelId="{11D5682E-91CC-46B7-A3D4-4C30DC50741E}" type="pres">
      <dgm:prSet presAssocID="{EA2E7993-B112-47F0-A4CF-2FEEE15ED544}" presName="conn" presStyleLbl="parChTrans1D2" presStyleIdx="0" presStyleCnt="1"/>
      <dgm:spPr/>
      <dgm:t>
        <a:bodyPr/>
        <a:lstStyle/>
        <a:p>
          <a:endParaRPr lang="en-US"/>
        </a:p>
      </dgm:t>
    </dgm:pt>
    <dgm:pt modelId="{B206FF53-3228-4F52-ABF0-9D8C894F9225}" type="pres">
      <dgm:prSet presAssocID="{EA2E7993-B112-47F0-A4CF-2FEEE15ED544}" presName="extraNode" presStyleLbl="node1" presStyleIdx="0" presStyleCnt="5"/>
      <dgm:spPr/>
    </dgm:pt>
    <dgm:pt modelId="{7370176D-4513-4D3C-BFA9-FAB05B1E735C}" type="pres">
      <dgm:prSet presAssocID="{EA2E7993-B112-47F0-A4CF-2FEEE15ED544}" presName="dstNode" presStyleLbl="node1" presStyleIdx="0" presStyleCnt="5"/>
      <dgm:spPr/>
    </dgm:pt>
    <dgm:pt modelId="{D8904F54-F990-44A1-A439-54D836559184}" type="pres">
      <dgm:prSet presAssocID="{547300B5-D825-4819-A3C5-E3B6A7C65C3F}" presName="text_1" presStyleLbl="node1" presStyleIdx="0" presStyleCnt="5">
        <dgm:presLayoutVars>
          <dgm:bulletEnabled val="1"/>
        </dgm:presLayoutVars>
      </dgm:prSet>
      <dgm:spPr/>
      <dgm:t>
        <a:bodyPr/>
        <a:lstStyle/>
        <a:p>
          <a:endParaRPr lang="en-US"/>
        </a:p>
      </dgm:t>
    </dgm:pt>
    <dgm:pt modelId="{C739BCE7-E754-449C-8E43-ADF7CE076207}" type="pres">
      <dgm:prSet presAssocID="{547300B5-D825-4819-A3C5-E3B6A7C65C3F}" presName="accent_1" presStyleCnt="0"/>
      <dgm:spPr/>
    </dgm:pt>
    <dgm:pt modelId="{735FEA58-A225-4F02-84D1-95CE908C9C96}" type="pres">
      <dgm:prSet presAssocID="{547300B5-D825-4819-A3C5-E3B6A7C65C3F}" presName="accentRepeatNode" presStyleLbl="solidFgAcc1" presStyleIdx="0" presStyleCnt="5"/>
      <dgm:spPr/>
    </dgm:pt>
    <dgm:pt modelId="{DE56CFE3-3D73-42CF-8D07-CF37340EDE20}" type="pres">
      <dgm:prSet presAssocID="{DF56AE6F-2D19-4628-9C97-6407F532B898}" presName="text_2" presStyleLbl="node1" presStyleIdx="1" presStyleCnt="5">
        <dgm:presLayoutVars>
          <dgm:bulletEnabled val="1"/>
        </dgm:presLayoutVars>
      </dgm:prSet>
      <dgm:spPr/>
      <dgm:t>
        <a:bodyPr/>
        <a:lstStyle/>
        <a:p>
          <a:endParaRPr lang="en-US"/>
        </a:p>
      </dgm:t>
    </dgm:pt>
    <dgm:pt modelId="{B8742F46-181D-47F3-97B7-A34413D99131}" type="pres">
      <dgm:prSet presAssocID="{DF56AE6F-2D19-4628-9C97-6407F532B898}" presName="accent_2" presStyleCnt="0"/>
      <dgm:spPr/>
    </dgm:pt>
    <dgm:pt modelId="{7048DA58-51AA-4C4A-96F6-A70D50586382}" type="pres">
      <dgm:prSet presAssocID="{DF56AE6F-2D19-4628-9C97-6407F532B898}" presName="accentRepeatNode" presStyleLbl="solidFgAcc1" presStyleIdx="1" presStyleCnt="5"/>
      <dgm:spPr/>
    </dgm:pt>
    <dgm:pt modelId="{F65F584D-BDB4-48E9-BE19-381D0CBC1C19}" type="pres">
      <dgm:prSet presAssocID="{FEDBAF07-A607-40E9-9A87-1FBF768CEEBA}" presName="text_3" presStyleLbl="node1" presStyleIdx="2" presStyleCnt="5">
        <dgm:presLayoutVars>
          <dgm:bulletEnabled val="1"/>
        </dgm:presLayoutVars>
      </dgm:prSet>
      <dgm:spPr/>
      <dgm:t>
        <a:bodyPr/>
        <a:lstStyle/>
        <a:p>
          <a:endParaRPr lang="en-US"/>
        </a:p>
      </dgm:t>
    </dgm:pt>
    <dgm:pt modelId="{68EAB813-FACF-4AED-A2BA-7CF071E9DD38}" type="pres">
      <dgm:prSet presAssocID="{FEDBAF07-A607-40E9-9A87-1FBF768CEEBA}" presName="accent_3" presStyleCnt="0"/>
      <dgm:spPr/>
    </dgm:pt>
    <dgm:pt modelId="{ED25D6E7-AC92-4821-9AFF-1AF6EF351B75}" type="pres">
      <dgm:prSet presAssocID="{FEDBAF07-A607-40E9-9A87-1FBF768CEEBA}" presName="accentRepeatNode" presStyleLbl="solidFgAcc1" presStyleIdx="2" presStyleCnt="5"/>
      <dgm:spPr/>
    </dgm:pt>
    <dgm:pt modelId="{39982C31-2B20-4ABB-BB3B-A987FF80E8E0}" type="pres">
      <dgm:prSet presAssocID="{524A9C59-67D4-4D77-8D64-C2DAA64EC77A}" presName="text_4" presStyleLbl="node1" presStyleIdx="3" presStyleCnt="5">
        <dgm:presLayoutVars>
          <dgm:bulletEnabled val="1"/>
        </dgm:presLayoutVars>
      </dgm:prSet>
      <dgm:spPr/>
      <dgm:t>
        <a:bodyPr/>
        <a:lstStyle/>
        <a:p>
          <a:endParaRPr lang="en-US"/>
        </a:p>
      </dgm:t>
    </dgm:pt>
    <dgm:pt modelId="{8024C3DB-6C7F-4D62-9801-96D4553F256B}" type="pres">
      <dgm:prSet presAssocID="{524A9C59-67D4-4D77-8D64-C2DAA64EC77A}" presName="accent_4" presStyleCnt="0"/>
      <dgm:spPr/>
    </dgm:pt>
    <dgm:pt modelId="{2211DAC1-31E1-4685-9768-210C04905918}" type="pres">
      <dgm:prSet presAssocID="{524A9C59-67D4-4D77-8D64-C2DAA64EC77A}" presName="accentRepeatNode" presStyleLbl="solidFgAcc1" presStyleIdx="3" presStyleCnt="5"/>
      <dgm:spPr/>
    </dgm:pt>
    <dgm:pt modelId="{2E7E4D66-CC85-494E-9C2E-0831ED44E8EA}" type="pres">
      <dgm:prSet presAssocID="{2F051543-12D9-4B4D-A5E2-C1DF44ED7A18}" presName="text_5" presStyleLbl="node1" presStyleIdx="4" presStyleCnt="5">
        <dgm:presLayoutVars>
          <dgm:bulletEnabled val="1"/>
        </dgm:presLayoutVars>
      </dgm:prSet>
      <dgm:spPr/>
      <dgm:t>
        <a:bodyPr/>
        <a:lstStyle/>
        <a:p>
          <a:endParaRPr lang="en-US"/>
        </a:p>
      </dgm:t>
    </dgm:pt>
    <dgm:pt modelId="{8719EBFC-3DB4-4B4C-B86D-CD7C5EDE86B6}" type="pres">
      <dgm:prSet presAssocID="{2F051543-12D9-4B4D-A5E2-C1DF44ED7A18}" presName="accent_5" presStyleCnt="0"/>
      <dgm:spPr/>
    </dgm:pt>
    <dgm:pt modelId="{841736C3-83E5-4A7B-BCA2-877781386546}" type="pres">
      <dgm:prSet presAssocID="{2F051543-12D9-4B4D-A5E2-C1DF44ED7A18}" presName="accentRepeatNode" presStyleLbl="solidFgAcc1" presStyleIdx="4" presStyleCnt="5"/>
      <dgm:spPr/>
    </dgm:pt>
  </dgm:ptLst>
  <dgm:cxnLst>
    <dgm:cxn modelId="{83A1538E-84B9-41E1-82FD-505B750F886B}" type="presOf" srcId="{547300B5-D825-4819-A3C5-E3B6A7C65C3F}" destId="{D8904F54-F990-44A1-A439-54D836559184}" srcOrd="0" destOrd="0" presId="urn:microsoft.com/office/officeart/2008/layout/VerticalCurvedList"/>
    <dgm:cxn modelId="{4CB65A94-7329-4B57-BAA7-24489DFEB44E}" type="presOf" srcId="{524A9C59-67D4-4D77-8D64-C2DAA64EC77A}" destId="{39982C31-2B20-4ABB-BB3B-A987FF80E8E0}" srcOrd="0" destOrd="0" presId="urn:microsoft.com/office/officeart/2008/layout/VerticalCurvedList"/>
    <dgm:cxn modelId="{E1E6569A-300C-44D7-981D-1C0EBDE2F3DE}" srcId="{EA2E7993-B112-47F0-A4CF-2FEEE15ED544}" destId="{2F051543-12D9-4B4D-A5E2-C1DF44ED7A18}" srcOrd="4" destOrd="0" parTransId="{FC02148A-B5AB-4A4F-B774-C20A4EF32EAD}" sibTransId="{E7394831-CC4B-4C8E-B7A0-93E9721A90C3}"/>
    <dgm:cxn modelId="{5ECF8297-3639-4371-A762-854E00F9243E}" srcId="{EA2E7993-B112-47F0-A4CF-2FEEE15ED544}" destId="{DF56AE6F-2D19-4628-9C97-6407F532B898}" srcOrd="1" destOrd="0" parTransId="{3CC0DA07-7F0C-4E64-B04D-ADC3672D40D7}" sibTransId="{A66AE227-030B-4486-873F-4C012FF97001}"/>
    <dgm:cxn modelId="{3A255542-6788-4504-9BD0-BB5D9F5F686E}" type="presOf" srcId="{EA2E7993-B112-47F0-A4CF-2FEEE15ED544}" destId="{17553983-0AC8-4081-BCEB-5A04B04636E2}" srcOrd="0" destOrd="0" presId="urn:microsoft.com/office/officeart/2008/layout/VerticalCurvedList"/>
    <dgm:cxn modelId="{67596984-52BC-469E-9E26-0D9F51DC221D}" type="presOf" srcId="{2F051543-12D9-4B4D-A5E2-C1DF44ED7A18}" destId="{2E7E4D66-CC85-494E-9C2E-0831ED44E8EA}" srcOrd="0" destOrd="0" presId="urn:microsoft.com/office/officeart/2008/layout/VerticalCurvedList"/>
    <dgm:cxn modelId="{658D0A97-0D06-4ACE-A491-4B2217E53BCD}" srcId="{EA2E7993-B112-47F0-A4CF-2FEEE15ED544}" destId="{524A9C59-67D4-4D77-8D64-C2DAA64EC77A}" srcOrd="3" destOrd="0" parTransId="{342141EA-308B-402B-9DA1-AD154D3AC7F3}" sibTransId="{E0BC78A2-2F95-4660-8C8C-3698FDB64D21}"/>
    <dgm:cxn modelId="{A26874B7-1AB2-492E-B3E9-8930D75A30E3}" srcId="{EA2E7993-B112-47F0-A4CF-2FEEE15ED544}" destId="{547300B5-D825-4819-A3C5-E3B6A7C65C3F}" srcOrd="0" destOrd="0" parTransId="{03C13180-3B1B-4281-81AD-E0F00BCBF7EF}" sibTransId="{98CD2DBE-CBF1-430C-B771-0FC3B8BEF0AB}"/>
    <dgm:cxn modelId="{9D7F5E64-C393-4915-8AE6-B8CC69F5D081}" type="presOf" srcId="{98CD2DBE-CBF1-430C-B771-0FC3B8BEF0AB}" destId="{11D5682E-91CC-46B7-A3D4-4C30DC50741E}" srcOrd="0" destOrd="0" presId="urn:microsoft.com/office/officeart/2008/layout/VerticalCurvedList"/>
    <dgm:cxn modelId="{7F9AA192-24A6-4A8F-9A01-8BDA530C619F}" srcId="{EA2E7993-B112-47F0-A4CF-2FEEE15ED544}" destId="{FEDBAF07-A607-40E9-9A87-1FBF768CEEBA}" srcOrd="2" destOrd="0" parTransId="{9DE75F9C-9673-4071-BFFF-6B14DAC3220C}" sibTransId="{65C484A2-FD88-455A-BE1A-B0206F26D68C}"/>
    <dgm:cxn modelId="{30F6F836-2705-4139-AFB3-B42131FE9F76}" type="presOf" srcId="{DF56AE6F-2D19-4628-9C97-6407F532B898}" destId="{DE56CFE3-3D73-42CF-8D07-CF37340EDE20}" srcOrd="0" destOrd="0" presId="urn:microsoft.com/office/officeart/2008/layout/VerticalCurvedList"/>
    <dgm:cxn modelId="{5241CF71-8315-4521-8073-A86EADCA83CE}" type="presOf" srcId="{FEDBAF07-A607-40E9-9A87-1FBF768CEEBA}" destId="{F65F584D-BDB4-48E9-BE19-381D0CBC1C19}" srcOrd="0" destOrd="0" presId="urn:microsoft.com/office/officeart/2008/layout/VerticalCurvedList"/>
    <dgm:cxn modelId="{0F8BD926-32B9-46DB-BBD2-05D25EAC156A}" type="presParOf" srcId="{17553983-0AC8-4081-BCEB-5A04B04636E2}" destId="{0A1056A7-047C-40DC-9FE2-32B0C9792991}" srcOrd="0" destOrd="0" presId="urn:microsoft.com/office/officeart/2008/layout/VerticalCurvedList"/>
    <dgm:cxn modelId="{30AF5398-BD61-4AB8-8E18-FF9316E4EA32}" type="presParOf" srcId="{0A1056A7-047C-40DC-9FE2-32B0C9792991}" destId="{50F2C2B4-7B7B-4533-9F21-C1FC814FBC7A}" srcOrd="0" destOrd="0" presId="urn:microsoft.com/office/officeart/2008/layout/VerticalCurvedList"/>
    <dgm:cxn modelId="{5FAE0BD5-57B7-4A43-9A6F-8F07F2B531CE}" type="presParOf" srcId="{50F2C2B4-7B7B-4533-9F21-C1FC814FBC7A}" destId="{FAE5219B-315C-457F-814C-24DE5734017F}" srcOrd="0" destOrd="0" presId="urn:microsoft.com/office/officeart/2008/layout/VerticalCurvedList"/>
    <dgm:cxn modelId="{B203D0A6-C244-40A9-BF19-3B0513BAC667}" type="presParOf" srcId="{50F2C2B4-7B7B-4533-9F21-C1FC814FBC7A}" destId="{11D5682E-91CC-46B7-A3D4-4C30DC50741E}" srcOrd="1" destOrd="0" presId="urn:microsoft.com/office/officeart/2008/layout/VerticalCurvedList"/>
    <dgm:cxn modelId="{DB3A60F3-E347-43F8-8E81-FA032B133039}" type="presParOf" srcId="{50F2C2B4-7B7B-4533-9F21-C1FC814FBC7A}" destId="{B206FF53-3228-4F52-ABF0-9D8C894F9225}" srcOrd="2" destOrd="0" presId="urn:microsoft.com/office/officeart/2008/layout/VerticalCurvedList"/>
    <dgm:cxn modelId="{277A4A06-6E0E-4752-B84B-00155C116D7C}" type="presParOf" srcId="{50F2C2B4-7B7B-4533-9F21-C1FC814FBC7A}" destId="{7370176D-4513-4D3C-BFA9-FAB05B1E735C}" srcOrd="3" destOrd="0" presId="urn:microsoft.com/office/officeart/2008/layout/VerticalCurvedList"/>
    <dgm:cxn modelId="{5C57C92C-723B-4810-BD8D-D5A393136507}" type="presParOf" srcId="{0A1056A7-047C-40DC-9FE2-32B0C9792991}" destId="{D8904F54-F990-44A1-A439-54D836559184}" srcOrd="1" destOrd="0" presId="urn:microsoft.com/office/officeart/2008/layout/VerticalCurvedList"/>
    <dgm:cxn modelId="{A5BFFD34-50DE-4CC4-86E4-0CE89F02070F}" type="presParOf" srcId="{0A1056A7-047C-40DC-9FE2-32B0C9792991}" destId="{C739BCE7-E754-449C-8E43-ADF7CE076207}" srcOrd="2" destOrd="0" presId="urn:microsoft.com/office/officeart/2008/layout/VerticalCurvedList"/>
    <dgm:cxn modelId="{37A53A35-B540-491D-A249-E87F806AB8D7}" type="presParOf" srcId="{C739BCE7-E754-449C-8E43-ADF7CE076207}" destId="{735FEA58-A225-4F02-84D1-95CE908C9C96}" srcOrd="0" destOrd="0" presId="urn:microsoft.com/office/officeart/2008/layout/VerticalCurvedList"/>
    <dgm:cxn modelId="{BBA2634C-1363-4486-ACE5-1A5BABD4E242}" type="presParOf" srcId="{0A1056A7-047C-40DC-9FE2-32B0C9792991}" destId="{DE56CFE3-3D73-42CF-8D07-CF37340EDE20}" srcOrd="3" destOrd="0" presId="urn:microsoft.com/office/officeart/2008/layout/VerticalCurvedList"/>
    <dgm:cxn modelId="{2B23A6B3-F164-422E-ADA7-DF6F30276005}" type="presParOf" srcId="{0A1056A7-047C-40DC-9FE2-32B0C9792991}" destId="{B8742F46-181D-47F3-97B7-A34413D99131}" srcOrd="4" destOrd="0" presId="urn:microsoft.com/office/officeart/2008/layout/VerticalCurvedList"/>
    <dgm:cxn modelId="{8C8677EC-818A-4E1E-BFD6-6FA7C420F866}" type="presParOf" srcId="{B8742F46-181D-47F3-97B7-A34413D99131}" destId="{7048DA58-51AA-4C4A-96F6-A70D50586382}" srcOrd="0" destOrd="0" presId="urn:microsoft.com/office/officeart/2008/layout/VerticalCurvedList"/>
    <dgm:cxn modelId="{7B3561B3-82CB-4CE3-8817-63092F260DDE}" type="presParOf" srcId="{0A1056A7-047C-40DC-9FE2-32B0C9792991}" destId="{F65F584D-BDB4-48E9-BE19-381D0CBC1C19}" srcOrd="5" destOrd="0" presId="urn:microsoft.com/office/officeart/2008/layout/VerticalCurvedList"/>
    <dgm:cxn modelId="{4B95FAAB-16DB-43C5-9CC5-A468B2A3C0FC}" type="presParOf" srcId="{0A1056A7-047C-40DC-9FE2-32B0C9792991}" destId="{68EAB813-FACF-4AED-A2BA-7CF071E9DD38}" srcOrd="6" destOrd="0" presId="urn:microsoft.com/office/officeart/2008/layout/VerticalCurvedList"/>
    <dgm:cxn modelId="{3549B0EF-441C-4A9C-A3F6-A55636182DF3}" type="presParOf" srcId="{68EAB813-FACF-4AED-A2BA-7CF071E9DD38}" destId="{ED25D6E7-AC92-4821-9AFF-1AF6EF351B75}" srcOrd="0" destOrd="0" presId="urn:microsoft.com/office/officeart/2008/layout/VerticalCurvedList"/>
    <dgm:cxn modelId="{B0B3BD99-997F-4801-B2FD-CF9C327426D2}" type="presParOf" srcId="{0A1056A7-047C-40DC-9FE2-32B0C9792991}" destId="{39982C31-2B20-4ABB-BB3B-A987FF80E8E0}" srcOrd="7" destOrd="0" presId="urn:microsoft.com/office/officeart/2008/layout/VerticalCurvedList"/>
    <dgm:cxn modelId="{079CCE5B-2A9D-4634-890A-0645E1A6FAAE}" type="presParOf" srcId="{0A1056A7-047C-40DC-9FE2-32B0C9792991}" destId="{8024C3DB-6C7F-4D62-9801-96D4553F256B}" srcOrd="8" destOrd="0" presId="urn:microsoft.com/office/officeart/2008/layout/VerticalCurvedList"/>
    <dgm:cxn modelId="{39514649-5BC9-4696-90A0-A1B3C98B41AA}" type="presParOf" srcId="{8024C3DB-6C7F-4D62-9801-96D4553F256B}" destId="{2211DAC1-31E1-4685-9768-210C04905918}" srcOrd="0" destOrd="0" presId="urn:microsoft.com/office/officeart/2008/layout/VerticalCurvedList"/>
    <dgm:cxn modelId="{3066D443-380E-4052-962E-0FCE15036E79}" type="presParOf" srcId="{0A1056A7-047C-40DC-9FE2-32B0C9792991}" destId="{2E7E4D66-CC85-494E-9C2E-0831ED44E8EA}" srcOrd="9" destOrd="0" presId="urn:microsoft.com/office/officeart/2008/layout/VerticalCurvedList"/>
    <dgm:cxn modelId="{650F2F2D-A7D9-418E-A54A-1DE84CC80DB4}" type="presParOf" srcId="{0A1056A7-047C-40DC-9FE2-32B0C9792991}" destId="{8719EBFC-3DB4-4B4C-B86D-CD7C5EDE86B6}" srcOrd="10" destOrd="0" presId="urn:microsoft.com/office/officeart/2008/layout/VerticalCurvedList"/>
    <dgm:cxn modelId="{312E5D00-6BCE-47D1-B9D1-8C879833D1AB}" type="presParOf" srcId="{8719EBFC-3DB4-4B4C-B86D-CD7C5EDE86B6}" destId="{841736C3-83E5-4A7B-BCA2-8777813865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863D00-1BAD-45A2-9529-30AD9AFA2904}"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1D32A484-B9F6-4EAB-8706-FD2B9288AB70}">
      <dgm:prSet phldrT="[Text]" custT="1"/>
      <dgm:spPr/>
      <dgm:t>
        <a:bodyPr/>
        <a:lstStyle/>
        <a:p>
          <a:r>
            <a:rPr lang="en-US" altLang="en-US" sz="2400" b="1" u="sng" kern="1200" dirty="0">
              <a:solidFill>
                <a:schemeClr val="tx1"/>
              </a:solidFill>
              <a:latin typeface="+mn-lt"/>
              <a:ea typeface="+mn-ea"/>
              <a:cs typeface="+mn-cs"/>
            </a:rPr>
            <a:t>Secondary osteoporosis may be caused by:</a:t>
          </a:r>
          <a:endParaRPr lang="en-US" sz="2400" b="1" u="sng" kern="1200" dirty="0">
            <a:solidFill>
              <a:schemeClr val="tx1"/>
            </a:solidFill>
            <a:latin typeface="+mn-lt"/>
            <a:ea typeface="+mn-ea"/>
            <a:cs typeface="+mn-cs"/>
          </a:endParaRPr>
        </a:p>
      </dgm:t>
    </dgm:pt>
    <dgm:pt modelId="{DC9445E4-6102-4F8E-9DB9-F2B4DE65411A}" type="parTrans" cxnId="{D9C6F915-E80F-4E0F-B8B6-4FFED7AB414F}">
      <dgm:prSet/>
      <dgm:spPr/>
      <dgm:t>
        <a:bodyPr/>
        <a:lstStyle/>
        <a:p>
          <a:endParaRPr lang="en-US"/>
        </a:p>
      </dgm:t>
    </dgm:pt>
    <dgm:pt modelId="{B9B45D3D-F3F8-4C08-A8EA-00BE53886CAA}" type="sibTrans" cxnId="{D9C6F915-E80F-4E0F-B8B6-4FFED7AB414F}">
      <dgm:prSet/>
      <dgm:spPr/>
      <dgm:t>
        <a:bodyPr/>
        <a:lstStyle/>
        <a:p>
          <a:endParaRPr lang="en-US"/>
        </a:p>
      </dgm:t>
    </dgm:pt>
    <dgm:pt modelId="{17088874-4680-435F-A634-8841CBB507A2}">
      <dgm:prSet phldrT="[Text]" custT="1"/>
      <dgm:spPr/>
      <dgm:t>
        <a:bodyPr/>
        <a:lstStyle/>
        <a:p>
          <a:r>
            <a:rPr lang="en-US" altLang="en-US" sz="1800" kern="1200" dirty="0">
              <a:solidFill>
                <a:schemeClr val="tx1"/>
              </a:solidFill>
              <a:latin typeface="+mn-lt"/>
              <a:ea typeface="+mn-ea"/>
              <a:cs typeface="+mn-cs"/>
            </a:rPr>
            <a:t>Drugs</a:t>
          </a:r>
          <a:r>
            <a:rPr lang="en-US" altLang="en-US" sz="1800" kern="1200" dirty="0">
              <a:latin typeface="Georgia" pitchFamily="18" charset="0"/>
            </a:rPr>
            <a:t> </a:t>
          </a:r>
          <a:r>
            <a:rPr lang="en-US" altLang="en-US" sz="1800" kern="1200" dirty="0">
              <a:solidFill>
                <a:srgbClr val="008F00"/>
              </a:solidFill>
              <a:latin typeface="+mn-lt"/>
              <a:ea typeface="+mn-ea"/>
              <a:cs typeface="+mn-cs"/>
            </a:rPr>
            <a:t>e.g. </a:t>
          </a:r>
          <a:r>
            <a:rPr lang="en-US" sz="1800" kern="1200" dirty="0">
              <a:solidFill>
                <a:srgbClr val="008F00"/>
              </a:solidFill>
              <a:latin typeface="+mn-lt"/>
              <a:ea typeface="+mn-ea"/>
              <a:cs typeface="+mn-cs"/>
            </a:rPr>
            <a:t>asthma drugs</a:t>
          </a:r>
        </a:p>
      </dgm:t>
    </dgm:pt>
    <dgm:pt modelId="{BD4CAB01-D0EF-4E48-B568-1CCD78217A51}" type="parTrans" cxnId="{ED7765AC-1DD5-4B3D-9C68-F7AA86A3A5CD}">
      <dgm:prSet/>
      <dgm:spPr/>
      <dgm:t>
        <a:bodyPr/>
        <a:lstStyle/>
        <a:p>
          <a:endParaRPr lang="en-US"/>
        </a:p>
      </dgm:t>
    </dgm:pt>
    <dgm:pt modelId="{FF38BEA9-D3EC-4663-9EC0-3BB4F469EA54}" type="sibTrans" cxnId="{ED7765AC-1DD5-4B3D-9C68-F7AA86A3A5CD}">
      <dgm:prSet/>
      <dgm:spPr/>
      <dgm:t>
        <a:bodyPr/>
        <a:lstStyle/>
        <a:p>
          <a:endParaRPr lang="en-US"/>
        </a:p>
      </dgm:t>
    </dgm:pt>
    <dgm:pt modelId="{27B1431F-0C4B-4FAD-A7A4-7DD8592EFED9}">
      <dgm:prSet custT="1"/>
      <dgm:spPr/>
      <dgm:t>
        <a:bodyPr/>
        <a:lstStyle/>
        <a:p>
          <a:r>
            <a:rPr lang="en-US" altLang="en-US" sz="1800" kern="1200" dirty="0">
              <a:solidFill>
                <a:schemeClr val="tx1"/>
              </a:solidFill>
              <a:latin typeface="+mn-lt"/>
              <a:ea typeface="+mn-ea"/>
              <a:cs typeface="+mn-cs"/>
            </a:rPr>
            <a:t>Immobilization</a:t>
          </a:r>
        </a:p>
      </dgm:t>
    </dgm:pt>
    <dgm:pt modelId="{2D0C8FCF-4F8A-4342-91C6-327092290A0C}" type="parTrans" cxnId="{DF87677D-5797-44BA-A696-7D8BD327122F}">
      <dgm:prSet/>
      <dgm:spPr/>
      <dgm:t>
        <a:bodyPr/>
        <a:lstStyle/>
        <a:p>
          <a:endParaRPr lang="en-US"/>
        </a:p>
      </dgm:t>
    </dgm:pt>
    <dgm:pt modelId="{5CFD300F-AAE9-481A-A1CB-78F3C0C7A391}" type="sibTrans" cxnId="{DF87677D-5797-44BA-A696-7D8BD327122F}">
      <dgm:prSet/>
      <dgm:spPr/>
      <dgm:t>
        <a:bodyPr/>
        <a:lstStyle/>
        <a:p>
          <a:endParaRPr lang="en-US"/>
        </a:p>
      </dgm:t>
    </dgm:pt>
    <dgm:pt modelId="{DB6315C0-5ADD-43CB-96F7-D5E42B7966B4}">
      <dgm:prSet custT="1"/>
      <dgm:spPr/>
      <dgm:t>
        <a:bodyPr/>
        <a:lstStyle/>
        <a:p>
          <a:r>
            <a:rPr lang="en-US" altLang="en-US" sz="1800" kern="1200" dirty="0">
              <a:solidFill>
                <a:schemeClr val="tx1"/>
              </a:solidFill>
              <a:latin typeface="+mn-lt"/>
              <a:ea typeface="+mn-ea"/>
              <a:cs typeface="+mn-cs"/>
            </a:rPr>
            <a:t>Smoking</a:t>
          </a:r>
        </a:p>
      </dgm:t>
    </dgm:pt>
    <dgm:pt modelId="{D7D633A5-ABB7-4E39-9D1C-0C8C2B2A5FB8}" type="parTrans" cxnId="{9D734B9D-6B37-4FB6-B353-4E56605AE650}">
      <dgm:prSet/>
      <dgm:spPr/>
      <dgm:t>
        <a:bodyPr/>
        <a:lstStyle/>
        <a:p>
          <a:endParaRPr lang="en-US"/>
        </a:p>
      </dgm:t>
    </dgm:pt>
    <dgm:pt modelId="{145AD14B-5C26-4B32-A701-AC70CCC8F6FF}" type="sibTrans" cxnId="{9D734B9D-6B37-4FB6-B353-4E56605AE650}">
      <dgm:prSet/>
      <dgm:spPr/>
      <dgm:t>
        <a:bodyPr/>
        <a:lstStyle/>
        <a:p>
          <a:endParaRPr lang="en-US"/>
        </a:p>
      </dgm:t>
    </dgm:pt>
    <dgm:pt modelId="{C014D4FB-25EB-484A-88B3-58C92457F630}">
      <dgm:prSet custT="1"/>
      <dgm:spPr/>
      <dgm:t>
        <a:bodyPr/>
        <a:lstStyle/>
        <a:p>
          <a:r>
            <a:rPr lang="en-US" altLang="en-US" sz="1800" kern="1200" dirty="0">
              <a:solidFill>
                <a:schemeClr val="tx1"/>
              </a:solidFill>
              <a:latin typeface="+mn-lt"/>
              <a:ea typeface="+mn-ea"/>
              <a:cs typeface="+mn-cs"/>
            </a:rPr>
            <a:t>Alcohol</a:t>
          </a:r>
        </a:p>
      </dgm:t>
    </dgm:pt>
    <dgm:pt modelId="{ECD26E62-B14F-4FC5-9F19-17922AED11D1}" type="parTrans" cxnId="{732BEEAE-9DC2-4646-A0E1-01D58485E248}">
      <dgm:prSet/>
      <dgm:spPr/>
      <dgm:t>
        <a:bodyPr/>
        <a:lstStyle/>
        <a:p>
          <a:endParaRPr lang="en-US"/>
        </a:p>
      </dgm:t>
    </dgm:pt>
    <dgm:pt modelId="{2B1A35A2-257F-4707-A6F1-05E03B7F2B47}" type="sibTrans" cxnId="{732BEEAE-9DC2-4646-A0E1-01D58485E248}">
      <dgm:prSet/>
      <dgm:spPr/>
      <dgm:t>
        <a:bodyPr/>
        <a:lstStyle/>
        <a:p>
          <a:endParaRPr lang="en-US"/>
        </a:p>
      </dgm:t>
    </dgm:pt>
    <dgm:pt modelId="{4FA5D120-62EB-4BA7-A1A0-37298BDC5DF9}">
      <dgm:prSet custT="1"/>
      <dgm:spPr/>
      <dgm:t>
        <a:bodyPr/>
        <a:lstStyle/>
        <a:p>
          <a:r>
            <a:rPr lang="en-US" altLang="en-US" sz="1800" kern="1200" dirty="0">
              <a:solidFill>
                <a:schemeClr val="tx1"/>
              </a:solidFill>
              <a:latin typeface="+mn-lt"/>
              <a:ea typeface="+mn-ea"/>
              <a:cs typeface="+mn-cs"/>
            </a:rPr>
            <a:t>Cushing</a:t>
          </a:r>
          <a:r>
            <a:rPr lang="ja-JP" altLang="en-US" sz="1800" kern="1200" dirty="0">
              <a:solidFill>
                <a:schemeClr val="tx1"/>
              </a:solidFill>
              <a:latin typeface="+mn-lt"/>
              <a:ea typeface="+mn-ea"/>
              <a:cs typeface="+mn-cs"/>
            </a:rPr>
            <a:t>’</a:t>
          </a:r>
          <a:r>
            <a:rPr lang="en-US" altLang="ja-JP" sz="1800" kern="1200" dirty="0">
              <a:solidFill>
                <a:schemeClr val="tx1"/>
              </a:solidFill>
              <a:latin typeface="+mn-lt"/>
              <a:ea typeface="+mn-ea"/>
              <a:cs typeface="+mn-cs"/>
            </a:rPr>
            <a:t>s syndrome</a:t>
          </a:r>
        </a:p>
      </dgm:t>
    </dgm:pt>
    <dgm:pt modelId="{F3F74D1D-29FE-4E6D-8AD8-AD4609B33716}" type="parTrans" cxnId="{DB010E2D-733F-4E15-B1D0-072C3F97345F}">
      <dgm:prSet/>
      <dgm:spPr/>
      <dgm:t>
        <a:bodyPr/>
        <a:lstStyle/>
        <a:p>
          <a:endParaRPr lang="en-US"/>
        </a:p>
      </dgm:t>
    </dgm:pt>
    <dgm:pt modelId="{13D7A200-FFC1-4A84-8BAC-3DC464A471C9}" type="sibTrans" cxnId="{DB010E2D-733F-4E15-B1D0-072C3F97345F}">
      <dgm:prSet/>
      <dgm:spPr/>
      <dgm:t>
        <a:bodyPr/>
        <a:lstStyle/>
        <a:p>
          <a:endParaRPr lang="en-US"/>
        </a:p>
      </dgm:t>
    </dgm:pt>
    <dgm:pt modelId="{E93DA082-980F-4C3E-B14E-403D82AA9F6E}">
      <dgm:prSet custT="1"/>
      <dgm:spPr/>
      <dgm:t>
        <a:bodyPr/>
        <a:lstStyle/>
        <a:p>
          <a:r>
            <a:rPr lang="en-US" altLang="en-US" sz="1800" kern="1200" dirty="0">
              <a:solidFill>
                <a:schemeClr val="tx1"/>
              </a:solidFill>
              <a:latin typeface="+mn-lt"/>
              <a:ea typeface="+mn-ea"/>
              <a:cs typeface="+mn-cs"/>
            </a:rPr>
            <a:t>Gonadal failure</a:t>
          </a:r>
        </a:p>
      </dgm:t>
    </dgm:pt>
    <dgm:pt modelId="{357559B5-935A-4A51-87E9-36FED5B8B9A7}" type="parTrans" cxnId="{19A060FD-5D77-496F-AF71-8C786CCF626B}">
      <dgm:prSet/>
      <dgm:spPr/>
      <dgm:t>
        <a:bodyPr/>
        <a:lstStyle/>
        <a:p>
          <a:endParaRPr lang="en-US"/>
        </a:p>
      </dgm:t>
    </dgm:pt>
    <dgm:pt modelId="{E552C06F-416A-4EE2-9840-C467D1318848}" type="sibTrans" cxnId="{19A060FD-5D77-496F-AF71-8C786CCF626B}">
      <dgm:prSet/>
      <dgm:spPr/>
      <dgm:t>
        <a:bodyPr/>
        <a:lstStyle/>
        <a:p>
          <a:endParaRPr lang="en-US"/>
        </a:p>
      </dgm:t>
    </dgm:pt>
    <dgm:pt modelId="{EE689EF0-7DAE-4C71-ADA1-E7384E60580A}">
      <dgm:prSet custT="1"/>
      <dgm:spPr/>
      <dgm:t>
        <a:bodyPr/>
        <a:lstStyle/>
        <a:p>
          <a:r>
            <a:rPr lang="en-US" altLang="en-US" sz="1800" kern="1200" dirty="0">
              <a:solidFill>
                <a:schemeClr val="tx1"/>
              </a:solidFill>
              <a:latin typeface="+mn-lt"/>
              <a:ea typeface="+mn-ea"/>
              <a:cs typeface="+mn-cs"/>
            </a:rPr>
            <a:t>Hyperthyroidism, </a:t>
          </a:r>
          <a:r>
            <a:rPr lang="en-US" altLang="en-US" sz="1800" kern="1200" dirty="0">
              <a:solidFill>
                <a:srgbClr val="008F00"/>
              </a:solidFill>
              <a:latin typeface="+mn-lt"/>
              <a:ea typeface="+mn-ea"/>
              <a:cs typeface="+mn-cs"/>
            </a:rPr>
            <a:t>Thyroid hormones affect the synthesis of collagen &amp; osteoblast activity. </a:t>
          </a:r>
          <a:endParaRPr lang="en-US" altLang="en-US" sz="1800" kern="1200" dirty="0">
            <a:solidFill>
              <a:schemeClr val="tx1"/>
            </a:solidFill>
            <a:latin typeface="+mn-lt"/>
            <a:ea typeface="+mn-ea"/>
            <a:cs typeface="+mn-cs"/>
          </a:endParaRPr>
        </a:p>
      </dgm:t>
    </dgm:pt>
    <dgm:pt modelId="{034631E6-DCDB-4EB9-855E-B14BDE8F9BA2}" type="parTrans" cxnId="{8C41A19C-452E-4555-B5BC-7A4713EFC785}">
      <dgm:prSet/>
      <dgm:spPr/>
      <dgm:t>
        <a:bodyPr/>
        <a:lstStyle/>
        <a:p>
          <a:endParaRPr lang="en-US"/>
        </a:p>
      </dgm:t>
    </dgm:pt>
    <dgm:pt modelId="{921B665B-C6B3-459D-A09F-67E1B22E1E12}" type="sibTrans" cxnId="{8C41A19C-452E-4555-B5BC-7A4713EFC785}">
      <dgm:prSet/>
      <dgm:spPr/>
      <dgm:t>
        <a:bodyPr/>
        <a:lstStyle/>
        <a:p>
          <a:endParaRPr lang="en-US"/>
        </a:p>
      </dgm:t>
    </dgm:pt>
    <dgm:pt modelId="{CBE7E3F5-D125-4A5D-918E-29454104A319}">
      <dgm:prSet custT="1"/>
      <dgm:spPr/>
      <dgm:t>
        <a:bodyPr/>
        <a:lstStyle/>
        <a:p>
          <a:r>
            <a:rPr lang="en-US" altLang="en-US" sz="1800" kern="1200" dirty="0">
              <a:solidFill>
                <a:schemeClr val="tx1"/>
              </a:solidFill>
              <a:latin typeface="+mn-lt"/>
              <a:ea typeface="+mn-ea"/>
              <a:cs typeface="+mn-cs"/>
            </a:rPr>
            <a:t>GI disease</a:t>
          </a:r>
        </a:p>
      </dgm:t>
    </dgm:pt>
    <dgm:pt modelId="{EA727B91-7379-4E5E-A2E8-AD21B335667A}" type="parTrans" cxnId="{7866312C-0084-4F88-B9A2-E1838AC8A028}">
      <dgm:prSet/>
      <dgm:spPr/>
      <dgm:t>
        <a:bodyPr/>
        <a:lstStyle/>
        <a:p>
          <a:endParaRPr lang="en-US"/>
        </a:p>
      </dgm:t>
    </dgm:pt>
    <dgm:pt modelId="{56087C26-68A0-4318-81FE-00AC6D99A685}" type="sibTrans" cxnId="{7866312C-0084-4F88-B9A2-E1838AC8A028}">
      <dgm:prSet/>
      <dgm:spPr/>
      <dgm:t>
        <a:bodyPr/>
        <a:lstStyle/>
        <a:p>
          <a:endParaRPr lang="en-US"/>
        </a:p>
      </dgm:t>
    </dgm:pt>
    <dgm:pt modelId="{70FEE796-E342-498A-946A-9B7063313D9A}" type="pres">
      <dgm:prSet presAssocID="{95863D00-1BAD-45A2-9529-30AD9AFA2904}" presName="linear" presStyleCnt="0">
        <dgm:presLayoutVars>
          <dgm:animLvl val="lvl"/>
          <dgm:resizeHandles val="exact"/>
        </dgm:presLayoutVars>
      </dgm:prSet>
      <dgm:spPr/>
      <dgm:t>
        <a:bodyPr/>
        <a:lstStyle/>
        <a:p>
          <a:endParaRPr lang="en-US"/>
        </a:p>
      </dgm:t>
    </dgm:pt>
    <dgm:pt modelId="{9903A87D-08FC-4465-B08D-AD2130FBA697}" type="pres">
      <dgm:prSet presAssocID="{1D32A484-B9F6-4EAB-8706-FD2B9288AB70}" presName="parentText" presStyleLbl="node1" presStyleIdx="0" presStyleCnt="1" custScaleY="49868">
        <dgm:presLayoutVars>
          <dgm:chMax val="0"/>
          <dgm:bulletEnabled val="1"/>
        </dgm:presLayoutVars>
      </dgm:prSet>
      <dgm:spPr/>
      <dgm:t>
        <a:bodyPr/>
        <a:lstStyle/>
        <a:p>
          <a:endParaRPr lang="en-US"/>
        </a:p>
      </dgm:t>
    </dgm:pt>
    <dgm:pt modelId="{C387ADF7-A2DD-44A2-B128-1D2255EC949A}" type="pres">
      <dgm:prSet presAssocID="{1D32A484-B9F6-4EAB-8706-FD2B9288AB70}" presName="childText" presStyleLbl="revTx" presStyleIdx="0" presStyleCnt="1" custLinFactNeighborY="5786">
        <dgm:presLayoutVars>
          <dgm:bulletEnabled val="1"/>
        </dgm:presLayoutVars>
      </dgm:prSet>
      <dgm:spPr/>
      <dgm:t>
        <a:bodyPr/>
        <a:lstStyle/>
        <a:p>
          <a:endParaRPr lang="en-US"/>
        </a:p>
      </dgm:t>
    </dgm:pt>
  </dgm:ptLst>
  <dgm:cxnLst>
    <dgm:cxn modelId="{DB010E2D-733F-4E15-B1D0-072C3F97345F}" srcId="{1D32A484-B9F6-4EAB-8706-FD2B9288AB70}" destId="{4FA5D120-62EB-4BA7-A1A0-37298BDC5DF9}" srcOrd="4" destOrd="0" parTransId="{F3F74D1D-29FE-4E6D-8AD8-AD4609B33716}" sibTransId="{13D7A200-FFC1-4A84-8BAC-3DC464A471C9}"/>
    <dgm:cxn modelId="{58A926D2-AB8B-4A0B-9999-20B70B57B33E}" type="presOf" srcId="{17088874-4680-435F-A634-8841CBB507A2}" destId="{C387ADF7-A2DD-44A2-B128-1D2255EC949A}" srcOrd="0" destOrd="0" presId="urn:microsoft.com/office/officeart/2005/8/layout/vList2"/>
    <dgm:cxn modelId="{D9C6F915-E80F-4E0F-B8B6-4FFED7AB414F}" srcId="{95863D00-1BAD-45A2-9529-30AD9AFA2904}" destId="{1D32A484-B9F6-4EAB-8706-FD2B9288AB70}" srcOrd="0" destOrd="0" parTransId="{DC9445E4-6102-4F8E-9DB9-F2B4DE65411A}" sibTransId="{B9B45D3D-F3F8-4C08-A8EA-00BE53886CAA}"/>
    <dgm:cxn modelId="{4797A33F-8506-4720-B201-1E9C05705F7D}" type="presOf" srcId="{E93DA082-980F-4C3E-B14E-403D82AA9F6E}" destId="{C387ADF7-A2DD-44A2-B128-1D2255EC949A}" srcOrd="0" destOrd="5" presId="urn:microsoft.com/office/officeart/2005/8/layout/vList2"/>
    <dgm:cxn modelId="{8C41A19C-452E-4555-B5BC-7A4713EFC785}" srcId="{1D32A484-B9F6-4EAB-8706-FD2B9288AB70}" destId="{EE689EF0-7DAE-4C71-ADA1-E7384E60580A}" srcOrd="6" destOrd="0" parTransId="{034631E6-DCDB-4EB9-855E-B14BDE8F9BA2}" sibTransId="{921B665B-C6B3-459D-A09F-67E1B22E1E12}"/>
    <dgm:cxn modelId="{E84CA7BD-D988-4360-9205-2F5C0A9614E2}" type="presOf" srcId="{CBE7E3F5-D125-4A5D-918E-29454104A319}" destId="{C387ADF7-A2DD-44A2-B128-1D2255EC949A}" srcOrd="0" destOrd="7" presId="urn:microsoft.com/office/officeart/2005/8/layout/vList2"/>
    <dgm:cxn modelId="{19A060FD-5D77-496F-AF71-8C786CCF626B}" srcId="{1D32A484-B9F6-4EAB-8706-FD2B9288AB70}" destId="{E93DA082-980F-4C3E-B14E-403D82AA9F6E}" srcOrd="5" destOrd="0" parTransId="{357559B5-935A-4A51-87E9-36FED5B8B9A7}" sibTransId="{E552C06F-416A-4EE2-9840-C467D1318848}"/>
    <dgm:cxn modelId="{A1FD530F-1461-4B24-86A1-2D62CA95F403}" type="presOf" srcId="{C014D4FB-25EB-484A-88B3-58C92457F630}" destId="{C387ADF7-A2DD-44A2-B128-1D2255EC949A}" srcOrd="0" destOrd="3" presId="urn:microsoft.com/office/officeart/2005/8/layout/vList2"/>
    <dgm:cxn modelId="{732BEEAE-9DC2-4646-A0E1-01D58485E248}" srcId="{1D32A484-B9F6-4EAB-8706-FD2B9288AB70}" destId="{C014D4FB-25EB-484A-88B3-58C92457F630}" srcOrd="3" destOrd="0" parTransId="{ECD26E62-B14F-4FC5-9F19-17922AED11D1}" sibTransId="{2B1A35A2-257F-4707-A6F1-05E03B7F2B47}"/>
    <dgm:cxn modelId="{ED7765AC-1DD5-4B3D-9C68-F7AA86A3A5CD}" srcId="{1D32A484-B9F6-4EAB-8706-FD2B9288AB70}" destId="{17088874-4680-435F-A634-8841CBB507A2}" srcOrd="0" destOrd="0" parTransId="{BD4CAB01-D0EF-4E48-B568-1CCD78217A51}" sibTransId="{FF38BEA9-D3EC-4663-9EC0-3BB4F469EA54}"/>
    <dgm:cxn modelId="{75E8106C-F953-4DDA-A46E-6FCC074BC177}" type="presOf" srcId="{4FA5D120-62EB-4BA7-A1A0-37298BDC5DF9}" destId="{C387ADF7-A2DD-44A2-B128-1D2255EC949A}" srcOrd="0" destOrd="4" presId="urn:microsoft.com/office/officeart/2005/8/layout/vList2"/>
    <dgm:cxn modelId="{C9862B38-3C5C-42D1-B7DC-92B4C87D9EC9}" type="presOf" srcId="{DB6315C0-5ADD-43CB-96F7-D5E42B7966B4}" destId="{C387ADF7-A2DD-44A2-B128-1D2255EC949A}" srcOrd="0" destOrd="2" presId="urn:microsoft.com/office/officeart/2005/8/layout/vList2"/>
    <dgm:cxn modelId="{DF87677D-5797-44BA-A696-7D8BD327122F}" srcId="{1D32A484-B9F6-4EAB-8706-FD2B9288AB70}" destId="{27B1431F-0C4B-4FAD-A7A4-7DD8592EFED9}" srcOrd="1" destOrd="0" parTransId="{2D0C8FCF-4F8A-4342-91C6-327092290A0C}" sibTransId="{5CFD300F-AAE9-481A-A1CB-78F3C0C7A391}"/>
    <dgm:cxn modelId="{6AF6A6D0-4DDD-47B1-82B3-A5922991D0E7}" type="presOf" srcId="{27B1431F-0C4B-4FAD-A7A4-7DD8592EFED9}" destId="{C387ADF7-A2DD-44A2-B128-1D2255EC949A}" srcOrd="0" destOrd="1" presId="urn:microsoft.com/office/officeart/2005/8/layout/vList2"/>
    <dgm:cxn modelId="{CDAAB283-5905-4AE0-B63C-D2BE5BBEDAA9}" type="presOf" srcId="{1D32A484-B9F6-4EAB-8706-FD2B9288AB70}" destId="{9903A87D-08FC-4465-B08D-AD2130FBA697}" srcOrd="0" destOrd="0" presId="urn:microsoft.com/office/officeart/2005/8/layout/vList2"/>
    <dgm:cxn modelId="{7866312C-0084-4F88-B9A2-E1838AC8A028}" srcId="{1D32A484-B9F6-4EAB-8706-FD2B9288AB70}" destId="{CBE7E3F5-D125-4A5D-918E-29454104A319}" srcOrd="7" destOrd="0" parTransId="{EA727B91-7379-4E5E-A2E8-AD21B335667A}" sibTransId="{56087C26-68A0-4318-81FE-00AC6D99A685}"/>
    <dgm:cxn modelId="{FF385561-74BE-4161-A896-15E785E81B1A}" type="presOf" srcId="{95863D00-1BAD-45A2-9529-30AD9AFA2904}" destId="{70FEE796-E342-498A-946A-9B7063313D9A}" srcOrd="0" destOrd="0" presId="urn:microsoft.com/office/officeart/2005/8/layout/vList2"/>
    <dgm:cxn modelId="{9D734B9D-6B37-4FB6-B353-4E56605AE650}" srcId="{1D32A484-B9F6-4EAB-8706-FD2B9288AB70}" destId="{DB6315C0-5ADD-43CB-96F7-D5E42B7966B4}" srcOrd="2" destOrd="0" parTransId="{D7D633A5-ABB7-4E39-9D1C-0C8C2B2A5FB8}" sibTransId="{145AD14B-5C26-4B32-A701-AC70CCC8F6FF}"/>
    <dgm:cxn modelId="{1196FBEE-DE25-4139-BCC9-AFF2A88501F1}" type="presOf" srcId="{EE689EF0-7DAE-4C71-ADA1-E7384E60580A}" destId="{C387ADF7-A2DD-44A2-B128-1D2255EC949A}" srcOrd="0" destOrd="6" presId="urn:microsoft.com/office/officeart/2005/8/layout/vList2"/>
    <dgm:cxn modelId="{5D20B351-6CF8-4C55-9BA8-51E27877AE2F}" type="presParOf" srcId="{70FEE796-E342-498A-946A-9B7063313D9A}" destId="{9903A87D-08FC-4465-B08D-AD2130FBA697}" srcOrd="0" destOrd="0" presId="urn:microsoft.com/office/officeart/2005/8/layout/vList2"/>
    <dgm:cxn modelId="{C95B6A6B-3586-49F5-BB07-42C4E26339FB}" type="presParOf" srcId="{70FEE796-E342-498A-946A-9B7063313D9A}" destId="{C387ADF7-A2DD-44A2-B128-1D2255EC949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15268B-B41B-4881-80DE-7A3D7FA1ABC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5547DB8-8FA1-4CBB-9C6F-ED0667122A8D}">
      <dgm:prSet phldrT="[Text]" custT="1"/>
      <dgm:spPr/>
      <dgm:t>
        <a:bodyPr/>
        <a:lstStyle/>
        <a:p>
          <a:r>
            <a:rPr lang="en-US" altLang="en-US" sz="1800" kern="1200" dirty="0">
              <a:solidFill>
                <a:schemeClr val="tx1"/>
              </a:solidFill>
              <a:latin typeface="+mn-lt"/>
              <a:ea typeface="+mn-ea"/>
              <a:cs typeface="+mn-cs"/>
            </a:rPr>
            <a:t>Produced by osteoblasts during bone formation</a:t>
          </a:r>
          <a:endParaRPr lang="en-US" sz="1800" kern="1200" dirty="0">
            <a:solidFill>
              <a:schemeClr val="tx1"/>
            </a:solidFill>
            <a:latin typeface="+mn-lt"/>
            <a:ea typeface="+mn-ea"/>
            <a:cs typeface="+mn-cs"/>
          </a:endParaRPr>
        </a:p>
      </dgm:t>
    </dgm:pt>
    <dgm:pt modelId="{E7C62E6F-56D7-46FF-B9B7-5102AA223DBD}" type="parTrans" cxnId="{74936DCB-D52C-411B-9302-D67D317A83D7}">
      <dgm:prSet/>
      <dgm:spPr/>
      <dgm:t>
        <a:bodyPr/>
        <a:lstStyle/>
        <a:p>
          <a:endParaRPr lang="en-US"/>
        </a:p>
      </dgm:t>
    </dgm:pt>
    <dgm:pt modelId="{DFF8981C-E3F8-4997-ABE3-5C53D8D22C6B}" type="sibTrans" cxnId="{74936DCB-D52C-411B-9302-D67D317A83D7}">
      <dgm:prSet/>
      <dgm:spPr/>
      <dgm:t>
        <a:bodyPr/>
        <a:lstStyle/>
        <a:p>
          <a:endParaRPr lang="en-US"/>
        </a:p>
      </dgm:t>
    </dgm:pt>
    <dgm:pt modelId="{6E6D5917-14E2-4ADD-B10B-68E54E9EE1E0}">
      <dgm:prSet phldrT="[Text]" custT="1"/>
      <dgm:spPr/>
      <dgm:t>
        <a:bodyPr/>
        <a:lstStyle/>
        <a:p>
          <a:r>
            <a:rPr lang="en-US" sz="2000" b="1" kern="1200" dirty="0">
              <a:latin typeface="+mn-lt"/>
              <a:ea typeface="+mn-ea"/>
              <a:cs typeface="+mn-cs"/>
            </a:rPr>
            <a:t>Bone-specific alkaline phosphatase</a:t>
          </a:r>
        </a:p>
      </dgm:t>
    </dgm:pt>
    <dgm:pt modelId="{B3E7E4F6-E76A-4917-8161-E68211EF9156}" type="parTrans" cxnId="{50AE72B7-CE7D-4869-9AD0-1CE4170443FC}">
      <dgm:prSet/>
      <dgm:spPr/>
      <dgm:t>
        <a:bodyPr/>
        <a:lstStyle/>
        <a:p>
          <a:endParaRPr lang="en-US"/>
        </a:p>
      </dgm:t>
    </dgm:pt>
    <dgm:pt modelId="{7BC30D30-8E0D-48C3-9E56-82235FF266E1}" type="sibTrans" cxnId="{50AE72B7-CE7D-4869-9AD0-1CE4170443FC}">
      <dgm:prSet/>
      <dgm:spPr/>
      <dgm:t>
        <a:bodyPr/>
        <a:lstStyle/>
        <a:p>
          <a:endParaRPr lang="en-US"/>
        </a:p>
      </dgm:t>
    </dgm:pt>
    <dgm:pt modelId="{6DEB1227-A420-4B03-A811-82A538322A52}">
      <dgm:prSet phldrT="[Text]" custT="1"/>
      <dgm:spPr/>
      <dgm:t>
        <a:bodyPr/>
        <a:lstStyle/>
        <a:p>
          <a:r>
            <a:rPr lang="en-US" sz="1800" kern="1200" dirty="0">
              <a:solidFill>
                <a:schemeClr val="tx1"/>
              </a:solidFill>
              <a:latin typeface="+mn-lt"/>
              <a:ea typeface="+mn-ea"/>
              <a:cs typeface="+mn-cs"/>
            </a:rPr>
            <a:t>Present in osteoblast plasma membranes</a:t>
          </a:r>
        </a:p>
      </dgm:t>
    </dgm:pt>
    <dgm:pt modelId="{8090BD77-3341-440D-B58C-16651834B9B5}" type="parTrans" cxnId="{94D71D49-D921-4EAE-ABBC-6553280AE0E7}">
      <dgm:prSet/>
      <dgm:spPr/>
      <dgm:t>
        <a:bodyPr/>
        <a:lstStyle/>
        <a:p>
          <a:endParaRPr lang="en-US"/>
        </a:p>
      </dgm:t>
    </dgm:pt>
    <dgm:pt modelId="{D53DA4D0-5E15-4CEF-A2ED-611159EC3917}" type="sibTrans" cxnId="{94D71D49-D921-4EAE-ABBC-6553280AE0E7}">
      <dgm:prSet/>
      <dgm:spPr/>
      <dgm:t>
        <a:bodyPr/>
        <a:lstStyle/>
        <a:p>
          <a:endParaRPr lang="en-US"/>
        </a:p>
      </dgm:t>
    </dgm:pt>
    <dgm:pt modelId="{93F10226-90AE-4933-A345-79634B5CC77D}">
      <dgm:prSet custT="1"/>
      <dgm:spPr/>
      <dgm:t>
        <a:bodyPr/>
        <a:lstStyle/>
        <a:p>
          <a:r>
            <a:rPr lang="en-US" altLang="en-US" sz="1800" kern="1200" dirty="0">
              <a:solidFill>
                <a:schemeClr val="tx1"/>
              </a:solidFill>
              <a:latin typeface="+mn-lt"/>
              <a:ea typeface="+mn-ea"/>
              <a:cs typeface="+mn-cs"/>
            </a:rPr>
            <a:t>Involved in bone remodeling process</a:t>
          </a:r>
        </a:p>
      </dgm:t>
    </dgm:pt>
    <dgm:pt modelId="{775A369A-74E4-43F2-9EBA-D03B7255169E}" type="parTrans" cxnId="{BCAC7D8C-8930-423F-8DE8-425D9C6674E8}">
      <dgm:prSet/>
      <dgm:spPr/>
      <dgm:t>
        <a:bodyPr/>
        <a:lstStyle/>
        <a:p>
          <a:endParaRPr lang="en-US"/>
        </a:p>
      </dgm:t>
    </dgm:pt>
    <dgm:pt modelId="{7D8CE144-6327-40A2-A389-4D9322E2C0B4}" type="sibTrans" cxnId="{BCAC7D8C-8930-423F-8DE8-425D9C6674E8}">
      <dgm:prSet/>
      <dgm:spPr/>
      <dgm:t>
        <a:bodyPr/>
        <a:lstStyle/>
        <a:p>
          <a:endParaRPr lang="en-US"/>
        </a:p>
      </dgm:t>
    </dgm:pt>
    <dgm:pt modelId="{3F28B60D-16B5-4A5C-959C-BA85D107F8E0}">
      <dgm:prSet custT="1"/>
      <dgm:spPr/>
      <dgm:t>
        <a:bodyPr/>
        <a:lstStyle/>
        <a:p>
          <a:r>
            <a:rPr lang="en-US" altLang="en-US" sz="1800" kern="1200" dirty="0">
              <a:solidFill>
                <a:schemeClr val="tx1"/>
              </a:solidFill>
              <a:latin typeface="+mn-lt"/>
              <a:ea typeface="+mn-ea"/>
              <a:cs typeface="+mn-cs"/>
            </a:rPr>
            <a:t>Released during bone formation and resorption (bone turnover)</a:t>
          </a:r>
        </a:p>
      </dgm:t>
    </dgm:pt>
    <dgm:pt modelId="{F232ED84-94AE-4B3C-8393-CAE963A0F601}" type="parTrans" cxnId="{7EEEF3B6-317F-4BF2-B90D-BB3C2491F2BC}">
      <dgm:prSet/>
      <dgm:spPr/>
      <dgm:t>
        <a:bodyPr/>
        <a:lstStyle/>
        <a:p>
          <a:endParaRPr lang="en-US"/>
        </a:p>
      </dgm:t>
    </dgm:pt>
    <dgm:pt modelId="{DEBD8132-BE0A-43DA-BCE4-E2031C3AE37F}" type="sibTrans" cxnId="{7EEEF3B6-317F-4BF2-B90D-BB3C2491F2BC}">
      <dgm:prSet/>
      <dgm:spPr/>
      <dgm:t>
        <a:bodyPr/>
        <a:lstStyle/>
        <a:p>
          <a:endParaRPr lang="en-US"/>
        </a:p>
      </dgm:t>
    </dgm:pt>
    <dgm:pt modelId="{0BCD96C1-74D5-423B-8428-E25A0AB39D9D}">
      <dgm:prSet custT="1"/>
      <dgm:spPr/>
      <dgm:t>
        <a:bodyPr/>
        <a:lstStyle/>
        <a:p>
          <a:r>
            <a:rPr lang="en-US" altLang="en-US" sz="1800" kern="1200" dirty="0">
              <a:solidFill>
                <a:schemeClr val="tx1"/>
              </a:solidFill>
              <a:latin typeface="+mn-lt"/>
              <a:ea typeface="+mn-ea"/>
              <a:cs typeface="+mn-cs"/>
            </a:rPr>
            <a:t>Short half-life of few minutes</a:t>
          </a:r>
        </a:p>
      </dgm:t>
    </dgm:pt>
    <dgm:pt modelId="{DBB9D4C5-D211-4709-A43A-BF105B2B6D2A}" type="parTrans" cxnId="{F1DF6245-4CF9-401B-B7ED-003113060509}">
      <dgm:prSet/>
      <dgm:spPr/>
      <dgm:t>
        <a:bodyPr/>
        <a:lstStyle/>
        <a:p>
          <a:endParaRPr lang="en-US"/>
        </a:p>
      </dgm:t>
    </dgm:pt>
    <dgm:pt modelId="{E9091E81-5D14-4D52-BFC1-CC8B13FB5B36}" type="sibTrans" cxnId="{F1DF6245-4CF9-401B-B7ED-003113060509}">
      <dgm:prSet/>
      <dgm:spPr/>
      <dgm:t>
        <a:bodyPr/>
        <a:lstStyle/>
        <a:p>
          <a:endParaRPr lang="en-US"/>
        </a:p>
      </dgm:t>
    </dgm:pt>
    <dgm:pt modelId="{B7A1DE6B-CBDF-47D4-9A9B-9FC52D3C4253}">
      <dgm:prSet custT="1"/>
      <dgm:spPr/>
      <dgm:t>
        <a:bodyPr/>
        <a:lstStyle/>
        <a:p>
          <a:r>
            <a:rPr lang="en-US" sz="1800" kern="1200" dirty="0">
              <a:solidFill>
                <a:schemeClr val="tx1"/>
              </a:solidFill>
              <a:latin typeface="+mn-lt"/>
              <a:ea typeface="+mn-ea"/>
              <a:cs typeface="+mn-cs"/>
            </a:rPr>
            <a:t>Helps osteoblasts in bone formation</a:t>
          </a:r>
        </a:p>
      </dgm:t>
    </dgm:pt>
    <dgm:pt modelId="{05496BD9-261D-46F5-98E3-8513C6763EF5}" type="parTrans" cxnId="{57949FEC-A321-4F0D-861E-8F197E902DDF}">
      <dgm:prSet/>
      <dgm:spPr/>
      <dgm:t>
        <a:bodyPr/>
        <a:lstStyle/>
        <a:p>
          <a:endParaRPr lang="en-US"/>
        </a:p>
      </dgm:t>
    </dgm:pt>
    <dgm:pt modelId="{CC825652-B94E-491A-839A-E8A005EF461A}" type="sibTrans" cxnId="{57949FEC-A321-4F0D-861E-8F197E902DDF}">
      <dgm:prSet/>
      <dgm:spPr/>
      <dgm:t>
        <a:bodyPr/>
        <a:lstStyle/>
        <a:p>
          <a:endParaRPr lang="en-US"/>
        </a:p>
      </dgm:t>
    </dgm:pt>
    <dgm:pt modelId="{C7769005-894B-4533-9715-8FDD28C878BB}">
      <dgm:prSet custT="1"/>
      <dgm:spPr/>
      <dgm:t>
        <a:bodyPr/>
        <a:lstStyle/>
        <a:p>
          <a:r>
            <a:rPr lang="en-US" sz="1800" kern="1200" dirty="0">
              <a:solidFill>
                <a:schemeClr val="tx1"/>
              </a:solidFill>
              <a:latin typeface="+mn-lt"/>
              <a:ea typeface="+mn-ea"/>
              <a:cs typeface="+mn-cs"/>
            </a:rPr>
            <a:t>A Non-specific marker</a:t>
          </a:r>
        </a:p>
      </dgm:t>
    </dgm:pt>
    <dgm:pt modelId="{3F493E84-CFED-4A0F-9EBD-0113AC56A8D2}" type="parTrans" cxnId="{F25ECAC4-E767-4B6C-9AD1-98821A972E04}">
      <dgm:prSet/>
      <dgm:spPr/>
      <dgm:t>
        <a:bodyPr/>
        <a:lstStyle/>
        <a:p>
          <a:endParaRPr lang="en-US"/>
        </a:p>
      </dgm:t>
    </dgm:pt>
    <dgm:pt modelId="{71EFACB6-0F0E-4B0C-B3D7-AACFB9CE17C5}" type="sibTrans" cxnId="{F25ECAC4-E767-4B6C-9AD1-98821A972E04}">
      <dgm:prSet/>
      <dgm:spPr/>
      <dgm:t>
        <a:bodyPr/>
        <a:lstStyle/>
        <a:p>
          <a:endParaRPr lang="en-US"/>
        </a:p>
      </dgm:t>
    </dgm:pt>
    <dgm:pt modelId="{FE3C6E5B-F527-4398-81F7-DFAE59D1BB11}">
      <dgm:prSet custT="1"/>
      <dgm:spPr/>
      <dgm:t>
        <a:bodyPr/>
        <a:lstStyle/>
        <a:p>
          <a:r>
            <a:rPr lang="en-US" sz="1800" kern="1200" dirty="0">
              <a:solidFill>
                <a:schemeClr val="tx1"/>
              </a:solidFill>
              <a:latin typeface="+mn-lt"/>
              <a:ea typeface="+mn-ea"/>
              <a:cs typeface="+mn-cs"/>
            </a:rPr>
            <a:t>Its isoenzymes are widely distributed in other tissues</a:t>
          </a:r>
        </a:p>
      </dgm:t>
    </dgm:pt>
    <dgm:pt modelId="{1129D34D-6FF8-4426-B126-D31FDEC4B5F9}" type="parTrans" cxnId="{620C0080-D0EC-4369-BA79-AED79FF2945B}">
      <dgm:prSet/>
      <dgm:spPr/>
      <dgm:t>
        <a:bodyPr/>
        <a:lstStyle/>
        <a:p>
          <a:endParaRPr lang="en-US"/>
        </a:p>
      </dgm:t>
    </dgm:pt>
    <dgm:pt modelId="{BB8745BC-9E20-4BED-88E8-9DE0BB98CE16}" type="sibTrans" cxnId="{620C0080-D0EC-4369-BA79-AED79FF2945B}">
      <dgm:prSet/>
      <dgm:spPr/>
      <dgm:t>
        <a:bodyPr/>
        <a:lstStyle/>
        <a:p>
          <a:endParaRPr lang="en-US"/>
        </a:p>
      </dgm:t>
    </dgm:pt>
    <dgm:pt modelId="{A6D24B17-02FD-437E-B6B8-BA8D752B6FC3}">
      <dgm:prSet custT="1"/>
      <dgm:spPr/>
      <dgm:t>
        <a:bodyPr/>
        <a:lstStyle/>
        <a:p>
          <a:r>
            <a:rPr lang="en-US" altLang="en-US" sz="2000" b="1" kern="1200">
              <a:latin typeface="+mn-lt"/>
              <a:ea typeface="+mn-ea"/>
              <a:cs typeface="+mn-cs"/>
            </a:rPr>
            <a:t>P1NP (Procollagen type-1 amino-terminal propeptide)</a:t>
          </a:r>
          <a:endParaRPr lang="en-US" sz="2000" b="1" kern="1200" dirty="0">
            <a:latin typeface="+mn-lt"/>
            <a:ea typeface="+mn-ea"/>
            <a:cs typeface="+mn-cs"/>
          </a:endParaRPr>
        </a:p>
      </dgm:t>
    </dgm:pt>
    <dgm:pt modelId="{6FA609A2-A30B-4CDD-BEED-F264557D1FBE}" type="parTrans" cxnId="{9774DB75-197A-45F1-8A8C-D01EAEF1F4B3}">
      <dgm:prSet/>
      <dgm:spPr/>
      <dgm:t>
        <a:bodyPr/>
        <a:lstStyle/>
        <a:p>
          <a:endParaRPr lang="en-US"/>
        </a:p>
      </dgm:t>
    </dgm:pt>
    <dgm:pt modelId="{4C4EA647-9EB9-47D3-B689-9B15259C73FA}" type="sibTrans" cxnId="{9774DB75-197A-45F1-8A8C-D01EAEF1F4B3}">
      <dgm:prSet/>
      <dgm:spPr/>
      <dgm:t>
        <a:bodyPr/>
        <a:lstStyle/>
        <a:p>
          <a:endParaRPr lang="en-US"/>
        </a:p>
      </dgm:t>
    </dgm:pt>
    <dgm:pt modelId="{7D7E53F1-7AE1-4441-A58F-AF9B0C26BE1E}">
      <dgm:prSet custT="1"/>
      <dgm:spPr/>
      <dgm:t>
        <a:bodyPr/>
        <a:lstStyle/>
        <a:p>
          <a:r>
            <a:rPr lang="en-US" altLang="en-US" sz="1800" kern="1200" dirty="0">
              <a:solidFill>
                <a:schemeClr val="tx1"/>
              </a:solidFill>
              <a:latin typeface="+mn-lt"/>
              <a:ea typeface="+mn-ea"/>
              <a:cs typeface="+mn-cs"/>
            </a:rPr>
            <a:t>Produced by osteoblasts</a:t>
          </a:r>
          <a:endParaRPr lang="en-US" sz="1800" kern="1200" dirty="0">
            <a:solidFill>
              <a:schemeClr val="tx1"/>
            </a:solidFill>
            <a:latin typeface="+mn-lt"/>
            <a:ea typeface="+mn-ea"/>
            <a:cs typeface="+mn-cs"/>
          </a:endParaRPr>
        </a:p>
      </dgm:t>
    </dgm:pt>
    <dgm:pt modelId="{B338FB2A-9504-4188-A5ED-94E26A325E33}" type="parTrans" cxnId="{A9816381-3347-44BB-95D7-87292B43C891}">
      <dgm:prSet/>
      <dgm:spPr/>
      <dgm:t>
        <a:bodyPr/>
        <a:lstStyle/>
        <a:p>
          <a:endParaRPr lang="en-US"/>
        </a:p>
      </dgm:t>
    </dgm:pt>
    <dgm:pt modelId="{B222CC10-057A-4D9D-AE01-E9E93169B17E}" type="sibTrans" cxnId="{A9816381-3347-44BB-95D7-87292B43C891}">
      <dgm:prSet/>
      <dgm:spPr/>
      <dgm:t>
        <a:bodyPr/>
        <a:lstStyle/>
        <a:p>
          <a:endParaRPr lang="en-US"/>
        </a:p>
      </dgm:t>
    </dgm:pt>
    <dgm:pt modelId="{8C3531F0-8C91-4A95-ADE4-DC1ABFBA1C3C}">
      <dgm:prSet custT="1"/>
      <dgm:spPr/>
      <dgm:t>
        <a:bodyPr/>
        <a:lstStyle/>
        <a:p>
          <a:r>
            <a:rPr lang="en-US" altLang="en-US" sz="1800" kern="1200" dirty="0">
              <a:solidFill>
                <a:schemeClr val="tx1"/>
              </a:solidFill>
              <a:latin typeface="+mn-lt"/>
              <a:ea typeface="+mn-ea"/>
              <a:cs typeface="+mn-cs"/>
            </a:rPr>
            <a:t>Involved in the process of type 1 collagen formation</a:t>
          </a:r>
        </a:p>
      </dgm:t>
    </dgm:pt>
    <dgm:pt modelId="{D85ADDE9-3896-4E39-B486-0FA934FFA3CE}" type="parTrans" cxnId="{EA93792A-D93D-443F-892D-4834126DD416}">
      <dgm:prSet/>
      <dgm:spPr/>
      <dgm:t>
        <a:bodyPr/>
        <a:lstStyle/>
        <a:p>
          <a:endParaRPr lang="en-US"/>
        </a:p>
      </dgm:t>
    </dgm:pt>
    <dgm:pt modelId="{108FD8F8-4473-4093-8BF5-790CA8B1AAD8}" type="sibTrans" cxnId="{EA93792A-D93D-443F-892D-4834126DD416}">
      <dgm:prSet/>
      <dgm:spPr/>
      <dgm:t>
        <a:bodyPr/>
        <a:lstStyle/>
        <a:p>
          <a:endParaRPr lang="en-US"/>
        </a:p>
      </dgm:t>
    </dgm:pt>
    <dgm:pt modelId="{4E0D9A21-D8CC-4105-A576-16ECEC3ADC1E}">
      <dgm:prSet custT="1"/>
      <dgm:spPr/>
      <dgm:t>
        <a:bodyPr/>
        <a:lstStyle/>
        <a:p>
          <a:r>
            <a:rPr lang="en-US" altLang="en-US" sz="1800" kern="1200" dirty="0">
              <a:solidFill>
                <a:schemeClr val="tx1"/>
              </a:solidFill>
              <a:latin typeface="+mn-lt"/>
              <a:ea typeface="+mn-ea"/>
              <a:cs typeface="+mn-cs"/>
            </a:rPr>
            <a:t>Blood levels are highly responsive to osteoporosis progression and treatment</a:t>
          </a:r>
        </a:p>
      </dgm:t>
    </dgm:pt>
    <dgm:pt modelId="{5E4515E8-00BC-4E9E-AEF3-20972DB504F5}" type="parTrans" cxnId="{6C21B444-388B-4126-A472-5CB9820DC2A1}">
      <dgm:prSet/>
      <dgm:spPr/>
      <dgm:t>
        <a:bodyPr/>
        <a:lstStyle/>
        <a:p>
          <a:endParaRPr lang="en-US"/>
        </a:p>
      </dgm:t>
    </dgm:pt>
    <dgm:pt modelId="{E4280139-C910-4FA8-BBBA-52D82FF50CE3}" type="sibTrans" cxnId="{6C21B444-388B-4126-A472-5CB9820DC2A1}">
      <dgm:prSet/>
      <dgm:spPr/>
      <dgm:t>
        <a:bodyPr/>
        <a:lstStyle/>
        <a:p>
          <a:endParaRPr lang="en-US"/>
        </a:p>
      </dgm:t>
    </dgm:pt>
    <dgm:pt modelId="{40B31ECC-4F86-4258-ADB0-B31647B3BCBA}">
      <dgm:prSet custT="1"/>
      <dgm:spPr/>
      <dgm:t>
        <a:bodyPr/>
        <a:lstStyle/>
        <a:p>
          <a:r>
            <a:rPr lang="en-US" altLang="en-US" sz="1800" kern="1200" dirty="0">
              <a:solidFill>
                <a:schemeClr val="tx1"/>
              </a:solidFill>
              <a:latin typeface="+mn-lt"/>
              <a:ea typeface="+mn-ea"/>
              <a:cs typeface="+mn-cs"/>
            </a:rPr>
            <a:t>Blood levels are influenced by Vitamin K status and renal function.</a:t>
          </a:r>
        </a:p>
      </dgm:t>
    </dgm:pt>
    <dgm:pt modelId="{991BDE6D-D88E-456F-9DFF-7F76578316BE}" type="parTrans" cxnId="{192B517F-59D8-4D1D-82ED-541836891829}">
      <dgm:prSet/>
      <dgm:spPr/>
      <dgm:t>
        <a:bodyPr/>
        <a:lstStyle/>
        <a:p>
          <a:endParaRPr lang="en-US"/>
        </a:p>
      </dgm:t>
    </dgm:pt>
    <dgm:pt modelId="{987F6FFB-3266-48CF-B356-AC3F71840839}" type="sibTrans" cxnId="{192B517F-59D8-4D1D-82ED-541836891829}">
      <dgm:prSet/>
      <dgm:spPr/>
      <dgm:t>
        <a:bodyPr/>
        <a:lstStyle/>
        <a:p>
          <a:endParaRPr lang="en-US"/>
        </a:p>
      </dgm:t>
    </dgm:pt>
    <dgm:pt modelId="{FF3CCD83-16E8-4A34-8EF2-84B0A54EBF89}">
      <dgm:prSet custT="1"/>
      <dgm:spPr/>
      <dgm:t>
        <a:bodyPr/>
        <a:lstStyle/>
        <a:p>
          <a:r>
            <a:rPr lang="en-US" sz="1800" kern="1200" dirty="0">
              <a:solidFill>
                <a:schemeClr val="tx1"/>
              </a:solidFill>
              <a:latin typeface="+mn-lt"/>
              <a:ea typeface="+mn-ea"/>
              <a:cs typeface="+mn-cs"/>
            </a:rPr>
            <a:t>The isoenzymes also interfere with the assay</a:t>
          </a:r>
        </a:p>
      </dgm:t>
    </dgm:pt>
    <dgm:pt modelId="{B0AB90E6-51D6-4019-B494-DA73D0A599B3}" type="parTrans" cxnId="{AE93FAC9-DDC3-4B58-A555-52DBE70BC5A0}">
      <dgm:prSet/>
      <dgm:spPr/>
      <dgm:t>
        <a:bodyPr/>
        <a:lstStyle/>
        <a:p>
          <a:endParaRPr lang="en-US"/>
        </a:p>
      </dgm:t>
    </dgm:pt>
    <dgm:pt modelId="{708EC8F3-3AE7-4525-862A-9E63E2633993}" type="sibTrans" cxnId="{AE93FAC9-DDC3-4B58-A555-52DBE70BC5A0}">
      <dgm:prSet/>
      <dgm:spPr/>
      <dgm:t>
        <a:bodyPr/>
        <a:lstStyle/>
        <a:p>
          <a:endParaRPr lang="en-US"/>
        </a:p>
      </dgm:t>
    </dgm:pt>
    <dgm:pt modelId="{E554C285-2422-49C8-ACAD-8FC02836E3B6}">
      <dgm:prSet custT="1"/>
      <dgm:spPr/>
      <dgm:t>
        <a:bodyPr/>
        <a:lstStyle/>
        <a:p>
          <a:r>
            <a:rPr lang="en-US" altLang="en-US" sz="1800" kern="1200" dirty="0">
              <a:solidFill>
                <a:schemeClr val="tx1"/>
              </a:solidFill>
              <a:latin typeface="+mn-lt"/>
              <a:ea typeface="+mn-ea"/>
              <a:cs typeface="+mn-cs"/>
            </a:rPr>
            <a:t>Shows good assay precision</a:t>
          </a:r>
        </a:p>
      </dgm:t>
    </dgm:pt>
    <dgm:pt modelId="{8EBFDC06-4C40-413B-ABA2-D59EAD474623}" type="parTrans" cxnId="{1EC52123-6066-4409-95C4-31CBB70FE499}">
      <dgm:prSet/>
      <dgm:spPr/>
      <dgm:t>
        <a:bodyPr/>
        <a:lstStyle/>
        <a:p>
          <a:endParaRPr lang="en-US"/>
        </a:p>
      </dgm:t>
    </dgm:pt>
    <dgm:pt modelId="{E1659647-5CAF-4187-8C14-6E98BA1A7B1E}" type="sibTrans" cxnId="{1EC52123-6066-4409-95C4-31CBB70FE499}">
      <dgm:prSet/>
      <dgm:spPr/>
      <dgm:t>
        <a:bodyPr/>
        <a:lstStyle/>
        <a:p>
          <a:endParaRPr lang="en-US"/>
        </a:p>
      </dgm:t>
    </dgm:pt>
    <dgm:pt modelId="{919AF591-45E2-4D27-B48A-C10618AF5F4E}">
      <dgm:prSet custT="1"/>
      <dgm:spPr/>
      <dgm:t>
        <a:bodyPr/>
        <a:lstStyle/>
        <a:p>
          <a:r>
            <a:rPr lang="en-US" altLang="en-US" sz="1800" kern="1200" dirty="0">
              <a:solidFill>
                <a:schemeClr val="tx1"/>
              </a:solidFill>
              <a:latin typeface="+mn-lt"/>
              <a:ea typeface="+mn-ea"/>
              <a:cs typeface="+mn-cs"/>
            </a:rPr>
            <a:t>Stable at room temperature</a:t>
          </a:r>
        </a:p>
      </dgm:t>
    </dgm:pt>
    <dgm:pt modelId="{C9DAAAD4-46B5-45EC-8C0A-9934BD88B3F1}" type="parTrans" cxnId="{A69F7D12-558F-40F3-8EB4-EDF3DD4D4215}">
      <dgm:prSet/>
      <dgm:spPr/>
      <dgm:t>
        <a:bodyPr/>
        <a:lstStyle/>
        <a:p>
          <a:endParaRPr lang="en-US"/>
        </a:p>
      </dgm:t>
    </dgm:pt>
    <dgm:pt modelId="{D910590D-809B-4BAF-A25E-9F5F127BF714}" type="sibTrans" cxnId="{A69F7D12-558F-40F3-8EB4-EDF3DD4D4215}">
      <dgm:prSet/>
      <dgm:spPr/>
      <dgm:t>
        <a:bodyPr/>
        <a:lstStyle/>
        <a:p>
          <a:endParaRPr lang="en-US"/>
        </a:p>
      </dgm:t>
    </dgm:pt>
    <dgm:pt modelId="{4557B857-FB73-443B-8994-46A8BB06ED22}">
      <dgm:prSet phldrT="[Text]" custT="1"/>
      <dgm:spPr/>
      <dgm:t>
        <a:bodyPr/>
        <a:lstStyle/>
        <a:p>
          <a:r>
            <a:rPr lang="en-US" altLang="en-US" sz="2000" b="1" kern="1200" dirty="0">
              <a:latin typeface="+mn-lt"/>
              <a:ea typeface="+mn-ea"/>
              <a:cs typeface="+mn-cs"/>
            </a:rPr>
            <a:t>Osteocalcin</a:t>
          </a:r>
          <a:endParaRPr lang="en-US" sz="2000" b="1" kern="1200" dirty="0">
            <a:latin typeface="+mn-lt"/>
            <a:ea typeface="+mn-ea"/>
            <a:cs typeface="+mn-cs"/>
          </a:endParaRPr>
        </a:p>
      </dgm:t>
    </dgm:pt>
    <dgm:pt modelId="{1BE81984-6739-46E6-B739-5BB1D5EA1592}" type="sibTrans" cxnId="{7B170680-36AE-4CAD-9401-0DC1014014F6}">
      <dgm:prSet/>
      <dgm:spPr/>
      <dgm:t>
        <a:bodyPr/>
        <a:lstStyle/>
        <a:p>
          <a:endParaRPr lang="en-US"/>
        </a:p>
      </dgm:t>
    </dgm:pt>
    <dgm:pt modelId="{23054483-5CED-4279-A493-47FA971D581D}" type="parTrans" cxnId="{7B170680-36AE-4CAD-9401-0DC1014014F6}">
      <dgm:prSet/>
      <dgm:spPr/>
      <dgm:t>
        <a:bodyPr/>
        <a:lstStyle/>
        <a:p>
          <a:endParaRPr lang="en-US"/>
        </a:p>
      </dgm:t>
    </dgm:pt>
    <dgm:pt modelId="{AAF019BF-137E-47B2-94AA-982779B3FC53}" type="pres">
      <dgm:prSet presAssocID="{6D15268B-B41B-4881-80DE-7A3D7FA1ABCC}" presName="linear" presStyleCnt="0">
        <dgm:presLayoutVars>
          <dgm:animLvl val="lvl"/>
          <dgm:resizeHandles val="exact"/>
        </dgm:presLayoutVars>
      </dgm:prSet>
      <dgm:spPr/>
      <dgm:t>
        <a:bodyPr/>
        <a:lstStyle/>
        <a:p>
          <a:endParaRPr lang="en-US"/>
        </a:p>
      </dgm:t>
    </dgm:pt>
    <dgm:pt modelId="{A283AC07-36F8-4606-B8E4-C3B7D3DB2EFA}" type="pres">
      <dgm:prSet presAssocID="{4557B857-FB73-443B-8994-46A8BB06ED22}" presName="parentText" presStyleLbl="node1" presStyleIdx="0" presStyleCnt="3" custScaleY="74736">
        <dgm:presLayoutVars>
          <dgm:chMax val="0"/>
          <dgm:bulletEnabled val="1"/>
        </dgm:presLayoutVars>
      </dgm:prSet>
      <dgm:spPr/>
      <dgm:t>
        <a:bodyPr/>
        <a:lstStyle/>
        <a:p>
          <a:endParaRPr lang="en-US"/>
        </a:p>
      </dgm:t>
    </dgm:pt>
    <dgm:pt modelId="{8828795C-E1BB-4122-A41E-256611869EA9}" type="pres">
      <dgm:prSet presAssocID="{4557B857-FB73-443B-8994-46A8BB06ED22}" presName="childText" presStyleLbl="revTx" presStyleIdx="0" presStyleCnt="3">
        <dgm:presLayoutVars>
          <dgm:bulletEnabled val="1"/>
        </dgm:presLayoutVars>
      </dgm:prSet>
      <dgm:spPr/>
      <dgm:t>
        <a:bodyPr/>
        <a:lstStyle/>
        <a:p>
          <a:endParaRPr lang="en-US"/>
        </a:p>
      </dgm:t>
    </dgm:pt>
    <dgm:pt modelId="{A38E4788-2EC0-4F7F-A496-FB127919753B}" type="pres">
      <dgm:prSet presAssocID="{6E6D5917-14E2-4ADD-B10B-68E54E9EE1E0}" presName="parentText" presStyleLbl="node1" presStyleIdx="1" presStyleCnt="3" custScaleY="77690">
        <dgm:presLayoutVars>
          <dgm:chMax val="0"/>
          <dgm:bulletEnabled val="1"/>
        </dgm:presLayoutVars>
      </dgm:prSet>
      <dgm:spPr/>
      <dgm:t>
        <a:bodyPr/>
        <a:lstStyle/>
        <a:p>
          <a:endParaRPr lang="en-US"/>
        </a:p>
      </dgm:t>
    </dgm:pt>
    <dgm:pt modelId="{A9AB4578-7391-42AF-A186-50950DD96AD6}" type="pres">
      <dgm:prSet presAssocID="{6E6D5917-14E2-4ADD-B10B-68E54E9EE1E0}" presName="childText" presStyleLbl="revTx" presStyleIdx="1" presStyleCnt="3" custLinFactNeighborX="-210" custLinFactNeighborY="-3279">
        <dgm:presLayoutVars>
          <dgm:bulletEnabled val="1"/>
        </dgm:presLayoutVars>
      </dgm:prSet>
      <dgm:spPr/>
      <dgm:t>
        <a:bodyPr/>
        <a:lstStyle/>
        <a:p>
          <a:endParaRPr lang="en-US"/>
        </a:p>
      </dgm:t>
    </dgm:pt>
    <dgm:pt modelId="{2A934F69-E592-46B9-8B83-E3D94C45B298}" type="pres">
      <dgm:prSet presAssocID="{A6D24B17-02FD-437E-B6B8-BA8D752B6FC3}" presName="parentText" presStyleLbl="node1" presStyleIdx="2" presStyleCnt="3" custScaleY="57877">
        <dgm:presLayoutVars>
          <dgm:chMax val="0"/>
          <dgm:bulletEnabled val="1"/>
        </dgm:presLayoutVars>
      </dgm:prSet>
      <dgm:spPr/>
      <dgm:t>
        <a:bodyPr/>
        <a:lstStyle/>
        <a:p>
          <a:endParaRPr lang="en-US"/>
        </a:p>
      </dgm:t>
    </dgm:pt>
    <dgm:pt modelId="{8AC352F5-E59A-4915-A188-1A65D965DFF6}" type="pres">
      <dgm:prSet presAssocID="{A6D24B17-02FD-437E-B6B8-BA8D752B6FC3}" presName="childText" presStyleLbl="revTx" presStyleIdx="2" presStyleCnt="3">
        <dgm:presLayoutVars>
          <dgm:bulletEnabled val="1"/>
        </dgm:presLayoutVars>
      </dgm:prSet>
      <dgm:spPr/>
      <dgm:t>
        <a:bodyPr/>
        <a:lstStyle/>
        <a:p>
          <a:endParaRPr lang="en-US"/>
        </a:p>
      </dgm:t>
    </dgm:pt>
  </dgm:ptLst>
  <dgm:cxnLst>
    <dgm:cxn modelId="{8D4C7D41-0062-4040-9A9C-B2DA5B1DCD76}" type="presOf" srcId="{4E0D9A21-D8CC-4105-A576-16ECEC3ADC1E}" destId="{8AC352F5-E59A-4915-A188-1A65D965DFF6}" srcOrd="0" destOrd="4" presId="urn:microsoft.com/office/officeart/2005/8/layout/vList2"/>
    <dgm:cxn modelId="{CFACF325-015A-4D08-B60A-C5C2123EEDEA}" type="presOf" srcId="{55547DB8-8FA1-4CBB-9C6F-ED0667122A8D}" destId="{8828795C-E1BB-4122-A41E-256611869EA9}" srcOrd="0" destOrd="0" presId="urn:microsoft.com/office/officeart/2005/8/layout/vList2"/>
    <dgm:cxn modelId="{0025B8D9-C719-4ED2-B40D-B283C73DA45B}" type="presOf" srcId="{E554C285-2422-49C8-ACAD-8FC02836E3B6}" destId="{8AC352F5-E59A-4915-A188-1A65D965DFF6}" srcOrd="0" destOrd="2" presId="urn:microsoft.com/office/officeart/2005/8/layout/vList2"/>
    <dgm:cxn modelId="{1D591806-E7BF-49D5-8B02-0805FED3AA83}" type="presOf" srcId="{C7769005-894B-4533-9715-8FDD28C878BB}" destId="{A9AB4578-7391-42AF-A186-50950DD96AD6}" srcOrd="0" destOrd="2" presId="urn:microsoft.com/office/officeart/2005/8/layout/vList2"/>
    <dgm:cxn modelId="{192B517F-59D8-4D1D-82ED-541836891829}" srcId="{4557B857-FB73-443B-8994-46A8BB06ED22}" destId="{40B31ECC-4F86-4258-ADB0-B31647B3BCBA}" srcOrd="4" destOrd="0" parTransId="{991BDE6D-D88E-456F-9DFF-7F76578316BE}" sibTransId="{987F6FFB-3266-48CF-B356-AC3F71840839}"/>
    <dgm:cxn modelId="{9A5B858E-EEEA-4B3A-9CDF-183BA89A809E}" type="presOf" srcId="{4557B857-FB73-443B-8994-46A8BB06ED22}" destId="{A283AC07-36F8-4606-B8E4-C3B7D3DB2EFA}" srcOrd="0" destOrd="0" presId="urn:microsoft.com/office/officeart/2005/8/layout/vList2"/>
    <dgm:cxn modelId="{56A26927-8452-43EA-9605-2F6BC3705392}" type="presOf" srcId="{A6D24B17-02FD-437E-B6B8-BA8D752B6FC3}" destId="{2A934F69-E592-46B9-8B83-E3D94C45B298}" srcOrd="0" destOrd="0" presId="urn:microsoft.com/office/officeart/2005/8/layout/vList2"/>
    <dgm:cxn modelId="{EA93792A-D93D-443F-892D-4834126DD416}" srcId="{A6D24B17-02FD-437E-B6B8-BA8D752B6FC3}" destId="{8C3531F0-8C91-4A95-ADE4-DC1ABFBA1C3C}" srcOrd="1" destOrd="0" parTransId="{D85ADDE9-3896-4E39-B486-0FA934FFA3CE}" sibTransId="{108FD8F8-4473-4093-8BF5-790CA8B1AAD8}"/>
    <dgm:cxn modelId="{1F2DD620-9C0C-45FE-9DF9-483C7FC605A6}" type="presOf" srcId="{FE3C6E5B-F527-4398-81F7-DFAE59D1BB11}" destId="{A9AB4578-7391-42AF-A186-50950DD96AD6}" srcOrd="0" destOrd="4" presId="urn:microsoft.com/office/officeart/2005/8/layout/vList2"/>
    <dgm:cxn modelId="{A9816381-3347-44BB-95D7-87292B43C891}" srcId="{A6D24B17-02FD-437E-B6B8-BA8D752B6FC3}" destId="{7D7E53F1-7AE1-4441-A58F-AF9B0C26BE1E}" srcOrd="0" destOrd="0" parTransId="{B338FB2A-9504-4188-A5ED-94E26A325E33}" sibTransId="{B222CC10-057A-4D9D-AE01-E9E93169B17E}"/>
    <dgm:cxn modelId="{A69F7D12-558F-40F3-8EB4-EDF3DD4D4215}" srcId="{A6D24B17-02FD-437E-B6B8-BA8D752B6FC3}" destId="{919AF591-45E2-4D27-B48A-C10618AF5F4E}" srcOrd="3" destOrd="0" parTransId="{C9DAAAD4-46B5-45EC-8C0A-9934BD88B3F1}" sibTransId="{D910590D-809B-4BAF-A25E-9F5F127BF714}"/>
    <dgm:cxn modelId="{1EC52123-6066-4409-95C4-31CBB70FE499}" srcId="{A6D24B17-02FD-437E-B6B8-BA8D752B6FC3}" destId="{E554C285-2422-49C8-ACAD-8FC02836E3B6}" srcOrd="2" destOrd="0" parTransId="{8EBFDC06-4C40-413B-ABA2-D59EAD474623}" sibTransId="{E1659647-5CAF-4187-8C14-6E98BA1A7B1E}"/>
    <dgm:cxn modelId="{2CC1DC45-B9E2-4AC6-88ED-DB40C0745B64}" type="presOf" srcId="{93F10226-90AE-4933-A345-79634B5CC77D}" destId="{8828795C-E1BB-4122-A41E-256611869EA9}" srcOrd="0" destOrd="1" presId="urn:microsoft.com/office/officeart/2005/8/layout/vList2"/>
    <dgm:cxn modelId="{50AE72B7-CE7D-4869-9AD0-1CE4170443FC}" srcId="{6D15268B-B41B-4881-80DE-7A3D7FA1ABCC}" destId="{6E6D5917-14E2-4ADD-B10B-68E54E9EE1E0}" srcOrd="1" destOrd="0" parTransId="{B3E7E4F6-E76A-4917-8161-E68211EF9156}" sibTransId="{7BC30D30-8E0D-48C3-9E56-82235FF266E1}"/>
    <dgm:cxn modelId="{8D3DDCEC-6E86-42D9-9D1B-9C5652090CAA}" type="presOf" srcId="{FF3CCD83-16E8-4A34-8EF2-84B0A54EBF89}" destId="{A9AB4578-7391-42AF-A186-50950DD96AD6}" srcOrd="0" destOrd="3" presId="urn:microsoft.com/office/officeart/2005/8/layout/vList2"/>
    <dgm:cxn modelId="{61094EB1-6B88-4788-B189-69E5DDC97255}" type="presOf" srcId="{3F28B60D-16B5-4A5C-959C-BA85D107F8E0}" destId="{8828795C-E1BB-4122-A41E-256611869EA9}" srcOrd="0" destOrd="2" presId="urn:microsoft.com/office/officeart/2005/8/layout/vList2"/>
    <dgm:cxn modelId="{620C0080-D0EC-4369-BA79-AED79FF2945B}" srcId="{6E6D5917-14E2-4ADD-B10B-68E54E9EE1E0}" destId="{FE3C6E5B-F527-4398-81F7-DFAE59D1BB11}" srcOrd="4" destOrd="0" parTransId="{1129D34D-6FF8-4426-B126-D31FDEC4B5F9}" sibTransId="{BB8745BC-9E20-4BED-88E8-9DE0BB98CE16}"/>
    <dgm:cxn modelId="{E4F0750C-CA11-4B52-B3FE-519BFDA951E3}" type="presOf" srcId="{6E6D5917-14E2-4ADD-B10B-68E54E9EE1E0}" destId="{A38E4788-2EC0-4F7F-A496-FB127919753B}" srcOrd="0" destOrd="0" presId="urn:microsoft.com/office/officeart/2005/8/layout/vList2"/>
    <dgm:cxn modelId="{4C216CFB-9B3E-42F2-B862-648F7B9D6C16}" type="presOf" srcId="{919AF591-45E2-4D27-B48A-C10618AF5F4E}" destId="{8AC352F5-E59A-4915-A188-1A65D965DFF6}" srcOrd="0" destOrd="3" presId="urn:microsoft.com/office/officeart/2005/8/layout/vList2"/>
    <dgm:cxn modelId="{D1CAF770-F7C1-4C80-B919-4394A185DEE4}" type="presOf" srcId="{40B31ECC-4F86-4258-ADB0-B31647B3BCBA}" destId="{8828795C-E1BB-4122-A41E-256611869EA9}" srcOrd="0" destOrd="4" presId="urn:microsoft.com/office/officeart/2005/8/layout/vList2"/>
    <dgm:cxn modelId="{357565DB-27FE-4F38-BBE5-6CCB589C782A}" type="presOf" srcId="{8C3531F0-8C91-4A95-ADE4-DC1ABFBA1C3C}" destId="{8AC352F5-E59A-4915-A188-1A65D965DFF6}" srcOrd="0" destOrd="1" presId="urn:microsoft.com/office/officeart/2005/8/layout/vList2"/>
    <dgm:cxn modelId="{BCAC7D8C-8930-423F-8DE8-425D9C6674E8}" srcId="{4557B857-FB73-443B-8994-46A8BB06ED22}" destId="{93F10226-90AE-4933-A345-79634B5CC77D}" srcOrd="1" destOrd="0" parTransId="{775A369A-74E4-43F2-9EBA-D03B7255169E}" sibTransId="{7D8CE144-6327-40A2-A389-4D9322E2C0B4}"/>
    <dgm:cxn modelId="{9774DB75-197A-45F1-8A8C-D01EAEF1F4B3}" srcId="{6D15268B-B41B-4881-80DE-7A3D7FA1ABCC}" destId="{A6D24B17-02FD-437E-B6B8-BA8D752B6FC3}" srcOrd="2" destOrd="0" parTransId="{6FA609A2-A30B-4CDD-BEED-F264557D1FBE}" sibTransId="{4C4EA647-9EB9-47D3-B689-9B15259C73FA}"/>
    <dgm:cxn modelId="{94D71D49-D921-4EAE-ABBC-6553280AE0E7}" srcId="{6E6D5917-14E2-4ADD-B10B-68E54E9EE1E0}" destId="{6DEB1227-A420-4B03-A811-82A538322A52}" srcOrd="0" destOrd="0" parTransId="{8090BD77-3341-440D-B58C-16651834B9B5}" sibTransId="{D53DA4D0-5E15-4CEF-A2ED-611159EC3917}"/>
    <dgm:cxn modelId="{6C21B444-388B-4126-A472-5CB9820DC2A1}" srcId="{A6D24B17-02FD-437E-B6B8-BA8D752B6FC3}" destId="{4E0D9A21-D8CC-4105-A576-16ECEC3ADC1E}" srcOrd="4" destOrd="0" parTransId="{5E4515E8-00BC-4E9E-AEF3-20972DB504F5}" sibTransId="{E4280139-C910-4FA8-BBBA-52D82FF50CE3}"/>
    <dgm:cxn modelId="{AE93FAC9-DDC3-4B58-A555-52DBE70BC5A0}" srcId="{6E6D5917-14E2-4ADD-B10B-68E54E9EE1E0}" destId="{FF3CCD83-16E8-4A34-8EF2-84B0A54EBF89}" srcOrd="3" destOrd="0" parTransId="{B0AB90E6-51D6-4019-B494-DA73D0A599B3}" sibTransId="{708EC8F3-3AE7-4525-862A-9E63E2633993}"/>
    <dgm:cxn modelId="{F1DF6245-4CF9-401B-B7ED-003113060509}" srcId="{4557B857-FB73-443B-8994-46A8BB06ED22}" destId="{0BCD96C1-74D5-423B-8428-E25A0AB39D9D}" srcOrd="3" destOrd="0" parTransId="{DBB9D4C5-D211-4709-A43A-BF105B2B6D2A}" sibTransId="{E9091E81-5D14-4D52-BFC1-CC8B13FB5B36}"/>
    <dgm:cxn modelId="{40E362F2-5C94-40EC-80A0-63D87854889A}" type="presOf" srcId="{6D15268B-B41B-4881-80DE-7A3D7FA1ABCC}" destId="{AAF019BF-137E-47B2-94AA-982779B3FC53}" srcOrd="0" destOrd="0" presId="urn:microsoft.com/office/officeart/2005/8/layout/vList2"/>
    <dgm:cxn modelId="{03E55596-64E1-4B4E-BD50-E6B3CFBC3462}" type="presOf" srcId="{6DEB1227-A420-4B03-A811-82A538322A52}" destId="{A9AB4578-7391-42AF-A186-50950DD96AD6}" srcOrd="0" destOrd="0" presId="urn:microsoft.com/office/officeart/2005/8/layout/vList2"/>
    <dgm:cxn modelId="{7EEEF3B6-317F-4BF2-B90D-BB3C2491F2BC}" srcId="{4557B857-FB73-443B-8994-46A8BB06ED22}" destId="{3F28B60D-16B5-4A5C-959C-BA85D107F8E0}" srcOrd="2" destOrd="0" parTransId="{F232ED84-94AE-4B3C-8393-CAE963A0F601}" sibTransId="{DEBD8132-BE0A-43DA-BCE4-E2031C3AE37F}"/>
    <dgm:cxn modelId="{F25ECAC4-E767-4B6C-9AD1-98821A972E04}" srcId="{6E6D5917-14E2-4ADD-B10B-68E54E9EE1E0}" destId="{C7769005-894B-4533-9715-8FDD28C878BB}" srcOrd="2" destOrd="0" parTransId="{3F493E84-CFED-4A0F-9EBD-0113AC56A8D2}" sibTransId="{71EFACB6-0F0E-4B0C-B3D7-AACFB9CE17C5}"/>
    <dgm:cxn modelId="{74936DCB-D52C-411B-9302-D67D317A83D7}" srcId="{4557B857-FB73-443B-8994-46A8BB06ED22}" destId="{55547DB8-8FA1-4CBB-9C6F-ED0667122A8D}" srcOrd="0" destOrd="0" parTransId="{E7C62E6F-56D7-46FF-B9B7-5102AA223DBD}" sibTransId="{DFF8981C-E3F8-4997-ABE3-5C53D8D22C6B}"/>
    <dgm:cxn modelId="{E2DA2FFD-CF29-40F9-ABE5-6BC892497565}" type="presOf" srcId="{7D7E53F1-7AE1-4441-A58F-AF9B0C26BE1E}" destId="{8AC352F5-E59A-4915-A188-1A65D965DFF6}" srcOrd="0" destOrd="0" presId="urn:microsoft.com/office/officeart/2005/8/layout/vList2"/>
    <dgm:cxn modelId="{7B170680-36AE-4CAD-9401-0DC1014014F6}" srcId="{6D15268B-B41B-4881-80DE-7A3D7FA1ABCC}" destId="{4557B857-FB73-443B-8994-46A8BB06ED22}" srcOrd="0" destOrd="0" parTransId="{23054483-5CED-4279-A493-47FA971D581D}" sibTransId="{1BE81984-6739-46E6-B739-5BB1D5EA1592}"/>
    <dgm:cxn modelId="{1C09913C-0930-4393-94B2-EBB74AC6F652}" type="presOf" srcId="{B7A1DE6B-CBDF-47D4-9A9B-9FC52D3C4253}" destId="{A9AB4578-7391-42AF-A186-50950DD96AD6}" srcOrd="0" destOrd="1" presId="urn:microsoft.com/office/officeart/2005/8/layout/vList2"/>
    <dgm:cxn modelId="{57949FEC-A321-4F0D-861E-8F197E902DDF}" srcId="{6E6D5917-14E2-4ADD-B10B-68E54E9EE1E0}" destId="{B7A1DE6B-CBDF-47D4-9A9B-9FC52D3C4253}" srcOrd="1" destOrd="0" parTransId="{05496BD9-261D-46F5-98E3-8513C6763EF5}" sibTransId="{CC825652-B94E-491A-839A-E8A005EF461A}"/>
    <dgm:cxn modelId="{64F89F23-B87C-4DC6-9538-A14D217A784A}" type="presOf" srcId="{0BCD96C1-74D5-423B-8428-E25A0AB39D9D}" destId="{8828795C-E1BB-4122-A41E-256611869EA9}" srcOrd="0" destOrd="3" presId="urn:microsoft.com/office/officeart/2005/8/layout/vList2"/>
    <dgm:cxn modelId="{BD9FE3C7-7A26-440D-ACF4-4B5C41C971C9}" type="presParOf" srcId="{AAF019BF-137E-47B2-94AA-982779B3FC53}" destId="{A283AC07-36F8-4606-B8E4-C3B7D3DB2EFA}" srcOrd="0" destOrd="0" presId="urn:microsoft.com/office/officeart/2005/8/layout/vList2"/>
    <dgm:cxn modelId="{DED0A78B-BE2E-4797-9D1B-BB686D129B99}" type="presParOf" srcId="{AAF019BF-137E-47B2-94AA-982779B3FC53}" destId="{8828795C-E1BB-4122-A41E-256611869EA9}" srcOrd="1" destOrd="0" presId="urn:microsoft.com/office/officeart/2005/8/layout/vList2"/>
    <dgm:cxn modelId="{A62A2ABE-FD0B-462E-891A-4C2745DC27F6}" type="presParOf" srcId="{AAF019BF-137E-47B2-94AA-982779B3FC53}" destId="{A38E4788-2EC0-4F7F-A496-FB127919753B}" srcOrd="2" destOrd="0" presId="urn:microsoft.com/office/officeart/2005/8/layout/vList2"/>
    <dgm:cxn modelId="{CD575DD7-69CF-4A6A-B0AC-F556829605BC}" type="presParOf" srcId="{AAF019BF-137E-47B2-94AA-982779B3FC53}" destId="{A9AB4578-7391-42AF-A186-50950DD96AD6}" srcOrd="3" destOrd="0" presId="urn:microsoft.com/office/officeart/2005/8/layout/vList2"/>
    <dgm:cxn modelId="{14F654EE-96BF-4EB9-B0ED-1F8E8C44CA25}" type="presParOf" srcId="{AAF019BF-137E-47B2-94AA-982779B3FC53}" destId="{2A934F69-E592-46B9-8B83-E3D94C45B298}" srcOrd="4" destOrd="0" presId="urn:microsoft.com/office/officeart/2005/8/layout/vList2"/>
    <dgm:cxn modelId="{752F85DC-91AB-4B31-BAA6-85D26C968ABE}" type="presParOf" srcId="{AAF019BF-137E-47B2-94AA-982779B3FC53}" destId="{8AC352F5-E59A-4915-A188-1A65D965DFF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FA568E-331A-4E8D-BAA3-70CB0C0CD0E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74311AD-6435-4240-8BF6-9A5874B3A831}">
      <dgm:prSet phldrT="[Text]" custT="1"/>
      <dgm:spPr/>
      <dgm:t>
        <a:bodyPr/>
        <a:lstStyle/>
        <a:p>
          <a:r>
            <a:rPr lang="en-US" altLang="en-US" sz="2000" b="1" kern="1200" dirty="0">
              <a:latin typeface="+mn-lt"/>
              <a:ea typeface="+mn-ea"/>
              <a:cs typeface="+mn-cs"/>
            </a:rPr>
            <a:t>CTX-1 (Carboxy-terminal cross-linked telopeptides of type 1 collagen)</a:t>
          </a:r>
          <a:endParaRPr lang="en-US" sz="2000" b="1" kern="1200" dirty="0">
            <a:latin typeface="+mn-lt"/>
            <a:ea typeface="+mn-ea"/>
            <a:cs typeface="+mn-cs"/>
          </a:endParaRPr>
        </a:p>
      </dgm:t>
    </dgm:pt>
    <dgm:pt modelId="{5E8A9E61-717D-4480-800F-715355927057}" type="parTrans" cxnId="{5A04B1E1-14CD-4942-A526-47612E5B3D1F}">
      <dgm:prSet/>
      <dgm:spPr/>
      <dgm:t>
        <a:bodyPr/>
        <a:lstStyle/>
        <a:p>
          <a:endParaRPr lang="en-US"/>
        </a:p>
      </dgm:t>
    </dgm:pt>
    <dgm:pt modelId="{D1821529-1FBC-4687-9D4F-D29CA8405CC0}" type="sibTrans" cxnId="{5A04B1E1-14CD-4942-A526-47612E5B3D1F}">
      <dgm:prSet/>
      <dgm:spPr/>
      <dgm:t>
        <a:bodyPr/>
        <a:lstStyle/>
        <a:p>
          <a:endParaRPr lang="en-US"/>
        </a:p>
      </dgm:t>
    </dgm:pt>
    <dgm:pt modelId="{EAD699E9-41F3-4F12-80E7-5B3D45D187EC}">
      <dgm:prSet phldrT="[Text]" custT="1"/>
      <dgm:spPr/>
      <dgm:t>
        <a:bodyPr/>
        <a:lstStyle/>
        <a:p>
          <a:r>
            <a:rPr lang="en-US" altLang="en-US" sz="1800" kern="1200" dirty="0">
              <a:solidFill>
                <a:schemeClr val="tx1"/>
              </a:solidFill>
              <a:latin typeface="+mn-lt"/>
              <a:ea typeface="+mn-ea"/>
              <a:cs typeface="+mn-cs"/>
            </a:rPr>
            <a:t>A component of type-1 collagen</a:t>
          </a:r>
          <a:endParaRPr lang="en-US" sz="1800" kern="1200" dirty="0">
            <a:solidFill>
              <a:schemeClr val="tx1"/>
            </a:solidFill>
            <a:latin typeface="+mn-lt"/>
            <a:ea typeface="+mn-ea"/>
            <a:cs typeface="+mn-cs"/>
          </a:endParaRPr>
        </a:p>
      </dgm:t>
    </dgm:pt>
    <dgm:pt modelId="{0ECF1225-AB9B-454C-8875-85732D5C4AE3}" type="parTrans" cxnId="{7BDAA489-11D0-43C9-A624-B81C72F025BC}">
      <dgm:prSet/>
      <dgm:spPr/>
      <dgm:t>
        <a:bodyPr/>
        <a:lstStyle/>
        <a:p>
          <a:endParaRPr lang="en-US"/>
        </a:p>
      </dgm:t>
    </dgm:pt>
    <dgm:pt modelId="{471AC5CB-DE90-4ADC-8321-0632DD560F3F}" type="sibTrans" cxnId="{7BDAA489-11D0-43C9-A624-B81C72F025BC}">
      <dgm:prSet/>
      <dgm:spPr/>
      <dgm:t>
        <a:bodyPr/>
        <a:lstStyle/>
        <a:p>
          <a:endParaRPr lang="en-US"/>
        </a:p>
      </dgm:t>
    </dgm:pt>
    <dgm:pt modelId="{B4E1370B-32F8-4DA7-869F-8B5F91EF3DEC}">
      <dgm:prSet custT="1"/>
      <dgm:spPr/>
      <dgm:t>
        <a:bodyPr/>
        <a:lstStyle/>
        <a:p>
          <a:r>
            <a:rPr lang="en-US" altLang="en-US" sz="1800" kern="1200" dirty="0">
              <a:solidFill>
                <a:schemeClr val="tx1"/>
              </a:solidFill>
              <a:latin typeface="+mn-lt"/>
              <a:ea typeface="+mn-ea"/>
              <a:cs typeface="+mn-cs"/>
            </a:rPr>
            <a:t>Released from type-1 collagen during bone resorption</a:t>
          </a:r>
        </a:p>
      </dgm:t>
    </dgm:pt>
    <dgm:pt modelId="{BF134E08-902A-4EB5-BCF8-20A209565E60}" type="parTrans" cxnId="{B8B75621-F04A-4D38-AC45-D90C7D8AC81D}">
      <dgm:prSet/>
      <dgm:spPr/>
      <dgm:t>
        <a:bodyPr/>
        <a:lstStyle/>
        <a:p>
          <a:endParaRPr lang="en-US"/>
        </a:p>
      </dgm:t>
    </dgm:pt>
    <dgm:pt modelId="{C852EF87-7FA1-4010-9F0C-87C56F3F3DF1}" type="sibTrans" cxnId="{B8B75621-F04A-4D38-AC45-D90C7D8AC81D}">
      <dgm:prSet/>
      <dgm:spPr/>
      <dgm:t>
        <a:bodyPr/>
        <a:lstStyle/>
        <a:p>
          <a:endParaRPr lang="en-US"/>
        </a:p>
      </dgm:t>
    </dgm:pt>
    <dgm:pt modelId="{8C538048-E2CC-4E82-BB39-B8A40E7C8284}">
      <dgm:prSet custT="1"/>
      <dgm:spPr/>
      <dgm:t>
        <a:bodyPr/>
        <a:lstStyle/>
        <a:p>
          <a:r>
            <a:rPr lang="en-US" altLang="en-US" sz="1800" kern="1200" dirty="0">
              <a:solidFill>
                <a:schemeClr val="tx1"/>
              </a:solidFill>
              <a:latin typeface="+mn-lt"/>
              <a:ea typeface="+mn-ea"/>
              <a:cs typeface="+mn-cs"/>
            </a:rPr>
            <a:t>Blood and urine levels are highly responsive to post-</a:t>
          </a:r>
          <a:r>
            <a:rPr lang="en-US" altLang="en-US" sz="1800" kern="1200" dirty="0" err="1">
              <a:solidFill>
                <a:schemeClr val="tx1"/>
              </a:solidFill>
              <a:latin typeface="+mn-lt"/>
              <a:ea typeface="+mn-ea"/>
              <a:cs typeface="+mn-cs"/>
            </a:rPr>
            <a:t>resorptive</a:t>
          </a:r>
          <a:r>
            <a:rPr lang="en-US" altLang="en-US" sz="1800" kern="1200" dirty="0">
              <a:solidFill>
                <a:schemeClr val="tx1"/>
              </a:solidFill>
              <a:latin typeface="+mn-lt"/>
              <a:ea typeface="+mn-ea"/>
              <a:cs typeface="+mn-cs"/>
            </a:rPr>
            <a:t> treatment</a:t>
          </a:r>
        </a:p>
      </dgm:t>
    </dgm:pt>
    <dgm:pt modelId="{557FB7B0-4914-4AF7-BDEF-62BCB240CD98}" type="parTrans" cxnId="{E7038DF6-9C70-42D7-B4DB-92671EBDC294}">
      <dgm:prSet/>
      <dgm:spPr/>
      <dgm:t>
        <a:bodyPr/>
        <a:lstStyle/>
        <a:p>
          <a:endParaRPr lang="en-US"/>
        </a:p>
      </dgm:t>
    </dgm:pt>
    <dgm:pt modelId="{0119F279-98A1-4D18-8B8C-81D3F06B0AFD}" type="sibTrans" cxnId="{E7038DF6-9C70-42D7-B4DB-92671EBDC294}">
      <dgm:prSet/>
      <dgm:spPr/>
      <dgm:t>
        <a:bodyPr/>
        <a:lstStyle/>
        <a:p>
          <a:endParaRPr lang="en-US"/>
        </a:p>
      </dgm:t>
    </dgm:pt>
    <dgm:pt modelId="{1ACD4709-6883-4F75-A209-8EC607C51EE8}">
      <dgm:prSet custT="1"/>
      <dgm:spPr/>
      <dgm:t>
        <a:bodyPr/>
        <a:lstStyle/>
        <a:p>
          <a:r>
            <a:rPr lang="en-US" altLang="en-US" sz="1800" kern="1200" dirty="0">
              <a:solidFill>
                <a:schemeClr val="tx1"/>
              </a:solidFill>
              <a:latin typeface="+mn-lt"/>
              <a:ea typeface="+mn-ea"/>
              <a:cs typeface="+mn-cs"/>
            </a:rPr>
            <a:t>Levels vary largely by circadian variation </a:t>
          </a:r>
        </a:p>
      </dgm:t>
    </dgm:pt>
    <dgm:pt modelId="{85C3DC18-3229-4B50-B815-1E3974421058}" type="parTrans" cxnId="{DF109768-BBB0-4AB2-9E07-CD6543B4DB1F}">
      <dgm:prSet/>
      <dgm:spPr/>
      <dgm:t>
        <a:bodyPr/>
        <a:lstStyle/>
        <a:p>
          <a:endParaRPr lang="en-US"/>
        </a:p>
      </dgm:t>
    </dgm:pt>
    <dgm:pt modelId="{FD9EB9D2-E20D-45F4-B48D-B3E7EB198D2E}" type="sibTrans" cxnId="{DF109768-BBB0-4AB2-9E07-CD6543B4DB1F}">
      <dgm:prSet/>
      <dgm:spPr/>
      <dgm:t>
        <a:bodyPr/>
        <a:lstStyle/>
        <a:p>
          <a:endParaRPr lang="en-US"/>
        </a:p>
      </dgm:t>
    </dgm:pt>
    <dgm:pt modelId="{30D0289C-8413-4C7D-91FF-BD288BDAE80C}" type="pres">
      <dgm:prSet presAssocID="{EBFA568E-331A-4E8D-BAA3-70CB0C0CD0EB}" presName="linear" presStyleCnt="0">
        <dgm:presLayoutVars>
          <dgm:animLvl val="lvl"/>
          <dgm:resizeHandles val="exact"/>
        </dgm:presLayoutVars>
      </dgm:prSet>
      <dgm:spPr/>
      <dgm:t>
        <a:bodyPr/>
        <a:lstStyle/>
        <a:p>
          <a:endParaRPr lang="en-US"/>
        </a:p>
      </dgm:t>
    </dgm:pt>
    <dgm:pt modelId="{971FFE9C-5E09-478E-B7FF-FE40DA73DE9C}" type="pres">
      <dgm:prSet presAssocID="{574311AD-6435-4240-8BF6-9A5874B3A831}" presName="parentText" presStyleLbl="node1" presStyleIdx="0" presStyleCnt="1" custScaleY="40295">
        <dgm:presLayoutVars>
          <dgm:chMax val="0"/>
          <dgm:bulletEnabled val="1"/>
        </dgm:presLayoutVars>
      </dgm:prSet>
      <dgm:spPr/>
      <dgm:t>
        <a:bodyPr/>
        <a:lstStyle/>
        <a:p>
          <a:endParaRPr lang="en-US"/>
        </a:p>
      </dgm:t>
    </dgm:pt>
    <dgm:pt modelId="{F12FCF6A-E0BD-47E2-99C7-99FF7ECA4739}" type="pres">
      <dgm:prSet presAssocID="{574311AD-6435-4240-8BF6-9A5874B3A831}" presName="childText" presStyleLbl="revTx" presStyleIdx="0" presStyleCnt="1" custLinFactNeighborX="-361" custLinFactNeighborY="17541">
        <dgm:presLayoutVars>
          <dgm:bulletEnabled val="1"/>
        </dgm:presLayoutVars>
      </dgm:prSet>
      <dgm:spPr/>
      <dgm:t>
        <a:bodyPr/>
        <a:lstStyle/>
        <a:p>
          <a:endParaRPr lang="en-US"/>
        </a:p>
      </dgm:t>
    </dgm:pt>
  </dgm:ptLst>
  <dgm:cxnLst>
    <dgm:cxn modelId="{7714C0BD-5615-43EC-8A1D-2340556921E5}" type="presOf" srcId="{B4E1370B-32F8-4DA7-869F-8B5F91EF3DEC}" destId="{F12FCF6A-E0BD-47E2-99C7-99FF7ECA4739}" srcOrd="0" destOrd="1" presId="urn:microsoft.com/office/officeart/2005/8/layout/vList2"/>
    <dgm:cxn modelId="{FC74173E-D15C-457C-8C41-92DE7286D3C7}" type="presOf" srcId="{574311AD-6435-4240-8BF6-9A5874B3A831}" destId="{971FFE9C-5E09-478E-B7FF-FE40DA73DE9C}" srcOrd="0" destOrd="0" presId="urn:microsoft.com/office/officeart/2005/8/layout/vList2"/>
    <dgm:cxn modelId="{DF109768-BBB0-4AB2-9E07-CD6543B4DB1F}" srcId="{574311AD-6435-4240-8BF6-9A5874B3A831}" destId="{1ACD4709-6883-4F75-A209-8EC607C51EE8}" srcOrd="3" destOrd="0" parTransId="{85C3DC18-3229-4B50-B815-1E3974421058}" sibTransId="{FD9EB9D2-E20D-45F4-B48D-B3E7EB198D2E}"/>
    <dgm:cxn modelId="{49A2D728-58E9-4754-8ED5-21880377DB5A}" type="presOf" srcId="{8C538048-E2CC-4E82-BB39-B8A40E7C8284}" destId="{F12FCF6A-E0BD-47E2-99C7-99FF7ECA4739}" srcOrd="0" destOrd="2" presId="urn:microsoft.com/office/officeart/2005/8/layout/vList2"/>
    <dgm:cxn modelId="{E7038DF6-9C70-42D7-B4DB-92671EBDC294}" srcId="{574311AD-6435-4240-8BF6-9A5874B3A831}" destId="{8C538048-E2CC-4E82-BB39-B8A40E7C8284}" srcOrd="2" destOrd="0" parTransId="{557FB7B0-4914-4AF7-BDEF-62BCB240CD98}" sibTransId="{0119F279-98A1-4D18-8B8C-81D3F06B0AFD}"/>
    <dgm:cxn modelId="{A14B4BAA-CF74-4081-BE0C-151C77BB21A5}" type="presOf" srcId="{1ACD4709-6883-4F75-A209-8EC607C51EE8}" destId="{F12FCF6A-E0BD-47E2-99C7-99FF7ECA4739}" srcOrd="0" destOrd="3" presId="urn:microsoft.com/office/officeart/2005/8/layout/vList2"/>
    <dgm:cxn modelId="{B8B75621-F04A-4D38-AC45-D90C7D8AC81D}" srcId="{574311AD-6435-4240-8BF6-9A5874B3A831}" destId="{B4E1370B-32F8-4DA7-869F-8B5F91EF3DEC}" srcOrd="1" destOrd="0" parTransId="{BF134E08-902A-4EB5-BCF8-20A209565E60}" sibTransId="{C852EF87-7FA1-4010-9F0C-87C56F3F3DF1}"/>
    <dgm:cxn modelId="{5A04B1E1-14CD-4942-A526-47612E5B3D1F}" srcId="{EBFA568E-331A-4E8D-BAA3-70CB0C0CD0EB}" destId="{574311AD-6435-4240-8BF6-9A5874B3A831}" srcOrd="0" destOrd="0" parTransId="{5E8A9E61-717D-4480-800F-715355927057}" sibTransId="{D1821529-1FBC-4687-9D4F-D29CA8405CC0}"/>
    <dgm:cxn modelId="{54516BFE-7B15-46FE-91D3-EED162B1E94B}" type="presOf" srcId="{EAD699E9-41F3-4F12-80E7-5B3D45D187EC}" destId="{F12FCF6A-E0BD-47E2-99C7-99FF7ECA4739}" srcOrd="0" destOrd="0" presId="urn:microsoft.com/office/officeart/2005/8/layout/vList2"/>
    <dgm:cxn modelId="{06271916-2A66-48A6-A92C-B8E21C767FD1}" type="presOf" srcId="{EBFA568E-331A-4E8D-BAA3-70CB0C0CD0EB}" destId="{30D0289C-8413-4C7D-91FF-BD288BDAE80C}" srcOrd="0" destOrd="0" presId="urn:microsoft.com/office/officeart/2005/8/layout/vList2"/>
    <dgm:cxn modelId="{7BDAA489-11D0-43C9-A624-B81C72F025BC}" srcId="{574311AD-6435-4240-8BF6-9A5874B3A831}" destId="{EAD699E9-41F3-4F12-80E7-5B3D45D187EC}" srcOrd="0" destOrd="0" parTransId="{0ECF1225-AB9B-454C-8875-85732D5C4AE3}" sibTransId="{471AC5CB-DE90-4ADC-8321-0632DD560F3F}"/>
    <dgm:cxn modelId="{E83369F0-A432-46BF-9B30-18B737FBE679}" type="presParOf" srcId="{30D0289C-8413-4C7D-91FF-BD288BDAE80C}" destId="{971FFE9C-5E09-478E-B7FF-FE40DA73DE9C}" srcOrd="0" destOrd="0" presId="urn:microsoft.com/office/officeart/2005/8/layout/vList2"/>
    <dgm:cxn modelId="{B61057EB-FFB4-4A01-B0AC-374D202A8C31}" type="presParOf" srcId="{30D0289C-8413-4C7D-91FF-BD288BDAE80C}" destId="{F12FCF6A-E0BD-47E2-99C7-99FF7ECA47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C318C-7395-4CF1-A4CC-E5C583ED0F41}"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9416AC3A-647E-4A09-BCDD-63A2F2285CBA}">
      <dgm:prSet phldrT="[Text]" custT="1"/>
      <dgm:spPr/>
      <dgm:t>
        <a:bodyPr/>
        <a:lstStyle/>
        <a:p>
          <a:pPr>
            <a:buFont typeface="Arial" charset="0"/>
            <a:buNone/>
          </a:pPr>
          <a:r>
            <a:rPr lang="en-US" sz="1800" kern="1200" dirty="0">
              <a:solidFill>
                <a:schemeClr val="lt1"/>
              </a:solidFill>
              <a:latin typeface="+mn-lt"/>
              <a:ea typeface="+mn-ea"/>
              <a:cs typeface="+mn-cs"/>
            </a:rPr>
            <a:t>In skin:</a:t>
          </a:r>
        </a:p>
      </dgm:t>
    </dgm:pt>
    <dgm:pt modelId="{61F0D98C-DB1B-41DD-B3B5-80FC7B1D00AA}" type="parTrans" cxnId="{E5E1153A-D979-4136-B905-BDD7A44B54A5}">
      <dgm:prSet/>
      <dgm:spPr/>
      <dgm:t>
        <a:bodyPr/>
        <a:lstStyle/>
        <a:p>
          <a:endParaRPr lang="en-US"/>
        </a:p>
      </dgm:t>
    </dgm:pt>
    <dgm:pt modelId="{BAD9C29F-AD14-40D4-A411-2CDB6EC565D5}" type="sibTrans" cxnId="{E5E1153A-D979-4136-B905-BDD7A44B54A5}">
      <dgm:prSet/>
      <dgm:spPr/>
      <dgm:t>
        <a:bodyPr/>
        <a:lstStyle/>
        <a:p>
          <a:endParaRPr lang="en-US"/>
        </a:p>
      </dgm:t>
    </dgm:pt>
    <dgm:pt modelId="{756B2EDF-6081-4EEA-96CE-A814AE408C30}">
      <dgm:prSet custT="1"/>
      <dgm:spPr/>
      <dgm:t>
        <a:bodyPr/>
        <a:lstStyle/>
        <a:p>
          <a:r>
            <a:rPr lang="en-US" sz="1800" kern="1200" dirty="0">
              <a:solidFill>
                <a:schemeClr val="lt1"/>
              </a:solidFill>
              <a:latin typeface="+mn-lt"/>
              <a:ea typeface="+mn-ea"/>
              <a:cs typeface="+mn-cs"/>
            </a:rPr>
            <a:t>In liver:</a:t>
          </a:r>
        </a:p>
      </dgm:t>
    </dgm:pt>
    <dgm:pt modelId="{D6BB44B3-B4DC-4078-8E96-C25EA9D7B7EA}" type="parTrans" cxnId="{8051DAA2-93F2-4605-82C6-EDFF430ADB98}">
      <dgm:prSet/>
      <dgm:spPr/>
      <dgm:t>
        <a:bodyPr/>
        <a:lstStyle/>
        <a:p>
          <a:endParaRPr lang="en-US"/>
        </a:p>
      </dgm:t>
    </dgm:pt>
    <dgm:pt modelId="{548A094D-6F16-403E-BDCC-0228F2E296D9}" type="sibTrans" cxnId="{8051DAA2-93F2-4605-82C6-EDFF430ADB98}">
      <dgm:prSet/>
      <dgm:spPr/>
      <dgm:t>
        <a:bodyPr/>
        <a:lstStyle/>
        <a:p>
          <a:endParaRPr lang="en-US"/>
        </a:p>
      </dgm:t>
    </dgm:pt>
    <dgm:pt modelId="{5B9E3EA7-AAD9-4953-96BA-92BB99CE05CF}">
      <dgm:prSet phldrT="[Text]" custT="1"/>
      <dgm:spPr/>
      <dgm:t>
        <a:bodyPr/>
        <a:lstStyle/>
        <a:p>
          <a:pPr>
            <a:buFont typeface="Arial" charset="0"/>
            <a:buNone/>
          </a:pPr>
          <a:r>
            <a:rPr lang="en-US" sz="1800" kern="1200" dirty="0">
              <a:solidFill>
                <a:schemeClr val="tx1"/>
              </a:solidFill>
              <a:latin typeface="+mn-lt"/>
              <a:ea typeface="+mn-ea"/>
              <a:cs typeface="+mn-cs"/>
            </a:rPr>
            <a:t>Cholecalciferol (Vitamin D3) is derived from                                   7-dehydrocholesterol by the sunlight</a:t>
          </a:r>
        </a:p>
      </dgm:t>
    </dgm:pt>
    <dgm:pt modelId="{27FDC9A6-3346-4FA1-9B8D-E2EFF5D87276}" type="parTrans" cxnId="{EB7B58FD-3D6F-44B1-8AC0-79FDFCD27E52}">
      <dgm:prSet/>
      <dgm:spPr/>
      <dgm:t>
        <a:bodyPr/>
        <a:lstStyle/>
        <a:p>
          <a:endParaRPr lang="en-US"/>
        </a:p>
      </dgm:t>
    </dgm:pt>
    <dgm:pt modelId="{8FC128DB-37D1-4917-B72C-DA413F35DE1A}" type="sibTrans" cxnId="{EB7B58FD-3D6F-44B1-8AC0-79FDFCD27E52}">
      <dgm:prSet/>
      <dgm:spPr/>
      <dgm:t>
        <a:bodyPr/>
        <a:lstStyle/>
        <a:p>
          <a:endParaRPr lang="en-US"/>
        </a:p>
      </dgm:t>
    </dgm:pt>
    <dgm:pt modelId="{25C48A92-A4D0-4DE6-A530-7264EEFEED47}">
      <dgm:prSet custT="1"/>
      <dgm:spPr/>
      <dgm:t>
        <a:bodyPr/>
        <a:lstStyle/>
        <a:p>
          <a:r>
            <a:rPr lang="en-US" sz="1800" kern="1200" dirty="0">
              <a:solidFill>
                <a:schemeClr val="tx1"/>
              </a:solidFill>
              <a:latin typeface="+mn-lt"/>
              <a:ea typeface="+mn-ea"/>
              <a:cs typeface="+mn-cs"/>
            </a:rPr>
            <a:t>Cholecalciferol is converted to 25-hydroxycholecalciferol (</a:t>
          </a:r>
          <a:r>
            <a:rPr lang="en-US" sz="1800" kern="1200" dirty="0" err="1">
              <a:solidFill>
                <a:schemeClr val="tx1"/>
              </a:solidFill>
              <a:latin typeface="+mn-lt"/>
              <a:ea typeface="+mn-ea"/>
              <a:cs typeface="+mn-cs"/>
            </a:rPr>
            <a:t>calcidiol</a:t>
          </a:r>
          <a:r>
            <a:rPr lang="en-US" sz="1800" kern="1200" dirty="0">
              <a:solidFill>
                <a:schemeClr val="tx1"/>
              </a:solidFill>
              <a:latin typeface="+mn-lt"/>
              <a:ea typeface="+mn-ea"/>
              <a:cs typeface="+mn-cs"/>
            </a:rPr>
            <a:t>) by the enzyme 25-hydroxylase</a:t>
          </a:r>
        </a:p>
      </dgm:t>
    </dgm:pt>
    <dgm:pt modelId="{8894D535-6341-486F-BAFC-753B3E275A1D}" type="parTrans" cxnId="{D3DCBE73-6644-45F2-B496-90A9DAFCC0DD}">
      <dgm:prSet/>
      <dgm:spPr/>
      <dgm:t>
        <a:bodyPr/>
        <a:lstStyle/>
        <a:p>
          <a:endParaRPr lang="en-US"/>
        </a:p>
      </dgm:t>
    </dgm:pt>
    <dgm:pt modelId="{A794C0FA-BEEB-44E4-BC65-49FB535DACEC}" type="sibTrans" cxnId="{D3DCBE73-6644-45F2-B496-90A9DAFCC0DD}">
      <dgm:prSet/>
      <dgm:spPr/>
      <dgm:t>
        <a:bodyPr/>
        <a:lstStyle/>
        <a:p>
          <a:endParaRPr lang="en-US"/>
        </a:p>
      </dgm:t>
    </dgm:pt>
    <dgm:pt modelId="{F3E36717-C5B1-45E2-9AEF-8F67BE79A562}">
      <dgm:prSet custT="1"/>
      <dgm:spPr/>
      <dgm:t>
        <a:bodyPr/>
        <a:lstStyle/>
        <a:p>
          <a:pPr>
            <a:buFont typeface="Arial" charset="0"/>
            <a:buNone/>
          </a:pPr>
          <a:r>
            <a:rPr lang="en-US" altLang="en-US" sz="1800" kern="1200" dirty="0">
              <a:solidFill>
                <a:schemeClr val="lt1"/>
              </a:solidFill>
              <a:latin typeface="+mn-lt"/>
              <a:ea typeface="+mn-ea"/>
              <a:cs typeface="+mn-cs"/>
            </a:rPr>
            <a:t>In kidneys:</a:t>
          </a:r>
          <a:endParaRPr lang="en-US" sz="1800" kern="1200" dirty="0">
            <a:solidFill>
              <a:schemeClr val="lt1"/>
            </a:solidFill>
            <a:latin typeface="+mn-lt"/>
            <a:ea typeface="+mn-ea"/>
            <a:cs typeface="+mn-cs"/>
          </a:endParaRPr>
        </a:p>
      </dgm:t>
    </dgm:pt>
    <dgm:pt modelId="{FE342BB3-104E-4ED1-BAB1-AC43854B4A8A}" type="parTrans" cxnId="{A910B756-B5E1-475B-A2EF-94B729A64D1E}">
      <dgm:prSet/>
      <dgm:spPr/>
      <dgm:t>
        <a:bodyPr/>
        <a:lstStyle/>
        <a:p>
          <a:endParaRPr lang="en-US"/>
        </a:p>
      </dgm:t>
    </dgm:pt>
    <dgm:pt modelId="{7B12DD37-F587-410C-9E3F-A655942153EC}" type="sibTrans" cxnId="{A910B756-B5E1-475B-A2EF-94B729A64D1E}">
      <dgm:prSet/>
      <dgm:spPr/>
      <dgm:t>
        <a:bodyPr/>
        <a:lstStyle/>
        <a:p>
          <a:endParaRPr lang="en-US"/>
        </a:p>
      </dgm:t>
    </dgm:pt>
    <dgm:pt modelId="{41900F38-5F88-431D-B4E2-5B0CCE00FA7C}">
      <dgm:prSet custT="1"/>
      <dgm:spPr/>
      <dgm:t>
        <a:bodyPr/>
        <a:lstStyle/>
        <a:p>
          <a:r>
            <a:rPr lang="en-US" altLang="en-US" sz="1800" kern="1200" dirty="0">
              <a:solidFill>
                <a:schemeClr val="tx1"/>
              </a:solidFill>
              <a:latin typeface="Calibri" panose="020F0502020204030204" pitchFamily="34" charset="0"/>
              <a:ea typeface="+mn-ea"/>
              <a:cs typeface="Calibri" panose="020F0502020204030204" pitchFamily="34" charset="0"/>
            </a:rPr>
            <a:t>• </a:t>
          </a:r>
          <a:r>
            <a:rPr lang="en-US" altLang="en-US" sz="1800" kern="1200" dirty="0">
              <a:solidFill>
                <a:schemeClr val="tx1"/>
              </a:solidFill>
              <a:latin typeface="+mn-lt"/>
              <a:ea typeface="+mn-ea"/>
              <a:cs typeface="+mn-cs"/>
            </a:rPr>
            <a:t>The 1-</a:t>
          </a:r>
          <a:r>
            <a:rPr lang="en-US" sz="1800" kern="1200" dirty="0">
              <a:solidFill>
                <a:schemeClr val="tx1"/>
              </a:solidFill>
            </a:rPr>
            <a:t>ɑ</a:t>
          </a:r>
          <a:r>
            <a:rPr lang="en-US" altLang="en-US" sz="1800" kern="1200" dirty="0">
              <a:solidFill>
                <a:schemeClr val="tx1"/>
              </a:solidFill>
              <a:latin typeface="+mn-lt"/>
              <a:ea typeface="+mn-ea"/>
              <a:cs typeface="+mn-cs"/>
            </a:rPr>
            <a:t>-hydroxylase enzyme converts                                                       25-hydroxycholecalciferol to 1,25-dihydroxycholecalciferol  (biologically active). </a:t>
          </a:r>
        </a:p>
        <a:p>
          <a:r>
            <a:rPr lang="en-US" altLang="en-US" sz="1800" kern="1200" dirty="0">
              <a:solidFill>
                <a:schemeClr val="tx1"/>
              </a:solidFill>
              <a:latin typeface="Calibri" panose="020F0502020204030204" pitchFamily="34" charset="0"/>
              <a:ea typeface="+mn-ea"/>
              <a:cs typeface="Calibri" panose="020F0502020204030204" pitchFamily="34" charset="0"/>
            </a:rPr>
            <a:t>• </a:t>
          </a:r>
          <a:r>
            <a:rPr lang="en-US" altLang="en-US" sz="1800" kern="1200" dirty="0">
              <a:solidFill>
                <a:schemeClr val="tx1"/>
              </a:solidFill>
              <a:latin typeface="+mn-lt"/>
              <a:ea typeface="+mn-ea"/>
              <a:cs typeface="+mn-cs"/>
            </a:rPr>
            <a:t>Active vitamin D is transported in blood by </a:t>
          </a:r>
          <a:r>
            <a:rPr lang="en-US" altLang="en-US" sz="1800" kern="1200" dirty="0" err="1">
              <a:solidFill>
                <a:srgbClr val="FF0000"/>
              </a:solidFill>
              <a:latin typeface="+mn-lt"/>
              <a:ea typeface="+mn-ea"/>
              <a:cs typeface="+mn-cs"/>
            </a:rPr>
            <a:t>gc</a:t>
          </a:r>
          <a:r>
            <a:rPr lang="en-US" altLang="en-US" sz="1800" kern="1200" dirty="0">
              <a:solidFill>
                <a:srgbClr val="FF0000"/>
              </a:solidFill>
              <a:latin typeface="+mn-lt"/>
              <a:ea typeface="+mn-ea"/>
              <a:cs typeface="+mn-cs"/>
            </a:rPr>
            <a:t>-globulin protein</a:t>
          </a:r>
          <a:endParaRPr lang="en-US" sz="1800" kern="1200" dirty="0">
            <a:solidFill>
              <a:srgbClr val="FF0000"/>
            </a:solidFill>
            <a:latin typeface="+mn-lt"/>
            <a:ea typeface="+mn-ea"/>
            <a:cs typeface="+mn-cs"/>
          </a:endParaRPr>
        </a:p>
      </dgm:t>
    </dgm:pt>
    <dgm:pt modelId="{1C280FF3-39DC-4FFA-929B-88A72F9209AF}" type="parTrans" cxnId="{1FCA0653-57D2-4506-BD2E-9BE5F15BBDA1}">
      <dgm:prSet/>
      <dgm:spPr/>
      <dgm:t>
        <a:bodyPr/>
        <a:lstStyle/>
        <a:p>
          <a:endParaRPr lang="en-US"/>
        </a:p>
      </dgm:t>
    </dgm:pt>
    <dgm:pt modelId="{3E9535CC-C0B4-4259-815E-373BBAF1644D}" type="sibTrans" cxnId="{1FCA0653-57D2-4506-BD2E-9BE5F15BBDA1}">
      <dgm:prSet/>
      <dgm:spPr/>
      <dgm:t>
        <a:bodyPr/>
        <a:lstStyle/>
        <a:p>
          <a:endParaRPr lang="en-US"/>
        </a:p>
      </dgm:t>
    </dgm:pt>
    <dgm:pt modelId="{048A1566-A23F-41D8-AC98-044F19A51612}" type="pres">
      <dgm:prSet presAssocID="{5FDC318C-7395-4CF1-A4CC-E5C583ED0F41}" presName="Name0" presStyleCnt="0">
        <dgm:presLayoutVars>
          <dgm:chMax/>
          <dgm:chPref val="3"/>
          <dgm:dir/>
          <dgm:animOne val="branch"/>
          <dgm:animLvl val="lvl"/>
        </dgm:presLayoutVars>
      </dgm:prSet>
      <dgm:spPr/>
      <dgm:t>
        <a:bodyPr/>
        <a:lstStyle/>
        <a:p>
          <a:endParaRPr lang="en-US"/>
        </a:p>
      </dgm:t>
    </dgm:pt>
    <dgm:pt modelId="{9E09A47D-D13B-48CD-AB41-626BB5E6BCA7}" type="pres">
      <dgm:prSet presAssocID="{9416AC3A-647E-4A09-BCDD-63A2F2285CBA}" presName="composite" presStyleCnt="0"/>
      <dgm:spPr/>
    </dgm:pt>
    <dgm:pt modelId="{608F5BB3-2582-4FDA-9BF4-D3B99D211F67}" type="pres">
      <dgm:prSet presAssocID="{9416AC3A-647E-4A09-BCDD-63A2F2285CBA}" presName="FirstChild" presStyleLbl="revTx" presStyleIdx="0" presStyleCnt="3" custScaleY="46839" custLinFactNeighborX="0" custLinFactNeighborY="24937">
        <dgm:presLayoutVars>
          <dgm:chMax val="0"/>
          <dgm:chPref val="0"/>
          <dgm:bulletEnabled val="1"/>
        </dgm:presLayoutVars>
      </dgm:prSet>
      <dgm:spPr/>
      <dgm:t>
        <a:bodyPr/>
        <a:lstStyle/>
        <a:p>
          <a:endParaRPr lang="en-US"/>
        </a:p>
      </dgm:t>
    </dgm:pt>
    <dgm:pt modelId="{7F147554-6627-4723-BB69-610E3AC0386C}" type="pres">
      <dgm:prSet presAssocID="{9416AC3A-647E-4A09-BCDD-63A2F2285CBA}" presName="Parent" presStyleLbl="alignNode1" presStyleIdx="0" presStyleCnt="3" custScaleY="35322" custLinFactNeighborY="30227">
        <dgm:presLayoutVars>
          <dgm:chMax val="3"/>
          <dgm:chPref val="3"/>
          <dgm:bulletEnabled val="1"/>
        </dgm:presLayoutVars>
      </dgm:prSet>
      <dgm:spPr/>
      <dgm:t>
        <a:bodyPr/>
        <a:lstStyle/>
        <a:p>
          <a:endParaRPr lang="en-US"/>
        </a:p>
      </dgm:t>
    </dgm:pt>
    <dgm:pt modelId="{31010190-3E43-46AA-AF2A-B49545DDE551}" type="pres">
      <dgm:prSet presAssocID="{9416AC3A-647E-4A09-BCDD-63A2F2285CBA}" presName="Accent" presStyleLbl="parChTrans1D1" presStyleIdx="0" presStyleCnt="3"/>
      <dgm:spPr/>
    </dgm:pt>
    <dgm:pt modelId="{DFE54BDA-E24F-403F-929B-AA71E49DAADF}" type="pres">
      <dgm:prSet presAssocID="{BAD9C29F-AD14-40D4-A411-2CDB6EC565D5}" presName="sibTrans" presStyleCnt="0"/>
      <dgm:spPr/>
    </dgm:pt>
    <dgm:pt modelId="{E1A01C69-104E-4CBB-AC0C-03D56F2EA595}" type="pres">
      <dgm:prSet presAssocID="{756B2EDF-6081-4EEA-96CE-A814AE408C30}" presName="composite" presStyleCnt="0"/>
      <dgm:spPr/>
    </dgm:pt>
    <dgm:pt modelId="{3A8F6D64-656E-4588-8692-C817B2525877}" type="pres">
      <dgm:prSet presAssocID="{756B2EDF-6081-4EEA-96CE-A814AE408C30}" presName="FirstChild" presStyleLbl="revTx" presStyleIdx="1" presStyleCnt="3" custScaleY="46839" custLinFactNeighborX="0" custLinFactNeighborY="29502">
        <dgm:presLayoutVars>
          <dgm:chMax val="0"/>
          <dgm:chPref val="0"/>
          <dgm:bulletEnabled val="1"/>
        </dgm:presLayoutVars>
      </dgm:prSet>
      <dgm:spPr/>
      <dgm:t>
        <a:bodyPr/>
        <a:lstStyle/>
        <a:p>
          <a:endParaRPr lang="en-US"/>
        </a:p>
      </dgm:t>
    </dgm:pt>
    <dgm:pt modelId="{09DC5B33-F5B1-4EFF-88DD-1A8BE860A18F}" type="pres">
      <dgm:prSet presAssocID="{756B2EDF-6081-4EEA-96CE-A814AE408C30}" presName="Parent" presStyleLbl="alignNode1" presStyleIdx="1" presStyleCnt="3" custScaleY="31430" custLinFactNeighborY="37519">
        <dgm:presLayoutVars>
          <dgm:chMax val="3"/>
          <dgm:chPref val="3"/>
          <dgm:bulletEnabled val="1"/>
        </dgm:presLayoutVars>
      </dgm:prSet>
      <dgm:spPr/>
      <dgm:t>
        <a:bodyPr/>
        <a:lstStyle/>
        <a:p>
          <a:endParaRPr lang="en-US"/>
        </a:p>
      </dgm:t>
    </dgm:pt>
    <dgm:pt modelId="{43726C84-31EA-46B8-9167-F846FF739B38}" type="pres">
      <dgm:prSet presAssocID="{756B2EDF-6081-4EEA-96CE-A814AE408C30}" presName="Accent" presStyleLbl="parChTrans1D1" presStyleIdx="1" presStyleCnt="3" custLinFactY="141194" custLinFactNeighborY="200000"/>
      <dgm:spPr/>
    </dgm:pt>
    <dgm:pt modelId="{F4F3C721-DB66-4066-B403-27930B4DA93A}" type="pres">
      <dgm:prSet presAssocID="{548A094D-6F16-403E-BDCC-0228F2E296D9}" presName="sibTrans" presStyleCnt="0"/>
      <dgm:spPr/>
    </dgm:pt>
    <dgm:pt modelId="{160E2BC9-C574-4E3A-ADC2-CF08EC9513FF}" type="pres">
      <dgm:prSet presAssocID="{F3E36717-C5B1-45E2-9AEF-8F67BE79A562}" presName="composite" presStyleCnt="0"/>
      <dgm:spPr/>
    </dgm:pt>
    <dgm:pt modelId="{8899850B-0105-4B95-9E09-1340D4B7080C}" type="pres">
      <dgm:prSet presAssocID="{F3E36717-C5B1-45E2-9AEF-8F67BE79A562}" presName="FirstChild" presStyleLbl="revTx" presStyleIdx="2" presStyleCnt="3" custScaleY="93740" custLinFactNeighborX="0" custLinFactNeighborY="342">
        <dgm:presLayoutVars>
          <dgm:chMax val="0"/>
          <dgm:chPref val="0"/>
          <dgm:bulletEnabled val="1"/>
        </dgm:presLayoutVars>
      </dgm:prSet>
      <dgm:spPr/>
      <dgm:t>
        <a:bodyPr/>
        <a:lstStyle/>
        <a:p>
          <a:endParaRPr lang="en-US"/>
        </a:p>
      </dgm:t>
    </dgm:pt>
    <dgm:pt modelId="{191CDE63-3AE5-4F89-B40F-39F253E50AF9}" type="pres">
      <dgm:prSet presAssocID="{F3E36717-C5B1-45E2-9AEF-8F67BE79A562}" presName="Parent" presStyleLbl="alignNode1" presStyleIdx="2" presStyleCnt="3" custScaleY="68779" custLinFactNeighborY="12822">
        <dgm:presLayoutVars>
          <dgm:chMax val="3"/>
          <dgm:chPref val="3"/>
          <dgm:bulletEnabled val="1"/>
        </dgm:presLayoutVars>
      </dgm:prSet>
      <dgm:spPr/>
      <dgm:t>
        <a:bodyPr/>
        <a:lstStyle/>
        <a:p>
          <a:endParaRPr lang="en-US"/>
        </a:p>
      </dgm:t>
    </dgm:pt>
    <dgm:pt modelId="{A769EBB8-F97C-40E2-B1EA-997DB07424CD}" type="pres">
      <dgm:prSet presAssocID="{F3E36717-C5B1-45E2-9AEF-8F67BE79A562}" presName="Accent" presStyleLbl="parChTrans1D1" presStyleIdx="2" presStyleCnt="3"/>
      <dgm:spPr/>
    </dgm:pt>
  </dgm:ptLst>
  <dgm:cxnLst>
    <dgm:cxn modelId="{D3DCBE73-6644-45F2-B496-90A9DAFCC0DD}" srcId="{756B2EDF-6081-4EEA-96CE-A814AE408C30}" destId="{25C48A92-A4D0-4DE6-A530-7264EEFEED47}" srcOrd="0" destOrd="0" parTransId="{8894D535-6341-486F-BAFC-753B3E275A1D}" sibTransId="{A794C0FA-BEEB-44E4-BC65-49FB535DACEC}"/>
    <dgm:cxn modelId="{E2D58823-5A76-4B1C-9769-6BEC52A77D5F}" type="presOf" srcId="{F3E36717-C5B1-45E2-9AEF-8F67BE79A562}" destId="{191CDE63-3AE5-4F89-B40F-39F253E50AF9}" srcOrd="0" destOrd="0" presId="urn:microsoft.com/office/officeart/2011/layout/TabList"/>
    <dgm:cxn modelId="{8051DAA2-93F2-4605-82C6-EDFF430ADB98}" srcId="{5FDC318C-7395-4CF1-A4CC-E5C583ED0F41}" destId="{756B2EDF-6081-4EEA-96CE-A814AE408C30}" srcOrd="1" destOrd="0" parTransId="{D6BB44B3-B4DC-4078-8E96-C25EA9D7B7EA}" sibTransId="{548A094D-6F16-403E-BDCC-0228F2E296D9}"/>
    <dgm:cxn modelId="{4E464B7B-4CB0-42E1-B593-26BDCD677DFC}" type="presOf" srcId="{25C48A92-A4D0-4DE6-A530-7264EEFEED47}" destId="{3A8F6D64-656E-4588-8692-C817B2525877}" srcOrd="0" destOrd="0" presId="urn:microsoft.com/office/officeart/2011/layout/TabList"/>
    <dgm:cxn modelId="{21518B3F-18CC-4B83-BBE8-8ACA8564B7A8}" type="presOf" srcId="{41900F38-5F88-431D-B4E2-5B0CCE00FA7C}" destId="{8899850B-0105-4B95-9E09-1340D4B7080C}" srcOrd="0" destOrd="0" presId="urn:microsoft.com/office/officeart/2011/layout/TabList"/>
    <dgm:cxn modelId="{E6DB1902-F506-4C99-B2F2-62EC703A7164}" type="presOf" srcId="{9416AC3A-647E-4A09-BCDD-63A2F2285CBA}" destId="{7F147554-6627-4723-BB69-610E3AC0386C}" srcOrd="0" destOrd="0" presId="urn:microsoft.com/office/officeart/2011/layout/TabList"/>
    <dgm:cxn modelId="{336C2A26-1826-439F-8C7A-C3536B74DC7C}" type="presOf" srcId="{5FDC318C-7395-4CF1-A4CC-E5C583ED0F41}" destId="{048A1566-A23F-41D8-AC98-044F19A51612}" srcOrd="0" destOrd="0" presId="urn:microsoft.com/office/officeart/2011/layout/TabList"/>
    <dgm:cxn modelId="{D6B6800E-41C6-4DCC-83D6-BA51BE1B47FC}" type="presOf" srcId="{756B2EDF-6081-4EEA-96CE-A814AE408C30}" destId="{09DC5B33-F5B1-4EFF-88DD-1A8BE860A18F}" srcOrd="0" destOrd="0" presId="urn:microsoft.com/office/officeart/2011/layout/TabList"/>
    <dgm:cxn modelId="{EB7B58FD-3D6F-44B1-8AC0-79FDFCD27E52}" srcId="{9416AC3A-647E-4A09-BCDD-63A2F2285CBA}" destId="{5B9E3EA7-AAD9-4953-96BA-92BB99CE05CF}" srcOrd="0" destOrd="0" parTransId="{27FDC9A6-3346-4FA1-9B8D-E2EFF5D87276}" sibTransId="{8FC128DB-37D1-4917-B72C-DA413F35DE1A}"/>
    <dgm:cxn modelId="{A910B756-B5E1-475B-A2EF-94B729A64D1E}" srcId="{5FDC318C-7395-4CF1-A4CC-E5C583ED0F41}" destId="{F3E36717-C5B1-45E2-9AEF-8F67BE79A562}" srcOrd="2" destOrd="0" parTransId="{FE342BB3-104E-4ED1-BAB1-AC43854B4A8A}" sibTransId="{7B12DD37-F587-410C-9E3F-A655942153EC}"/>
    <dgm:cxn modelId="{D231759C-5F4C-4B88-B77C-77357040BD86}" type="presOf" srcId="{5B9E3EA7-AAD9-4953-96BA-92BB99CE05CF}" destId="{608F5BB3-2582-4FDA-9BF4-D3B99D211F67}" srcOrd="0" destOrd="0" presId="urn:microsoft.com/office/officeart/2011/layout/TabList"/>
    <dgm:cxn modelId="{1FCA0653-57D2-4506-BD2E-9BE5F15BBDA1}" srcId="{F3E36717-C5B1-45E2-9AEF-8F67BE79A562}" destId="{41900F38-5F88-431D-B4E2-5B0CCE00FA7C}" srcOrd="0" destOrd="0" parTransId="{1C280FF3-39DC-4FFA-929B-88A72F9209AF}" sibTransId="{3E9535CC-C0B4-4259-815E-373BBAF1644D}"/>
    <dgm:cxn modelId="{E5E1153A-D979-4136-B905-BDD7A44B54A5}" srcId="{5FDC318C-7395-4CF1-A4CC-E5C583ED0F41}" destId="{9416AC3A-647E-4A09-BCDD-63A2F2285CBA}" srcOrd="0" destOrd="0" parTransId="{61F0D98C-DB1B-41DD-B3B5-80FC7B1D00AA}" sibTransId="{BAD9C29F-AD14-40D4-A411-2CDB6EC565D5}"/>
    <dgm:cxn modelId="{A50CF781-1535-4E67-83D6-7EC766EE00BE}" type="presParOf" srcId="{048A1566-A23F-41D8-AC98-044F19A51612}" destId="{9E09A47D-D13B-48CD-AB41-626BB5E6BCA7}" srcOrd="0" destOrd="0" presId="urn:microsoft.com/office/officeart/2011/layout/TabList"/>
    <dgm:cxn modelId="{A09E5047-FF63-48F3-BA60-5576DF9B2A8D}" type="presParOf" srcId="{9E09A47D-D13B-48CD-AB41-626BB5E6BCA7}" destId="{608F5BB3-2582-4FDA-9BF4-D3B99D211F67}" srcOrd="0" destOrd="0" presId="urn:microsoft.com/office/officeart/2011/layout/TabList"/>
    <dgm:cxn modelId="{582B8407-F2FE-419F-91F9-C0FA1B3B9132}" type="presParOf" srcId="{9E09A47D-D13B-48CD-AB41-626BB5E6BCA7}" destId="{7F147554-6627-4723-BB69-610E3AC0386C}" srcOrd="1" destOrd="0" presId="urn:microsoft.com/office/officeart/2011/layout/TabList"/>
    <dgm:cxn modelId="{C3AAF903-89D6-4634-856C-26A945D4AB90}" type="presParOf" srcId="{9E09A47D-D13B-48CD-AB41-626BB5E6BCA7}" destId="{31010190-3E43-46AA-AF2A-B49545DDE551}" srcOrd="2" destOrd="0" presId="urn:microsoft.com/office/officeart/2011/layout/TabList"/>
    <dgm:cxn modelId="{E8E04B77-7B0E-4FFB-9D81-02E8E5F6913A}" type="presParOf" srcId="{048A1566-A23F-41D8-AC98-044F19A51612}" destId="{DFE54BDA-E24F-403F-929B-AA71E49DAADF}" srcOrd="1" destOrd="0" presId="urn:microsoft.com/office/officeart/2011/layout/TabList"/>
    <dgm:cxn modelId="{A0343707-4E26-4437-BB87-0315CCF5C00D}" type="presParOf" srcId="{048A1566-A23F-41D8-AC98-044F19A51612}" destId="{E1A01C69-104E-4CBB-AC0C-03D56F2EA595}" srcOrd="2" destOrd="0" presId="urn:microsoft.com/office/officeart/2011/layout/TabList"/>
    <dgm:cxn modelId="{EA3D078D-AB12-4E0F-81A9-B38FA9FDE7FE}" type="presParOf" srcId="{E1A01C69-104E-4CBB-AC0C-03D56F2EA595}" destId="{3A8F6D64-656E-4588-8692-C817B2525877}" srcOrd="0" destOrd="0" presId="urn:microsoft.com/office/officeart/2011/layout/TabList"/>
    <dgm:cxn modelId="{8AD4DC03-E76B-43B0-BFD5-E6AB54ABBB1C}" type="presParOf" srcId="{E1A01C69-104E-4CBB-AC0C-03D56F2EA595}" destId="{09DC5B33-F5B1-4EFF-88DD-1A8BE860A18F}" srcOrd="1" destOrd="0" presId="urn:microsoft.com/office/officeart/2011/layout/TabList"/>
    <dgm:cxn modelId="{A18985BA-D002-42BF-ADC8-48D302D034EF}" type="presParOf" srcId="{E1A01C69-104E-4CBB-AC0C-03D56F2EA595}" destId="{43726C84-31EA-46B8-9167-F846FF739B38}" srcOrd="2" destOrd="0" presId="urn:microsoft.com/office/officeart/2011/layout/TabList"/>
    <dgm:cxn modelId="{A10B0F8D-732D-4CBE-A712-51813CD0CC17}" type="presParOf" srcId="{048A1566-A23F-41D8-AC98-044F19A51612}" destId="{F4F3C721-DB66-4066-B403-27930B4DA93A}" srcOrd="3" destOrd="0" presId="urn:microsoft.com/office/officeart/2011/layout/TabList"/>
    <dgm:cxn modelId="{201B4966-B830-4B17-8404-67722B64159E}" type="presParOf" srcId="{048A1566-A23F-41D8-AC98-044F19A51612}" destId="{160E2BC9-C574-4E3A-ADC2-CF08EC9513FF}" srcOrd="4" destOrd="0" presId="urn:microsoft.com/office/officeart/2011/layout/TabList"/>
    <dgm:cxn modelId="{928AA21D-4197-49FC-96C6-D546B824A1DF}" type="presParOf" srcId="{160E2BC9-C574-4E3A-ADC2-CF08EC9513FF}" destId="{8899850B-0105-4B95-9E09-1340D4B7080C}" srcOrd="0" destOrd="0" presId="urn:microsoft.com/office/officeart/2011/layout/TabList"/>
    <dgm:cxn modelId="{5FF09649-592B-45F8-B385-572259EC3F3D}" type="presParOf" srcId="{160E2BC9-C574-4E3A-ADC2-CF08EC9513FF}" destId="{191CDE63-3AE5-4F89-B40F-39F253E50AF9}" srcOrd="1" destOrd="0" presId="urn:microsoft.com/office/officeart/2011/layout/TabList"/>
    <dgm:cxn modelId="{002E18DA-F7DF-4EBE-AFDE-EB798DFD1433}" type="presParOf" srcId="{160E2BC9-C574-4E3A-ADC2-CF08EC9513FF}" destId="{A769EBB8-F97C-40E2-B1EA-997DB07424C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79B0C-9132-4086-B7BC-11A57ED7AD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5965CA5-B668-4322-BB71-390B3C978F4C}">
      <dgm:prSet phldrT="[Text]" custT="1"/>
      <dgm:spPr/>
      <dgm:t>
        <a:bodyPr/>
        <a:lstStyle/>
        <a:p>
          <a:r>
            <a:rPr lang="en-US" altLang="en-US" sz="1800" kern="1200" dirty="0">
              <a:solidFill>
                <a:schemeClr val="lt1"/>
              </a:solidFill>
              <a:latin typeface="+mn-lt"/>
              <a:ea typeface="+mn-ea"/>
              <a:cs typeface="+mn-cs"/>
            </a:rPr>
            <a:t>Vitamin D synthesis is tightly regulated by plasma levels of phosphate and calcium.</a:t>
          </a:r>
          <a:endParaRPr lang="en-US" sz="1800" kern="1200" dirty="0">
            <a:solidFill>
              <a:schemeClr val="lt1"/>
            </a:solidFill>
            <a:latin typeface="+mn-lt"/>
            <a:ea typeface="+mn-ea"/>
            <a:cs typeface="+mn-cs"/>
          </a:endParaRPr>
        </a:p>
      </dgm:t>
    </dgm:pt>
    <dgm:pt modelId="{C5F6820B-FEA0-445D-80A3-169606598BB1}" type="parTrans" cxnId="{ADC2C760-3B18-48BE-BFE7-CE1CB6E8BC0F}">
      <dgm:prSet/>
      <dgm:spPr/>
      <dgm:t>
        <a:bodyPr/>
        <a:lstStyle/>
        <a:p>
          <a:endParaRPr lang="en-US"/>
        </a:p>
      </dgm:t>
    </dgm:pt>
    <dgm:pt modelId="{B2017B99-D19A-479D-8993-44C9F6C0B782}" type="sibTrans" cxnId="{ADC2C760-3B18-48BE-BFE7-CE1CB6E8BC0F}">
      <dgm:prSet/>
      <dgm:spPr/>
      <dgm:t>
        <a:bodyPr/>
        <a:lstStyle/>
        <a:p>
          <a:endParaRPr lang="en-US"/>
        </a:p>
      </dgm:t>
    </dgm:pt>
    <dgm:pt modelId="{77EC31C4-17F8-49A6-9244-A3ECFD7E100A}">
      <dgm:prSet phldrT="[Text]" custT="1"/>
      <dgm:spPr/>
      <dgm:t>
        <a:bodyPr/>
        <a:lstStyle/>
        <a:p>
          <a:r>
            <a:rPr lang="en-US" altLang="en-US" sz="1800" kern="1200" dirty="0">
              <a:solidFill>
                <a:schemeClr val="lt1"/>
              </a:solidFill>
              <a:latin typeface="+mn-lt"/>
              <a:ea typeface="+mn-ea"/>
              <a:cs typeface="+mn-cs"/>
            </a:rPr>
            <a:t>Activity of 1-</a:t>
          </a:r>
          <a:r>
            <a:rPr lang="en-US" sz="1800" kern="1200" dirty="0">
              <a:solidFill>
                <a:schemeClr val="bg1"/>
              </a:solidFill>
            </a:rPr>
            <a:t>ɑ</a:t>
          </a:r>
          <a:r>
            <a:rPr lang="en-US" altLang="en-US" sz="1800" kern="1200" dirty="0">
              <a:solidFill>
                <a:schemeClr val="lt1"/>
              </a:solidFill>
              <a:latin typeface="+mn-lt"/>
              <a:ea typeface="+mn-ea"/>
              <a:cs typeface="+mn-cs"/>
            </a:rPr>
            <a:t>-hydroxylase in kidneys is: </a:t>
          </a:r>
          <a:r>
            <a:rPr lang="en-US" altLang="en-US" sz="1800" kern="1200" dirty="0">
              <a:solidFill>
                <a:srgbClr val="99FF66"/>
              </a:solidFill>
              <a:latin typeface="+mn-lt"/>
              <a:ea typeface="+mn-ea"/>
              <a:cs typeface="+mn-cs"/>
            </a:rPr>
            <a:t>(Point of regulation) </a:t>
          </a:r>
          <a:endParaRPr lang="en-US" sz="1800" kern="1200" dirty="0">
            <a:solidFill>
              <a:srgbClr val="99FF66"/>
            </a:solidFill>
            <a:latin typeface="+mn-lt"/>
            <a:ea typeface="+mn-ea"/>
            <a:cs typeface="+mn-cs"/>
          </a:endParaRPr>
        </a:p>
      </dgm:t>
    </dgm:pt>
    <dgm:pt modelId="{24C73424-81C0-40DA-8F1E-1101A01B57CA}" type="parTrans" cxnId="{7B95A782-AD8E-47A7-BA0B-FA2BA59CDE01}">
      <dgm:prSet/>
      <dgm:spPr/>
      <dgm:t>
        <a:bodyPr/>
        <a:lstStyle/>
        <a:p>
          <a:endParaRPr lang="en-US"/>
        </a:p>
      </dgm:t>
    </dgm:pt>
    <dgm:pt modelId="{1043514A-0391-4453-ABD5-C4F4F0B07E05}" type="sibTrans" cxnId="{7B95A782-AD8E-47A7-BA0B-FA2BA59CDE01}">
      <dgm:prSet/>
      <dgm:spPr/>
      <dgm:t>
        <a:bodyPr/>
        <a:lstStyle/>
        <a:p>
          <a:endParaRPr lang="en-US"/>
        </a:p>
      </dgm:t>
    </dgm:pt>
    <dgm:pt modelId="{FA48937C-62B5-4E3E-8CFE-8EDA93C344F9}">
      <dgm:prSet phldrT="[Text]" custT="1"/>
      <dgm:spPr/>
      <dgm:t>
        <a:bodyPr/>
        <a:lstStyle/>
        <a:p>
          <a:r>
            <a:rPr lang="en-US" altLang="en-US" sz="1800" kern="1200" dirty="0">
              <a:solidFill>
                <a:srgbClr val="FF0000"/>
              </a:solidFill>
              <a:latin typeface="+mn-lt"/>
              <a:ea typeface="+mn-ea"/>
              <a:cs typeface="+mn-cs"/>
            </a:rPr>
            <a:t>Directly</a:t>
          </a:r>
          <a:r>
            <a:rPr lang="en-US" altLang="en-US" sz="1800" kern="1200" dirty="0">
              <a:solidFill>
                <a:schemeClr val="tx1"/>
              </a:solidFill>
              <a:latin typeface="+mn-lt"/>
              <a:ea typeface="+mn-ea"/>
              <a:cs typeface="+mn-cs"/>
            </a:rPr>
            <a:t> increased due to low plasma phosphate.</a:t>
          </a:r>
          <a:endParaRPr lang="en-US" sz="1800" kern="1200" dirty="0">
            <a:solidFill>
              <a:schemeClr val="tx1"/>
            </a:solidFill>
            <a:latin typeface="+mn-lt"/>
            <a:ea typeface="+mn-ea"/>
            <a:cs typeface="+mn-cs"/>
          </a:endParaRPr>
        </a:p>
      </dgm:t>
    </dgm:pt>
    <dgm:pt modelId="{83FBA565-EF8D-4B54-BCD2-8C2C7AC7F6DC}" type="parTrans" cxnId="{7618B068-BB39-44B3-8F09-C0FC66A1CFA4}">
      <dgm:prSet/>
      <dgm:spPr/>
      <dgm:t>
        <a:bodyPr/>
        <a:lstStyle/>
        <a:p>
          <a:endParaRPr lang="en-US"/>
        </a:p>
      </dgm:t>
    </dgm:pt>
    <dgm:pt modelId="{3C90B85D-C895-445E-B617-3752D617855E}" type="sibTrans" cxnId="{7618B068-BB39-44B3-8F09-C0FC66A1CFA4}">
      <dgm:prSet/>
      <dgm:spPr/>
      <dgm:t>
        <a:bodyPr/>
        <a:lstStyle/>
        <a:p>
          <a:endParaRPr lang="en-US"/>
        </a:p>
      </dgm:t>
    </dgm:pt>
    <dgm:pt modelId="{D2350823-CFD8-48EC-AEAC-238A35E3EB47}">
      <dgm:prSet custT="1"/>
      <dgm:spPr/>
      <dgm:t>
        <a:bodyPr/>
        <a:lstStyle/>
        <a:p>
          <a:r>
            <a:rPr lang="en-US" altLang="en-US" sz="1800" kern="1200" dirty="0">
              <a:solidFill>
                <a:srgbClr val="FF0000"/>
              </a:solidFill>
              <a:latin typeface="+mn-lt"/>
              <a:ea typeface="+mn-ea"/>
              <a:cs typeface="+mn-cs"/>
            </a:rPr>
            <a:t>Indirectly</a:t>
          </a:r>
          <a:r>
            <a:rPr lang="en-US" altLang="en-US" sz="1800" kern="1200" dirty="0">
              <a:solidFill>
                <a:schemeClr val="tx1"/>
              </a:solidFill>
              <a:latin typeface="+mn-lt"/>
              <a:ea typeface="+mn-ea"/>
              <a:cs typeface="+mn-cs"/>
            </a:rPr>
            <a:t> increased </a:t>
          </a:r>
          <a:r>
            <a:rPr lang="en-US" altLang="en-US" sz="1800" kern="1200" dirty="0">
              <a:solidFill>
                <a:srgbClr val="FF0000"/>
              </a:solidFill>
              <a:latin typeface="+mn-lt"/>
              <a:ea typeface="+mn-ea"/>
              <a:cs typeface="+mn-cs"/>
            </a:rPr>
            <a:t>via parathyroid hormone (PTH) </a:t>
          </a:r>
          <a:r>
            <a:rPr lang="en-US" altLang="en-US" sz="1800" kern="1200" dirty="0">
              <a:solidFill>
                <a:schemeClr val="tx1"/>
              </a:solidFill>
              <a:latin typeface="+mn-lt"/>
              <a:ea typeface="+mn-ea"/>
              <a:cs typeface="+mn-cs"/>
            </a:rPr>
            <a:t>due to low plasma calcium.</a:t>
          </a:r>
        </a:p>
      </dgm:t>
    </dgm:pt>
    <dgm:pt modelId="{23D32FBD-3ACA-46A0-B580-F2D6E7C50F39}" type="parTrans" cxnId="{4B3F8956-8DAB-416E-8E99-B019DA51F13D}">
      <dgm:prSet/>
      <dgm:spPr/>
      <dgm:t>
        <a:bodyPr/>
        <a:lstStyle/>
        <a:p>
          <a:endParaRPr lang="en-US"/>
        </a:p>
      </dgm:t>
    </dgm:pt>
    <dgm:pt modelId="{DF265FB3-5290-4BB1-BDAE-A94C8F84A044}" type="sibTrans" cxnId="{4B3F8956-8DAB-416E-8E99-B019DA51F13D}">
      <dgm:prSet/>
      <dgm:spPr/>
      <dgm:t>
        <a:bodyPr/>
        <a:lstStyle/>
        <a:p>
          <a:endParaRPr lang="en-US"/>
        </a:p>
      </dgm:t>
    </dgm:pt>
    <dgm:pt modelId="{1B9F8333-F3EC-409B-AE19-2091DA0A74CE}">
      <dgm:prSet custT="1"/>
      <dgm:spPr/>
      <dgm:t>
        <a:bodyPr/>
        <a:lstStyle/>
        <a:p>
          <a:r>
            <a:rPr lang="en-US" altLang="en-US" sz="1800" kern="1200" dirty="0">
              <a:solidFill>
                <a:schemeClr val="tx1"/>
              </a:solidFill>
              <a:latin typeface="+mn-lt"/>
              <a:ea typeface="+mn-ea"/>
              <a:cs typeface="+mn-cs"/>
            </a:rPr>
            <a:t>PTH increases vitamin D synthesis in kidneys.</a:t>
          </a:r>
        </a:p>
      </dgm:t>
    </dgm:pt>
    <dgm:pt modelId="{5C3002D4-106D-4554-9E45-D0E01B4DA034}" type="parTrans" cxnId="{990F7D2D-F259-43F9-B811-9E88842EDCEC}">
      <dgm:prSet/>
      <dgm:spPr/>
      <dgm:t>
        <a:bodyPr/>
        <a:lstStyle/>
        <a:p>
          <a:endParaRPr lang="en-US"/>
        </a:p>
      </dgm:t>
    </dgm:pt>
    <dgm:pt modelId="{FA0A174E-3DB3-4C8D-A8C8-EF5C91E80F1A}" type="sibTrans" cxnId="{990F7D2D-F259-43F9-B811-9E88842EDCEC}">
      <dgm:prSet/>
      <dgm:spPr/>
      <dgm:t>
        <a:bodyPr/>
        <a:lstStyle/>
        <a:p>
          <a:endParaRPr lang="en-US"/>
        </a:p>
      </dgm:t>
    </dgm:pt>
    <dgm:pt modelId="{9ED1370D-3966-4CE9-8AC2-16FCA43E4ED0}">
      <dgm:prSet custT="1"/>
      <dgm:spPr/>
      <dgm:t>
        <a:bodyPr/>
        <a:lstStyle/>
        <a:p>
          <a:r>
            <a:rPr lang="en-US" altLang="en-US" sz="1800" kern="1200" dirty="0">
              <a:solidFill>
                <a:schemeClr val="lt1"/>
              </a:solidFill>
              <a:latin typeface="+mn-lt"/>
              <a:ea typeface="+mn-ea"/>
              <a:cs typeface="+mn-cs"/>
            </a:rPr>
            <a:t>Vitamin D has essential role in calcium homeostasis.</a:t>
          </a:r>
        </a:p>
      </dgm:t>
    </dgm:pt>
    <dgm:pt modelId="{3F4ED004-03A1-4452-A612-34E99075BF02}" type="parTrans" cxnId="{D18EFEC8-3F0C-4DC8-B309-EFD693DDE677}">
      <dgm:prSet/>
      <dgm:spPr/>
      <dgm:t>
        <a:bodyPr/>
        <a:lstStyle/>
        <a:p>
          <a:endParaRPr lang="en-US"/>
        </a:p>
      </dgm:t>
    </dgm:pt>
    <dgm:pt modelId="{1DF503B3-A233-4139-99A8-7B078B762519}" type="sibTrans" cxnId="{D18EFEC8-3F0C-4DC8-B309-EFD693DDE677}">
      <dgm:prSet/>
      <dgm:spPr/>
      <dgm:t>
        <a:bodyPr/>
        <a:lstStyle/>
        <a:p>
          <a:endParaRPr lang="en-US"/>
        </a:p>
      </dgm:t>
    </dgm:pt>
    <dgm:pt modelId="{0F81AB6A-C3E8-40D4-B111-8AF52DCD7F32}">
      <dgm:prSet custT="1"/>
      <dgm:spPr/>
      <dgm:t>
        <a:bodyPr/>
        <a:lstStyle/>
        <a:p>
          <a:r>
            <a:rPr lang="en-US" altLang="en-US" sz="1800" kern="1200" dirty="0">
              <a:solidFill>
                <a:schemeClr val="lt1"/>
              </a:solidFill>
              <a:latin typeface="+mn-lt"/>
              <a:ea typeface="+mn-ea"/>
              <a:cs typeface="+mn-cs"/>
            </a:rPr>
            <a:t>Calcium homeostasis is maintained by parathyroid hormone (PTH) and calcitonin.</a:t>
          </a:r>
        </a:p>
      </dgm:t>
    </dgm:pt>
    <dgm:pt modelId="{2784CB8E-2DC4-4D0A-BC69-127E2CC1B26B}" type="parTrans" cxnId="{3C27A0B9-EB62-4472-B914-CBD02EB8B857}">
      <dgm:prSet/>
      <dgm:spPr/>
      <dgm:t>
        <a:bodyPr/>
        <a:lstStyle/>
        <a:p>
          <a:endParaRPr lang="en-US"/>
        </a:p>
      </dgm:t>
    </dgm:pt>
    <dgm:pt modelId="{95E436EC-FA1E-4783-AD3B-25F9A155B3F1}" type="sibTrans" cxnId="{3C27A0B9-EB62-4472-B914-CBD02EB8B857}">
      <dgm:prSet/>
      <dgm:spPr/>
      <dgm:t>
        <a:bodyPr/>
        <a:lstStyle/>
        <a:p>
          <a:endParaRPr lang="en-US"/>
        </a:p>
      </dgm:t>
    </dgm:pt>
    <dgm:pt modelId="{65BE0FFB-E279-44AE-B55D-B18AD1F7976B}" type="pres">
      <dgm:prSet presAssocID="{B5A79B0C-9132-4086-B7BC-11A57ED7AD4D}" presName="linear" presStyleCnt="0">
        <dgm:presLayoutVars>
          <dgm:animLvl val="lvl"/>
          <dgm:resizeHandles val="exact"/>
        </dgm:presLayoutVars>
      </dgm:prSet>
      <dgm:spPr/>
      <dgm:t>
        <a:bodyPr/>
        <a:lstStyle/>
        <a:p>
          <a:endParaRPr lang="en-US"/>
        </a:p>
      </dgm:t>
    </dgm:pt>
    <dgm:pt modelId="{0213759A-C0C3-43E5-8E43-54E94F69725F}" type="pres">
      <dgm:prSet presAssocID="{25965CA5-B668-4322-BB71-390B3C978F4C}" presName="parentText" presStyleLbl="node1" presStyleIdx="0" presStyleCnt="4" custScaleY="54848">
        <dgm:presLayoutVars>
          <dgm:chMax val="0"/>
          <dgm:bulletEnabled val="1"/>
        </dgm:presLayoutVars>
      </dgm:prSet>
      <dgm:spPr/>
      <dgm:t>
        <a:bodyPr/>
        <a:lstStyle/>
        <a:p>
          <a:endParaRPr lang="en-US"/>
        </a:p>
      </dgm:t>
    </dgm:pt>
    <dgm:pt modelId="{E0677145-1A6A-45C3-B93F-74C5B038CB82}" type="pres">
      <dgm:prSet presAssocID="{B2017B99-D19A-479D-8993-44C9F6C0B782}" presName="spacer" presStyleCnt="0"/>
      <dgm:spPr/>
    </dgm:pt>
    <dgm:pt modelId="{3C3FF2F7-C135-4B82-B105-AA34A7D80064}" type="pres">
      <dgm:prSet presAssocID="{77EC31C4-17F8-49A6-9244-A3ECFD7E100A}" presName="parentText" presStyleLbl="node1" presStyleIdx="1" presStyleCnt="4" custScaleY="49484" custLinFactNeighborY="-5256">
        <dgm:presLayoutVars>
          <dgm:chMax val="0"/>
          <dgm:bulletEnabled val="1"/>
        </dgm:presLayoutVars>
      </dgm:prSet>
      <dgm:spPr/>
      <dgm:t>
        <a:bodyPr/>
        <a:lstStyle/>
        <a:p>
          <a:endParaRPr lang="en-US"/>
        </a:p>
      </dgm:t>
    </dgm:pt>
    <dgm:pt modelId="{BCF45167-285C-44B5-BD20-B51501E09182}" type="pres">
      <dgm:prSet presAssocID="{77EC31C4-17F8-49A6-9244-A3ECFD7E100A}" presName="childText" presStyleLbl="revTx" presStyleIdx="0" presStyleCnt="1" custLinFactNeighborY="828">
        <dgm:presLayoutVars>
          <dgm:bulletEnabled val="1"/>
        </dgm:presLayoutVars>
      </dgm:prSet>
      <dgm:spPr/>
      <dgm:t>
        <a:bodyPr/>
        <a:lstStyle/>
        <a:p>
          <a:endParaRPr lang="en-US"/>
        </a:p>
      </dgm:t>
    </dgm:pt>
    <dgm:pt modelId="{5654FC17-3C37-4081-AC26-7345941F4CFB}" type="pres">
      <dgm:prSet presAssocID="{9ED1370D-3966-4CE9-8AC2-16FCA43E4ED0}" presName="parentText" presStyleLbl="node1" presStyleIdx="2" presStyleCnt="4" custScaleY="55598">
        <dgm:presLayoutVars>
          <dgm:chMax val="0"/>
          <dgm:bulletEnabled val="1"/>
        </dgm:presLayoutVars>
      </dgm:prSet>
      <dgm:spPr/>
      <dgm:t>
        <a:bodyPr/>
        <a:lstStyle/>
        <a:p>
          <a:endParaRPr lang="en-US"/>
        </a:p>
      </dgm:t>
    </dgm:pt>
    <dgm:pt modelId="{27A76F06-12EA-4616-A1A2-1540B705501A}" type="pres">
      <dgm:prSet presAssocID="{1DF503B3-A233-4139-99A8-7B078B762519}" presName="spacer" presStyleCnt="0"/>
      <dgm:spPr/>
    </dgm:pt>
    <dgm:pt modelId="{E5C53CA1-DBBC-493C-94DE-880D9E8A0357}" type="pres">
      <dgm:prSet presAssocID="{0F81AB6A-C3E8-40D4-B111-8AF52DCD7F32}" presName="parentText" presStyleLbl="node1" presStyleIdx="3" presStyleCnt="4" custScaleY="49278">
        <dgm:presLayoutVars>
          <dgm:chMax val="0"/>
          <dgm:bulletEnabled val="1"/>
        </dgm:presLayoutVars>
      </dgm:prSet>
      <dgm:spPr/>
      <dgm:t>
        <a:bodyPr/>
        <a:lstStyle/>
        <a:p>
          <a:endParaRPr lang="en-US"/>
        </a:p>
      </dgm:t>
    </dgm:pt>
  </dgm:ptLst>
  <dgm:cxnLst>
    <dgm:cxn modelId="{57A016E7-6953-4B0E-9CE5-140C6D3FF871}" type="presOf" srcId="{FA48937C-62B5-4E3E-8CFE-8EDA93C344F9}" destId="{BCF45167-285C-44B5-BD20-B51501E09182}" srcOrd="0" destOrd="0" presId="urn:microsoft.com/office/officeart/2005/8/layout/vList2"/>
    <dgm:cxn modelId="{990F7D2D-F259-43F9-B811-9E88842EDCEC}" srcId="{77EC31C4-17F8-49A6-9244-A3ECFD7E100A}" destId="{1B9F8333-F3EC-409B-AE19-2091DA0A74CE}" srcOrd="2" destOrd="0" parTransId="{5C3002D4-106D-4554-9E45-D0E01B4DA034}" sibTransId="{FA0A174E-3DB3-4C8D-A8C8-EF5C91E80F1A}"/>
    <dgm:cxn modelId="{D18EFEC8-3F0C-4DC8-B309-EFD693DDE677}" srcId="{B5A79B0C-9132-4086-B7BC-11A57ED7AD4D}" destId="{9ED1370D-3966-4CE9-8AC2-16FCA43E4ED0}" srcOrd="2" destOrd="0" parTransId="{3F4ED004-03A1-4452-A612-34E99075BF02}" sibTransId="{1DF503B3-A233-4139-99A8-7B078B762519}"/>
    <dgm:cxn modelId="{23DB046C-8314-4EEE-BB6C-406432159F74}" type="presOf" srcId="{D2350823-CFD8-48EC-AEAC-238A35E3EB47}" destId="{BCF45167-285C-44B5-BD20-B51501E09182}" srcOrd="0" destOrd="1" presId="urn:microsoft.com/office/officeart/2005/8/layout/vList2"/>
    <dgm:cxn modelId="{7B95A782-AD8E-47A7-BA0B-FA2BA59CDE01}" srcId="{B5A79B0C-9132-4086-B7BC-11A57ED7AD4D}" destId="{77EC31C4-17F8-49A6-9244-A3ECFD7E100A}" srcOrd="1" destOrd="0" parTransId="{24C73424-81C0-40DA-8F1E-1101A01B57CA}" sibTransId="{1043514A-0391-4453-ABD5-C4F4F0B07E05}"/>
    <dgm:cxn modelId="{3C27A0B9-EB62-4472-B914-CBD02EB8B857}" srcId="{B5A79B0C-9132-4086-B7BC-11A57ED7AD4D}" destId="{0F81AB6A-C3E8-40D4-B111-8AF52DCD7F32}" srcOrd="3" destOrd="0" parTransId="{2784CB8E-2DC4-4D0A-BC69-127E2CC1B26B}" sibTransId="{95E436EC-FA1E-4783-AD3B-25F9A155B3F1}"/>
    <dgm:cxn modelId="{61A1803E-3BAE-4288-AD75-AA8C74719034}" type="presOf" srcId="{9ED1370D-3966-4CE9-8AC2-16FCA43E4ED0}" destId="{5654FC17-3C37-4081-AC26-7345941F4CFB}" srcOrd="0" destOrd="0" presId="urn:microsoft.com/office/officeart/2005/8/layout/vList2"/>
    <dgm:cxn modelId="{81AA6085-7D97-4D37-A784-357FAF4B7502}" type="presOf" srcId="{25965CA5-B668-4322-BB71-390B3C978F4C}" destId="{0213759A-C0C3-43E5-8E43-54E94F69725F}" srcOrd="0" destOrd="0" presId="urn:microsoft.com/office/officeart/2005/8/layout/vList2"/>
    <dgm:cxn modelId="{7618B068-BB39-44B3-8F09-C0FC66A1CFA4}" srcId="{77EC31C4-17F8-49A6-9244-A3ECFD7E100A}" destId="{FA48937C-62B5-4E3E-8CFE-8EDA93C344F9}" srcOrd="0" destOrd="0" parTransId="{83FBA565-EF8D-4B54-BCD2-8C2C7AC7F6DC}" sibTransId="{3C90B85D-C895-445E-B617-3752D617855E}"/>
    <dgm:cxn modelId="{4B3F8956-8DAB-416E-8E99-B019DA51F13D}" srcId="{77EC31C4-17F8-49A6-9244-A3ECFD7E100A}" destId="{D2350823-CFD8-48EC-AEAC-238A35E3EB47}" srcOrd="1" destOrd="0" parTransId="{23D32FBD-3ACA-46A0-B580-F2D6E7C50F39}" sibTransId="{DF265FB3-5290-4BB1-BDAE-A94C8F84A044}"/>
    <dgm:cxn modelId="{DB6F4A68-ADA4-4EB7-ABFD-629411B0F942}" type="presOf" srcId="{77EC31C4-17F8-49A6-9244-A3ECFD7E100A}" destId="{3C3FF2F7-C135-4B82-B105-AA34A7D80064}" srcOrd="0" destOrd="0" presId="urn:microsoft.com/office/officeart/2005/8/layout/vList2"/>
    <dgm:cxn modelId="{51A09F07-B27D-4915-A12E-8FE68C50A783}" type="presOf" srcId="{B5A79B0C-9132-4086-B7BC-11A57ED7AD4D}" destId="{65BE0FFB-E279-44AE-B55D-B18AD1F7976B}" srcOrd="0" destOrd="0" presId="urn:microsoft.com/office/officeart/2005/8/layout/vList2"/>
    <dgm:cxn modelId="{7F5ADC0D-CF84-4014-AF71-CB9C3614F235}" type="presOf" srcId="{0F81AB6A-C3E8-40D4-B111-8AF52DCD7F32}" destId="{E5C53CA1-DBBC-493C-94DE-880D9E8A0357}" srcOrd="0" destOrd="0" presId="urn:microsoft.com/office/officeart/2005/8/layout/vList2"/>
    <dgm:cxn modelId="{ADC2C760-3B18-48BE-BFE7-CE1CB6E8BC0F}" srcId="{B5A79B0C-9132-4086-B7BC-11A57ED7AD4D}" destId="{25965CA5-B668-4322-BB71-390B3C978F4C}" srcOrd="0" destOrd="0" parTransId="{C5F6820B-FEA0-445D-80A3-169606598BB1}" sibTransId="{B2017B99-D19A-479D-8993-44C9F6C0B782}"/>
    <dgm:cxn modelId="{35AEA4B5-FA2F-4F70-8A15-225E6A4401F1}" type="presOf" srcId="{1B9F8333-F3EC-409B-AE19-2091DA0A74CE}" destId="{BCF45167-285C-44B5-BD20-B51501E09182}" srcOrd="0" destOrd="2" presId="urn:microsoft.com/office/officeart/2005/8/layout/vList2"/>
    <dgm:cxn modelId="{3DDAF5AB-085B-4902-AE70-913D5679C0CF}" type="presParOf" srcId="{65BE0FFB-E279-44AE-B55D-B18AD1F7976B}" destId="{0213759A-C0C3-43E5-8E43-54E94F69725F}" srcOrd="0" destOrd="0" presId="urn:microsoft.com/office/officeart/2005/8/layout/vList2"/>
    <dgm:cxn modelId="{F759A851-C7BD-4839-90EB-3D07254D8567}" type="presParOf" srcId="{65BE0FFB-E279-44AE-B55D-B18AD1F7976B}" destId="{E0677145-1A6A-45C3-B93F-74C5B038CB82}" srcOrd="1" destOrd="0" presId="urn:microsoft.com/office/officeart/2005/8/layout/vList2"/>
    <dgm:cxn modelId="{7249EA8D-EEFE-4A76-8CF7-2B43F168EBC1}" type="presParOf" srcId="{65BE0FFB-E279-44AE-B55D-B18AD1F7976B}" destId="{3C3FF2F7-C135-4B82-B105-AA34A7D80064}" srcOrd="2" destOrd="0" presId="urn:microsoft.com/office/officeart/2005/8/layout/vList2"/>
    <dgm:cxn modelId="{54BA973B-08A5-4983-9D4E-EB9E2FB3C173}" type="presParOf" srcId="{65BE0FFB-E279-44AE-B55D-B18AD1F7976B}" destId="{BCF45167-285C-44B5-BD20-B51501E09182}" srcOrd="3" destOrd="0" presId="urn:microsoft.com/office/officeart/2005/8/layout/vList2"/>
    <dgm:cxn modelId="{A55C0AA2-0542-4E51-A2E0-36D603015239}" type="presParOf" srcId="{65BE0FFB-E279-44AE-B55D-B18AD1F7976B}" destId="{5654FC17-3C37-4081-AC26-7345941F4CFB}" srcOrd="4" destOrd="0" presId="urn:microsoft.com/office/officeart/2005/8/layout/vList2"/>
    <dgm:cxn modelId="{D5EDB9CF-6795-4252-8464-537B9F547458}" type="presParOf" srcId="{65BE0FFB-E279-44AE-B55D-B18AD1F7976B}" destId="{27A76F06-12EA-4616-A1A2-1540B705501A}" srcOrd="5" destOrd="0" presId="urn:microsoft.com/office/officeart/2005/8/layout/vList2"/>
    <dgm:cxn modelId="{94956F59-EA91-4009-B076-E326C31AF1E9}" type="presParOf" srcId="{65BE0FFB-E279-44AE-B55D-B18AD1F7976B}" destId="{E5C53CA1-DBBC-493C-94DE-880D9E8A03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EF25FC-B47B-416D-A6EB-DB30B3DEF6C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681D519-A5FB-48EA-9B14-9028A46D9CA3}">
      <dgm:prSet phldrT="[Text]" custT="1"/>
      <dgm:spPr/>
      <dgm:t>
        <a:bodyPr/>
        <a:lstStyle/>
        <a:p>
          <a:pPr algn="ctr"/>
          <a:r>
            <a:rPr lang="en-US" altLang="en-US" sz="1800" kern="1200" dirty="0">
              <a:solidFill>
                <a:schemeClr val="lt1"/>
              </a:solidFill>
              <a:latin typeface="+mn-lt"/>
              <a:ea typeface="+mn-ea"/>
              <a:cs typeface="+mn-cs"/>
            </a:rPr>
            <a:t>Vitamin D action is typical of steroid hormones.</a:t>
          </a:r>
          <a:endParaRPr lang="en-US" sz="1800" kern="1200" dirty="0">
            <a:solidFill>
              <a:schemeClr val="lt1"/>
            </a:solidFill>
            <a:latin typeface="+mn-lt"/>
            <a:ea typeface="+mn-ea"/>
            <a:cs typeface="+mn-cs"/>
          </a:endParaRPr>
        </a:p>
      </dgm:t>
    </dgm:pt>
    <dgm:pt modelId="{409094A3-B2AA-4291-AFF6-51CAA1FE637B}" type="parTrans" cxnId="{DCE63E52-A19A-44A3-A0B5-D7CDD9153503}">
      <dgm:prSet/>
      <dgm:spPr/>
      <dgm:t>
        <a:bodyPr/>
        <a:lstStyle/>
        <a:p>
          <a:endParaRPr lang="en-US"/>
        </a:p>
      </dgm:t>
    </dgm:pt>
    <dgm:pt modelId="{1C6F7437-E72D-4BA6-9A6D-47517F60B80B}" type="sibTrans" cxnId="{DCE63E52-A19A-44A3-A0B5-D7CDD9153503}">
      <dgm:prSet/>
      <dgm:spPr/>
      <dgm:t>
        <a:bodyPr/>
        <a:lstStyle/>
        <a:p>
          <a:endParaRPr lang="en-US"/>
        </a:p>
      </dgm:t>
    </dgm:pt>
    <dgm:pt modelId="{CD1B6CC0-C790-4A8C-8B59-C89DCC19B476}">
      <dgm:prSet custT="1"/>
      <dgm:spPr/>
      <dgm:t>
        <a:bodyPr/>
        <a:lstStyle/>
        <a:p>
          <a:pPr algn="ctr"/>
          <a:r>
            <a:rPr lang="en-US" altLang="en-US" sz="1800" kern="1200" dirty="0">
              <a:solidFill>
                <a:schemeClr val="lt1"/>
              </a:solidFill>
              <a:latin typeface="+mn-lt"/>
              <a:ea typeface="+mn-ea"/>
              <a:cs typeface="+mn-cs"/>
            </a:rPr>
            <a:t>It binds to intracellular receptor proteins.</a:t>
          </a:r>
        </a:p>
      </dgm:t>
    </dgm:pt>
    <dgm:pt modelId="{483AB144-205F-4A37-90CE-65F46035C326}" type="parTrans" cxnId="{B9CA252D-1FBE-46B7-A399-AA9489163B8E}">
      <dgm:prSet/>
      <dgm:spPr/>
      <dgm:t>
        <a:bodyPr/>
        <a:lstStyle/>
        <a:p>
          <a:endParaRPr lang="en-US"/>
        </a:p>
      </dgm:t>
    </dgm:pt>
    <dgm:pt modelId="{0C138839-7694-44A3-9E87-BCAF1FE6AE59}" type="sibTrans" cxnId="{B9CA252D-1FBE-46B7-A399-AA9489163B8E}">
      <dgm:prSet/>
      <dgm:spPr/>
      <dgm:t>
        <a:bodyPr/>
        <a:lstStyle/>
        <a:p>
          <a:endParaRPr lang="en-US"/>
        </a:p>
      </dgm:t>
    </dgm:pt>
    <dgm:pt modelId="{D924C2DB-9BEF-4BD8-987B-1DA0CC871BF5}">
      <dgm:prSet custT="1"/>
      <dgm:spPr/>
      <dgm:t>
        <a:bodyPr/>
        <a:lstStyle/>
        <a:p>
          <a:pPr algn="ctr"/>
          <a:r>
            <a:rPr lang="en-US" altLang="en-US" sz="1800" kern="1200" dirty="0">
              <a:solidFill>
                <a:schemeClr val="lt1"/>
              </a:solidFill>
              <a:latin typeface="+mn-lt"/>
              <a:ea typeface="+mn-ea"/>
              <a:cs typeface="+mn-cs"/>
            </a:rPr>
            <a:t>The receptor complex interacts with target DNA in cell nucleus.</a:t>
          </a:r>
        </a:p>
      </dgm:t>
    </dgm:pt>
    <dgm:pt modelId="{C06DE4D4-BB88-4D8C-B9F6-87A47CEB8D0D}" type="parTrans" cxnId="{50B25957-EAB3-4D39-BEF7-74329CFC994D}">
      <dgm:prSet/>
      <dgm:spPr/>
      <dgm:t>
        <a:bodyPr/>
        <a:lstStyle/>
        <a:p>
          <a:endParaRPr lang="en-US"/>
        </a:p>
      </dgm:t>
    </dgm:pt>
    <dgm:pt modelId="{7FB1D0EA-94F9-4FA7-A8A2-2DBE25F365C2}" type="sibTrans" cxnId="{50B25957-EAB3-4D39-BEF7-74329CFC994D}">
      <dgm:prSet/>
      <dgm:spPr/>
      <dgm:t>
        <a:bodyPr/>
        <a:lstStyle/>
        <a:p>
          <a:endParaRPr lang="en-US"/>
        </a:p>
      </dgm:t>
    </dgm:pt>
    <dgm:pt modelId="{35C57149-1F9A-4C0D-A8CB-B8BBE5BAAB92}">
      <dgm:prSet custT="1"/>
      <dgm:spPr/>
      <dgm:t>
        <a:bodyPr/>
        <a:lstStyle/>
        <a:p>
          <a:pPr algn="ctr"/>
          <a:r>
            <a:rPr lang="en-US" altLang="en-US" sz="1800" kern="1200" dirty="0">
              <a:solidFill>
                <a:schemeClr val="lt1"/>
              </a:solidFill>
              <a:latin typeface="+mn-lt"/>
              <a:ea typeface="+mn-ea"/>
              <a:cs typeface="+mn-cs"/>
            </a:rPr>
            <a:t>This stimulates or represses gene expression.</a:t>
          </a:r>
        </a:p>
      </dgm:t>
    </dgm:pt>
    <dgm:pt modelId="{A2CAFEDB-BD11-4BB2-B1A4-3639AB989207}" type="parTrans" cxnId="{D2171B86-E0F7-44A1-A155-290E9D8F6FC6}">
      <dgm:prSet/>
      <dgm:spPr/>
      <dgm:t>
        <a:bodyPr/>
        <a:lstStyle/>
        <a:p>
          <a:endParaRPr lang="en-US"/>
        </a:p>
      </dgm:t>
    </dgm:pt>
    <dgm:pt modelId="{4DC29E07-9FDB-41C2-847E-0E3F7CBCDFA4}" type="sibTrans" cxnId="{D2171B86-E0F7-44A1-A155-290E9D8F6FC6}">
      <dgm:prSet/>
      <dgm:spPr/>
      <dgm:t>
        <a:bodyPr/>
        <a:lstStyle/>
        <a:p>
          <a:endParaRPr lang="en-US"/>
        </a:p>
      </dgm:t>
    </dgm:pt>
    <dgm:pt modelId="{A55D9625-2DF8-474C-8364-F5ACDF9C90BE}" type="pres">
      <dgm:prSet presAssocID="{53EF25FC-B47B-416D-A6EB-DB30B3DEF6C2}" presName="linear" presStyleCnt="0">
        <dgm:presLayoutVars>
          <dgm:dir/>
          <dgm:animLvl val="lvl"/>
          <dgm:resizeHandles val="exact"/>
        </dgm:presLayoutVars>
      </dgm:prSet>
      <dgm:spPr/>
      <dgm:t>
        <a:bodyPr/>
        <a:lstStyle/>
        <a:p>
          <a:endParaRPr lang="en-US"/>
        </a:p>
      </dgm:t>
    </dgm:pt>
    <dgm:pt modelId="{2EA93FB8-89BB-4B7B-8F9B-022D62264179}" type="pres">
      <dgm:prSet presAssocID="{9681D519-A5FB-48EA-9B14-9028A46D9CA3}" presName="parentLin" presStyleCnt="0"/>
      <dgm:spPr/>
    </dgm:pt>
    <dgm:pt modelId="{3A237144-4546-4737-9556-643D1F2EB2BE}" type="pres">
      <dgm:prSet presAssocID="{9681D519-A5FB-48EA-9B14-9028A46D9CA3}" presName="parentLeftMargin" presStyleLbl="node1" presStyleIdx="0" presStyleCnt="4"/>
      <dgm:spPr/>
      <dgm:t>
        <a:bodyPr/>
        <a:lstStyle/>
        <a:p>
          <a:endParaRPr lang="en-US"/>
        </a:p>
      </dgm:t>
    </dgm:pt>
    <dgm:pt modelId="{6879DD69-7206-4CDB-BB96-5CD99B7E237E}" type="pres">
      <dgm:prSet presAssocID="{9681D519-A5FB-48EA-9B14-9028A46D9CA3}" presName="parentText" presStyleLbl="node1" presStyleIdx="0" presStyleCnt="4">
        <dgm:presLayoutVars>
          <dgm:chMax val="0"/>
          <dgm:bulletEnabled val="1"/>
        </dgm:presLayoutVars>
      </dgm:prSet>
      <dgm:spPr/>
      <dgm:t>
        <a:bodyPr/>
        <a:lstStyle/>
        <a:p>
          <a:endParaRPr lang="en-US"/>
        </a:p>
      </dgm:t>
    </dgm:pt>
    <dgm:pt modelId="{0066C053-8698-449E-B076-BD279C2297EA}" type="pres">
      <dgm:prSet presAssocID="{9681D519-A5FB-48EA-9B14-9028A46D9CA3}" presName="negativeSpace" presStyleCnt="0"/>
      <dgm:spPr/>
    </dgm:pt>
    <dgm:pt modelId="{FE84330C-826B-47BB-88DB-C1DC0FFD08BF}" type="pres">
      <dgm:prSet presAssocID="{9681D519-A5FB-48EA-9B14-9028A46D9CA3}" presName="childText" presStyleLbl="conFgAcc1" presStyleIdx="0" presStyleCnt="4">
        <dgm:presLayoutVars>
          <dgm:bulletEnabled val="1"/>
        </dgm:presLayoutVars>
      </dgm:prSet>
      <dgm:spPr/>
    </dgm:pt>
    <dgm:pt modelId="{B35FB881-8B16-4D3C-B9FB-6B20CF0915E9}" type="pres">
      <dgm:prSet presAssocID="{1C6F7437-E72D-4BA6-9A6D-47517F60B80B}" presName="spaceBetweenRectangles" presStyleCnt="0"/>
      <dgm:spPr/>
    </dgm:pt>
    <dgm:pt modelId="{2F4DA92D-6D3E-4B77-A2C6-1B1B1542477E}" type="pres">
      <dgm:prSet presAssocID="{CD1B6CC0-C790-4A8C-8B59-C89DCC19B476}" presName="parentLin" presStyleCnt="0"/>
      <dgm:spPr/>
    </dgm:pt>
    <dgm:pt modelId="{6ED02A1E-C2EB-4FA9-9A87-E58F1F0D7545}" type="pres">
      <dgm:prSet presAssocID="{CD1B6CC0-C790-4A8C-8B59-C89DCC19B476}" presName="parentLeftMargin" presStyleLbl="node1" presStyleIdx="0" presStyleCnt="4"/>
      <dgm:spPr/>
      <dgm:t>
        <a:bodyPr/>
        <a:lstStyle/>
        <a:p>
          <a:endParaRPr lang="en-US"/>
        </a:p>
      </dgm:t>
    </dgm:pt>
    <dgm:pt modelId="{4C77E73D-7F19-4921-B132-DEDDD1D378EE}" type="pres">
      <dgm:prSet presAssocID="{CD1B6CC0-C790-4A8C-8B59-C89DCC19B476}" presName="parentText" presStyleLbl="node1" presStyleIdx="1" presStyleCnt="4">
        <dgm:presLayoutVars>
          <dgm:chMax val="0"/>
          <dgm:bulletEnabled val="1"/>
        </dgm:presLayoutVars>
      </dgm:prSet>
      <dgm:spPr/>
      <dgm:t>
        <a:bodyPr/>
        <a:lstStyle/>
        <a:p>
          <a:endParaRPr lang="en-US"/>
        </a:p>
      </dgm:t>
    </dgm:pt>
    <dgm:pt modelId="{62C0C8E7-A310-4D75-BE07-FD969C9AE278}" type="pres">
      <dgm:prSet presAssocID="{CD1B6CC0-C790-4A8C-8B59-C89DCC19B476}" presName="negativeSpace" presStyleCnt="0"/>
      <dgm:spPr/>
    </dgm:pt>
    <dgm:pt modelId="{DEC7B7D5-C368-42B7-82F8-A90AA6F1E877}" type="pres">
      <dgm:prSet presAssocID="{CD1B6CC0-C790-4A8C-8B59-C89DCC19B476}" presName="childText" presStyleLbl="conFgAcc1" presStyleIdx="1" presStyleCnt="4">
        <dgm:presLayoutVars>
          <dgm:bulletEnabled val="1"/>
        </dgm:presLayoutVars>
      </dgm:prSet>
      <dgm:spPr/>
    </dgm:pt>
    <dgm:pt modelId="{D7662F5B-E260-4B65-B1AD-59CA05A9A30D}" type="pres">
      <dgm:prSet presAssocID="{0C138839-7694-44A3-9E87-BCAF1FE6AE59}" presName="spaceBetweenRectangles" presStyleCnt="0"/>
      <dgm:spPr/>
    </dgm:pt>
    <dgm:pt modelId="{9E86DCC8-9319-411B-A5CE-21B8D3E53FCD}" type="pres">
      <dgm:prSet presAssocID="{D924C2DB-9BEF-4BD8-987B-1DA0CC871BF5}" presName="parentLin" presStyleCnt="0"/>
      <dgm:spPr/>
    </dgm:pt>
    <dgm:pt modelId="{05D7285C-7B1C-474E-852B-153A0A54A9D1}" type="pres">
      <dgm:prSet presAssocID="{D924C2DB-9BEF-4BD8-987B-1DA0CC871BF5}" presName="parentLeftMargin" presStyleLbl="node1" presStyleIdx="1" presStyleCnt="4"/>
      <dgm:spPr/>
      <dgm:t>
        <a:bodyPr/>
        <a:lstStyle/>
        <a:p>
          <a:endParaRPr lang="en-US"/>
        </a:p>
      </dgm:t>
    </dgm:pt>
    <dgm:pt modelId="{0F331177-2D70-4132-8250-4162347D0144}" type="pres">
      <dgm:prSet presAssocID="{D924C2DB-9BEF-4BD8-987B-1DA0CC871BF5}" presName="parentText" presStyleLbl="node1" presStyleIdx="2" presStyleCnt="4">
        <dgm:presLayoutVars>
          <dgm:chMax val="0"/>
          <dgm:bulletEnabled val="1"/>
        </dgm:presLayoutVars>
      </dgm:prSet>
      <dgm:spPr/>
      <dgm:t>
        <a:bodyPr/>
        <a:lstStyle/>
        <a:p>
          <a:endParaRPr lang="en-US"/>
        </a:p>
      </dgm:t>
    </dgm:pt>
    <dgm:pt modelId="{91CEF145-6973-4DF0-A1B9-794899DEFA2E}" type="pres">
      <dgm:prSet presAssocID="{D924C2DB-9BEF-4BD8-987B-1DA0CC871BF5}" presName="negativeSpace" presStyleCnt="0"/>
      <dgm:spPr/>
    </dgm:pt>
    <dgm:pt modelId="{CE62349C-A711-46FB-B572-3B8CEA158DB7}" type="pres">
      <dgm:prSet presAssocID="{D924C2DB-9BEF-4BD8-987B-1DA0CC871BF5}" presName="childText" presStyleLbl="conFgAcc1" presStyleIdx="2" presStyleCnt="4">
        <dgm:presLayoutVars>
          <dgm:bulletEnabled val="1"/>
        </dgm:presLayoutVars>
      </dgm:prSet>
      <dgm:spPr/>
    </dgm:pt>
    <dgm:pt modelId="{4EC07C87-9886-4EF9-809A-3F42B740199E}" type="pres">
      <dgm:prSet presAssocID="{7FB1D0EA-94F9-4FA7-A8A2-2DBE25F365C2}" presName="spaceBetweenRectangles" presStyleCnt="0"/>
      <dgm:spPr/>
    </dgm:pt>
    <dgm:pt modelId="{22B4217A-3AEC-479F-8460-5E66A9496546}" type="pres">
      <dgm:prSet presAssocID="{35C57149-1F9A-4C0D-A8CB-B8BBE5BAAB92}" presName="parentLin" presStyleCnt="0"/>
      <dgm:spPr/>
    </dgm:pt>
    <dgm:pt modelId="{368E80D3-00E6-4F95-9238-3C64D7C5015C}" type="pres">
      <dgm:prSet presAssocID="{35C57149-1F9A-4C0D-A8CB-B8BBE5BAAB92}" presName="parentLeftMargin" presStyleLbl="node1" presStyleIdx="2" presStyleCnt="4"/>
      <dgm:spPr/>
      <dgm:t>
        <a:bodyPr/>
        <a:lstStyle/>
        <a:p>
          <a:endParaRPr lang="en-US"/>
        </a:p>
      </dgm:t>
    </dgm:pt>
    <dgm:pt modelId="{6FACB5B4-AFCC-4178-A3D4-A3CEB0FB83D6}" type="pres">
      <dgm:prSet presAssocID="{35C57149-1F9A-4C0D-A8CB-B8BBE5BAAB92}" presName="parentText" presStyleLbl="node1" presStyleIdx="3" presStyleCnt="4">
        <dgm:presLayoutVars>
          <dgm:chMax val="0"/>
          <dgm:bulletEnabled val="1"/>
        </dgm:presLayoutVars>
      </dgm:prSet>
      <dgm:spPr/>
      <dgm:t>
        <a:bodyPr/>
        <a:lstStyle/>
        <a:p>
          <a:endParaRPr lang="en-US"/>
        </a:p>
      </dgm:t>
    </dgm:pt>
    <dgm:pt modelId="{A1AB233A-02B8-47CE-838A-FB65329ADF9D}" type="pres">
      <dgm:prSet presAssocID="{35C57149-1F9A-4C0D-A8CB-B8BBE5BAAB92}" presName="negativeSpace" presStyleCnt="0"/>
      <dgm:spPr/>
    </dgm:pt>
    <dgm:pt modelId="{79D14105-0E88-4547-B688-E5A34D10F516}" type="pres">
      <dgm:prSet presAssocID="{35C57149-1F9A-4C0D-A8CB-B8BBE5BAAB92}" presName="childText" presStyleLbl="conFgAcc1" presStyleIdx="3" presStyleCnt="4">
        <dgm:presLayoutVars>
          <dgm:bulletEnabled val="1"/>
        </dgm:presLayoutVars>
      </dgm:prSet>
      <dgm:spPr/>
    </dgm:pt>
  </dgm:ptLst>
  <dgm:cxnLst>
    <dgm:cxn modelId="{D7250DB4-B21D-4FE9-A14E-AF48B16C50AD}" type="presOf" srcId="{35C57149-1F9A-4C0D-A8CB-B8BBE5BAAB92}" destId="{6FACB5B4-AFCC-4178-A3D4-A3CEB0FB83D6}" srcOrd="1" destOrd="0" presId="urn:microsoft.com/office/officeart/2005/8/layout/list1"/>
    <dgm:cxn modelId="{6102226E-8E05-4072-95E4-EFFF37469635}" type="presOf" srcId="{53EF25FC-B47B-416D-A6EB-DB30B3DEF6C2}" destId="{A55D9625-2DF8-474C-8364-F5ACDF9C90BE}" srcOrd="0" destOrd="0" presId="urn:microsoft.com/office/officeart/2005/8/layout/list1"/>
    <dgm:cxn modelId="{89AC3F18-DABE-4550-A71D-A171E2D421E7}" type="presOf" srcId="{D924C2DB-9BEF-4BD8-987B-1DA0CC871BF5}" destId="{0F331177-2D70-4132-8250-4162347D0144}" srcOrd="1" destOrd="0" presId="urn:microsoft.com/office/officeart/2005/8/layout/list1"/>
    <dgm:cxn modelId="{F1233F74-62FC-4BEA-868F-924E2479BE52}" type="presOf" srcId="{CD1B6CC0-C790-4A8C-8B59-C89DCC19B476}" destId="{4C77E73D-7F19-4921-B132-DEDDD1D378EE}" srcOrd="1" destOrd="0" presId="urn:microsoft.com/office/officeart/2005/8/layout/list1"/>
    <dgm:cxn modelId="{F65E1AEC-4473-47CD-A52A-2462EC609A5B}" type="presOf" srcId="{D924C2DB-9BEF-4BD8-987B-1DA0CC871BF5}" destId="{05D7285C-7B1C-474E-852B-153A0A54A9D1}" srcOrd="0" destOrd="0" presId="urn:microsoft.com/office/officeart/2005/8/layout/list1"/>
    <dgm:cxn modelId="{DCE63E52-A19A-44A3-A0B5-D7CDD9153503}" srcId="{53EF25FC-B47B-416D-A6EB-DB30B3DEF6C2}" destId="{9681D519-A5FB-48EA-9B14-9028A46D9CA3}" srcOrd="0" destOrd="0" parTransId="{409094A3-B2AA-4291-AFF6-51CAA1FE637B}" sibTransId="{1C6F7437-E72D-4BA6-9A6D-47517F60B80B}"/>
    <dgm:cxn modelId="{50B25957-EAB3-4D39-BEF7-74329CFC994D}" srcId="{53EF25FC-B47B-416D-A6EB-DB30B3DEF6C2}" destId="{D924C2DB-9BEF-4BD8-987B-1DA0CC871BF5}" srcOrd="2" destOrd="0" parTransId="{C06DE4D4-BB88-4D8C-B9F6-87A47CEB8D0D}" sibTransId="{7FB1D0EA-94F9-4FA7-A8A2-2DBE25F365C2}"/>
    <dgm:cxn modelId="{8D86EAB9-AC0F-41D9-A884-2F92F1AEB1D9}" type="presOf" srcId="{9681D519-A5FB-48EA-9B14-9028A46D9CA3}" destId="{3A237144-4546-4737-9556-643D1F2EB2BE}" srcOrd="0" destOrd="0" presId="urn:microsoft.com/office/officeart/2005/8/layout/list1"/>
    <dgm:cxn modelId="{4AD1A8D0-2B3D-4CFC-B745-E4EFA6FD8C38}" type="presOf" srcId="{9681D519-A5FB-48EA-9B14-9028A46D9CA3}" destId="{6879DD69-7206-4CDB-BB96-5CD99B7E237E}" srcOrd="1" destOrd="0" presId="urn:microsoft.com/office/officeart/2005/8/layout/list1"/>
    <dgm:cxn modelId="{B9CA252D-1FBE-46B7-A399-AA9489163B8E}" srcId="{53EF25FC-B47B-416D-A6EB-DB30B3DEF6C2}" destId="{CD1B6CC0-C790-4A8C-8B59-C89DCC19B476}" srcOrd="1" destOrd="0" parTransId="{483AB144-205F-4A37-90CE-65F46035C326}" sibTransId="{0C138839-7694-44A3-9E87-BCAF1FE6AE59}"/>
    <dgm:cxn modelId="{D2171B86-E0F7-44A1-A155-290E9D8F6FC6}" srcId="{53EF25FC-B47B-416D-A6EB-DB30B3DEF6C2}" destId="{35C57149-1F9A-4C0D-A8CB-B8BBE5BAAB92}" srcOrd="3" destOrd="0" parTransId="{A2CAFEDB-BD11-4BB2-B1A4-3639AB989207}" sibTransId="{4DC29E07-9FDB-41C2-847E-0E3F7CBCDFA4}"/>
    <dgm:cxn modelId="{8E5F5BA2-6402-47FC-9F5C-397426580AE3}" type="presOf" srcId="{35C57149-1F9A-4C0D-A8CB-B8BBE5BAAB92}" destId="{368E80D3-00E6-4F95-9238-3C64D7C5015C}" srcOrd="0" destOrd="0" presId="urn:microsoft.com/office/officeart/2005/8/layout/list1"/>
    <dgm:cxn modelId="{9FB78FB3-E98E-4EDD-99DA-30EFA9B561F1}" type="presOf" srcId="{CD1B6CC0-C790-4A8C-8B59-C89DCC19B476}" destId="{6ED02A1E-C2EB-4FA9-9A87-E58F1F0D7545}" srcOrd="0" destOrd="0" presId="urn:microsoft.com/office/officeart/2005/8/layout/list1"/>
    <dgm:cxn modelId="{C0012B77-7E0F-4D2C-A8A4-54CF824D1D8B}" type="presParOf" srcId="{A55D9625-2DF8-474C-8364-F5ACDF9C90BE}" destId="{2EA93FB8-89BB-4B7B-8F9B-022D62264179}" srcOrd="0" destOrd="0" presId="urn:microsoft.com/office/officeart/2005/8/layout/list1"/>
    <dgm:cxn modelId="{9030E428-0BF6-4034-B83D-7AC8E0269C67}" type="presParOf" srcId="{2EA93FB8-89BB-4B7B-8F9B-022D62264179}" destId="{3A237144-4546-4737-9556-643D1F2EB2BE}" srcOrd="0" destOrd="0" presId="urn:microsoft.com/office/officeart/2005/8/layout/list1"/>
    <dgm:cxn modelId="{A5BEF94A-099E-4191-9E41-9D9AA38FAC6D}" type="presParOf" srcId="{2EA93FB8-89BB-4B7B-8F9B-022D62264179}" destId="{6879DD69-7206-4CDB-BB96-5CD99B7E237E}" srcOrd="1" destOrd="0" presId="urn:microsoft.com/office/officeart/2005/8/layout/list1"/>
    <dgm:cxn modelId="{CE546D8B-341A-40DB-AE2C-1FA314D4D833}" type="presParOf" srcId="{A55D9625-2DF8-474C-8364-F5ACDF9C90BE}" destId="{0066C053-8698-449E-B076-BD279C2297EA}" srcOrd="1" destOrd="0" presId="urn:microsoft.com/office/officeart/2005/8/layout/list1"/>
    <dgm:cxn modelId="{6AEDE8B6-38B9-406B-A704-4C6A186696DA}" type="presParOf" srcId="{A55D9625-2DF8-474C-8364-F5ACDF9C90BE}" destId="{FE84330C-826B-47BB-88DB-C1DC0FFD08BF}" srcOrd="2" destOrd="0" presId="urn:microsoft.com/office/officeart/2005/8/layout/list1"/>
    <dgm:cxn modelId="{663ECAED-A1B1-4A00-A9A5-FC505D94AF6F}" type="presParOf" srcId="{A55D9625-2DF8-474C-8364-F5ACDF9C90BE}" destId="{B35FB881-8B16-4D3C-B9FB-6B20CF0915E9}" srcOrd="3" destOrd="0" presId="urn:microsoft.com/office/officeart/2005/8/layout/list1"/>
    <dgm:cxn modelId="{D41B0699-521F-42EC-B399-174A190EF9B7}" type="presParOf" srcId="{A55D9625-2DF8-474C-8364-F5ACDF9C90BE}" destId="{2F4DA92D-6D3E-4B77-A2C6-1B1B1542477E}" srcOrd="4" destOrd="0" presId="urn:microsoft.com/office/officeart/2005/8/layout/list1"/>
    <dgm:cxn modelId="{C99365BF-3EFD-408A-A654-43E64C20E6C8}" type="presParOf" srcId="{2F4DA92D-6D3E-4B77-A2C6-1B1B1542477E}" destId="{6ED02A1E-C2EB-4FA9-9A87-E58F1F0D7545}" srcOrd="0" destOrd="0" presId="urn:microsoft.com/office/officeart/2005/8/layout/list1"/>
    <dgm:cxn modelId="{07F229B4-6896-47F2-AC83-FD3A9C11DFBC}" type="presParOf" srcId="{2F4DA92D-6D3E-4B77-A2C6-1B1B1542477E}" destId="{4C77E73D-7F19-4921-B132-DEDDD1D378EE}" srcOrd="1" destOrd="0" presId="urn:microsoft.com/office/officeart/2005/8/layout/list1"/>
    <dgm:cxn modelId="{91CD8278-52BE-4566-B347-6CED0A087538}" type="presParOf" srcId="{A55D9625-2DF8-474C-8364-F5ACDF9C90BE}" destId="{62C0C8E7-A310-4D75-BE07-FD969C9AE278}" srcOrd="5" destOrd="0" presId="urn:microsoft.com/office/officeart/2005/8/layout/list1"/>
    <dgm:cxn modelId="{88465472-BA94-43B4-B95D-6FF1206A1F82}" type="presParOf" srcId="{A55D9625-2DF8-474C-8364-F5ACDF9C90BE}" destId="{DEC7B7D5-C368-42B7-82F8-A90AA6F1E877}" srcOrd="6" destOrd="0" presId="urn:microsoft.com/office/officeart/2005/8/layout/list1"/>
    <dgm:cxn modelId="{18900275-3642-4981-9726-F4C84EEAFBB0}" type="presParOf" srcId="{A55D9625-2DF8-474C-8364-F5ACDF9C90BE}" destId="{D7662F5B-E260-4B65-B1AD-59CA05A9A30D}" srcOrd="7" destOrd="0" presId="urn:microsoft.com/office/officeart/2005/8/layout/list1"/>
    <dgm:cxn modelId="{B7EDDD2E-9F29-4311-8B4B-EB4D8EABCE5D}" type="presParOf" srcId="{A55D9625-2DF8-474C-8364-F5ACDF9C90BE}" destId="{9E86DCC8-9319-411B-A5CE-21B8D3E53FCD}" srcOrd="8" destOrd="0" presId="urn:microsoft.com/office/officeart/2005/8/layout/list1"/>
    <dgm:cxn modelId="{756D54AF-9676-4D7F-9EC6-991639624652}" type="presParOf" srcId="{9E86DCC8-9319-411B-A5CE-21B8D3E53FCD}" destId="{05D7285C-7B1C-474E-852B-153A0A54A9D1}" srcOrd="0" destOrd="0" presId="urn:microsoft.com/office/officeart/2005/8/layout/list1"/>
    <dgm:cxn modelId="{10364218-87FA-4941-AE60-E6F24D4FD9EE}" type="presParOf" srcId="{9E86DCC8-9319-411B-A5CE-21B8D3E53FCD}" destId="{0F331177-2D70-4132-8250-4162347D0144}" srcOrd="1" destOrd="0" presId="urn:microsoft.com/office/officeart/2005/8/layout/list1"/>
    <dgm:cxn modelId="{29EA33AB-12C1-4A86-8BF2-A2837B5A6227}" type="presParOf" srcId="{A55D9625-2DF8-474C-8364-F5ACDF9C90BE}" destId="{91CEF145-6973-4DF0-A1B9-794899DEFA2E}" srcOrd="9" destOrd="0" presId="urn:microsoft.com/office/officeart/2005/8/layout/list1"/>
    <dgm:cxn modelId="{83AD574E-9BAD-4EDF-AF7C-68B84C424B38}" type="presParOf" srcId="{A55D9625-2DF8-474C-8364-F5ACDF9C90BE}" destId="{CE62349C-A711-46FB-B572-3B8CEA158DB7}" srcOrd="10" destOrd="0" presId="urn:microsoft.com/office/officeart/2005/8/layout/list1"/>
    <dgm:cxn modelId="{E796A0BE-4C6A-456F-802E-6AFE980786A3}" type="presParOf" srcId="{A55D9625-2DF8-474C-8364-F5ACDF9C90BE}" destId="{4EC07C87-9886-4EF9-809A-3F42B740199E}" srcOrd="11" destOrd="0" presId="urn:microsoft.com/office/officeart/2005/8/layout/list1"/>
    <dgm:cxn modelId="{7B2631B7-3909-4A4C-BC46-12FAEF696303}" type="presParOf" srcId="{A55D9625-2DF8-474C-8364-F5ACDF9C90BE}" destId="{22B4217A-3AEC-479F-8460-5E66A9496546}" srcOrd="12" destOrd="0" presId="urn:microsoft.com/office/officeart/2005/8/layout/list1"/>
    <dgm:cxn modelId="{BA5D769F-1B0D-47DD-94ED-A921278CEEA5}" type="presParOf" srcId="{22B4217A-3AEC-479F-8460-5E66A9496546}" destId="{368E80D3-00E6-4F95-9238-3C64D7C5015C}" srcOrd="0" destOrd="0" presId="urn:microsoft.com/office/officeart/2005/8/layout/list1"/>
    <dgm:cxn modelId="{C35F9041-4DB7-4B49-A721-6E676AA24E6D}" type="presParOf" srcId="{22B4217A-3AEC-479F-8460-5E66A9496546}" destId="{6FACB5B4-AFCC-4178-A3D4-A3CEB0FB83D6}" srcOrd="1" destOrd="0" presId="urn:microsoft.com/office/officeart/2005/8/layout/list1"/>
    <dgm:cxn modelId="{9C1C2835-5BFB-4B4C-9938-31CD5815DECF}" type="presParOf" srcId="{A55D9625-2DF8-474C-8364-F5ACDF9C90BE}" destId="{A1AB233A-02B8-47CE-838A-FB65329ADF9D}" srcOrd="13" destOrd="0" presId="urn:microsoft.com/office/officeart/2005/8/layout/list1"/>
    <dgm:cxn modelId="{66E027B5-84E9-4C3D-B9A1-A74498B71D3A}" type="presParOf" srcId="{A55D9625-2DF8-474C-8364-F5ACDF9C90BE}" destId="{79D14105-0E88-4547-B688-E5A34D10F51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81B16-9D9D-4EB9-B88B-630AAF6E16A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BF7E5A7A-BB58-4CAC-A05D-9E186FAB80B7}">
      <dgm:prSet phldrT="[Text]" custT="1"/>
      <dgm:spPr/>
      <dgm:t>
        <a:bodyPr/>
        <a:lstStyle/>
        <a:p>
          <a:r>
            <a:rPr lang="en-US" altLang="en-US" sz="1800" kern="1200">
              <a:latin typeface="+mn-lt"/>
              <a:ea typeface="+mn-ea"/>
              <a:cs typeface="+mn-cs"/>
            </a:rPr>
            <a:t>Regulates plasma levels of calcium and phosphate.</a:t>
          </a:r>
          <a:endParaRPr lang="en-US" sz="1800" kern="1200" dirty="0">
            <a:latin typeface="+mn-lt"/>
            <a:ea typeface="+mn-ea"/>
            <a:cs typeface="+mn-cs"/>
          </a:endParaRPr>
        </a:p>
      </dgm:t>
    </dgm:pt>
    <dgm:pt modelId="{DF979565-A742-4EEA-B10A-03BFE01C4674}" type="parTrans" cxnId="{40B32A31-85BB-4AFD-B1B5-8B15F0D510A0}">
      <dgm:prSet/>
      <dgm:spPr/>
      <dgm:t>
        <a:bodyPr/>
        <a:lstStyle/>
        <a:p>
          <a:endParaRPr lang="en-US"/>
        </a:p>
      </dgm:t>
    </dgm:pt>
    <dgm:pt modelId="{3DC4DAA6-E8A5-4596-8205-35ECD598408F}" type="sibTrans" cxnId="{40B32A31-85BB-4AFD-B1B5-8B15F0D510A0}">
      <dgm:prSet/>
      <dgm:spPr/>
      <dgm:t>
        <a:bodyPr/>
        <a:lstStyle/>
        <a:p>
          <a:endParaRPr lang="en-US" sz="1800">
            <a:solidFill>
              <a:schemeClr val="tx1"/>
            </a:solidFill>
          </a:endParaRPr>
        </a:p>
      </dgm:t>
    </dgm:pt>
    <dgm:pt modelId="{2F498947-8D7B-4492-A625-08B9E3FD6830}">
      <dgm:prSet custT="1"/>
      <dgm:spPr/>
      <dgm:t>
        <a:bodyPr/>
        <a:lstStyle/>
        <a:p>
          <a:r>
            <a:rPr lang="en-US" altLang="en-US" sz="1800" kern="1200">
              <a:latin typeface="+mn-lt"/>
              <a:ea typeface="+mn-ea"/>
              <a:cs typeface="+mn-cs"/>
            </a:rPr>
            <a:t>Promotes intestinal absorption of calcium and phosphate.</a:t>
          </a:r>
          <a:endParaRPr lang="en-US" altLang="en-US" sz="1800" kern="1200" dirty="0">
            <a:latin typeface="+mn-lt"/>
            <a:ea typeface="+mn-ea"/>
            <a:cs typeface="+mn-cs"/>
          </a:endParaRPr>
        </a:p>
      </dgm:t>
    </dgm:pt>
    <dgm:pt modelId="{950917EF-443F-4D9F-8C1C-03D353D8FEA0}" type="parTrans" cxnId="{8EC6C200-9F20-4FC8-AD76-5C7736462943}">
      <dgm:prSet/>
      <dgm:spPr/>
      <dgm:t>
        <a:bodyPr/>
        <a:lstStyle/>
        <a:p>
          <a:endParaRPr lang="en-US"/>
        </a:p>
      </dgm:t>
    </dgm:pt>
    <dgm:pt modelId="{607FF930-0951-42E3-A58E-52DE5348F5D2}" type="sibTrans" cxnId="{8EC6C200-9F20-4FC8-AD76-5C7736462943}">
      <dgm:prSet/>
      <dgm:spPr/>
      <dgm:t>
        <a:bodyPr/>
        <a:lstStyle/>
        <a:p>
          <a:endParaRPr lang="en-US"/>
        </a:p>
      </dgm:t>
    </dgm:pt>
    <dgm:pt modelId="{601188D4-CC93-4439-92DE-5B8DAE69BC09}">
      <dgm:prSet custT="1"/>
      <dgm:spPr/>
      <dgm:t>
        <a:bodyPr/>
        <a:lstStyle/>
        <a:p>
          <a:r>
            <a:rPr lang="en-US" altLang="en-US" sz="1800" kern="1200">
              <a:latin typeface="+mn-lt"/>
              <a:ea typeface="+mn-ea"/>
              <a:cs typeface="+mn-cs"/>
            </a:rPr>
            <a:t>Stimulates synthesis of calcium-binding protein for intestinal calcium uptake.</a:t>
          </a:r>
          <a:endParaRPr lang="en-US" altLang="en-US" sz="1800" kern="1200" dirty="0">
            <a:latin typeface="+mn-lt"/>
            <a:ea typeface="+mn-ea"/>
            <a:cs typeface="+mn-cs"/>
          </a:endParaRPr>
        </a:p>
      </dgm:t>
    </dgm:pt>
    <dgm:pt modelId="{6270A220-A7E8-46BA-9FF9-89921EFD6446}" type="parTrans" cxnId="{A59E14FB-F5CE-4D68-8F43-AEC85A9AD358}">
      <dgm:prSet/>
      <dgm:spPr/>
      <dgm:t>
        <a:bodyPr/>
        <a:lstStyle/>
        <a:p>
          <a:endParaRPr lang="en-US"/>
        </a:p>
      </dgm:t>
    </dgm:pt>
    <dgm:pt modelId="{B4F8AA81-2187-4965-9F89-30AD9979E7E8}" type="sibTrans" cxnId="{A59E14FB-F5CE-4D68-8F43-AEC85A9AD358}">
      <dgm:prSet/>
      <dgm:spPr/>
      <dgm:t>
        <a:bodyPr/>
        <a:lstStyle/>
        <a:p>
          <a:endParaRPr lang="en-US"/>
        </a:p>
      </dgm:t>
    </dgm:pt>
    <dgm:pt modelId="{5501FBC9-A57B-46F5-8D90-FD22A28C2E26}">
      <dgm:prSet custT="1"/>
      <dgm:spPr/>
      <dgm:t>
        <a:bodyPr/>
        <a:lstStyle/>
        <a:p>
          <a:r>
            <a:rPr lang="en-US" altLang="en-US" sz="1800" kern="1200">
              <a:latin typeface="+mn-lt"/>
              <a:ea typeface="+mn-ea"/>
              <a:cs typeface="+mn-cs"/>
            </a:rPr>
            <a:t>Minimizes loss of calcium by the kidneys.</a:t>
          </a:r>
          <a:endParaRPr lang="en-US" altLang="en-US" sz="1800" kern="1200" dirty="0">
            <a:latin typeface="+mn-lt"/>
            <a:ea typeface="+mn-ea"/>
            <a:cs typeface="+mn-cs"/>
          </a:endParaRPr>
        </a:p>
      </dgm:t>
    </dgm:pt>
    <dgm:pt modelId="{F5304BAE-A036-452D-A00E-E4B6B5B3A8F7}" type="parTrans" cxnId="{E6215342-4182-4673-85E1-383CC1EF2846}">
      <dgm:prSet/>
      <dgm:spPr/>
      <dgm:t>
        <a:bodyPr/>
        <a:lstStyle/>
        <a:p>
          <a:endParaRPr lang="en-US"/>
        </a:p>
      </dgm:t>
    </dgm:pt>
    <dgm:pt modelId="{A86B8051-531D-46C2-B240-9BCC8233466E}" type="sibTrans" cxnId="{E6215342-4182-4673-85E1-383CC1EF2846}">
      <dgm:prSet/>
      <dgm:spPr/>
      <dgm:t>
        <a:bodyPr/>
        <a:lstStyle/>
        <a:p>
          <a:endParaRPr lang="en-US"/>
        </a:p>
      </dgm:t>
    </dgm:pt>
    <dgm:pt modelId="{13419D13-35F4-44ED-8F22-84CE988233B2}">
      <dgm:prSet custT="1"/>
      <dgm:spPr/>
      <dgm:t>
        <a:bodyPr/>
        <a:lstStyle/>
        <a:p>
          <a:r>
            <a:rPr lang="en-US" altLang="en-US" sz="1800" kern="1200">
              <a:latin typeface="+mn-lt"/>
              <a:ea typeface="+mn-ea"/>
              <a:cs typeface="+mn-cs"/>
            </a:rPr>
            <a:t>Mobilizes calcium and phosphate from bone to maintain plasma levels.</a:t>
          </a:r>
          <a:endParaRPr lang="en-US" altLang="en-US" sz="1800" kern="1200" dirty="0">
            <a:latin typeface="+mn-lt"/>
            <a:ea typeface="+mn-ea"/>
            <a:cs typeface="+mn-cs"/>
          </a:endParaRPr>
        </a:p>
      </dgm:t>
    </dgm:pt>
    <dgm:pt modelId="{D177E172-34F6-4621-92DF-A86D652A22A3}" type="parTrans" cxnId="{C739D7B7-FAF4-4068-80F9-154AD989EEAE}">
      <dgm:prSet/>
      <dgm:spPr/>
      <dgm:t>
        <a:bodyPr/>
        <a:lstStyle/>
        <a:p>
          <a:endParaRPr lang="en-US"/>
        </a:p>
      </dgm:t>
    </dgm:pt>
    <dgm:pt modelId="{01A26E60-5820-4EE8-AAED-18EABF2655DA}" type="sibTrans" cxnId="{C739D7B7-FAF4-4068-80F9-154AD989EEAE}">
      <dgm:prSet/>
      <dgm:spPr/>
      <dgm:t>
        <a:bodyPr/>
        <a:lstStyle/>
        <a:p>
          <a:endParaRPr lang="en-US"/>
        </a:p>
      </dgm:t>
    </dgm:pt>
    <dgm:pt modelId="{AE4394B7-7EDD-4655-87DE-43EC7D53D078}" type="pres">
      <dgm:prSet presAssocID="{DA281B16-9D9D-4EB9-B88B-630AAF6E16A5}" presName="Name0" presStyleCnt="0">
        <dgm:presLayoutVars>
          <dgm:chMax val="7"/>
          <dgm:chPref val="7"/>
          <dgm:dir/>
        </dgm:presLayoutVars>
      </dgm:prSet>
      <dgm:spPr/>
      <dgm:t>
        <a:bodyPr/>
        <a:lstStyle/>
        <a:p>
          <a:endParaRPr lang="en-US"/>
        </a:p>
      </dgm:t>
    </dgm:pt>
    <dgm:pt modelId="{19E39252-532F-4258-B45E-696909E78B53}" type="pres">
      <dgm:prSet presAssocID="{DA281B16-9D9D-4EB9-B88B-630AAF6E16A5}" presName="Name1" presStyleCnt="0"/>
      <dgm:spPr/>
    </dgm:pt>
    <dgm:pt modelId="{EA74FE85-EC50-403B-8139-C73E5A7F1A03}" type="pres">
      <dgm:prSet presAssocID="{DA281B16-9D9D-4EB9-B88B-630AAF6E16A5}" presName="cycle" presStyleCnt="0"/>
      <dgm:spPr/>
    </dgm:pt>
    <dgm:pt modelId="{C74148E0-309E-4874-AFE1-B64D1C9F4A2B}" type="pres">
      <dgm:prSet presAssocID="{DA281B16-9D9D-4EB9-B88B-630AAF6E16A5}" presName="srcNode" presStyleLbl="node1" presStyleIdx="0" presStyleCnt="5"/>
      <dgm:spPr/>
    </dgm:pt>
    <dgm:pt modelId="{4F571926-09E7-4BE2-9980-9CAFF56C8A81}" type="pres">
      <dgm:prSet presAssocID="{DA281B16-9D9D-4EB9-B88B-630AAF6E16A5}" presName="conn" presStyleLbl="parChTrans1D2" presStyleIdx="0" presStyleCnt="1"/>
      <dgm:spPr/>
      <dgm:t>
        <a:bodyPr/>
        <a:lstStyle/>
        <a:p>
          <a:endParaRPr lang="en-US"/>
        </a:p>
      </dgm:t>
    </dgm:pt>
    <dgm:pt modelId="{7AF4B843-B293-4F06-9A8D-E0CC2C14CFE5}" type="pres">
      <dgm:prSet presAssocID="{DA281B16-9D9D-4EB9-B88B-630AAF6E16A5}" presName="extraNode" presStyleLbl="node1" presStyleIdx="0" presStyleCnt="5"/>
      <dgm:spPr/>
    </dgm:pt>
    <dgm:pt modelId="{3FCB64C5-C5C3-44E9-9194-3C4EA42A54DE}" type="pres">
      <dgm:prSet presAssocID="{DA281B16-9D9D-4EB9-B88B-630AAF6E16A5}" presName="dstNode" presStyleLbl="node1" presStyleIdx="0" presStyleCnt="5"/>
      <dgm:spPr/>
    </dgm:pt>
    <dgm:pt modelId="{CC713C9B-18B9-4A64-B48E-4F2291E540FE}" type="pres">
      <dgm:prSet presAssocID="{BF7E5A7A-BB58-4CAC-A05D-9E186FAB80B7}" presName="text_1" presStyleLbl="node1" presStyleIdx="0" presStyleCnt="5">
        <dgm:presLayoutVars>
          <dgm:bulletEnabled val="1"/>
        </dgm:presLayoutVars>
      </dgm:prSet>
      <dgm:spPr/>
      <dgm:t>
        <a:bodyPr/>
        <a:lstStyle/>
        <a:p>
          <a:endParaRPr lang="en-US"/>
        </a:p>
      </dgm:t>
    </dgm:pt>
    <dgm:pt modelId="{429E8CC5-A627-4BCC-9F56-4947D6411016}" type="pres">
      <dgm:prSet presAssocID="{BF7E5A7A-BB58-4CAC-A05D-9E186FAB80B7}" presName="accent_1" presStyleCnt="0"/>
      <dgm:spPr/>
    </dgm:pt>
    <dgm:pt modelId="{1D062F7F-ECF5-4949-8D1E-D7D29FDB0C82}" type="pres">
      <dgm:prSet presAssocID="{BF7E5A7A-BB58-4CAC-A05D-9E186FAB80B7}" presName="accentRepeatNode" presStyleLbl="solidFgAcc1" presStyleIdx="0" presStyleCnt="5"/>
      <dgm:spPr/>
    </dgm:pt>
    <dgm:pt modelId="{D2692047-4955-4612-AF44-7562ACBC401B}" type="pres">
      <dgm:prSet presAssocID="{2F498947-8D7B-4492-A625-08B9E3FD6830}" presName="text_2" presStyleLbl="node1" presStyleIdx="1" presStyleCnt="5">
        <dgm:presLayoutVars>
          <dgm:bulletEnabled val="1"/>
        </dgm:presLayoutVars>
      </dgm:prSet>
      <dgm:spPr/>
      <dgm:t>
        <a:bodyPr/>
        <a:lstStyle/>
        <a:p>
          <a:endParaRPr lang="en-US"/>
        </a:p>
      </dgm:t>
    </dgm:pt>
    <dgm:pt modelId="{CFA33AE1-EA04-4870-9F09-6CAD70A0A08E}" type="pres">
      <dgm:prSet presAssocID="{2F498947-8D7B-4492-A625-08B9E3FD6830}" presName="accent_2" presStyleCnt="0"/>
      <dgm:spPr/>
    </dgm:pt>
    <dgm:pt modelId="{8B4875CC-F603-4DF7-87D1-5E2FBA5B3562}" type="pres">
      <dgm:prSet presAssocID="{2F498947-8D7B-4492-A625-08B9E3FD6830}" presName="accentRepeatNode" presStyleLbl="solidFgAcc1" presStyleIdx="1" presStyleCnt="5"/>
      <dgm:spPr/>
    </dgm:pt>
    <dgm:pt modelId="{EF6BA94E-F213-4FDB-80E3-F65642FD790F}" type="pres">
      <dgm:prSet presAssocID="{601188D4-CC93-4439-92DE-5B8DAE69BC09}" presName="text_3" presStyleLbl="node1" presStyleIdx="2" presStyleCnt="5">
        <dgm:presLayoutVars>
          <dgm:bulletEnabled val="1"/>
        </dgm:presLayoutVars>
      </dgm:prSet>
      <dgm:spPr/>
      <dgm:t>
        <a:bodyPr/>
        <a:lstStyle/>
        <a:p>
          <a:endParaRPr lang="en-US"/>
        </a:p>
      </dgm:t>
    </dgm:pt>
    <dgm:pt modelId="{7F0463EC-8300-45B1-8575-7489FD827A62}" type="pres">
      <dgm:prSet presAssocID="{601188D4-CC93-4439-92DE-5B8DAE69BC09}" presName="accent_3" presStyleCnt="0"/>
      <dgm:spPr/>
    </dgm:pt>
    <dgm:pt modelId="{83F64422-7985-4AE5-95DC-7D07C0D0906F}" type="pres">
      <dgm:prSet presAssocID="{601188D4-CC93-4439-92DE-5B8DAE69BC09}" presName="accentRepeatNode" presStyleLbl="solidFgAcc1" presStyleIdx="2" presStyleCnt="5"/>
      <dgm:spPr/>
    </dgm:pt>
    <dgm:pt modelId="{DC6CD0EB-2434-471C-A5B9-02CBBADC997F}" type="pres">
      <dgm:prSet presAssocID="{5501FBC9-A57B-46F5-8D90-FD22A28C2E26}" presName="text_4" presStyleLbl="node1" presStyleIdx="3" presStyleCnt="5">
        <dgm:presLayoutVars>
          <dgm:bulletEnabled val="1"/>
        </dgm:presLayoutVars>
      </dgm:prSet>
      <dgm:spPr/>
      <dgm:t>
        <a:bodyPr/>
        <a:lstStyle/>
        <a:p>
          <a:endParaRPr lang="en-US"/>
        </a:p>
      </dgm:t>
    </dgm:pt>
    <dgm:pt modelId="{6A6A0E46-77AE-4400-9600-C395957EF276}" type="pres">
      <dgm:prSet presAssocID="{5501FBC9-A57B-46F5-8D90-FD22A28C2E26}" presName="accent_4" presStyleCnt="0"/>
      <dgm:spPr/>
    </dgm:pt>
    <dgm:pt modelId="{F78F54F6-3E5C-403A-989B-FFB3B744B3C2}" type="pres">
      <dgm:prSet presAssocID="{5501FBC9-A57B-46F5-8D90-FD22A28C2E26}" presName="accentRepeatNode" presStyleLbl="solidFgAcc1" presStyleIdx="3" presStyleCnt="5"/>
      <dgm:spPr/>
    </dgm:pt>
    <dgm:pt modelId="{3EA9D501-F44C-421B-82E6-AA409B143485}" type="pres">
      <dgm:prSet presAssocID="{13419D13-35F4-44ED-8F22-84CE988233B2}" presName="text_5" presStyleLbl="node1" presStyleIdx="4" presStyleCnt="5">
        <dgm:presLayoutVars>
          <dgm:bulletEnabled val="1"/>
        </dgm:presLayoutVars>
      </dgm:prSet>
      <dgm:spPr/>
      <dgm:t>
        <a:bodyPr/>
        <a:lstStyle/>
        <a:p>
          <a:endParaRPr lang="en-US"/>
        </a:p>
      </dgm:t>
    </dgm:pt>
    <dgm:pt modelId="{C22078A9-9FFA-4BF8-9D45-A9FB5F49E2A8}" type="pres">
      <dgm:prSet presAssocID="{13419D13-35F4-44ED-8F22-84CE988233B2}" presName="accent_5" presStyleCnt="0"/>
      <dgm:spPr/>
    </dgm:pt>
    <dgm:pt modelId="{29049786-1964-4FDD-80AD-C04422FE5B25}" type="pres">
      <dgm:prSet presAssocID="{13419D13-35F4-44ED-8F22-84CE988233B2}" presName="accentRepeatNode" presStyleLbl="solidFgAcc1" presStyleIdx="4" presStyleCnt="5"/>
      <dgm:spPr/>
    </dgm:pt>
  </dgm:ptLst>
  <dgm:cxnLst>
    <dgm:cxn modelId="{4BD8045A-E98A-4879-BE4D-52E26CF0DEE5}" type="presOf" srcId="{2F498947-8D7B-4492-A625-08B9E3FD6830}" destId="{D2692047-4955-4612-AF44-7562ACBC401B}" srcOrd="0" destOrd="0" presId="urn:microsoft.com/office/officeart/2008/layout/VerticalCurvedList"/>
    <dgm:cxn modelId="{94917CD3-F01D-4CAA-9847-DEA646C23115}" type="presOf" srcId="{DA281B16-9D9D-4EB9-B88B-630AAF6E16A5}" destId="{AE4394B7-7EDD-4655-87DE-43EC7D53D078}" srcOrd="0" destOrd="0" presId="urn:microsoft.com/office/officeart/2008/layout/VerticalCurvedList"/>
    <dgm:cxn modelId="{01C5BF2C-E1C5-4B3C-8B91-450AF4E51B0A}" type="presOf" srcId="{3DC4DAA6-E8A5-4596-8205-35ECD598408F}" destId="{4F571926-09E7-4BE2-9980-9CAFF56C8A81}" srcOrd="0" destOrd="0" presId="urn:microsoft.com/office/officeart/2008/layout/VerticalCurvedList"/>
    <dgm:cxn modelId="{23315818-77A0-46D4-8D77-F65529828090}" type="presOf" srcId="{13419D13-35F4-44ED-8F22-84CE988233B2}" destId="{3EA9D501-F44C-421B-82E6-AA409B143485}" srcOrd="0" destOrd="0" presId="urn:microsoft.com/office/officeart/2008/layout/VerticalCurvedList"/>
    <dgm:cxn modelId="{104F5E97-8D0C-49D9-BA7A-300C074E8CFB}" type="presOf" srcId="{601188D4-CC93-4439-92DE-5B8DAE69BC09}" destId="{EF6BA94E-F213-4FDB-80E3-F65642FD790F}" srcOrd="0" destOrd="0" presId="urn:microsoft.com/office/officeart/2008/layout/VerticalCurvedList"/>
    <dgm:cxn modelId="{C739D7B7-FAF4-4068-80F9-154AD989EEAE}" srcId="{DA281B16-9D9D-4EB9-B88B-630AAF6E16A5}" destId="{13419D13-35F4-44ED-8F22-84CE988233B2}" srcOrd="4" destOrd="0" parTransId="{D177E172-34F6-4621-92DF-A86D652A22A3}" sibTransId="{01A26E60-5820-4EE8-AAED-18EABF2655DA}"/>
    <dgm:cxn modelId="{6B067A44-DD90-41C3-B9E2-EFAD140586FA}" type="presOf" srcId="{BF7E5A7A-BB58-4CAC-A05D-9E186FAB80B7}" destId="{CC713C9B-18B9-4A64-B48E-4F2291E540FE}" srcOrd="0" destOrd="0" presId="urn:microsoft.com/office/officeart/2008/layout/VerticalCurvedList"/>
    <dgm:cxn modelId="{D20D3AE1-69BC-473F-8653-39222429722C}" type="presOf" srcId="{5501FBC9-A57B-46F5-8D90-FD22A28C2E26}" destId="{DC6CD0EB-2434-471C-A5B9-02CBBADC997F}" srcOrd="0" destOrd="0" presId="urn:microsoft.com/office/officeart/2008/layout/VerticalCurvedList"/>
    <dgm:cxn modelId="{A59E14FB-F5CE-4D68-8F43-AEC85A9AD358}" srcId="{DA281B16-9D9D-4EB9-B88B-630AAF6E16A5}" destId="{601188D4-CC93-4439-92DE-5B8DAE69BC09}" srcOrd="2" destOrd="0" parTransId="{6270A220-A7E8-46BA-9FF9-89921EFD6446}" sibTransId="{B4F8AA81-2187-4965-9F89-30AD9979E7E8}"/>
    <dgm:cxn modelId="{40B32A31-85BB-4AFD-B1B5-8B15F0D510A0}" srcId="{DA281B16-9D9D-4EB9-B88B-630AAF6E16A5}" destId="{BF7E5A7A-BB58-4CAC-A05D-9E186FAB80B7}" srcOrd="0" destOrd="0" parTransId="{DF979565-A742-4EEA-B10A-03BFE01C4674}" sibTransId="{3DC4DAA6-E8A5-4596-8205-35ECD598408F}"/>
    <dgm:cxn modelId="{E6215342-4182-4673-85E1-383CC1EF2846}" srcId="{DA281B16-9D9D-4EB9-B88B-630AAF6E16A5}" destId="{5501FBC9-A57B-46F5-8D90-FD22A28C2E26}" srcOrd="3" destOrd="0" parTransId="{F5304BAE-A036-452D-A00E-E4B6B5B3A8F7}" sibTransId="{A86B8051-531D-46C2-B240-9BCC8233466E}"/>
    <dgm:cxn modelId="{8EC6C200-9F20-4FC8-AD76-5C7736462943}" srcId="{DA281B16-9D9D-4EB9-B88B-630AAF6E16A5}" destId="{2F498947-8D7B-4492-A625-08B9E3FD6830}" srcOrd="1" destOrd="0" parTransId="{950917EF-443F-4D9F-8C1C-03D353D8FEA0}" sibTransId="{607FF930-0951-42E3-A58E-52DE5348F5D2}"/>
    <dgm:cxn modelId="{70DF8847-A23B-4F1F-928F-8996410327BB}" type="presParOf" srcId="{AE4394B7-7EDD-4655-87DE-43EC7D53D078}" destId="{19E39252-532F-4258-B45E-696909E78B53}" srcOrd="0" destOrd="0" presId="urn:microsoft.com/office/officeart/2008/layout/VerticalCurvedList"/>
    <dgm:cxn modelId="{D11A789F-5322-4A07-8AD1-0831FE109940}" type="presParOf" srcId="{19E39252-532F-4258-B45E-696909E78B53}" destId="{EA74FE85-EC50-403B-8139-C73E5A7F1A03}" srcOrd="0" destOrd="0" presId="urn:microsoft.com/office/officeart/2008/layout/VerticalCurvedList"/>
    <dgm:cxn modelId="{3EDD8F3A-ECA6-4F61-8ABE-A1905F9E7272}" type="presParOf" srcId="{EA74FE85-EC50-403B-8139-C73E5A7F1A03}" destId="{C74148E0-309E-4874-AFE1-B64D1C9F4A2B}" srcOrd="0" destOrd="0" presId="urn:microsoft.com/office/officeart/2008/layout/VerticalCurvedList"/>
    <dgm:cxn modelId="{E30291BC-291F-4DDB-BF65-130FE460FCBF}" type="presParOf" srcId="{EA74FE85-EC50-403B-8139-C73E5A7F1A03}" destId="{4F571926-09E7-4BE2-9980-9CAFF56C8A81}" srcOrd="1" destOrd="0" presId="urn:microsoft.com/office/officeart/2008/layout/VerticalCurvedList"/>
    <dgm:cxn modelId="{E531F0F6-20D3-4D58-BC17-2AF1DC7646AD}" type="presParOf" srcId="{EA74FE85-EC50-403B-8139-C73E5A7F1A03}" destId="{7AF4B843-B293-4F06-9A8D-E0CC2C14CFE5}" srcOrd="2" destOrd="0" presId="urn:microsoft.com/office/officeart/2008/layout/VerticalCurvedList"/>
    <dgm:cxn modelId="{BF9C88B0-CDFE-45E0-B9EA-454FE2E688D2}" type="presParOf" srcId="{EA74FE85-EC50-403B-8139-C73E5A7F1A03}" destId="{3FCB64C5-C5C3-44E9-9194-3C4EA42A54DE}" srcOrd="3" destOrd="0" presId="urn:microsoft.com/office/officeart/2008/layout/VerticalCurvedList"/>
    <dgm:cxn modelId="{AD6B1227-5529-40CF-A86E-4BE5098F840C}" type="presParOf" srcId="{19E39252-532F-4258-B45E-696909E78B53}" destId="{CC713C9B-18B9-4A64-B48E-4F2291E540FE}" srcOrd="1" destOrd="0" presId="urn:microsoft.com/office/officeart/2008/layout/VerticalCurvedList"/>
    <dgm:cxn modelId="{70AFC2E5-E882-4532-B3C0-669CB4E7C8A0}" type="presParOf" srcId="{19E39252-532F-4258-B45E-696909E78B53}" destId="{429E8CC5-A627-4BCC-9F56-4947D6411016}" srcOrd="2" destOrd="0" presId="urn:microsoft.com/office/officeart/2008/layout/VerticalCurvedList"/>
    <dgm:cxn modelId="{D5218A75-53FE-4DE4-AC22-3CA34A0C4E93}" type="presParOf" srcId="{429E8CC5-A627-4BCC-9F56-4947D6411016}" destId="{1D062F7F-ECF5-4949-8D1E-D7D29FDB0C82}" srcOrd="0" destOrd="0" presId="urn:microsoft.com/office/officeart/2008/layout/VerticalCurvedList"/>
    <dgm:cxn modelId="{C3BEFA5C-0546-4972-B08A-5C6895C84CB9}" type="presParOf" srcId="{19E39252-532F-4258-B45E-696909E78B53}" destId="{D2692047-4955-4612-AF44-7562ACBC401B}" srcOrd="3" destOrd="0" presId="urn:microsoft.com/office/officeart/2008/layout/VerticalCurvedList"/>
    <dgm:cxn modelId="{5EC4D048-E8F1-4570-83F4-119172F20292}" type="presParOf" srcId="{19E39252-532F-4258-B45E-696909E78B53}" destId="{CFA33AE1-EA04-4870-9F09-6CAD70A0A08E}" srcOrd="4" destOrd="0" presId="urn:microsoft.com/office/officeart/2008/layout/VerticalCurvedList"/>
    <dgm:cxn modelId="{60D3D904-398B-4D66-B82E-52A6E9A0C5DE}" type="presParOf" srcId="{CFA33AE1-EA04-4870-9F09-6CAD70A0A08E}" destId="{8B4875CC-F603-4DF7-87D1-5E2FBA5B3562}" srcOrd="0" destOrd="0" presId="urn:microsoft.com/office/officeart/2008/layout/VerticalCurvedList"/>
    <dgm:cxn modelId="{375CE4B3-FEEC-4409-8E8A-2892A945E06D}" type="presParOf" srcId="{19E39252-532F-4258-B45E-696909E78B53}" destId="{EF6BA94E-F213-4FDB-80E3-F65642FD790F}" srcOrd="5" destOrd="0" presId="urn:microsoft.com/office/officeart/2008/layout/VerticalCurvedList"/>
    <dgm:cxn modelId="{5D0A0634-14DA-478D-B0BB-FB25A3585899}" type="presParOf" srcId="{19E39252-532F-4258-B45E-696909E78B53}" destId="{7F0463EC-8300-45B1-8575-7489FD827A62}" srcOrd="6" destOrd="0" presId="urn:microsoft.com/office/officeart/2008/layout/VerticalCurvedList"/>
    <dgm:cxn modelId="{5CD2B31C-5884-41B7-9EE9-14C6C95692CF}" type="presParOf" srcId="{7F0463EC-8300-45B1-8575-7489FD827A62}" destId="{83F64422-7985-4AE5-95DC-7D07C0D0906F}" srcOrd="0" destOrd="0" presId="urn:microsoft.com/office/officeart/2008/layout/VerticalCurvedList"/>
    <dgm:cxn modelId="{F8577727-7FCF-407B-958D-98001EE7A966}" type="presParOf" srcId="{19E39252-532F-4258-B45E-696909E78B53}" destId="{DC6CD0EB-2434-471C-A5B9-02CBBADC997F}" srcOrd="7" destOrd="0" presId="urn:microsoft.com/office/officeart/2008/layout/VerticalCurvedList"/>
    <dgm:cxn modelId="{D68A1D89-0063-4E74-9C45-51CBE0837E21}" type="presParOf" srcId="{19E39252-532F-4258-B45E-696909E78B53}" destId="{6A6A0E46-77AE-4400-9600-C395957EF276}" srcOrd="8" destOrd="0" presId="urn:microsoft.com/office/officeart/2008/layout/VerticalCurvedList"/>
    <dgm:cxn modelId="{9E8BBBEF-CF38-4020-B6F0-98F399B09D0E}" type="presParOf" srcId="{6A6A0E46-77AE-4400-9600-C395957EF276}" destId="{F78F54F6-3E5C-403A-989B-FFB3B744B3C2}" srcOrd="0" destOrd="0" presId="urn:microsoft.com/office/officeart/2008/layout/VerticalCurvedList"/>
    <dgm:cxn modelId="{EE58C588-489C-4314-9AA2-740EA92BEA42}" type="presParOf" srcId="{19E39252-532F-4258-B45E-696909E78B53}" destId="{3EA9D501-F44C-421B-82E6-AA409B143485}" srcOrd="9" destOrd="0" presId="urn:microsoft.com/office/officeart/2008/layout/VerticalCurvedList"/>
    <dgm:cxn modelId="{1051C77A-371F-45B4-8931-9C1059A6518B}" type="presParOf" srcId="{19E39252-532F-4258-B45E-696909E78B53}" destId="{C22078A9-9FFA-4BF8-9D45-A9FB5F49E2A8}" srcOrd="10" destOrd="0" presId="urn:microsoft.com/office/officeart/2008/layout/VerticalCurvedList"/>
    <dgm:cxn modelId="{0D418117-DF5C-4D61-A26B-5EDAD7937133}" type="presParOf" srcId="{C22078A9-9FFA-4BF8-9D45-A9FB5F49E2A8}" destId="{29049786-1964-4FDD-80AD-C04422FE5B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07B629-814C-4B8C-88D8-BBD3C00601D1}"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44E77971-F552-48B1-A8C7-56657727F51A}">
      <dgm:prSet phldrT="[Text]" custT="1"/>
      <dgm:spPr/>
      <dgm:t>
        <a:bodyPr/>
        <a:lstStyle/>
        <a:p>
          <a:r>
            <a:rPr lang="en-US" altLang="en-US" sz="1800" kern="1200" dirty="0">
              <a:solidFill>
                <a:schemeClr val="lt1"/>
              </a:solidFill>
              <a:latin typeface="+mn-lt"/>
              <a:ea typeface="+mn-ea"/>
              <a:cs typeface="+mn-cs"/>
            </a:rPr>
            <a:t>Deficiency most common worldwide.</a:t>
          </a:r>
          <a:endParaRPr lang="en-US" sz="1800" kern="1200" dirty="0">
            <a:solidFill>
              <a:schemeClr val="lt1"/>
            </a:solidFill>
            <a:latin typeface="+mn-lt"/>
            <a:ea typeface="+mn-ea"/>
            <a:cs typeface="+mn-cs"/>
          </a:endParaRPr>
        </a:p>
      </dgm:t>
    </dgm:pt>
    <dgm:pt modelId="{FCB5B221-F5EE-4397-91CE-6B90317A82B5}" type="parTrans" cxnId="{E7C2F9EB-7E88-4084-BB4E-B2D8004960A1}">
      <dgm:prSet/>
      <dgm:spPr/>
      <dgm:t>
        <a:bodyPr/>
        <a:lstStyle/>
        <a:p>
          <a:endParaRPr lang="en-US"/>
        </a:p>
      </dgm:t>
    </dgm:pt>
    <dgm:pt modelId="{2011685D-C6F4-4AAA-A3A1-FF140FFFBEEE}" type="sibTrans" cxnId="{E7C2F9EB-7E88-4084-BB4E-B2D8004960A1}">
      <dgm:prSet/>
      <dgm:spPr/>
      <dgm:t>
        <a:bodyPr/>
        <a:lstStyle/>
        <a:p>
          <a:endParaRPr lang="en-US"/>
        </a:p>
      </dgm:t>
    </dgm:pt>
    <dgm:pt modelId="{99F08CFE-1E54-40D2-B74C-866E0C155D84}">
      <dgm:prSet phldrT="[Text]" custT="1"/>
      <dgm:spPr/>
      <dgm:t>
        <a:bodyPr/>
        <a:lstStyle/>
        <a:p>
          <a:r>
            <a:rPr lang="en-US" altLang="en-US" sz="1800" kern="1200" dirty="0">
              <a:solidFill>
                <a:schemeClr val="lt1"/>
              </a:solidFill>
              <a:latin typeface="+mn-lt"/>
              <a:ea typeface="+mn-ea"/>
              <a:cs typeface="+mn-cs"/>
            </a:rPr>
            <a:t>High prevalence in Saudi Arabia due to:</a:t>
          </a:r>
          <a:endParaRPr lang="en-US" sz="1800" kern="1200" dirty="0">
            <a:solidFill>
              <a:schemeClr val="lt1"/>
            </a:solidFill>
            <a:latin typeface="+mn-lt"/>
            <a:ea typeface="+mn-ea"/>
            <a:cs typeface="+mn-cs"/>
          </a:endParaRPr>
        </a:p>
      </dgm:t>
    </dgm:pt>
    <dgm:pt modelId="{DBC53C5F-F5E5-4C86-B6E4-5A2B6C6F5123}" type="parTrans" cxnId="{922B123F-F2C5-47C0-96C4-72FD66705552}">
      <dgm:prSet/>
      <dgm:spPr/>
      <dgm:t>
        <a:bodyPr/>
        <a:lstStyle/>
        <a:p>
          <a:endParaRPr lang="en-US"/>
        </a:p>
      </dgm:t>
    </dgm:pt>
    <dgm:pt modelId="{6E06946F-2FC2-407D-945C-46B9BD4CAF29}" type="sibTrans" cxnId="{922B123F-F2C5-47C0-96C4-72FD66705552}">
      <dgm:prSet/>
      <dgm:spPr/>
      <dgm:t>
        <a:bodyPr/>
        <a:lstStyle/>
        <a:p>
          <a:endParaRPr lang="en-US"/>
        </a:p>
      </dgm:t>
    </dgm:pt>
    <dgm:pt modelId="{55711498-A45E-42B1-9DED-606AF06CEE4B}">
      <dgm:prSet phldrT="[Text]" custT="1"/>
      <dgm:spPr/>
      <dgm:t>
        <a:bodyPr/>
        <a:lstStyle/>
        <a:p>
          <a:r>
            <a:rPr lang="en-US" altLang="en-US" sz="1800" kern="1200" dirty="0">
              <a:solidFill>
                <a:schemeClr val="tx1"/>
              </a:solidFill>
              <a:latin typeface="+mn-lt"/>
              <a:ea typeface="+mn-ea"/>
              <a:cs typeface="+mn-cs"/>
            </a:rPr>
            <a:t>Low dietary intake.</a:t>
          </a:r>
          <a:endParaRPr lang="en-US" sz="1800" kern="1200" dirty="0">
            <a:solidFill>
              <a:schemeClr val="tx1"/>
            </a:solidFill>
            <a:latin typeface="+mn-lt"/>
            <a:ea typeface="+mn-ea"/>
            <a:cs typeface="+mn-cs"/>
          </a:endParaRPr>
        </a:p>
      </dgm:t>
    </dgm:pt>
    <dgm:pt modelId="{0A8C03B1-E755-415B-AB46-8C4E07B46628}" type="parTrans" cxnId="{52F21272-89DC-4980-95BF-EDCD8A4D688A}">
      <dgm:prSet/>
      <dgm:spPr/>
      <dgm:t>
        <a:bodyPr/>
        <a:lstStyle/>
        <a:p>
          <a:endParaRPr lang="en-US"/>
        </a:p>
      </dgm:t>
    </dgm:pt>
    <dgm:pt modelId="{059FDB36-1349-46B8-BB5A-FFBF2BD80F30}" type="sibTrans" cxnId="{52F21272-89DC-4980-95BF-EDCD8A4D688A}">
      <dgm:prSet/>
      <dgm:spPr/>
      <dgm:t>
        <a:bodyPr/>
        <a:lstStyle/>
        <a:p>
          <a:endParaRPr lang="en-US"/>
        </a:p>
      </dgm:t>
    </dgm:pt>
    <dgm:pt modelId="{39503ECB-84CB-452B-8486-E58E893A6420}">
      <dgm:prSet custT="1"/>
      <dgm:spPr/>
      <dgm:t>
        <a:bodyPr/>
        <a:lstStyle/>
        <a:p>
          <a:r>
            <a:rPr lang="en-US" altLang="en-US" sz="1800" kern="1200" dirty="0">
              <a:solidFill>
                <a:schemeClr val="tx1"/>
              </a:solidFill>
              <a:latin typeface="+mn-lt"/>
              <a:ea typeface="+mn-ea"/>
              <a:cs typeface="+mn-cs"/>
            </a:rPr>
            <a:t>Insufficient exposure to Sun.</a:t>
          </a:r>
        </a:p>
      </dgm:t>
    </dgm:pt>
    <dgm:pt modelId="{1F9C8E56-3F4A-4915-9554-6CC206455CF9}" type="parTrans" cxnId="{20CFE226-13EC-419A-9C32-01B7E31054BA}">
      <dgm:prSet/>
      <dgm:spPr/>
      <dgm:t>
        <a:bodyPr/>
        <a:lstStyle/>
        <a:p>
          <a:endParaRPr lang="en-US"/>
        </a:p>
      </dgm:t>
    </dgm:pt>
    <dgm:pt modelId="{EBB17181-1655-4373-BFDE-D41D0CD66038}" type="sibTrans" cxnId="{20CFE226-13EC-419A-9C32-01B7E31054BA}">
      <dgm:prSet/>
      <dgm:spPr/>
      <dgm:t>
        <a:bodyPr/>
        <a:lstStyle/>
        <a:p>
          <a:endParaRPr lang="en-US"/>
        </a:p>
      </dgm:t>
    </dgm:pt>
    <dgm:pt modelId="{54C411CE-EBDF-4681-9938-FDD54560D1FB}">
      <dgm:prSet custT="1"/>
      <dgm:spPr/>
      <dgm:t>
        <a:bodyPr/>
        <a:lstStyle/>
        <a:p>
          <a:r>
            <a:rPr lang="en-US" altLang="en-US" sz="1800" kern="1200" dirty="0">
              <a:solidFill>
                <a:schemeClr val="lt1"/>
              </a:solidFill>
              <a:latin typeface="+mn-lt"/>
              <a:ea typeface="+mn-ea"/>
              <a:cs typeface="+mn-cs"/>
            </a:rPr>
            <a:t>Circulating level of &gt;75 nmol/L is required for beneficial health effects. </a:t>
          </a:r>
        </a:p>
      </dgm:t>
    </dgm:pt>
    <dgm:pt modelId="{2036D781-80E9-40EF-B6C4-9357BB557C40}" type="parTrans" cxnId="{725F203F-84DF-47C6-A2D3-796EACCF6768}">
      <dgm:prSet/>
      <dgm:spPr/>
      <dgm:t>
        <a:bodyPr/>
        <a:lstStyle/>
        <a:p>
          <a:endParaRPr lang="en-US"/>
        </a:p>
      </dgm:t>
    </dgm:pt>
    <dgm:pt modelId="{8DBBD8FC-4915-40D3-8AB7-EA769B50CDD5}" type="sibTrans" cxnId="{725F203F-84DF-47C6-A2D3-796EACCF6768}">
      <dgm:prSet/>
      <dgm:spPr/>
      <dgm:t>
        <a:bodyPr/>
        <a:lstStyle/>
        <a:p>
          <a:endParaRPr lang="en-US"/>
        </a:p>
      </dgm:t>
    </dgm:pt>
    <dgm:pt modelId="{5DD4CC53-C563-44EA-9831-27E41FDC9EA1}">
      <dgm:prSet phldrT="[Text]" custT="1"/>
      <dgm:spPr/>
      <dgm:t>
        <a:bodyPr/>
        <a:lstStyle/>
        <a:p>
          <a:pPr algn="l"/>
          <a:r>
            <a:rPr lang="en-US" sz="1800" dirty="0"/>
            <a:t> </a:t>
          </a:r>
        </a:p>
      </dgm:t>
    </dgm:pt>
    <dgm:pt modelId="{DFADE34E-8CD5-4247-A2F6-B33895B11264}" type="sibTrans" cxnId="{10F3A60B-FA8B-4806-83D9-281F597F8590}">
      <dgm:prSet/>
      <dgm:spPr/>
      <dgm:t>
        <a:bodyPr/>
        <a:lstStyle/>
        <a:p>
          <a:endParaRPr lang="en-US"/>
        </a:p>
      </dgm:t>
    </dgm:pt>
    <dgm:pt modelId="{444BF86C-5799-4909-B7AC-DCA534C394E2}" type="parTrans" cxnId="{10F3A60B-FA8B-4806-83D9-281F597F8590}">
      <dgm:prSet/>
      <dgm:spPr/>
      <dgm:t>
        <a:bodyPr/>
        <a:lstStyle/>
        <a:p>
          <a:endParaRPr lang="en-US"/>
        </a:p>
      </dgm:t>
    </dgm:pt>
    <dgm:pt modelId="{779D2E43-AF31-4EE1-855C-6CFE86983A9A}">
      <dgm:prSet custT="1"/>
      <dgm:spPr/>
      <dgm:t>
        <a:bodyPr/>
        <a:lstStyle/>
        <a:p>
          <a:r>
            <a:rPr lang="en-US" altLang="en-US" sz="1800" kern="1200" dirty="0">
              <a:solidFill>
                <a:schemeClr val="tx1"/>
              </a:solidFill>
              <a:latin typeface="+mn-lt"/>
              <a:ea typeface="+mn-ea"/>
              <a:cs typeface="+mn-cs"/>
            </a:rPr>
            <a:t>Lifestyle (</a:t>
          </a:r>
          <a:r>
            <a:rPr lang="en-US" altLang="en-US" sz="1800" kern="1200" dirty="0" err="1">
              <a:solidFill>
                <a:schemeClr val="tx1"/>
              </a:solidFill>
              <a:latin typeface="+mn-lt"/>
              <a:ea typeface="+mn-ea"/>
              <a:cs typeface="+mn-cs"/>
            </a:rPr>
            <a:t>eg</a:t>
          </a:r>
          <a:r>
            <a:rPr lang="en-US" altLang="en-US" sz="1800" kern="1200" dirty="0">
              <a:solidFill>
                <a:schemeClr val="tx1"/>
              </a:solidFill>
              <a:latin typeface="+mn-lt"/>
              <a:ea typeface="+mn-ea"/>
              <a:cs typeface="+mn-cs"/>
            </a:rPr>
            <a:t>. clothing esp. in women)</a:t>
          </a:r>
        </a:p>
      </dgm:t>
    </dgm:pt>
    <dgm:pt modelId="{FE3B1FA6-B94E-466B-BC64-32791CC8284F}" type="parTrans" cxnId="{BC46DCED-53AD-41AC-A7C8-BFC10E654DB5}">
      <dgm:prSet/>
      <dgm:spPr/>
      <dgm:t>
        <a:bodyPr/>
        <a:lstStyle/>
        <a:p>
          <a:endParaRPr lang="en-US"/>
        </a:p>
      </dgm:t>
    </dgm:pt>
    <dgm:pt modelId="{09FB8CB6-E2BF-4C78-A37C-7127B1B2A3A2}" type="sibTrans" cxnId="{BC46DCED-53AD-41AC-A7C8-BFC10E654DB5}">
      <dgm:prSet/>
      <dgm:spPr/>
      <dgm:t>
        <a:bodyPr/>
        <a:lstStyle/>
        <a:p>
          <a:endParaRPr lang="en-US"/>
        </a:p>
      </dgm:t>
    </dgm:pt>
    <dgm:pt modelId="{C134988F-2890-4152-91B5-3C6A2B2C31E5}" type="pres">
      <dgm:prSet presAssocID="{6407B629-814C-4B8C-88D8-BBD3C00601D1}" presName="linear" presStyleCnt="0">
        <dgm:presLayoutVars>
          <dgm:animLvl val="lvl"/>
          <dgm:resizeHandles val="exact"/>
        </dgm:presLayoutVars>
      </dgm:prSet>
      <dgm:spPr/>
      <dgm:t>
        <a:bodyPr/>
        <a:lstStyle/>
        <a:p>
          <a:endParaRPr lang="en-US"/>
        </a:p>
      </dgm:t>
    </dgm:pt>
    <dgm:pt modelId="{D91F4283-BC47-45DC-BC13-761C7D2C62BA}" type="pres">
      <dgm:prSet presAssocID="{44E77971-F552-48B1-A8C7-56657727F51A}" presName="parentText" presStyleLbl="node1" presStyleIdx="0" presStyleCnt="3" custScaleY="42061" custLinFactNeighborY="18038">
        <dgm:presLayoutVars>
          <dgm:chMax val="0"/>
          <dgm:bulletEnabled val="1"/>
        </dgm:presLayoutVars>
      </dgm:prSet>
      <dgm:spPr/>
      <dgm:t>
        <a:bodyPr/>
        <a:lstStyle/>
        <a:p>
          <a:endParaRPr lang="en-US"/>
        </a:p>
      </dgm:t>
    </dgm:pt>
    <dgm:pt modelId="{B54D8710-5C5B-483C-941E-4855116D8339}" type="pres">
      <dgm:prSet presAssocID="{44E77971-F552-48B1-A8C7-56657727F51A}" presName="childText" presStyleLbl="revTx" presStyleIdx="0" presStyleCnt="2" custLinFactNeighborX="95709" custLinFactNeighborY="41013">
        <dgm:presLayoutVars>
          <dgm:bulletEnabled val="1"/>
        </dgm:presLayoutVars>
      </dgm:prSet>
      <dgm:spPr/>
      <dgm:t>
        <a:bodyPr/>
        <a:lstStyle/>
        <a:p>
          <a:endParaRPr lang="en-US"/>
        </a:p>
      </dgm:t>
    </dgm:pt>
    <dgm:pt modelId="{E1DFAEF0-0A42-49E1-B588-63CDC842536E}" type="pres">
      <dgm:prSet presAssocID="{99F08CFE-1E54-40D2-B74C-866E0C155D84}" presName="parentText" presStyleLbl="node1" presStyleIdx="1" presStyleCnt="3" custScaleY="44455" custLinFactNeighborY="-65252">
        <dgm:presLayoutVars>
          <dgm:chMax val="0"/>
          <dgm:bulletEnabled val="1"/>
        </dgm:presLayoutVars>
      </dgm:prSet>
      <dgm:spPr/>
      <dgm:t>
        <a:bodyPr/>
        <a:lstStyle/>
        <a:p>
          <a:endParaRPr lang="en-US"/>
        </a:p>
      </dgm:t>
    </dgm:pt>
    <dgm:pt modelId="{7BAC4732-544A-4A62-AD97-8E89667CCF9C}" type="pres">
      <dgm:prSet presAssocID="{99F08CFE-1E54-40D2-B74C-866E0C155D84}" presName="childText" presStyleLbl="revTx" presStyleIdx="1" presStyleCnt="2" custLinFactNeighborY="-53807">
        <dgm:presLayoutVars>
          <dgm:bulletEnabled val="1"/>
        </dgm:presLayoutVars>
      </dgm:prSet>
      <dgm:spPr/>
      <dgm:t>
        <a:bodyPr/>
        <a:lstStyle/>
        <a:p>
          <a:endParaRPr lang="en-US"/>
        </a:p>
      </dgm:t>
    </dgm:pt>
    <dgm:pt modelId="{DEEA6E26-A9E1-4237-B6B6-F60F4EFE0107}" type="pres">
      <dgm:prSet presAssocID="{54C411CE-EBDF-4681-9938-FDD54560D1FB}" presName="parentText" presStyleLbl="node1" presStyleIdx="2" presStyleCnt="3" custScaleY="37237" custLinFactNeighborY="-64448">
        <dgm:presLayoutVars>
          <dgm:chMax val="0"/>
          <dgm:bulletEnabled val="1"/>
        </dgm:presLayoutVars>
      </dgm:prSet>
      <dgm:spPr/>
      <dgm:t>
        <a:bodyPr/>
        <a:lstStyle/>
        <a:p>
          <a:endParaRPr lang="en-US"/>
        </a:p>
      </dgm:t>
    </dgm:pt>
  </dgm:ptLst>
  <dgm:cxnLst>
    <dgm:cxn modelId="{52F21272-89DC-4980-95BF-EDCD8A4D688A}" srcId="{99F08CFE-1E54-40D2-B74C-866E0C155D84}" destId="{55711498-A45E-42B1-9DED-606AF06CEE4B}" srcOrd="0" destOrd="0" parTransId="{0A8C03B1-E755-415B-AB46-8C4E07B46628}" sibTransId="{059FDB36-1349-46B8-BB5A-FFBF2BD80F30}"/>
    <dgm:cxn modelId="{4212C174-98C9-48B4-A7D2-216FD763B106}" type="presOf" srcId="{779D2E43-AF31-4EE1-855C-6CFE86983A9A}" destId="{7BAC4732-544A-4A62-AD97-8E89667CCF9C}" srcOrd="0" destOrd="2" presId="urn:microsoft.com/office/officeart/2005/8/layout/vList2"/>
    <dgm:cxn modelId="{10F3A60B-FA8B-4806-83D9-281F597F8590}" srcId="{44E77971-F552-48B1-A8C7-56657727F51A}" destId="{5DD4CC53-C563-44EA-9831-27E41FDC9EA1}" srcOrd="0" destOrd="0" parTransId="{444BF86C-5799-4909-B7AC-DCA534C394E2}" sibTransId="{DFADE34E-8CD5-4247-A2F6-B33895B11264}"/>
    <dgm:cxn modelId="{2BC9CF3B-D5E4-49D1-A2AA-88F3002BD88E}" type="presOf" srcId="{5DD4CC53-C563-44EA-9831-27E41FDC9EA1}" destId="{B54D8710-5C5B-483C-941E-4855116D8339}" srcOrd="0" destOrd="0" presId="urn:microsoft.com/office/officeart/2005/8/layout/vList2"/>
    <dgm:cxn modelId="{922B123F-F2C5-47C0-96C4-72FD66705552}" srcId="{6407B629-814C-4B8C-88D8-BBD3C00601D1}" destId="{99F08CFE-1E54-40D2-B74C-866E0C155D84}" srcOrd="1" destOrd="0" parTransId="{DBC53C5F-F5E5-4C86-B6E4-5A2B6C6F5123}" sibTransId="{6E06946F-2FC2-407D-945C-46B9BD4CAF29}"/>
    <dgm:cxn modelId="{28F9C5FF-56FF-49E7-A8B5-271F616C2294}" type="presOf" srcId="{54C411CE-EBDF-4681-9938-FDD54560D1FB}" destId="{DEEA6E26-A9E1-4237-B6B6-F60F4EFE0107}" srcOrd="0" destOrd="0" presId="urn:microsoft.com/office/officeart/2005/8/layout/vList2"/>
    <dgm:cxn modelId="{F3D4A41F-A2E3-4641-9920-DC3CD9E1E41A}" type="presOf" srcId="{55711498-A45E-42B1-9DED-606AF06CEE4B}" destId="{7BAC4732-544A-4A62-AD97-8E89667CCF9C}" srcOrd="0" destOrd="0" presId="urn:microsoft.com/office/officeart/2005/8/layout/vList2"/>
    <dgm:cxn modelId="{725F203F-84DF-47C6-A2D3-796EACCF6768}" srcId="{6407B629-814C-4B8C-88D8-BBD3C00601D1}" destId="{54C411CE-EBDF-4681-9938-FDD54560D1FB}" srcOrd="2" destOrd="0" parTransId="{2036D781-80E9-40EF-B6C4-9357BB557C40}" sibTransId="{8DBBD8FC-4915-40D3-8AB7-EA769B50CDD5}"/>
    <dgm:cxn modelId="{2A249888-E8C7-4944-B50D-9E21EB01D4AA}" type="presOf" srcId="{39503ECB-84CB-452B-8486-E58E893A6420}" destId="{7BAC4732-544A-4A62-AD97-8E89667CCF9C}" srcOrd="0" destOrd="1" presId="urn:microsoft.com/office/officeart/2005/8/layout/vList2"/>
    <dgm:cxn modelId="{20CFE226-13EC-419A-9C32-01B7E31054BA}" srcId="{99F08CFE-1E54-40D2-B74C-866E0C155D84}" destId="{39503ECB-84CB-452B-8486-E58E893A6420}" srcOrd="1" destOrd="0" parTransId="{1F9C8E56-3F4A-4915-9554-6CC206455CF9}" sibTransId="{EBB17181-1655-4373-BFDE-D41D0CD66038}"/>
    <dgm:cxn modelId="{5073FAF0-48C5-4ED5-A12B-D0F99617B539}" type="presOf" srcId="{99F08CFE-1E54-40D2-B74C-866E0C155D84}" destId="{E1DFAEF0-0A42-49E1-B588-63CDC842536E}" srcOrd="0" destOrd="0" presId="urn:microsoft.com/office/officeart/2005/8/layout/vList2"/>
    <dgm:cxn modelId="{BC46DCED-53AD-41AC-A7C8-BFC10E654DB5}" srcId="{99F08CFE-1E54-40D2-B74C-866E0C155D84}" destId="{779D2E43-AF31-4EE1-855C-6CFE86983A9A}" srcOrd="2" destOrd="0" parTransId="{FE3B1FA6-B94E-466B-BC64-32791CC8284F}" sibTransId="{09FB8CB6-E2BF-4C78-A37C-7127B1B2A3A2}"/>
    <dgm:cxn modelId="{179E607B-929E-4A4E-944C-AF92A7210E20}" type="presOf" srcId="{44E77971-F552-48B1-A8C7-56657727F51A}" destId="{D91F4283-BC47-45DC-BC13-761C7D2C62BA}" srcOrd="0" destOrd="0" presId="urn:microsoft.com/office/officeart/2005/8/layout/vList2"/>
    <dgm:cxn modelId="{51BF4F7A-72A6-4845-9A7E-E39C02563009}" type="presOf" srcId="{6407B629-814C-4B8C-88D8-BBD3C00601D1}" destId="{C134988F-2890-4152-91B5-3C6A2B2C31E5}" srcOrd="0" destOrd="0" presId="urn:microsoft.com/office/officeart/2005/8/layout/vList2"/>
    <dgm:cxn modelId="{E7C2F9EB-7E88-4084-BB4E-B2D8004960A1}" srcId="{6407B629-814C-4B8C-88D8-BBD3C00601D1}" destId="{44E77971-F552-48B1-A8C7-56657727F51A}" srcOrd="0" destOrd="0" parTransId="{FCB5B221-F5EE-4397-91CE-6B90317A82B5}" sibTransId="{2011685D-C6F4-4AAA-A3A1-FF140FFFBEEE}"/>
    <dgm:cxn modelId="{CB393F42-4D25-4A7F-80B7-D3F14E44446E}" type="presParOf" srcId="{C134988F-2890-4152-91B5-3C6A2B2C31E5}" destId="{D91F4283-BC47-45DC-BC13-761C7D2C62BA}" srcOrd="0" destOrd="0" presId="urn:microsoft.com/office/officeart/2005/8/layout/vList2"/>
    <dgm:cxn modelId="{2CE924A9-3E7F-4465-88DC-59EAD5B6E79A}" type="presParOf" srcId="{C134988F-2890-4152-91B5-3C6A2B2C31E5}" destId="{B54D8710-5C5B-483C-941E-4855116D8339}" srcOrd="1" destOrd="0" presId="urn:microsoft.com/office/officeart/2005/8/layout/vList2"/>
    <dgm:cxn modelId="{FAEA6DF4-6271-411A-941A-E715310CAB3E}" type="presParOf" srcId="{C134988F-2890-4152-91B5-3C6A2B2C31E5}" destId="{E1DFAEF0-0A42-49E1-B588-63CDC842536E}" srcOrd="2" destOrd="0" presId="urn:microsoft.com/office/officeart/2005/8/layout/vList2"/>
    <dgm:cxn modelId="{884309A5-C4E2-4A44-99E1-ADB62E94EB52}" type="presParOf" srcId="{C134988F-2890-4152-91B5-3C6A2B2C31E5}" destId="{7BAC4732-544A-4A62-AD97-8E89667CCF9C}" srcOrd="3" destOrd="0" presId="urn:microsoft.com/office/officeart/2005/8/layout/vList2"/>
    <dgm:cxn modelId="{0DE8DE5A-5ACE-4427-B39D-712C165312CB}" type="presParOf" srcId="{C134988F-2890-4152-91B5-3C6A2B2C31E5}" destId="{DEEA6E26-A9E1-4237-B6B6-F60F4EFE01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B6CAF5-35E8-421C-835D-0E8C761F06C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D0A1C02-E177-471B-BAB5-3160BEB0A6A9}">
      <dgm:prSet phldrT="[Text]" custT="1"/>
      <dgm:spPr/>
      <dgm:t>
        <a:bodyPr/>
        <a:lstStyle/>
        <a:p>
          <a:r>
            <a:rPr lang="en-US" sz="1800" kern="1200" dirty="0">
              <a:latin typeface="+mn-lt"/>
              <a:ea typeface="+mn-ea"/>
              <a:cs typeface="+mn-cs"/>
            </a:rPr>
            <a:t>A disease in </a:t>
          </a:r>
          <a:r>
            <a:rPr lang="en-US" sz="1800" u="sng" kern="1200" dirty="0">
              <a:latin typeface="+mn-lt"/>
              <a:ea typeface="+mn-ea"/>
              <a:cs typeface="+mn-cs"/>
            </a:rPr>
            <a:t>children</a:t>
          </a:r>
          <a:r>
            <a:rPr lang="en-US" sz="1800" kern="1200" dirty="0">
              <a:latin typeface="+mn-lt"/>
              <a:ea typeface="+mn-ea"/>
              <a:cs typeface="+mn-cs"/>
            </a:rPr>
            <a:t> causing net demineralization of bone.</a:t>
          </a:r>
        </a:p>
      </dgm:t>
    </dgm:pt>
    <dgm:pt modelId="{17927CB1-8A69-4DDD-84AF-ABEBB30CF705}" type="parTrans" cxnId="{B7692F0E-5A05-4560-A8FF-D277F60ACD6D}">
      <dgm:prSet/>
      <dgm:spPr/>
      <dgm:t>
        <a:bodyPr/>
        <a:lstStyle/>
        <a:p>
          <a:endParaRPr lang="en-US"/>
        </a:p>
      </dgm:t>
    </dgm:pt>
    <dgm:pt modelId="{B32EE7AA-997A-4E06-BD9A-22F4B47BB1E4}" type="sibTrans" cxnId="{B7692F0E-5A05-4560-A8FF-D277F60ACD6D}">
      <dgm:prSet/>
      <dgm:spPr/>
      <dgm:t>
        <a:bodyPr/>
        <a:lstStyle/>
        <a:p>
          <a:endParaRPr lang="en-US"/>
        </a:p>
      </dgm:t>
    </dgm:pt>
    <dgm:pt modelId="{75BBF52E-E7DE-4D05-929A-847D5FCE8ADA}">
      <dgm:prSet custT="1"/>
      <dgm:spPr/>
      <dgm:t>
        <a:bodyPr/>
        <a:lstStyle/>
        <a:p>
          <a:r>
            <a:rPr lang="en-US" sz="1800" kern="1200" dirty="0">
              <a:latin typeface="+mn-lt"/>
              <a:ea typeface="+mn-ea"/>
              <a:cs typeface="+mn-cs"/>
            </a:rPr>
            <a:t>With continued formation of collagen matrix of bone. </a:t>
          </a:r>
        </a:p>
      </dgm:t>
    </dgm:pt>
    <dgm:pt modelId="{31B654EF-8749-4D66-BC2C-B14B8EE718D2}" type="parTrans" cxnId="{571D8482-FC19-4C09-BEB1-F153909F674F}">
      <dgm:prSet/>
      <dgm:spPr/>
      <dgm:t>
        <a:bodyPr/>
        <a:lstStyle/>
        <a:p>
          <a:endParaRPr lang="en-US"/>
        </a:p>
      </dgm:t>
    </dgm:pt>
    <dgm:pt modelId="{2F9B33CC-98A2-4A94-AF8E-B10F1ED2880C}" type="sibTrans" cxnId="{571D8482-FC19-4C09-BEB1-F153909F674F}">
      <dgm:prSet/>
      <dgm:spPr/>
      <dgm:t>
        <a:bodyPr/>
        <a:lstStyle/>
        <a:p>
          <a:endParaRPr lang="en-US"/>
        </a:p>
      </dgm:t>
    </dgm:pt>
    <dgm:pt modelId="{9691F774-383D-4DC7-9B77-61B0C36E8823}">
      <dgm:prSet custT="1"/>
      <dgm:spPr/>
      <dgm:t>
        <a:bodyPr/>
        <a:lstStyle/>
        <a:p>
          <a:r>
            <a:rPr lang="en-US" sz="1800" kern="1200" dirty="0">
              <a:latin typeface="+mn-lt"/>
              <a:ea typeface="+mn-ea"/>
              <a:cs typeface="+mn-cs"/>
            </a:rPr>
            <a:t>Incomplete bone mineralization.</a:t>
          </a:r>
        </a:p>
      </dgm:t>
    </dgm:pt>
    <dgm:pt modelId="{0E6DF074-B1A2-437A-8476-3EB2A0FBD904}" type="parTrans" cxnId="{72E829FB-3B76-449D-9AFD-85E419456FC7}">
      <dgm:prSet/>
      <dgm:spPr/>
      <dgm:t>
        <a:bodyPr/>
        <a:lstStyle/>
        <a:p>
          <a:endParaRPr lang="en-US"/>
        </a:p>
      </dgm:t>
    </dgm:pt>
    <dgm:pt modelId="{286174AF-D433-4005-B32F-7711B8709CF5}" type="sibTrans" cxnId="{72E829FB-3B76-449D-9AFD-85E419456FC7}">
      <dgm:prSet/>
      <dgm:spPr/>
      <dgm:t>
        <a:bodyPr/>
        <a:lstStyle/>
        <a:p>
          <a:endParaRPr lang="en-US"/>
        </a:p>
      </dgm:t>
    </dgm:pt>
    <dgm:pt modelId="{BD9F33D9-D064-4A89-A668-C34A132A7149}">
      <dgm:prSet custT="1"/>
      <dgm:spPr/>
      <dgm:t>
        <a:bodyPr/>
        <a:lstStyle/>
        <a:p>
          <a:r>
            <a:rPr lang="en-US" sz="1800" kern="1200" dirty="0">
              <a:latin typeface="+mn-lt"/>
              <a:ea typeface="+mn-ea"/>
              <a:cs typeface="+mn-cs"/>
            </a:rPr>
            <a:t>Bones become soft and pliable.</a:t>
          </a:r>
        </a:p>
      </dgm:t>
    </dgm:pt>
    <dgm:pt modelId="{DE111ED2-4584-4EB9-8D9E-208521A1FBF6}" type="parTrans" cxnId="{362771A6-5F16-48B1-84E6-A0AB487336C1}">
      <dgm:prSet/>
      <dgm:spPr/>
      <dgm:t>
        <a:bodyPr/>
        <a:lstStyle/>
        <a:p>
          <a:endParaRPr lang="en-US"/>
        </a:p>
      </dgm:t>
    </dgm:pt>
    <dgm:pt modelId="{2526807B-AD81-451D-B9C6-8DA7781687D1}" type="sibTrans" cxnId="{362771A6-5F16-48B1-84E6-A0AB487336C1}">
      <dgm:prSet/>
      <dgm:spPr/>
      <dgm:t>
        <a:bodyPr/>
        <a:lstStyle/>
        <a:p>
          <a:endParaRPr lang="en-US"/>
        </a:p>
      </dgm:t>
    </dgm:pt>
    <dgm:pt modelId="{3FC590BC-E672-4FCD-9188-EA1626D20C64}">
      <dgm:prSet custT="1"/>
      <dgm:spPr/>
      <dgm:t>
        <a:bodyPr/>
        <a:lstStyle/>
        <a:p>
          <a:r>
            <a:rPr lang="en-US" sz="1800" kern="1200" dirty="0">
              <a:latin typeface="+mn-lt"/>
              <a:ea typeface="+mn-ea"/>
              <a:cs typeface="+mn-cs"/>
            </a:rPr>
            <a:t>Causes skeletal deformities including bowed legs.</a:t>
          </a:r>
        </a:p>
      </dgm:t>
    </dgm:pt>
    <dgm:pt modelId="{012F30F1-0813-440D-B80C-E4CA59A5E42A}" type="parTrans" cxnId="{7967BAF3-B847-43C0-83DE-D7B7A9590874}">
      <dgm:prSet/>
      <dgm:spPr/>
      <dgm:t>
        <a:bodyPr/>
        <a:lstStyle/>
        <a:p>
          <a:endParaRPr lang="en-US"/>
        </a:p>
      </dgm:t>
    </dgm:pt>
    <dgm:pt modelId="{064CF4F0-A7DC-4AE8-99A6-6BFBAF7CA267}" type="sibTrans" cxnId="{7967BAF3-B847-43C0-83DE-D7B7A9590874}">
      <dgm:prSet/>
      <dgm:spPr/>
      <dgm:t>
        <a:bodyPr/>
        <a:lstStyle/>
        <a:p>
          <a:endParaRPr lang="en-US"/>
        </a:p>
      </dgm:t>
    </dgm:pt>
    <dgm:pt modelId="{D5CCB9CF-159A-4F3C-BA26-A4E0D87620C1}">
      <dgm:prSet custT="1"/>
      <dgm:spPr/>
      <dgm:t>
        <a:bodyPr/>
        <a:lstStyle/>
        <a:p>
          <a:r>
            <a:rPr lang="en-US" sz="1800" kern="1200" dirty="0">
              <a:latin typeface="+mn-lt"/>
              <a:ea typeface="+mn-ea"/>
              <a:cs typeface="+mn-cs"/>
            </a:rPr>
            <a:t>Patients have low serum levels of vitamin D.</a:t>
          </a:r>
        </a:p>
      </dgm:t>
    </dgm:pt>
    <dgm:pt modelId="{A3CDD052-6CC9-412B-8B2E-3F340BA50A83}" type="parTrans" cxnId="{9BB6076F-7888-40DF-9ED5-8F479B278BEE}">
      <dgm:prSet/>
      <dgm:spPr/>
      <dgm:t>
        <a:bodyPr/>
        <a:lstStyle/>
        <a:p>
          <a:endParaRPr lang="en-US"/>
        </a:p>
      </dgm:t>
    </dgm:pt>
    <dgm:pt modelId="{AD1BF600-19EB-4D83-8D93-829BD8032DC3}" type="sibTrans" cxnId="{9BB6076F-7888-40DF-9ED5-8F479B278BEE}">
      <dgm:prSet/>
      <dgm:spPr/>
      <dgm:t>
        <a:bodyPr/>
        <a:lstStyle/>
        <a:p>
          <a:endParaRPr lang="en-US"/>
        </a:p>
      </dgm:t>
    </dgm:pt>
    <dgm:pt modelId="{8E66FC85-6711-4993-84B2-21D4F0ED1F7E}">
      <dgm:prSet custT="1"/>
      <dgm:spPr/>
      <dgm:t>
        <a:bodyPr/>
        <a:lstStyle/>
        <a:p>
          <a:r>
            <a:rPr lang="en-US" sz="1800" kern="1200" dirty="0">
              <a:latin typeface="+mn-lt"/>
              <a:ea typeface="+mn-ea"/>
              <a:cs typeface="+mn-cs"/>
            </a:rPr>
            <a:t>(Osteomalacia: demineralization of bones in </a:t>
          </a:r>
          <a:r>
            <a:rPr lang="en-US" sz="1800" u="sng" kern="1200" dirty="0">
              <a:latin typeface="+mn-lt"/>
              <a:ea typeface="+mn-ea"/>
              <a:cs typeface="+mn-cs"/>
            </a:rPr>
            <a:t>adults</a:t>
          </a:r>
          <a:r>
            <a:rPr lang="en-US" sz="1800" kern="1200" dirty="0">
              <a:latin typeface="+mn-lt"/>
              <a:ea typeface="+mn-ea"/>
              <a:cs typeface="+mn-cs"/>
            </a:rPr>
            <a:t>, due to </a:t>
          </a:r>
          <a:r>
            <a:rPr lang="en-US" altLang="en-US" sz="1800" kern="1200" dirty="0">
              <a:latin typeface="+mn-lt"/>
              <a:ea typeface="+mn-ea"/>
              <a:cs typeface="+mn-cs"/>
            </a:rPr>
            <a:t>nutritional deficiency of vitamin D</a:t>
          </a:r>
          <a:r>
            <a:rPr lang="en-US" sz="1800" kern="1200" dirty="0">
              <a:latin typeface="+mn-lt"/>
              <a:ea typeface="+mn-ea"/>
              <a:cs typeface="+mn-cs"/>
            </a:rPr>
            <a:t>)</a:t>
          </a:r>
        </a:p>
      </dgm:t>
    </dgm:pt>
    <dgm:pt modelId="{535437E0-7F4A-498A-9C8B-0878B62BB56F}" type="parTrans" cxnId="{D9BDD0CA-E71D-4E72-ACE1-4E82A5EDFBCC}">
      <dgm:prSet/>
      <dgm:spPr/>
      <dgm:t>
        <a:bodyPr/>
        <a:lstStyle/>
        <a:p>
          <a:endParaRPr lang="en-US"/>
        </a:p>
      </dgm:t>
    </dgm:pt>
    <dgm:pt modelId="{6C515F9C-1E91-43E9-B66A-4249D5ADFE07}" type="sibTrans" cxnId="{D9BDD0CA-E71D-4E72-ACE1-4E82A5EDFBCC}">
      <dgm:prSet/>
      <dgm:spPr/>
      <dgm:t>
        <a:bodyPr/>
        <a:lstStyle/>
        <a:p>
          <a:endParaRPr lang="en-US"/>
        </a:p>
      </dgm:t>
    </dgm:pt>
    <dgm:pt modelId="{9C1CB27C-875A-45FF-8E66-2781B7875059}" type="pres">
      <dgm:prSet presAssocID="{D0B6CAF5-35E8-421C-835D-0E8C761F06C0}" presName="linear" presStyleCnt="0">
        <dgm:presLayoutVars>
          <dgm:dir/>
          <dgm:animLvl val="lvl"/>
          <dgm:resizeHandles val="exact"/>
        </dgm:presLayoutVars>
      </dgm:prSet>
      <dgm:spPr/>
      <dgm:t>
        <a:bodyPr/>
        <a:lstStyle/>
        <a:p>
          <a:endParaRPr lang="en-US"/>
        </a:p>
      </dgm:t>
    </dgm:pt>
    <dgm:pt modelId="{9CA453FD-BFFC-459B-A5B6-222C9E0F08C4}" type="pres">
      <dgm:prSet presAssocID="{DD0A1C02-E177-471B-BAB5-3160BEB0A6A9}" presName="parentLin" presStyleCnt="0"/>
      <dgm:spPr/>
    </dgm:pt>
    <dgm:pt modelId="{92FB42EE-C836-4E7B-9792-9B9842CFB625}" type="pres">
      <dgm:prSet presAssocID="{DD0A1C02-E177-471B-BAB5-3160BEB0A6A9}" presName="parentLeftMargin" presStyleLbl="node1" presStyleIdx="0" presStyleCnt="7"/>
      <dgm:spPr/>
      <dgm:t>
        <a:bodyPr/>
        <a:lstStyle/>
        <a:p>
          <a:endParaRPr lang="en-US"/>
        </a:p>
      </dgm:t>
    </dgm:pt>
    <dgm:pt modelId="{4BDDF410-6B30-451D-A6F6-F80ECF67C958}" type="pres">
      <dgm:prSet presAssocID="{DD0A1C02-E177-471B-BAB5-3160BEB0A6A9}" presName="parentText" presStyleLbl="node1" presStyleIdx="0" presStyleCnt="7" custScaleY="127445">
        <dgm:presLayoutVars>
          <dgm:chMax val="0"/>
          <dgm:bulletEnabled val="1"/>
        </dgm:presLayoutVars>
      </dgm:prSet>
      <dgm:spPr/>
      <dgm:t>
        <a:bodyPr/>
        <a:lstStyle/>
        <a:p>
          <a:endParaRPr lang="en-US"/>
        </a:p>
      </dgm:t>
    </dgm:pt>
    <dgm:pt modelId="{7488AADC-A814-419B-987C-4F3FFA60C713}" type="pres">
      <dgm:prSet presAssocID="{DD0A1C02-E177-471B-BAB5-3160BEB0A6A9}" presName="negativeSpace" presStyleCnt="0"/>
      <dgm:spPr/>
    </dgm:pt>
    <dgm:pt modelId="{2F69431A-DBD3-4C7B-A667-7A9437F43A42}" type="pres">
      <dgm:prSet presAssocID="{DD0A1C02-E177-471B-BAB5-3160BEB0A6A9}" presName="childText" presStyleLbl="conFgAcc1" presStyleIdx="0" presStyleCnt="7">
        <dgm:presLayoutVars>
          <dgm:bulletEnabled val="1"/>
        </dgm:presLayoutVars>
      </dgm:prSet>
      <dgm:spPr/>
    </dgm:pt>
    <dgm:pt modelId="{BB51695D-4DB3-4AB8-A5F1-6421269C016C}" type="pres">
      <dgm:prSet presAssocID="{B32EE7AA-997A-4E06-BD9A-22F4B47BB1E4}" presName="spaceBetweenRectangles" presStyleCnt="0"/>
      <dgm:spPr/>
    </dgm:pt>
    <dgm:pt modelId="{2EFB3CC8-F7F9-496D-8EFB-C302C0F45555}" type="pres">
      <dgm:prSet presAssocID="{75BBF52E-E7DE-4D05-929A-847D5FCE8ADA}" presName="parentLin" presStyleCnt="0"/>
      <dgm:spPr/>
    </dgm:pt>
    <dgm:pt modelId="{DECB14B7-1C24-4560-A976-723F93A9723F}" type="pres">
      <dgm:prSet presAssocID="{75BBF52E-E7DE-4D05-929A-847D5FCE8ADA}" presName="parentLeftMargin" presStyleLbl="node1" presStyleIdx="0" presStyleCnt="7"/>
      <dgm:spPr/>
      <dgm:t>
        <a:bodyPr/>
        <a:lstStyle/>
        <a:p>
          <a:endParaRPr lang="en-US"/>
        </a:p>
      </dgm:t>
    </dgm:pt>
    <dgm:pt modelId="{989C08A1-5F02-46FC-BBE4-13004C3BB500}" type="pres">
      <dgm:prSet presAssocID="{75BBF52E-E7DE-4D05-929A-847D5FCE8ADA}" presName="parentText" presStyleLbl="node1" presStyleIdx="1" presStyleCnt="7">
        <dgm:presLayoutVars>
          <dgm:chMax val="0"/>
          <dgm:bulletEnabled val="1"/>
        </dgm:presLayoutVars>
      </dgm:prSet>
      <dgm:spPr/>
      <dgm:t>
        <a:bodyPr/>
        <a:lstStyle/>
        <a:p>
          <a:endParaRPr lang="en-US"/>
        </a:p>
      </dgm:t>
    </dgm:pt>
    <dgm:pt modelId="{009BE7CF-26B8-4731-B226-313805FAC5AE}" type="pres">
      <dgm:prSet presAssocID="{75BBF52E-E7DE-4D05-929A-847D5FCE8ADA}" presName="negativeSpace" presStyleCnt="0"/>
      <dgm:spPr/>
    </dgm:pt>
    <dgm:pt modelId="{EF8A4FB9-D365-46F0-8D9B-28ABEE3984A0}" type="pres">
      <dgm:prSet presAssocID="{75BBF52E-E7DE-4D05-929A-847D5FCE8ADA}" presName="childText" presStyleLbl="conFgAcc1" presStyleIdx="1" presStyleCnt="7">
        <dgm:presLayoutVars>
          <dgm:bulletEnabled val="1"/>
        </dgm:presLayoutVars>
      </dgm:prSet>
      <dgm:spPr/>
    </dgm:pt>
    <dgm:pt modelId="{9FE3519B-43CC-4AC3-8CF2-DCCBB7713BE8}" type="pres">
      <dgm:prSet presAssocID="{2F9B33CC-98A2-4A94-AF8E-B10F1ED2880C}" presName="spaceBetweenRectangles" presStyleCnt="0"/>
      <dgm:spPr/>
    </dgm:pt>
    <dgm:pt modelId="{303BCD5C-9AA6-49D5-B97F-F3BB499720A9}" type="pres">
      <dgm:prSet presAssocID="{9691F774-383D-4DC7-9B77-61B0C36E8823}" presName="parentLin" presStyleCnt="0"/>
      <dgm:spPr/>
    </dgm:pt>
    <dgm:pt modelId="{9159D0D3-C9C0-4D4E-B834-51BBA6DE80A4}" type="pres">
      <dgm:prSet presAssocID="{9691F774-383D-4DC7-9B77-61B0C36E8823}" presName="parentLeftMargin" presStyleLbl="node1" presStyleIdx="1" presStyleCnt="7"/>
      <dgm:spPr/>
      <dgm:t>
        <a:bodyPr/>
        <a:lstStyle/>
        <a:p>
          <a:endParaRPr lang="en-US"/>
        </a:p>
      </dgm:t>
    </dgm:pt>
    <dgm:pt modelId="{5B4C7CF2-E9FE-46EE-B0D3-8AEECF4B6E16}" type="pres">
      <dgm:prSet presAssocID="{9691F774-383D-4DC7-9B77-61B0C36E8823}" presName="parentText" presStyleLbl="node1" presStyleIdx="2" presStyleCnt="7">
        <dgm:presLayoutVars>
          <dgm:chMax val="0"/>
          <dgm:bulletEnabled val="1"/>
        </dgm:presLayoutVars>
      </dgm:prSet>
      <dgm:spPr/>
      <dgm:t>
        <a:bodyPr/>
        <a:lstStyle/>
        <a:p>
          <a:endParaRPr lang="en-US"/>
        </a:p>
      </dgm:t>
    </dgm:pt>
    <dgm:pt modelId="{C28853FA-D67E-461B-A016-6518A1DDF33A}" type="pres">
      <dgm:prSet presAssocID="{9691F774-383D-4DC7-9B77-61B0C36E8823}" presName="negativeSpace" presStyleCnt="0"/>
      <dgm:spPr/>
    </dgm:pt>
    <dgm:pt modelId="{34A6978C-87D9-430F-92D4-731858F67A22}" type="pres">
      <dgm:prSet presAssocID="{9691F774-383D-4DC7-9B77-61B0C36E8823}" presName="childText" presStyleLbl="conFgAcc1" presStyleIdx="2" presStyleCnt="7">
        <dgm:presLayoutVars>
          <dgm:bulletEnabled val="1"/>
        </dgm:presLayoutVars>
      </dgm:prSet>
      <dgm:spPr/>
    </dgm:pt>
    <dgm:pt modelId="{40A1F3DE-3A7E-40A6-A930-2C201865A618}" type="pres">
      <dgm:prSet presAssocID="{286174AF-D433-4005-B32F-7711B8709CF5}" presName="spaceBetweenRectangles" presStyleCnt="0"/>
      <dgm:spPr/>
    </dgm:pt>
    <dgm:pt modelId="{90DF4191-BE80-49F7-BD5C-0E958AFE2CA1}" type="pres">
      <dgm:prSet presAssocID="{BD9F33D9-D064-4A89-A668-C34A132A7149}" presName="parentLin" presStyleCnt="0"/>
      <dgm:spPr/>
    </dgm:pt>
    <dgm:pt modelId="{80D2F7B3-6A11-4402-8CBD-31B72FAD37D1}" type="pres">
      <dgm:prSet presAssocID="{BD9F33D9-D064-4A89-A668-C34A132A7149}" presName="parentLeftMargin" presStyleLbl="node1" presStyleIdx="2" presStyleCnt="7"/>
      <dgm:spPr/>
      <dgm:t>
        <a:bodyPr/>
        <a:lstStyle/>
        <a:p>
          <a:endParaRPr lang="en-US"/>
        </a:p>
      </dgm:t>
    </dgm:pt>
    <dgm:pt modelId="{AD5DAEA7-5257-4A77-B4EF-C046CA65F0A8}" type="pres">
      <dgm:prSet presAssocID="{BD9F33D9-D064-4A89-A668-C34A132A7149}" presName="parentText" presStyleLbl="node1" presStyleIdx="3" presStyleCnt="7">
        <dgm:presLayoutVars>
          <dgm:chMax val="0"/>
          <dgm:bulletEnabled val="1"/>
        </dgm:presLayoutVars>
      </dgm:prSet>
      <dgm:spPr/>
      <dgm:t>
        <a:bodyPr/>
        <a:lstStyle/>
        <a:p>
          <a:endParaRPr lang="en-US"/>
        </a:p>
      </dgm:t>
    </dgm:pt>
    <dgm:pt modelId="{2AC6797D-DB3E-4EA0-A75A-FD415394D267}" type="pres">
      <dgm:prSet presAssocID="{BD9F33D9-D064-4A89-A668-C34A132A7149}" presName="negativeSpace" presStyleCnt="0"/>
      <dgm:spPr/>
    </dgm:pt>
    <dgm:pt modelId="{9547D52A-7433-4479-A856-BBA2045F97D4}" type="pres">
      <dgm:prSet presAssocID="{BD9F33D9-D064-4A89-A668-C34A132A7149}" presName="childText" presStyleLbl="conFgAcc1" presStyleIdx="3" presStyleCnt="7">
        <dgm:presLayoutVars>
          <dgm:bulletEnabled val="1"/>
        </dgm:presLayoutVars>
      </dgm:prSet>
      <dgm:spPr/>
    </dgm:pt>
    <dgm:pt modelId="{B9D41699-416D-4A20-964D-F6769E9DE7BD}" type="pres">
      <dgm:prSet presAssocID="{2526807B-AD81-451D-B9C6-8DA7781687D1}" presName="spaceBetweenRectangles" presStyleCnt="0"/>
      <dgm:spPr/>
    </dgm:pt>
    <dgm:pt modelId="{69A428DE-4F8F-4252-9B1B-198EB674F266}" type="pres">
      <dgm:prSet presAssocID="{3FC590BC-E672-4FCD-9188-EA1626D20C64}" presName="parentLin" presStyleCnt="0"/>
      <dgm:spPr/>
    </dgm:pt>
    <dgm:pt modelId="{BD67A525-40FE-4A00-B9BF-6B9F8FC14ECD}" type="pres">
      <dgm:prSet presAssocID="{3FC590BC-E672-4FCD-9188-EA1626D20C64}" presName="parentLeftMargin" presStyleLbl="node1" presStyleIdx="3" presStyleCnt="7"/>
      <dgm:spPr/>
      <dgm:t>
        <a:bodyPr/>
        <a:lstStyle/>
        <a:p>
          <a:endParaRPr lang="en-US"/>
        </a:p>
      </dgm:t>
    </dgm:pt>
    <dgm:pt modelId="{8521E48B-BBC4-44BC-A84A-107B773E8FAC}" type="pres">
      <dgm:prSet presAssocID="{3FC590BC-E672-4FCD-9188-EA1626D20C64}" presName="parentText" presStyleLbl="node1" presStyleIdx="4" presStyleCnt="7">
        <dgm:presLayoutVars>
          <dgm:chMax val="0"/>
          <dgm:bulletEnabled val="1"/>
        </dgm:presLayoutVars>
      </dgm:prSet>
      <dgm:spPr/>
      <dgm:t>
        <a:bodyPr/>
        <a:lstStyle/>
        <a:p>
          <a:endParaRPr lang="en-US"/>
        </a:p>
      </dgm:t>
    </dgm:pt>
    <dgm:pt modelId="{FB01670B-F2E9-4D7F-A249-400671466A61}" type="pres">
      <dgm:prSet presAssocID="{3FC590BC-E672-4FCD-9188-EA1626D20C64}" presName="negativeSpace" presStyleCnt="0"/>
      <dgm:spPr/>
    </dgm:pt>
    <dgm:pt modelId="{F0E36BB0-DA3E-46F4-ADE6-DCF2F7BEE1D7}" type="pres">
      <dgm:prSet presAssocID="{3FC590BC-E672-4FCD-9188-EA1626D20C64}" presName="childText" presStyleLbl="conFgAcc1" presStyleIdx="4" presStyleCnt="7">
        <dgm:presLayoutVars>
          <dgm:bulletEnabled val="1"/>
        </dgm:presLayoutVars>
      </dgm:prSet>
      <dgm:spPr/>
    </dgm:pt>
    <dgm:pt modelId="{BE5F235A-1D87-42B3-A66A-0D1B90DD15FE}" type="pres">
      <dgm:prSet presAssocID="{064CF4F0-A7DC-4AE8-99A6-6BFBAF7CA267}" presName="spaceBetweenRectangles" presStyleCnt="0"/>
      <dgm:spPr/>
    </dgm:pt>
    <dgm:pt modelId="{ED61A21A-4648-46D9-8358-A156EEBD88E3}" type="pres">
      <dgm:prSet presAssocID="{D5CCB9CF-159A-4F3C-BA26-A4E0D87620C1}" presName="parentLin" presStyleCnt="0"/>
      <dgm:spPr/>
    </dgm:pt>
    <dgm:pt modelId="{AEF8BE32-12ED-4F70-92F8-1C26B611C6A1}" type="pres">
      <dgm:prSet presAssocID="{D5CCB9CF-159A-4F3C-BA26-A4E0D87620C1}" presName="parentLeftMargin" presStyleLbl="node1" presStyleIdx="4" presStyleCnt="7"/>
      <dgm:spPr/>
      <dgm:t>
        <a:bodyPr/>
        <a:lstStyle/>
        <a:p>
          <a:endParaRPr lang="en-US"/>
        </a:p>
      </dgm:t>
    </dgm:pt>
    <dgm:pt modelId="{CCF43ED6-943F-4AC1-B5B5-2697E0FB11DA}" type="pres">
      <dgm:prSet presAssocID="{D5CCB9CF-159A-4F3C-BA26-A4E0D87620C1}" presName="parentText" presStyleLbl="node1" presStyleIdx="5" presStyleCnt="7">
        <dgm:presLayoutVars>
          <dgm:chMax val="0"/>
          <dgm:bulletEnabled val="1"/>
        </dgm:presLayoutVars>
      </dgm:prSet>
      <dgm:spPr/>
      <dgm:t>
        <a:bodyPr/>
        <a:lstStyle/>
        <a:p>
          <a:endParaRPr lang="en-US"/>
        </a:p>
      </dgm:t>
    </dgm:pt>
    <dgm:pt modelId="{C3638EAA-24CA-4B22-9EE7-CCCD847B238E}" type="pres">
      <dgm:prSet presAssocID="{D5CCB9CF-159A-4F3C-BA26-A4E0D87620C1}" presName="negativeSpace" presStyleCnt="0"/>
      <dgm:spPr/>
    </dgm:pt>
    <dgm:pt modelId="{D44295A4-745D-4D8C-BA16-0871465BDE5C}" type="pres">
      <dgm:prSet presAssocID="{D5CCB9CF-159A-4F3C-BA26-A4E0D87620C1}" presName="childText" presStyleLbl="conFgAcc1" presStyleIdx="5" presStyleCnt="7">
        <dgm:presLayoutVars>
          <dgm:bulletEnabled val="1"/>
        </dgm:presLayoutVars>
      </dgm:prSet>
      <dgm:spPr/>
    </dgm:pt>
    <dgm:pt modelId="{432E84F8-7BE6-447F-8D36-9C35DACFA07C}" type="pres">
      <dgm:prSet presAssocID="{AD1BF600-19EB-4D83-8D93-829BD8032DC3}" presName="spaceBetweenRectangles" presStyleCnt="0"/>
      <dgm:spPr/>
    </dgm:pt>
    <dgm:pt modelId="{90C072CE-BD83-4D98-9578-88CA0ADC0D5E}" type="pres">
      <dgm:prSet presAssocID="{8E66FC85-6711-4993-84B2-21D4F0ED1F7E}" presName="parentLin" presStyleCnt="0"/>
      <dgm:spPr/>
    </dgm:pt>
    <dgm:pt modelId="{840962D9-6924-4B6C-B4CD-54BA5369AEAD}" type="pres">
      <dgm:prSet presAssocID="{8E66FC85-6711-4993-84B2-21D4F0ED1F7E}" presName="parentLeftMargin" presStyleLbl="node1" presStyleIdx="5" presStyleCnt="7"/>
      <dgm:spPr/>
      <dgm:t>
        <a:bodyPr/>
        <a:lstStyle/>
        <a:p>
          <a:endParaRPr lang="en-US"/>
        </a:p>
      </dgm:t>
    </dgm:pt>
    <dgm:pt modelId="{B0CDFE8D-B747-4E7F-B449-512C2AF01DF1}" type="pres">
      <dgm:prSet presAssocID="{8E66FC85-6711-4993-84B2-21D4F0ED1F7E}" presName="parentText" presStyleLbl="node1" presStyleIdx="6" presStyleCnt="7" custScaleY="131408">
        <dgm:presLayoutVars>
          <dgm:chMax val="0"/>
          <dgm:bulletEnabled val="1"/>
        </dgm:presLayoutVars>
      </dgm:prSet>
      <dgm:spPr/>
      <dgm:t>
        <a:bodyPr/>
        <a:lstStyle/>
        <a:p>
          <a:endParaRPr lang="en-US"/>
        </a:p>
      </dgm:t>
    </dgm:pt>
    <dgm:pt modelId="{CC2C58ED-008F-48E5-A02E-6786A6AA1676}" type="pres">
      <dgm:prSet presAssocID="{8E66FC85-6711-4993-84B2-21D4F0ED1F7E}" presName="negativeSpace" presStyleCnt="0"/>
      <dgm:spPr/>
    </dgm:pt>
    <dgm:pt modelId="{7F2CCE12-788E-42BF-B939-F9F7C595B114}" type="pres">
      <dgm:prSet presAssocID="{8E66FC85-6711-4993-84B2-21D4F0ED1F7E}" presName="childText" presStyleLbl="conFgAcc1" presStyleIdx="6" presStyleCnt="7">
        <dgm:presLayoutVars>
          <dgm:bulletEnabled val="1"/>
        </dgm:presLayoutVars>
      </dgm:prSet>
      <dgm:spPr/>
    </dgm:pt>
  </dgm:ptLst>
  <dgm:cxnLst>
    <dgm:cxn modelId="{AF94DF34-A4AA-46AE-9B76-4FFB37292134}" type="presOf" srcId="{BD9F33D9-D064-4A89-A668-C34A132A7149}" destId="{80D2F7B3-6A11-4402-8CBD-31B72FAD37D1}" srcOrd="0" destOrd="0" presId="urn:microsoft.com/office/officeart/2005/8/layout/list1"/>
    <dgm:cxn modelId="{D9BDD0CA-E71D-4E72-ACE1-4E82A5EDFBCC}" srcId="{D0B6CAF5-35E8-421C-835D-0E8C761F06C0}" destId="{8E66FC85-6711-4993-84B2-21D4F0ED1F7E}" srcOrd="6" destOrd="0" parTransId="{535437E0-7F4A-498A-9C8B-0878B62BB56F}" sibTransId="{6C515F9C-1E91-43E9-B66A-4249D5ADFE07}"/>
    <dgm:cxn modelId="{571D8482-FC19-4C09-BEB1-F153909F674F}" srcId="{D0B6CAF5-35E8-421C-835D-0E8C761F06C0}" destId="{75BBF52E-E7DE-4D05-929A-847D5FCE8ADA}" srcOrd="1" destOrd="0" parTransId="{31B654EF-8749-4D66-BC2C-B14B8EE718D2}" sibTransId="{2F9B33CC-98A2-4A94-AF8E-B10F1ED2880C}"/>
    <dgm:cxn modelId="{94CDF09C-85B0-4969-AB7B-2811F1C48578}" type="presOf" srcId="{D5CCB9CF-159A-4F3C-BA26-A4E0D87620C1}" destId="{CCF43ED6-943F-4AC1-B5B5-2697E0FB11DA}" srcOrd="1" destOrd="0" presId="urn:microsoft.com/office/officeart/2005/8/layout/list1"/>
    <dgm:cxn modelId="{9BB6076F-7888-40DF-9ED5-8F479B278BEE}" srcId="{D0B6CAF5-35E8-421C-835D-0E8C761F06C0}" destId="{D5CCB9CF-159A-4F3C-BA26-A4E0D87620C1}" srcOrd="5" destOrd="0" parTransId="{A3CDD052-6CC9-412B-8B2E-3F340BA50A83}" sibTransId="{AD1BF600-19EB-4D83-8D93-829BD8032DC3}"/>
    <dgm:cxn modelId="{59E9531E-5FBE-43B9-8D40-323D3E1CB038}" type="presOf" srcId="{BD9F33D9-D064-4A89-A668-C34A132A7149}" destId="{AD5DAEA7-5257-4A77-B4EF-C046CA65F0A8}" srcOrd="1" destOrd="0" presId="urn:microsoft.com/office/officeart/2005/8/layout/list1"/>
    <dgm:cxn modelId="{7967BAF3-B847-43C0-83DE-D7B7A9590874}" srcId="{D0B6CAF5-35E8-421C-835D-0E8C761F06C0}" destId="{3FC590BC-E672-4FCD-9188-EA1626D20C64}" srcOrd="4" destOrd="0" parTransId="{012F30F1-0813-440D-B80C-E4CA59A5E42A}" sibTransId="{064CF4F0-A7DC-4AE8-99A6-6BFBAF7CA267}"/>
    <dgm:cxn modelId="{72E829FB-3B76-449D-9AFD-85E419456FC7}" srcId="{D0B6CAF5-35E8-421C-835D-0E8C761F06C0}" destId="{9691F774-383D-4DC7-9B77-61B0C36E8823}" srcOrd="2" destOrd="0" parTransId="{0E6DF074-B1A2-437A-8476-3EB2A0FBD904}" sibTransId="{286174AF-D433-4005-B32F-7711B8709CF5}"/>
    <dgm:cxn modelId="{CA04C9F5-18FB-4870-BADD-D6C76DFC7FCA}" type="presOf" srcId="{3FC590BC-E672-4FCD-9188-EA1626D20C64}" destId="{8521E48B-BBC4-44BC-A84A-107B773E8FAC}" srcOrd="1" destOrd="0" presId="urn:microsoft.com/office/officeart/2005/8/layout/list1"/>
    <dgm:cxn modelId="{470FCA6B-B21F-4286-9B70-55A55D1CBED9}" type="presOf" srcId="{8E66FC85-6711-4993-84B2-21D4F0ED1F7E}" destId="{B0CDFE8D-B747-4E7F-B449-512C2AF01DF1}" srcOrd="1" destOrd="0" presId="urn:microsoft.com/office/officeart/2005/8/layout/list1"/>
    <dgm:cxn modelId="{07FC6A88-3861-4508-971A-AB95A817947D}" type="presOf" srcId="{DD0A1C02-E177-471B-BAB5-3160BEB0A6A9}" destId="{4BDDF410-6B30-451D-A6F6-F80ECF67C958}" srcOrd="1" destOrd="0" presId="urn:microsoft.com/office/officeart/2005/8/layout/list1"/>
    <dgm:cxn modelId="{362771A6-5F16-48B1-84E6-A0AB487336C1}" srcId="{D0B6CAF5-35E8-421C-835D-0E8C761F06C0}" destId="{BD9F33D9-D064-4A89-A668-C34A132A7149}" srcOrd="3" destOrd="0" parTransId="{DE111ED2-4584-4EB9-8D9E-208521A1FBF6}" sibTransId="{2526807B-AD81-451D-B9C6-8DA7781687D1}"/>
    <dgm:cxn modelId="{DEF7D889-9EB1-4658-B9F2-B5D557BFD534}" type="presOf" srcId="{3FC590BC-E672-4FCD-9188-EA1626D20C64}" destId="{BD67A525-40FE-4A00-B9BF-6B9F8FC14ECD}" srcOrd="0" destOrd="0" presId="urn:microsoft.com/office/officeart/2005/8/layout/list1"/>
    <dgm:cxn modelId="{D0C01801-18A6-4B79-BA49-D182FE8840A9}" type="presOf" srcId="{DD0A1C02-E177-471B-BAB5-3160BEB0A6A9}" destId="{92FB42EE-C836-4E7B-9792-9B9842CFB625}" srcOrd="0" destOrd="0" presId="urn:microsoft.com/office/officeart/2005/8/layout/list1"/>
    <dgm:cxn modelId="{99AFBE97-C4EF-4F85-A94D-C9397294B77C}" type="presOf" srcId="{8E66FC85-6711-4993-84B2-21D4F0ED1F7E}" destId="{840962D9-6924-4B6C-B4CD-54BA5369AEAD}" srcOrd="0" destOrd="0" presId="urn:microsoft.com/office/officeart/2005/8/layout/list1"/>
    <dgm:cxn modelId="{B7692F0E-5A05-4560-A8FF-D277F60ACD6D}" srcId="{D0B6CAF5-35E8-421C-835D-0E8C761F06C0}" destId="{DD0A1C02-E177-471B-BAB5-3160BEB0A6A9}" srcOrd="0" destOrd="0" parTransId="{17927CB1-8A69-4DDD-84AF-ABEBB30CF705}" sibTransId="{B32EE7AA-997A-4E06-BD9A-22F4B47BB1E4}"/>
    <dgm:cxn modelId="{EE1679D4-3B2A-4542-B7C9-A156076D47D2}" type="presOf" srcId="{9691F774-383D-4DC7-9B77-61B0C36E8823}" destId="{9159D0D3-C9C0-4D4E-B834-51BBA6DE80A4}" srcOrd="0" destOrd="0" presId="urn:microsoft.com/office/officeart/2005/8/layout/list1"/>
    <dgm:cxn modelId="{4B86C5F0-A39B-4713-BA46-2BAFB43D682E}" type="presOf" srcId="{75BBF52E-E7DE-4D05-929A-847D5FCE8ADA}" destId="{989C08A1-5F02-46FC-BBE4-13004C3BB500}" srcOrd="1" destOrd="0" presId="urn:microsoft.com/office/officeart/2005/8/layout/list1"/>
    <dgm:cxn modelId="{532DEB75-CB91-48BD-9F30-28BBE4E4BFC9}" type="presOf" srcId="{9691F774-383D-4DC7-9B77-61B0C36E8823}" destId="{5B4C7CF2-E9FE-46EE-B0D3-8AEECF4B6E16}" srcOrd="1" destOrd="0" presId="urn:microsoft.com/office/officeart/2005/8/layout/list1"/>
    <dgm:cxn modelId="{80891602-8B6A-4E26-82D3-8B09907A83B9}" type="presOf" srcId="{75BBF52E-E7DE-4D05-929A-847D5FCE8ADA}" destId="{DECB14B7-1C24-4560-A976-723F93A9723F}" srcOrd="0" destOrd="0" presId="urn:microsoft.com/office/officeart/2005/8/layout/list1"/>
    <dgm:cxn modelId="{F975CD1C-A6A9-45C2-B0BA-38CD80F4B5DC}" type="presOf" srcId="{D5CCB9CF-159A-4F3C-BA26-A4E0D87620C1}" destId="{AEF8BE32-12ED-4F70-92F8-1C26B611C6A1}" srcOrd="0" destOrd="0" presId="urn:microsoft.com/office/officeart/2005/8/layout/list1"/>
    <dgm:cxn modelId="{249519DF-A6DC-4D50-BA71-6CBCFCBE69D4}" type="presOf" srcId="{D0B6CAF5-35E8-421C-835D-0E8C761F06C0}" destId="{9C1CB27C-875A-45FF-8E66-2781B7875059}" srcOrd="0" destOrd="0" presId="urn:microsoft.com/office/officeart/2005/8/layout/list1"/>
    <dgm:cxn modelId="{9DCE86C2-6396-4FD1-B62F-AEC8CB0DA4E9}" type="presParOf" srcId="{9C1CB27C-875A-45FF-8E66-2781B7875059}" destId="{9CA453FD-BFFC-459B-A5B6-222C9E0F08C4}" srcOrd="0" destOrd="0" presId="urn:microsoft.com/office/officeart/2005/8/layout/list1"/>
    <dgm:cxn modelId="{D07B23CA-90D1-4EC9-8ED7-2FE04383A43F}" type="presParOf" srcId="{9CA453FD-BFFC-459B-A5B6-222C9E0F08C4}" destId="{92FB42EE-C836-4E7B-9792-9B9842CFB625}" srcOrd="0" destOrd="0" presId="urn:microsoft.com/office/officeart/2005/8/layout/list1"/>
    <dgm:cxn modelId="{6FD8F239-338C-4944-A279-DB73D4EBD4D5}" type="presParOf" srcId="{9CA453FD-BFFC-459B-A5B6-222C9E0F08C4}" destId="{4BDDF410-6B30-451D-A6F6-F80ECF67C958}" srcOrd="1" destOrd="0" presId="urn:microsoft.com/office/officeart/2005/8/layout/list1"/>
    <dgm:cxn modelId="{88CCCA0D-F991-4BB3-9813-E513E8C6BA03}" type="presParOf" srcId="{9C1CB27C-875A-45FF-8E66-2781B7875059}" destId="{7488AADC-A814-419B-987C-4F3FFA60C713}" srcOrd="1" destOrd="0" presId="urn:microsoft.com/office/officeart/2005/8/layout/list1"/>
    <dgm:cxn modelId="{FBE4585B-04A8-4073-8E42-4CE637A89A48}" type="presParOf" srcId="{9C1CB27C-875A-45FF-8E66-2781B7875059}" destId="{2F69431A-DBD3-4C7B-A667-7A9437F43A42}" srcOrd="2" destOrd="0" presId="urn:microsoft.com/office/officeart/2005/8/layout/list1"/>
    <dgm:cxn modelId="{FCCE4361-7F1F-4055-92CE-908E67643774}" type="presParOf" srcId="{9C1CB27C-875A-45FF-8E66-2781B7875059}" destId="{BB51695D-4DB3-4AB8-A5F1-6421269C016C}" srcOrd="3" destOrd="0" presId="urn:microsoft.com/office/officeart/2005/8/layout/list1"/>
    <dgm:cxn modelId="{0E0704B5-7C1E-41BD-A2BC-DB063BAB7974}" type="presParOf" srcId="{9C1CB27C-875A-45FF-8E66-2781B7875059}" destId="{2EFB3CC8-F7F9-496D-8EFB-C302C0F45555}" srcOrd="4" destOrd="0" presId="urn:microsoft.com/office/officeart/2005/8/layout/list1"/>
    <dgm:cxn modelId="{434A4ACF-9615-4FD3-9DB1-E9ECA67A6E74}" type="presParOf" srcId="{2EFB3CC8-F7F9-496D-8EFB-C302C0F45555}" destId="{DECB14B7-1C24-4560-A976-723F93A9723F}" srcOrd="0" destOrd="0" presId="urn:microsoft.com/office/officeart/2005/8/layout/list1"/>
    <dgm:cxn modelId="{F3EF9697-FE3B-4DDF-8DEB-B020AFBBE88F}" type="presParOf" srcId="{2EFB3CC8-F7F9-496D-8EFB-C302C0F45555}" destId="{989C08A1-5F02-46FC-BBE4-13004C3BB500}" srcOrd="1" destOrd="0" presId="urn:microsoft.com/office/officeart/2005/8/layout/list1"/>
    <dgm:cxn modelId="{50D32C90-C68B-40DD-9B54-D68CE8344EC6}" type="presParOf" srcId="{9C1CB27C-875A-45FF-8E66-2781B7875059}" destId="{009BE7CF-26B8-4731-B226-313805FAC5AE}" srcOrd="5" destOrd="0" presId="urn:microsoft.com/office/officeart/2005/8/layout/list1"/>
    <dgm:cxn modelId="{F7CA776A-1829-4060-ABFA-1FCE8E34F946}" type="presParOf" srcId="{9C1CB27C-875A-45FF-8E66-2781B7875059}" destId="{EF8A4FB9-D365-46F0-8D9B-28ABEE3984A0}" srcOrd="6" destOrd="0" presId="urn:microsoft.com/office/officeart/2005/8/layout/list1"/>
    <dgm:cxn modelId="{279CF9F0-A2BF-41F6-9184-7CCD95EEA084}" type="presParOf" srcId="{9C1CB27C-875A-45FF-8E66-2781B7875059}" destId="{9FE3519B-43CC-4AC3-8CF2-DCCBB7713BE8}" srcOrd="7" destOrd="0" presId="urn:microsoft.com/office/officeart/2005/8/layout/list1"/>
    <dgm:cxn modelId="{F83034CC-42FA-4D2A-9A4A-42B67004957C}" type="presParOf" srcId="{9C1CB27C-875A-45FF-8E66-2781B7875059}" destId="{303BCD5C-9AA6-49D5-B97F-F3BB499720A9}" srcOrd="8" destOrd="0" presId="urn:microsoft.com/office/officeart/2005/8/layout/list1"/>
    <dgm:cxn modelId="{359764D5-FDB9-4F2E-9C3D-5CE90F53531C}" type="presParOf" srcId="{303BCD5C-9AA6-49D5-B97F-F3BB499720A9}" destId="{9159D0D3-C9C0-4D4E-B834-51BBA6DE80A4}" srcOrd="0" destOrd="0" presId="urn:microsoft.com/office/officeart/2005/8/layout/list1"/>
    <dgm:cxn modelId="{77BA2FA7-C9CA-42E8-B05F-EAD29C4C36CB}" type="presParOf" srcId="{303BCD5C-9AA6-49D5-B97F-F3BB499720A9}" destId="{5B4C7CF2-E9FE-46EE-B0D3-8AEECF4B6E16}" srcOrd="1" destOrd="0" presId="urn:microsoft.com/office/officeart/2005/8/layout/list1"/>
    <dgm:cxn modelId="{2A518DC0-6706-4056-AC5F-9FC1ED6B59C2}" type="presParOf" srcId="{9C1CB27C-875A-45FF-8E66-2781B7875059}" destId="{C28853FA-D67E-461B-A016-6518A1DDF33A}" srcOrd="9" destOrd="0" presId="urn:microsoft.com/office/officeart/2005/8/layout/list1"/>
    <dgm:cxn modelId="{1191B1B6-A135-4775-A6F9-A641E88FE890}" type="presParOf" srcId="{9C1CB27C-875A-45FF-8E66-2781B7875059}" destId="{34A6978C-87D9-430F-92D4-731858F67A22}" srcOrd="10" destOrd="0" presId="urn:microsoft.com/office/officeart/2005/8/layout/list1"/>
    <dgm:cxn modelId="{0810401A-B47D-42B2-AEC8-6997A182E383}" type="presParOf" srcId="{9C1CB27C-875A-45FF-8E66-2781B7875059}" destId="{40A1F3DE-3A7E-40A6-A930-2C201865A618}" srcOrd="11" destOrd="0" presId="urn:microsoft.com/office/officeart/2005/8/layout/list1"/>
    <dgm:cxn modelId="{5AA7EA45-F6C1-46AB-BE6C-0E3F32078E8C}" type="presParOf" srcId="{9C1CB27C-875A-45FF-8E66-2781B7875059}" destId="{90DF4191-BE80-49F7-BD5C-0E958AFE2CA1}" srcOrd="12" destOrd="0" presId="urn:microsoft.com/office/officeart/2005/8/layout/list1"/>
    <dgm:cxn modelId="{75BA4252-82D0-4442-A49F-C1B86CC924EF}" type="presParOf" srcId="{90DF4191-BE80-49F7-BD5C-0E958AFE2CA1}" destId="{80D2F7B3-6A11-4402-8CBD-31B72FAD37D1}" srcOrd="0" destOrd="0" presId="urn:microsoft.com/office/officeart/2005/8/layout/list1"/>
    <dgm:cxn modelId="{6154A785-777A-4FA6-8EE0-764727F836A0}" type="presParOf" srcId="{90DF4191-BE80-49F7-BD5C-0E958AFE2CA1}" destId="{AD5DAEA7-5257-4A77-B4EF-C046CA65F0A8}" srcOrd="1" destOrd="0" presId="urn:microsoft.com/office/officeart/2005/8/layout/list1"/>
    <dgm:cxn modelId="{5E955704-5419-4FF4-B6D8-AEA2E24B7686}" type="presParOf" srcId="{9C1CB27C-875A-45FF-8E66-2781B7875059}" destId="{2AC6797D-DB3E-4EA0-A75A-FD415394D267}" srcOrd="13" destOrd="0" presId="urn:microsoft.com/office/officeart/2005/8/layout/list1"/>
    <dgm:cxn modelId="{D590AF42-C6BC-4986-945A-5F6F35D480E5}" type="presParOf" srcId="{9C1CB27C-875A-45FF-8E66-2781B7875059}" destId="{9547D52A-7433-4479-A856-BBA2045F97D4}" srcOrd="14" destOrd="0" presId="urn:microsoft.com/office/officeart/2005/8/layout/list1"/>
    <dgm:cxn modelId="{E13456EA-2407-420F-89F6-2F9C0B693034}" type="presParOf" srcId="{9C1CB27C-875A-45FF-8E66-2781B7875059}" destId="{B9D41699-416D-4A20-964D-F6769E9DE7BD}" srcOrd="15" destOrd="0" presId="urn:microsoft.com/office/officeart/2005/8/layout/list1"/>
    <dgm:cxn modelId="{F7092E1F-4B1E-4C33-B86D-820F23B0FDD5}" type="presParOf" srcId="{9C1CB27C-875A-45FF-8E66-2781B7875059}" destId="{69A428DE-4F8F-4252-9B1B-198EB674F266}" srcOrd="16" destOrd="0" presId="urn:microsoft.com/office/officeart/2005/8/layout/list1"/>
    <dgm:cxn modelId="{B0E9F026-9462-4BD8-A025-8711682D9F14}" type="presParOf" srcId="{69A428DE-4F8F-4252-9B1B-198EB674F266}" destId="{BD67A525-40FE-4A00-B9BF-6B9F8FC14ECD}" srcOrd="0" destOrd="0" presId="urn:microsoft.com/office/officeart/2005/8/layout/list1"/>
    <dgm:cxn modelId="{BE3146C6-7857-43D1-AD44-373DDFC79079}" type="presParOf" srcId="{69A428DE-4F8F-4252-9B1B-198EB674F266}" destId="{8521E48B-BBC4-44BC-A84A-107B773E8FAC}" srcOrd="1" destOrd="0" presId="urn:microsoft.com/office/officeart/2005/8/layout/list1"/>
    <dgm:cxn modelId="{6437EE48-CA46-48E0-A7E3-F44D0FB2C1AA}" type="presParOf" srcId="{9C1CB27C-875A-45FF-8E66-2781B7875059}" destId="{FB01670B-F2E9-4D7F-A249-400671466A61}" srcOrd="17" destOrd="0" presId="urn:microsoft.com/office/officeart/2005/8/layout/list1"/>
    <dgm:cxn modelId="{F0CB9351-87D3-411C-A889-AC15846B4B66}" type="presParOf" srcId="{9C1CB27C-875A-45FF-8E66-2781B7875059}" destId="{F0E36BB0-DA3E-46F4-ADE6-DCF2F7BEE1D7}" srcOrd="18" destOrd="0" presId="urn:microsoft.com/office/officeart/2005/8/layout/list1"/>
    <dgm:cxn modelId="{98025BD2-AA12-4658-8C6F-A755E3FE5CA3}" type="presParOf" srcId="{9C1CB27C-875A-45FF-8E66-2781B7875059}" destId="{BE5F235A-1D87-42B3-A66A-0D1B90DD15FE}" srcOrd="19" destOrd="0" presId="urn:microsoft.com/office/officeart/2005/8/layout/list1"/>
    <dgm:cxn modelId="{BA893F32-B781-4759-920A-32D72A2D9296}" type="presParOf" srcId="{9C1CB27C-875A-45FF-8E66-2781B7875059}" destId="{ED61A21A-4648-46D9-8358-A156EEBD88E3}" srcOrd="20" destOrd="0" presId="urn:microsoft.com/office/officeart/2005/8/layout/list1"/>
    <dgm:cxn modelId="{9BC0EDC3-2F35-4E5A-AE14-D7EBF97B4424}" type="presParOf" srcId="{ED61A21A-4648-46D9-8358-A156EEBD88E3}" destId="{AEF8BE32-12ED-4F70-92F8-1C26B611C6A1}" srcOrd="0" destOrd="0" presId="urn:microsoft.com/office/officeart/2005/8/layout/list1"/>
    <dgm:cxn modelId="{0AB750F2-C833-4DC3-98D3-8250639E9078}" type="presParOf" srcId="{ED61A21A-4648-46D9-8358-A156EEBD88E3}" destId="{CCF43ED6-943F-4AC1-B5B5-2697E0FB11DA}" srcOrd="1" destOrd="0" presId="urn:microsoft.com/office/officeart/2005/8/layout/list1"/>
    <dgm:cxn modelId="{304BA939-D0B0-4B62-BDF6-8F1FF0C97DBC}" type="presParOf" srcId="{9C1CB27C-875A-45FF-8E66-2781B7875059}" destId="{C3638EAA-24CA-4B22-9EE7-CCCD847B238E}" srcOrd="21" destOrd="0" presId="urn:microsoft.com/office/officeart/2005/8/layout/list1"/>
    <dgm:cxn modelId="{E26711DE-BD9A-4A04-8433-9D42CBD7A4AD}" type="presParOf" srcId="{9C1CB27C-875A-45FF-8E66-2781B7875059}" destId="{D44295A4-745D-4D8C-BA16-0871465BDE5C}" srcOrd="22" destOrd="0" presId="urn:microsoft.com/office/officeart/2005/8/layout/list1"/>
    <dgm:cxn modelId="{58F26D91-B2CE-4083-925C-8E4B79BBC4AC}" type="presParOf" srcId="{9C1CB27C-875A-45FF-8E66-2781B7875059}" destId="{432E84F8-7BE6-447F-8D36-9C35DACFA07C}" srcOrd="23" destOrd="0" presId="urn:microsoft.com/office/officeart/2005/8/layout/list1"/>
    <dgm:cxn modelId="{73D28877-7DC2-4014-A0CC-B5C5B2C5CF5C}" type="presParOf" srcId="{9C1CB27C-875A-45FF-8E66-2781B7875059}" destId="{90C072CE-BD83-4D98-9578-88CA0ADC0D5E}" srcOrd="24" destOrd="0" presId="urn:microsoft.com/office/officeart/2005/8/layout/list1"/>
    <dgm:cxn modelId="{74B2421D-533B-42EC-874F-D1C6FA6F2A85}" type="presParOf" srcId="{90C072CE-BD83-4D98-9578-88CA0ADC0D5E}" destId="{840962D9-6924-4B6C-B4CD-54BA5369AEAD}" srcOrd="0" destOrd="0" presId="urn:microsoft.com/office/officeart/2005/8/layout/list1"/>
    <dgm:cxn modelId="{197A1BCB-032E-4B4C-8928-5C60B5FA69CD}" type="presParOf" srcId="{90C072CE-BD83-4D98-9578-88CA0ADC0D5E}" destId="{B0CDFE8D-B747-4E7F-B449-512C2AF01DF1}" srcOrd="1" destOrd="0" presId="urn:microsoft.com/office/officeart/2005/8/layout/list1"/>
    <dgm:cxn modelId="{796E986B-983B-40D6-B99E-BC768A42CDA0}" type="presParOf" srcId="{9C1CB27C-875A-45FF-8E66-2781B7875059}" destId="{CC2C58ED-008F-48E5-A02E-6786A6AA1676}" srcOrd="25" destOrd="0" presId="urn:microsoft.com/office/officeart/2005/8/layout/list1"/>
    <dgm:cxn modelId="{5E66DE82-D517-4EB7-AADF-02A4DC7CDA30}" type="presParOf" srcId="{9C1CB27C-875A-45FF-8E66-2781B7875059}" destId="{7F2CCE12-788E-42BF-B939-F9F7C595B11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A05117C-72FB-462B-A09D-5995276B753A}"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E200F9BD-722B-450D-8BC6-5A7D403F0299}">
      <dgm:prSet phldrT="[Text]" custT="1"/>
      <dgm:spPr/>
      <dgm:t>
        <a:bodyPr/>
        <a:lstStyle/>
        <a:p>
          <a:r>
            <a:rPr lang="en-US" sz="2400" b="1" u="sng" kern="1200" dirty="0">
              <a:latin typeface="+mn-lt"/>
              <a:ea typeface="+mn-ea"/>
              <a:cs typeface="+mn-cs"/>
            </a:rPr>
            <a:t>1. Vitamin D deficiency because of:</a:t>
          </a:r>
        </a:p>
      </dgm:t>
    </dgm:pt>
    <dgm:pt modelId="{8332C81C-6E20-4333-B949-EDD0BC76D5CB}" type="parTrans" cxnId="{CF4FAA4A-EEB5-4B32-A644-4B0FDE6E105F}">
      <dgm:prSet/>
      <dgm:spPr/>
      <dgm:t>
        <a:bodyPr/>
        <a:lstStyle/>
        <a:p>
          <a:endParaRPr lang="en-US"/>
        </a:p>
      </dgm:t>
    </dgm:pt>
    <dgm:pt modelId="{612B887B-B628-496C-9B0B-309E3C92DDD0}" type="sibTrans" cxnId="{CF4FAA4A-EEB5-4B32-A644-4B0FDE6E105F}">
      <dgm:prSet/>
      <dgm:spPr/>
      <dgm:t>
        <a:bodyPr/>
        <a:lstStyle/>
        <a:p>
          <a:endParaRPr lang="en-US"/>
        </a:p>
      </dgm:t>
    </dgm:pt>
    <dgm:pt modelId="{19ADEB95-1DCB-4FDF-98DD-75CCB964F646}">
      <dgm:prSet custT="1"/>
      <dgm:spPr/>
      <dgm:t>
        <a:bodyPr/>
        <a:lstStyle/>
        <a:p>
          <a:r>
            <a:rPr lang="en-US" sz="1800" kern="1200">
              <a:latin typeface="+mn-lt"/>
              <a:ea typeface="+mn-ea"/>
              <a:cs typeface="+mn-cs"/>
            </a:rPr>
            <a:t>Poor nutrition</a:t>
          </a:r>
          <a:endParaRPr lang="en-US" sz="1800" kern="1200" dirty="0">
            <a:latin typeface="+mn-lt"/>
            <a:ea typeface="+mn-ea"/>
            <a:cs typeface="+mn-cs"/>
          </a:endParaRPr>
        </a:p>
      </dgm:t>
    </dgm:pt>
    <dgm:pt modelId="{BB830423-CCD0-448F-BB99-4D0407CB76F0}" type="parTrans" cxnId="{59D99F25-C86F-47A6-9488-6ABE30817D99}">
      <dgm:prSet/>
      <dgm:spPr/>
      <dgm:t>
        <a:bodyPr/>
        <a:lstStyle/>
        <a:p>
          <a:endParaRPr lang="en-US"/>
        </a:p>
      </dgm:t>
    </dgm:pt>
    <dgm:pt modelId="{F78A1984-CB0C-4CFE-A201-52B9BC98673D}" type="sibTrans" cxnId="{59D99F25-C86F-47A6-9488-6ABE30817D99}">
      <dgm:prSet/>
      <dgm:spPr/>
      <dgm:t>
        <a:bodyPr/>
        <a:lstStyle/>
        <a:p>
          <a:endParaRPr lang="en-US"/>
        </a:p>
      </dgm:t>
    </dgm:pt>
    <dgm:pt modelId="{595E8965-D947-4942-8622-11D373BB7A21}">
      <dgm:prSet custT="1"/>
      <dgm:spPr/>
      <dgm:t>
        <a:bodyPr/>
        <a:lstStyle/>
        <a:p>
          <a:r>
            <a:rPr lang="en-US" sz="1800" kern="1200">
              <a:latin typeface="+mn-lt"/>
              <a:ea typeface="+mn-ea"/>
              <a:cs typeface="+mn-cs"/>
            </a:rPr>
            <a:t>Insufficient exposure to sunlight</a:t>
          </a:r>
          <a:endParaRPr lang="en-US" sz="1800" kern="1200" dirty="0">
            <a:latin typeface="+mn-lt"/>
            <a:ea typeface="+mn-ea"/>
            <a:cs typeface="+mn-cs"/>
          </a:endParaRPr>
        </a:p>
      </dgm:t>
    </dgm:pt>
    <dgm:pt modelId="{2D8654B0-6FC4-45FE-965C-6C39A498DA8C}" type="parTrans" cxnId="{9472AF87-F615-4592-9A12-6DE7D6FC3594}">
      <dgm:prSet/>
      <dgm:spPr/>
      <dgm:t>
        <a:bodyPr/>
        <a:lstStyle/>
        <a:p>
          <a:endParaRPr lang="en-US"/>
        </a:p>
      </dgm:t>
    </dgm:pt>
    <dgm:pt modelId="{DE01308D-A723-4260-A074-094CF9ABEF1B}" type="sibTrans" cxnId="{9472AF87-F615-4592-9A12-6DE7D6FC3594}">
      <dgm:prSet/>
      <dgm:spPr/>
      <dgm:t>
        <a:bodyPr/>
        <a:lstStyle/>
        <a:p>
          <a:endParaRPr lang="en-US"/>
        </a:p>
      </dgm:t>
    </dgm:pt>
    <dgm:pt modelId="{EA1A9635-610A-4AC5-85C1-483C7D48E0C1}">
      <dgm:prSet custT="1"/>
      <dgm:spPr/>
      <dgm:t>
        <a:bodyPr/>
        <a:lstStyle/>
        <a:p>
          <a:r>
            <a:rPr lang="en-US" sz="1800" kern="1200">
              <a:latin typeface="+mn-lt"/>
              <a:ea typeface="+mn-ea"/>
              <a:cs typeface="+mn-cs"/>
            </a:rPr>
            <a:t>Renal osteodystrophy (causes decreased synthesis of active vitamin D in kidneys).</a:t>
          </a:r>
          <a:endParaRPr lang="en-US" sz="1800" kern="1200" dirty="0">
            <a:latin typeface="+mn-lt"/>
            <a:ea typeface="+mn-ea"/>
            <a:cs typeface="+mn-cs"/>
          </a:endParaRPr>
        </a:p>
      </dgm:t>
    </dgm:pt>
    <dgm:pt modelId="{C2B72A1B-594D-4C20-BBF8-8B28C3D39C34}" type="parTrans" cxnId="{5C074CF6-876C-4C05-821E-0447CAAA0B04}">
      <dgm:prSet/>
      <dgm:spPr/>
      <dgm:t>
        <a:bodyPr/>
        <a:lstStyle/>
        <a:p>
          <a:endParaRPr lang="en-US"/>
        </a:p>
      </dgm:t>
    </dgm:pt>
    <dgm:pt modelId="{C237682F-35BB-4933-AF01-6FBDD0058B45}" type="sibTrans" cxnId="{5C074CF6-876C-4C05-821E-0447CAAA0B04}">
      <dgm:prSet/>
      <dgm:spPr/>
      <dgm:t>
        <a:bodyPr/>
        <a:lstStyle/>
        <a:p>
          <a:endParaRPr lang="en-US"/>
        </a:p>
      </dgm:t>
    </dgm:pt>
    <dgm:pt modelId="{172F4F47-C30E-485A-BD39-3A35E64B5371}">
      <dgm:prSet custT="1"/>
      <dgm:spPr/>
      <dgm:t>
        <a:bodyPr/>
        <a:lstStyle/>
        <a:p>
          <a:r>
            <a:rPr lang="en-US" sz="1800" kern="1200" dirty="0">
              <a:latin typeface="+mn-lt"/>
              <a:ea typeface="+mn-ea"/>
              <a:cs typeface="+mn-cs"/>
            </a:rPr>
            <a:t>Hypoparathyroidism (hypocalcemia)</a:t>
          </a:r>
        </a:p>
      </dgm:t>
    </dgm:pt>
    <dgm:pt modelId="{2B6B2E0A-7F7F-4A81-9E78-5712319F7148}" type="parTrans" cxnId="{3C329B3F-2645-4402-83DD-2697F4D61DF0}">
      <dgm:prSet/>
      <dgm:spPr/>
      <dgm:t>
        <a:bodyPr/>
        <a:lstStyle/>
        <a:p>
          <a:endParaRPr lang="en-US"/>
        </a:p>
      </dgm:t>
    </dgm:pt>
    <dgm:pt modelId="{EBCFCB8E-E7FB-44F4-AA99-214F82263B02}" type="sibTrans" cxnId="{3C329B3F-2645-4402-83DD-2697F4D61DF0}">
      <dgm:prSet/>
      <dgm:spPr/>
      <dgm:t>
        <a:bodyPr/>
        <a:lstStyle/>
        <a:p>
          <a:endParaRPr lang="en-US"/>
        </a:p>
      </dgm:t>
    </dgm:pt>
    <dgm:pt modelId="{1593473B-3872-4CD2-820C-FF29964E0E35}" type="pres">
      <dgm:prSet presAssocID="{9A05117C-72FB-462B-A09D-5995276B753A}" presName="linear" presStyleCnt="0">
        <dgm:presLayoutVars>
          <dgm:animLvl val="lvl"/>
          <dgm:resizeHandles val="exact"/>
        </dgm:presLayoutVars>
      </dgm:prSet>
      <dgm:spPr/>
      <dgm:t>
        <a:bodyPr/>
        <a:lstStyle/>
        <a:p>
          <a:endParaRPr lang="en-US"/>
        </a:p>
      </dgm:t>
    </dgm:pt>
    <dgm:pt modelId="{7CB339FA-5392-4A9F-9EA5-315CF576CFEC}" type="pres">
      <dgm:prSet presAssocID="{E200F9BD-722B-450D-8BC6-5A7D403F0299}" presName="parentText" presStyleLbl="node1" presStyleIdx="0" presStyleCnt="1" custScaleY="38841">
        <dgm:presLayoutVars>
          <dgm:chMax val="0"/>
          <dgm:bulletEnabled val="1"/>
        </dgm:presLayoutVars>
      </dgm:prSet>
      <dgm:spPr/>
      <dgm:t>
        <a:bodyPr/>
        <a:lstStyle/>
        <a:p>
          <a:endParaRPr lang="en-US"/>
        </a:p>
      </dgm:t>
    </dgm:pt>
    <dgm:pt modelId="{1405CC27-5DFE-4C03-8C20-9E8B9CA530ED}" type="pres">
      <dgm:prSet presAssocID="{E200F9BD-722B-450D-8BC6-5A7D403F0299}" presName="childText" presStyleLbl="revTx" presStyleIdx="0" presStyleCnt="1" custLinFactNeighborY="8562">
        <dgm:presLayoutVars>
          <dgm:bulletEnabled val="1"/>
        </dgm:presLayoutVars>
      </dgm:prSet>
      <dgm:spPr/>
      <dgm:t>
        <a:bodyPr/>
        <a:lstStyle/>
        <a:p>
          <a:endParaRPr lang="en-US"/>
        </a:p>
      </dgm:t>
    </dgm:pt>
  </dgm:ptLst>
  <dgm:cxnLst>
    <dgm:cxn modelId="{212C0F57-98BF-452B-A93E-12BE07CEC2D2}" type="presOf" srcId="{EA1A9635-610A-4AC5-85C1-483C7D48E0C1}" destId="{1405CC27-5DFE-4C03-8C20-9E8B9CA530ED}" srcOrd="0" destOrd="2" presId="urn:microsoft.com/office/officeart/2005/8/layout/vList2"/>
    <dgm:cxn modelId="{CF4FAA4A-EEB5-4B32-A644-4B0FDE6E105F}" srcId="{9A05117C-72FB-462B-A09D-5995276B753A}" destId="{E200F9BD-722B-450D-8BC6-5A7D403F0299}" srcOrd="0" destOrd="0" parTransId="{8332C81C-6E20-4333-B949-EDD0BC76D5CB}" sibTransId="{612B887B-B628-496C-9B0B-309E3C92DDD0}"/>
    <dgm:cxn modelId="{59D99F25-C86F-47A6-9488-6ABE30817D99}" srcId="{E200F9BD-722B-450D-8BC6-5A7D403F0299}" destId="{19ADEB95-1DCB-4FDF-98DD-75CCB964F646}" srcOrd="0" destOrd="0" parTransId="{BB830423-CCD0-448F-BB99-4D0407CB76F0}" sibTransId="{F78A1984-CB0C-4CFE-A201-52B9BC98673D}"/>
    <dgm:cxn modelId="{D6E49F2F-BC72-40D3-BC5B-D84D0642D4C5}" type="presOf" srcId="{172F4F47-C30E-485A-BD39-3A35E64B5371}" destId="{1405CC27-5DFE-4C03-8C20-9E8B9CA530ED}" srcOrd="0" destOrd="3" presId="urn:microsoft.com/office/officeart/2005/8/layout/vList2"/>
    <dgm:cxn modelId="{66F4691B-6D10-4CDD-8A81-2E2863EE0159}" type="presOf" srcId="{E200F9BD-722B-450D-8BC6-5A7D403F0299}" destId="{7CB339FA-5392-4A9F-9EA5-315CF576CFEC}" srcOrd="0" destOrd="0" presId="urn:microsoft.com/office/officeart/2005/8/layout/vList2"/>
    <dgm:cxn modelId="{909A4340-1EB6-47A1-AC35-3B6A9BBF6974}" type="presOf" srcId="{595E8965-D947-4942-8622-11D373BB7A21}" destId="{1405CC27-5DFE-4C03-8C20-9E8B9CA530ED}" srcOrd="0" destOrd="1" presId="urn:microsoft.com/office/officeart/2005/8/layout/vList2"/>
    <dgm:cxn modelId="{A3C08F66-9E92-4546-94CC-BCBF51AC9319}" type="presOf" srcId="{9A05117C-72FB-462B-A09D-5995276B753A}" destId="{1593473B-3872-4CD2-820C-FF29964E0E35}" srcOrd="0" destOrd="0" presId="urn:microsoft.com/office/officeart/2005/8/layout/vList2"/>
    <dgm:cxn modelId="{9472AF87-F615-4592-9A12-6DE7D6FC3594}" srcId="{E200F9BD-722B-450D-8BC6-5A7D403F0299}" destId="{595E8965-D947-4942-8622-11D373BB7A21}" srcOrd="1" destOrd="0" parTransId="{2D8654B0-6FC4-45FE-965C-6C39A498DA8C}" sibTransId="{DE01308D-A723-4260-A074-094CF9ABEF1B}"/>
    <dgm:cxn modelId="{9CE73D69-0652-4530-A557-4A742F836848}" type="presOf" srcId="{19ADEB95-1DCB-4FDF-98DD-75CCB964F646}" destId="{1405CC27-5DFE-4C03-8C20-9E8B9CA530ED}" srcOrd="0" destOrd="0" presId="urn:microsoft.com/office/officeart/2005/8/layout/vList2"/>
    <dgm:cxn modelId="{5C074CF6-876C-4C05-821E-0447CAAA0B04}" srcId="{E200F9BD-722B-450D-8BC6-5A7D403F0299}" destId="{EA1A9635-610A-4AC5-85C1-483C7D48E0C1}" srcOrd="2" destOrd="0" parTransId="{C2B72A1B-594D-4C20-BBF8-8B28C3D39C34}" sibTransId="{C237682F-35BB-4933-AF01-6FBDD0058B45}"/>
    <dgm:cxn modelId="{3C329B3F-2645-4402-83DD-2697F4D61DF0}" srcId="{E200F9BD-722B-450D-8BC6-5A7D403F0299}" destId="{172F4F47-C30E-485A-BD39-3A35E64B5371}" srcOrd="3" destOrd="0" parTransId="{2B6B2E0A-7F7F-4A81-9E78-5712319F7148}" sibTransId="{EBCFCB8E-E7FB-44F4-AA99-214F82263B02}"/>
    <dgm:cxn modelId="{59D2A29C-4EE2-4245-879A-D51DB26F52ED}" type="presParOf" srcId="{1593473B-3872-4CD2-820C-FF29964E0E35}" destId="{7CB339FA-5392-4A9F-9EA5-315CF576CFEC}" srcOrd="0" destOrd="0" presId="urn:microsoft.com/office/officeart/2005/8/layout/vList2"/>
    <dgm:cxn modelId="{588F759A-F3A9-4F97-A676-915A96B27946}" type="presParOf" srcId="{1593473B-3872-4CD2-820C-FF29964E0E35}" destId="{1405CC27-5DFE-4C03-8C20-9E8B9CA530E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908D70-D50F-49B9-BA0C-5BB65AB41C4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D6E8858-72E7-465B-A219-2E49CD7D3E46}">
      <dgm:prSet phldrT="[Text]" custT="1"/>
      <dgm:spPr/>
      <dgm:t>
        <a:bodyPr/>
        <a:lstStyle/>
        <a:p>
          <a:r>
            <a:rPr lang="en-US" sz="1800" kern="1200" dirty="0">
              <a:latin typeface="+mn-lt"/>
              <a:ea typeface="+mn-ea"/>
              <a:cs typeface="+mn-cs"/>
            </a:rPr>
            <a:t>Rare types of rickets due to genetic disorders</a:t>
          </a:r>
        </a:p>
      </dgm:t>
    </dgm:pt>
    <dgm:pt modelId="{7306F1FD-7E89-4725-82F6-F9366F6A9E19}" type="parTrans" cxnId="{35CAC0F0-58F5-4E79-8DF8-EC4AA7137092}">
      <dgm:prSet/>
      <dgm:spPr/>
      <dgm:t>
        <a:bodyPr/>
        <a:lstStyle/>
        <a:p>
          <a:endParaRPr lang="en-US"/>
        </a:p>
      </dgm:t>
    </dgm:pt>
    <dgm:pt modelId="{B7C950A9-EF0B-44A6-86C4-70A35A4CDA9D}" type="sibTrans" cxnId="{35CAC0F0-58F5-4E79-8DF8-EC4AA7137092}">
      <dgm:prSet/>
      <dgm:spPr/>
      <dgm:t>
        <a:bodyPr/>
        <a:lstStyle/>
        <a:p>
          <a:endParaRPr lang="en-US"/>
        </a:p>
      </dgm:t>
    </dgm:pt>
    <dgm:pt modelId="{3C7FE205-31C3-46E4-AFDA-D71351400339}">
      <dgm:prSet phldrT="[Text]" custT="1"/>
      <dgm:spPr/>
      <dgm:t>
        <a:bodyPr/>
        <a:lstStyle/>
        <a:p>
          <a:r>
            <a:rPr lang="en-US" sz="1800" kern="1200" dirty="0">
              <a:latin typeface="+mn-lt"/>
              <a:ea typeface="+mn-ea"/>
              <a:cs typeface="+mn-cs"/>
            </a:rPr>
            <a:t>Causing vitamin D deficiency mainly because of genetic defects in:</a:t>
          </a:r>
        </a:p>
      </dgm:t>
    </dgm:pt>
    <dgm:pt modelId="{C99085B0-F475-451B-8E01-8986015B6ABC}" type="parTrans" cxnId="{7C51317B-21CC-4399-94C3-81293B90E78B}">
      <dgm:prSet/>
      <dgm:spPr/>
      <dgm:t>
        <a:bodyPr/>
        <a:lstStyle/>
        <a:p>
          <a:endParaRPr lang="en-US"/>
        </a:p>
      </dgm:t>
    </dgm:pt>
    <dgm:pt modelId="{E7CA670C-5776-4B55-A90F-F0C87A584C60}" type="sibTrans" cxnId="{7C51317B-21CC-4399-94C3-81293B90E78B}">
      <dgm:prSet/>
      <dgm:spPr/>
      <dgm:t>
        <a:bodyPr/>
        <a:lstStyle/>
        <a:p>
          <a:endParaRPr lang="en-US"/>
        </a:p>
      </dgm:t>
    </dgm:pt>
    <dgm:pt modelId="{A2892DCE-77DB-4A1A-8122-03542028496A}">
      <dgm:prSet phldrT="[Text]" custT="1"/>
      <dgm:spPr/>
      <dgm:t>
        <a:bodyPr/>
        <a:lstStyle/>
        <a:p>
          <a:r>
            <a:rPr lang="en-US" sz="1800" kern="1200" dirty="0">
              <a:solidFill>
                <a:schemeClr val="tx1"/>
              </a:solidFill>
              <a:latin typeface="+mn-lt"/>
              <a:ea typeface="+mn-ea"/>
              <a:cs typeface="+mn-cs"/>
            </a:rPr>
            <a:t>Vitamin D synthesis</a:t>
          </a:r>
        </a:p>
      </dgm:t>
    </dgm:pt>
    <dgm:pt modelId="{A775ECA9-27CD-4209-8A3E-5CACFE41B0D5}" type="parTrans" cxnId="{DD447934-6992-4208-B830-BAB9D80C7C42}">
      <dgm:prSet/>
      <dgm:spPr/>
      <dgm:t>
        <a:bodyPr/>
        <a:lstStyle/>
        <a:p>
          <a:endParaRPr lang="en-US"/>
        </a:p>
      </dgm:t>
    </dgm:pt>
    <dgm:pt modelId="{C493944A-5E81-401C-91CC-FA084E036D5E}" type="sibTrans" cxnId="{DD447934-6992-4208-B830-BAB9D80C7C42}">
      <dgm:prSet/>
      <dgm:spPr/>
      <dgm:t>
        <a:bodyPr/>
        <a:lstStyle/>
        <a:p>
          <a:endParaRPr lang="en-US"/>
        </a:p>
      </dgm:t>
    </dgm:pt>
    <dgm:pt modelId="{DCCD2D2E-C578-4CD1-B882-3221ED63B653}">
      <dgm:prSet custT="1"/>
      <dgm:spPr/>
      <dgm:t>
        <a:bodyPr/>
        <a:lstStyle/>
        <a:p>
          <a:r>
            <a:rPr lang="en-US" sz="1800" kern="1200" dirty="0">
              <a:solidFill>
                <a:schemeClr val="tx1"/>
              </a:solidFill>
              <a:latin typeface="+mn-lt"/>
              <a:ea typeface="+mn-ea"/>
              <a:cs typeface="+mn-cs"/>
            </a:rPr>
            <a:t>Vitamin D receptor (no hormone action), </a:t>
          </a:r>
          <a:r>
            <a:rPr lang="en-US" altLang="ar-SA" sz="1800" kern="1200" dirty="0">
              <a:solidFill>
                <a:srgbClr val="008F00"/>
              </a:solidFill>
              <a:latin typeface="+mn-lt"/>
              <a:ea typeface="+mn-ea"/>
            </a:rPr>
            <a:t>This type is much more prevalent.</a:t>
          </a:r>
          <a:endParaRPr lang="en-US" sz="1800" kern="1200" dirty="0">
            <a:solidFill>
              <a:schemeClr val="tx1"/>
            </a:solidFill>
            <a:latin typeface="+mn-lt"/>
            <a:ea typeface="+mn-ea"/>
            <a:cs typeface="+mn-cs"/>
          </a:endParaRPr>
        </a:p>
      </dgm:t>
    </dgm:pt>
    <dgm:pt modelId="{F38143DE-C7F7-46B6-9022-2ECE0385C31F}" type="parTrans" cxnId="{0FCF9139-359A-4FEC-9F57-A82E06D4FBDF}">
      <dgm:prSet/>
      <dgm:spPr/>
      <dgm:t>
        <a:bodyPr/>
        <a:lstStyle/>
        <a:p>
          <a:endParaRPr lang="en-US"/>
        </a:p>
      </dgm:t>
    </dgm:pt>
    <dgm:pt modelId="{D945BBD6-580A-4362-BA8B-A6EE7CDA6274}" type="sibTrans" cxnId="{0FCF9139-359A-4FEC-9F57-A82E06D4FBDF}">
      <dgm:prSet/>
      <dgm:spPr/>
      <dgm:t>
        <a:bodyPr/>
        <a:lstStyle/>
        <a:p>
          <a:endParaRPr lang="en-US"/>
        </a:p>
      </dgm:t>
    </dgm:pt>
    <dgm:pt modelId="{C4686C7F-683E-4A9C-8CB5-9A0E026BCA05}" type="pres">
      <dgm:prSet presAssocID="{CC908D70-D50F-49B9-BA0C-5BB65AB41C49}" presName="linear" presStyleCnt="0">
        <dgm:presLayoutVars>
          <dgm:animLvl val="lvl"/>
          <dgm:resizeHandles val="exact"/>
        </dgm:presLayoutVars>
      </dgm:prSet>
      <dgm:spPr/>
      <dgm:t>
        <a:bodyPr/>
        <a:lstStyle/>
        <a:p>
          <a:endParaRPr lang="en-US"/>
        </a:p>
      </dgm:t>
    </dgm:pt>
    <dgm:pt modelId="{98089268-52C9-45A6-B9C4-C51CAAFD5D03}" type="pres">
      <dgm:prSet presAssocID="{8D6E8858-72E7-465B-A219-2E49CD7D3E46}" presName="parentText" presStyleLbl="node1" presStyleIdx="0" presStyleCnt="2" custScaleY="35651" custLinFactY="-22528" custLinFactNeighborY="-100000">
        <dgm:presLayoutVars>
          <dgm:chMax val="0"/>
          <dgm:bulletEnabled val="1"/>
        </dgm:presLayoutVars>
      </dgm:prSet>
      <dgm:spPr/>
      <dgm:t>
        <a:bodyPr/>
        <a:lstStyle/>
        <a:p>
          <a:endParaRPr lang="en-US"/>
        </a:p>
      </dgm:t>
    </dgm:pt>
    <dgm:pt modelId="{0E3557AF-D055-43E2-B180-1C187BA1086C}" type="pres">
      <dgm:prSet presAssocID="{B7C950A9-EF0B-44A6-86C4-70A35A4CDA9D}" presName="spacer" presStyleCnt="0"/>
      <dgm:spPr/>
    </dgm:pt>
    <dgm:pt modelId="{5A3A82ED-0D49-4D60-87EB-4CE135EEE7A7}" type="pres">
      <dgm:prSet presAssocID="{3C7FE205-31C3-46E4-AFDA-D71351400339}" presName="parentText" presStyleLbl="node1" presStyleIdx="1" presStyleCnt="2" custScaleY="35719" custLinFactNeighborY="-44322">
        <dgm:presLayoutVars>
          <dgm:chMax val="0"/>
          <dgm:bulletEnabled val="1"/>
        </dgm:presLayoutVars>
      </dgm:prSet>
      <dgm:spPr/>
      <dgm:t>
        <a:bodyPr/>
        <a:lstStyle/>
        <a:p>
          <a:endParaRPr lang="en-US"/>
        </a:p>
      </dgm:t>
    </dgm:pt>
    <dgm:pt modelId="{4FD6DAD0-0F26-4AA8-BF2F-DD68DCCE6015}" type="pres">
      <dgm:prSet presAssocID="{3C7FE205-31C3-46E4-AFDA-D71351400339}" presName="childText" presStyleLbl="revTx" presStyleIdx="0" presStyleCnt="1" custLinFactNeighborY="-33340">
        <dgm:presLayoutVars>
          <dgm:bulletEnabled val="1"/>
        </dgm:presLayoutVars>
      </dgm:prSet>
      <dgm:spPr/>
      <dgm:t>
        <a:bodyPr/>
        <a:lstStyle/>
        <a:p>
          <a:endParaRPr lang="en-US"/>
        </a:p>
      </dgm:t>
    </dgm:pt>
  </dgm:ptLst>
  <dgm:cxnLst>
    <dgm:cxn modelId="{7C51317B-21CC-4399-94C3-81293B90E78B}" srcId="{CC908D70-D50F-49B9-BA0C-5BB65AB41C49}" destId="{3C7FE205-31C3-46E4-AFDA-D71351400339}" srcOrd="1" destOrd="0" parTransId="{C99085B0-F475-451B-8E01-8986015B6ABC}" sibTransId="{E7CA670C-5776-4B55-A90F-F0C87A584C60}"/>
    <dgm:cxn modelId="{DD871521-6C47-4053-A4CE-CA25BDD6597C}" type="presOf" srcId="{A2892DCE-77DB-4A1A-8122-03542028496A}" destId="{4FD6DAD0-0F26-4AA8-BF2F-DD68DCCE6015}" srcOrd="0" destOrd="0" presId="urn:microsoft.com/office/officeart/2005/8/layout/vList2"/>
    <dgm:cxn modelId="{CB3F03DC-FB49-451B-B4D4-A3A210E967E8}" type="presOf" srcId="{3C7FE205-31C3-46E4-AFDA-D71351400339}" destId="{5A3A82ED-0D49-4D60-87EB-4CE135EEE7A7}" srcOrd="0" destOrd="0" presId="urn:microsoft.com/office/officeart/2005/8/layout/vList2"/>
    <dgm:cxn modelId="{ED6F9590-1151-4E71-873F-1A46A280DAB3}" type="presOf" srcId="{CC908D70-D50F-49B9-BA0C-5BB65AB41C49}" destId="{C4686C7F-683E-4A9C-8CB5-9A0E026BCA05}" srcOrd="0" destOrd="0" presId="urn:microsoft.com/office/officeart/2005/8/layout/vList2"/>
    <dgm:cxn modelId="{09181E51-7D6F-4BBC-875C-75EBDD021815}" type="presOf" srcId="{8D6E8858-72E7-465B-A219-2E49CD7D3E46}" destId="{98089268-52C9-45A6-B9C4-C51CAAFD5D03}" srcOrd="0" destOrd="0" presId="urn:microsoft.com/office/officeart/2005/8/layout/vList2"/>
    <dgm:cxn modelId="{0FCF9139-359A-4FEC-9F57-A82E06D4FBDF}" srcId="{3C7FE205-31C3-46E4-AFDA-D71351400339}" destId="{DCCD2D2E-C578-4CD1-B882-3221ED63B653}" srcOrd="1" destOrd="0" parTransId="{F38143DE-C7F7-46B6-9022-2ECE0385C31F}" sibTransId="{D945BBD6-580A-4362-BA8B-A6EE7CDA6274}"/>
    <dgm:cxn modelId="{4F535734-6EE5-4506-B999-34A7959823E7}" type="presOf" srcId="{DCCD2D2E-C578-4CD1-B882-3221ED63B653}" destId="{4FD6DAD0-0F26-4AA8-BF2F-DD68DCCE6015}" srcOrd="0" destOrd="1" presId="urn:microsoft.com/office/officeart/2005/8/layout/vList2"/>
    <dgm:cxn modelId="{35CAC0F0-58F5-4E79-8DF8-EC4AA7137092}" srcId="{CC908D70-D50F-49B9-BA0C-5BB65AB41C49}" destId="{8D6E8858-72E7-465B-A219-2E49CD7D3E46}" srcOrd="0" destOrd="0" parTransId="{7306F1FD-7E89-4725-82F6-F9366F6A9E19}" sibTransId="{B7C950A9-EF0B-44A6-86C4-70A35A4CDA9D}"/>
    <dgm:cxn modelId="{DD447934-6992-4208-B830-BAB9D80C7C42}" srcId="{3C7FE205-31C3-46E4-AFDA-D71351400339}" destId="{A2892DCE-77DB-4A1A-8122-03542028496A}" srcOrd="0" destOrd="0" parTransId="{A775ECA9-27CD-4209-8A3E-5CACFE41B0D5}" sibTransId="{C493944A-5E81-401C-91CC-FA084E036D5E}"/>
    <dgm:cxn modelId="{D6F3ED54-910A-4771-A9F0-EB1A981FFE85}" type="presParOf" srcId="{C4686C7F-683E-4A9C-8CB5-9A0E026BCA05}" destId="{98089268-52C9-45A6-B9C4-C51CAAFD5D03}" srcOrd="0" destOrd="0" presId="urn:microsoft.com/office/officeart/2005/8/layout/vList2"/>
    <dgm:cxn modelId="{49AEFE2C-5677-45B4-B9D1-828E574817AE}" type="presParOf" srcId="{C4686C7F-683E-4A9C-8CB5-9A0E026BCA05}" destId="{0E3557AF-D055-43E2-B180-1C187BA1086C}" srcOrd="1" destOrd="0" presId="urn:microsoft.com/office/officeart/2005/8/layout/vList2"/>
    <dgm:cxn modelId="{32BB3290-45BF-4A3B-9DF2-A718B9128E51}" type="presParOf" srcId="{C4686C7F-683E-4A9C-8CB5-9A0E026BCA05}" destId="{5A3A82ED-0D49-4D60-87EB-4CE135EEE7A7}" srcOrd="2" destOrd="0" presId="urn:microsoft.com/office/officeart/2005/8/layout/vList2"/>
    <dgm:cxn modelId="{00ECA7DC-7E0D-4744-A590-D3924E0B95F9}" type="presParOf" srcId="{C4686C7F-683E-4A9C-8CB5-9A0E026BCA05}" destId="{4FD6DAD0-0F26-4AA8-BF2F-DD68DCCE6015}"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1B9AA-A9B0-478D-9875-926795CF451A}">
      <dsp:nvSpPr>
        <dsp:cNvPr id="0" name=""/>
        <dsp:cNvSpPr/>
      </dsp:nvSpPr>
      <dsp:spPr>
        <a:xfrm>
          <a:off x="0" y="129792"/>
          <a:ext cx="8128000" cy="5943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bg1"/>
              </a:solidFill>
              <a:latin typeface="+mn-lt"/>
              <a:ea typeface="ＭＳ Ｐゴシック" charset="0"/>
              <a:cs typeface="+mn-cs"/>
            </a:rPr>
            <a:t>Dietary sources:</a:t>
          </a:r>
        </a:p>
      </dsp:txBody>
      <dsp:txXfrm>
        <a:off x="29014" y="158806"/>
        <a:ext cx="8069972" cy="536330"/>
      </dsp:txXfrm>
    </dsp:sp>
    <dsp:sp modelId="{6B495D9F-1B91-4803-AB81-E9EC4981F174}">
      <dsp:nvSpPr>
        <dsp:cNvPr id="0" name=""/>
        <dsp:cNvSpPr/>
      </dsp:nvSpPr>
      <dsp:spPr>
        <a:xfrm>
          <a:off x="0" y="574021"/>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b="1" u="sng" kern="1200" dirty="0">
            <a:latin typeface="Georgia" charset="0"/>
          </a:endParaRP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ＭＳ Ｐゴシック" charset="0"/>
              <a:cs typeface="+mn-cs"/>
            </a:rPr>
            <a:t>Ergocalciferol (vitamin D2) found in plants.</a:t>
          </a: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ＭＳ Ｐゴシック" charset="0"/>
              <a:cs typeface="+mn-cs"/>
            </a:rPr>
            <a:t>Cholecalciferol (vitamin D3) found in animal tissue.</a:t>
          </a:r>
        </a:p>
      </dsp:txBody>
      <dsp:txXfrm>
        <a:off x="0" y="574021"/>
        <a:ext cx="8128000" cy="1076400"/>
      </dsp:txXfrm>
    </dsp:sp>
    <dsp:sp modelId="{8374EC59-C770-4A0E-BEAF-F0DD0F1FA8EF}">
      <dsp:nvSpPr>
        <dsp:cNvPr id="0" name=""/>
        <dsp:cNvSpPr/>
      </dsp:nvSpPr>
      <dsp:spPr>
        <a:xfrm>
          <a:off x="0" y="1800550"/>
          <a:ext cx="8128000" cy="58616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bg1"/>
              </a:solidFill>
              <a:latin typeface="+mn-lt"/>
              <a:ea typeface="ＭＳ Ｐゴシック" charset="0"/>
              <a:cs typeface="+mn-cs"/>
            </a:rPr>
            <a:t>Endogenous vitamin precursor:</a:t>
          </a:r>
        </a:p>
      </dsp:txBody>
      <dsp:txXfrm>
        <a:off x="28614" y="1829164"/>
        <a:ext cx="8070772" cy="528941"/>
      </dsp:txXfrm>
    </dsp:sp>
    <dsp:sp modelId="{62B164C6-167E-423D-998E-8349F0DC027A}">
      <dsp:nvSpPr>
        <dsp:cNvPr id="0" name=""/>
        <dsp:cNvSpPr/>
      </dsp:nvSpPr>
      <dsp:spPr>
        <a:xfrm>
          <a:off x="0" y="2214164"/>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latin typeface="Georgia" charset="0"/>
          </a:endParaRP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ＭＳ Ｐゴシック" charset="0"/>
              <a:cs typeface="+mn-cs"/>
            </a:rPr>
            <a:t>7-Dehydrocholesterol is converted to vitamin D3 in the dermis and epidermis exposed to UV in sunlight.</a:t>
          </a:r>
        </a:p>
      </dsp:txBody>
      <dsp:txXfrm>
        <a:off x="0" y="2214164"/>
        <a:ext cx="8128000" cy="1076400"/>
      </dsp:txXfrm>
    </dsp:sp>
    <dsp:sp modelId="{CA1ED685-D600-4A23-9668-E8ED26E7115C}">
      <dsp:nvSpPr>
        <dsp:cNvPr id="0" name=""/>
        <dsp:cNvSpPr/>
      </dsp:nvSpPr>
      <dsp:spPr>
        <a:xfrm>
          <a:off x="0" y="3463119"/>
          <a:ext cx="8128000" cy="58116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charset="0"/>
            <a:buNone/>
          </a:pPr>
          <a:r>
            <a:rPr lang="en-US" sz="1800" b="1" kern="1200" dirty="0">
              <a:solidFill>
                <a:schemeClr val="bg1"/>
              </a:solidFill>
              <a:latin typeface="+mn-lt"/>
              <a:ea typeface="ＭＳ Ｐゴシック" charset="0"/>
              <a:cs typeface="+mn-cs"/>
            </a:rPr>
            <a:t>Daily requirement (IU/day):</a:t>
          </a:r>
        </a:p>
      </dsp:txBody>
      <dsp:txXfrm>
        <a:off x="28370" y="3491489"/>
        <a:ext cx="8071260" cy="524428"/>
      </dsp:txXfrm>
    </dsp:sp>
    <dsp:sp modelId="{58AD9561-5C27-4170-A738-0231BE1C923C}">
      <dsp:nvSpPr>
        <dsp:cNvPr id="0" name=""/>
        <dsp:cNvSpPr/>
      </dsp:nvSpPr>
      <dsp:spPr>
        <a:xfrm>
          <a:off x="0" y="4045954"/>
          <a:ext cx="8128000"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ＭＳ Ｐゴシック" charset="0"/>
              <a:cs typeface="+mn-cs"/>
            </a:rPr>
            <a:t>Adults: 600 </a:t>
          </a:r>
          <a:endParaRPr lang="en-US" sz="1800" i="0" kern="1200" dirty="0">
            <a:latin typeface="Georgia" charset="0"/>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ＭＳ Ｐゴシック" charset="0"/>
              <a:cs typeface="+mn-cs"/>
            </a:rPr>
            <a:t>Children: 400</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ＭＳ Ｐゴシック" charset="0"/>
              <a:cs typeface="+mn-cs"/>
            </a:rPr>
            <a:t>Elderly: 800</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ＭＳ Ｐゴシック" charset="0"/>
              <a:cs typeface="+mn-cs"/>
            </a:rPr>
            <a:t>Upper limit of intake: 4000</a:t>
          </a:r>
        </a:p>
      </dsp:txBody>
      <dsp:txXfrm>
        <a:off x="0" y="4045954"/>
        <a:ext cx="8128000" cy="12445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1257E-0722-4930-AC94-479147285D05}">
      <dsp:nvSpPr>
        <dsp:cNvPr id="0" name=""/>
        <dsp:cNvSpPr/>
      </dsp:nvSpPr>
      <dsp:spPr>
        <a:xfrm>
          <a:off x="0" y="1016527"/>
          <a:ext cx="8128000" cy="4028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Measuring serum levels of:</a:t>
          </a:r>
          <a:endParaRPr lang="en-US" sz="1800" kern="1200" dirty="0">
            <a:latin typeface="+mn-lt"/>
            <a:ea typeface="+mn-ea"/>
            <a:cs typeface="+mn-cs"/>
          </a:endParaRPr>
        </a:p>
      </dsp:txBody>
      <dsp:txXfrm>
        <a:off x="19667" y="1036194"/>
        <a:ext cx="8088666" cy="363556"/>
      </dsp:txXfrm>
    </dsp:sp>
    <dsp:sp modelId="{81F99272-04F8-4B5B-AFD5-3108C544B13B}">
      <dsp:nvSpPr>
        <dsp:cNvPr id="0" name=""/>
        <dsp:cNvSpPr/>
      </dsp:nvSpPr>
      <dsp:spPr>
        <a:xfrm>
          <a:off x="0" y="1419418"/>
          <a:ext cx="812800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25-hydroxycholecalciferol </a:t>
          </a:r>
          <a:r>
            <a:rPr lang="en-US" altLang="ar-SA" sz="1800" kern="1200" dirty="0">
              <a:solidFill>
                <a:srgbClr val="008F00"/>
              </a:solidFill>
              <a:latin typeface="+mn-lt"/>
              <a:ea typeface="+mn-ea"/>
            </a:rPr>
            <a:t>Low</a:t>
          </a:r>
          <a:endParaRPr 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PTH</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Calcium</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Phosphate</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Alkaline phosphatase</a:t>
          </a:r>
        </a:p>
      </dsp:txBody>
      <dsp:txXfrm>
        <a:off x="0" y="1419418"/>
        <a:ext cx="8128000" cy="1556640"/>
      </dsp:txXfrm>
    </dsp:sp>
    <dsp:sp modelId="{2095E61B-DD9B-47DB-8A45-36481CCCF086}">
      <dsp:nvSpPr>
        <dsp:cNvPr id="0" name=""/>
        <dsp:cNvSpPr/>
      </dsp:nvSpPr>
      <dsp:spPr>
        <a:xfrm>
          <a:off x="0" y="2976058"/>
          <a:ext cx="8128000" cy="3662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Treatment:</a:t>
          </a:r>
          <a:endParaRPr lang="en-US" sz="1800" kern="1200" dirty="0">
            <a:latin typeface="+mn-lt"/>
            <a:ea typeface="+mn-ea"/>
            <a:cs typeface="+mn-cs"/>
          </a:endParaRPr>
        </a:p>
      </dsp:txBody>
      <dsp:txXfrm>
        <a:off x="17878" y="2993936"/>
        <a:ext cx="8092244" cy="330485"/>
      </dsp:txXfrm>
    </dsp:sp>
    <dsp:sp modelId="{A8B29C43-9A4D-43C1-83BB-0A9086348C50}">
      <dsp:nvSpPr>
        <dsp:cNvPr id="0" name=""/>
        <dsp:cNvSpPr/>
      </dsp:nvSpPr>
      <dsp:spPr>
        <a:xfrm>
          <a:off x="0" y="3342299"/>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Vitamin D and calcium supplementation</a:t>
          </a:r>
          <a:endParaRPr lang="en-US" sz="1800" kern="1200" dirty="0">
            <a:solidFill>
              <a:schemeClr val="tx1"/>
            </a:solidFill>
            <a:latin typeface="+mn-lt"/>
            <a:ea typeface="+mn-ea"/>
            <a:cs typeface="+mn-cs"/>
          </a:endParaRPr>
        </a:p>
      </dsp:txBody>
      <dsp:txXfrm>
        <a:off x="0" y="3342299"/>
        <a:ext cx="8128000" cy="1059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5682E-91CC-46B7-A3D4-4C30DC50741E}">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04F54-F990-44A1-A439-54D836559184}">
      <dsp:nvSpPr>
        <dsp:cNvPr id="0" name=""/>
        <dsp:cNvSpPr/>
      </dsp:nvSpPr>
      <dsp:spPr>
        <a:xfrm>
          <a:off x="509717" y="338558"/>
          <a:ext cx="7541700" cy="6775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Reduction in bone mass per unit volume</a:t>
          </a:r>
          <a:endParaRPr lang="en-US" sz="1800" kern="1200" dirty="0">
            <a:latin typeface="+mn-lt"/>
            <a:ea typeface="+mn-ea"/>
            <a:cs typeface="+mn-cs"/>
          </a:endParaRPr>
        </a:p>
      </dsp:txBody>
      <dsp:txXfrm>
        <a:off x="509717" y="338558"/>
        <a:ext cx="7541700" cy="677550"/>
      </dsp:txXfrm>
    </dsp:sp>
    <dsp:sp modelId="{735FEA58-A225-4F02-84D1-95CE908C9C96}">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6CFE3-3D73-42CF-8D07-CF37340EDE20}">
      <dsp:nvSpPr>
        <dsp:cNvPr id="0" name=""/>
        <dsp:cNvSpPr/>
      </dsp:nvSpPr>
      <dsp:spPr>
        <a:xfrm>
          <a:off x="995230" y="1354558"/>
          <a:ext cx="7056187" cy="677550"/>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Bone matrix composition is normal but it is reduced</a:t>
          </a:r>
        </a:p>
      </dsp:txBody>
      <dsp:txXfrm>
        <a:off x="995230" y="1354558"/>
        <a:ext cx="7056187" cy="677550"/>
      </dsp:txXfrm>
    </dsp:sp>
    <dsp:sp modelId="{7048DA58-51AA-4C4A-96F6-A70D50586382}">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F584D-BDB4-48E9-BE19-381D0CBC1C19}">
      <dsp:nvSpPr>
        <dsp:cNvPr id="0" name=""/>
        <dsp:cNvSpPr/>
      </dsp:nvSpPr>
      <dsp:spPr>
        <a:xfrm>
          <a:off x="1144243" y="2370558"/>
          <a:ext cx="6907174" cy="677550"/>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Post-menopausal women lose more bone mass than men (primary osteoporosis)</a:t>
          </a:r>
        </a:p>
      </dsp:txBody>
      <dsp:txXfrm>
        <a:off x="1144243" y="2370558"/>
        <a:ext cx="6907174" cy="677550"/>
      </dsp:txXfrm>
    </dsp:sp>
    <dsp:sp modelId="{ED25D6E7-AC92-4821-9AFF-1AF6EF351B75}">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82C31-2B20-4ABB-BB3B-A987FF80E8E0}">
      <dsp:nvSpPr>
        <dsp:cNvPr id="0" name=""/>
        <dsp:cNvSpPr/>
      </dsp:nvSpPr>
      <dsp:spPr>
        <a:xfrm>
          <a:off x="995230" y="3386558"/>
          <a:ext cx="7056187" cy="677550"/>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Increases fragility of bones</a:t>
          </a:r>
        </a:p>
      </dsp:txBody>
      <dsp:txXfrm>
        <a:off x="995230" y="3386558"/>
        <a:ext cx="7056187" cy="677550"/>
      </dsp:txXfrm>
    </dsp:sp>
    <dsp:sp modelId="{2211DAC1-31E1-4685-9768-210C04905918}">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E4D66-CC85-494E-9C2E-0831ED44E8EA}">
      <dsp:nvSpPr>
        <dsp:cNvPr id="0" name=""/>
        <dsp:cNvSpPr/>
      </dsp:nvSpPr>
      <dsp:spPr>
        <a:xfrm>
          <a:off x="509717" y="4402558"/>
          <a:ext cx="7541700" cy="67755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dirty="0">
              <a:latin typeface="+mn-lt"/>
              <a:ea typeface="+mn-ea"/>
              <a:cs typeface="+mn-cs"/>
            </a:rPr>
            <a:t>Increases susceptibility to fractures</a:t>
          </a:r>
        </a:p>
      </dsp:txBody>
      <dsp:txXfrm>
        <a:off x="509717" y="4402558"/>
        <a:ext cx="7541700" cy="677550"/>
      </dsp:txXfrm>
    </dsp:sp>
    <dsp:sp modelId="{841736C3-83E5-4A7B-BCA2-877781386546}">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3A87D-08FC-4465-B08D-AD2130FBA697}">
      <dsp:nvSpPr>
        <dsp:cNvPr id="0" name=""/>
        <dsp:cNvSpPr/>
      </dsp:nvSpPr>
      <dsp:spPr>
        <a:xfrm>
          <a:off x="0" y="790825"/>
          <a:ext cx="8128000" cy="6067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en-US" sz="2400" b="1" u="sng" kern="1200" dirty="0">
              <a:solidFill>
                <a:schemeClr val="tx1"/>
              </a:solidFill>
              <a:latin typeface="+mn-lt"/>
              <a:ea typeface="+mn-ea"/>
              <a:cs typeface="+mn-cs"/>
            </a:rPr>
            <a:t>Secondary osteoporosis may be caused by:</a:t>
          </a:r>
          <a:endParaRPr lang="en-US" sz="2400" b="1" u="sng" kern="1200" dirty="0">
            <a:solidFill>
              <a:schemeClr val="tx1"/>
            </a:solidFill>
            <a:latin typeface="+mn-lt"/>
            <a:ea typeface="+mn-ea"/>
            <a:cs typeface="+mn-cs"/>
          </a:endParaRPr>
        </a:p>
      </dsp:txBody>
      <dsp:txXfrm>
        <a:off x="29621" y="820446"/>
        <a:ext cx="8068758" cy="547551"/>
      </dsp:txXfrm>
    </dsp:sp>
    <dsp:sp modelId="{C387ADF7-A2DD-44A2-B128-1D2255EC949A}">
      <dsp:nvSpPr>
        <dsp:cNvPr id="0" name=""/>
        <dsp:cNvSpPr/>
      </dsp:nvSpPr>
      <dsp:spPr>
        <a:xfrm>
          <a:off x="0" y="1468022"/>
          <a:ext cx="8128000"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Drugs</a:t>
          </a:r>
          <a:r>
            <a:rPr lang="en-US" altLang="en-US" sz="1800" kern="1200" dirty="0">
              <a:latin typeface="Georgia" pitchFamily="18" charset="0"/>
            </a:rPr>
            <a:t> </a:t>
          </a:r>
          <a:r>
            <a:rPr lang="en-US" altLang="en-US" sz="1800" kern="1200" dirty="0">
              <a:solidFill>
                <a:srgbClr val="008F00"/>
              </a:solidFill>
              <a:latin typeface="+mn-lt"/>
              <a:ea typeface="+mn-ea"/>
              <a:cs typeface="+mn-cs"/>
            </a:rPr>
            <a:t>e.g. </a:t>
          </a:r>
          <a:r>
            <a:rPr lang="en-US" sz="1800" kern="1200" dirty="0">
              <a:solidFill>
                <a:srgbClr val="008F00"/>
              </a:solidFill>
              <a:latin typeface="+mn-lt"/>
              <a:ea typeface="+mn-ea"/>
              <a:cs typeface="+mn-cs"/>
            </a:rPr>
            <a:t>asthma drugs</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Immobilization</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Smoking</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Alcohol</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Cushing</a:t>
          </a:r>
          <a:r>
            <a:rPr lang="ja-JP" altLang="en-US" sz="1800" kern="1200" dirty="0">
              <a:solidFill>
                <a:schemeClr val="tx1"/>
              </a:solidFill>
              <a:latin typeface="+mn-lt"/>
              <a:ea typeface="+mn-ea"/>
              <a:cs typeface="+mn-cs"/>
            </a:rPr>
            <a:t>’</a:t>
          </a:r>
          <a:r>
            <a:rPr lang="en-US" altLang="ja-JP" sz="1800" kern="1200" dirty="0">
              <a:solidFill>
                <a:schemeClr val="tx1"/>
              </a:solidFill>
              <a:latin typeface="+mn-lt"/>
              <a:ea typeface="+mn-ea"/>
              <a:cs typeface="+mn-cs"/>
            </a:rPr>
            <a:t>s syndrome</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Gonadal failure</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Hyperthyroidism, </a:t>
          </a:r>
          <a:r>
            <a:rPr lang="en-US" altLang="en-US" sz="1800" kern="1200" dirty="0">
              <a:solidFill>
                <a:srgbClr val="008F00"/>
              </a:solidFill>
              <a:latin typeface="+mn-lt"/>
              <a:ea typeface="+mn-ea"/>
              <a:cs typeface="+mn-cs"/>
            </a:rPr>
            <a:t>Thyroid hormones affect the synthesis of collagen &amp; osteoblast activity. </a:t>
          </a:r>
          <a:endParaRPr lang="en-US" alt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GI disease</a:t>
          </a:r>
        </a:p>
      </dsp:txBody>
      <dsp:txXfrm>
        <a:off x="0" y="1468022"/>
        <a:ext cx="8128000" cy="27582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3AC07-36F8-4606-B8E4-C3B7D3DB2EFA}">
      <dsp:nvSpPr>
        <dsp:cNvPr id="0" name=""/>
        <dsp:cNvSpPr/>
      </dsp:nvSpPr>
      <dsp:spPr>
        <a:xfrm>
          <a:off x="0" y="893"/>
          <a:ext cx="9431131" cy="40572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b="1" kern="1200" dirty="0">
              <a:latin typeface="+mn-lt"/>
              <a:ea typeface="+mn-ea"/>
              <a:cs typeface="+mn-cs"/>
            </a:rPr>
            <a:t>Osteocalcin</a:t>
          </a:r>
          <a:endParaRPr lang="en-US" sz="2000" b="1" kern="1200" dirty="0">
            <a:latin typeface="+mn-lt"/>
            <a:ea typeface="+mn-ea"/>
            <a:cs typeface="+mn-cs"/>
          </a:endParaRPr>
        </a:p>
      </dsp:txBody>
      <dsp:txXfrm>
        <a:off x="19806" y="20699"/>
        <a:ext cx="9391519" cy="366114"/>
      </dsp:txXfrm>
    </dsp:sp>
    <dsp:sp modelId="{8828795C-E1BB-4122-A41E-256611869EA9}">
      <dsp:nvSpPr>
        <dsp:cNvPr id="0" name=""/>
        <dsp:cNvSpPr/>
      </dsp:nvSpPr>
      <dsp:spPr>
        <a:xfrm>
          <a:off x="0" y="406620"/>
          <a:ext cx="9431131"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43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Produced by osteoblasts during bone formation</a:t>
          </a:r>
          <a:endParaRPr 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Involved in bone remodeling process</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Released during bone formation and resorption (bone turnover)</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Short half-life of few minutes</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Blood levels are influenced by Vitamin K status and renal function.</a:t>
          </a:r>
        </a:p>
      </dsp:txBody>
      <dsp:txXfrm>
        <a:off x="0" y="406620"/>
        <a:ext cx="9431131" cy="1530765"/>
      </dsp:txXfrm>
    </dsp:sp>
    <dsp:sp modelId="{A38E4788-2EC0-4F7F-A496-FB127919753B}">
      <dsp:nvSpPr>
        <dsp:cNvPr id="0" name=""/>
        <dsp:cNvSpPr/>
      </dsp:nvSpPr>
      <dsp:spPr>
        <a:xfrm>
          <a:off x="0" y="1937385"/>
          <a:ext cx="9431131" cy="42176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latin typeface="+mn-lt"/>
              <a:ea typeface="+mn-ea"/>
              <a:cs typeface="+mn-cs"/>
            </a:rPr>
            <a:t>Bone-specific alkaline phosphatase</a:t>
          </a:r>
        </a:p>
      </dsp:txBody>
      <dsp:txXfrm>
        <a:off x="20589" y="1957974"/>
        <a:ext cx="9389953" cy="380585"/>
      </dsp:txXfrm>
    </dsp:sp>
    <dsp:sp modelId="{A9AB4578-7391-42AF-A186-50950DD96AD6}">
      <dsp:nvSpPr>
        <dsp:cNvPr id="0" name=""/>
        <dsp:cNvSpPr/>
      </dsp:nvSpPr>
      <dsp:spPr>
        <a:xfrm>
          <a:off x="0" y="2341347"/>
          <a:ext cx="9431131"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43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Present in osteoblast plasma membranes</a:t>
          </a: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Helps osteoblasts in bone formation</a:t>
          </a: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A Non-specific marker</a:t>
          </a: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The isoenzymes also interfere with the assay</a:t>
          </a: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Its isoenzymes are widely distributed in other tissues</a:t>
          </a:r>
        </a:p>
      </dsp:txBody>
      <dsp:txXfrm>
        <a:off x="0" y="2341347"/>
        <a:ext cx="9431131" cy="1530765"/>
      </dsp:txXfrm>
    </dsp:sp>
    <dsp:sp modelId="{2A934F69-E592-46B9-8B83-E3D94C45B298}">
      <dsp:nvSpPr>
        <dsp:cNvPr id="0" name=""/>
        <dsp:cNvSpPr/>
      </dsp:nvSpPr>
      <dsp:spPr>
        <a:xfrm>
          <a:off x="0" y="3889913"/>
          <a:ext cx="9431131" cy="3142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b="1" kern="1200">
              <a:latin typeface="+mn-lt"/>
              <a:ea typeface="+mn-ea"/>
              <a:cs typeface="+mn-cs"/>
            </a:rPr>
            <a:t>P1NP (Procollagen type-1 amino-terminal propeptide)</a:t>
          </a:r>
          <a:endParaRPr lang="en-US" sz="2000" b="1" kern="1200" dirty="0">
            <a:latin typeface="+mn-lt"/>
            <a:ea typeface="+mn-ea"/>
            <a:cs typeface="+mn-cs"/>
          </a:endParaRPr>
        </a:p>
      </dsp:txBody>
      <dsp:txXfrm>
        <a:off x="15338" y="3905251"/>
        <a:ext cx="9400455" cy="283526"/>
      </dsp:txXfrm>
    </dsp:sp>
    <dsp:sp modelId="{8AC352F5-E59A-4915-A188-1A65D965DFF6}">
      <dsp:nvSpPr>
        <dsp:cNvPr id="0" name=""/>
        <dsp:cNvSpPr/>
      </dsp:nvSpPr>
      <dsp:spPr>
        <a:xfrm>
          <a:off x="0" y="4204116"/>
          <a:ext cx="9431131"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43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Produced by osteoblasts</a:t>
          </a:r>
          <a:endParaRPr 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Involved in the process of type 1 collagen formation</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Shows good assay precision</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Stable at room temperature</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Blood levels are highly responsive to osteoporosis progression and treatment</a:t>
          </a:r>
        </a:p>
      </dsp:txBody>
      <dsp:txXfrm>
        <a:off x="0" y="4204116"/>
        <a:ext cx="9431131" cy="15307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FFE9C-5E09-478E-B7FF-FE40DA73DE9C}">
      <dsp:nvSpPr>
        <dsp:cNvPr id="0" name=""/>
        <dsp:cNvSpPr/>
      </dsp:nvSpPr>
      <dsp:spPr>
        <a:xfrm>
          <a:off x="0" y="598091"/>
          <a:ext cx="8128000" cy="4903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b="1" kern="1200" dirty="0">
              <a:latin typeface="+mn-lt"/>
              <a:ea typeface="+mn-ea"/>
              <a:cs typeface="+mn-cs"/>
            </a:rPr>
            <a:t>CTX-1 (Carboxy-terminal cross-linked telopeptides of type 1 collagen)</a:t>
          </a:r>
          <a:endParaRPr lang="en-US" sz="2000" b="1" kern="1200" dirty="0">
            <a:latin typeface="+mn-lt"/>
            <a:ea typeface="+mn-ea"/>
            <a:cs typeface="+mn-cs"/>
          </a:endParaRPr>
        </a:p>
      </dsp:txBody>
      <dsp:txXfrm>
        <a:off x="23935" y="622026"/>
        <a:ext cx="8080130" cy="442439"/>
      </dsp:txXfrm>
    </dsp:sp>
    <dsp:sp modelId="{F12FCF6A-E0BD-47E2-99C7-99FF7ECA4739}">
      <dsp:nvSpPr>
        <dsp:cNvPr id="0" name=""/>
        <dsp:cNvSpPr/>
      </dsp:nvSpPr>
      <dsp:spPr>
        <a:xfrm>
          <a:off x="0" y="1301840"/>
          <a:ext cx="8128000"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A component of type-1 collagen</a:t>
          </a:r>
          <a:endParaRPr 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Released from type-1 collagen during bone resorption</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Blood and urine levels are highly responsive to post-</a:t>
          </a:r>
          <a:r>
            <a:rPr lang="en-US" altLang="en-US" sz="1800" kern="1200" dirty="0" err="1">
              <a:solidFill>
                <a:schemeClr val="tx1"/>
              </a:solidFill>
              <a:latin typeface="+mn-lt"/>
              <a:ea typeface="+mn-ea"/>
              <a:cs typeface="+mn-cs"/>
            </a:rPr>
            <a:t>resorptive</a:t>
          </a:r>
          <a:r>
            <a:rPr lang="en-US" altLang="en-US" sz="1800" kern="1200" dirty="0">
              <a:solidFill>
                <a:schemeClr val="tx1"/>
              </a:solidFill>
              <a:latin typeface="+mn-lt"/>
              <a:ea typeface="+mn-ea"/>
              <a:cs typeface="+mn-cs"/>
            </a:rPr>
            <a:t> treatment</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Levels vary largely by circadian variation </a:t>
          </a:r>
        </a:p>
      </dsp:txBody>
      <dsp:txXfrm>
        <a:off x="0" y="1301840"/>
        <a:ext cx="8128000" cy="1244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9EBB8-F97C-40E2-B1EA-997DB07424CD}">
      <dsp:nvSpPr>
        <dsp:cNvPr id="0" name=""/>
        <dsp:cNvSpPr/>
      </dsp:nvSpPr>
      <dsp:spPr>
        <a:xfrm>
          <a:off x="0" y="5000378"/>
          <a:ext cx="81280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726C84-31EA-46B8-9167-F846FF739B38}">
      <dsp:nvSpPr>
        <dsp:cNvPr id="0" name=""/>
        <dsp:cNvSpPr/>
      </dsp:nvSpPr>
      <dsp:spPr>
        <a:xfrm>
          <a:off x="0" y="3283393"/>
          <a:ext cx="81280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10190-3E43-46AA-AF2A-B49545DDE551}">
      <dsp:nvSpPr>
        <dsp:cNvPr id="0" name=""/>
        <dsp:cNvSpPr/>
      </dsp:nvSpPr>
      <dsp:spPr>
        <a:xfrm>
          <a:off x="0" y="1744275"/>
          <a:ext cx="81280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8F5BB3-2582-4FDA-9BF4-D3B99D211F67}">
      <dsp:nvSpPr>
        <dsp:cNvPr id="0" name=""/>
        <dsp:cNvSpPr/>
      </dsp:nvSpPr>
      <dsp:spPr>
        <a:xfrm>
          <a:off x="2113279" y="868660"/>
          <a:ext cx="6014720" cy="845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buFont typeface="Arial" charset="0"/>
            <a:buNone/>
          </a:pPr>
          <a:r>
            <a:rPr lang="en-US" sz="1800" kern="1200" dirty="0">
              <a:solidFill>
                <a:schemeClr val="tx1"/>
              </a:solidFill>
              <a:latin typeface="+mn-lt"/>
              <a:ea typeface="+mn-ea"/>
              <a:cs typeface="+mn-cs"/>
            </a:rPr>
            <a:t>Cholecalciferol (Vitamin D3) is derived from                                   7-dehydrocholesterol by the sunlight</a:t>
          </a:r>
        </a:p>
      </dsp:txBody>
      <dsp:txXfrm>
        <a:off x="2113279" y="868660"/>
        <a:ext cx="6014720" cy="845931"/>
      </dsp:txXfrm>
    </dsp:sp>
    <dsp:sp modelId="{7F147554-6627-4723-BB69-610E3AC0386C}">
      <dsp:nvSpPr>
        <dsp:cNvPr id="0" name=""/>
        <dsp:cNvSpPr/>
      </dsp:nvSpPr>
      <dsp:spPr>
        <a:xfrm>
          <a:off x="0" y="1068201"/>
          <a:ext cx="2113280" cy="637930"/>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Font typeface="Arial" charset="0"/>
            <a:buNone/>
          </a:pPr>
          <a:r>
            <a:rPr lang="en-US" sz="1800" kern="1200" dirty="0">
              <a:solidFill>
                <a:schemeClr val="lt1"/>
              </a:solidFill>
              <a:latin typeface="+mn-lt"/>
              <a:ea typeface="+mn-ea"/>
              <a:cs typeface="+mn-cs"/>
            </a:rPr>
            <a:t>In skin:</a:t>
          </a:r>
        </a:p>
      </dsp:txBody>
      <dsp:txXfrm>
        <a:off x="31147" y="1099348"/>
        <a:ext cx="2050986" cy="606783"/>
      </dsp:txXfrm>
    </dsp:sp>
    <dsp:sp modelId="{3A8F6D64-656E-4588-8692-C817B2525877}">
      <dsp:nvSpPr>
        <dsp:cNvPr id="0" name=""/>
        <dsp:cNvSpPr/>
      </dsp:nvSpPr>
      <dsp:spPr>
        <a:xfrm>
          <a:off x="2113279" y="2367395"/>
          <a:ext cx="6014720" cy="845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a:solidFill>
                <a:schemeClr val="tx1"/>
              </a:solidFill>
              <a:latin typeface="+mn-lt"/>
              <a:ea typeface="+mn-ea"/>
              <a:cs typeface="+mn-cs"/>
            </a:rPr>
            <a:t>Cholecalciferol is converted to 25-hydroxycholecalciferol (</a:t>
          </a:r>
          <a:r>
            <a:rPr lang="en-US" sz="1800" kern="1200" dirty="0" err="1">
              <a:solidFill>
                <a:schemeClr val="tx1"/>
              </a:solidFill>
              <a:latin typeface="+mn-lt"/>
              <a:ea typeface="+mn-ea"/>
              <a:cs typeface="+mn-cs"/>
            </a:rPr>
            <a:t>calcidiol</a:t>
          </a:r>
          <a:r>
            <a:rPr lang="en-US" sz="1800" kern="1200" dirty="0">
              <a:solidFill>
                <a:schemeClr val="tx1"/>
              </a:solidFill>
              <a:latin typeface="+mn-lt"/>
              <a:ea typeface="+mn-ea"/>
              <a:cs typeface="+mn-cs"/>
            </a:rPr>
            <a:t>) by the enzyme 25-hydroxylase</a:t>
          </a:r>
        </a:p>
      </dsp:txBody>
      <dsp:txXfrm>
        <a:off x="2113279" y="2367395"/>
        <a:ext cx="6014720" cy="845931"/>
      </dsp:txXfrm>
    </dsp:sp>
    <dsp:sp modelId="{09DC5B33-F5B1-4EFF-88DD-1A8BE860A18F}">
      <dsp:nvSpPr>
        <dsp:cNvPr id="0" name=""/>
        <dsp:cNvSpPr/>
      </dsp:nvSpPr>
      <dsp:spPr>
        <a:xfrm>
          <a:off x="0" y="2651332"/>
          <a:ext cx="2113280" cy="567638"/>
        </a:xfrm>
        <a:prstGeom prst="round2SameRect">
          <a:avLst>
            <a:gd name="adj1" fmla="val 16670"/>
            <a:gd name="adj2" fmla="val 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lt1"/>
              </a:solidFill>
              <a:latin typeface="+mn-lt"/>
              <a:ea typeface="+mn-ea"/>
              <a:cs typeface="+mn-cs"/>
            </a:rPr>
            <a:t>In liver:</a:t>
          </a:r>
        </a:p>
      </dsp:txBody>
      <dsp:txXfrm>
        <a:off x="27715" y="2679047"/>
        <a:ext cx="2057850" cy="539923"/>
      </dsp:txXfrm>
    </dsp:sp>
    <dsp:sp modelId="{8899850B-0105-4B95-9E09-1340D4B7080C}">
      <dsp:nvSpPr>
        <dsp:cNvPr id="0" name=""/>
        <dsp:cNvSpPr/>
      </dsp:nvSpPr>
      <dsp:spPr>
        <a:xfrm>
          <a:off x="2113279" y="3257042"/>
          <a:ext cx="6014720" cy="169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altLang="en-US" sz="1800" kern="1200" dirty="0">
              <a:solidFill>
                <a:schemeClr val="tx1"/>
              </a:solidFill>
              <a:latin typeface="Calibri" panose="020F0502020204030204" pitchFamily="34" charset="0"/>
              <a:ea typeface="+mn-ea"/>
              <a:cs typeface="Calibri" panose="020F0502020204030204" pitchFamily="34" charset="0"/>
            </a:rPr>
            <a:t>• </a:t>
          </a:r>
          <a:r>
            <a:rPr lang="en-US" altLang="en-US" sz="1800" kern="1200" dirty="0">
              <a:solidFill>
                <a:schemeClr val="tx1"/>
              </a:solidFill>
              <a:latin typeface="+mn-lt"/>
              <a:ea typeface="+mn-ea"/>
              <a:cs typeface="+mn-cs"/>
            </a:rPr>
            <a:t>The 1-</a:t>
          </a:r>
          <a:r>
            <a:rPr lang="en-US" sz="1800" kern="1200" dirty="0">
              <a:solidFill>
                <a:schemeClr val="tx1"/>
              </a:solidFill>
            </a:rPr>
            <a:t>ɑ</a:t>
          </a:r>
          <a:r>
            <a:rPr lang="en-US" altLang="en-US" sz="1800" kern="1200" dirty="0">
              <a:solidFill>
                <a:schemeClr val="tx1"/>
              </a:solidFill>
              <a:latin typeface="+mn-lt"/>
              <a:ea typeface="+mn-ea"/>
              <a:cs typeface="+mn-cs"/>
            </a:rPr>
            <a:t>-hydroxylase enzyme converts                                                       25-hydroxycholecalciferol to 1,25-dihydroxycholecalciferol  (biologically active). </a:t>
          </a:r>
        </a:p>
        <a:p>
          <a:pPr lvl="0" algn="l" defTabSz="800100">
            <a:lnSpc>
              <a:spcPct val="90000"/>
            </a:lnSpc>
            <a:spcBef>
              <a:spcPct val="0"/>
            </a:spcBef>
            <a:spcAft>
              <a:spcPct val="35000"/>
            </a:spcAft>
          </a:pPr>
          <a:r>
            <a:rPr lang="en-US" altLang="en-US" sz="1800" kern="1200" dirty="0">
              <a:solidFill>
                <a:schemeClr val="tx1"/>
              </a:solidFill>
              <a:latin typeface="Calibri" panose="020F0502020204030204" pitchFamily="34" charset="0"/>
              <a:ea typeface="+mn-ea"/>
              <a:cs typeface="Calibri" panose="020F0502020204030204" pitchFamily="34" charset="0"/>
            </a:rPr>
            <a:t>• </a:t>
          </a:r>
          <a:r>
            <a:rPr lang="en-US" altLang="en-US" sz="1800" kern="1200" dirty="0">
              <a:solidFill>
                <a:schemeClr val="tx1"/>
              </a:solidFill>
              <a:latin typeface="+mn-lt"/>
              <a:ea typeface="+mn-ea"/>
              <a:cs typeface="+mn-cs"/>
            </a:rPr>
            <a:t>Active vitamin D is transported in blood by </a:t>
          </a:r>
          <a:r>
            <a:rPr lang="en-US" altLang="en-US" sz="1800" kern="1200" dirty="0" err="1">
              <a:solidFill>
                <a:srgbClr val="FF0000"/>
              </a:solidFill>
              <a:latin typeface="+mn-lt"/>
              <a:ea typeface="+mn-ea"/>
              <a:cs typeface="+mn-cs"/>
            </a:rPr>
            <a:t>gc</a:t>
          </a:r>
          <a:r>
            <a:rPr lang="en-US" altLang="en-US" sz="1800" kern="1200" dirty="0">
              <a:solidFill>
                <a:srgbClr val="FF0000"/>
              </a:solidFill>
              <a:latin typeface="+mn-lt"/>
              <a:ea typeface="+mn-ea"/>
              <a:cs typeface="+mn-cs"/>
            </a:rPr>
            <a:t>-globulin protein</a:t>
          </a:r>
          <a:endParaRPr lang="en-US" sz="1800" kern="1200" dirty="0">
            <a:solidFill>
              <a:srgbClr val="FF0000"/>
            </a:solidFill>
            <a:latin typeface="+mn-lt"/>
            <a:ea typeface="+mn-ea"/>
            <a:cs typeface="+mn-cs"/>
          </a:endParaRPr>
        </a:p>
      </dsp:txBody>
      <dsp:txXfrm>
        <a:off x="2113279" y="3257042"/>
        <a:ext cx="6014720" cy="1692983"/>
      </dsp:txXfrm>
    </dsp:sp>
    <dsp:sp modelId="{191CDE63-3AE5-4F89-B40F-39F253E50AF9}">
      <dsp:nvSpPr>
        <dsp:cNvPr id="0" name=""/>
        <dsp:cNvSpPr/>
      </dsp:nvSpPr>
      <dsp:spPr>
        <a:xfrm>
          <a:off x="0" y="3707839"/>
          <a:ext cx="2113280" cy="1242177"/>
        </a:xfrm>
        <a:prstGeom prst="round2SameRect">
          <a:avLst>
            <a:gd name="adj1" fmla="val 16670"/>
            <a:gd name="adj2" fmla="val 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Font typeface="Arial" charset="0"/>
            <a:buNone/>
          </a:pPr>
          <a:r>
            <a:rPr lang="en-US" altLang="en-US" sz="1800" kern="1200" dirty="0">
              <a:solidFill>
                <a:schemeClr val="lt1"/>
              </a:solidFill>
              <a:latin typeface="+mn-lt"/>
              <a:ea typeface="+mn-ea"/>
              <a:cs typeface="+mn-cs"/>
            </a:rPr>
            <a:t>In kidneys:</a:t>
          </a:r>
          <a:endParaRPr lang="en-US" sz="1800" kern="1200" dirty="0">
            <a:solidFill>
              <a:schemeClr val="lt1"/>
            </a:solidFill>
            <a:latin typeface="+mn-lt"/>
            <a:ea typeface="+mn-ea"/>
            <a:cs typeface="+mn-cs"/>
          </a:endParaRPr>
        </a:p>
      </dsp:txBody>
      <dsp:txXfrm>
        <a:off x="60649" y="3768488"/>
        <a:ext cx="1991982" cy="1181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3759A-C0C3-43E5-8E43-54E94F69725F}">
      <dsp:nvSpPr>
        <dsp:cNvPr id="0" name=""/>
        <dsp:cNvSpPr/>
      </dsp:nvSpPr>
      <dsp:spPr>
        <a:xfrm>
          <a:off x="0" y="791569"/>
          <a:ext cx="8128000" cy="6673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Vitamin D synthesis is tightly regulated by plasma levels of phosphate and calcium.</a:t>
          </a:r>
          <a:endParaRPr lang="en-US" sz="1800" kern="1200" dirty="0">
            <a:solidFill>
              <a:schemeClr val="lt1"/>
            </a:solidFill>
            <a:latin typeface="+mn-lt"/>
            <a:ea typeface="+mn-ea"/>
            <a:cs typeface="+mn-cs"/>
          </a:endParaRPr>
        </a:p>
      </dsp:txBody>
      <dsp:txXfrm>
        <a:off x="32579" y="824148"/>
        <a:ext cx="8062842" cy="602232"/>
      </dsp:txXfrm>
    </dsp:sp>
    <dsp:sp modelId="{3C3FF2F7-C135-4B82-B105-AA34A7D80064}">
      <dsp:nvSpPr>
        <dsp:cNvPr id="0" name=""/>
        <dsp:cNvSpPr/>
      </dsp:nvSpPr>
      <dsp:spPr>
        <a:xfrm>
          <a:off x="0" y="1589584"/>
          <a:ext cx="8128000" cy="602121"/>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Activity of 1-</a:t>
          </a:r>
          <a:r>
            <a:rPr lang="en-US" sz="1800" kern="1200" dirty="0">
              <a:solidFill>
                <a:schemeClr val="bg1"/>
              </a:solidFill>
            </a:rPr>
            <a:t>ɑ</a:t>
          </a:r>
          <a:r>
            <a:rPr lang="en-US" altLang="en-US" sz="1800" kern="1200" dirty="0">
              <a:solidFill>
                <a:schemeClr val="lt1"/>
              </a:solidFill>
              <a:latin typeface="+mn-lt"/>
              <a:ea typeface="+mn-ea"/>
              <a:cs typeface="+mn-cs"/>
            </a:rPr>
            <a:t>-hydroxylase in kidneys is: </a:t>
          </a:r>
          <a:r>
            <a:rPr lang="en-US" altLang="en-US" sz="1800" kern="1200" dirty="0">
              <a:solidFill>
                <a:srgbClr val="99FF66"/>
              </a:solidFill>
              <a:latin typeface="+mn-lt"/>
              <a:ea typeface="+mn-ea"/>
              <a:cs typeface="+mn-cs"/>
            </a:rPr>
            <a:t>(Point of regulation) </a:t>
          </a:r>
          <a:endParaRPr lang="en-US" sz="1800" kern="1200" dirty="0">
            <a:solidFill>
              <a:srgbClr val="99FF66"/>
            </a:solidFill>
            <a:latin typeface="+mn-lt"/>
            <a:ea typeface="+mn-ea"/>
            <a:cs typeface="+mn-cs"/>
          </a:endParaRPr>
        </a:p>
      </dsp:txBody>
      <dsp:txXfrm>
        <a:off x="29393" y="1618977"/>
        <a:ext cx="8069214" cy="543335"/>
      </dsp:txXfrm>
    </dsp:sp>
    <dsp:sp modelId="{BCF45167-285C-44B5-BD20-B51501E09182}">
      <dsp:nvSpPr>
        <dsp:cNvPr id="0" name=""/>
        <dsp:cNvSpPr/>
      </dsp:nvSpPr>
      <dsp:spPr>
        <a:xfrm>
          <a:off x="0" y="2258356"/>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rgbClr val="FF0000"/>
              </a:solidFill>
              <a:latin typeface="+mn-lt"/>
              <a:ea typeface="+mn-ea"/>
              <a:cs typeface="+mn-cs"/>
            </a:rPr>
            <a:t>Directly</a:t>
          </a:r>
          <a:r>
            <a:rPr lang="en-US" altLang="en-US" sz="1800" kern="1200" dirty="0">
              <a:solidFill>
                <a:schemeClr val="tx1"/>
              </a:solidFill>
              <a:latin typeface="+mn-lt"/>
              <a:ea typeface="+mn-ea"/>
              <a:cs typeface="+mn-cs"/>
            </a:rPr>
            <a:t> increased due to low plasma phosphate.</a:t>
          </a:r>
          <a:endParaRPr 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rgbClr val="FF0000"/>
              </a:solidFill>
              <a:latin typeface="+mn-lt"/>
              <a:ea typeface="+mn-ea"/>
              <a:cs typeface="+mn-cs"/>
            </a:rPr>
            <a:t>Indirectly</a:t>
          </a:r>
          <a:r>
            <a:rPr lang="en-US" altLang="en-US" sz="1800" kern="1200" dirty="0">
              <a:solidFill>
                <a:schemeClr val="tx1"/>
              </a:solidFill>
              <a:latin typeface="+mn-lt"/>
              <a:ea typeface="+mn-ea"/>
              <a:cs typeface="+mn-cs"/>
            </a:rPr>
            <a:t> increased </a:t>
          </a:r>
          <a:r>
            <a:rPr lang="en-US" altLang="en-US" sz="1800" kern="1200" dirty="0">
              <a:solidFill>
                <a:srgbClr val="FF0000"/>
              </a:solidFill>
              <a:latin typeface="+mn-lt"/>
              <a:ea typeface="+mn-ea"/>
              <a:cs typeface="+mn-cs"/>
            </a:rPr>
            <a:t>via parathyroid hormone (PTH) </a:t>
          </a:r>
          <a:r>
            <a:rPr lang="en-US" altLang="en-US" sz="1800" kern="1200" dirty="0">
              <a:solidFill>
                <a:schemeClr val="tx1"/>
              </a:solidFill>
              <a:latin typeface="+mn-lt"/>
              <a:ea typeface="+mn-ea"/>
              <a:cs typeface="+mn-cs"/>
            </a:rPr>
            <a:t>due to low plasma calcium.</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PTH increases vitamin D synthesis in kidneys.</a:t>
          </a:r>
        </a:p>
      </dsp:txBody>
      <dsp:txXfrm>
        <a:off x="0" y="2258356"/>
        <a:ext cx="8128000" cy="1076400"/>
      </dsp:txXfrm>
    </dsp:sp>
    <dsp:sp modelId="{5654FC17-3C37-4081-AC26-7345941F4CFB}">
      <dsp:nvSpPr>
        <dsp:cNvPr id="0" name=""/>
        <dsp:cNvSpPr/>
      </dsp:nvSpPr>
      <dsp:spPr>
        <a:xfrm>
          <a:off x="0" y="3324681"/>
          <a:ext cx="8128000" cy="67651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Vitamin D has essential role in calcium homeostasis.</a:t>
          </a:r>
        </a:p>
      </dsp:txBody>
      <dsp:txXfrm>
        <a:off x="33025" y="3357706"/>
        <a:ext cx="8061950" cy="610466"/>
      </dsp:txXfrm>
    </dsp:sp>
    <dsp:sp modelId="{E5C53CA1-DBBC-493C-94DE-880D9E8A0357}">
      <dsp:nvSpPr>
        <dsp:cNvPr id="0" name=""/>
        <dsp:cNvSpPr/>
      </dsp:nvSpPr>
      <dsp:spPr>
        <a:xfrm>
          <a:off x="0" y="4188397"/>
          <a:ext cx="8128000" cy="59961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Calcium homeostasis is maintained by parathyroid hormone (PTH) and calcitonin.</a:t>
          </a:r>
        </a:p>
      </dsp:txBody>
      <dsp:txXfrm>
        <a:off x="29271" y="4217668"/>
        <a:ext cx="8069458" cy="541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4330C-826B-47BB-88DB-C1DC0FFD08BF}">
      <dsp:nvSpPr>
        <dsp:cNvPr id="0" name=""/>
        <dsp:cNvSpPr/>
      </dsp:nvSpPr>
      <dsp:spPr>
        <a:xfrm>
          <a:off x="0" y="511533"/>
          <a:ext cx="8128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9DD69-7206-4CDB-BB96-5CD99B7E237E}">
      <dsp:nvSpPr>
        <dsp:cNvPr id="0" name=""/>
        <dsp:cNvSpPr/>
      </dsp:nvSpPr>
      <dsp:spPr>
        <a:xfrm>
          <a:off x="406400" y="68733"/>
          <a:ext cx="5689600" cy="88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800100">
            <a:lnSpc>
              <a:spcPct val="90000"/>
            </a:lnSpc>
            <a:spcBef>
              <a:spcPct val="0"/>
            </a:spcBef>
            <a:spcAft>
              <a:spcPct val="35000"/>
            </a:spcAft>
          </a:pPr>
          <a:r>
            <a:rPr lang="en-US" altLang="en-US" sz="1800" kern="1200" dirty="0">
              <a:solidFill>
                <a:schemeClr val="lt1"/>
              </a:solidFill>
              <a:latin typeface="+mn-lt"/>
              <a:ea typeface="+mn-ea"/>
              <a:cs typeface="+mn-cs"/>
            </a:rPr>
            <a:t>Vitamin D action is typical of steroid hormones.</a:t>
          </a:r>
          <a:endParaRPr lang="en-US" sz="1800" kern="1200" dirty="0">
            <a:solidFill>
              <a:schemeClr val="lt1"/>
            </a:solidFill>
            <a:latin typeface="+mn-lt"/>
            <a:ea typeface="+mn-ea"/>
            <a:cs typeface="+mn-cs"/>
          </a:endParaRPr>
        </a:p>
      </dsp:txBody>
      <dsp:txXfrm>
        <a:off x="449631" y="111964"/>
        <a:ext cx="5603138" cy="799138"/>
      </dsp:txXfrm>
    </dsp:sp>
    <dsp:sp modelId="{DEC7B7D5-C368-42B7-82F8-A90AA6F1E877}">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77E73D-7F19-4921-B132-DEDDD1D378EE}">
      <dsp:nvSpPr>
        <dsp:cNvPr id="0" name=""/>
        <dsp:cNvSpPr/>
      </dsp:nvSpPr>
      <dsp:spPr>
        <a:xfrm>
          <a:off x="406400" y="1429533"/>
          <a:ext cx="5689600" cy="88560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800100">
            <a:lnSpc>
              <a:spcPct val="90000"/>
            </a:lnSpc>
            <a:spcBef>
              <a:spcPct val="0"/>
            </a:spcBef>
            <a:spcAft>
              <a:spcPct val="35000"/>
            </a:spcAft>
          </a:pPr>
          <a:r>
            <a:rPr lang="en-US" altLang="en-US" sz="1800" kern="1200" dirty="0">
              <a:solidFill>
                <a:schemeClr val="lt1"/>
              </a:solidFill>
              <a:latin typeface="+mn-lt"/>
              <a:ea typeface="+mn-ea"/>
              <a:cs typeface="+mn-cs"/>
            </a:rPr>
            <a:t>It binds to intracellular receptor proteins.</a:t>
          </a:r>
        </a:p>
      </dsp:txBody>
      <dsp:txXfrm>
        <a:off x="449631" y="1472764"/>
        <a:ext cx="5603138" cy="799138"/>
      </dsp:txXfrm>
    </dsp:sp>
    <dsp:sp modelId="{CE62349C-A711-46FB-B572-3B8CEA158DB7}">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31177-2D70-4132-8250-4162347D0144}">
      <dsp:nvSpPr>
        <dsp:cNvPr id="0" name=""/>
        <dsp:cNvSpPr/>
      </dsp:nvSpPr>
      <dsp:spPr>
        <a:xfrm>
          <a:off x="406400" y="2790333"/>
          <a:ext cx="5689600" cy="88560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800100">
            <a:lnSpc>
              <a:spcPct val="90000"/>
            </a:lnSpc>
            <a:spcBef>
              <a:spcPct val="0"/>
            </a:spcBef>
            <a:spcAft>
              <a:spcPct val="35000"/>
            </a:spcAft>
          </a:pPr>
          <a:r>
            <a:rPr lang="en-US" altLang="en-US" sz="1800" kern="1200" dirty="0">
              <a:solidFill>
                <a:schemeClr val="lt1"/>
              </a:solidFill>
              <a:latin typeface="+mn-lt"/>
              <a:ea typeface="+mn-ea"/>
              <a:cs typeface="+mn-cs"/>
            </a:rPr>
            <a:t>The receptor complex interacts with target DNA in cell nucleus.</a:t>
          </a:r>
        </a:p>
      </dsp:txBody>
      <dsp:txXfrm>
        <a:off x="449631" y="2833564"/>
        <a:ext cx="5603138" cy="799138"/>
      </dsp:txXfrm>
    </dsp:sp>
    <dsp:sp modelId="{79D14105-0E88-4547-B688-E5A34D10F516}">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CB5B4-AFCC-4178-A3D4-A3CEB0FB83D6}">
      <dsp:nvSpPr>
        <dsp:cNvPr id="0" name=""/>
        <dsp:cNvSpPr/>
      </dsp:nvSpPr>
      <dsp:spPr>
        <a:xfrm>
          <a:off x="406400" y="4151133"/>
          <a:ext cx="5689600" cy="8856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ctr" defTabSz="800100">
            <a:lnSpc>
              <a:spcPct val="90000"/>
            </a:lnSpc>
            <a:spcBef>
              <a:spcPct val="0"/>
            </a:spcBef>
            <a:spcAft>
              <a:spcPct val="35000"/>
            </a:spcAft>
          </a:pPr>
          <a:r>
            <a:rPr lang="en-US" altLang="en-US" sz="1800" kern="1200" dirty="0">
              <a:solidFill>
                <a:schemeClr val="lt1"/>
              </a:solidFill>
              <a:latin typeface="+mn-lt"/>
              <a:ea typeface="+mn-ea"/>
              <a:cs typeface="+mn-cs"/>
            </a:rPr>
            <a:t>This stimulates or represses gene expression.</a:t>
          </a:r>
        </a:p>
      </dsp:txBody>
      <dsp:txXfrm>
        <a:off x="449631" y="4194364"/>
        <a:ext cx="5603138"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71926-09E7-4BE2-9980-9CAFF56C8A8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713C9B-18B9-4A64-B48E-4F2291E540FE}">
      <dsp:nvSpPr>
        <dsp:cNvPr id="0" name=""/>
        <dsp:cNvSpPr/>
      </dsp:nvSpPr>
      <dsp:spPr>
        <a:xfrm>
          <a:off x="509717" y="338558"/>
          <a:ext cx="7541700"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a:latin typeface="+mn-lt"/>
              <a:ea typeface="+mn-ea"/>
              <a:cs typeface="+mn-cs"/>
            </a:rPr>
            <a:t>Regulates plasma levels of calcium and phosphate.</a:t>
          </a:r>
          <a:endParaRPr lang="en-US" sz="1800" kern="1200" dirty="0">
            <a:latin typeface="+mn-lt"/>
            <a:ea typeface="+mn-ea"/>
            <a:cs typeface="+mn-cs"/>
          </a:endParaRPr>
        </a:p>
      </dsp:txBody>
      <dsp:txXfrm>
        <a:off x="509717" y="338558"/>
        <a:ext cx="7541700" cy="677550"/>
      </dsp:txXfrm>
    </dsp:sp>
    <dsp:sp modelId="{1D062F7F-ECF5-4949-8D1E-D7D29FDB0C82}">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692047-4955-4612-AF44-7562ACBC401B}">
      <dsp:nvSpPr>
        <dsp:cNvPr id="0" name=""/>
        <dsp:cNvSpPr/>
      </dsp:nvSpPr>
      <dsp:spPr>
        <a:xfrm>
          <a:off x="995230" y="1354558"/>
          <a:ext cx="7056187" cy="677550"/>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a:latin typeface="+mn-lt"/>
              <a:ea typeface="+mn-ea"/>
              <a:cs typeface="+mn-cs"/>
            </a:rPr>
            <a:t>Promotes intestinal absorption of calcium and phosphate.</a:t>
          </a:r>
          <a:endParaRPr lang="en-US" altLang="en-US" sz="1800" kern="1200" dirty="0">
            <a:latin typeface="+mn-lt"/>
            <a:ea typeface="+mn-ea"/>
            <a:cs typeface="+mn-cs"/>
          </a:endParaRPr>
        </a:p>
      </dsp:txBody>
      <dsp:txXfrm>
        <a:off x="995230" y="1354558"/>
        <a:ext cx="7056187" cy="677550"/>
      </dsp:txXfrm>
    </dsp:sp>
    <dsp:sp modelId="{8B4875CC-F603-4DF7-87D1-5E2FBA5B3562}">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6BA94E-F213-4FDB-80E3-F65642FD790F}">
      <dsp:nvSpPr>
        <dsp:cNvPr id="0" name=""/>
        <dsp:cNvSpPr/>
      </dsp:nvSpPr>
      <dsp:spPr>
        <a:xfrm>
          <a:off x="1144243" y="2370558"/>
          <a:ext cx="6907174" cy="67755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a:latin typeface="+mn-lt"/>
              <a:ea typeface="+mn-ea"/>
              <a:cs typeface="+mn-cs"/>
            </a:rPr>
            <a:t>Stimulates synthesis of calcium-binding protein for intestinal calcium uptake.</a:t>
          </a:r>
          <a:endParaRPr lang="en-US" altLang="en-US" sz="1800" kern="1200" dirty="0">
            <a:latin typeface="+mn-lt"/>
            <a:ea typeface="+mn-ea"/>
            <a:cs typeface="+mn-cs"/>
          </a:endParaRPr>
        </a:p>
      </dsp:txBody>
      <dsp:txXfrm>
        <a:off x="1144243" y="2370558"/>
        <a:ext cx="6907174" cy="677550"/>
      </dsp:txXfrm>
    </dsp:sp>
    <dsp:sp modelId="{83F64422-7985-4AE5-95DC-7D07C0D0906F}">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CD0EB-2434-471C-A5B9-02CBBADC997F}">
      <dsp:nvSpPr>
        <dsp:cNvPr id="0" name=""/>
        <dsp:cNvSpPr/>
      </dsp:nvSpPr>
      <dsp:spPr>
        <a:xfrm>
          <a:off x="995230" y="3386558"/>
          <a:ext cx="7056187" cy="677550"/>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a:latin typeface="+mn-lt"/>
              <a:ea typeface="+mn-ea"/>
              <a:cs typeface="+mn-cs"/>
            </a:rPr>
            <a:t>Minimizes loss of calcium by the kidneys.</a:t>
          </a:r>
          <a:endParaRPr lang="en-US" altLang="en-US" sz="1800" kern="1200" dirty="0">
            <a:latin typeface="+mn-lt"/>
            <a:ea typeface="+mn-ea"/>
            <a:cs typeface="+mn-cs"/>
          </a:endParaRPr>
        </a:p>
      </dsp:txBody>
      <dsp:txXfrm>
        <a:off x="995230" y="3386558"/>
        <a:ext cx="7056187" cy="677550"/>
      </dsp:txXfrm>
    </dsp:sp>
    <dsp:sp modelId="{F78F54F6-3E5C-403A-989B-FFB3B744B3C2}">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9D501-F44C-421B-82E6-AA409B143485}">
      <dsp:nvSpPr>
        <dsp:cNvPr id="0" name=""/>
        <dsp:cNvSpPr/>
      </dsp:nvSpPr>
      <dsp:spPr>
        <a:xfrm>
          <a:off x="509717" y="4402558"/>
          <a:ext cx="7541700" cy="67755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US" altLang="en-US" sz="1800" kern="1200">
              <a:latin typeface="+mn-lt"/>
              <a:ea typeface="+mn-ea"/>
              <a:cs typeface="+mn-cs"/>
            </a:rPr>
            <a:t>Mobilizes calcium and phosphate from bone to maintain plasma levels.</a:t>
          </a:r>
          <a:endParaRPr lang="en-US" altLang="en-US" sz="1800" kern="1200" dirty="0">
            <a:latin typeface="+mn-lt"/>
            <a:ea typeface="+mn-ea"/>
            <a:cs typeface="+mn-cs"/>
          </a:endParaRPr>
        </a:p>
      </dsp:txBody>
      <dsp:txXfrm>
        <a:off x="509717" y="4402558"/>
        <a:ext cx="7541700" cy="677550"/>
      </dsp:txXfrm>
    </dsp:sp>
    <dsp:sp modelId="{29049786-1964-4FDD-80AD-C04422FE5B25}">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4283-BC47-45DC-BC13-761C7D2C62BA}">
      <dsp:nvSpPr>
        <dsp:cNvPr id="0" name=""/>
        <dsp:cNvSpPr/>
      </dsp:nvSpPr>
      <dsp:spPr>
        <a:xfrm>
          <a:off x="0" y="1074181"/>
          <a:ext cx="8128000" cy="51179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Deficiency most common worldwide.</a:t>
          </a:r>
          <a:endParaRPr lang="en-US" sz="1800" kern="1200" dirty="0">
            <a:solidFill>
              <a:schemeClr val="lt1"/>
            </a:solidFill>
            <a:latin typeface="+mn-lt"/>
            <a:ea typeface="+mn-ea"/>
            <a:cs typeface="+mn-cs"/>
          </a:endParaRPr>
        </a:p>
      </dsp:txBody>
      <dsp:txXfrm>
        <a:off x="24984" y="1099165"/>
        <a:ext cx="8078032" cy="461830"/>
      </dsp:txXfrm>
    </dsp:sp>
    <dsp:sp modelId="{B54D8710-5C5B-483C-941E-4855116D8339}">
      <dsp:nvSpPr>
        <dsp:cNvPr id="0" name=""/>
        <dsp:cNvSpPr/>
      </dsp:nvSpPr>
      <dsp:spPr>
        <a:xfrm>
          <a:off x="0" y="1890864"/>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 </a:t>
          </a:r>
        </a:p>
      </dsp:txBody>
      <dsp:txXfrm>
        <a:off x="0" y="1890864"/>
        <a:ext cx="8128000" cy="1076400"/>
      </dsp:txXfrm>
    </dsp:sp>
    <dsp:sp modelId="{E1DFAEF0-0A42-49E1-B588-63CDC842536E}">
      <dsp:nvSpPr>
        <dsp:cNvPr id="0" name=""/>
        <dsp:cNvSpPr/>
      </dsp:nvSpPr>
      <dsp:spPr>
        <a:xfrm>
          <a:off x="0" y="1765845"/>
          <a:ext cx="8128000" cy="5409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High prevalence in Saudi Arabia due to:</a:t>
          </a:r>
          <a:endParaRPr lang="en-US" sz="1800" kern="1200" dirty="0">
            <a:solidFill>
              <a:schemeClr val="lt1"/>
            </a:solidFill>
            <a:latin typeface="+mn-lt"/>
            <a:ea typeface="+mn-ea"/>
            <a:cs typeface="+mn-cs"/>
          </a:endParaRPr>
        </a:p>
      </dsp:txBody>
      <dsp:txXfrm>
        <a:off x="26406" y="1792251"/>
        <a:ext cx="8075188" cy="488116"/>
      </dsp:txXfrm>
    </dsp:sp>
    <dsp:sp modelId="{7BAC4732-544A-4A62-AD97-8E89667CCF9C}">
      <dsp:nvSpPr>
        <dsp:cNvPr id="0" name=""/>
        <dsp:cNvSpPr/>
      </dsp:nvSpPr>
      <dsp:spPr>
        <a:xfrm>
          <a:off x="0" y="235442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Low dietary intake.</a:t>
          </a:r>
          <a:endParaRPr lang="en-US" sz="1800" kern="1200" dirty="0">
            <a:solidFill>
              <a:schemeClr val="tx1"/>
            </a:solidFill>
            <a:latin typeface="+mn-lt"/>
            <a:ea typeface="+mn-ea"/>
            <a:cs typeface="+mn-cs"/>
          </a:endParaRP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Insufficient exposure to Sun.</a:t>
          </a:r>
        </a:p>
        <a:p>
          <a:pPr marL="171450" lvl="1" indent="-171450" algn="l" defTabSz="800100">
            <a:lnSpc>
              <a:spcPct val="90000"/>
            </a:lnSpc>
            <a:spcBef>
              <a:spcPct val="0"/>
            </a:spcBef>
            <a:spcAft>
              <a:spcPct val="20000"/>
            </a:spcAft>
            <a:buChar char="••"/>
          </a:pPr>
          <a:r>
            <a:rPr lang="en-US" altLang="en-US" sz="1800" kern="1200" dirty="0">
              <a:solidFill>
                <a:schemeClr val="tx1"/>
              </a:solidFill>
              <a:latin typeface="+mn-lt"/>
              <a:ea typeface="+mn-ea"/>
              <a:cs typeface="+mn-cs"/>
            </a:rPr>
            <a:t>Lifestyle (</a:t>
          </a:r>
          <a:r>
            <a:rPr lang="en-US" altLang="en-US" sz="1800" kern="1200" dirty="0" err="1">
              <a:solidFill>
                <a:schemeClr val="tx1"/>
              </a:solidFill>
              <a:latin typeface="+mn-lt"/>
              <a:ea typeface="+mn-ea"/>
              <a:cs typeface="+mn-cs"/>
            </a:rPr>
            <a:t>eg</a:t>
          </a:r>
          <a:r>
            <a:rPr lang="en-US" altLang="en-US" sz="1800" kern="1200" dirty="0">
              <a:solidFill>
                <a:schemeClr val="tx1"/>
              </a:solidFill>
              <a:latin typeface="+mn-lt"/>
              <a:ea typeface="+mn-ea"/>
              <a:cs typeface="+mn-cs"/>
            </a:rPr>
            <a:t>. clothing esp. in women)</a:t>
          </a:r>
        </a:p>
      </dsp:txBody>
      <dsp:txXfrm>
        <a:off x="0" y="2354423"/>
        <a:ext cx="8128000" cy="1076400"/>
      </dsp:txXfrm>
    </dsp:sp>
    <dsp:sp modelId="{DEEA6E26-A9E1-4237-B6B6-F60F4EFE0107}">
      <dsp:nvSpPr>
        <dsp:cNvPr id="0" name=""/>
        <dsp:cNvSpPr/>
      </dsp:nvSpPr>
      <dsp:spPr>
        <a:xfrm>
          <a:off x="0" y="3391828"/>
          <a:ext cx="8128000" cy="4530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kern="1200" dirty="0">
              <a:solidFill>
                <a:schemeClr val="lt1"/>
              </a:solidFill>
              <a:latin typeface="+mn-lt"/>
              <a:ea typeface="+mn-ea"/>
              <a:cs typeface="+mn-cs"/>
            </a:rPr>
            <a:t>Circulating level of &gt;75 nmol/L is required for beneficial health effects. </a:t>
          </a:r>
        </a:p>
      </dsp:txBody>
      <dsp:txXfrm>
        <a:off x="22118" y="3413946"/>
        <a:ext cx="8083764" cy="408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9431A-DBD3-4C7B-A667-7A9437F43A42}">
      <dsp:nvSpPr>
        <dsp:cNvPr id="0" name=""/>
        <dsp:cNvSpPr/>
      </dsp:nvSpPr>
      <dsp:spPr>
        <a:xfrm>
          <a:off x="0" y="439174"/>
          <a:ext cx="8128000"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DF410-6B30-451D-A6F6-F80ECF67C958}">
      <dsp:nvSpPr>
        <dsp:cNvPr id="0" name=""/>
        <dsp:cNvSpPr/>
      </dsp:nvSpPr>
      <dsp:spPr>
        <a:xfrm>
          <a:off x="406400" y="73386"/>
          <a:ext cx="5689600" cy="6019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A disease in </a:t>
          </a:r>
          <a:r>
            <a:rPr lang="en-US" sz="1800" u="sng" kern="1200" dirty="0">
              <a:latin typeface="+mn-lt"/>
              <a:ea typeface="+mn-ea"/>
              <a:cs typeface="+mn-cs"/>
            </a:rPr>
            <a:t>children</a:t>
          </a:r>
          <a:r>
            <a:rPr lang="en-US" sz="1800" kern="1200" dirty="0">
              <a:latin typeface="+mn-lt"/>
              <a:ea typeface="+mn-ea"/>
              <a:cs typeface="+mn-cs"/>
            </a:rPr>
            <a:t> causing net demineralization of bone.</a:t>
          </a:r>
        </a:p>
      </dsp:txBody>
      <dsp:txXfrm>
        <a:off x="435785" y="102771"/>
        <a:ext cx="5630830" cy="543178"/>
      </dsp:txXfrm>
    </dsp:sp>
    <dsp:sp modelId="{EF8A4FB9-D365-46F0-8D9B-28ABEE3984A0}">
      <dsp:nvSpPr>
        <dsp:cNvPr id="0" name=""/>
        <dsp:cNvSpPr/>
      </dsp:nvSpPr>
      <dsp:spPr>
        <a:xfrm>
          <a:off x="0" y="1164934"/>
          <a:ext cx="812800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C08A1-5F02-46FC-BBE4-13004C3BB500}">
      <dsp:nvSpPr>
        <dsp:cNvPr id="0" name=""/>
        <dsp:cNvSpPr/>
      </dsp:nvSpPr>
      <dsp:spPr>
        <a:xfrm>
          <a:off x="406400" y="928774"/>
          <a:ext cx="568960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With continued formation of collagen matrix of bone. </a:t>
          </a:r>
        </a:p>
      </dsp:txBody>
      <dsp:txXfrm>
        <a:off x="429457" y="951831"/>
        <a:ext cx="5643486" cy="426206"/>
      </dsp:txXfrm>
    </dsp:sp>
    <dsp:sp modelId="{34A6978C-87D9-430F-92D4-731858F67A22}">
      <dsp:nvSpPr>
        <dsp:cNvPr id="0" name=""/>
        <dsp:cNvSpPr/>
      </dsp:nvSpPr>
      <dsp:spPr>
        <a:xfrm>
          <a:off x="0" y="1890694"/>
          <a:ext cx="8128000"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C7CF2-E9FE-46EE-B0D3-8AEECF4B6E16}">
      <dsp:nvSpPr>
        <dsp:cNvPr id="0" name=""/>
        <dsp:cNvSpPr/>
      </dsp:nvSpPr>
      <dsp:spPr>
        <a:xfrm>
          <a:off x="406400" y="1654534"/>
          <a:ext cx="568960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Incomplete bone mineralization.</a:t>
          </a:r>
        </a:p>
      </dsp:txBody>
      <dsp:txXfrm>
        <a:off x="429457" y="1677591"/>
        <a:ext cx="5643486" cy="426206"/>
      </dsp:txXfrm>
    </dsp:sp>
    <dsp:sp modelId="{9547D52A-7433-4479-A856-BBA2045F97D4}">
      <dsp:nvSpPr>
        <dsp:cNvPr id="0" name=""/>
        <dsp:cNvSpPr/>
      </dsp:nvSpPr>
      <dsp:spPr>
        <a:xfrm>
          <a:off x="0" y="2616454"/>
          <a:ext cx="8128000"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DAEA7-5257-4A77-B4EF-C046CA65F0A8}">
      <dsp:nvSpPr>
        <dsp:cNvPr id="0" name=""/>
        <dsp:cNvSpPr/>
      </dsp:nvSpPr>
      <dsp:spPr>
        <a:xfrm>
          <a:off x="406400" y="2380294"/>
          <a:ext cx="5689600"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Bones become soft and pliable.</a:t>
          </a:r>
        </a:p>
      </dsp:txBody>
      <dsp:txXfrm>
        <a:off x="429457" y="2403351"/>
        <a:ext cx="5643486" cy="426206"/>
      </dsp:txXfrm>
    </dsp:sp>
    <dsp:sp modelId="{F0E36BB0-DA3E-46F4-ADE6-DCF2F7BEE1D7}">
      <dsp:nvSpPr>
        <dsp:cNvPr id="0" name=""/>
        <dsp:cNvSpPr/>
      </dsp:nvSpPr>
      <dsp:spPr>
        <a:xfrm>
          <a:off x="0" y="3342214"/>
          <a:ext cx="8128000"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21E48B-BBC4-44BC-A84A-107B773E8FAC}">
      <dsp:nvSpPr>
        <dsp:cNvPr id="0" name=""/>
        <dsp:cNvSpPr/>
      </dsp:nvSpPr>
      <dsp:spPr>
        <a:xfrm>
          <a:off x="406400" y="3106054"/>
          <a:ext cx="5689600" cy="4723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Causes skeletal deformities including bowed legs.</a:t>
          </a:r>
        </a:p>
      </dsp:txBody>
      <dsp:txXfrm>
        <a:off x="429457" y="3129111"/>
        <a:ext cx="5643486" cy="426206"/>
      </dsp:txXfrm>
    </dsp:sp>
    <dsp:sp modelId="{D44295A4-745D-4D8C-BA16-0871465BDE5C}">
      <dsp:nvSpPr>
        <dsp:cNvPr id="0" name=""/>
        <dsp:cNvSpPr/>
      </dsp:nvSpPr>
      <dsp:spPr>
        <a:xfrm>
          <a:off x="0" y="4067974"/>
          <a:ext cx="8128000"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43ED6-943F-4AC1-B5B5-2697E0FB11DA}">
      <dsp:nvSpPr>
        <dsp:cNvPr id="0" name=""/>
        <dsp:cNvSpPr/>
      </dsp:nvSpPr>
      <dsp:spPr>
        <a:xfrm>
          <a:off x="406400" y="3831814"/>
          <a:ext cx="568960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Patients have low serum levels of vitamin D.</a:t>
          </a:r>
        </a:p>
      </dsp:txBody>
      <dsp:txXfrm>
        <a:off x="429457" y="3854871"/>
        <a:ext cx="5643486" cy="426206"/>
      </dsp:txXfrm>
    </dsp:sp>
    <dsp:sp modelId="{7F2CCE12-788E-42BF-B939-F9F7C595B114}">
      <dsp:nvSpPr>
        <dsp:cNvPr id="0" name=""/>
        <dsp:cNvSpPr/>
      </dsp:nvSpPr>
      <dsp:spPr>
        <a:xfrm>
          <a:off x="0" y="4942080"/>
          <a:ext cx="812800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DFE8D-B747-4E7F-B449-512C2AF01DF1}">
      <dsp:nvSpPr>
        <dsp:cNvPr id="0" name=""/>
        <dsp:cNvSpPr/>
      </dsp:nvSpPr>
      <dsp:spPr>
        <a:xfrm>
          <a:off x="406400" y="4557574"/>
          <a:ext cx="5689600" cy="62066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(Osteomalacia: demineralization of bones in </a:t>
          </a:r>
          <a:r>
            <a:rPr lang="en-US" sz="1800" u="sng" kern="1200" dirty="0">
              <a:latin typeface="+mn-lt"/>
              <a:ea typeface="+mn-ea"/>
              <a:cs typeface="+mn-cs"/>
            </a:rPr>
            <a:t>adults</a:t>
          </a:r>
          <a:r>
            <a:rPr lang="en-US" sz="1800" kern="1200" dirty="0">
              <a:latin typeface="+mn-lt"/>
              <a:ea typeface="+mn-ea"/>
              <a:cs typeface="+mn-cs"/>
            </a:rPr>
            <a:t>, due to </a:t>
          </a:r>
          <a:r>
            <a:rPr lang="en-US" altLang="en-US" sz="1800" kern="1200" dirty="0">
              <a:latin typeface="+mn-lt"/>
              <a:ea typeface="+mn-ea"/>
              <a:cs typeface="+mn-cs"/>
            </a:rPr>
            <a:t>nutritional deficiency of vitamin D</a:t>
          </a:r>
          <a:r>
            <a:rPr lang="en-US" sz="1800" kern="1200" dirty="0">
              <a:latin typeface="+mn-lt"/>
              <a:ea typeface="+mn-ea"/>
              <a:cs typeface="+mn-cs"/>
            </a:rPr>
            <a:t>)</a:t>
          </a:r>
        </a:p>
      </dsp:txBody>
      <dsp:txXfrm>
        <a:off x="436698" y="4587872"/>
        <a:ext cx="5629004" cy="560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339FA-5392-4A9F-9EA5-315CF576CFEC}">
      <dsp:nvSpPr>
        <dsp:cNvPr id="0" name=""/>
        <dsp:cNvSpPr/>
      </dsp:nvSpPr>
      <dsp:spPr>
        <a:xfrm>
          <a:off x="0" y="658409"/>
          <a:ext cx="8128000" cy="465346"/>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dirty="0">
              <a:latin typeface="+mn-lt"/>
              <a:ea typeface="+mn-ea"/>
              <a:cs typeface="+mn-cs"/>
            </a:rPr>
            <a:t>1. Vitamin D deficiency because of:</a:t>
          </a:r>
        </a:p>
      </dsp:txBody>
      <dsp:txXfrm>
        <a:off x="22716" y="681125"/>
        <a:ext cx="8082568" cy="419914"/>
      </dsp:txXfrm>
    </dsp:sp>
    <dsp:sp modelId="{1405CC27-5DFE-4C03-8C20-9E8B9CA530ED}">
      <dsp:nvSpPr>
        <dsp:cNvPr id="0" name=""/>
        <dsp:cNvSpPr/>
      </dsp:nvSpPr>
      <dsp:spPr>
        <a:xfrm>
          <a:off x="0" y="1226335"/>
          <a:ext cx="81280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latin typeface="+mn-lt"/>
              <a:ea typeface="+mn-ea"/>
              <a:cs typeface="+mn-cs"/>
            </a:rPr>
            <a:t>Poor nutrition</a:t>
          </a:r>
          <a:endParaRPr lang="en-US" sz="1800" kern="1200" dirty="0">
            <a:latin typeface="+mn-lt"/>
            <a:ea typeface="+mn-ea"/>
            <a:cs typeface="+mn-cs"/>
          </a:endParaRPr>
        </a:p>
        <a:p>
          <a:pPr marL="171450" lvl="1" indent="-171450" algn="l" defTabSz="800100">
            <a:lnSpc>
              <a:spcPct val="90000"/>
            </a:lnSpc>
            <a:spcBef>
              <a:spcPct val="0"/>
            </a:spcBef>
            <a:spcAft>
              <a:spcPct val="20000"/>
            </a:spcAft>
            <a:buChar char="••"/>
          </a:pPr>
          <a:r>
            <a:rPr lang="en-US" sz="1800" kern="1200">
              <a:latin typeface="+mn-lt"/>
              <a:ea typeface="+mn-ea"/>
              <a:cs typeface="+mn-cs"/>
            </a:rPr>
            <a:t>Insufficient exposure to sunlight</a:t>
          </a:r>
          <a:endParaRPr lang="en-US" sz="1800" kern="1200" dirty="0">
            <a:latin typeface="+mn-lt"/>
            <a:ea typeface="+mn-ea"/>
            <a:cs typeface="+mn-cs"/>
          </a:endParaRPr>
        </a:p>
        <a:p>
          <a:pPr marL="171450" lvl="1" indent="-171450" algn="l" defTabSz="800100">
            <a:lnSpc>
              <a:spcPct val="90000"/>
            </a:lnSpc>
            <a:spcBef>
              <a:spcPct val="0"/>
            </a:spcBef>
            <a:spcAft>
              <a:spcPct val="20000"/>
            </a:spcAft>
            <a:buChar char="••"/>
          </a:pPr>
          <a:r>
            <a:rPr lang="en-US" sz="1800" kern="1200">
              <a:latin typeface="+mn-lt"/>
              <a:ea typeface="+mn-ea"/>
              <a:cs typeface="+mn-cs"/>
            </a:rPr>
            <a:t>Renal osteodystrophy (causes decreased synthesis of active vitamin D in kidneys).</a:t>
          </a:r>
          <a:endParaRPr lang="en-US" sz="1800" kern="1200" dirty="0">
            <a:latin typeface="+mn-lt"/>
            <a:ea typeface="+mn-ea"/>
            <a:cs typeface="+mn-cs"/>
          </a:endParaRPr>
        </a:p>
        <a:p>
          <a:pPr marL="171450" lvl="1" indent="-171450" algn="l" defTabSz="800100">
            <a:lnSpc>
              <a:spcPct val="90000"/>
            </a:lnSpc>
            <a:spcBef>
              <a:spcPct val="0"/>
            </a:spcBef>
            <a:spcAft>
              <a:spcPct val="20000"/>
            </a:spcAft>
            <a:buChar char="••"/>
          </a:pPr>
          <a:r>
            <a:rPr lang="en-US" sz="1800" kern="1200" dirty="0">
              <a:latin typeface="+mn-lt"/>
              <a:ea typeface="+mn-ea"/>
              <a:cs typeface="+mn-cs"/>
            </a:rPr>
            <a:t>Hypoparathyroidism (hypocalcemia)</a:t>
          </a:r>
        </a:p>
      </dsp:txBody>
      <dsp:txXfrm>
        <a:off x="0" y="1226335"/>
        <a:ext cx="8128000" cy="1225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9268-52C9-45A6-B9C4-C51CAAFD5D03}">
      <dsp:nvSpPr>
        <dsp:cNvPr id="0" name=""/>
        <dsp:cNvSpPr/>
      </dsp:nvSpPr>
      <dsp:spPr>
        <a:xfrm>
          <a:off x="0" y="516910"/>
          <a:ext cx="8128000" cy="4338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Rare types of rickets due to genetic disorders</a:t>
          </a:r>
        </a:p>
      </dsp:txBody>
      <dsp:txXfrm>
        <a:off x="21176" y="538086"/>
        <a:ext cx="8085648" cy="391449"/>
      </dsp:txXfrm>
    </dsp:sp>
    <dsp:sp modelId="{5A3A82ED-0D49-4D60-87EB-4CE135EEE7A7}">
      <dsp:nvSpPr>
        <dsp:cNvPr id="0" name=""/>
        <dsp:cNvSpPr/>
      </dsp:nvSpPr>
      <dsp:spPr>
        <a:xfrm>
          <a:off x="0" y="1122150"/>
          <a:ext cx="8128000" cy="4346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mn-lt"/>
              <a:ea typeface="+mn-ea"/>
              <a:cs typeface="+mn-cs"/>
            </a:rPr>
            <a:t>Causing vitamin D deficiency mainly because of genetic defects in:</a:t>
          </a:r>
        </a:p>
      </dsp:txBody>
      <dsp:txXfrm>
        <a:off x="21217" y="1143367"/>
        <a:ext cx="8085566" cy="392194"/>
      </dsp:txXfrm>
    </dsp:sp>
    <dsp:sp modelId="{4FD6DAD0-0F26-4AA8-BF2F-DD68DCCE6015}">
      <dsp:nvSpPr>
        <dsp:cNvPr id="0" name=""/>
        <dsp:cNvSpPr/>
      </dsp:nvSpPr>
      <dsp:spPr>
        <a:xfrm>
          <a:off x="0" y="1628180"/>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Vitamin D synthesis</a:t>
          </a:r>
        </a:p>
        <a:p>
          <a:pPr marL="171450" lvl="1" indent="-171450" algn="l" defTabSz="800100">
            <a:lnSpc>
              <a:spcPct val="90000"/>
            </a:lnSpc>
            <a:spcBef>
              <a:spcPct val="0"/>
            </a:spcBef>
            <a:spcAft>
              <a:spcPct val="20000"/>
            </a:spcAft>
            <a:buChar char="••"/>
          </a:pPr>
          <a:r>
            <a:rPr lang="en-US" sz="1800" kern="1200" dirty="0">
              <a:solidFill>
                <a:schemeClr val="tx1"/>
              </a:solidFill>
              <a:latin typeface="+mn-lt"/>
              <a:ea typeface="+mn-ea"/>
              <a:cs typeface="+mn-cs"/>
            </a:rPr>
            <a:t>Vitamin D receptor (no hormone action), </a:t>
          </a:r>
          <a:r>
            <a:rPr lang="en-US" altLang="ar-SA" sz="1800" kern="1200" dirty="0">
              <a:solidFill>
                <a:srgbClr val="008F00"/>
              </a:solidFill>
              <a:latin typeface="+mn-lt"/>
              <a:ea typeface="+mn-ea"/>
            </a:rPr>
            <a:t>This type is much more prevalent.</a:t>
          </a:r>
          <a:endParaRPr lang="en-US" sz="1800" kern="1200" dirty="0">
            <a:solidFill>
              <a:schemeClr val="tx1"/>
            </a:solidFill>
            <a:latin typeface="+mn-lt"/>
            <a:ea typeface="+mn-ea"/>
            <a:cs typeface="+mn-cs"/>
          </a:endParaRPr>
        </a:p>
      </dsp:txBody>
      <dsp:txXfrm>
        <a:off x="0" y="1628180"/>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78CFC-F59D-9943-A4DD-0FBBAEB5E822}" type="datetimeFigureOut">
              <a:rPr lang="en-US" smtClean="0"/>
              <a:t>2/18/18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202D7-E9D0-F44F-9AF0-A43961B80B49}" type="slidenum">
              <a:rPr lang="en-US" smtClean="0"/>
              <a:t>‹#›</a:t>
            </a:fld>
            <a:endParaRPr lang="en-US"/>
          </a:p>
        </p:txBody>
      </p:sp>
    </p:spTree>
    <p:extLst>
      <p:ext uri="{BB962C8B-B14F-4D97-AF65-F5344CB8AC3E}">
        <p14:creationId xmlns:p14="http://schemas.microsoft.com/office/powerpoint/2010/main" val="68714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202D7-E9D0-F44F-9AF0-A43961B80B49}" type="slidenum">
              <a:rPr lang="en-US" smtClean="0"/>
              <a:t>8</a:t>
            </a:fld>
            <a:endParaRPr lang="en-US"/>
          </a:p>
        </p:txBody>
      </p:sp>
    </p:spTree>
    <p:extLst>
      <p:ext uri="{BB962C8B-B14F-4D97-AF65-F5344CB8AC3E}">
        <p14:creationId xmlns:p14="http://schemas.microsoft.com/office/powerpoint/2010/main" val="241950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A33202D7-E9D0-F44F-9AF0-A43961B80B49}" type="slidenum">
              <a:rPr lang="en-US" smtClean="0"/>
              <a:t>10</a:t>
            </a:fld>
            <a:endParaRPr lang="en-US"/>
          </a:p>
        </p:txBody>
      </p:sp>
    </p:spTree>
    <p:extLst>
      <p:ext uri="{BB962C8B-B14F-4D97-AF65-F5344CB8AC3E}">
        <p14:creationId xmlns:p14="http://schemas.microsoft.com/office/powerpoint/2010/main" val="349598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A33202D7-E9D0-F44F-9AF0-A43961B80B49}" type="slidenum">
              <a:rPr lang="en-US" smtClean="0"/>
              <a:t>18</a:t>
            </a:fld>
            <a:endParaRPr lang="en-US"/>
          </a:p>
        </p:txBody>
      </p:sp>
    </p:spTree>
    <p:extLst>
      <p:ext uri="{BB962C8B-B14F-4D97-AF65-F5344CB8AC3E}">
        <p14:creationId xmlns:p14="http://schemas.microsoft.com/office/powerpoint/2010/main" val="1814116125"/>
      </p:ext>
    </p:extLst>
  </p:cSld>
  <p:clrMapOvr>
    <a:masterClrMapping/>
  </p:clrMapOvr>
</p:notes>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7.emf"/><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717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04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pic>
        <p:nvPicPr>
          <p:cNvPr id="2" name="Picture 1"/>
          <p:cNvPicPr>
            <a:picLocks noChangeAspect="1"/>
          </p:cNvPicPr>
          <p:nvPr userDrawn="1"/>
        </p:nvPicPr>
        <p:blipFill>
          <a:blip r:embed="rId6"/>
          <a:stretch>
            <a:fillRect/>
          </a:stretch>
        </p:blipFill>
        <p:spPr>
          <a:xfrm>
            <a:off x="5819193" y="-133301"/>
            <a:ext cx="3035564" cy="4963414"/>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NZ-BxSaiv31HMAj-49OdoA0FwmdJ91bRIdrsq8SlKTE/edit?usp=sharing" TargetMode="External"/><Relationship Id="rId3"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 Id="rId3"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3.xml"/><Relationship Id="rId2"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3.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eg"/><Relationship Id="rId3"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3.xml"/><Relationship Id="rId2"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3.xml"/><Relationship Id="rId2"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object 11"/>
          <p:cNvSpPr txBox="1"/>
          <p:nvPr/>
        </p:nvSpPr>
        <p:spPr>
          <a:xfrm>
            <a:off x="1411512" y="5635140"/>
            <a:ext cx="4772808" cy="1107996"/>
          </a:xfrm>
          <a:prstGeom prst="rect">
            <a:avLst/>
          </a:prstGeom>
        </p:spPr>
        <p:txBody>
          <a:bodyPr vert="horz" wrap="square" lIns="0" tIns="0" rIns="0" bIns="0" rtlCol="0">
            <a:spAutoFit/>
          </a:bodyPr>
          <a:lstStyle/>
          <a:p>
            <a:pPr marL="348615" algn="ctr">
              <a:lnSpc>
                <a:spcPct val="100000"/>
              </a:lnSpc>
            </a:pPr>
            <a:r>
              <a:rPr lang="en-US" sz="3600" i="1" dirty="0">
                <a:solidFill>
                  <a:srgbClr val="599894"/>
                </a:solidFill>
                <a:latin typeface="Century Gothic"/>
                <a:cs typeface="Century Gothic"/>
              </a:rPr>
              <a:t>Vitamin D, Rickets</a:t>
            </a:r>
            <a:br>
              <a:rPr lang="en-US" sz="3600" i="1" dirty="0">
                <a:solidFill>
                  <a:srgbClr val="599894"/>
                </a:solidFill>
                <a:latin typeface="Century Gothic"/>
                <a:cs typeface="Century Gothic"/>
              </a:rPr>
            </a:br>
            <a:r>
              <a:rPr lang="en-US" sz="3600" i="1" dirty="0">
                <a:solidFill>
                  <a:srgbClr val="599894"/>
                </a:solidFill>
                <a:latin typeface="Century Gothic"/>
                <a:cs typeface="Century Gothic"/>
              </a:rPr>
              <a:t>and Osteoporosis</a:t>
            </a:r>
            <a:endParaRPr sz="3600" i="1" dirty="0">
              <a:solidFill>
                <a:srgbClr val="599894"/>
              </a:solidFill>
              <a:latin typeface="Century Gothic"/>
              <a:cs typeface="Century Gothic"/>
            </a:endParaRPr>
          </a:p>
        </p:txBody>
      </p:sp>
      <p:sp>
        <p:nvSpPr>
          <p:cNvPr id="5" name="TextBox 4"/>
          <p:cNvSpPr txBox="1"/>
          <p:nvPr/>
        </p:nvSpPr>
        <p:spPr>
          <a:xfrm>
            <a:off x="6428542" y="5531655"/>
            <a:ext cx="2742703" cy="1200329"/>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ADA8"/>
                </a:solidFill>
                <a:latin typeface="Century Gothic" panose="020B0502020202020204" pitchFamily="34" charset="0"/>
              </a:rPr>
              <a:t>One day you’ll be person between the patient and his grief.</a:t>
            </a:r>
          </a:p>
          <a:p>
            <a:pPr algn="ctr"/>
            <a:r>
              <a:rPr lang="en-US" b="1" dirty="0">
                <a:solidFill>
                  <a:srgbClr val="00ADA8"/>
                </a:solidFill>
                <a:latin typeface="Century Gothic" panose="020B0502020202020204" pitchFamily="34" charset="0"/>
              </a:rPr>
              <a:t>Please study well ..</a:t>
            </a:r>
          </a:p>
        </p:txBody>
      </p:sp>
      <p:sp>
        <p:nvSpPr>
          <p:cNvPr id="8" name="TextBox 8">
            <a:hlinkClick r:id="rId2"/>
          </p:cNvPr>
          <p:cNvSpPr txBox="1"/>
          <p:nvPr/>
        </p:nvSpPr>
        <p:spPr>
          <a:xfrm>
            <a:off x="7470069" y="4798341"/>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rot="20707423">
            <a:off x="7453662" y="3505780"/>
            <a:ext cx="1459345" cy="1248895"/>
          </a:xfrm>
          <a:prstGeom prst="rect">
            <a:avLst/>
          </a:prstGeom>
        </p:spPr>
      </p:pic>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2C58145-D452-4FB9-A6A5-007B0BA1980F}"/>
              </a:ext>
            </a:extLst>
          </p:cNvPr>
          <p:cNvGraphicFramePr/>
          <p:nvPr>
            <p:extLst/>
          </p:nvPr>
        </p:nvGraphicFramePr>
        <p:xfrm>
          <a:off x="29464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554720" y="5467978"/>
            <a:ext cx="3581400" cy="670355"/>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8F00"/>
                </a:solidFill>
              </a:rPr>
              <a:t>Gc</a:t>
            </a:r>
            <a:r>
              <a:rPr lang="en-US" dirty="0">
                <a:solidFill>
                  <a:srgbClr val="008F00"/>
                </a:solidFill>
              </a:rPr>
              <a:t>-protein or vitamin D binding protein(other name).</a:t>
            </a:r>
          </a:p>
        </p:txBody>
      </p:sp>
      <p:sp>
        <p:nvSpPr>
          <p:cNvPr id="7" name="Rectangle 6"/>
          <p:cNvSpPr/>
          <p:nvPr/>
        </p:nvSpPr>
        <p:spPr>
          <a:xfrm>
            <a:off x="8554720" y="509733"/>
            <a:ext cx="3581400" cy="4708478"/>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8F00"/>
                </a:solidFill>
              </a:rPr>
              <a:t>- We always measure                        25-hydroxycholecalciferol </a:t>
            </a:r>
          </a:p>
          <a:p>
            <a:pPr lvl="0">
              <a:defRPr/>
            </a:pPr>
            <a:r>
              <a:rPr lang="en-US" dirty="0">
                <a:solidFill>
                  <a:srgbClr val="008F00"/>
                </a:solidFill>
              </a:rPr>
              <a:t>BUT if the patient has Renal problem then we measure </a:t>
            </a:r>
            <a:r>
              <a:rPr lang="en-US" altLang="en-US" dirty="0">
                <a:solidFill>
                  <a:srgbClr val="008F00"/>
                </a:solidFill>
              </a:rPr>
              <a:t>1,25-dihydroxycholecalciferol, Why? Because in this case the </a:t>
            </a:r>
            <a:r>
              <a:rPr lang="en-US" dirty="0">
                <a:solidFill>
                  <a:srgbClr val="008F00"/>
                </a:solidFill>
              </a:rPr>
              <a:t>25-hydroxycholecalciferol will not reflect your functional or active Vit.D amount, due to the problem in the kidney.</a:t>
            </a:r>
          </a:p>
          <a:p>
            <a:pPr lvl="0">
              <a:defRPr/>
            </a:pPr>
            <a:r>
              <a:rPr lang="en-US" dirty="0">
                <a:solidFill>
                  <a:srgbClr val="008F00"/>
                </a:solidFill>
              </a:rPr>
              <a:t>- Why we don’t’ measure both from the beginning?</a:t>
            </a:r>
          </a:p>
          <a:p>
            <a:pPr>
              <a:defRPr/>
            </a:pPr>
            <a:r>
              <a:rPr lang="en-US" dirty="0">
                <a:solidFill>
                  <a:srgbClr val="008F00"/>
                </a:solidFill>
              </a:rPr>
              <a:t>because </a:t>
            </a:r>
            <a:r>
              <a:rPr lang="en-US" altLang="en-US" dirty="0">
                <a:solidFill>
                  <a:srgbClr val="008F00"/>
                </a:solidFill>
              </a:rPr>
              <a:t>1,25-dihydroxycholecalciferol </a:t>
            </a:r>
            <a:r>
              <a:rPr lang="en-US" dirty="0">
                <a:solidFill>
                  <a:srgbClr val="008F00"/>
                </a:solidFill>
              </a:rPr>
              <a:t>measurement is expensive and complicated so we don’t do it for all patients.</a:t>
            </a:r>
            <a:endParaRPr lang="ar-SA" dirty="0">
              <a:solidFill>
                <a:srgbClr val="008F00"/>
              </a:solidFill>
            </a:endParaRPr>
          </a:p>
        </p:txBody>
      </p:sp>
      <p:sp>
        <p:nvSpPr>
          <p:cNvPr id="10" name="Rectangle 1"/>
          <p:cNvSpPr/>
          <p:nvPr/>
        </p:nvSpPr>
        <p:spPr>
          <a:xfrm>
            <a:off x="56621" y="53829"/>
            <a:ext cx="5102679"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Vitamin D metabolism</a:t>
            </a:r>
          </a:p>
        </p:txBody>
      </p:sp>
    </p:spTree>
    <p:extLst>
      <p:ext uri="{BB962C8B-B14F-4D97-AF65-F5344CB8AC3E}">
        <p14:creationId xmlns:p14="http://schemas.microsoft.com/office/powerpoint/2010/main" val="189225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A1E1D89E-4CB0-4CAA-9EC6-206B683081B2}"/>
              </a:ext>
            </a:extLst>
          </p:cNvPr>
          <p:cNvGraphicFramePr/>
          <p:nvPr>
            <p:extLst>
              <p:ext uri="{D42A27DB-BD31-4B8C-83A1-F6EECF244321}">
                <p14:modId xmlns:p14="http://schemas.microsoft.com/office/powerpoint/2010/main" val="2905756329"/>
              </p:ext>
            </p:extLst>
          </p:nvPr>
        </p:nvGraphicFramePr>
        <p:xfrm>
          <a:off x="168027" y="597130"/>
          <a:ext cx="8128000" cy="5579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408276" y="2539659"/>
            <a:ext cx="3657600" cy="2426949"/>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8F00"/>
                </a:solidFill>
              </a:rPr>
              <a:t>Function of calcitonin: When Ca plasma levels is increased it stimulates calcitonin to be released and decreases the activity of osteoclasts (cells responsible for bone resorption), so it inhibits bone resorption then it doesn't lead to furthermore production of calcium.</a:t>
            </a:r>
          </a:p>
        </p:txBody>
      </p:sp>
      <p:sp>
        <p:nvSpPr>
          <p:cNvPr id="6" name="Rectangle 1"/>
          <p:cNvSpPr/>
          <p:nvPr/>
        </p:nvSpPr>
        <p:spPr>
          <a:xfrm>
            <a:off x="56621" y="53829"/>
            <a:ext cx="10591361"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Vitamin D regulation and calcium homeostasis</a:t>
            </a:r>
          </a:p>
        </p:txBody>
      </p:sp>
      <p:sp>
        <p:nvSpPr>
          <p:cNvPr id="7" name="TextBox 6"/>
          <p:cNvSpPr txBox="1"/>
          <p:nvPr/>
        </p:nvSpPr>
        <p:spPr>
          <a:xfrm rot="10800000" flipV="1">
            <a:off x="3797218" y="5501644"/>
            <a:ext cx="3644982"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l"/>
            <a:r>
              <a:rPr lang="en-US" dirty="0">
                <a:solidFill>
                  <a:srgbClr val="008F00"/>
                </a:solidFill>
              </a:rPr>
              <a:t>Recall:</a:t>
            </a:r>
          </a:p>
          <a:p>
            <a:pPr algn="l"/>
            <a:r>
              <a:rPr lang="en-US" dirty="0">
                <a:solidFill>
                  <a:srgbClr val="008F00"/>
                </a:solidFill>
              </a:rPr>
              <a:t>PTH: comes from para thyroid gland</a:t>
            </a:r>
          </a:p>
          <a:p>
            <a:pPr algn="l"/>
            <a:r>
              <a:rPr lang="en-US" dirty="0">
                <a:solidFill>
                  <a:srgbClr val="008F00"/>
                </a:solidFill>
              </a:rPr>
              <a:t>Calcitonin: comes from thyroid gland </a:t>
            </a:r>
          </a:p>
        </p:txBody>
      </p:sp>
    </p:spTree>
    <p:extLst>
      <p:ext uri="{BB962C8B-B14F-4D97-AF65-F5344CB8AC3E}">
        <p14:creationId xmlns:p14="http://schemas.microsoft.com/office/powerpoint/2010/main" val="403173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457200" y="1524000"/>
            <a:ext cx="8229600" cy="4191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dirty="0">
              <a:solidFill>
                <a:srgbClr val="FF0000"/>
              </a:solidFill>
              <a:latin typeface="Georgia" pitchFamily="18" charset="0"/>
            </a:endParaRPr>
          </a:p>
        </p:txBody>
      </p:sp>
      <p:graphicFrame>
        <p:nvGraphicFramePr>
          <p:cNvPr id="4" name="Diagram 3">
            <a:extLst>
              <a:ext uri="{FF2B5EF4-FFF2-40B4-BE49-F238E27FC236}">
                <a16:creationId xmlns:a16="http://schemas.microsoft.com/office/drawing/2014/main" xmlns="" id="{495E413A-043A-4EC6-9B72-195D79342B83}"/>
              </a:ext>
            </a:extLst>
          </p:cNvPr>
          <p:cNvGraphicFramePr/>
          <p:nvPr>
            <p:extLst/>
          </p:nvPr>
        </p:nvGraphicFramePr>
        <p:xfrm>
          <a:off x="322470" y="9101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p:nvPr/>
        </p:nvSpPr>
        <p:spPr>
          <a:xfrm>
            <a:off x="56621" y="53829"/>
            <a:ext cx="3930884"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Vitamin D action</a:t>
            </a:r>
          </a:p>
        </p:txBody>
      </p:sp>
    </p:spTree>
    <p:extLst>
      <p:ext uri="{BB962C8B-B14F-4D97-AF65-F5344CB8AC3E}">
        <p14:creationId xmlns:p14="http://schemas.microsoft.com/office/powerpoint/2010/main" val="11449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B6BD2FFD-705C-4AA4-953A-0ABE2446ADAB}"/>
              </a:ext>
            </a:extLst>
          </p:cNvPr>
          <p:cNvGraphicFramePr/>
          <p:nvPr>
            <p:extLst>
              <p:ext uri="{D42A27DB-BD31-4B8C-83A1-F6EECF244321}">
                <p14:modId xmlns:p14="http://schemas.microsoft.com/office/powerpoint/2010/main" val="726546235"/>
              </p:ext>
            </p:extLst>
          </p:nvPr>
        </p:nvGraphicFramePr>
        <p:xfrm>
          <a:off x="711200" y="73696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839200" y="4146331"/>
            <a:ext cx="3124200" cy="670888"/>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8F00"/>
                </a:solidFill>
              </a:rPr>
              <a:t>By increasing calcium reabsorption from the kidney.</a:t>
            </a:r>
          </a:p>
        </p:txBody>
      </p:sp>
      <p:sp>
        <p:nvSpPr>
          <p:cNvPr id="6" name="Rectangle 5"/>
          <p:cNvSpPr/>
          <p:nvPr/>
        </p:nvSpPr>
        <p:spPr>
          <a:xfrm>
            <a:off x="8839200" y="5032567"/>
            <a:ext cx="3124200" cy="1123067"/>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8F00"/>
                </a:solidFill>
              </a:rPr>
              <a:t>By acting on the osteoclasts to mobilize the Ca and PO4 from the bone to maintain plasma levels.</a:t>
            </a:r>
          </a:p>
        </p:txBody>
      </p:sp>
      <p:sp>
        <p:nvSpPr>
          <p:cNvPr id="7" name="Rectangle 1"/>
          <p:cNvSpPr/>
          <p:nvPr/>
        </p:nvSpPr>
        <p:spPr>
          <a:xfrm>
            <a:off x="56621" y="53829"/>
            <a:ext cx="4501553"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Vitamin D functions</a:t>
            </a:r>
          </a:p>
        </p:txBody>
      </p:sp>
      <p:sp>
        <p:nvSpPr>
          <p:cNvPr id="9" name="Rectangle 4"/>
          <p:cNvSpPr/>
          <p:nvPr/>
        </p:nvSpPr>
        <p:spPr>
          <a:xfrm>
            <a:off x="8839200" y="2316309"/>
            <a:ext cx="3124200" cy="1073369"/>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8F00"/>
                </a:solidFill>
              </a:rPr>
              <a:t>It can increase bone mineralization and formation by acting upon osteoblasts </a:t>
            </a:r>
          </a:p>
        </p:txBody>
      </p:sp>
    </p:spTree>
    <p:extLst>
      <p:ext uri="{BB962C8B-B14F-4D97-AF65-F5344CB8AC3E}">
        <p14:creationId xmlns:p14="http://schemas.microsoft.com/office/powerpoint/2010/main" val="1574160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8637" y="11882"/>
            <a:ext cx="2773363" cy="677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52" y="80663"/>
            <a:ext cx="10800366" cy="646331"/>
          </a:xfrm>
          <a:prstGeom prst="rect">
            <a:avLst/>
          </a:prstGeom>
          <a:noFill/>
        </p:spPr>
        <p:txBody>
          <a:bodyPr wrap="square">
            <a:spAutoFit/>
          </a:bodyPr>
          <a:lstStyle/>
          <a:p>
            <a:pPr eaLnBrk="1" hangingPunct="1">
              <a:defRPr/>
            </a:pPr>
            <a:r>
              <a:rPr lang="en-US" sz="3600" dirty="0">
                <a:solidFill>
                  <a:srgbClr val="4C8180"/>
                </a:solidFill>
                <a:latin typeface="Century Gothic" charset="0"/>
                <a:ea typeface="Century Gothic" charset="0"/>
                <a:cs typeface="Century Gothic" charset="0"/>
              </a:rPr>
              <a:t>Vitamin D response to low plasma calcium</a:t>
            </a:r>
          </a:p>
        </p:txBody>
      </p:sp>
      <p:pic>
        <p:nvPicPr>
          <p:cNvPr id="4" name="Picture 4" descr="Calcium reg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563" y="1023535"/>
            <a:ext cx="4399717"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27845" y="5918109"/>
            <a:ext cx="3583152" cy="722195"/>
          </a:xfrm>
          <a:prstGeom prst="rect">
            <a:avLst/>
          </a:prstGeom>
          <a:solidFill>
            <a:schemeClr val="bg1"/>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Intestine are only affected by vitamin D and not by PTH</a:t>
            </a:r>
            <a:r>
              <a:rPr lang="en-US" dirty="0">
                <a:solidFill>
                  <a:srgbClr val="008F00"/>
                </a:solidFill>
              </a:rPr>
              <a:t>.</a:t>
            </a:r>
          </a:p>
        </p:txBody>
      </p:sp>
      <p:sp>
        <p:nvSpPr>
          <p:cNvPr id="7" name="Rectangle 4"/>
          <p:cNvSpPr/>
          <p:nvPr/>
        </p:nvSpPr>
        <p:spPr>
          <a:xfrm>
            <a:off x="437055" y="726994"/>
            <a:ext cx="3583152" cy="6062181"/>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8F00"/>
                </a:solidFill>
              </a:rPr>
              <a:t>So vitamin D helps the intestinal cells to absorb of calcium via increasing the synthesis of Ca- binding protein (by stimulation of gene expression in that responsible for this protein synthesis), this protein will enhance Ca absorption from intestine (see image in                 slide </a:t>
            </a:r>
            <a:r>
              <a:rPr lang="en-US" dirty="0" smtClean="0">
                <a:solidFill>
                  <a:srgbClr val="008F00"/>
                </a:solidFill>
              </a:rPr>
              <a:t>9).</a:t>
            </a:r>
            <a:endParaRPr lang="en-US" dirty="0">
              <a:solidFill>
                <a:srgbClr val="008F00"/>
              </a:solidFill>
            </a:endParaRPr>
          </a:p>
          <a:p>
            <a:pPr algn="ctr">
              <a:defRPr/>
            </a:pPr>
            <a:r>
              <a:rPr lang="en-US" dirty="0">
                <a:solidFill>
                  <a:srgbClr val="008F00"/>
                </a:solidFill>
              </a:rPr>
              <a:t>So the enzyme 1-alpha-hydroxylase is actually regulated by calcium. How? When you have low plasma levels of calcium It causes the release of parathyroid hormone (so low Ca is a stimulus for PTH) and what PTH is released it goes and activates the enzyme 1alpha-hydroxylase and therefore 1alpha-hydroxylase increase the synthesis of the functional form of vitamin D that can go again and increase calcium level concentration by PTH.</a:t>
            </a:r>
          </a:p>
        </p:txBody>
      </p:sp>
    </p:spTree>
    <p:extLst>
      <p:ext uri="{BB962C8B-B14F-4D97-AF65-F5344CB8AC3E}">
        <p14:creationId xmlns:p14="http://schemas.microsoft.com/office/powerpoint/2010/main" val="388131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D582381-0FDC-4112-B3E0-3AC2EFB811E9}"/>
              </a:ext>
            </a:extLst>
          </p:cNvPr>
          <p:cNvGraphicFramePr/>
          <p:nvPr>
            <p:extLst>
              <p:ext uri="{D42A27DB-BD31-4B8C-83A1-F6EECF244321}">
                <p14:modId xmlns:p14="http://schemas.microsoft.com/office/powerpoint/2010/main" val="1728390948"/>
              </p:ext>
            </p:extLst>
          </p:nvPr>
        </p:nvGraphicFramePr>
        <p:xfrm>
          <a:off x="558800" y="4105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58800" y="4600245"/>
            <a:ext cx="4626429" cy="1542266"/>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ar-SA" dirty="0">
                <a:solidFill>
                  <a:srgbClr val="008F00"/>
                </a:solidFill>
                <a:latin typeface="+mn-lt"/>
                <a:ea typeface="+mn-ea"/>
              </a:rPr>
              <a:t>Actually we have 3 categories for measurements:</a:t>
            </a:r>
          </a:p>
          <a:p>
            <a:pPr>
              <a:buFontTx/>
              <a:buChar char="-"/>
            </a:pPr>
            <a:r>
              <a:rPr lang="en-US" altLang="ar-SA" dirty="0">
                <a:solidFill>
                  <a:srgbClr val="008F00"/>
                </a:solidFill>
                <a:latin typeface="+mn-lt"/>
                <a:ea typeface="+mn-ea"/>
              </a:rPr>
              <a:t>Below 50= Vitamin D deficiency.</a:t>
            </a:r>
          </a:p>
          <a:p>
            <a:pPr>
              <a:buFontTx/>
              <a:buChar char="-"/>
            </a:pPr>
            <a:r>
              <a:rPr lang="en-US" altLang="ar-SA" dirty="0">
                <a:solidFill>
                  <a:srgbClr val="008F00"/>
                </a:solidFill>
                <a:latin typeface="+mn-lt"/>
                <a:ea typeface="+mn-ea"/>
              </a:rPr>
              <a:t>Between 50 </a:t>
            </a:r>
            <a:r>
              <a:rPr lang="mr-IN" altLang="ar-SA" dirty="0">
                <a:solidFill>
                  <a:srgbClr val="008F00"/>
                </a:solidFill>
                <a:latin typeface="+mn-lt"/>
                <a:ea typeface="+mn-ea"/>
              </a:rPr>
              <a:t>–</a:t>
            </a:r>
            <a:r>
              <a:rPr lang="en-US" altLang="ar-SA" dirty="0">
                <a:solidFill>
                  <a:srgbClr val="008F00"/>
                </a:solidFill>
                <a:latin typeface="+mn-lt"/>
                <a:ea typeface="+mn-ea"/>
              </a:rPr>
              <a:t> 75 =. Vitamin D insufficiency.</a:t>
            </a:r>
          </a:p>
          <a:p>
            <a:pPr>
              <a:buFontTx/>
              <a:buChar char="-"/>
            </a:pPr>
            <a:r>
              <a:rPr lang="en-US" altLang="ar-SA" dirty="0">
                <a:solidFill>
                  <a:srgbClr val="008F00"/>
                </a:solidFill>
                <a:latin typeface="+mn-lt"/>
                <a:ea typeface="+mn-ea"/>
              </a:rPr>
              <a:t>Above 75 = Vitamin D sufficiency.</a:t>
            </a:r>
          </a:p>
        </p:txBody>
      </p:sp>
      <p:sp>
        <p:nvSpPr>
          <p:cNvPr id="9" name="Rectangle 1"/>
          <p:cNvSpPr/>
          <p:nvPr/>
        </p:nvSpPr>
        <p:spPr>
          <a:xfrm>
            <a:off x="56621" y="53829"/>
            <a:ext cx="4852610"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Vitamin D deficiency</a:t>
            </a:r>
          </a:p>
        </p:txBody>
      </p:sp>
    </p:spTree>
    <p:extLst>
      <p:ext uri="{BB962C8B-B14F-4D97-AF65-F5344CB8AC3E}">
        <p14:creationId xmlns:p14="http://schemas.microsoft.com/office/powerpoint/2010/main" val="11446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70343A2-5B96-472B-BFBA-397627C12B10}"/>
              </a:ext>
            </a:extLst>
          </p:cNvPr>
          <p:cNvGraphicFramePr/>
          <p:nvPr>
            <p:extLst>
              <p:ext uri="{D42A27DB-BD31-4B8C-83A1-F6EECF244321}">
                <p14:modId xmlns:p14="http://schemas.microsoft.com/office/powerpoint/2010/main" val="3303166400"/>
              </p:ext>
            </p:extLst>
          </p:nvPr>
        </p:nvGraphicFramePr>
        <p:xfrm>
          <a:off x="381000" y="7824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762999" y="782410"/>
            <a:ext cx="2626013" cy="1442175"/>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Here we are talking about bone development.</a:t>
            </a:r>
          </a:p>
          <a:p>
            <a:pPr algn="ctr"/>
            <a:r>
              <a:rPr lang="en-US" altLang="ar-SA" dirty="0">
                <a:solidFill>
                  <a:srgbClr val="008F00"/>
                </a:solidFill>
                <a:latin typeface="+mn-lt"/>
                <a:ea typeface="+mn-ea"/>
              </a:rPr>
              <a:t>If the bone is not getting mineralized properly it becomes weak.</a:t>
            </a:r>
          </a:p>
        </p:txBody>
      </p:sp>
      <p:sp>
        <p:nvSpPr>
          <p:cNvPr id="6" name="Rectangle 5"/>
          <p:cNvSpPr/>
          <p:nvPr/>
        </p:nvSpPr>
        <p:spPr>
          <a:xfrm>
            <a:off x="8762998" y="4572000"/>
            <a:ext cx="2868403" cy="1420893"/>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The Bone starts from a healthy bone.</a:t>
            </a:r>
          </a:p>
          <a:p>
            <a:pPr algn="ctr"/>
            <a:r>
              <a:rPr lang="en-US" altLang="ar-SA" dirty="0">
                <a:solidFill>
                  <a:srgbClr val="008F00"/>
                </a:solidFill>
                <a:latin typeface="+mn-lt"/>
                <a:ea typeface="+mn-ea"/>
              </a:rPr>
              <a:t>But when the bone is being remodeled it doesn't have proper mineralization.</a:t>
            </a:r>
          </a:p>
        </p:txBody>
      </p:sp>
      <p:sp>
        <p:nvSpPr>
          <p:cNvPr id="8" name="Rectangle 1"/>
          <p:cNvSpPr/>
          <p:nvPr/>
        </p:nvSpPr>
        <p:spPr>
          <a:xfrm>
            <a:off x="56621" y="53829"/>
            <a:ext cx="4108817"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Nutritional Rickets</a:t>
            </a:r>
          </a:p>
        </p:txBody>
      </p:sp>
      <p:sp>
        <p:nvSpPr>
          <p:cNvPr id="7" name="Rectangle 5"/>
          <p:cNvSpPr/>
          <p:nvPr/>
        </p:nvSpPr>
        <p:spPr>
          <a:xfrm>
            <a:off x="6621971" y="3959811"/>
            <a:ext cx="3706885" cy="379485"/>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ar-SA" dirty="0">
                <a:solidFill>
                  <a:srgbClr val="008F00"/>
                </a:solidFill>
                <a:latin typeface="+mn-lt"/>
                <a:ea typeface="+mn-ea"/>
              </a:rPr>
              <a:t>Mainly in Rickets not in osteomalacia.</a:t>
            </a:r>
          </a:p>
        </p:txBody>
      </p:sp>
    </p:spTree>
    <p:extLst>
      <p:ext uri="{BB962C8B-B14F-4D97-AF65-F5344CB8AC3E}">
        <p14:creationId xmlns:p14="http://schemas.microsoft.com/office/powerpoint/2010/main" val="16587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i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292" y="702860"/>
            <a:ext cx="48799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p:nvPr/>
        </p:nvSpPr>
        <p:spPr>
          <a:xfrm>
            <a:off x="56621" y="53829"/>
            <a:ext cx="1725152"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Rickets</a:t>
            </a:r>
          </a:p>
        </p:txBody>
      </p:sp>
    </p:spTree>
    <p:extLst>
      <p:ext uri="{BB962C8B-B14F-4D97-AF65-F5344CB8AC3E}">
        <p14:creationId xmlns:p14="http://schemas.microsoft.com/office/powerpoint/2010/main" val="270413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F1D5D561-2786-4DB7-BA16-921FEF0FD286}"/>
              </a:ext>
            </a:extLst>
          </p:cNvPr>
          <p:cNvGraphicFramePr/>
          <p:nvPr>
            <p:extLst/>
          </p:nvPr>
        </p:nvGraphicFramePr>
        <p:xfrm>
          <a:off x="106314" y="700160"/>
          <a:ext cx="8128000" cy="300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669382" y="226191"/>
            <a:ext cx="3226526" cy="1303338"/>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ar-SA" dirty="0">
                <a:solidFill>
                  <a:srgbClr val="008F00"/>
                </a:solidFill>
                <a:latin typeface="+mn-lt"/>
                <a:ea typeface="+mn-ea"/>
              </a:rPr>
              <a:t>Rickets has 2 causes:</a:t>
            </a:r>
          </a:p>
          <a:p>
            <a:r>
              <a:rPr lang="en-US" altLang="ar-SA" dirty="0">
                <a:solidFill>
                  <a:srgbClr val="008F00"/>
                </a:solidFill>
                <a:latin typeface="+mn-lt"/>
                <a:ea typeface="+mn-ea"/>
              </a:rPr>
              <a:t>1- Vitamin D deficiency.</a:t>
            </a:r>
          </a:p>
          <a:p>
            <a:r>
              <a:rPr lang="en-US" altLang="ar-SA" dirty="0">
                <a:solidFill>
                  <a:srgbClr val="008F00"/>
                </a:solidFill>
                <a:latin typeface="+mn-lt"/>
                <a:ea typeface="+mn-ea"/>
              </a:rPr>
              <a:t>2- Genetic defect leading to vitamin D deficiency.</a:t>
            </a:r>
          </a:p>
        </p:txBody>
      </p:sp>
      <p:sp>
        <p:nvSpPr>
          <p:cNvPr id="6" name="Rectangle 5"/>
          <p:cNvSpPr/>
          <p:nvPr/>
        </p:nvSpPr>
        <p:spPr>
          <a:xfrm>
            <a:off x="8502081" y="1750356"/>
            <a:ext cx="3591182" cy="907213"/>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Leading to insufficient hydroxylation of the storage form of vitamin D into the functional form.</a:t>
            </a:r>
          </a:p>
        </p:txBody>
      </p:sp>
      <p:cxnSp>
        <p:nvCxnSpPr>
          <p:cNvPr id="7" name="Straight Arrow Connector 6"/>
          <p:cNvCxnSpPr>
            <a:stCxn id="6" idx="1"/>
          </p:cNvCxnSpPr>
          <p:nvPr/>
        </p:nvCxnSpPr>
        <p:spPr>
          <a:xfrm flipH="1">
            <a:off x="6924917" y="2203963"/>
            <a:ext cx="1577164" cy="31524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1"/>
          <p:cNvSpPr/>
          <p:nvPr/>
        </p:nvSpPr>
        <p:spPr>
          <a:xfrm>
            <a:off x="56621" y="53829"/>
            <a:ext cx="1725152"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Rickets</a:t>
            </a:r>
          </a:p>
        </p:txBody>
      </p:sp>
      <p:sp>
        <p:nvSpPr>
          <p:cNvPr id="10" name="Rectangle 4"/>
          <p:cNvSpPr/>
          <p:nvPr/>
        </p:nvSpPr>
        <p:spPr>
          <a:xfrm>
            <a:off x="106314" y="877860"/>
            <a:ext cx="1625766" cy="461665"/>
          </a:xfrm>
          <a:prstGeom prst="rect">
            <a:avLst/>
          </a:prstGeom>
        </p:spPr>
        <p:txBody>
          <a:bodyPr wrap="none">
            <a:spAutoFit/>
          </a:bodyPr>
          <a:lstStyle/>
          <a:p>
            <a:pPr marL="342900" indent="-342900">
              <a:buClr>
                <a:srgbClr val="4B8180"/>
              </a:buClr>
              <a:buSzPct val="85000"/>
              <a:buFont typeface="Wingdings" charset="2"/>
              <a:buChar char="v"/>
            </a:pPr>
            <a:r>
              <a:rPr lang="en-US" altLang="en-US" sz="2400" b="1" dirty="0">
                <a:solidFill>
                  <a:srgbClr val="334E5D"/>
                </a:solidFill>
                <a:latin typeface="Century Gothic" charset="0"/>
                <a:ea typeface="Century Gothic" charset="0"/>
                <a:cs typeface="Century Gothic" charset="0"/>
              </a:rPr>
              <a:t>Causes</a:t>
            </a:r>
            <a:endParaRPr lang="en-US" b="1" dirty="0">
              <a:solidFill>
                <a:srgbClr val="334E5D"/>
              </a:solidFill>
            </a:endParaRPr>
          </a:p>
        </p:txBody>
      </p:sp>
      <p:grpSp>
        <p:nvGrpSpPr>
          <p:cNvPr id="17" name="مجموعة 16"/>
          <p:cNvGrpSpPr/>
          <p:nvPr/>
        </p:nvGrpSpPr>
        <p:grpSpPr>
          <a:xfrm>
            <a:off x="106314" y="3475093"/>
            <a:ext cx="8128000" cy="465346"/>
            <a:chOff x="0" y="658409"/>
            <a:chExt cx="8128000" cy="465346"/>
          </a:xfrm>
        </p:grpSpPr>
        <p:sp>
          <p:nvSpPr>
            <p:cNvPr id="18" name="مستطيل مستدير الزوايا 17"/>
            <p:cNvSpPr/>
            <p:nvPr/>
          </p:nvSpPr>
          <p:spPr>
            <a:xfrm>
              <a:off x="0" y="658409"/>
              <a:ext cx="8128000" cy="465346"/>
            </a:xfrm>
            <a:prstGeom prst="roundRect">
              <a:avLst/>
            </a:pr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sp>
        <p:sp>
          <p:nvSpPr>
            <p:cNvPr id="19" name="مستطيل 18"/>
            <p:cNvSpPr/>
            <p:nvPr/>
          </p:nvSpPr>
          <p:spPr>
            <a:xfrm>
              <a:off x="22716" y="681125"/>
              <a:ext cx="8082568" cy="4199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2400" b="1" u="sng" dirty="0"/>
                <a:t>2. Inherited rickets </a:t>
              </a:r>
              <a:endParaRPr lang="en-US" sz="2400" b="1" u="sng" kern="1200" dirty="0">
                <a:latin typeface="+mn-lt"/>
                <a:ea typeface="+mn-ea"/>
                <a:cs typeface="+mn-cs"/>
              </a:endParaRPr>
            </a:p>
          </p:txBody>
        </p:sp>
      </p:grpSp>
      <p:sp>
        <p:nvSpPr>
          <p:cNvPr id="22" name="Rectangle 3"/>
          <p:cNvSpPr txBox="1">
            <a:spLocks/>
          </p:cNvSpPr>
          <p:nvPr/>
        </p:nvSpPr>
        <p:spPr>
          <a:xfrm>
            <a:off x="129030" y="4028256"/>
            <a:ext cx="8229600" cy="3258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defRPr/>
            </a:pPr>
            <a:r>
              <a:rPr lang="en-US" sz="2400" b="1" u="sng" dirty="0"/>
              <a:t>Vitamin D-dependent rickets (types 1 and 2)</a:t>
            </a:r>
          </a:p>
        </p:txBody>
      </p:sp>
      <p:graphicFrame>
        <p:nvGraphicFramePr>
          <p:cNvPr id="23" name="Diagram 3">
            <a:extLst>
              <a:ext uri="{FF2B5EF4-FFF2-40B4-BE49-F238E27FC236}">
                <a16:creationId xmlns:a16="http://schemas.microsoft.com/office/drawing/2014/main" xmlns="" id="{745E3090-AB0C-4475-8515-CE725B57AAB7}"/>
              </a:ext>
            </a:extLst>
          </p:cNvPr>
          <p:cNvGraphicFramePr/>
          <p:nvPr>
            <p:extLst/>
          </p:nvPr>
        </p:nvGraphicFramePr>
        <p:xfrm>
          <a:off x="129030" y="4023008"/>
          <a:ext cx="8128000" cy="40884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492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457200" y="12954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dirty="0">
              <a:solidFill>
                <a:srgbClr val="FF0000"/>
              </a:solidFill>
              <a:latin typeface="Georgia" pitchFamily="18" charset="0"/>
            </a:endParaRPr>
          </a:p>
        </p:txBody>
      </p:sp>
      <p:graphicFrame>
        <p:nvGraphicFramePr>
          <p:cNvPr id="4" name="Diagram 3">
            <a:extLst>
              <a:ext uri="{FF2B5EF4-FFF2-40B4-BE49-F238E27FC236}">
                <a16:creationId xmlns:a16="http://schemas.microsoft.com/office/drawing/2014/main" xmlns="" id="{3472342F-B72F-4699-83DA-F9F111104EF8}"/>
              </a:ext>
            </a:extLst>
          </p:cNvPr>
          <p:cNvGraphicFramePr/>
          <p:nvPr>
            <p:extLst/>
          </p:nvPr>
        </p:nvGraphicFramePr>
        <p:xfrm>
          <a:off x="558800" y="8113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701212" y="2329680"/>
            <a:ext cx="6267876" cy="1295400"/>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We studied it in GIT block as one of the tests done in liver function tests and was not specific in the case of the liver, but it has an isotype specific for bones (high levels indicates problem in the bones) because it is produced by the osteoblast.</a:t>
            </a:r>
          </a:p>
        </p:txBody>
      </p:sp>
      <p:cxnSp>
        <p:nvCxnSpPr>
          <p:cNvPr id="8" name="Straight Arrow Connector 7"/>
          <p:cNvCxnSpPr>
            <a:stCxn id="7" idx="1"/>
          </p:cNvCxnSpPr>
          <p:nvPr/>
        </p:nvCxnSpPr>
        <p:spPr>
          <a:xfrm flipH="1">
            <a:off x="3057100" y="2977380"/>
            <a:ext cx="2644112" cy="6477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1"/>
          <p:cNvSpPr/>
          <p:nvPr/>
        </p:nvSpPr>
        <p:spPr>
          <a:xfrm>
            <a:off x="56621" y="53829"/>
            <a:ext cx="7939994"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Diagnosis and treatment of Rickets</a:t>
            </a:r>
          </a:p>
        </p:txBody>
      </p:sp>
    </p:spTree>
    <p:extLst>
      <p:ext uri="{BB962C8B-B14F-4D97-AF65-F5344CB8AC3E}">
        <p14:creationId xmlns:p14="http://schemas.microsoft.com/office/powerpoint/2010/main" val="317174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4516" y="252365"/>
            <a:ext cx="6251681" cy="5355312"/>
          </a:xfrm>
          <a:prstGeom prst="rect">
            <a:avLst/>
          </a:prstGeom>
        </p:spPr>
        <p:txBody>
          <a:bodyPr wrap="square">
            <a:spAutoFit/>
          </a:bodyPr>
          <a:lstStyle/>
          <a:p>
            <a:pPr>
              <a:lnSpc>
                <a:spcPct val="150000"/>
              </a:lnSpc>
              <a:defRPr/>
            </a:pPr>
            <a:r>
              <a:rPr lang="en-US" sz="2400" dirty="0">
                <a:solidFill>
                  <a:schemeClr val="accent5">
                    <a:lumMod val="50000"/>
                  </a:schemeClr>
                </a:solidFill>
                <a:latin typeface="Adobe Devanagari" pitchFamily="18" charset="0"/>
                <a:cs typeface="Adobe Devanagari" pitchFamily="18" charset="0"/>
              </a:rPr>
              <a:t>By the end of this lecture, the students should be able to:</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Understand the functions, metabolism and regulation of vitamin D</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Discuss the role of vitamin D in calcium homeostasis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Identify the types and causes of rickets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Correlate vitamin D and calcium deficiency in osteoporosis</a:t>
            </a: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Identify biomarkers used for the diagnosis and follow up of osteoporosis</a:t>
            </a:r>
          </a:p>
        </p:txBody>
      </p:sp>
      <p:sp>
        <p:nvSpPr>
          <p:cNvPr id="2" name="Rectangle 1"/>
          <p:cNvSpPr/>
          <p:nvPr/>
        </p:nvSpPr>
        <p:spPr>
          <a:xfrm>
            <a:off x="1094516" y="5042118"/>
            <a:ext cx="5616250" cy="1815882"/>
          </a:xfrm>
          <a:prstGeom prst="rect">
            <a:avLst/>
          </a:prstGeom>
        </p:spPr>
        <p:txBody>
          <a:bodyPr wrap="square">
            <a:spAutoFit/>
          </a:bodyPr>
          <a:lstStyle/>
          <a:p>
            <a:pPr>
              <a:defRPr/>
            </a:pPr>
            <a:r>
              <a:rPr lang="en-US" altLang="en-US" sz="1600" dirty="0">
                <a:solidFill>
                  <a:srgbClr val="91C1BF"/>
                </a:solidFill>
                <a:latin typeface="Adobe Devanagari" pitchFamily="18" charset="0"/>
                <a:cs typeface="Adobe Devanagari" pitchFamily="18" charset="0"/>
              </a:rPr>
              <a:t>Lippincott’s Biochemistry 6th Edition</a:t>
            </a:r>
          </a:p>
          <a:p>
            <a:pPr>
              <a:defRPr/>
            </a:pPr>
            <a:endParaRPr lang="en-US" altLang="en-US" sz="1600" dirty="0">
              <a:solidFill>
                <a:srgbClr val="91C1BF"/>
              </a:solidFill>
              <a:latin typeface="Adobe Devanagari" pitchFamily="18" charset="0"/>
              <a:cs typeface="Adobe Devanagari" pitchFamily="18" charset="0"/>
            </a:endParaRPr>
          </a:p>
          <a:p>
            <a:pPr>
              <a:defRPr/>
            </a:pPr>
            <a:r>
              <a:rPr lang="en-US" altLang="en-US" sz="1600" dirty="0">
                <a:solidFill>
                  <a:srgbClr val="91C1BF"/>
                </a:solidFill>
                <a:latin typeface="Adobe Devanagari" pitchFamily="18" charset="0"/>
                <a:cs typeface="Adobe Devanagari" pitchFamily="18" charset="0"/>
              </a:rPr>
              <a:t>Clinical Biochemistry: An illustrated </a:t>
            </a:r>
            <a:r>
              <a:rPr lang="en-US" altLang="en-US" sz="1600" dirty="0" err="1">
                <a:solidFill>
                  <a:srgbClr val="91C1BF"/>
                </a:solidFill>
                <a:latin typeface="Adobe Devanagari" pitchFamily="18" charset="0"/>
                <a:cs typeface="Adobe Devanagari" pitchFamily="18" charset="0"/>
              </a:rPr>
              <a:t>colour</a:t>
            </a:r>
            <a:r>
              <a:rPr lang="en-US" altLang="en-US" sz="1600" dirty="0">
                <a:solidFill>
                  <a:srgbClr val="91C1BF"/>
                </a:solidFill>
                <a:latin typeface="Adobe Devanagari" pitchFamily="18" charset="0"/>
                <a:cs typeface="Adobe Devanagari" pitchFamily="18" charset="0"/>
              </a:rPr>
              <a:t> text 4th Edition by Allan </a:t>
            </a:r>
            <a:r>
              <a:rPr lang="en-US" altLang="en-US" sz="1600" dirty="0" err="1">
                <a:solidFill>
                  <a:srgbClr val="91C1BF"/>
                </a:solidFill>
                <a:latin typeface="Adobe Devanagari" pitchFamily="18" charset="0"/>
                <a:cs typeface="Adobe Devanagari" pitchFamily="18" charset="0"/>
              </a:rPr>
              <a:t>Gaw</a:t>
            </a:r>
            <a:r>
              <a:rPr lang="en-US" altLang="en-US" sz="1600" dirty="0">
                <a:solidFill>
                  <a:srgbClr val="91C1BF"/>
                </a:solidFill>
                <a:latin typeface="Adobe Devanagari" pitchFamily="18" charset="0"/>
                <a:cs typeface="Adobe Devanagari" pitchFamily="18" charset="0"/>
              </a:rPr>
              <a:t> (Churchill Livingstone)</a:t>
            </a:r>
          </a:p>
          <a:p>
            <a:pPr>
              <a:defRPr/>
            </a:pPr>
            <a:endParaRPr lang="en-US" altLang="en-US" sz="1600" dirty="0">
              <a:solidFill>
                <a:srgbClr val="91C1BF"/>
              </a:solidFill>
              <a:latin typeface="Adobe Devanagari" pitchFamily="18" charset="0"/>
              <a:cs typeface="Adobe Devanagari" pitchFamily="18" charset="0"/>
            </a:endParaRPr>
          </a:p>
          <a:p>
            <a:pPr>
              <a:defRPr/>
            </a:pPr>
            <a:r>
              <a:rPr lang="en-US" altLang="en-US" sz="1600" dirty="0" err="1">
                <a:solidFill>
                  <a:srgbClr val="91C1BF"/>
                </a:solidFill>
                <a:latin typeface="Adobe Devanagari" pitchFamily="18" charset="0"/>
                <a:cs typeface="Adobe Devanagari" pitchFamily="18" charset="0"/>
              </a:rPr>
              <a:t>Wheater</a:t>
            </a:r>
            <a:r>
              <a:rPr lang="en-US" altLang="en-US" sz="1600" dirty="0">
                <a:solidFill>
                  <a:srgbClr val="91C1BF"/>
                </a:solidFill>
                <a:latin typeface="Adobe Devanagari" pitchFamily="18" charset="0"/>
                <a:cs typeface="Adobe Devanagari" pitchFamily="18" charset="0"/>
              </a:rPr>
              <a:t>, G. et al. The clinical utility of bone marker measurements in osteoporosis. J. Trans. Med. 2013, 11: 201-214.</a:t>
            </a:r>
          </a:p>
        </p:txBody>
      </p:sp>
    </p:spTree>
    <p:extLst>
      <p:ext uri="{BB962C8B-B14F-4D97-AF65-F5344CB8AC3E}">
        <p14:creationId xmlns:p14="http://schemas.microsoft.com/office/powerpoint/2010/main" val="34971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457200" y="1722438"/>
            <a:ext cx="8229600" cy="45259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dirty="0">
              <a:solidFill>
                <a:srgbClr val="FF0000"/>
              </a:solidFill>
              <a:latin typeface="Georgia" pitchFamily="18" charset="0"/>
            </a:endParaRPr>
          </a:p>
        </p:txBody>
      </p:sp>
      <p:graphicFrame>
        <p:nvGraphicFramePr>
          <p:cNvPr id="4" name="Diagram 3">
            <a:extLst>
              <a:ext uri="{FF2B5EF4-FFF2-40B4-BE49-F238E27FC236}">
                <a16:creationId xmlns:a16="http://schemas.microsoft.com/office/drawing/2014/main" xmlns="" id="{D0D6C636-E3D5-4C9B-A845-AA854A5F6AC4}"/>
              </a:ext>
            </a:extLst>
          </p:cNvPr>
          <p:cNvGraphicFramePr/>
          <p:nvPr>
            <p:extLst>
              <p:ext uri="{D42A27DB-BD31-4B8C-83A1-F6EECF244321}">
                <p14:modId xmlns:p14="http://schemas.microsoft.com/office/powerpoint/2010/main" val="2018035933"/>
              </p:ext>
            </p:extLst>
          </p:nvPr>
        </p:nvGraphicFramePr>
        <p:xfrm>
          <a:off x="504854" y="9847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143999" y="2257978"/>
            <a:ext cx="2635949" cy="2872128"/>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So rickets the quality of bone is defected, while in osteoporosis the quality is good but the problem is in bone density and amount of matrix (no problem in mineralization but there is loss or reduction in bone mass).</a:t>
            </a:r>
          </a:p>
        </p:txBody>
      </p:sp>
      <p:sp>
        <p:nvSpPr>
          <p:cNvPr id="7" name="Rectangle 1"/>
          <p:cNvSpPr/>
          <p:nvPr/>
        </p:nvSpPr>
        <p:spPr>
          <a:xfrm>
            <a:off x="56621" y="53829"/>
            <a:ext cx="3036409"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Osteoporosis</a:t>
            </a:r>
          </a:p>
        </p:txBody>
      </p:sp>
    </p:spTree>
    <p:extLst>
      <p:ext uri="{BB962C8B-B14F-4D97-AF65-F5344CB8AC3E}">
        <p14:creationId xmlns:p14="http://schemas.microsoft.com/office/powerpoint/2010/main" val="20419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457200" y="1600201"/>
            <a:ext cx="8229600" cy="28626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altLang="en-US" dirty="0">
              <a:solidFill>
                <a:srgbClr val="FF0000"/>
              </a:solidFill>
              <a:latin typeface="Georgia" pitchFamily="18" charset="0"/>
            </a:endParaRPr>
          </a:p>
        </p:txBody>
      </p:sp>
      <p:graphicFrame>
        <p:nvGraphicFramePr>
          <p:cNvPr id="4" name="Diagram 3">
            <a:extLst>
              <a:ext uri="{FF2B5EF4-FFF2-40B4-BE49-F238E27FC236}">
                <a16:creationId xmlns:a16="http://schemas.microsoft.com/office/drawing/2014/main" xmlns="" id="{D212F635-D286-4F2D-B708-87896EC14CEB}"/>
              </a:ext>
            </a:extLst>
          </p:cNvPr>
          <p:cNvGraphicFramePr/>
          <p:nvPr>
            <p:extLst>
              <p:ext uri="{D42A27DB-BD31-4B8C-83A1-F6EECF244321}">
                <p14:modId xmlns:p14="http://schemas.microsoft.com/office/powerpoint/2010/main" val="2216229845"/>
              </p:ext>
            </p:extLst>
          </p:nvPr>
        </p:nvGraphicFramePr>
        <p:xfrm>
          <a:off x="237583" y="243004"/>
          <a:ext cx="8128000" cy="4946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4580123"/>
            <a:ext cx="6557554" cy="609600"/>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Most of these causes are somehow related to vitamin D deficiency (or improper absorption)</a:t>
            </a:r>
          </a:p>
        </p:txBody>
      </p:sp>
      <p:sp>
        <p:nvSpPr>
          <p:cNvPr id="6" name="Rectangle 1"/>
          <p:cNvSpPr/>
          <p:nvPr/>
        </p:nvSpPr>
        <p:spPr>
          <a:xfrm>
            <a:off x="56621" y="53829"/>
            <a:ext cx="3036409"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Osteoporosis</a:t>
            </a:r>
          </a:p>
        </p:txBody>
      </p:sp>
      <p:sp>
        <p:nvSpPr>
          <p:cNvPr id="7" name="Rectangle 4"/>
          <p:cNvSpPr/>
          <p:nvPr/>
        </p:nvSpPr>
        <p:spPr>
          <a:xfrm>
            <a:off x="9385112" y="1443688"/>
            <a:ext cx="2505135" cy="1545171"/>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Primary osteoporosis: is that happen in Post-menopausal women and we don’t know the exact mechanism. </a:t>
            </a:r>
          </a:p>
        </p:txBody>
      </p:sp>
    </p:spTree>
    <p:extLst>
      <p:ext uri="{BB962C8B-B14F-4D97-AF65-F5344CB8AC3E}">
        <p14:creationId xmlns:p14="http://schemas.microsoft.com/office/powerpoint/2010/main" val="353057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18" y="972664"/>
            <a:ext cx="74676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11743" t="2180"/>
          <a:stretch>
            <a:fillRect/>
          </a:stretch>
        </p:blipFill>
        <p:spPr bwMode="auto">
          <a:xfrm>
            <a:off x="5410200" y="570931"/>
            <a:ext cx="67818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p:nvPr/>
        </p:nvSpPr>
        <p:spPr>
          <a:xfrm>
            <a:off x="56621" y="53829"/>
            <a:ext cx="3036409"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Osteoporosis</a:t>
            </a:r>
          </a:p>
        </p:txBody>
      </p:sp>
    </p:spTree>
    <p:extLst>
      <p:ext uri="{BB962C8B-B14F-4D97-AF65-F5344CB8AC3E}">
        <p14:creationId xmlns:p14="http://schemas.microsoft.com/office/powerpoint/2010/main" val="413065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457200" y="1143000"/>
            <a:ext cx="8229600" cy="52578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u="sng" dirty="0"/>
              <a:t>WHO standard:</a:t>
            </a:r>
            <a:r>
              <a:rPr lang="en-US" altLang="en-US" sz="1800" dirty="0"/>
              <a:t> Serial measurement of bone mineral density.</a:t>
            </a:r>
          </a:p>
          <a:p>
            <a:r>
              <a:rPr lang="en-US" altLang="en-US" sz="1800" dirty="0"/>
              <a:t>Biochemical tests (calcium, phosphate, vitamin D) alone cannot diagnose or monitor primary osteoporosis</a:t>
            </a:r>
          </a:p>
          <a:p>
            <a:r>
              <a:rPr lang="en-US" altLang="en-US" sz="1800" dirty="0"/>
              <a:t>The test results overlap in healthy subjects and patients with osteoporosis</a:t>
            </a:r>
          </a:p>
          <a:p>
            <a:r>
              <a:rPr lang="en-US" altLang="en-US" sz="1800" dirty="0"/>
              <a:t>Secondary osteoporosis (due to other causes) can be diagnosed by biochemical tests</a:t>
            </a:r>
          </a:p>
          <a:p>
            <a:endParaRPr lang="en-US" altLang="en-US" dirty="0">
              <a:solidFill>
                <a:srgbClr val="FF0000"/>
              </a:solidFill>
              <a:latin typeface="Georgia" pitchFamily="18" charset="0"/>
            </a:endParaRPr>
          </a:p>
        </p:txBody>
      </p:sp>
      <p:sp>
        <p:nvSpPr>
          <p:cNvPr id="4" name="Rectangle 3"/>
          <p:cNvSpPr/>
          <p:nvPr/>
        </p:nvSpPr>
        <p:spPr>
          <a:xfrm>
            <a:off x="457200" y="3267266"/>
            <a:ext cx="3555242" cy="1843577"/>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DEXA scan: is a technique where the bone density is </a:t>
            </a:r>
            <a:r>
              <a:rPr lang="en-US" altLang="ar-SA" dirty="0" smtClean="0">
                <a:solidFill>
                  <a:srgbClr val="008F00"/>
                </a:solidFill>
                <a:latin typeface="+mn-lt"/>
                <a:ea typeface="+mn-ea"/>
              </a:rPr>
              <a:t>measure.</a:t>
            </a:r>
          </a:p>
          <a:p>
            <a:pPr algn="ctr"/>
            <a:r>
              <a:rPr lang="en-US" dirty="0">
                <a:solidFill>
                  <a:schemeClr val="bg1">
                    <a:lumMod val="50000"/>
                  </a:schemeClr>
                </a:solidFill>
              </a:rPr>
              <a:t>It measures the amount of ca per square cm of the bone comparing it to what should it there for 30 year </a:t>
            </a:r>
            <a:r>
              <a:rPr lang="en-US" dirty="0" smtClean="0">
                <a:solidFill>
                  <a:schemeClr val="bg1">
                    <a:lumMod val="50000"/>
                  </a:schemeClr>
                </a:solidFill>
              </a:rPr>
              <a:t>individual</a:t>
            </a:r>
            <a:endParaRPr lang="en-US" dirty="0">
              <a:solidFill>
                <a:schemeClr val="bg1">
                  <a:lumMod val="50000"/>
                </a:schemeClr>
              </a:solidFill>
            </a:endParaRPr>
          </a:p>
        </p:txBody>
      </p:sp>
      <p:sp>
        <p:nvSpPr>
          <p:cNvPr id="5" name="Rectangle 1"/>
          <p:cNvSpPr/>
          <p:nvPr/>
        </p:nvSpPr>
        <p:spPr>
          <a:xfrm>
            <a:off x="56621" y="53829"/>
            <a:ext cx="5742278"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Diagnosis of osteoporosis</a:t>
            </a:r>
          </a:p>
        </p:txBody>
      </p:sp>
    </p:spTree>
    <p:extLst>
      <p:ext uri="{BB962C8B-B14F-4D97-AF65-F5344CB8AC3E}">
        <p14:creationId xmlns:p14="http://schemas.microsoft.com/office/powerpoint/2010/main" val="16043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279148" y="742035"/>
            <a:ext cx="8229600" cy="38019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Bone formation markers</a:t>
            </a:r>
          </a:p>
          <a:p>
            <a:pPr lvl="1"/>
            <a:endParaRPr lang="en-US" altLang="en-US" dirty="0">
              <a:solidFill>
                <a:srgbClr val="FF0000"/>
              </a:solidFill>
              <a:latin typeface="Georgia" pitchFamily="18" charset="0"/>
            </a:endParaRPr>
          </a:p>
        </p:txBody>
      </p:sp>
      <p:sp>
        <p:nvSpPr>
          <p:cNvPr id="4" name="Rectangle 3">
            <a:extLst>
              <a:ext uri="{FF2B5EF4-FFF2-40B4-BE49-F238E27FC236}">
                <a16:creationId xmlns:a16="http://schemas.microsoft.com/office/drawing/2014/main" xmlns="" id="{6CED0DE8-73DE-4E3E-8F7B-99FC66B3D73E}"/>
              </a:ext>
            </a:extLst>
          </p:cNvPr>
          <p:cNvSpPr txBox="1">
            <a:spLocks/>
          </p:cNvSpPr>
          <p:nvPr/>
        </p:nvSpPr>
        <p:spPr>
          <a:xfrm>
            <a:off x="337930" y="3513667"/>
            <a:ext cx="8229600" cy="3810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defRPr/>
            </a:pPr>
            <a:endParaRPr lang="en-US" dirty="0">
              <a:solidFill>
                <a:srgbClr val="FF0000"/>
              </a:solidFill>
              <a:latin typeface="Georgia" charset="0"/>
              <a:ea typeface="ＭＳ Ｐゴシック" charset="0"/>
            </a:endParaRPr>
          </a:p>
        </p:txBody>
      </p:sp>
      <p:sp>
        <p:nvSpPr>
          <p:cNvPr id="5" name="Rectangle 3">
            <a:extLst>
              <a:ext uri="{FF2B5EF4-FFF2-40B4-BE49-F238E27FC236}">
                <a16:creationId xmlns:a16="http://schemas.microsoft.com/office/drawing/2014/main" xmlns="" id="{EAFA3FD0-6BBA-4733-A256-66D05BB7392E}"/>
              </a:ext>
            </a:extLst>
          </p:cNvPr>
          <p:cNvSpPr txBox="1">
            <a:spLocks/>
          </p:cNvSpPr>
          <p:nvPr/>
        </p:nvSpPr>
        <p:spPr>
          <a:xfrm>
            <a:off x="457200" y="4991100"/>
            <a:ext cx="8229600" cy="44958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altLang="en-US" sz="1800" dirty="0">
              <a:latin typeface="Georgia" pitchFamily="18" charset="0"/>
            </a:endParaRPr>
          </a:p>
        </p:txBody>
      </p:sp>
      <p:graphicFrame>
        <p:nvGraphicFramePr>
          <p:cNvPr id="6" name="Diagram 5">
            <a:extLst>
              <a:ext uri="{FF2B5EF4-FFF2-40B4-BE49-F238E27FC236}">
                <a16:creationId xmlns:a16="http://schemas.microsoft.com/office/drawing/2014/main" xmlns="" id="{E5F9FCD9-674C-42B3-BFDD-DF96200B1061}"/>
              </a:ext>
            </a:extLst>
          </p:cNvPr>
          <p:cNvGraphicFramePr/>
          <p:nvPr>
            <p:extLst>
              <p:ext uri="{D42A27DB-BD31-4B8C-83A1-F6EECF244321}">
                <p14:modId xmlns:p14="http://schemas.microsoft.com/office/powerpoint/2010/main" val="2268603061"/>
              </p:ext>
            </p:extLst>
          </p:nvPr>
        </p:nvGraphicFramePr>
        <p:xfrm>
          <a:off x="279148" y="1122225"/>
          <a:ext cx="9431131" cy="5735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074526" y="1911861"/>
            <a:ext cx="4115250" cy="895822"/>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Recall from GI: It is related to vitamin K when they carboxylate blood coagulation factors to maturate them.</a:t>
            </a:r>
          </a:p>
        </p:txBody>
      </p:sp>
      <p:sp>
        <p:nvSpPr>
          <p:cNvPr id="9" name="Rectangle 8"/>
          <p:cNvSpPr/>
          <p:nvPr/>
        </p:nvSpPr>
        <p:spPr>
          <a:xfrm>
            <a:off x="8090114" y="5626805"/>
            <a:ext cx="2851689" cy="1071349"/>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sz="1600" dirty="0">
                <a:solidFill>
                  <a:srgbClr val="008F00"/>
                </a:solidFill>
                <a:latin typeface="+mn-lt"/>
                <a:ea typeface="+mn-ea"/>
              </a:rPr>
              <a:t>Involved in type 1 collagen synthesis.</a:t>
            </a:r>
          </a:p>
          <a:p>
            <a:pPr algn="ctr"/>
            <a:r>
              <a:rPr lang="en-US" altLang="ar-SA" sz="1600" dirty="0">
                <a:solidFill>
                  <a:srgbClr val="008F00"/>
                </a:solidFill>
                <a:latin typeface="+mn-lt"/>
                <a:ea typeface="+mn-ea"/>
              </a:rPr>
              <a:t>So when there is bone synthesis the P1NP levels will be elevated.</a:t>
            </a:r>
          </a:p>
        </p:txBody>
      </p:sp>
      <p:sp>
        <p:nvSpPr>
          <p:cNvPr id="10" name="Rectangle 1"/>
          <p:cNvSpPr/>
          <p:nvPr/>
        </p:nvSpPr>
        <p:spPr>
          <a:xfrm>
            <a:off x="56621" y="53829"/>
            <a:ext cx="6042039"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Biomarkers of osteoporosis</a:t>
            </a:r>
          </a:p>
        </p:txBody>
      </p:sp>
      <p:grpSp>
        <p:nvGrpSpPr>
          <p:cNvPr id="11" name="مجموعة 10"/>
          <p:cNvGrpSpPr/>
          <p:nvPr/>
        </p:nvGrpSpPr>
        <p:grpSpPr>
          <a:xfrm>
            <a:off x="279147" y="1125945"/>
            <a:ext cx="9431131" cy="405726"/>
            <a:chOff x="0" y="893"/>
            <a:chExt cx="9431131" cy="405726"/>
          </a:xfrm>
        </p:grpSpPr>
        <p:sp>
          <p:nvSpPr>
            <p:cNvPr id="12" name="مستطيل مستدير الزوايا 11"/>
            <p:cNvSpPr/>
            <p:nvPr/>
          </p:nvSpPr>
          <p:spPr>
            <a:xfrm>
              <a:off x="0" y="893"/>
              <a:ext cx="9431131" cy="405726"/>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مستطيل 12"/>
            <p:cNvSpPr/>
            <p:nvPr/>
          </p:nvSpPr>
          <p:spPr>
            <a:xfrm>
              <a:off x="19806" y="20699"/>
              <a:ext cx="9391519" cy="366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b="1" kern="1200" dirty="0">
                  <a:latin typeface="+mn-lt"/>
                  <a:ea typeface="+mn-ea"/>
                  <a:cs typeface="+mn-cs"/>
                </a:rPr>
                <a:t>Osteocalcin</a:t>
              </a:r>
              <a:endParaRPr lang="en-US" sz="2000" b="1" kern="1200" dirty="0">
                <a:latin typeface="+mn-lt"/>
                <a:ea typeface="+mn-ea"/>
                <a:cs typeface="+mn-cs"/>
              </a:endParaRPr>
            </a:p>
          </p:txBody>
        </p:sp>
      </p:grpSp>
      <p:grpSp>
        <p:nvGrpSpPr>
          <p:cNvPr id="14" name="مجموعة 13"/>
          <p:cNvGrpSpPr/>
          <p:nvPr/>
        </p:nvGrpSpPr>
        <p:grpSpPr>
          <a:xfrm>
            <a:off x="279148" y="4958275"/>
            <a:ext cx="9431131" cy="405726"/>
            <a:chOff x="0" y="893"/>
            <a:chExt cx="9431131" cy="405726"/>
          </a:xfrm>
        </p:grpSpPr>
        <p:sp>
          <p:nvSpPr>
            <p:cNvPr id="15" name="مستطيل مستدير الزوايا 14"/>
            <p:cNvSpPr/>
            <p:nvPr/>
          </p:nvSpPr>
          <p:spPr>
            <a:xfrm>
              <a:off x="0" y="893"/>
              <a:ext cx="9431131" cy="405726"/>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مستطيل 15"/>
            <p:cNvSpPr/>
            <p:nvPr/>
          </p:nvSpPr>
          <p:spPr>
            <a:xfrm>
              <a:off x="19806" y="20699"/>
              <a:ext cx="9391519" cy="366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r>
                <a:rPr lang="en-US" altLang="en-US" sz="2000" b="1" dirty="0"/>
                <a:t>P1NP (Procollagen type-1 amino-terminal </a:t>
              </a:r>
              <a:r>
                <a:rPr lang="en-US" altLang="en-US" sz="2000" b="1" dirty="0" err="1"/>
                <a:t>propeptide</a:t>
              </a:r>
              <a:r>
                <a:rPr lang="en-US" altLang="en-US" sz="2000" b="1" dirty="0"/>
                <a:t>)</a:t>
              </a:r>
              <a:endParaRPr lang="en-US" sz="2000" b="1" dirty="0"/>
            </a:p>
          </p:txBody>
        </p:sp>
      </p:grpSp>
    </p:spTree>
    <p:extLst>
      <p:ext uri="{BB962C8B-B14F-4D97-AF65-F5344CB8AC3E}">
        <p14:creationId xmlns:p14="http://schemas.microsoft.com/office/powerpoint/2010/main" val="378855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231913" y="884583"/>
            <a:ext cx="8229600" cy="39830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Bone resorption markers</a:t>
            </a:r>
          </a:p>
          <a:p>
            <a:endParaRPr lang="en-US" altLang="en-US" sz="1800" dirty="0">
              <a:latin typeface="Georgia" pitchFamily="18" charset="0"/>
            </a:endParaRPr>
          </a:p>
        </p:txBody>
      </p:sp>
      <p:graphicFrame>
        <p:nvGraphicFramePr>
          <p:cNvPr id="3" name="Diagram 2">
            <a:extLst>
              <a:ext uri="{FF2B5EF4-FFF2-40B4-BE49-F238E27FC236}">
                <a16:creationId xmlns:a16="http://schemas.microsoft.com/office/drawing/2014/main" xmlns="" id="{53D2471B-E995-4F73-85FD-59A13631F8A6}"/>
              </a:ext>
            </a:extLst>
          </p:cNvPr>
          <p:cNvGraphicFramePr/>
          <p:nvPr>
            <p:extLst>
              <p:ext uri="{D42A27DB-BD31-4B8C-83A1-F6EECF244321}">
                <p14:modId xmlns:p14="http://schemas.microsoft.com/office/powerpoint/2010/main" val="1349983525"/>
              </p:ext>
            </p:extLst>
          </p:nvPr>
        </p:nvGraphicFramePr>
        <p:xfrm>
          <a:off x="106317" y="884583"/>
          <a:ext cx="8128000" cy="293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534400" y="1678895"/>
            <a:ext cx="3352800" cy="1364556"/>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ar-SA" dirty="0">
                <a:solidFill>
                  <a:srgbClr val="008F00"/>
                </a:solidFill>
                <a:latin typeface="+mn-lt"/>
                <a:ea typeface="+mn-ea"/>
              </a:rPr>
              <a:t>In the osteoclasts.</a:t>
            </a:r>
          </a:p>
          <a:p>
            <a:pPr algn="ctr"/>
            <a:r>
              <a:rPr lang="en-US" altLang="ar-SA" dirty="0">
                <a:solidFill>
                  <a:srgbClr val="008F00"/>
                </a:solidFill>
                <a:latin typeface="+mn-lt"/>
                <a:ea typeface="+mn-ea"/>
              </a:rPr>
              <a:t>So when there is osteoclastic activity its levels will be elevated (during resorption)</a:t>
            </a:r>
          </a:p>
        </p:txBody>
      </p:sp>
      <p:sp>
        <p:nvSpPr>
          <p:cNvPr id="5" name="Rectangle 4"/>
          <p:cNvSpPr/>
          <p:nvPr/>
        </p:nvSpPr>
        <p:spPr>
          <a:xfrm>
            <a:off x="505503" y="4013734"/>
            <a:ext cx="7329628" cy="750381"/>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buFontTx/>
              <a:buChar char="-"/>
              <a:defRPr/>
            </a:pPr>
            <a:r>
              <a:rPr lang="en-US" dirty="0">
                <a:solidFill>
                  <a:srgbClr val="008F00"/>
                </a:solidFill>
              </a:rPr>
              <a:t>So the blood samples has to be taken at the same time (morning or afternoon)</a:t>
            </a:r>
          </a:p>
        </p:txBody>
      </p:sp>
      <p:sp>
        <p:nvSpPr>
          <p:cNvPr id="6" name="Rectangle 1"/>
          <p:cNvSpPr/>
          <p:nvPr/>
        </p:nvSpPr>
        <p:spPr>
          <a:xfrm>
            <a:off x="56621" y="53829"/>
            <a:ext cx="6042039"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Biomarkers of osteoporosis</a:t>
            </a:r>
          </a:p>
        </p:txBody>
      </p:sp>
    </p:spTree>
    <p:extLst>
      <p:ext uri="{BB962C8B-B14F-4D97-AF65-F5344CB8AC3E}">
        <p14:creationId xmlns:p14="http://schemas.microsoft.com/office/powerpoint/2010/main" val="534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245165" y="1122253"/>
            <a:ext cx="8229600" cy="185530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Treatment</a:t>
            </a:r>
          </a:p>
          <a:p>
            <a:r>
              <a:rPr lang="en-US" altLang="en-US" sz="1800" u="sng" dirty="0"/>
              <a:t>In confirmed cases of osteoporosis</a:t>
            </a:r>
          </a:p>
          <a:p>
            <a:pPr marL="457200" lvl="1" indent="0">
              <a:buNone/>
            </a:pPr>
            <a:r>
              <a:rPr lang="en-US" altLang="en-US" sz="1800" dirty="0"/>
              <a:t>- Treatment options are unsatisfactory</a:t>
            </a:r>
          </a:p>
          <a:p>
            <a:r>
              <a:rPr lang="en-US" altLang="en-US" sz="1800" dirty="0"/>
              <a:t>Oral calcium, estrogens, fluoride therapy may be beneficial</a:t>
            </a:r>
          </a:p>
          <a:p>
            <a:r>
              <a:rPr lang="en-US" altLang="en-US" sz="1800" dirty="0"/>
              <a:t>Bisphosphonates inhibit bone resorption that slows down bone loss</a:t>
            </a:r>
          </a:p>
        </p:txBody>
      </p:sp>
      <p:sp>
        <p:nvSpPr>
          <p:cNvPr id="4" name="Rectangle 3">
            <a:extLst>
              <a:ext uri="{FF2B5EF4-FFF2-40B4-BE49-F238E27FC236}">
                <a16:creationId xmlns:a16="http://schemas.microsoft.com/office/drawing/2014/main" xmlns="" id="{803C5FBC-00BE-441A-BC26-3E39F1AD7B6B}"/>
              </a:ext>
            </a:extLst>
          </p:cNvPr>
          <p:cNvSpPr txBox="1">
            <a:spLocks/>
          </p:cNvSpPr>
          <p:nvPr/>
        </p:nvSpPr>
        <p:spPr>
          <a:xfrm>
            <a:off x="245165" y="3399650"/>
            <a:ext cx="8229600" cy="18022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Prevention</a:t>
            </a:r>
          </a:p>
          <a:p>
            <a:r>
              <a:rPr lang="en-US" altLang="en-US" sz="1800" dirty="0"/>
              <a:t>Prevention from childhood is important.</a:t>
            </a:r>
          </a:p>
          <a:p>
            <a:r>
              <a:rPr lang="en-US" altLang="en-US" sz="1800" dirty="0"/>
              <a:t>Good diet and exercise prevent osteoporosis later.</a:t>
            </a:r>
          </a:p>
          <a:p>
            <a:r>
              <a:rPr lang="en-US" altLang="en-US" sz="1800" dirty="0"/>
              <a:t>Hormone replacement therapy in menopause may prevent osteoporosis.</a:t>
            </a:r>
          </a:p>
        </p:txBody>
      </p:sp>
      <p:sp>
        <p:nvSpPr>
          <p:cNvPr id="5" name="Rectangle 1"/>
          <p:cNvSpPr/>
          <p:nvPr/>
        </p:nvSpPr>
        <p:spPr>
          <a:xfrm>
            <a:off x="56621" y="53829"/>
            <a:ext cx="9520555"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Treatment and prevention of osteoporosis</a:t>
            </a:r>
          </a:p>
        </p:txBody>
      </p:sp>
    </p:spTree>
    <p:extLst>
      <p:ext uri="{BB962C8B-B14F-4D97-AF65-F5344CB8AC3E}">
        <p14:creationId xmlns:p14="http://schemas.microsoft.com/office/powerpoint/2010/main" val="34332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21" y="53829"/>
            <a:ext cx="5001690"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Take home messages</a:t>
            </a:r>
          </a:p>
        </p:txBody>
      </p:sp>
      <p:sp>
        <p:nvSpPr>
          <p:cNvPr id="4" name="Rectangle 3"/>
          <p:cNvSpPr txBox="1">
            <a:spLocks/>
          </p:cNvSpPr>
          <p:nvPr/>
        </p:nvSpPr>
        <p:spPr bwMode="auto">
          <a:xfrm>
            <a:off x="0" y="1164184"/>
            <a:ext cx="12192000" cy="234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2400" dirty="0">
                <a:ea typeface="+mn-ea"/>
                <a:cs typeface="+mn-cs"/>
              </a:rPr>
              <a:t>Overview of vitamin D metabolism and regulation.</a:t>
            </a:r>
          </a:p>
          <a:p>
            <a:pPr eaLnBrk="1" hangingPunct="1"/>
            <a:r>
              <a:rPr lang="en-US" altLang="en-US" sz="2400" dirty="0">
                <a:ea typeface="+mn-ea"/>
                <a:cs typeface="+mn-cs"/>
              </a:rPr>
              <a:t>Importance of vitamin D functions.</a:t>
            </a:r>
          </a:p>
          <a:p>
            <a:pPr eaLnBrk="1" hangingPunct="1"/>
            <a:r>
              <a:rPr lang="en-US" altLang="en-US" sz="2400" dirty="0">
                <a:ea typeface="+mn-ea"/>
                <a:cs typeface="+mn-cs"/>
              </a:rPr>
              <a:t>Vitamin D deficiency is common in populations.</a:t>
            </a:r>
          </a:p>
          <a:p>
            <a:pPr eaLnBrk="1" hangingPunct="1"/>
            <a:r>
              <a:rPr lang="en-US" altLang="en-US" sz="2400" dirty="0">
                <a:ea typeface="+mn-ea"/>
                <a:cs typeface="+mn-cs"/>
              </a:rPr>
              <a:t>Rickets and </a:t>
            </a:r>
            <a:r>
              <a:rPr lang="en-US" altLang="en-US" sz="2400" dirty="0" err="1">
                <a:ea typeface="+mn-ea"/>
                <a:cs typeface="+mn-cs"/>
              </a:rPr>
              <a:t>osteomalacia</a:t>
            </a:r>
            <a:r>
              <a:rPr lang="en-US" altLang="en-US" sz="2400" dirty="0">
                <a:ea typeface="+mn-ea"/>
                <a:cs typeface="+mn-cs"/>
              </a:rPr>
              <a:t> are due to vitamin D deficiency.</a:t>
            </a:r>
          </a:p>
          <a:p>
            <a:pPr eaLnBrk="1" hangingPunct="1"/>
            <a:r>
              <a:rPr lang="en-US" altLang="en-US" sz="2400" dirty="0">
                <a:ea typeface="+mn-ea"/>
                <a:cs typeface="+mn-cs"/>
              </a:rPr>
              <a:t>Various biochemical markers clinically important for assessment of osteoporosis.</a:t>
            </a:r>
          </a:p>
        </p:txBody>
      </p:sp>
    </p:spTree>
    <p:extLst>
      <p:ext uri="{BB962C8B-B14F-4D97-AF65-F5344CB8AC3E}">
        <p14:creationId xmlns:p14="http://schemas.microsoft.com/office/powerpoint/2010/main" val="217391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761640"/>
            <a:ext cx="5721724" cy="5986254"/>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is correct in </a:t>
            </a:r>
            <a:r>
              <a:rPr lang="en-US" sz="1700" spc="-5" dirty="0" err="1">
                <a:solidFill>
                  <a:srgbClr val="00ADA8"/>
                </a:solidFill>
                <a:uFill>
                  <a:solidFill>
                    <a:srgbClr val="365F91"/>
                  </a:solidFill>
                </a:uFill>
                <a:latin typeface="Cambria"/>
                <a:cs typeface="Cambria"/>
              </a:rPr>
              <a:t>Vit.D</a:t>
            </a:r>
            <a:r>
              <a:rPr lang="en-US" sz="1700" spc="-5" dirty="0">
                <a:solidFill>
                  <a:srgbClr val="00ADA8"/>
                </a:solidFill>
                <a:uFill>
                  <a:solidFill>
                    <a:srgbClr val="365F91"/>
                  </a:solidFill>
                </a:uFill>
                <a:latin typeface="Cambria"/>
                <a:cs typeface="Cambria"/>
              </a:rPr>
              <a:t> deficiency?</a:t>
            </a:r>
          </a:p>
          <a:p>
            <a:pPr marL="342900" indent="-342900">
              <a:buFont typeface="+mj-lt"/>
              <a:buAutoNum type="alphaUcPeriod"/>
            </a:pPr>
            <a:r>
              <a:rPr lang="en-US" sz="1600" dirty="0"/>
              <a:t>Associated with sufficient exposure to sun </a:t>
            </a:r>
          </a:p>
          <a:p>
            <a:pPr marL="342900" indent="-342900">
              <a:buFont typeface="+mj-lt"/>
              <a:buAutoNum type="alphaUcPeriod"/>
            </a:pPr>
            <a:r>
              <a:rPr lang="en-US" sz="1600" dirty="0"/>
              <a:t>Has nothing to do with a human’s lifestyle</a:t>
            </a:r>
          </a:p>
          <a:p>
            <a:pPr marL="342900" indent="-342900">
              <a:buFont typeface="+mj-lt"/>
              <a:buAutoNum type="alphaUcPeriod"/>
            </a:pPr>
            <a:r>
              <a:rPr lang="en-US" sz="1600" dirty="0"/>
              <a:t>It’s related to vaccinations during childhood</a:t>
            </a:r>
          </a:p>
          <a:p>
            <a:pPr marL="342900" indent="-342900">
              <a:buFont typeface="+mj-lt"/>
              <a:buAutoNum type="alphaUcPeriod"/>
            </a:pPr>
            <a:r>
              <a:rPr lang="en-US" sz="1600" dirty="0"/>
              <a:t>Associated with loss of calcium from the kidneys</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22 year old smoker, came to the E.R. with a bone fracture. His brother mentioned that he has been inactive for the past few years because of med school and that he also had a fracture 2 months ago when playing football with his high school friends.</a:t>
            </a:r>
          </a:p>
          <a:p>
            <a:r>
              <a:rPr lang="en-US" sz="1700" spc="-5" dirty="0">
                <a:solidFill>
                  <a:srgbClr val="00ADA8"/>
                </a:solidFill>
                <a:uFill>
                  <a:solidFill>
                    <a:srgbClr val="365F91"/>
                  </a:solidFill>
                </a:uFill>
                <a:latin typeface="Cambria"/>
                <a:cs typeface="Cambria"/>
              </a:rPr>
              <a:t>Which one of the following is most probably the cause of his fracture?</a:t>
            </a:r>
          </a:p>
          <a:p>
            <a:pPr marL="342900" indent="-342900">
              <a:buFont typeface="+mj-lt"/>
              <a:buAutoNum type="alphaUcPeriod"/>
            </a:pPr>
            <a:r>
              <a:rPr lang="en-US" sz="1600" dirty="0"/>
              <a:t>Osteomalacia</a:t>
            </a:r>
          </a:p>
          <a:p>
            <a:pPr marL="342900" indent="-342900">
              <a:buFont typeface="+mj-lt"/>
              <a:buAutoNum type="alphaUcPeriod"/>
            </a:pPr>
            <a:r>
              <a:rPr lang="en-US" sz="1600" dirty="0"/>
              <a:t>Hypothyroidism</a:t>
            </a:r>
          </a:p>
          <a:p>
            <a:pPr marL="342900" indent="-342900">
              <a:buFont typeface="+mj-lt"/>
              <a:buAutoNum type="alphaUcPeriod"/>
            </a:pPr>
            <a:r>
              <a:rPr lang="en-US" sz="1600" dirty="0"/>
              <a:t>Osteoporosis</a:t>
            </a:r>
          </a:p>
          <a:p>
            <a:pPr marL="342900" indent="-342900">
              <a:buFont typeface="+mj-lt"/>
              <a:buAutoNum type="alphaUcPeriod"/>
            </a:pPr>
            <a:r>
              <a:rPr lang="en-US" sz="1600" dirty="0"/>
              <a:t>Crohn’s disease</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the most common cause of rickets? </a:t>
            </a:r>
          </a:p>
          <a:p>
            <a:pPr marL="342900" indent="-342900">
              <a:buFont typeface="+mj-lt"/>
              <a:buAutoNum type="alphaUcPeriod"/>
            </a:pPr>
            <a:r>
              <a:rPr lang="en-US" sz="1600" dirty="0"/>
              <a:t>Nutritional</a:t>
            </a:r>
            <a:r>
              <a:rPr lang="en-US" sz="1600" dirty="0">
                <a:highlight>
                  <a:srgbClr val="FFFF00"/>
                </a:highlight>
              </a:rPr>
              <a:t> </a:t>
            </a:r>
          </a:p>
          <a:p>
            <a:pPr marL="342900" indent="-342900">
              <a:buFont typeface="+mj-lt"/>
              <a:buAutoNum type="alphaUcPeriod"/>
            </a:pPr>
            <a:r>
              <a:rPr lang="en-US" sz="1600" dirty="0"/>
              <a:t>Inherited</a:t>
            </a:r>
          </a:p>
        </p:txBody>
      </p:sp>
      <p:sp>
        <p:nvSpPr>
          <p:cNvPr id="5" name="Rectangle 4"/>
          <p:cNvSpPr/>
          <p:nvPr/>
        </p:nvSpPr>
        <p:spPr>
          <a:xfrm>
            <a:off x="5915891" y="761640"/>
            <a:ext cx="6096000" cy="4924425"/>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the active form of </a:t>
            </a:r>
            <a:r>
              <a:rPr lang="en-US" sz="1700" spc="-5" dirty="0" err="1">
                <a:solidFill>
                  <a:srgbClr val="00ADA8"/>
                </a:solidFill>
                <a:uFill>
                  <a:solidFill>
                    <a:srgbClr val="365F91"/>
                  </a:solidFill>
                </a:uFill>
                <a:latin typeface="Cambria"/>
                <a:cs typeface="Cambria"/>
              </a:rPr>
              <a:t>Vit.D</a:t>
            </a:r>
            <a:r>
              <a:rPr lang="en-US" sz="1700" spc="-5" dirty="0">
                <a:solidFill>
                  <a:srgbClr val="00ADA8"/>
                </a:solidFill>
                <a:uFill>
                  <a:solidFill>
                    <a:srgbClr val="365F91"/>
                  </a:solidFill>
                </a:uFill>
                <a:latin typeface="Cambria"/>
                <a:cs typeface="Cambria"/>
              </a:rPr>
              <a:t>?</a:t>
            </a:r>
          </a:p>
          <a:p>
            <a:pPr marL="342900" lvl="0" indent="-342900">
              <a:buFont typeface="+mj-lt"/>
              <a:buAutoNum type="alphaUcPeriod"/>
            </a:pPr>
            <a:r>
              <a:rPr lang="en-US" sz="1600" dirty="0"/>
              <a:t>25-Hydroxycholecalciferol</a:t>
            </a:r>
          </a:p>
          <a:p>
            <a:pPr marL="342900" indent="-342900">
              <a:buFont typeface="+mj-lt"/>
              <a:buAutoNum type="alphaUcPeriod"/>
            </a:pPr>
            <a:r>
              <a:rPr lang="en-US" sz="1600" dirty="0"/>
              <a:t>Calcitriol</a:t>
            </a:r>
          </a:p>
          <a:p>
            <a:pPr marL="342900" lvl="0" indent="-342900">
              <a:buFont typeface="+mj-lt"/>
              <a:buAutoNum type="alphaUcPeriod"/>
            </a:pPr>
            <a:r>
              <a:rPr lang="en-US" sz="1600" dirty="0"/>
              <a:t>7-dehydrocholestrerol</a:t>
            </a:r>
          </a:p>
          <a:p>
            <a:pPr marL="342900" lvl="0" indent="-342900">
              <a:buFont typeface="+mj-lt"/>
              <a:buAutoNum type="alphaUcPeriod"/>
            </a:pPr>
            <a:r>
              <a:rPr lang="en-US" sz="1600" dirty="0"/>
              <a:t>Cholecalciferol </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one of the following is a protein responsible for transportation of the active form of </a:t>
            </a:r>
            <a:r>
              <a:rPr lang="en-US" sz="1700" spc="-5" dirty="0" err="1">
                <a:solidFill>
                  <a:srgbClr val="00ADA8"/>
                </a:solidFill>
                <a:uFill>
                  <a:solidFill>
                    <a:srgbClr val="365F91"/>
                  </a:solidFill>
                </a:uFill>
                <a:latin typeface="Cambria"/>
                <a:cs typeface="Cambria"/>
              </a:rPr>
              <a:t>Vit.D</a:t>
            </a:r>
            <a:r>
              <a:rPr lang="en-US" sz="1700" spc="-5" dirty="0">
                <a:solidFill>
                  <a:srgbClr val="00ADA8"/>
                </a:solidFill>
                <a:uFill>
                  <a:solidFill>
                    <a:srgbClr val="365F91"/>
                  </a:solidFill>
                </a:uFill>
                <a:latin typeface="Cambria"/>
                <a:cs typeface="Cambria"/>
              </a:rPr>
              <a:t> in the blood?</a:t>
            </a:r>
          </a:p>
          <a:p>
            <a:pPr marL="342900" indent="-342900">
              <a:buFont typeface="+mj-lt"/>
              <a:buAutoNum type="alphaUcPeriod"/>
            </a:pPr>
            <a:r>
              <a:rPr lang="en-US" sz="1600" dirty="0"/>
              <a:t>Albumin</a:t>
            </a:r>
          </a:p>
          <a:p>
            <a:pPr marL="342900" indent="-342900">
              <a:buFont typeface="+mj-lt"/>
              <a:buAutoNum type="alphaUcPeriod"/>
            </a:pPr>
            <a:r>
              <a:rPr lang="en-US" sz="1600" dirty="0"/>
              <a:t>GC-Globulin</a:t>
            </a:r>
          </a:p>
          <a:p>
            <a:pPr marL="342900" indent="-342900">
              <a:buFont typeface="+mj-lt"/>
              <a:buAutoNum type="alphaUcPeriod"/>
            </a:pPr>
            <a:r>
              <a:rPr lang="en-US" sz="1600" dirty="0"/>
              <a:t>Membrane transport protein</a:t>
            </a:r>
          </a:p>
          <a:p>
            <a:pPr marL="342900" indent="-342900">
              <a:buFont typeface="+mj-lt"/>
              <a:buAutoNum type="alphaUcPeriod"/>
            </a:pPr>
            <a:r>
              <a:rPr lang="en-US" sz="1600" dirty="0"/>
              <a:t>Rhodopsin</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12 year old boy, his monthly intake of </a:t>
            </a:r>
            <a:r>
              <a:rPr lang="en-US" sz="1700" spc="-5" dirty="0" err="1">
                <a:solidFill>
                  <a:srgbClr val="00ADA8"/>
                </a:solidFill>
                <a:uFill>
                  <a:solidFill>
                    <a:srgbClr val="365F91"/>
                  </a:solidFill>
                </a:uFill>
                <a:latin typeface="Cambria"/>
                <a:cs typeface="Cambria"/>
              </a:rPr>
              <a:t>Vit.D</a:t>
            </a:r>
            <a:r>
              <a:rPr lang="en-US" sz="1700" spc="-5" dirty="0">
                <a:solidFill>
                  <a:srgbClr val="00ADA8"/>
                </a:solidFill>
                <a:uFill>
                  <a:solidFill>
                    <a:srgbClr val="365F91"/>
                  </a:solidFill>
                </a:uFill>
                <a:latin typeface="Cambria"/>
                <a:cs typeface="Cambria"/>
              </a:rPr>
              <a:t> is 9000 IU. </a:t>
            </a:r>
          </a:p>
          <a:p>
            <a:r>
              <a:rPr lang="en-US" sz="1700" spc="-5" dirty="0">
                <a:solidFill>
                  <a:srgbClr val="00ADA8"/>
                </a:solidFill>
                <a:uFill>
                  <a:solidFill>
                    <a:srgbClr val="365F91"/>
                  </a:solidFill>
                </a:uFill>
                <a:latin typeface="Cambria"/>
              </a:rPr>
              <a:t>Which one of the following is correct about him? </a:t>
            </a:r>
            <a:endParaRPr lang="en-US" dirty="0">
              <a:solidFill>
                <a:srgbClr val="00ADA8"/>
              </a:solidFill>
            </a:endParaRPr>
          </a:p>
          <a:p>
            <a:pPr marL="342900" indent="-342900">
              <a:buFont typeface="+mj-lt"/>
              <a:buAutoNum type="alphaUcPeriod"/>
            </a:pPr>
            <a:r>
              <a:rPr lang="en-US" sz="1600" dirty="0"/>
              <a:t>His daily intake is deficient by 100 IU</a:t>
            </a:r>
          </a:p>
          <a:p>
            <a:pPr marL="342900" indent="-342900">
              <a:buFont typeface="+mj-lt"/>
              <a:buAutoNum type="alphaUcPeriod"/>
            </a:pPr>
            <a:r>
              <a:rPr lang="en-US" sz="1600" dirty="0"/>
              <a:t>His daily intake is excessive by 100 IU</a:t>
            </a:r>
          </a:p>
          <a:p>
            <a:pPr marL="342900" indent="-342900">
              <a:buFont typeface="+mj-lt"/>
              <a:buAutoNum type="alphaUcPeriod"/>
            </a:pPr>
            <a:r>
              <a:rPr lang="en-US" sz="1600" dirty="0"/>
              <a:t>His daily intake is deficient by 150 IU</a:t>
            </a:r>
          </a:p>
          <a:p>
            <a:pPr marL="342900" indent="-342900">
              <a:buFont typeface="+mj-lt"/>
              <a:buAutoNum type="alphaUcPeriod"/>
            </a:pPr>
            <a:r>
              <a:rPr lang="en-US" sz="1600" dirty="0"/>
              <a:t>His daily intake is excessive by 150 IU</a:t>
            </a:r>
            <a:endParaRPr lang="en-US" sz="1000" dirty="0"/>
          </a:p>
        </p:txBody>
      </p:sp>
    </p:spTree>
    <p:extLst>
      <p:ext uri="{BB962C8B-B14F-4D97-AF65-F5344CB8AC3E}">
        <p14:creationId xmlns:p14="http://schemas.microsoft.com/office/powerpoint/2010/main" val="123358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4154984"/>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6</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year old boy came to your clinic with his older sister who is a medical student.</a:t>
            </a:r>
          </a:p>
          <a:p>
            <a:r>
              <a:rPr lang="en-US" sz="1700" spc="-5" dirty="0">
                <a:solidFill>
                  <a:srgbClr val="00ADA8"/>
                </a:solidFill>
                <a:uFill>
                  <a:solidFill>
                    <a:srgbClr val="365F91"/>
                  </a:solidFill>
                </a:uFill>
                <a:latin typeface="Cambria"/>
                <a:cs typeface="Cambria"/>
              </a:rPr>
              <a:t>She says that she is worried about him because his legs have been bent slightly. </a:t>
            </a:r>
          </a:p>
          <a:p>
            <a:r>
              <a:rPr lang="en-US" sz="1700" spc="-5" dirty="0">
                <a:solidFill>
                  <a:srgbClr val="00ADA8"/>
                </a:solidFill>
                <a:uFill>
                  <a:solidFill>
                    <a:srgbClr val="365F91"/>
                  </a:solidFill>
                </a:uFill>
                <a:latin typeface="Cambria"/>
                <a:cs typeface="Cambria"/>
              </a:rPr>
              <a:t>But because she wants to make sure you’re a good doctor, she asked you a few questions. </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Can you tell me what activates </a:t>
            </a:r>
            <a:r>
              <a:rPr lang="en-US" sz="1700" spc="-5" dirty="0" err="1">
                <a:solidFill>
                  <a:srgbClr val="00ADA8"/>
                </a:solidFill>
                <a:uFill>
                  <a:solidFill>
                    <a:srgbClr val="365F91"/>
                  </a:solidFill>
                </a:uFill>
                <a:latin typeface="Cambria"/>
                <a:cs typeface="Cambria"/>
              </a:rPr>
              <a:t>Vit.D</a:t>
            </a:r>
            <a:r>
              <a:rPr lang="en-US" sz="1700" spc="-5" dirty="0">
                <a:solidFill>
                  <a:srgbClr val="00ADA8"/>
                </a:solidFill>
                <a:uFill>
                  <a:solidFill>
                    <a:srgbClr val="365F91"/>
                  </a:solidFill>
                </a:uFill>
                <a:latin typeface="Cambria"/>
                <a:cs typeface="Cambria"/>
              </a:rPr>
              <a:t>?</a:t>
            </a:r>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Low Phosphate, Low Calcium &amp; High Parathyroid hormone</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Mention 3 clinical features that are associated with rickets.</a:t>
            </a:r>
            <a:endParaRPr lang="en-US" dirty="0">
              <a:solidFill>
                <a:srgbClr val="00ADA8"/>
              </a:solidFill>
            </a:endParaRPr>
          </a:p>
          <a:p>
            <a:endParaRPr lang="en-US" dirty="0">
              <a:solidFill>
                <a:srgbClr val="00ADA8"/>
              </a:solidFill>
            </a:endParaRPr>
          </a:p>
          <a:p>
            <a:pPr marL="342900" indent="-342900" algn="ctr">
              <a:buAutoNum type="arabicPeriod"/>
            </a:pPr>
            <a:r>
              <a:rPr lang="en-US" spc="-10" dirty="0">
                <a:solidFill>
                  <a:schemeClr val="bg1">
                    <a:lumMod val="75000"/>
                  </a:schemeClr>
                </a:solidFill>
                <a:cs typeface="Calibri"/>
              </a:rPr>
              <a:t>Soft pliable bones</a:t>
            </a:r>
          </a:p>
          <a:p>
            <a:pPr marL="342900" indent="-342900" algn="ctr">
              <a:buAutoNum type="arabicPeriod"/>
            </a:pPr>
            <a:r>
              <a:rPr lang="en-US" spc="-10" dirty="0">
                <a:solidFill>
                  <a:schemeClr val="bg1">
                    <a:lumMod val="75000"/>
                  </a:schemeClr>
                </a:solidFill>
                <a:cs typeface="Calibri"/>
              </a:rPr>
              <a:t>Bowed legs</a:t>
            </a:r>
          </a:p>
          <a:p>
            <a:pPr marL="342900" indent="-342900" algn="ctr">
              <a:buAutoNum type="arabicPeriod"/>
            </a:pPr>
            <a:r>
              <a:rPr lang="en-US" spc="-10" dirty="0">
                <a:solidFill>
                  <a:schemeClr val="bg1">
                    <a:lumMod val="75000"/>
                  </a:schemeClr>
                </a:solidFill>
                <a:cs typeface="Calibri"/>
              </a:rPr>
              <a:t>Low serum levels of vitamin D</a:t>
            </a: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D    2) C    3) A   4) B   5) B    6) A  </a:t>
            </a:r>
          </a:p>
        </p:txBody>
      </p:sp>
      <p:sp>
        <p:nvSpPr>
          <p:cNvPr id="6" name="Rectangle 5">
            <a:extLst>
              <a:ext uri="{FF2B5EF4-FFF2-40B4-BE49-F238E27FC236}">
                <a16:creationId xmlns:a16="http://schemas.microsoft.com/office/drawing/2014/main" xmlns="" id="{33EF696F-FD10-4D8F-8451-189391FFD63C}"/>
              </a:ext>
            </a:extLst>
          </p:cNvPr>
          <p:cNvSpPr/>
          <p:nvPr/>
        </p:nvSpPr>
        <p:spPr>
          <a:xfrm>
            <a:off x="6500693" y="848723"/>
            <a:ext cx="5500716" cy="2585323"/>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How is rickets diagnosed? </a:t>
            </a:r>
          </a:p>
          <a:p>
            <a:r>
              <a:rPr lang="en-US" spc="-10" dirty="0">
                <a:solidFill>
                  <a:schemeClr val="bg1">
                    <a:lumMod val="75000"/>
                  </a:schemeClr>
                </a:solidFill>
                <a:cs typeface="Calibri"/>
              </a:rPr>
              <a:t>By measuring levels of: 25-Hydroxycholecalciferol, PTH, Calcium, Phosphate and Alkaline phosphatase.</a:t>
            </a:r>
          </a:p>
          <a:p>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What is the possible treatment ?</a:t>
            </a:r>
            <a:endParaRPr lang="en-US" dirty="0">
              <a:solidFill>
                <a:srgbClr val="00ADA8"/>
              </a:solidFill>
            </a:endParaRPr>
          </a:p>
          <a:p>
            <a:r>
              <a:rPr lang="en-US" spc="-10" dirty="0" err="1">
                <a:solidFill>
                  <a:schemeClr val="bg1">
                    <a:lumMod val="75000"/>
                  </a:schemeClr>
                </a:solidFill>
                <a:cs typeface="Calibri"/>
              </a:rPr>
              <a:t>Vit.D</a:t>
            </a:r>
            <a:r>
              <a:rPr lang="en-US" spc="-10" dirty="0">
                <a:solidFill>
                  <a:schemeClr val="bg1">
                    <a:lumMod val="75000"/>
                  </a:schemeClr>
                </a:solidFill>
                <a:cs typeface="Calibri"/>
              </a:rPr>
              <a:t> and calcium supplementation.</a:t>
            </a:r>
          </a:p>
          <a:p>
            <a:endParaRPr lang="en-US" dirty="0">
              <a:solidFill>
                <a:srgbClr val="00ADA8"/>
              </a:solidFill>
            </a:endParaRPr>
          </a:p>
          <a:p>
            <a:endParaRPr lang="en-US" dirty="0">
              <a:solidFill>
                <a:srgbClr val="00ADA8"/>
              </a:solidFill>
            </a:endParaRPr>
          </a:p>
        </p:txBody>
      </p:sp>
    </p:spTree>
    <p:extLst>
      <p:ext uri="{BB962C8B-B14F-4D97-AF65-F5344CB8AC3E}">
        <p14:creationId xmlns:p14="http://schemas.microsoft.com/office/powerpoint/2010/main" val="10069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Calibri Light"/>
                <a:ea typeface="Century Gothic" charset="0"/>
                <a:cs typeface="Century Gothic" charset="0"/>
              </a:rPr>
              <a:t>Overview </a:t>
            </a:r>
            <a:endParaRPr lang="en-US" sz="3200" dirty="0">
              <a:solidFill>
                <a:srgbClr val="4C8180"/>
              </a:solidFill>
              <a:latin typeface="Calibri Light"/>
              <a:ea typeface="Century Gothic" charset="0"/>
              <a:cs typeface="Century Gothic"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8" y="2014701"/>
            <a:ext cx="12257978" cy="2843901"/>
          </a:xfrm>
          <a:prstGeom prst="rect">
            <a:avLst/>
          </a:prstGeom>
        </p:spPr>
      </p:pic>
    </p:spTree>
    <p:extLst>
      <p:ext uri="{BB962C8B-B14F-4D97-AF65-F5344CB8AC3E}">
        <p14:creationId xmlns:p14="http://schemas.microsoft.com/office/powerpoint/2010/main" val="1808099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7028" y="2514626"/>
            <a:ext cx="2691121" cy="2308324"/>
          </a:xfrm>
          <a:prstGeom prst="rect">
            <a:avLst/>
          </a:prstGeom>
          <a:noFill/>
        </p:spPr>
        <p:txBody>
          <a:bodyPr wrap="square" rtlCol="0">
            <a:spAutoFit/>
          </a:bodyPr>
          <a:lstStyle/>
          <a:p>
            <a:pPr>
              <a:lnSpc>
                <a:spcPct val="200000"/>
              </a:lnSpc>
            </a:pPr>
            <a:r>
              <a:rPr lang="en-US" b="1" dirty="0" err="1">
                <a:solidFill>
                  <a:srgbClr val="4C8180"/>
                </a:solidFill>
              </a:rPr>
              <a:t>Faris</a:t>
            </a:r>
            <a:r>
              <a:rPr lang="en-US" b="1" dirty="0">
                <a:solidFill>
                  <a:srgbClr val="4C8180"/>
                </a:solidFill>
              </a:rPr>
              <a:t> </a:t>
            </a:r>
            <a:r>
              <a:rPr lang="en-US" b="1" dirty="0" err="1">
                <a:solidFill>
                  <a:srgbClr val="4C8180"/>
                </a:solidFill>
              </a:rPr>
              <a:t>alnafisah</a:t>
            </a:r>
            <a:endParaRPr lang="en-US" b="1" dirty="0">
              <a:solidFill>
                <a:srgbClr val="4C8180"/>
              </a:solidFill>
            </a:endParaRPr>
          </a:p>
          <a:p>
            <a:pPr>
              <a:lnSpc>
                <a:spcPct val="200000"/>
              </a:lnSpc>
            </a:pPr>
            <a:r>
              <a:rPr lang="en-US" b="1" dirty="0" err="1">
                <a:solidFill>
                  <a:srgbClr val="4C8180"/>
                </a:solidFill>
              </a:rPr>
              <a:t>Abdulaziz</a:t>
            </a:r>
            <a:r>
              <a:rPr lang="en-US" b="1" dirty="0">
                <a:solidFill>
                  <a:srgbClr val="4C8180"/>
                </a:solidFill>
              </a:rPr>
              <a:t> </a:t>
            </a:r>
            <a:r>
              <a:rPr lang="en-US" b="1" dirty="0" err="1">
                <a:solidFill>
                  <a:srgbClr val="4C8180"/>
                </a:solidFill>
              </a:rPr>
              <a:t>alhusaini</a:t>
            </a:r>
            <a:endParaRPr lang="en-US" b="1" dirty="0">
              <a:solidFill>
                <a:srgbClr val="4C8180"/>
              </a:solidFill>
            </a:endParaRPr>
          </a:p>
          <a:p>
            <a:pPr>
              <a:lnSpc>
                <a:spcPct val="200000"/>
              </a:lnSpc>
            </a:pPr>
            <a:r>
              <a:rPr lang="en-US" b="1" dirty="0" err="1">
                <a:solidFill>
                  <a:srgbClr val="4C8180"/>
                </a:solidFill>
              </a:rPr>
              <a:t>Saad</a:t>
            </a:r>
            <a:r>
              <a:rPr lang="en-US" b="1" dirty="0">
                <a:solidFill>
                  <a:srgbClr val="4C8180"/>
                </a:solidFill>
              </a:rPr>
              <a:t> </a:t>
            </a:r>
            <a:r>
              <a:rPr lang="en-US" b="1" dirty="0" err="1">
                <a:solidFill>
                  <a:srgbClr val="4C8180"/>
                </a:solidFill>
              </a:rPr>
              <a:t>alrushud</a:t>
            </a:r>
            <a:endParaRPr lang="en-US" b="1" dirty="0">
              <a:solidFill>
                <a:srgbClr val="4C8180"/>
              </a:solidFill>
            </a:endParaRPr>
          </a:p>
          <a:p>
            <a:pPr>
              <a:lnSpc>
                <a:spcPct val="200000"/>
              </a:lnSpc>
            </a:pPr>
            <a:r>
              <a:rPr lang="en-US" b="1" dirty="0" err="1">
                <a:solidFill>
                  <a:srgbClr val="4C8180"/>
                </a:solidFill>
              </a:rPr>
              <a:t>Mohannad</a:t>
            </a:r>
            <a:r>
              <a:rPr lang="en-US" b="1" dirty="0">
                <a:solidFill>
                  <a:srgbClr val="4C8180"/>
                </a:solidFill>
              </a:rPr>
              <a:t> </a:t>
            </a:r>
            <a:r>
              <a:rPr lang="en-US" b="1" dirty="0" err="1">
                <a:solidFill>
                  <a:srgbClr val="4C8180"/>
                </a:solidFill>
              </a:rPr>
              <a:t>alzahrani</a:t>
            </a:r>
            <a:endParaRPr lang="en-US" b="1" dirty="0">
              <a:solidFill>
                <a:srgbClr val="4C8180"/>
              </a:solidFill>
            </a:endParaRPr>
          </a:p>
        </p:txBody>
      </p:sp>
      <p:pic>
        <p:nvPicPr>
          <p:cNvPr id="3" name="Picture 2"/>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4263" y="5087113"/>
            <a:ext cx="3528900" cy="369332"/>
          </a:xfrm>
          <a:prstGeom prst="rect">
            <a:avLst/>
          </a:prstGeom>
        </p:spPr>
        <p:txBody>
          <a:bodyPr wrap="square">
            <a:spAutoFit/>
          </a:bodyPr>
          <a:lstStyle/>
          <a:p>
            <a:pPr algn="ctr"/>
            <a:r>
              <a:rPr lang="en-US" dirty="0">
                <a:ea typeface="ＭＳ Ｐゴシック" charset="0"/>
              </a:rPr>
              <a:t>as supplement</a:t>
            </a:r>
          </a:p>
        </p:txBody>
      </p:sp>
      <p:grpSp>
        <p:nvGrpSpPr>
          <p:cNvPr id="6" name="Group 5"/>
          <p:cNvGrpSpPr/>
          <p:nvPr/>
        </p:nvGrpSpPr>
        <p:grpSpPr>
          <a:xfrm>
            <a:off x="130842" y="1743745"/>
            <a:ext cx="4318676" cy="2510491"/>
            <a:chOff x="270506" y="1005889"/>
            <a:chExt cx="4479294" cy="2423110"/>
          </a:xfrm>
        </p:grpSpPr>
        <p:sp>
          <p:nvSpPr>
            <p:cNvPr id="7" name="Rounded Rectangle 6"/>
            <p:cNvSpPr/>
            <p:nvPr/>
          </p:nvSpPr>
          <p:spPr>
            <a:xfrm>
              <a:off x="270506" y="1475691"/>
              <a:ext cx="4479294" cy="1953308"/>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ound Same Side Corner Rectangle 7"/>
            <p:cNvSpPr/>
            <p:nvPr/>
          </p:nvSpPr>
          <p:spPr>
            <a:xfrm>
              <a:off x="270506" y="1005889"/>
              <a:ext cx="4479294" cy="713081"/>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9" name="Rectangle 8"/>
          <p:cNvSpPr/>
          <p:nvPr/>
        </p:nvSpPr>
        <p:spPr>
          <a:xfrm>
            <a:off x="113412" y="1928477"/>
            <a:ext cx="4348742" cy="369332"/>
          </a:xfrm>
          <a:prstGeom prst="rect">
            <a:avLst/>
          </a:prstGeom>
        </p:spPr>
        <p:txBody>
          <a:bodyPr wrap="square">
            <a:spAutoFit/>
          </a:bodyPr>
          <a:lstStyle/>
          <a:p>
            <a:pPr algn="ctr"/>
            <a:r>
              <a:rPr lang="en-US" dirty="0">
                <a:solidFill>
                  <a:schemeClr val="bg1"/>
                </a:solidFill>
                <a:ea typeface="ＭＳ Ｐゴシック" charset="0"/>
              </a:rPr>
              <a:t>1-Cholecalciferol (vitamin D3): </a:t>
            </a:r>
          </a:p>
        </p:txBody>
      </p:sp>
      <p:sp>
        <p:nvSpPr>
          <p:cNvPr id="10" name="Rectangle 9"/>
          <p:cNvSpPr/>
          <p:nvPr/>
        </p:nvSpPr>
        <p:spPr>
          <a:xfrm>
            <a:off x="143478" y="2905175"/>
            <a:ext cx="4318676" cy="646331"/>
          </a:xfrm>
          <a:prstGeom prst="rect">
            <a:avLst/>
          </a:prstGeom>
        </p:spPr>
        <p:txBody>
          <a:bodyPr wrap="square">
            <a:spAutoFit/>
          </a:bodyPr>
          <a:lstStyle/>
          <a:p>
            <a:pPr algn="ctr"/>
            <a:r>
              <a:rPr lang="en-US" dirty="0">
                <a:ea typeface="ＭＳ Ｐゴシック" charset="0"/>
              </a:rPr>
              <a:t>is synthesized in the skin by the sunlight (UV) </a:t>
            </a:r>
            <a:r>
              <a:rPr lang="en-US" dirty="0">
                <a:solidFill>
                  <a:srgbClr val="00B050"/>
                </a:solidFill>
                <a:ea typeface="ＭＳ Ｐゴシック" charset="0"/>
              </a:rPr>
              <a:t>(UV type B- rays)</a:t>
            </a:r>
          </a:p>
        </p:txBody>
      </p:sp>
      <p:grpSp>
        <p:nvGrpSpPr>
          <p:cNvPr id="11" name="Group 10"/>
          <p:cNvGrpSpPr/>
          <p:nvPr/>
        </p:nvGrpSpPr>
        <p:grpSpPr>
          <a:xfrm>
            <a:off x="4592697" y="1752980"/>
            <a:ext cx="4047494" cy="2513503"/>
            <a:chOff x="270506" y="1122848"/>
            <a:chExt cx="4479294" cy="2306152"/>
          </a:xfrm>
          <a:solidFill>
            <a:srgbClr val="A6D483"/>
          </a:solidFill>
        </p:grpSpPr>
        <p:sp>
          <p:nvSpPr>
            <p:cNvPr id="12" name="Rounded Rectangle 11"/>
            <p:cNvSpPr/>
            <p:nvPr/>
          </p:nvSpPr>
          <p:spPr>
            <a:xfrm>
              <a:off x="270506" y="1523999"/>
              <a:ext cx="4479294" cy="1905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ound Same Side Corner Rectangle 12"/>
            <p:cNvSpPr/>
            <p:nvPr/>
          </p:nvSpPr>
          <p:spPr>
            <a:xfrm>
              <a:off x="270506" y="1122848"/>
              <a:ext cx="4479294" cy="649994"/>
            </a:xfrm>
            <a:prstGeom prst="round2SameRect">
              <a:avLst/>
            </a:prstGeom>
            <a:grp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14" name="Rectangle 13"/>
          <p:cNvSpPr/>
          <p:nvPr/>
        </p:nvSpPr>
        <p:spPr>
          <a:xfrm>
            <a:off x="4580061" y="1957066"/>
            <a:ext cx="4060130" cy="369332"/>
          </a:xfrm>
          <a:prstGeom prst="rect">
            <a:avLst/>
          </a:prstGeom>
        </p:spPr>
        <p:txBody>
          <a:bodyPr wrap="square">
            <a:spAutoFit/>
          </a:bodyPr>
          <a:lstStyle/>
          <a:p>
            <a:pPr algn="ctr"/>
            <a:r>
              <a:rPr lang="en-US" dirty="0">
                <a:solidFill>
                  <a:schemeClr val="bg1"/>
                </a:solidFill>
                <a:ea typeface="ＭＳ Ｐゴシック" charset="0"/>
              </a:rPr>
              <a:t>The biologically active form is </a:t>
            </a:r>
          </a:p>
        </p:txBody>
      </p:sp>
      <p:sp>
        <p:nvSpPr>
          <p:cNvPr id="15" name="Rectangle 14"/>
          <p:cNvSpPr/>
          <p:nvPr/>
        </p:nvSpPr>
        <p:spPr>
          <a:xfrm>
            <a:off x="4605333" y="2919196"/>
            <a:ext cx="4034857" cy="369332"/>
          </a:xfrm>
          <a:prstGeom prst="rect">
            <a:avLst/>
          </a:prstGeom>
        </p:spPr>
        <p:txBody>
          <a:bodyPr wrap="square">
            <a:spAutoFit/>
          </a:bodyPr>
          <a:lstStyle/>
          <a:p>
            <a:pPr algn="ctr"/>
            <a:r>
              <a:rPr lang="en-US" dirty="0">
                <a:solidFill>
                  <a:srgbClr val="FF0000"/>
                </a:solidFill>
                <a:ea typeface="ＭＳ Ｐゴシック" charset="0"/>
              </a:rPr>
              <a:t>1,25-dihydroxycholecalciferol (</a:t>
            </a:r>
            <a:r>
              <a:rPr lang="en-US" dirty="0" err="1">
                <a:solidFill>
                  <a:srgbClr val="FF0000"/>
                </a:solidFill>
                <a:ea typeface="ＭＳ Ｐゴシック" charset="0"/>
              </a:rPr>
              <a:t>calcitriol</a:t>
            </a:r>
            <a:r>
              <a:rPr lang="en-US" dirty="0">
                <a:solidFill>
                  <a:srgbClr val="FF0000"/>
                </a:solidFill>
                <a:ea typeface="ＭＳ Ｐゴシック" charset="0"/>
              </a:rPr>
              <a:t>)</a:t>
            </a:r>
          </a:p>
        </p:txBody>
      </p:sp>
      <p:grpSp>
        <p:nvGrpSpPr>
          <p:cNvPr id="16" name="Group 15"/>
          <p:cNvGrpSpPr/>
          <p:nvPr/>
        </p:nvGrpSpPr>
        <p:grpSpPr>
          <a:xfrm>
            <a:off x="130839" y="4464131"/>
            <a:ext cx="4815511" cy="1593438"/>
            <a:chOff x="270506" y="1355376"/>
            <a:chExt cx="4479294" cy="2073624"/>
          </a:xfrm>
        </p:grpSpPr>
        <p:sp>
          <p:nvSpPr>
            <p:cNvPr id="17" name="Rounded Rectangle 16"/>
            <p:cNvSpPr/>
            <p:nvPr/>
          </p:nvSpPr>
          <p:spPr>
            <a:xfrm>
              <a:off x="270506" y="1523999"/>
              <a:ext cx="4479294" cy="1905001"/>
            </a:xfrm>
            <a:prstGeom prst="roundRect">
              <a:avLst/>
            </a:prstGeom>
            <a:no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ound Same Side Corner Rectangle 17"/>
            <p:cNvSpPr/>
            <p:nvPr/>
          </p:nvSpPr>
          <p:spPr>
            <a:xfrm>
              <a:off x="270506" y="1355376"/>
              <a:ext cx="4479294" cy="417522"/>
            </a:xfrm>
            <a:prstGeom prst="round2SameRect">
              <a:avLst/>
            </a:prstGeom>
            <a:solidFill>
              <a:srgbClr val="36AECD"/>
            </a:solid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19" name="Rectangle 18"/>
          <p:cNvSpPr/>
          <p:nvPr/>
        </p:nvSpPr>
        <p:spPr>
          <a:xfrm>
            <a:off x="56618" y="4436158"/>
            <a:ext cx="4889729" cy="369332"/>
          </a:xfrm>
          <a:prstGeom prst="rect">
            <a:avLst/>
          </a:prstGeom>
        </p:spPr>
        <p:txBody>
          <a:bodyPr wrap="square">
            <a:spAutoFit/>
          </a:bodyPr>
          <a:lstStyle/>
          <a:p>
            <a:pPr algn="ctr"/>
            <a:r>
              <a:rPr lang="en-US" dirty="0">
                <a:solidFill>
                  <a:schemeClr val="bg1"/>
                </a:solidFill>
                <a:ea typeface="ＭＳ Ｐゴシック" charset="0"/>
              </a:rPr>
              <a:t>2-Ergocalciferol (vitamin D2) is derived from </a:t>
            </a:r>
          </a:p>
        </p:txBody>
      </p:sp>
      <p:sp>
        <p:nvSpPr>
          <p:cNvPr id="20" name="Rectangle 19"/>
          <p:cNvSpPr/>
          <p:nvPr/>
        </p:nvSpPr>
        <p:spPr>
          <a:xfrm>
            <a:off x="159041" y="5135253"/>
            <a:ext cx="4787309" cy="369332"/>
          </a:xfrm>
          <a:prstGeom prst="rect">
            <a:avLst/>
          </a:prstGeom>
        </p:spPr>
        <p:txBody>
          <a:bodyPr wrap="square">
            <a:spAutoFit/>
          </a:bodyPr>
          <a:lstStyle/>
          <a:p>
            <a:pPr algn="ctr"/>
            <a:r>
              <a:rPr lang="en-US" dirty="0">
                <a:ea typeface="ＭＳ Ｐゴシック" charset="0"/>
              </a:rPr>
              <a:t>Ergosterol in plants</a:t>
            </a:r>
          </a:p>
        </p:txBody>
      </p:sp>
      <p:sp>
        <p:nvSpPr>
          <p:cNvPr id="21" name="Rectangle 20"/>
          <p:cNvSpPr/>
          <p:nvPr/>
        </p:nvSpPr>
        <p:spPr>
          <a:xfrm>
            <a:off x="56621" y="53829"/>
            <a:ext cx="2353529" cy="646331"/>
          </a:xfrm>
          <a:prstGeom prst="rect">
            <a:avLst/>
          </a:prstGeom>
        </p:spPr>
        <p:txBody>
          <a:bodyPr wrap="none">
            <a:spAutoFit/>
          </a:bodyPr>
          <a:lstStyle/>
          <a:p>
            <a:r>
              <a:rPr lang="en-US" sz="3600" dirty="0">
                <a:solidFill>
                  <a:srgbClr val="4C8180"/>
                </a:solidFill>
                <a:latin typeface="Century Gothic" charset="0"/>
                <a:ea typeface="Century Gothic" charset="0"/>
                <a:cs typeface="Century Gothic" charset="0"/>
              </a:rPr>
              <a:t>Vitamin D</a:t>
            </a:r>
            <a:endParaRPr lang="en-US" dirty="0">
              <a:latin typeface="Century Gothic" panose="020B0502020202020204" pitchFamily="34" charset="0"/>
            </a:endParaRPr>
          </a:p>
        </p:txBody>
      </p:sp>
      <p:grpSp>
        <p:nvGrpSpPr>
          <p:cNvPr id="22" name="Group 21"/>
          <p:cNvGrpSpPr/>
          <p:nvPr/>
        </p:nvGrpSpPr>
        <p:grpSpPr>
          <a:xfrm>
            <a:off x="5194265" y="4464130"/>
            <a:ext cx="3528898" cy="1375953"/>
            <a:chOff x="270506" y="1122848"/>
            <a:chExt cx="4479294" cy="2306152"/>
          </a:xfrm>
          <a:solidFill>
            <a:srgbClr val="A6D483"/>
          </a:solidFill>
        </p:grpSpPr>
        <p:sp>
          <p:nvSpPr>
            <p:cNvPr id="23" name="Rounded Rectangle 22"/>
            <p:cNvSpPr/>
            <p:nvPr/>
          </p:nvSpPr>
          <p:spPr>
            <a:xfrm>
              <a:off x="270506" y="1523999"/>
              <a:ext cx="4479294" cy="1905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ound Same Side Corner Rectangle 23"/>
            <p:cNvSpPr/>
            <p:nvPr/>
          </p:nvSpPr>
          <p:spPr>
            <a:xfrm>
              <a:off x="270506" y="1122848"/>
              <a:ext cx="4479294" cy="649994"/>
            </a:xfrm>
            <a:prstGeom prst="round2SameRect">
              <a:avLst/>
            </a:prstGeom>
            <a:grp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25" name="Rectangle 24"/>
          <p:cNvSpPr/>
          <p:nvPr/>
        </p:nvSpPr>
        <p:spPr>
          <a:xfrm>
            <a:off x="5194265" y="4499616"/>
            <a:ext cx="3528900" cy="369332"/>
          </a:xfrm>
          <a:prstGeom prst="rect">
            <a:avLst/>
          </a:prstGeom>
        </p:spPr>
        <p:txBody>
          <a:bodyPr wrap="square">
            <a:spAutoFit/>
          </a:bodyPr>
          <a:lstStyle/>
          <a:p>
            <a:pPr algn="ctr"/>
            <a:r>
              <a:rPr lang="en-US" dirty="0">
                <a:solidFill>
                  <a:schemeClr val="bg1"/>
                </a:solidFill>
                <a:ea typeface="ＭＳ Ｐゴシック" charset="0"/>
              </a:rPr>
              <a:t>D3, D2 are also available </a:t>
            </a:r>
          </a:p>
        </p:txBody>
      </p:sp>
      <p:sp>
        <p:nvSpPr>
          <p:cNvPr id="26" name="Rectangle 25"/>
          <p:cNvSpPr/>
          <p:nvPr/>
        </p:nvSpPr>
        <p:spPr>
          <a:xfrm>
            <a:off x="8896863" y="434917"/>
            <a:ext cx="3118783" cy="5880051"/>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8F00"/>
                </a:solidFill>
              </a:rPr>
              <a:t>2 vitamins that we consider as hormones: (Steroid in type)</a:t>
            </a:r>
          </a:p>
          <a:p>
            <a:pPr>
              <a:defRPr/>
            </a:pPr>
            <a:r>
              <a:rPr lang="en-US" dirty="0">
                <a:solidFill>
                  <a:srgbClr val="008F00"/>
                </a:solidFill>
              </a:rPr>
              <a:t> 1- Vitamin D. 2- Vitamin A. Why?</a:t>
            </a:r>
          </a:p>
          <a:p>
            <a:pPr>
              <a:defRPr/>
            </a:pPr>
            <a:r>
              <a:rPr lang="en-US" dirty="0">
                <a:solidFill>
                  <a:srgbClr val="008F00"/>
                </a:solidFill>
              </a:rPr>
              <a:t>Recall: hormones are chemical messengers released from endocrine cells and circulating in the blood and work to accomplish intercellular interactions.</a:t>
            </a:r>
          </a:p>
          <a:p>
            <a:pPr>
              <a:defRPr/>
            </a:pPr>
            <a:r>
              <a:rPr lang="en-US" dirty="0">
                <a:solidFill>
                  <a:srgbClr val="008F00"/>
                </a:solidFill>
              </a:rPr>
              <a:t>And since they are steroid hormones they diffuse into the cellular membrane and they bind to their receptors inside the cell and then go to the nucleus  to binds  with hormone-response  element (HRE) (which is a specific sequence in the DNA) to affect the transcription of multiple types of genes </a:t>
            </a:r>
            <a:r>
              <a:rPr lang="ar-SA" dirty="0">
                <a:solidFill>
                  <a:srgbClr val="008F00"/>
                </a:solidFill>
              </a:rPr>
              <a:t>نفس ما درسنا بالميد</a:t>
            </a:r>
            <a:endParaRPr lang="en-US" dirty="0">
              <a:solidFill>
                <a:srgbClr val="008F00"/>
              </a:solidFill>
            </a:endParaRPr>
          </a:p>
        </p:txBody>
      </p:sp>
      <p:sp>
        <p:nvSpPr>
          <p:cNvPr id="2" name="TextBox 1"/>
          <p:cNvSpPr txBox="1"/>
          <p:nvPr/>
        </p:nvSpPr>
        <p:spPr>
          <a:xfrm>
            <a:off x="113411" y="1058452"/>
            <a:ext cx="3489160" cy="369332"/>
          </a:xfrm>
          <a:prstGeom prst="rect">
            <a:avLst/>
          </a:prstGeom>
          <a:noFill/>
        </p:spPr>
        <p:txBody>
          <a:bodyPr wrap="none" rtlCol="0">
            <a:spAutoFit/>
          </a:bodyPr>
          <a:lstStyle/>
          <a:p>
            <a:pPr marL="285750" indent="-285750">
              <a:buFont typeface="Arial" panose="020B0604020202020204" pitchFamily="34" charset="0"/>
              <a:buChar char="•"/>
            </a:pPr>
            <a:r>
              <a:rPr lang="en-US" dirty="0">
                <a:ea typeface="ＭＳ Ｐゴシック" charset="0"/>
              </a:rPr>
              <a:t>It considered a steroid hormone</a:t>
            </a:r>
          </a:p>
        </p:txBody>
      </p:sp>
    </p:spTree>
    <p:extLst>
      <p:ext uri="{BB962C8B-B14F-4D97-AF65-F5344CB8AC3E}">
        <p14:creationId xmlns:p14="http://schemas.microsoft.com/office/powerpoint/2010/main" val="140345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083B3CDC-D1C9-419A-99B9-214AF717C6E5}"/>
              </a:ext>
            </a:extLst>
          </p:cNvPr>
          <p:cNvGraphicFramePr/>
          <p:nvPr>
            <p:extLst>
              <p:ext uri="{D42A27DB-BD31-4B8C-83A1-F6EECF244321}">
                <p14:modId xmlns:p14="http://schemas.microsoft.com/office/powerpoint/2010/main" val="721518994"/>
              </p:ext>
            </p:extLst>
          </p:nvPr>
        </p:nvGraphicFramePr>
        <p:xfrm>
          <a:off x="29464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585200" y="1566779"/>
            <a:ext cx="3483770" cy="2527540"/>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8F00"/>
                </a:solidFill>
              </a:rPr>
              <a:t>D2 and D3 both can be converted into its biologically active form which is 1,25-dihydroxycalciferol.</a:t>
            </a:r>
          </a:p>
        </p:txBody>
      </p:sp>
      <p:sp>
        <p:nvSpPr>
          <p:cNvPr id="8" name="Rectangle 7"/>
          <p:cNvSpPr/>
          <p:nvPr/>
        </p:nvSpPr>
        <p:spPr>
          <a:xfrm>
            <a:off x="56621" y="53829"/>
            <a:ext cx="4889480" cy="646331"/>
          </a:xfrm>
          <a:prstGeom prst="rect">
            <a:avLst/>
          </a:prstGeom>
        </p:spPr>
        <p:txBody>
          <a:bodyPr wrap="none">
            <a:spAutoFit/>
          </a:bodyPr>
          <a:lstStyle/>
          <a:p>
            <a:pPr>
              <a:defRPr/>
            </a:pPr>
            <a:r>
              <a:rPr lang="en-US" altLang="en-US" sz="3600" dirty="0">
                <a:solidFill>
                  <a:srgbClr val="4C8180"/>
                </a:solidFill>
                <a:latin typeface="Century Gothic" charset="0"/>
                <a:ea typeface="Century Gothic" charset="0"/>
                <a:cs typeface="Century Gothic" charset="0"/>
              </a:rPr>
              <a:t>Vitamin D distribution</a:t>
            </a:r>
          </a:p>
        </p:txBody>
      </p:sp>
      <p:sp>
        <p:nvSpPr>
          <p:cNvPr id="3" name="مربع نص 2"/>
          <p:cNvSpPr txBox="1"/>
          <p:nvPr/>
        </p:nvSpPr>
        <p:spPr>
          <a:xfrm>
            <a:off x="294640" y="6111038"/>
            <a:ext cx="6938673" cy="646331"/>
          </a:xfrm>
          <a:prstGeom prst="rect">
            <a:avLst/>
          </a:prstGeom>
          <a:noFill/>
        </p:spPr>
        <p:txBody>
          <a:bodyPr wrap="square" rtlCol="0">
            <a:spAutoFit/>
          </a:bodyPr>
          <a:lstStyle/>
          <a:p>
            <a:pPr marL="285750" lvl="0" indent="-285750">
              <a:buFont typeface="Arial" panose="020B0604020202020204" pitchFamily="34" charset="0"/>
              <a:buChar char="•"/>
            </a:pPr>
            <a:r>
              <a:rPr lang="en-US" altLang="en-US" dirty="0">
                <a:ea typeface="ＭＳ Ｐゴシック" charset="0"/>
              </a:rPr>
              <a:t>High doses (10,000 IU for weeks or months) can lead to toxicity.</a:t>
            </a:r>
          </a:p>
          <a:p>
            <a:pPr marL="285750" lvl="0" indent="-285750">
              <a:buFont typeface="Arial" panose="020B0604020202020204" pitchFamily="34" charset="0"/>
              <a:buChar char="•"/>
            </a:pPr>
            <a:r>
              <a:rPr lang="en-US" altLang="en-US" dirty="0">
                <a:ea typeface="ＭＳ Ｐゴシック" charset="0"/>
              </a:rPr>
              <a:t>Hypercalcemia and deposition of calcium in arteries and kidneys.</a:t>
            </a:r>
          </a:p>
        </p:txBody>
      </p:sp>
      <p:sp>
        <p:nvSpPr>
          <p:cNvPr id="5" name="TextBox 4"/>
          <p:cNvSpPr txBox="1"/>
          <p:nvPr/>
        </p:nvSpPr>
        <p:spPr>
          <a:xfrm>
            <a:off x="5926316" y="1545013"/>
            <a:ext cx="1828800"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chemeClr val="bg1">
                    <a:lumMod val="50000"/>
                  </a:schemeClr>
                </a:solidFill>
              </a:rPr>
              <a:t>So it is either from the diet or exposure</a:t>
            </a:r>
          </a:p>
        </p:txBody>
      </p:sp>
      <p:sp>
        <p:nvSpPr>
          <p:cNvPr id="6" name="TextBox 5"/>
          <p:cNvSpPr txBox="1"/>
          <p:nvPr/>
        </p:nvSpPr>
        <p:spPr>
          <a:xfrm>
            <a:off x="4242011" y="3467131"/>
            <a:ext cx="3368610"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rtl="1"/>
            <a:r>
              <a:rPr lang="ar-SA" dirty="0">
                <a:solidFill>
                  <a:schemeClr val="bg1">
                    <a:lumMod val="50000"/>
                  </a:schemeClr>
                </a:solidFill>
              </a:rPr>
              <a:t>يعني هو الريدي يبكون موجود داخل الجسم ولما يتعرض للشمس يتحول </a:t>
            </a:r>
            <a:r>
              <a:rPr lang="ar-SA" dirty="0" smtClean="0">
                <a:solidFill>
                  <a:schemeClr val="bg1">
                    <a:lumMod val="50000"/>
                  </a:schemeClr>
                </a:solidFill>
              </a:rPr>
              <a:t>لـ</a:t>
            </a:r>
            <a:r>
              <a:rPr lang="en-US" dirty="0" smtClean="0">
                <a:solidFill>
                  <a:schemeClr val="bg1">
                    <a:lumMod val="50000"/>
                  </a:schemeClr>
                </a:solidFill>
              </a:rPr>
              <a:t>D3</a:t>
            </a:r>
            <a:endParaRPr lang="en-US" dirty="0">
              <a:solidFill>
                <a:schemeClr val="bg1">
                  <a:lumMod val="50000"/>
                </a:schemeClr>
              </a:solidFill>
            </a:endParaRPr>
          </a:p>
        </p:txBody>
      </p:sp>
    </p:spTree>
    <p:extLst>
      <p:ext uri="{BB962C8B-B14F-4D97-AF65-F5344CB8AC3E}">
        <p14:creationId xmlns:p14="http://schemas.microsoft.com/office/powerpoint/2010/main" val="319342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849" y="761999"/>
            <a:ext cx="30194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753408" y="1480388"/>
            <a:ext cx="4691064" cy="4510177"/>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marL="342900" indent="-342900">
              <a:buFont typeface="+mj-lt"/>
              <a:buAutoNum type="arabicPeriod"/>
            </a:pPr>
            <a:r>
              <a:rPr lang="en-US" altLang="ar-SA" dirty="0">
                <a:solidFill>
                  <a:srgbClr val="008F00"/>
                </a:solidFill>
                <a:latin typeface="+mn-lt"/>
                <a:ea typeface="+mn-ea"/>
              </a:rPr>
              <a:t>After your skin exposed to sun UV light it convert 7-Dehydrocholestrol (which is already synthesized in your body) into Cholecalciferol (D3</a:t>
            </a:r>
            <a:r>
              <a:rPr lang="en-US" altLang="ar-SA" dirty="0" smtClean="0">
                <a:solidFill>
                  <a:srgbClr val="008F00"/>
                </a:solidFill>
                <a:latin typeface="+mn-lt"/>
                <a:ea typeface="+mn-ea"/>
              </a:rPr>
              <a:t>).</a:t>
            </a:r>
          </a:p>
          <a:p>
            <a:pPr marL="342900" indent="-342900">
              <a:buFont typeface="+mj-lt"/>
              <a:buAutoNum type="arabicPeriod"/>
            </a:pPr>
            <a:endParaRPr lang="en-US" altLang="ar-SA" dirty="0">
              <a:solidFill>
                <a:srgbClr val="008F00"/>
              </a:solidFill>
              <a:latin typeface="+mn-lt"/>
              <a:ea typeface="+mn-ea"/>
            </a:endParaRPr>
          </a:p>
          <a:p>
            <a:pPr marL="342900" indent="-342900">
              <a:buFont typeface="+mj-lt"/>
              <a:buAutoNum type="arabicPeriod"/>
            </a:pPr>
            <a:r>
              <a:rPr lang="en-US" altLang="ar-SA" dirty="0">
                <a:solidFill>
                  <a:srgbClr val="008F00"/>
                </a:solidFill>
                <a:latin typeface="+mn-lt"/>
                <a:ea typeface="+mn-ea"/>
              </a:rPr>
              <a:t>Another form is from the plants (Ergocalciferol) also the body can convert it into Cholecalciferol</a:t>
            </a:r>
            <a:r>
              <a:rPr lang="en-US" altLang="ar-SA" dirty="0" smtClean="0">
                <a:solidFill>
                  <a:srgbClr val="008F00"/>
                </a:solidFill>
                <a:latin typeface="+mn-lt"/>
                <a:ea typeface="+mn-ea"/>
              </a:rPr>
              <a:t>.</a:t>
            </a:r>
          </a:p>
          <a:p>
            <a:pPr marL="342900" indent="-342900">
              <a:buFont typeface="+mj-lt"/>
              <a:buAutoNum type="arabicPeriod"/>
            </a:pPr>
            <a:endParaRPr lang="en-US" altLang="ar-SA" dirty="0">
              <a:solidFill>
                <a:srgbClr val="008F00"/>
              </a:solidFill>
              <a:latin typeface="+mn-lt"/>
              <a:ea typeface="+mn-ea"/>
            </a:endParaRPr>
          </a:p>
          <a:p>
            <a:pPr marL="285750" indent="-285750">
              <a:buFont typeface="Arial" panose="020B0604020202020204" pitchFamily="34" charset="0"/>
              <a:buChar char="•"/>
            </a:pPr>
            <a:r>
              <a:rPr lang="en-US" altLang="ar-SA" dirty="0">
                <a:solidFill>
                  <a:srgbClr val="008F00"/>
                </a:solidFill>
                <a:latin typeface="+mn-lt"/>
                <a:ea typeface="+mn-ea"/>
              </a:rPr>
              <a:t>Cholecalciferol still need to be modified by the addition of 2 hydroxyl groups, the first one in the first carbon and the second one at 25th carbon and, then you can get the biologically active form which is Calcitriol</a:t>
            </a:r>
            <a:r>
              <a:rPr lang="en-US" altLang="ar-SA" dirty="0" smtClean="0">
                <a:solidFill>
                  <a:srgbClr val="008F00"/>
                </a:solidFill>
                <a:latin typeface="+mn-lt"/>
                <a:ea typeface="+mn-ea"/>
              </a:rPr>
              <a:t>.</a:t>
            </a:r>
            <a:endParaRPr lang="en-US" altLang="ar-SA" dirty="0">
              <a:solidFill>
                <a:srgbClr val="008F00"/>
              </a:solidFill>
              <a:latin typeface="+mn-lt"/>
              <a:ea typeface="+mn-ea"/>
            </a:endParaRPr>
          </a:p>
          <a:p>
            <a:pPr marL="285750" indent="-285750">
              <a:buFont typeface="Arial" panose="020B0604020202020204" pitchFamily="34" charset="0"/>
              <a:buChar char="•"/>
            </a:pPr>
            <a:r>
              <a:rPr lang="en-US" altLang="ar-SA" dirty="0">
                <a:solidFill>
                  <a:srgbClr val="FF0000"/>
                </a:solidFill>
                <a:latin typeface="+mn-lt"/>
                <a:ea typeface="+mn-ea"/>
              </a:rPr>
              <a:t>Cholesterol</a:t>
            </a:r>
            <a:r>
              <a:rPr lang="en-US" altLang="ar-SA" dirty="0">
                <a:solidFill>
                  <a:srgbClr val="008F00"/>
                </a:solidFill>
                <a:latin typeface="+mn-lt"/>
                <a:ea typeface="+mn-ea"/>
              </a:rPr>
              <a:t> is the precursor of cholecalciferol </a:t>
            </a:r>
          </a:p>
        </p:txBody>
      </p:sp>
      <p:sp>
        <p:nvSpPr>
          <p:cNvPr id="5" name="Rectangle 4"/>
          <p:cNvSpPr/>
          <p:nvPr/>
        </p:nvSpPr>
        <p:spPr>
          <a:xfrm>
            <a:off x="56621" y="53829"/>
            <a:ext cx="4889480" cy="646331"/>
          </a:xfrm>
          <a:prstGeom prst="rect">
            <a:avLst/>
          </a:prstGeom>
        </p:spPr>
        <p:txBody>
          <a:bodyPr wrap="none">
            <a:spAutoFit/>
          </a:bodyPr>
          <a:lstStyle/>
          <a:p>
            <a:pPr>
              <a:defRPr/>
            </a:pPr>
            <a:r>
              <a:rPr lang="en-US" sz="3600" dirty="0">
                <a:solidFill>
                  <a:srgbClr val="4C8180"/>
                </a:solidFill>
                <a:latin typeface="Century Gothic" charset="0"/>
                <a:ea typeface="Century Gothic" charset="0"/>
                <a:cs typeface="Century Gothic" charset="0"/>
              </a:rPr>
              <a:t>Sources of Vitamin D</a:t>
            </a:r>
          </a:p>
        </p:txBody>
      </p:sp>
      <p:sp>
        <p:nvSpPr>
          <p:cNvPr id="7" name="مربع نص 6"/>
          <p:cNvSpPr txBox="1"/>
          <p:nvPr/>
        </p:nvSpPr>
        <p:spPr>
          <a:xfrm>
            <a:off x="1076209" y="5122490"/>
            <a:ext cx="288862" cy="323165"/>
          </a:xfrm>
          <a:prstGeom prst="rect">
            <a:avLst/>
          </a:prstGeom>
          <a:solidFill>
            <a:schemeClr val="bg1"/>
          </a:solidFill>
        </p:spPr>
        <p:txBody>
          <a:bodyPr wrap="square" rtlCol="0">
            <a:spAutoFit/>
          </a:bodyPr>
          <a:lstStyle/>
          <a:p>
            <a:r>
              <a:rPr lang="en-US" sz="1500" dirty="0" smtClean="0">
                <a:solidFill>
                  <a:srgbClr val="00B050"/>
                </a:solidFill>
              </a:rPr>
              <a:t>1</a:t>
            </a:r>
            <a:endParaRPr lang="en-US" sz="1500" dirty="0">
              <a:solidFill>
                <a:srgbClr val="00B050"/>
              </a:solidFill>
            </a:endParaRPr>
          </a:p>
        </p:txBody>
      </p:sp>
      <p:sp>
        <p:nvSpPr>
          <p:cNvPr id="8" name="مربع نص 7"/>
          <p:cNvSpPr txBox="1"/>
          <p:nvPr/>
        </p:nvSpPr>
        <p:spPr>
          <a:xfrm>
            <a:off x="1159814" y="2498430"/>
            <a:ext cx="288862" cy="323165"/>
          </a:xfrm>
          <a:prstGeom prst="rect">
            <a:avLst/>
          </a:prstGeom>
          <a:solidFill>
            <a:schemeClr val="bg1"/>
          </a:solidFill>
        </p:spPr>
        <p:txBody>
          <a:bodyPr wrap="square" rtlCol="0">
            <a:spAutoFit/>
          </a:bodyPr>
          <a:lstStyle/>
          <a:p>
            <a:r>
              <a:rPr lang="en-US" sz="1500" dirty="0" smtClean="0">
                <a:solidFill>
                  <a:srgbClr val="00B050"/>
                </a:solidFill>
              </a:rPr>
              <a:t>2</a:t>
            </a:r>
            <a:endParaRPr lang="en-US" sz="1500" dirty="0">
              <a:solidFill>
                <a:srgbClr val="00B050"/>
              </a:solidFill>
            </a:endParaRPr>
          </a:p>
        </p:txBody>
      </p:sp>
    </p:spTree>
    <p:extLst>
      <p:ext uri="{BB962C8B-B14F-4D97-AF65-F5344CB8AC3E}">
        <p14:creationId xmlns:p14="http://schemas.microsoft.com/office/powerpoint/2010/main" val="411052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8206"/>
          <a:stretch/>
        </p:blipFill>
        <p:spPr bwMode="auto">
          <a:xfrm>
            <a:off x="5826792" y="2068103"/>
            <a:ext cx="6308588" cy="269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5423" y="913513"/>
            <a:ext cx="5381368" cy="5391034"/>
          </a:xfrm>
          <a:prstGeom prst="rect">
            <a:avLst/>
          </a:prstGeom>
          <a:solidFill>
            <a:schemeClr val="bg1">
              <a:lumMod val="95000"/>
            </a:schemeClr>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rgbClr val="008F00"/>
                </a:solidFill>
              </a:rPr>
              <a:t>Follow the numbers pleases :</a:t>
            </a:r>
          </a:p>
          <a:p>
            <a:pPr>
              <a:defRPr/>
            </a:pPr>
            <a:endParaRPr lang="en-US" dirty="0" smtClean="0">
              <a:solidFill>
                <a:srgbClr val="008F00"/>
              </a:solidFill>
            </a:endParaRPr>
          </a:p>
          <a:p>
            <a:pPr>
              <a:defRPr/>
            </a:pPr>
            <a:r>
              <a:rPr lang="en-US" dirty="0" smtClean="0">
                <a:solidFill>
                  <a:srgbClr val="008F00"/>
                </a:solidFill>
              </a:rPr>
              <a:t>1</a:t>
            </a:r>
            <a:r>
              <a:rPr lang="en-US" dirty="0">
                <a:solidFill>
                  <a:srgbClr val="008F00"/>
                </a:solidFill>
              </a:rPr>
              <a:t>. In the skin you synthesize Cholecalciferol from </a:t>
            </a:r>
            <a:r>
              <a:rPr lang="en-US" dirty="0" smtClean="0">
                <a:solidFill>
                  <a:srgbClr val="008F00"/>
                </a:solidFill>
              </a:rPr>
              <a:t>7-Dehydrocholesterol (which is already in your body) when it exposed to sun UV light.</a:t>
            </a:r>
            <a:endParaRPr lang="en-US" dirty="0">
              <a:solidFill>
                <a:srgbClr val="008F00"/>
              </a:solidFill>
            </a:endParaRPr>
          </a:p>
          <a:p>
            <a:pPr>
              <a:defRPr/>
            </a:pPr>
            <a:endParaRPr lang="en-US" dirty="0" smtClean="0">
              <a:solidFill>
                <a:srgbClr val="008F00"/>
              </a:solidFill>
            </a:endParaRPr>
          </a:p>
          <a:p>
            <a:pPr>
              <a:defRPr/>
            </a:pPr>
            <a:r>
              <a:rPr lang="en-US" dirty="0" smtClean="0">
                <a:solidFill>
                  <a:srgbClr val="008F00"/>
                </a:solidFill>
              </a:rPr>
              <a:t>2. then it will go to the liver, because the liver has the enzyme (25- hydroxylase) to add the hydroxyl group in the 25th Carbon, so it becomes                                      </a:t>
            </a:r>
            <a:r>
              <a:rPr lang="en-US" u="sng" dirty="0" smtClean="0">
                <a:solidFill>
                  <a:srgbClr val="FF0000"/>
                </a:solidFill>
              </a:rPr>
              <a:t>25-hydroxycolecalciferol</a:t>
            </a:r>
            <a:r>
              <a:rPr lang="en-US" dirty="0" smtClean="0">
                <a:solidFill>
                  <a:srgbClr val="008F00"/>
                </a:solidFill>
              </a:rPr>
              <a:t>, this form is </a:t>
            </a:r>
            <a:r>
              <a:rPr lang="en-US" u="sng" dirty="0" smtClean="0">
                <a:solidFill>
                  <a:srgbClr val="008F00"/>
                </a:solidFill>
              </a:rPr>
              <a:t>the most abundant form in the plasma</a:t>
            </a:r>
            <a:r>
              <a:rPr lang="en-US" dirty="0" smtClean="0">
                <a:solidFill>
                  <a:srgbClr val="008F00"/>
                </a:solidFill>
              </a:rPr>
              <a:t> and this is the </a:t>
            </a:r>
            <a:r>
              <a:rPr lang="en-US" u="sng" dirty="0" smtClean="0">
                <a:solidFill>
                  <a:srgbClr val="FF0000"/>
                </a:solidFill>
              </a:rPr>
              <a:t>storage form</a:t>
            </a:r>
            <a:r>
              <a:rPr lang="en-US" dirty="0" smtClean="0">
                <a:solidFill>
                  <a:srgbClr val="008F00"/>
                </a:solidFill>
              </a:rPr>
              <a:t> and </a:t>
            </a:r>
            <a:r>
              <a:rPr lang="en-US" dirty="0" smtClean="0">
                <a:solidFill>
                  <a:srgbClr val="FF0000"/>
                </a:solidFill>
              </a:rPr>
              <a:t>the form we check in vitamin D blood test.</a:t>
            </a:r>
          </a:p>
          <a:p>
            <a:pPr>
              <a:defRPr/>
            </a:pPr>
            <a:endParaRPr lang="en-US" dirty="0">
              <a:solidFill>
                <a:srgbClr val="008F00"/>
              </a:solidFill>
            </a:endParaRPr>
          </a:p>
          <a:p>
            <a:pPr>
              <a:defRPr/>
            </a:pPr>
            <a:r>
              <a:rPr lang="en-US" dirty="0" smtClean="0">
                <a:solidFill>
                  <a:srgbClr val="008F00"/>
                </a:solidFill>
              </a:rPr>
              <a:t>3. After that </a:t>
            </a:r>
            <a:r>
              <a:rPr lang="en-US" dirty="0">
                <a:solidFill>
                  <a:srgbClr val="008F00"/>
                </a:solidFill>
              </a:rPr>
              <a:t>it will go to the kidney which have the enzyme </a:t>
            </a:r>
            <a:r>
              <a:rPr lang="en-US" dirty="0">
                <a:solidFill>
                  <a:srgbClr val="FF0000"/>
                </a:solidFill>
              </a:rPr>
              <a:t>(1alpha-hydroxylase) </a:t>
            </a:r>
            <a:r>
              <a:rPr lang="en-US" dirty="0">
                <a:solidFill>
                  <a:srgbClr val="008F00"/>
                </a:solidFill>
              </a:rPr>
              <a:t>which will add a hydroxyl group to the first </a:t>
            </a:r>
            <a:r>
              <a:rPr lang="en-US" dirty="0" smtClean="0">
                <a:solidFill>
                  <a:srgbClr val="008F00"/>
                </a:solidFill>
              </a:rPr>
              <a:t>Carbon </a:t>
            </a:r>
            <a:r>
              <a:rPr lang="en-US" dirty="0">
                <a:solidFill>
                  <a:srgbClr val="008F00"/>
                </a:solidFill>
              </a:rPr>
              <a:t>to get the final form which is </a:t>
            </a:r>
            <a:r>
              <a:rPr lang="en-US" dirty="0">
                <a:solidFill>
                  <a:srgbClr val="FF0000"/>
                </a:solidFill>
              </a:rPr>
              <a:t>1,25-dihydroxycholecalceferol</a:t>
            </a:r>
            <a:r>
              <a:rPr lang="en-US" dirty="0">
                <a:solidFill>
                  <a:srgbClr val="008F00"/>
                </a:solidFill>
              </a:rPr>
              <a:t> which is the final functional form of vitamin D and the form which will be released from the kidney to the circulation.</a:t>
            </a:r>
          </a:p>
        </p:txBody>
      </p:sp>
      <p:sp>
        <p:nvSpPr>
          <p:cNvPr id="6" name="Rectangle 5"/>
          <p:cNvSpPr/>
          <p:nvPr/>
        </p:nvSpPr>
        <p:spPr>
          <a:xfrm>
            <a:off x="56621" y="53829"/>
            <a:ext cx="5602816" cy="646331"/>
          </a:xfrm>
          <a:prstGeom prst="rect">
            <a:avLst/>
          </a:prstGeom>
        </p:spPr>
        <p:txBody>
          <a:bodyPr wrap="none">
            <a:spAutoFit/>
          </a:bodyPr>
          <a:lstStyle/>
          <a:p>
            <a:pPr>
              <a:defRPr/>
            </a:pPr>
            <a:r>
              <a:rPr lang="en-US" sz="3600" dirty="0">
                <a:solidFill>
                  <a:srgbClr val="4C8180"/>
                </a:solidFill>
                <a:latin typeface="Century Gothic" charset="0"/>
                <a:ea typeface="Century Gothic" charset="0"/>
                <a:cs typeface="Century Gothic" charset="0"/>
              </a:rPr>
              <a:t>Metabolism </a:t>
            </a:r>
            <a:r>
              <a:rPr lang="en-US" sz="3600" dirty="0" smtClean="0">
                <a:solidFill>
                  <a:srgbClr val="4C8180"/>
                </a:solidFill>
                <a:latin typeface="Century Gothic" charset="0"/>
                <a:ea typeface="Century Gothic" charset="0"/>
                <a:cs typeface="Century Gothic" charset="0"/>
              </a:rPr>
              <a:t>of </a:t>
            </a:r>
            <a:r>
              <a:rPr lang="en-US" sz="3600" dirty="0">
                <a:solidFill>
                  <a:srgbClr val="4C8180"/>
                </a:solidFill>
                <a:latin typeface="Century Gothic" charset="0"/>
                <a:ea typeface="Century Gothic" charset="0"/>
                <a:cs typeface="Century Gothic" charset="0"/>
              </a:rPr>
              <a:t>vitamin D</a:t>
            </a:r>
          </a:p>
        </p:txBody>
      </p:sp>
      <p:sp>
        <p:nvSpPr>
          <p:cNvPr id="11" name="مربع نص 10"/>
          <p:cNvSpPr txBox="1"/>
          <p:nvPr/>
        </p:nvSpPr>
        <p:spPr>
          <a:xfrm>
            <a:off x="7218895" y="2194020"/>
            <a:ext cx="288862" cy="323165"/>
          </a:xfrm>
          <a:prstGeom prst="rect">
            <a:avLst/>
          </a:prstGeom>
          <a:solidFill>
            <a:schemeClr val="bg1"/>
          </a:solidFill>
        </p:spPr>
        <p:txBody>
          <a:bodyPr wrap="square" rtlCol="0">
            <a:spAutoFit/>
          </a:bodyPr>
          <a:lstStyle/>
          <a:p>
            <a:r>
              <a:rPr lang="en-US" sz="1500" dirty="0" smtClean="0">
                <a:solidFill>
                  <a:srgbClr val="00B050"/>
                </a:solidFill>
              </a:rPr>
              <a:t>1</a:t>
            </a:r>
            <a:endParaRPr lang="en-US" sz="1500" dirty="0">
              <a:solidFill>
                <a:srgbClr val="00B050"/>
              </a:solidFill>
            </a:endParaRPr>
          </a:p>
        </p:txBody>
      </p:sp>
      <p:sp>
        <p:nvSpPr>
          <p:cNvPr id="12" name="مربع نص 11"/>
          <p:cNvSpPr txBox="1"/>
          <p:nvPr/>
        </p:nvSpPr>
        <p:spPr>
          <a:xfrm>
            <a:off x="6871437" y="2998805"/>
            <a:ext cx="288862" cy="323165"/>
          </a:xfrm>
          <a:prstGeom prst="rect">
            <a:avLst/>
          </a:prstGeom>
          <a:solidFill>
            <a:schemeClr val="bg1"/>
          </a:solidFill>
        </p:spPr>
        <p:txBody>
          <a:bodyPr wrap="square" rtlCol="0">
            <a:spAutoFit/>
          </a:bodyPr>
          <a:lstStyle/>
          <a:p>
            <a:r>
              <a:rPr lang="en-US" sz="1500" dirty="0" smtClean="0">
                <a:solidFill>
                  <a:srgbClr val="00B050"/>
                </a:solidFill>
              </a:rPr>
              <a:t>2</a:t>
            </a:r>
            <a:endParaRPr lang="en-US" sz="1500" dirty="0">
              <a:solidFill>
                <a:srgbClr val="00B050"/>
              </a:solidFill>
            </a:endParaRPr>
          </a:p>
        </p:txBody>
      </p:sp>
      <p:sp>
        <p:nvSpPr>
          <p:cNvPr id="13" name="مربع نص 12"/>
          <p:cNvSpPr txBox="1"/>
          <p:nvPr/>
        </p:nvSpPr>
        <p:spPr>
          <a:xfrm>
            <a:off x="10149832" y="2929855"/>
            <a:ext cx="288862" cy="323165"/>
          </a:xfrm>
          <a:prstGeom prst="rect">
            <a:avLst/>
          </a:prstGeom>
          <a:solidFill>
            <a:schemeClr val="bg1"/>
          </a:solidFill>
        </p:spPr>
        <p:txBody>
          <a:bodyPr wrap="square" rtlCol="0">
            <a:spAutoFit/>
          </a:bodyPr>
          <a:lstStyle/>
          <a:p>
            <a:r>
              <a:rPr lang="en-US" sz="1500" dirty="0" smtClean="0">
                <a:solidFill>
                  <a:srgbClr val="00B050"/>
                </a:solidFill>
              </a:rPr>
              <a:t>3</a:t>
            </a:r>
            <a:endParaRPr lang="en-US" sz="1500" dirty="0">
              <a:solidFill>
                <a:srgbClr val="00B050"/>
              </a:solidFill>
            </a:endParaRPr>
          </a:p>
        </p:txBody>
      </p:sp>
    </p:spTree>
    <p:extLst>
      <p:ext uri="{BB962C8B-B14F-4D97-AF65-F5344CB8AC3E}">
        <p14:creationId xmlns:p14="http://schemas.microsoft.com/office/powerpoint/2010/main" val="101660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21" y="53829"/>
            <a:ext cx="7996100" cy="646331"/>
          </a:xfrm>
          <a:prstGeom prst="rect">
            <a:avLst/>
          </a:prstGeom>
        </p:spPr>
        <p:txBody>
          <a:bodyPr wrap="none">
            <a:spAutoFit/>
          </a:bodyPr>
          <a:lstStyle/>
          <a:p>
            <a:pPr>
              <a:defRPr/>
            </a:pPr>
            <a:r>
              <a:rPr lang="en-US" sz="3600" dirty="0">
                <a:solidFill>
                  <a:srgbClr val="4C8180"/>
                </a:solidFill>
                <a:latin typeface="Century Gothic" charset="0"/>
                <a:ea typeface="Century Gothic" charset="0"/>
                <a:cs typeface="Century Gothic" charset="0"/>
              </a:rPr>
              <a:t>Summery of Vitamin D </a:t>
            </a:r>
            <a:r>
              <a:rPr lang="en-US" sz="3600" dirty="0" smtClean="0">
                <a:solidFill>
                  <a:srgbClr val="4C8180"/>
                </a:solidFill>
                <a:latin typeface="Century Gothic" charset="0"/>
                <a:ea typeface="Century Gothic" charset="0"/>
                <a:cs typeface="Century Gothic" charset="0"/>
              </a:rPr>
              <a:t>metabolism</a:t>
            </a:r>
            <a:endParaRPr lang="en-US" sz="3600" dirty="0">
              <a:solidFill>
                <a:srgbClr val="4C8180"/>
              </a:solidFill>
              <a:latin typeface="Century Gothic" charset="0"/>
              <a:ea typeface="Century Gothic" charset="0"/>
              <a:cs typeface="Century Gothic" charset="0"/>
            </a:endParaRPr>
          </a:p>
        </p:txBody>
      </p:sp>
      <p:sp>
        <p:nvSpPr>
          <p:cNvPr id="3" name="Rounded Rectangle 2"/>
          <p:cNvSpPr/>
          <p:nvPr/>
        </p:nvSpPr>
        <p:spPr>
          <a:xfrm>
            <a:off x="4213666" y="756185"/>
            <a:ext cx="2501661" cy="100066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Ergocalciferol (Vit.D2) (from plants)</a:t>
            </a:r>
          </a:p>
        </p:txBody>
      </p:sp>
      <p:sp>
        <p:nvSpPr>
          <p:cNvPr id="15" name="Rounded Rectangle 14"/>
          <p:cNvSpPr/>
          <p:nvPr/>
        </p:nvSpPr>
        <p:spPr>
          <a:xfrm>
            <a:off x="122313" y="2603886"/>
            <a:ext cx="2501661" cy="1000664"/>
          </a:xfrm>
          <a:prstGeom prst="round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a:t>7-Dehydrocholesterol</a:t>
            </a:r>
          </a:p>
        </p:txBody>
      </p:sp>
      <p:sp>
        <p:nvSpPr>
          <p:cNvPr id="16" name="Right Arrow 15"/>
          <p:cNvSpPr/>
          <p:nvPr/>
        </p:nvSpPr>
        <p:spPr>
          <a:xfrm>
            <a:off x="2734343" y="2813538"/>
            <a:ext cx="1402651" cy="569472"/>
          </a:xfrm>
          <a:prstGeom prst="rightArrow">
            <a:avLst/>
          </a:prstGeom>
          <a:solidFill>
            <a:srgbClr val="44BB8D"/>
          </a:solidFill>
          <a:ln>
            <a:solidFill>
              <a:srgbClr val="44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rot="16200000">
            <a:off x="2879506" y="1853458"/>
            <a:ext cx="723911" cy="1196250"/>
          </a:xfrm>
          <a:prstGeom prst="rect">
            <a:avLst/>
          </a:prstGeom>
        </p:spPr>
      </p:pic>
      <p:sp>
        <p:nvSpPr>
          <p:cNvPr id="20" name="TextBox 19"/>
          <p:cNvSpPr txBox="1"/>
          <p:nvPr/>
        </p:nvSpPr>
        <p:spPr>
          <a:xfrm>
            <a:off x="2424798" y="3275346"/>
            <a:ext cx="1803203" cy="369332"/>
          </a:xfrm>
          <a:prstGeom prst="rect">
            <a:avLst/>
          </a:prstGeom>
          <a:noFill/>
        </p:spPr>
        <p:txBody>
          <a:bodyPr wrap="square" rtlCol="0">
            <a:spAutoFit/>
          </a:bodyPr>
          <a:lstStyle/>
          <a:p>
            <a:pPr algn="ctr"/>
            <a:r>
              <a:rPr lang="en-US" dirty="0">
                <a:solidFill>
                  <a:srgbClr val="C0BC00"/>
                </a:solidFill>
              </a:rPr>
              <a:t>Sun UV light</a:t>
            </a:r>
          </a:p>
        </p:txBody>
      </p:sp>
      <p:sp>
        <p:nvSpPr>
          <p:cNvPr id="23" name="Rounded Rectangle 22"/>
          <p:cNvSpPr/>
          <p:nvPr/>
        </p:nvSpPr>
        <p:spPr>
          <a:xfrm>
            <a:off x="4213666" y="2603886"/>
            <a:ext cx="2501661" cy="1000664"/>
          </a:xfrm>
          <a:prstGeom prst="round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a:t>Cholecalciferol (</a:t>
            </a:r>
            <a:r>
              <a:rPr lang="en-US" dirty="0" err="1"/>
              <a:t>Vit</a:t>
            </a:r>
            <a:r>
              <a:rPr lang="en-US" dirty="0"/>
              <a:t>. D3)</a:t>
            </a:r>
          </a:p>
        </p:txBody>
      </p:sp>
      <p:sp>
        <p:nvSpPr>
          <p:cNvPr id="22" name="Down Arrow 21"/>
          <p:cNvSpPr/>
          <p:nvPr/>
        </p:nvSpPr>
        <p:spPr>
          <a:xfrm>
            <a:off x="5271065" y="1756849"/>
            <a:ext cx="386861" cy="847037"/>
          </a:xfrm>
          <a:prstGeom prst="downArrow">
            <a:avLst/>
          </a:prstGeom>
          <a:solidFill>
            <a:srgbClr val="76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600596" y="1764868"/>
            <a:ext cx="1095621" cy="830997"/>
          </a:xfrm>
          <a:prstGeom prst="rect">
            <a:avLst/>
          </a:prstGeom>
          <a:noFill/>
        </p:spPr>
        <p:txBody>
          <a:bodyPr wrap="none" rtlCol="0">
            <a:spAutoFit/>
          </a:bodyPr>
          <a:lstStyle/>
          <a:p>
            <a:pPr algn="ctr"/>
            <a:r>
              <a:rPr lang="en-US" sz="1600" dirty="0"/>
              <a:t>Converted </a:t>
            </a:r>
          </a:p>
          <a:p>
            <a:pPr algn="ctr"/>
            <a:r>
              <a:rPr lang="en-US" sz="1600" dirty="0"/>
              <a:t>By body</a:t>
            </a:r>
          </a:p>
          <a:p>
            <a:pPr algn="ctr"/>
            <a:r>
              <a:rPr lang="en-US" sz="1600" dirty="0"/>
              <a:t> into:</a:t>
            </a:r>
          </a:p>
        </p:txBody>
      </p:sp>
      <p:sp>
        <p:nvSpPr>
          <p:cNvPr id="25" name="Left Brace 24"/>
          <p:cNvSpPr/>
          <p:nvPr/>
        </p:nvSpPr>
        <p:spPr>
          <a:xfrm rot="16200000">
            <a:off x="3282540" y="570714"/>
            <a:ext cx="272561" cy="6593014"/>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134126" y="3945226"/>
            <a:ext cx="583814" cy="369332"/>
          </a:xfrm>
          <a:prstGeom prst="rect">
            <a:avLst/>
          </a:prstGeom>
          <a:noFill/>
        </p:spPr>
        <p:txBody>
          <a:bodyPr wrap="none" rtlCol="0">
            <a:spAutoFit/>
          </a:bodyPr>
          <a:lstStyle/>
          <a:p>
            <a:r>
              <a:rPr lang="en-US" b="1" u="sng" dirty="0">
                <a:solidFill>
                  <a:srgbClr val="FF0000"/>
                </a:solidFill>
              </a:rPr>
              <a:t>Skin</a:t>
            </a:r>
          </a:p>
        </p:txBody>
      </p:sp>
      <p:sp>
        <p:nvSpPr>
          <p:cNvPr id="29" name="Right Arrow 28"/>
          <p:cNvSpPr/>
          <p:nvPr/>
        </p:nvSpPr>
        <p:spPr>
          <a:xfrm>
            <a:off x="6809252" y="2813539"/>
            <a:ext cx="2070979" cy="569472"/>
          </a:xfrm>
          <a:prstGeom prst="rightArrow">
            <a:avLst/>
          </a:prstGeom>
          <a:solidFill>
            <a:srgbClr val="44BB8D"/>
          </a:solidFill>
          <a:ln>
            <a:solidFill>
              <a:srgbClr val="44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044858" y="2373816"/>
            <a:ext cx="1510157" cy="584775"/>
          </a:xfrm>
          <a:prstGeom prst="rect">
            <a:avLst/>
          </a:prstGeom>
          <a:noFill/>
        </p:spPr>
        <p:txBody>
          <a:bodyPr wrap="none" rtlCol="0">
            <a:spAutoFit/>
          </a:bodyPr>
          <a:lstStyle/>
          <a:p>
            <a:pPr algn="ctr"/>
            <a:r>
              <a:rPr lang="en-US" sz="1600" dirty="0">
                <a:solidFill>
                  <a:srgbClr val="A40000"/>
                </a:solidFill>
              </a:rPr>
              <a:t>25- Hydroxylase</a:t>
            </a:r>
          </a:p>
          <a:p>
            <a:pPr algn="ctr"/>
            <a:r>
              <a:rPr lang="en-US" sz="1600" dirty="0">
                <a:solidFill>
                  <a:srgbClr val="A40000"/>
                </a:solidFill>
              </a:rPr>
              <a:t>(+OH in 25</a:t>
            </a:r>
            <a:r>
              <a:rPr lang="en-US" sz="1600" baseline="30000" dirty="0">
                <a:solidFill>
                  <a:srgbClr val="A40000"/>
                </a:solidFill>
              </a:rPr>
              <a:t>th</a:t>
            </a:r>
            <a:r>
              <a:rPr lang="en-US" sz="1600" dirty="0">
                <a:solidFill>
                  <a:srgbClr val="A40000"/>
                </a:solidFill>
              </a:rPr>
              <a:t> C)</a:t>
            </a:r>
          </a:p>
        </p:txBody>
      </p:sp>
      <p:sp>
        <p:nvSpPr>
          <p:cNvPr id="31" name="Rounded Rectangle 30"/>
          <p:cNvSpPr/>
          <p:nvPr/>
        </p:nvSpPr>
        <p:spPr>
          <a:xfrm>
            <a:off x="9094542" y="2603886"/>
            <a:ext cx="2757489" cy="1000664"/>
          </a:xfrm>
          <a:prstGeom prst="round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a:t>25-hydroxyColecalciferol</a:t>
            </a:r>
          </a:p>
        </p:txBody>
      </p:sp>
      <p:sp>
        <p:nvSpPr>
          <p:cNvPr id="30" name="Left Brace 29"/>
          <p:cNvSpPr/>
          <p:nvPr/>
        </p:nvSpPr>
        <p:spPr>
          <a:xfrm rot="5400000">
            <a:off x="9169381" y="-387985"/>
            <a:ext cx="228600" cy="5136703"/>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TextBox 1023"/>
          <p:cNvSpPr txBox="1"/>
          <p:nvPr/>
        </p:nvSpPr>
        <p:spPr>
          <a:xfrm>
            <a:off x="8968064" y="1676864"/>
            <a:ext cx="642612" cy="369332"/>
          </a:xfrm>
          <a:prstGeom prst="rect">
            <a:avLst/>
          </a:prstGeom>
          <a:noFill/>
        </p:spPr>
        <p:txBody>
          <a:bodyPr wrap="none" rtlCol="0">
            <a:spAutoFit/>
          </a:bodyPr>
          <a:lstStyle/>
          <a:p>
            <a:r>
              <a:rPr lang="en-US" b="1" u="sng" dirty="0">
                <a:solidFill>
                  <a:srgbClr val="FF0000"/>
                </a:solidFill>
              </a:rPr>
              <a:t>Liver</a:t>
            </a:r>
          </a:p>
        </p:txBody>
      </p:sp>
      <p:cxnSp>
        <p:nvCxnSpPr>
          <p:cNvPr id="1027" name="Elbow Connector 1026"/>
          <p:cNvCxnSpPr>
            <a:stCxn id="31" idx="3"/>
            <a:endCxn id="1035" idx="3"/>
          </p:cNvCxnSpPr>
          <p:nvPr/>
        </p:nvCxnSpPr>
        <p:spPr>
          <a:xfrm flipH="1" flipV="1">
            <a:off x="11724796" y="1117108"/>
            <a:ext cx="127235" cy="1987110"/>
          </a:xfrm>
          <a:prstGeom prst="bentConnector3">
            <a:avLst>
              <a:gd name="adj1" fmla="val -179668"/>
            </a:avLst>
          </a:prstGeom>
          <a:ln w="28575">
            <a:solidFill>
              <a:srgbClr val="49834F"/>
            </a:solidFill>
            <a:tailEnd type="triangle"/>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a:off x="8541981" y="516943"/>
            <a:ext cx="318281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a:solidFill>
                  <a:srgbClr val="00B050"/>
                </a:solidFill>
              </a:rPr>
              <a:t>storage form.</a:t>
            </a:r>
          </a:p>
          <a:p>
            <a:pPr marL="285750" indent="-285750">
              <a:buFont typeface="Arial" panose="020B0604020202020204" pitchFamily="34" charset="0"/>
              <a:buChar char="•"/>
            </a:pPr>
            <a:r>
              <a:rPr lang="en-US" dirty="0">
                <a:solidFill>
                  <a:srgbClr val="00B050"/>
                </a:solidFill>
              </a:rPr>
              <a:t>most abundant form. </a:t>
            </a:r>
          </a:p>
          <a:p>
            <a:pPr marL="285750" indent="-285750">
              <a:buFont typeface="Arial" panose="020B0604020202020204" pitchFamily="34" charset="0"/>
              <a:buChar char="•"/>
            </a:pPr>
            <a:r>
              <a:rPr lang="en-US" dirty="0">
                <a:solidFill>
                  <a:schemeClr val="tx1"/>
                </a:solidFill>
              </a:rPr>
              <a:t>form we check in vitamin D blood test.</a:t>
            </a:r>
          </a:p>
        </p:txBody>
      </p:sp>
      <p:sp>
        <p:nvSpPr>
          <p:cNvPr id="52" name="Rounded Rectangle 51"/>
          <p:cNvSpPr/>
          <p:nvPr/>
        </p:nvSpPr>
        <p:spPr>
          <a:xfrm>
            <a:off x="9156021" y="4888596"/>
            <a:ext cx="2757489" cy="1000664"/>
          </a:xfrm>
          <a:prstGeom prst="round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a:t>25-hydroxyColecalciferol</a:t>
            </a:r>
          </a:p>
        </p:txBody>
      </p:sp>
      <p:sp>
        <p:nvSpPr>
          <p:cNvPr id="53" name="Right Arrow 52"/>
          <p:cNvSpPr/>
          <p:nvPr/>
        </p:nvSpPr>
        <p:spPr>
          <a:xfrm rot="5400000">
            <a:off x="9974441" y="3952681"/>
            <a:ext cx="1120650" cy="569472"/>
          </a:xfrm>
          <a:prstGeom prst="rightArrow">
            <a:avLst/>
          </a:prstGeom>
          <a:solidFill>
            <a:srgbClr val="44BB8D"/>
          </a:solidFill>
          <a:ln>
            <a:solidFill>
              <a:srgbClr val="44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10800000">
            <a:off x="6932642" y="5090892"/>
            <a:ext cx="2070979" cy="569472"/>
          </a:xfrm>
          <a:prstGeom prst="rightArrow">
            <a:avLst/>
          </a:prstGeom>
          <a:solidFill>
            <a:srgbClr val="44BB8D"/>
          </a:solidFill>
          <a:ln>
            <a:solidFill>
              <a:srgbClr val="44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p:cNvSpPr/>
          <p:nvPr/>
        </p:nvSpPr>
        <p:spPr>
          <a:xfrm>
            <a:off x="7258951" y="4666472"/>
            <a:ext cx="1620188" cy="584775"/>
          </a:xfrm>
          <a:prstGeom prst="rect">
            <a:avLst/>
          </a:prstGeom>
        </p:spPr>
        <p:txBody>
          <a:bodyPr wrap="none">
            <a:spAutoFit/>
          </a:bodyPr>
          <a:lstStyle/>
          <a:p>
            <a:pPr algn="ctr"/>
            <a:r>
              <a:rPr lang="en-US" sz="1600" dirty="0">
                <a:solidFill>
                  <a:srgbClr val="A40000"/>
                </a:solidFill>
              </a:rPr>
              <a:t>(1-ɑ-hydroxylase)</a:t>
            </a:r>
          </a:p>
          <a:p>
            <a:pPr algn="ctr"/>
            <a:r>
              <a:rPr lang="en-US" sz="1600" dirty="0">
                <a:solidFill>
                  <a:srgbClr val="A40000"/>
                </a:solidFill>
              </a:rPr>
              <a:t> (+OH in 1</a:t>
            </a:r>
            <a:r>
              <a:rPr lang="en-US" sz="1600" baseline="30000" dirty="0">
                <a:solidFill>
                  <a:srgbClr val="A40000"/>
                </a:solidFill>
              </a:rPr>
              <a:t>st</a:t>
            </a:r>
            <a:r>
              <a:rPr lang="en-US" sz="1600" dirty="0">
                <a:solidFill>
                  <a:srgbClr val="A40000"/>
                </a:solidFill>
              </a:rPr>
              <a:t> C)</a:t>
            </a:r>
          </a:p>
        </p:txBody>
      </p:sp>
      <p:sp>
        <p:nvSpPr>
          <p:cNvPr id="56" name="Rounded Rectangle 55"/>
          <p:cNvSpPr/>
          <p:nvPr/>
        </p:nvSpPr>
        <p:spPr>
          <a:xfrm>
            <a:off x="3015762" y="4888596"/>
            <a:ext cx="3758853" cy="1000664"/>
          </a:xfrm>
          <a:prstGeom prst="round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smtClean="0"/>
              <a:t>1,25-dihydroxyColecalciferol </a:t>
            </a:r>
            <a:r>
              <a:rPr lang="en-US" dirty="0"/>
              <a:t>(</a:t>
            </a:r>
            <a:r>
              <a:rPr lang="en-US" dirty="0">
                <a:solidFill>
                  <a:srgbClr val="00B050"/>
                </a:solidFill>
              </a:rPr>
              <a:t>Calcitriol</a:t>
            </a:r>
            <a:r>
              <a:rPr lang="en-US" dirty="0"/>
              <a:t>) (Active form of </a:t>
            </a:r>
            <a:r>
              <a:rPr lang="en-US" dirty="0" err="1"/>
              <a:t>Vit.D</a:t>
            </a:r>
            <a:r>
              <a:rPr lang="en-US" dirty="0"/>
              <a:t>)</a:t>
            </a:r>
          </a:p>
        </p:txBody>
      </p:sp>
      <p:sp>
        <p:nvSpPr>
          <p:cNvPr id="57" name="Left Brace 56"/>
          <p:cNvSpPr/>
          <p:nvPr/>
        </p:nvSpPr>
        <p:spPr>
          <a:xfrm rot="16200000">
            <a:off x="7328356" y="1632690"/>
            <a:ext cx="272561" cy="889774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TextBox 1043"/>
          <p:cNvSpPr txBox="1"/>
          <p:nvPr/>
        </p:nvSpPr>
        <p:spPr>
          <a:xfrm>
            <a:off x="7079415" y="6213344"/>
            <a:ext cx="836576" cy="369332"/>
          </a:xfrm>
          <a:prstGeom prst="rect">
            <a:avLst/>
          </a:prstGeom>
          <a:noFill/>
        </p:spPr>
        <p:txBody>
          <a:bodyPr wrap="none" rtlCol="0">
            <a:spAutoFit/>
          </a:bodyPr>
          <a:lstStyle/>
          <a:p>
            <a:r>
              <a:rPr lang="en-US" b="1" u="sng" dirty="0">
                <a:solidFill>
                  <a:srgbClr val="FF0000"/>
                </a:solidFill>
              </a:rPr>
              <a:t>Kidney</a:t>
            </a:r>
          </a:p>
        </p:txBody>
      </p:sp>
    </p:spTree>
    <p:extLst>
      <p:ext uri="{BB962C8B-B14F-4D97-AF65-F5344CB8AC3E}">
        <p14:creationId xmlns:p14="http://schemas.microsoft.com/office/powerpoint/2010/main" val="167843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5592" y="700160"/>
            <a:ext cx="5919787" cy="604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621" y="53829"/>
            <a:ext cx="4644220" cy="646331"/>
          </a:xfrm>
          <a:prstGeom prst="rect">
            <a:avLst/>
          </a:prstGeom>
        </p:spPr>
        <p:txBody>
          <a:bodyPr wrap="none">
            <a:spAutoFit/>
          </a:bodyPr>
          <a:lstStyle/>
          <a:p>
            <a:pPr>
              <a:defRPr/>
            </a:pPr>
            <a:r>
              <a:rPr lang="en-US" sz="3600" dirty="0">
                <a:solidFill>
                  <a:srgbClr val="4C8180"/>
                </a:solidFill>
                <a:latin typeface="Century Gothic" charset="0"/>
                <a:ea typeface="Century Gothic" charset="0"/>
                <a:cs typeface="Century Gothic" charset="0"/>
              </a:rPr>
              <a:t>A</a:t>
            </a:r>
            <a:r>
              <a:rPr lang="en-US" sz="3600" dirty="0" smtClean="0">
                <a:solidFill>
                  <a:srgbClr val="4C8180"/>
                </a:solidFill>
                <a:latin typeface="Century Gothic" charset="0"/>
                <a:ea typeface="Century Gothic" charset="0"/>
                <a:cs typeface="Century Gothic" charset="0"/>
              </a:rPr>
              <a:t>ctions </a:t>
            </a:r>
            <a:r>
              <a:rPr lang="en-US" sz="3600" dirty="0">
                <a:solidFill>
                  <a:srgbClr val="4C8180"/>
                </a:solidFill>
                <a:latin typeface="Century Gothic" charset="0"/>
                <a:ea typeface="Century Gothic" charset="0"/>
                <a:cs typeface="Century Gothic" charset="0"/>
              </a:rPr>
              <a:t>of vitamin D</a:t>
            </a:r>
          </a:p>
        </p:txBody>
      </p:sp>
      <p:sp>
        <p:nvSpPr>
          <p:cNvPr id="7" name="TextBox 6"/>
          <p:cNvSpPr txBox="1"/>
          <p:nvPr/>
        </p:nvSpPr>
        <p:spPr>
          <a:xfrm>
            <a:off x="153603" y="906415"/>
            <a:ext cx="6061989" cy="563231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1,25 </a:t>
            </a:r>
            <a:r>
              <a:rPr lang="en-US" dirty="0" err="1">
                <a:solidFill>
                  <a:srgbClr val="008F00"/>
                </a:solidFill>
              </a:rPr>
              <a:t>diOH</a:t>
            </a:r>
            <a:r>
              <a:rPr lang="en-US" dirty="0">
                <a:solidFill>
                  <a:srgbClr val="008F00"/>
                </a:solidFill>
              </a:rPr>
              <a:t>- D3 has a lot of effects, one of the them are intestinal cells it helps in the absorption of Ca, it does it by going to intestinal cells and affects gene expressions of some of the proteins which includes Ca+2 or cab binding protein and this helps in the absorption of ca2 from the intestine to the bloodstream (which will increase the Ca+2 ions in the plasma)</a:t>
            </a:r>
          </a:p>
          <a:p>
            <a:endParaRPr lang="en-US" dirty="0">
              <a:solidFill>
                <a:srgbClr val="008F00"/>
              </a:solidFill>
            </a:endParaRPr>
          </a:p>
          <a:p>
            <a:r>
              <a:rPr lang="en-US" dirty="0">
                <a:solidFill>
                  <a:srgbClr val="008F00"/>
                </a:solidFill>
              </a:rPr>
              <a:t>Decrease in Ca causes the release of parathyroid hormone, which activates 1-alpha hydroxylase which will increase the functional form of vitamin D (1,25-diOH-D3) that can increase Ca concentration, So 1,25 diOH-D3 and PTH cause increase in Ca level. </a:t>
            </a:r>
          </a:p>
          <a:p>
            <a:endParaRPr lang="en-US" dirty="0">
              <a:solidFill>
                <a:srgbClr val="008F00"/>
              </a:solidFill>
            </a:endParaRPr>
          </a:p>
          <a:p>
            <a:r>
              <a:rPr lang="en-US" dirty="0" smtClean="0">
                <a:solidFill>
                  <a:srgbClr val="008F00"/>
                </a:solidFill>
              </a:rPr>
              <a:t>Calcitonin: </a:t>
            </a:r>
            <a:r>
              <a:rPr lang="en-US" dirty="0">
                <a:solidFill>
                  <a:srgbClr val="008F00"/>
                </a:solidFill>
              </a:rPr>
              <a:t>cause decrease in Ca level</a:t>
            </a:r>
          </a:p>
          <a:p>
            <a:endParaRPr lang="en-US" dirty="0">
              <a:solidFill>
                <a:srgbClr val="008F00"/>
              </a:solidFill>
            </a:endParaRPr>
          </a:p>
          <a:p>
            <a:r>
              <a:rPr lang="en-US" dirty="0">
                <a:solidFill>
                  <a:srgbClr val="008F00"/>
                </a:solidFill>
              </a:rPr>
              <a:t>Q: What will stimulate 1,25-diOH-D3 synthesis? </a:t>
            </a:r>
          </a:p>
          <a:p>
            <a:r>
              <a:rPr lang="en-US" dirty="0">
                <a:solidFill>
                  <a:srgbClr val="008F00"/>
                </a:solidFill>
              </a:rPr>
              <a:t>A: PTH and low PO4 </a:t>
            </a:r>
          </a:p>
          <a:p>
            <a:endParaRPr lang="en-US" dirty="0">
              <a:solidFill>
                <a:srgbClr val="008F00"/>
              </a:solidFill>
            </a:endParaRPr>
          </a:p>
          <a:p>
            <a:r>
              <a:rPr lang="en-US" dirty="0">
                <a:solidFill>
                  <a:schemeClr val="bg1">
                    <a:lumMod val="50000"/>
                  </a:schemeClr>
                </a:solidFill>
              </a:rPr>
              <a:t>Q: What will inhibit 1,25-diOH-D3 synthesis? </a:t>
            </a:r>
          </a:p>
          <a:p>
            <a:r>
              <a:rPr lang="en-US" dirty="0">
                <a:solidFill>
                  <a:schemeClr val="bg1">
                    <a:lumMod val="50000"/>
                  </a:schemeClr>
                </a:solidFill>
              </a:rPr>
              <a:t>A: 1,25-diOH-D3 itself by –</a:t>
            </a:r>
            <a:r>
              <a:rPr lang="en-US" dirty="0" err="1">
                <a:solidFill>
                  <a:schemeClr val="bg1">
                    <a:lumMod val="50000"/>
                  </a:schemeClr>
                </a:solidFill>
              </a:rPr>
              <a:t>ve</a:t>
            </a:r>
            <a:r>
              <a:rPr lang="en-US" dirty="0">
                <a:solidFill>
                  <a:schemeClr val="bg1">
                    <a:lumMod val="50000"/>
                  </a:schemeClr>
                </a:solidFill>
              </a:rPr>
              <a:t> feedback</a:t>
            </a:r>
          </a:p>
        </p:txBody>
      </p:sp>
      <p:sp>
        <p:nvSpPr>
          <p:cNvPr id="9"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2132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5337</TotalTime>
  <Words>2831</Words>
  <Application>Microsoft Macintosh PowerPoint</Application>
  <PresentationFormat>Widescreen</PresentationFormat>
  <Paragraphs>337</Paragraphs>
  <Slides>30</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Adobe Devanagari</vt:lpstr>
      <vt:lpstr>Calibri</vt:lpstr>
      <vt:lpstr>Calibri Light</vt:lpstr>
      <vt:lpstr>Cambria</vt:lpstr>
      <vt:lpstr>Century Gothic</vt:lpstr>
      <vt:lpstr>Comic Sans MS</vt:lpstr>
      <vt:lpstr>Copperplate Gothic Bold</vt:lpstr>
      <vt:lpstr>Georgia</vt:lpstr>
      <vt:lpstr>Gill Sans MT</vt:lpstr>
      <vt:lpstr>Mangal</vt:lpstr>
      <vt:lpstr>MS PGothic</vt:lpstr>
      <vt:lpstr>ＭＳ Ｐゴシック</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268</cp:revision>
  <cp:lastPrinted>2018-01-27T16:39:25Z</cp:lastPrinted>
  <dcterms:created xsi:type="dcterms:W3CDTF">2017-07-08T03:49:25Z</dcterms:created>
  <dcterms:modified xsi:type="dcterms:W3CDTF">2018-02-18T07:01:29Z</dcterms:modified>
</cp:coreProperties>
</file>