
<file path=[Content_Types].xml><?xml version="1.0" encoding="utf-8"?>
<Types xmlns="http://schemas.openxmlformats.org/package/2006/content-types">
  <Default Extension="xml" ContentType="application/xml"/>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9" r:id="rId3"/>
    <p:sldId id="316" r:id="rId4"/>
    <p:sldId id="305" r:id="rId5"/>
    <p:sldId id="306" r:id="rId6"/>
    <p:sldId id="307" r:id="rId7"/>
    <p:sldId id="284" r:id="rId8"/>
    <p:sldId id="287" r:id="rId9"/>
    <p:sldId id="288" r:id="rId10"/>
    <p:sldId id="317" r:id="rId11"/>
    <p:sldId id="309" r:id="rId12"/>
    <p:sldId id="291" r:id="rId13"/>
    <p:sldId id="315" r:id="rId14"/>
    <p:sldId id="313" r:id="rId15"/>
    <p:sldId id="294" r:id="rId16"/>
    <p:sldId id="295" r:id="rId17"/>
    <p:sldId id="297" r:id="rId18"/>
    <p:sldId id="298" r:id="rId19"/>
    <p:sldId id="299" r:id="rId20"/>
    <p:sldId id="300" r:id="rId21"/>
    <p:sldId id="318" r:id="rId22"/>
    <p:sldId id="301" r:id="rId23"/>
    <p:sldId id="323" r:id="rId24"/>
    <p:sldId id="302" r:id="rId25"/>
    <p:sldId id="303" r:id="rId26"/>
    <p:sldId id="304" r:id="rId27"/>
    <p:sldId id="321" r:id="rId28"/>
    <p:sldId id="322" r:id="rId29"/>
    <p:sldId id="324" r:id="rId30"/>
    <p:sldId id="325" r:id="rId31"/>
    <p:sldId id="326"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361BF8-A982-A543-B884-F83BD2237A94}">
          <p14:sldIdLst>
            <p14:sldId id="256"/>
            <p14:sldId id="259"/>
            <p14:sldId id="316"/>
            <p14:sldId id="305"/>
            <p14:sldId id="306"/>
            <p14:sldId id="307"/>
            <p14:sldId id="284"/>
            <p14:sldId id="287"/>
            <p14:sldId id="288"/>
            <p14:sldId id="317"/>
            <p14:sldId id="309"/>
            <p14:sldId id="291"/>
            <p14:sldId id="315"/>
            <p14:sldId id="313"/>
            <p14:sldId id="294"/>
            <p14:sldId id="295"/>
            <p14:sldId id="297"/>
            <p14:sldId id="298"/>
            <p14:sldId id="299"/>
            <p14:sldId id="300"/>
            <p14:sldId id="318"/>
            <p14:sldId id="301"/>
            <p14:sldId id="323"/>
            <p14:sldId id="302"/>
            <p14:sldId id="303"/>
            <p14:sldId id="304"/>
            <p14:sldId id="321"/>
            <p14:sldId id="322"/>
            <p14:sldId id="324"/>
            <p14:sldId id="325"/>
            <p14:sldId id="326"/>
            <p14:sldId id="2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0AAB1"/>
    <a:srgbClr val="4372C4"/>
    <a:srgbClr val="45B451"/>
    <a:srgbClr val="42BB8D"/>
    <a:srgbClr val="43AFC1"/>
    <a:srgbClr val="4B8180"/>
    <a:srgbClr val="008F00"/>
    <a:srgbClr val="008F50"/>
    <a:srgbClr val="00ADA8"/>
    <a:srgbClr val="A6D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81" autoAdjust="0"/>
    <p:restoredTop sz="94674"/>
  </p:normalViewPr>
  <p:slideViewPr>
    <p:cSldViewPr snapToGrid="0" snapToObjects="1">
      <p:cViewPr>
        <p:scale>
          <a:sx n="48" d="100"/>
          <a:sy n="48" d="100"/>
        </p:scale>
        <p:origin x="2168" y="15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23FBA1-B8CF-431C-9900-612E0DC1B234}" type="doc">
      <dgm:prSet loTypeId="urn:microsoft.com/office/officeart/2005/8/layout/process1" loCatId="process" qsTypeId="urn:microsoft.com/office/officeart/2005/8/quickstyle/simple1" qsCatId="simple" csTypeId="urn:microsoft.com/office/officeart/2005/8/colors/accent0_2" csCatId="mainScheme" phldr="1"/>
      <dgm:spPr/>
    </dgm:pt>
    <dgm:pt modelId="{6B373E77-F1B7-4A47-BA88-6F1A7DF6B221}">
      <dgm:prSet phldrT="[Text]" custT="1"/>
      <dgm:spPr/>
      <dgm:t>
        <a:bodyPr/>
        <a:lstStyle/>
        <a:p>
          <a:r>
            <a:rPr lang="en-US" sz="1800" dirty="0"/>
            <a:t>Cortisol</a:t>
          </a:r>
        </a:p>
      </dgm:t>
    </dgm:pt>
    <dgm:pt modelId="{D2F0D64E-2605-4F04-86B6-A3396E80F88A}" type="parTrans" cxnId="{FD45ABF5-4875-42B4-860B-35BFB8660F1B}">
      <dgm:prSet/>
      <dgm:spPr/>
      <dgm:t>
        <a:bodyPr/>
        <a:lstStyle/>
        <a:p>
          <a:endParaRPr lang="en-US" sz="1800"/>
        </a:p>
      </dgm:t>
    </dgm:pt>
    <dgm:pt modelId="{8F0ED644-BD70-4A37-8738-9923D4D4BF6B}" type="sibTrans" cxnId="{FD45ABF5-4875-42B4-860B-35BFB8660F1B}">
      <dgm:prSet custT="1"/>
      <dgm:spPr/>
      <dgm:t>
        <a:bodyPr/>
        <a:lstStyle/>
        <a:p>
          <a:endParaRPr lang="en-US" sz="1800"/>
        </a:p>
      </dgm:t>
    </dgm:pt>
    <dgm:pt modelId="{26FE309E-BFA3-40B6-A6C0-CC7B753BD69B}">
      <dgm:prSet phldrT="[Text]" custT="1"/>
      <dgm:spPr/>
      <dgm:t>
        <a:bodyPr/>
        <a:lstStyle/>
        <a:p>
          <a:r>
            <a:rPr lang="en-US" sz="1800" dirty="0"/>
            <a:t>Metabolically inactive compound</a:t>
          </a:r>
        </a:p>
      </dgm:t>
    </dgm:pt>
    <dgm:pt modelId="{179124A9-7EAC-46CE-9B63-9C3E00CDF518}" type="parTrans" cxnId="{9A7E7C5A-2006-4410-B2A2-D05BB8E5CF18}">
      <dgm:prSet/>
      <dgm:spPr/>
      <dgm:t>
        <a:bodyPr/>
        <a:lstStyle/>
        <a:p>
          <a:endParaRPr lang="en-US" sz="1800"/>
        </a:p>
      </dgm:t>
    </dgm:pt>
    <dgm:pt modelId="{98E1AB24-011B-4782-AAF2-03D53C413F12}" type="sibTrans" cxnId="{9A7E7C5A-2006-4410-B2A2-D05BB8E5CF18}">
      <dgm:prSet custT="1"/>
      <dgm:spPr/>
      <dgm:t>
        <a:bodyPr/>
        <a:lstStyle/>
        <a:p>
          <a:endParaRPr lang="en-US" sz="1800"/>
        </a:p>
      </dgm:t>
    </dgm:pt>
    <dgm:pt modelId="{D5C15BB9-ECFC-4EDB-838A-F0EA84B417F1}">
      <dgm:prSet phldrT="[Text]" custT="1"/>
      <dgm:spPr/>
      <dgm:t>
        <a:bodyPr/>
        <a:lstStyle/>
        <a:p>
          <a:r>
            <a:rPr lang="en-US" sz="1800" dirty="0"/>
            <a:t>Urinary excretion (conjugated metabolite)</a:t>
          </a:r>
        </a:p>
      </dgm:t>
    </dgm:pt>
    <dgm:pt modelId="{E2A9E22D-FD1B-4212-B3A1-8DD0FC18F480}" type="parTrans" cxnId="{44AFDA3C-6814-4FBE-B80A-3BB085867C13}">
      <dgm:prSet/>
      <dgm:spPr/>
      <dgm:t>
        <a:bodyPr/>
        <a:lstStyle/>
        <a:p>
          <a:endParaRPr lang="en-US" sz="1800"/>
        </a:p>
      </dgm:t>
    </dgm:pt>
    <dgm:pt modelId="{D41CE4E6-9731-4A9F-A170-C16170D0CDEB}" type="sibTrans" cxnId="{44AFDA3C-6814-4FBE-B80A-3BB085867C13}">
      <dgm:prSet/>
      <dgm:spPr/>
      <dgm:t>
        <a:bodyPr/>
        <a:lstStyle/>
        <a:p>
          <a:endParaRPr lang="en-US" sz="1800"/>
        </a:p>
      </dgm:t>
    </dgm:pt>
    <dgm:pt modelId="{B9D2F207-B39E-4F7E-BC66-0C27161BEA42}" type="pres">
      <dgm:prSet presAssocID="{D223FBA1-B8CF-431C-9900-612E0DC1B234}" presName="Name0" presStyleCnt="0">
        <dgm:presLayoutVars>
          <dgm:dir/>
          <dgm:resizeHandles val="exact"/>
        </dgm:presLayoutVars>
      </dgm:prSet>
      <dgm:spPr/>
    </dgm:pt>
    <dgm:pt modelId="{66657447-0AA0-4EE1-93E5-7DA51F56499C}" type="pres">
      <dgm:prSet presAssocID="{6B373E77-F1B7-4A47-BA88-6F1A7DF6B221}" presName="node" presStyleLbl="node1" presStyleIdx="0" presStyleCnt="3" custScaleX="50356" custScaleY="40103">
        <dgm:presLayoutVars>
          <dgm:bulletEnabled val="1"/>
        </dgm:presLayoutVars>
      </dgm:prSet>
      <dgm:spPr/>
      <dgm:t>
        <a:bodyPr/>
        <a:lstStyle/>
        <a:p>
          <a:pPr rtl="1"/>
          <a:endParaRPr lang="ar-SA"/>
        </a:p>
      </dgm:t>
    </dgm:pt>
    <dgm:pt modelId="{19183BC2-27AE-461A-819B-C7E15124C66A}" type="pres">
      <dgm:prSet presAssocID="{8F0ED644-BD70-4A37-8738-9923D4D4BF6B}" presName="sibTrans" presStyleLbl="sibTrans2D1" presStyleIdx="0" presStyleCnt="2" custScaleX="182488" custLinFactNeighborX="-2200"/>
      <dgm:spPr/>
      <dgm:t>
        <a:bodyPr/>
        <a:lstStyle/>
        <a:p>
          <a:pPr rtl="1"/>
          <a:endParaRPr lang="ar-SA"/>
        </a:p>
      </dgm:t>
    </dgm:pt>
    <dgm:pt modelId="{7A85175A-552E-4C94-8D8D-B0F066672A4C}" type="pres">
      <dgm:prSet presAssocID="{8F0ED644-BD70-4A37-8738-9923D4D4BF6B}" presName="connectorText" presStyleLbl="sibTrans2D1" presStyleIdx="0" presStyleCnt="2"/>
      <dgm:spPr/>
      <dgm:t>
        <a:bodyPr/>
        <a:lstStyle/>
        <a:p>
          <a:pPr rtl="1"/>
          <a:endParaRPr lang="ar-SA"/>
        </a:p>
      </dgm:t>
    </dgm:pt>
    <dgm:pt modelId="{23A2FAFF-3EAD-4EB3-9EC9-E7BB1B221B4A}" type="pres">
      <dgm:prSet presAssocID="{26FE309E-BFA3-40B6-A6C0-CC7B753BD69B}" presName="node" presStyleLbl="node1" presStyleIdx="1" presStyleCnt="3" custScaleX="60058" custScaleY="39191" custLinFactNeighborX="8610">
        <dgm:presLayoutVars>
          <dgm:bulletEnabled val="1"/>
        </dgm:presLayoutVars>
      </dgm:prSet>
      <dgm:spPr/>
      <dgm:t>
        <a:bodyPr/>
        <a:lstStyle/>
        <a:p>
          <a:pPr rtl="1"/>
          <a:endParaRPr lang="ar-SA"/>
        </a:p>
      </dgm:t>
    </dgm:pt>
    <dgm:pt modelId="{BAEF8097-2454-4C1C-80AC-4A46F93C77AC}" type="pres">
      <dgm:prSet presAssocID="{98E1AB24-011B-4782-AAF2-03D53C413F12}" presName="sibTrans" presStyleLbl="sibTrans2D1" presStyleIdx="1" presStyleCnt="2" custScaleX="147683"/>
      <dgm:spPr/>
      <dgm:t>
        <a:bodyPr/>
        <a:lstStyle/>
        <a:p>
          <a:pPr rtl="1"/>
          <a:endParaRPr lang="ar-SA"/>
        </a:p>
      </dgm:t>
    </dgm:pt>
    <dgm:pt modelId="{BF89603D-BEFC-46FD-BC4D-461D8ED8BC2D}" type="pres">
      <dgm:prSet presAssocID="{98E1AB24-011B-4782-AAF2-03D53C413F12}" presName="connectorText" presStyleLbl="sibTrans2D1" presStyleIdx="1" presStyleCnt="2"/>
      <dgm:spPr/>
      <dgm:t>
        <a:bodyPr/>
        <a:lstStyle/>
        <a:p>
          <a:pPr rtl="1"/>
          <a:endParaRPr lang="ar-SA"/>
        </a:p>
      </dgm:t>
    </dgm:pt>
    <dgm:pt modelId="{DFE7BC44-ABDB-4C6E-8822-7B4767C7342E}" type="pres">
      <dgm:prSet presAssocID="{D5C15BB9-ECFC-4EDB-838A-F0EA84B417F1}" presName="node" presStyleLbl="node1" presStyleIdx="2" presStyleCnt="3" custScaleY="41925">
        <dgm:presLayoutVars>
          <dgm:bulletEnabled val="1"/>
        </dgm:presLayoutVars>
      </dgm:prSet>
      <dgm:spPr/>
      <dgm:t>
        <a:bodyPr/>
        <a:lstStyle/>
        <a:p>
          <a:pPr rtl="1"/>
          <a:endParaRPr lang="ar-SA"/>
        </a:p>
      </dgm:t>
    </dgm:pt>
  </dgm:ptLst>
  <dgm:cxnLst>
    <dgm:cxn modelId="{44AFDA3C-6814-4FBE-B80A-3BB085867C13}" srcId="{D223FBA1-B8CF-431C-9900-612E0DC1B234}" destId="{D5C15BB9-ECFC-4EDB-838A-F0EA84B417F1}" srcOrd="2" destOrd="0" parTransId="{E2A9E22D-FD1B-4212-B3A1-8DD0FC18F480}" sibTransId="{D41CE4E6-9731-4A9F-A170-C16170D0CDEB}"/>
    <dgm:cxn modelId="{4BA5E15C-5503-F94D-B3B8-816422C17AB1}" type="presOf" srcId="{26FE309E-BFA3-40B6-A6C0-CC7B753BD69B}" destId="{23A2FAFF-3EAD-4EB3-9EC9-E7BB1B221B4A}" srcOrd="0" destOrd="0" presId="urn:microsoft.com/office/officeart/2005/8/layout/process1"/>
    <dgm:cxn modelId="{1A805706-DFDD-0040-894E-9196905FE9DB}" type="presOf" srcId="{98E1AB24-011B-4782-AAF2-03D53C413F12}" destId="{BF89603D-BEFC-46FD-BC4D-461D8ED8BC2D}" srcOrd="1" destOrd="0" presId="urn:microsoft.com/office/officeart/2005/8/layout/process1"/>
    <dgm:cxn modelId="{9A7E7C5A-2006-4410-B2A2-D05BB8E5CF18}" srcId="{D223FBA1-B8CF-431C-9900-612E0DC1B234}" destId="{26FE309E-BFA3-40B6-A6C0-CC7B753BD69B}" srcOrd="1" destOrd="0" parTransId="{179124A9-7EAC-46CE-9B63-9C3E00CDF518}" sibTransId="{98E1AB24-011B-4782-AAF2-03D53C413F12}"/>
    <dgm:cxn modelId="{5A49016D-9D7D-064A-8251-9AFB27A815D8}" type="presOf" srcId="{98E1AB24-011B-4782-AAF2-03D53C413F12}" destId="{BAEF8097-2454-4C1C-80AC-4A46F93C77AC}" srcOrd="0" destOrd="0" presId="urn:microsoft.com/office/officeart/2005/8/layout/process1"/>
    <dgm:cxn modelId="{0E2D2B52-A405-1241-BB85-B50A8EFFCF74}" type="presOf" srcId="{D223FBA1-B8CF-431C-9900-612E0DC1B234}" destId="{B9D2F207-B39E-4F7E-BC66-0C27161BEA42}" srcOrd="0" destOrd="0" presId="urn:microsoft.com/office/officeart/2005/8/layout/process1"/>
    <dgm:cxn modelId="{FD45ABF5-4875-42B4-860B-35BFB8660F1B}" srcId="{D223FBA1-B8CF-431C-9900-612E0DC1B234}" destId="{6B373E77-F1B7-4A47-BA88-6F1A7DF6B221}" srcOrd="0" destOrd="0" parTransId="{D2F0D64E-2605-4F04-86B6-A3396E80F88A}" sibTransId="{8F0ED644-BD70-4A37-8738-9923D4D4BF6B}"/>
    <dgm:cxn modelId="{0AEAF5F8-006F-0F40-BCBA-29341A744E4E}" type="presOf" srcId="{D5C15BB9-ECFC-4EDB-838A-F0EA84B417F1}" destId="{DFE7BC44-ABDB-4C6E-8822-7B4767C7342E}" srcOrd="0" destOrd="0" presId="urn:microsoft.com/office/officeart/2005/8/layout/process1"/>
    <dgm:cxn modelId="{E648C541-39F2-454F-A742-45249CB9D33D}" type="presOf" srcId="{6B373E77-F1B7-4A47-BA88-6F1A7DF6B221}" destId="{66657447-0AA0-4EE1-93E5-7DA51F56499C}" srcOrd="0" destOrd="0" presId="urn:microsoft.com/office/officeart/2005/8/layout/process1"/>
    <dgm:cxn modelId="{41274529-C176-9048-9FF0-1896F38FBBAA}" type="presOf" srcId="{8F0ED644-BD70-4A37-8738-9923D4D4BF6B}" destId="{7A85175A-552E-4C94-8D8D-B0F066672A4C}" srcOrd="1" destOrd="0" presId="urn:microsoft.com/office/officeart/2005/8/layout/process1"/>
    <dgm:cxn modelId="{899277B2-FF3B-274F-8A29-E8824C355AE5}" type="presOf" srcId="{8F0ED644-BD70-4A37-8738-9923D4D4BF6B}" destId="{19183BC2-27AE-461A-819B-C7E15124C66A}" srcOrd="0" destOrd="0" presId="urn:microsoft.com/office/officeart/2005/8/layout/process1"/>
    <dgm:cxn modelId="{E0FFAC72-BDF1-0943-994C-DC9A3BDCD842}" type="presParOf" srcId="{B9D2F207-B39E-4F7E-BC66-0C27161BEA42}" destId="{66657447-0AA0-4EE1-93E5-7DA51F56499C}" srcOrd="0" destOrd="0" presId="urn:microsoft.com/office/officeart/2005/8/layout/process1"/>
    <dgm:cxn modelId="{DD4647B9-DC79-C340-B86E-E00514D1C48F}" type="presParOf" srcId="{B9D2F207-B39E-4F7E-BC66-0C27161BEA42}" destId="{19183BC2-27AE-461A-819B-C7E15124C66A}" srcOrd="1" destOrd="0" presId="urn:microsoft.com/office/officeart/2005/8/layout/process1"/>
    <dgm:cxn modelId="{679C44E1-23C3-0D41-BB30-B5AB4B47F7CC}" type="presParOf" srcId="{19183BC2-27AE-461A-819B-C7E15124C66A}" destId="{7A85175A-552E-4C94-8D8D-B0F066672A4C}" srcOrd="0" destOrd="0" presId="urn:microsoft.com/office/officeart/2005/8/layout/process1"/>
    <dgm:cxn modelId="{644B020F-58B6-EC41-B86F-0AA281272A1D}" type="presParOf" srcId="{B9D2F207-B39E-4F7E-BC66-0C27161BEA42}" destId="{23A2FAFF-3EAD-4EB3-9EC9-E7BB1B221B4A}" srcOrd="2" destOrd="0" presId="urn:microsoft.com/office/officeart/2005/8/layout/process1"/>
    <dgm:cxn modelId="{C53D46E3-E2C5-D342-9980-C072F6ECEEBE}" type="presParOf" srcId="{B9D2F207-B39E-4F7E-BC66-0C27161BEA42}" destId="{BAEF8097-2454-4C1C-80AC-4A46F93C77AC}" srcOrd="3" destOrd="0" presId="urn:microsoft.com/office/officeart/2005/8/layout/process1"/>
    <dgm:cxn modelId="{3C7C0A13-BE9C-994B-A980-C11E31FDAF61}" type="presParOf" srcId="{BAEF8097-2454-4C1C-80AC-4A46F93C77AC}" destId="{BF89603D-BEFC-46FD-BC4D-461D8ED8BC2D}" srcOrd="0" destOrd="0" presId="urn:microsoft.com/office/officeart/2005/8/layout/process1"/>
    <dgm:cxn modelId="{568816C4-56D8-5E4C-A5CA-3419FDE8E685}" type="presParOf" srcId="{B9D2F207-B39E-4F7E-BC66-0C27161BEA42}" destId="{DFE7BC44-ABDB-4C6E-8822-7B4767C7342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CDCF34-4A5D-40C6-B552-4EF70FBDA49E}"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176A4929-27F6-475F-B730-BDD923B29ADD}">
      <dgm:prSet phldrT="[Text]" custT="1"/>
      <dgm:spPr/>
      <dgm:t>
        <a:bodyPr/>
        <a:lstStyle/>
        <a:p>
          <a:r>
            <a:rPr lang="en-US" sz="2800" dirty="0"/>
            <a:t>Liver</a:t>
          </a:r>
        </a:p>
      </dgm:t>
    </dgm:pt>
    <dgm:pt modelId="{DC7164FF-6A12-499A-81AE-A91178525690}" type="parTrans" cxnId="{74741122-C3EA-4DE8-BFA0-F7BB1E1B812E}">
      <dgm:prSet/>
      <dgm:spPr/>
      <dgm:t>
        <a:bodyPr/>
        <a:lstStyle/>
        <a:p>
          <a:endParaRPr lang="en-US"/>
        </a:p>
      </dgm:t>
    </dgm:pt>
    <dgm:pt modelId="{5852014C-214A-4244-99FB-AC1B11C51A94}" type="sibTrans" cxnId="{74741122-C3EA-4DE8-BFA0-F7BB1E1B812E}">
      <dgm:prSet/>
      <dgm:spPr/>
      <dgm:t>
        <a:bodyPr/>
        <a:lstStyle/>
        <a:p>
          <a:endParaRPr lang="en-US"/>
        </a:p>
      </dgm:t>
    </dgm:pt>
    <dgm:pt modelId="{10A0F86A-CD24-45A3-A076-9441FB4B0736}">
      <dgm:prSet phldrT="[Text]" custT="1"/>
      <dgm:spPr/>
      <dgm:t>
        <a:bodyPr/>
        <a:lstStyle/>
        <a:p>
          <a:r>
            <a:rPr lang="en-US" sz="1600" dirty="0"/>
            <a:t>C</a:t>
          </a:r>
          <a:r>
            <a:rPr lang="en-US" altLang="en-US" sz="1600" dirty="0">
              <a:ea typeface="ＭＳ Ｐゴシック" charset="-128"/>
            </a:rPr>
            <a:t>ortisol is an insulin antagonist and has a weak mineralocorticoid action </a:t>
          </a:r>
          <a:endParaRPr lang="en-US" sz="1600" dirty="0"/>
        </a:p>
      </dgm:t>
    </dgm:pt>
    <dgm:pt modelId="{1F1EB695-0960-46B3-B6BD-3BB10B58EEF8}" type="parTrans" cxnId="{85456BAC-C44A-4F42-BAFB-857AE608AE83}">
      <dgm:prSet/>
      <dgm:spPr/>
      <dgm:t>
        <a:bodyPr/>
        <a:lstStyle/>
        <a:p>
          <a:endParaRPr lang="en-US"/>
        </a:p>
      </dgm:t>
    </dgm:pt>
    <dgm:pt modelId="{3EF5FB7B-B4ED-4436-863D-839ADC9880E4}" type="sibTrans" cxnId="{85456BAC-C44A-4F42-BAFB-857AE608AE83}">
      <dgm:prSet/>
      <dgm:spPr/>
      <dgm:t>
        <a:bodyPr/>
        <a:lstStyle/>
        <a:p>
          <a:endParaRPr lang="en-US"/>
        </a:p>
      </dgm:t>
    </dgm:pt>
    <dgm:pt modelId="{08D1AD9E-DB13-473D-AA11-3825E7772555}">
      <dgm:prSet phldrT="[Text]" custT="1"/>
      <dgm:spPr/>
      <dgm:t>
        <a:bodyPr/>
        <a:lstStyle/>
        <a:p>
          <a:r>
            <a:rPr lang="en-US" altLang="en-US" sz="1600" dirty="0" smtClean="0">
              <a:ea typeface="ＭＳ Ｐゴシック" charset="-128"/>
              <a:sym typeface="Symbol" charset="2"/>
            </a:rPr>
            <a:t></a:t>
          </a:r>
          <a:r>
            <a:rPr lang="en-US" altLang="en-US" sz="1600" dirty="0" smtClean="0">
              <a:ea typeface="ＭＳ Ｐゴシック" charset="-128"/>
            </a:rPr>
            <a:t> </a:t>
          </a:r>
          <a:r>
            <a:rPr lang="en-US" altLang="en-US" sz="1600" dirty="0">
              <a:ea typeface="ＭＳ Ｐゴシック" charset="-128"/>
            </a:rPr>
            <a:t>Amino acid uptake and degradation </a:t>
          </a:r>
        </a:p>
      </dgm:t>
    </dgm:pt>
    <dgm:pt modelId="{7995BD3F-D4D3-4647-B4CB-41D7C885ADD1}" type="parTrans" cxnId="{90699C6A-FCAA-41D4-8008-F6A5F8A279D0}">
      <dgm:prSet/>
      <dgm:spPr/>
      <dgm:t>
        <a:bodyPr/>
        <a:lstStyle/>
        <a:p>
          <a:endParaRPr lang="en-US"/>
        </a:p>
      </dgm:t>
    </dgm:pt>
    <dgm:pt modelId="{8C932F0B-8B59-4BA0-9C3B-62ACF1418514}" type="sibTrans" cxnId="{90699C6A-FCAA-41D4-8008-F6A5F8A279D0}">
      <dgm:prSet/>
      <dgm:spPr/>
      <dgm:t>
        <a:bodyPr/>
        <a:lstStyle/>
        <a:p>
          <a:endParaRPr lang="en-US"/>
        </a:p>
      </dgm:t>
    </dgm:pt>
    <dgm:pt modelId="{915560C1-555B-4ED4-9DB4-25AFB09F8FB6}">
      <dgm:prSet phldrT="[Text]" custT="1"/>
      <dgm:spPr/>
      <dgm:t>
        <a:bodyPr/>
        <a:lstStyle/>
        <a:p>
          <a:r>
            <a:rPr lang="en-US" altLang="en-US" sz="2600" b="0" dirty="0">
              <a:ea typeface="ＭＳ Ｐゴシック" charset="-128"/>
            </a:rPr>
            <a:t>adipose tissue</a:t>
          </a:r>
          <a:endParaRPr lang="en-US" sz="2600" b="0" dirty="0"/>
        </a:p>
      </dgm:t>
    </dgm:pt>
    <dgm:pt modelId="{7AC60A57-1A13-439D-A558-EACDE38F96E4}" type="parTrans" cxnId="{899542C1-431A-4F21-B641-D8EFD256B969}">
      <dgm:prSet/>
      <dgm:spPr/>
      <dgm:t>
        <a:bodyPr/>
        <a:lstStyle/>
        <a:p>
          <a:endParaRPr lang="en-US"/>
        </a:p>
      </dgm:t>
    </dgm:pt>
    <dgm:pt modelId="{04A885FA-B7E7-4C6E-B749-8FBE37B356F2}" type="sibTrans" cxnId="{899542C1-431A-4F21-B641-D8EFD256B969}">
      <dgm:prSet/>
      <dgm:spPr/>
      <dgm:t>
        <a:bodyPr/>
        <a:lstStyle/>
        <a:p>
          <a:endParaRPr lang="en-US"/>
        </a:p>
      </dgm:t>
    </dgm:pt>
    <dgm:pt modelId="{1B04B596-FC51-41C9-8FC0-CA03CE70688F}">
      <dgm:prSet phldrT="[Text]" custT="1"/>
      <dgm:spPr/>
      <dgm:t>
        <a:bodyPr/>
        <a:lstStyle/>
        <a:p>
          <a:r>
            <a:rPr lang="en-US" altLang="en-US" sz="1600" dirty="0" smtClean="0">
              <a:ea typeface="ＭＳ Ｐゴシック" charset="-128"/>
              <a:sym typeface="Symbol" charset="2"/>
            </a:rPr>
            <a:t></a:t>
          </a:r>
          <a:r>
            <a:rPr lang="en-US" altLang="en-US" sz="1600" dirty="0" smtClean="0">
              <a:ea typeface="ＭＳ Ｐゴシック" charset="-128"/>
            </a:rPr>
            <a:t> </a:t>
          </a:r>
          <a:r>
            <a:rPr lang="en-US" altLang="en-US" sz="1600" dirty="0">
              <a:ea typeface="ＭＳ Ｐゴシック" charset="-128"/>
            </a:rPr>
            <a:t>Lipolysis through breakdown of fat .</a:t>
          </a:r>
          <a:endParaRPr lang="en-US" sz="1600" dirty="0"/>
        </a:p>
      </dgm:t>
    </dgm:pt>
    <dgm:pt modelId="{D2A4FE46-727F-43E9-A471-49B352206A79}" type="parTrans" cxnId="{BEDB9383-D741-4131-AE21-258D8A975D12}">
      <dgm:prSet/>
      <dgm:spPr/>
      <dgm:t>
        <a:bodyPr/>
        <a:lstStyle/>
        <a:p>
          <a:endParaRPr lang="en-US"/>
        </a:p>
      </dgm:t>
    </dgm:pt>
    <dgm:pt modelId="{B0329F97-A219-410A-B926-C8BBB30E727C}" type="sibTrans" cxnId="{BEDB9383-D741-4131-AE21-258D8A975D12}">
      <dgm:prSet/>
      <dgm:spPr/>
      <dgm:t>
        <a:bodyPr/>
        <a:lstStyle/>
        <a:p>
          <a:endParaRPr lang="en-US"/>
        </a:p>
      </dgm:t>
    </dgm:pt>
    <dgm:pt modelId="{8B0046A9-FA39-4455-A0E6-846534E7D429}">
      <dgm:prSet phldrT="[Text]" custT="1"/>
      <dgm:spPr/>
      <dgm:t>
        <a:bodyPr/>
        <a:lstStyle/>
        <a:p>
          <a:r>
            <a:rPr lang="en-US" altLang="en-US" sz="1600" dirty="0" smtClean="0">
              <a:ea typeface="ＭＳ Ｐゴシック" charset="-128"/>
              <a:sym typeface="Symbol" charset="2"/>
            </a:rPr>
            <a:t></a:t>
          </a:r>
          <a:r>
            <a:rPr lang="en-US" altLang="en-US" sz="1600" dirty="0" smtClean="0">
              <a:ea typeface="ＭＳ Ｐゴシック" charset="-128"/>
            </a:rPr>
            <a:t> </a:t>
          </a:r>
          <a:r>
            <a:rPr lang="en-US" altLang="en-US" sz="1600" dirty="0">
              <a:ea typeface="ＭＳ Ｐゴシック" charset="-128"/>
            </a:rPr>
            <a:t>Ketogenesis.</a:t>
          </a:r>
        </a:p>
      </dgm:t>
    </dgm:pt>
    <dgm:pt modelId="{29E4FA92-DABC-4271-95B0-D7F038E94524}" type="parTrans" cxnId="{E99FD8D3-A718-4D2E-B6FB-9A8E4F6DF1B5}">
      <dgm:prSet/>
      <dgm:spPr/>
      <dgm:t>
        <a:bodyPr/>
        <a:lstStyle/>
        <a:p>
          <a:endParaRPr lang="en-US"/>
        </a:p>
      </dgm:t>
    </dgm:pt>
    <dgm:pt modelId="{890A63FC-31B6-4784-8216-743259CDCE64}" type="sibTrans" cxnId="{E99FD8D3-A718-4D2E-B6FB-9A8E4F6DF1B5}">
      <dgm:prSet/>
      <dgm:spPr/>
      <dgm:t>
        <a:bodyPr/>
        <a:lstStyle/>
        <a:p>
          <a:endParaRPr lang="en-US"/>
        </a:p>
      </dgm:t>
    </dgm:pt>
    <dgm:pt modelId="{5CFBC549-1265-44A2-9BFB-19854B9FCD23}">
      <dgm:prSet phldrT="[Text]" custT="1"/>
      <dgm:spPr/>
      <dgm:t>
        <a:bodyPr/>
        <a:lstStyle/>
        <a:p>
          <a:r>
            <a:rPr lang="en-US" altLang="en-US" sz="1600" dirty="0" smtClean="0">
              <a:ea typeface="ＭＳ Ｐゴシック" charset="-128"/>
              <a:sym typeface="Symbol" charset="2"/>
            </a:rPr>
            <a:t></a:t>
          </a:r>
          <a:r>
            <a:rPr lang="en-US" altLang="en-US" sz="1600" dirty="0" smtClean="0">
              <a:ea typeface="ＭＳ Ｐゴシック" charset="-128"/>
            </a:rPr>
            <a:t> </a:t>
          </a:r>
          <a:r>
            <a:rPr lang="en-US" altLang="en-US" sz="1600" dirty="0">
              <a:ea typeface="ＭＳ Ｐゴシック" charset="-128"/>
            </a:rPr>
            <a:t>Gluconeogenesis </a:t>
          </a:r>
          <a:r>
            <a:rPr lang="en-US" altLang="en-US" sz="1600" dirty="0">
              <a:ea typeface="ＭＳ Ｐゴシック" charset="-128"/>
              <a:sym typeface="Symbol" charset="2"/>
            </a:rPr>
            <a:t></a:t>
          </a:r>
          <a:r>
            <a:rPr lang="en-US" altLang="en-US" sz="1600" dirty="0">
              <a:ea typeface="ＭＳ Ｐゴシック" charset="-128"/>
            </a:rPr>
            <a:t> production of glucose from newly-released amino acids and lipids </a:t>
          </a:r>
          <a:endParaRPr lang="en-US" sz="1600" dirty="0"/>
        </a:p>
      </dgm:t>
    </dgm:pt>
    <dgm:pt modelId="{C0ECAF61-4CCD-4F85-90D0-E6B010BC3D08}" type="parTrans" cxnId="{E5808D15-F253-4E23-B2BE-DC50A2E8CB8B}">
      <dgm:prSet/>
      <dgm:spPr/>
      <dgm:t>
        <a:bodyPr/>
        <a:lstStyle/>
        <a:p>
          <a:endParaRPr lang="en-US"/>
        </a:p>
      </dgm:t>
    </dgm:pt>
    <dgm:pt modelId="{F59BD6BC-5953-4553-A6AD-5C0953602515}" type="sibTrans" cxnId="{E5808D15-F253-4E23-B2BE-DC50A2E8CB8B}">
      <dgm:prSet/>
      <dgm:spPr/>
      <dgm:t>
        <a:bodyPr/>
        <a:lstStyle/>
        <a:p>
          <a:endParaRPr lang="en-US"/>
        </a:p>
      </dgm:t>
    </dgm:pt>
    <dgm:pt modelId="{74063940-6C5E-409C-834B-21EB69B0534A}">
      <dgm:prSet phldrT="[Text]" custT="1"/>
      <dgm:spPr/>
      <dgm:t>
        <a:bodyPr/>
        <a:lstStyle/>
        <a:p>
          <a:r>
            <a:rPr lang="en-US" altLang="en-US" sz="2600" b="0" dirty="0">
              <a:ea typeface="ＭＳ Ｐゴシック" charset="-128"/>
            </a:rPr>
            <a:t>muscles</a:t>
          </a:r>
          <a:endParaRPr lang="en-US" sz="2600" b="0" dirty="0"/>
        </a:p>
      </dgm:t>
    </dgm:pt>
    <dgm:pt modelId="{789E30E2-7F4C-46DE-AD99-4A9D15897375}" type="parTrans" cxnId="{96EBD54E-484F-470E-BD2A-B8E03DE6068E}">
      <dgm:prSet/>
      <dgm:spPr/>
      <dgm:t>
        <a:bodyPr/>
        <a:lstStyle/>
        <a:p>
          <a:endParaRPr lang="en-US"/>
        </a:p>
      </dgm:t>
    </dgm:pt>
    <dgm:pt modelId="{AAB71456-E8A5-4E3D-B29D-2AC56941E03A}" type="sibTrans" cxnId="{96EBD54E-484F-470E-BD2A-B8E03DE6068E}">
      <dgm:prSet/>
      <dgm:spPr/>
      <dgm:t>
        <a:bodyPr/>
        <a:lstStyle/>
        <a:p>
          <a:endParaRPr lang="en-US"/>
        </a:p>
      </dgm:t>
    </dgm:pt>
    <dgm:pt modelId="{3586B105-2BF8-4A9D-88AA-FCE656930794}" type="pres">
      <dgm:prSet presAssocID="{25CDCF34-4A5D-40C6-B552-4EF70FBDA49E}" presName="diagram" presStyleCnt="0">
        <dgm:presLayoutVars>
          <dgm:chPref val="1"/>
          <dgm:dir/>
          <dgm:animOne val="branch"/>
          <dgm:animLvl val="lvl"/>
          <dgm:resizeHandles/>
        </dgm:presLayoutVars>
      </dgm:prSet>
      <dgm:spPr/>
      <dgm:t>
        <a:bodyPr/>
        <a:lstStyle/>
        <a:p>
          <a:pPr rtl="1"/>
          <a:endParaRPr lang="ar-SA"/>
        </a:p>
      </dgm:t>
    </dgm:pt>
    <dgm:pt modelId="{F13FED6D-E9AA-4F17-A182-AA2986181DDB}" type="pres">
      <dgm:prSet presAssocID="{176A4929-27F6-475F-B730-BDD923B29ADD}" presName="root" presStyleCnt="0"/>
      <dgm:spPr/>
      <dgm:t>
        <a:bodyPr/>
        <a:lstStyle/>
        <a:p>
          <a:endParaRPr lang="en-US"/>
        </a:p>
      </dgm:t>
    </dgm:pt>
    <dgm:pt modelId="{5255AC0B-2E15-4F94-B54D-CA2CFCEE12E0}" type="pres">
      <dgm:prSet presAssocID="{176A4929-27F6-475F-B730-BDD923B29ADD}" presName="rootComposite" presStyleCnt="0"/>
      <dgm:spPr/>
      <dgm:t>
        <a:bodyPr/>
        <a:lstStyle/>
        <a:p>
          <a:endParaRPr lang="en-US"/>
        </a:p>
      </dgm:t>
    </dgm:pt>
    <dgm:pt modelId="{2F56E4CB-BA4F-4D51-950A-0B1FBAAB3B14}" type="pres">
      <dgm:prSet presAssocID="{176A4929-27F6-475F-B730-BDD923B29ADD}" presName="rootText" presStyleLbl="node1" presStyleIdx="0" presStyleCnt="3" custScaleX="156745" custLinFactNeighborX="-36150" custLinFactNeighborY="-159"/>
      <dgm:spPr/>
      <dgm:t>
        <a:bodyPr/>
        <a:lstStyle/>
        <a:p>
          <a:pPr rtl="1"/>
          <a:endParaRPr lang="ar-SA"/>
        </a:p>
      </dgm:t>
    </dgm:pt>
    <dgm:pt modelId="{24A96EFE-3B90-41F3-832A-364EFC74BE99}" type="pres">
      <dgm:prSet presAssocID="{176A4929-27F6-475F-B730-BDD923B29ADD}" presName="rootConnector" presStyleLbl="node1" presStyleIdx="0" presStyleCnt="3"/>
      <dgm:spPr/>
      <dgm:t>
        <a:bodyPr/>
        <a:lstStyle/>
        <a:p>
          <a:pPr rtl="1"/>
          <a:endParaRPr lang="ar-SA"/>
        </a:p>
      </dgm:t>
    </dgm:pt>
    <dgm:pt modelId="{922BD7D6-9A3D-4FA9-B856-178E9765492D}" type="pres">
      <dgm:prSet presAssocID="{176A4929-27F6-475F-B730-BDD923B29ADD}" presName="childShape" presStyleCnt="0"/>
      <dgm:spPr/>
      <dgm:t>
        <a:bodyPr/>
        <a:lstStyle/>
        <a:p>
          <a:endParaRPr lang="en-US"/>
        </a:p>
      </dgm:t>
    </dgm:pt>
    <dgm:pt modelId="{C9D54F44-4D2E-440C-A956-329DCD4F021F}" type="pres">
      <dgm:prSet presAssocID="{1F1EB695-0960-46B3-B6BD-3BB10B58EEF8}" presName="Name13" presStyleLbl="parChTrans1D2" presStyleIdx="0" presStyleCnt="5"/>
      <dgm:spPr/>
      <dgm:t>
        <a:bodyPr/>
        <a:lstStyle/>
        <a:p>
          <a:pPr rtl="1"/>
          <a:endParaRPr lang="ar-SA"/>
        </a:p>
      </dgm:t>
    </dgm:pt>
    <dgm:pt modelId="{6061A7AD-F33E-49CE-B6F0-095392DEDCA4}" type="pres">
      <dgm:prSet presAssocID="{10A0F86A-CD24-45A3-A076-9441FB4B0736}" presName="childText" presStyleLbl="bgAcc1" presStyleIdx="0" presStyleCnt="5" custScaleX="274348" custScaleY="165706" custLinFactNeighborX="-33184" custLinFactNeighborY="356">
        <dgm:presLayoutVars>
          <dgm:bulletEnabled val="1"/>
        </dgm:presLayoutVars>
      </dgm:prSet>
      <dgm:spPr/>
      <dgm:t>
        <a:bodyPr/>
        <a:lstStyle/>
        <a:p>
          <a:pPr rtl="1"/>
          <a:endParaRPr lang="ar-SA"/>
        </a:p>
      </dgm:t>
    </dgm:pt>
    <dgm:pt modelId="{E5FCAA51-8887-49CE-B0E6-407EA340BBAE}" type="pres">
      <dgm:prSet presAssocID="{C0ECAF61-4CCD-4F85-90D0-E6B010BC3D08}" presName="Name13" presStyleLbl="parChTrans1D2" presStyleIdx="1" presStyleCnt="5"/>
      <dgm:spPr/>
      <dgm:t>
        <a:bodyPr/>
        <a:lstStyle/>
        <a:p>
          <a:pPr rtl="1"/>
          <a:endParaRPr lang="ar-SA"/>
        </a:p>
      </dgm:t>
    </dgm:pt>
    <dgm:pt modelId="{A7ABAA2F-0E09-4C9C-B695-91539B4AD6DE}" type="pres">
      <dgm:prSet presAssocID="{5CFBC549-1265-44A2-9BFB-19854B9FCD23}" presName="childText" presStyleLbl="bgAcc1" presStyleIdx="1" presStyleCnt="5" custScaleX="269394" custScaleY="176536" custLinFactNeighborX="-28948" custLinFactNeighborY="3389">
        <dgm:presLayoutVars>
          <dgm:bulletEnabled val="1"/>
        </dgm:presLayoutVars>
      </dgm:prSet>
      <dgm:spPr/>
      <dgm:t>
        <a:bodyPr/>
        <a:lstStyle/>
        <a:p>
          <a:pPr rtl="1"/>
          <a:endParaRPr lang="ar-SA"/>
        </a:p>
      </dgm:t>
    </dgm:pt>
    <dgm:pt modelId="{C9A44844-3136-4222-9F63-994A4129E96A}" type="pres">
      <dgm:prSet presAssocID="{7995BD3F-D4D3-4647-B4CB-41D7C885ADD1}" presName="Name13" presStyleLbl="parChTrans1D2" presStyleIdx="2" presStyleCnt="5"/>
      <dgm:spPr/>
      <dgm:t>
        <a:bodyPr/>
        <a:lstStyle/>
        <a:p>
          <a:pPr rtl="1"/>
          <a:endParaRPr lang="ar-SA"/>
        </a:p>
      </dgm:t>
    </dgm:pt>
    <dgm:pt modelId="{DC7BDBBB-EC02-4216-B0B7-9DA1906BCA5C}" type="pres">
      <dgm:prSet presAssocID="{08D1AD9E-DB13-473D-AA11-3825E7772555}" presName="childText" presStyleLbl="bgAcc1" presStyleIdx="2" presStyleCnt="5" custScaleX="266467" custScaleY="90909" custLinFactNeighborX="-25418" custLinFactNeighborY="5089">
        <dgm:presLayoutVars>
          <dgm:bulletEnabled val="1"/>
        </dgm:presLayoutVars>
      </dgm:prSet>
      <dgm:spPr/>
      <dgm:t>
        <a:bodyPr/>
        <a:lstStyle/>
        <a:p>
          <a:pPr rtl="1"/>
          <a:endParaRPr lang="ar-SA"/>
        </a:p>
      </dgm:t>
    </dgm:pt>
    <dgm:pt modelId="{51B23EB0-AF40-43B2-9177-61AD24AA58F4}" type="pres">
      <dgm:prSet presAssocID="{29E4FA92-DABC-4271-95B0-D7F038E94524}" presName="Name13" presStyleLbl="parChTrans1D2" presStyleIdx="3" presStyleCnt="5"/>
      <dgm:spPr/>
      <dgm:t>
        <a:bodyPr/>
        <a:lstStyle/>
        <a:p>
          <a:pPr rtl="1"/>
          <a:endParaRPr lang="ar-SA"/>
        </a:p>
      </dgm:t>
    </dgm:pt>
    <dgm:pt modelId="{2CC0B7B6-2C97-4A34-98B5-AB40EE1641A9}" type="pres">
      <dgm:prSet presAssocID="{8B0046A9-FA39-4455-A0E6-846534E7D429}" presName="childText" presStyleLbl="bgAcc1" presStyleIdx="3" presStyleCnt="5" custScaleX="278343" custScaleY="90909" custLinFactNeighborX="-33890" custLinFactNeighborY="159">
        <dgm:presLayoutVars>
          <dgm:bulletEnabled val="1"/>
        </dgm:presLayoutVars>
      </dgm:prSet>
      <dgm:spPr/>
      <dgm:t>
        <a:bodyPr/>
        <a:lstStyle/>
        <a:p>
          <a:pPr rtl="1"/>
          <a:endParaRPr lang="ar-SA"/>
        </a:p>
      </dgm:t>
    </dgm:pt>
    <dgm:pt modelId="{41C48FE3-5AE0-4C67-BEE2-F535ABA2EC4E}" type="pres">
      <dgm:prSet presAssocID="{915560C1-555B-4ED4-9DB4-25AFB09F8FB6}" presName="root" presStyleCnt="0"/>
      <dgm:spPr/>
      <dgm:t>
        <a:bodyPr/>
        <a:lstStyle/>
        <a:p>
          <a:endParaRPr lang="en-US"/>
        </a:p>
      </dgm:t>
    </dgm:pt>
    <dgm:pt modelId="{B206A6A1-BB29-4B62-94E8-501430136C9E}" type="pres">
      <dgm:prSet presAssocID="{915560C1-555B-4ED4-9DB4-25AFB09F8FB6}" presName="rootComposite" presStyleCnt="0"/>
      <dgm:spPr/>
      <dgm:t>
        <a:bodyPr/>
        <a:lstStyle/>
        <a:p>
          <a:endParaRPr lang="en-US"/>
        </a:p>
      </dgm:t>
    </dgm:pt>
    <dgm:pt modelId="{06D3BD08-38F3-411D-8D68-3BEA41A41922}" type="pres">
      <dgm:prSet presAssocID="{915560C1-555B-4ED4-9DB4-25AFB09F8FB6}" presName="rootText" presStyleLbl="node1" presStyleIdx="1" presStyleCnt="3" custScaleX="228885" custLinFactNeighborX="31077" custLinFactNeighborY="-159"/>
      <dgm:spPr/>
      <dgm:t>
        <a:bodyPr/>
        <a:lstStyle/>
        <a:p>
          <a:pPr rtl="1"/>
          <a:endParaRPr lang="ar-SA"/>
        </a:p>
      </dgm:t>
    </dgm:pt>
    <dgm:pt modelId="{D4DDDA41-5848-445F-9C9A-4887FB48CAB0}" type="pres">
      <dgm:prSet presAssocID="{915560C1-555B-4ED4-9DB4-25AFB09F8FB6}" presName="rootConnector" presStyleLbl="node1" presStyleIdx="1" presStyleCnt="3"/>
      <dgm:spPr/>
      <dgm:t>
        <a:bodyPr/>
        <a:lstStyle/>
        <a:p>
          <a:pPr rtl="1"/>
          <a:endParaRPr lang="ar-SA"/>
        </a:p>
      </dgm:t>
    </dgm:pt>
    <dgm:pt modelId="{D6A55602-4BB6-4AC7-B9D3-B41BA526C2E8}" type="pres">
      <dgm:prSet presAssocID="{915560C1-555B-4ED4-9DB4-25AFB09F8FB6}" presName="childShape" presStyleCnt="0"/>
      <dgm:spPr/>
      <dgm:t>
        <a:bodyPr/>
        <a:lstStyle/>
        <a:p>
          <a:endParaRPr lang="en-US"/>
        </a:p>
      </dgm:t>
    </dgm:pt>
    <dgm:pt modelId="{F929BD56-107D-4DD1-9D5F-BAAAAC968F99}" type="pres">
      <dgm:prSet presAssocID="{D2A4FE46-727F-43E9-A471-49B352206A79}" presName="Name13" presStyleLbl="parChTrans1D2" presStyleIdx="4" presStyleCnt="5"/>
      <dgm:spPr/>
      <dgm:t>
        <a:bodyPr/>
        <a:lstStyle/>
        <a:p>
          <a:pPr rtl="1"/>
          <a:endParaRPr lang="ar-SA"/>
        </a:p>
      </dgm:t>
    </dgm:pt>
    <dgm:pt modelId="{6E47E9C1-261A-47DF-A2A1-523BC9D0EEC8}" type="pres">
      <dgm:prSet presAssocID="{1B04B596-FC51-41C9-8FC0-CA03CE70688F}" presName="childText" presStyleLbl="bgAcc1" presStyleIdx="4" presStyleCnt="5" custScaleX="181763" custScaleY="164781" custLinFactNeighborX="23630" custLinFactNeighborY="1892">
        <dgm:presLayoutVars>
          <dgm:bulletEnabled val="1"/>
        </dgm:presLayoutVars>
      </dgm:prSet>
      <dgm:spPr/>
      <dgm:t>
        <a:bodyPr/>
        <a:lstStyle/>
        <a:p>
          <a:pPr rtl="1"/>
          <a:endParaRPr lang="ar-SA"/>
        </a:p>
      </dgm:t>
    </dgm:pt>
    <dgm:pt modelId="{44280BA6-9587-4B41-A004-E3407CBCF456}" type="pres">
      <dgm:prSet presAssocID="{74063940-6C5E-409C-834B-21EB69B0534A}" presName="root" presStyleCnt="0"/>
      <dgm:spPr/>
      <dgm:t>
        <a:bodyPr/>
        <a:lstStyle/>
        <a:p>
          <a:endParaRPr lang="en-US"/>
        </a:p>
      </dgm:t>
    </dgm:pt>
    <dgm:pt modelId="{395D9B6A-8521-4F59-B757-146712C558B6}" type="pres">
      <dgm:prSet presAssocID="{74063940-6C5E-409C-834B-21EB69B0534A}" presName="rootComposite" presStyleCnt="0"/>
      <dgm:spPr/>
      <dgm:t>
        <a:bodyPr/>
        <a:lstStyle/>
        <a:p>
          <a:endParaRPr lang="en-US"/>
        </a:p>
      </dgm:t>
    </dgm:pt>
    <dgm:pt modelId="{0E20511A-BE2B-4590-BB7A-B3A3B86E9394}" type="pres">
      <dgm:prSet presAssocID="{74063940-6C5E-409C-834B-21EB69B0534A}" presName="rootText" presStyleLbl="node1" presStyleIdx="2" presStyleCnt="3" custScaleX="168438" custLinFactNeighborX="53089" custLinFactNeighborY="-409"/>
      <dgm:spPr/>
      <dgm:t>
        <a:bodyPr/>
        <a:lstStyle/>
        <a:p>
          <a:pPr rtl="1"/>
          <a:endParaRPr lang="ar-SA"/>
        </a:p>
      </dgm:t>
    </dgm:pt>
    <dgm:pt modelId="{0D99B87B-97D8-41DE-9637-0039DC7F8F49}" type="pres">
      <dgm:prSet presAssocID="{74063940-6C5E-409C-834B-21EB69B0534A}" presName="rootConnector" presStyleLbl="node1" presStyleIdx="2" presStyleCnt="3"/>
      <dgm:spPr/>
      <dgm:t>
        <a:bodyPr/>
        <a:lstStyle/>
        <a:p>
          <a:pPr rtl="1"/>
          <a:endParaRPr lang="ar-SA"/>
        </a:p>
      </dgm:t>
    </dgm:pt>
    <dgm:pt modelId="{54A534B9-1EBB-4785-A5BC-669D899B48C0}" type="pres">
      <dgm:prSet presAssocID="{74063940-6C5E-409C-834B-21EB69B0534A}" presName="childShape" presStyleCnt="0"/>
      <dgm:spPr/>
      <dgm:t>
        <a:bodyPr/>
        <a:lstStyle/>
        <a:p>
          <a:endParaRPr lang="en-US"/>
        </a:p>
      </dgm:t>
    </dgm:pt>
  </dgm:ptLst>
  <dgm:cxnLst>
    <dgm:cxn modelId="{74741122-C3EA-4DE8-BFA0-F7BB1E1B812E}" srcId="{25CDCF34-4A5D-40C6-B552-4EF70FBDA49E}" destId="{176A4929-27F6-475F-B730-BDD923B29ADD}" srcOrd="0" destOrd="0" parTransId="{DC7164FF-6A12-499A-81AE-A91178525690}" sibTransId="{5852014C-214A-4244-99FB-AC1B11C51A94}"/>
    <dgm:cxn modelId="{741E0791-7A4B-4F29-967A-8121087F029B}" type="presOf" srcId="{5CFBC549-1265-44A2-9BFB-19854B9FCD23}" destId="{A7ABAA2F-0E09-4C9C-B695-91539B4AD6DE}" srcOrd="0" destOrd="0" presId="urn:microsoft.com/office/officeart/2005/8/layout/hierarchy3"/>
    <dgm:cxn modelId="{BEDB9383-D741-4131-AE21-258D8A975D12}" srcId="{915560C1-555B-4ED4-9DB4-25AFB09F8FB6}" destId="{1B04B596-FC51-41C9-8FC0-CA03CE70688F}" srcOrd="0" destOrd="0" parTransId="{D2A4FE46-727F-43E9-A471-49B352206A79}" sibTransId="{B0329F97-A219-410A-B926-C8BBB30E727C}"/>
    <dgm:cxn modelId="{90699C6A-FCAA-41D4-8008-F6A5F8A279D0}" srcId="{176A4929-27F6-475F-B730-BDD923B29ADD}" destId="{08D1AD9E-DB13-473D-AA11-3825E7772555}" srcOrd="2" destOrd="0" parTransId="{7995BD3F-D4D3-4647-B4CB-41D7C885ADD1}" sibTransId="{8C932F0B-8B59-4BA0-9C3B-62ACF1418514}"/>
    <dgm:cxn modelId="{3AEBCB40-C490-4D1A-8B3A-1C30C72D7EE9}" type="presOf" srcId="{C0ECAF61-4CCD-4F85-90D0-E6B010BC3D08}" destId="{E5FCAA51-8887-49CE-B0E6-407EA340BBAE}" srcOrd="0" destOrd="0" presId="urn:microsoft.com/office/officeart/2005/8/layout/hierarchy3"/>
    <dgm:cxn modelId="{CA63CB3F-9C49-4DC6-B301-BF6D359F6FDB}" type="presOf" srcId="{7995BD3F-D4D3-4647-B4CB-41D7C885ADD1}" destId="{C9A44844-3136-4222-9F63-994A4129E96A}" srcOrd="0" destOrd="0" presId="urn:microsoft.com/office/officeart/2005/8/layout/hierarchy3"/>
    <dgm:cxn modelId="{2BB3DE76-F0EE-4DE0-8D6B-9DE0973BD24C}" type="presOf" srcId="{176A4929-27F6-475F-B730-BDD923B29ADD}" destId="{24A96EFE-3B90-41F3-832A-364EFC74BE99}" srcOrd="1" destOrd="0" presId="urn:microsoft.com/office/officeart/2005/8/layout/hierarchy3"/>
    <dgm:cxn modelId="{EFCF73F4-8DF1-4D6C-B2CA-27E376EE3A57}" type="presOf" srcId="{D2A4FE46-727F-43E9-A471-49B352206A79}" destId="{F929BD56-107D-4DD1-9D5F-BAAAAC968F99}" srcOrd="0" destOrd="0" presId="urn:microsoft.com/office/officeart/2005/8/layout/hierarchy3"/>
    <dgm:cxn modelId="{06BD49FC-8F03-4AFB-9361-BEF7C1CF0D23}" type="presOf" srcId="{25CDCF34-4A5D-40C6-B552-4EF70FBDA49E}" destId="{3586B105-2BF8-4A9D-88AA-FCE656930794}" srcOrd="0" destOrd="0" presId="urn:microsoft.com/office/officeart/2005/8/layout/hierarchy3"/>
    <dgm:cxn modelId="{188FAB07-DF85-4B2E-B317-64D636F53FEA}" type="presOf" srcId="{08D1AD9E-DB13-473D-AA11-3825E7772555}" destId="{DC7BDBBB-EC02-4216-B0B7-9DA1906BCA5C}" srcOrd="0" destOrd="0" presId="urn:microsoft.com/office/officeart/2005/8/layout/hierarchy3"/>
    <dgm:cxn modelId="{B32854FC-DB53-4475-93B2-141ABFAFA435}" type="presOf" srcId="{74063940-6C5E-409C-834B-21EB69B0534A}" destId="{0D99B87B-97D8-41DE-9637-0039DC7F8F49}" srcOrd="1" destOrd="0" presId="urn:microsoft.com/office/officeart/2005/8/layout/hierarchy3"/>
    <dgm:cxn modelId="{96EBD54E-484F-470E-BD2A-B8E03DE6068E}" srcId="{25CDCF34-4A5D-40C6-B552-4EF70FBDA49E}" destId="{74063940-6C5E-409C-834B-21EB69B0534A}" srcOrd="2" destOrd="0" parTransId="{789E30E2-7F4C-46DE-AD99-4A9D15897375}" sibTransId="{AAB71456-E8A5-4E3D-B29D-2AC56941E03A}"/>
    <dgm:cxn modelId="{E5808D15-F253-4E23-B2BE-DC50A2E8CB8B}" srcId="{176A4929-27F6-475F-B730-BDD923B29ADD}" destId="{5CFBC549-1265-44A2-9BFB-19854B9FCD23}" srcOrd="1" destOrd="0" parTransId="{C0ECAF61-4CCD-4F85-90D0-E6B010BC3D08}" sibTransId="{F59BD6BC-5953-4553-A6AD-5C0953602515}"/>
    <dgm:cxn modelId="{939025D0-0957-452A-85BC-5792B0014153}" type="presOf" srcId="{915560C1-555B-4ED4-9DB4-25AFB09F8FB6}" destId="{D4DDDA41-5848-445F-9C9A-4887FB48CAB0}" srcOrd="1" destOrd="0" presId="urn:microsoft.com/office/officeart/2005/8/layout/hierarchy3"/>
    <dgm:cxn modelId="{F00B9688-B7D9-477F-85FB-294ADD83E9FC}" type="presOf" srcId="{29E4FA92-DABC-4271-95B0-D7F038E94524}" destId="{51B23EB0-AF40-43B2-9177-61AD24AA58F4}" srcOrd="0" destOrd="0" presId="urn:microsoft.com/office/officeart/2005/8/layout/hierarchy3"/>
    <dgm:cxn modelId="{A8562BEC-0F7E-4742-ADB1-2EE91269936A}" type="presOf" srcId="{176A4929-27F6-475F-B730-BDD923B29ADD}" destId="{2F56E4CB-BA4F-4D51-950A-0B1FBAAB3B14}" srcOrd="0" destOrd="0" presId="urn:microsoft.com/office/officeart/2005/8/layout/hierarchy3"/>
    <dgm:cxn modelId="{3F6CA350-58A8-4965-9CA4-BBDC9FABECE2}" type="presOf" srcId="{1B04B596-FC51-41C9-8FC0-CA03CE70688F}" destId="{6E47E9C1-261A-47DF-A2A1-523BC9D0EEC8}" srcOrd="0" destOrd="0" presId="urn:microsoft.com/office/officeart/2005/8/layout/hierarchy3"/>
    <dgm:cxn modelId="{85456BAC-C44A-4F42-BAFB-857AE608AE83}" srcId="{176A4929-27F6-475F-B730-BDD923B29ADD}" destId="{10A0F86A-CD24-45A3-A076-9441FB4B0736}" srcOrd="0" destOrd="0" parTransId="{1F1EB695-0960-46B3-B6BD-3BB10B58EEF8}" sibTransId="{3EF5FB7B-B4ED-4436-863D-839ADC9880E4}"/>
    <dgm:cxn modelId="{3EAA2DF2-2F88-4F1D-B3A2-78A35F0E4A7A}" type="presOf" srcId="{915560C1-555B-4ED4-9DB4-25AFB09F8FB6}" destId="{06D3BD08-38F3-411D-8D68-3BEA41A41922}" srcOrd="0" destOrd="0" presId="urn:microsoft.com/office/officeart/2005/8/layout/hierarchy3"/>
    <dgm:cxn modelId="{4835FFA6-10DF-43C1-B29E-0A7E33D6E799}" type="presOf" srcId="{10A0F86A-CD24-45A3-A076-9441FB4B0736}" destId="{6061A7AD-F33E-49CE-B6F0-095392DEDCA4}" srcOrd="0" destOrd="0" presId="urn:microsoft.com/office/officeart/2005/8/layout/hierarchy3"/>
    <dgm:cxn modelId="{3ABE6495-5E2A-4EC3-B0A7-E8505C518478}" type="presOf" srcId="{74063940-6C5E-409C-834B-21EB69B0534A}" destId="{0E20511A-BE2B-4590-BB7A-B3A3B86E9394}" srcOrd="0" destOrd="0" presId="urn:microsoft.com/office/officeart/2005/8/layout/hierarchy3"/>
    <dgm:cxn modelId="{E99FD8D3-A718-4D2E-B6FB-9A8E4F6DF1B5}" srcId="{176A4929-27F6-475F-B730-BDD923B29ADD}" destId="{8B0046A9-FA39-4455-A0E6-846534E7D429}" srcOrd="3" destOrd="0" parTransId="{29E4FA92-DABC-4271-95B0-D7F038E94524}" sibTransId="{890A63FC-31B6-4784-8216-743259CDCE64}"/>
    <dgm:cxn modelId="{C1B283AF-2780-4AC2-A497-1D1891B2FBAE}" type="presOf" srcId="{1F1EB695-0960-46B3-B6BD-3BB10B58EEF8}" destId="{C9D54F44-4D2E-440C-A956-329DCD4F021F}" srcOrd="0" destOrd="0" presId="urn:microsoft.com/office/officeart/2005/8/layout/hierarchy3"/>
    <dgm:cxn modelId="{899542C1-431A-4F21-B641-D8EFD256B969}" srcId="{25CDCF34-4A5D-40C6-B552-4EF70FBDA49E}" destId="{915560C1-555B-4ED4-9DB4-25AFB09F8FB6}" srcOrd="1" destOrd="0" parTransId="{7AC60A57-1A13-439D-A558-EACDE38F96E4}" sibTransId="{04A885FA-B7E7-4C6E-B749-8FBE37B356F2}"/>
    <dgm:cxn modelId="{D852D33F-DC97-4F62-A3D7-F371D55D6B2D}" type="presOf" srcId="{8B0046A9-FA39-4455-A0E6-846534E7D429}" destId="{2CC0B7B6-2C97-4A34-98B5-AB40EE1641A9}" srcOrd="0" destOrd="0" presId="urn:microsoft.com/office/officeart/2005/8/layout/hierarchy3"/>
    <dgm:cxn modelId="{622208AB-BBBA-4209-AE80-1A3ED6F798B2}" type="presParOf" srcId="{3586B105-2BF8-4A9D-88AA-FCE656930794}" destId="{F13FED6D-E9AA-4F17-A182-AA2986181DDB}" srcOrd="0" destOrd="0" presId="urn:microsoft.com/office/officeart/2005/8/layout/hierarchy3"/>
    <dgm:cxn modelId="{AEC3BDAF-D1B6-4857-96EE-2B2E1F2BBA1A}" type="presParOf" srcId="{F13FED6D-E9AA-4F17-A182-AA2986181DDB}" destId="{5255AC0B-2E15-4F94-B54D-CA2CFCEE12E0}" srcOrd="0" destOrd="0" presId="urn:microsoft.com/office/officeart/2005/8/layout/hierarchy3"/>
    <dgm:cxn modelId="{1821D193-3B3E-4620-A46A-6773E8965FF4}" type="presParOf" srcId="{5255AC0B-2E15-4F94-B54D-CA2CFCEE12E0}" destId="{2F56E4CB-BA4F-4D51-950A-0B1FBAAB3B14}" srcOrd="0" destOrd="0" presId="urn:microsoft.com/office/officeart/2005/8/layout/hierarchy3"/>
    <dgm:cxn modelId="{156546E0-C594-4BD0-95A3-6F9DF9A23C32}" type="presParOf" srcId="{5255AC0B-2E15-4F94-B54D-CA2CFCEE12E0}" destId="{24A96EFE-3B90-41F3-832A-364EFC74BE99}" srcOrd="1" destOrd="0" presId="urn:microsoft.com/office/officeart/2005/8/layout/hierarchy3"/>
    <dgm:cxn modelId="{DD95BE2F-7E31-4F2A-9763-EAEC54B241B0}" type="presParOf" srcId="{F13FED6D-E9AA-4F17-A182-AA2986181DDB}" destId="{922BD7D6-9A3D-4FA9-B856-178E9765492D}" srcOrd="1" destOrd="0" presId="urn:microsoft.com/office/officeart/2005/8/layout/hierarchy3"/>
    <dgm:cxn modelId="{9FD88068-2A55-4066-A3D4-F9BEE4E7D93C}" type="presParOf" srcId="{922BD7D6-9A3D-4FA9-B856-178E9765492D}" destId="{C9D54F44-4D2E-440C-A956-329DCD4F021F}" srcOrd="0" destOrd="0" presId="urn:microsoft.com/office/officeart/2005/8/layout/hierarchy3"/>
    <dgm:cxn modelId="{BF7BD81D-213A-486F-91FF-EAC84A68F884}" type="presParOf" srcId="{922BD7D6-9A3D-4FA9-B856-178E9765492D}" destId="{6061A7AD-F33E-49CE-B6F0-095392DEDCA4}" srcOrd="1" destOrd="0" presId="urn:microsoft.com/office/officeart/2005/8/layout/hierarchy3"/>
    <dgm:cxn modelId="{833B686B-C65F-48B6-9223-559970B10E16}" type="presParOf" srcId="{922BD7D6-9A3D-4FA9-B856-178E9765492D}" destId="{E5FCAA51-8887-49CE-B0E6-407EA340BBAE}" srcOrd="2" destOrd="0" presId="urn:microsoft.com/office/officeart/2005/8/layout/hierarchy3"/>
    <dgm:cxn modelId="{88B5FE52-584B-4191-BF48-89BA45A1E284}" type="presParOf" srcId="{922BD7D6-9A3D-4FA9-B856-178E9765492D}" destId="{A7ABAA2F-0E09-4C9C-B695-91539B4AD6DE}" srcOrd="3" destOrd="0" presId="urn:microsoft.com/office/officeart/2005/8/layout/hierarchy3"/>
    <dgm:cxn modelId="{B289E9A0-2C35-4B54-A4B2-9A0D325E0C1F}" type="presParOf" srcId="{922BD7D6-9A3D-4FA9-B856-178E9765492D}" destId="{C9A44844-3136-4222-9F63-994A4129E96A}" srcOrd="4" destOrd="0" presId="urn:microsoft.com/office/officeart/2005/8/layout/hierarchy3"/>
    <dgm:cxn modelId="{B4AA27B7-0D7D-4821-AEA8-903C2059DB22}" type="presParOf" srcId="{922BD7D6-9A3D-4FA9-B856-178E9765492D}" destId="{DC7BDBBB-EC02-4216-B0B7-9DA1906BCA5C}" srcOrd="5" destOrd="0" presId="urn:microsoft.com/office/officeart/2005/8/layout/hierarchy3"/>
    <dgm:cxn modelId="{EAD6736C-290E-4C32-8960-02C734232709}" type="presParOf" srcId="{922BD7D6-9A3D-4FA9-B856-178E9765492D}" destId="{51B23EB0-AF40-43B2-9177-61AD24AA58F4}" srcOrd="6" destOrd="0" presId="urn:microsoft.com/office/officeart/2005/8/layout/hierarchy3"/>
    <dgm:cxn modelId="{CD6E68A2-F037-458A-AEF5-80CC9C6C5D2D}" type="presParOf" srcId="{922BD7D6-9A3D-4FA9-B856-178E9765492D}" destId="{2CC0B7B6-2C97-4A34-98B5-AB40EE1641A9}" srcOrd="7" destOrd="0" presId="urn:microsoft.com/office/officeart/2005/8/layout/hierarchy3"/>
    <dgm:cxn modelId="{0B645AC4-3F3D-47E2-B65D-FE2CC744CA92}" type="presParOf" srcId="{3586B105-2BF8-4A9D-88AA-FCE656930794}" destId="{41C48FE3-5AE0-4C67-BEE2-F535ABA2EC4E}" srcOrd="1" destOrd="0" presId="urn:microsoft.com/office/officeart/2005/8/layout/hierarchy3"/>
    <dgm:cxn modelId="{33FE8A0D-023A-4AEB-83EF-8DDE00AA97E3}" type="presParOf" srcId="{41C48FE3-5AE0-4C67-BEE2-F535ABA2EC4E}" destId="{B206A6A1-BB29-4B62-94E8-501430136C9E}" srcOrd="0" destOrd="0" presId="urn:microsoft.com/office/officeart/2005/8/layout/hierarchy3"/>
    <dgm:cxn modelId="{1E28A846-A756-4183-A693-FF009DD5039A}" type="presParOf" srcId="{B206A6A1-BB29-4B62-94E8-501430136C9E}" destId="{06D3BD08-38F3-411D-8D68-3BEA41A41922}" srcOrd="0" destOrd="0" presId="urn:microsoft.com/office/officeart/2005/8/layout/hierarchy3"/>
    <dgm:cxn modelId="{4A3BADD0-AFFB-4E8B-86E5-FA709D75D5ED}" type="presParOf" srcId="{B206A6A1-BB29-4B62-94E8-501430136C9E}" destId="{D4DDDA41-5848-445F-9C9A-4887FB48CAB0}" srcOrd="1" destOrd="0" presId="urn:microsoft.com/office/officeart/2005/8/layout/hierarchy3"/>
    <dgm:cxn modelId="{EC94DF78-FBBE-42B0-868D-1CE7AD5D6B01}" type="presParOf" srcId="{41C48FE3-5AE0-4C67-BEE2-F535ABA2EC4E}" destId="{D6A55602-4BB6-4AC7-B9D3-B41BA526C2E8}" srcOrd="1" destOrd="0" presId="urn:microsoft.com/office/officeart/2005/8/layout/hierarchy3"/>
    <dgm:cxn modelId="{75D1177C-ADF3-4411-B979-DA1D2EBEBBDE}" type="presParOf" srcId="{D6A55602-4BB6-4AC7-B9D3-B41BA526C2E8}" destId="{F929BD56-107D-4DD1-9D5F-BAAAAC968F99}" srcOrd="0" destOrd="0" presId="urn:microsoft.com/office/officeart/2005/8/layout/hierarchy3"/>
    <dgm:cxn modelId="{6BFEAF6F-E937-4A6C-B05B-0168A5DC8BA6}" type="presParOf" srcId="{D6A55602-4BB6-4AC7-B9D3-B41BA526C2E8}" destId="{6E47E9C1-261A-47DF-A2A1-523BC9D0EEC8}" srcOrd="1" destOrd="0" presId="urn:microsoft.com/office/officeart/2005/8/layout/hierarchy3"/>
    <dgm:cxn modelId="{C2EF2727-AC86-4297-A811-E759E4BE588A}" type="presParOf" srcId="{3586B105-2BF8-4A9D-88AA-FCE656930794}" destId="{44280BA6-9587-4B41-A004-E3407CBCF456}" srcOrd="2" destOrd="0" presId="urn:microsoft.com/office/officeart/2005/8/layout/hierarchy3"/>
    <dgm:cxn modelId="{A9873030-BDA2-4ECD-A7CE-0B806CCE7D2A}" type="presParOf" srcId="{44280BA6-9587-4B41-A004-E3407CBCF456}" destId="{395D9B6A-8521-4F59-B757-146712C558B6}" srcOrd="0" destOrd="0" presId="urn:microsoft.com/office/officeart/2005/8/layout/hierarchy3"/>
    <dgm:cxn modelId="{978CCE43-968D-4CA8-9181-55B2EB3EBC5A}" type="presParOf" srcId="{395D9B6A-8521-4F59-B757-146712C558B6}" destId="{0E20511A-BE2B-4590-BB7A-B3A3B86E9394}" srcOrd="0" destOrd="0" presId="urn:microsoft.com/office/officeart/2005/8/layout/hierarchy3"/>
    <dgm:cxn modelId="{17B6E3C4-A172-42CF-96DE-3A0D4A0EBE10}" type="presParOf" srcId="{395D9B6A-8521-4F59-B757-146712C558B6}" destId="{0D99B87B-97D8-41DE-9637-0039DC7F8F49}" srcOrd="1" destOrd="0" presId="urn:microsoft.com/office/officeart/2005/8/layout/hierarchy3"/>
    <dgm:cxn modelId="{012F2BDE-CE28-4E78-87E7-1D3C405C0EA7}" type="presParOf" srcId="{44280BA6-9587-4B41-A004-E3407CBCF456}" destId="{54A534B9-1EBB-4785-A5BC-669D899B48C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CD543C-0102-4C77-A806-9DBB6702717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9396442E-86EB-44C8-9857-0CA020F7861F}">
      <dgm:prSet phldrT="[Text]" custT="1"/>
      <dgm:spPr/>
      <dgm:t>
        <a:bodyPr/>
        <a:lstStyle/>
        <a:p>
          <a:r>
            <a:rPr lang="en-US" sz="1600" dirty="0"/>
            <a:t>Full blood count</a:t>
          </a:r>
        </a:p>
      </dgm:t>
    </dgm:pt>
    <dgm:pt modelId="{5FB20BFF-A25A-44C8-8A5B-FDC3ACA835CB}" type="parTrans" cxnId="{BCBD80C1-90E6-4986-B849-0CC4C32FF888}">
      <dgm:prSet/>
      <dgm:spPr/>
      <dgm:t>
        <a:bodyPr/>
        <a:lstStyle/>
        <a:p>
          <a:endParaRPr lang="en-US"/>
        </a:p>
      </dgm:t>
    </dgm:pt>
    <dgm:pt modelId="{E6033A8E-4780-43CE-96F1-C2195CEA2EFE}" type="sibTrans" cxnId="{BCBD80C1-90E6-4986-B849-0CC4C32FF888}">
      <dgm:prSet/>
      <dgm:spPr/>
      <dgm:t>
        <a:bodyPr/>
        <a:lstStyle/>
        <a:p>
          <a:endParaRPr lang="en-US"/>
        </a:p>
      </dgm:t>
    </dgm:pt>
    <dgm:pt modelId="{EAE24EBC-4FDC-4A3F-BB48-159A056F847C}">
      <dgm:prSet phldrT="[Text]" custT="1"/>
      <dgm:spPr/>
      <dgm:t>
        <a:bodyPr/>
        <a:lstStyle/>
        <a:p>
          <a:r>
            <a:rPr lang="en-US" sz="1600" dirty="0"/>
            <a:t>Blood glucose</a:t>
          </a:r>
        </a:p>
      </dgm:t>
    </dgm:pt>
    <dgm:pt modelId="{DA317CA6-25DB-4766-80F0-3673B6381C7C}" type="parTrans" cxnId="{EAB82A26-903B-4517-B1AC-267B5663084C}">
      <dgm:prSet/>
      <dgm:spPr/>
      <dgm:t>
        <a:bodyPr/>
        <a:lstStyle/>
        <a:p>
          <a:endParaRPr lang="en-US"/>
        </a:p>
      </dgm:t>
    </dgm:pt>
    <dgm:pt modelId="{350CE403-4FBE-4154-AF97-F739A7D301D5}" type="sibTrans" cxnId="{EAB82A26-903B-4517-B1AC-267B5663084C}">
      <dgm:prSet/>
      <dgm:spPr/>
      <dgm:t>
        <a:bodyPr/>
        <a:lstStyle/>
        <a:p>
          <a:endParaRPr lang="en-US"/>
        </a:p>
      </dgm:t>
    </dgm:pt>
    <dgm:pt modelId="{CC912079-7052-4D3D-84AB-9B9CEBF4BC26}">
      <dgm:prSet phldrT="[Text]" custT="1"/>
      <dgm:spPr/>
      <dgm:t>
        <a:bodyPr/>
        <a:lstStyle/>
        <a:p>
          <a:r>
            <a:rPr lang="en-US" sz="1600" dirty="0"/>
            <a:t>Blood electrolytes and pH</a:t>
          </a:r>
        </a:p>
      </dgm:t>
    </dgm:pt>
    <dgm:pt modelId="{81F08F51-EB6A-40A5-B6EB-DC211158A996}" type="parTrans" cxnId="{64794F21-A300-48E2-A2A7-3B2923B75766}">
      <dgm:prSet/>
      <dgm:spPr/>
      <dgm:t>
        <a:bodyPr/>
        <a:lstStyle/>
        <a:p>
          <a:endParaRPr lang="en-US"/>
        </a:p>
      </dgm:t>
    </dgm:pt>
    <dgm:pt modelId="{F347AFE9-9611-4D9E-AD0A-7251C6E7F129}" type="sibTrans" cxnId="{64794F21-A300-48E2-A2A7-3B2923B75766}">
      <dgm:prSet/>
      <dgm:spPr/>
      <dgm:t>
        <a:bodyPr/>
        <a:lstStyle/>
        <a:p>
          <a:endParaRPr lang="en-US"/>
        </a:p>
      </dgm:t>
    </dgm:pt>
    <dgm:pt modelId="{A50C6739-4390-4F8E-B9AD-57F175FDD247}">
      <dgm:prSet phldrT="[Text]" custT="1"/>
      <dgm:spPr/>
      <dgm:t>
        <a:bodyPr/>
        <a:lstStyle/>
        <a:p>
          <a:r>
            <a:rPr lang="en-US" sz="1600" dirty="0"/>
            <a:t>Renal function tests</a:t>
          </a:r>
        </a:p>
      </dgm:t>
    </dgm:pt>
    <dgm:pt modelId="{D09D0A8D-4774-4034-9D9C-42059AE47D3E}" type="parTrans" cxnId="{74B15D5F-A1E0-4092-986F-0EC0ECE972AB}">
      <dgm:prSet/>
      <dgm:spPr/>
      <dgm:t>
        <a:bodyPr/>
        <a:lstStyle/>
        <a:p>
          <a:endParaRPr lang="en-US"/>
        </a:p>
      </dgm:t>
    </dgm:pt>
    <dgm:pt modelId="{A9813EB4-3918-4317-8BCD-BD85FD935B49}" type="sibTrans" cxnId="{74B15D5F-A1E0-4092-986F-0EC0ECE972AB}">
      <dgm:prSet/>
      <dgm:spPr/>
      <dgm:t>
        <a:bodyPr/>
        <a:lstStyle/>
        <a:p>
          <a:endParaRPr lang="en-US"/>
        </a:p>
      </dgm:t>
    </dgm:pt>
    <dgm:pt modelId="{0ED3DCB7-5D8B-4D5B-ACE4-1CFA94264BFD}">
      <dgm:prSet phldrT="[Text]" custT="1"/>
      <dgm:spPr/>
      <dgm:t>
        <a:bodyPr/>
        <a:lstStyle/>
        <a:p>
          <a:r>
            <a:rPr lang="en-US" sz="1600" dirty="0"/>
            <a:t>Liver function tests</a:t>
          </a:r>
        </a:p>
      </dgm:t>
    </dgm:pt>
    <dgm:pt modelId="{07C01B60-53C1-4BC7-87FE-4F414069D72E}" type="parTrans" cxnId="{3EE4FDC5-2FBF-428A-A5D4-1B3E7AF69F0B}">
      <dgm:prSet/>
      <dgm:spPr/>
      <dgm:t>
        <a:bodyPr/>
        <a:lstStyle/>
        <a:p>
          <a:endParaRPr lang="en-US"/>
        </a:p>
      </dgm:t>
    </dgm:pt>
    <dgm:pt modelId="{0BA1478E-DA59-4CB8-98A1-F1CD47329B2E}" type="sibTrans" cxnId="{3EE4FDC5-2FBF-428A-A5D4-1B3E7AF69F0B}">
      <dgm:prSet/>
      <dgm:spPr/>
      <dgm:t>
        <a:bodyPr/>
        <a:lstStyle/>
        <a:p>
          <a:endParaRPr lang="en-US"/>
        </a:p>
      </dgm:t>
    </dgm:pt>
    <dgm:pt modelId="{3126F39A-A175-4490-B481-F5691BD09F7E}" type="pres">
      <dgm:prSet presAssocID="{92CD543C-0102-4C77-A806-9DBB67027179}" presName="linear" presStyleCnt="0">
        <dgm:presLayoutVars>
          <dgm:dir/>
          <dgm:animLvl val="lvl"/>
          <dgm:resizeHandles val="exact"/>
        </dgm:presLayoutVars>
      </dgm:prSet>
      <dgm:spPr/>
      <dgm:t>
        <a:bodyPr/>
        <a:lstStyle/>
        <a:p>
          <a:pPr rtl="1"/>
          <a:endParaRPr lang="ar-SA"/>
        </a:p>
      </dgm:t>
    </dgm:pt>
    <dgm:pt modelId="{9DBD8E76-2961-4F37-BD92-686391DD793F}" type="pres">
      <dgm:prSet presAssocID="{9396442E-86EB-44C8-9857-0CA020F7861F}" presName="parentLin" presStyleCnt="0"/>
      <dgm:spPr/>
    </dgm:pt>
    <dgm:pt modelId="{F3B593D1-91CC-4AF3-BA0C-D976428E8CCB}" type="pres">
      <dgm:prSet presAssocID="{9396442E-86EB-44C8-9857-0CA020F7861F}" presName="parentLeftMargin" presStyleLbl="node1" presStyleIdx="0" presStyleCnt="5"/>
      <dgm:spPr/>
      <dgm:t>
        <a:bodyPr/>
        <a:lstStyle/>
        <a:p>
          <a:pPr rtl="1"/>
          <a:endParaRPr lang="ar-SA"/>
        </a:p>
      </dgm:t>
    </dgm:pt>
    <dgm:pt modelId="{95E853B4-D9C7-4F41-A1A4-77D6FE445D71}" type="pres">
      <dgm:prSet presAssocID="{9396442E-86EB-44C8-9857-0CA020F7861F}" presName="parentText" presStyleLbl="node1" presStyleIdx="0" presStyleCnt="5" custLinFactNeighborX="-11289" custLinFactNeighborY="12427">
        <dgm:presLayoutVars>
          <dgm:chMax val="0"/>
          <dgm:bulletEnabled val="1"/>
        </dgm:presLayoutVars>
      </dgm:prSet>
      <dgm:spPr/>
      <dgm:t>
        <a:bodyPr/>
        <a:lstStyle/>
        <a:p>
          <a:pPr rtl="1"/>
          <a:endParaRPr lang="ar-SA"/>
        </a:p>
      </dgm:t>
    </dgm:pt>
    <dgm:pt modelId="{02D00377-FE60-4542-A441-ECD56A2A7DC2}" type="pres">
      <dgm:prSet presAssocID="{9396442E-86EB-44C8-9857-0CA020F7861F}" presName="negativeSpace" presStyleCnt="0"/>
      <dgm:spPr/>
    </dgm:pt>
    <dgm:pt modelId="{AB49342A-3E76-489C-8590-C62B0BA40047}" type="pres">
      <dgm:prSet presAssocID="{9396442E-86EB-44C8-9857-0CA020F7861F}" presName="childText" presStyleLbl="conFgAcc1" presStyleIdx="0" presStyleCnt="5">
        <dgm:presLayoutVars>
          <dgm:bulletEnabled val="1"/>
        </dgm:presLayoutVars>
      </dgm:prSet>
      <dgm:spPr/>
    </dgm:pt>
    <dgm:pt modelId="{74E90B3C-DE29-43EC-BE4A-7186C3BB9914}" type="pres">
      <dgm:prSet presAssocID="{E6033A8E-4780-43CE-96F1-C2195CEA2EFE}" presName="spaceBetweenRectangles" presStyleCnt="0"/>
      <dgm:spPr/>
    </dgm:pt>
    <dgm:pt modelId="{4D84086C-1F73-4F59-A927-21ED63F33C9C}" type="pres">
      <dgm:prSet presAssocID="{EAE24EBC-4FDC-4A3F-BB48-159A056F847C}" presName="parentLin" presStyleCnt="0"/>
      <dgm:spPr/>
    </dgm:pt>
    <dgm:pt modelId="{06CAAC8D-8666-4D8F-8807-29ADC3616950}" type="pres">
      <dgm:prSet presAssocID="{EAE24EBC-4FDC-4A3F-BB48-159A056F847C}" presName="parentLeftMargin" presStyleLbl="node1" presStyleIdx="0" presStyleCnt="5"/>
      <dgm:spPr/>
      <dgm:t>
        <a:bodyPr/>
        <a:lstStyle/>
        <a:p>
          <a:pPr rtl="1"/>
          <a:endParaRPr lang="ar-SA"/>
        </a:p>
      </dgm:t>
    </dgm:pt>
    <dgm:pt modelId="{6EBFADAB-1204-4957-B646-2BA36EAA4223}" type="pres">
      <dgm:prSet presAssocID="{EAE24EBC-4FDC-4A3F-BB48-159A056F847C}" presName="parentText" presStyleLbl="node1" presStyleIdx="1" presStyleCnt="5">
        <dgm:presLayoutVars>
          <dgm:chMax val="0"/>
          <dgm:bulletEnabled val="1"/>
        </dgm:presLayoutVars>
      </dgm:prSet>
      <dgm:spPr/>
      <dgm:t>
        <a:bodyPr/>
        <a:lstStyle/>
        <a:p>
          <a:pPr rtl="1"/>
          <a:endParaRPr lang="ar-SA"/>
        </a:p>
      </dgm:t>
    </dgm:pt>
    <dgm:pt modelId="{7E27723B-A683-4715-87FB-0B11472FEE54}" type="pres">
      <dgm:prSet presAssocID="{EAE24EBC-4FDC-4A3F-BB48-159A056F847C}" presName="negativeSpace" presStyleCnt="0"/>
      <dgm:spPr/>
    </dgm:pt>
    <dgm:pt modelId="{2E3146F7-C0EC-4195-B866-57F9D04245DF}" type="pres">
      <dgm:prSet presAssocID="{EAE24EBC-4FDC-4A3F-BB48-159A056F847C}" presName="childText" presStyleLbl="conFgAcc1" presStyleIdx="1" presStyleCnt="5">
        <dgm:presLayoutVars>
          <dgm:bulletEnabled val="1"/>
        </dgm:presLayoutVars>
      </dgm:prSet>
      <dgm:spPr/>
    </dgm:pt>
    <dgm:pt modelId="{CEC1D0EA-2702-49FD-98C3-066C41625782}" type="pres">
      <dgm:prSet presAssocID="{350CE403-4FBE-4154-AF97-F739A7D301D5}" presName="spaceBetweenRectangles" presStyleCnt="0"/>
      <dgm:spPr/>
    </dgm:pt>
    <dgm:pt modelId="{4F6DEBA9-51DD-4EA8-B64C-4981D0E3EB63}" type="pres">
      <dgm:prSet presAssocID="{CC912079-7052-4D3D-84AB-9B9CEBF4BC26}" presName="parentLin" presStyleCnt="0"/>
      <dgm:spPr/>
    </dgm:pt>
    <dgm:pt modelId="{C9B0D973-1B27-4009-A3A7-8C362357802D}" type="pres">
      <dgm:prSet presAssocID="{CC912079-7052-4D3D-84AB-9B9CEBF4BC26}" presName="parentLeftMargin" presStyleLbl="node1" presStyleIdx="1" presStyleCnt="5"/>
      <dgm:spPr/>
      <dgm:t>
        <a:bodyPr/>
        <a:lstStyle/>
        <a:p>
          <a:pPr rtl="1"/>
          <a:endParaRPr lang="ar-SA"/>
        </a:p>
      </dgm:t>
    </dgm:pt>
    <dgm:pt modelId="{293BFA22-4458-4887-B562-73A71899D2A0}" type="pres">
      <dgm:prSet presAssocID="{CC912079-7052-4D3D-84AB-9B9CEBF4BC26}" presName="parentText" presStyleLbl="node1" presStyleIdx="2" presStyleCnt="5">
        <dgm:presLayoutVars>
          <dgm:chMax val="0"/>
          <dgm:bulletEnabled val="1"/>
        </dgm:presLayoutVars>
      </dgm:prSet>
      <dgm:spPr/>
      <dgm:t>
        <a:bodyPr/>
        <a:lstStyle/>
        <a:p>
          <a:pPr rtl="1"/>
          <a:endParaRPr lang="ar-SA"/>
        </a:p>
      </dgm:t>
    </dgm:pt>
    <dgm:pt modelId="{732A0613-E294-4396-9CD1-E6729E189BFA}" type="pres">
      <dgm:prSet presAssocID="{CC912079-7052-4D3D-84AB-9B9CEBF4BC26}" presName="negativeSpace" presStyleCnt="0"/>
      <dgm:spPr/>
    </dgm:pt>
    <dgm:pt modelId="{DF7B7F36-4DE6-490E-BAF6-BA62A438E636}" type="pres">
      <dgm:prSet presAssocID="{CC912079-7052-4D3D-84AB-9B9CEBF4BC26}" presName="childText" presStyleLbl="conFgAcc1" presStyleIdx="2" presStyleCnt="5">
        <dgm:presLayoutVars>
          <dgm:bulletEnabled val="1"/>
        </dgm:presLayoutVars>
      </dgm:prSet>
      <dgm:spPr/>
    </dgm:pt>
    <dgm:pt modelId="{CD062A96-DC30-4F5A-B257-836E757AB94A}" type="pres">
      <dgm:prSet presAssocID="{F347AFE9-9611-4D9E-AD0A-7251C6E7F129}" presName="spaceBetweenRectangles" presStyleCnt="0"/>
      <dgm:spPr/>
    </dgm:pt>
    <dgm:pt modelId="{4E8BBC4D-9D8B-454F-91EC-B7D01C72E81E}" type="pres">
      <dgm:prSet presAssocID="{A50C6739-4390-4F8E-B9AD-57F175FDD247}" presName="parentLin" presStyleCnt="0"/>
      <dgm:spPr/>
    </dgm:pt>
    <dgm:pt modelId="{3474435E-6D88-4737-BDEE-85A4A1EC0783}" type="pres">
      <dgm:prSet presAssocID="{A50C6739-4390-4F8E-B9AD-57F175FDD247}" presName="parentLeftMargin" presStyleLbl="node1" presStyleIdx="2" presStyleCnt="5"/>
      <dgm:spPr/>
      <dgm:t>
        <a:bodyPr/>
        <a:lstStyle/>
        <a:p>
          <a:pPr rtl="1"/>
          <a:endParaRPr lang="ar-SA"/>
        </a:p>
      </dgm:t>
    </dgm:pt>
    <dgm:pt modelId="{769B0D3D-76A3-4903-A81E-506E11BEA9C8}" type="pres">
      <dgm:prSet presAssocID="{A50C6739-4390-4F8E-B9AD-57F175FDD247}" presName="parentText" presStyleLbl="node1" presStyleIdx="3" presStyleCnt="5">
        <dgm:presLayoutVars>
          <dgm:chMax val="0"/>
          <dgm:bulletEnabled val="1"/>
        </dgm:presLayoutVars>
      </dgm:prSet>
      <dgm:spPr/>
      <dgm:t>
        <a:bodyPr/>
        <a:lstStyle/>
        <a:p>
          <a:pPr rtl="1"/>
          <a:endParaRPr lang="ar-SA"/>
        </a:p>
      </dgm:t>
    </dgm:pt>
    <dgm:pt modelId="{36678E65-2C9C-4F17-AF73-32058BB3FEE9}" type="pres">
      <dgm:prSet presAssocID="{A50C6739-4390-4F8E-B9AD-57F175FDD247}" presName="negativeSpace" presStyleCnt="0"/>
      <dgm:spPr/>
    </dgm:pt>
    <dgm:pt modelId="{15264981-5C9D-49EA-AFC3-3460A1B04722}" type="pres">
      <dgm:prSet presAssocID="{A50C6739-4390-4F8E-B9AD-57F175FDD247}" presName="childText" presStyleLbl="conFgAcc1" presStyleIdx="3" presStyleCnt="5">
        <dgm:presLayoutVars>
          <dgm:bulletEnabled val="1"/>
        </dgm:presLayoutVars>
      </dgm:prSet>
      <dgm:spPr/>
    </dgm:pt>
    <dgm:pt modelId="{1290DA79-F0D2-4373-89A9-FE3ABB4DB6B1}" type="pres">
      <dgm:prSet presAssocID="{A9813EB4-3918-4317-8BCD-BD85FD935B49}" presName="spaceBetweenRectangles" presStyleCnt="0"/>
      <dgm:spPr/>
    </dgm:pt>
    <dgm:pt modelId="{C7DFFC9D-4966-417F-B949-24F78F1E7A8E}" type="pres">
      <dgm:prSet presAssocID="{0ED3DCB7-5D8B-4D5B-ACE4-1CFA94264BFD}" presName="parentLin" presStyleCnt="0"/>
      <dgm:spPr/>
    </dgm:pt>
    <dgm:pt modelId="{2D12F3B9-C6E5-4396-95E4-0FA8314704FB}" type="pres">
      <dgm:prSet presAssocID="{0ED3DCB7-5D8B-4D5B-ACE4-1CFA94264BFD}" presName="parentLeftMargin" presStyleLbl="node1" presStyleIdx="3" presStyleCnt="5"/>
      <dgm:spPr/>
      <dgm:t>
        <a:bodyPr/>
        <a:lstStyle/>
        <a:p>
          <a:pPr rtl="1"/>
          <a:endParaRPr lang="ar-SA"/>
        </a:p>
      </dgm:t>
    </dgm:pt>
    <dgm:pt modelId="{CF9B55AD-7678-4671-83BC-CF4D5196880B}" type="pres">
      <dgm:prSet presAssocID="{0ED3DCB7-5D8B-4D5B-ACE4-1CFA94264BFD}" presName="parentText" presStyleLbl="node1" presStyleIdx="4" presStyleCnt="5">
        <dgm:presLayoutVars>
          <dgm:chMax val="0"/>
          <dgm:bulletEnabled val="1"/>
        </dgm:presLayoutVars>
      </dgm:prSet>
      <dgm:spPr/>
      <dgm:t>
        <a:bodyPr/>
        <a:lstStyle/>
        <a:p>
          <a:pPr rtl="1"/>
          <a:endParaRPr lang="ar-SA"/>
        </a:p>
      </dgm:t>
    </dgm:pt>
    <dgm:pt modelId="{C5B2CDD2-862D-493C-B8DD-7BDA2F5D92DE}" type="pres">
      <dgm:prSet presAssocID="{0ED3DCB7-5D8B-4D5B-ACE4-1CFA94264BFD}" presName="negativeSpace" presStyleCnt="0"/>
      <dgm:spPr/>
    </dgm:pt>
    <dgm:pt modelId="{B4E394AD-DE78-4CF5-A9CB-EA560BC0E905}" type="pres">
      <dgm:prSet presAssocID="{0ED3DCB7-5D8B-4D5B-ACE4-1CFA94264BFD}" presName="childText" presStyleLbl="conFgAcc1" presStyleIdx="4" presStyleCnt="5">
        <dgm:presLayoutVars>
          <dgm:bulletEnabled val="1"/>
        </dgm:presLayoutVars>
      </dgm:prSet>
      <dgm:spPr/>
    </dgm:pt>
  </dgm:ptLst>
  <dgm:cxnLst>
    <dgm:cxn modelId="{9FBEB3C2-6408-4421-A606-C4E9FFCBD74F}" type="presOf" srcId="{A50C6739-4390-4F8E-B9AD-57F175FDD247}" destId="{3474435E-6D88-4737-BDEE-85A4A1EC0783}" srcOrd="0" destOrd="0" presId="urn:microsoft.com/office/officeart/2005/8/layout/list1"/>
    <dgm:cxn modelId="{C11079AF-B331-47CF-9601-2E71EBEB6009}" type="presOf" srcId="{0ED3DCB7-5D8B-4D5B-ACE4-1CFA94264BFD}" destId="{CF9B55AD-7678-4671-83BC-CF4D5196880B}" srcOrd="1" destOrd="0" presId="urn:microsoft.com/office/officeart/2005/8/layout/list1"/>
    <dgm:cxn modelId="{64794F21-A300-48E2-A2A7-3B2923B75766}" srcId="{92CD543C-0102-4C77-A806-9DBB67027179}" destId="{CC912079-7052-4D3D-84AB-9B9CEBF4BC26}" srcOrd="2" destOrd="0" parTransId="{81F08F51-EB6A-40A5-B6EB-DC211158A996}" sibTransId="{F347AFE9-9611-4D9E-AD0A-7251C6E7F129}"/>
    <dgm:cxn modelId="{E2819EA8-B9FA-4DBF-B8E1-F55A7E1C3E78}" type="presOf" srcId="{92CD543C-0102-4C77-A806-9DBB67027179}" destId="{3126F39A-A175-4490-B481-F5691BD09F7E}" srcOrd="0" destOrd="0" presId="urn:microsoft.com/office/officeart/2005/8/layout/list1"/>
    <dgm:cxn modelId="{3EE4FDC5-2FBF-428A-A5D4-1B3E7AF69F0B}" srcId="{92CD543C-0102-4C77-A806-9DBB67027179}" destId="{0ED3DCB7-5D8B-4D5B-ACE4-1CFA94264BFD}" srcOrd="4" destOrd="0" parTransId="{07C01B60-53C1-4BC7-87FE-4F414069D72E}" sibTransId="{0BA1478E-DA59-4CB8-98A1-F1CD47329B2E}"/>
    <dgm:cxn modelId="{5A999FD9-6FFD-4DEE-9CB3-D1A268583E82}" type="presOf" srcId="{A50C6739-4390-4F8E-B9AD-57F175FDD247}" destId="{769B0D3D-76A3-4903-A81E-506E11BEA9C8}" srcOrd="1" destOrd="0" presId="urn:microsoft.com/office/officeart/2005/8/layout/list1"/>
    <dgm:cxn modelId="{089DCCC2-F579-4C93-90C0-52D99BA3AEB1}" type="presOf" srcId="{CC912079-7052-4D3D-84AB-9B9CEBF4BC26}" destId="{C9B0D973-1B27-4009-A3A7-8C362357802D}" srcOrd="0" destOrd="0" presId="urn:microsoft.com/office/officeart/2005/8/layout/list1"/>
    <dgm:cxn modelId="{6F719C2B-2294-4A28-B666-48BB28B46645}" type="presOf" srcId="{9396442E-86EB-44C8-9857-0CA020F7861F}" destId="{95E853B4-D9C7-4F41-A1A4-77D6FE445D71}" srcOrd="1" destOrd="0" presId="urn:microsoft.com/office/officeart/2005/8/layout/list1"/>
    <dgm:cxn modelId="{B55DEC85-BC1C-436A-A870-08AD8277636B}" type="presOf" srcId="{EAE24EBC-4FDC-4A3F-BB48-159A056F847C}" destId="{06CAAC8D-8666-4D8F-8807-29ADC3616950}" srcOrd="0" destOrd="0" presId="urn:microsoft.com/office/officeart/2005/8/layout/list1"/>
    <dgm:cxn modelId="{37683D19-641D-45FE-A7B1-E7848E179988}" type="presOf" srcId="{0ED3DCB7-5D8B-4D5B-ACE4-1CFA94264BFD}" destId="{2D12F3B9-C6E5-4396-95E4-0FA8314704FB}" srcOrd="0" destOrd="0" presId="urn:microsoft.com/office/officeart/2005/8/layout/list1"/>
    <dgm:cxn modelId="{0AD14EF6-1EC8-4C63-976F-F4855D096EA0}" type="presOf" srcId="{9396442E-86EB-44C8-9857-0CA020F7861F}" destId="{F3B593D1-91CC-4AF3-BA0C-D976428E8CCB}" srcOrd="0" destOrd="0" presId="urn:microsoft.com/office/officeart/2005/8/layout/list1"/>
    <dgm:cxn modelId="{5EF92091-A3B1-4D80-8132-7BAB3C91421E}" type="presOf" srcId="{CC912079-7052-4D3D-84AB-9B9CEBF4BC26}" destId="{293BFA22-4458-4887-B562-73A71899D2A0}" srcOrd="1" destOrd="0" presId="urn:microsoft.com/office/officeart/2005/8/layout/list1"/>
    <dgm:cxn modelId="{350CC6D7-C541-4335-B365-94B3811F45DC}" type="presOf" srcId="{EAE24EBC-4FDC-4A3F-BB48-159A056F847C}" destId="{6EBFADAB-1204-4957-B646-2BA36EAA4223}" srcOrd="1" destOrd="0" presId="urn:microsoft.com/office/officeart/2005/8/layout/list1"/>
    <dgm:cxn modelId="{BCBD80C1-90E6-4986-B849-0CC4C32FF888}" srcId="{92CD543C-0102-4C77-A806-9DBB67027179}" destId="{9396442E-86EB-44C8-9857-0CA020F7861F}" srcOrd="0" destOrd="0" parTransId="{5FB20BFF-A25A-44C8-8A5B-FDC3ACA835CB}" sibTransId="{E6033A8E-4780-43CE-96F1-C2195CEA2EFE}"/>
    <dgm:cxn modelId="{EAB82A26-903B-4517-B1AC-267B5663084C}" srcId="{92CD543C-0102-4C77-A806-9DBB67027179}" destId="{EAE24EBC-4FDC-4A3F-BB48-159A056F847C}" srcOrd="1" destOrd="0" parTransId="{DA317CA6-25DB-4766-80F0-3673B6381C7C}" sibTransId="{350CE403-4FBE-4154-AF97-F739A7D301D5}"/>
    <dgm:cxn modelId="{74B15D5F-A1E0-4092-986F-0EC0ECE972AB}" srcId="{92CD543C-0102-4C77-A806-9DBB67027179}" destId="{A50C6739-4390-4F8E-B9AD-57F175FDD247}" srcOrd="3" destOrd="0" parTransId="{D09D0A8D-4774-4034-9D9C-42059AE47D3E}" sibTransId="{A9813EB4-3918-4317-8BCD-BD85FD935B49}"/>
    <dgm:cxn modelId="{84060EFA-48FC-4A97-8A5B-AE66639A97BD}" type="presParOf" srcId="{3126F39A-A175-4490-B481-F5691BD09F7E}" destId="{9DBD8E76-2961-4F37-BD92-686391DD793F}" srcOrd="0" destOrd="0" presId="urn:microsoft.com/office/officeart/2005/8/layout/list1"/>
    <dgm:cxn modelId="{CB060421-F7DF-419D-B2AF-FFA107ADA049}" type="presParOf" srcId="{9DBD8E76-2961-4F37-BD92-686391DD793F}" destId="{F3B593D1-91CC-4AF3-BA0C-D976428E8CCB}" srcOrd="0" destOrd="0" presId="urn:microsoft.com/office/officeart/2005/8/layout/list1"/>
    <dgm:cxn modelId="{7A134E08-A12C-479E-ACCA-57D4D35AF497}" type="presParOf" srcId="{9DBD8E76-2961-4F37-BD92-686391DD793F}" destId="{95E853B4-D9C7-4F41-A1A4-77D6FE445D71}" srcOrd="1" destOrd="0" presId="urn:microsoft.com/office/officeart/2005/8/layout/list1"/>
    <dgm:cxn modelId="{1CD2CD81-CC54-4D7A-84C8-E7514D3BC486}" type="presParOf" srcId="{3126F39A-A175-4490-B481-F5691BD09F7E}" destId="{02D00377-FE60-4542-A441-ECD56A2A7DC2}" srcOrd="1" destOrd="0" presId="urn:microsoft.com/office/officeart/2005/8/layout/list1"/>
    <dgm:cxn modelId="{3267D874-3E59-4F53-A50B-D6647A37E7F3}" type="presParOf" srcId="{3126F39A-A175-4490-B481-F5691BD09F7E}" destId="{AB49342A-3E76-489C-8590-C62B0BA40047}" srcOrd="2" destOrd="0" presId="urn:microsoft.com/office/officeart/2005/8/layout/list1"/>
    <dgm:cxn modelId="{8D0144FA-614A-49D8-8F95-539F84E51DE1}" type="presParOf" srcId="{3126F39A-A175-4490-B481-F5691BD09F7E}" destId="{74E90B3C-DE29-43EC-BE4A-7186C3BB9914}" srcOrd="3" destOrd="0" presId="urn:microsoft.com/office/officeart/2005/8/layout/list1"/>
    <dgm:cxn modelId="{D91BDA0D-12A7-412F-95EA-409A0EA5EDC1}" type="presParOf" srcId="{3126F39A-A175-4490-B481-F5691BD09F7E}" destId="{4D84086C-1F73-4F59-A927-21ED63F33C9C}" srcOrd="4" destOrd="0" presId="urn:microsoft.com/office/officeart/2005/8/layout/list1"/>
    <dgm:cxn modelId="{773A2194-9F7F-43D7-B7BF-44BE60D0232F}" type="presParOf" srcId="{4D84086C-1F73-4F59-A927-21ED63F33C9C}" destId="{06CAAC8D-8666-4D8F-8807-29ADC3616950}" srcOrd="0" destOrd="0" presId="urn:microsoft.com/office/officeart/2005/8/layout/list1"/>
    <dgm:cxn modelId="{1E7A69F5-7B8B-447D-B095-D60E5A38975D}" type="presParOf" srcId="{4D84086C-1F73-4F59-A927-21ED63F33C9C}" destId="{6EBFADAB-1204-4957-B646-2BA36EAA4223}" srcOrd="1" destOrd="0" presId="urn:microsoft.com/office/officeart/2005/8/layout/list1"/>
    <dgm:cxn modelId="{FEC34A15-0163-4302-8D37-B39150790F04}" type="presParOf" srcId="{3126F39A-A175-4490-B481-F5691BD09F7E}" destId="{7E27723B-A683-4715-87FB-0B11472FEE54}" srcOrd="5" destOrd="0" presId="urn:microsoft.com/office/officeart/2005/8/layout/list1"/>
    <dgm:cxn modelId="{3B6880C0-9DFA-4C62-91AC-1CA70574CA1E}" type="presParOf" srcId="{3126F39A-A175-4490-B481-F5691BD09F7E}" destId="{2E3146F7-C0EC-4195-B866-57F9D04245DF}" srcOrd="6" destOrd="0" presId="urn:microsoft.com/office/officeart/2005/8/layout/list1"/>
    <dgm:cxn modelId="{8C9D6825-44B8-494D-A9C0-BAD0C38D7B15}" type="presParOf" srcId="{3126F39A-A175-4490-B481-F5691BD09F7E}" destId="{CEC1D0EA-2702-49FD-98C3-066C41625782}" srcOrd="7" destOrd="0" presId="urn:microsoft.com/office/officeart/2005/8/layout/list1"/>
    <dgm:cxn modelId="{AE9E3C11-EC21-4E15-BDAB-F2050D861E76}" type="presParOf" srcId="{3126F39A-A175-4490-B481-F5691BD09F7E}" destId="{4F6DEBA9-51DD-4EA8-B64C-4981D0E3EB63}" srcOrd="8" destOrd="0" presId="urn:microsoft.com/office/officeart/2005/8/layout/list1"/>
    <dgm:cxn modelId="{502000DC-A5AC-41B6-A9B6-8897C2A1A667}" type="presParOf" srcId="{4F6DEBA9-51DD-4EA8-B64C-4981D0E3EB63}" destId="{C9B0D973-1B27-4009-A3A7-8C362357802D}" srcOrd="0" destOrd="0" presId="urn:microsoft.com/office/officeart/2005/8/layout/list1"/>
    <dgm:cxn modelId="{127B1FE2-8BAA-4BF4-BBEF-ABAE7E6659D0}" type="presParOf" srcId="{4F6DEBA9-51DD-4EA8-B64C-4981D0E3EB63}" destId="{293BFA22-4458-4887-B562-73A71899D2A0}" srcOrd="1" destOrd="0" presId="urn:microsoft.com/office/officeart/2005/8/layout/list1"/>
    <dgm:cxn modelId="{C9FAB7DC-2934-4E94-803B-3A51107A0DE8}" type="presParOf" srcId="{3126F39A-A175-4490-B481-F5691BD09F7E}" destId="{732A0613-E294-4396-9CD1-E6729E189BFA}" srcOrd="9" destOrd="0" presId="urn:microsoft.com/office/officeart/2005/8/layout/list1"/>
    <dgm:cxn modelId="{D7A0C670-E97B-44E0-B733-170DEEFCDB57}" type="presParOf" srcId="{3126F39A-A175-4490-B481-F5691BD09F7E}" destId="{DF7B7F36-4DE6-490E-BAF6-BA62A438E636}" srcOrd="10" destOrd="0" presId="urn:microsoft.com/office/officeart/2005/8/layout/list1"/>
    <dgm:cxn modelId="{36EC4CA0-C185-46F0-AAB8-7D12CF86C893}" type="presParOf" srcId="{3126F39A-A175-4490-B481-F5691BD09F7E}" destId="{CD062A96-DC30-4F5A-B257-836E757AB94A}" srcOrd="11" destOrd="0" presId="urn:microsoft.com/office/officeart/2005/8/layout/list1"/>
    <dgm:cxn modelId="{7715BF5F-1291-464B-AAAA-03122685F2CD}" type="presParOf" srcId="{3126F39A-A175-4490-B481-F5691BD09F7E}" destId="{4E8BBC4D-9D8B-454F-91EC-B7D01C72E81E}" srcOrd="12" destOrd="0" presId="urn:microsoft.com/office/officeart/2005/8/layout/list1"/>
    <dgm:cxn modelId="{36AA7EF9-D99B-49AF-9FEC-89ABB1012445}" type="presParOf" srcId="{4E8BBC4D-9D8B-454F-91EC-B7D01C72E81E}" destId="{3474435E-6D88-4737-BDEE-85A4A1EC0783}" srcOrd="0" destOrd="0" presId="urn:microsoft.com/office/officeart/2005/8/layout/list1"/>
    <dgm:cxn modelId="{C434B91A-A036-44D1-A44F-51D88517ED35}" type="presParOf" srcId="{4E8BBC4D-9D8B-454F-91EC-B7D01C72E81E}" destId="{769B0D3D-76A3-4903-A81E-506E11BEA9C8}" srcOrd="1" destOrd="0" presId="urn:microsoft.com/office/officeart/2005/8/layout/list1"/>
    <dgm:cxn modelId="{8CFD4AF8-5C3B-4758-9EE8-C7F431875C0D}" type="presParOf" srcId="{3126F39A-A175-4490-B481-F5691BD09F7E}" destId="{36678E65-2C9C-4F17-AF73-32058BB3FEE9}" srcOrd="13" destOrd="0" presId="urn:microsoft.com/office/officeart/2005/8/layout/list1"/>
    <dgm:cxn modelId="{2CCF2D54-0C67-4A59-B9DE-3D09E8832594}" type="presParOf" srcId="{3126F39A-A175-4490-B481-F5691BD09F7E}" destId="{15264981-5C9D-49EA-AFC3-3460A1B04722}" srcOrd="14" destOrd="0" presId="urn:microsoft.com/office/officeart/2005/8/layout/list1"/>
    <dgm:cxn modelId="{B9DC6BEF-D44D-40D9-8634-9AA7940565FF}" type="presParOf" srcId="{3126F39A-A175-4490-B481-F5691BD09F7E}" destId="{1290DA79-F0D2-4373-89A9-FE3ABB4DB6B1}" srcOrd="15" destOrd="0" presId="urn:microsoft.com/office/officeart/2005/8/layout/list1"/>
    <dgm:cxn modelId="{8572FA10-8028-4D28-A442-1B65CB6A485A}" type="presParOf" srcId="{3126F39A-A175-4490-B481-F5691BD09F7E}" destId="{C7DFFC9D-4966-417F-B949-24F78F1E7A8E}" srcOrd="16" destOrd="0" presId="urn:microsoft.com/office/officeart/2005/8/layout/list1"/>
    <dgm:cxn modelId="{26BABEDF-D564-4397-9423-74A816800C55}" type="presParOf" srcId="{C7DFFC9D-4966-417F-B949-24F78F1E7A8E}" destId="{2D12F3B9-C6E5-4396-95E4-0FA8314704FB}" srcOrd="0" destOrd="0" presId="urn:microsoft.com/office/officeart/2005/8/layout/list1"/>
    <dgm:cxn modelId="{D1933A2B-DDC5-4429-B2F3-43B057CBF06D}" type="presParOf" srcId="{C7DFFC9D-4966-417F-B949-24F78F1E7A8E}" destId="{CF9B55AD-7678-4671-83BC-CF4D5196880B}" srcOrd="1" destOrd="0" presId="urn:microsoft.com/office/officeart/2005/8/layout/list1"/>
    <dgm:cxn modelId="{DC87C519-E414-441D-89CB-2EF1B44F1377}" type="presParOf" srcId="{3126F39A-A175-4490-B481-F5691BD09F7E}" destId="{C5B2CDD2-862D-493C-B8DD-7BDA2F5D92DE}" srcOrd="17" destOrd="0" presId="urn:microsoft.com/office/officeart/2005/8/layout/list1"/>
    <dgm:cxn modelId="{70B91BF3-1918-4367-B8CD-A39B5D803047}" type="presParOf" srcId="{3126F39A-A175-4490-B481-F5691BD09F7E}" destId="{B4E394AD-DE78-4CF5-A9CB-EA560BC0E90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2A439E-3E0A-4CDA-9FCC-CB25640B06B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1F43308D-87E8-44C9-9A77-A50286EEA276}">
      <dgm:prSet phldrT="[Text]"/>
      <dgm:spPr/>
      <dgm:t>
        <a:bodyPr/>
        <a:lstStyle/>
        <a:p>
          <a:r>
            <a:rPr lang="en-US" altLang="en-US" dirty="0">
              <a:ea typeface="ＭＳ Ｐゴシック" charset="-128"/>
            </a:rPr>
            <a:t>CT scanning of the adrenal glands/ Lungs</a:t>
          </a:r>
          <a:endParaRPr lang="en-US" dirty="0"/>
        </a:p>
      </dgm:t>
    </dgm:pt>
    <dgm:pt modelId="{BC9C8C02-B0D0-4016-B5AE-1A26F938826F}" type="parTrans" cxnId="{DB9AC4C3-A5EC-4BA5-8154-03D4EB536914}">
      <dgm:prSet/>
      <dgm:spPr/>
      <dgm:t>
        <a:bodyPr/>
        <a:lstStyle/>
        <a:p>
          <a:endParaRPr lang="en-US"/>
        </a:p>
      </dgm:t>
    </dgm:pt>
    <dgm:pt modelId="{17302207-B155-4502-95E9-EF5E675A4F6E}" type="sibTrans" cxnId="{DB9AC4C3-A5EC-4BA5-8154-03D4EB536914}">
      <dgm:prSet/>
      <dgm:spPr/>
      <dgm:t>
        <a:bodyPr/>
        <a:lstStyle/>
        <a:p>
          <a:endParaRPr lang="en-US"/>
        </a:p>
      </dgm:t>
    </dgm:pt>
    <dgm:pt modelId="{740352DC-C728-4CA1-B815-C504F1B57C0E}">
      <dgm:prSet phldrT="[Text]"/>
      <dgm:spPr/>
      <dgm:t>
        <a:bodyPr/>
        <a:lstStyle/>
        <a:p>
          <a:r>
            <a:rPr lang="en-US" altLang="en-US" dirty="0">
              <a:ea typeface="ＭＳ Ｐゴシック" charset="-128"/>
            </a:rPr>
            <a:t>MRI of the pituitary gland</a:t>
          </a:r>
          <a:endParaRPr lang="en-US" dirty="0"/>
        </a:p>
      </dgm:t>
    </dgm:pt>
    <dgm:pt modelId="{1F14D1B0-422A-4E58-9DD4-9CA1E44D06E0}" type="parTrans" cxnId="{E08ED214-DFA5-48A7-BEEE-065D90267897}">
      <dgm:prSet/>
      <dgm:spPr/>
      <dgm:t>
        <a:bodyPr/>
        <a:lstStyle/>
        <a:p>
          <a:endParaRPr lang="en-US"/>
        </a:p>
      </dgm:t>
    </dgm:pt>
    <dgm:pt modelId="{03BAA98F-2712-427B-A7F5-252BE225C73A}" type="sibTrans" cxnId="{E08ED214-DFA5-48A7-BEEE-065D90267897}">
      <dgm:prSet/>
      <dgm:spPr/>
      <dgm:t>
        <a:bodyPr/>
        <a:lstStyle/>
        <a:p>
          <a:endParaRPr lang="en-US"/>
        </a:p>
      </dgm:t>
    </dgm:pt>
    <dgm:pt modelId="{F6B65ECC-3F2F-48D9-97A0-080CF8DE268A}" type="pres">
      <dgm:prSet presAssocID="{3F2A439E-3E0A-4CDA-9FCC-CB25640B06B8}" presName="linear" presStyleCnt="0">
        <dgm:presLayoutVars>
          <dgm:dir/>
          <dgm:animLvl val="lvl"/>
          <dgm:resizeHandles val="exact"/>
        </dgm:presLayoutVars>
      </dgm:prSet>
      <dgm:spPr/>
      <dgm:t>
        <a:bodyPr/>
        <a:lstStyle/>
        <a:p>
          <a:pPr rtl="1"/>
          <a:endParaRPr lang="ar-SA"/>
        </a:p>
      </dgm:t>
    </dgm:pt>
    <dgm:pt modelId="{86161954-FC70-4E3A-AB3E-C30B76AF8220}" type="pres">
      <dgm:prSet presAssocID="{1F43308D-87E8-44C9-9A77-A50286EEA276}" presName="parentLin" presStyleCnt="0"/>
      <dgm:spPr/>
    </dgm:pt>
    <dgm:pt modelId="{2BBEEA0C-C1BB-48D2-8075-995689E79F51}" type="pres">
      <dgm:prSet presAssocID="{1F43308D-87E8-44C9-9A77-A50286EEA276}" presName="parentLeftMargin" presStyleLbl="node1" presStyleIdx="0" presStyleCnt="2"/>
      <dgm:spPr/>
      <dgm:t>
        <a:bodyPr/>
        <a:lstStyle/>
        <a:p>
          <a:pPr rtl="1"/>
          <a:endParaRPr lang="ar-SA"/>
        </a:p>
      </dgm:t>
    </dgm:pt>
    <dgm:pt modelId="{D5736D0D-C7F1-429A-9E2E-67C63EA5250F}" type="pres">
      <dgm:prSet presAssocID="{1F43308D-87E8-44C9-9A77-A50286EEA276}" presName="parentText" presStyleLbl="node1" presStyleIdx="0" presStyleCnt="2">
        <dgm:presLayoutVars>
          <dgm:chMax val="0"/>
          <dgm:bulletEnabled val="1"/>
        </dgm:presLayoutVars>
      </dgm:prSet>
      <dgm:spPr/>
      <dgm:t>
        <a:bodyPr/>
        <a:lstStyle/>
        <a:p>
          <a:pPr rtl="1"/>
          <a:endParaRPr lang="ar-SA"/>
        </a:p>
      </dgm:t>
    </dgm:pt>
    <dgm:pt modelId="{59C052F4-5BC7-4BC4-98FF-0CD2622A00FE}" type="pres">
      <dgm:prSet presAssocID="{1F43308D-87E8-44C9-9A77-A50286EEA276}" presName="negativeSpace" presStyleCnt="0"/>
      <dgm:spPr/>
    </dgm:pt>
    <dgm:pt modelId="{65569C17-2BA2-4B6A-A638-B82112E5F55B}" type="pres">
      <dgm:prSet presAssocID="{1F43308D-87E8-44C9-9A77-A50286EEA276}" presName="childText" presStyleLbl="conFgAcc1" presStyleIdx="0" presStyleCnt="2">
        <dgm:presLayoutVars>
          <dgm:bulletEnabled val="1"/>
        </dgm:presLayoutVars>
      </dgm:prSet>
      <dgm:spPr/>
    </dgm:pt>
    <dgm:pt modelId="{5760796E-4BA8-4FA8-9759-0979E8D316B5}" type="pres">
      <dgm:prSet presAssocID="{17302207-B155-4502-95E9-EF5E675A4F6E}" presName="spaceBetweenRectangles" presStyleCnt="0"/>
      <dgm:spPr/>
    </dgm:pt>
    <dgm:pt modelId="{45AA8D3F-B37B-48EF-AC9A-C55109F070CE}" type="pres">
      <dgm:prSet presAssocID="{740352DC-C728-4CA1-B815-C504F1B57C0E}" presName="parentLin" presStyleCnt="0"/>
      <dgm:spPr/>
    </dgm:pt>
    <dgm:pt modelId="{4DED5D45-4C3E-4762-9E59-578D81878707}" type="pres">
      <dgm:prSet presAssocID="{740352DC-C728-4CA1-B815-C504F1B57C0E}" presName="parentLeftMargin" presStyleLbl="node1" presStyleIdx="0" presStyleCnt="2"/>
      <dgm:spPr/>
      <dgm:t>
        <a:bodyPr/>
        <a:lstStyle/>
        <a:p>
          <a:pPr rtl="1"/>
          <a:endParaRPr lang="ar-SA"/>
        </a:p>
      </dgm:t>
    </dgm:pt>
    <dgm:pt modelId="{C7E499F5-2CDD-4D30-8715-BADE341021ED}" type="pres">
      <dgm:prSet presAssocID="{740352DC-C728-4CA1-B815-C504F1B57C0E}" presName="parentText" presStyleLbl="node1" presStyleIdx="1" presStyleCnt="2">
        <dgm:presLayoutVars>
          <dgm:chMax val="0"/>
          <dgm:bulletEnabled val="1"/>
        </dgm:presLayoutVars>
      </dgm:prSet>
      <dgm:spPr/>
      <dgm:t>
        <a:bodyPr/>
        <a:lstStyle/>
        <a:p>
          <a:pPr rtl="1"/>
          <a:endParaRPr lang="ar-SA"/>
        </a:p>
      </dgm:t>
    </dgm:pt>
    <dgm:pt modelId="{444F246E-09E9-442D-A782-738591C06137}" type="pres">
      <dgm:prSet presAssocID="{740352DC-C728-4CA1-B815-C504F1B57C0E}" presName="negativeSpace" presStyleCnt="0"/>
      <dgm:spPr/>
    </dgm:pt>
    <dgm:pt modelId="{4AE6673D-02AB-484C-A18B-8CD880B21B87}" type="pres">
      <dgm:prSet presAssocID="{740352DC-C728-4CA1-B815-C504F1B57C0E}" presName="childText" presStyleLbl="conFgAcc1" presStyleIdx="1" presStyleCnt="2" custLinFactNeighborY="-29908">
        <dgm:presLayoutVars>
          <dgm:bulletEnabled val="1"/>
        </dgm:presLayoutVars>
      </dgm:prSet>
      <dgm:spPr/>
    </dgm:pt>
  </dgm:ptLst>
  <dgm:cxnLst>
    <dgm:cxn modelId="{35828DFF-E461-4BDF-9DCC-DC7CFFA2EBE8}" type="presOf" srcId="{3F2A439E-3E0A-4CDA-9FCC-CB25640B06B8}" destId="{F6B65ECC-3F2F-48D9-97A0-080CF8DE268A}" srcOrd="0" destOrd="0" presId="urn:microsoft.com/office/officeart/2005/8/layout/list1"/>
    <dgm:cxn modelId="{26B7C420-2F11-4F15-A05E-BA6D54413107}" type="presOf" srcId="{740352DC-C728-4CA1-B815-C504F1B57C0E}" destId="{C7E499F5-2CDD-4D30-8715-BADE341021ED}" srcOrd="1" destOrd="0" presId="urn:microsoft.com/office/officeart/2005/8/layout/list1"/>
    <dgm:cxn modelId="{E08ED214-DFA5-48A7-BEEE-065D90267897}" srcId="{3F2A439E-3E0A-4CDA-9FCC-CB25640B06B8}" destId="{740352DC-C728-4CA1-B815-C504F1B57C0E}" srcOrd="1" destOrd="0" parTransId="{1F14D1B0-422A-4E58-9DD4-9CA1E44D06E0}" sibTransId="{03BAA98F-2712-427B-A7F5-252BE225C73A}"/>
    <dgm:cxn modelId="{20A33A01-E348-47F5-9C8C-57E8CFFDF38E}" type="presOf" srcId="{1F43308D-87E8-44C9-9A77-A50286EEA276}" destId="{2BBEEA0C-C1BB-48D2-8075-995689E79F51}" srcOrd="0" destOrd="0" presId="urn:microsoft.com/office/officeart/2005/8/layout/list1"/>
    <dgm:cxn modelId="{DB9AC4C3-A5EC-4BA5-8154-03D4EB536914}" srcId="{3F2A439E-3E0A-4CDA-9FCC-CB25640B06B8}" destId="{1F43308D-87E8-44C9-9A77-A50286EEA276}" srcOrd="0" destOrd="0" parTransId="{BC9C8C02-B0D0-4016-B5AE-1A26F938826F}" sibTransId="{17302207-B155-4502-95E9-EF5E675A4F6E}"/>
    <dgm:cxn modelId="{0D897B1A-CE82-4A1D-B472-BB89FD707602}" type="presOf" srcId="{740352DC-C728-4CA1-B815-C504F1B57C0E}" destId="{4DED5D45-4C3E-4762-9E59-578D81878707}" srcOrd="0" destOrd="0" presId="urn:microsoft.com/office/officeart/2005/8/layout/list1"/>
    <dgm:cxn modelId="{001FA202-94DC-46C3-BAC9-7C1D68758F8F}" type="presOf" srcId="{1F43308D-87E8-44C9-9A77-A50286EEA276}" destId="{D5736D0D-C7F1-429A-9E2E-67C63EA5250F}" srcOrd="1" destOrd="0" presId="urn:microsoft.com/office/officeart/2005/8/layout/list1"/>
    <dgm:cxn modelId="{A31BD18D-871F-4CEC-BABF-4354E1A69FF3}" type="presParOf" srcId="{F6B65ECC-3F2F-48D9-97A0-080CF8DE268A}" destId="{86161954-FC70-4E3A-AB3E-C30B76AF8220}" srcOrd="0" destOrd="0" presId="urn:microsoft.com/office/officeart/2005/8/layout/list1"/>
    <dgm:cxn modelId="{47F25224-459D-4A21-8C40-511E859A05B5}" type="presParOf" srcId="{86161954-FC70-4E3A-AB3E-C30B76AF8220}" destId="{2BBEEA0C-C1BB-48D2-8075-995689E79F51}" srcOrd="0" destOrd="0" presId="urn:microsoft.com/office/officeart/2005/8/layout/list1"/>
    <dgm:cxn modelId="{96BDB755-EAEB-4270-AE3E-A3B51DE6D17C}" type="presParOf" srcId="{86161954-FC70-4E3A-AB3E-C30B76AF8220}" destId="{D5736D0D-C7F1-429A-9E2E-67C63EA5250F}" srcOrd="1" destOrd="0" presId="urn:microsoft.com/office/officeart/2005/8/layout/list1"/>
    <dgm:cxn modelId="{30CE232F-9E0E-444F-8DA6-FBA5E7572958}" type="presParOf" srcId="{F6B65ECC-3F2F-48D9-97A0-080CF8DE268A}" destId="{59C052F4-5BC7-4BC4-98FF-0CD2622A00FE}" srcOrd="1" destOrd="0" presId="urn:microsoft.com/office/officeart/2005/8/layout/list1"/>
    <dgm:cxn modelId="{DEC3A7FB-301F-4299-A2CD-85564B6AF486}" type="presParOf" srcId="{F6B65ECC-3F2F-48D9-97A0-080CF8DE268A}" destId="{65569C17-2BA2-4B6A-A638-B82112E5F55B}" srcOrd="2" destOrd="0" presId="urn:microsoft.com/office/officeart/2005/8/layout/list1"/>
    <dgm:cxn modelId="{256AB238-A36D-4E3E-8CCC-DDAF13D4AD7E}" type="presParOf" srcId="{F6B65ECC-3F2F-48D9-97A0-080CF8DE268A}" destId="{5760796E-4BA8-4FA8-9759-0979E8D316B5}" srcOrd="3" destOrd="0" presId="urn:microsoft.com/office/officeart/2005/8/layout/list1"/>
    <dgm:cxn modelId="{8EEC9D11-C089-4CBE-8A25-E3B10548C6FC}" type="presParOf" srcId="{F6B65ECC-3F2F-48D9-97A0-080CF8DE268A}" destId="{45AA8D3F-B37B-48EF-AC9A-C55109F070CE}" srcOrd="4" destOrd="0" presId="urn:microsoft.com/office/officeart/2005/8/layout/list1"/>
    <dgm:cxn modelId="{EFDB2A60-6A5F-4DAA-9C86-80A2860CACE7}" type="presParOf" srcId="{45AA8D3F-B37B-48EF-AC9A-C55109F070CE}" destId="{4DED5D45-4C3E-4762-9E59-578D81878707}" srcOrd="0" destOrd="0" presId="urn:microsoft.com/office/officeart/2005/8/layout/list1"/>
    <dgm:cxn modelId="{64174615-3BC2-4D1C-9B31-08B3D92E24D9}" type="presParOf" srcId="{45AA8D3F-B37B-48EF-AC9A-C55109F070CE}" destId="{C7E499F5-2CDD-4D30-8715-BADE341021ED}" srcOrd="1" destOrd="0" presId="urn:microsoft.com/office/officeart/2005/8/layout/list1"/>
    <dgm:cxn modelId="{5B0C8C7C-6D30-4AFF-A8FC-054B29C8DA01}" type="presParOf" srcId="{F6B65ECC-3F2F-48D9-97A0-080CF8DE268A}" destId="{444F246E-09E9-442D-A782-738591C06137}" srcOrd="5" destOrd="0" presId="urn:microsoft.com/office/officeart/2005/8/layout/list1"/>
    <dgm:cxn modelId="{7E940E25-2F8B-4A04-9BC2-E7FCB2235BE3}" type="presParOf" srcId="{F6B65ECC-3F2F-48D9-97A0-080CF8DE268A}" destId="{4AE6673D-02AB-484C-A18B-8CD880B21B87}"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57447-0AA0-4EE1-93E5-7DA51F56499C}">
      <dsp:nvSpPr>
        <dsp:cNvPr id="0" name=""/>
        <dsp:cNvSpPr/>
      </dsp:nvSpPr>
      <dsp:spPr>
        <a:xfrm>
          <a:off x="5442" y="979783"/>
          <a:ext cx="1495895" cy="759697"/>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Cortisol</a:t>
          </a:r>
        </a:p>
      </dsp:txBody>
      <dsp:txXfrm>
        <a:off x="27693" y="1002034"/>
        <a:ext cx="1451393" cy="715195"/>
      </dsp:txXfrm>
    </dsp:sp>
    <dsp:sp modelId="{19183BC2-27AE-461A-819B-C7E15124C66A}">
      <dsp:nvSpPr>
        <dsp:cNvPr id="0" name=""/>
        <dsp:cNvSpPr/>
      </dsp:nvSpPr>
      <dsp:spPr>
        <a:xfrm>
          <a:off x="1526169" y="991272"/>
          <a:ext cx="1216267" cy="73671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526169" y="1138616"/>
        <a:ext cx="995252" cy="442030"/>
      </dsp:txXfrm>
    </dsp:sp>
    <dsp:sp modelId="{23A2FAFF-3EAD-4EB3-9EC9-E7BB1B221B4A}">
      <dsp:nvSpPr>
        <dsp:cNvPr id="0" name=""/>
        <dsp:cNvSpPr/>
      </dsp:nvSpPr>
      <dsp:spPr>
        <a:xfrm>
          <a:off x="2758869" y="988421"/>
          <a:ext cx="1784106" cy="74242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Metabolically inactive compound</a:t>
          </a:r>
        </a:p>
      </dsp:txBody>
      <dsp:txXfrm>
        <a:off x="2780614" y="1010166"/>
        <a:ext cx="1740616" cy="698931"/>
      </dsp:txXfrm>
    </dsp:sp>
    <dsp:sp modelId="{BAEF8097-2454-4C1C-80AC-4A46F93C77AC}">
      <dsp:nvSpPr>
        <dsp:cNvPr id="0" name=""/>
        <dsp:cNvSpPr/>
      </dsp:nvSpPr>
      <dsp:spPr>
        <a:xfrm>
          <a:off x="4681326" y="991272"/>
          <a:ext cx="875847" cy="73671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681326" y="1138616"/>
        <a:ext cx="654832" cy="442030"/>
      </dsp:txXfrm>
    </dsp:sp>
    <dsp:sp modelId="{DFE7BC44-ABDB-4C6E-8822-7B4767C7342E}">
      <dsp:nvSpPr>
        <dsp:cNvPr id="0" name=""/>
        <dsp:cNvSpPr/>
      </dsp:nvSpPr>
      <dsp:spPr>
        <a:xfrm>
          <a:off x="5661955" y="962525"/>
          <a:ext cx="2970639" cy="79421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Urinary excretion (conjugated metabolite)</a:t>
          </a:r>
        </a:p>
      </dsp:txBody>
      <dsp:txXfrm>
        <a:off x="5685217" y="985787"/>
        <a:ext cx="2924115" cy="747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6E4CB-BA4F-4D51-950A-0B1FBAAB3B14}">
      <dsp:nvSpPr>
        <dsp:cNvPr id="0" name=""/>
        <dsp:cNvSpPr/>
      </dsp:nvSpPr>
      <dsp:spPr>
        <a:xfrm>
          <a:off x="0" y="1432"/>
          <a:ext cx="1798400" cy="57367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a:t>Liver</a:t>
          </a:r>
        </a:p>
      </dsp:txBody>
      <dsp:txXfrm>
        <a:off x="16802" y="18234"/>
        <a:ext cx="1764796" cy="540066"/>
      </dsp:txXfrm>
    </dsp:sp>
    <dsp:sp modelId="{C9D54F44-4D2E-440C-A956-329DCD4F021F}">
      <dsp:nvSpPr>
        <dsp:cNvPr id="0" name=""/>
        <dsp:cNvSpPr/>
      </dsp:nvSpPr>
      <dsp:spPr>
        <a:xfrm>
          <a:off x="179840" y="575103"/>
          <a:ext cx="276967" cy="621675"/>
        </a:xfrm>
        <a:custGeom>
          <a:avLst/>
          <a:gdLst/>
          <a:ahLst/>
          <a:cxnLst/>
          <a:rect l="0" t="0" r="0" b="0"/>
          <a:pathLst>
            <a:path>
              <a:moveTo>
                <a:pt x="0" y="0"/>
              </a:moveTo>
              <a:lnTo>
                <a:pt x="0" y="621675"/>
              </a:lnTo>
              <a:lnTo>
                <a:pt x="276967" y="6216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61A7AD-F33E-49CE-B6F0-095392DEDCA4}">
      <dsp:nvSpPr>
        <dsp:cNvPr id="0" name=""/>
        <dsp:cNvSpPr/>
      </dsp:nvSpPr>
      <dsp:spPr>
        <a:xfrm>
          <a:off x="456807" y="721475"/>
          <a:ext cx="2518167" cy="95060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C</a:t>
          </a:r>
          <a:r>
            <a:rPr lang="en-US" altLang="en-US" sz="1600" kern="1200" dirty="0">
              <a:ea typeface="ＭＳ Ｐゴシック" charset="-128"/>
            </a:rPr>
            <a:t>ortisol is an insulin antagonist and has a weak mineralocorticoid action </a:t>
          </a:r>
          <a:endParaRPr lang="en-US" sz="1600" kern="1200" dirty="0"/>
        </a:p>
      </dsp:txBody>
      <dsp:txXfrm>
        <a:off x="484649" y="749317"/>
        <a:ext cx="2462483" cy="894923"/>
      </dsp:txXfrm>
    </dsp:sp>
    <dsp:sp modelId="{E5FCAA51-8887-49CE-B0E6-407EA340BBAE}">
      <dsp:nvSpPr>
        <dsp:cNvPr id="0" name=""/>
        <dsp:cNvSpPr/>
      </dsp:nvSpPr>
      <dsp:spPr>
        <a:xfrm>
          <a:off x="179840" y="575103"/>
          <a:ext cx="315848" cy="1764164"/>
        </a:xfrm>
        <a:custGeom>
          <a:avLst/>
          <a:gdLst/>
          <a:ahLst/>
          <a:cxnLst/>
          <a:rect l="0" t="0" r="0" b="0"/>
          <a:pathLst>
            <a:path>
              <a:moveTo>
                <a:pt x="0" y="0"/>
              </a:moveTo>
              <a:lnTo>
                <a:pt x="0" y="1764164"/>
              </a:lnTo>
              <a:lnTo>
                <a:pt x="315848" y="17641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ABAA2F-0E09-4C9C-B695-91539B4AD6DE}">
      <dsp:nvSpPr>
        <dsp:cNvPr id="0" name=""/>
        <dsp:cNvSpPr/>
      </dsp:nvSpPr>
      <dsp:spPr>
        <a:xfrm>
          <a:off x="495688" y="1832899"/>
          <a:ext cx="2472695" cy="101273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altLang="en-US" sz="1600" kern="1200" dirty="0" smtClean="0">
              <a:ea typeface="ＭＳ Ｐゴシック" charset="-128"/>
              <a:sym typeface="Symbol" charset="2"/>
            </a:rPr>
            <a:t></a:t>
          </a:r>
          <a:r>
            <a:rPr lang="en-US" altLang="en-US" sz="1600" kern="1200" dirty="0" smtClean="0">
              <a:ea typeface="ＭＳ Ｐゴシック" charset="-128"/>
            </a:rPr>
            <a:t> </a:t>
          </a:r>
          <a:r>
            <a:rPr lang="en-US" altLang="en-US" sz="1600" kern="1200" dirty="0">
              <a:ea typeface="ＭＳ Ｐゴシック" charset="-128"/>
            </a:rPr>
            <a:t>Gluconeogenesis </a:t>
          </a:r>
          <a:r>
            <a:rPr lang="en-US" altLang="en-US" sz="1600" kern="1200" dirty="0">
              <a:ea typeface="ＭＳ Ｐゴシック" charset="-128"/>
              <a:sym typeface="Symbol" charset="2"/>
            </a:rPr>
            <a:t></a:t>
          </a:r>
          <a:r>
            <a:rPr lang="en-US" altLang="en-US" sz="1600" kern="1200" dirty="0">
              <a:ea typeface="ＭＳ Ｐゴシック" charset="-128"/>
            </a:rPr>
            <a:t> production of glucose from newly-released amino acids and lipids </a:t>
          </a:r>
          <a:endParaRPr lang="en-US" sz="1600" kern="1200" dirty="0"/>
        </a:p>
      </dsp:txBody>
      <dsp:txXfrm>
        <a:off x="525350" y="1862561"/>
        <a:ext cx="2413371" cy="953411"/>
      </dsp:txXfrm>
    </dsp:sp>
    <dsp:sp modelId="{C9A44844-3136-4222-9F63-994A4129E96A}">
      <dsp:nvSpPr>
        <dsp:cNvPr id="0" name=""/>
        <dsp:cNvSpPr/>
      </dsp:nvSpPr>
      <dsp:spPr>
        <a:xfrm>
          <a:off x="179840" y="575103"/>
          <a:ext cx="348249" cy="2684461"/>
        </a:xfrm>
        <a:custGeom>
          <a:avLst/>
          <a:gdLst/>
          <a:ahLst/>
          <a:cxnLst/>
          <a:rect l="0" t="0" r="0" b="0"/>
          <a:pathLst>
            <a:path>
              <a:moveTo>
                <a:pt x="0" y="0"/>
              </a:moveTo>
              <a:lnTo>
                <a:pt x="0" y="2684461"/>
              </a:lnTo>
              <a:lnTo>
                <a:pt x="348249" y="268446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7BDBBB-EC02-4216-B0B7-9DA1906BCA5C}">
      <dsp:nvSpPr>
        <dsp:cNvPr id="0" name=""/>
        <dsp:cNvSpPr/>
      </dsp:nvSpPr>
      <dsp:spPr>
        <a:xfrm>
          <a:off x="528089" y="2998805"/>
          <a:ext cx="2445829" cy="52151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altLang="en-US" sz="1600" kern="1200" dirty="0" smtClean="0">
              <a:ea typeface="ＭＳ Ｐゴシック" charset="-128"/>
              <a:sym typeface="Symbol" charset="2"/>
            </a:rPr>
            <a:t></a:t>
          </a:r>
          <a:r>
            <a:rPr lang="en-US" altLang="en-US" sz="1600" kern="1200" dirty="0" smtClean="0">
              <a:ea typeface="ＭＳ Ｐゴシック" charset="-128"/>
            </a:rPr>
            <a:t> </a:t>
          </a:r>
          <a:r>
            <a:rPr lang="en-US" altLang="en-US" sz="1600" kern="1200" dirty="0">
              <a:ea typeface="ＭＳ Ｐゴシック" charset="-128"/>
            </a:rPr>
            <a:t>Amino acid uptake and degradation </a:t>
          </a:r>
        </a:p>
      </dsp:txBody>
      <dsp:txXfrm>
        <a:off x="543364" y="3014080"/>
        <a:ext cx="2415279" cy="490968"/>
      </dsp:txXfrm>
    </dsp:sp>
    <dsp:sp modelId="{51B23EB0-AF40-43B2-9177-61AD24AA58F4}">
      <dsp:nvSpPr>
        <dsp:cNvPr id="0" name=""/>
        <dsp:cNvSpPr/>
      </dsp:nvSpPr>
      <dsp:spPr>
        <a:xfrm>
          <a:off x="179840" y="575103"/>
          <a:ext cx="270486" cy="3321115"/>
        </a:xfrm>
        <a:custGeom>
          <a:avLst/>
          <a:gdLst/>
          <a:ahLst/>
          <a:cxnLst/>
          <a:rect l="0" t="0" r="0" b="0"/>
          <a:pathLst>
            <a:path>
              <a:moveTo>
                <a:pt x="0" y="0"/>
              </a:moveTo>
              <a:lnTo>
                <a:pt x="0" y="3321115"/>
              </a:lnTo>
              <a:lnTo>
                <a:pt x="270486" y="33211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C0B7B6-2C97-4A34-98B5-AB40EE1641A9}">
      <dsp:nvSpPr>
        <dsp:cNvPr id="0" name=""/>
        <dsp:cNvSpPr/>
      </dsp:nvSpPr>
      <dsp:spPr>
        <a:xfrm>
          <a:off x="450327" y="3635459"/>
          <a:ext cx="2554836" cy="52151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altLang="en-US" sz="1600" kern="1200" dirty="0" smtClean="0">
              <a:ea typeface="ＭＳ Ｐゴシック" charset="-128"/>
              <a:sym typeface="Symbol" charset="2"/>
            </a:rPr>
            <a:t></a:t>
          </a:r>
          <a:r>
            <a:rPr lang="en-US" altLang="en-US" sz="1600" kern="1200" dirty="0" smtClean="0">
              <a:ea typeface="ＭＳ Ｐゴシック" charset="-128"/>
            </a:rPr>
            <a:t> </a:t>
          </a:r>
          <a:r>
            <a:rPr lang="en-US" altLang="en-US" sz="1600" kern="1200" dirty="0">
              <a:ea typeface="ＭＳ Ｐゴシック" charset="-128"/>
            </a:rPr>
            <a:t>Ketogenesis.</a:t>
          </a:r>
        </a:p>
      </dsp:txBody>
      <dsp:txXfrm>
        <a:off x="465602" y="3650734"/>
        <a:ext cx="2524286" cy="490968"/>
      </dsp:txXfrm>
    </dsp:sp>
    <dsp:sp modelId="{06D3BD08-38F3-411D-8D68-3BEA41A41922}">
      <dsp:nvSpPr>
        <dsp:cNvPr id="0" name=""/>
        <dsp:cNvSpPr/>
      </dsp:nvSpPr>
      <dsp:spPr>
        <a:xfrm>
          <a:off x="3397737" y="1432"/>
          <a:ext cx="2626093" cy="573670"/>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altLang="en-US" sz="2600" b="0" kern="1200" dirty="0">
              <a:ea typeface="ＭＳ Ｐゴシック" charset="-128"/>
            </a:rPr>
            <a:t>adipose tissue</a:t>
          </a:r>
          <a:endParaRPr lang="en-US" sz="2600" b="0" kern="1200" dirty="0"/>
        </a:p>
      </dsp:txBody>
      <dsp:txXfrm>
        <a:off x="3414539" y="18234"/>
        <a:ext cx="2592489" cy="540066"/>
      </dsp:txXfrm>
    </dsp:sp>
    <dsp:sp modelId="{F929BD56-107D-4DD1-9D5F-BAAAAC968F99}">
      <dsp:nvSpPr>
        <dsp:cNvPr id="0" name=""/>
        <dsp:cNvSpPr/>
      </dsp:nvSpPr>
      <dsp:spPr>
        <a:xfrm>
          <a:off x="3660347" y="575103"/>
          <a:ext cx="122943" cy="627834"/>
        </a:xfrm>
        <a:custGeom>
          <a:avLst/>
          <a:gdLst/>
          <a:ahLst/>
          <a:cxnLst/>
          <a:rect l="0" t="0" r="0" b="0"/>
          <a:pathLst>
            <a:path>
              <a:moveTo>
                <a:pt x="0" y="0"/>
              </a:moveTo>
              <a:lnTo>
                <a:pt x="0" y="627834"/>
              </a:lnTo>
              <a:lnTo>
                <a:pt x="122943" y="6278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47E9C1-261A-47DF-A2A1-523BC9D0EEC8}">
      <dsp:nvSpPr>
        <dsp:cNvPr id="0" name=""/>
        <dsp:cNvSpPr/>
      </dsp:nvSpPr>
      <dsp:spPr>
        <a:xfrm>
          <a:off x="3783290" y="730287"/>
          <a:ext cx="1668354" cy="9453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altLang="en-US" sz="1600" kern="1200" dirty="0" smtClean="0">
              <a:ea typeface="ＭＳ Ｐゴシック" charset="-128"/>
              <a:sym typeface="Symbol" charset="2"/>
            </a:rPr>
            <a:t></a:t>
          </a:r>
          <a:r>
            <a:rPr lang="en-US" altLang="en-US" sz="1600" kern="1200" dirty="0" smtClean="0">
              <a:ea typeface="ＭＳ Ｐゴシック" charset="-128"/>
            </a:rPr>
            <a:t> </a:t>
          </a:r>
          <a:r>
            <a:rPr lang="en-US" altLang="en-US" sz="1600" kern="1200" dirty="0">
              <a:ea typeface="ＭＳ Ｐゴシック" charset="-128"/>
            </a:rPr>
            <a:t>Lipolysis through breakdown of fat .</a:t>
          </a:r>
          <a:endParaRPr lang="en-US" sz="1600" kern="1200" dirty="0"/>
        </a:p>
      </dsp:txBody>
      <dsp:txXfrm>
        <a:off x="3810977" y="757974"/>
        <a:ext cx="1612980" cy="889926"/>
      </dsp:txXfrm>
    </dsp:sp>
    <dsp:sp modelId="{0E20511A-BE2B-4590-BB7A-B3A3B86E9394}">
      <dsp:nvSpPr>
        <dsp:cNvPr id="0" name=""/>
        <dsp:cNvSpPr/>
      </dsp:nvSpPr>
      <dsp:spPr>
        <a:xfrm>
          <a:off x="6355821" y="0"/>
          <a:ext cx="1932559" cy="57367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altLang="en-US" sz="2600" b="0" kern="1200" dirty="0">
              <a:ea typeface="ＭＳ Ｐゴシック" charset="-128"/>
            </a:rPr>
            <a:t>muscles</a:t>
          </a:r>
          <a:endParaRPr lang="en-US" sz="2600" b="0" kern="1200" dirty="0"/>
        </a:p>
      </dsp:txBody>
      <dsp:txXfrm>
        <a:off x="6372623" y="16802"/>
        <a:ext cx="1898955" cy="540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9342A-3E76-489C-8590-C62B0BA40047}">
      <dsp:nvSpPr>
        <dsp:cNvPr id="0" name=""/>
        <dsp:cNvSpPr/>
      </dsp:nvSpPr>
      <dsp:spPr>
        <a:xfrm>
          <a:off x="0" y="277987"/>
          <a:ext cx="5796618" cy="327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E853B4-D9C7-4F41-A1A4-77D6FE445D71}">
      <dsp:nvSpPr>
        <dsp:cNvPr id="0" name=""/>
        <dsp:cNvSpPr/>
      </dsp:nvSpPr>
      <dsp:spPr>
        <a:xfrm>
          <a:off x="257111" y="133797"/>
          <a:ext cx="4057632"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369" tIns="0" rIns="153369" bIns="0" numCol="1" spcCol="1270" anchor="ctr" anchorCtr="0">
          <a:noAutofit/>
        </a:bodyPr>
        <a:lstStyle/>
        <a:p>
          <a:pPr lvl="0" algn="l" defTabSz="711200">
            <a:lnSpc>
              <a:spcPct val="90000"/>
            </a:lnSpc>
            <a:spcBef>
              <a:spcPct val="0"/>
            </a:spcBef>
            <a:spcAft>
              <a:spcPct val="35000"/>
            </a:spcAft>
          </a:pPr>
          <a:r>
            <a:rPr lang="en-US" sz="1600" kern="1200" dirty="0"/>
            <a:t>Full blood count</a:t>
          </a:r>
        </a:p>
      </dsp:txBody>
      <dsp:txXfrm>
        <a:off x="275845" y="152531"/>
        <a:ext cx="4020164" cy="346292"/>
      </dsp:txXfrm>
    </dsp:sp>
    <dsp:sp modelId="{2E3146F7-C0EC-4195-B866-57F9D04245DF}">
      <dsp:nvSpPr>
        <dsp:cNvPr id="0" name=""/>
        <dsp:cNvSpPr/>
      </dsp:nvSpPr>
      <dsp:spPr>
        <a:xfrm>
          <a:off x="0" y="867667"/>
          <a:ext cx="5796618" cy="327600"/>
        </a:xfrm>
        <a:prstGeom prst="rect">
          <a:avLst/>
        </a:prstGeom>
        <a:solidFill>
          <a:schemeClr val="lt1">
            <a:alpha val="90000"/>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BFADAB-1204-4957-B646-2BA36EAA4223}">
      <dsp:nvSpPr>
        <dsp:cNvPr id="0" name=""/>
        <dsp:cNvSpPr/>
      </dsp:nvSpPr>
      <dsp:spPr>
        <a:xfrm>
          <a:off x="289830" y="675787"/>
          <a:ext cx="4057632" cy="38376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369" tIns="0" rIns="153369" bIns="0" numCol="1" spcCol="1270" anchor="ctr" anchorCtr="0">
          <a:noAutofit/>
        </a:bodyPr>
        <a:lstStyle/>
        <a:p>
          <a:pPr lvl="0" algn="l" defTabSz="711200">
            <a:lnSpc>
              <a:spcPct val="90000"/>
            </a:lnSpc>
            <a:spcBef>
              <a:spcPct val="0"/>
            </a:spcBef>
            <a:spcAft>
              <a:spcPct val="35000"/>
            </a:spcAft>
          </a:pPr>
          <a:r>
            <a:rPr lang="en-US" sz="1600" kern="1200" dirty="0"/>
            <a:t>Blood glucose</a:t>
          </a:r>
        </a:p>
      </dsp:txBody>
      <dsp:txXfrm>
        <a:off x="308564" y="694521"/>
        <a:ext cx="4020164" cy="346292"/>
      </dsp:txXfrm>
    </dsp:sp>
    <dsp:sp modelId="{DF7B7F36-4DE6-490E-BAF6-BA62A438E636}">
      <dsp:nvSpPr>
        <dsp:cNvPr id="0" name=""/>
        <dsp:cNvSpPr/>
      </dsp:nvSpPr>
      <dsp:spPr>
        <a:xfrm>
          <a:off x="0" y="1457347"/>
          <a:ext cx="5796618" cy="3276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3BFA22-4458-4887-B562-73A71899D2A0}">
      <dsp:nvSpPr>
        <dsp:cNvPr id="0" name=""/>
        <dsp:cNvSpPr/>
      </dsp:nvSpPr>
      <dsp:spPr>
        <a:xfrm>
          <a:off x="289830" y="1265467"/>
          <a:ext cx="4057632" cy="38376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369" tIns="0" rIns="153369" bIns="0" numCol="1" spcCol="1270" anchor="ctr" anchorCtr="0">
          <a:noAutofit/>
        </a:bodyPr>
        <a:lstStyle/>
        <a:p>
          <a:pPr lvl="0" algn="l" defTabSz="711200">
            <a:lnSpc>
              <a:spcPct val="90000"/>
            </a:lnSpc>
            <a:spcBef>
              <a:spcPct val="0"/>
            </a:spcBef>
            <a:spcAft>
              <a:spcPct val="35000"/>
            </a:spcAft>
          </a:pPr>
          <a:r>
            <a:rPr lang="en-US" sz="1600" kern="1200" dirty="0"/>
            <a:t>Blood electrolytes and pH</a:t>
          </a:r>
        </a:p>
      </dsp:txBody>
      <dsp:txXfrm>
        <a:off x="308564" y="1284201"/>
        <a:ext cx="4020164" cy="346292"/>
      </dsp:txXfrm>
    </dsp:sp>
    <dsp:sp modelId="{15264981-5C9D-49EA-AFC3-3460A1B04722}">
      <dsp:nvSpPr>
        <dsp:cNvPr id="0" name=""/>
        <dsp:cNvSpPr/>
      </dsp:nvSpPr>
      <dsp:spPr>
        <a:xfrm>
          <a:off x="0" y="2047027"/>
          <a:ext cx="5796618" cy="327600"/>
        </a:xfrm>
        <a:prstGeom prst="rect">
          <a:avLst/>
        </a:prstGeom>
        <a:solidFill>
          <a:schemeClr val="lt1">
            <a:alpha val="90000"/>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9B0D3D-76A3-4903-A81E-506E11BEA9C8}">
      <dsp:nvSpPr>
        <dsp:cNvPr id="0" name=""/>
        <dsp:cNvSpPr/>
      </dsp:nvSpPr>
      <dsp:spPr>
        <a:xfrm>
          <a:off x="289830" y="1855147"/>
          <a:ext cx="4057632" cy="38376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369" tIns="0" rIns="153369" bIns="0" numCol="1" spcCol="1270" anchor="ctr" anchorCtr="0">
          <a:noAutofit/>
        </a:bodyPr>
        <a:lstStyle/>
        <a:p>
          <a:pPr lvl="0" algn="l" defTabSz="711200">
            <a:lnSpc>
              <a:spcPct val="90000"/>
            </a:lnSpc>
            <a:spcBef>
              <a:spcPct val="0"/>
            </a:spcBef>
            <a:spcAft>
              <a:spcPct val="35000"/>
            </a:spcAft>
          </a:pPr>
          <a:r>
            <a:rPr lang="en-US" sz="1600" kern="1200" dirty="0"/>
            <a:t>Renal function tests</a:t>
          </a:r>
        </a:p>
      </dsp:txBody>
      <dsp:txXfrm>
        <a:off x="308564" y="1873881"/>
        <a:ext cx="4020164" cy="346292"/>
      </dsp:txXfrm>
    </dsp:sp>
    <dsp:sp modelId="{B4E394AD-DE78-4CF5-A9CB-EA560BC0E905}">
      <dsp:nvSpPr>
        <dsp:cNvPr id="0" name=""/>
        <dsp:cNvSpPr/>
      </dsp:nvSpPr>
      <dsp:spPr>
        <a:xfrm>
          <a:off x="0" y="2636707"/>
          <a:ext cx="5796618" cy="3276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9B55AD-7678-4671-83BC-CF4D5196880B}">
      <dsp:nvSpPr>
        <dsp:cNvPr id="0" name=""/>
        <dsp:cNvSpPr/>
      </dsp:nvSpPr>
      <dsp:spPr>
        <a:xfrm>
          <a:off x="289830" y="2444827"/>
          <a:ext cx="4057632" cy="38376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369" tIns="0" rIns="153369" bIns="0" numCol="1" spcCol="1270" anchor="ctr" anchorCtr="0">
          <a:noAutofit/>
        </a:bodyPr>
        <a:lstStyle/>
        <a:p>
          <a:pPr lvl="0" algn="l" defTabSz="711200">
            <a:lnSpc>
              <a:spcPct val="90000"/>
            </a:lnSpc>
            <a:spcBef>
              <a:spcPct val="0"/>
            </a:spcBef>
            <a:spcAft>
              <a:spcPct val="35000"/>
            </a:spcAft>
          </a:pPr>
          <a:r>
            <a:rPr lang="en-US" sz="1600" kern="1200" dirty="0"/>
            <a:t>Liver function tests</a:t>
          </a:r>
        </a:p>
      </dsp:txBody>
      <dsp:txXfrm>
        <a:off x="308564" y="2463561"/>
        <a:ext cx="4020164"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69C17-2BA2-4B6A-A638-B82112E5F55B}">
      <dsp:nvSpPr>
        <dsp:cNvPr id="0" name=""/>
        <dsp:cNvSpPr/>
      </dsp:nvSpPr>
      <dsp:spPr>
        <a:xfrm>
          <a:off x="0" y="393826"/>
          <a:ext cx="5317787"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736D0D-C7F1-429A-9E2E-67C63EA5250F}">
      <dsp:nvSpPr>
        <dsp:cNvPr id="0" name=""/>
        <dsp:cNvSpPr/>
      </dsp:nvSpPr>
      <dsp:spPr>
        <a:xfrm>
          <a:off x="265889" y="157665"/>
          <a:ext cx="3722450"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700" tIns="0" rIns="140700" bIns="0" numCol="1" spcCol="1270" anchor="ctr" anchorCtr="0">
          <a:noAutofit/>
        </a:bodyPr>
        <a:lstStyle/>
        <a:p>
          <a:pPr lvl="0" algn="l" defTabSz="711200">
            <a:lnSpc>
              <a:spcPct val="90000"/>
            </a:lnSpc>
            <a:spcBef>
              <a:spcPct val="0"/>
            </a:spcBef>
            <a:spcAft>
              <a:spcPct val="35000"/>
            </a:spcAft>
          </a:pPr>
          <a:r>
            <a:rPr lang="en-US" altLang="en-US" sz="1600" kern="1200" dirty="0">
              <a:ea typeface="ＭＳ Ｐゴシック" charset="-128"/>
            </a:rPr>
            <a:t>CT scanning of the adrenal glands/ Lungs</a:t>
          </a:r>
          <a:endParaRPr lang="en-US" sz="1600" kern="1200" dirty="0"/>
        </a:p>
      </dsp:txBody>
      <dsp:txXfrm>
        <a:off x="288946" y="180722"/>
        <a:ext cx="3676336" cy="426206"/>
      </dsp:txXfrm>
    </dsp:sp>
    <dsp:sp modelId="{4AE6673D-02AB-484C-A18B-8CD880B21B87}">
      <dsp:nvSpPr>
        <dsp:cNvPr id="0" name=""/>
        <dsp:cNvSpPr/>
      </dsp:nvSpPr>
      <dsp:spPr>
        <a:xfrm>
          <a:off x="0" y="1048955"/>
          <a:ext cx="5317787" cy="4032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E499F5-2CDD-4D30-8715-BADE341021ED}">
      <dsp:nvSpPr>
        <dsp:cNvPr id="0" name=""/>
        <dsp:cNvSpPr/>
      </dsp:nvSpPr>
      <dsp:spPr>
        <a:xfrm>
          <a:off x="265889" y="883426"/>
          <a:ext cx="3722450" cy="47232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700" tIns="0" rIns="140700" bIns="0" numCol="1" spcCol="1270" anchor="ctr" anchorCtr="0">
          <a:noAutofit/>
        </a:bodyPr>
        <a:lstStyle/>
        <a:p>
          <a:pPr lvl="0" algn="l" defTabSz="711200">
            <a:lnSpc>
              <a:spcPct val="90000"/>
            </a:lnSpc>
            <a:spcBef>
              <a:spcPct val="0"/>
            </a:spcBef>
            <a:spcAft>
              <a:spcPct val="35000"/>
            </a:spcAft>
          </a:pPr>
          <a:r>
            <a:rPr lang="en-US" altLang="en-US" sz="1600" kern="1200" dirty="0">
              <a:ea typeface="ＭＳ Ｐゴシック" charset="-128"/>
            </a:rPr>
            <a:t>MRI of the pituitary gland</a:t>
          </a:r>
          <a:endParaRPr lang="en-US" sz="1600" kern="1200" dirty="0"/>
        </a:p>
      </dsp:txBody>
      <dsp:txXfrm>
        <a:off x="288946" y="906483"/>
        <a:ext cx="367633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1C917-6D42-4542-8947-B8EB189DE207}" type="datetimeFigureOut">
              <a:rPr lang="en-US" smtClean="0"/>
              <a:t>2/23/18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5ECA6-EA13-694D-A532-33497594EFF0}" type="slidenum">
              <a:rPr lang="en-US" smtClean="0"/>
              <a:t>‹#›</a:t>
            </a:fld>
            <a:endParaRPr lang="en-US" dirty="0"/>
          </a:p>
        </p:txBody>
      </p:sp>
    </p:spTree>
    <p:extLst>
      <p:ext uri="{BB962C8B-B14F-4D97-AF65-F5344CB8AC3E}">
        <p14:creationId xmlns:p14="http://schemas.microsoft.com/office/powerpoint/2010/main" val="14658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A3C5ECA6-EA13-694D-A532-33497594EFF0}" type="slidenum">
              <a:rPr lang="en-US" smtClean="0"/>
              <a:t>19</a:t>
            </a:fld>
            <a:endParaRPr lang="en-US" dirty="0"/>
          </a:p>
        </p:txBody>
      </p:sp>
    </p:spTree>
    <p:extLst>
      <p:ext uri="{BB962C8B-B14F-4D97-AF65-F5344CB8AC3E}">
        <p14:creationId xmlns:p14="http://schemas.microsoft.com/office/powerpoint/2010/main" val="270583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A3C5ECA6-EA13-694D-A532-33497594EFF0}" type="slidenum">
              <a:rPr lang="en-US" smtClean="0"/>
              <a:t>20</a:t>
            </a:fld>
            <a:endParaRPr lang="en-US" dirty="0"/>
          </a:p>
        </p:txBody>
      </p:sp>
    </p:spTree>
    <p:extLst>
      <p:ext uri="{BB962C8B-B14F-4D97-AF65-F5344CB8AC3E}">
        <p14:creationId xmlns:p14="http://schemas.microsoft.com/office/powerpoint/2010/main" val="177546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A3C5ECA6-EA13-694D-A532-33497594EFF0}" type="slidenum">
              <a:rPr lang="en-US" smtClean="0"/>
              <a:t>21</a:t>
            </a:fld>
            <a:endParaRPr lang="en-US" dirty="0"/>
          </a:p>
        </p:txBody>
      </p:sp>
    </p:spTree>
    <p:extLst>
      <p:ext uri="{BB962C8B-B14F-4D97-AF65-F5344CB8AC3E}">
        <p14:creationId xmlns:p14="http://schemas.microsoft.com/office/powerpoint/2010/main" val="253573795"/>
      </p:ext>
    </p:extLst>
  </p:cSld>
  <p:clrMapOvr>
    <a:masterClrMapping/>
  </p:clrMapOvr>
</p:notes>
</file>

<file path=ppt/slideLayouts/_rels/slideLayout1.xml.rels><?xml version="1.0" encoding="UTF-8" standalone="yes"?>
<Relationships xmlns="http://schemas.openxmlformats.org/package/2006/relationships"><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microsoft.com/office/2007/relationships/hdphoto" Target="../media/hdphoto2.wdp"/><Relationship Id="rId24" Type="http://schemas.openxmlformats.org/officeDocument/2006/relationships/image" Target="../media/image21.png"/><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png"/><Relationship Id="rId28" Type="http://schemas.openxmlformats.org/officeDocument/2006/relationships/image" Target="../media/image25.png"/><Relationship Id="rId29"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30" Type="http://schemas.openxmlformats.org/officeDocument/2006/relationships/image" Target="../media/image27.png"/><Relationship Id="rId31" Type="http://schemas.openxmlformats.org/officeDocument/2006/relationships/image" Target="../media/image28.png"/><Relationship Id="rId32" Type="http://schemas.openxmlformats.org/officeDocument/2006/relationships/image" Target="../media/image29.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33" Type="http://schemas.openxmlformats.org/officeDocument/2006/relationships/image" Target="../media/image30.png"/><Relationship Id="rId34" Type="http://schemas.openxmlformats.org/officeDocument/2006/relationships/image" Target="../media/image31.png"/><Relationship Id="rId35" Type="http://schemas.openxmlformats.org/officeDocument/2006/relationships/image" Target="../media/image32.png"/><Relationship Id="rId36" Type="http://schemas.openxmlformats.org/officeDocument/2006/relationships/image" Target="../media/image3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1.png"/><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2/23/18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dirty="0"/>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a:solidFill>
                  <a:srgbClr val="878688"/>
                </a:solidFill>
                <a:latin typeface="Gill Sans MT" charset="0"/>
                <a:ea typeface="Gill Sans MT" charset="0"/>
                <a:cs typeface="Gill Sans MT" charset="0"/>
              </a:rPr>
              <a:t>M E D I C I N E</a:t>
            </a: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a:solidFill>
                  <a:srgbClr val="878688"/>
                </a:solidFill>
              </a:rPr>
              <a:t>KING SAUD UNIVERSITY</a:t>
            </a: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9" name="Straight Connector 48"/>
            <p:cNvCxnSpPr/>
            <p:nvPr userDrawn="1"/>
          </p:nvCxnSpPr>
          <p:spPr>
            <a:xfrm>
              <a:off x="246380"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95012"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SiCl</a:t>
                                </a:r>
                                <a:r>
                                  <a:rPr lang="en-US" sz="1200" baseline="-25000" dirty="0">
                                    <a:solidFill>
                                      <a:srgbClr val="F8F0E7"/>
                                    </a:solidFill>
                                    <a:latin typeface="Comic Sans MS" charset="0"/>
                                    <a:ea typeface="Comic Sans MS" charset="0"/>
                                    <a:cs typeface="Comic Sans MS" charset="0"/>
                                  </a:rPr>
                                  <a:t>4</a:t>
                                </a: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CCl</a:t>
                                </a:r>
                                <a:r>
                                  <a:rPr lang="en-US" sz="1200" baseline="-25000" dirty="0">
                                    <a:solidFill>
                                      <a:srgbClr val="F8F0E7"/>
                                    </a:solidFill>
                                    <a:latin typeface="Comic Sans MS" charset="0"/>
                                    <a:ea typeface="Comic Sans MS" charset="0"/>
                                    <a:cs typeface="Comic Sans MS" charset="0"/>
                                  </a:rPr>
                                  <a:t>4</a:t>
                                </a: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MgCl</a:t>
                                </a:r>
                                <a:r>
                                  <a:rPr lang="en-US" sz="1200" baseline="-25000" dirty="0">
                                    <a:solidFill>
                                      <a:srgbClr val="599894"/>
                                    </a:solidFill>
                                    <a:latin typeface="Comic Sans MS" charset="0"/>
                                    <a:ea typeface="Comic Sans MS" charset="0"/>
                                    <a:cs typeface="Comic Sans MS" charset="0"/>
                                  </a:rPr>
                                  <a:t>2</a:t>
                                </a: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KMnO</a:t>
                                </a:r>
                                <a:r>
                                  <a:rPr lang="en-US" sz="1400" baseline="-25000" dirty="0">
                                    <a:solidFill>
                                      <a:srgbClr val="599894"/>
                                    </a:solidFill>
                                    <a:latin typeface="Comic Sans MS" charset="0"/>
                                    <a:ea typeface="Comic Sans MS" charset="0"/>
                                    <a:cs typeface="Comic Sans MS" charset="0"/>
                                  </a:rPr>
                                  <a:t>4</a:t>
                                </a: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2</a:t>
                                </a: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KClO</a:t>
                                </a:r>
                                <a:r>
                                  <a:rPr lang="en-US" sz="1200" baseline="-25000" dirty="0">
                                    <a:solidFill>
                                      <a:srgbClr val="599894"/>
                                    </a:solidFill>
                                    <a:latin typeface="Comic Sans MS" charset="0"/>
                                    <a:ea typeface="Comic Sans MS" charset="0"/>
                                    <a:cs typeface="Comic Sans MS" charset="0"/>
                                  </a:rPr>
                                  <a:t>3</a:t>
                                </a: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a:t>
                                </a:r>
                                <a:r>
                                  <a:rPr lang="en-US" sz="1200" baseline="-25000" dirty="0">
                                    <a:solidFill>
                                      <a:srgbClr val="599894"/>
                                    </a:solidFill>
                                    <a:latin typeface="Comic Sans MS" charset="0"/>
                                    <a:ea typeface="Comic Sans MS" charset="0"/>
                                    <a:cs typeface="Comic Sans MS" charset="0"/>
                                  </a:rPr>
                                  <a:t>2</a:t>
                                </a: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Cl</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7</a:t>
                                </a: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NH</a:t>
                        </a:r>
                        <a:r>
                          <a:rPr lang="en-US" sz="1200" baseline="-25000" dirty="0">
                            <a:solidFill>
                              <a:srgbClr val="599894"/>
                            </a:solidFill>
                            <a:latin typeface="Comic Sans MS" charset="0"/>
                            <a:ea typeface="Comic Sans MS" charset="0"/>
                            <a:cs typeface="Comic Sans MS" charset="0"/>
                          </a:rPr>
                          <a:t>2</a:t>
                        </a: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CH</a:t>
                    </a:r>
                    <a:r>
                      <a:rPr lang="en-US" sz="11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PO</a:t>
                  </a:r>
                  <a:r>
                    <a:rPr lang="en-US" sz="1400" baseline="-25000" dirty="0">
                      <a:solidFill>
                        <a:srgbClr val="599894"/>
                      </a:solidFill>
                      <a:latin typeface="Comic Sans MS" charset="0"/>
                      <a:ea typeface="Comic Sans MS" charset="0"/>
                      <a:cs typeface="Comic Sans MS" charset="0"/>
                    </a:rPr>
                    <a:t>4</a:t>
                  </a: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SO</a:t>
                </a:r>
                <a:r>
                  <a:rPr lang="en-US" sz="1200" baseline="-25000" dirty="0">
                    <a:solidFill>
                      <a:srgbClr val="F8F0E7"/>
                    </a:solidFill>
                    <a:latin typeface="Comic Sans MS" charset="0"/>
                    <a:ea typeface="Comic Sans MS" charset="0"/>
                    <a:cs typeface="Comic Sans MS" charset="0"/>
                  </a:rPr>
                  <a:t>2</a:t>
                </a: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spTree>
    <p:extLst>
      <p:ext uri="{BB962C8B-B14F-4D97-AF65-F5344CB8AC3E}">
        <p14:creationId xmlns:p14="http://schemas.microsoft.com/office/powerpoint/2010/main" val="52591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dirty="0"/>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a:solidFill>
                  <a:srgbClr val="233F4D"/>
                </a:solidFill>
                <a:latin typeface="Copperplate Gothic Bold" charset="0"/>
                <a:ea typeface="Copperplate Gothic Bold" charset="0"/>
                <a:cs typeface="Copperplate Gothic Bold" charset="0"/>
              </a:rPr>
              <a:t>O B J E C T I V E S</a:t>
            </a:r>
            <a:r>
              <a:rPr lang="en-US" sz="6000" dirty="0">
                <a:solidFill>
                  <a:srgbClr val="233F4D"/>
                </a:solidFill>
                <a:latin typeface="Copperplate Gothic Bold" charset="0"/>
                <a:ea typeface="Copperplate Gothic Bold" charset="0"/>
                <a:cs typeface="Copperplate Gothic Bold" charset="0"/>
              </a:rPr>
              <a:t> </a:t>
            </a: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dirty="0"/>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2/23/18</a:t>
            </a:fld>
            <a:endParaRPr lang="en-US" dirty="0"/>
          </a:p>
        </p:txBody>
      </p:sp>
      <p:sp>
        <p:nvSpPr>
          <p:cNvPr id="4" name="Footer Placeholder 3"/>
          <p:cNvSpPr>
            <a:spLocks noGrp="1"/>
          </p:cNvSpPr>
          <p:nvPr>
            <p:ph type="ftr" sz="quarter" idx="11"/>
          </p:nvPr>
        </p:nvSpPr>
        <p:spPr/>
        <p:txBody>
          <a:bodyPr/>
          <a:lstStyle/>
          <a:p>
            <a:endParaRPr lang="en-US" dirty="0"/>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a:solidFill>
                    <a:srgbClr val="F6F2E7"/>
                  </a:solidFill>
                </a:rPr>
                <a:t>TEAM LEADERS</a:t>
              </a: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a:solidFill>
                    <a:srgbClr val="F6F2E7"/>
                  </a:solidFill>
                </a:rPr>
                <a:t>Mohammad Almutlaq</a:t>
              </a: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6F2E7"/>
                  </a:solidFill>
                </a:rPr>
                <a:t>Rania Alessa</a:t>
              </a:r>
            </a:p>
            <a:p>
              <a:pPr algn="ctr"/>
              <a:endParaRPr lang="en-US" sz="3600" dirty="0">
                <a:solidFill>
                  <a:srgbClr val="F6F2E7"/>
                </a:solidFill>
              </a:endParaRPr>
            </a:p>
          </p:txBody>
        </p:sp>
      </p:grpSp>
      <p:sp>
        <p:nvSpPr>
          <p:cNvPr id="75" name="Slide Number Placeholder 4"/>
          <p:cNvSpPr>
            <a:spLocks noGrp="1"/>
          </p:cNvSpPr>
          <p:nvPr>
            <p:ph type="sldNum" sz="quarter" idx="12"/>
          </p:nvPr>
        </p:nvSpPr>
        <p:spPr>
          <a:xfrm>
            <a:off x="8610600" y="6356350"/>
            <a:ext cx="2743200" cy="365125"/>
          </a:xfrm>
        </p:spPr>
        <p:txBody>
          <a:bodyPr/>
          <a:lstStyle/>
          <a:p>
            <a:fld id="{6E1383D1-9CC3-C14E-8712-9DA6375AEFB8}" type="slidenum">
              <a:rPr lang="en-US" smtClean="0"/>
              <a:t>‹#›</a:t>
            </a:fld>
            <a:endParaRPr lang="en-US" dirty="0"/>
          </a:p>
        </p:txBody>
      </p:sp>
      <p:grpSp>
        <p:nvGrpSpPr>
          <p:cNvPr id="76" name="Group 75"/>
          <p:cNvGrpSpPr/>
          <p:nvPr userDrawn="1"/>
        </p:nvGrpSpPr>
        <p:grpSpPr>
          <a:xfrm>
            <a:off x="8978881" y="-7416"/>
            <a:ext cx="3202484" cy="6696986"/>
            <a:chOff x="8989514" y="-18049"/>
            <a:chExt cx="3202484" cy="6696986"/>
          </a:xfrm>
        </p:grpSpPr>
        <p:sp>
          <p:nvSpPr>
            <p:cNvPr id="77" name="Rectangle 76"/>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p:cNvGrpSpPr/>
            <p:nvPr/>
          </p:nvGrpSpPr>
          <p:grpSpPr>
            <a:xfrm>
              <a:off x="11243540" y="5889432"/>
              <a:ext cx="892354" cy="789505"/>
              <a:chOff x="11243540" y="5889432"/>
              <a:chExt cx="892354" cy="789505"/>
            </a:xfrm>
          </p:grpSpPr>
          <p:sp>
            <p:nvSpPr>
              <p:cNvPr id="88" name="L-Shape 87"/>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L-Shape 88"/>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6-Point Star 78"/>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6-Point Star 79"/>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Picture 8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82"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dirty="0"/>
            </a:p>
          </p:txBody>
        </p:sp>
        <p:sp>
          <p:nvSpPr>
            <p:cNvPr id="83"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a:t> </a:t>
              </a:r>
              <a:endParaRPr dirty="0"/>
            </a:p>
          </p:txBody>
        </p:sp>
        <p:sp>
          <p:nvSpPr>
            <p:cNvPr id="84" name="6-Point Star 83"/>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p:cNvGrpSpPr/>
            <p:nvPr/>
          </p:nvGrpSpPr>
          <p:grpSpPr>
            <a:xfrm rot="10800000">
              <a:off x="8989514" y="1945008"/>
              <a:ext cx="892354" cy="789505"/>
              <a:chOff x="11243540" y="5889432"/>
              <a:chExt cx="892354" cy="789505"/>
            </a:xfrm>
          </p:grpSpPr>
          <p:sp>
            <p:nvSpPr>
              <p:cNvPr id="86" name="L-Shape 85"/>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L-Shape 86"/>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0" name="TextBox 89"/>
          <p:cNvSpPr txBox="1"/>
          <p:nvPr userDrawn="1"/>
        </p:nvSpPr>
        <p:spPr>
          <a:xfrm>
            <a:off x="9952926" y="979005"/>
            <a:ext cx="2239074" cy="523220"/>
          </a:xfrm>
          <a:prstGeom prst="rect">
            <a:avLst/>
          </a:prstGeom>
          <a:noFill/>
        </p:spPr>
        <p:txBody>
          <a:bodyPr vert="horz" wrap="square" rtlCol="0">
            <a:spAutoFit/>
          </a:bodyPr>
          <a:lstStyle/>
          <a:p>
            <a:pPr algn="l"/>
            <a:r>
              <a:rPr lang="en-US" sz="2800" dirty="0">
                <a:solidFill>
                  <a:srgbClr val="72A5A4"/>
                </a:solidFill>
                <a:latin typeface="Century Gothic" charset="0"/>
                <a:ea typeface="Century Gothic" charset="0"/>
                <a:cs typeface="Century Gothic" charset="0"/>
              </a:rPr>
              <a:t>T E A M</a:t>
            </a:r>
          </a:p>
        </p:txBody>
      </p:sp>
      <p:sp>
        <p:nvSpPr>
          <p:cNvPr id="91" name="TextBox 90"/>
          <p:cNvSpPr txBox="1"/>
          <p:nvPr userDrawn="1"/>
        </p:nvSpPr>
        <p:spPr>
          <a:xfrm>
            <a:off x="9441842" y="1360364"/>
            <a:ext cx="3779881" cy="523220"/>
          </a:xfrm>
          <a:prstGeom prst="rect">
            <a:avLst/>
          </a:prstGeom>
          <a:noFill/>
        </p:spPr>
        <p:txBody>
          <a:bodyPr vert="horz" wrap="square" rtlCol="0">
            <a:spAutoFit/>
          </a:bodyPr>
          <a:lstStyle/>
          <a:p>
            <a:r>
              <a:rPr lang="en-US" sz="2800" dirty="0">
                <a:solidFill>
                  <a:srgbClr val="67B08A"/>
                </a:solidFill>
                <a:latin typeface="Century Gothic" charset="0"/>
                <a:ea typeface="Century Gothic" charset="0"/>
                <a:cs typeface="Century Gothic" charset="0"/>
              </a:rPr>
              <a:t>M E M B E R S </a:t>
            </a:r>
          </a:p>
        </p:txBody>
      </p:sp>
      <p:pic>
        <p:nvPicPr>
          <p:cNvPr id="92" name="Picture 9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dirty="0"/>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US</a:t>
              </a:r>
              <a:r>
                <a:rPr sz="2800" spc="-40" dirty="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dirty="0"/>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dirty="0"/>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dirty="0"/>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dirty="0"/>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dirty="0"/>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@436Biochemteam</a:t>
            </a: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Biochemistryteam436@gmail.com</a:t>
            </a: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Illusrated Reviews Biochemistry 6</a:t>
            </a:r>
            <a:r>
              <a:rPr lang="en-US" sz="1200" b="1" baseline="30000" dirty="0">
                <a:solidFill>
                  <a:srgbClr val="4C8180"/>
                </a:solidFill>
              </a:rPr>
              <a:t>th</a:t>
            </a:r>
            <a:r>
              <a:rPr lang="en-US" sz="1200" b="1" dirty="0">
                <a:solidFill>
                  <a:srgbClr val="4C8180"/>
                </a:solidFill>
              </a:rPr>
              <a:t> E</a:t>
            </a: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a:solidFill>
                  <a:srgbClr val="4C8180"/>
                </a:solidFill>
                <a:latin typeface="Century Gothic" charset="0"/>
                <a:ea typeface="Century Gothic" charset="0"/>
                <a:cs typeface="Century Gothic" charset="0"/>
              </a:rPr>
              <a:t>THANK YOU </a:t>
            </a:r>
          </a:p>
          <a:p>
            <a:pPr algn="ctr"/>
            <a:r>
              <a:rPr lang="en-US" sz="2800" b="1" dirty="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2/23/18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dirty="0"/>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ocs.google.com/document/d/1kWSpTC__eGbqs335VFIwLPjzlrudmD_oMNfye0k1-zM/edit?usp=sharing" TargetMode="External"/><Relationship Id="rId3" Type="http://schemas.openxmlformats.org/officeDocument/2006/relationships/image" Target="../media/image4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diagramData" Target="../diagrams/data4.xml"/><Relationship Id="rId8" Type="http://schemas.openxmlformats.org/officeDocument/2006/relationships/diagramLayout" Target="../diagrams/layout4.xml"/><Relationship Id="rId9" Type="http://schemas.openxmlformats.org/officeDocument/2006/relationships/diagramQuickStyle" Target="../diagrams/quickStyle4.xml"/><Relationship Id="rId10" Type="http://schemas.openxmlformats.org/officeDocument/2006/relationships/diagramColors" Target="../diagrams/colors4.xml"/><Relationship Id="rId11"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ocs.google.com/forms/d/e/1FAIpQLSeeKrAr2iLn_EUKM_RmUOv2rVYZ8HB_6lTjZkaa81joYv4Q8Q/viewform?c=0&amp;w=1"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 Id="rId3"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3" name="object 11"/>
          <p:cNvSpPr txBox="1"/>
          <p:nvPr/>
        </p:nvSpPr>
        <p:spPr>
          <a:xfrm>
            <a:off x="1254624" y="5700798"/>
            <a:ext cx="4657493" cy="1107996"/>
          </a:xfrm>
          <a:prstGeom prst="rect">
            <a:avLst/>
          </a:prstGeom>
        </p:spPr>
        <p:txBody>
          <a:bodyPr vert="horz" wrap="square" lIns="0" tIns="0" rIns="0" bIns="0" rtlCol="0">
            <a:spAutoFit/>
          </a:bodyPr>
          <a:lstStyle/>
          <a:p>
            <a:pPr marL="348615">
              <a:lnSpc>
                <a:spcPct val="100000"/>
              </a:lnSpc>
            </a:pPr>
            <a:r>
              <a:rPr lang="en-US" altLang="en-US" sz="3600" i="1" dirty="0">
                <a:solidFill>
                  <a:srgbClr val="599894"/>
                </a:solidFill>
                <a:latin typeface="Century Gothic"/>
                <a:cs typeface="Century Gothic"/>
              </a:rPr>
              <a:t>Biochemistry of </a:t>
            </a:r>
            <a:br>
              <a:rPr lang="en-US" altLang="en-US" sz="3600" i="1" dirty="0">
                <a:solidFill>
                  <a:srgbClr val="599894"/>
                </a:solidFill>
                <a:latin typeface="Century Gothic"/>
                <a:cs typeface="Century Gothic"/>
              </a:rPr>
            </a:br>
            <a:r>
              <a:rPr lang="en-US" altLang="en-US" sz="3600" i="1" dirty="0">
                <a:solidFill>
                  <a:srgbClr val="599894"/>
                </a:solidFill>
                <a:latin typeface="Century Gothic"/>
                <a:cs typeface="Century Gothic"/>
              </a:rPr>
              <a:t>Cushing Syndrome</a:t>
            </a:r>
            <a:endParaRPr sz="3600" i="1" dirty="0">
              <a:solidFill>
                <a:srgbClr val="599894"/>
              </a:solidFill>
              <a:latin typeface="Century Gothic"/>
              <a:cs typeface="Century Gothic"/>
            </a:endParaRPr>
          </a:p>
        </p:txBody>
      </p:sp>
      <p:sp>
        <p:nvSpPr>
          <p:cNvPr id="5" name="TextBox 8">
            <a:hlinkClick r:id="rId2"/>
          </p:cNvPr>
          <p:cNvSpPr txBox="1"/>
          <p:nvPr/>
        </p:nvSpPr>
        <p:spPr>
          <a:xfrm>
            <a:off x="7457600" y="5070605"/>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rot="20707423">
            <a:off x="7441193" y="3778044"/>
            <a:ext cx="1459345" cy="1248895"/>
          </a:xfrm>
          <a:prstGeom prst="rect">
            <a:avLst/>
          </a:prstGeom>
        </p:spPr>
      </p:pic>
      <p:sp>
        <p:nvSpPr>
          <p:cNvPr id="7" name="TextBox 6"/>
          <p:cNvSpPr txBox="1"/>
          <p:nvPr/>
        </p:nvSpPr>
        <p:spPr>
          <a:xfrm>
            <a:off x="6511671" y="5608465"/>
            <a:ext cx="2742703" cy="646331"/>
          </a:xfrm>
          <a:prstGeom prst="rect">
            <a:avLst/>
          </a:prstGeom>
          <a:noFill/>
          <a:ln w="28575">
            <a:solidFill>
              <a:schemeClr val="bg1"/>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solidFill>
                  <a:srgbClr val="00ADA8"/>
                </a:solidFill>
                <a:latin typeface="Century Gothic" panose="020B0502020202020204" pitchFamily="34" charset="0"/>
              </a:rPr>
              <a:t>The expert in anything was once </a:t>
            </a:r>
            <a:r>
              <a:rPr lang="en-US" b="1" smtClean="0">
                <a:solidFill>
                  <a:srgbClr val="00ADA8"/>
                </a:solidFill>
                <a:latin typeface="Century Gothic" panose="020B0502020202020204" pitchFamily="34" charset="0"/>
              </a:rPr>
              <a:t>a beginner</a:t>
            </a:r>
            <a:endParaRPr lang="en-US" b="1" dirty="0">
              <a:solidFill>
                <a:srgbClr val="00ADA8"/>
              </a:solidFill>
              <a:latin typeface="Century Gothic" panose="020B0502020202020204" pitchFamily="34" charset="0"/>
            </a:endParaRPr>
          </a:p>
        </p:txBody>
      </p:sp>
    </p:spTree>
    <p:extLst>
      <p:ext uri="{BB962C8B-B14F-4D97-AF65-F5344CB8AC3E}">
        <p14:creationId xmlns:p14="http://schemas.microsoft.com/office/powerpoint/2010/main" val="8831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268" y="23525"/>
            <a:ext cx="6814686" cy="584775"/>
          </a:xfrm>
          <a:prstGeom prst="rect">
            <a:avLst/>
          </a:prstGeom>
          <a:noFill/>
        </p:spPr>
        <p:txBody>
          <a:bodyPr wrap="none" rtlCol="0">
            <a:spAutoFit/>
          </a:bodyPr>
          <a:lstStyle/>
          <a:p>
            <a:r>
              <a:rPr lang="en-US" altLang="en-US" sz="3200" dirty="0">
                <a:solidFill>
                  <a:srgbClr val="4C8180"/>
                </a:solidFill>
                <a:latin typeface="Century Gothic" charset="0"/>
                <a:ea typeface="Century Gothic" charset="0"/>
                <a:cs typeface="Century Gothic" charset="0"/>
              </a:rPr>
              <a:t>Cortisol and ACTH measurements</a:t>
            </a:r>
            <a:endParaRPr lang="en-US" sz="3200" dirty="0">
              <a:solidFill>
                <a:srgbClr val="4C8180"/>
              </a:solidFill>
              <a:latin typeface="Century Gothic" charset="0"/>
              <a:ea typeface="Century Gothic" charset="0"/>
              <a:cs typeface="Century Gothic" charset="0"/>
            </a:endParaRPr>
          </a:p>
        </p:txBody>
      </p:sp>
      <p:sp>
        <p:nvSpPr>
          <p:cNvPr id="5" name="Rectangle 4"/>
          <p:cNvSpPr txBox="1">
            <a:spLocks noChangeArrowheads="1"/>
          </p:cNvSpPr>
          <p:nvPr/>
        </p:nvSpPr>
        <p:spPr>
          <a:xfrm>
            <a:off x="200023" y="905506"/>
            <a:ext cx="4392998" cy="457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v"/>
            </a:pPr>
            <a:r>
              <a:rPr lang="en-US" altLang="en-US" sz="2400" b="1" dirty="0">
                <a:solidFill>
                  <a:srgbClr val="334E5D"/>
                </a:solidFill>
                <a:latin typeface="Century Gothic" charset="0"/>
                <a:ea typeface="Century Gothic" charset="0"/>
                <a:cs typeface="Century Gothic" charset="0"/>
              </a:rPr>
              <a:t>Urinary cortisol excretion :</a:t>
            </a:r>
          </a:p>
        </p:txBody>
      </p:sp>
      <p:sp>
        <p:nvSpPr>
          <p:cNvPr id="6" name="Rectangle 5"/>
          <p:cNvSpPr txBox="1">
            <a:spLocks noChangeArrowheads="1"/>
          </p:cNvSpPr>
          <p:nvPr/>
        </p:nvSpPr>
        <p:spPr>
          <a:xfrm>
            <a:off x="200023" y="2790135"/>
            <a:ext cx="7772400" cy="207805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pPr>
            <a:r>
              <a:rPr lang="en-US" altLang="en-US" sz="1800" dirty="0" smtClean="0">
                <a:ea typeface="ＭＳ Ｐゴシック" charset="-128"/>
              </a:rPr>
              <a:t>A </a:t>
            </a:r>
            <a:r>
              <a:rPr lang="en-US" altLang="en-US" sz="1800" dirty="0">
                <a:ea typeface="ＭＳ Ｐゴシック" charset="-128"/>
              </a:rPr>
              <a:t>small amount of cortisol is excreted unchanged in the urine (UFC).</a:t>
            </a:r>
          </a:p>
          <a:p>
            <a:pPr>
              <a:lnSpc>
                <a:spcPct val="80000"/>
              </a:lnSpc>
            </a:pPr>
            <a:r>
              <a:rPr lang="en-US" altLang="en-US" sz="1800" dirty="0">
                <a:ea typeface="ＭＳ Ｐゴシック" charset="-128"/>
              </a:rPr>
              <a:t>In normal individuals: </a:t>
            </a:r>
          </a:p>
          <a:p>
            <a:pPr marL="228600" lvl="1">
              <a:lnSpc>
                <a:spcPct val="80000"/>
              </a:lnSpc>
              <a:spcBef>
                <a:spcPts val="1000"/>
              </a:spcBef>
            </a:pPr>
            <a:r>
              <a:rPr lang="en-US" altLang="en-US" sz="1800" dirty="0">
                <a:ea typeface="ＭＳ Ｐゴシック" charset="-128"/>
              </a:rPr>
              <a:t>Urinary free cortisol (UFC) is </a:t>
            </a:r>
            <a:r>
              <a:rPr lang="en-US" altLang="en-US" sz="1800" dirty="0">
                <a:solidFill>
                  <a:srgbClr val="FF0000"/>
                </a:solidFill>
                <a:ea typeface="ＭＳ Ｐゴシック" charset="-128"/>
              </a:rPr>
              <a:t>&lt;</a:t>
            </a:r>
            <a:r>
              <a:rPr lang="en-US" altLang="en-US" sz="1800" dirty="0">
                <a:ea typeface="ＭＳ Ｐゴシック" charset="-128"/>
              </a:rPr>
              <a:t> </a:t>
            </a:r>
            <a:r>
              <a:rPr lang="en-US" altLang="en-US" sz="1800" dirty="0">
                <a:solidFill>
                  <a:srgbClr val="FF0000"/>
                </a:solidFill>
                <a:ea typeface="ＭＳ Ｐゴシック" charset="-128"/>
              </a:rPr>
              <a:t>250 nmol/24 h</a:t>
            </a:r>
            <a:r>
              <a:rPr lang="en-US" altLang="en-US" sz="1800" dirty="0">
                <a:ea typeface="ＭＳ Ｐゴシック" charset="-128"/>
              </a:rPr>
              <a:t>.</a:t>
            </a:r>
          </a:p>
          <a:p>
            <a:pPr marL="228600" lvl="1">
              <a:lnSpc>
                <a:spcPct val="80000"/>
              </a:lnSpc>
              <a:spcBef>
                <a:spcPts val="1000"/>
              </a:spcBef>
            </a:pPr>
            <a:r>
              <a:rPr lang="en-US" altLang="en-US" sz="1800" dirty="0">
                <a:ea typeface="ＭＳ Ｐゴシック" charset="-128"/>
              </a:rPr>
              <a:t>Cortisol / Creatinine ratio in an early morning specimen of urine </a:t>
            </a:r>
            <a:r>
              <a:rPr lang="en-US" altLang="en-US" sz="1800" dirty="0" smtClean="0">
                <a:ea typeface="ＭＳ Ｐゴシック" charset="-128"/>
              </a:rPr>
              <a:t>is</a:t>
            </a:r>
          </a:p>
          <a:p>
            <a:pPr marL="0" lvl="1" indent="0">
              <a:lnSpc>
                <a:spcPct val="80000"/>
              </a:lnSpc>
              <a:spcBef>
                <a:spcPts val="1000"/>
              </a:spcBef>
              <a:buNone/>
            </a:pPr>
            <a:r>
              <a:rPr lang="en-US" altLang="en-US" sz="1800" dirty="0" smtClean="0">
                <a:ea typeface="ＭＳ Ｐゴシック" charset="-128"/>
              </a:rPr>
              <a:t> </a:t>
            </a:r>
            <a:r>
              <a:rPr lang="en-US" altLang="en-US" sz="1800" dirty="0">
                <a:solidFill>
                  <a:srgbClr val="FF0000"/>
                </a:solidFill>
                <a:ea typeface="ＭＳ Ｐゴシック" charset="-128"/>
              </a:rPr>
              <a:t>&lt; 25  μmol cortisol / mol creatinine. </a:t>
            </a:r>
          </a:p>
        </p:txBody>
      </p:sp>
      <p:graphicFrame>
        <p:nvGraphicFramePr>
          <p:cNvPr id="7" name="Diagram 6">
            <a:extLst>
              <a:ext uri="{FF2B5EF4-FFF2-40B4-BE49-F238E27FC236}">
                <a16:creationId xmlns="" xmlns:a16="http://schemas.microsoft.com/office/drawing/2014/main" id="{EE86C59C-06BE-480E-B348-71A73ACBCA98}"/>
              </a:ext>
            </a:extLst>
          </p:cNvPr>
          <p:cNvGraphicFramePr/>
          <p:nvPr>
            <p:extLst>
              <p:ext uri="{D42A27DB-BD31-4B8C-83A1-F6EECF244321}">
                <p14:modId xmlns:p14="http://schemas.microsoft.com/office/powerpoint/2010/main" val="934850537"/>
              </p:ext>
            </p:extLst>
          </p:nvPr>
        </p:nvGraphicFramePr>
        <p:xfrm>
          <a:off x="255155" y="607166"/>
          <a:ext cx="8638037" cy="2719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 xmlns:a16="http://schemas.microsoft.com/office/drawing/2014/main" id="{894C6B16-2DAA-494C-B491-538641A7E345}"/>
              </a:ext>
            </a:extLst>
          </p:cNvPr>
          <p:cNvSpPr txBox="1"/>
          <p:nvPr/>
        </p:nvSpPr>
        <p:spPr>
          <a:xfrm>
            <a:off x="1871040" y="1802700"/>
            <a:ext cx="862519" cy="338554"/>
          </a:xfrm>
          <a:prstGeom prst="rect">
            <a:avLst/>
          </a:prstGeom>
          <a:noFill/>
        </p:spPr>
        <p:txBody>
          <a:bodyPr wrap="square" rtlCol="0">
            <a:spAutoFit/>
          </a:bodyPr>
          <a:lstStyle/>
          <a:p>
            <a:r>
              <a:rPr lang="en-US" sz="1600" b="1" dirty="0">
                <a:solidFill>
                  <a:schemeClr val="bg1"/>
                </a:solidFill>
              </a:rPr>
              <a:t>By liver</a:t>
            </a:r>
          </a:p>
        </p:txBody>
      </p:sp>
      <p:sp>
        <p:nvSpPr>
          <p:cNvPr id="15" name="TextBox 14">
            <a:extLst>
              <a:ext uri="{FF2B5EF4-FFF2-40B4-BE49-F238E27FC236}">
                <a16:creationId xmlns="" xmlns:a16="http://schemas.microsoft.com/office/drawing/2014/main" id="{EA6BB63A-AA18-4710-9ADF-18F3B399D7DA}"/>
              </a:ext>
            </a:extLst>
          </p:cNvPr>
          <p:cNvSpPr txBox="1"/>
          <p:nvPr/>
        </p:nvSpPr>
        <p:spPr>
          <a:xfrm>
            <a:off x="7531490" y="2623659"/>
            <a:ext cx="3473343" cy="3046988"/>
          </a:xfrm>
          <a:prstGeom prst="rect">
            <a:avLst/>
          </a:prstGeom>
          <a:noFill/>
          <a:ln w="19050">
            <a:solidFill>
              <a:schemeClr val="accent1">
                <a:lumMod val="50000"/>
              </a:schemeClr>
            </a:solidFill>
            <a:prstDash val="dash"/>
          </a:ln>
        </p:spPr>
        <p:txBody>
          <a:bodyPr wrap="square" rtlCol="0">
            <a:spAutoFit/>
          </a:bodyPr>
          <a:lstStyle/>
          <a:p>
            <a:r>
              <a:rPr lang="en-US" sz="1600" dirty="0">
                <a:solidFill>
                  <a:schemeClr val="bg1">
                    <a:lumMod val="50000"/>
                  </a:schemeClr>
                </a:solidFill>
              </a:rPr>
              <a:t>If someone came sweating or fasting he’ll have concentrated urine:</a:t>
            </a:r>
          </a:p>
          <a:p>
            <a:r>
              <a:rPr lang="en-US" sz="1600" dirty="0">
                <a:solidFill>
                  <a:schemeClr val="bg1">
                    <a:lumMod val="50000"/>
                  </a:schemeClr>
                </a:solidFill>
                <a:sym typeface="Wingdings" panose="05000000000000000000" pitchFamily="2" charset="2"/>
              </a:rPr>
              <a:t>cortisol creatinine volume</a:t>
            </a:r>
          </a:p>
          <a:p>
            <a:r>
              <a:rPr lang="en-US" sz="1600" dirty="0">
                <a:solidFill>
                  <a:schemeClr val="bg1">
                    <a:lumMod val="50000"/>
                  </a:schemeClr>
                </a:solidFill>
              </a:rPr>
              <a:t>The result of cortisol/volume is false high</a:t>
            </a:r>
          </a:p>
          <a:p>
            <a:r>
              <a:rPr lang="en-US" sz="1600" dirty="0">
                <a:solidFill>
                  <a:schemeClr val="bg1">
                    <a:lumMod val="50000"/>
                  </a:schemeClr>
                </a:solidFill>
              </a:rPr>
              <a:t>If someone drank a lot of water he’ll have diluted urine:</a:t>
            </a:r>
          </a:p>
          <a:p>
            <a:r>
              <a:rPr lang="en-US" sz="1600" dirty="0">
                <a:solidFill>
                  <a:schemeClr val="bg1">
                    <a:lumMod val="50000"/>
                  </a:schemeClr>
                </a:solidFill>
                <a:sym typeface="Wingdings" panose="05000000000000000000" pitchFamily="2" charset="2"/>
              </a:rPr>
              <a:t>cortisol creatinine volume</a:t>
            </a:r>
          </a:p>
          <a:p>
            <a:r>
              <a:rPr lang="en-US" sz="1600" dirty="0">
                <a:solidFill>
                  <a:schemeClr val="bg1">
                    <a:lumMod val="50000"/>
                  </a:schemeClr>
                </a:solidFill>
              </a:rPr>
              <a:t>The result of cortisol/volume is false low</a:t>
            </a:r>
          </a:p>
          <a:p>
            <a:r>
              <a:rPr lang="en-US" sz="1600" dirty="0">
                <a:solidFill>
                  <a:schemeClr val="bg1">
                    <a:lumMod val="50000"/>
                  </a:schemeClr>
                </a:solidFill>
              </a:rPr>
              <a:t>So, to have an accurate result we do Cortisol/creatinine</a:t>
            </a:r>
          </a:p>
        </p:txBody>
      </p:sp>
      <p:sp>
        <p:nvSpPr>
          <p:cNvPr id="10" name="TextBox 9"/>
          <p:cNvSpPr txBox="1"/>
          <p:nvPr/>
        </p:nvSpPr>
        <p:spPr>
          <a:xfrm>
            <a:off x="3754526" y="4147153"/>
            <a:ext cx="2078239" cy="369332"/>
          </a:xfrm>
          <a:prstGeom prst="rect">
            <a:avLst/>
          </a:prstGeom>
          <a:noFill/>
        </p:spPr>
        <p:txBody>
          <a:bodyPr wrap="square" rtlCol="0">
            <a:spAutoFit/>
          </a:bodyPr>
          <a:lstStyle/>
          <a:p>
            <a:pPr marL="0" algn="ctr" defTabSz="914400" rtl="1" eaLnBrk="1" latinLnBrk="0" hangingPunct="1"/>
            <a:r>
              <a:rPr lang="ar-SA" dirty="0">
                <a:solidFill>
                  <a:srgbClr val="008F00"/>
                </a:solidFill>
              </a:rPr>
              <a:t>الارقام </a:t>
            </a:r>
            <a:r>
              <a:rPr lang="ar-SA" dirty="0" smtClean="0">
                <a:solidFill>
                  <a:srgbClr val="008F00"/>
                </a:solidFill>
              </a:rPr>
              <a:t>اللي</a:t>
            </a:r>
            <a:r>
              <a:rPr lang="ar-SA" dirty="0">
                <a:solidFill>
                  <a:srgbClr val="008F00"/>
                </a:solidFill>
              </a:rPr>
              <a:t> </a:t>
            </a:r>
            <a:r>
              <a:rPr lang="ar-SA" dirty="0" smtClean="0">
                <a:solidFill>
                  <a:srgbClr val="008F00"/>
                </a:solidFill>
              </a:rPr>
              <a:t>بالأحمر تحفظ</a:t>
            </a:r>
            <a:endParaRPr lang="en-US" dirty="0">
              <a:solidFill>
                <a:srgbClr val="008F00"/>
              </a:solidFill>
            </a:endParaRPr>
          </a:p>
        </p:txBody>
      </p:sp>
    </p:spTree>
    <p:extLst>
      <p:ext uri="{BB962C8B-B14F-4D97-AF65-F5344CB8AC3E}">
        <p14:creationId xmlns:p14="http://schemas.microsoft.com/office/powerpoint/2010/main" val="128374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898"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1000"/>
                                        <p:tgtEl>
                                          <p:spTgt spid="6">
                                            <p:txEl>
                                              <p:pRg st="1" end="1"/>
                                            </p:txEl>
                                          </p:spTgt>
                                        </p:tgtEl>
                                      </p:cBhvr>
                                    </p:animEffect>
                                    <p:anim calcmode="lin" valueType="num">
                                      <p:cBhvr>
                                        <p:cTn id="2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6">
                                            <p:txEl>
                                              <p:pRg st="1" end="1"/>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6">
                                            <p:txEl>
                                              <p:pRg st="2" end="2"/>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6">
                                            <p:txEl>
                                              <p:pRg st="3" end="3"/>
                                            </p:tx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1000"/>
                                        <p:tgtEl>
                                          <p:spTgt spid="6">
                                            <p:txEl>
                                              <p:pRg st="4" end="4"/>
                                            </p:txEl>
                                          </p:spTgt>
                                        </p:tgtEl>
                                      </p:cBhvr>
                                    </p:animEffect>
                                    <p:anim calcmode="lin" valueType="num">
                                      <p:cBhvr>
                                        <p:cTn id="4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3" dur="898"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898"/>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0" y="142665"/>
            <a:ext cx="12070204" cy="492443"/>
          </a:xfrm>
          <a:prstGeom prst="rect">
            <a:avLst/>
          </a:prstGeom>
          <a:noFill/>
        </p:spPr>
        <p:txBody>
          <a:bodyPr wrap="square" rtlCol="0">
            <a:spAutoFit/>
          </a:bodyPr>
          <a:lstStyle/>
          <a:p>
            <a:r>
              <a:rPr lang="en-US" sz="2600" dirty="0">
                <a:solidFill>
                  <a:srgbClr val="4C8180"/>
                </a:solidFill>
                <a:latin typeface="Century Gothic" charset="0"/>
                <a:ea typeface="Century Gothic" charset="0"/>
                <a:cs typeface="Century Gothic" charset="0"/>
              </a:rPr>
              <a:t>CAUSES OF ADRENOCORTICAL HYPERFUNCTION: CUSHING’S SYNDROME </a:t>
            </a:r>
          </a:p>
        </p:txBody>
      </p:sp>
      <p:graphicFrame>
        <p:nvGraphicFramePr>
          <p:cNvPr id="4" name="جدول 3"/>
          <p:cNvGraphicFramePr>
            <a:graphicFrameLocks noGrp="1"/>
          </p:cNvGraphicFramePr>
          <p:nvPr>
            <p:extLst>
              <p:ext uri="{D42A27DB-BD31-4B8C-83A1-F6EECF244321}">
                <p14:modId xmlns:p14="http://schemas.microsoft.com/office/powerpoint/2010/main" val="3698957138"/>
              </p:ext>
            </p:extLst>
          </p:nvPr>
        </p:nvGraphicFramePr>
        <p:xfrm>
          <a:off x="212341" y="830374"/>
          <a:ext cx="9683750" cy="1280160"/>
        </p:xfrm>
        <a:graphic>
          <a:graphicData uri="http://schemas.openxmlformats.org/drawingml/2006/table">
            <a:tbl>
              <a:tblPr firstRow="1" bandRow="1">
                <a:tableStyleId>{5940675A-B579-460E-94D1-54222C63F5DA}</a:tableStyleId>
              </a:tblPr>
              <a:tblGrid>
                <a:gridCol w="4841875">
                  <a:extLst>
                    <a:ext uri="{9D8B030D-6E8A-4147-A177-3AD203B41FA5}">
                      <a16:colId xmlns="" xmlns:a16="http://schemas.microsoft.com/office/drawing/2014/main" val="20000"/>
                    </a:ext>
                  </a:extLst>
                </a:gridCol>
                <a:gridCol w="4841875">
                  <a:extLst>
                    <a:ext uri="{9D8B030D-6E8A-4147-A177-3AD203B41FA5}">
                      <a16:colId xmlns="" xmlns:a16="http://schemas.microsoft.com/office/drawing/2014/main" val="2000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00ADA8"/>
                          </a:solidFill>
                          <a:latin typeface="+mn-lt"/>
                          <a:ea typeface="+mn-ea"/>
                          <a:cs typeface="+mn-cs"/>
                        </a:rPr>
                        <a:t>ACTH - dependent :</a:t>
                      </a:r>
                    </a:p>
                  </a:txBody>
                  <a:tcPr anchor="ctr">
                    <a:solidFill>
                      <a:srgbClr val="F2F2F2"/>
                    </a:solidFill>
                  </a:tcPr>
                </a:tc>
                <a:tc>
                  <a:txBody>
                    <a:bodyPr/>
                    <a:lstStyle/>
                    <a:p>
                      <a:pPr algn="l" eaLnBrk="1" hangingPunct="1">
                        <a:buFontTx/>
                        <a:buNone/>
                      </a:pPr>
                      <a:r>
                        <a:rPr lang="en-US" altLang="en-US" sz="1800" kern="1200" dirty="0"/>
                        <a:t>1. </a:t>
                      </a:r>
                      <a:r>
                        <a:rPr lang="en-US" altLang="en-US" sz="1800" kern="1200" dirty="0">
                          <a:sym typeface="Symbol" panose="05050102010706020507" pitchFamily="18" charset="2"/>
                        </a:rPr>
                        <a:t> </a:t>
                      </a:r>
                      <a:r>
                        <a:rPr lang="en-US" altLang="en-US" sz="1800" kern="1200" dirty="0"/>
                        <a:t>Pituitary ACTH  </a:t>
                      </a:r>
                      <a:r>
                        <a:rPr lang="en-US" altLang="en-US" sz="1800" kern="1200" dirty="0">
                          <a:solidFill>
                            <a:srgbClr val="FF0000"/>
                          </a:solidFill>
                        </a:rPr>
                        <a:t>70%</a:t>
                      </a:r>
                      <a:r>
                        <a:rPr lang="en-US" altLang="en-US" sz="1800" kern="1200" dirty="0"/>
                        <a:t> (Cushing's </a:t>
                      </a:r>
                      <a:r>
                        <a:rPr lang="en-US" altLang="en-US" sz="1800" kern="1200" dirty="0" smtClean="0">
                          <a:solidFill>
                            <a:srgbClr val="FF0000"/>
                          </a:solidFill>
                        </a:rPr>
                        <a:t>disease</a:t>
                      </a:r>
                      <a:r>
                        <a:rPr lang="en-US" altLang="en-US" sz="1800" kern="1200" dirty="0" smtClean="0"/>
                        <a:t>)  </a:t>
                      </a:r>
                      <a:endParaRPr lang="en-US" altLang="en-US" sz="1800" kern="1200" dirty="0"/>
                    </a:p>
                    <a:p>
                      <a:pPr algn="l" eaLnBrk="1" hangingPunct="1">
                        <a:buFontTx/>
                        <a:buNone/>
                      </a:pPr>
                      <a:r>
                        <a:rPr lang="en-US" altLang="en-US" sz="1800" kern="1200" dirty="0"/>
                        <a:t>2. Ectopic ACTH by neoplasms </a:t>
                      </a:r>
                      <a:r>
                        <a:rPr lang="en-US" altLang="en-US" sz="1800" kern="1200" dirty="0">
                          <a:solidFill>
                            <a:srgbClr val="FF0000"/>
                          </a:solidFill>
                        </a:rPr>
                        <a:t>10%</a:t>
                      </a:r>
                      <a:r>
                        <a:rPr lang="en-US" altLang="en-US" sz="1800" kern="1200" dirty="0"/>
                        <a:t>. </a:t>
                      </a:r>
                      <a:endParaRPr lang="en-US" altLang="en-US" sz="1800" b="0" kern="1200" dirty="0">
                        <a:solidFill>
                          <a:schemeClr val="tx1"/>
                        </a:solidFill>
                        <a:latin typeface="+mn-lt"/>
                        <a:ea typeface="+mn-ea"/>
                        <a:cs typeface="+mn-cs"/>
                      </a:endParaRPr>
                    </a:p>
                  </a:txBody>
                  <a:tcPr anchor="ctr"/>
                </a:tc>
                <a:extLst>
                  <a:ext uri="{0D108BD9-81ED-4DB2-BD59-A6C34878D82A}">
                    <a16:rowId xmlns=""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00ADA8"/>
                          </a:solidFill>
                          <a:latin typeface="+mn-lt"/>
                          <a:ea typeface="+mn-ea"/>
                          <a:cs typeface="+mn-cs"/>
                        </a:rPr>
                        <a:t>ACTH - independent :</a:t>
                      </a:r>
                    </a:p>
                  </a:txBody>
                  <a:tcPr anchor="ctr">
                    <a:solidFill>
                      <a:srgbClr val="F2F2F2"/>
                    </a:solidFill>
                  </a:tcPr>
                </a:tc>
                <a:tc>
                  <a:txBody>
                    <a:bodyPr/>
                    <a:lstStyle/>
                    <a:p>
                      <a:pPr algn="l" eaLnBrk="1" hangingPunct="1">
                        <a:buFontTx/>
                        <a:buNone/>
                      </a:pPr>
                      <a:r>
                        <a:rPr lang="en-US" altLang="en-US" sz="1800" kern="1200" dirty="0"/>
                        <a:t>1. Adrenal tumor </a:t>
                      </a:r>
                      <a:r>
                        <a:rPr lang="en-US" altLang="en-US" sz="1800" kern="1200" dirty="0">
                          <a:solidFill>
                            <a:srgbClr val="FF0000"/>
                          </a:solidFill>
                        </a:rPr>
                        <a:t>20% </a:t>
                      </a:r>
                      <a:r>
                        <a:rPr lang="en-US" altLang="en-US" sz="1800" kern="1200" dirty="0"/>
                        <a:t>(adenoma or carcinoma)</a:t>
                      </a:r>
                    </a:p>
                    <a:p>
                      <a:pPr algn="l" eaLnBrk="1" hangingPunct="1">
                        <a:buFontTx/>
                        <a:buNone/>
                      </a:pPr>
                      <a:r>
                        <a:rPr lang="en-US" altLang="en-US" sz="1800" kern="1200" dirty="0"/>
                        <a:t>2. Glucocorticoid therapy. </a:t>
                      </a:r>
                      <a:r>
                        <a:rPr lang="en-US" altLang="en-US" sz="1800" kern="1200" dirty="0">
                          <a:solidFill>
                            <a:srgbClr val="008F00"/>
                          </a:solidFill>
                          <a:latin typeface="+mn-lt"/>
                          <a:ea typeface="+mn-ea"/>
                          <a:cs typeface="+mn-cs"/>
                        </a:rPr>
                        <a:t>(eg.contraceptives)</a:t>
                      </a:r>
                    </a:p>
                  </a:txBody>
                  <a:tcPr anchor="ctr"/>
                </a:tc>
                <a:extLst>
                  <a:ext uri="{0D108BD9-81ED-4DB2-BD59-A6C34878D82A}">
                    <a16:rowId xmlns="" xmlns:a16="http://schemas.microsoft.com/office/drawing/2014/main" val="10001"/>
                  </a:ext>
                </a:extLst>
              </a:tr>
            </a:tbl>
          </a:graphicData>
        </a:graphic>
      </p:graphicFrame>
      <p:sp>
        <p:nvSpPr>
          <p:cNvPr id="2" name="Rectangle 1"/>
          <p:cNvSpPr/>
          <p:nvPr/>
        </p:nvSpPr>
        <p:spPr>
          <a:xfrm>
            <a:off x="121796" y="2823473"/>
            <a:ext cx="8084264" cy="461665"/>
          </a:xfrm>
          <a:prstGeom prst="rect">
            <a:avLst/>
          </a:prstGeom>
        </p:spPr>
        <p:txBody>
          <a:bodyPr wrap="none">
            <a:spAutoFit/>
          </a:bodyPr>
          <a:lstStyle/>
          <a:p>
            <a:pPr marL="457200" indent="-457200">
              <a:buFont typeface="Wingdings" charset="2"/>
              <a:buChar char="v"/>
            </a:pPr>
            <a:r>
              <a:rPr lang="en-US" sz="2400" b="1" dirty="0">
                <a:solidFill>
                  <a:srgbClr val="334E5D"/>
                </a:solidFill>
                <a:latin typeface="Century Gothic" charset="0"/>
                <a:ea typeface="Century Gothic" charset="0"/>
                <a:cs typeface="Century Gothic" charset="0"/>
              </a:rPr>
              <a:t>Causes of elevated serum cortisol concentrations:</a:t>
            </a:r>
          </a:p>
        </p:txBody>
      </p:sp>
      <p:graphicFrame>
        <p:nvGraphicFramePr>
          <p:cNvPr id="5" name="جدول 4"/>
          <p:cNvGraphicFramePr>
            <a:graphicFrameLocks noGrp="1"/>
          </p:cNvGraphicFramePr>
          <p:nvPr>
            <p:extLst>
              <p:ext uri="{D42A27DB-BD31-4B8C-83A1-F6EECF244321}">
                <p14:modId xmlns:p14="http://schemas.microsoft.com/office/powerpoint/2010/main" val="488776575"/>
              </p:ext>
            </p:extLst>
          </p:nvPr>
        </p:nvGraphicFramePr>
        <p:xfrm>
          <a:off x="1931670" y="3346693"/>
          <a:ext cx="5461000" cy="3143328"/>
        </p:xfrm>
        <a:graphic>
          <a:graphicData uri="http://schemas.openxmlformats.org/drawingml/2006/table">
            <a:tbl>
              <a:tblPr firstRow="1" bandRow="1">
                <a:tableStyleId>{5940675A-B579-460E-94D1-54222C63F5DA}</a:tableStyleId>
              </a:tblPr>
              <a:tblGrid>
                <a:gridCol w="2730500">
                  <a:extLst>
                    <a:ext uri="{9D8B030D-6E8A-4147-A177-3AD203B41FA5}">
                      <a16:colId xmlns="" xmlns:a16="http://schemas.microsoft.com/office/drawing/2014/main" val="20000"/>
                    </a:ext>
                  </a:extLst>
                </a:gridCol>
                <a:gridCol w="2730500">
                  <a:extLst>
                    <a:ext uri="{9D8B030D-6E8A-4147-A177-3AD203B41FA5}">
                      <a16:colId xmlns="" xmlns:a16="http://schemas.microsoft.com/office/drawing/2014/main" val="20001"/>
                    </a:ext>
                  </a:extLst>
                </a:gridCol>
              </a:tblGrid>
              <a:tr h="298031">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00ADA8"/>
                          </a:solidFill>
                          <a:latin typeface="+mn-lt"/>
                          <a:ea typeface="+mn-ea"/>
                          <a:cs typeface="+mn-cs"/>
                        </a:rPr>
                        <a:t>1. Increased cortisol secretion: </a:t>
                      </a:r>
                    </a:p>
                  </a:txBody>
                  <a:tcPr anchor="ctr"/>
                </a:tc>
                <a:tc>
                  <a:txBody>
                    <a:bodyPr/>
                    <a:lstStyle/>
                    <a:p>
                      <a:pPr marL="0" indent="0" algn="ctr" defTabSz="914400" rtl="0" eaLnBrk="1" latinLnBrk="0" hangingPunct="1">
                        <a:lnSpc>
                          <a:spcPct val="90000"/>
                        </a:lnSpc>
                        <a:spcBef>
                          <a:spcPts val="1000"/>
                        </a:spcBef>
                        <a:buFont typeface="Arial"/>
                        <a:buNone/>
                      </a:pPr>
                      <a:r>
                        <a:rPr lang="en-US" altLang="en-US" sz="1800" kern="1200" dirty="0">
                          <a:solidFill>
                            <a:schemeClr val="tx1"/>
                          </a:solidFill>
                          <a:latin typeface="+mn-lt"/>
                          <a:ea typeface="ＭＳ Ｐゴシック" charset="-128"/>
                          <a:cs typeface="+mn-cs"/>
                        </a:rPr>
                        <a:t>Cushing's syndrome </a:t>
                      </a:r>
                    </a:p>
                  </a:txBody>
                  <a:tcPr anchor="ctr"/>
                </a:tc>
                <a:extLst>
                  <a:ext uri="{0D108BD9-81ED-4DB2-BD59-A6C34878D82A}">
                    <a16:rowId xmlns="" xmlns:a16="http://schemas.microsoft.com/office/drawing/2014/main" val="10000"/>
                  </a:ext>
                </a:extLst>
              </a:tr>
              <a:tr h="350625">
                <a:tc vMerge="1">
                  <a:txBody>
                    <a:bodyPr/>
                    <a:lstStyle/>
                    <a:p>
                      <a:endParaRPr lang="en-US" dirty="0"/>
                    </a:p>
                  </a:txBody>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ltLang="en-US" sz="1800" kern="1200" dirty="0">
                          <a:solidFill>
                            <a:schemeClr val="tx1"/>
                          </a:solidFill>
                          <a:latin typeface="+mn-lt"/>
                          <a:ea typeface="ＭＳ Ｐゴシック" charset="-128"/>
                          <a:cs typeface="+mn-cs"/>
                        </a:rPr>
                        <a:t>Exercise </a:t>
                      </a:r>
                    </a:p>
                  </a:txBody>
                  <a:tcPr anchor="ctr">
                    <a:solidFill>
                      <a:srgbClr val="F2F2F2"/>
                    </a:solidFill>
                  </a:tcPr>
                </a:tc>
                <a:extLst>
                  <a:ext uri="{0D108BD9-81ED-4DB2-BD59-A6C34878D82A}">
                    <a16:rowId xmlns="" xmlns:a16="http://schemas.microsoft.com/office/drawing/2014/main" val="10001"/>
                  </a:ext>
                </a:extLst>
              </a:tr>
              <a:tr h="350625">
                <a:tc vMerge="1">
                  <a:txBody>
                    <a:bodyPr/>
                    <a:lstStyle/>
                    <a:p>
                      <a:endParaRPr lang="en-US" dirty="0"/>
                    </a:p>
                  </a:txBody>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ltLang="en-US" sz="1800" kern="1200" dirty="0">
                          <a:solidFill>
                            <a:schemeClr val="tx1"/>
                          </a:solidFill>
                          <a:latin typeface="+mn-lt"/>
                          <a:ea typeface="ＭＳ Ｐゴシック" charset="-128"/>
                          <a:cs typeface="+mn-cs"/>
                        </a:rPr>
                        <a:t>Stress, Anxiety, Depression </a:t>
                      </a:r>
                    </a:p>
                  </a:txBody>
                  <a:tcPr anchor="ctr"/>
                </a:tc>
                <a:extLst>
                  <a:ext uri="{0D108BD9-81ED-4DB2-BD59-A6C34878D82A}">
                    <a16:rowId xmlns="" xmlns:a16="http://schemas.microsoft.com/office/drawing/2014/main" val="10002"/>
                  </a:ext>
                </a:extLst>
              </a:tr>
              <a:tr h="350625">
                <a:tc vMerge="1">
                  <a:txBody>
                    <a:bodyPr/>
                    <a:lstStyle/>
                    <a:p>
                      <a:endParaRPr lang="en-US" dirty="0"/>
                    </a:p>
                  </a:txBody>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ltLang="en-US" sz="1800" kern="1200" dirty="0">
                          <a:solidFill>
                            <a:schemeClr val="tx1"/>
                          </a:solidFill>
                          <a:latin typeface="+mn-lt"/>
                          <a:ea typeface="ＭＳ Ｐゴシック" charset="-128"/>
                          <a:cs typeface="+mn-cs"/>
                        </a:rPr>
                        <a:t>Obesity </a:t>
                      </a:r>
                    </a:p>
                  </a:txBody>
                  <a:tcPr anchor="ctr">
                    <a:solidFill>
                      <a:srgbClr val="F2F2F2"/>
                    </a:solidFill>
                  </a:tcPr>
                </a:tc>
                <a:extLst>
                  <a:ext uri="{0D108BD9-81ED-4DB2-BD59-A6C34878D82A}">
                    <a16:rowId xmlns="" xmlns:a16="http://schemas.microsoft.com/office/drawing/2014/main" val="10003"/>
                  </a:ext>
                </a:extLst>
              </a:tr>
              <a:tr h="350625">
                <a:tc vMerge="1">
                  <a:txBody>
                    <a:bodyPr/>
                    <a:lstStyle/>
                    <a:p>
                      <a:endParaRPr lang="en-US" dirty="0"/>
                    </a:p>
                  </a:txBody>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ltLang="en-US" sz="1800" kern="1200" dirty="0">
                          <a:solidFill>
                            <a:schemeClr val="tx1"/>
                          </a:solidFill>
                          <a:latin typeface="+mn-lt"/>
                          <a:ea typeface="ＭＳ Ｐゴシック" charset="-128"/>
                          <a:cs typeface="+mn-cs"/>
                        </a:rPr>
                        <a:t>Alcohol abuse </a:t>
                      </a:r>
                    </a:p>
                  </a:txBody>
                  <a:tcPr anchor="ctr"/>
                </a:tc>
                <a:extLst>
                  <a:ext uri="{0D108BD9-81ED-4DB2-BD59-A6C34878D82A}">
                    <a16:rowId xmlns="" xmlns:a16="http://schemas.microsoft.com/office/drawing/2014/main" val="10004"/>
                  </a:ext>
                </a:extLst>
              </a:tr>
              <a:tr h="350625">
                <a:tc vMerge="1">
                  <a:txBody>
                    <a:bodyPr/>
                    <a:lstStyle/>
                    <a:p>
                      <a:endParaRPr lang="en-US" dirty="0"/>
                    </a:p>
                  </a:txBody>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ltLang="en-US" sz="1800" kern="1200" dirty="0">
                          <a:solidFill>
                            <a:schemeClr val="tx1"/>
                          </a:solidFill>
                          <a:latin typeface="+mn-lt"/>
                          <a:ea typeface="ＭＳ Ｐゴシック" charset="-128"/>
                          <a:cs typeface="+mn-cs"/>
                        </a:rPr>
                        <a:t>Chronic renal failure </a:t>
                      </a:r>
                    </a:p>
                  </a:txBody>
                  <a:tcPr anchor="ctr">
                    <a:solidFill>
                      <a:srgbClr val="F2F2F2"/>
                    </a:solidFill>
                  </a:tcPr>
                </a:tc>
                <a:extLst>
                  <a:ext uri="{0D108BD9-81ED-4DB2-BD59-A6C34878D82A}">
                    <a16:rowId xmlns="" xmlns:a16="http://schemas.microsoft.com/office/drawing/2014/main" val="10005"/>
                  </a:ext>
                </a:extLst>
              </a:tr>
              <a:tr h="350625">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00ADA8"/>
                          </a:solidFill>
                          <a:latin typeface="+mn-lt"/>
                          <a:ea typeface="+mn-ea"/>
                          <a:cs typeface="+mn-cs"/>
                        </a:rPr>
                        <a:t>2. Increased cortisol binding globulin (CBG)</a:t>
                      </a:r>
                      <a:endParaRPr lang="en-US" sz="1800" b="1" kern="1200" dirty="0">
                        <a:solidFill>
                          <a:srgbClr val="00ADA8"/>
                        </a:solidFill>
                        <a:latin typeface="+mn-lt"/>
                        <a:ea typeface="+mn-ea"/>
                        <a:cs typeface="+mn-cs"/>
                      </a:endParaRPr>
                    </a:p>
                  </a:txBody>
                  <a:tcPr anchor="ctr"/>
                </a:tc>
                <a:tc>
                  <a:txBody>
                    <a:bodyPr/>
                    <a:lstStyle/>
                    <a:p>
                      <a:pPr marL="0" indent="0" algn="ctr" defTabSz="914400" rtl="0" eaLnBrk="1" latinLnBrk="0" hangingPunct="1">
                        <a:lnSpc>
                          <a:spcPct val="90000"/>
                        </a:lnSpc>
                        <a:spcBef>
                          <a:spcPts val="1000"/>
                        </a:spcBef>
                        <a:buFont typeface="Arial"/>
                        <a:buNone/>
                      </a:pPr>
                      <a:r>
                        <a:rPr lang="en-US" altLang="en-US" sz="1800" kern="1200" dirty="0">
                          <a:solidFill>
                            <a:schemeClr val="tx1"/>
                          </a:solidFill>
                          <a:latin typeface="+mn-lt"/>
                          <a:ea typeface="ＭＳ Ｐゴシック" charset="-128"/>
                          <a:cs typeface="+mn-cs"/>
                        </a:rPr>
                        <a:t>Congenital</a:t>
                      </a:r>
                      <a:endParaRPr lang="en-US" sz="1800" kern="1200" dirty="0">
                        <a:solidFill>
                          <a:schemeClr val="tx1"/>
                        </a:solidFill>
                        <a:latin typeface="+mn-lt"/>
                        <a:ea typeface="ＭＳ Ｐゴシック" charset="-128"/>
                        <a:cs typeface="+mn-cs"/>
                      </a:endParaRPr>
                    </a:p>
                  </a:txBody>
                  <a:tcPr anchor="ctr"/>
                </a:tc>
                <a:extLst>
                  <a:ext uri="{0D108BD9-81ED-4DB2-BD59-A6C34878D82A}">
                    <a16:rowId xmlns="" xmlns:a16="http://schemas.microsoft.com/office/drawing/2014/main" val="10006"/>
                  </a:ext>
                </a:extLst>
              </a:tr>
              <a:tr h="350625">
                <a:tc vMerge="1">
                  <a:txBody>
                    <a:bodyPr/>
                    <a:lstStyle/>
                    <a:p>
                      <a:endParaRPr lang="en-US" dirty="0"/>
                    </a:p>
                  </a:txBody>
                  <a:tcPr/>
                </a:tc>
                <a:tc>
                  <a:txBody>
                    <a:bodyPr/>
                    <a:lstStyle/>
                    <a:p>
                      <a:pPr marL="0" indent="0" algn="ctr" defTabSz="914400" rtl="0" eaLnBrk="1" latinLnBrk="0" hangingPunct="1">
                        <a:lnSpc>
                          <a:spcPct val="90000"/>
                        </a:lnSpc>
                        <a:spcBef>
                          <a:spcPts val="1000"/>
                        </a:spcBef>
                        <a:buFont typeface="Arial"/>
                        <a:buNone/>
                      </a:pPr>
                      <a:r>
                        <a:rPr lang="en-US" sz="1800" kern="1200" dirty="0">
                          <a:solidFill>
                            <a:schemeClr val="tx1"/>
                          </a:solidFill>
                          <a:latin typeface="+mn-lt"/>
                          <a:ea typeface="ＭＳ Ｐゴシック" charset="-128"/>
                          <a:cs typeface="+mn-cs"/>
                        </a:rPr>
                        <a:t>Estrogen therapy</a:t>
                      </a:r>
                    </a:p>
                  </a:txBody>
                  <a:tcPr anchor="ctr">
                    <a:solidFill>
                      <a:srgbClr val="F2F2F2"/>
                    </a:solidFill>
                  </a:tcPr>
                </a:tc>
                <a:extLst>
                  <a:ext uri="{0D108BD9-81ED-4DB2-BD59-A6C34878D82A}">
                    <a16:rowId xmlns="" xmlns:a16="http://schemas.microsoft.com/office/drawing/2014/main" val="10007"/>
                  </a:ext>
                </a:extLst>
              </a:tr>
              <a:tr h="350625">
                <a:tc vMerge="1">
                  <a:txBody>
                    <a:bodyPr/>
                    <a:lstStyle/>
                    <a:p>
                      <a:endParaRPr lang="en-US" dirty="0"/>
                    </a:p>
                  </a:txBody>
                  <a:tcPr/>
                </a:tc>
                <a:tc>
                  <a:txBody>
                    <a:bodyPr/>
                    <a:lstStyle/>
                    <a:p>
                      <a:pPr marL="0" indent="0" algn="ctr" defTabSz="914400" rtl="0" eaLnBrk="1" latinLnBrk="0" hangingPunct="1">
                        <a:lnSpc>
                          <a:spcPct val="90000"/>
                        </a:lnSpc>
                        <a:spcBef>
                          <a:spcPts val="1000"/>
                        </a:spcBef>
                        <a:buFont typeface="Arial"/>
                        <a:buNone/>
                      </a:pPr>
                      <a:r>
                        <a:rPr lang="en-US" sz="1800" kern="1200" dirty="0">
                          <a:solidFill>
                            <a:schemeClr val="tx1"/>
                          </a:solidFill>
                          <a:latin typeface="+mn-lt"/>
                          <a:ea typeface="ＭＳ Ｐゴシック" charset="-128"/>
                          <a:cs typeface="+mn-cs"/>
                        </a:rPr>
                        <a:t>Pregnancy</a:t>
                      </a:r>
                    </a:p>
                  </a:txBody>
                  <a:tcPr anchor="ctr"/>
                </a:tc>
                <a:extLst>
                  <a:ext uri="{0D108BD9-81ED-4DB2-BD59-A6C34878D82A}">
                    <a16:rowId xmlns="" xmlns:a16="http://schemas.microsoft.com/office/drawing/2014/main" val="10008"/>
                  </a:ext>
                </a:extLst>
              </a:tr>
            </a:tbl>
          </a:graphicData>
        </a:graphic>
      </p:graphicFrame>
      <p:sp>
        <p:nvSpPr>
          <p:cNvPr id="8" name="Right Brace 7">
            <a:extLst>
              <a:ext uri="{FF2B5EF4-FFF2-40B4-BE49-F238E27FC236}">
                <a16:creationId xmlns="" xmlns:a16="http://schemas.microsoft.com/office/drawing/2014/main" id="{6DC625DE-F930-45D7-86A3-6F1D0522DB1A}"/>
              </a:ext>
            </a:extLst>
          </p:cNvPr>
          <p:cNvSpPr/>
          <p:nvPr/>
        </p:nvSpPr>
        <p:spPr>
          <a:xfrm>
            <a:off x="7428865" y="3742623"/>
            <a:ext cx="159924" cy="174812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ight Brace 9">
            <a:extLst>
              <a:ext uri="{FF2B5EF4-FFF2-40B4-BE49-F238E27FC236}">
                <a16:creationId xmlns="" xmlns:a16="http://schemas.microsoft.com/office/drawing/2014/main" id="{A8CBEBF4-A768-4471-9A14-C962BECE0DC5}"/>
              </a:ext>
            </a:extLst>
          </p:cNvPr>
          <p:cNvSpPr/>
          <p:nvPr/>
        </p:nvSpPr>
        <p:spPr>
          <a:xfrm>
            <a:off x="7428865" y="3355301"/>
            <a:ext cx="166893" cy="34817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6">
                  <a:lumMod val="75000"/>
                </a:schemeClr>
              </a:solidFill>
            </a:endParaRPr>
          </a:p>
        </p:txBody>
      </p:sp>
      <p:sp>
        <p:nvSpPr>
          <p:cNvPr id="12" name="TextBox 11">
            <a:extLst>
              <a:ext uri="{FF2B5EF4-FFF2-40B4-BE49-F238E27FC236}">
                <a16:creationId xmlns="" xmlns:a16="http://schemas.microsoft.com/office/drawing/2014/main" id="{0109277F-F66C-428E-95B9-0FD0030718E8}"/>
              </a:ext>
            </a:extLst>
          </p:cNvPr>
          <p:cNvSpPr txBox="1"/>
          <p:nvPr/>
        </p:nvSpPr>
        <p:spPr>
          <a:xfrm>
            <a:off x="10116027" y="817281"/>
            <a:ext cx="2025655" cy="147732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FF0000"/>
                </a:solidFill>
              </a:rPr>
              <a:t>The most common.</a:t>
            </a:r>
          </a:p>
          <a:p>
            <a:pPr algn="ctr"/>
            <a:r>
              <a:rPr lang="en-US" dirty="0" smtClean="0">
                <a:solidFill>
                  <a:srgbClr val="008F00"/>
                </a:solidFill>
              </a:rPr>
              <a:t>This </a:t>
            </a:r>
            <a:r>
              <a:rPr lang="en-US" dirty="0">
                <a:solidFill>
                  <a:srgbClr val="008F00"/>
                </a:solidFill>
              </a:rPr>
              <a:t>is the only case in which we call it “Disease” instead of “Syndrome</a:t>
            </a:r>
            <a:r>
              <a:rPr lang="en-US" dirty="0" smtClean="0">
                <a:solidFill>
                  <a:srgbClr val="008F00"/>
                </a:solidFill>
              </a:rPr>
              <a:t>”.</a:t>
            </a:r>
            <a:endParaRPr lang="en-US" dirty="0">
              <a:solidFill>
                <a:srgbClr val="008F00"/>
              </a:solidFill>
            </a:endParaRPr>
          </a:p>
        </p:txBody>
      </p:sp>
      <p:sp>
        <p:nvSpPr>
          <p:cNvPr id="13" name="TextBox 12">
            <a:extLst>
              <a:ext uri="{FF2B5EF4-FFF2-40B4-BE49-F238E27FC236}">
                <a16:creationId xmlns="" xmlns:a16="http://schemas.microsoft.com/office/drawing/2014/main" id="{A8226440-005A-4B00-8E4D-94E202133C3F}"/>
              </a:ext>
            </a:extLst>
          </p:cNvPr>
          <p:cNvSpPr txBox="1"/>
          <p:nvPr/>
        </p:nvSpPr>
        <p:spPr>
          <a:xfrm>
            <a:off x="7783218" y="3313796"/>
            <a:ext cx="2753541" cy="369332"/>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True </a:t>
            </a:r>
            <a:r>
              <a:rPr lang="en-US" altLang="en-US" dirty="0">
                <a:solidFill>
                  <a:srgbClr val="008F00"/>
                </a:solidFill>
              </a:rPr>
              <a:t>Cushing's syndrome</a:t>
            </a:r>
            <a:r>
              <a:rPr lang="en-US" dirty="0">
                <a:solidFill>
                  <a:srgbClr val="008F00"/>
                </a:solidFill>
              </a:rPr>
              <a:t> </a:t>
            </a:r>
          </a:p>
        </p:txBody>
      </p:sp>
      <p:sp>
        <p:nvSpPr>
          <p:cNvPr id="14" name="TextBox 13">
            <a:extLst>
              <a:ext uri="{FF2B5EF4-FFF2-40B4-BE49-F238E27FC236}">
                <a16:creationId xmlns="" xmlns:a16="http://schemas.microsoft.com/office/drawing/2014/main" id="{22C36194-268A-4767-AB91-9894BB9E7ACC}"/>
              </a:ext>
            </a:extLst>
          </p:cNvPr>
          <p:cNvSpPr txBox="1"/>
          <p:nvPr/>
        </p:nvSpPr>
        <p:spPr>
          <a:xfrm>
            <a:off x="7783218" y="4337829"/>
            <a:ext cx="2171281" cy="64633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altLang="en-US" dirty="0">
                <a:solidFill>
                  <a:srgbClr val="008F00"/>
                </a:solidFill>
              </a:rPr>
              <a:t>pseudo-Cushing's syndrome</a:t>
            </a:r>
            <a:endParaRPr lang="en-US" dirty="0">
              <a:solidFill>
                <a:srgbClr val="008F00"/>
              </a:solidFill>
            </a:endParaRPr>
          </a:p>
        </p:txBody>
      </p:sp>
      <p:sp>
        <p:nvSpPr>
          <p:cNvPr id="15" name="TextBox 14">
            <a:extLst>
              <a:ext uri="{FF2B5EF4-FFF2-40B4-BE49-F238E27FC236}">
                <a16:creationId xmlns="" xmlns:a16="http://schemas.microsoft.com/office/drawing/2014/main" id="{E61B836D-DE28-4524-980C-14CCC7E955EA}"/>
              </a:ext>
            </a:extLst>
          </p:cNvPr>
          <p:cNvSpPr txBox="1"/>
          <p:nvPr/>
        </p:nvSpPr>
        <p:spPr>
          <a:xfrm>
            <a:off x="212341" y="2280912"/>
            <a:ext cx="4738031" cy="369332"/>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smtClean="0">
                <a:solidFill>
                  <a:srgbClr val="008F00"/>
                </a:solidFill>
              </a:rPr>
              <a:t>Ectopic Neoplasm: Neoplastic cells </a:t>
            </a:r>
            <a:r>
              <a:rPr lang="en-US" dirty="0" smtClean="0">
                <a:solidFill>
                  <a:srgbClr val="008F00"/>
                </a:solidFill>
                <a:sym typeface="Wingdings" panose="05000000000000000000" pitchFamily="2" charset="2"/>
              </a:rPr>
              <a:t>release </a:t>
            </a:r>
            <a:r>
              <a:rPr lang="en-US" dirty="0">
                <a:solidFill>
                  <a:srgbClr val="008F00"/>
                </a:solidFill>
                <a:sym typeface="Wingdings" panose="05000000000000000000" pitchFamily="2" charset="2"/>
              </a:rPr>
              <a:t>ACTH</a:t>
            </a:r>
            <a:endParaRPr lang="en-US" dirty="0">
              <a:solidFill>
                <a:srgbClr val="008F00"/>
              </a:solidFill>
            </a:endParaRPr>
          </a:p>
        </p:txBody>
      </p:sp>
      <p:cxnSp>
        <p:nvCxnSpPr>
          <p:cNvPr id="7" name="رابط كسهم مستقيم 6"/>
          <p:cNvCxnSpPr>
            <a:stCxn id="12" idx="1"/>
          </p:cNvCxnSpPr>
          <p:nvPr/>
        </p:nvCxnSpPr>
        <p:spPr>
          <a:xfrm flipH="1" flipV="1">
            <a:off x="9307839" y="1027037"/>
            <a:ext cx="808188" cy="528908"/>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22C36194-268A-4767-AB91-9894BB9E7ACC}"/>
              </a:ext>
            </a:extLst>
          </p:cNvPr>
          <p:cNvSpPr txBox="1"/>
          <p:nvPr/>
        </p:nvSpPr>
        <p:spPr>
          <a:xfrm>
            <a:off x="7887501" y="5289692"/>
            <a:ext cx="3241353" cy="1200329"/>
          </a:xfrm>
          <a:prstGeom prst="rect">
            <a:avLst/>
          </a:prstGeom>
          <a:noFill/>
          <a:ln w="19050">
            <a:solidFill>
              <a:schemeClr val="accent1">
                <a:lumMod val="50000"/>
              </a:schemeClr>
            </a:solidFill>
            <a:prstDash val="dash"/>
          </a:ln>
        </p:spPr>
        <p:txBody>
          <a:bodyPr wrap="square" rtlCol="0">
            <a:spAutoFit/>
          </a:bodyPr>
          <a:lstStyle/>
          <a:p>
            <a:pPr algn="ctr" rtl="1"/>
            <a:r>
              <a:rPr lang="ar-SA" altLang="en-US" dirty="0" err="1" smtClean="0">
                <a:solidFill>
                  <a:schemeClr val="bg1">
                    <a:lumMod val="50000"/>
                  </a:schemeClr>
                </a:solidFill>
              </a:rPr>
              <a:t>الكورتيزول</a:t>
            </a:r>
            <a:r>
              <a:rPr lang="ar-SA" altLang="en-US" dirty="0" smtClean="0">
                <a:solidFill>
                  <a:schemeClr val="bg1">
                    <a:lumMod val="50000"/>
                  </a:schemeClr>
                </a:solidFill>
              </a:rPr>
              <a:t> الموجود في </a:t>
            </a:r>
            <a:r>
              <a:rPr lang="ar-SA" altLang="en-US" dirty="0" err="1" smtClean="0">
                <a:solidFill>
                  <a:schemeClr val="bg1">
                    <a:lumMod val="50000"/>
                  </a:schemeClr>
                </a:solidFill>
              </a:rPr>
              <a:t>السيرم</a:t>
            </a:r>
            <a:r>
              <a:rPr lang="ar-SA" altLang="en-US" dirty="0" smtClean="0">
                <a:solidFill>
                  <a:schemeClr val="bg1">
                    <a:lumMod val="50000"/>
                  </a:schemeClr>
                </a:solidFill>
              </a:rPr>
              <a:t> يزيد يا اما بزيادة الافراز من الأساس او بزيادة نسبة </a:t>
            </a:r>
            <a:r>
              <a:rPr lang="en-US" altLang="en-US" dirty="0" smtClean="0">
                <a:solidFill>
                  <a:schemeClr val="bg1">
                    <a:lumMod val="50000"/>
                  </a:schemeClr>
                </a:solidFill>
              </a:rPr>
              <a:t>CBG </a:t>
            </a:r>
            <a:r>
              <a:rPr lang="ar-SA" altLang="en-US" dirty="0" smtClean="0">
                <a:solidFill>
                  <a:schemeClr val="bg1">
                    <a:lumMod val="50000"/>
                  </a:schemeClr>
                </a:solidFill>
              </a:rPr>
              <a:t>وكل واحد منهم له أسبابه الموضحة في الجدول</a:t>
            </a:r>
            <a:endParaRPr lang="en-US" dirty="0">
              <a:solidFill>
                <a:schemeClr val="bg1">
                  <a:lumMod val="50000"/>
                </a:schemeClr>
              </a:solidFill>
            </a:endParaRPr>
          </a:p>
        </p:txBody>
      </p:sp>
    </p:spTree>
    <p:extLst>
      <p:ext uri="{BB962C8B-B14F-4D97-AF65-F5344CB8AC3E}">
        <p14:creationId xmlns:p14="http://schemas.microsoft.com/office/powerpoint/2010/main" val="1043183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a:xfrm>
            <a:off x="86205" y="902184"/>
            <a:ext cx="8496300" cy="5113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800" dirty="0">
                <a:ea typeface="ＭＳ Ｐゴシック" charset="-128"/>
              </a:rPr>
              <a:t>Glucocorticoids have widespread metabolic effects on carbohydrate, fat and protein metabolism.</a:t>
            </a:r>
          </a:p>
          <a:p>
            <a:r>
              <a:rPr lang="en-US" altLang="en-US" sz="1800" dirty="0">
                <a:ea typeface="ＭＳ Ｐゴシック" charset="-128"/>
              </a:rPr>
              <a:t>Upon binding to its target, CORTISOL enhances metabolism in several ways: </a:t>
            </a:r>
          </a:p>
        </p:txBody>
      </p:sp>
      <p:sp>
        <p:nvSpPr>
          <p:cNvPr id="4" name="TextBox 3"/>
          <p:cNvSpPr txBox="1"/>
          <p:nvPr/>
        </p:nvSpPr>
        <p:spPr>
          <a:xfrm>
            <a:off x="86205" y="89654"/>
            <a:ext cx="5094664" cy="812530"/>
          </a:xfrm>
          <a:prstGeom prst="rect">
            <a:avLst/>
          </a:prstGeom>
          <a:noFill/>
        </p:spPr>
        <p:txBody>
          <a:bodyPr wrap="none" rtlCol="0">
            <a:spAutoFit/>
          </a:bodyPr>
          <a:lstStyle/>
          <a:p>
            <a:pPr>
              <a:lnSpc>
                <a:spcPct val="90000"/>
              </a:lnSpc>
              <a:spcBef>
                <a:spcPct val="0"/>
              </a:spcBef>
            </a:pPr>
            <a:r>
              <a:rPr lang="en-US" altLang="en-US" sz="3200" dirty="0">
                <a:solidFill>
                  <a:srgbClr val="4C8180"/>
                </a:solidFill>
                <a:latin typeface="Century Gothic" charset="0"/>
                <a:ea typeface="Century Gothic" charset="0"/>
                <a:cs typeface="Century Gothic" charset="0"/>
              </a:rPr>
              <a:t>Glucocorticoid functions</a:t>
            </a:r>
          </a:p>
          <a:p>
            <a:endParaRPr lang="en-US" dirty="0"/>
          </a:p>
        </p:txBody>
      </p:sp>
      <p:sp>
        <p:nvSpPr>
          <p:cNvPr id="5" name="Rectangle 5"/>
          <p:cNvSpPr txBox="1">
            <a:spLocks noChangeArrowheads="1"/>
          </p:cNvSpPr>
          <p:nvPr/>
        </p:nvSpPr>
        <p:spPr>
          <a:xfrm>
            <a:off x="1288482" y="6057732"/>
            <a:ext cx="8820150" cy="73099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44513" lvl="1">
              <a:buFontTx/>
              <a:buNone/>
            </a:pPr>
            <a:endParaRPr lang="en-US" altLang="en-US" sz="1800" dirty="0">
              <a:ea typeface="ＭＳ Ｐゴシック" charset="-128"/>
            </a:endParaRPr>
          </a:p>
          <a:p>
            <a:pPr marL="544513" lvl="1"/>
            <a:r>
              <a:rPr lang="en-US" altLang="en-US" sz="1800" dirty="0">
                <a:ea typeface="ＭＳ Ｐゴシック" charset="-128"/>
              </a:rPr>
              <a:t> Conserving glucose: by inhibiting uptake into </a:t>
            </a:r>
            <a:r>
              <a:rPr lang="en-US" altLang="en-US" sz="1800" u="sng" dirty="0">
                <a:ea typeface="ＭＳ Ｐゴシック" charset="-128"/>
              </a:rPr>
              <a:t>muscle</a:t>
            </a:r>
            <a:r>
              <a:rPr lang="en-US" altLang="en-US" sz="1800" dirty="0">
                <a:ea typeface="ＭＳ Ｐゴシック" charset="-128"/>
              </a:rPr>
              <a:t> and </a:t>
            </a:r>
            <a:r>
              <a:rPr lang="en-US" altLang="en-US" sz="1800" u="sng" dirty="0">
                <a:ea typeface="ＭＳ Ｐゴシック" charset="-128"/>
              </a:rPr>
              <a:t>fat cells</a:t>
            </a:r>
            <a:r>
              <a:rPr lang="en-US" altLang="en-US" sz="1800" dirty="0">
                <a:ea typeface="ＭＳ Ｐゴシック" charset="-128"/>
              </a:rPr>
              <a:t>.</a:t>
            </a:r>
          </a:p>
          <a:p>
            <a:pPr marL="544513" lvl="1" indent="-277813">
              <a:buFontTx/>
              <a:buNone/>
            </a:pPr>
            <a:endParaRPr lang="en-US" altLang="en-US" sz="1800" b="1" dirty="0"/>
          </a:p>
        </p:txBody>
      </p:sp>
      <p:graphicFrame>
        <p:nvGraphicFramePr>
          <p:cNvPr id="8" name="Diagram 7">
            <a:extLst>
              <a:ext uri="{FF2B5EF4-FFF2-40B4-BE49-F238E27FC236}">
                <a16:creationId xmlns="" xmlns:a16="http://schemas.microsoft.com/office/drawing/2014/main" id="{411BD6BA-D8CD-48FD-87ED-441A439C3EA0}"/>
              </a:ext>
            </a:extLst>
          </p:cNvPr>
          <p:cNvGraphicFramePr/>
          <p:nvPr>
            <p:extLst>
              <p:ext uri="{D42A27DB-BD31-4B8C-83A1-F6EECF244321}">
                <p14:modId xmlns:p14="http://schemas.microsoft.com/office/powerpoint/2010/main" val="1814636979"/>
              </p:ext>
            </p:extLst>
          </p:nvPr>
        </p:nvGraphicFramePr>
        <p:xfrm>
          <a:off x="1554366" y="2034413"/>
          <a:ext cx="8288381" cy="4158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Rounded Corners 10">
            <a:extLst>
              <a:ext uri="{FF2B5EF4-FFF2-40B4-BE49-F238E27FC236}">
                <a16:creationId xmlns="" xmlns:a16="http://schemas.microsoft.com/office/drawing/2014/main" id="{67F6B0E6-FDDC-4518-93E6-1BB5FD2B57FB}"/>
              </a:ext>
            </a:extLst>
          </p:cNvPr>
          <p:cNvSpPr/>
          <p:nvPr/>
        </p:nvSpPr>
        <p:spPr>
          <a:xfrm>
            <a:off x="8379406" y="2954240"/>
            <a:ext cx="1757465" cy="8109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smtClean="0">
                <a:solidFill>
                  <a:schemeClr val="tx1"/>
                </a:solidFill>
                <a:ea typeface="ＭＳ Ｐゴシック" charset="-128"/>
                <a:sym typeface="Symbol" charset="2"/>
              </a:rPr>
              <a:t> </a:t>
            </a:r>
            <a:r>
              <a:rPr lang="en-US" altLang="en-US" sz="1600" dirty="0">
                <a:solidFill>
                  <a:schemeClr val="tx1"/>
                </a:solidFill>
                <a:ea typeface="ＭＳ Ｐゴシック" charset="-128"/>
              </a:rPr>
              <a:t>proteolysis and amino acid release</a:t>
            </a:r>
            <a:endParaRPr lang="en-US" sz="1600" dirty="0">
              <a:solidFill>
                <a:schemeClr val="tx1"/>
              </a:solidFill>
            </a:endParaRPr>
          </a:p>
        </p:txBody>
      </p:sp>
      <p:cxnSp>
        <p:nvCxnSpPr>
          <p:cNvPr id="13" name="Straight Connector 12">
            <a:extLst>
              <a:ext uri="{FF2B5EF4-FFF2-40B4-BE49-F238E27FC236}">
                <a16:creationId xmlns="" xmlns:a16="http://schemas.microsoft.com/office/drawing/2014/main" id="{9F7CC707-489C-4A44-A539-12DCFFD5DD2C}"/>
              </a:ext>
            </a:extLst>
          </p:cNvPr>
          <p:cNvCxnSpPr>
            <a:cxnSpLocks/>
          </p:cNvCxnSpPr>
          <p:nvPr/>
        </p:nvCxnSpPr>
        <p:spPr>
          <a:xfrm>
            <a:off x="8224709" y="2596104"/>
            <a:ext cx="0" cy="5802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 xmlns:a16="http://schemas.microsoft.com/office/drawing/2014/main" id="{63FF2C5C-EDAC-430C-85B8-9425D45B4AB6}"/>
              </a:ext>
            </a:extLst>
          </p:cNvPr>
          <p:cNvCxnSpPr>
            <a:cxnSpLocks/>
          </p:cNvCxnSpPr>
          <p:nvPr/>
        </p:nvCxnSpPr>
        <p:spPr>
          <a:xfrm>
            <a:off x="8224709" y="3176355"/>
            <a:ext cx="15469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329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Cushing’s Syndrome</a:t>
            </a:r>
            <a:endParaRPr lang="en-US" sz="2800" dirty="0">
              <a:solidFill>
                <a:srgbClr val="4C8180"/>
              </a:solidFill>
              <a:latin typeface="Century Gothic" charset="0"/>
              <a:ea typeface="Century Gothic" charset="0"/>
              <a:cs typeface="Century Gothic" charset="0"/>
            </a:endParaRPr>
          </a:p>
        </p:txBody>
      </p:sp>
      <p:grpSp>
        <p:nvGrpSpPr>
          <p:cNvPr id="4" name="Group 5"/>
          <p:cNvGrpSpPr/>
          <p:nvPr/>
        </p:nvGrpSpPr>
        <p:grpSpPr>
          <a:xfrm>
            <a:off x="130844" y="836189"/>
            <a:ext cx="6587456" cy="4916906"/>
            <a:chOff x="270506" y="1358305"/>
            <a:chExt cx="4479294" cy="2070694"/>
          </a:xfrm>
        </p:grpSpPr>
        <p:sp>
          <p:nvSpPr>
            <p:cNvPr id="5" name="Rounded Rectangle 6"/>
            <p:cNvSpPr/>
            <p:nvPr/>
          </p:nvSpPr>
          <p:spPr>
            <a:xfrm>
              <a:off x="270506" y="1475691"/>
              <a:ext cx="4479294" cy="1953308"/>
            </a:xfrm>
            <a:prstGeom prst="roundRect">
              <a:avLst/>
            </a:prstGeom>
            <a:no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Round Same Side Corner Rectangle 7"/>
            <p:cNvSpPr/>
            <p:nvPr/>
          </p:nvSpPr>
          <p:spPr>
            <a:xfrm>
              <a:off x="270506" y="1358305"/>
              <a:ext cx="4479294" cy="360665"/>
            </a:xfrm>
            <a:prstGeom prst="round2SameRect">
              <a:avLst/>
            </a:prstGeom>
            <a:solidFill>
              <a:srgbClr val="00ADA8"/>
            </a:solid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Symptoms</a:t>
              </a:r>
            </a:p>
          </p:txBody>
        </p:sp>
      </p:grpSp>
      <p:sp>
        <p:nvSpPr>
          <p:cNvPr id="7" name="مربع نص 6"/>
          <p:cNvSpPr txBox="1"/>
          <p:nvPr/>
        </p:nvSpPr>
        <p:spPr>
          <a:xfrm>
            <a:off x="536496" y="1825302"/>
            <a:ext cx="5371014" cy="3693319"/>
          </a:xfrm>
          <a:prstGeom prst="rect">
            <a:avLst/>
          </a:prstGeom>
          <a:noFill/>
        </p:spPr>
        <p:txBody>
          <a:bodyPr wrap="square" rtlCol="0">
            <a:spAutoFit/>
          </a:bodyPr>
          <a:lstStyle/>
          <a:p>
            <a:r>
              <a:rPr lang="en-US" dirty="0"/>
              <a:t>1. </a:t>
            </a:r>
            <a:r>
              <a:rPr lang="en-US" dirty="0">
                <a:solidFill>
                  <a:srgbClr val="FF0000"/>
                </a:solidFill>
              </a:rPr>
              <a:t>Weight gain</a:t>
            </a:r>
            <a:r>
              <a:rPr lang="en-US" dirty="0"/>
              <a:t>: trunk and face with sparing of the limbs (central obesity).</a:t>
            </a:r>
          </a:p>
          <a:p>
            <a:r>
              <a:rPr lang="en-US" dirty="0"/>
              <a:t>2. Buffalo’s </a:t>
            </a:r>
            <a:r>
              <a:rPr lang="en-US" dirty="0" smtClean="0"/>
              <a:t>hump*.</a:t>
            </a:r>
            <a:endParaRPr lang="en-US" dirty="0"/>
          </a:p>
          <a:p>
            <a:r>
              <a:rPr lang="en-US" dirty="0"/>
              <a:t>3. </a:t>
            </a:r>
            <a:r>
              <a:rPr lang="en-US" dirty="0">
                <a:solidFill>
                  <a:srgbClr val="FF0000"/>
                </a:solidFill>
              </a:rPr>
              <a:t>Moon face.</a:t>
            </a:r>
          </a:p>
          <a:p>
            <a:r>
              <a:rPr lang="en-US" dirty="0"/>
              <a:t>4. Excessive sweating. </a:t>
            </a:r>
          </a:p>
          <a:p>
            <a:r>
              <a:rPr lang="en-US" dirty="0"/>
              <a:t>5. Atrophy of the skin and mucous membranes.</a:t>
            </a:r>
          </a:p>
          <a:p>
            <a:r>
              <a:rPr lang="en-US" dirty="0"/>
              <a:t>6. </a:t>
            </a:r>
            <a:r>
              <a:rPr lang="en-US" dirty="0">
                <a:solidFill>
                  <a:srgbClr val="FF0000"/>
                </a:solidFill>
              </a:rPr>
              <a:t>Purple </a:t>
            </a:r>
            <a:r>
              <a:rPr lang="en-US" dirty="0" err="1" smtClean="0">
                <a:solidFill>
                  <a:srgbClr val="FF0000"/>
                </a:solidFill>
              </a:rPr>
              <a:t>striae</a:t>
            </a:r>
            <a:r>
              <a:rPr lang="en-US" dirty="0" smtClean="0">
                <a:solidFill>
                  <a:srgbClr val="FF0000"/>
                </a:solidFill>
              </a:rPr>
              <a:t>* </a:t>
            </a:r>
            <a:r>
              <a:rPr lang="en-US" dirty="0"/>
              <a:t>on the trunk and legs.</a:t>
            </a:r>
          </a:p>
          <a:p>
            <a:r>
              <a:rPr lang="en-US" dirty="0"/>
              <a:t>7. Proximal muscle weakness (hips, shoulders).</a:t>
            </a:r>
          </a:p>
          <a:p>
            <a:r>
              <a:rPr lang="en-US" dirty="0"/>
              <a:t>8. </a:t>
            </a:r>
            <a:r>
              <a:rPr lang="en-US" dirty="0" err="1" smtClean="0">
                <a:solidFill>
                  <a:srgbClr val="FF0000"/>
                </a:solidFill>
              </a:rPr>
              <a:t>Hirsuitism</a:t>
            </a:r>
            <a:r>
              <a:rPr lang="en-US" dirty="0" smtClean="0">
                <a:solidFill>
                  <a:srgbClr val="FF0000"/>
                </a:solidFill>
              </a:rPr>
              <a:t>*</a:t>
            </a:r>
            <a:endParaRPr lang="en-US" dirty="0">
              <a:solidFill>
                <a:srgbClr val="FF0000"/>
              </a:solidFill>
            </a:endParaRPr>
          </a:p>
          <a:p>
            <a:r>
              <a:rPr lang="en-US" dirty="0"/>
              <a:t>9. The excess cortisol may also affect other endocrine systems: ↓libido, amenorrhoea and infertility.</a:t>
            </a:r>
          </a:p>
          <a:p>
            <a:r>
              <a:rPr lang="en-US" dirty="0"/>
              <a:t>10. Patients frequently suffer various psychological disturbances ranging from euphoria to frank psychosis. </a:t>
            </a:r>
          </a:p>
        </p:txBody>
      </p:sp>
      <p:grpSp>
        <p:nvGrpSpPr>
          <p:cNvPr id="8" name="Group 14"/>
          <p:cNvGrpSpPr/>
          <p:nvPr/>
        </p:nvGrpSpPr>
        <p:grpSpPr>
          <a:xfrm>
            <a:off x="6859252" y="803882"/>
            <a:ext cx="4875547" cy="3636455"/>
            <a:chOff x="270506" y="1122848"/>
            <a:chExt cx="4479294" cy="2178957"/>
          </a:xfrm>
          <a:solidFill>
            <a:srgbClr val="A6D483"/>
          </a:solidFill>
        </p:grpSpPr>
        <p:sp>
          <p:nvSpPr>
            <p:cNvPr id="9" name="Rounded Rectangle 15"/>
            <p:cNvSpPr/>
            <p:nvPr/>
          </p:nvSpPr>
          <p:spPr>
            <a:xfrm>
              <a:off x="270506" y="1396804"/>
              <a:ext cx="4479294" cy="1905001"/>
            </a:xfrm>
            <a:prstGeom prst="roundRect">
              <a:avLst/>
            </a:prstGeom>
            <a:no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Round Same Side Corner Rectangle 16"/>
            <p:cNvSpPr/>
            <p:nvPr/>
          </p:nvSpPr>
          <p:spPr>
            <a:xfrm>
              <a:off x="270506" y="1122848"/>
              <a:ext cx="4479294" cy="542301"/>
            </a:xfrm>
            <a:prstGeom prst="round2SameRect">
              <a:avLst/>
            </a:prstGeom>
            <a:grp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ea typeface="ＭＳ Ｐゴシック" charset="0"/>
                </a:rPr>
                <a:t>Signs</a:t>
              </a:r>
              <a:endParaRPr lang="en-US" sz="3200" dirty="0">
                <a:solidFill>
                  <a:schemeClr val="bg1"/>
                </a:solidFill>
              </a:endParaRPr>
            </a:p>
          </p:txBody>
        </p:sp>
      </p:grpSp>
      <p:sp>
        <p:nvSpPr>
          <p:cNvPr id="11" name="مربع نص 10"/>
          <p:cNvSpPr txBox="1"/>
          <p:nvPr/>
        </p:nvSpPr>
        <p:spPr>
          <a:xfrm>
            <a:off x="6966575" y="1893948"/>
            <a:ext cx="4660900" cy="2308324"/>
          </a:xfrm>
          <a:prstGeom prst="rect">
            <a:avLst/>
          </a:prstGeom>
          <a:noFill/>
        </p:spPr>
        <p:txBody>
          <a:bodyPr wrap="square" rtlCol="0">
            <a:spAutoFit/>
          </a:bodyPr>
          <a:lstStyle/>
          <a:p>
            <a:r>
              <a:rPr lang="en-US" b="1" dirty="0">
                <a:solidFill>
                  <a:srgbClr val="FF0000"/>
                </a:solidFill>
              </a:rPr>
              <a:t>1. Loss of diurnal rhythm of cortisol and ACTH.</a:t>
            </a:r>
          </a:p>
          <a:p>
            <a:r>
              <a:rPr lang="en-US" dirty="0"/>
              <a:t>2. </a:t>
            </a:r>
            <a:r>
              <a:rPr lang="en-US" dirty="0">
                <a:solidFill>
                  <a:srgbClr val="FF0000"/>
                </a:solidFill>
              </a:rPr>
              <a:t>Hypertension</a:t>
            </a:r>
            <a:r>
              <a:rPr lang="en-US" dirty="0"/>
              <a:t> (due to the aldosterone - like effects).</a:t>
            </a:r>
          </a:p>
          <a:p>
            <a:r>
              <a:rPr lang="en-US" dirty="0"/>
              <a:t>3. </a:t>
            </a:r>
            <a:r>
              <a:rPr lang="en-US" dirty="0">
                <a:solidFill>
                  <a:srgbClr val="FF0000"/>
                </a:solidFill>
              </a:rPr>
              <a:t>Hyperglycemia</a:t>
            </a:r>
            <a:r>
              <a:rPr lang="en-US" dirty="0"/>
              <a:t> or diabetes due to insulin resistance.</a:t>
            </a:r>
          </a:p>
          <a:p>
            <a:r>
              <a:rPr lang="en-US" dirty="0"/>
              <a:t>4. Hypokalemic </a:t>
            </a:r>
            <a:r>
              <a:rPr lang="en-US" dirty="0">
                <a:solidFill>
                  <a:srgbClr val="FF0000"/>
                </a:solidFill>
              </a:rPr>
              <a:t>alkalosis</a:t>
            </a:r>
            <a:r>
              <a:rPr lang="en-US" dirty="0"/>
              <a:t>.</a:t>
            </a:r>
            <a:r>
              <a:rPr lang="en-US" dirty="0">
                <a:solidFill>
                  <a:schemeClr val="accent6">
                    <a:lumMod val="75000"/>
                  </a:schemeClr>
                </a:solidFill>
              </a:rPr>
              <a:t> </a:t>
            </a:r>
            <a:r>
              <a:rPr lang="en-US" dirty="0">
                <a:solidFill>
                  <a:srgbClr val="008F00"/>
                </a:solidFill>
              </a:rPr>
              <a:t>(aldosterone)</a:t>
            </a:r>
          </a:p>
          <a:p>
            <a:r>
              <a:rPr lang="en-US" dirty="0"/>
              <a:t>5. ↑protein metabolism.</a:t>
            </a:r>
          </a:p>
          <a:p>
            <a:r>
              <a:rPr lang="en-US" dirty="0"/>
              <a:t>6. Impaired immunity.</a:t>
            </a:r>
          </a:p>
        </p:txBody>
      </p:sp>
      <p:sp>
        <p:nvSpPr>
          <p:cNvPr id="12" name="TextBox 11">
            <a:extLst>
              <a:ext uri="{FF2B5EF4-FFF2-40B4-BE49-F238E27FC236}">
                <a16:creationId xmlns="" xmlns:a16="http://schemas.microsoft.com/office/drawing/2014/main" id="{EA6BB63A-AA18-4710-9ADF-18F3B399D7DA}"/>
              </a:ext>
            </a:extLst>
          </p:cNvPr>
          <p:cNvSpPr txBox="1"/>
          <p:nvPr/>
        </p:nvSpPr>
        <p:spPr>
          <a:xfrm>
            <a:off x="6966575" y="4545083"/>
            <a:ext cx="4660900" cy="1815882"/>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marL="285750" indent="-285750">
              <a:buFont typeface="Arial" charset="0"/>
              <a:buChar char="•"/>
            </a:pPr>
            <a:r>
              <a:rPr lang="en-US" sz="1600" dirty="0" smtClean="0">
                <a:solidFill>
                  <a:schemeClr val="bg1">
                    <a:lumMod val="50000"/>
                  </a:schemeClr>
                </a:solidFill>
              </a:rPr>
              <a:t>*</a:t>
            </a:r>
            <a:r>
              <a:rPr lang="en-US" sz="1600" dirty="0">
                <a:solidFill>
                  <a:schemeClr val="bg1">
                    <a:lumMod val="50000"/>
                  </a:schemeClr>
                </a:solidFill>
              </a:rPr>
              <a:t> </a:t>
            </a:r>
            <a:r>
              <a:rPr lang="en-US" sz="1600" dirty="0" smtClean="0">
                <a:solidFill>
                  <a:schemeClr val="bg1">
                    <a:lumMod val="50000"/>
                  </a:schemeClr>
                </a:solidFill>
              </a:rPr>
              <a:t>Buffalo </a:t>
            </a:r>
            <a:r>
              <a:rPr lang="en-US" sz="1600" dirty="0">
                <a:solidFill>
                  <a:schemeClr val="bg1">
                    <a:lumMod val="50000"/>
                  </a:schemeClr>
                </a:solidFill>
              </a:rPr>
              <a:t>hump, </a:t>
            </a:r>
            <a:r>
              <a:rPr lang="en-US" sz="1600" dirty="0" smtClean="0">
                <a:solidFill>
                  <a:schemeClr val="bg1">
                    <a:lumMod val="50000"/>
                  </a:schemeClr>
                </a:solidFill>
              </a:rPr>
              <a:t>is </a:t>
            </a:r>
            <a:r>
              <a:rPr lang="en-US" sz="1600" dirty="0">
                <a:solidFill>
                  <a:schemeClr val="bg1">
                    <a:lumMod val="50000"/>
                  </a:schemeClr>
                </a:solidFill>
              </a:rPr>
              <a:t>extra fat around the neck and upper part of the </a:t>
            </a:r>
            <a:r>
              <a:rPr lang="en-US" sz="1600" dirty="0" smtClean="0">
                <a:solidFill>
                  <a:schemeClr val="bg1">
                    <a:lumMod val="50000"/>
                  </a:schemeClr>
                </a:solidFill>
              </a:rPr>
              <a:t>back</a:t>
            </a:r>
            <a:endParaRPr lang="en-US" sz="1600" dirty="0">
              <a:solidFill>
                <a:schemeClr val="bg1">
                  <a:lumMod val="50000"/>
                </a:schemeClr>
              </a:solidFill>
            </a:endParaRPr>
          </a:p>
          <a:p>
            <a:pPr marL="285750" indent="-285750">
              <a:buFont typeface="Arial" charset="0"/>
              <a:buChar char="•"/>
            </a:pPr>
            <a:r>
              <a:rPr lang="en-US" sz="1600" dirty="0" smtClean="0">
                <a:solidFill>
                  <a:schemeClr val="bg1">
                    <a:lumMod val="50000"/>
                  </a:schemeClr>
                </a:solidFill>
              </a:rPr>
              <a:t>* purple</a:t>
            </a:r>
            <a:r>
              <a:rPr lang="en-US" sz="1600" dirty="0">
                <a:solidFill>
                  <a:schemeClr val="bg1">
                    <a:lumMod val="50000"/>
                  </a:schemeClr>
                </a:solidFill>
              </a:rPr>
              <a:t> lesions, which can appear anywhere on the body, but are most likely to appear in places where larger amounts of fat are </a:t>
            </a:r>
            <a:r>
              <a:rPr lang="en-US" sz="1600" dirty="0" smtClean="0">
                <a:solidFill>
                  <a:schemeClr val="bg1">
                    <a:lumMod val="50000"/>
                  </a:schemeClr>
                </a:solidFill>
              </a:rPr>
              <a:t>stored </a:t>
            </a:r>
          </a:p>
          <a:p>
            <a:pPr marL="285750" indent="-285750">
              <a:buFont typeface="Arial" charset="0"/>
              <a:buChar char="•"/>
            </a:pPr>
            <a:r>
              <a:rPr lang="en-US" sz="1600" dirty="0" smtClean="0">
                <a:solidFill>
                  <a:schemeClr val="bg1">
                    <a:lumMod val="50000"/>
                  </a:schemeClr>
                </a:solidFill>
              </a:rPr>
              <a:t>*</a:t>
            </a:r>
            <a:r>
              <a:rPr lang="en-US" sz="1600" dirty="0" err="1" smtClean="0">
                <a:solidFill>
                  <a:schemeClr val="bg1">
                    <a:lumMod val="50000"/>
                  </a:schemeClr>
                </a:solidFill>
              </a:rPr>
              <a:t>Hirsuitism</a:t>
            </a:r>
            <a:r>
              <a:rPr lang="en-US" sz="1600" dirty="0" smtClean="0">
                <a:solidFill>
                  <a:schemeClr val="bg1">
                    <a:lumMod val="50000"/>
                  </a:schemeClr>
                </a:solidFill>
              </a:rPr>
              <a:t> </a:t>
            </a:r>
            <a:r>
              <a:rPr lang="en-US" sz="1600" dirty="0">
                <a:solidFill>
                  <a:schemeClr val="bg1">
                    <a:lumMod val="50000"/>
                  </a:schemeClr>
                </a:solidFill>
              </a:rPr>
              <a:t>is a condition of unwanted, male-pattern hair growth in women</a:t>
            </a:r>
          </a:p>
        </p:txBody>
      </p:sp>
      <p:sp>
        <p:nvSpPr>
          <p:cNvPr id="13" name="Rectangle 12"/>
          <p:cNvSpPr/>
          <p:nvPr/>
        </p:nvSpPr>
        <p:spPr>
          <a:xfrm>
            <a:off x="9086476" y="115857"/>
            <a:ext cx="2950744" cy="400110"/>
          </a:xfrm>
          <a:prstGeom prst="rect">
            <a:avLst/>
          </a:prstGeom>
        </p:spPr>
        <p:txBody>
          <a:bodyPr wrap="none">
            <a:spAutoFit/>
          </a:bodyPr>
          <a:lstStyle/>
          <a:p>
            <a:r>
              <a:rPr lang="en-US" sz="2000" b="1" dirty="0" smtClean="0">
                <a:solidFill>
                  <a:srgbClr val="00ADA8"/>
                </a:solidFill>
              </a:rPr>
              <a:t>It comes as </a:t>
            </a:r>
            <a:r>
              <a:rPr lang="en-US" sz="2000" b="1" smtClean="0">
                <a:solidFill>
                  <a:srgbClr val="00ADA8"/>
                </a:solidFill>
              </a:rPr>
              <a:t>case scenarios</a:t>
            </a:r>
            <a:endParaRPr lang="en-US" sz="2000" dirty="0"/>
          </a:p>
        </p:txBody>
      </p:sp>
    </p:spTree>
    <p:extLst>
      <p:ext uri="{BB962C8B-B14F-4D97-AF65-F5344CB8AC3E}">
        <p14:creationId xmlns:p14="http://schemas.microsoft.com/office/powerpoint/2010/main" val="3643121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747" y="45739"/>
            <a:ext cx="12451075"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Investigations of suspected adrenocortical hyperfunction</a:t>
            </a:r>
            <a:endParaRPr lang="en-US" sz="2800" dirty="0">
              <a:solidFill>
                <a:srgbClr val="4C8180"/>
              </a:solidFill>
              <a:latin typeface="Century Gothic" charset="0"/>
              <a:ea typeface="Century Gothic" charset="0"/>
              <a:cs typeface="Century Gothic" charset="0"/>
            </a:endParaRPr>
          </a:p>
        </p:txBody>
      </p:sp>
      <p:sp>
        <p:nvSpPr>
          <p:cNvPr id="5" name="TextBox 4">
            <a:extLst>
              <a:ext uri="{FF2B5EF4-FFF2-40B4-BE49-F238E27FC236}">
                <a16:creationId xmlns="" xmlns:a16="http://schemas.microsoft.com/office/drawing/2014/main" id="{B9EE8CA0-8BA6-449E-9E4B-CAFB696148CB}"/>
              </a:ext>
            </a:extLst>
          </p:cNvPr>
          <p:cNvSpPr txBox="1"/>
          <p:nvPr/>
        </p:nvSpPr>
        <p:spPr>
          <a:xfrm>
            <a:off x="8051756" y="5005041"/>
            <a:ext cx="2629342" cy="147732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Cushing syndrome patient usually come to clinics</a:t>
            </a:r>
          </a:p>
          <a:p>
            <a:pPr algn="ctr"/>
            <a:r>
              <a:rPr lang="en-US" dirty="0">
                <a:solidFill>
                  <a:srgbClr val="008F00"/>
                </a:solidFill>
              </a:rPr>
              <a:t>Addison’s disease patient usually come to ER (life-threatening</a:t>
            </a:r>
            <a:r>
              <a:rPr lang="en-US" dirty="0" smtClean="0">
                <a:solidFill>
                  <a:srgbClr val="008F00"/>
                </a:solidFill>
              </a:rPr>
              <a:t>)</a:t>
            </a:r>
            <a:endParaRPr lang="en-US" dirty="0">
              <a:solidFill>
                <a:srgbClr val="008F00"/>
              </a:solidFill>
            </a:endParaRPr>
          </a:p>
        </p:txBody>
      </p:sp>
      <p:sp>
        <p:nvSpPr>
          <p:cNvPr id="6" name="TextBox 5">
            <a:extLst>
              <a:ext uri="{FF2B5EF4-FFF2-40B4-BE49-F238E27FC236}">
                <a16:creationId xmlns="" xmlns:a16="http://schemas.microsoft.com/office/drawing/2014/main" id="{F79C1230-B154-4FA8-ABAD-0D6B2CC9D77A}"/>
              </a:ext>
            </a:extLst>
          </p:cNvPr>
          <p:cNvSpPr txBox="1"/>
          <p:nvPr/>
        </p:nvSpPr>
        <p:spPr>
          <a:xfrm>
            <a:off x="1305401" y="5005041"/>
            <a:ext cx="6515984" cy="147732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a:solidFill>
                  <a:srgbClr val="008F00"/>
                </a:solidFill>
              </a:rPr>
              <a:t>If patient complains of Obesity, depression, fatigue slow &amp; hirsutism</a:t>
            </a:r>
          </a:p>
          <a:p>
            <a:r>
              <a:rPr lang="en-US" dirty="0">
                <a:solidFill>
                  <a:srgbClr val="008F00"/>
                </a:solidFill>
              </a:rPr>
              <a:t>Our differential diagnosis going to be:</a:t>
            </a:r>
          </a:p>
          <a:p>
            <a:r>
              <a:rPr lang="en-US" dirty="0">
                <a:solidFill>
                  <a:srgbClr val="008F00"/>
                </a:solidFill>
              </a:rPr>
              <a:t>Cushing syndrome, Depression, Polycystic ovarian syndrome or </a:t>
            </a:r>
            <a:r>
              <a:rPr lang="en-US" dirty="0" smtClean="0">
                <a:solidFill>
                  <a:srgbClr val="008F00"/>
                </a:solidFill>
              </a:rPr>
              <a:t>hypothyroidism . </a:t>
            </a:r>
            <a:r>
              <a:rPr lang="en-US" dirty="0">
                <a:solidFill>
                  <a:srgbClr val="008F00"/>
                </a:solidFill>
              </a:rPr>
              <a:t> </a:t>
            </a:r>
            <a:r>
              <a:rPr lang="en-US" dirty="0" smtClean="0">
                <a:solidFill>
                  <a:srgbClr val="008F00"/>
                </a:solidFill>
              </a:rPr>
              <a:t>The </a:t>
            </a:r>
            <a:r>
              <a:rPr lang="en-US" dirty="0">
                <a:solidFill>
                  <a:srgbClr val="008F00"/>
                </a:solidFill>
              </a:rPr>
              <a:t>screening test is used to tell weather the cause is the Cushing syndrome or not</a:t>
            </a:r>
          </a:p>
        </p:txBody>
      </p:sp>
      <p:graphicFrame>
        <p:nvGraphicFramePr>
          <p:cNvPr id="10" name="جدول 9"/>
          <p:cNvGraphicFramePr>
            <a:graphicFrameLocks noGrp="1"/>
          </p:cNvGraphicFramePr>
          <p:nvPr>
            <p:extLst>
              <p:ext uri="{D42A27DB-BD31-4B8C-83A1-F6EECF244321}">
                <p14:modId xmlns:p14="http://schemas.microsoft.com/office/powerpoint/2010/main" val="1312053679"/>
              </p:ext>
            </p:extLst>
          </p:nvPr>
        </p:nvGraphicFramePr>
        <p:xfrm>
          <a:off x="1008994" y="963388"/>
          <a:ext cx="10031332" cy="3834627"/>
        </p:xfrm>
        <a:graphic>
          <a:graphicData uri="http://schemas.openxmlformats.org/drawingml/2006/table">
            <a:tbl>
              <a:tblPr firstRow="1" bandRow="1">
                <a:tableStyleId>{5940675A-B579-460E-94D1-54222C63F5DA}</a:tableStyleId>
              </a:tblPr>
              <a:tblGrid>
                <a:gridCol w="5015666"/>
                <a:gridCol w="5015666"/>
              </a:tblGrid>
              <a:tr h="817407">
                <a:tc>
                  <a:txBody>
                    <a:bodyPr/>
                    <a:lstStyle/>
                    <a:p>
                      <a:pPr algn="ctr"/>
                      <a:r>
                        <a:rPr lang="en-US" sz="1800" b="1" kern="1200" dirty="0" smtClean="0">
                          <a:solidFill>
                            <a:srgbClr val="00ADA8"/>
                          </a:solidFill>
                          <a:latin typeface="+mn-lt"/>
                          <a:ea typeface="+mn-ea"/>
                          <a:cs typeface="+mn-cs"/>
                        </a:rPr>
                        <a:t>A. Screening tests (</a:t>
                      </a:r>
                      <a:r>
                        <a:rPr lang="en-US" sz="1800" b="0" kern="1200" dirty="0" smtClean="0">
                          <a:solidFill>
                            <a:srgbClr val="FF0000"/>
                          </a:solidFill>
                          <a:latin typeface="+mn-lt"/>
                          <a:ea typeface="+mn-ea"/>
                          <a:cs typeface="+mn-cs"/>
                        </a:rPr>
                        <a:t>out-patient</a:t>
                      </a:r>
                      <a:r>
                        <a:rPr lang="en-US" sz="1800" b="1" kern="1200" dirty="0" smtClean="0">
                          <a:solidFill>
                            <a:srgbClr val="00ADA8"/>
                          </a:solidFill>
                          <a:latin typeface="+mn-lt"/>
                          <a:ea typeface="+mn-ea"/>
                          <a:cs typeface="+mn-cs"/>
                        </a:rPr>
                        <a:t>):</a:t>
                      </a:r>
                      <a:endParaRPr lang="en-US" sz="1800" b="1" kern="1200" dirty="0">
                        <a:solidFill>
                          <a:srgbClr val="00ADA8"/>
                        </a:solidFill>
                        <a:latin typeface="+mn-lt"/>
                        <a:ea typeface="+mn-ea"/>
                        <a:cs typeface="+mn-cs"/>
                      </a:endParaRPr>
                    </a:p>
                  </a:txBody>
                  <a:tcPr anchor="ctr">
                    <a:solidFill>
                      <a:srgbClr val="F2F2F2"/>
                    </a:solidFill>
                  </a:tcPr>
                </a:tc>
                <a:tc>
                  <a:txBody>
                    <a:bodyPr/>
                    <a:lstStyle/>
                    <a:p>
                      <a:r>
                        <a:rPr lang="en-US" dirty="0" smtClean="0"/>
                        <a:t>to assess the clinical diagnosis of adrenocortical hyperfunction.</a:t>
                      </a:r>
                      <a:endParaRPr lang="en-US" b="0" dirty="0" smtClean="0"/>
                    </a:p>
                  </a:txBody>
                  <a:tcPr anchor="ctr"/>
                </a:tc>
              </a:tr>
              <a:tr h="521303">
                <a:tc>
                  <a:txBody>
                    <a:bodyPr/>
                    <a:lstStyle/>
                    <a:p>
                      <a:pPr algn="ctr"/>
                      <a:r>
                        <a:rPr lang="en-US" sz="1800" b="1" kern="1200" dirty="0" smtClean="0">
                          <a:solidFill>
                            <a:srgbClr val="00ADA8"/>
                          </a:solidFill>
                          <a:latin typeface="+mn-lt"/>
                          <a:ea typeface="+mn-ea"/>
                          <a:cs typeface="+mn-cs"/>
                        </a:rPr>
                        <a:t>B. Confirmatory tests (</a:t>
                      </a:r>
                      <a:r>
                        <a:rPr lang="en-US" sz="1800" b="0" kern="1200" dirty="0" smtClean="0">
                          <a:solidFill>
                            <a:srgbClr val="FF0000"/>
                          </a:solidFill>
                          <a:latin typeface="+mn-lt"/>
                          <a:ea typeface="+mn-ea"/>
                          <a:cs typeface="+mn-cs"/>
                        </a:rPr>
                        <a:t>in-patient</a:t>
                      </a:r>
                      <a:r>
                        <a:rPr lang="en-US" sz="1800" b="1" kern="1200" dirty="0" smtClean="0">
                          <a:solidFill>
                            <a:srgbClr val="00ADA8"/>
                          </a:solidFill>
                          <a:latin typeface="+mn-lt"/>
                          <a:ea typeface="+mn-ea"/>
                          <a:cs typeface="+mn-cs"/>
                        </a:rPr>
                        <a:t>):</a:t>
                      </a:r>
                      <a:endParaRPr lang="en-US" sz="1800" b="1" kern="1200" dirty="0">
                        <a:solidFill>
                          <a:srgbClr val="00ADA8"/>
                        </a:solidFill>
                        <a:latin typeface="+mn-lt"/>
                        <a:ea typeface="+mn-ea"/>
                        <a:cs typeface="+mn-cs"/>
                      </a:endParaRPr>
                    </a:p>
                  </a:txBody>
                  <a:tcPr anchor="c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dirty="0" smtClean="0"/>
                        <a:t>to confirm or exclude the provisional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dirty="0" smtClean="0">
                          <a:solidFill>
                            <a:srgbClr val="008F00"/>
                          </a:solidFill>
                          <a:latin typeface="+mn-lt"/>
                          <a:ea typeface="+mn-ea"/>
                          <a:cs typeface="+mn-cs"/>
                        </a:rPr>
                        <a:t>(to </a:t>
                      </a:r>
                      <a:r>
                        <a:rPr lang="en-US" sz="1800" kern="1200" dirty="0" smtClean="0">
                          <a:solidFill>
                            <a:srgbClr val="008F00"/>
                          </a:solidFill>
                          <a:latin typeface="+mn-lt"/>
                          <a:ea typeface="+mn-ea"/>
                          <a:cs typeface="+mn-cs"/>
                        </a:rPr>
                        <a:t>Distinguish between Pseudo Cushing and real Cushing syndrome)</a:t>
                      </a:r>
                    </a:p>
                  </a:txBody>
                  <a:tcPr anchor="ctr"/>
                </a:tc>
              </a:tr>
              <a:tr h="822660">
                <a:tc rowSpan="2">
                  <a:txBody>
                    <a:bodyPr/>
                    <a:lstStyle/>
                    <a:p>
                      <a:pPr algn="ctr"/>
                      <a:r>
                        <a:rPr lang="en-US" sz="1800" b="1" kern="1200" dirty="0" smtClean="0">
                          <a:solidFill>
                            <a:srgbClr val="00ADA8"/>
                          </a:solidFill>
                          <a:latin typeface="+mn-lt"/>
                          <a:ea typeface="+mn-ea"/>
                          <a:cs typeface="+mn-cs"/>
                        </a:rPr>
                        <a:t>C. Tests to determine the cause: to ascertain:</a:t>
                      </a:r>
                    </a:p>
                  </a:txBody>
                  <a:tcPr anchor="ctr">
                    <a:solidFill>
                      <a:srgbClr val="F2F2F2"/>
                    </a:solidFill>
                  </a:tcPr>
                </a:tc>
                <a:tc>
                  <a:txBody>
                    <a:bodyPr/>
                    <a:lstStyle/>
                    <a:p>
                      <a:pPr marL="457200" indent="-457200" eaLnBrk="1" hangingPunct="1">
                        <a:lnSpc>
                          <a:spcPct val="90000"/>
                        </a:lnSpc>
                        <a:buFontTx/>
                        <a:buNone/>
                      </a:pPr>
                      <a:r>
                        <a:rPr lang="en-US" altLang="en-US" sz="1800" kern="1200" dirty="0" smtClean="0"/>
                        <a:t>(a) The site of the pathological lesion </a:t>
                      </a:r>
                    </a:p>
                    <a:p>
                      <a:pPr marL="457200" indent="-457200" eaLnBrk="1" hangingPunct="1">
                        <a:lnSpc>
                          <a:spcPct val="90000"/>
                        </a:lnSpc>
                        <a:buFontTx/>
                        <a:buNone/>
                      </a:pPr>
                      <a:r>
                        <a:rPr lang="en-US" altLang="en-US" sz="1800" kern="1200" dirty="0" smtClean="0"/>
                        <a:t>(adrenal cortex, pituitary or elsewhere?)</a:t>
                      </a:r>
                      <a:endParaRPr lang="en-US" sz="1800" b="0" kern="1200" dirty="0">
                        <a:solidFill>
                          <a:schemeClr val="tx1"/>
                        </a:solidFill>
                        <a:latin typeface="+mn-lt"/>
                        <a:ea typeface="+mn-ea"/>
                        <a:cs typeface="+mn-cs"/>
                      </a:endParaRPr>
                    </a:p>
                  </a:txBody>
                  <a:tcPr anchor="ctr"/>
                </a:tc>
              </a:tr>
              <a:tr h="521303">
                <a:tc vMerge="1">
                  <a:txBody>
                    <a:bodyPr/>
                    <a:lstStyle/>
                    <a:p>
                      <a:endParaRPr lang="en-US" dirty="0"/>
                    </a:p>
                  </a:txBody>
                  <a:tcPr/>
                </a:tc>
                <a:tc>
                  <a:txBody>
                    <a:bodyPr/>
                    <a:lstStyle/>
                    <a:p>
                      <a:r>
                        <a:rPr lang="en-US" dirty="0" smtClean="0"/>
                        <a:t>(b) The nature of the pathological lesion.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8F00"/>
                          </a:solidFill>
                          <a:latin typeface="+mn-lt"/>
                          <a:ea typeface="+mn-ea"/>
                          <a:cs typeface="+mn-cs"/>
                        </a:rPr>
                        <a:t>(Malignant or benign</a:t>
                      </a:r>
                      <a:r>
                        <a:rPr lang="en-US" sz="1800" kern="1200" dirty="0">
                          <a:solidFill>
                            <a:srgbClr val="008F00"/>
                          </a:solidFill>
                          <a:latin typeface="+mn-lt"/>
                          <a:ea typeface="+mn-ea"/>
                          <a:cs typeface="+mn-cs"/>
                        </a:rPr>
                        <a:t>)</a:t>
                      </a:r>
                      <a:endParaRPr lang="en-US" sz="1800" kern="1200" dirty="0" smtClean="0">
                        <a:solidFill>
                          <a:srgbClr val="008F00"/>
                        </a:solidFill>
                        <a:latin typeface="+mn-lt"/>
                        <a:ea typeface="+mn-ea"/>
                        <a:cs typeface="+mn-cs"/>
                      </a:endParaRPr>
                    </a:p>
                  </a:txBody>
                  <a:tcPr anchor="ctr"/>
                </a:tc>
              </a:tr>
              <a:tr h="521303">
                <a:tc gridSpan="2">
                  <a:txBody>
                    <a:bodyPr/>
                    <a:lstStyle/>
                    <a:p>
                      <a:pPr algn="ctr"/>
                      <a:r>
                        <a:rPr lang="en-US" sz="1800" b="0" kern="1200" dirty="0" smtClean="0">
                          <a:solidFill>
                            <a:schemeClr val="bg1">
                              <a:lumMod val="50000"/>
                            </a:schemeClr>
                          </a:solidFill>
                          <a:latin typeface="+mn-lt"/>
                          <a:ea typeface="+mn-ea"/>
                          <a:cs typeface="+mn-cs"/>
                        </a:rPr>
                        <a:t>These tests are </a:t>
                      </a:r>
                      <a:r>
                        <a:rPr lang="en-US" sz="1800" b="0" u="sng" kern="1200" dirty="0" smtClean="0">
                          <a:solidFill>
                            <a:schemeClr val="bg1">
                              <a:lumMod val="50000"/>
                            </a:schemeClr>
                          </a:solidFill>
                          <a:latin typeface="+mn-lt"/>
                          <a:ea typeface="+mn-ea"/>
                          <a:cs typeface="+mn-cs"/>
                        </a:rPr>
                        <a:t>all used together </a:t>
                      </a:r>
                      <a:r>
                        <a:rPr lang="en-US" sz="1800" b="0" kern="1200" dirty="0" smtClean="0">
                          <a:solidFill>
                            <a:schemeClr val="bg1">
                              <a:lumMod val="50000"/>
                            </a:schemeClr>
                          </a:solidFill>
                          <a:latin typeface="+mn-lt"/>
                          <a:ea typeface="+mn-ea"/>
                          <a:cs typeface="+mn-cs"/>
                        </a:rPr>
                        <a:t>: the first one to</a:t>
                      </a:r>
                      <a:r>
                        <a:rPr lang="en-US" sz="1800" b="0" kern="1200" baseline="0" dirty="0" smtClean="0">
                          <a:solidFill>
                            <a:schemeClr val="bg1">
                              <a:lumMod val="50000"/>
                            </a:schemeClr>
                          </a:solidFill>
                          <a:latin typeface="+mn-lt"/>
                          <a:ea typeface="+mn-ea"/>
                          <a:cs typeface="+mn-cs"/>
                        </a:rPr>
                        <a:t> know whether the patient has </a:t>
                      </a:r>
                      <a:r>
                        <a:rPr lang="en-US" sz="1800" b="0" kern="1200" baseline="0" dirty="0" err="1" smtClean="0">
                          <a:solidFill>
                            <a:schemeClr val="bg1">
                              <a:lumMod val="50000"/>
                            </a:schemeClr>
                          </a:solidFill>
                          <a:latin typeface="+mn-lt"/>
                          <a:ea typeface="+mn-ea"/>
                          <a:cs typeface="+mn-cs"/>
                        </a:rPr>
                        <a:t>cushing’s</a:t>
                      </a:r>
                      <a:r>
                        <a:rPr lang="en-US" sz="1800" b="0" kern="1200" baseline="0" dirty="0" smtClean="0">
                          <a:solidFill>
                            <a:schemeClr val="bg1">
                              <a:lumMod val="50000"/>
                            </a:schemeClr>
                          </a:solidFill>
                          <a:latin typeface="+mn-lt"/>
                          <a:ea typeface="+mn-ea"/>
                          <a:cs typeface="+mn-cs"/>
                        </a:rPr>
                        <a:t> disease or not then the second to know the type of the disease then the third</a:t>
                      </a:r>
                      <a:endParaRPr lang="en-US" sz="1800" b="0" kern="1200" dirty="0" smtClean="0">
                        <a:solidFill>
                          <a:schemeClr val="bg1">
                            <a:lumMod val="50000"/>
                          </a:schemeClr>
                        </a:solidFill>
                        <a:latin typeface="+mn-lt"/>
                        <a:ea typeface="+mn-ea"/>
                        <a:cs typeface="+mn-cs"/>
                      </a:endParaRPr>
                    </a:p>
                  </a:txBody>
                  <a:tcPr anchor="ctr">
                    <a:solidFill>
                      <a:srgbClr val="F2F2F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8F00"/>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442617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07066" y="106781"/>
            <a:ext cx="7772400" cy="7207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4C8180"/>
                </a:solidFill>
                <a:latin typeface="Century Gothic" charset="0"/>
                <a:ea typeface="Century Gothic" charset="0"/>
                <a:cs typeface="Century Gothic" charset="0"/>
              </a:rPr>
              <a:t>A. Screening tests:</a:t>
            </a:r>
          </a:p>
        </p:txBody>
      </p:sp>
      <p:sp>
        <p:nvSpPr>
          <p:cNvPr id="3" name="Rectangle 5"/>
          <p:cNvSpPr txBox="1">
            <a:spLocks noChangeArrowheads="1"/>
          </p:cNvSpPr>
          <p:nvPr/>
        </p:nvSpPr>
        <p:spPr>
          <a:xfrm>
            <a:off x="468745" y="1056822"/>
            <a:ext cx="8388350" cy="482441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9600" indent="-609600">
              <a:lnSpc>
                <a:spcPct val="80000"/>
              </a:lnSpc>
              <a:buFontTx/>
              <a:buNone/>
            </a:pPr>
            <a:r>
              <a:rPr lang="en-US" altLang="en-US" sz="1800" b="1" dirty="0">
                <a:ea typeface="ＭＳ Ｐゴシック" charset="-128"/>
              </a:rPr>
              <a:t>Effective screening tests need to be </a:t>
            </a:r>
            <a:r>
              <a:rPr lang="en-US" altLang="en-US" sz="1800" b="1" dirty="0">
                <a:solidFill>
                  <a:srgbClr val="FF0000"/>
                </a:solidFill>
                <a:ea typeface="ＭＳ Ｐゴシック" charset="-128"/>
              </a:rPr>
              <a:t>sensitive</a:t>
            </a:r>
            <a:r>
              <a:rPr lang="en-US" altLang="en-US" sz="1800" b="1" dirty="0">
                <a:ea typeface="ＭＳ Ｐゴシック" charset="-128"/>
              </a:rPr>
              <a:t> but </a:t>
            </a:r>
            <a:r>
              <a:rPr lang="en-US" altLang="en-US" sz="1800" b="1" dirty="0">
                <a:solidFill>
                  <a:srgbClr val="FF0000"/>
                </a:solidFill>
                <a:ea typeface="ＭＳ Ｐゴシック" charset="-128"/>
              </a:rPr>
              <a:t>do not have to be highly specific.</a:t>
            </a:r>
          </a:p>
          <a:p>
            <a:pPr marL="609600" indent="-609600">
              <a:lnSpc>
                <a:spcPct val="80000"/>
              </a:lnSpc>
              <a:buFontTx/>
              <a:buNone/>
            </a:pPr>
            <a:r>
              <a:rPr lang="en-US" altLang="en-US" sz="1800" b="1" dirty="0">
                <a:ea typeface="ＭＳ Ｐゴシック" charset="-128"/>
              </a:rPr>
              <a:t>It includes:</a:t>
            </a:r>
          </a:p>
          <a:p>
            <a:pPr marL="609600" indent="-609600">
              <a:lnSpc>
                <a:spcPct val="80000"/>
              </a:lnSpc>
              <a:buFontTx/>
              <a:buNone/>
            </a:pPr>
            <a:r>
              <a:rPr lang="en-US" altLang="en-US" sz="1800" b="1" dirty="0">
                <a:ea typeface="ＭＳ Ｐゴシック" charset="-128"/>
              </a:rPr>
              <a:t>1</a:t>
            </a:r>
            <a:r>
              <a:rPr lang="en-US" altLang="en-US" sz="1800" b="1" dirty="0" smtClean="0">
                <a:ea typeface="ＭＳ Ｐゴシック" charset="-128"/>
              </a:rPr>
              <a:t>.   </a:t>
            </a:r>
            <a:r>
              <a:rPr lang="en-US" altLang="en-US" sz="1800" b="1" dirty="0">
                <a:ea typeface="ＭＳ Ｐゴシック" charset="-128"/>
              </a:rPr>
              <a:t>Low-dose </a:t>
            </a:r>
            <a:r>
              <a:rPr lang="en-US" altLang="en-US" sz="1800" b="1" dirty="0" smtClean="0">
                <a:ea typeface="ＭＳ Ｐゴシック" charset="-128"/>
              </a:rPr>
              <a:t>dexamethasone* </a:t>
            </a:r>
            <a:r>
              <a:rPr lang="en-US" altLang="en-US" sz="1800" b="1" dirty="0">
                <a:ea typeface="ＭＳ Ｐゴシック" charset="-128"/>
              </a:rPr>
              <a:t>(DXM) suppression test (DST</a:t>
            </a:r>
            <a:r>
              <a:rPr lang="en-US" altLang="en-US" sz="1800" dirty="0">
                <a:ea typeface="ＭＳ Ｐゴシック" charset="-128"/>
              </a:rPr>
              <a:t>): (Overnight suppression </a:t>
            </a:r>
            <a:r>
              <a:rPr lang="en-US" altLang="en-US" sz="1800" dirty="0" smtClean="0">
                <a:ea typeface="ＭＳ Ｐゴシック" charset="-128"/>
              </a:rPr>
              <a:t>test).   </a:t>
            </a:r>
            <a:r>
              <a:rPr lang="en-US" altLang="en-US" sz="1800" dirty="0" smtClean="0">
                <a:solidFill>
                  <a:srgbClr val="C00000"/>
                </a:solidFill>
                <a:ea typeface="ＭＳ Ｐゴシック" charset="-128"/>
              </a:rPr>
              <a:t>DXM </a:t>
            </a:r>
            <a:r>
              <a:rPr lang="en-US" altLang="en-US" sz="1800" dirty="0">
                <a:solidFill>
                  <a:srgbClr val="C00000"/>
                </a:solidFill>
                <a:ea typeface="ＭＳ Ｐゴシック" charset="-128"/>
                <a:sym typeface="Symbol" charset="2"/>
              </a:rPr>
              <a:t>  CRH   ACTH   cortisol</a:t>
            </a:r>
          </a:p>
          <a:p>
            <a:pPr marL="609600" indent="-609600">
              <a:lnSpc>
                <a:spcPct val="80000"/>
              </a:lnSpc>
              <a:buClr>
                <a:srgbClr val="FF0000"/>
              </a:buClr>
              <a:buFontTx/>
              <a:buNone/>
            </a:pPr>
            <a:r>
              <a:rPr lang="en-US" altLang="en-US" sz="1800" b="1" dirty="0">
                <a:ea typeface="ＭＳ Ｐゴシック" charset="-128"/>
                <a:sym typeface="Symbol" charset="2"/>
              </a:rPr>
              <a:t>2. </a:t>
            </a:r>
            <a:r>
              <a:rPr lang="en-US" altLang="en-US" sz="1800" b="1" dirty="0" smtClean="0">
                <a:ea typeface="ＭＳ Ｐゴシック" charset="-128"/>
                <a:sym typeface="Symbol" charset="2"/>
              </a:rPr>
              <a:t>   </a:t>
            </a:r>
            <a:r>
              <a:rPr lang="en-US" altLang="en-US" sz="1800" b="1" dirty="0" smtClean="0">
                <a:ea typeface="ＭＳ Ｐゴシック" charset="-128"/>
              </a:rPr>
              <a:t>24-hour </a:t>
            </a:r>
            <a:r>
              <a:rPr lang="en-US" altLang="en-US" sz="1800" b="1" dirty="0">
                <a:ea typeface="ＭＳ Ｐゴシック" charset="-128"/>
              </a:rPr>
              <a:t>urinary free cortisol</a:t>
            </a:r>
            <a:endParaRPr lang="en-US" altLang="en-US" sz="1800" b="1" dirty="0">
              <a:ea typeface="ＭＳ Ｐゴシック" charset="-128"/>
              <a:sym typeface="Symbol" charset="2"/>
            </a:endParaRPr>
          </a:p>
          <a:p>
            <a:pPr marL="609600" indent="-609600">
              <a:lnSpc>
                <a:spcPct val="80000"/>
              </a:lnSpc>
              <a:buClr>
                <a:srgbClr val="FF0000"/>
              </a:buClr>
              <a:buFontTx/>
              <a:buNone/>
            </a:pPr>
            <a:endParaRPr lang="en-US" altLang="en-US" b="1" dirty="0">
              <a:solidFill>
                <a:srgbClr val="0000CC"/>
              </a:solidFill>
            </a:endParaRPr>
          </a:p>
        </p:txBody>
      </p:sp>
      <p:sp>
        <p:nvSpPr>
          <p:cNvPr id="8" name="Rectangle 7">
            <a:extLst>
              <a:ext uri="{FF2B5EF4-FFF2-40B4-BE49-F238E27FC236}">
                <a16:creationId xmlns="" xmlns:a16="http://schemas.microsoft.com/office/drawing/2014/main" id="{7BEC2CB8-CD49-4F3B-BE58-58485A21AFA9}"/>
              </a:ext>
            </a:extLst>
          </p:cNvPr>
          <p:cNvSpPr/>
          <p:nvPr/>
        </p:nvSpPr>
        <p:spPr>
          <a:xfrm>
            <a:off x="368330" y="973907"/>
            <a:ext cx="8236832" cy="1685077"/>
          </a:xfrm>
          <a:prstGeom prst="rect">
            <a:avLst/>
          </a:prstGeom>
          <a:ln w="28575">
            <a:solidFill>
              <a:srgbClr val="4372C4"/>
            </a:solidFill>
          </a:ln>
        </p:spPr>
        <p:txBody>
          <a:bodyPr wrap="square">
            <a:spAutoFit/>
          </a:bodyPr>
          <a:lstStyle/>
          <a:p>
            <a:pPr fontAlgn="base">
              <a:lnSpc>
                <a:spcPct val="150000"/>
              </a:lnSpc>
              <a:spcBef>
                <a:spcPct val="20000"/>
              </a:spcBef>
              <a:spcAft>
                <a:spcPct val="0"/>
              </a:spcAft>
              <a:buClr>
                <a:schemeClr val="tx1"/>
              </a:buClr>
              <a:buSzPct val="95000"/>
            </a:pPr>
            <a:endParaRPr lang="en-US"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a:p>
            <a:pPr fontAlgn="base">
              <a:lnSpc>
                <a:spcPct val="150000"/>
              </a:lnSpc>
              <a:spcBef>
                <a:spcPct val="20000"/>
              </a:spcBef>
              <a:spcAft>
                <a:spcPct val="0"/>
              </a:spcAft>
              <a:buClr>
                <a:schemeClr val="tx1"/>
              </a:buClr>
              <a:buSzPct val="95000"/>
            </a:pPr>
            <a:endParaRPr lang="en-US" sz="100" dirty="0" smtClean="0"/>
          </a:p>
          <a:p>
            <a:pPr fontAlgn="base">
              <a:lnSpc>
                <a:spcPct val="150000"/>
              </a:lnSpc>
              <a:spcBef>
                <a:spcPct val="20000"/>
              </a:spcBef>
              <a:spcAft>
                <a:spcPct val="0"/>
              </a:spcAft>
              <a:buClr>
                <a:schemeClr val="tx1"/>
              </a:buClr>
              <a:buSzPct val="95000"/>
            </a:pPr>
            <a:endParaRPr lang="en-US" sz="100" dirty="0"/>
          </a:p>
        </p:txBody>
      </p:sp>
      <p:sp>
        <p:nvSpPr>
          <p:cNvPr id="10" name="TextBox 9">
            <a:extLst>
              <a:ext uri="{FF2B5EF4-FFF2-40B4-BE49-F238E27FC236}">
                <a16:creationId xmlns="" xmlns:a16="http://schemas.microsoft.com/office/drawing/2014/main" id="{4A3A102F-ABE4-4D80-896E-85A7004E61CE}"/>
              </a:ext>
            </a:extLst>
          </p:cNvPr>
          <p:cNvSpPr txBox="1"/>
          <p:nvPr/>
        </p:nvSpPr>
        <p:spPr>
          <a:xfrm>
            <a:off x="8957509" y="467081"/>
            <a:ext cx="2932920" cy="64633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smtClean="0">
                <a:solidFill>
                  <a:srgbClr val="008F00"/>
                </a:solidFill>
              </a:rPr>
              <a:t>* Dexamethasone</a:t>
            </a:r>
            <a:r>
              <a:rPr lang="en-US" dirty="0">
                <a:solidFill>
                  <a:srgbClr val="008F00"/>
                </a:solidFill>
              </a:rPr>
              <a:t>: Synthetic Cortisol</a:t>
            </a:r>
          </a:p>
        </p:txBody>
      </p:sp>
      <p:sp>
        <p:nvSpPr>
          <p:cNvPr id="12" name="TextBox 11">
            <a:extLst>
              <a:ext uri="{FF2B5EF4-FFF2-40B4-BE49-F238E27FC236}">
                <a16:creationId xmlns="" xmlns:a16="http://schemas.microsoft.com/office/drawing/2014/main" id="{4A3A102F-ABE4-4D80-896E-85A7004E61CE}"/>
              </a:ext>
            </a:extLst>
          </p:cNvPr>
          <p:cNvSpPr txBox="1"/>
          <p:nvPr/>
        </p:nvSpPr>
        <p:spPr>
          <a:xfrm>
            <a:off x="8957510" y="1246917"/>
            <a:ext cx="2932920" cy="2062103"/>
          </a:xfrm>
          <a:prstGeom prst="rect">
            <a:avLst/>
          </a:prstGeom>
          <a:noFill/>
          <a:ln w="19050">
            <a:solidFill>
              <a:schemeClr val="accent1">
                <a:lumMod val="50000"/>
              </a:schemeClr>
            </a:solidFill>
            <a:prstDash val="dash"/>
          </a:ln>
        </p:spPr>
        <p:txBody>
          <a:bodyPr wrap="square" rtlCol="0">
            <a:spAutoFit/>
          </a:bodyPr>
          <a:lstStyle/>
          <a:p>
            <a:pPr algn="ctr" rtl="1"/>
            <a:r>
              <a:rPr lang="en-GB" sz="1600" dirty="0" smtClean="0">
                <a:solidFill>
                  <a:schemeClr val="bg1">
                    <a:lumMod val="50000"/>
                  </a:schemeClr>
                </a:solidFill>
              </a:rPr>
              <a:t>Low dose of DXM</a:t>
            </a:r>
            <a:r>
              <a:rPr lang="ar-SA" sz="1600" dirty="0" smtClean="0">
                <a:solidFill>
                  <a:schemeClr val="bg1">
                    <a:lumMod val="50000"/>
                  </a:schemeClr>
                </a:solidFill>
              </a:rPr>
              <a:t>اذا اعطيناه </a:t>
            </a:r>
            <a:r>
              <a:rPr lang="ar-SA" sz="1600" dirty="0">
                <a:solidFill>
                  <a:schemeClr val="bg1">
                    <a:lumMod val="50000"/>
                  </a:schemeClr>
                </a:solidFill>
              </a:rPr>
              <a:t> </a:t>
            </a:r>
            <a:r>
              <a:rPr lang="en-GB" sz="1600" dirty="0" smtClean="0">
                <a:solidFill>
                  <a:schemeClr val="bg1">
                    <a:lumMod val="50000"/>
                  </a:schemeClr>
                </a:solidFill>
              </a:rPr>
              <a:t> </a:t>
            </a:r>
            <a:r>
              <a:rPr lang="ar-SA" sz="1600" dirty="0" smtClean="0">
                <a:solidFill>
                  <a:schemeClr val="bg1">
                    <a:lumMod val="50000"/>
                  </a:schemeClr>
                </a:solidFill>
              </a:rPr>
              <a:t>بعني الزبدة</a:t>
            </a:r>
          </a:p>
          <a:p>
            <a:pPr algn="ctr" rtl="1"/>
            <a:r>
              <a:rPr lang="en-GB" sz="1600" b="1" u="sng" dirty="0" smtClean="0">
                <a:solidFill>
                  <a:schemeClr val="bg1">
                    <a:lumMod val="50000"/>
                  </a:schemeClr>
                </a:solidFill>
              </a:rPr>
              <a:t>Normal person </a:t>
            </a:r>
            <a:r>
              <a:rPr lang="en-GB" sz="1600" b="1" dirty="0" smtClean="0">
                <a:solidFill>
                  <a:schemeClr val="bg1">
                    <a:lumMod val="50000"/>
                  </a:schemeClr>
                </a:solidFill>
              </a:rPr>
              <a:t>= </a:t>
            </a:r>
            <a:r>
              <a:rPr lang="en-GB" sz="1600" dirty="0" smtClean="0">
                <a:solidFill>
                  <a:schemeClr val="bg1">
                    <a:lumMod val="50000"/>
                  </a:schemeClr>
                </a:solidFill>
              </a:rPr>
              <a:t>Suppression of  cortisol</a:t>
            </a:r>
          </a:p>
          <a:p>
            <a:pPr algn="ctr" rtl="1"/>
            <a:r>
              <a:rPr lang="en-GB" sz="1600" b="1" u="sng" dirty="0" smtClean="0">
                <a:solidFill>
                  <a:schemeClr val="bg1">
                    <a:lumMod val="50000"/>
                  </a:schemeClr>
                </a:solidFill>
              </a:rPr>
              <a:t>Cushing syndrome</a:t>
            </a:r>
            <a:r>
              <a:rPr lang="en-GB" sz="1600" dirty="0" smtClean="0">
                <a:solidFill>
                  <a:schemeClr val="bg1">
                    <a:lumMod val="50000"/>
                  </a:schemeClr>
                </a:solidFill>
              </a:rPr>
              <a:t>= </a:t>
            </a:r>
            <a:r>
              <a:rPr lang="en-GB" sz="1600" b="1" dirty="0" smtClean="0">
                <a:solidFill>
                  <a:schemeClr val="bg1">
                    <a:lumMod val="50000"/>
                  </a:schemeClr>
                </a:solidFill>
              </a:rPr>
              <a:t>NO</a:t>
            </a:r>
            <a:r>
              <a:rPr lang="en-GB" sz="1600" dirty="0" smtClean="0">
                <a:solidFill>
                  <a:schemeClr val="bg1">
                    <a:lumMod val="50000"/>
                  </a:schemeClr>
                </a:solidFill>
              </a:rPr>
              <a:t> suppression </a:t>
            </a:r>
          </a:p>
          <a:p>
            <a:pPr algn="ctr" rtl="1"/>
            <a:r>
              <a:rPr lang="ar-SA" sz="1600" dirty="0" smtClean="0">
                <a:solidFill>
                  <a:schemeClr val="bg1">
                    <a:lumMod val="50000"/>
                  </a:schemeClr>
                </a:solidFill>
              </a:rPr>
              <a:t>لو </a:t>
            </a:r>
            <a:r>
              <a:rPr lang="ar-SA" sz="1600" dirty="0" err="1" smtClean="0">
                <a:solidFill>
                  <a:schemeClr val="bg1">
                    <a:lumMod val="50000"/>
                  </a:schemeClr>
                </a:solidFill>
              </a:rPr>
              <a:t>ماصار</a:t>
            </a:r>
            <a:r>
              <a:rPr lang="ar-SA" sz="1600" dirty="0" smtClean="0">
                <a:solidFill>
                  <a:schemeClr val="bg1">
                    <a:lumMod val="50000"/>
                  </a:schemeClr>
                </a:solidFill>
              </a:rPr>
              <a:t> </a:t>
            </a:r>
            <a:r>
              <a:rPr lang="ar-SA" sz="1600" dirty="0" err="1" smtClean="0">
                <a:solidFill>
                  <a:schemeClr val="bg1">
                    <a:lumMod val="50000"/>
                  </a:schemeClr>
                </a:solidFill>
              </a:rPr>
              <a:t>سبرشن</a:t>
            </a:r>
            <a:r>
              <a:rPr lang="ar-SA" sz="1600" dirty="0" smtClean="0">
                <a:solidFill>
                  <a:schemeClr val="bg1">
                    <a:lumMod val="50000"/>
                  </a:schemeClr>
                </a:solidFill>
              </a:rPr>
              <a:t> ندخل </a:t>
            </a:r>
            <a:r>
              <a:rPr lang="ar-SA" sz="1600" dirty="0" err="1" smtClean="0">
                <a:solidFill>
                  <a:schemeClr val="bg1">
                    <a:lumMod val="50000"/>
                  </a:schemeClr>
                </a:solidFill>
              </a:rPr>
              <a:t>البيشنت</a:t>
            </a:r>
            <a:r>
              <a:rPr lang="ar-SA" sz="1600" dirty="0" smtClean="0">
                <a:solidFill>
                  <a:schemeClr val="bg1">
                    <a:lumMod val="50000"/>
                  </a:schemeClr>
                </a:solidFill>
              </a:rPr>
              <a:t> المستشفى ونسوي </a:t>
            </a:r>
            <a:r>
              <a:rPr lang="en-GB" sz="1600" dirty="0" smtClean="0">
                <a:solidFill>
                  <a:schemeClr val="bg1">
                    <a:lumMod val="50000"/>
                  </a:schemeClr>
                </a:solidFill>
              </a:rPr>
              <a:t>confirmatory test  </a:t>
            </a:r>
            <a:endParaRPr lang="en-US" sz="1600" dirty="0">
              <a:solidFill>
                <a:schemeClr val="bg1">
                  <a:lumMod val="50000"/>
                </a:schemeClr>
              </a:solidFill>
            </a:endParaRPr>
          </a:p>
        </p:txBody>
      </p:sp>
      <p:sp>
        <p:nvSpPr>
          <p:cNvPr id="4" name="Rectangle 3"/>
          <p:cNvSpPr/>
          <p:nvPr/>
        </p:nvSpPr>
        <p:spPr>
          <a:xfrm>
            <a:off x="5836327" y="2277969"/>
            <a:ext cx="2768835" cy="369332"/>
          </a:xfrm>
          <a:prstGeom prst="rect">
            <a:avLst/>
          </a:prstGeom>
        </p:spPr>
        <p:txBody>
          <a:bodyPr wrap="none">
            <a:spAutoFit/>
          </a:bodyPr>
          <a:lstStyle/>
          <a:p>
            <a:pPr algn="l"/>
            <a:r>
              <a:rPr lang="en-US" dirty="0" smtClean="0">
                <a:solidFill>
                  <a:schemeClr val="bg1">
                    <a:lumMod val="50000"/>
                  </a:schemeClr>
                </a:solidFill>
              </a:rPr>
              <a:t>Details </a:t>
            </a:r>
            <a:r>
              <a:rPr lang="en-US" smtClean="0">
                <a:solidFill>
                  <a:schemeClr val="bg1">
                    <a:lumMod val="50000"/>
                  </a:schemeClr>
                </a:solidFill>
              </a:rPr>
              <a:t>are explained below</a:t>
            </a:r>
            <a:endParaRPr lang="en-US" dirty="0"/>
          </a:p>
        </p:txBody>
      </p:sp>
      <p:graphicFrame>
        <p:nvGraphicFramePr>
          <p:cNvPr id="13" name="جدول 3"/>
          <p:cNvGraphicFramePr>
            <a:graphicFrameLocks noGrp="1"/>
          </p:cNvGraphicFramePr>
          <p:nvPr>
            <p:extLst>
              <p:ext uri="{D42A27DB-BD31-4B8C-83A1-F6EECF244321}">
                <p14:modId xmlns:p14="http://schemas.microsoft.com/office/powerpoint/2010/main" val="2059859119"/>
              </p:ext>
            </p:extLst>
          </p:nvPr>
        </p:nvGraphicFramePr>
        <p:xfrm>
          <a:off x="203736" y="2883214"/>
          <a:ext cx="8589180" cy="3532632"/>
        </p:xfrm>
        <a:graphic>
          <a:graphicData uri="http://schemas.openxmlformats.org/drawingml/2006/table">
            <a:tbl>
              <a:tblPr firstRow="1" bandRow="1">
                <a:tableStyleId>{5940675A-B579-460E-94D1-54222C63F5DA}</a:tableStyleId>
              </a:tblPr>
              <a:tblGrid>
                <a:gridCol w="4294590">
                  <a:extLst>
                    <a:ext uri="{9D8B030D-6E8A-4147-A177-3AD203B41FA5}">
                      <a16:colId xmlns="" xmlns:a16="http://schemas.microsoft.com/office/drawing/2014/main" val="20000"/>
                    </a:ext>
                  </a:extLst>
                </a:gridCol>
                <a:gridCol w="4294590">
                  <a:extLst>
                    <a:ext uri="{9D8B030D-6E8A-4147-A177-3AD203B41FA5}">
                      <a16:colId xmlns="" xmlns:a16="http://schemas.microsoft.com/office/drawing/2014/main" val="20001"/>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30AAB1"/>
                          </a:solidFill>
                          <a:latin typeface="Century Gothic" charset="0"/>
                          <a:ea typeface="Century Gothic" charset="0"/>
                          <a:cs typeface="Century Gothic" charset="0"/>
                        </a:rPr>
                        <a:t>1.  Low-dose DST: (outpatient procedure)</a:t>
                      </a:r>
                      <a:endParaRPr lang="en-US" altLang="en-US" sz="1800" b="1" dirty="0" smtClean="0">
                        <a:solidFill>
                          <a:srgbClr val="30AAB1"/>
                        </a:solidFill>
                        <a:latin typeface="Century Gothic" charset="0"/>
                        <a:ea typeface="Century Gothic" charset="0"/>
                        <a:cs typeface="Century Gothic" charset="0"/>
                        <a:sym typeface="Symbol" charset="2"/>
                      </a:endParaRPr>
                    </a:p>
                  </a:txBody>
                  <a:tcPr anchor="ctr">
                    <a:solidFill>
                      <a:srgbClr val="F2F2F2"/>
                    </a:solidFill>
                  </a:tcPr>
                </a:tc>
                <a:tc hMerge="1">
                  <a:txBody>
                    <a:bodyPr/>
                    <a:lstStyle/>
                    <a:p>
                      <a:pPr algn="l" eaLnBrk="1" hangingPunct="1">
                        <a:buFontTx/>
                        <a:buNone/>
                      </a:pPr>
                      <a:endParaRPr lang="en-US" altLang="en-US" sz="1800" b="0" kern="1200" dirty="0">
                        <a:solidFill>
                          <a:schemeClr val="tx1"/>
                        </a:solidFill>
                        <a:latin typeface="+mn-lt"/>
                        <a:ea typeface="+mn-ea"/>
                        <a:cs typeface="+mn-cs"/>
                      </a:endParaRPr>
                    </a:p>
                  </a:txBody>
                  <a:tcPr anchor="ct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b="1" dirty="0" smtClean="0">
                          <a:solidFill>
                            <a:srgbClr val="4B8180"/>
                          </a:solidFill>
                          <a:ea typeface="ＭＳ Ｐゴシック" charset="-128"/>
                          <a:sym typeface="Symbol" charset="2"/>
                        </a:rPr>
                        <a:t>Procedure </a:t>
                      </a:r>
                      <a:r>
                        <a:rPr lang="en-US" dirty="0" smtClean="0">
                          <a:solidFill>
                            <a:srgbClr val="008F00"/>
                          </a:solidFill>
                        </a:rPr>
                        <a:t>“Not important”</a:t>
                      </a:r>
                    </a:p>
                  </a:txBody>
                  <a:tcPr anchor="ctr">
                    <a:solidFill>
                      <a:srgbClr val="F2F2F2"/>
                    </a:solidFill>
                  </a:tcPr>
                </a:tc>
                <a:tc>
                  <a:txBody>
                    <a:bodyPr/>
                    <a:lstStyle/>
                    <a:p>
                      <a:pPr marL="0" lvl="2" algn="ctr">
                        <a:lnSpc>
                          <a:spcPct val="80000"/>
                        </a:lnSpc>
                        <a:spcBef>
                          <a:spcPts val="1000"/>
                        </a:spcBef>
                        <a:buClr>
                          <a:srgbClr val="FF0000"/>
                        </a:buClr>
                      </a:pPr>
                      <a:r>
                        <a:rPr lang="en-US" altLang="en-US" dirty="0" smtClean="0">
                          <a:ea typeface="ＭＳ Ｐゴシック" charset="-128"/>
                          <a:sym typeface="Symbol" charset="2"/>
                        </a:rPr>
                        <a:t>- 1 mg DXM administered at  11-12 PM the night before attending the clinic.</a:t>
                      </a:r>
                    </a:p>
                    <a:p>
                      <a:pPr marL="0" lvl="2" indent="0" algn="ctr">
                        <a:lnSpc>
                          <a:spcPct val="80000"/>
                        </a:lnSpc>
                        <a:spcBef>
                          <a:spcPts val="1000"/>
                        </a:spcBef>
                        <a:buClr>
                          <a:srgbClr val="FF0000"/>
                        </a:buClr>
                        <a:buNone/>
                      </a:pPr>
                      <a:r>
                        <a:rPr lang="en-US" altLang="en-US" dirty="0" smtClean="0">
                          <a:ea typeface="ＭＳ Ｐゴシック" charset="-128"/>
                          <a:sym typeface="Symbol" charset="2"/>
                        </a:rPr>
                        <a:t>- serum cortisol is measured at 8-9 AM.</a:t>
                      </a:r>
                      <a:endParaRPr lang="en-US" altLang="en-US" dirty="0">
                        <a:ea typeface="ＭＳ Ｐゴシック" charset="-128"/>
                        <a:sym typeface="Symbol" charset="2"/>
                      </a:endParaRPr>
                    </a:p>
                  </a:txBody>
                  <a:tcPr anchor="ctr"/>
                </a:tc>
                <a:extLst>
                  <a:ext uri="{0D108BD9-81ED-4DB2-BD59-A6C34878D82A}">
                    <a16:rowId xmlns=""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b="1" dirty="0" smtClean="0">
                          <a:solidFill>
                            <a:srgbClr val="4B8180"/>
                          </a:solidFill>
                          <a:ea typeface="ＭＳ Ｐゴシック" charset="-128"/>
                          <a:sym typeface="Symbol" charset="2"/>
                        </a:rPr>
                        <a:t>Result</a:t>
                      </a:r>
                      <a:endParaRPr lang="en-US" altLang="en-US" sz="1800" b="1" kern="1200" dirty="0">
                        <a:solidFill>
                          <a:srgbClr val="00ADA8"/>
                        </a:solidFill>
                        <a:latin typeface="+mn-lt"/>
                        <a:ea typeface="+mn-ea"/>
                        <a:cs typeface="+mn-cs"/>
                      </a:endParaRPr>
                    </a:p>
                  </a:txBody>
                  <a:tcPr anchor="ctr">
                    <a:solidFill>
                      <a:srgbClr val="F2F2F2"/>
                    </a:solidFill>
                  </a:tcPr>
                </a:tc>
                <a:tc>
                  <a:txBody>
                    <a:bodyPr/>
                    <a:lstStyle/>
                    <a:p>
                      <a:pPr marL="609600" lvl="1" indent="-609600" algn="ctr">
                        <a:lnSpc>
                          <a:spcPct val="80000"/>
                        </a:lnSpc>
                        <a:spcBef>
                          <a:spcPts val="1000"/>
                        </a:spcBef>
                        <a:buClr>
                          <a:srgbClr val="FF0000"/>
                        </a:buClr>
                        <a:buFontTx/>
                        <a:buNone/>
                      </a:pPr>
                      <a:r>
                        <a:rPr lang="en-US" altLang="en-US" dirty="0" smtClean="0">
                          <a:ea typeface="ＭＳ Ｐゴシック" charset="-128"/>
                          <a:sym typeface="Symbol" charset="2"/>
                        </a:rPr>
                        <a:t>Cortisol </a:t>
                      </a:r>
                      <a:r>
                        <a:rPr lang="en-US" altLang="en-US" dirty="0" smtClean="0">
                          <a:solidFill>
                            <a:schemeClr val="accent1"/>
                          </a:solidFill>
                          <a:ea typeface="ＭＳ Ｐゴシック" charset="-128"/>
                          <a:sym typeface="Symbol" charset="2"/>
                        </a:rPr>
                        <a:t>&lt; 50 </a:t>
                      </a:r>
                      <a:r>
                        <a:rPr lang="en-US" altLang="en-US" dirty="0" err="1" smtClean="0">
                          <a:solidFill>
                            <a:schemeClr val="accent1"/>
                          </a:solidFill>
                          <a:ea typeface="ＭＳ Ｐゴシック" charset="-128"/>
                          <a:sym typeface="Symbol" charset="2"/>
                        </a:rPr>
                        <a:t>nmol</a:t>
                      </a:r>
                      <a:r>
                        <a:rPr lang="en-US" altLang="en-US" dirty="0" smtClean="0">
                          <a:solidFill>
                            <a:schemeClr val="accent1"/>
                          </a:solidFill>
                          <a:ea typeface="ＭＳ Ｐゴシック" charset="-128"/>
                          <a:sym typeface="Symbol" charset="2"/>
                        </a:rPr>
                        <a:t>/L</a:t>
                      </a:r>
                      <a:r>
                        <a:rPr lang="en-US" altLang="en-US" dirty="0" smtClean="0">
                          <a:ea typeface="ＭＳ Ｐゴシック" charset="-128"/>
                          <a:sym typeface="Symbol" charset="2"/>
                        </a:rPr>
                        <a:t> </a:t>
                      </a:r>
                      <a:r>
                        <a:rPr lang="en-US" altLang="en-US" dirty="0" smtClean="0">
                          <a:solidFill>
                            <a:srgbClr val="FF0000"/>
                          </a:solidFill>
                          <a:ea typeface="ＭＳ Ｐゴシック" charset="-128"/>
                          <a:sym typeface="Symbol" charset="2"/>
                        </a:rPr>
                        <a:t>(suppression)</a:t>
                      </a:r>
                      <a:r>
                        <a:rPr lang="en-US" altLang="en-US" dirty="0" smtClean="0">
                          <a:ea typeface="ＭＳ Ｐゴシック" charset="-128"/>
                          <a:sym typeface="Symbol" charset="2"/>
                        </a:rPr>
                        <a:t> exclude </a:t>
                      </a:r>
                      <a:r>
                        <a:rPr lang="en-US" altLang="en-US" dirty="0" err="1" smtClean="0">
                          <a:ea typeface="ＭＳ Ｐゴシック" charset="-128"/>
                          <a:sym typeface="Symbol" charset="2"/>
                        </a:rPr>
                        <a:t>hypercortisolnemia</a:t>
                      </a:r>
                      <a:r>
                        <a:rPr lang="en-US" altLang="en-US" dirty="0" smtClean="0">
                          <a:ea typeface="ＭＳ Ｐゴシック" charset="-128"/>
                          <a:sym typeface="Symbol" charset="2"/>
                        </a:rPr>
                        <a:t> (Cushing Syndrome)</a:t>
                      </a:r>
                    </a:p>
                  </a:txBody>
                  <a:tcPr anchor="ctr"/>
                </a:tc>
                <a:extLst>
                  <a:ext uri="{0D108BD9-81ED-4DB2-BD59-A6C34878D82A}">
                    <a16:rowId xmlns=""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b="1" dirty="0" smtClean="0">
                          <a:solidFill>
                            <a:srgbClr val="4B8180"/>
                          </a:solidFill>
                          <a:ea typeface="ＭＳ Ｐゴシック" charset="-128"/>
                          <a:sym typeface="Symbol" charset="2"/>
                        </a:rPr>
                        <a:t>Precautions</a:t>
                      </a:r>
                      <a:endParaRPr lang="en-US" altLang="en-US" sz="1800" b="1" kern="1200" dirty="0">
                        <a:solidFill>
                          <a:srgbClr val="00ADA8"/>
                        </a:solidFill>
                        <a:latin typeface="+mn-lt"/>
                        <a:ea typeface="+mn-ea"/>
                        <a:cs typeface="+mn-cs"/>
                      </a:endParaRPr>
                    </a:p>
                  </a:txBody>
                  <a:tcPr anchor="ctr">
                    <a:solidFill>
                      <a:srgbClr val="F2F2F2"/>
                    </a:solidFill>
                  </a:tcPr>
                </a:tc>
                <a:tc>
                  <a:txBody>
                    <a:bodyPr/>
                    <a:lstStyle/>
                    <a:p>
                      <a:pPr marL="609600" lvl="1" indent="-609600" algn="ctr">
                        <a:lnSpc>
                          <a:spcPct val="80000"/>
                        </a:lnSpc>
                        <a:spcBef>
                          <a:spcPts val="1000"/>
                        </a:spcBef>
                        <a:buClr>
                          <a:srgbClr val="FF0000"/>
                        </a:buClr>
                        <a:buFontTx/>
                        <a:buNone/>
                      </a:pPr>
                      <a:r>
                        <a:rPr lang="en-US" altLang="en-US" dirty="0" smtClean="0">
                          <a:ea typeface="ＭＳ Ｐゴシック" charset="-128"/>
                          <a:sym typeface="Symbol" charset="2"/>
                        </a:rPr>
                        <a:t>Drugs that induce hepatic microsomal enzymes (</a:t>
                      </a:r>
                      <a:r>
                        <a:rPr lang="en-US" altLang="en-US" dirty="0" err="1" smtClean="0">
                          <a:ea typeface="ＭＳ Ｐゴシック" charset="-128"/>
                          <a:sym typeface="Symbol" charset="2"/>
                        </a:rPr>
                        <a:t>Phenobarbitone</a:t>
                      </a:r>
                      <a:r>
                        <a:rPr lang="en-US" altLang="en-US" dirty="0" smtClean="0">
                          <a:ea typeface="ＭＳ Ｐゴシック" charset="-128"/>
                          <a:sym typeface="Symbol" charset="2"/>
                        </a:rPr>
                        <a:t> &amp;phenytoin)   DXM metabolism and  DXM</a:t>
                      </a:r>
                    </a:p>
                    <a:p>
                      <a:pPr marL="609600" lvl="1" indent="-609600" algn="ctr">
                        <a:lnSpc>
                          <a:spcPct val="80000"/>
                        </a:lnSpc>
                        <a:spcBef>
                          <a:spcPts val="1000"/>
                        </a:spcBef>
                        <a:buClr>
                          <a:srgbClr val="FF0000"/>
                        </a:buClr>
                        <a:buFontTx/>
                        <a:buNone/>
                      </a:pPr>
                      <a:r>
                        <a:rPr lang="en-US" altLang="en-US" dirty="0" smtClean="0">
                          <a:ea typeface="ＭＳ Ｐゴシック" charset="-128"/>
                          <a:sym typeface="Symbol" charset="2"/>
                        </a:rPr>
                        <a:t>blood level to achieve CRH suppression (false diagnosis of Cushing).</a:t>
                      </a:r>
                    </a:p>
                  </a:txBody>
                  <a:tcPr anchor="ctr"/>
                </a:tc>
              </a:tr>
            </a:tbl>
          </a:graphicData>
        </a:graphic>
      </p:graphicFrame>
    </p:spTree>
    <p:extLst>
      <p:ext uri="{BB962C8B-B14F-4D97-AF65-F5344CB8AC3E}">
        <p14:creationId xmlns:p14="http://schemas.microsoft.com/office/powerpoint/2010/main" val="87293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167372" y="84701"/>
            <a:ext cx="7772400" cy="7207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4C8180"/>
                </a:solidFill>
                <a:latin typeface="Century Gothic" charset="0"/>
                <a:ea typeface="Century Gothic" charset="0"/>
                <a:cs typeface="Century Gothic" charset="0"/>
              </a:rPr>
              <a:t>A. Screening tests: …. Cont’D</a:t>
            </a:r>
          </a:p>
        </p:txBody>
      </p:sp>
      <p:graphicFrame>
        <p:nvGraphicFramePr>
          <p:cNvPr id="10" name="جدول 3"/>
          <p:cNvGraphicFramePr>
            <a:graphicFrameLocks noGrp="1"/>
          </p:cNvGraphicFramePr>
          <p:nvPr>
            <p:extLst>
              <p:ext uri="{D42A27DB-BD31-4B8C-83A1-F6EECF244321}">
                <p14:modId xmlns:p14="http://schemas.microsoft.com/office/powerpoint/2010/main" val="1391710432"/>
              </p:ext>
            </p:extLst>
          </p:nvPr>
        </p:nvGraphicFramePr>
        <p:xfrm>
          <a:off x="1560543" y="1200462"/>
          <a:ext cx="8589180" cy="2291080"/>
        </p:xfrm>
        <a:graphic>
          <a:graphicData uri="http://schemas.openxmlformats.org/drawingml/2006/table">
            <a:tbl>
              <a:tblPr firstRow="1" bandRow="1">
                <a:tableStyleId>{5940675A-B579-460E-94D1-54222C63F5DA}</a:tableStyleId>
              </a:tblPr>
              <a:tblGrid>
                <a:gridCol w="4294590">
                  <a:extLst>
                    <a:ext uri="{9D8B030D-6E8A-4147-A177-3AD203B41FA5}">
                      <a16:colId xmlns="" xmlns:a16="http://schemas.microsoft.com/office/drawing/2014/main" val="20000"/>
                    </a:ext>
                  </a:extLst>
                </a:gridCol>
                <a:gridCol w="4294590">
                  <a:extLst>
                    <a:ext uri="{9D8B030D-6E8A-4147-A177-3AD203B41FA5}">
                      <a16:colId xmlns="" xmlns:a16="http://schemas.microsoft.com/office/drawing/2014/main" val="20001"/>
                    </a:ext>
                  </a:extLst>
                </a:gridCol>
              </a:tblGrid>
              <a:tr h="370840">
                <a:tc gridSpan="2">
                  <a:txBody>
                    <a:bodyPr/>
                    <a:lstStyle/>
                    <a:p>
                      <a:pPr marL="0" indent="0" algn="ctr">
                        <a:lnSpc>
                          <a:spcPct val="80000"/>
                        </a:lnSpc>
                        <a:buClr>
                          <a:srgbClr val="FF0000"/>
                        </a:buClr>
                        <a:buSzPct val="110000"/>
                        <a:buNone/>
                      </a:pPr>
                      <a:r>
                        <a:rPr lang="en-US" altLang="en-US" sz="1800" b="1" dirty="0" smtClean="0">
                          <a:solidFill>
                            <a:srgbClr val="30AAB1"/>
                          </a:solidFill>
                          <a:latin typeface="Century Gothic" charset="0"/>
                          <a:ea typeface="Century Gothic" charset="0"/>
                          <a:cs typeface="Century Gothic" charset="0"/>
                        </a:rPr>
                        <a:t>2.  24- hour urinary free cortisol:</a:t>
                      </a:r>
                      <a:endParaRPr lang="en-US" altLang="en-US" sz="1800" b="1" dirty="0">
                        <a:solidFill>
                          <a:srgbClr val="30AAB1"/>
                        </a:solidFill>
                        <a:latin typeface="Century Gothic" charset="0"/>
                        <a:ea typeface="Century Gothic" charset="0"/>
                        <a:cs typeface="Century Gothic" charset="0"/>
                      </a:endParaRPr>
                    </a:p>
                  </a:txBody>
                  <a:tcPr anchor="ctr">
                    <a:solidFill>
                      <a:srgbClr val="F2F2F2"/>
                    </a:solidFill>
                  </a:tcPr>
                </a:tc>
                <a:tc hMerge="1">
                  <a:txBody>
                    <a:bodyPr/>
                    <a:lstStyle/>
                    <a:p>
                      <a:pPr algn="l" eaLnBrk="1" hangingPunct="1">
                        <a:buFontTx/>
                        <a:buNone/>
                      </a:pPr>
                      <a:endParaRPr lang="en-US" altLang="en-US" sz="1800" b="0" kern="1200" dirty="0">
                        <a:solidFill>
                          <a:schemeClr val="tx1"/>
                        </a:solidFill>
                        <a:latin typeface="+mn-lt"/>
                        <a:ea typeface="+mn-ea"/>
                        <a:cs typeface="+mn-cs"/>
                      </a:endParaRPr>
                    </a:p>
                  </a:txBody>
                  <a:tcPr anchor="ct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smtClean="0">
                          <a:solidFill>
                            <a:srgbClr val="4B8180"/>
                          </a:solidFill>
                          <a:ea typeface="ＭＳ Ｐゴシック" charset="-128"/>
                          <a:sym typeface="Symbol" charset="2"/>
                        </a:rPr>
                        <a:t>Disadvantage</a:t>
                      </a:r>
                      <a:endParaRPr lang="en-US" dirty="0" smtClean="0">
                        <a:solidFill>
                          <a:srgbClr val="008F00"/>
                        </a:solidFill>
                      </a:endParaRPr>
                    </a:p>
                  </a:txBody>
                  <a:tcPr anchor="ctr">
                    <a:solidFill>
                      <a:srgbClr val="F2F2F2"/>
                    </a:solidFill>
                  </a:tcPr>
                </a:tc>
                <a:tc>
                  <a:txBody>
                    <a:bodyPr/>
                    <a:lstStyle/>
                    <a:p>
                      <a:pPr marL="609600" indent="-609600" algn="ctr">
                        <a:buClr>
                          <a:srgbClr val="FF0000"/>
                        </a:buClr>
                        <a:buSzPct val="110000"/>
                        <a:buNone/>
                      </a:pPr>
                      <a:r>
                        <a:rPr lang="en-US" altLang="en-US" sz="1800" dirty="0" smtClean="0">
                          <a:ea typeface="ＭＳ Ｐゴシック" charset="-128"/>
                          <a:sym typeface="Symbol" charset="2"/>
                        </a:rPr>
                        <a:t>incomplete collection of urine  a false-negative result.</a:t>
                      </a:r>
                      <a:endParaRPr lang="en-US" altLang="en-US" sz="1800" dirty="0">
                        <a:ea typeface="ＭＳ Ｐゴシック" charset="-128"/>
                        <a:sym typeface="Symbol" charset="2"/>
                      </a:endParaRPr>
                    </a:p>
                  </a:txBody>
                  <a:tcPr anchor="ctr"/>
                </a:tc>
                <a:extLst>
                  <a:ext uri="{0D108BD9-81ED-4DB2-BD59-A6C34878D82A}">
                    <a16:rowId xmlns=""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b="1" smtClean="0">
                          <a:solidFill>
                            <a:srgbClr val="4B8180"/>
                          </a:solidFill>
                          <a:ea typeface="ＭＳ Ｐゴシック" charset="-128"/>
                          <a:sym typeface="Symbol" charset="2"/>
                        </a:rPr>
                        <a:t>Result</a:t>
                      </a:r>
                      <a:endParaRPr lang="en-US" altLang="en-US" sz="1800" b="1" kern="1200" dirty="0">
                        <a:solidFill>
                          <a:srgbClr val="00ADA8"/>
                        </a:solidFill>
                        <a:latin typeface="+mn-lt"/>
                        <a:ea typeface="+mn-ea"/>
                        <a:cs typeface="+mn-cs"/>
                      </a:endParaRPr>
                    </a:p>
                  </a:txBody>
                  <a:tcPr anchor="ctr">
                    <a:solidFill>
                      <a:srgbClr val="F2F2F2"/>
                    </a:solidFill>
                  </a:tcPr>
                </a:tc>
                <a:tc>
                  <a:txBody>
                    <a:bodyPr/>
                    <a:lstStyle/>
                    <a:p>
                      <a:pPr marL="0" indent="0" algn="ctr">
                        <a:buClr>
                          <a:srgbClr val="FF0000"/>
                        </a:buClr>
                        <a:buSzPct val="110000"/>
                        <a:buNone/>
                      </a:pPr>
                      <a:r>
                        <a:rPr lang="en-US" altLang="en-US" sz="1800" smtClean="0">
                          <a:ea typeface="ＭＳ Ｐゴシック" charset="-128"/>
                        </a:rPr>
                        <a:t>Cortisol </a:t>
                      </a:r>
                      <a:r>
                        <a:rPr lang="en-US" altLang="en-US" sz="1800" smtClean="0">
                          <a:solidFill>
                            <a:schemeClr val="accent1"/>
                          </a:solidFill>
                          <a:ea typeface="ＭＳ Ｐゴシック" charset="-128"/>
                        </a:rPr>
                        <a:t>&lt; 250 nmol/day </a:t>
                      </a:r>
                      <a:r>
                        <a:rPr lang="en-US" altLang="en-US" sz="1800" smtClean="0">
                          <a:ea typeface="ＭＳ Ｐゴシック" charset="-128"/>
                          <a:sym typeface="Symbol" charset="2"/>
                        </a:rPr>
                        <a:t> exclude Cushing Syndrome.</a:t>
                      </a:r>
                      <a:endParaRPr lang="en-US" altLang="en-US" sz="1800" dirty="0">
                        <a:ea typeface="ＭＳ Ｐゴシック" charset="-128"/>
                        <a:sym typeface="Symbol" charset="2"/>
                      </a:endParaRPr>
                    </a:p>
                  </a:txBody>
                  <a:tcPr anchor="ctr"/>
                </a:tc>
                <a:extLst>
                  <a:ext uri="{0D108BD9-81ED-4DB2-BD59-A6C34878D82A}">
                    <a16:rowId xmlns=""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4B8180"/>
                          </a:solidFill>
                          <a:ea typeface="ＭＳ Ｐゴシック" charset="-128"/>
                          <a:sym typeface="Symbol" charset="2"/>
                        </a:rPr>
                        <a:t>An alternative is to determine the urinary cortisol </a:t>
                      </a:r>
                      <a:endParaRPr lang="en-US" altLang="en-US" sz="1800" b="1" kern="1200" dirty="0">
                        <a:solidFill>
                          <a:srgbClr val="00ADA8"/>
                        </a:solidFill>
                        <a:latin typeface="+mn-lt"/>
                        <a:ea typeface="+mn-ea"/>
                        <a:cs typeface="+mn-cs"/>
                      </a:endParaRPr>
                    </a:p>
                  </a:txBody>
                  <a:tcPr anchor="ctr">
                    <a:solidFill>
                      <a:srgbClr val="F2F2F2"/>
                    </a:solidFill>
                  </a:tcPr>
                </a:tc>
                <a:tc>
                  <a:txBody>
                    <a:bodyPr/>
                    <a:lstStyle/>
                    <a:p>
                      <a:pPr marL="609600" lvl="1" indent="-609600" algn="ctr">
                        <a:lnSpc>
                          <a:spcPct val="80000"/>
                        </a:lnSpc>
                        <a:spcBef>
                          <a:spcPts val="1000"/>
                        </a:spcBef>
                        <a:buClr>
                          <a:srgbClr val="FF0000"/>
                        </a:buClr>
                        <a:buFontTx/>
                        <a:buNone/>
                      </a:pPr>
                      <a:r>
                        <a:rPr lang="en-US" altLang="en-US" sz="1800" dirty="0" smtClean="0">
                          <a:ea typeface="ＭＳ Ｐゴシック" charset="-128"/>
                          <a:sym typeface="Symbol" charset="2"/>
                        </a:rPr>
                        <a:t>creatinine ratio on an early morning specimen</a:t>
                      </a:r>
                      <a:endParaRPr lang="en-US" altLang="en-US" dirty="0" smtClean="0">
                        <a:ea typeface="ＭＳ Ｐゴシック" charset="-128"/>
                        <a:sym typeface="Symbol" charset="2"/>
                      </a:endParaRPr>
                    </a:p>
                  </a:txBody>
                  <a:tcPr anchor="ctr"/>
                </a:tc>
              </a:tr>
            </a:tbl>
          </a:graphicData>
        </a:graphic>
      </p:graphicFrame>
      <p:graphicFrame>
        <p:nvGraphicFramePr>
          <p:cNvPr id="11" name="جدول 3"/>
          <p:cNvGraphicFramePr>
            <a:graphicFrameLocks noGrp="1"/>
          </p:cNvGraphicFramePr>
          <p:nvPr>
            <p:extLst>
              <p:ext uri="{D42A27DB-BD31-4B8C-83A1-F6EECF244321}">
                <p14:modId xmlns:p14="http://schemas.microsoft.com/office/powerpoint/2010/main" val="85347500"/>
              </p:ext>
            </p:extLst>
          </p:nvPr>
        </p:nvGraphicFramePr>
        <p:xfrm>
          <a:off x="1560543" y="3986784"/>
          <a:ext cx="8589180" cy="2241296"/>
        </p:xfrm>
        <a:graphic>
          <a:graphicData uri="http://schemas.openxmlformats.org/drawingml/2006/table">
            <a:tbl>
              <a:tblPr firstRow="1" bandRow="1">
                <a:tableStyleId>{5940675A-B579-460E-94D1-54222C63F5DA}</a:tableStyleId>
              </a:tblPr>
              <a:tblGrid>
                <a:gridCol w="4294590">
                  <a:extLst>
                    <a:ext uri="{9D8B030D-6E8A-4147-A177-3AD203B41FA5}">
                      <a16:colId xmlns="" xmlns:a16="http://schemas.microsoft.com/office/drawing/2014/main" val="20000"/>
                    </a:ext>
                  </a:extLst>
                </a:gridCol>
                <a:gridCol w="4294590">
                  <a:extLst>
                    <a:ext uri="{9D8B030D-6E8A-4147-A177-3AD203B41FA5}">
                      <a16:colId xmlns="" xmlns:a16="http://schemas.microsoft.com/office/drawing/2014/main" val="20001"/>
                    </a:ext>
                  </a:extLst>
                </a:gridCol>
              </a:tblGrid>
              <a:tr h="370840">
                <a:tc gridSpan="2">
                  <a:txBody>
                    <a:bodyPr/>
                    <a:lstStyle/>
                    <a:p>
                      <a:pPr marL="0" indent="0" algn="ctr">
                        <a:lnSpc>
                          <a:spcPct val="80000"/>
                        </a:lnSpc>
                        <a:spcBef>
                          <a:spcPts val="1000"/>
                        </a:spcBef>
                        <a:buClr>
                          <a:schemeClr val="tx2"/>
                        </a:buClr>
                        <a:buSzPct val="110000"/>
                        <a:buFont typeface="Wingdings" charset="2"/>
                        <a:buNone/>
                      </a:pPr>
                      <a:r>
                        <a:rPr lang="en-US" altLang="en-US" sz="1800" b="1" dirty="0" smtClean="0">
                          <a:solidFill>
                            <a:srgbClr val="30AAB1"/>
                          </a:solidFill>
                          <a:latin typeface="Century Gothic" charset="0"/>
                          <a:ea typeface="Century Gothic" charset="0"/>
                          <a:cs typeface="Century Gothic" charset="0"/>
                        </a:rPr>
                        <a:t>Interpretation of screening tests</a:t>
                      </a:r>
                      <a:endParaRPr lang="en-US" altLang="en-US" sz="1800" b="1" dirty="0">
                        <a:solidFill>
                          <a:srgbClr val="30AAB1"/>
                        </a:solidFill>
                        <a:latin typeface="Century Gothic" charset="0"/>
                        <a:ea typeface="Century Gothic" charset="0"/>
                        <a:cs typeface="Century Gothic" charset="0"/>
                      </a:endParaRPr>
                    </a:p>
                  </a:txBody>
                  <a:tcPr anchor="ctr">
                    <a:solidFill>
                      <a:srgbClr val="F2F2F2"/>
                    </a:solidFill>
                  </a:tcPr>
                </a:tc>
                <a:tc hMerge="1">
                  <a:txBody>
                    <a:bodyPr/>
                    <a:lstStyle/>
                    <a:p>
                      <a:pPr algn="l" eaLnBrk="1" hangingPunct="1">
                        <a:buFontTx/>
                        <a:buNone/>
                      </a:pPr>
                      <a:endParaRPr lang="en-US" altLang="en-US" sz="1800" b="0" kern="1200" dirty="0">
                        <a:solidFill>
                          <a:schemeClr val="tx1"/>
                        </a:solidFill>
                        <a:latin typeface="+mn-lt"/>
                        <a:ea typeface="+mn-ea"/>
                        <a:cs typeface="+mn-cs"/>
                      </a:endParaRPr>
                    </a:p>
                  </a:txBody>
                  <a:tcPr anchor="ctr"/>
                </a:tc>
              </a:tr>
              <a:tr h="370840">
                <a:tc>
                  <a:txBody>
                    <a:bodyPr/>
                    <a:lstStyle/>
                    <a:p>
                      <a:pPr marL="0" indent="0" algn="ctr">
                        <a:lnSpc>
                          <a:spcPct val="80000"/>
                        </a:lnSpc>
                        <a:buNone/>
                      </a:pPr>
                      <a:r>
                        <a:rPr lang="en-US" altLang="en-US" sz="1800" b="1" dirty="0" smtClean="0">
                          <a:solidFill>
                            <a:srgbClr val="4B8180"/>
                          </a:solidFill>
                          <a:ea typeface="ＭＳ Ｐゴシック" charset="-128"/>
                        </a:rPr>
                        <a:t>The screening tests serve to</a:t>
                      </a:r>
                      <a:endParaRPr lang="en-US" altLang="en-US" sz="1800" b="1" dirty="0">
                        <a:solidFill>
                          <a:srgbClr val="4B8180"/>
                        </a:solidFill>
                        <a:ea typeface="ＭＳ Ｐゴシック" charset="-128"/>
                      </a:endParaRPr>
                    </a:p>
                  </a:txBody>
                  <a:tcPr anchor="ctr">
                    <a:solidFill>
                      <a:srgbClr val="F2F2F2"/>
                    </a:solidFill>
                  </a:tcPr>
                </a:tc>
                <a:tc>
                  <a:txBody>
                    <a:bodyPr/>
                    <a:lstStyle/>
                    <a:p>
                      <a:pPr algn="ctr">
                        <a:lnSpc>
                          <a:spcPct val="80000"/>
                        </a:lnSpc>
                      </a:pPr>
                      <a:r>
                        <a:rPr lang="en-US" altLang="en-US" sz="1800" dirty="0" smtClean="0">
                          <a:ea typeface="ＭＳ Ｐゴシック" charset="-128"/>
                        </a:rPr>
                        <a:t>distinguish simple non-endocrine obesity from obesity due to Cushing's syndrome.</a:t>
                      </a:r>
                      <a:endParaRPr lang="en-US" altLang="en-US" sz="1800" dirty="0">
                        <a:ea typeface="ＭＳ Ｐゴシック" charset="-128"/>
                      </a:endParaRPr>
                    </a:p>
                  </a:txBody>
                  <a:tcPr anchor="ctr"/>
                </a:tc>
                <a:extLst>
                  <a:ext uri="{0D108BD9-81ED-4DB2-BD59-A6C34878D82A}">
                    <a16:rowId xmlns=""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4B8180"/>
                          </a:solidFill>
                          <a:ea typeface="ＭＳ Ｐゴシック" charset="-128"/>
                        </a:rPr>
                        <a:t>Pseudo-Cushing's syndrome</a:t>
                      </a:r>
                      <a:endParaRPr lang="en-US" altLang="en-US" sz="1800" b="1" kern="1200" dirty="0">
                        <a:solidFill>
                          <a:srgbClr val="00ADA8"/>
                        </a:solidFill>
                        <a:latin typeface="+mn-lt"/>
                        <a:ea typeface="+mn-ea"/>
                        <a:cs typeface="+mn-cs"/>
                      </a:endParaRPr>
                    </a:p>
                  </a:txBody>
                  <a:tcPr anchor="ctr">
                    <a:solidFill>
                      <a:srgbClr val="F2F2F2"/>
                    </a:solidFill>
                  </a:tcPr>
                </a:tc>
                <a:tc>
                  <a:txBody>
                    <a:bodyPr/>
                    <a:lstStyle/>
                    <a:p>
                      <a:pPr marL="742950" lvl="1" indent="-285750">
                        <a:lnSpc>
                          <a:spcPct val="80000"/>
                        </a:lnSpc>
                        <a:buFont typeface="Wingdings" charset="2"/>
                        <a:buChar char="ü"/>
                      </a:pPr>
                      <a:r>
                        <a:rPr lang="en-US" altLang="en-US" sz="1800" dirty="0" smtClean="0">
                          <a:ea typeface="ＭＳ Ｐゴシック" charset="-128"/>
                        </a:rPr>
                        <a:t>Depressed or extremely anxious</a:t>
                      </a:r>
                      <a:r>
                        <a:rPr lang="en-US" altLang="en-US" sz="1800" baseline="0" dirty="0" smtClean="0">
                          <a:ea typeface="ＭＳ Ｐゴシック" charset="-128"/>
                        </a:rPr>
                        <a:t> </a:t>
                      </a:r>
                      <a:r>
                        <a:rPr lang="en-US" altLang="en-US" sz="1800" dirty="0" smtClean="0">
                          <a:ea typeface="ＭＳ Ｐゴシック" charset="-128"/>
                        </a:rPr>
                        <a:t>patients         </a:t>
                      </a:r>
                    </a:p>
                    <a:p>
                      <a:pPr marL="742950" lvl="1" indent="-285750">
                        <a:lnSpc>
                          <a:spcPct val="80000"/>
                        </a:lnSpc>
                        <a:buFont typeface="Wingdings" charset="2"/>
                        <a:buChar char="ü"/>
                      </a:pPr>
                      <a:r>
                        <a:rPr lang="en-US" altLang="en-US" sz="1800" dirty="0" smtClean="0">
                          <a:ea typeface="ＭＳ Ｐゴシック" charset="-128"/>
                        </a:rPr>
                        <a:t>Severe </a:t>
                      </a:r>
                      <a:r>
                        <a:rPr lang="en-US" altLang="en-US" sz="1800" dirty="0" err="1" smtClean="0">
                          <a:ea typeface="ＭＳ Ｐゴシック" charset="-128"/>
                        </a:rPr>
                        <a:t>intercurrent</a:t>
                      </a:r>
                      <a:r>
                        <a:rPr lang="en-US" altLang="en-US" sz="1800" dirty="0" smtClean="0">
                          <a:ea typeface="ＭＳ Ｐゴシック" charset="-128"/>
                        </a:rPr>
                        <a:t> illness </a:t>
                      </a:r>
                    </a:p>
                    <a:p>
                      <a:pPr marL="742950" marR="0" lvl="1" indent="-285750" algn="l" defTabSz="914400" rtl="0" eaLnBrk="1" fontAlgn="auto" latinLnBrk="0" hangingPunct="1">
                        <a:lnSpc>
                          <a:spcPct val="80000"/>
                        </a:lnSpc>
                        <a:spcBef>
                          <a:spcPts val="0"/>
                        </a:spcBef>
                        <a:spcAft>
                          <a:spcPts val="0"/>
                        </a:spcAft>
                        <a:buClrTx/>
                        <a:buSzTx/>
                        <a:buFont typeface="Wingdings" charset="2"/>
                        <a:buChar char="ü"/>
                        <a:tabLst/>
                        <a:defRPr/>
                      </a:pPr>
                      <a:r>
                        <a:rPr lang="en-US" dirty="0" smtClean="0"/>
                        <a:t>Alcoholism</a:t>
                      </a:r>
                    </a:p>
                  </a:txBody>
                  <a:tcPr anchor="ctr"/>
                </a:tc>
                <a:extLst>
                  <a:ext uri="{0D108BD9-81ED-4DB2-BD59-A6C34878D82A}">
                    <a16:rowId xmlns="" xmlns:a16="http://schemas.microsoft.com/office/drawing/2014/main" val="10001"/>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4B8180"/>
                          </a:solidFill>
                          <a:ea typeface="ＭＳ Ｐゴシック" charset="-128"/>
                        </a:rPr>
                        <a:t>Confirmatory tests (in-patient basis) are </a:t>
                      </a:r>
                      <a:r>
                        <a:rPr lang="en-US" altLang="en-US" sz="1800" b="1" dirty="0" smtClean="0">
                          <a:solidFill>
                            <a:srgbClr val="FF0000"/>
                          </a:solidFill>
                          <a:ea typeface="ＭＳ Ｐゴシック" charset="-128"/>
                        </a:rPr>
                        <a:t>required to rule out pseudo-Cushing's syndrome</a:t>
                      </a:r>
                      <a:endParaRPr lang="en-US" altLang="en-US" sz="1800" dirty="0" smtClean="0">
                        <a:solidFill>
                          <a:srgbClr val="FF0000"/>
                        </a:solidFill>
                      </a:endParaRPr>
                    </a:p>
                  </a:txBody>
                  <a:tcPr anchor="ctr">
                    <a:solidFill>
                      <a:srgbClr val="F2F2F2"/>
                    </a:solidFill>
                  </a:tcPr>
                </a:tc>
                <a:tc hMerge="1">
                  <a:txBody>
                    <a:bodyPr/>
                    <a:lstStyle/>
                    <a:p>
                      <a:pPr marL="609600" lvl="1" indent="-609600" algn="ctr">
                        <a:lnSpc>
                          <a:spcPct val="80000"/>
                        </a:lnSpc>
                        <a:spcBef>
                          <a:spcPts val="1000"/>
                        </a:spcBef>
                        <a:buClr>
                          <a:srgbClr val="FF0000"/>
                        </a:buClr>
                        <a:buFontTx/>
                        <a:buNone/>
                      </a:pPr>
                      <a:endParaRPr lang="en-US" altLang="en-US" dirty="0" smtClean="0">
                        <a:ea typeface="ＭＳ Ｐゴシック" charset="-128"/>
                        <a:sym typeface="Symbol" charset="2"/>
                      </a:endParaRPr>
                    </a:p>
                  </a:txBody>
                  <a:tcPr anchor="ctr"/>
                </a:tc>
              </a:tr>
            </a:tbl>
          </a:graphicData>
        </a:graphic>
      </p:graphicFrame>
    </p:spTree>
    <p:extLst>
      <p:ext uri="{BB962C8B-B14F-4D97-AF65-F5344CB8AC3E}">
        <p14:creationId xmlns:p14="http://schemas.microsoft.com/office/powerpoint/2010/main" val="189533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898"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80021"/>
            <a:ext cx="7772400" cy="7207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dirty="0">
                <a:solidFill>
                  <a:srgbClr val="4C8180"/>
                </a:solidFill>
                <a:latin typeface="Century Gothic" charset="0"/>
                <a:ea typeface="Century Gothic" charset="0"/>
                <a:cs typeface="Century Gothic" charset="0"/>
              </a:rPr>
              <a:t>B. Confirmatory tests: (Inpatient)</a:t>
            </a:r>
          </a:p>
        </p:txBody>
      </p:sp>
      <p:sp>
        <p:nvSpPr>
          <p:cNvPr id="3" name="Rectangle 5"/>
          <p:cNvSpPr txBox="1">
            <a:spLocks noChangeArrowheads="1"/>
          </p:cNvSpPr>
          <p:nvPr/>
        </p:nvSpPr>
        <p:spPr>
          <a:xfrm>
            <a:off x="241528" y="4083100"/>
            <a:ext cx="7902911" cy="25690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71525" indent="-609600">
              <a:buFontTx/>
              <a:buNone/>
            </a:pPr>
            <a:endParaRPr lang="en-US" altLang="en-US" sz="1800" b="1" dirty="0" smtClean="0">
              <a:ea typeface="ＭＳ Ｐゴシック" charset="-128"/>
            </a:endParaRPr>
          </a:p>
          <a:p>
            <a:pPr marL="457200" lvl="1" indent="0">
              <a:lnSpc>
                <a:spcPct val="80000"/>
              </a:lnSpc>
              <a:buNone/>
            </a:pPr>
            <a:endParaRPr lang="en-US" altLang="en-US" sz="2000" dirty="0">
              <a:ea typeface="ＭＳ Ｐゴシック" charset="-128"/>
            </a:endParaRPr>
          </a:p>
          <a:p>
            <a:pPr lvl="1">
              <a:lnSpc>
                <a:spcPct val="80000"/>
              </a:lnSpc>
            </a:pPr>
            <a:r>
              <a:rPr lang="en-US" altLang="en-US" sz="2000" dirty="0">
                <a:ea typeface="ＭＳ Ｐゴシック" charset="-128"/>
              </a:rPr>
              <a:t>True Cushing patients: </a:t>
            </a:r>
          </a:p>
          <a:p>
            <a:pPr marL="457200" lvl="1" indent="0">
              <a:lnSpc>
                <a:spcPct val="80000"/>
              </a:lnSpc>
              <a:buNone/>
            </a:pPr>
            <a:r>
              <a:rPr lang="en-US" altLang="en-US" sz="2000" dirty="0">
                <a:solidFill>
                  <a:srgbClr val="FF0000"/>
                </a:solidFill>
                <a:ea typeface="ＭＳ Ｐゴシック" charset="-128"/>
              </a:rPr>
              <a:t>	No response to </a:t>
            </a:r>
            <a:r>
              <a:rPr lang="en-US" altLang="en-US" sz="2000" dirty="0" smtClean="0">
                <a:solidFill>
                  <a:srgbClr val="FF0000"/>
                </a:solidFill>
                <a:ea typeface="ＭＳ Ｐゴシック" charset="-128"/>
              </a:rPr>
              <a:t>hypoglycemia, </a:t>
            </a:r>
            <a:r>
              <a:rPr lang="en-US" altLang="en-US" sz="2000" dirty="0">
                <a:solidFill>
                  <a:srgbClr val="008F00"/>
                </a:solidFill>
              </a:rPr>
              <a:t>(or not significant</a:t>
            </a:r>
            <a:r>
              <a:rPr lang="en-US" altLang="en-US" sz="2000" dirty="0" smtClean="0">
                <a:solidFill>
                  <a:srgbClr val="008F00"/>
                </a:solidFill>
              </a:rPr>
              <a:t>)</a:t>
            </a:r>
          </a:p>
          <a:p>
            <a:pPr marL="457200" lvl="1" indent="0">
              <a:lnSpc>
                <a:spcPct val="80000"/>
              </a:lnSpc>
              <a:buNone/>
            </a:pPr>
            <a:endParaRPr lang="en-US" sz="2000" dirty="0">
              <a:solidFill>
                <a:srgbClr val="008F00"/>
              </a:solidFill>
            </a:endParaRPr>
          </a:p>
          <a:p>
            <a:pPr lvl="1">
              <a:lnSpc>
                <a:spcPct val="80000"/>
              </a:lnSpc>
            </a:pPr>
            <a:r>
              <a:rPr lang="en-US" altLang="en-US" sz="2000" dirty="0">
                <a:ea typeface="ＭＳ Ｐゴシック" charset="-128"/>
              </a:rPr>
              <a:t>Pseudo-Cushing patients show abnormal diurnal rhythm of S. cortisol, but, with Insulin-induced hypoglycemia </a:t>
            </a:r>
            <a:r>
              <a:rPr lang="en-US" altLang="en-US" sz="2000" dirty="0">
                <a:ea typeface="ＭＳ Ｐゴシック" charset="-128"/>
                <a:sym typeface="Symbol" charset="2"/>
              </a:rPr>
              <a:t>  </a:t>
            </a:r>
            <a:r>
              <a:rPr lang="en-US" altLang="en-US" sz="2000" dirty="0">
                <a:ea typeface="ＭＳ Ｐゴシック" charset="-128"/>
              </a:rPr>
              <a:t>CRH, ACTH and cortisol blood levels</a:t>
            </a:r>
          </a:p>
          <a:p>
            <a:pPr marL="457200" lvl="1" indent="0">
              <a:lnSpc>
                <a:spcPct val="80000"/>
              </a:lnSpc>
              <a:buNone/>
            </a:pPr>
            <a:endParaRPr lang="en-US" altLang="en-US" sz="2000" dirty="0">
              <a:solidFill>
                <a:srgbClr val="FF0000"/>
              </a:solidFill>
              <a:ea typeface="ＭＳ Ｐゴシック" charset="-128"/>
            </a:endParaRPr>
          </a:p>
        </p:txBody>
      </p:sp>
      <p:sp>
        <p:nvSpPr>
          <p:cNvPr id="4" name="Rectangle 3"/>
          <p:cNvSpPr txBox="1">
            <a:spLocks noChangeArrowheads="1"/>
          </p:cNvSpPr>
          <p:nvPr/>
        </p:nvSpPr>
        <p:spPr>
          <a:xfrm>
            <a:off x="663502" y="1331004"/>
            <a:ext cx="10503060" cy="346054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altLang="en-US" sz="2000" dirty="0">
              <a:ea typeface="ＭＳ Ｐゴシック" charset="-128"/>
            </a:endParaRPr>
          </a:p>
          <a:p>
            <a:r>
              <a:rPr lang="en-US" altLang="en-US" sz="2000" dirty="0">
                <a:ea typeface="ＭＳ Ｐゴシック" charset="-128"/>
              </a:rPr>
              <a:t>To distinguish true Cushing's syndrome from pseudo-Cushing’s syndrome</a:t>
            </a:r>
          </a:p>
          <a:p>
            <a:pPr marL="0" indent="0">
              <a:buNone/>
            </a:pPr>
            <a:endParaRPr lang="en-US" altLang="en-US" sz="1800" b="1" u="sng" dirty="0" smtClean="0">
              <a:ea typeface="ＭＳ Ｐゴシック" charset="-128"/>
            </a:endParaRPr>
          </a:p>
          <a:p>
            <a:r>
              <a:rPr lang="en-US" altLang="en-US" sz="1800" dirty="0">
                <a:ea typeface="ＭＳ Ｐゴシック" charset="-128"/>
              </a:rPr>
              <a:t>To test the integrity of the hypothalamic-pituitary-adrenal (HPA) axis.</a:t>
            </a:r>
          </a:p>
          <a:p>
            <a:pPr marL="0" indent="0">
              <a:buNone/>
            </a:pPr>
            <a:endParaRPr lang="en-US" altLang="en-US" sz="1800" b="1" u="sng" dirty="0">
              <a:ea typeface="ＭＳ Ｐゴシック" charset="-128"/>
            </a:endParaRPr>
          </a:p>
          <a:p>
            <a:r>
              <a:rPr lang="en-US" altLang="en-US" sz="2000" u="sng" dirty="0">
                <a:solidFill>
                  <a:srgbClr val="FF0000"/>
                </a:solidFill>
                <a:ea typeface="ＭＳ Ｐゴシック" charset="-128"/>
              </a:rPr>
              <a:t>Contraindicated in</a:t>
            </a:r>
            <a:r>
              <a:rPr lang="en-US" altLang="en-US" sz="2000" dirty="0">
                <a:solidFill>
                  <a:srgbClr val="FF0000"/>
                </a:solidFill>
                <a:ea typeface="ＭＳ Ｐゴシック" charset="-128"/>
              </a:rPr>
              <a:t>: epilepsy or heart disease.</a:t>
            </a:r>
            <a:r>
              <a:rPr lang="en-US" altLang="en-US" sz="2000" dirty="0">
                <a:ea typeface="ＭＳ Ｐゴシック" charset="-128"/>
              </a:rPr>
              <a:t> </a:t>
            </a:r>
            <a:endParaRPr lang="en-US" altLang="en-US" sz="2000" dirty="0" smtClean="0">
              <a:ea typeface="ＭＳ Ｐゴシック" charset="-128"/>
            </a:endParaRPr>
          </a:p>
          <a:p>
            <a:endParaRPr lang="en-US" altLang="en-US" sz="2000" dirty="0">
              <a:ea typeface="ＭＳ Ｐゴシック" charset="-128"/>
            </a:endParaRPr>
          </a:p>
          <a:p>
            <a:pPr marL="342900" lvl="1" indent="-342900">
              <a:spcBef>
                <a:spcPts val="1000"/>
              </a:spcBef>
            </a:pPr>
            <a:r>
              <a:rPr lang="en-US" altLang="en-US" sz="2000" dirty="0">
                <a:ea typeface="ＭＳ Ｐゴシック" charset="-128"/>
              </a:rPr>
              <a:t>Hypoglycemia </a:t>
            </a:r>
            <a:r>
              <a:rPr lang="en-US" altLang="en-US" sz="2000" dirty="0">
                <a:ea typeface="ＭＳ Ｐゴシック" charset="-128"/>
                <a:sym typeface="Symbol" charset="2"/>
              </a:rPr>
              <a:t> CRH  ACTH  cortisol</a:t>
            </a:r>
          </a:p>
          <a:p>
            <a:pPr>
              <a:buFontTx/>
              <a:buNone/>
            </a:pPr>
            <a:endParaRPr lang="en-US" altLang="en-US" sz="3200" dirty="0"/>
          </a:p>
        </p:txBody>
      </p:sp>
      <p:sp>
        <p:nvSpPr>
          <p:cNvPr id="5" name="Rectangle 4">
            <a:extLst>
              <a:ext uri="{FF2B5EF4-FFF2-40B4-BE49-F238E27FC236}">
                <a16:creationId xmlns="" xmlns:a16="http://schemas.microsoft.com/office/drawing/2014/main" id="{5E99E5A2-A4CF-4790-B6E4-C5ECBFE848C7}"/>
              </a:ext>
            </a:extLst>
          </p:cNvPr>
          <p:cNvSpPr/>
          <p:nvPr/>
        </p:nvSpPr>
        <p:spPr>
          <a:xfrm>
            <a:off x="443122" y="1556107"/>
            <a:ext cx="10567911" cy="5007525"/>
          </a:xfrm>
          <a:prstGeom prst="rect">
            <a:avLst/>
          </a:prstGeom>
          <a:noFill/>
          <a:ln w="28575">
            <a:solidFill>
              <a:srgbClr val="30AAB1"/>
            </a:solidFill>
          </a:ln>
        </p:spPr>
        <p:txBody>
          <a:bodyPr wrap="square">
            <a:spAutoFit/>
          </a:bodyPr>
          <a:lstStyle/>
          <a:p>
            <a:pPr fontAlgn="base">
              <a:lnSpc>
                <a:spcPct val="150000"/>
              </a:lnSpc>
              <a:spcBef>
                <a:spcPct val="20000"/>
              </a:spcBef>
              <a:spcAft>
                <a:spcPct val="0"/>
              </a:spcAft>
              <a:buClr>
                <a:schemeClr val="tx1"/>
              </a:buClr>
              <a:buSzPct val="95000"/>
            </a:pPr>
            <a:endParaRPr lang="en-US"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p:txBody>
      </p:sp>
      <p:sp>
        <p:nvSpPr>
          <p:cNvPr id="7" name="TextBox 6">
            <a:extLst>
              <a:ext uri="{FF2B5EF4-FFF2-40B4-BE49-F238E27FC236}">
                <a16:creationId xmlns="" xmlns:a16="http://schemas.microsoft.com/office/drawing/2014/main" id="{4A3A102F-ABE4-4D80-896E-85A7004E61CE}"/>
              </a:ext>
            </a:extLst>
          </p:cNvPr>
          <p:cNvSpPr txBox="1"/>
          <p:nvPr/>
        </p:nvSpPr>
        <p:spPr>
          <a:xfrm>
            <a:off x="8144439" y="2346062"/>
            <a:ext cx="2567103" cy="2308324"/>
          </a:xfrm>
          <a:prstGeom prst="rect">
            <a:avLst/>
          </a:prstGeom>
          <a:noFill/>
          <a:ln w="19050">
            <a:solidFill>
              <a:schemeClr val="accent1">
                <a:lumMod val="50000"/>
              </a:schemeClr>
            </a:solidFill>
            <a:prstDash val="dash"/>
          </a:ln>
        </p:spPr>
        <p:txBody>
          <a:bodyPr wrap="square" rtlCol="0">
            <a:spAutoFit/>
          </a:bodyPr>
          <a:lstStyle/>
          <a:p>
            <a:pPr algn="ctr" rtl="1"/>
            <a:r>
              <a:rPr lang="en-GB" sz="1600" dirty="0" smtClean="0">
                <a:solidFill>
                  <a:schemeClr val="bg1">
                    <a:lumMod val="50000"/>
                  </a:schemeClr>
                </a:solidFill>
              </a:rPr>
              <a:t>Pseudo-Cushing and true Cushing </a:t>
            </a:r>
            <a:r>
              <a:rPr lang="ar-SA" sz="1600" dirty="0" smtClean="0">
                <a:solidFill>
                  <a:schemeClr val="bg1">
                    <a:lumMod val="50000"/>
                  </a:schemeClr>
                </a:solidFill>
              </a:rPr>
              <a:t>عشان نفرق بين </a:t>
            </a:r>
            <a:endParaRPr lang="en-GB" sz="1600" dirty="0" smtClean="0">
              <a:solidFill>
                <a:schemeClr val="bg1">
                  <a:lumMod val="50000"/>
                </a:schemeClr>
              </a:solidFill>
            </a:endParaRPr>
          </a:p>
          <a:p>
            <a:pPr algn="ctr" rtl="1"/>
            <a:r>
              <a:rPr lang="ar-SA" sz="1600" dirty="0" smtClean="0">
                <a:solidFill>
                  <a:schemeClr val="bg1">
                    <a:lumMod val="50000"/>
                  </a:schemeClr>
                </a:solidFill>
              </a:rPr>
              <a:t>نعطي </a:t>
            </a:r>
            <a:r>
              <a:rPr lang="ar-SA" sz="1600" dirty="0" err="1" smtClean="0">
                <a:solidFill>
                  <a:schemeClr val="bg1">
                    <a:lumMod val="50000"/>
                  </a:schemeClr>
                </a:solidFill>
              </a:rPr>
              <a:t>البيشنت</a:t>
            </a:r>
            <a:r>
              <a:rPr lang="ar-SA" sz="1600" dirty="0" smtClean="0">
                <a:solidFill>
                  <a:schemeClr val="bg1">
                    <a:lumMod val="50000"/>
                  </a:schemeClr>
                </a:solidFill>
              </a:rPr>
              <a:t> انسولين, لو هو </a:t>
            </a:r>
            <a:r>
              <a:rPr lang="ar-SA" sz="1600" dirty="0" err="1" smtClean="0">
                <a:solidFill>
                  <a:schemeClr val="bg1">
                    <a:lumMod val="50000"/>
                  </a:schemeClr>
                </a:solidFill>
              </a:rPr>
              <a:t>ماعنده</a:t>
            </a:r>
            <a:r>
              <a:rPr lang="ar-SA" sz="1600" dirty="0" smtClean="0">
                <a:solidFill>
                  <a:schemeClr val="bg1">
                    <a:lumMod val="50000"/>
                  </a:schemeClr>
                </a:solidFill>
              </a:rPr>
              <a:t> </a:t>
            </a:r>
            <a:r>
              <a:rPr lang="ar-SA" sz="1600" dirty="0" err="1" smtClean="0">
                <a:solidFill>
                  <a:schemeClr val="bg1">
                    <a:lumMod val="50000"/>
                  </a:schemeClr>
                </a:solidFill>
              </a:rPr>
              <a:t>كوشنق</a:t>
            </a:r>
            <a:r>
              <a:rPr lang="ar-SA" sz="1600" dirty="0" smtClean="0">
                <a:solidFill>
                  <a:schemeClr val="bg1">
                    <a:lumMod val="50000"/>
                  </a:schemeClr>
                </a:solidFill>
              </a:rPr>
              <a:t> </a:t>
            </a:r>
            <a:endParaRPr lang="en-GB" sz="1600" dirty="0" smtClean="0">
              <a:solidFill>
                <a:schemeClr val="bg1">
                  <a:lumMod val="50000"/>
                </a:schemeClr>
              </a:solidFill>
            </a:endParaRPr>
          </a:p>
          <a:p>
            <a:pPr algn="ctr" rtl="1"/>
            <a:r>
              <a:rPr lang="en-GB" sz="1600" dirty="0" smtClean="0">
                <a:solidFill>
                  <a:schemeClr val="bg1">
                    <a:lumMod val="50000"/>
                  </a:schemeClr>
                </a:solidFill>
              </a:rPr>
              <a:t> </a:t>
            </a:r>
            <a:r>
              <a:rPr lang="en-GB" sz="1600" dirty="0" err="1" smtClean="0">
                <a:solidFill>
                  <a:schemeClr val="bg1">
                    <a:lumMod val="50000"/>
                  </a:schemeClr>
                </a:solidFill>
              </a:rPr>
              <a:t>hypoglycemia</a:t>
            </a:r>
            <a:r>
              <a:rPr lang="en-GB" sz="1600" dirty="0" smtClean="0">
                <a:solidFill>
                  <a:schemeClr val="bg1">
                    <a:lumMod val="50000"/>
                  </a:schemeClr>
                </a:solidFill>
              </a:rPr>
              <a:t> </a:t>
            </a:r>
            <a:r>
              <a:rPr lang="ar-SA" sz="1600" dirty="0" err="1" smtClean="0">
                <a:solidFill>
                  <a:schemeClr val="bg1">
                    <a:lumMod val="50000"/>
                  </a:schemeClr>
                </a:solidFill>
              </a:rPr>
              <a:t>الكورتزول</a:t>
            </a:r>
            <a:r>
              <a:rPr lang="ar-SA" sz="1600" dirty="0" smtClean="0">
                <a:solidFill>
                  <a:schemeClr val="bg1">
                    <a:lumMod val="50000"/>
                  </a:schemeClr>
                </a:solidFill>
              </a:rPr>
              <a:t> </a:t>
            </a:r>
            <a:r>
              <a:rPr lang="ar-SA" sz="1600" dirty="0" err="1" smtClean="0">
                <a:solidFill>
                  <a:schemeClr val="bg1">
                    <a:lumMod val="50000"/>
                  </a:schemeClr>
                </a:solidFill>
              </a:rPr>
              <a:t>بيرتفع</a:t>
            </a:r>
            <a:r>
              <a:rPr lang="ar-SA" sz="1600" dirty="0" smtClean="0">
                <a:solidFill>
                  <a:schemeClr val="bg1">
                    <a:lumMod val="50000"/>
                  </a:schemeClr>
                </a:solidFill>
              </a:rPr>
              <a:t> عشان يعدل </a:t>
            </a:r>
            <a:endParaRPr lang="en-GB" sz="1600" dirty="0" smtClean="0">
              <a:solidFill>
                <a:schemeClr val="bg1">
                  <a:lumMod val="50000"/>
                </a:schemeClr>
              </a:solidFill>
            </a:endParaRPr>
          </a:p>
          <a:p>
            <a:pPr algn="ctr" rtl="1"/>
            <a:r>
              <a:rPr lang="en-GB" sz="1600" dirty="0" smtClean="0">
                <a:solidFill>
                  <a:schemeClr val="bg1">
                    <a:lumMod val="50000"/>
                  </a:schemeClr>
                </a:solidFill>
              </a:rPr>
              <a:t>But if he has </a:t>
            </a:r>
            <a:r>
              <a:rPr lang="en-GB" sz="1600" dirty="0" err="1" smtClean="0">
                <a:solidFill>
                  <a:schemeClr val="bg1">
                    <a:lumMod val="50000"/>
                  </a:schemeClr>
                </a:solidFill>
              </a:rPr>
              <a:t>cushing</a:t>
            </a:r>
            <a:r>
              <a:rPr lang="en-GB" sz="1600" dirty="0" smtClean="0">
                <a:solidFill>
                  <a:schemeClr val="bg1">
                    <a:lumMod val="50000"/>
                  </a:schemeClr>
                </a:solidFill>
              </a:rPr>
              <a:t> = No further increase in cortisol (NO response)</a:t>
            </a:r>
            <a:endParaRPr lang="ar-SA" sz="1600" dirty="0" smtClean="0">
              <a:solidFill>
                <a:schemeClr val="bg1">
                  <a:lumMod val="50000"/>
                </a:schemeClr>
              </a:solidFill>
            </a:endParaRPr>
          </a:p>
        </p:txBody>
      </p:sp>
      <p:sp>
        <p:nvSpPr>
          <p:cNvPr id="6" name="Rectangle 5"/>
          <p:cNvSpPr/>
          <p:nvPr/>
        </p:nvSpPr>
        <p:spPr>
          <a:xfrm>
            <a:off x="314680" y="930894"/>
            <a:ext cx="4905510" cy="400110"/>
          </a:xfrm>
          <a:prstGeom prst="rect">
            <a:avLst/>
          </a:prstGeom>
        </p:spPr>
        <p:txBody>
          <a:bodyPr wrap="none">
            <a:spAutoFit/>
          </a:bodyPr>
          <a:lstStyle/>
          <a:p>
            <a:pPr marL="771525" indent="-609600">
              <a:buFont typeface="Wingdings" panose="05000000000000000000" pitchFamily="2" charset="2"/>
              <a:buChar char="v"/>
            </a:pPr>
            <a:r>
              <a:rPr lang="en-US" altLang="en-US" sz="2000" b="1">
                <a:solidFill>
                  <a:srgbClr val="334E5D"/>
                </a:solidFill>
                <a:latin typeface="Century Gothic" charset="0"/>
                <a:ea typeface="Century Gothic" charset="0"/>
                <a:cs typeface="Century Gothic" charset="0"/>
              </a:rPr>
              <a:t>Insulin-induced hypoglycemia :</a:t>
            </a:r>
            <a:endParaRPr lang="en-US" altLang="en-US" sz="2000" b="1" dirty="0">
              <a:solidFill>
                <a:srgbClr val="334E5D"/>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1459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000"/>
                                        <p:tgtEl>
                                          <p:spTgt spid="4">
                                            <p:txEl>
                                              <p:pRg st="3" end="3"/>
                                            </p:txEl>
                                          </p:spTgt>
                                        </p:tgtEl>
                                      </p:cBhvr>
                                    </p:animEffect>
                                    <p:anim calcmode="lin" valueType="num">
                                      <p:cBhvr>
                                        <p:cTn id="1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1000"/>
                                        <p:tgtEl>
                                          <p:spTgt spid="4">
                                            <p:txEl>
                                              <p:pRg st="5" end="5"/>
                                            </p:txEl>
                                          </p:spTgt>
                                        </p:tgtEl>
                                      </p:cBhvr>
                                    </p:animEffect>
                                    <p:anim calcmode="lin" valueType="num">
                                      <p:cBhvr>
                                        <p:cTn id="2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
                                            <p:txEl>
                                              <p:pRg st="5" end="5"/>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1000"/>
                                        <p:tgtEl>
                                          <p:spTgt spid="4">
                                            <p:txEl>
                                              <p:pRg st="7" end="7"/>
                                            </p:txEl>
                                          </p:spTgt>
                                        </p:tgtEl>
                                      </p:cBhvr>
                                    </p:animEffect>
                                    <p:anim calcmode="lin" valueType="num">
                                      <p:cBhvr>
                                        <p:cTn id="3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23850" y="79556"/>
            <a:ext cx="7772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dirty="0">
                <a:solidFill>
                  <a:srgbClr val="4C8180"/>
                </a:solidFill>
                <a:latin typeface="Century Gothic" charset="0"/>
                <a:ea typeface="Century Gothic" charset="0"/>
                <a:cs typeface="Century Gothic" charset="0"/>
              </a:rPr>
              <a:t>Insulin hypoglycemia test …. Cont’d </a:t>
            </a:r>
          </a:p>
        </p:txBody>
      </p:sp>
      <p:sp>
        <p:nvSpPr>
          <p:cNvPr id="3" name="Rectangle 3"/>
          <p:cNvSpPr txBox="1">
            <a:spLocks noChangeArrowheads="1"/>
          </p:cNvSpPr>
          <p:nvPr/>
        </p:nvSpPr>
        <p:spPr>
          <a:xfrm>
            <a:off x="1201674" y="934204"/>
            <a:ext cx="8496300" cy="525621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altLang="en-US" sz="2400" b="1" dirty="0" smtClean="0">
                <a:solidFill>
                  <a:srgbClr val="334E5D"/>
                </a:solidFill>
                <a:latin typeface="Century Gothic" charset="0"/>
                <a:ea typeface="Century Gothic" charset="0"/>
                <a:cs typeface="Century Gothic" charset="0"/>
              </a:rPr>
              <a:t>  Procedure</a:t>
            </a:r>
            <a:r>
              <a:rPr lang="en-US" altLang="en-US" sz="2400" b="1" dirty="0">
                <a:solidFill>
                  <a:srgbClr val="334E5D"/>
                </a:solidFill>
                <a:latin typeface="Century Gothic" charset="0"/>
                <a:ea typeface="Century Gothic" charset="0"/>
                <a:cs typeface="Century Gothic" charset="0"/>
              </a:rPr>
              <a:t>:</a:t>
            </a:r>
          </a:p>
          <a:p>
            <a:r>
              <a:rPr lang="en-US" altLang="en-US" sz="1800" dirty="0">
                <a:ea typeface="ＭＳ Ｐゴシック" charset="-128"/>
              </a:rPr>
              <a:t>Insulin I.V. (0.15 U/kg) to lower blood glucose to </a:t>
            </a:r>
            <a:r>
              <a:rPr lang="en-US" altLang="en-US" sz="1800" dirty="0">
                <a:solidFill>
                  <a:schemeClr val="accent1"/>
                </a:solidFill>
                <a:ea typeface="ＭＳ Ｐゴシック" charset="-128"/>
              </a:rPr>
              <a:t>2.2 mmol/L or less </a:t>
            </a:r>
            <a:r>
              <a:rPr lang="en-US" altLang="en-US" sz="1800" dirty="0">
                <a:ea typeface="ＭＳ Ｐゴシック" charset="-128"/>
              </a:rPr>
              <a:t>.</a:t>
            </a:r>
          </a:p>
          <a:p>
            <a:r>
              <a:rPr lang="en-US" altLang="en-US" sz="1800" dirty="0">
                <a:ea typeface="ＭＳ Ｐゴシック" charset="-128"/>
              </a:rPr>
              <a:t>Samples for simultaneous measurement of serum glucose and cortisol levels are taken basally (before insulin injection) and at </a:t>
            </a:r>
            <a:r>
              <a:rPr lang="en-US" altLang="en-US" sz="1800" dirty="0">
                <a:solidFill>
                  <a:schemeClr val="accent1"/>
                </a:solidFill>
                <a:ea typeface="ＭＳ Ｐゴシック" charset="-128"/>
              </a:rPr>
              <a:t>30</a:t>
            </a:r>
            <a:r>
              <a:rPr lang="en-US" altLang="en-US" sz="1800" dirty="0">
                <a:ea typeface="ＭＳ Ｐゴシック" charset="-128"/>
              </a:rPr>
              <a:t>, </a:t>
            </a:r>
            <a:r>
              <a:rPr lang="en-US" altLang="en-US" sz="1800" dirty="0">
                <a:solidFill>
                  <a:schemeClr val="accent1"/>
                </a:solidFill>
                <a:ea typeface="ＭＳ Ｐゴシック" charset="-128"/>
              </a:rPr>
              <a:t>45</a:t>
            </a:r>
            <a:r>
              <a:rPr lang="en-US" altLang="en-US" sz="1800" dirty="0">
                <a:ea typeface="ＭＳ Ｐゴシック" charset="-128"/>
              </a:rPr>
              <a:t>, </a:t>
            </a:r>
            <a:r>
              <a:rPr lang="en-US" altLang="en-US" sz="1800" dirty="0">
                <a:solidFill>
                  <a:schemeClr val="accent1"/>
                </a:solidFill>
                <a:ea typeface="ＭＳ Ｐゴシック" charset="-128"/>
              </a:rPr>
              <a:t>60</a:t>
            </a:r>
            <a:r>
              <a:rPr lang="en-US" altLang="en-US" sz="1800" dirty="0">
                <a:ea typeface="ＭＳ Ｐゴシック" charset="-128"/>
              </a:rPr>
              <a:t> and </a:t>
            </a:r>
            <a:r>
              <a:rPr lang="en-US" altLang="en-US" sz="1800" dirty="0">
                <a:solidFill>
                  <a:schemeClr val="accent1"/>
                </a:solidFill>
                <a:ea typeface="ＭＳ Ｐゴシック" charset="-128"/>
              </a:rPr>
              <a:t>90</a:t>
            </a:r>
            <a:r>
              <a:rPr lang="en-US" altLang="en-US" sz="1800" dirty="0">
                <a:ea typeface="ＭＳ Ｐゴシック" charset="-128"/>
              </a:rPr>
              <a:t> min after I.V. insulin injection. </a:t>
            </a:r>
          </a:p>
          <a:p>
            <a:r>
              <a:rPr lang="en-US" altLang="en-US" sz="1800" dirty="0">
                <a:ea typeface="ＭＳ Ｐゴシック" charset="-128"/>
              </a:rPr>
              <a:t>Failure to achieve a glucose level of </a:t>
            </a:r>
            <a:r>
              <a:rPr lang="en-US" altLang="en-US" sz="1800" dirty="0">
                <a:solidFill>
                  <a:schemeClr val="accent1"/>
                </a:solidFill>
                <a:ea typeface="ＭＳ Ｐゴシック" charset="-128"/>
              </a:rPr>
              <a:t>2.2 mmol/L </a:t>
            </a:r>
            <a:r>
              <a:rPr lang="en-US" altLang="en-US" sz="1800" dirty="0">
                <a:ea typeface="ＭＳ Ｐゴシック" charset="-128"/>
              </a:rPr>
              <a:t>invalidates the test and should be repeated with increment in step of 0.05U/kg</a:t>
            </a:r>
            <a:r>
              <a:rPr lang="en-US" altLang="en-US" sz="1800" dirty="0" smtClean="0">
                <a:ea typeface="ＭＳ Ｐゴシック" charset="-128"/>
              </a:rPr>
              <a:t>. </a:t>
            </a:r>
            <a:r>
              <a:rPr lang="en-GB" altLang="en-US" sz="2000" dirty="0" smtClean="0">
                <a:solidFill>
                  <a:srgbClr val="008F00"/>
                </a:solidFill>
              </a:rPr>
              <a:t>(NO </a:t>
            </a:r>
            <a:r>
              <a:rPr lang="en-GB" altLang="en-US" sz="2000" dirty="0">
                <a:solidFill>
                  <a:srgbClr val="008F00"/>
                </a:solidFill>
              </a:rPr>
              <a:t>need to know about it)</a:t>
            </a:r>
            <a:endParaRPr lang="en-US" altLang="en-US" sz="2000" dirty="0">
              <a:solidFill>
                <a:srgbClr val="008F00"/>
              </a:solidFill>
            </a:endParaRPr>
          </a:p>
        </p:txBody>
      </p:sp>
      <p:sp>
        <p:nvSpPr>
          <p:cNvPr id="6" name="Rectangle 5">
            <a:extLst>
              <a:ext uri="{FF2B5EF4-FFF2-40B4-BE49-F238E27FC236}">
                <a16:creationId xmlns="" xmlns:a16="http://schemas.microsoft.com/office/drawing/2014/main" id="{A2BF3F8C-7A21-4C18-9389-BEF689467E70}"/>
              </a:ext>
            </a:extLst>
          </p:cNvPr>
          <p:cNvSpPr/>
          <p:nvPr/>
        </p:nvSpPr>
        <p:spPr>
          <a:xfrm>
            <a:off x="1081772" y="867371"/>
            <a:ext cx="9780781" cy="2129814"/>
          </a:xfrm>
          <a:prstGeom prst="rect">
            <a:avLst/>
          </a:prstGeom>
          <a:noFill/>
          <a:ln w="38100">
            <a:solidFill>
              <a:schemeClr val="tx2">
                <a:lumMod val="40000"/>
                <a:lumOff val="60000"/>
              </a:schemeClr>
            </a:solidFill>
          </a:ln>
        </p:spPr>
        <p:txBody>
          <a:bodyPr wrap="square">
            <a:spAutoFit/>
          </a:bodyPr>
          <a:lstStyle/>
          <a:p>
            <a:pPr fontAlgn="base">
              <a:lnSpc>
                <a:spcPct val="150000"/>
              </a:lnSpc>
              <a:spcBef>
                <a:spcPct val="20000"/>
              </a:spcBef>
              <a:spcAft>
                <a:spcPct val="0"/>
              </a:spcAft>
              <a:buClr>
                <a:schemeClr val="tx1"/>
              </a:buClr>
              <a:buSzPct val="95000"/>
            </a:pPr>
            <a:endParaRPr lang="en-US" dirty="0"/>
          </a:p>
          <a:p>
            <a:pPr fontAlgn="base">
              <a:lnSpc>
                <a:spcPct val="150000"/>
              </a:lnSpc>
              <a:spcBef>
                <a:spcPct val="20000"/>
              </a:spcBef>
              <a:spcAft>
                <a:spcPct val="0"/>
              </a:spcAft>
              <a:buClr>
                <a:schemeClr val="tx1"/>
              </a:buClr>
              <a:buSzPct val="95000"/>
            </a:pPr>
            <a:endParaRPr lang="en-US" dirty="0"/>
          </a:p>
          <a:p>
            <a:pPr fontAlgn="base">
              <a:lnSpc>
                <a:spcPct val="150000"/>
              </a:lnSpc>
              <a:spcBef>
                <a:spcPct val="20000"/>
              </a:spcBef>
              <a:spcAft>
                <a:spcPct val="0"/>
              </a:spcAft>
              <a:buClr>
                <a:schemeClr val="tx1"/>
              </a:buClr>
              <a:buSzPct val="95000"/>
            </a:pPr>
            <a:endParaRPr lang="en-US" dirty="0"/>
          </a:p>
          <a:p>
            <a:pPr fontAlgn="base">
              <a:lnSpc>
                <a:spcPct val="150000"/>
              </a:lnSpc>
              <a:spcBef>
                <a:spcPct val="20000"/>
              </a:spcBef>
              <a:spcAft>
                <a:spcPct val="0"/>
              </a:spcAft>
              <a:buClr>
                <a:schemeClr val="tx1"/>
              </a:buClr>
              <a:buSzPct val="95000"/>
            </a:pPr>
            <a:endParaRPr lang="en-US" dirty="0"/>
          </a:p>
          <a:p>
            <a:pPr fontAlgn="base">
              <a:lnSpc>
                <a:spcPct val="150000"/>
              </a:lnSpc>
              <a:spcBef>
                <a:spcPct val="20000"/>
              </a:spcBef>
              <a:spcAft>
                <a:spcPct val="0"/>
              </a:spcAft>
              <a:buClr>
                <a:schemeClr val="tx1"/>
              </a:buClr>
              <a:buSzPct val="95000"/>
            </a:pPr>
            <a:endParaRPr lang="en-US" sz="400" dirty="0"/>
          </a:p>
          <a:p>
            <a:pPr fontAlgn="base">
              <a:lnSpc>
                <a:spcPct val="150000"/>
              </a:lnSpc>
              <a:spcBef>
                <a:spcPct val="20000"/>
              </a:spcBef>
              <a:spcAft>
                <a:spcPct val="0"/>
              </a:spcAft>
              <a:buClr>
                <a:schemeClr val="tx1"/>
              </a:buClr>
              <a:buSzPct val="95000"/>
            </a:pPr>
            <a:endParaRPr lang="en-US" sz="400" dirty="0"/>
          </a:p>
        </p:txBody>
      </p:sp>
      <p:sp>
        <p:nvSpPr>
          <p:cNvPr id="9" name="Rectangle 8"/>
          <p:cNvSpPr/>
          <p:nvPr/>
        </p:nvSpPr>
        <p:spPr>
          <a:xfrm>
            <a:off x="9490993" y="916683"/>
            <a:ext cx="1369029" cy="400110"/>
          </a:xfrm>
          <a:prstGeom prst="rect">
            <a:avLst/>
          </a:prstGeom>
        </p:spPr>
        <p:txBody>
          <a:bodyPr wrap="none">
            <a:spAutoFit/>
          </a:bodyPr>
          <a:lstStyle/>
          <a:p>
            <a:pPr algn="ctr" rtl="1"/>
            <a:r>
              <a:rPr lang="en-US" sz="2000" dirty="0">
                <a:solidFill>
                  <a:srgbClr val="008F00"/>
                </a:solidFill>
              </a:rPr>
              <a:t>For reading</a:t>
            </a:r>
          </a:p>
        </p:txBody>
      </p:sp>
      <p:graphicFrame>
        <p:nvGraphicFramePr>
          <p:cNvPr id="10" name="جدول 3"/>
          <p:cNvGraphicFramePr>
            <a:graphicFrameLocks noGrp="1"/>
          </p:cNvGraphicFramePr>
          <p:nvPr>
            <p:extLst>
              <p:ext uri="{D42A27DB-BD31-4B8C-83A1-F6EECF244321}">
                <p14:modId xmlns:p14="http://schemas.microsoft.com/office/powerpoint/2010/main" val="2061113911"/>
              </p:ext>
            </p:extLst>
          </p:nvPr>
        </p:nvGraphicFramePr>
        <p:xfrm>
          <a:off x="1081771" y="3274525"/>
          <a:ext cx="9778250" cy="3016547"/>
        </p:xfrm>
        <a:graphic>
          <a:graphicData uri="http://schemas.openxmlformats.org/drawingml/2006/table">
            <a:tbl>
              <a:tblPr firstRow="1" bandRow="1">
                <a:tableStyleId>{5940675A-B579-460E-94D1-54222C63F5DA}</a:tableStyleId>
              </a:tblPr>
              <a:tblGrid>
                <a:gridCol w="4889125">
                  <a:extLst>
                    <a:ext uri="{9D8B030D-6E8A-4147-A177-3AD203B41FA5}">
                      <a16:colId xmlns="" xmlns:a16="http://schemas.microsoft.com/office/drawing/2014/main" val="20000"/>
                    </a:ext>
                  </a:extLst>
                </a:gridCol>
                <a:gridCol w="4889125">
                  <a:extLst>
                    <a:ext uri="{9D8B030D-6E8A-4147-A177-3AD203B41FA5}">
                      <a16:colId xmlns="" xmlns:a16="http://schemas.microsoft.com/office/drawing/2014/main" val="20001"/>
                    </a:ext>
                  </a:extLst>
                </a:gridCol>
              </a:tblGrid>
              <a:tr h="370840">
                <a:tc gridSpan="2">
                  <a:txBody>
                    <a:bodyPr/>
                    <a:lstStyle/>
                    <a:p>
                      <a:pPr marL="0" indent="0" algn="ctr">
                        <a:lnSpc>
                          <a:spcPct val="80000"/>
                        </a:lnSpc>
                        <a:spcBef>
                          <a:spcPts val="1000"/>
                        </a:spcBef>
                        <a:buClr>
                          <a:schemeClr val="tx2"/>
                        </a:buClr>
                        <a:buSzPct val="110000"/>
                        <a:buFont typeface="Wingdings" charset="2"/>
                        <a:buNone/>
                      </a:pPr>
                      <a:r>
                        <a:rPr lang="en-US" altLang="en-US" sz="1800" b="1" dirty="0" smtClean="0">
                          <a:solidFill>
                            <a:srgbClr val="30AAB1"/>
                          </a:solidFill>
                          <a:latin typeface="Century Gothic" charset="0"/>
                          <a:ea typeface="Century Gothic" charset="0"/>
                          <a:cs typeface="Century Gothic" charset="0"/>
                        </a:rPr>
                        <a:t>Interpretation of the results</a:t>
                      </a:r>
                    </a:p>
                  </a:txBody>
                  <a:tcPr anchor="ctr">
                    <a:solidFill>
                      <a:srgbClr val="F2F2F2"/>
                    </a:solidFill>
                  </a:tcPr>
                </a:tc>
                <a:tc hMerge="1">
                  <a:txBody>
                    <a:bodyPr/>
                    <a:lstStyle/>
                    <a:p>
                      <a:pPr algn="l" eaLnBrk="1" hangingPunct="1">
                        <a:buFontTx/>
                        <a:buNone/>
                      </a:pPr>
                      <a:endParaRPr lang="en-US" altLang="en-US" sz="1800" b="0" kern="1200" dirty="0">
                        <a:solidFill>
                          <a:schemeClr val="tx1"/>
                        </a:solidFill>
                        <a:latin typeface="+mn-lt"/>
                        <a:ea typeface="+mn-ea"/>
                        <a:cs typeface="+mn-cs"/>
                      </a:endParaRPr>
                    </a:p>
                  </a:txBody>
                  <a:tcPr anchor="ctr"/>
                </a:tc>
              </a:tr>
              <a:tr h="908347">
                <a:tc>
                  <a:txBody>
                    <a:bodyPr/>
                    <a:lstStyle/>
                    <a:p>
                      <a:pPr marL="0" indent="0" algn="ctr">
                        <a:lnSpc>
                          <a:spcPct val="80000"/>
                        </a:lnSpc>
                        <a:buNone/>
                      </a:pPr>
                      <a:r>
                        <a:rPr lang="en-US" altLang="en-US" sz="1800" b="1" dirty="0" smtClean="0">
                          <a:solidFill>
                            <a:srgbClr val="4B8180"/>
                          </a:solidFill>
                          <a:ea typeface="ＭＳ Ｐゴシック" charset="-128"/>
                        </a:rPr>
                        <a:t>Normally</a:t>
                      </a:r>
                    </a:p>
                  </a:txBody>
                  <a:tcPr anchor="ctr">
                    <a:solidFill>
                      <a:srgbClr val="F2F2F2"/>
                    </a:solidFill>
                  </a:tcPr>
                </a:tc>
                <a:tc>
                  <a:txBody>
                    <a:bodyPr/>
                    <a:lstStyle/>
                    <a:p>
                      <a:pPr marL="285750" marR="0" lvl="1" indent="-285750" algn="l" defTabSz="914400" rtl="0" eaLnBrk="1" fontAlgn="auto" latinLnBrk="0" hangingPunct="1">
                        <a:lnSpc>
                          <a:spcPct val="80000"/>
                        </a:lnSpc>
                        <a:spcBef>
                          <a:spcPts val="0"/>
                        </a:spcBef>
                        <a:spcAft>
                          <a:spcPts val="0"/>
                        </a:spcAft>
                        <a:buClrTx/>
                        <a:buSzTx/>
                        <a:buFont typeface="Arial" charset="0"/>
                        <a:buChar char="•"/>
                        <a:tabLst/>
                        <a:defRPr/>
                      </a:pPr>
                      <a:r>
                        <a:rPr lang="en-US" altLang="en-US" sz="1800" dirty="0" smtClean="0">
                          <a:ea typeface="ＭＳ Ｐゴシック" charset="-128"/>
                        </a:rPr>
                        <a:t>Basal serum cortisol: at least </a:t>
                      </a:r>
                      <a:r>
                        <a:rPr lang="en-US" altLang="en-US" sz="1800" dirty="0" smtClean="0">
                          <a:solidFill>
                            <a:schemeClr val="accent1"/>
                          </a:solidFill>
                          <a:ea typeface="ＭＳ Ｐゴシック" charset="-128"/>
                        </a:rPr>
                        <a:t>145 </a:t>
                      </a:r>
                      <a:r>
                        <a:rPr lang="en-US" altLang="en-US" sz="1800" dirty="0" err="1" smtClean="0">
                          <a:solidFill>
                            <a:schemeClr val="accent1"/>
                          </a:solidFill>
                          <a:ea typeface="ＭＳ Ｐゴシック" charset="-128"/>
                        </a:rPr>
                        <a:t>nmol</a:t>
                      </a:r>
                      <a:r>
                        <a:rPr lang="en-US" altLang="en-US" sz="1800" dirty="0" smtClean="0">
                          <a:solidFill>
                            <a:schemeClr val="accent1"/>
                          </a:solidFill>
                          <a:ea typeface="ＭＳ Ｐゴシック" charset="-128"/>
                        </a:rPr>
                        <a:t>/L </a:t>
                      </a:r>
                    </a:p>
                    <a:p>
                      <a:pPr marL="285750" marR="0" lvl="1" indent="-285750" algn="l" defTabSz="914400" rtl="0" eaLnBrk="1" fontAlgn="auto" latinLnBrk="0" hangingPunct="1">
                        <a:lnSpc>
                          <a:spcPct val="80000"/>
                        </a:lnSpc>
                        <a:spcBef>
                          <a:spcPts val="0"/>
                        </a:spcBef>
                        <a:spcAft>
                          <a:spcPts val="0"/>
                        </a:spcAft>
                        <a:buClrTx/>
                        <a:buSzTx/>
                        <a:buFont typeface="Arial" charset="0"/>
                        <a:buChar char="•"/>
                        <a:tabLst/>
                        <a:defRPr/>
                      </a:pPr>
                      <a:r>
                        <a:rPr lang="en-US" altLang="en-US" sz="1800" dirty="0" smtClean="0">
                          <a:ea typeface="ＭＳ Ｐゴシック" charset="-128"/>
                        </a:rPr>
                        <a:t>At 60 - 90 minutes: the level </a:t>
                      </a:r>
                      <a:r>
                        <a:rPr lang="en-US" altLang="en-US" sz="1800" dirty="0" smtClean="0">
                          <a:solidFill>
                            <a:schemeClr val="accent1"/>
                          </a:solidFill>
                          <a:ea typeface="ＭＳ Ｐゴシック" charset="-128"/>
                        </a:rPr>
                        <a:t>&gt; 425 </a:t>
                      </a:r>
                      <a:r>
                        <a:rPr lang="en-US" altLang="en-US" sz="1800" dirty="0" err="1" smtClean="0">
                          <a:solidFill>
                            <a:schemeClr val="accent1"/>
                          </a:solidFill>
                          <a:ea typeface="ＭＳ Ｐゴシック" charset="-128"/>
                        </a:rPr>
                        <a:t>nmol</a:t>
                      </a:r>
                      <a:r>
                        <a:rPr lang="en-US" altLang="en-US" sz="1800" dirty="0" smtClean="0">
                          <a:solidFill>
                            <a:schemeClr val="accent1"/>
                          </a:solidFill>
                          <a:ea typeface="ＭＳ Ｐゴシック" charset="-128"/>
                        </a:rPr>
                        <a:t>/L</a:t>
                      </a:r>
                      <a:endParaRPr lang="en-US" altLang="en-US" sz="1800" dirty="0">
                        <a:solidFill>
                          <a:schemeClr val="accent1"/>
                        </a:solidFill>
                        <a:ea typeface="ＭＳ Ｐゴシック" charset="-128"/>
                      </a:endParaRPr>
                    </a:p>
                  </a:txBody>
                  <a:tcPr anchor="ctr"/>
                </a:tc>
                <a:extLst>
                  <a:ext uri="{0D108BD9-81ED-4DB2-BD59-A6C34878D82A}">
                    <a16:rowId xmlns=""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4B8180"/>
                          </a:solidFill>
                          <a:ea typeface="ＭＳ Ｐゴシック" charset="-128"/>
                        </a:rPr>
                        <a:t>Patients with Cushing's syndrome</a:t>
                      </a:r>
                    </a:p>
                  </a:txBody>
                  <a:tcPr anchor="ctr">
                    <a:solidFill>
                      <a:srgbClr val="F2F2F2"/>
                    </a:solidFill>
                  </a:tcPr>
                </a:tc>
                <a:tc>
                  <a:txBody>
                    <a:bodyPr/>
                    <a:lstStyle/>
                    <a:p>
                      <a:pPr>
                        <a:buFont typeface="Courier New" charset="0"/>
                        <a:buChar char="o"/>
                      </a:pPr>
                      <a:r>
                        <a:rPr lang="en-US" altLang="en-US" sz="1800" dirty="0" smtClean="0">
                          <a:ea typeface="ＭＳ Ｐゴシック" charset="-128"/>
                        </a:rPr>
                        <a:t>Whatever the cause, </a:t>
                      </a:r>
                      <a:r>
                        <a:rPr lang="en-US" altLang="en-US" sz="1800" dirty="0" smtClean="0">
                          <a:solidFill>
                            <a:srgbClr val="FF0000"/>
                          </a:solidFill>
                          <a:ea typeface="ＭＳ Ｐゴシック" charset="-128"/>
                        </a:rPr>
                        <a:t>do not respond </a:t>
                      </a:r>
                      <a:r>
                        <a:rPr lang="en-US" altLang="en-US" sz="1800" dirty="0" smtClean="0">
                          <a:ea typeface="ＭＳ Ｐゴシック" charset="-128"/>
                        </a:rPr>
                        <a:t>normally to insulin-induced hypoglycemia. </a:t>
                      </a:r>
                    </a:p>
                    <a:p>
                      <a:pPr marL="742950" lvl="1" indent="-285750">
                        <a:buFont typeface="Arial" charset="0"/>
                        <a:buChar char="•"/>
                      </a:pPr>
                      <a:r>
                        <a:rPr lang="en-US" altLang="en-US" sz="1800" dirty="0" smtClean="0">
                          <a:ea typeface="ＭＳ Ｐゴシック" charset="-128"/>
                        </a:rPr>
                        <a:t>High basal serum cortisol than normal .</a:t>
                      </a:r>
                    </a:p>
                    <a:p>
                      <a:pPr marL="742950" lvl="1" indent="-285750">
                        <a:buFont typeface="Arial" charset="0"/>
                        <a:buChar char="•"/>
                      </a:pPr>
                      <a:r>
                        <a:rPr lang="en-US" altLang="en-US" sz="1800" dirty="0" smtClean="0">
                          <a:ea typeface="ＭＳ Ｐゴシック" charset="-128"/>
                        </a:rPr>
                        <a:t>At 60 - 90 minutes: no increase in S. cortisol, despite the production of an adequate degree of hypoglycemia. </a:t>
                      </a:r>
                      <a:endParaRPr lang="en-US" altLang="en-US" sz="1800" dirty="0">
                        <a:ea typeface="ＭＳ Ｐゴシック" charset="-128"/>
                      </a:endParaRPr>
                    </a:p>
                  </a:txBody>
                  <a:tcPr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039395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51033"/>
            <a:ext cx="12192000" cy="7921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defRPr/>
            </a:pPr>
            <a:r>
              <a:rPr lang="en-US" sz="3200" dirty="0">
                <a:solidFill>
                  <a:srgbClr val="4C8180"/>
                </a:solidFill>
                <a:latin typeface="Century Gothic" charset="0"/>
                <a:ea typeface="Century Gothic" charset="0"/>
                <a:cs typeface="Century Gothic" charset="0"/>
              </a:rPr>
              <a:t>C. Tests used to determine the cause of Cushing's syndrome:</a:t>
            </a:r>
          </a:p>
        </p:txBody>
      </p:sp>
      <p:sp>
        <p:nvSpPr>
          <p:cNvPr id="3" name="Rectangle 3"/>
          <p:cNvSpPr txBox="1">
            <a:spLocks noChangeArrowheads="1"/>
          </p:cNvSpPr>
          <p:nvPr/>
        </p:nvSpPr>
        <p:spPr>
          <a:xfrm>
            <a:off x="210093" y="923657"/>
            <a:ext cx="7105107" cy="1508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AutoNum type="arabicPeriod"/>
              <a:defRPr/>
            </a:pPr>
            <a:r>
              <a:rPr lang="en-US" sz="2400" b="1" dirty="0">
                <a:ea typeface="ＭＳ Ｐゴシック" charset="-128"/>
              </a:rPr>
              <a:t>To differentiate ACTH-dependant from ACTH-independent:</a:t>
            </a:r>
          </a:p>
          <a:p>
            <a:pPr>
              <a:defRPr/>
            </a:pPr>
            <a:r>
              <a:rPr lang="en-US" sz="1800" dirty="0">
                <a:ea typeface="ＭＳ Ｐゴシック" charset="-128"/>
              </a:rPr>
              <a:t> </a:t>
            </a:r>
            <a:r>
              <a:rPr lang="en-US" sz="1800" u="sng" dirty="0">
                <a:solidFill>
                  <a:srgbClr val="30AAB1"/>
                </a:solidFill>
                <a:ea typeface="ＭＳ Ｐゴシック" charset="-128"/>
              </a:rPr>
              <a:t>Plasma ACTH (Diurnal rhythm)</a:t>
            </a:r>
          </a:p>
          <a:p>
            <a:pPr marL="609600" indent="-609600">
              <a:buFontTx/>
              <a:buNone/>
              <a:defRPr/>
            </a:pPr>
            <a:r>
              <a:rPr lang="en-US" sz="1800" dirty="0" smtClean="0">
                <a:ea typeface="ＭＳ Ｐゴシック" charset="-128"/>
              </a:rPr>
              <a:t> </a:t>
            </a:r>
            <a:endParaRPr lang="en-US" sz="1800" dirty="0">
              <a:ea typeface="ＭＳ Ｐゴシック" charset="-128"/>
            </a:endParaRPr>
          </a:p>
        </p:txBody>
      </p:sp>
      <p:sp>
        <p:nvSpPr>
          <p:cNvPr id="4" name="مربع نص 29"/>
          <p:cNvSpPr txBox="1"/>
          <p:nvPr/>
        </p:nvSpPr>
        <p:spPr>
          <a:xfrm>
            <a:off x="513627" y="3434273"/>
            <a:ext cx="2957861" cy="461665"/>
          </a:xfrm>
          <a:prstGeom prst="rect">
            <a:avLst/>
          </a:prstGeom>
          <a:noFill/>
        </p:spPr>
        <p:txBody>
          <a:bodyPr wrap="none" rtlCol="0">
            <a:spAutoFit/>
          </a:bodyPr>
          <a:lstStyle/>
          <a:p>
            <a:pPr marL="514350" indent="-514350">
              <a:buFont typeface="+mj-lt"/>
              <a:buAutoNum type="arabicPeriod"/>
            </a:pPr>
            <a:r>
              <a:rPr lang="en-US" sz="2400" b="1" dirty="0">
                <a:solidFill>
                  <a:srgbClr val="334E5D"/>
                </a:solidFill>
                <a:latin typeface="Century Gothic" charset="0"/>
                <a:ea typeface="Century Gothic" charset="0"/>
                <a:cs typeface="Century Gothic" charset="0"/>
              </a:rPr>
              <a:t>Plasma [ACTH]:</a:t>
            </a:r>
          </a:p>
        </p:txBody>
      </p:sp>
      <p:graphicFrame>
        <p:nvGraphicFramePr>
          <p:cNvPr id="5" name="جدول 30"/>
          <p:cNvGraphicFramePr>
            <a:graphicFrameLocks noGrp="1"/>
          </p:cNvGraphicFramePr>
          <p:nvPr>
            <p:extLst>
              <p:ext uri="{D42A27DB-BD31-4B8C-83A1-F6EECF244321}">
                <p14:modId xmlns:p14="http://schemas.microsoft.com/office/powerpoint/2010/main" val="1436575836"/>
              </p:ext>
            </p:extLst>
          </p:nvPr>
        </p:nvGraphicFramePr>
        <p:xfrm>
          <a:off x="936142" y="4132173"/>
          <a:ext cx="9700053" cy="1844049"/>
        </p:xfrm>
        <a:graphic>
          <a:graphicData uri="http://schemas.openxmlformats.org/drawingml/2006/table">
            <a:tbl>
              <a:tblPr firstRow="1" bandRow="1">
                <a:tableStyleId>{5940675A-B579-460E-94D1-54222C63F5DA}</a:tableStyleId>
              </a:tblPr>
              <a:tblGrid>
                <a:gridCol w="3233351">
                  <a:extLst>
                    <a:ext uri="{9D8B030D-6E8A-4147-A177-3AD203B41FA5}">
                      <a16:colId xmlns="" xmlns:a16="http://schemas.microsoft.com/office/drawing/2014/main" val="20000"/>
                    </a:ext>
                  </a:extLst>
                </a:gridCol>
                <a:gridCol w="3233351">
                  <a:extLst>
                    <a:ext uri="{9D8B030D-6E8A-4147-A177-3AD203B41FA5}">
                      <a16:colId xmlns="" xmlns:a16="http://schemas.microsoft.com/office/drawing/2014/main" val="20001"/>
                    </a:ext>
                  </a:extLst>
                </a:gridCol>
                <a:gridCol w="3233351">
                  <a:extLst>
                    <a:ext uri="{9D8B030D-6E8A-4147-A177-3AD203B41FA5}">
                      <a16:colId xmlns="" xmlns:a16="http://schemas.microsoft.com/office/drawing/2014/main" val="200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smtClean="0">
                          <a:solidFill>
                            <a:srgbClr val="00ADA8"/>
                          </a:solidFill>
                          <a:latin typeface="+mn-lt"/>
                          <a:ea typeface="+mn-ea"/>
                          <a:cs typeface="+mn-cs"/>
                        </a:rPr>
                        <a:t>Undetectable </a:t>
                      </a:r>
                      <a:r>
                        <a:rPr lang="en-US" altLang="en-US" sz="1800" kern="1200" dirty="0" smtClean="0">
                          <a:solidFill>
                            <a:srgbClr val="008F00"/>
                          </a:solidFill>
                          <a:latin typeface="+mn-lt"/>
                          <a:ea typeface="+mn-ea"/>
                          <a:cs typeface="+mn-cs"/>
                        </a:rPr>
                        <a:t>= 0</a:t>
                      </a:r>
                      <a:endParaRPr lang="en-US" altLang="en-US" sz="1800" kern="1200" dirty="0">
                        <a:solidFill>
                          <a:srgbClr val="008F00"/>
                        </a:solidFill>
                        <a:latin typeface="+mn-lt"/>
                        <a:ea typeface="+mn-ea"/>
                        <a:cs typeface="+mn-cs"/>
                      </a:endParaRPr>
                    </a:p>
                  </a:txBody>
                  <a:tcP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en-US" sz="1800" b="1" kern="1200" dirty="0">
                          <a:solidFill>
                            <a:srgbClr val="00ADA8"/>
                          </a:solidFill>
                          <a:latin typeface="+mn-lt"/>
                          <a:ea typeface="+mn-ea"/>
                          <a:cs typeface="+mn-cs"/>
                          <a:sym typeface="Symbol" panose="05050102010706020507" pitchFamily="18" charset="2"/>
                        </a:rPr>
                        <a:t></a:t>
                      </a:r>
                      <a:r>
                        <a:rPr lang="en-US" altLang="en-US" sz="1800" b="1" kern="1200" dirty="0">
                          <a:solidFill>
                            <a:srgbClr val="00ADA8"/>
                          </a:solidFill>
                          <a:latin typeface="+mn-lt"/>
                          <a:ea typeface="+mn-ea"/>
                          <a:cs typeface="+mn-cs"/>
                          <a:sym typeface="Symbol" panose="05050102010706020507" pitchFamily="18" charset="2"/>
                        </a:rPr>
                        <a:t> </a:t>
                      </a:r>
                      <a:r>
                        <a:rPr lang="en-US" altLang="en-US" sz="1800" b="1" kern="1200" dirty="0" smtClean="0">
                          <a:solidFill>
                            <a:srgbClr val="00ADA8"/>
                          </a:solidFill>
                          <a:latin typeface="+mn-lt"/>
                          <a:ea typeface="+mn-ea"/>
                          <a:cs typeface="+mn-cs"/>
                          <a:sym typeface="Symbol" panose="05050102010706020507" pitchFamily="18" charset="2"/>
                        </a:rPr>
                        <a:t>ACTH </a:t>
                      </a:r>
                      <a:r>
                        <a:rPr lang="en-US" altLang="en-US" sz="1800" kern="1200" dirty="0" smtClean="0">
                          <a:solidFill>
                            <a:srgbClr val="008F00"/>
                          </a:solidFill>
                          <a:latin typeface="+mn-lt"/>
                          <a:ea typeface="+mn-ea"/>
                          <a:cs typeface="+mn-cs"/>
                          <a:sym typeface="Symbol" panose="05050102010706020507" pitchFamily="18" charset="2"/>
                        </a:rPr>
                        <a:t>= little bit high </a:t>
                      </a:r>
                      <a:endParaRPr lang="en-US" altLang="en-US" sz="1800" kern="1200" dirty="0">
                        <a:solidFill>
                          <a:srgbClr val="008F00"/>
                        </a:solidFill>
                        <a:latin typeface="+mn-lt"/>
                        <a:ea typeface="+mn-ea"/>
                        <a:cs typeface="+mn-cs"/>
                        <a:sym typeface="Symbol" panose="05050102010706020507" pitchFamily="18" charset="2"/>
                      </a:endParaRPr>
                    </a:p>
                  </a:txBody>
                  <a:tcP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00ADA8"/>
                          </a:solidFill>
                          <a:latin typeface="+mn-lt"/>
                          <a:ea typeface="+mn-ea"/>
                          <a:cs typeface="+mn-cs"/>
                          <a:sym typeface="Symbol" panose="05050102010706020507" pitchFamily="18" charset="2"/>
                        </a:rPr>
                        <a:t>   </a:t>
                      </a:r>
                      <a:r>
                        <a:rPr lang="en-US" altLang="en-US" sz="1800" b="1" kern="1200" dirty="0" smtClean="0">
                          <a:solidFill>
                            <a:srgbClr val="00ADA8"/>
                          </a:solidFill>
                          <a:latin typeface="+mn-lt"/>
                          <a:ea typeface="+mn-ea"/>
                          <a:cs typeface="+mn-cs"/>
                          <a:sym typeface="Symbol" panose="05050102010706020507" pitchFamily="18" charset="2"/>
                        </a:rPr>
                        <a:t>ACTH </a:t>
                      </a:r>
                      <a:r>
                        <a:rPr lang="en-US" altLang="en-US" sz="1800" kern="1200" dirty="0" smtClean="0">
                          <a:solidFill>
                            <a:srgbClr val="008F00"/>
                          </a:solidFill>
                          <a:latin typeface="+mn-lt"/>
                          <a:ea typeface="+mn-ea"/>
                          <a:cs typeface="+mn-cs"/>
                          <a:sym typeface="Symbol" panose="05050102010706020507" pitchFamily="18" charset="2"/>
                        </a:rPr>
                        <a:t>= very high</a:t>
                      </a:r>
                      <a:endParaRPr lang="en-US" altLang="en-US" sz="1800" kern="1200" dirty="0">
                        <a:solidFill>
                          <a:srgbClr val="008F00"/>
                        </a:solidFill>
                        <a:latin typeface="+mn-lt"/>
                        <a:ea typeface="+mn-ea"/>
                        <a:cs typeface="+mn-cs"/>
                        <a:sym typeface="Symbol" panose="05050102010706020507" pitchFamily="18" charset="2"/>
                      </a:endParaRPr>
                    </a:p>
                  </a:txBody>
                  <a:tcPr>
                    <a:solidFill>
                      <a:srgbClr val="F2F2F2"/>
                    </a:solidFill>
                  </a:tcPr>
                </a:tc>
                <a:extLst>
                  <a:ext uri="{0D108BD9-81ED-4DB2-BD59-A6C34878D82A}">
                    <a16:rowId xmlns="" xmlns:a16="http://schemas.microsoft.com/office/drawing/2014/main" val="10000"/>
                  </a:ext>
                </a:extLst>
              </a:tr>
              <a:tr h="14732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t>Functional </a:t>
                      </a:r>
                      <a:r>
                        <a:rPr lang="en-US" altLang="en-US" sz="1800" dirty="0">
                          <a:solidFill>
                            <a:srgbClr val="FF0000"/>
                          </a:solidFill>
                        </a:rPr>
                        <a:t>adrenal tumor </a:t>
                      </a:r>
                      <a:r>
                        <a:rPr lang="en-US" altLang="en-US" sz="1800" dirty="0">
                          <a:sym typeface="Symbol" panose="05050102010706020507" pitchFamily="18" charset="2"/>
                        </a:rPr>
                        <a:t></a:t>
                      </a:r>
                      <a:r>
                        <a:rPr lang="en-US" altLang="en-US" sz="1800" dirty="0"/>
                        <a:t> confirmed by an abdominal CT scan to detect an adrenal mass</a:t>
                      </a:r>
                      <a:r>
                        <a:rPr lang="en-US" altLang="en-US" sz="1800" dirty="0" smtClean="0"/>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18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1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x-none" sz="1800" kern="1200" dirty="0">
                          <a:solidFill>
                            <a:srgbClr val="FF0000"/>
                          </a:solidFill>
                        </a:rPr>
                        <a:t>Cushing's disease </a:t>
                      </a:r>
                      <a:r>
                        <a:rPr lang="en-US" altLang="x-none" sz="1800" kern="1200" dirty="0"/>
                        <a:t>(pituitary-dependent</a:t>
                      </a:r>
                      <a:r>
                        <a:rPr lang="en-US" altLang="x-none" sz="1800" kern="1200" dirty="0" smtClean="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solidFill>
                            <a:srgbClr val="FF0000"/>
                          </a:solidFill>
                        </a:rPr>
                        <a:t>Ectopic</a:t>
                      </a:r>
                      <a:r>
                        <a:rPr lang="en-US" altLang="en-US" sz="1800" dirty="0"/>
                        <a:t> (non-endocrine) origin of ACTH</a:t>
                      </a:r>
                      <a:r>
                        <a:rPr lang="en-US" altLang="en-US" sz="1800" dirty="0" smtClean="0"/>
                        <a:t>.</a:t>
                      </a:r>
                    </a:p>
                  </a:txBody>
                  <a:tcPr anchor="ctr"/>
                </a:tc>
                <a:extLst>
                  <a:ext uri="{0D108BD9-81ED-4DB2-BD59-A6C34878D82A}">
                    <a16:rowId xmlns="" xmlns:a16="http://schemas.microsoft.com/office/drawing/2014/main" val="10001"/>
                  </a:ext>
                </a:extLst>
              </a:tr>
            </a:tbl>
          </a:graphicData>
        </a:graphic>
      </p:graphicFrame>
      <p:sp>
        <p:nvSpPr>
          <p:cNvPr id="6" name="TextBox 5">
            <a:extLst>
              <a:ext uri="{FF2B5EF4-FFF2-40B4-BE49-F238E27FC236}">
                <a16:creationId xmlns="" xmlns:a16="http://schemas.microsoft.com/office/drawing/2014/main" id="{73CBCD84-9293-421D-9B2B-3EB8236F9428}"/>
              </a:ext>
            </a:extLst>
          </p:cNvPr>
          <p:cNvSpPr txBox="1"/>
          <p:nvPr/>
        </p:nvSpPr>
        <p:spPr>
          <a:xfrm>
            <a:off x="1151069" y="5451951"/>
            <a:ext cx="2868997" cy="369332"/>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altLang="en-US" dirty="0">
                <a:solidFill>
                  <a:srgbClr val="008F00"/>
                </a:solidFill>
                <a:sym typeface="Symbol" charset="2"/>
              </a:rPr>
              <a:t>Because of –</a:t>
            </a:r>
            <a:r>
              <a:rPr lang="en-US" altLang="en-US" dirty="0" err="1">
                <a:solidFill>
                  <a:srgbClr val="008F00"/>
                </a:solidFill>
                <a:sym typeface="Symbol" charset="2"/>
              </a:rPr>
              <a:t>ve</a:t>
            </a:r>
            <a:r>
              <a:rPr lang="en-US" altLang="en-US" dirty="0">
                <a:solidFill>
                  <a:srgbClr val="008F00"/>
                </a:solidFill>
                <a:sym typeface="Symbol" charset="2"/>
              </a:rPr>
              <a:t> feedback</a:t>
            </a:r>
            <a:endParaRPr lang="en-US" dirty="0">
              <a:solidFill>
                <a:srgbClr val="008F00"/>
              </a:solidFill>
            </a:endParaRPr>
          </a:p>
        </p:txBody>
      </p:sp>
      <p:sp>
        <p:nvSpPr>
          <p:cNvPr id="7" name="TextBox 6">
            <a:extLst>
              <a:ext uri="{FF2B5EF4-FFF2-40B4-BE49-F238E27FC236}">
                <a16:creationId xmlns="" xmlns:a16="http://schemas.microsoft.com/office/drawing/2014/main" id="{2748CF65-325E-4807-864A-094F7D718264}"/>
              </a:ext>
            </a:extLst>
          </p:cNvPr>
          <p:cNvSpPr txBox="1"/>
          <p:nvPr/>
        </p:nvSpPr>
        <p:spPr>
          <a:xfrm>
            <a:off x="7626096" y="1136786"/>
            <a:ext cx="4281477" cy="2585323"/>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The difference in ACTH levels in Cushing disease and Ectopic tumor due to:</a:t>
            </a:r>
          </a:p>
          <a:p>
            <a:pPr algn="ctr"/>
            <a:r>
              <a:rPr lang="en-US" dirty="0" smtClean="0">
                <a:solidFill>
                  <a:srgbClr val="008F00"/>
                </a:solidFill>
              </a:rPr>
              <a:t>Neoplastic cells are so many and there is NO control in ACTH releasing at all.</a:t>
            </a:r>
            <a:endParaRPr lang="ar-SA" dirty="0" smtClean="0">
              <a:solidFill>
                <a:srgbClr val="008F00"/>
              </a:solidFill>
            </a:endParaRPr>
          </a:p>
          <a:p>
            <a:pPr algn="ctr"/>
            <a:r>
              <a:rPr lang="en-US" dirty="0" smtClean="0">
                <a:solidFill>
                  <a:srgbClr val="008F00"/>
                </a:solidFill>
              </a:rPr>
              <a:t>While in Cushing Disease (problem in Pituitary) there have to be some –</a:t>
            </a:r>
            <a:r>
              <a:rPr lang="en-US" dirty="0" err="1" smtClean="0">
                <a:solidFill>
                  <a:srgbClr val="008F00"/>
                </a:solidFill>
              </a:rPr>
              <a:t>ve</a:t>
            </a:r>
            <a:r>
              <a:rPr lang="en-US" dirty="0" smtClean="0">
                <a:solidFill>
                  <a:srgbClr val="008F00"/>
                </a:solidFill>
              </a:rPr>
              <a:t> feedback (may be very small but it will affect the level that will prevent it from Jumping to sky-high level).</a:t>
            </a:r>
            <a:endParaRPr lang="ar-SA" dirty="0">
              <a:solidFill>
                <a:srgbClr val="008F00"/>
              </a:solidFill>
            </a:endParaRPr>
          </a:p>
        </p:txBody>
      </p:sp>
    </p:spTree>
    <p:extLst>
      <p:ext uri="{BB962C8B-B14F-4D97-AF65-F5344CB8AC3E}">
        <p14:creationId xmlns:p14="http://schemas.microsoft.com/office/powerpoint/2010/main" val="1487931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1284" y="1582340"/>
            <a:ext cx="5438274" cy="3693319"/>
          </a:xfrm>
          <a:prstGeom prst="rect">
            <a:avLst/>
          </a:prstGeom>
        </p:spPr>
        <p:txBody>
          <a:bodyPr wrap="square">
            <a:spAutoFit/>
          </a:bodyPr>
          <a:lstStyle/>
          <a:p>
            <a:r>
              <a:rPr lang="en-US" altLang="en-US" sz="2400" dirty="0">
                <a:solidFill>
                  <a:schemeClr val="accent5">
                    <a:lumMod val="50000"/>
                  </a:schemeClr>
                </a:solidFill>
                <a:latin typeface="Adobe Devanagari" pitchFamily="18" charset="0"/>
                <a:cs typeface="Adobe Devanagari" pitchFamily="18" charset="0"/>
              </a:rPr>
              <a:t>By the end of this lecture, the students should be able to know:</a:t>
            </a:r>
          </a:p>
          <a:p>
            <a:pPr marL="457200" indent="-457200">
              <a:buFont typeface="Arial" charset="0"/>
              <a:buChar char="•"/>
            </a:pPr>
            <a:endParaRPr lang="en-US" sz="2400" dirty="0">
              <a:solidFill>
                <a:schemeClr val="accent5">
                  <a:lumMod val="50000"/>
                </a:schemeClr>
              </a:solidFill>
              <a:latin typeface="Century Gothic" panose="020B0502020202020204" pitchFamily="34" charset="0"/>
              <a:cs typeface="Adobe Devanagari" pitchFamily="18" charset="0"/>
            </a:endParaRPr>
          </a:p>
          <a:p>
            <a:pPr marL="457200" indent="-457200">
              <a:lnSpc>
                <a:spcPct val="9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T</a:t>
            </a:r>
            <a:r>
              <a:rPr lang="en-US" altLang="en-US" sz="2000" dirty="0">
                <a:solidFill>
                  <a:schemeClr val="accent5">
                    <a:lumMod val="50000"/>
                  </a:schemeClr>
                </a:solidFill>
                <a:latin typeface="Adobe Devanagari" pitchFamily="18" charset="0"/>
                <a:cs typeface="Adobe Devanagari" pitchFamily="18" charset="0"/>
              </a:rPr>
              <a:t>o identify different causes of Cushing’s syndrome</a:t>
            </a:r>
          </a:p>
          <a:p>
            <a:pPr marL="457200" indent="-457200">
              <a:lnSpc>
                <a:spcPct val="90000"/>
              </a:lnSpc>
              <a:buFont typeface="Arial" charset="0"/>
              <a:buChar char="•"/>
              <a:defRPr/>
            </a:pPr>
            <a:endParaRPr lang="en-US" altLang="en-US" sz="2000" dirty="0">
              <a:solidFill>
                <a:schemeClr val="accent5">
                  <a:lumMod val="50000"/>
                </a:schemeClr>
              </a:solidFill>
              <a:latin typeface="Adobe Devanagari" pitchFamily="18" charset="0"/>
              <a:cs typeface="Adobe Devanagari" pitchFamily="18" charset="0"/>
            </a:endParaRPr>
          </a:p>
          <a:p>
            <a:pPr marL="457200" indent="-457200">
              <a:lnSpc>
                <a:spcPct val="90000"/>
              </a:lnSpc>
              <a:buFont typeface="Arial" charset="0"/>
              <a:buChar char="•"/>
              <a:defRPr/>
            </a:pPr>
            <a:r>
              <a:rPr lang="en-US" altLang="en-US" sz="2000" dirty="0">
                <a:solidFill>
                  <a:schemeClr val="accent5">
                    <a:lumMod val="50000"/>
                  </a:schemeClr>
                </a:solidFill>
                <a:latin typeface="Adobe Devanagari" pitchFamily="18" charset="0"/>
                <a:cs typeface="Adobe Devanagari" pitchFamily="18" charset="0"/>
              </a:rPr>
              <a:t>To understand the diagnostic algorithm for Cushing’s syndrome</a:t>
            </a:r>
          </a:p>
          <a:p>
            <a:pPr marL="457200" indent="-457200">
              <a:lnSpc>
                <a:spcPct val="90000"/>
              </a:lnSpc>
              <a:buFont typeface="Arial" charset="0"/>
              <a:buChar char="•"/>
              <a:defRPr/>
            </a:pPr>
            <a:endParaRPr lang="en-US" altLang="en-US" sz="2000" dirty="0">
              <a:solidFill>
                <a:schemeClr val="accent5">
                  <a:lumMod val="50000"/>
                </a:schemeClr>
              </a:solidFill>
              <a:latin typeface="Adobe Devanagari" pitchFamily="18" charset="0"/>
              <a:cs typeface="Adobe Devanagari" pitchFamily="18" charset="0"/>
            </a:endParaRPr>
          </a:p>
          <a:p>
            <a:pPr marL="457200" indent="-457200">
              <a:lnSpc>
                <a:spcPct val="90000"/>
              </a:lnSpc>
              <a:buFont typeface="Arial" charset="0"/>
              <a:buChar char="•"/>
              <a:defRPr/>
            </a:pPr>
            <a:r>
              <a:rPr lang="en-US" altLang="en-US" sz="2000" dirty="0">
                <a:solidFill>
                  <a:schemeClr val="accent5">
                    <a:lumMod val="50000"/>
                  </a:schemeClr>
                </a:solidFill>
                <a:latin typeface="Adobe Devanagari" pitchFamily="18" charset="0"/>
                <a:cs typeface="Adobe Devanagari" pitchFamily="18" charset="0"/>
              </a:rPr>
              <a:t>To understand the interpretation of laboratory and radiological tests of Cushing’s syndrome </a:t>
            </a:r>
          </a:p>
          <a:p>
            <a:pPr marL="457200" indent="-457200">
              <a:lnSpc>
                <a:spcPct val="90000"/>
              </a:lnSpc>
              <a:buFont typeface="Arial" charset="0"/>
              <a:buChar char="•"/>
              <a:defRPr/>
            </a:pPr>
            <a:endParaRPr lang="en-US" altLang="en-US" sz="2000" dirty="0">
              <a:solidFill>
                <a:schemeClr val="accent5">
                  <a:lumMod val="50000"/>
                </a:schemeClr>
              </a:solidFill>
              <a:latin typeface="Adobe Devanagari" pitchFamily="18" charset="0"/>
              <a:cs typeface="Adobe Devanagari" pitchFamily="18" charset="0"/>
            </a:endParaRPr>
          </a:p>
        </p:txBody>
      </p:sp>
      <p:sp>
        <p:nvSpPr>
          <p:cNvPr id="4" name="TextBox 3">
            <a:extLst>
              <a:ext uri="{FF2B5EF4-FFF2-40B4-BE49-F238E27FC236}">
                <a16:creationId xmlns="" xmlns:a16="http://schemas.microsoft.com/office/drawing/2014/main" id="{B8D3C5AD-5499-47A6-87C9-550939BA22AE}"/>
              </a:ext>
            </a:extLst>
          </p:cNvPr>
          <p:cNvSpPr txBox="1"/>
          <p:nvPr/>
        </p:nvSpPr>
        <p:spPr>
          <a:xfrm>
            <a:off x="1251284" y="5724870"/>
            <a:ext cx="4052236"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a:solidFill>
                  <a:srgbClr val="008F00"/>
                </a:solidFill>
              </a:rPr>
              <a:t>Dr. Rana:</a:t>
            </a:r>
          </a:p>
          <a:p>
            <a:r>
              <a:rPr lang="en-US" dirty="0">
                <a:solidFill>
                  <a:srgbClr val="008F00"/>
                </a:solidFill>
              </a:rPr>
              <a:t>Don’t memorize Numbers or procedures </a:t>
            </a:r>
          </a:p>
          <a:p>
            <a:r>
              <a:rPr lang="en-US" dirty="0">
                <a:solidFill>
                  <a:srgbClr val="008F00"/>
                </a:solidFill>
                <a:sym typeface="Wingdings" panose="05000000000000000000" pitchFamily="2" charset="2"/>
              </a:rPr>
              <a:t>Normal ranges will be given in </a:t>
            </a:r>
            <a:r>
              <a:rPr lang="en-US" dirty="0" smtClean="0">
                <a:solidFill>
                  <a:srgbClr val="008F00"/>
                </a:solidFill>
                <a:sym typeface="Wingdings" panose="05000000000000000000" pitchFamily="2" charset="2"/>
              </a:rPr>
              <a:t>exam </a:t>
            </a:r>
            <a:endParaRPr lang="en-US" dirty="0">
              <a:solidFill>
                <a:srgbClr val="008F00"/>
              </a:solidFill>
            </a:endParaRPr>
          </a:p>
        </p:txBody>
      </p:sp>
    </p:spTree>
    <p:extLst>
      <p:ext uri="{BB962C8B-B14F-4D97-AF65-F5344CB8AC3E}">
        <p14:creationId xmlns:p14="http://schemas.microsoft.com/office/powerpoint/2010/main" val="349718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1131" y="7965"/>
            <a:ext cx="8893175" cy="11525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defRPr/>
            </a:pPr>
            <a:endParaRPr lang="en-US" sz="3200" dirty="0">
              <a:solidFill>
                <a:srgbClr val="4C8180"/>
              </a:solidFill>
              <a:latin typeface="Century Gothic" charset="0"/>
              <a:ea typeface="Century Gothic" charset="0"/>
              <a:cs typeface="Century Gothic" charset="0"/>
            </a:endParaRPr>
          </a:p>
        </p:txBody>
      </p:sp>
      <p:sp>
        <p:nvSpPr>
          <p:cNvPr id="7" name="Rectangle 6">
            <a:extLst>
              <a:ext uri="{FF2B5EF4-FFF2-40B4-BE49-F238E27FC236}">
                <a16:creationId xmlns="" xmlns:a16="http://schemas.microsoft.com/office/drawing/2014/main" id="{CA1711E0-EE56-4554-AB5F-E4C10280D1C2}"/>
              </a:ext>
            </a:extLst>
          </p:cNvPr>
          <p:cNvSpPr/>
          <p:nvPr/>
        </p:nvSpPr>
        <p:spPr>
          <a:xfrm>
            <a:off x="0" y="24950"/>
            <a:ext cx="10914434" cy="634020"/>
          </a:xfrm>
          <a:prstGeom prst="rect">
            <a:avLst/>
          </a:prstGeom>
        </p:spPr>
        <p:txBody>
          <a:bodyPr wrap="square">
            <a:spAutoFit/>
          </a:bodyPr>
          <a:lstStyle/>
          <a:p>
            <a:pPr>
              <a:lnSpc>
                <a:spcPct val="110000"/>
              </a:lnSpc>
              <a:defRPr/>
            </a:pPr>
            <a:r>
              <a:rPr lang="en-US" sz="3200" dirty="0">
                <a:solidFill>
                  <a:srgbClr val="4C8180"/>
                </a:solidFill>
                <a:latin typeface="Century Gothic" charset="0"/>
                <a:ea typeface="Century Gothic" charset="0"/>
                <a:cs typeface="Century Gothic" charset="0"/>
              </a:rPr>
              <a:t>C. Tests used to determine the cause … Cont’d </a:t>
            </a:r>
            <a:r>
              <a:rPr lang="en-US" sz="2800" dirty="0">
                <a:solidFill>
                  <a:srgbClr val="4C8180"/>
                </a:solidFill>
                <a:latin typeface="Century Gothic" charset="0"/>
                <a:ea typeface="Century Gothic" charset="0"/>
                <a:cs typeface="Century Gothic" charset="0"/>
              </a:rPr>
              <a:t>:</a:t>
            </a:r>
          </a:p>
        </p:txBody>
      </p:sp>
      <p:sp>
        <p:nvSpPr>
          <p:cNvPr id="9" name="TextBox 8">
            <a:extLst>
              <a:ext uri="{FF2B5EF4-FFF2-40B4-BE49-F238E27FC236}">
                <a16:creationId xmlns="" xmlns:a16="http://schemas.microsoft.com/office/drawing/2014/main" id="{2B68885D-A9F0-4FF6-9545-8A57F76E9EA0}"/>
              </a:ext>
            </a:extLst>
          </p:cNvPr>
          <p:cNvSpPr txBox="1"/>
          <p:nvPr/>
        </p:nvSpPr>
        <p:spPr>
          <a:xfrm>
            <a:off x="8239975" y="1379459"/>
            <a:ext cx="3595169"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altLang="en-US" dirty="0">
                <a:solidFill>
                  <a:srgbClr val="008F00"/>
                </a:solidFill>
                <a:sym typeface="Symbol" charset="2"/>
              </a:rPr>
              <a:t>Pituitary </a:t>
            </a:r>
            <a:r>
              <a:rPr lang="en-US" altLang="en-US" dirty="0" smtClean="0">
                <a:solidFill>
                  <a:srgbClr val="008F00"/>
                </a:solidFill>
                <a:sym typeface="Symbol" charset="2"/>
              </a:rPr>
              <a:t>Adenoma (Cushing’s disease)</a:t>
            </a:r>
            <a:endParaRPr lang="en-US" altLang="en-US" dirty="0">
              <a:solidFill>
                <a:srgbClr val="008F00"/>
              </a:solidFill>
              <a:sym typeface="Symbol" charset="2"/>
            </a:endParaRPr>
          </a:p>
          <a:p>
            <a:r>
              <a:rPr lang="en-US" dirty="0">
                <a:solidFill>
                  <a:srgbClr val="008F00"/>
                </a:solidFill>
                <a:sym typeface="Symbol" charset="2"/>
              </a:rPr>
              <a:t>Low dose DXM </a:t>
            </a:r>
            <a:r>
              <a:rPr lang="en-US" dirty="0">
                <a:solidFill>
                  <a:srgbClr val="008F00"/>
                </a:solidFill>
                <a:sym typeface="Wingdings" panose="05000000000000000000" pitchFamily="2" charset="2"/>
              </a:rPr>
              <a:t> No Response (No suppression)</a:t>
            </a:r>
            <a:endParaRPr lang="en-US" dirty="0">
              <a:solidFill>
                <a:srgbClr val="008F00"/>
              </a:solidFill>
              <a:sym typeface="Symbol" charset="2"/>
            </a:endParaRPr>
          </a:p>
          <a:p>
            <a:r>
              <a:rPr lang="en-US" dirty="0">
                <a:solidFill>
                  <a:srgbClr val="008F00"/>
                </a:solidFill>
                <a:sym typeface="Symbol" charset="2"/>
              </a:rPr>
              <a:t>High dose DXM </a:t>
            </a:r>
            <a:r>
              <a:rPr lang="en-US" dirty="0">
                <a:solidFill>
                  <a:srgbClr val="008F00"/>
                </a:solidFill>
                <a:sym typeface="Wingdings" panose="05000000000000000000" pitchFamily="2" charset="2"/>
              </a:rPr>
              <a:t> Starts to respond (starts to suppress)</a:t>
            </a:r>
            <a:endParaRPr lang="en-US" dirty="0">
              <a:solidFill>
                <a:srgbClr val="008F00"/>
              </a:solidFill>
            </a:endParaRPr>
          </a:p>
        </p:txBody>
      </p:sp>
      <p:sp>
        <p:nvSpPr>
          <p:cNvPr id="10" name="TextBox 9">
            <a:extLst>
              <a:ext uri="{FF2B5EF4-FFF2-40B4-BE49-F238E27FC236}">
                <a16:creationId xmlns="" xmlns:a16="http://schemas.microsoft.com/office/drawing/2014/main" id="{2B68885D-A9F0-4FF6-9545-8A57F76E9EA0}"/>
              </a:ext>
            </a:extLst>
          </p:cNvPr>
          <p:cNvSpPr txBox="1"/>
          <p:nvPr/>
        </p:nvSpPr>
        <p:spPr>
          <a:xfrm>
            <a:off x="8239975" y="3358047"/>
            <a:ext cx="3595169"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rtl="1"/>
            <a:r>
              <a:rPr lang="en-GB" dirty="0" smtClean="0">
                <a:solidFill>
                  <a:schemeClr val="bg1">
                    <a:lumMod val="50000"/>
                  </a:schemeClr>
                </a:solidFill>
              </a:rPr>
              <a:t>High dose of DST</a:t>
            </a:r>
            <a:r>
              <a:rPr lang="ar-SA" dirty="0" smtClean="0">
                <a:solidFill>
                  <a:schemeClr val="bg1">
                    <a:lumMod val="50000"/>
                  </a:schemeClr>
                </a:solidFill>
              </a:rPr>
              <a:t>يعني </a:t>
            </a:r>
            <a:r>
              <a:rPr lang="ar-SA" dirty="0" err="1" smtClean="0">
                <a:solidFill>
                  <a:schemeClr val="bg1">
                    <a:lumMod val="50000"/>
                  </a:schemeClr>
                </a:solidFill>
              </a:rPr>
              <a:t>باخصار</a:t>
            </a:r>
            <a:r>
              <a:rPr lang="ar-SA" dirty="0" smtClean="0">
                <a:solidFill>
                  <a:schemeClr val="bg1">
                    <a:lumMod val="50000"/>
                  </a:schemeClr>
                </a:solidFill>
              </a:rPr>
              <a:t> اذا اعطينا </a:t>
            </a:r>
            <a:r>
              <a:rPr lang="ar-SA" dirty="0" err="1" smtClean="0">
                <a:solidFill>
                  <a:schemeClr val="bg1">
                    <a:lumMod val="50000"/>
                  </a:schemeClr>
                </a:solidFill>
              </a:rPr>
              <a:t>البيشنت</a:t>
            </a:r>
            <a:r>
              <a:rPr lang="ar-SA" dirty="0" smtClean="0">
                <a:solidFill>
                  <a:schemeClr val="bg1">
                    <a:lumMod val="50000"/>
                  </a:schemeClr>
                </a:solidFill>
              </a:rPr>
              <a:t> </a:t>
            </a:r>
            <a:r>
              <a:rPr lang="en-GB" dirty="0" smtClean="0">
                <a:solidFill>
                  <a:schemeClr val="bg1">
                    <a:lumMod val="50000"/>
                  </a:schemeClr>
                </a:solidFill>
              </a:rPr>
              <a:t>:</a:t>
            </a:r>
            <a:endParaRPr lang="en-GB" b="1" dirty="0" smtClean="0">
              <a:solidFill>
                <a:schemeClr val="bg1">
                  <a:lumMod val="50000"/>
                </a:schemeClr>
              </a:solidFill>
            </a:endParaRPr>
          </a:p>
          <a:p>
            <a:pPr algn="ctr" rtl="1"/>
            <a:r>
              <a:rPr lang="en-GB" b="1" dirty="0">
                <a:solidFill>
                  <a:schemeClr val="bg1">
                    <a:lumMod val="50000"/>
                  </a:schemeClr>
                </a:solidFill>
              </a:rPr>
              <a:t>C</a:t>
            </a:r>
            <a:r>
              <a:rPr lang="en-GB" b="1" dirty="0" smtClean="0">
                <a:solidFill>
                  <a:schemeClr val="bg1">
                    <a:lumMod val="50000"/>
                  </a:schemeClr>
                </a:solidFill>
              </a:rPr>
              <a:t>ushing disease</a:t>
            </a:r>
            <a:r>
              <a:rPr lang="en-GB" dirty="0" smtClean="0">
                <a:solidFill>
                  <a:schemeClr val="bg1">
                    <a:lumMod val="50000"/>
                  </a:schemeClr>
                </a:solidFill>
              </a:rPr>
              <a:t>: SUPRRESSION of cortisol (90%)</a:t>
            </a:r>
            <a:endParaRPr lang="en-GB" dirty="0">
              <a:solidFill>
                <a:schemeClr val="bg1">
                  <a:lumMod val="50000"/>
                </a:schemeClr>
              </a:solidFill>
            </a:endParaRPr>
          </a:p>
          <a:p>
            <a:pPr algn="ctr" rtl="1"/>
            <a:r>
              <a:rPr lang="en-GB" b="1" dirty="0" smtClean="0">
                <a:solidFill>
                  <a:schemeClr val="bg1">
                    <a:lumMod val="50000"/>
                  </a:schemeClr>
                </a:solidFill>
              </a:rPr>
              <a:t>Ectopic</a:t>
            </a:r>
            <a:r>
              <a:rPr lang="en-GB" dirty="0" smtClean="0">
                <a:solidFill>
                  <a:schemeClr val="bg1">
                    <a:lumMod val="50000"/>
                  </a:schemeClr>
                </a:solidFill>
              </a:rPr>
              <a:t>:  NO suppression of cortisol (90%)  </a:t>
            </a:r>
            <a:endParaRPr lang="en-US" dirty="0">
              <a:solidFill>
                <a:schemeClr val="bg1">
                  <a:lumMod val="50000"/>
                </a:schemeClr>
              </a:solidFill>
            </a:endParaRPr>
          </a:p>
        </p:txBody>
      </p:sp>
      <p:sp>
        <p:nvSpPr>
          <p:cNvPr id="5" name="Rectangle 4"/>
          <p:cNvSpPr/>
          <p:nvPr/>
        </p:nvSpPr>
        <p:spPr>
          <a:xfrm>
            <a:off x="199340" y="873329"/>
            <a:ext cx="6096000" cy="1384995"/>
          </a:xfrm>
          <a:prstGeom prst="rect">
            <a:avLst/>
          </a:prstGeom>
        </p:spPr>
        <p:txBody>
          <a:bodyPr>
            <a:spAutoFit/>
          </a:bodyPr>
          <a:lstStyle/>
          <a:p>
            <a:pPr>
              <a:defRPr/>
            </a:pPr>
            <a:r>
              <a:rPr lang="en-US" sz="2400" b="1" dirty="0">
                <a:ea typeface="ＭＳ Ｐゴシック" charset="-128"/>
              </a:rPr>
              <a:t>2</a:t>
            </a:r>
            <a:r>
              <a:rPr lang="en-US" sz="2400" dirty="0">
                <a:ea typeface="ＭＳ Ｐゴシック" charset="-128"/>
              </a:rPr>
              <a:t>. </a:t>
            </a:r>
            <a:r>
              <a:rPr lang="en-US" sz="2400" b="1" dirty="0">
                <a:ea typeface="ＭＳ Ｐゴシック" charset="-128"/>
              </a:rPr>
              <a:t>To distinguish between ACTH-dependent causes (</a:t>
            </a:r>
            <a:r>
              <a:rPr lang="en-US" sz="2400" b="1" dirty="0" err="1">
                <a:ea typeface="ＭＳ Ｐゴシック" charset="-128"/>
              </a:rPr>
              <a:t>Pitutary</a:t>
            </a:r>
            <a:r>
              <a:rPr lang="en-US" sz="2400" b="1" dirty="0">
                <a:ea typeface="ＭＳ Ｐゴシック" charset="-128"/>
              </a:rPr>
              <a:t> Vs Lung):</a:t>
            </a:r>
          </a:p>
          <a:p>
            <a:pPr marL="1257300" lvl="2" indent="-457200">
              <a:buFont typeface="Arial Black" pitchFamily="34" charset="0"/>
              <a:buAutoNum type="alphaLcParenR"/>
              <a:defRPr/>
            </a:pPr>
            <a:r>
              <a:rPr lang="en-US" u="sng" dirty="0">
                <a:solidFill>
                  <a:srgbClr val="30AAB1"/>
                </a:solidFill>
                <a:ea typeface="ＭＳ Ｐゴシック" charset="-128"/>
              </a:rPr>
              <a:t>High-dose DST.</a:t>
            </a:r>
          </a:p>
          <a:p>
            <a:pPr marL="1257300" lvl="2" indent="-457200">
              <a:buFont typeface="Arial Black" pitchFamily="34" charset="0"/>
              <a:buAutoNum type="alphaLcParenR"/>
              <a:defRPr/>
            </a:pPr>
            <a:r>
              <a:rPr lang="en-US" u="sng" dirty="0">
                <a:solidFill>
                  <a:srgbClr val="30AAB1"/>
                </a:solidFill>
                <a:ea typeface="ＭＳ Ｐゴシック" charset="-128"/>
              </a:rPr>
              <a:t>CRH stimulation test </a:t>
            </a:r>
          </a:p>
        </p:txBody>
      </p:sp>
      <p:graphicFrame>
        <p:nvGraphicFramePr>
          <p:cNvPr id="11" name="جدول 3"/>
          <p:cNvGraphicFramePr>
            <a:graphicFrameLocks noGrp="1"/>
          </p:cNvGraphicFramePr>
          <p:nvPr>
            <p:extLst>
              <p:ext uri="{D42A27DB-BD31-4B8C-83A1-F6EECF244321}">
                <p14:modId xmlns:p14="http://schemas.microsoft.com/office/powerpoint/2010/main" val="868316750"/>
              </p:ext>
            </p:extLst>
          </p:nvPr>
        </p:nvGraphicFramePr>
        <p:xfrm>
          <a:off x="379834" y="2611363"/>
          <a:ext cx="7476158" cy="3839507"/>
        </p:xfrm>
        <a:graphic>
          <a:graphicData uri="http://schemas.openxmlformats.org/drawingml/2006/table">
            <a:tbl>
              <a:tblPr firstRow="1" bandRow="1">
                <a:tableStyleId>{5940675A-B579-460E-94D1-54222C63F5DA}</a:tableStyleId>
              </a:tblPr>
              <a:tblGrid>
                <a:gridCol w="3738079">
                  <a:extLst>
                    <a:ext uri="{9D8B030D-6E8A-4147-A177-3AD203B41FA5}">
                      <a16:colId xmlns="" xmlns:a16="http://schemas.microsoft.com/office/drawing/2014/main" val="20000"/>
                    </a:ext>
                  </a:extLst>
                </a:gridCol>
                <a:gridCol w="3738079">
                  <a:extLst>
                    <a:ext uri="{9D8B030D-6E8A-4147-A177-3AD203B41FA5}">
                      <a16:colId xmlns="" xmlns:a16="http://schemas.microsoft.com/office/drawing/2014/main" val="20001"/>
                    </a:ext>
                  </a:extLst>
                </a:gridCol>
              </a:tblGrid>
              <a:tr h="370840">
                <a:tc gridSpan="2">
                  <a:txBody>
                    <a:bodyPr/>
                    <a:lstStyle/>
                    <a:p>
                      <a:pPr marL="0" indent="0" algn="ctr">
                        <a:lnSpc>
                          <a:spcPct val="80000"/>
                        </a:lnSpc>
                        <a:spcBef>
                          <a:spcPts val="1000"/>
                        </a:spcBef>
                        <a:buClr>
                          <a:schemeClr val="tx2"/>
                        </a:buClr>
                        <a:buSzPct val="110000"/>
                        <a:buFont typeface="Wingdings" charset="2"/>
                        <a:buNone/>
                      </a:pPr>
                      <a:r>
                        <a:rPr lang="en-US" altLang="en-US" sz="1800" b="1" dirty="0" smtClean="0">
                          <a:solidFill>
                            <a:srgbClr val="30AAB1"/>
                          </a:solidFill>
                          <a:latin typeface="Century Gothic" charset="0"/>
                          <a:ea typeface="Century Gothic" charset="0"/>
                          <a:cs typeface="Century Gothic" charset="0"/>
                        </a:rPr>
                        <a:t>2 (a) High-dose DST</a:t>
                      </a:r>
                    </a:p>
                  </a:txBody>
                  <a:tcPr anchor="ctr">
                    <a:solidFill>
                      <a:srgbClr val="F2F2F2"/>
                    </a:solidFill>
                  </a:tcPr>
                </a:tc>
                <a:tc hMerge="1">
                  <a:txBody>
                    <a:bodyPr/>
                    <a:lstStyle/>
                    <a:p>
                      <a:pPr algn="l" eaLnBrk="1" hangingPunct="1">
                        <a:buFontTx/>
                        <a:buNone/>
                      </a:pPr>
                      <a:endParaRPr lang="en-US" altLang="en-US" sz="1800" b="0" kern="1200" dirty="0">
                        <a:solidFill>
                          <a:schemeClr val="tx1"/>
                        </a:solidFill>
                        <a:latin typeface="+mn-lt"/>
                        <a:ea typeface="+mn-ea"/>
                        <a:cs typeface="+mn-cs"/>
                      </a:endParaRPr>
                    </a:p>
                  </a:txBody>
                  <a:tcPr anchor="ctr"/>
                </a:tc>
              </a:tr>
              <a:tr h="908347">
                <a:tc>
                  <a:txBody>
                    <a:bodyPr/>
                    <a:lstStyle/>
                    <a:p>
                      <a:pPr marL="0" indent="0" algn="ctr">
                        <a:lnSpc>
                          <a:spcPct val="80000"/>
                        </a:lnSpc>
                        <a:buNone/>
                      </a:pPr>
                      <a:r>
                        <a:rPr lang="en-US" altLang="en-US" sz="1800" b="1" dirty="0" smtClean="0">
                          <a:solidFill>
                            <a:srgbClr val="4B8180"/>
                          </a:solidFill>
                          <a:ea typeface="ＭＳ Ｐゴシック" charset="-128"/>
                        </a:rPr>
                        <a:t>Suppression</a:t>
                      </a:r>
                    </a:p>
                  </a:txBody>
                  <a:tcPr anchor="ctr">
                    <a:solidFill>
                      <a:srgbClr val="F2F2F2"/>
                    </a:solidFill>
                  </a:tcPr>
                </a:tc>
                <a:tc>
                  <a:txBody>
                    <a:bodyPr/>
                    <a:lstStyle/>
                    <a:p>
                      <a:pPr marL="0" marR="0" lvl="1" indent="0" algn="ctr" defTabSz="914400" rtl="0" eaLnBrk="1" fontAlgn="auto" latinLnBrk="0" hangingPunct="1">
                        <a:lnSpc>
                          <a:spcPct val="80000"/>
                        </a:lnSpc>
                        <a:spcBef>
                          <a:spcPts val="0"/>
                        </a:spcBef>
                        <a:spcAft>
                          <a:spcPts val="0"/>
                        </a:spcAft>
                        <a:buClrTx/>
                        <a:buSzTx/>
                        <a:buFont typeface="Arial" charset="0"/>
                        <a:buNone/>
                        <a:tabLst/>
                        <a:defRPr/>
                      </a:pPr>
                      <a:r>
                        <a:rPr lang="en-US" altLang="en-US" sz="1800" dirty="0" smtClean="0">
                          <a:ea typeface="ＭＳ Ｐゴシック" charset="-128"/>
                        </a:rPr>
                        <a:t>is defined as a fall to less than 50 % of basal value</a:t>
                      </a:r>
                      <a:endParaRPr lang="en-US" altLang="en-US" sz="1800" dirty="0">
                        <a:solidFill>
                          <a:schemeClr val="accent1"/>
                        </a:solidFill>
                        <a:ea typeface="ＭＳ Ｐゴシック" charset="-128"/>
                      </a:endParaRPr>
                    </a:p>
                  </a:txBody>
                  <a:tcPr anchor="ctr"/>
                </a:tc>
                <a:extLst>
                  <a:ext uri="{0D108BD9-81ED-4DB2-BD59-A6C34878D82A}">
                    <a16:rowId xmlns="" xmlns:a16="http://schemas.microsoft.com/office/drawing/2014/main" val="10000"/>
                  </a:ext>
                </a:extLst>
              </a:tr>
              <a:tr h="370840">
                <a:tc gridSpan="2">
                  <a:txBody>
                    <a:bodyPr/>
                    <a:lstStyle/>
                    <a:p>
                      <a:pPr>
                        <a:buFont typeface="Courier New" charset="0"/>
                        <a:buChar char="o"/>
                        <a:defRPr/>
                      </a:pPr>
                      <a:r>
                        <a:rPr lang="en-US" sz="1800" b="1" dirty="0" smtClean="0">
                          <a:solidFill>
                            <a:srgbClr val="FF0000"/>
                          </a:solidFill>
                          <a:ea typeface="ＭＳ Ｐゴシック" charset="-128"/>
                        </a:rPr>
                        <a:t>It is used to distinguish Cushing's disease from ectopic ACTH secretion.</a:t>
                      </a:r>
                      <a:endParaRPr lang="en-US" b="1" dirty="0" smtClean="0">
                        <a:solidFill>
                          <a:srgbClr val="FF0000"/>
                        </a:solidFill>
                      </a:endParaRPr>
                    </a:p>
                    <a:p>
                      <a:pPr marL="285750" indent="-285750" algn="l">
                        <a:lnSpc>
                          <a:spcPct val="100000"/>
                        </a:lnSpc>
                        <a:buFont typeface="Arial" charset="0"/>
                        <a:buChar char="•"/>
                        <a:defRPr/>
                      </a:pPr>
                      <a:r>
                        <a:rPr lang="en-US" sz="1800" dirty="0" smtClean="0">
                          <a:ea typeface="ＭＳ Ｐゴシック" charset="-128"/>
                        </a:rPr>
                        <a:t>2 mg dexamethasone six-hourly </a:t>
                      </a:r>
                      <a:r>
                        <a:rPr lang="en-US" sz="1800" dirty="0" smtClean="0">
                          <a:solidFill>
                            <a:srgbClr val="008F00"/>
                          </a:solidFill>
                        </a:rPr>
                        <a:t>(</a:t>
                      </a:r>
                      <a:r>
                        <a:rPr lang="en-US" altLang="en-US" sz="1800" dirty="0" smtClean="0">
                          <a:solidFill>
                            <a:srgbClr val="008F00"/>
                          </a:solidFill>
                          <a:sym typeface="Symbol" charset="2"/>
                        </a:rPr>
                        <a:t>every 6 hours)</a:t>
                      </a:r>
                      <a:r>
                        <a:rPr lang="en-US" sz="1800" dirty="0" smtClean="0">
                          <a:solidFill>
                            <a:srgbClr val="008F00"/>
                          </a:solidFill>
                        </a:rPr>
                        <a:t> </a:t>
                      </a:r>
                      <a:r>
                        <a:rPr lang="en-US" sz="1800" dirty="0" smtClean="0">
                          <a:ea typeface="ＭＳ Ｐゴシック" charset="-128"/>
                        </a:rPr>
                        <a:t>for 48 hours to suppress cortisol secretion. </a:t>
                      </a:r>
                    </a:p>
                    <a:p>
                      <a:pPr marL="285750" indent="-285750" algn="l">
                        <a:lnSpc>
                          <a:spcPct val="100000"/>
                        </a:lnSpc>
                        <a:buFont typeface="Arial" charset="0"/>
                        <a:buChar char="•"/>
                        <a:defRPr/>
                      </a:pPr>
                      <a:r>
                        <a:rPr lang="en-US" sz="1800" dirty="0" smtClean="0">
                          <a:ea typeface="ＭＳ Ｐゴシック" charset="-128"/>
                        </a:rPr>
                        <a:t>Basal (pre-dexamethasone) serum cortisol or 24-hour urine free cortisol is compared with the results at the end of the 48-hour period.</a:t>
                      </a:r>
                    </a:p>
                    <a:p>
                      <a:pPr marL="285750" indent="-285750" algn="l">
                        <a:lnSpc>
                          <a:spcPct val="100000"/>
                        </a:lnSpc>
                        <a:buFont typeface="Arial" charset="0"/>
                        <a:buChar char="•"/>
                      </a:pPr>
                      <a:r>
                        <a:rPr lang="en-US" altLang="en-US" sz="1800" dirty="0" smtClean="0">
                          <a:ea typeface="ＭＳ Ｐゴシック" charset="-128"/>
                        </a:rPr>
                        <a:t>About 90 % of patients with </a:t>
                      </a:r>
                      <a:r>
                        <a:rPr lang="en-US" altLang="en-US" sz="1800" dirty="0" smtClean="0">
                          <a:solidFill>
                            <a:srgbClr val="FF0000"/>
                          </a:solidFill>
                          <a:ea typeface="ＭＳ Ｐゴシック" charset="-128"/>
                        </a:rPr>
                        <a:t>Cushing's disease </a:t>
                      </a:r>
                      <a:r>
                        <a:rPr lang="en-US" altLang="en-US" sz="1800" dirty="0" smtClean="0">
                          <a:ea typeface="ＭＳ Ｐゴシック" charset="-128"/>
                        </a:rPr>
                        <a:t>show </a:t>
                      </a:r>
                      <a:r>
                        <a:rPr lang="en-US" altLang="en-US" sz="1800" dirty="0" smtClean="0">
                          <a:solidFill>
                            <a:srgbClr val="FF0000"/>
                          </a:solidFill>
                          <a:ea typeface="ＭＳ Ｐゴシック" charset="-128"/>
                        </a:rPr>
                        <a:t>suppression </a:t>
                      </a:r>
                      <a:r>
                        <a:rPr lang="en-US" altLang="en-US" sz="1800" dirty="0" smtClean="0">
                          <a:ea typeface="ＭＳ Ｐゴシック" charset="-128"/>
                        </a:rPr>
                        <a:t>of cortisol output.</a:t>
                      </a:r>
                    </a:p>
                    <a:p>
                      <a:pPr marL="285750" indent="-285750" algn="l">
                        <a:lnSpc>
                          <a:spcPct val="100000"/>
                        </a:lnSpc>
                        <a:buFont typeface="Arial" charset="0"/>
                        <a:buChar char="•"/>
                      </a:pPr>
                      <a:r>
                        <a:rPr lang="en-US" altLang="en-US" sz="1800" dirty="0" smtClean="0">
                          <a:ea typeface="ＭＳ Ｐゴシック" charset="-128"/>
                        </a:rPr>
                        <a:t>In contrast, only 10% of patients with ectopic ACTH production (or with adrenal tumors) show suppression. </a:t>
                      </a:r>
                    </a:p>
                  </a:txBody>
                  <a:tcPr anchor="ctr">
                    <a:solidFill>
                      <a:srgbClr val="F2F2F2"/>
                    </a:solidFill>
                  </a:tcPr>
                </a:tc>
                <a:tc hMerge="1">
                  <a:txBody>
                    <a:bodyPr/>
                    <a:lstStyle/>
                    <a:p>
                      <a:pPr>
                        <a:buFont typeface="Courier New" charset="0"/>
                        <a:buChar char="o"/>
                      </a:pPr>
                      <a:endParaRPr lang="en-US" altLang="en-US" sz="1800" dirty="0">
                        <a:ea typeface="ＭＳ Ｐゴシック" charset="-128"/>
                      </a:endParaRPr>
                    </a:p>
                  </a:txBody>
                  <a:tcPr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20962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1131" y="7965"/>
            <a:ext cx="8893175" cy="11525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defRPr/>
            </a:pPr>
            <a:endParaRPr lang="en-US" sz="3200" dirty="0">
              <a:solidFill>
                <a:srgbClr val="4C8180"/>
              </a:solidFill>
              <a:latin typeface="Century Gothic" charset="0"/>
              <a:ea typeface="Century Gothic" charset="0"/>
              <a:cs typeface="Century Gothic" charset="0"/>
            </a:endParaRPr>
          </a:p>
        </p:txBody>
      </p:sp>
      <p:sp>
        <p:nvSpPr>
          <p:cNvPr id="5" name="Rectangle 4"/>
          <p:cNvSpPr/>
          <p:nvPr/>
        </p:nvSpPr>
        <p:spPr>
          <a:xfrm>
            <a:off x="362483" y="923578"/>
            <a:ext cx="7246632" cy="2431435"/>
          </a:xfrm>
          <a:prstGeom prst="rect">
            <a:avLst/>
          </a:prstGeom>
        </p:spPr>
        <p:txBody>
          <a:bodyPr wrap="square">
            <a:spAutoFit/>
          </a:bodyPr>
          <a:lstStyle/>
          <a:p>
            <a:r>
              <a:rPr lang="en-US" sz="2400" b="1" dirty="0">
                <a:solidFill>
                  <a:srgbClr val="334E5D"/>
                </a:solidFill>
                <a:latin typeface="Century Gothic" charset="0"/>
                <a:ea typeface="Century Gothic" charset="0"/>
                <a:cs typeface="Century Gothic" charset="0"/>
              </a:rPr>
              <a:t>2 (b</a:t>
            </a:r>
            <a:r>
              <a:rPr lang="en-US" sz="2400" b="1" dirty="0" smtClean="0">
                <a:solidFill>
                  <a:srgbClr val="334E5D"/>
                </a:solidFill>
                <a:latin typeface="Century Gothic" charset="0"/>
                <a:ea typeface="Century Gothic" charset="0"/>
                <a:cs typeface="Century Gothic" charset="0"/>
              </a:rPr>
              <a:t>) </a:t>
            </a:r>
            <a:r>
              <a:rPr lang="en-US" sz="2400" b="1" dirty="0">
                <a:solidFill>
                  <a:srgbClr val="334E5D"/>
                </a:solidFill>
                <a:latin typeface="Century Gothic" charset="0"/>
                <a:ea typeface="Century Gothic" charset="0"/>
                <a:cs typeface="Century Gothic" charset="0"/>
              </a:rPr>
              <a:t>CRH stimulation test</a:t>
            </a:r>
            <a:r>
              <a:rPr lang="en-US" sz="2400" b="1" dirty="0" smtClean="0">
                <a:solidFill>
                  <a:srgbClr val="334E5D"/>
                </a:solidFill>
                <a:latin typeface="Century Gothic" charset="0"/>
                <a:ea typeface="Century Gothic" charset="0"/>
                <a:cs typeface="Century Gothic" charset="0"/>
              </a:rPr>
              <a:t>:</a:t>
            </a:r>
          </a:p>
          <a:p>
            <a:endParaRPr lang="en-US" sz="2400" b="1" dirty="0">
              <a:solidFill>
                <a:srgbClr val="334E5D"/>
              </a:solidFill>
              <a:latin typeface="Century Gothic" charset="0"/>
              <a:ea typeface="Century Gothic" charset="0"/>
              <a:cs typeface="Century Gothic" charset="0"/>
            </a:endParaRPr>
          </a:p>
          <a:p>
            <a:r>
              <a:rPr lang="en-GB" b="1" dirty="0" smtClean="0">
                <a:solidFill>
                  <a:srgbClr val="4B8180"/>
                </a:solidFill>
                <a:ea typeface="ＭＳ Ｐゴシック" charset="-128"/>
              </a:rPr>
              <a:t>Procedure: </a:t>
            </a:r>
            <a:r>
              <a:rPr lang="en-US" dirty="0">
                <a:solidFill>
                  <a:srgbClr val="008F00"/>
                </a:solidFill>
              </a:rPr>
              <a:t>“Not important”</a:t>
            </a:r>
            <a:r>
              <a:rPr lang="en-GB" b="1" dirty="0" smtClean="0">
                <a:solidFill>
                  <a:srgbClr val="4B8180"/>
                </a:solidFill>
                <a:ea typeface="ＭＳ Ｐゴシック" charset="-128"/>
              </a:rPr>
              <a:t> </a:t>
            </a:r>
            <a:endParaRPr lang="en-GB" b="1" dirty="0">
              <a:solidFill>
                <a:srgbClr val="4B8180"/>
              </a:solidFill>
              <a:ea typeface="ＭＳ Ｐゴシック" charset="-128"/>
            </a:endParaRPr>
          </a:p>
          <a:p>
            <a:pPr marL="285750" indent="-285750">
              <a:buFont typeface="Arial" panose="020B0604020202020204" pitchFamily="34" charset="0"/>
              <a:buChar char="•"/>
            </a:pPr>
            <a:r>
              <a:rPr lang="en-GB" sz="1600" dirty="0" smtClean="0"/>
              <a:t>Measures </a:t>
            </a:r>
            <a:r>
              <a:rPr lang="en-GB" sz="1600" dirty="0"/>
              <a:t>the ACTH and cortisol levels basally and 60 minutes after injection of 100 µg </a:t>
            </a:r>
            <a:r>
              <a:rPr lang="en-GB" sz="1600" dirty="0" smtClean="0"/>
              <a:t>CRH</a:t>
            </a:r>
            <a:endParaRPr lang="en-GB" sz="1600" dirty="0"/>
          </a:p>
          <a:p>
            <a:pPr marL="285750" indent="-285750">
              <a:buFont typeface="Arial" panose="020B0604020202020204" pitchFamily="34" charset="0"/>
              <a:buChar char="•"/>
            </a:pPr>
            <a:r>
              <a:rPr lang="en-GB" dirty="0"/>
              <a:t>In Cushing's disease: High-dose dexamethasone suppression test + the CRH test =</a:t>
            </a:r>
            <a:r>
              <a:rPr lang="en-GB" dirty="0" smtClean="0"/>
              <a:t>100</a:t>
            </a:r>
            <a:r>
              <a:rPr lang="en-GB" dirty="0"/>
              <a:t>% </a:t>
            </a:r>
            <a:r>
              <a:rPr lang="en-GB" dirty="0" smtClean="0"/>
              <a:t>sensitivity </a:t>
            </a:r>
            <a:r>
              <a:rPr lang="en-GB" dirty="0"/>
              <a:t>and specificity.</a:t>
            </a:r>
            <a:endParaRPr lang="en-US" b="1" dirty="0">
              <a:ea typeface="ＭＳ Ｐゴシック" charset="-128"/>
            </a:endParaRPr>
          </a:p>
          <a:p>
            <a:pPr algn="ctr" rtl="1"/>
            <a:r>
              <a:rPr lang="ar-SA" dirty="0">
                <a:solidFill>
                  <a:srgbClr val="008F00"/>
                </a:solidFill>
              </a:rPr>
              <a:t>يعني هنا نكون تأكدنا ان المريض عنده </a:t>
            </a:r>
            <a:r>
              <a:rPr lang="ar-SA" dirty="0" err="1" smtClean="0">
                <a:solidFill>
                  <a:srgbClr val="008F00"/>
                </a:solidFill>
              </a:rPr>
              <a:t>كوشنق</a:t>
            </a:r>
            <a:r>
              <a:rPr lang="ar-SA" dirty="0" smtClean="0">
                <a:solidFill>
                  <a:srgbClr val="008F00"/>
                </a:solidFill>
              </a:rPr>
              <a:t> </a:t>
            </a:r>
            <a:r>
              <a:rPr lang="ar-SA" b="1" u="sng" dirty="0" err="1" smtClean="0">
                <a:solidFill>
                  <a:srgbClr val="008F00"/>
                </a:solidFill>
              </a:rPr>
              <a:t>دزيز</a:t>
            </a:r>
            <a:endParaRPr lang="en-US" b="1" u="sng" dirty="0">
              <a:solidFill>
                <a:srgbClr val="008F00"/>
              </a:solidFill>
            </a:endParaRPr>
          </a:p>
        </p:txBody>
      </p:sp>
      <p:graphicFrame>
        <p:nvGraphicFramePr>
          <p:cNvPr id="6" name="جدول 3"/>
          <p:cNvGraphicFramePr>
            <a:graphicFrameLocks noGrp="1"/>
          </p:cNvGraphicFramePr>
          <p:nvPr>
            <p:extLst>
              <p:ext uri="{D42A27DB-BD31-4B8C-83A1-F6EECF244321}">
                <p14:modId xmlns:p14="http://schemas.microsoft.com/office/powerpoint/2010/main" val="1340971977"/>
              </p:ext>
            </p:extLst>
          </p:nvPr>
        </p:nvGraphicFramePr>
        <p:xfrm>
          <a:off x="2149520" y="4559932"/>
          <a:ext cx="7388498" cy="1376680"/>
        </p:xfrm>
        <a:graphic>
          <a:graphicData uri="http://schemas.openxmlformats.org/drawingml/2006/table">
            <a:tbl>
              <a:tblPr firstRow="1" bandRow="1">
                <a:tableStyleId>{5940675A-B579-460E-94D1-54222C63F5DA}</a:tableStyleId>
              </a:tblPr>
              <a:tblGrid>
                <a:gridCol w="3694249">
                  <a:extLst>
                    <a:ext uri="{9D8B030D-6E8A-4147-A177-3AD203B41FA5}">
                      <a16:colId xmlns="" xmlns:a16="http://schemas.microsoft.com/office/drawing/2014/main" val="20000"/>
                    </a:ext>
                  </a:extLst>
                </a:gridCol>
                <a:gridCol w="3694249">
                  <a:extLst>
                    <a:ext uri="{9D8B030D-6E8A-4147-A177-3AD203B41FA5}">
                      <a16:colId xmlns="" xmlns:a16="http://schemas.microsoft.com/office/drawing/2014/main" val="20001"/>
                    </a:ext>
                  </a:extLst>
                </a:gridCol>
              </a:tblGrid>
              <a:tr h="215983">
                <a:tc>
                  <a:txBody>
                    <a:bodyPr/>
                    <a:lstStyle/>
                    <a:p>
                      <a:pPr algn="ctr"/>
                      <a:r>
                        <a:rPr lang="en-US" sz="1800" b="1" kern="1200" dirty="0">
                          <a:solidFill>
                            <a:srgbClr val="00ADA8"/>
                          </a:solidFill>
                          <a:latin typeface="+mn-lt"/>
                          <a:ea typeface="+mn-ea"/>
                          <a:cs typeface="+mn-cs"/>
                        </a:rPr>
                        <a:t>Ectopic ACTH &amp; adrenal tumors</a:t>
                      </a:r>
                    </a:p>
                  </a:txBody>
                  <a:tcPr anchor="ctr">
                    <a:solidFill>
                      <a:srgbClr val="F2F2F2"/>
                    </a:solidFill>
                  </a:tcPr>
                </a:tc>
                <a:tc>
                  <a:txBody>
                    <a:bodyPr/>
                    <a:lstStyle/>
                    <a:p>
                      <a:pPr algn="ctr"/>
                      <a:r>
                        <a:rPr lang="en-US" sz="1800" b="1" kern="1200" dirty="0">
                          <a:solidFill>
                            <a:srgbClr val="00ADA8"/>
                          </a:solidFill>
                          <a:latin typeface="+mn-lt"/>
                          <a:ea typeface="+mn-ea"/>
                          <a:cs typeface="+mn-cs"/>
                        </a:rPr>
                        <a:t>Cushing's disease</a:t>
                      </a:r>
                    </a:p>
                  </a:txBody>
                  <a:tcPr anchor="ctr">
                    <a:solidFill>
                      <a:srgbClr val="F2F2F2"/>
                    </a:solidFill>
                  </a:tcPr>
                </a:tc>
                <a:extLst>
                  <a:ext uri="{0D108BD9-81ED-4DB2-BD59-A6C34878D82A}">
                    <a16:rowId xmlns=""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sym typeface="Symbol" panose="05050102010706020507" pitchFamily="18" charset="2"/>
                        </a:rPr>
                        <a:t> </a:t>
                      </a:r>
                      <a:r>
                        <a:rPr lang="en-US" altLang="en-US" sz="1800" dirty="0">
                          <a:solidFill>
                            <a:srgbClr val="FF0000"/>
                          </a:solidFill>
                          <a:sym typeface="Symbol" panose="05050102010706020507" pitchFamily="18" charset="2"/>
                        </a:rPr>
                        <a:t>No response</a:t>
                      </a:r>
                      <a:endParaRPr lang="en-US" altLang="en-US" sz="1800" b="1" dirty="0">
                        <a:solidFill>
                          <a:srgbClr val="FF0000"/>
                        </a:solidFill>
                        <a:sym typeface="Symbol" panose="05050102010706020507" pitchFamily="18" charset="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smtClean="0">
                          <a:solidFill>
                            <a:srgbClr val="FF0000"/>
                          </a:solidFill>
                          <a:latin typeface="+mn-lt"/>
                          <a:ea typeface="+mn-ea"/>
                          <a:cs typeface="+mn-cs"/>
                          <a:sym typeface="Symbol" panose="05050102010706020507" pitchFamily="18" charset="2"/>
                        </a:rPr>
                        <a:t> </a:t>
                      </a:r>
                      <a:r>
                        <a:rPr lang="en-US" altLang="en-US" sz="1800" kern="1200" dirty="0">
                          <a:solidFill>
                            <a:srgbClr val="FF0000"/>
                          </a:solidFill>
                          <a:latin typeface="+mn-lt"/>
                          <a:ea typeface="+mn-ea"/>
                          <a:cs typeface="+mn-cs"/>
                        </a:rPr>
                        <a:t>ACTH </a:t>
                      </a:r>
                      <a:r>
                        <a:rPr lang="en-US" altLang="en-US" sz="1800" dirty="0">
                          <a:solidFill>
                            <a:srgbClr val="FF0000"/>
                          </a:solidFill>
                        </a:rPr>
                        <a:t>&amp; cortisol </a:t>
                      </a:r>
                      <a:r>
                        <a:rPr lang="en-US" altLang="en-US" sz="1800" dirty="0"/>
                        <a:t>above basal at 60 min.</a:t>
                      </a:r>
                      <a:endParaRPr lang="en-US" altLang="en-US" sz="1800" b="1" dirty="0">
                        <a:solidFill>
                          <a:srgbClr val="333300"/>
                        </a:solidFill>
                      </a:endParaRPr>
                    </a:p>
                  </a:txBody>
                  <a:tcPr anchor="ctr"/>
                </a:tc>
                <a:extLst>
                  <a:ext uri="{0D108BD9-81ED-4DB2-BD59-A6C34878D82A}">
                    <a16:rowId xmlns=""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t>False-positive responses are unusual</a:t>
                      </a:r>
                      <a:endParaRPr lang="en-US" altLang="en-US" sz="1800" b="1" dirty="0">
                        <a:solidFill>
                          <a:srgbClr val="3333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t>10% of patients</a:t>
                      </a:r>
                      <a:r>
                        <a:rPr lang="ar-SA" altLang="en-US" sz="1800" dirty="0"/>
                        <a:t> </a:t>
                      </a:r>
                      <a:r>
                        <a:rPr lang="en-US" altLang="en-US" sz="1800" dirty="0"/>
                        <a:t>fail to respond</a:t>
                      </a:r>
                      <a:endParaRPr lang="en-US" altLang="en-US" sz="1800" b="1" dirty="0">
                        <a:solidFill>
                          <a:srgbClr val="333300"/>
                        </a:solidFill>
                      </a:endParaRPr>
                    </a:p>
                  </a:txBody>
                  <a:tcPr anchor="ctr"/>
                </a:tc>
                <a:extLst>
                  <a:ext uri="{0D108BD9-81ED-4DB2-BD59-A6C34878D82A}">
                    <a16:rowId xmlns="" xmlns:a16="http://schemas.microsoft.com/office/drawing/2014/main" val="10002"/>
                  </a:ext>
                </a:extLst>
              </a:tr>
            </a:tbl>
          </a:graphicData>
        </a:graphic>
      </p:graphicFrame>
      <p:sp>
        <p:nvSpPr>
          <p:cNvPr id="7" name="Rectangle 6">
            <a:extLst>
              <a:ext uri="{FF2B5EF4-FFF2-40B4-BE49-F238E27FC236}">
                <a16:creationId xmlns="" xmlns:a16="http://schemas.microsoft.com/office/drawing/2014/main" id="{CA1711E0-EE56-4554-AB5F-E4C10280D1C2}"/>
              </a:ext>
            </a:extLst>
          </p:cNvPr>
          <p:cNvSpPr/>
          <p:nvPr/>
        </p:nvSpPr>
        <p:spPr>
          <a:xfrm>
            <a:off x="0" y="24950"/>
            <a:ext cx="10914434" cy="634020"/>
          </a:xfrm>
          <a:prstGeom prst="rect">
            <a:avLst/>
          </a:prstGeom>
        </p:spPr>
        <p:txBody>
          <a:bodyPr wrap="square">
            <a:spAutoFit/>
          </a:bodyPr>
          <a:lstStyle/>
          <a:p>
            <a:pPr>
              <a:lnSpc>
                <a:spcPct val="110000"/>
              </a:lnSpc>
              <a:defRPr/>
            </a:pPr>
            <a:r>
              <a:rPr lang="en-US" sz="3200" dirty="0">
                <a:solidFill>
                  <a:srgbClr val="4C8180"/>
                </a:solidFill>
                <a:latin typeface="Century Gothic" charset="0"/>
                <a:ea typeface="Century Gothic" charset="0"/>
                <a:cs typeface="Century Gothic" charset="0"/>
              </a:rPr>
              <a:t>C. Tests used to determine the cause … Cont’d </a:t>
            </a:r>
            <a:r>
              <a:rPr lang="en-US" sz="2800" dirty="0">
                <a:solidFill>
                  <a:srgbClr val="4C8180"/>
                </a:solidFill>
                <a:latin typeface="Century Gothic" charset="0"/>
                <a:ea typeface="Century Gothic" charset="0"/>
                <a:cs typeface="Century Gothic" charset="0"/>
              </a:rPr>
              <a:t>:</a:t>
            </a:r>
          </a:p>
        </p:txBody>
      </p:sp>
      <p:cxnSp>
        <p:nvCxnSpPr>
          <p:cNvPr id="12" name="رابط بشكل مرفق 11"/>
          <p:cNvCxnSpPr>
            <a:endCxn id="18" idx="3"/>
          </p:cNvCxnSpPr>
          <p:nvPr/>
        </p:nvCxnSpPr>
        <p:spPr>
          <a:xfrm rot="10800000">
            <a:off x="5431087" y="4107234"/>
            <a:ext cx="2148274" cy="355384"/>
          </a:xfrm>
          <a:prstGeom prst="bentConnector3">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رابط مستقيم 14"/>
          <p:cNvCxnSpPr/>
          <p:nvPr/>
        </p:nvCxnSpPr>
        <p:spPr>
          <a:xfrm>
            <a:off x="7571881" y="4462617"/>
            <a:ext cx="0" cy="97315"/>
          </a:xfrm>
          <a:prstGeom prst="line">
            <a:avLst/>
          </a:prstGeom>
          <a:ln w="19050"/>
        </p:spPr>
        <p:style>
          <a:lnRef idx="1">
            <a:schemeClr val="dk1"/>
          </a:lnRef>
          <a:fillRef idx="0">
            <a:schemeClr val="dk1"/>
          </a:fillRef>
          <a:effectRef idx="0">
            <a:schemeClr val="dk1"/>
          </a:effectRef>
          <a:fontRef idx="minor">
            <a:schemeClr val="tx1"/>
          </a:fontRef>
        </p:style>
      </p:cxnSp>
      <p:sp>
        <p:nvSpPr>
          <p:cNvPr id="18" name="مربع نص 17"/>
          <p:cNvSpPr txBox="1"/>
          <p:nvPr/>
        </p:nvSpPr>
        <p:spPr>
          <a:xfrm>
            <a:off x="2160456" y="3784068"/>
            <a:ext cx="3270631" cy="64633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Because the pituitary is the only one that directly affected CRH</a:t>
            </a:r>
          </a:p>
        </p:txBody>
      </p:sp>
    </p:spTree>
    <p:extLst>
      <p:ext uri="{BB962C8B-B14F-4D97-AF65-F5344CB8AC3E}">
        <p14:creationId xmlns:p14="http://schemas.microsoft.com/office/powerpoint/2010/main" val="273832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txBox="1">
            <a:spLocks noChangeArrowheads="1"/>
          </p:cNvSpPr>
          <p:nvPr/>
        </p:nvSpPr>
        <p:spPr>
          <a:xfrm>
            <a:off x="175705" y="1927663"/>
            <a:ext cx="7989887"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defRPr/>
            </a:pPr>
            <a:r>
              <a:rPr lang="en-US" altLang="en-US" sz="2400" b="1" dirty="0">
                <a:solidFill>
                  <a:srgbClr val="334E5D"/>
                </a:solidFill>
                <a:latin typeface="Century Gothic" charset="0"/>
                <a:ea typeface="Century Gothic" charset="0"/>
                <a:cs typeface="Century Gothic" charset="0"/>
              </a:rPr>
              <a:t>3. Radiological Investigations:</a:t>
            </a:r>
          </a:p>
        </p:txBody>
      </p:sp>
      <p:sp>
        <p:nvSpPr>
          <p:cNvPr id="3" name="Rectangle 3"/>
          <p:cNvSpPr txBox="1">
            <a:spLocks noChangeArrowheads="1"/>
          </p:cNvSpPr>
          <p:nvPr/>
        </p:nvSpPr>
        <p:spPr>
          <a:xfrm>
            <a:off x="468313" y="2147998"/>
            <a:ext cx="7272337" cy="48482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Tx/>
              <a:buNone/>
            </a:pPr>
            <a:endParaRPr lang="en-US" altLang="en-US" b="1" dirty="0"/>
          </a:p>
        </p:txBody>
      </p:sp>
      <p:sp>
        <p:nvSpPr>
          <p:cNvPr id="4" name="Rectangle 5"/>
          <p:cNvSpPr txBox="1">
            <a:spLocks noChangeArrowheads="1"/>
          </p:cNvSpPr>
          <p:nvPr/>
        </p:nvSpPr>
        <p:spPr>
          <a:xfrm>
            <a:off x="6518614" y="1891966"/>
            <a:ext cx="5152748" cy="113992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9600" lvl="1" indent="-342900">
              <a:buClr>
                <a:srgbClr val="334E5D"/>
              </a:buClr>
              <a:buFont typeface="Wingdings" panose="05000000000000000000" pitchFamily="2" charset="2"/>
              <a:buChar char="v"/>
            </a:pPr>
            <a:r>
              <a:rPr lang="en-US" altLang="en-US" b="1" dirty="0" smtClean="0">
                <a:solidFill>
                  <a:srgbClr val="334E5D"/>
                </a:solidFill>
                <a:latin typeface="Century Gothic" charset="0"/>
                <a:ea typeface="Century Gothic" charset="0"/>
                <a:cs typeface="Century Gothic" charset="0"/>
              </a:rPr>
              <a:t>Other </a:t>
            </a:r>
            <a:r>
              <a:rPr lang="en-US" altLang="en-US" b="1" dirty="0">
                <a:solidFill>
                  <a:srgbClr val="334E5D"/>
                </a:solidFill>
                <a:latin typeface="Century Gothic" charset="0"/>
                <a:ea typeface="Century Gothic" charset="0"/>
                <a:cs typeface="Century Gothic" charset="0"/>
              </a:rPr>
              <a:t>blood tests :</a:t>
            </a:r>
          </a:p>
          <a:p>
            <a:pPr marL="266700" lvl="1" indent="0">
              <a:buClr>
                <a:srgbClr val="FF0000"/>
              </a:buClr>
              <a:buNone/>
            </a:pPr>
            <a:r>
              <a:rPr lang="en-US" altLang="en-US" sz="1800" b="1" dirty="0">
                <a:ea typeface="ＭＳ Ｐゴシック" charset="-128"/>
              </a:rPr>
              <a:t>- commonly performed for patients suspected to have Cushing’s syndrome are:</a:t>
            </a:r>
          </a:p>
          <a:p>
            <a:pPr marL="1627188" lvl="2" indent="-457200">
              <a:buClr>
                <a:srgbClr val="FF0000"/>
              </a:buClr>
              <a:buFontTx/>
              <a:buNone/>
            </a:pPr>
            <a:endParaRPr lang="en-US" altLang="en-US" sz="1800" b="1" u="sng" dirty="0"/>
          </a:p>
        </p:txBody>
      </p:sp>
      <p:sp>
        <p:nvSpPr>
          <p:cNvPr id="6" name="Rectangle 5">
            <a:extLst>
              <a:ext uri="{FF2B5EF4-FFF2-40B4-BE49-F238E27FC236}">
                <a16:creationId xmlns="" xmlns:a16="http://schemas.microsoft.com/office/drawing/2014/main" id="{6FD654A8-A784-4830-B698-4A6A5C588603}"/>
              </a:ext>
            </a:extLst>
          </p:cNvPr>
          <p:cNvSpPr/>
          <p:nvPr/>
        </p:nvSpPr>
        <p:spPr>
          <a:xfrm>
            <a:off x="0" y="8304"/>
            <a:ext cx="9794669" cy="589585"/>
          </a:xfrm>
          <a:prstGeom prst="rect">
            <a:avLst/>
          </a:prstGeom>
        </p:spPr>
        <p:txBody>
          <a:bodyPr wrap="none">
            <a:spAutoFit/>
          </a:bodyPr>
          <a:lstStyle/>
          <a:p>
            <a:pPr>
              <a:lnSpc>
                <a:spcPct val="110000"/>
              </a:lnSpc>
              <a:defRPr/>
            </a:pPr>
            <a:r>
              <a:rPr lang="en-US" sz="3200" dirty="0">
                <a:solidFill>
                  <a:srgbClr val="4C8180"/>
                </a:solidFill>
                <a:latin typeface="Century Gothic" charset="0"/>
                <a:ea typeface="Century Gothic" charset="0"/>
                <a:cs typeface="Century Gothic" charset="0"/>
              </a:rPr>
              <a:t>C. Tests used to determine the cause … Cont’d :</a:t>
            </a:r>
          </a:p>
        </p:txBody>
      </p:sp>
      <p:graphicFrame>
        <p:nvGraphicFramePr>
          <p:cNvPr id="8" name="Diagram 7">
            <a:extLst>
              <a:ext uri="{FF2B5EF4-FFF2-40B4-BE49-F238E27FC236}">
                <a16:creationId xmlns="" xmlns:a16="http://schemas.microsoft.com/office/drawing/2014/main" id="{F50CA3DC-AEF7-4C37-8CB6-1339B0E6A913}"/>
              </a:ext>
            </a:extLst>
          </p:cNvPr>
          <p:cNvGraphicFramePr/>
          <p:nvPr>
            <p:extLst>
              <p:ext uri="{D42A27DB-BD31-4B8C-83A1-F6EECF244321}">
                <p14:modId xmlns:p14="http://schemas.microsoft.com/office/powerpoint/2010/main" val="639290334"/>
              </p:ext>
            </p:extLst>
          </p:nvPr>
        </p:nvGraphicFramePr>
        <p:xfrm>
          <a:off x="6215296" y="3094186"/>
          <a:ext cx="5796618" cy="3050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 xmlns:a16="http://schemas.microsoft.com/office/drawing/2014/main" id="{CCFA2963-05BD-46CB-8B7E-90AC2F92A296}"/>
              </a:ext>
            </a:extLst>
          </p:cNvPr>
          <p:cNvGraphicFramePr/>
          <p:nvPr>
            <p:extLst>
              <p:ext uri="{D42A27DB-BD31-4B8C-83A1-F6EECF244321}">
                <p14:modId xmlns:p14="http://schemas.microsoft.com/office/powerpoint/2010/main" val="691957597"/>
              </p:ext>
            </p:extLst>
          </p:nvPr>
        </p:nvGraphicFramePr>
        <p:xfrm>
          <a:off x="175705" y="2700381"/>
          <a:ext cx="5317787" cy="16804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ectangle 4"/>
          <p:cNvSpPr/>
          <p:nvPr/>
        </p:nvSpPr>
        <p:spPr>
          <a:xfrm>
            <a:off x="175705" y="894973"/>
            <a:ext cx="6096000" cy="738664"/>
          </a:xfrm>
          <a:prstGeom prst="rect">
            <a:avLst/>
          </a:prstGeom>
        </p:spPr>
        <p:txBody>
          <a:bodyPr>
            <a:spAutoFit/>
          </a:bodyPr>
          <a:lstStyle/>
          <a:p>
            <a:pPr>
              <a:defRPr/>
            </a:pPr>
            <a:r>
              <a:rPr lang="en-US" sz="2400" b="1" dirty="0">
                <a:ea typeface="ＭＳ Ｐゴシック" charset="-128"/>
              </a:rPr>
              <a:t>3</a:t>
            </a:r>
            <a:r>
              <a:rPr lang="en-US" sz="2400" dirty="0">
                <a:ea typeface="ＭＳ Ｐゴシック" charset="-128"/>
              </a:rPr>
              <a:t>. </a:t>
            </a:r>
            <a:r>
              <a:rPr lang="en-US" sz="2400" b="1" u="sng" dirty="0">
                <a:ea typeface="ＭＳ Ｐゴシック" charset="-128"/>
              </a:rPr>
              <a:t>Radiological tests:</a:t>
            </a:r>
          </a:p>
          <a:p>
            <a:pPr>
              <a:defRPr/>
            </a:pPr>
            <a:r>
              <a:rPr lang="en-US" dirty="0">
                <a:ea typeface="ＭＳ Ｐゴシック" charset="-128"/>
              </a:rPr>
              <a:t> </a:t>
            </a:r>
            <a:r>
              <a:rPr lang="en-US" dirty="0">
                <a:solidFill>
                  <a:srgbClr val="00ADA8"/>
                </a:solidFill>
                <a:ea typeface="ＭＳ Ｐゴシック" charset="-128"/>
              </a:rPr>
              <a:t>MRI of pituitary and ultrasound or CT of adrenals</a:t>
            </a:r>
          </a:p>
        </p:txBody>
      </p:sp>
    </p:spTree>
    <p:extLst>
      <p:ext uri="{BB962C8B-B14F-4D97-AF65-F5344CB8AC3E}">
        <p14:creationId xmlns:p14="http://schemas.microsoft.com/office/powerpoint/2010/main" val="711864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ACF33B4-04C8-4D8A-8B68-369236C1E6F3}"/>
              </a:ext>
            </a:extLst>
          </p:cNvPr>
          <p:cNvSpPr/>
          <p:nvPr/>
        </p:nvSpPr>
        <p:spPr>
          <a:xfrm>
            <a:off x="192474" y="96296"/>
            <a:ext cx="4200189" cy="584775"/>
          </a:xfrm>
          <a:prstGeom prst="rect">
            <a:avLst/>
          </a:prstGeom>
        </p:spPr>
        <p:txBody>
          <a:bodyPr wrap="none">
            <a:spAutoFit/>
          </a:bodyPr>
          <a:lstStyle/>
          <a:p>
            <a:r>
              <a:rPr lang="en-US" sz="3200" dirty="0">
                <a:solidFill>
                  <a:srgbClr val="4C8180"/>
                </a:solidFill>
                <a:latin typeface="Century Gothic" charset="0"/>
                <a:ea typeface="Century Gothic" charset="0"/>
                <a:cs typeface="Century Gothic" charset="0"/>
              </a:rPr>
              <a:t>Cushing’s Syndrome</a:t>
            </a:r>
            <a:endParaRPr lang="en-US" sz="2800" dirty="0">
              <a:solidFill>
                <a:srgbClr val="4C8180"/>
              </a:solidFill>
              <a:latin typeface="Century Gothic" charset="0"/>
              <a:ea typeface="Century Gothic" charset="0"/>
              <a:cs typeface="Century Gothic" charset="0"/>
            </a:endParaRPr>
          </a:p>
        </p:txBody>
      </p:sp>
      <p:sp>
        <p:nvSpPr>
          <p:cNvPr id="58" name="TextBox 57">
            <a:extLst>
              <a:ext uri="{FF2B5EF4-FFF2-40B4-BE49-F238E27FC236}">
                <a16:creationId xmlns="" xmlns:a16="http://schemas.microsoft.com/office/drawing/2014/main" id="{7CD52B0D-36D7-4D52-AA5C-C0217177B0EB}"/>
              </a:ext>
            </a:extLst>
          </p:cNvPr>
          <p:cNvSpPr txBox="1"/>
          <p:nvPr/>
        </p:nvSpPr>
        <p:spPr>
          <a:xfrm>
            <a:off x="8269878" y="1209942"/>
            <a:ext cx="3427121"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smtClean="0">
                <a:solidFill>
                  <a:srgbClr val="008F00"/>
                </a:solidFill>
              </a:rPr>
              <a:t>For </a:t>
            </a:r>
            <a:r>
              <a:rPr lang="en-US" dirty="0">
                <a:solidFill>
                  <a:srgbClr val="008F00"/>
                </a:solidFill>
              </a:rPr>
              <a:t>diagnosis we use</a:t>
            </a:r>
          </a:p>
          <a:p>
            <a:r>
              <a:rPr lang="en-US" dirty="0">
                <a:solidFill>
                  <a:srgbClr val="008F00"/>
                </a:solidFill>
              </a:rPr>
              <a:t>Cushing syndrome (hyperfunctioning): suppression </a:t>
            </a:r>
            <a:r>
              <a:rPr lang="en-US" dirty="0" smtClean="0">
                <a:solidFill>
                  <a:srgbClr val="008F00"/>
                </a:solidFill>
              </a:rPr>
              <a:t>tests.</a:t>
            </a:r>
            <a:endParaRPr lang="en-US" dirty="0">
              <a:solidFill>
                <a:srgbClr val="008F00"/>
              </a:solidFill>
            </a:endParaRPr>
          </a:p>
          <a:p>
            <a:r>
              <a:rPr lang="en-US" dirty="0">
                <a:solidFill>
                  <a:srgbClr val="008F00"/>
                </a:solidFill>
              </a:rPr>
              <a:t>Adrenocortical </a:t>
            </a:r>
            <a:r>
              <a:rPr lang="en-US" dirty="0" err="1">
                <a:solidFill>
                  <a:srgbClr val="008F00"/>
                </a:solidFill>
              </a:rPr>
              <a:t>hypofunctioning</a:t>
            </a:r>
            <a:r>
              <a:rPr lang="en-US" dirty="0">
                <a:solidFill>
                  <a:srgbClr val="008F00"/>
                </a:solidFill>
              </a:rPr>
              <a:t>: </a:t>
            </a:r>
            <a:r>
              <a:rPr lang="en-US" dirty="0" smtClean="0">
                <a:solidFill>
                  <a:srgbClr val="008F00"/>
                </a:solidFill>
              </a:rPr>
              <a:t>stimulation tests.</a:t>
            </a:r>
            <a:endParaRPr lang="en-US" dirty="0">
              <a:solidFill>
                <a:srgbClr val="008F00"/>
              </a:solidFill>
            </a:endParaRPr>
          </a:p>
        </p:txBody>
      </p:sp>
      <p:pic>
        <p:nvPicPr>
          <p:cNvPr id="3" name="Picture 2"/>
          <p:cNvPicPr>
            <a:picLocks noChangeAspect="1"/>
          </p:cNvPicPr>
          <p:nvPr/>
        </p:nvPicPr>
        <p:blipFill>
          <a:blip r:embed="rId2"/>
          <a:stretch>
            <a:fillRect/>
          </a:stretch>
        </p:blipFill>
        <p:spPr>
          <a:xfrm>
            <a:off x="192473" y="899821"/>
            <a:ext cx="8298383" cy="5452899"/>
          </a:xfrm>
          <a:prstGeom prst="rect">
            <a:avLst/>
          </a:prstGeom>
        </p:spPr>
      </p:pic>
    </p:spTree>
    <p:extLst>
      <p:ext uri="{BB962C8B-B14F-4D97-AF65-F5344CB8AC3E}">
        <p14:creationId xmlns:p14="http://schemas.microsoft.com/office/powerpoint/2010/main" val="1900766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0"/>
            <a:ext cx="121920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defRPr/>
            </a:pPr>
            <a:r>
              <a:rPr lang="en-US" altLang="en-US" sz="3200" dirty="0">
                <a:solidFill>
                  <a:srgbClr val="4C8180"/>
                </a:solidFill>
                <a:latin typeface="Century Gothic" charset="0"/>
                <a:ea typeface="Century Gothic" charset="0"/>
                <a:cs typeface="Century Gothic" charset="0"/>
              </a:rPr>
              <a:t>Adrenal Hyperfunction (Summary of Biochemical Tests):</a:t>
            </a:r>
          </a:p>
        </p:txBody>
      </p:sp>
      <p:sp>
        <p:nvSpPr>
          <p:cNvPr id="4" name="TextBox 3"/>
          <p:cNvSpPr txBox="1"/>
          <p:nvPr/>
        </p:nvSpPr>
        <p:spPr>
          <a:xfrm>
            <a:off x="247136" y="754448"/>
            <a:ext cx="2332498" cy="369332"/>
          </a:xfrm>
          <a:prstGeom prst="rect">
            <a:avLst/>
          </a:prstGeom>
          <a:noFill/>
        </p:spPr>
        <p:txBody>
          <a:bodyPr wrap="none" rtlCol="1">
            <a:spAutoFit/>
          </a:bodyPr>
          <a:lstStyle/>
          <a:p>
            <a:r>
              <a:rPr lang="en-GB" b="1" u="sng" dirty="0" smtClean="0">
                <a:solidFill>
                  <a:srgbClr val="FF0000"/>
                </a:solidFill>
              </a:rPr>
              <a:t>This table is Important</a:t>
            </a:r>
            <a:endParaRPr lang="ar-SA" b="1" u="sng" dirty="0">
              <a:solidFill>
                <a:srgbClr val="FF0000"/>
              </a:solidFill>
            </a:endParaRPr>
          </a:p>
        </p:txBody>
      </p:sp>
      <p:graphicFrame>
        <p:nvGraphicFramePr>
          <p:cNvPr id="5" name="Group 139"/>
          <p:cNvGraphicFramePr>
            <a:graphicFrameLocks/>
          </p:cNvGraphicFramePr>
          <p:nvPr>
            <p:extLst>
              <p:ext uri="{D42A27DB-BD31-4B8C-83A1-F6EECF244321}">
                <p14:modId xmlns:p14="http://schemas.microsoft.com/office/powerpoint/2010/main" val="466233202"/>
              </p:ext>
            </p:extLst>
          </p:nvPr>
        </p:nvGraphicFramePr>
        <p:xfrm>
          <a:off x="1227218" y="1218528"/>
          <a:ext cx="8713788" cy="5088195"/>
        </p:xfrm>
        <a:graphic>
          <a:graphicData uri="http://schemas.openxmlformats.org/drawingml/2006/table">
            <a:tbl>
              <a:tblPr/>
              <a:tblGrid>
                <a:gridCol w="2270125">
                  <a:extLst>
                    <a:ext uri="{9D8B030D-6E8A-4147-A177-3AD203B41FA5}">
                      <a16:colId xmlns="" xmlns:a16="http://schemas.microsoft.com/office/drawing/2014/main" val="20000"/>
                    </a:ext>
                  </a:extLst>
                </a:gridCol>
                <a:gridCol w="2122488">
                  <a:extLst>
                    <a:ext uri="{9D8B030D-6E8A-4147-A177-3AD203B41FA5}">
                      <a16:colId xmlns="" xmlns:a16="http://schemas.microsoft.com/office/drawing/2014/main" val="20001"/>
                    </a:ext>
                  </a:extLst>
                </a:gridCol>
                <a:gridCol w="2160587">
                  <a:extLst>
                    <a:ext uri="{9D8B030D-6E8A-4147-A177-3AD203B41FA5}">
                      <a16:colId xmlns="" xmlns:a16="http://schemas.microsoft.com/office/drawing/2014/main" val="20002"/>
                    </a:ext>
                  </a:extLst>
                </a:gridCol>
                <a:gridCol w="2160588">
                  <a:extLst>
                    <a:ext uri="{9D8B030D-6E8A-4147-A177-3AD203B41FA5}">
                      <a16:colId xmlns="" xmlns:a16="http://schemas.microsoft.com/office/drawing/2014/main" val="20003"/>
                    </a:ext>
                  </a:extLst>
                </a:gridCol>
              </a:tblGrid>
              <a:tr h="547688">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b="1" kern="1200" dirty="0">
                          <a:solidFill>
                            <a:schemeClr val="accent5">
                              <a:lumMod val="50000"/>
                            </a:schemeClr>
                          </a:solidFill>
                          <a:latin typeface="+mn-lt"/>
                          <a:ea typeface="+mn-ea"/>
                          <a:cs typeface="+mn-cs"/>
                        </a:rPr>
                        <a:t>Test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b="1" kern="1200" dirty="0">
                          <a:solidFill>
                            <a:srgbClr val="00ADA8"/>
                          </a:solidFill>
                          <a:latin typeface="+mn-lt"/>
                          <a:ea typeface="+mn-ea"/>
                          <a:cs typeface="+mn-cs"/>
                        </a:rPr>
                        <a:t>Cushing’s disease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b="1" kern="1200" dirty="0" smtClean="0">
                          <a:solidFill>
                            <a:srgbClr val="00ADA8"/>
                          </a:solidFill>
                          <a:latin typeface="+mn-lt"/>
                          <a:ea typeface="+mn-ea"/>
                          <a:cs typeface="+mn-cs"/>
                        </a:rPr>
                        <a:t>Adrenal tumor</a:t>
                      </a:r>
                      <a:endParaRPr lang="en-US" altLang="en-US" sz="2000" b="1" kern="1200" dirty="0">
                        <a:solidFill>
                          <a:srgbClr val="00ADA8"/>
                        </a:solidFill>
                        <a:latin typeface="+mn-lt"/>
                        <a:ea typeface="+mn-ea"/>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b="1" kern="1200" dirty="0">
                          <a:solidFill>
                            <a:srgbClr val="00ADA8"/>
                          </a:solidFill>
                          <a:latin typeface="+mn-lt"/>
                          <a:ea typeface="+mn-ea"/>
                          <a:cs typeface="+mn-cs"/>
                        </a:rPr>
                        <a:t>Ectopic ACTH secreting tumor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0"/>
                  </a:ext>
                </a:extLst>
              </a:tr>
              <a:tr h="546100">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4B8180"/>
                          </a:solidFill>
                          <a:latin typeface="+mn-lt"/>
                          <a:ea typeface="+mn-ea"/>
                          <a:cs typeface="+mn-cs"/>
                        </a:rPr>
                        <a:t>S. cortisol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sym typeface="Symbol"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sym typeface="Symbol"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sym typeface="Symbol"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47688">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4B8180"/>
                          </a:solidFill>
                          <a:latin typeface="+mn-lt"/>
                          <a:ea typeface="+mn-ea"/>
                          <a:cs typeface="+mn-cs"/>
                        </a:rPr>
                        <a:t>Low dose DST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rPr>
                        <a:t>Not suppressed</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rPr>
                        <a:t>Not suppressed</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a:solidFill>
                            <a:schemeClr val="tx1"/>
                          </a:solidFill>
                          <a:latin typeface="+mn-lt"/>
                          <a:ea typeface="+mn-ea"/>
                          <a:cs typeface="+mn-cs"/>
                        </a:rPr>
                        <a:t>Not suppressed</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47688">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4B8180"/>
                          </a:solidFill>
                          <a:latin typeface="+mn-lt"/>
                          <a:ea typeface="+mn-ea"/>
                          <a:cs typeface="+mn-cs"/>
                        </a:rPr>
                        <a:t>Urinary cortisol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sym typeface="Symbol" charset="2"/>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sym typeface="Symbol" charset="2"/>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a:solidFill>
                            <a:schemeClr val="tx1"/>
                          </a:solidFill>
                          <a:latin typeface="+mn-lt"/>
                          <a:ea typeface="+mn-ea"/>
                          <a:cs typeface="+mn-cs"/>
                          <a:sym typeface="Symbol" charset="2"/>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47688">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4B8180"/>
                          </a:solidFill>
                          <a:latin typeface="+mn-lt"/>
                          <a:ea typeface="+mn-ea"/>
                          <a:cs typeface="+mn-cs"/>
                        </a:rPr>
                        <a:t>Diurnal rhythm</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rPr>
                        <a:t>Lost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rPr>
                        <a:t>Lost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rPr>
                        <a:t>Lost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46100">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4B8180"/>
                          </a:solidFill>
                          <a:latin typeface="+mn-lt"/>
                          <a:ea typeface="+mn-ea"/>
                          <a:cs typeface="+mn-cs"/>
                        </a:rPr>
                        <a:t>Insulin-induced hypoglycemia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rPr>
                        <a:t>No response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a:solidFill>
                            <a:schemeClr val="tx1"/>
                          </a:solidFill>
                          <a:latin typeface="+mn-lt"/>
                          <a:ea typeface="+mn-ea"/>
                          <a:cs typeface="+mn-cs"/>
                        </a:rPr>
                        <a:t>No response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rPr>
                        <a:t>No response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61963">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4B8180"/>
                          </a:solidFill>
                          <a:latin typeface="+mn-lt"/>
                          <a:ea typeface="+mn-ea"/>
                          <a:cs typeface="+mn-cs"/>
                        </a:rPr>
                        <a:t>Plasma [ACTH]</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sym typeface="Symbol" charset="2"/>
                        </a:rPr>
                        <a:t>Normal or</a:t>
                      </a:r>
                      <a:r>
                        <a:rPr lang="ar-SA" altLang="en-US" sz="1800" kern="1200" dirty="0">
                          <a:solidFill>
                            <a:schemeClr val="tx1"/>
                          </a:solidFill>
                          <a:latin typeface="+mn-lt"/>
                          <a:ea typeface="+mn-ea"/>
                          <a:cs typeface="+mn-cs"/>
                          <a:sym typeface="Symbol" charset="2"/>
                        </a:rPr>
                        <a:t> </a:t>
                      </a:r>
                      <a:r>
                        <a:rPr lang="en-US" altLang="en-US" sz="1800" kern="1200" dirty="0">
                          <a:solidFill>
                            <a:schemeClr val="tx1"/>
                          </a:solidFill>
                          <a:latin typeface="+mn-lt"/>
                          <a:ea typeface="+mn-ea"/>
                          <a:cs typeface="+mn-cs"/>
                          <a:sym typeface="Symbol" charset="2"/>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rPr>
                        <a:t>Not detectable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sym typeface="Symbol" charset="2"/>
                        </a:rPr>
                        <a:t> 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46100">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4B8180"/>
                          </a:solidFill>
                          <a:latin typeface="+mn-lt"/>
                          <a:ea typeface="+mn-ea"/>
                          <a:cs typeface="+mn-cs"/>
                        </a:rPr>
                        <a:t>High dose DST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rPr>
                        <a:t>suppressed</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rPr>
                        <a:t>Not suppressed</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rPr>
                        <a:t>Not suppressed</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547688">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4B8180"/>
                          </a:solidFill>
                          <a:latin typeface="+mn-lt"/>
                          <a:ea typeface="+mn-ea"/>
                          <a:cs typeface="+mn-cs"/>
                        </a:rPr>
                        <a:t>CRH test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sym typeface="Symbol" charset="2"/>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a:solidFill>
                            <a:schemeClr val="tx1"/>
                          </a:solidFill>
                          <a:latin typeface="+mn-lt"/>
                          <a:ea typeface="+mn-ea"/>
                          <a:cs typeface="+mn-cs"/>
                        </a:rPr>
                        <a:t>No response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Arial" charset="0"/>
                          <a:cs typeface="Arial" charset="0"/>
                        </a:defRPr>
                      </a:lvl1pPr>
                      <a:lvl2pPr marL="742950" indent="-285750">
                        <a:spcBef>
                          <a:spcPct val="20000"/>
                        </a:spcBef>
                        <a:defRPr sz="2400">
                          <a:solidFill>
                            <a:schemeClr val="tx1"/>
                          </a:solidFill>
                          <a:latin typeface="Arial" charset="0"/>
                          <a:ea typeface="Arial" charset="0"/>
                          <a:cs typeface="Arial" charset="0"/>
                        </a:defRPr>
                      </a:lvl2pPr>
                      <a:lvl3pPr marL="1143000" indent="-228600">
                        <a:spcBef>
                          <a:spcPct val="20000"/>
                        </a:spcBef>
                        <a:defRPr sz="2000">
                          <a:solidFill>
                            <a:schemeClr val="tx1"/>
                          </a:solidFill>
                          <a:latin typeface="Arial" charset="0"/>
                          <a:ea typeface="Arial" charset="0"/>
                          <a:cs typeface="Arial" charset="0"/>
                        </a:defRPr>
                      </a:lvl3pPr>
                      <a:lvl4pPr marL="1600200" indent="-228600">
                        <a:spcBef>
                          <a:spcPct val="20000"/>
                        </a:spcBef>
                        <a:defRPr>
                          <a:solidFill>
                            <a:schemeClr val="tx1"/>
                          </a:solidFill>
                          <a:latin typeface="Arial" charset="0"/>
                          <a:ea typeface="Arial" charset="0"/>
                          <a:cs typeface="Arial" charset="0"/>
                        </a:defRPr>
                      </a:lvl4pPr>
                      <a:lvl5pPr marL="2057400" indent="-228600">
                        <a:spcBef>
                          <a:spcPct val="20000"/>
                        </a:spcBef>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defRPr>
                          <a:solidFill>
                            <a:schemeClr val="tx1"/>
                          </a:solidFill>
                          <a:latin typeface="Arial"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rPr>
                        <a:t>No response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678363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024" y="66675"/>
            <a:ext cx="8159689"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4C8180"/>
                </a:solidFill>
                <a:latin typeface="Century Gothic" charset="0"/>
                <a:ea typeface="Century Gothic" charset="0"/>
                <a:cs typeface="Century Gothic" charset="0"/>
              </a:rPr>
              <a:t>Case study</a:t>
            </a:r>
          </a:p>
        </p:txBody>
      </p:sp>
      <p:sp>
        <p:nvSpPr>
          <p:cNvPr id="3" name="Content Placeholder 2"/>
          <p:cNvSpPr txBox="1">
            <a:spLocks/>
          </p:cNvSpPr>
          <p:nvPr/>
        </p:nvSpPr>
        <p:spPr>
          <a:xfrm>
            <a:off x="81024" y="772731"/>
            <a:ext cx="11095917" cy="608526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800" b="1" dirty="0">
                <a:ea typeface="ＭＳ Ｐゴシック" charset="-128"/>
              </a:rPr>
              <a:t>58 years old man was admitted with weight loss and respiratory distress. He had increased pigmentation and BP was 140/80.</a:t>
            </a:r>
          </a:p>
          <a:p>
            <a:pPr marL="0" indent="0">
              <a:buFontTx/>
              <a:buNone/>
            </a:pPr>
            <a:r>
              <a:rPr lang="en-US" altLang="en-US" sz="2000" b="1" dirty="0">
                <a:solidFill>
                  <a:srgbClr val="FF0000"/>
                </a:solidFill>
              </a:rPr>
              <a:t>Lab tests :</a:t>
            </a:r>
          </a:p>
          <a:p>
            <a:pPr marL="0" indent="0">
              <a:buFontTx/>
              <a:buNone/>
            </a:pPr>
            <a:r>
              <a:rPr lang="en-US" altLang="en-US" sz="1800" dirty="0">
                <a:ea typeface="ＭＳ Ｐゴシック" charset="-128"/>
              </a:rPr>
              <a:t>Urea 		8.6  		(2.5-7 mmol/L)</a:t>
            </a:r>
          </a:p>
          <a:p>
            <a:pPr marL="0" indent="0">
              <a:buFontTx/>
              <a:buNone/>
            </a:pPr>
            <a:r>
              <a:rPr lang="en-US" altLang="en-US" sz="1800" dirty="0">
                <a:ea typeface="ＭＳ Ｐゴシック" charset="-128"/>
              </a:rPr>
              <a:t>Sodium 		144  		(135-145 mmol/L)</a:t>
            </a:r>
          </a:p>
          <a:p>
            <a:pPr marL="0" indent="0">
              <a:buFontTx/>
              <a:buNone/>
            </a:pPr>
            <a:r>
              <a:rPr lang="en-US" altLang="en-US" sz="1800" dirty="0">
                <a:ea typeface="ＭＳ Ｐゴシック" charset="-128"/>
              </a:rPr>
              <a:t>Potassium	2.0		(3.5-4.5 mmol/L)</a:t>
            </a:r>
          </a:p>
          <a:p>
            <a:pPr marL="0" indent="0">
              <a:buFontTx/>
              <a:buNone/>
            </a:pPr>
            <a:r>
              <a:rPr lang="en-US" altLang="en-US" sz="1800" dirty="0">
                <a:ea typeface="ＭＳ Ｐゴシック" charset="-128"/>
              </a:rPr>
              <a:t>Cortisol 		1650 		(150-550 nmol/L)</a:t>
            </a:r>
          </a:p>
          <a:p>
            <a:pPr marL="0" indent="0">
              <a:buFontTx/>
              <a:buNone/>
            </a:pPr>
            <a:r>
              <a:rPr lang="en-US" altLang="en-US" sz="1800" dirty="0">
                <a:ea typeface="ＭＳ Ｐゴシック" charset="-128"/>
              </a:rPr>
              <a:t>Post overnight DXM1530 		(&lt;50nmol/L)</a:t>
            </a:r>
          </a:p>
          <a:p>
            <a:r>
              <a:rPr lang="en-US" altLang="en-US" sz="1800" b="1" dirty="0">
                <a:ea typeface="ＭＳ Ｐゴシック" charset="-128"/>
              </a:rPr>
              <a:t>Further investigation revealed the following:</a:t>
            </a:r>
          </a:p>
          <a:p>
            <a:pPr marL="0" indent="0">
              <a:buFontTx/>
              <a:buNone/>
            </a:pPr>
            <a:r>
              <a:rPr lang="en-US" altLang="en-US" sz="1800" dirty="0">
                <a:ea typeface="ＭＳ Ｐゴシック" charset="-128"/>
              </a:rPr>
              <a:t>DXM suppression test	Basal	after 48 h      after 48h</a:t>
            </a:r>
          </a:p>
          <a:p>
            <a:pPr marL="0" indent="0">
              <a:buFontTx/>
              <a:buNone/>
            </a:pPr>
            <a:r>
              <a:rPr lang="en-US" altLang="en-US" sz="1800" dirty="0">
                <a:ea typeface="ＭＳ Ｐゴシック" charset="-128"/>
              </a:rPr>
              <a:t>				0.5 mg qid     2.0 mg qid </a:t>
            </a:r>
          </a:p>
          <a:p>
            <a:pPr marL="0" indent="0">
              <a:buFontTx/>
              <a:buNone/>
            </a:pPr>
            <a:r>
              <a:rPr lang="en-US" altLang="en-US" sz="1800" dirty="0">
                <a:ea typeface="ＭＳ Ｐゴシック" charset="-128"/>
              </a:rPr>
              <a:t>Serum cortisol		1350	</a:t>
            </a:r>
            <a:r>
              <a:rPr lang="en-US" altLang="en-US" sz="1800" dirty="0" smtClean="0">
                <a:ea typeface="ＭＳ Ｐゴシック" charset="-128"/>
              </a:rPr>
              <a:t> 1420</a:t>
            </a:r>
            <a:r>
              <a:rPr lang="en-US" altLang="en-US" sz="1800" dirty="0">
                <a:ea typeface="ＭＳ Ｐゴシック" charset="-128"/>
              </a:rPr>
              <a:t>	         1100      No suppression</a:t>
            </a:r>
          </a:p>
          <a:p>
            <a:pPr marL="0" indent="0">
              <a:buFontTx/>
              <a:buNone/>
            </a:pPr>
            <a:r>
              <a:rPr lang="en-US" altLang="en-US" sz="1800" dirty="0">
                <a:ea typeface="ＭＳ Ｐゴシック" charset="-128"/>
              </a:rPr>
              <a:t>			8 am	 22.00 pm</a:t>
            </a:r>
          </a:p>
          <a:p>
            <a:pPr marL="0" indent="0">
              <a:buFontTx/>
              <a:buNone/>
            </a:pPr>
            <a:r>
              <a:rPr lang="en-US" altLang="en-US" sz="1800" dirty="0">
                <a:ea typeface="ＭＳ Ｐゴシック" charset="-128"/>
              </a:rPr>
              <a:t>Plasma ACTH (ng/L)	 220	 180                             Ref. range: 7-51 </a:t>
            </a:r>
          </a:p>
          <a:p>
            <a:pPr marL="0" indent="0">
              <a:buFontTx/>
              <a:buNone/>
            </a:pPr>
            <a:r>
              <a:rPr lang="en-US" altLang="en-US" sz="1800" dirty="0">
                <a:ea typeface="ＭＳ Ｐゴシック" charset="-128"/>
              </a:rPr>
              <a:t>CRH showed flat response for cortisol and ACTH.			</a:t>
            </a:r>
          </a:p>
        </p:txBody>
      </p:sp>
      <p:sp>
        <p:nvSpPr>
          <p:cNvPr id="4" name="TextBox 3">
            <a:extLst>
              <a:ext uri="{FF2B5EF4-FFF2-40B4-BE49-F238E27FC236}">
                <a16:creationId xmlns="" xmlns:a16="http://schemas.microsoft.com/office/drawing/2014/main" id="{904E58FA-AD18-47C7-AA4D-B10B10611409}"/>
              </a:ext>
            </a:extLst>
          </p:cNvPr>
          <p:cNvSpPr txBox="1"/>
          <p:nvPr/>
        </p:nvSpPr>
        <p:spPr>
          <a:xfrm>
            <a:off x="247852" y="6268105"/>
            <a:ext cx="2684919" cy="369332"/>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altLang="en-US" dirty="0">
                <a:solidFill>
                  <a:srgbClr val="008F00"/>
                </a:solidFill>
                <a:sym typeface="Symbol" charset="2"/>
              </a:rPr>
              <a:t>Flat response: no response</a:t>
            </a:r>
            <a:endParaRPr lang="en-US" dirty="0">
              <a:solidFill>
                <a:srgbClr val="008F00"/>
              </a:solidFill>
            </a:endParaRPr>
          </a:p>
        </p:txBody>
      </p:sp>
      <p:sp>
        <p:nvSpPr>
          <p:cNvPr id="5" name="TextBox 4">
            <a:extLst>
              <a:ext uri="{FF2B5EF4-FFF2-40B4-BE49-F238E27FC236}">
                <a16:creationId xmlns="" xmlns:a16="http://schemas.microsoft.com/office/drawing/2014/main" id="{ABD90D9C-DDE3-4F7B-A12C-F14CB5B11D01}"/>
              </a:ext>
            </a:extLst>
          </p:cNvPr>
          <p:cNvSpPr txBox="1"/>
          <p:nvPr/>
        </p:nvSpPr>
        <p:spPr>
          <a:xfrm>
            <a:off x="4952533" y="5108471"/>
            <a:ext cx="2298121" cy="369332"/>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altLang="en-US" dirty="0">
                <a:solidFill>
                  <a:srgbClr val="008F00"/>
                </a:solidFill>
                <a:sym typeface="Symbol" charset="2"/>
              </a:rPr>
              <a:t>Loss of diurnal rhythm</a:t>
            </a:r>
            <a:endParaRPr lang="en-US" dirty="0">
              <a:solidFill>
                <a:srgbClr val="008F00"/>
              </a:solidFill>
            </a:endParaRPr>
          </a:p>
        </p:txBody>
      </p:sp>
      <p:sp>
        <p:nvSpPr>
          <p:cNvPr id="6" name="مربع نص 5"/>
          <p:cNvSpPr txBox="1"/>
          <p:nvPr/>
        </p:nvSpPr>
        <p:spPr>
          <a:xfrm>
            <a:off x="7861610" y="2706403"/>
            <a:ext cx="3315331" cy="461665"/>
          </a:xfrm>
          <a:prstGeom prst="rect">
            <a:avLst/>
          </a:prstGeom>
          <a:solidFill>
            <a:schemeClr val="bg1">
              <a:lumMod val="95000"/>
            </a:schemeClr>
          </a:solidFill>
          <a:ln w="19050">
            <a:solidFill>
              <a:schemeClr val="accent1">
                <a:lumMod val="50000"/>
              </a:schemeClr>
            </a:solidFill>
            <a:prstDash val="dash"/>
          </a:ln>
        </p:spPr>
        <p:txBody>
          <a:bodyPr wrap="none" rtlCol="0">
            <a:spAutoFit/>
          </a:bodyPr>
          <a:lstStyle/>
          <a:p>
            <a:r>
              <a:rPr lang="en-US" sz="2400" dirty="0">
                <a:solidFill>
                  <a:srgbClr val="008F00"/>
                </a:solidFill>
              </a:rPr>
              <a:t>Diagnosis </a:t>
            </a:r>
            <a:r>
              <a:rPr lang="en-US" sz="2400" dirty="0" smtClean="0">
                <a:solidFill>
                  <a:srgbClr val="008F00"/>
                </a:solidFill>
              </a:rPr>
              <a:t>: </a:t>
            </a:r>
            <a:r>
              <a:rPr lang="en-US" sz="2400" dirty="0">
                <a:solidFill>
                  <a:srgbClr val="008F00"/>
                </a:solidFill>
              </a:rPr>
              <a:t>Ectopic ACTH</a:t>
            </a:r>
          </a:p>
        </p:txBody>
      </p:sp>
    </p:spTree>
    <p:extLst>
      <p:ext uri="{BB962C8B-B14F-4D97-AF65-F5344CB8AC3E}">
        <p14:creationId xmlns:p14="http://schemas.microsoft.com/office/powerpoint/2010/main" val="262275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81023" y="0"/>
            <a:ext cx="8086665" cy="6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nSpc>
                <a:spcPct val="90000"/>
              </a:lnSpc>
              <a:spcBef>
                <a:spcPct val="0"/>
              </a:spcBef>
            </a:pPr>
            <a:r>
              <a:rPr lang="en-US" altLang="en-US" sz="3200" dirty="0">
                <a:solidFill>
                  <a:srgbClr val="4C8180"/>
                </a:solidFill>
                <a:latin typeface="Century Gothic" charset="0"/>
                <a:ea typeface="Century Gothic" charset="0"/>
                <a:cs typeface="Century Gothic" charset="0"/>
              </a:rPr>
              <a:t>Take Home Message</a:t>
            </a:r>
          </a:p>
        </p:txBody>
      </p:sp>
      <p:sp>
        <p:nvSpPr>
          <p:cNvPr id="3" name="Rectangle 5"/>
          <p:cNvSpPr txBox="1">
            <a:spLocks noChangeArrowheads="1"/>
          </p:cNvSpPr>
          <p:nvPr/>
        </p:nvSpPr>
        <p:spPr>
          <a:xfrm>
            <a:off x="291116" y="1000607"/>
            <a:ext cx="8280400" cy="50419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pPr>
            <a:r>
              <a:rPr lang="en-US" altLang="en-US" sz="1800" dirty="0">
                <a:ea typeface="ＭＳ Ｐゴシック" charset="-128"/>
              </a:rPr>
              <a:t>Disorders of the adrenals are uncommon.</a:t>
            </a:r>
          </a:p>
          <a:p>
            <a:pPr>
              <a:lnSpc>
                <a:spcPct val="80000"/>
              </a:lnSpc>
              <a:buFontTx/>
              <a:buNone/>
            </a:pPr>
            <a:endParaRPr lang="en-US" altLang="en-US" sz="1800" dirty="0">
              <a:ea typeface="ＭＳ Ｐゴシック" charset="-128"/>
            </a:endParaRPr>
          </a:p>
          <a:p>
            <a:pPr>
              <a:lnSpc>
                <a:spcPct val="80000"/>
              </a:lnSpc>
            </a:pPr>
            <a:r>
              <a:rPr lang="en-US" altLang="en-US" sz="1800" dirty="0">
                <a:ea typeface="ＭＳ Ｐゴシック" charset="-128"/>
              </a:rPr>
              <a:t>Sensitive screening tests for adrenocortical functions are important. </a:t>
            </a:r>
          </a:p>
          <a:p>
            <a:pPr>
              <a:lnSpc>
                <a:spcPct val="80000"/>
              </a:lnSpc>
            </a:pPr>
            <a:endParaRPr lang="en-US" altLang="en-US" sz="1800" dirty="0">
              <a:ea typeface="ＭＳ Ｐゴシック" charset="-128"/>
            </a:endParaRPr>
          </a:p>
          <a:p>
            <a:pPr>
              <a:lnSpc>
                <a:spcPct val="80000"/>
              </a:lnSpc>
            </a:pPr>
            <a:r>
              <a:rPr lang="en-US" altLang="en-US" sz="1800" dirty="0">
                <a:ea typeface="ＭＳ Ｐゴシック" charset="-128"/>
              </a:rPr>
              <a:t>Additional confirmatory tests are required to establish the diagnosis and rule out pseudo-Cushing.</a:t>
            </a:r>
          </a:p>
          <a:p>
            <a:pPr>
              <a:lnSpc>
                <a:spcPct val="80000"/>
              </a:lnSpc>
            </a:pPr>
            <a:endParaRPr lang="en-US" altLang="en-US" sz="1800" dirty="0">
              <a:ea typeface="ＭＳ Ｐゴシック" charset="-128"/>
            </a:endParaRPr>
          </a:p>
          <a:p>
            <a:pPr>
              <a:lnSpc>
                <a:spcPct val="80000"/>
              </a:lnSpc>
            </a:pPr>
            <a:r>
              <a:rPr lang="en-US" altLang="en-US" sz="1800" dirty="0">
                <a:ea typeface="ＭＳ Ｐゴシック" charset="-128"/>
              </a:rPr>
              <a:t>Other biochemical tests and radiological investigation are required to determine the cause of Cushing’s syndrome.</a:t>
            </a:r>
          </a:p>
        </p:txBody>
      </p:sp>
    </p:spTree>
    <p:extLst>
      <p:ext uri="{BB962C8B-B14F-4D97-AF65-F5344CB8AC3E}">
        <p14:creationId xmlns:p14="http://schemas.microsoft.com/office/powerpoint/2010/main" val="1436002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81023" y="0"/>
            <a:ext cx="8086665" cy="6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nSpc>
                <a:spcPct val="90000"/>
              </a:lnSpc>
              <a:spcBef>
                <a:spcPct val="0"/>
              </a:spcBef>
            </a:pPr>
            <a:r>
              <a:rPr lang="en-US" altLang="en-US" sz="3200" smtClean="0">
                <a:solidFill>
                  <a:srgbClr val="4C8180"/>
                </a:solidFill>
                <a:latin typeface="Century Gothic" charset="0"/>
                <a:ea typeface="Century Gothic" charset="0"/>
                <a:cs typeface="Century Gothic" charset="0"/>
              </a:rPr>
              <a:t>Summary</a:t>
            </a:r>
            <a:endParaRPr lang="en-US" altLang="en-US" sz="3200" dirty="0">
              <a:solidFill>
                <a:srgbClr val="4C8180"/>
              </a:solidFill>
              <a:latin typeface="Century Gothic" charset="0"/>
              <a:ea typeface="Century Gothic" charset="0"/>
              <a:cs typeface="Century Gothic" charset="0"/>
            </a:endParaRPr>
          </a:p>
        </p:txBody>
      </p:sp>
      <p:graphicFrame>
        <p:nvGraphicFramePr>
          <p:cNvPr id="5" name="جدول 3">
            <a:extLst>
              <a:ext uri="{FF2B5EF4-FFF2-40B4-BE49-F238E27FC236}">
                <a16:creationId xmlns="" xmlns:a16="http://schemas.microsoft.com/office/drawing/2014/main" id="{57F9F3D3-59C5-4182-BF31-0E92205B181F}"/>
              </a:ext>
            </a:extLst>
          </p:cNvPr>
          <p:cNvGraphicFramePr>
            <a:graphicFrameLocks noGrp="1"/>
          </p:cNvGraphicFramePr>
          <p:nvPr>
            <p:extLst>
              <p:ext uri="{D42A27DB-BD31-4B8C-83A1-F6EECF244321}">
                <p14:modId xmlns:p14="http://schemas.microsoft.com/office/powerpoint/2010/main" val="74876197"/>
              </p:ext>
            </p:extLst>
          </p:nvPr>
        </p:nvGraphicFramePr>
        <p:xfrm>
          <a:off x="323069" y="1048871"/>
          <a:ext cx="11429659" cy="4684207"/>
        </p:xfrm>
        <a:graphic>
          <a:graphicData uri="http://schemas.openxmlformats.org/drawingml/2006/table">
            <a:tbl>
              <a:tblPr firstRow="1" bandRow="1">
                <a:tableStyleId>{5C22544A-7EE6-4342-B048-85BDC9FD1C3A}</a:tableStyleId>
              </a:tblPr>
              <a:tblGrid>
                <a:gridCol w="1102145">
                  <a:extLst>
                    <a:ext uri="{9D8B030D-6E8A-4147-A177-3AD203B41FA5}">
                      <a16:colId xmlns="" xmlns:a16="http://schemas.microsoft.com/office/drawing/2014/main" val="2372147064"/>
                    </a:ext>
                  </a:extLst>
                </a:gridCol>
                <a:gridCol w="4980818">
                  <a:extLst>
                    <a:ext uri="{9D8B030D-6E8A-4147-A177-3AD203B41FA5}">
                      <a16:colId xmlns="" xmlns:a16="http://schemas.microsoft.com/office/drawing/2014/main" val="2399516499"/>
                    </a:ext>
                  </a:extLst>
                </a:gridCol>
                <a:gridCol w="2693800">
                  <a:extLst>
                    <a:ext uri="{9D8B030D-6E8A-4147-A177-3AD203B41FA5}">
                      <a16:colId xmlns="" xmlns:a16="http://schemas.microsoft.com/office/drawing/2014/main" val="2012178649"/>
                    </a:ext>
                  </a:extLst>
                </a:gridCol>
                <a:gridCol w="2652896">
                  <a:extLst>
                    <a:ext uri="{9D8B030D-6E8A-4147-A177-3AD203B41FA5}">
                      <a16:colId xmlns="" xmlns:a16="http://schemas.microsoft.com/office/drawing/2014/main" val="1609109342"/>
                    </a:ext>
                  </a:extLst>
                </a:gridCol>
              </a:tblGrid>
              <a:tr h="553104">
                <a:tc rowSpan="3">
                  <a:txBody>
                    <a:bodyPr/>
                    <a:lstStyle/>
                    <a:p>
                      <a:pPr algn="l"/>
                      <a:r>
                        <a:rPr lang="en-US" sz="1600" b="1" dirty="0">
                          <a:solidFill>
                            <a:schemeClr val="tx1"/>
                          </a:solidFill>
                        </a:rPr>
                        <a:t>Regulation of ACTH and Cortisol Secretion </a:t>
                      </a:r>
                    </a:p>
                  </a:txBody>
                  <a:tcPr>
                    <a:solidFill>
                      <a:schemeClr val="accent1">
                        <a:lumMod val="60000"/>
                        <a:lumOff val="40000"/>
                      </a:schemeClr>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400" dirty="0">
                          <a:solidFill>
                            <a:schemeClr val="tx1"/>
                          </a:solidFill>
                        </a:rPr>
                        <a:t>1- - Negative feedback CRH→ ↑ ACTH ↑ [Cortisol]</a:t>
                      </a:r>
                    </a:p>
                    <a:p>
                      <a:pPr algn="l"/>
                      <a:endParaRPr lang="en-US" sz="1400" dirty="0">
                        <a:solidFill>
                          <a:schemeClr val="tx1"/>
                        </a:solidFill>
                      </a:endParaRPr>
                    </a:p>
                  </a:txBody>
                  <a:tcPr>
                    <a:solidFill>
                      <a:schemeClr val="accent1">
                        <a:lumMod val="40000"/>
                        <a:lumOff val="60000"/>
                      </a:schemeClr>
                    </a:solidFill>
                  </a:tcPr>
                </a:tc>
                <a:tc gridSpan="2">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600" b="1" u="sng" dirty="0">
                          <a:solidFill>
                            <a:schemeClr val="tx1"/>
                          </a:solidFill>
                        </a:rPr>
                        <a:t>CAUSES OF ADRENOCORTICAL HYPERFUNCTION: CUSHING’S SYNDROME </a:t>
                      </a:r>
                    </a:p>
                    <a:p>
                      <a:pPr algn="l"/>
                      <a:endParaRPr lang="en-US" sz="1400" dirty="0">
                        <a:solidFill>
                          <a:schemeClr val="tx1"/>
                        </a:solidFill>
                      </a:endParaRPr>
                    </a:p>
                  </a:txBody>
                  <a:tcPr>
                    <a:solidFill>
                      <a:schemeClr val="accent1">
                        <a:lumMod val="60000"/>
                        <a:lumOff val="40000"/>
                      </a:schemeClr>
                    </a:solidFill>
                  </a:tcPr>
                </a:tc>
                <a:tc hMerge="1">
                  <a:txBody>
                    <a:bodyPr/>
                    <a:lstStyle/>
                    <a:p>
                      <a:endParaRPr lang="en-US"/>
                    </a:p>
                  </a:txBody>
                  <a:tcPr/>
                </a:tc>
                <a:extLst>
                  <a:ext uri="{0D108BD9-81ED-4DB2-BD59-A6C34878D82A}">
                    <a16:rowId xmlns="" xmlns:a16="http://schemas.microsoft.com/office/drawing/2014/main" val="823448380"/>
                  </a:ext>
                </a:extLst>
              </a:tr>
              <a:tr h="553104">
                <a:tc vMerge="1">
                  <a:txBody>
                    <a:bodyPr/>
                    <a:lstStyle/>
                    <a:p>
                      <a:endParaRPr lang="en-US"/>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400" dirty="0"/>
                        <a:t>2- stress  ↑CRH &amp; ACTH→ ↑ Cortisol</a:t>
                      </a:r>
                    </a:p>
                    <a:p>
                      <a:pPr algn="l"/>
                      <a:endParaRPr lang="en-US" sz="1400" dirty="0"/>
                    </a:p>
                  </a:txBody>
                  <a:tcPr>
                    <a:solidFill>
                      <a:schemeClr val="accent1">
                        <a:lumMod val="40000"/>
                        <a:lumOff val="60000"/>
                      </a:schemeClr>
                    </a:solidFill>
                  </a:tcPr>
                </a:tc>
                <a:tc rowSpan="2">
                  <a:txBody>
                    <a:bodyPr/>
                    <a:lstStyle/>
                    <a:p>
                      <a:pPr algn="l"/>
                      <a:r>
                        <a:rPr lang="en-US" sz="1400" b="1" u="sng" dirty="0"/>
                        <a:t>ACTH – dependent</a:t>
                      </a:r>
                    </a:p>
                    <a:p>
                      <a:pPr algn="l"/>
                      <a:r>
                        <a:rPr lang="en-US" sz="1400" dirty="0"/>
                        <a:t>1. ↑Pituitary ACTH 70% (Cushing's disease). 2. Ectopic ACTH by neoplasms 10%. 3. ACTH therapy. </a:t>
                      </a:r>
                    </a:p>
                  </a:txBody>
                  <a:tcPr>
                    <a:solidFill>
                      <a:schemeClr val="tx2">
                        <a:lumMod val="20000"/>
                        <a:lumOff val="80000"/>
                      </a:schemeClr>
                    </a:solidFill>
                  </a:tcPr>
                </a:tc>
                <a:tc rowSpan="2">
                  <a:txBody>
                    <a:bodyPr/>
                    <a:lstStyle/>
                    <a:p>
                      <a:pPr algn="l"/>
                      <a:r>
                        <a:rPr lang="en-US" sz="1400" b="1" u="sng" dirty="0"/>
                        <a:t>ACTH – independent</a:t>
                      </a:r>
                    </a:p>
                    <a:p>
                      <a:pPr marL="0" indent="0" algn="l">
                        <a:buNone/>
                      </a:pPr>
                      <a:r>
                        <a:rPr lang="en-US" sz="1400" dirty="0"/>
                        <a:t>1-Adrenal tumor 20% (adenoma or carcinoma)</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1400" dirty="0"/>
                        <a:t> 2. Glucocorticoid therapy. </a:t>
                      </a:r>
                      <a:endParaRPr lang="en-US" sz="1400" b="1" u="sng" dirty="0"/>
                    </a:p>
                    <a:p>
                      <a:pPr marL="0" indent="0" algn="l">
                        <a:buNone/>
                      </a:pPr>
                      <a:endParaRPr lang="en-US" sz="1400" dirty="0"/>
                    </a:p>
                  </a:txBody>
                  <a:tcPr>
                    <a:solidFill>
                      <a:schemeClr val="tx2">
                        <a:lumMod val="20000"/>
                        <a:lumOff val="80000"/>
                      </a:schemeClr>
                    </a:solidFill>
                  </a:tcPr>
                </a:tc>
                <a:extLst>
                  <a:ext uri="{0D108BD9-81ED-4DB2-BD59-A6C34878D82A}">
                    <a16:rowId xmlns="" xmlns:a16="http://schemas.microsoft.com/office/drawing/2014/main" val="102045972"/>
                  </a:ext>
                </a:extLst>
              </a:tr>
              <a:tr h="780854">
                <a:tc vMerge="1">
                  <a:txBody>
                    <a:bodyPr/>
                    <a:lstStyle/>
                    <a:p>
                      <a:endParaRPr lang="en-US"/>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400" dirty="0"/>
                        <a:t>3- The diurnal rhythm of plasma cortisol ↑ Cortisol level in the morning, ↓ Cortisol level in the late afternoon and evening</a:t>
                      </a:r>
                    </a:p>
                    <a:p>
                      <a:pPr algn="l"/>
                      <a:endParaRPr lang="en-US" sz="1400" dirty="0"/>
                    </a:p>
                  </a:txBody>
                  <a:tcPr>
                    <a:solidFill>
                      <a:schemeClr val="accent1">
                        <a:lumMod val="40000"/>
                        <a:lumOff val="60000"/>
                      </a:schemeClr>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3429855088"/>
                  </a:ext>
                </a:extLst>
              </a:tr>
              <a:tr h="352795">
                <a:tc rowSpan="3">
                  <a:txBody>
                    <a:bodyPr/>
                    <a:lstStyle/>
                    <a:p>
                      <a:pPr algn="l"/>
                      <a:r>
                        <a:rPr lang="en-US" sz="1600" b="1" dirty="0"/>
                        <a:t>Glucocorticoid Functions</a:t>
                      </a:r>
                    </a:p>
                  </a:txBody>
                  <a:tcPr>
                    <a:solidFill>
                      <a:srgbClr val="95C7D7"/>
                    </a:solidFill>
                  </a:tcPr>
                </a:tc>
                <a:tc gridSpan="3">
                  <a:txBody>
                    <a:bodyPr/>
                    <a:lstStyle/>
                    <a:p>
                      <a:pPr algn="l"/>
                      <a:r>
                        <a:rPr lang="en-US" sz="1400" dirty="0"/>
                        <a:t>In the muscles : Cortisol ↑ proteolysis and amino acid release</a:t>
                      </a:r>
                    </a:p>
                  </a:txBody>
                  <a:tcPr>
                    <a:solidFill>
                      <a:schemeClr val="accent5">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323331980"/>
                  </a:ext>
                </a:extLst>
              </a:tr>
              <a:tr h="352795">
                <a:tc vMerge="1">
                  <a:txBody>
                    <a:bodyPr/>
                    <a:lstStyle/>
                    <a:p>
                      <a:endParaRPr lang="en-US"/>
                    </a:p>
                  </a:txBody>
                  <a:tcPr/>
                </a:tc>
                <a:tc gridSpan="3">
                  <a:txBody>
                    <a:bodyPr/>
                    <a:lstStyle/>
                    <a:p>
                      <a:pPr algn="l"/>
                      <a:r>
                        <a:rPr lang="en-US" sz="1400"/>
                        <a:t>In the adipose : tissue: Cortisol ↑ Lipolysis through breakdown of fat</a:t>
                      </a:r>
                    </a:p>
                  </a:txBody>
                  <a:tcPr>
                    <a:solidFill>
                      <a:schemeClr val="accent5">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699523105"/>
                  </a:ext>
                </a:extLst>
              </a:tr>
              <a:tr h="617393">
                <a:tc vMerge="1">
                  <a:txBody>
                    <a:bodyPr/>
                    <a:lstStyle/>
                    <a:p>
                      <a:endParaRPr lang="en-US"/>
                    </a:p>
                  </a:txBody>
                  <a:tcPr/>
                </a:tc>
                <a:tc gridSpan="3">
                  <a:txBody>
                    <a:bodyPr/>
                    <a:lstStyle/>
                    <a:p>
                      <a:pPr algn="l"/>
                      <a:r>
                        <a:rPr lang="en-US" sz="1400" dirty="0"/>
                        <a:t>In the liver : Cortisol is an insulin antagonist and has a weak mineralocorticoid action  1- ↑ Gluconeogenesis 2- ↑Amino acid uptake and degradation 3- ↑ Ketogenesis.</a:t>
                      </a:r>
                    </a:p>
                  </a:txBody>
                  <a:tcPr>
                    <a:solidFill>
                      <a:schemeClr val="accent5">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89180400"/>
                  </a:ext>
                </a:extLst>
              </a:tr>
              <a:tr h="617393">
                <a:tc rowSpan="2">
                  <a:txBody>
                    <a:bodyPr/>
                    <a:lstStyle/>
                    <a:p>
                      <a:pPr marL="0" marR="0" lvl="0" indent="0" algn="l"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Cushing’s Syndrome </a:t>
                      </a:r>
                    </a:p>
                  </a:txBody>
                  <a:tcPr>
                    <a:solidFill>
                      <a:srgbClr val="44B6A8">
                        <a:alpha val="80000"/>
                      </a:srgbClr>
                    </a:solidFill>
                  </a:tcPr>
                </a:tc>
                <a:tc gridSpan="3">
                  <a:txBody>
                    <a:bodyPr/>
                    <a:lstStyle/>
                    <a:p>
                      <a:pPr algn="l"/>
                      <a:r>
                        <a:rPr lang="en-US" sz="1400" b="1" dirty="0"/>
                        <a:t>Symptoms</a:t>
                      </a:r>
                      <a:r>
                        <a:rPr lang="en-US" sz="1400" dirty="0"/>
                        <a:t> 1- Weight gain: (central obesity) 2- Moon face 3- Excessive sweating 4- Purple </a:t>
                      </a:r>
                      <a:r>
                        <a:rPr lang="en-US" sz="1400" dirty="0" err="1"/>
                        <a:t>striae</a:t>
                      </a:r>
                      <a:r>
                        <a:rPr lang="en-US" sz="1400" dirty="0"/>
                        <a:t> on the trunk and legs 5- Proximal muscle weakness (hips, shoulders)</a:t>
                      </a:r>
                    </a:p>
                  </a:txBody>
                  <a:tcPr>
                    <a:solidFill>
                      <a:srgbClr val="8AE2D1">
                        <a:alpha val="80000"/>
                      </a:srgb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388064520"/>
                  </a:ext>
                </a:extLst>
              </a:tr>
              <a:tr h="617393">
                <a:tc vMerge="1">
                  <a:txBody>
                    <a:bodyPr/>
                    <a:lstStyle/>
                    <a:p>
                      <a:endParaRPr lang="en-US"/>
                    </a:p>
                  </a:txBody>
                  <a:tcPr/>
                </a:tc>
                <a:tc gridSpan="3">
                  <a:txBody>
                    <a:bodyPr/>
                    <a:lstStyle/>
                    <a:p>
                      <a:pPr algn="l"/>
                      <a:r>
                        <a:rPr lang="en-US" sz="1400" b="1" dirty="0"/>
                        <a:t>Signs</a:t>
                      </a:r>
                      <a:r>
                        <a:rPr lang="en-US" sz="1400" dirty="0"/>
                        <a:t> 1- Loss of diurnal rhythm of cortisol and ACTH. 2- Hypertension 3- Hyperglycemia. 4- Hypokalemic alkalosis 5- protein metabolism. 6- Impaired immunity</a:t>
                      </a:r>
                    </a:p>
                  </a:txBody>
                  <a:tcPr>
                    <a:solidFill>
                      <a:srgbClr val="8AE2D1">
                        <a:alpha val="80000"/>
                      </a:srgb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538440597"/>
                  </a:ext>
                </a:extLst>
              </a:tr>
            </a:tbl>
          </a:graphicData>
        </a:graphic>
      </p:graphicFrame>
    </p:spTree>
    <p:extLst>
      <p:ext uri="{BB962C8B-B14F-4D97-AF65-F5344CB8AC3E}">
        <p14:creationId xmlns:p14="http://schemas.microsoft.com/office/powerpoint/2010/main" val="383422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p:cNvSpPr>
          <p:nvPr/>
        </p:nvSpPr>
        <p:spPr bwMode="auto">
          <a:xfrm>
            <a:off x="81023" y="0"/>
            <a:ext cx="8086665" cy="6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nSpc>
                <a:spcPct val="90000"/>
              </a:lnSpc>
              <a:spcBef>
                <a:spcPct val="0"/>
              </a:spcBef>
            </a:pPr>
            <a:r>
              <a:rPr lang="en-US" altLang="en-US" sz="3200" smtClean="0">
                <a:solidFill>
                  <a:srgbClr val="4C8180"/>
                </a:solidFill>
                <a:latin typeface="Century Gothic" charset="0"/>
                <a:ea typeface="Century Gothic" charset="0"/>
                <a:cs typeface="Century Gothic" charset="0"/>
              </a:rPr>
              <a:t>Summary</a:t>
            </a:r>
            <a:endParaRPr lang="en-US" altLang="en-US" sz="3200" dirty="0">
              <a:solidFill>
                <a:srgbClr val="4C8180"/>
              </a:solidFill>
              <a:latin typeface="Century Gothic" charset="0"/>
              <a:ea typeface="Century Gothic" charset="0"/>
              <a:cs typeface="Century Gothic" charset="0"/>
            </a:endParaRPr>
          </a:p>
        </p:txBody>
      </p:sp>
      <p:pic>
        <p:nvPicPr>
          <p:cNvPr id="2" name="Picture 1"/>
          <p:cNvPicPr>
            <a:picLocks noChangeAspect="1"/>
          </p:cNvPicPr>
          <p:nvPr/>
        </p:nvPicPr>
        <p:blipFill>
          <a:blip r:embed="rId2"/>
          <a:stretch>
            <a:fillRect/>
          </a:stretch>
        </p:blipFill>
        <p:spPr>
          <a:xfrm>
            <a:off x="510988" y="813611"/>
            <a:ext cx="10919012" cy="5799309"/>
          </a:xfrm>
          <a:prstGeom prst="rect">
            <a:avLst/>
          </a:prstGeom>
        </p:spPr>
      </p:pic>
    </p:spTree>
    <p:extLst>
      <p:ext uri="{BB962C8B-B14F-4D97-AF65-F5344CB8AC3E}">
        <p14:creationId xmlns:p14="http://schemas.microsoft.com/office/powerpoint/2010/main" val="850737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4" name="Rectangle 3"/>
          <p:cNvSpPr/>
          <p:nvPr/>
        </p:nvSpPr>
        <p:spPr>
          <a:xfrm>
            <a:off x="0" y="707674"/>
            <a:ext cx="6525491" cy="6463308"/>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Q1 : </a:t>
            </a:r>
            <a:r>
              <a:rPr lang="en-US" sz="1700" spc="-5" dirty="0">
                <a:solidFill>
                  <a:srgbClr val="00ADA8"/>
                </a:solidFill>
                <a:uFill>
                  <a:solidFill>
                    <a:srgbClr val="365F91"/>
                  </a:solidFill>
                </a:uFill>
                <a:latin typeface="Cambria"/>
                <a:cs typeface="Cambria"/>
              </a:rPr>
              <a:t>Which of the following tests is used as a confirmatory test for Cushing’s syndrome of ectopic origin?</a:t>
            </a:r>
          </a:p>
          <a:p>
            <a:pPr marL="342900" indent="-342900">
              <a:buFont typeface="+mj-lt"/>
              <a:buAutoNum type="alphaUcPeriod"/>
            </a:pPr>
            <a:r>
              <a:rPr lang="en-US" sz="1600" dirty="0"/>
              <a:t>Low Dose Dexamethasone</a:t>
            </a:r>
          </a:p>
          <a:p>
            <a:pPr marL="342900" indent="-342900">
              <a:buFont typeface="+mj-lt"/>
              <a:buAutoNum type="alphaUcPeriod"/>
            </a:pPr>
            <a:r>
              <a:rPr lang="en-US" sz="1600" dirty="0"/>
              <a:t>High Dose Dexamethasone</a:t>
            </a:r>
          </a:p>
          <a:p>
            <a:pPr marL="342900" indent="-342900">
              <a:buFont typeface="+mj-lt"/>
              <a:buAutoNum type="alphaUcPeriod"/>
            </a:pPr>
            <a:r>
              <a:rPr lang="en-US" sz="1600" dirty="0"/>
              <a:t>Induced Hyperglycemia</a:t>
            </a:r>
          </a:p>
          <a:p>
            <a:pPr marL="342900" indent="-342900">
              <a:buFont typeface="+mj-lt"/>
              <a:buAutoNum type="alphaUcPeriod"/>
            </a:pPr>
            <a:r>
              <a:rPr lang="en-US" sz="1600" dirty="0"/>
              <a:t>Urinary Cortisol</a:t>
            </a:r>
          </a:p>
          <a:p>
            <a:endParaRPr lang="en-US" sz="1700" b="1"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Q2 : </a:t>
            </a:r>
            <a:r>
              <a:rPr lang="en-US" sz="1700" spc="-5" dirty="0">
                <a:solidFill>
                  <a:srgbClr val="00ADA8"/>
                </a:solidFill>
                <a:uFill>
                  <a:solidFill>
                    <a:srgbClr val="365F91"/>
                  </a:solidFill>
                </a:uFill>
                <a:latin typeface="Cambria"/>
                <a:cs typeface="Cambria"/>
              </a:rPr>
              <a:t>29 year old female patient, came to the clinic with a history of increased facial hair over the past year.</a:t>
            </a:r>
          </a:p>
          <a:p>
            <a:r>
              <a:rPr lang="en-US" sz="1700" spc="-5" dirty="0">
                <a:solidFill>
                  <a:srgbClr val="00ADA8"/>
                </a:solidFill>
                <a:uFill>
                  <a:solidFill>
                    <a:srgbClr val="365F91"/>
                  </a:solidFill>
                </a:uFill>
                <a:latin typeface="Cambria"/>
                <a:cs typeface="Cambria"/>
              </a:rPr>
              <a:t>Her husband mentioned that she is having mood swings and her face seems to have become round. They also mentioned that they are not very financially capable. Which of  the following tests would you order to confirm your diagnosis of Cushing’s Syndrome ?</a:t>
            </a:r>
          </a:p>
          <a:p>
            <a:pPr marL="342900" indent="-342900">
              <a:buFont typeface="+mj-lt"/>
              <a:buAutoNum type="alphaUcPeriod"/>
            </a:pPr>
            <a:r>
              <a:rPr lang="en-US" sz="1600" dirty="0"/>
              <a:t>Insulin Induced Hypoglycemia</a:t>
            </a:r>
          </a:p>
          <a:p>
            <a:pPr marL="342900" indent="-342900">
              <a:buFont typeface="+mj-lt"/>
              <a:buAutoNum type="alphaUcPeriod"/>
            </a:pPr>
            <a:r>
              <a:rPr lang="en-US" sz="1600" dirty="0"/>
              <a:t>CRH Suppression</a:t>
            </a:r>
          </a:p>
          <a:p>
            <a:pPr marL="342900" indent="-342900">
              <a:buFont typeface="+mj-lt"/>
              <a:buAutoNum type="alphaUcPeriod"/>
            </a:pPr>
            <a:r>
              <a:rPr lang="en-US" sz="1600" dirty="0"/>
              <a:t>CBC + MRI + CT + Blood Glucose + LFT + Ultrasound</a:t>
            </a:r>
          </a:p>
          <a:p>
            <a:pPr marL="342900" indent="-342900">
              <a:buFont typeface="+mj-lt"/>
              <a:buAutoNum type="alphaUcPeriod"/>
            </a:pPr>
            <a:r>
              <a:rPr lang="en-US" sz="1600" dirty="0"/>
              <a:t>Low Dose Dexamethasone</a:t>
            </a:r>
          </a:p>
          <a:p>
            <a:endParaRPr lang="en-US" sz="1700" b="1" spc="-5" dirty="0">
              <a:solidFill>
                <a:srgbClr val="00ADA8"/>
              </a:solidFill>
              <a:uFill>
                <a:solidFill>
                  <a:srgbClr val="365F91"/>
                </a:solidFill>
              </a:uFill>
              <a:latin typeface="Cambria"/>
              <a:cs typeface="Cambria"/>
            </a:endParaRPr>
          </a:p>
          <a:p>
            <a:r>
              <a:rPr lang="en-US" sz="1700" b="1" spc="-5" dirty="0">
                <a:solidFill>
                  <a:srgbClr val="00ADA8"/>
                </a:solidFill>
                <a:uFill>
                  <a:solidFill>
                    <a:srgbClr val="365F91"/>
                  </a:solidFill>
                </a:uFill>
                <a:latin typeface="Cambria"/>
                <a:cs typeface="Cambria"/>
              </a:rPr>
              <a:t>Q3</a:t>
            </a:r>
            <a:r>
              <a:rPr lang="en-US" sz="1700" spc="-5" dirty="0">
                <a:solidFill>
                  <a:srgbClr val="00ADA8"/>
                </a:solidFill>
                <a:uFill>
                  <a:solidFill>
                    <a:srgbClr val="365F91"/>
                  </a:solidFill>
                </a:uFill>
                <a:latin typeface="Cambria"/>
                <a:cs typeface="Cambria"/>
              </a:rPr>
              <a:t> </a:t>
            </a:r>
            <a:r>
              <a:rPr lang="en-US" sz="1700" b="1" spc="-5" dirty="0">
                <a:solidFill>
                  <a:srgbClr val="00ADA8"/>
                </a:solidFill>
                <a:uFill>
                  <a:solidFill>
                    <a:srgbClr val="365F91"/>
                  </a:solidFill>
                </a:uFill>
                <a:latin typeface="Cambria"/>
                <a:cs typeface="Cambria"/>
              </a:rPr>
              <a:t>:</a:t>
            </a:r>
            <a:r>
              <a:rPr lang="en-US" sz="1700" spc="-5" dirty="0">
                <a:solidFill>
                  <a:srgbClr val="00ADA8"/>
                </a:solidFill>
                <a:uFill>
                  <a:solidFill>
                    <a:srgbClr val="365F91"/>
                  </a:solidFill>
                </a:uFill>
                <a:latin typeface="Cambria"/>
                <a:cs typeface="Cambria"/>
              </a:rPr>
              <a:t> Which one of the following is correct in a patient with an ectopic ACTH secreting tumor? </a:t>
            </a:r>
          </a:p>
          <a:p>
            <a:pPr marL="342900" indent="-342900">
              <a:buFont typeface="+mj-lt"/>
              <a:buAutoNum type="alphaUcPeriod"/>
            </a:pPr>
            <a:r>
              <a:rPr lang="en-US" sz="1600" dirty="0"/>
              <a:t>Low dose dexamethasone suppresses cortisol secretion.</a:t>
            </a:r>
          </a:p>
          <a:p>
            <a:pPr marL="342900" indent="-342900">
              <a:buFont typeface="+mj-lt"/>
              <a:buAutoNum type="alphaUcPeriod"/>
            </a:pPr>
            <a:r>
              <a:rPr lang="en-US" sz="1600" dirty="0"/>
              <a:t>The tumor’s ACTH secretion is more sensitive to Negative feedback.</a:t>
            </a:r>
          </a:p>
          <a:p>
            <a:pPr marL="342900" indent="-342900">
              <a:buFont typeface="+mj-lt"/>
              <a:buAutoNum type="alphaUcPeriod"/>
            </a:pPr>
            <a:r>
              <a:rPr lang="en-US" sz="1600" dirty="0"/>
              <a:t>High dose dexamethasone shows no suppression of cortisol.</a:t>
            </a:r>
          </a:p>
          <a:p>
            <a:pPr marL="342900" indent="-342900">
              <a:buFont typeface="+mj-lt"/>
              <a:buAutoNum type="alphaUcPeriod"/>
            </a:pPr>
            <a:r>
              <a:rPr lang="en-US" sz="1600" dirty="0"/>
              <a:t>MRI shows enlarged pituitary gland.</a:t>
            </a:r>
          </a:p>
        </p:txBody>
      </p:sp>
      <p:sp>
        <p:nvSpPr>
          <p:cNvPr id="5" name="Rectangle 4"/>
          <p:cNvSpPr/>
          <p:nvPr/>
        </p:nvSpPr>
        <p:spPr>
          <a:xfrm>
            <a:off x="6491156" y="633710"/>
            <a:ext cx="5700844" cy="6217087"/>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Q4 : </a:t>
            </a:r>
            <a:r>
              <a:rPr lang="en-US" sz="1700" spc="-5" dirty="0">
                <a:solidFill>
                  <a:srgbClr val="00ADA8"/>
                </a:solidFill>
                <a:uFill>
                  <a:solidFill>
                    <a:srgbClr val="365F91"/>
                  </a:solidFill>
                </a:uFill>
                <a:latin typeface="Cambria"/>
                <a:cs typeface="Cambria"/>
              </a:rPr>
              <a:t>In case of insulin induced hypoglycemia in a patient with Pseudo Cushing, which of the following is false?</a:t>
            </a:r>
          </a:p>
          <a:p>
            <a:pPr marL="342900" lvl="0" indent="-342900">
              <a:buFont typeface="+mj-lt"/>
              <a:buAutoNum type="alphaUcPeriod"/>
            </a:pPr>
            <a:r>
              <a:rPr lang="en-US" sz="1600" dirty="0"/>
              <a:t>Increased Serum CRH.</a:t>
            </a:r>
          </a:p>
          <a:p>
            <a:pPr marL="342900" indent="-342900">
              <a:buFont typeface="+mj-lt"/>
              <a:buAutoNum type="alphaUcPeriod"/>
            </a:pPr>
            <a:r>
              <a:rPr lang="en-US" sz="1600" dirty="0"/>
              <a:t>Increased Serum ACTH </a:t>
            </a:r>
          </a:p>
          <a:p>
            <a:pPr marL="342900" indent="-342900">
              <a:buFont typeface="+mj-lt"/>
              <a:buAutoNum type="alphaUcPeriod"/>
            </a:pPr>
            <a:r>
              <a:rPr lang="en-US" sz="1600" dirty="0"/>
              <a:t>Increased Serum Cortisol</a:t>
            </a:r>
          </a:p>
          <a:p>
            <a:pPr marL="342900" lvl="0" indent="-342900">
              <a:buFont typeface="+mj-lt"/>
              <a:buAutoNum type="alphaUcPeriod"/>
            </a:pPr>
            <a:r>
              <a:rPr lang="en-US" sz="1600" dirty="0"/>
              <a:t>Increased Serum Aldosterone.</a:t>
            </a:r>
          </a:p>
          <a:p>
            <a:pPr marL="342900" lvl="0" indent="-342900">
              <a:buFont typeface="+mj-lt"/>
              <a:buAutoNum type="alphaUcPeriod"/>
            </a:pPr>
            <a:endParaRPr lang="en-US" b="1" dirty="0"/>
          </a:p>
          <a:p>
            <a:r>
              <a:rPr lang="en-US" b="1" spc="-5" dirty="0">
                <a:solidFill>
                  <a:srgbClr val="00ADA8"/>
                </a:solidFill>
                <a:uFill>
                  <a:solidFill>
                    <a:srgbClr val="365F91"/>
                  </a:solidFill>
                </a:uFill>
                <a:latin typeface="Cambria"/>
                <a:cs typeface="Cambria"/>
              </a:rPr>
              <a:t>Q5 :</a:t>
            </a:r>
            <a:r>
              <a:rPr lang="en-US"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Which of the following describes true Cushing’s disease?</a:t>
            </a:r>
          </a:p>
          <a:p>
            <a:pPr marL="342900" indent="-342900">
              <a:buFont typeface="+mj-lt"/>
              <a:buAutoNum type="alphaUcPeriod"/>
            </a:pPr>
            <a:r>
              <a:rPr lang="en-US" sz="1600" dirty="0"/>
              <a:t>Increased Serum cortisol with Normal Plasma ACTH</a:t>
            </a:r>
          </a:p>
          <a:p>
            <a:pPr marL="342900" indent="-342900">
              <a:buFont typeface="+mj-lt"/>
              <a:buAutoNum type="alphaUcPeriod"/>
            </a:pPr>
            <a:r>
              <a:rPr lang="en-US" sz="1600" dirty="0"/>
              <a:t>No response to Hypoglycemia &amp; sky high Plasma ACTH</a:t>
            </a:r>
          </a:p>
          <a:p>
            <a:pPr marL="342900" indent="-342900">
              <a:buFont typeface="+mj-lt"/>
              <a:buAutoNum type="alphaUcPeriod"/>
            </a:pPr>
            <a:r>
              <a:rPr lang="en-US" sz="1600" dirty="0"/>
              <a:t>No response to CRH test &amp; Increased Urinary cortisol</a:t>
            </a:r>
          </a:p>
          <a:p>
            <a:pPr marL="342900" indent="-342900">
              <a:buFont typeface="+mj-lt"/>
              <a:buAutoNum type="alphaUcPeriod"/>
            </a:pPr>
            <a:r>
              <a:rPr lang="en-US" sz="1600" dirty="0"/>
              <a:t>Increased serum cortisol &amp; suppression upon CRH test administration.</a:t>
            </a:r>
          </a:p>
          <a:p>
            <a:pPr marL="342900" indent="-342900">
              <a:buFont typeface="+mj-lt"/>
              <a:buAutoNum type="alphaUcPeriod"/>
            </a:pPr>
            <a:endParaRPr lang="en-US" sz="1600" dirty="0"/>
          </a:p>
          <a:p>
            <a:r>
              <a:rPr lang="en-US" b="1" spc="-5" dirty="0">
                <a:solidFill>
                  <a:srgbClr val="00ADA8"/>
                </a:solidFill>
                <a:uFill>
                  <a:solidFill>
                    <a:srgbClr val="365F91"/>
                  </a:solidFill>
                </a:uFill>
                <a:latin typeface="Cambria"/>
                <a:cs typeface="Cambria"/>
              </a:rPr>
              <a:t>Q6 : </a:t>
            </a:r>
            <a:r>
              <a:rPr lang="en-US" sz="1700" spc="-5" dirty="0">
                <a:solidFill>
                  <a:srgbClr val="00ADA8"/>
                </a:solidFill>
                <a:uFill>
                  <a:solidFill>
                    <a:srgbClr val="365F91"/>
                  </a:solidFill>
                </a:uFill>
                <a:latin typeface="Cambria"/>
                <a:cs typeface="Cambria"/>
              </a:rPr>
              <a:t>7 year old girl, came with her parents in the clinic for a routine visit. </a:t>
            </a:r>
            <a:r>
              <a:rPr lang="en-US" sz="1700" spc="-5" dirty="0">
                <a:solidFill>
                  <a:srgbClr val="00ADA8"/>
                </a:solidFill>
                <a:uFill>
                  <a:solidFill>
                    <a:srgbClr val="365F91"/>
                  </a:solidFill>
                </a:uFill>
                <a:latin typeface="Cambria"/>
              </a:rPr>
              <a:t>Their chief complain was that she is not able to sleep well for the past 3 months. </a:t>
            </a:r>
          </a:p>
          <a:p>
            <a:r>
              <a:rPr lang="en-US" sz="1700" spc="-5" dirty="0">
                <a:solidFill>
                  <a:srgbClr val="00ADA8"/>
                </a:solidFill>
                <a:uFill>
                  <a:solidFill>
                    <a:srgbClr val="365F91"/>
                  </a:solidFill>
                </a:uFill>
                <a:latin typeface="Cambria"/>
              </a:rPr>
              <a:t>Which of the following tests would you order to know what is wrong with her? </a:t>
            </a:r>
            <a:endParaRPr lang="en-US" dirty="0">
              <a:solidFill>
                <a:srgbClr val="00ADA8"/>
              </a:solidFill>
            </a:endParaRPr>
          </a:p>
          <a:p>
            <a:pPr marL="342900" indent="-342900">
              <a:buFont typeface="+mj-lt"/>
              <a:buAutoNum type="alphaUcPeriod"/>
            </a:pPr>
            <a:r>
              <a:rPr lang="en-US" sz="1600" dirty="0"/>
              <a:t>Insulin induced hypoglycemia</a:t>
            </a:r>
          </a:p>
          <a:p>
            <a:pPr marL="342900" indent="-342900">
              <a:buFont typeface="+mj-lt"/>
              <a:buAutoNum type="alphaUcPeriod"/>
            </a:pPr>
            <a:r>
              <a:rPr lang="en-US" sz="1600" dirty="0"/>
              <a:t>CRH stimulation</a:t>
            </a:r>
          </a:p>
          <a:p>
            <a:pPr marL="342900" indent="-342900">
              <a:buFont typeface="+mj-lt"/>
              <a:buAutoNum type="alphaUcPeriod"/>
            </a:pPr>
            <a:r>
              <a:rPr lang="en-US" sz="1600" dirty="0"/>
              <a:t>Urinary cortisol</a:t>
            </a:r>
          </a:p>
          <a:p>
            <a:pPr marL="342900" indent="-342900">
              <a:buFont typeface="+mj-lt"/>
              <a:buAutoNum type="alphaUcPeriod"/>
            </a:pPr>
            <a:r>
              <a:rPr lang="en-US" sz="1600" dirty="0"/>
              <a:t>High dose dexamethasone</a:t>
            </a:r>
          </a:p>
        </p:txBody>
      </p:sp>
    </p:spTree>
    <p:extLst>
      <p:ext uri="{BB962C8B-B14F-4D97-AF65-F5344CB8AC3E}">
        <p14:creationId xmlns:p14="http://schemas.microsoft.com/office/powerpoint/2010/main" val="73015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064" y="0"/>
            <a:ext cx="6146800" cy="707886"/>
          </a:xfrm>
          <a:prstGeom prst="rect">
            <a:avLst/>
          </a:prstGeom>
          <a:noFill/>
        </p:spPr>
        <p:txBody>
          <a:bodyPr wrap="square" rtlCol="0">
            <a:spAutoFit/>
          </a:bodyPr>
          <a:lstStyle/>
          <a:p>
            <a:r>
              <a:rPr lang="en-US" altLang="en-US" sz="4000" dirty="0">
                <a:solidFill>
                  <a:srgbClr val="4C8180"/>
                </a:solidFill>
                <a:latin typeface="Calibri Light"/>
                <a:ea typeface="Century Gothic" charset="0"/>
                <a:cs typeface="Century Gothic" charset="0"/>
              </a:rPr>
              <a:t>Overview </a:t>
            </a:r>
            <a:endParaRPr lang="en-US" sz="3200" dirty="0">
              <a:solidFill>
                <a:srgbClr val="4C8180"/>
              </a:solidFill>
              <a:latin typeface="Calibri Light"/>
              <a:ea typeface="Century Gothic" charset="0"/>
              <a:cs typeface="Century Gothic" charset="0"/>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4882"/>
            <a:ext cx="12278212" cy="3432333"/>
          </a:xfrm>
          <a:prstGeom prst="rect">
            <a:avLst/>
          </a:prstGeom>
        </p:spPr>
      </p:pic>
    </p:spTree>
    <p:extLst>
      <p:ext uri="{BB962C8B-B14F-4D97-AF65-F5344CB8AC3E}">
        <p14:creationId xmlns:p14="http://schemas.microsoft.com/office/powerpoint/2010/main" val="2669906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4" name="Rectangle 3"/>
          <p:cNvSpPr/>
          <p:nvPr/>
        </p:nvSpPr>
        <p:spPr>
          <a:xfrm>
            <a:off x="0" y="707674"/>
            <a:ext cx="6525491" cy="6278642"/>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Q7 : </a:t>
            </a:r>
            <a:r>
              <a:rPr lang="en-US" sz="1700" spc="-5" dirty="0">
                <a:solidFill>
                  <a:srgbClr val="00ADA8"/>
                </a:solidFill>
                <a:uFill>
                  <a:solidFill>
                    <a:srgbClr val="365F91"/>
                  </a:solidFill>
                </a:uFill>
                <a:latin typeface="Cambria"/>
                <a:cs typeface="Cambria"/>
              </a:rPr>
              <a:t>38 year old woman, admitted with hyperglycemia and increased serum cortisol. </a:t>
            </a:r>
          </a:p>
          <a:p>
            <a:r>
              <a:rPr lang="en-US" sz="1700" spc="-5" dirty="0">
                <a:solidFill>
                  <a:srgbClr val="00ADA8"/>
                </a:solidFill>
                <a:uFill>
                  <a:solidFill>
                    <a:srgbClr val="365F91"/>
                  </a:solidFill>
                </a:uFill>
                <a:latin typeface="Cambria"/>
                <a:cs typeface="Cambria"/>
              </a:rPr>
              <a:t>There was no response upon inducing hypoglycemia with insulin and the plasma ACTH was normal</a:t>
            </a:r>
          </a:p>
          <a:p>
            <a:r>
              <a:rPr lang="en-US" sz="1700" spc="-5" dirty="0">
                <a:solidFill>
                  <a:srgbClr val="00ADA8"/>
                </a:solidFill>
                <a:uFill>
                  <a:solidFill>
                    <a:srgbClr val="365F91"/>
                  </a:solidFill>
                </a:uFill>
                <a:latin typeface="Cambria"/>
                <a:cs typeface="Cambria"/>
              </a:rPr>
              <a:t>Upon administration with high dose of DST the serum cortisol was suppressed.</a:t>
            </a:r>
          </a:p>
          <a:p>
            <a:r>
              <a:rPr lang="en-US" sz="1700" spc="-5" dirty="0">
                <a:solidFill>
                  <a:srgbClr val="00ADA8"/>
                </a:solidFill>
                <a:uFill>
                  <a:solidFill>
                    <a:srgbClr val="365F91"/>
                  </a:solidFill>
                </a:uFill>
                <a:latin typeface="Cambria"/>
                <a:cs typeface="Cambria"/>
              </a:rPr>
              <a:t>Which of the following is a correct diagnosis?</a:t>
            </a:r>
          </a:p>
          <a:p>
            <a:pPr marL="342900" indent="-342900">
              <a:buFont typeface="+mj-lt"/>
              <a:buAutoNum type="alphaUcPeriod"/>
            </a:pPr>
            <a:r>
              <a:rPr lang="en-US" sz="1600" dirty="0"/>
              <a:t>Adrenal tumor</a:t>
            </a:r>
          </a:p>
          <a:p>
            <a:pPr marL="342900" indent="-342900">
              <a:buFont typeface="+mj-lt"/>
              <a:buAutoNum type="alphaUcPeriod"/>
            </a:pPr>
            <a:r>
              <a:rPr lang="en-US" sz="1600" dirty="0"/>
              <a:t>Cushing’s Disease</a:t>
            </a:r>
          </a:p>
          <a:p>
            <a:pPr marL="342900" indent="-342900">
              <a:buFont typeface="+mj-lt"/>
              <a:buAutoNum type="alphaUcPeriod"/>
            </a:pPr>
            <a:r>
              <a:rPr lang="en-US" sz="1600" dirty="0"/>
              <a:t>Primary adrenal insufficiency </a:t>
            </a:r>
          </a:p>
          <a:p>
            <a:pPr marL="342900" indent="-342900">
              <a:buFont typeface="+mj-lt"/>
              <a:buAutoNum type="alphaUcPeriod"/>
            </a:pPr>
            <a:r>
              <a:rPr lang="en-US" sz="1600" dirty="0"/>
              <a:t>Pseudo-Cushing</a:t>
            </a:r>
          </a:p>
          <a:p>
            <a:endParaRPr lang="en-US" sz="1700" b="1"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Q8 : </a:t>
            </a:r>
            <a:r>
              <a:rPr lang="en-US" sz="1700" spc="-5" dirty="0">
                <a:solidFill>
                  <a:srgbClr val="00ADA8"/>
                </a:solidFill>
                <a:uFill>
                  <a:solidFill>
                    <a:srgbClr val="365F91"/>
                  </a:solidFill>
                </a:uFill>
                <a:latin typeface="Cambria"/>
                <a:cs typeface="Cambria"/>
              </a:rPr>
              <a:t>29 year old male patient, came to the clinic with a history of increased facial hair over the past year, and purple </a:t>
            </a:r>
            <a:r>
              <a:rPr lang="en-US" sz="1700" spc="-5" dirty="0" err="1">
                <a:solidFill>
                  <a:srgbClr val="00ADA8"/>
                </a:solidFill>
                <a:uFill>
                  <a:solidFill>
                    <a:srgbClr val="365F91"/>
                  </a:solidFill>
                </a:uFill>
                <a:latin typeface="Cambria"/>
                <a:cs typeface="Cambria"/>
              </a:rPr>
              <a:t>striae</a:t>
            </a:r>
            <a:r>
              <a:rPr lang="en-US" sz="1700" spc="-5" dirty="0">
                <a:solidFill>
                  <a:srgbClr val="00ADA8"/>
                </a:solidFill>
                <a:uFill>
                  <a:solidFill>
                    <a:srgbClr val="365F91"/>
                  </a:solidFill>
                </a:uFill>
                <a:latin typeface="Cambria"/>
                <a:cs typeface="Cambria"/>
              </a:rPr>
              <a:t> on his abdomen.</a:t>
            </a:r>
          </a:p>
          <a:p>
            <a:r>
              <a:rPr lang="en-US" sz="1700" spc="-5" dirty="0">
                <a:solidFill>
                  <a:srgbClr val="00ADA8"/>
                </a:solidFill>
                <a:uFill>
                  <a:solidFill>
                    <a:srgbClr val="365F91"/>
                  </a:solidFill>
                </a:uFill>
                <a:latin typeface="Cambria"/>
                <a:cs typeface="Cambria"/>
              </a:rPr>
              <a:t>Lab results revealed cortisol level to be 780nmol/L ( Normal is 150-550). Plasma ACTH was 1200 (normal is 7-51)</a:t>
            </a:r>
          </a:p>
          <a:p>
            <a:r>
              <a:rPr lang="en-US" sz="1700" spc="-5" dirty="0">
                <a:solidFill>
                  <a:srgbClr val="00ADA8"/>
                </a:solidFill>
                <a:uFill>
                  <a:solidFill>
                    <a:srgbClr val="365F91"/>
                  </a:solidFill>
                </a:uFill>
                <a:latin typeface="Cambria"/>
                <a:cs typeface="Cambria"/>
              </a:rPr>
              <a:t>There was no hypoglycemia upon insulin induction, High dose DST showed no response &amp; CRH test also showed no response.</a:t>
            </a:r>
          </a:p>
          <a:p>
            <a:r>
              <a:rPr lang="en-US" sz="1700" spc="-5" dirty="0">
                <a:solidFill>
                  <a:srgbClr val="00ADA8"/>
                </a:solidFill>
                <a:uFill>
                  <a:solidFill>
                    <a:srgbClr val="365F91"/>
                  </a:solidFill>
                </a:uFill>
                <a:latin typeface="Cambria"/>
                <a:cs typeface="Cambria"/>
              </a:rPr>
              <a:t>Which of the following might be the correct diagnosis?</a:t>
            </a:r>
          </a:p>
          <a:p>
            <a:pPr marL="342900" indent="-342900">
              <a:buFont typeface="+mj-lt"/>
              <a:buAutoNum type="alphaUcPeriod"/>
            </a:pPr>
            <a:r>
              <a:rPr lang="en-US" sz="1600" dirty="0"/>
              <a:t>Secondary adrenal insufficiency </a:t>
            </a:r>
          </a:p>
          <a:p>
            <a:pPr marL="342900" indent="-342900">
              <a:buFont typeface="+mj-lt"/>
              <a:buAutoNum type="alphaUcPeriod"/>
            </a:pPr>
            <a:r>
              <a:rPr lang="en-US" sz="1600" dirty="0"/>
              <a:t>Pseudo-Cushing</a:t>
            </a:r>
          </a:p>
          <a:p>
            <a:pPr marL="342900" indent="-342900">
              <a:buFont typeface="+mj-lt"/>
              <a:buAutoNum type="alphaUcPeriod"/>
            </a:pPr>
            <a:r>
              <a:rPr lang="en-US" sz="1600" dirty="0"/>
              <a:t>Ectopic ACTH secreting tumor</a:t>
            </a:r>
          </a:p>
          <a:p>
            <a:pPr marL="342900" indent="-342900">
              <a:buFont typeface="+mj-lt"/>
              <a:buAutoNum type="alphaUcPeriod"/>
            </a:pPr>
            <a:r>
              <a:rPr lang="en-US" sz="1600" dirty="0"/>
              <a:t>Cushing’s disease</a:t>
            </a:r>
          </a:p>
        </p:txBody>
      </p:sp>
      <p:sp>
        <p:nvSpPr>
          <p:cNvPr id="5" name="Rectangle 4"/>
          <p:cNvSpPr/>
          <p:nvPr/>
        </p:nvSpPr>
        <p:spPr>
          <a:xfrm>
            <a:off x="6491156" y="707674"/>
            <a:ext cx="5700844" cy="6401753"/>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Q9 : </a:t>
            </a:r>
            <a:r>
              <a:rPr lang="en-US" spc="-5" dirty="0">
                <a:solidFill>
                  <a:srgbClr val="00ADA8"/>
                </a:solidFill>
                <a:uFill>
                  <a:solidFill>
                    <a:srgbClr val="365F91"/>
                  </a:solidFill>
                </a:uFill>
                <a:latin typeface="Cambria"/>
                <a:cs typeface="Cambria"/>
              </a:rPr>
              <a:t>41</a:t>
            </a:r>
            <a:r>
              <a:rPr lang="en-US" b="1" spc="-5" dirty="0">
                <a:solidFill>
                  <a:srgbClr val="00ADA8"/>
                </a:solidFill>
                <a:uFill>
                  <a:solidFill>
                    <a:srgbClr val="365F91"/>
                  </a:solidFill>
                </a:uFill>
                <a:latin typeface="Cambria"/>
                <a:cs typeface="Cambria"/>
              </a:rPr>
              <a:t> </a:t>
            </a:r>
            <a:r>
              <a:rPr lang="en-US" spc="-5" dirty="0">
                <a:solidFill>
                  <a:srgbClr val="00ADA8"/>
                </a:solidFill>
                <a:uFill>
                  <a:solidFill>
                    <a:srgbClr val="365F91"/>
                  </a:solidFill>
                </a:uFill>
                <a:latin typeface="Cambria"/>
                <a:cs typeface="Cambria"/>
              </a:rPr>
              <a:t>year old male patient, came to the clinic with a history of increased facial hair over the past year, and purple </a:t>
            </a:r>
            <a:r>
              <a:rPr lang="en-US" spc="-5" dirty="0" err="1">
                <a:solidFill>
                  <a:srgbClr val="00ADA8"/>
                </a:solidFill>
                <a:uFill>
                  <a:solidFill>
                    <a:srgbClr val="365F91"/>
                  </a:solidFill>
                </a:uFill>
                <a:latin typeface="Cambria"/>
                <a:cs typeface="Cambria"/>
              </a:rPr>
              <a:t>striae</a:t>
            </a:r>
            <a:r>
              <a:rPr lang="en-US" spc="-5" dirty="0">
                <a:solidFill>
                  <a:srgbClr val="00ADA8"/>
                </a:solidFill>
                <a:uFill>
                  <a:solidFill>
                    <a:srgbClr val="365F91"/>
                  </a:solidFill>
                </a:uFill>
                <a:latin typeface="Cambria"/>
                <a:cs typeface="Cambria"/>
              </a:rPr>
              <a:t> on his abdomen.</a:t>
            </a:r>
          </a:p>
          <a:p>
            <a:r>
              <a:rPr lang="en-US" spc="-5" dirty="0">
                <a:solidFill>
                  <a:srgbClr val="00ADA8"/>
                </a:solidFill>
                <a:uFill>
                  <a:solidFill>
                    <a:srgbClr val="365F91"/>
                  </a:solidFill>
                </a:uFill>
                <a:latin typeface="Cambria"/>
                <a:cs typeface="Cambria"/>
              </a:rPr>
              <a:t>Lab results revealed cortisol level to be 650nmol/L ( Normal is 150-550). Plasma ACTH was 3 (normal is 7-51). There was no hypoglycemia upon insulin induction, High dose DST showed no response &amp; CRH test also showed no response.</a:t>
            </a:r>
          </a:p>
          <a:p>
            <a:r>
              <a:rPr lang="en-US" spc="-5" dirty="0">
                <a:solidFill>
                  <a:srgbClr val="00ADA8"/>
                </a:solidFill>
                <a:uFill>
                  <a:solidFill>
                    <a:srgbClr val="365F91"/>
                  </a:solidFill>
                </a:uFill>
                <a:latin typeface="Cambria"/>
                <a:cs typeface="Cambria"/>
              </a:rPr>
              <a:t>Which of the following might be the correct diagnosis?</a:t>
            </a:r>
            <a:r>
              <a:rPr lang="en-US" b="1"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a:t>
            </a:r>
          </a:p>
          <a:p>
            <a:pPr marL="342900" indent="-342900">
              <a:buFont typeface="+mj-lt"/>
              <a:buAutoNum type="alphaUcPeriod"/>
            </a:pPr>
            <a:r>
              <a:rPr lang="en-US" sz="1600" dirty="0"/>
              <a:t>Adrenal tumor</a:t>
            </a:r>
          </a:p>
          <a:p>
            <a:pPr marL="342900" indent="-342900">
              <a:buFont typeface="+mj-lt"/>
              <a:buAutoNum type="alphaUcPeriod"/>
            </a:pPr>
            <a:r>
              <a:rPr lang="en-US" sz="1600" dirty="0"/>
              <a:t>Cushing’s Disease</a:t>
            </a:r>
          </a:p>
          <a:p>
            <a:pPr marL="342900" indent="-342900">
              <a:buFont typeface="+mj-lt"/>
              <a:buAutoNum type="alphaUcPeriod"/>
            </a:pPr>
            <a:r>
              <a:rPr lang="en-US" sz="1600" dirty="0"/>
              <a:t>Primary adrenal insufficiency </a:t>
            </a:r>
          </a:p>
          <a:p>
            <a:pPr marL="342900" indent="-342900">
              <a:buFont typeface="+mj-lt"/>
              <a:buAutoNum type="alphaUcPeriod"/>
            </a:pPr>
            <a:r>
              <a:rPr lang="en-US" sz="1600" dirty="0"/>
              <a:t>Pseudo-Cushing</a:t>
            </a:r>
          </a:p>
          <a:p>
            <a:pPr marL="342900" lvl="0" indent="-342900">
              <a:buFont typeface="+mj-lt"/>
              <a:buAutoNum type="alphaUcPeriod"/>
            </a:pPr>
            <a:endParaRPr lang="en-US" b="1" dirty="0"/>
          </a:p>
          <a:p>
            <a:r>
              <a:rPr lang="en-US" b="1" spc="-5" dirty="0">
                <a:solidFill>
                  <a:srgbClr val="00ADA8"/>
                </a:solidFill>
                <a:uFill>
                  <a:solidFill>
                    <a:srgbClr val="365F91"/>
                  </a:solidFill>
                </a:uFill>
                <a:latin typeface="Cambria"/>
                <a:cs typeface="Cambria"/>
              </a:rPr>
              <a:t>Q11 :</a:t>
            </a:r>
            <a:r>
              <a:rPr lang="en-US"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70 Year old female, came to the clinic with complains of abnormal sleeping times.</a:t>
            </a:r>
          </a:p>
          <a:p>
            <a:r>
              <a:rPr lang="en-US" sz="1700" spc="-5" dirty="0">
                <a:solidFill>
                  <a:srgbClr val="00ADA8"/>
                </a:solidFill>
                <a:uFill>
                  <a:solidFill>
                    <a:srgbClr val="365F91"/>
                  </a:solidFill>
                </a:uFill>
                <a:latin typeface="Cambria"/>
              </a:rPr>
              <a:t>Upon administration of insulin, her CRH, ACTH &amp; cortisol levels all increased. </a:t>
            </a:r>
          </a:p>
          <a:p>
            <a:r>
              <a:rPr lang="en-US" sz="1700" spc="-5" dirty="0">
                <a:solidFill>
                  <a:srgbClr val="00ADA8"/>
                </a:solidFill>
                <a:uFill>
                  <a:solidFill>
                    <a:srgbClr val="365F91"/>
                  </a:solidFill>
                </a:uFill>
                <a:latin typeface="Cambria"/>
              </a:rPr>
              <a:t>Which of the following is a correct diagnosis?</a:t>
            </a:r>
          </a:p>
          <a:p>
            <a:pPr marL="342900" indent="-342900">
              <a:buFont typeface="+mj-lt"/>
              <a:buAutoNum type="alphaUcPeriod"/>
            </a:pPr>
            <a:r>
              <a:rPr lang="en-US" sz="1600" dirty="0"/>
              <a:t>Adrenal tumor</a:t>
            </a:r>
          </a:p>
          <a:p>
            <a:pPr marL="342900" indent="-342900">
              <a:buFont typeface="+mj-lt"/>
              <a:buAutoNum type="alphaUcPeriod"/>
            </a:pPr>
            <a:r>
              <a:rPr lang="en-US" sz="1600" dirty="0"/>
              <a:t>Cushing’s Disease</a:t>
            </a:r>
          </a:p>
          <a:p>
            <a:pPr marL="342900" indent="-342900">
              <a:buFont typeface="+mj-lt"/>
              <a:buAutoNum type="alphaUcPeriod"/>
            </a:pPr>
            <a:r>
              <a:rPr lang="en-US" sz="1600" dirty="0"/>
              <a:t>Primary adrenal insufficiency </a:t>
            </a:r>
          </a:p>
          <a:p>
            <a:pPr marL="342900" indent="-342900">
              <a:buFont typeface="+mj-lt"/>
              <a:buAutoNum type="alphaUcPeriod"/>
            </a:pPr>
            <a:r>
              <a:rPr lang="en-US" sz="1600" dirty="0"/>
              <a:t>Pseudo-Cushing</a:t>
            </a:r>
          </a:p>
          <a:p>
            <a:endParaRPr lang="en-US" sz="1600" dirty="0"/>
          </a:p>
        </p:txBody>
      </p:sp>
    </p:spTree>
    <p:extLst>
      <p:ext uri="{BB962C8B-B14F-4D97-AF65-F5344CB8AC3E}">
        <p14:creationId xmlns:p14="http://schemas.microsoft.com/office/powerpoint/2010/main" val="1034988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8" name="TextBox 7">
            <a:hlinkClick r:id="rId2"/>
          </p:cNvPr>
          <p:cNvSpPr txBox="1"/>
          <p:nvPr/>
        </p:nvSpPr>
        <p:spPr>
          <a:xfrm>
            <a:off x="7044218" y="5830673"/>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
        <p:nvSpPr>
          <p:cNvPr id="5" name="Rectangle 4"/>
          <p:cNvSpPr/>
          <p:nvPr/>
        </p:nvSpPr>
        <p:spPr>
          <a:xfrm>
            <a:off x="267432" y="827632"/>
            <a:ext cx="6010020" cy="5278368"/>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Q1</a:t>
            </a:r>
            <a:r>
              <a:rPr lang="ar-SA" b="1" spc="-5" dirty="0">
                <a:solidFill>
                  <a:srgbClr val="00ADA8"/>
                </a:solidFill>
                <a:uFill>
                  <a:solidFill>
                    <a:srgbClr val="365F91"/>
                  </a:solidFill>
                </a:uFill>
                <a:latin typeface="Cambria"/>
                <a:cs typeface="Cambria"/>
              </a:rPr>
              <a:t>2</a:t>
            </a:r>
            <a:r>
              <a:rPr lang="en-US" b="1" spc="-5" dirty="0">
                <a:solidFill>
                  <a:srgbClr val="00ADA8"/>
                </a:solidFill>
                <a:uFill>
                  <a:solidFill>
                    <a:srgbClr val="365F91"/>
                  </a:solidFill>
                </a:uFill>
                <a:latin typeface="Cambria"/>
                <a:cs typeface="Cambria"/>
              </a:rPr>
              <a:t> : </a:t>
            </a:r>
            <a:r>
              <a:rPr lang="en-US" sz="1700" spc="-5" dirty="0">
                <a:solidFill>
                  <a:srgbClr val="00ADA8"/>
                </a:solidFill>
                <a:uFill>
                  <a:solidFill>
                    <a:srgbClr val="365F91"/>
                  </a:solidFill>
                </a:uFill>
                <a:latin typeface="Cambria"/>
                <a:cs typeface="Cambria"/>
              </a:rPr>
              <a:t>55</a:t>
            </a:r>
            <a:r>
              <a:rPr lang="en-US" b="1"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year old female came to your clinic.</a:t>
            </a:r>
          </a:p>
          <a:p>
            <a:r>
              <a:rPr lang="en-US" sz="1700" spc="-5" dirty="0">
                <a:solidFill>
                  <a:srgbClr val="00ADA8"/>
                </a:solidFill>
                <a:uFill>
                  <a:solidFill>
                    <a:srgbClr val="365F91"/>
                  </a:solidFill>
                </a:uFill>
                <a:latin typeface="Cambria"/>
                <a:cs typeface="Cambria"/>
              </a:rPr>
              <a:t>She says that she came because she has been feeling depressed lately. She also mentioned that she loves to drink alcohol a lot these days.</a:t>
            </a:r>
          </a:p>
          <a:p>
            <a:endParaRPr lang="en-US" sz="1700"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A)</a:t>
            </a:r>
            <a:r>
              <a:rPr lang="en-US" sz="1700" spc="-5" dirty="0">
                <a:solidFill>
                  <a:srgbClr val="00ADA8"/>
                </a:solidFill>
                <a:uFill>
                  <a:solidFill>
                    <a:srgbClr val="365F91"/>
                  </a:solidFill>
                </a:uFill>
                <a:latin typeface="Cambria"/>
                <a:cs typeface="Cambria"/>
              </a:rPr>
              <a:t> Mention 3 causes of Pseudo-Cushing.</a:t>
            </a:r>
            <a:endParaRPr lang="en-US" dirty="0">
              <a:solidFill>
                <a:srgbClr val="00ADA8"/>
              </a:solidFill>
            </a:endParaRPr>
          </a:p>
          <a:p>
            <a:pPr>
              <a:spcBef>
                <a:spcPts val="25"/>
              </a:spcBef>
              <a:tabLst>
                <a:tab pos="241300" algn="l"/>
                <a:tab pos="241935" algn="l"/>
              </a:tabLst>
            </a:pPr>
            <a:r>
              <a:rPr lang="en-US" spc="-10" dirty="0">
                <a:solidFill>
                  <a:schemeClr val="bg1">
                    <a:lumMod val="75000"/>
                  </a:schemeClr>
                </a:solidFill>
                <a:cs typeface="Calibri"/>
              </a:rPr>
              <a:t>Alcoholism, Severe illness, Depression</a:t>
            </a:r>
          </a:p>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B) </a:t>
            </a:r>
            <a:r>
              <a:rPr lang="en-US" sz="1700" spc="-5" dirty="0">
                <a:solidFill>
                  <a:srgbClr val="00ADA8"/>
                </a:solidFill>
                <a:uFill>
                  <a:solidFill>
                    <a:srgbClr val="365F91"/>
                  </a:solidFill>
                </a:uFill>
                <a:latin typeface="Cambria"/>
                <a:cs typeface="Cambria"/>
              </a:rPr>
              <a:t>Mention the test used to differentiate between Pseudo and true Cushing’s Syndrome and what type is it ?</a:t>
            </a:r>
            <a:endParaRPr lang="en-US" dirty="0">
              <a:solidFill>
                <a:srgbClr val="00ADA8"/>
              </a:solidFill>
            </a:endParaRPr>
          </a:p>
          <a:p>
            <a:r>
              <a:rPr lang="en-US" spc="-10" dirty="0">
                <a:solidFill>
                  <a:schemeClr val="bg1">
                    <a:lumMod val="75000"/>
                  </a:schemeClr>
                </a:solidFill>
                <a:cs typeface="Calibri"/>
              </a:rPr>
              <a:t>Insulin induced hypoglycemia, it is a confirmatory test.</a:t>
            </a:r>
          </a:p>
          <a:p>
            <a:endParaRPr lang="en-US" spc="-10" dirty="0">
              <a:solidFill>
                <a:schemeClr val="bg1">
                  <a:lumMod val="75000"/>
                </a:schemeClr>
              </a:solidFill>
              <a:cs typeface="Calibri"/>
            </a:endParaRPr>
          </a:p>
          <a:p>
            <a:r>
              <a:rPr lang="en-US" b="1" spc="-5" dirty="0">
                <a:solidFill>
                  <a:srgbClr val="00ADA8"/>
                </a:solidFill>
                <a:uFill>
                  <a:solidFill>
                    <a:srgbClr val="365F91"/>
                  </a:solidFill>
                </a:uFill>
                <a:latin typeface="Cambria"/>
                <a:cs typeface="Cambria"/>
              </a:rPr>
              <a:t>C) </a:t>
            </a:r>
            <a:r>
              <a:rPr lang="en-US" spc="-5" dirty="0">
                <a:solidFill>
                  <a:srgbClr val="00ADA8"/>
                </a:solidFill>
                <a:uFill>
                  <a:solidFill>
                    <a:srgbClr val="365F91"/>
                  </a:solidFill>
                </a:uFill>
                <a:latin typeface="Cambria"/>
                <a:cs typeface="Cambria"/>
              </a:rPr>
              <a:t>Are there any contraindications to this test? </a:t>
            </a:r>
          </a:p>
          <a:p>
            <a:r>
              <a:rPr lang="en-US" spc="-10" dirty="0">
                <a:solidFill>
                  <a:schemeClr val="bg1">
                    <a:lumMod val="75000"/>
                  </a:schemeClr>
                </a:solidFill>
                <a:cs typeface="Calibri"/>
              </a:rPr>
              <a:t>Yes, it can’t be used for patients with epilepsy or heart diseases</a:t>
            </a:r>
          </a:p>
          <a:p>
            <a:endParaRPr lang="en-US" spc="-10" dirty="0">
              <a:solidFill>
                <a:schemeClr val="bg1">
                  <a:lumMod val="75000"/>
                </a:schemeClr>
              </a:solidFill>
              <a:cs typeface="Calibri"/>
            </a:endParaRPr>
          </a:p>
          <a:p>
            <a:r>
              <a:rPr lang="en-US" b="1" spc="-5" dirty="0">
                <a:solidFill>
                  <a:srgbClr val="00ADA8"/>
                </a:solidFill>
                <a:uFill>
                  <a:solidFill>
                    <a:srgbClr val="365F91"/>
                  </a:solidFill>
                </a:uFill>
                <a:latin typeface="Cambria"/>
                <a:cs typeface="Cambria"/>
              </a:rPr>
              <a:t>D) </a:t>
            </a:r>
            <a:r>
              <a:rPr lang="en-US" sz="1700" spc="-5" dirty="0">
                <a:solidFill>
                  <a:srgbClr val="00ADA8"/>
                </a:solidFill>
                <a:uFill>
                  <a:solidFill>
                    <a:srgbClr val="365F91"/>
                  </a:solidFill>
                </a:uFill>
                <a:latin typeface="Cambria"/>
                <a:cs typeface="Cambria"/>
              </a:rPr>
              <a:t>What is plasma ACTH used for?</a:t>
            </a:r>
            <a:endParaRPr lang="en-US" dirty="0">
              <a:solidFill>
                <a:srgbClr val="00ADA8"/>
              </a:solidFill>
            </a:endParaRPr>
          </a:p>
          <a:p>
            <a:r>
              <a:rPr lang="en-US" spc="-10" dirty="0">
                <a:solidFill>
                  <a:schemeClr val="bg1">
                    <a:lumMod val="75000"/>
                  </a:schemeClr>
                </a:solidFill>
                <a:cs typeface="Calibri"/>
              </a:rPr>
              <a:t>It’s used as a test to differentiate between causes of Cushing’s syndrome for example: Cushing’s disease, Ectopic ACTH secreting tumors &amp; Functional adrenal tumors.</a:t>
            </a:r>
            <a:endParaRPr lang="en-US" dirty="0">
              <a:solidFill>
                <a:srgbClr val="00ADA8"/>
              </a:solidFill>
            </a:endParaRPr>
          </a:p>
        </p:txBody>
      </p:sp>
      <p:sp>
        <p:nvSpPr>
          <p:cNvPr id="7" name="TextBox 6"/>
          <p:cNvSpPr txBox="1"/>
          <p:nvPr/>
        </p:nvSpPr>
        <p:spPr>
          <a:xfrm>
            <a:off x="6096000" y="6477004"/>
            <a:ext cx="5184000" cy="338554"/>
          </a:xfrm>
          <a:prstGeom prst="rect">
            <a:avLst/>
          </a:prstGeom>
          <a:noFill/>
        </p:spPr>
        <p:txBody>
          <a:bodyPr wrap="square" rtlCol="0">
            <a:spAutoFit/>
          </a:bodyPr>
          <a:lstStyle/>
          <a:p>
            <a:pPr marL="342900" indent="-342900">
              <a:buAutoNum type="arabicParenR"/>
            </a:pPr>
            <a:r>
              <a:rPr lang="en-US" sz="1600" dirty="0"/>
              <a:t>B    2) A   3) C   4) D   5) A    6) C   7) B   9) C  10) A   11) D</a:t>
            </a:r>
          </a:p>
        </p:txBody>
      </p:sp>
    </p:spTree>
    <p:extLst>
      <p:ext uri="{BB962C8B-B14F-4D97-AF65-F5344CB8AC3E}">
        <p14:creationId xmlns:p14="http://schemas.microsoft.com/office/powerpoint/2010/main" val="441086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7028" y="2726192"/>
            <a:ext cx="2691121" cy="3416320"/>
          </a:xfrm>
          <a:prstGeom prst="rect">
            <a:avLst/>
          </a:prstGeom>
          <a:noFill/>
        </p:spPr>
        <p:txBody>
          <a:bodyPr wrap="square" rtlCol="0">
            <a:spAutoFit/>
          </a:bodyPr>
          <a:lstStyle/>
          <a:p>
            <a:pPr>
              <a:lnSpc>
                <a:spcPct val="150000"/>
              </a:lnSpc>
            </a:pPr>
            <a:r>
              <a:rPr lang="en-US" b="1" dirty="0" err="1" smtClean="0">
                <a:solidFill>
                  <a:srgbClr val="4C8180"/>
                </a:solidFill>
              </a:rPr>
              <a:t>Trad</a:t>
            </a:r>
            <a:r>
              <a:rPr lang="en-US" b="1" dirty="0" smtClean="0">
                <a:solidFill>
                  <a:srgbClr val="4C8180"/>
                </a:solidFill>
              </a:rPr>
              <a:t> </a:t>
            </a:r>
            <a:r>
              <a:rPr lang="en-US" b="1" dirty="0" err="1" smtClean="0">
                <a:solidFill>
                  <a:srgbClr val="4C8180"/>
                </a:solidFill>
              </a:rPr>
              <a:t>alwakeel</a:t>
            </a:r>
            <a:endParaRPr lang="en-US" b="1" dirty="0" smtClean="0">
              <a:solidFill>
                <a:srgbClr val="4C8180"/>
              </a:solidFill>
            </a:endParaRPr>
          </a:p>
          <a:p>
            <a:pPr>
              <a:lnSpc>
                <a:spcPct val="150000"/>
              </a:lnSpc>
            </a:pPr>
            <a:r>
              <a:rPr lang="en-US" b="1" dirty="0" err="1" smtClean="0">
                <a:solidFill>
                  <a:srgbClr val="4C8180"/>
                </a:solidFill>
              </a:rPr>
              <a:t>Talal</a:t>
            </a:r>
            <a:r>
              <a:rPr lang="en-US" b="1" dirty="0" smtClean="0">
                <a:solidFill>
                  <a:srgbClr val="4C8180"/>
                </a:solidFill>
              </a:rPr>
              <a:t> </a:t>
            </a:r>
            <a:r>
              <a:rPr lang="en-US" b="1" dirty="0" err="1" smtClean="0">
                <a:solidFill>
                  <a:srgbClr val="4C8180"/>
                </a:solidFill>
              </a:rPr>
              <a:t>alhuqail</a:t>
            </a:r>
            <a:endParaRPr lang="en-US" b="1" dirty="0" smtClean="0">
              <a:solidFill>
                <a:srgbClr val="4C8180"/>
              </a:solidFill>
            </a:endParaRPr>
          </a:p>
          <a:p>
            <a:pPr>
              <a:lnSpc>
                <a:spcPct val="150000"/>
              </a:lnSpc>
            </a:pPr>
            <a:r>
              <a:rPr lang="en-US" b="1" dirty="0" err="1" smtClean="0">
                <a:solidFill>
                  <a:srgbClr val="4C8180"/>
                </a:solidFill>
              </a:rPr>
              <a:t>Abdulaziz</a:t>
            </a:r>
            <a:r>
              <a:rPr lang="en-US" b="1" dirty="0" smtClean="0">
                <a:solidFill>
                  <a:srgbClr val="4C8180"/>
                </a:solidFill>
              </a:rPr>
              <a:t> </a:t>
            </a:r>
            <a:r>
              <a:rPr lang="en-US" b="1" dirty="0" err="1" smtClean="0">
                <a:solidFill>
                  <a:srgbClr val="4C8180"/>
                </a:solidFill>
              </a:rPr>
              <a:t>alhusaini</a:t>
            </a:r>
            <a:endParaRPr lang="en-US" b="1" dirty="0" smtClean="0">
              <a:solidFill>
                <a:srgbClr val="4C8180"/>
              </a:solidFill>
            </a:endParaRPr>
          </a:p>
          <a:p>
            <a:pPr>
              <a:lnSpc>
                <a:spcPct val="150000"/>
              </a:lnSpc>
            </a:pPr>
            <a:r>
              <a:rPr lang="en-US" b="1" dirty="0" smtClean="0">
                <a:solidFill>
                  <a:srgbClr val="4C8180"/>
                </a:solidFill>
              </a:rPr>
              <a:t>Abdullatif </a:t>
            </a:r>
            <a:r>
              <a:rPr lang="en-US" b="1" dirty="0" err="1" smtClean="0">
                <a:solidFill>
                  <a:srgbClr val="4C8180"/>
                </a:solidFill>
              </a:rPr>
              <a:t>alabdullatif</a:t>
            </a:r>
            <a:endParaRPr lang="en-US" b="1" dirty="0" smtClean="0">
              <a:solidFill>
                <a:srgbClr val="4C8180"/>
              </a:solidFill>
            </a:endParaRPr>
          </a:p>
          <a:p>
            <a:pPr>
              <a:lnSpc>
                <a:spcPct val="150000"/>
              </a:lnSpc>
            </a:pPr>
            <a:r>
              <a:rPr lang="en-US" b="1" dirty="0" smtClean="0">
                <a:solidFill>
                  <a:srgbClr val="4C8180"/>
                </a:solidFill>
              </a:rPr>
              <a:t>Abdulrahman </a:t>
            </a:r>
            <a:r>
              <a:rPr lang="en-US" b="1" dirty="0" err="1" smtClean="0">
                <a:solidFill>
                  <a:srgbClr val="4C8180"/>
                </a:solidFill>
              </a:rPr>
              <a:t>alrashed</a:t>
            </a:r>
            <a:endParaRPr lang="en-US" b="1" dirty="0" smtClean="0">
              <a:solidFill>
                <a:srgbClr val="4C8180"/>
              </a:solidFill>
            </a:endParaRPr>
          </a:p>
          <a:p>
            <a:pPr>
              <a:lnSpc>
                <a:spcPct val="150000"/>
              </a:lnSpc>
            </a:pPr>
            <a:r>
              <a:rPr lang="en-US" b="1" dirty="0" err="1" smtClean="0">
                <a:solidFill>
                  <a:srgbClr val="4C8180"/>
                </a:solidFill>
              </a:rPr>
              <a:t>Bushra</a:t>
            </a:r>
            <a:r>
              <a:rPr lang="en-US" b="1" dirty="0" smtClean="0">
                <a:solidFill>
                  <a:srgbClr val="4C8180"/>
                </a:solidFill>
              </a:rPr>
              <a:t> </a:t>
            </a:r>
            <a:r>
              <a:rPr lang="en-US" b="1" dirty="0" err="1" smtClean="0">
                <a:solidFill>
                  <a:srgbClr val="4C8180"/>
                </a:solidFill>
              </a:rPr>
              <a:t>quqandi</a:t>
            </a:r>
            <a:endParaRPr lang="en-US" b="1" dirty="0" smtClean="0">
              <a:solidFill>
                <a:srgbClr val="4C8180"/>
              </a:solidFill>
            </a:endParaRPr>
          </a:p>
          <a:p>
            <a:pPr>
              <a:lnSpc>
                <a:spcPct val="150000"/>
              </a:lnSpc>
            </a:pPr>
            <a:r>
              <a:rPr lang="en-US" b="1" dirty="0" err="1" smtClean="0">
                <a:solidFill>
                  <a:srgbClr val="4C8180"/>
                </a:solidFill>
              </a:rPr>
              <a:t>Ashwaq</a:t>
            </a:r>
            <a:r>
              <a:rPr lang="en-US" b="1" dirty="0" smtClean="0">
                <a:solidFill>
                  <a:srgbClr val="4C8180"/>
                </a:solidFill>
              </a:rPr>
              <a:t> </a:t>
            </a:r>
            <a:r>
              <a:rPr lang="en-US" b="1" dirty="0" err="1" smtClean="0">
                <a:solidFill>
                  <a:srgbClr val="4C8180"/>
                </a:solidFill>
              </a:rPr>
              <a:t>almajed</a:t>
            </a:r>
            <a:endParaRPr lang="en-US" b="1" dirty="0" smtClean="0">
              <a:solidFill>
                <a:srgbClr val="4C8180"/>
              </a:solidFill>
            </a:endParaRPr>
          </a:p>
          <a:p>
            <a:pPr>
              <a:lnSpc>
                <a:spcPct val="150000"/>
              </a:lnSpc>
            </a:pPr>
            <a:r>
              <a:rPr lang="en-US" b="1" dirty="0" smtClean="0">
                <a:solidFill>
                  <a:srgbClr val="4C8180"/>
                </a:solidFill>
              </a:rPr>
              <a:t>Rehab </a:t>
            </a:r>
            <a:r>
              <a:rPr lang="en-US" b="1" dirty="0" err="1" smtClean="0">
                <a:solidFill>
                  <a:srgbClr val="4C8180"/>
                </a:solidFill>
              </a:rPr>
              <a:t>alenezi</a:t>
            </a:r>
            <a:endParaRPr lang="en-US" b="1" dirty="0">
              <a:solidFill>
                <a:srgbClr val="4C8180"/>
              </a:solidFill>
            </a:endParaRPr>
          </a:p>
        </p:txBody>
      </p:sp>
      <p:pic>
        <p:nvPicPr>
          <p:cNvPr id="4" name="Picture 3"/>
          <p:cNvPicPr>
            <a:picLocks noChangeAspect="1"/>
          </p:cNvPicPr>
          <p:nvPr/>
        </p:nvPicPr>
        <p:blipFill>
          <a:blip r:embed="rId2"/>
          <a:stretch>
            <a:fillRect/>
          </a:stretch>
        </p:blipFill>
        <p:spPr>
          <a:xfrm>
            <a:off x="5819193" y="-133301"/>
            <a:ext cx="3035564" cy="4963414"/>
          </a:xfrm>
          <a:prstGeom prst="rect">
            <a:avLst/>
          </a:prstGeom>
        </p:spPr>
      </p:pic>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66372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Adrenal gland</a:t>
            </a:r>
            <a:r>
              <a:rPr lang="en-US" sz="2800" dirty="0">
                <a:solidFill>
                  <a:srgbClr val="4C8180"/>
                </a:solidFill>
                <a:latin typeface="Century Gothic" charset="0"/>
                <a:ea typeface="Century Gothic" charset="0"/>
                <a:cs typeface="Century Gothic" charset="0"/>
              </a:rPr>
              <a:t> </a:t>
            </a:r>
          </a:p>
        </p:txBody>
      </p:sp>
      <p:graphicFrame>
        <p:nvGraphicFramePr>
          <p:cNvPr id="3" name="Table 5"/>
          <p:cNvGraphicFramePr>
            <a:graphicFrameLocks noGrp="1"/>
          </p:cNvGraphicFramePr>
          <p:nvPr>
            <p:extLst>
              <p:ext uri="{D42A27DB-BD31-4B8C-83A1-F6EECF244321}">
                <p14:modId xmlns:p14="http://schemas.microsoft.com/office/powerpoint/2010/main" val="712077216"/>
              </p:ext>
            </p:extLst>
          </p:nvPr>
        </p:nvGraphicFramePr>
        <p:xfrm>
          <a:off x="1960944" y="1838995"/>
          <a:ext cx="7812912" cy="4132510"/>
        </p:xfrm>
        <a:graphic>
          <a:graphicData uri="http://schemas.openxmlformats.org/drawingml/2006/table">
            <a:tbl>
              <a:tblPr firstRow="1" bandRow="1">
                <a:tableStyleId>{616DA210-FB5B-4158-B5E0-FEB733F419BA}</a:tableStyleId>
              </a:tblPr>
              <a:tblGrid>
                <a:gridCol w="3906456">
                  <a:extLst>
                    <a:ext uri="{9D8B030D-6E8A-4147-A177-3AD203B41FA5}">
                      <a16:colId xmlns="" xmlns:a16="http://schemas.microsoft.com/office/drawing/2014/main" val="20000"/>
                    </a:ext>
                  </a:extLst>
                </a:gridCol>
                <a:gridCol w="3906456">
                  <a:extLst>
                    <a:ext uri="{9D8B030D-6E8A-4147-A177-3AD203B41FA5}">
                      <a16:colId xmlns="" xmlns:a16="http://schemas.microsoft.com/office/drawing/2014/main" val="20001"/>
                    </a:ext>
                  </a:extLst>
                </a:gridCol>
              </a:tblGrid>
              <a:tr h="579066">
                <a:tc>
                  <a:txBody>
                    <a:bodyPr/>
                    <a:lstStyle/>
                    <a:p>
                      <a:pPr algn="ctr"/>
                      <a:r>
                        <a:rPr lang="en-US" sz="1800" b="1" kern="1200" dirty="0">
                          <a:solidFill>
                            <a:srgbClr val="00ADA8"/>
                          </a:solidFill>
                          <a:latin typeface="+mn-lt"/>
                          <a:ea typeface="+mn-ea"/>
                          <a:cs typeface="+mn-cs"/>
                        </a:rPr>
                        <a:t>Anatomy</a:t>
                      </a:r>
                    </a:p>
                  </a:txBody>
                  <a:tcPr anchor="ctr"/>
                </a:tc>
                <a:tc>
                  <a:txBody>
                    <a:bodyPr/>
                    <a:lstStyle/>
                    <a:p>
                      <a:pPr marL="0" algn="ctr" defTabSz="914400" rtl="0" eaLnBrk="1" latinLnBrk="0" hangingPunct="1"/>
                      <a:r>
                        <a:rPr lang="en-US" sz="1800" b="1" kern="1200" dirty="0">
                          <a:solidFill>
                            <a:srgbClr val="00ADA8"/>
                          </a:solidFill>
                          <a:latin typeface="+mn-lt"/>
                          <a:ea typeface="+mn-ea"/>
                          <a:cs typeface="+mn-cs"/>
                        </a:rPr>
                        <a:t>Histology</a:t>
                      </a:r>
                    </a:p>
                  </a:txBody>
                  <a:tcPr anchor="ctr"/>
                </a:tc>
                <a:extLst>
                  <a:ext uri="{0D108BD9-81ED-4DB2-BD59-A6C34878D82A}">
                    <a16:rowId xmlns="" xmlns:a16="http://schemas.microsoft.com/office/drawing/2014/main" val="10000"/>
                  </a:ext>
                </a:extLst>
              </a:tr>
              <a:tr h="19552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The adrenal gland is situated on the anteriosuperior aspect of the kidney</a:t>
                      </a:r>
                      <a:endParaRPr lang="en-US" sz="1800" kern="1200" dirty="0">
                        <a:solidFill>
                          <a:schemeClr val="tx1"/>
                        </a:solidFill>
                        <a:latin typeface="+mn-lt"/>
                        <a:ea typeface="+mn-ea"/>
                        <a:cs typeface="+mn-cs"/>
                      </a:endParaRPr>
                    </a:p>
                  </a:txBody>
                  <a:tcPr anchor="ct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The adrenal gland consists of two distinct tissues of different embryological origin, the outer cortex and inner medulla. </a:t>
                      </a:r>
                      <a:endParaRPr lang="en-US" sz="1800" kern="1200" dirty="0">
                        <a:solidFill>
                          <a:schemeClr val="tx1"/>
                        </a:solidFill>
                        <a:latin typeface="+mn-lt"/>
                        <a:ea typeface="+mn-ea"/>
                        <a:cs typeface="+mn-cs"/>
                      </a:endParaRPr>
                    </a:p>
                  </a:txBody>
                  <a:tcPr anchor="ctr">
                    <a:solidFill>
                      <a:srgbClr val="F2F2F2"/>
                    </a:solidFill>
                  </a:tcPr>
                </a:tc>
                <a:extLst>
                  <a:ext uri="{0D108BD9-81ED-4DB2-BD59-A6C34878D82A}">
                    <a16:rowId xmlns="" xmlns:a16="http://schemas.microsoft.com/office/drawing/2014/main" val="10001"/>
                  </a:ext>
                </a:extLst>
              </a:tr>
              <a:tr h="1598179">
                <a:tc>
                  <a:txBody>
                    <a:bodyPr/>
                    <a:lstStyle/>
                    <a:p>
                      <a:pPr algn="ctr"/>
                      <a:endParaRPr lang="en-US" dirty="0"/>
                    </a:p>
                    <a:p>
                      <a:pPr algn="ctr"/>
                      <a:endParaRPr lang="en-US" dirty="0"/>
                    </a:p>
                    <a:p>
                      <a:pPr algn="ctr"/>
                      <a:endParaRPr lang="en-US" dirty="0"/>
                    </a:p>
                    <a:p>
                      <a:pPr algn="ctr"/>
                      <a:endParaRPr lang="en-US" dirty="0"/>
                    </a:p>
                    <a:p>
                      <a:pPr algn="ctr"/>
                      <a:endParaRPr lang="en-US" dirty="0"/>
                    </a:p>
                  </a:txBody>
                  <a:tcPr anchor="ctr"/>
                </a:tc>
                <a:tc>
                  <a:txBody>
                    <a:bodyPr/>
                    <a:lstStyle/>
                    <a:p>
                      <a:pPr algn="ctr"/>
                      <a:endParaRPr lang="en-US" dirty="0"/>
                    </a:p>
                  </a:txBody>
                  <a:tcPr anchor="ctr"/>
                </a:tc>
                <a:extLst>
                  <a:ext uri="{0D108BD9-81ED-4DB2-BD59-A6C34878D82A}">
                    <a16:rowId xmlns="" xmlns:a16="http://schemas.microsoft.com/office/drawing/2014/main" val="10002"/>
                  </a:ext>
                </a:extLst>
              </a:tr>
            </a:tbl>
          </a:graphicData>
        </a:graphic>
      </p:graphicFrame>
      <p:pic>
        <p:nvPicPr>
          <p:cNvPr id="4" name="Picture 8"/>
          <p:cNvPicPr>
            <a:picLocks noChangeAspect="1"/>
          </p:cNvPicPr>
          <p:nvPr/>
        </p:nvPicPr>
        <p:blipFill>
          <a:blip r:embed="rId2"/>
          <a:stretch>
            <a:fillRect/>
          </a:stretch>
        </p:blipFill>
        <p:spPr>
          <a:xfrm>
            <a:off x="2650446" y="4488182"/>
            <a:ext cx="2108904" cy="1318680"/>
          </a:xfrm>
          <a:prstGeom prst="rect">
            <a:avLst/>
          </a:prstGeom>
        </p:spPr>
      </p:pic>
      <p:pic>
        <p:nvPicPr>
          <p:cNvPr id="5" name="Picture 11" descr="adre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792794" y="4488182"/>
            <a:ext cx="2171748" cy="1224112"/>
          </a:xfrm>
          <a:prstGeom prst="rect">
            <a:avLst/>
          </a:prstGeom>
          <a:noFill/>
          <a:ln>
            <a:solidFill>
              <a:srgbClr val="000000"/>
            </a:solidFill>
            <a:miter lim="800000"/>
            <a:headEnd/>
            <a:tailEnd/>
          </a:ln>
        </p:spPr>
      </p:pic>
      <p:sp>
        <p:nvSpPr>
          <p:cNvPr id="6" name="Rectangle 5"/>
          <p:cNvSpPr/>
          <p:nvPr/>
        </p:nvSpPr>
        <p:spPr>
          <a:xfrm>
            <a:off x="3059750" y="138071"/>
            <a:ext cx="2692660" cy="400110"/>
          </a:xfrm>
          <a:prstGeom prst="rect">
            <a:avLst/>
          </a:prstGeom>
        </p:spPr>
        <p:txBody>
          <a:bodyPr wrap="none">
            <a:spAutoFit/>
          </a:bodyPr>
          <a:lstStyle/>
          <a:p>
            <a:r>
              <a:rPr lang="en-US" sz="2000" b="1" dirty="0" smtClean="0">
                <a:solidFill>
                  <a:srgbClr val="00ADA8"/>
                </a:solidFill>
              </a:rPr>
              <a:t>“ </a:t>
            </a:r>
            <a:r>
              <a:rPr lang="en-US" sz="2000" b="1" smtClean="0">
                <a:solidFill>
                  <a:srgbClr val="00ADA8"/>
                </a:solidFill>
              </a:rPr>
              <a:t>to understand better”</a:t>
            </a:r>
            <a:endParaRPr lang="en-US" sz="2000" dirty="0"/>
          </a:p>
        </p:txBody>
      </p:sp>
    </p:spTree>
    <p:extLst>
      <p:ext uri="{BB962C8B-B14F-4D97-AF65-F5344CB8AC3E}">
        <p14:creationId xmlns:p14="http://schemas.microsoft.com/office/powerpoint/2010/main" val="874648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9876" y="2043335"/>
            <a:ext cx="4443224" cy="3118809"/>
          </a:xfrm>
          <a:prstGeom prst="rect">
            <a:avLst/>
          </a:prstGeom>
        </p:spPr>
      </p:pic>
      <p:sp>
        <p:nvSpPr>
          <p:cNvPr id="9" name="TextBox 1"/>
          <p:cNvSpPr txBox="1"/>
          <p:nvPr/>
        </p:nvSpPr>
        <p:spPr>
          <a:xfrm>
            <a:off x="124048" y="58512"/>
            <a:ext cx="11717795" cy="523220"/>
          </a:xfrm>
          <a:prstGeom prst="rect">
            <a:avLst/>
          </a:prstGeom>
          <a:noFill/>
        </p:spPr>
        <p:txBody>
          <a:bodyPr wrap="square" rtlCol="0">
            <a:spAutoFit/>
          </a:bodyPr>
          <a:lstStyle/>
          <a:p>
            <a:r>
              <a:rPr lang="en-US" altLang="en-US" sz="2800" dirty="0">
                <a:solidFill>
                  <a:srgbClr val="4C8180"/>
                </a:solidFill>
                <a:latin typeface="Century Gothic" charset="0"/>
                <a:ea typeface="Century Gothic" charset="0"/>
                <a:cs typeface="Century Gothic" charset="0"/>
              </a:rPr>
              <a:t>Adrenal cortex zones based on cell type and function</a:t>
            </a:r>
            <a:endParaRPr lang="en-US" sz="2800" dirty="0">
              <a:solidFill>
                <a:srgbClr val="4C8180"/>
              </a:solidFill>
              <a:latin typeface="Century Gothic" charset="0"/>
              <a:ea typeface="Century Gothic" charset="0"/>
              <a:cs typeface="Century Gothic" charset="0"/>
            </a:endParaRPr>
          </a:p>
        </p:txBody>
      </p:sp>
      <p:sp>
        <p:nvSpPr>
          <p:cNvPr id="2" name="TextBox 1">
            <a:extLst>
              <a:ext uri="{FF2B5EF4-FFF2-40B4-BE49-F238E27FC236}">
                <a16:creationId xmlns="" xmlns:a16="http://schemas.microsoft.com/office/drawing/2014/main" id="{4F14539B-954F-465B-BD36-9EFC0F1AEFB0}"/>
              </a:ext>
            </a:extLst>
          </p:cNvPr>
          <p:cNvSpPr txBox="1"/>
          <p:nvPr/>
        </p:nvSpPr>
        <p:spPr>
          <a:xfrm>
            <a:off x="251460" y="6383655"/>
            <a:ext cx="2794635" cy="369332"/>
          </a:xfrm>
          <a:prstGeom prst="rect">
            <a:avLst/>
          </a:prstGeom>
          <a:noFill/>
        </p:spPr>
        <p:txBody>
          <a:bodyPr wrap="square" rtlCol="0">
            <a:spAutoFit/>
          </a:bodyPr>
          <a:lstStyle/>
          <a:p>
            <a:r>
              <a:rPr lang="en-US" dirty="0">
                <a:solidFill>
                  <a:schemeClr val="accent3"/>
                </a:solidFill>
              </a:rPr>
              <a:t>From outer to inner: GFR</a:t>
            </a:r>
          </a:p>
        </p:txBody>
      </p:sp>
      <p:grpSp>
        <p:nvGrpSpPr>
          <p:cNvPr id="8" name="Group 7"/>
          <p:cNvGrpSpPr/>
          <p:nvPr/>
        </p:nvGrpSpPr>
        <p:grpSpPr>
          <a:xfrm>
            <a:off x="390748" y="1377569"/>
            <a:ext cx="1357542" cy="1939347"/>
            <a:chOff x="1" y="4791"/>
            <a:chExt cx="1357542" cy="1939347"/>
          </a:xfrm>
        </p:grpSpPr>
        <p:sp>
          <p:nvSpPr>
            <p:cNvPr id="25" name="Chevron 24"/>
            <p:cNvSpPr/>
            <p:nvPr/>
          </p:nvSpPr>
          <p:spPr>
            <a:xfrm rot="5400000">
              <a:off x="-290902" y="295694"/>
              <a:ext cx="1939347" cy="1357542"/>
            </a:xfrm>
            <a:prstGeom prst="chevron">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6" name="Chevron 4"/>
            <p:cNvSpPr/>
            <p:nvPr/>
          </p:nvSpPr>
          <p:spPr>
            <a:xfrm>
              <a:off x="1" y="683562"/>
              <a:ext cx="1357542" cy="58180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Zona </a:t>
              </a:r>
              <a:r>
                <a:rPr lang="en-US" sz="1900" b="1" u="sng" kern="1200" dirty="0"/>
                <a:t>G</a:t>
              </a:r>
              <a:r>
                <a:rPr lang="en-US" sz="1900" b="1" kern="1200" dirty="0"/>
                <a:t>lomerulosa </a:t>
              </a:r>
              <a:endParaRPr lang="en-US" sz="1900" kern="1200" dirty="0"/>
            </a:p>
          </p:txBody>
        </p:sp>
      </p:grpSp>
      <p:grpSp>
        <p:nvGrpSpPr>
          <p:cNvPr id="10" name="Group 9"/>
          <p:cNvGrpSpPr/>
          <p:nvPr/>
        </p:nvGrpSpPr>
        <p:grpSpPr>
          <a:xfrm>
            <a:off x="1748289" y="1377571"/>
            <a:ext cx="5243061" cy="1260575"/>
            <a:chOff x="1357542" y="4793"/>
            <a:chExt cx="6087609" cy="1260575"/>
          </a:xfrm>
          <a:noFill/>
        </p:grpSpPr>
        <p:sp>
          <p:nvSpPr>
            <p:cNvPr id="23" name="Round Same Side Corner Rectangle 22"/>
            <p:cNvSpPr/>
            <p:nvPr/>
          </p:nvSpPr>
          <p:spPr>
            <a:xfrm rot="5400000">
              <a:off x="3771059" y="-2408724"/>
              <a:ext cx="1260575" cy="6087609"/>
            </a:xfrm>
            <a:prstGeom prst="round2SameRect">
              <a:avLst/>
            </a:prstGeom>
            <a:grpFill/>
            <a:ln w="28575">
              <a:solidFill>
                <a:srgbClr val="30AAB1"/>
              </a:solidFill>
            </a:ln>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sp>
        <p:sp>
          <p:nvSpPr>
            <p:cNvPr id="24" name="Round Same Side Corner Rectangle 6"/>
            <p:cNvSpPr/>
            <p:nvPr/>
          </p:nvSpPr>
          <p:spPr>
            <a:xfrm>
              <a:off x="1357542" y="66329"/>
              <a:ext cx="6026073" cy="1137503"/>
            </a:xfrm>
            <a:prstGeom prst="rect">
              <a:avLst/>
            </a:prstGeom>
            <a:grpFill/>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dirty="0">
                  <a:solidFill>
                    <a:schemeClr val="tx1"/>
                  </a:solidFill>
                </a:rPr>
                <a:t>The outermost zone</a:t>
              </a:r>
            </a:p>
            <a:p>
              <a:pPr marL="228600" lvl="1" indent="-228600" algn="l" defTabSz="889000">
                <a:lnSpc>
                  <a:spcPct val="90000"/>
                </a:lnSpc>
                <a:spcBef>
                  <a:spcPct val="0"/>
                </a:spcBef>
                <a:spcAft>
                  <a:spcPct val="15000"/>
                </a:spcAft>
                <a:buChar char="•"/>
              </a:pPr>
              <a:r>
                <a:rPr lang="en-US" sz="2000" dirty="0">
                  <a:solidFill>
                    <a:schemeClr val="tx1"/>
                  </a:solidFill>
                </a:rPr>
                <a:t>Secrete aldosterone (the principal mineralocorticoid). </a:t>
              </a:r>
            </a:p>
          </p:txBody>
        </p:sp>
      </p:grpSp>
      <p:grpSp>
        <p:nvGrpSpPr>
          <p:cNvPr id="11" name="Group 10"/>
          <p:cNvGrpSpPr/>
          <p:nvPr/>
        </p:nvGrpSpPr>
        <p:grpSpPr>
          <a:xfrm>
            <a:off x="390748" y="2745162"/>
            <a:ext cx="1357542" cy="1939347"/>
            <a:chOff x="1" y="1753384"/>
            <a:chExt cx="1357542" cy="1939347"/>
          </a:xfrm>
        </p:grpSpPr>
        <p:sp>
          <p:nvSpPr>
            <p:cNvPr id="21" name="Chevron 20"/>
            <p:cNvSpPr/>
            <p:nvPr/>
          </p:nvSpPr>
          <p:spPr>
            <a:xfrm rot="5400000">
              <a:off x="-290902" y="2044287"/>
              <a:ext cx="1939347" cy="1357542"/>
            </a:xfrm>
            <a:prstGeom prst="chevron">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2" name="Chevron 8"/>
            <p:cNvSpPr/>
            <p:nvPr/>
          </p:nvSpPr>
          <p:spPr>
            <a:xfrm>
              <a:off x="1" y="2432155"/>
              <a:ext cx="1357542" cy="58180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Zona </a:t>
              </a:r>
              <a:r>
                <a:rPr lang="en-US" sz="2000" b="1" u="sng" kern="1200" dirty="0"/>
                <a:t>F</a:t>
              </a:r>
              <a:r>
                <a:rPr lang="en-US" sz="2000" b="1" kern="1200" dirty="0"/>
                <a:t>asciculata </a:t>
              </a:r>
            </a:p>
          </p:txBody>
        </p:sp>
      </p:grpSp>
      <p:grpSp>
        <p:nvGrpSpPr>
          <p:cNvPr id="12" name="Group 11"/>
          <p:cNvGrpSpPr/>
          <p:nvPr/>
        </p:nvGrpSpPr>
        <p:grpSpPr>
          <a:xfrm>
            <a:off x="1748289" y="2745164"/>
            <a:ext cx="5243061" cy="1261238"/>
            <a:chOff x="1357542" y="1753386"/>
            <a:chExt cx="6087609" cy="1261238"/>
          </a:xfrm>
          <a:noFill/>
        </p:grpSpPr>
        <p:sp>
          <p:nvSpPr>
            <p:cNvPr id="19" name="Round Same Side Corner Rectangle 18"/>
            <p:cNvSpPr/>
            <p:nvPr/>
          </p:nvSpPr>
          <p:spPr>
            <a:xfrm rot="5400000">
              <a:off x="3770728" y="-659800"/>
              <a:ext cx="1261238" cy="6087609"/>
            </a:xfrm>
            <a:prstGeom prst="round2SameRect">
              <a:avLst/>
            </a:prstGeom>
            <a:grpFill/>
            <a:ln w="28575">
              <a:solidFill>
                <a:srgbClr val="30AAB1"/>
              </a:solidFill>
            </a:ln>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sp>
        <p:sp>
          <p:nvSpPr>
            <p:cNvPr id="20" name="Round Same Side Corner Rectangle 10"/>
            <p:cNvSpPr/>
            <p:nvPr/>
          </p:nvSpPr>
          <p:spPr>
            <a:xfrm>
              <a:off x="1357543" y="1814954"/>
              <a:ext cx="6026040" cy="1138100"/>
            </a:xfrm>
            <a:prstGeom prst="rect">
              <a:avLst/>
            </a:prstGeom>
            <a:grpFill/>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defTabSz="889000">
                <a:lnSpc>
                  <a:spcPct val="90000"/>
                </a:lnSpc>
                <a:spcBef>
                  <a:spcPct val="0"/>
                </a:spcBef>
                <a:spcAft>
                  <a:spcPct val="15000"/>
                </a:spcAft>
                <a:buChar char="•"/>
              </a:pPr>
              <a:r>
                <a:rPr lang="en-US" sz="2000" dirty="0">
                  <a:solidFill>
                    <a:schemeClr val="tx1"/>
                  </a:solidFill>
                </a:rPr>
                <a:t>Secrete glucocorticoids – mainly </a:t>
              </a:r>
              <a:r>
                <a:rPr lang="en-US" sz="2000" dirty="0">
                  <a:solidFill>
                    <a:srgbClr val="FF0000"/>
                  </a:solidFill>
                </a:rPr>
                <a:t>cortisol</a:t>
              </a:r>
              <a:r>
                <a:rPr lang="en-US" sz="2000" dirty="0">
                  <a:solidFill>
                    <a:schemeClr val="tx1"/>
                  </a:solidFill>
                </a:rPr>
                <a:t> (95%)</a:t>
              </a:r>
            </a:p>
          </p:txBody>
        </p:sp>
      </p:grpSp>
      <p:grpSp>
        <p:nvGrpSpPr>
          <p:cNvPr id="13" name="Group 12"/>
          <p:cNvGrpSpPr/>
          <p:nvPr/>
        </p:nvGrpSpPr>
        <p:grpSpPr>
          <a:xfrm>
            <a:off x="390748" y="4112754"/>
            <a:ext cx="1357542" cy="1939347"/>
            <a:chOff x="1" y="3501976"/>
            <a:chExt cx="1357542" cy="1939347"/>
          </a:xfrm>
        </p:grpSpPr>
        <p:sp>
          <p:nvSpPr>
            <p:cNvPr id="17" name="Chevron 16"/>
            <p:cNvSpPr/>
            <p:nvPr/>
          </p:nvSpPr>
          <p:spPr>
            <a:xfrm rot="5400000">
              <a:off x="-290902" y="3792879"/>
              <a:ext cx="1939347" cy="1357542"/>
            </a:xfrm>
            <a:prstGeom prst="chevron">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8" name="Chevron 12"/>
            <p:cNvSpPr/>
            <p:nvPr/>
          </p:nvSpPr>
          <p:spPr>
            <a:xfrm>
              <a:off x="1" y="4180747"/>
              <a:ext cx="1357542" cy="58180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Zona </a:t>
              </a:r>
              <a:r>
                <a:rPr lang="en-US" sz="2000" b="1" u="sng" kern="1200" dirty="0"/>
                <a:t>R</a:t>
              </a:r>
              <a:r>
                <a:rPr lang="en-US" sz="2000" b="1" kern="1200" dirty="0"/>
                <a:t>eticularis </a:t>
              </a:r>
              <a:endParaRPr lang="en-US" sz="1500" b="1" kern="1200" dirty="0"/>
            </a:p>
          </p:txBody>
        </p:sp>
      </p:grpSp>
      <p:grpSp>
        <p:nvGrpSpPr>
          <p:cNvPr id="14" name="Group 13"/>
          <p:cNvGrpSpPr/>
          <p:nvPr/>
        </p:nvGrpSpPr>
        <p:grpSpPr>
          <a:xfrm>
            <a:off x="1748289" y="4112756"/>
            <a:ext cx="5243061" cy="1260575"/>
            <a:chOff x="1357542" y="3501978"/>
            <a:chExt cx="6087609" cy="1260575"/>
          </a:xfrm>
          <a:noFill/>
        </p:grpSpPr>
        <p:sp>
          <p:nvSpPr>
            <p:cNvPr id="15" name="Round Same Side Corner Rectangle 14"/>
            <p:cNvSpPr/>
            <p:nvPr/>
          </p:nvSpPr>
          <p:spPr>
            <a:xfrm rot="5400000">
              <a:off x="3771059" y="1088461"/>
              <a:ext cx="1260575" cy="6087609"/>
            </a:xfrm>
            <a:prstGeom prst="round2SameRect">
              <a:avLst/>
            </a:prstGeom>
            <a:grpFill/>
            <a:ln>
              <a:noFill/>
            </a:ln>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sp>
        <p:sp>
          <p:nvSpPr>
            <p:cNvPr id="16" name="Round Same Side Corner Rectangle 14"/>
            <p:cNvSpPr/>
            <p:nvPr/>
          </p:nvSpPr>
          <p:spPr>
            <a:xfrm>
              <a:off x="1357542" y="3563514"/>
              <a:ext cx="6026073" cy="1137503"/>
            </a:xfrm>
            <a:prstGeom prst="rect">
              <a:avLst/>
            </a:prstGeom>
            <a:grpFill/>
            <a:ln w="28575">
              <a:solidFill>
                <a:srgbClr val="30AAB1"/>
              </a:solid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defTabSz="889000">
                <a:lnSpc>
                  <a:spcPct val="90000"/>
                </a:lnSpc>
                <a:spcBef>
                  <a:spcPct val="0"/>
                </a:spcBef>
                <a:spcAft>
                  <a:spcPct val="15000"/>
                </a:spcAft>
                <a:buChar char="•"/>
              </a:pPr>
              <a:r>
                <a:rPr lang="en-US" sz="2000" dirty="0">
                  <a:solidFill>
                    <a:schemeClr val="tx1"/>
                  </a:solidFill>
                </a:rPr>
                <a:t>Secrete Sex hormones, </a:t>
              </a:r>
              <a:r>
                <a:rPr lang="en-US" dirty="0">
                  <a:solidFill>
                    <a:srgbClr val="00B050"/>
                  </a:solidFill>
                </a:rPr>
                <a:t>Mainly androgens</a:t>
              </a:r>
            </a:p>
          </p:txBody>
        </p:sp>
      </p:grpSp>
      <p:sp>
        <p:nvSpPr>
          <p:cNvPr id="28" name="Rectangle 27"/>
          <p:cNvSpPr/>
          <p:nvPr/>
        </p:nvSpPr>
        <p:spPr>
          <a:xfrm>
            <a:off x="9502108" y="138071"/>
            <a:ext cx="2692660" cy="400110"/>
          </a:xfrm>
          <a:prstGeom prst="rect">
            <a:avLst/>
          </a:prstGeom>
        </p:spPr>
        <p:txBody>
          <a:bodyPr wrap="none">
            <a:spAutoFit/>
          </a:bodyPr>
          <a:lstStyle/>
          <a:p>
            <a:r>
              <a:rPr lang="en-US" sz="2000" b="1" dirty="0" smtClean="0">
                <a:solidFill>
                  <a:srgbClr val="00ADA8"/>
                </a:solidFill>
              </a:rPr>
              <a:t>“ </a:t>
            </a:r>
            <a:r>
              <a:rPr lang="en-US" sz="2000" b="1" smtClean="0">
                <a:solidFill>
                  <a:srgbClr val="00ADA8"/>
                </a:solidFill>
              </a:rPr>
              <a:t>to understand better”</a:t>
            </a:r>
            <a:endParaRPr lang="en-US" sz="2000" dirty="0"/>
          </a:p>
        </p:txBody>
      </p:sp>
    </p:spTree>
    <p:extLst>
      <p:ext uri="{BB962C8B-B14F-4D97-AF65-F5344CB8AC3E}">
        <p14:creationId xmlns:p14="http://schemas.microsoft.com/office/powerpoint/2010/main" val="1859677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p:nvPr/>
        </p:nvGrpSpPr>
        <p:grpSpPr>
          <a:xfrm>
            <a:off x="573903" y="1073301"/>
            <a:ext cx="10899154" cy="3892787"/>
            <a:chOff x="863007" y="1674"/>
            <a:chExt cx="10149319" cy="4251325"/>
          </a:xfrm>
        </p:grpSpPr>
        <p:sp>
          <p:nvSpPr>
            <p:cNvPr id="4" name="Freeform 2"/>
            <p:cNvSpPr/>
            <p:nvPr/>
          </p:nvSpPr>
          <p:spPr>
            <a:xfrm>
              <a:off x="4955750" y="1674"/>
              <a:ext cx="2280498" cy="596056"/>
            </a:xfrm>
            <a:custGeom>
              <a:avLst/>
              <a:gdLst>
                <a:gd name="connsiteX0" fmla="*/ 0 w 2280498"/>
                <a:gd name="connsiteY0" fmla="*/ 59606 h 596056"/>
                <a:gd name="connsiteX1" fmla="*/ 59606 w 2280498"/>
                <a:gd name="connsiteY1" fmla="*/ 0 h 596056"/>
                <a:gd name="connsiteX2" fmla="*/ 2220892 w 2280498"/>
                <a:gd name="connsiteY2" fmla="*/ 0 h 596056"/>
                <a:gd name="connsiteX3" fmla="*/ 2280498 w 2280498"/>
                <a:gd name="connsiteY3" fmla="*/ 59606 h 596056"/>
                <a:gd name="connsiteX4" fmla="*/ 2280498 w 2280498"/>
                <a:gd name="connsiteY4" fmla="*/ 536450 h 596056"/>
                <a:gd name="connsiteX5" fmla="*/ 2220892 w 2280498"/>
                <a:gd name="connsiteY5" fmla="*/ 596056 h 596056"/>
                <a:gd name="connsiteX6" fmla="*/ 59606 w 2280498"/>
                <a:gd name="connsiteY6" fmla="*/ 596056 h 596056"/>
                <a:gd name="connsiteX7" fmla="*/ 0 w 2280498"/>
                <a:gd name="connsiteY7" fmla="*/ 536450 h 596056"/>
                <a:gd name="connsiteX8" fmla="*/ 0 w 2280498"/>
                <a:gd name="connsiteY8" fmla="*/ 59606 h 59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498" h="596056">
                  <a:moveTo>
                    <a:pt x="0" y="59606"/>
                  </a:moveTo>
                  <a:cubicBezTo>
                    <a:pt x="0" y="26687"/>
                    <a:pt x="26687" y="0"/>
                    <a:pt x="59606" y="0"/>
                  </a:cubicBezTo>
                  <a:lnTo>
                    <a:pt x="2220892" y="0"/>
                  </a:lnTo>
                  <a:cubicBezTo>
                    <a:pt x="2253811" y="0"/>
                    <a:pt x="2280498" y="26687"/>
                    <a:pt x="2280498" y="59606"/>
                  </a:cubicBezTo>
                  <a:lnTo>
                    <a:pt x="2280498" y="536450"/>
                  </a:lnTo>
                  <a:cubicBezTo>
                    <a:pt x="2280498" y="569369"/>
                    <a:pt x="2253811" y="596056"/>
                    <a:pt x="2220892" y="596056"/>
                  </a:cubicBezTo>
                  <a:lnTo>
                    <a:pt x="59606" y="596056"/>
                  </a:lnTo>
                  <a:cubicBezTo>
                    <a:pt x="26687" y="596056"/>
                    <a:pt x="0" y="569369"/>
                    <a:pt x="0" y="536450"/>
                  </a:cubicBezTo>
                  <a:lnTo>
                    <a:pt x="0" y="59606"/>
                  </a:lnTo>
                  <a:close/>
                </a:path>
              </a:pathLst>
            </a:custGeom>
            <a:solidFill>
              <a:srgbClr val="4372C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4608" tIns="74608" rIns="74608" bIns="74608" numCol="1" spcCol="1270" anchor="ctr" anchorCtr="0">
              <a:noAutofit/>
            </a:bodyPr>
            <a:lstStyle/>
            <a:p>
              <a:pPr lvl="0" algn="ctr" defTabSz="666750">
                <a:lnSpc>
                  <a:spcPct val="90000"/>
                </a:lnSpc>
                <a:spcBef>
                  <a:spcPct val="0"/>
                </a:spcBef>
                <a:spcAft>
                  <a:spcPct val="35000"/>
                </a:spcAft>
              </a:pPr>
              <a:r>
                <a:rPr lang="en-US" sz="2200" b="1" kern="1200" dirty="0">
                  <a:solidFill>
                    <a:schemeClr val="bg1"/>
                  </a:solidFill>
                </a:rPr>
                <a:t>Cholesterol (27C)</a:t>
              </a:r>
              <a:endParaRPr lang="en-US" sz="2200" kern="1200" dirty="0">
                <a:solidFill>
                  <a:schemeClr val="bg1"/>
                </a:solidFill>
              </a:endParaRPr>
            </a:p>
          </p:txBody>
        </p:sp>
        <p:sp>
          <p:nvSpPr>
            <p:cNvPr id="5" name="Freeform 3"/>
            <p:cNvSpPr/>
            <p:nvPr/>
          </p:nvSpPr>
          <p:spPr>
            <a:xfrm>
              <a:off x="5961887" y="634984"/>
              <a:ext cx="268225" cy="223521"/>
            </a:xfrm>
            <a:custGeom>
              <a:avLst/>
              <a:gdLst>
                <a:gd name="connsiteX0" fmla="*/ 0 w 223521"/>
                <a:gd name="connsiteY0" fmla="*/ 53645 h 268225"/>
                <a:gd name="connsiteX1" fmla="*/ 111761 w 223521"/>
                <a:gd name="connsiteY1" fmla="*/ 53645 h 268225"/>
                <a:gd name="connsiteX2" fmla="*/ 111761 w 223521"/>
                <a:gd name="connsiteY2" fmla="*/ 0 h 268225"/>
                <a:gd name="connsiteX3" fmla="*/ 223521 w 223521"/>
                <a:gd name="connsiteY3" fmla="*/ 134113 h 268225"/>
                <a:gd name="connsiteX4" fmla="*/ 111761 w 223521"/>
                <a:gd name="connsiteY4" fmla="*/ 268225 h 268225"/>
                <a:gd name="connsiteX5" fmla="*/ 111761 w 223521"/>
                <a:gd name="connsiteY5" fmla="*/ 214580 h 268225"/>
                <a:gd name="connsiteX6" fmla="*/ 0 w 223521"/>
                <a:gd name="connsiteY6" fmla="*/ 214580 h 268225"/>
                <a:gd name="connsiteX7" fmla="*/ 0 w 223521"/>
                <a:gd name="connsiteY7" fmla="*/ 53645 h 26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521" h="268225">
                  <a:moveTo>
                    <a:pt x="178817" y="1"/>
                  </a:moveTo>
                  <a:lnTo>
                    <a:pt x="178817" y="134113"/>
                  </a:lnTo>
                  <a:lnTo>
                    <a:pt x="223521" y="134113"/>
                  </a:lnTo>
                  <a:lnTo>
                    <a:pt x="111760" y="268224"/>
                  </a:lnTo>
                  <a:lnTo>
                    <a:pt x="0" y="134113"/>
                  </a:lnTo>
                  <a:lnTo>
                    <a:pt x="44704" y="134113"/>
                  </a:lnTo>
                  <a:lnTo>
                    <a:pt x="44704" y="1"/>
                  </a:lnTo>
                  <a:lnTo>
                    <a:pt x="178817" y="1"/>
                  </a:lnTo>
                  <a:close/>
                </a:path>
              </a:pathLst>
            </a:custGeom>
            <a:solidFill>
              <a:srgbClr val="4372C4"/>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3645" tIns="0" rIns="53645" bIns="67056" numCol="1" spcCol="1270" anchor="ctr" anchorCtr="0">
              <a:noAutofit/>
            </a:bodyPr>
            <a:lstStyle/>
            <a:p>
              <a:pPr lvl="0" algn="ctr" defTabSz="488950">
                <a:lnSpc>
                  <a:spcPct val="90000"/>
                </a:lnSpc>
                <a:spcBef>
                  <a:spcPct val="0"/>
                </a:spcBef>
                <a:spcAft>
                  <a:spcPct val="35000"/>
                </a:spcAft>
              </a:pPr>
              <a:endParaRPr lang="en-US" sz="1100" kern="1200" dirty="0"/>
            </a:p>
          </p:txBody>
        </p:sp>
        <p:sp>
          <p:nvSpPr>
            <p:cNvPr id="6" name="Freeform 4"/>
            <p:cNvSpPr/>
            <p:nvPr/>
          </p:nvSpPr>
          <p:spPr>
            <a:xfrm>
              <a:off x="4955750" y="895759"/>
              <a:ext cx="2280498" cy="596056"/>
            </a:xfrm>
            <a:custGeom>
              <a:avLst/>
              <a:gdLst>
                <a:gd name="connsiteX0" fmla="*/ 0 w 2280498"/>
                <a:gd name="connsiteY0" fmla="*/ 59606 h 596056"/>
                <a:gd name="connsiteX1" fmla="*/ 59606 w 2280498"/>
                <a:gd name="connsiteY1" fmla="*/ 0 h 596056"/>
                <a:gd name="connsiteX2" fmla="*/ 2220892 w 2280498"/>
                <a:gd name="connsiteY2" fmla="*/ 0 h 596056"/>
                <a:gd name="connsiteX3" fmla="*/ 2280498 w 2280498"/>
                <a:gd name="connsiteY3" fmla="*/ 59606 h 596056"/>
                <a:gd name="connsiteX4" fmla="*/ 2280498 w 2280498"/>
                <a:gd name="connsiteY4" fmla="*/ 536450 h 596056"/>
                <a:gd name="connsiteX5" fmla="*/ 2220892 w 2280498"/>
                <a:gd name="connsiteY5" fmla="*/ 596056 h 596056"/>
                <a:gd name="connsiteX6" fmla="*/ 59606 w 2280498"/>
                <a:gd name="connsiteY6" fmla="*/ 596056 h 596056"/>
                <a:gd name="connsiteX7" fmla="*/ 0 w 2280498"/>
                <a:gd name="connsiteY7" fmla="*/ 536450 h 596056"/>
                <a:gd name="connsiteX8" fmla="*/ 0 w 2280498"/>
                <a:gd name="connsiteY8" fmla="*/ 59606 h 59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498" h="596056">
                  <a:moveTo>
                    <a:pt x="0" y="59606"/>
                  </a:moveTo>
                  <a:cubicBezTo>
                    <a:pt x="0" y="26687"/>
                    <a:pt x="26687" y="0"/>
                    <a:pt x="59606" y="0"/>
                  </a:cubicBezTo>
                  <a:lnTo>
                    <a:pt x="2220892" y="0"/>
                  </a:lnTo>
                  <a:cubicBezTo>
                    <a:pt x="2253811" y="0"/>
                    <a:pt x="2280498" y="26687"/>
                    <a:pt x="2280498" y="59606"/>
                  </a:cubicBezTo>
                  <a:lnTo>
                    <a:pt x="2280498" y="536450"/>
                  </a:lnTo>
                  <a:cubicBezTo>
                    <a:pt x="2280498" y="569369"/>
                    <a:pt x="2253811" y="596056"/>
                    <a:pt x="2220892" y="596056"/>
                  </a:cubicBezTo>
                  <a:lnTo>
                    <a:pt x="59606" y="596056"/>
                  </a:lnTo>
                  <a:cubicBezTo>
                    <a:pt x="26687" y="596056"/>
                    <a:pt x="0" y="569369"/>
                    <a:pt x="0" y="536450"/>
                  </a:cubicBezTo>
                  <a:lnTo>
                    <a:pt x="0" y="59606"/>
                  </a:lnTo>
                  <a:close/>
                </a:path>
              </a:pathLst>
            </a:custGeom>
            <a:solidFill>
              <a:srgbClr val="4372C4"/>
            </a:solidFill>
          </p:spPr>
          <p:style>
            <a:lnRef idx="2">
              <a:schemeClr val="lt1">
                <a:hueOff val="0"/>
                <a:satOff val="0"/>
                <a:lumOff val="0"/>
                <a:alphaOff val="0"/>
              </a:schemeClr>
            </a:lnRef>
            <a:fillRef idx="1">
              <a:schemeClr val="accent2">
                <a:hueOff val="-207909"/>
                <a:satOff val="-11990"/>
                <a:lumOff val="1233"/>
                <a:alphaOff val="0"/>
              </a:schemeClr>
            </a:fillRef>
            <a:effectRef idx="0">
              <a:schemeClr val="accent2">
                <a:hueOff val="-207909"/>
                <a:satOff val="-11990"/>
                <a:lumOff val="1233"/>
                <a:alphaOff val="0"/>
              </a:schemeClr>
            </a:effectRef>
            <a:fontRef idx="minor">
              <a:schemeClr val="lt1"/>
            </a:fontRef>
          </p:style>
          <p:txBody>
            <a:bodyPr spcFirstLastPara="0" vert="horz" wrap="square" lIns="74608" tIns="74608" rIns="74608" bIns="74608" numCol="1" spcCol="1270" anchor="ctr" anchorCtr="0">
              <a:noAutofit/>
            </a:bodyPr>
            <a:lstStyle/>
            <a:p>
              <a:pPr lvl="0" algn="ctr" defTabSz="666750">
                <a:lnSpc>
                  <a:spcPct val="90000"/>
                </a:lnSpc>
                <a:spcBef>
                  <a:spcPct val="0"/>
                </a:spcBef>
                <a:spcAft>
                  <a:spcPct val="35000"/>
                </a:spcAft>
              </a:pPr>
              <a:r>
                <a:rPr lang="en-US" sz="2200" b="1" kern="1200" dirty="0">
                  <a:solidFill>
                    <a:schemeClr val="bg1"/>
                  </a:solidFill>
                </a:rPr>
                <a:t>Pregnenolone (21C)</a:t>
              </a:r>
              <a:endParaRPr lang="en-US" sz="2200" kern="1200" dirty="0">
                <a:solidFill>
                  <a:schemeClr val="bg1"/>
                </a:solidFill>
              </a:endParaRPr>
            </a:p>
          </p:txBody>
        </p:sp>
        <p:sp>
          <p:nvSpPr>
            <p:cNvPr id="7" name="Freeform 7"/>
            <p:cNvSpPr/>
            <p:nvPr/>
          </p:nvSpPr>
          <p:spPr>
            <a:xfrm>
              <a:off x="5961887" y="1529069"/>
              <a:ext cx="268225" cy="223521"/>
            </a:xfrm>
            <a:custGeom>
              <a:avLst/>
              <a:gdLst>
                <a:gd name="connsiteX0" fmla="*/ 0 w 223521"/>
                <a:gd name="connsiteY0" fmla="*/ 53645 h 268225"/>
                <a:gd name="connsiteX1" fmla="*/ 111761 w 223521"/>
                <a:gd name="connsiteY1" fmla="*/ 53645 h 268225"/>
                <a:gd name="connsiteX2" fmla="*/ 111761 w 223521"/>
                <a:gd name="connsiteY2" fmla="*/ 0 h 268225"/>
                <a:gd name="connsiteX3" fmla="*/ 223521 w 223521"/>
                <a:gd name="connsiteY3" fmla="*/ 134113 h 268225"/>
                <a:gd name="connsiteX4" fmla="*/ 111761 w 223521"/>
                <a:gd name="connsiteY4" fmla="*/ 268225 h 268225"/>
                <a:gd name="connsiteX5" fmla="*/ 111761 w 223521"/>
                <a:gd name="connsiteY5" fmla="*/ 214580 h 268225"/>
                <a:gd name="connsiteX6" fmla="*/ 0 w 223521"/>
                <a:gd name="connsiteY6" fmla="*/ 214580 h 268225"/>
                <a:gd name="connsiteX7" fmla="*/ 0 w 223521"/>
                <a:gd name="connsiteY7" fmla="*/ 53645 h 26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521" h="268225">
                  <a:moveTo>
                    <a:pt x="178817" y="1"/>
                  </a:moveTo>
                  <a:lnTo>
                    <a:pt x="178817" y="134113"/>
                  </a:lnTo>
                  <a:lnTo>
                    <a:pt x="223521" y="134113"/>
                  </a:lnTo>
                  <a:lnTo>
                    <a:pt x="111760" y="268224"/>
                  </a:lnTo>
                  <a:lnTo>
                    <a:pt x="0" y="134113"/>
                  </a:lnTo>
                  <a:lnTo>
                    <a:pt x="44704" y="134113"/>
                  </a:lnTo>
                  <a:lnTo>
                    <a:pt x="44704" y="1"/>
                  </a:lnTo>
                  <a:lnTo>
                    <a:pt x="178817" y="1"/>
                  </a:lnTo>
                  <a:close/>
                </a:path>
              </a:pathLst>
            </a:custGeom>
            <a:solidFill>
              <a:srgbClr val="4372C4"/>
            </a:solidFill>
          </p:spPr>
          <p:style>
            <a:lnRef idx="0">
              <a:schemeClr val="lt1">
                <a:hueOff val="0"/>
                <a:satOff val="0"/>
                <a:lumOff val="0"/>
                <a:alphaOff val="0"/>
              </a:schemeClr>
            </a:lnRef>
            <a:fillRef idx="1">
              <a:schemeClr val="accent2">
                <a:hueOff val="-242561"/>
                <a:satOff val="-13988"/>
                <a:lumOff val="1438"/>
                <a:alphaOff val="0"/>
              </a:schemeClr>
            </a:fillRef>
            <a:effectRef idx="0">
              <a:schemeClr val="accent2">
                <a:hueOff val="-242561"/>
                <a:satOff val="-13988"/>
                <a:lumOff val="1438"/>
                <a:alphaOff val="0"/>
              </a:schemeClr>
            </a:effectRef>
            <a:fontRef idx="minor">
              <a:schemeClr val="lt1"/>
            </a:fontRef>
          </p:style>
          <p:txBody>
            <a:bodyPr spcFirstLastPara="0" vert="horz" wrap="square" lIns="53645" tIns="0" rIns="53645" bIns="67056" numCol="1" spcCol="1270" anchor="ctr" anchorCtr="0">
              <a:noAutofit/>
            </a:bodyPr>
            <a:lstStyle/>
            <a:p>
              <a:pPr lvl="0" algn="ctr" defTabSz="488950">
                <a:lnSpc>
                  <a:spcPct val="90000"/>
                </a:lnSpc>
                <a:spcBef>
                  <a:spcPct val="0"/>
                </a:spcBef>
                <a:spcAft>
                  <a:spcPct val="35000"/>
                </a:spcAft>
              </a:pPr>
              <a:endParaRPr lang="en-US" sz="1100" kern="1200" dirty="0"/>
            </a:p>
          </p:txBody>
        </p:sp>
        <p:sp>
          <p:nvSpPr>
            <p:cNvPr id="8" name="Freeform 8"/>
            <p:cNvSpPr/>
            <p:nvPr/>
          </p:nvSpPr>
          <p:spPr>
            <a:xfrm>
              <a:off x="4955750" y="1789844"/>
              <a:ext cx="2280498" cy="596056"/>
            </a:xfrm>
            <a:custGeom>
              <a:avLst/>
              <a:gdLst>
                <a:gd name="connsiteX0" fmla="*/ 0 w 2280498"/>
                <a:gd name="connsiteY0" fmla="*/ 59606 h 596056"/>
                <a:gd name="connsiteX1" fmla="*/ 59606 w 2280498"/>
                <a:gd name="connsiteY1" fmla="*/ 0 h 596056"/>
                <a:gd name="connsiteX2" fmla="*/ 2220892 w 2280498"/>
                <a:gd name="connsiteY2" fmla="*/ 0 h 596056"/>
                <a:gd name="connsiteX3" fmla="*/ 2280498 w 2280498"/>
                <a:gd name="connsiteY3" fmla="*/ 59606 h 596056"/>
                <a:gd name="connsiteX4" fmla="*/ 2280498 w 2280498"/>
                <a:gd name="connsiteY4" fmla="*/ 536450 h 596056"/>
                <a:gd name="connsiteX5" fmla="*/ 2220892 w 2280498"/>
                <a:gd name="connsiteY5" fmla="*/ 596056 h 596056"/>
                <a:gd name="connsiteX6" fmla="*/ 59606 w 2280498"/>
                <a:gd name="connsiteY6" fmla="*/ 596056 h 596056"/>
                <a:gd name="connsiteX7" fmla="*/ 0 w 2280498"/>
                <a:gd name="connsiteY7" fmla="*/ 536450 h 596056"/>
                <a:gd name="connsiteX8" fmla="*/ 0 w 2280498"/>
                <a:gd name="connsiteY8" fmla="*/ 59606 h 59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498" h="596056">
                  <a:moveTo>
                    <a:pt x="0" y="59606"/>
                  </a:moveTo>
                  <a:cubicBezTo>
                    <a:pt x="0" y="26687"/>
                    <a:pt x="26687" y="0"/>
                    <a:pt x="59606" y="0"/>
                  </a:cubicBezTo>
                  <a:lnTo>
                    <a:pt x="2220892" y="0"/>
                  </a:lnTo>
                  <a:cubicBezTo>
                    <a:pt x="2253811" y="0"/>
                    <a:pt x="2280498" y="26687"/>
                    <a:pt x="2280498" y="59606"/>
                  </a:cubicBezTo>
                  <a:lnTo>
                    <a:pt x="2280498" y="536450"/>
                  </a:lnTo>
                  <a:cubicBezTo>
                    <a:pt x="2280498" y="569369"/>
                    <a:pt x="2253811" y="596056"/>
                    <a:pt x="2220892" y="596056"/>
                  </a:cubicBezTo>
                  <a:lnTo>
                    <a:pt x="59606" y="596056"/>
                  </a:lnTo>
                  <a:cubicBezTo>
                    <a:pt x="26687" y="596056"/>
                    <a:pt x="0" y="569369"/>
                    <a:pt x="0" y="536450"/>
                  </a:cubicBezTo>
                  <a:lnTo>
                    <a:pt x="0" y="59606"/>
                  </a:lnTo>
                  <a:close/>
                </a:path>
              </a:pathLst>
            </a:custGeom>
            <a:solidFill>
              <a:srgbClr val="43AFC1"/>
            </a:solidFill>
          </p:spPr>
          <p:style>
            <a:lnRef idx="2">
              <a:schemeClr val="lt1">
                <a:hueOff val="0"/>
                <a:satOff val="0"/>
                <a:lumOff val="0"/>
                <a:alphaOff val="0"/>
              </a:schemeClr>
            </a:lnRef>
            <a:fillRef idx="1">
              <a:schemeClr val="accent2">
                <a:hueOff val="-415818"/>
                <a:satOff val="-23979"/>
                <a:lumOff val="2465"/>
                <a:alphaOff val="0"/>
              </a:schemeClr>
            </a:fillRef>
            <a:effectRef idx="0">
              <a:schemeClr val="accent2">
                <a:hueOff val="-415818"/>
                <a:satOff val="-23979"/>
                <a:lumOff val="2465"/>
                <a:alphaOff val="0"/>
              </a:schemeClr>
            </a:effectRef>
            <a:fontRef idx="minor">
              <a:schemeClr val="lt1"/>
            </a:fontRef>
          </p:style>
          <p:txBody>
            <a:bodyPr spcFirstLastPara="0" vert="horz" wrap="square" lIns="74608" tIns="74608" rIns="74608" bIns="74608" numCol="1" spcCol="1270" anchor="ctr" anchorCtr="0">
              <a:noAutofit/>
            </a:bodyPr>
            <a:lstStyle/>
            <a:p>
              <a:pPr lvl="0" algn="ctr" defTabSz="666750">
                <a:lnSpc>
                  <a:spcPct val="90000"/>
                </a:lnSpc>
                <a:spcBef>
                  <a:spcPct val="0"/>
                </a:spcBef>
                <a:spcAft>
                  <a:spcPct val="35000"/>
                </a:spcAft>
              </a:pPr>
              <a:r>
                <a:rPr lang="en-US" sz="2200" b="1" kern="1200" dirty="0">
                  <a:solidFill>
                    <a:schemeClr val="bg1"/>
                  </a:solidFill>
                </a:rPr>
                <a:t>Progesterone (21C)</a:t>
              </a:r>
              <a:endParaRPr lang="en-US" sz="2200" kern="1200" dirty="0">
                <a:solidFill>
                  <a:schemeClr val="bg1"/>
                </a:solidFill>
              </a:endParaRPr>
            </a:p>
          </p:txBody>
        </p:sp>
        <p:sp>
          <p:nvSpPr>
            <p:cNvPr id="9" name="Freeform 9"/>
            <p:cNvSpPr/>
            <p:nvPr/>
          </p:nvSpPr>
          <p:spPr>
            <a:xfrm>
              <a:off x="5961887" y="2423154"/>
              <a:ext cx="268225" cy="223521"/>
            </a:xfrm>
            <a:custGeom>
              <a:avLst/>
              <a:gdLst>
                <a:gd name="connsiteX0" fmla="*/ 0 w 223521"/>
                <a:gd name="connsiteY0" fmla="*/ 53645 h 268225"/>
                <a:gd name="connsiteX1" fmla="*/ 111761 w 223521"/>
                <a:gd name="connsiteY1" fmla="*/ 53645 h 268225"/>
                <a:gd name="connsiteX2" fmla="*/ 111761 w 223521"/>
                <a:gd name="connsiteY2" fmla="*/ 0 h 268225"/>
                <a:gd name="connsiteX3" fmla="*/ 223521 w 223521"/>
                <a:gd name="connsiteY3" fmla="*/ 134113 h 268225"/>
                <a:gd name="connsiteX4" fmla="*/ 111761 w 223521"/>
                <a:gd name="connsiteY4" fmla="*/ 268225 h 268225"/>
                <a:gd name="connsiteX5" fmla="*/ 111761 w 223521"/>
                <a:gd name="connsiteY5" fmla="*/ 214580 h 268225"/>
                <a:gd name="connsiteX6" fmla="*/ 0 w 223521"/>
                <a:gd name="connsiteY6" fmla="*/ 214580 h 268225"/>
                <a:gd name="connsiteX7" fmla="*/ 0 w 223521"/>
                <a:gd name="connsiteY7" fmla="*/ 53645 h 26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521" h="268225">
                  <a:moveTo>
                    <a:pt x="178817" y="1"/>
                  </a:moveTo>
                  <a:lnTo>
                    <a:pt x="178817" y="134113"/>
                  </a:lnTo>
                  <a:lnTo>
                    <a:pt x="223521" y="134113"/>
                  </a:lnTo>
                  <a:lnTo>
                    <a:pt x="111760" y="268224"/>
                  </a:lnTo>
                  <a:lnTo>
                    <a:pt x="0" y="134113"/>
                  </a:lnTo>
                  <a:lnTo>
                    <a:pt x="44704" y="134113"/>
                  </a:lnTo>
                  <a:lnTo>
                    <a:pt x="44704" y="1"/>
                  </a:lnTo>
                  <a:lnTo>
                    <a:pt x="178817" y="1"/>
                  </a:lnTo>
                  <a:close/>
                </a:path>
              </a:pathLst>
            </a:custGeom>
            <a:solidFill>
              <a:srgbClr val="43AFC1"/>
            </a:solidFill>
          </p:spPr>
          <p:style>
            <a:lnRef idx="0">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spcFirstLastPara="0" vert="horz" wrap="square" lIns="53645" tIns="0" rIns="53645" bIns="67056" numCol="1" spcCol="1270" anchor="ctr" anchorCtr="0">
              <a:noAutofit/>
            </a:bodyPr>
            <a:lstStyle/>
            <a:p>
              <a:pPr lvl="0" algn="ctr" defTabSz="488950">
                <a:lnSpc>
                  <a:spcPct val="90000"/>
                </a:lnSpc>
                <a:spcBef>
                  <a:spcPct val="0"/>
                </a:spcBef>
                <a:spcAft>
                  <a:spcPct val="35000"/>
                </a:spcAft>
              </a:pPr>
              <a:endParaRPr lang="en-US" sz="1100" kern="1200" dirty="0"/>
            </a:p>
          </p:txBody>
        </p:sp>
        <p:sp>
          <p:nvSpPr>
            <p:cNvPr id="10" name="Freeform 10"/>
            <p:cNvSpPr/>
            <p:nvPr/>
          </p:nvSpPr>
          <p:spPr>
            <a:xfrm>
              <a:off x="4431015" y="2654796"/>
              <a:ext cx="3374748" cy="596056"/>
            </a:xfrm>
            <a:custGeom>
              <a:avLst/>
              <a:gdLst>
                <a:gd name="connsiteX0" fmla="*/ 0 w 2280498"/>
                <a:gd name="connsiteY0" fmla="*/ 59606 h 596056"/>
                <a:gd name="connsiteX1" fmla="*/ 59606 w 2280498"/>
                <a:gd name="connsiteY1" fmla="*/ 0 h 596056"/>
                <a:gd name="connsiteX2" fmla="*/ 2220892 w 2280498"/>
                <a:gd name="connsiteY2" fmla="*/ 0 h 596056"/>
                <a:gd name="connsiteX3" fmla="*/ 2280498 w 2280498"/>
                <a:gd name="connsiteY3" fmla="*/ 59606 h 596056"/>
                <a:gd name="connsiteX4" fmla="*/ 2280498 w 2280498"/>
                <a:gd name="connsiteY4" fmla="*/ 536450 h 596056"/>
                <a:gd name="connsiteX5" fmla="*/ 2220892 w 2280498"/>
                <a:gd name="connsiteY5" fmla="*/ 596056 h 596056"/>
                <a:gd name="connsiteX6" fmla="*/ 59606 w 2280498"/>
                <a:gd name="connsiteY6" fmla="*/ 596056 h 596056"/>
                <a:gd name="connsiteX7" fmla="*/ 0 w 2280498"/>
                <a:gd name="connsiteY7" fmla="*/ 536450 h 596056"/>
                <a:gd name="connsiteX8" fmla="*/ 0 w 2280498"/>
                <a:gd name="connsiteY8" fmla="*/ 59606 h 59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498" h="596056">
                  <a:moveTo>
                    <a:pt x="0" y="59606"/>
                  </a:moveTo>
                  <a:cubicBezTo>
                    <a:pt x="0" y="26687"/>
                    <a:pt x="26687" y="0"/>
                    <a:pt x="59606" y="0"/>
                  </a:cubicBezTo>
                  <a:lnTo>
                    <a:pt x="2220892" y="0"/>
                  </a:lnTo>
                  <a:cubicBezTo>
                    <a:pt x="2253811" y="0"/>
                    <a:pt x="2280498" y="26687"/>
                    <a:pt x="2280498" y="59606"/>
                  </a:cubicBezTo>
                  <a:lnTo>
                    <a:pt x="2280498" y="536450"/>
                  </a:lnTo>
                  <a:cubicBezTo>
                    <a:pt x="2280498" y="569369"/>
                    <a:pt x="2253811" y="596056"/>
                    <a:pt x="2220892" y="596056"/>
                  </a:cubicBezTo>
                  <a:lnTo>
                    <a:pt x="59606" y="596056"/>
                  </a:lnTo>
                  <a:cubicBezTo>
                    <a:pt x="26687" y="596056"/>
                    <a:pt x="0" y="569369"/>
                    <a:pt x="0" y="536450"/>
                  </a:cubicBezTo>
                  <a:lnTo>
                    <a:pt x="0" y="59606"/>
                  </a:lnTo>
                  <a:close/>
                </a:path>
              </a:pathLst>
            </a:custGeom>
            <a:solidFill>
              <a:srgbClr val="43AFC1"/>
            </a:solidFill>
          </p:spPr>
          <p:style>
            <a:lnRef idx="2">
              <a:schemeClr val="lt1">
                <a:hueOff val="0"/>
                <a:satOff val="0"/>
                <a:lumOff val="0"/>
                <a:alphaOff val="0"/>
              </a:schemeClr>
            </a:lnRef>
            <a:fillRef idx="1">
              <a:schemeClr val="accent2">
                <a:hueOff val="-623727"/>
                <a:satOff val="-35969"/>
                <a:lumOff val="3698"/>
                <a:alphaOff val="0"/>
              </a:schemeClr>
            </a:fillRef>
            <a:effectRef idx="0">
              <a:schemeClr val="accent2">
                <a:hueOff val="-623727"/>
                <a:satOff val="-35969"/>
                <a:lumOff val="3698"/>
                <a:alphaOff val="0"/>
              </a:schemeClr>
            </a:effectRef>
            <a:fontRef idx="minor">
              <a:schemeClr val="lt1"/>
            </a:fontRef>
          </p:style>
          <p:txBody>
            <a:bodyPr spcFirstLastPara="0" vert="horz" wrap="square" lIns="74608" tIns="74608" rIns="74608" bIns="74608" numCol="1" spcCol="1270" anchor="ctr" anchorCtr="0">
              <a:noAutofit/>
            </a:bodyPr>
            <a:lstStyle/>
            <a:p>
              <a:pPr lvl="0" algn="ctr" defTabSz="666750">
                <a:lnSpc>
                  <a:spcPct val="90000"/>
                </a:lnSpc>
                <a:spcBef>
                  <a:spcPct val="0"/>
                </a:spcBef>
                <a:spcAft>
                  <a:spcPct val="35000"/>
                </a:spcAft>
              </a:pPr>
              <a:r>
                <a:rPr lang="en-US" sz="2000" b="1" kern="1200" dirty="0">
                  <a:solidFill>
                    <a:schemeClr val="bg1"/>
                  </a:solidFill>
                </a:rPr>
                <a:t>17-</a:t>
              </a:r>
              <a:r>
                <a:rPr lang="el-GR" sz="2000" b="1" kern="1200" dirty="0">
                  <a:solidFill>
                    <a:schemeClr val="bg1"/>
                  </a:solidFill>
                </a:rPr>
                <a:t>α</a:t>
              </a:r>
              <a:r>
                <a:rPr lang="en-US" sz="2000" b="1" kern="1200" dirty="0">
                  <a:solidFill>
                    <a:schemeClr val="bg1"/>
                  </a:solidFill>
                </a:rPr>
                <a:t>-Hydroxyprogesterone (21C)</a:t>
              </a:r>
              <a:endParaRPr lang="en-US" sz="2000" kern="1200" dirty="0"/>
            </a:p>
          </p:txBody>
        </p:sp>
        <p:sp>
          <p:nvSpPr>
            <p:cNvPr id="11" name="Freeform 11"/>
            <p:cNvSpPr/>
            <p:nvPr/>
          </p:nvSpPr>
          <p:spPr>
            <a:xfrm>
              <a:off x="5974833" y="3274133"/>
              <a:ext cx="268225" cy="333073"/>
            </a:xfrm>
            <a:custGeom>
              <a:avLst/>
              <a:gdLst>
                <a:gd name="connsiteX0" fmla="*/ 0 w 223521"/>
                <a:gd name="connsiteY0" fmla="*/ 53645 h 268225"/>
                <a:gd name="connsiteX1" fmla="*/ 111761 w 223521"/>
                <a:gd name="connsiteY1" fmla="*/ 53645 h 268225"/>
                <a:gd name="connsiteX2" fmla="*/ 111761 w 223521"/>
                <a:gd name="connsiteY2" fmla="*/ 0 h 268225"/>
                <a:gd name="connsiteX3" fmla="*/ 223521 w 223521"/>
                <a:gd name="connsiteY3" fmla="*/ 134113 h 268225"/>
                <a:gd name="connsiteX4" fmla="*/ 111761 w 223521"/>
                <a:gd name="connsiteY4" fmla="*/ 268225 h 268225"/>
                <a:gd name="connsiteX5" fmla="*/ 111761 w 223521"/>
                <a:gd name="connsiteY5" fmla="*/ 214580 h 268225"/>
                <a:gd name="connsiteX6" fmla="*/ 0 w 223521"/>
                <a:gd name="connsiteY6" fmla="*/ 214580 h 268225"/>
                <a:gd name="connsiteX7" fmla="*/ 0 w 223521"/>
                <a:gd name="connsiteY7" fmla="*/ 53645 h 26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521" h="268225">
                  <a:moveTo>
                    <a:pt x="178817" y="1"/>
                  </a:moveTo>
                  <a:lnTo>
                    <a:pt x="178817" y="134113"/>
                  </a:lnTo>
                  <a:lnTo>
                    <a:pt x="223521" y="134113"/>
                  </a:lnTo>
                  <a:lnTo>
                    <a:pt x="111760" y="268224"/>
                  </a:lnTo>
                  <a:lnTo>
                    <a:pt x="0" y="134113"/>
                  </a:lnTo>
                  <a:lnTo>
                    <a:pt x="44704" y="134113"/>
                  </a:lnTo>
                  <a:lnTo>
                    <a:pt x="44704" y="1"/>
                  </a:lnTo>
                  <a:lnTo>
                    <a:pt x="178817" y="1"/>
                  </a:lnTo>
                  <a:close/>
                </a:path>
              </a:pathLst>
            </a:custGeom>
            <a:solidFill>
              <a:srgbClr val="42BB8D"/>
            </a:solidFill>
          </p:spPr>
          <p:style>
            <a:lnRef idx="0">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53645" tIns="0" rIns="53645" bIns="67056" numCol="1" spcCol="1270" anchor="ctr" anchorCtr="0">
              <a:noAutofit/>
            </a:bodyPr>
            <a:lstStyle/>
            <a:p>
              <a:pPr lvl="0" algn="ctr" defTabSz="488950">
                <a:lnSpc>
                  <a:spcPct val="90000"/>
                </a:lnSpc>
                <a:spcBef>
                  <a:spcPct val="0"/>
                </a:spcBef>
                <a:spcAft>
                  <a:spcPct val="35000"/>
                </a:spcAft>
              </a:pPr>
              <a:endParaRPr lang="en-US" sz="1100" kern="1200" dirty="0"/>
            </a:p>
          </p:txBody>
        </p:sp>
        <p:sp>
          <p:nvSpPr>
            <p:cNvPr id="12" name="Freeform 12"/>
            <p:cNvSpPr/>
            <p:nvPr/>
          </p:nvSpPr>
          <p:spPr>
            <a:xfrm>
              <a:off x="4816408" y="3656943"/>
              <a:ext cx="2765089" cy="596056"/>
            </a:xfrm>
            <a:custGeom>
              <a:avLst/>
              <a:gdLst>
                <a:gd name="connsiteX0" fmla="*/ 0 w 2280498"/>
                <a:gd name="connsiteY0" fmla="*/ 59606 h 596056"/>
                <a:gd name="connsiteX1" fmla="*/ 59606 w 2280498"/>
                <a:gd name="connsiteY1" fmla="*/ 0 h 596056"/>
                <a:gd name="connsiteX2" fmla="*/ 2220892 w 2280498"/>
                <a:gd name="connsiteY2" fmla="*/ 0 h 596056"/>
                <a:gd name="connsiteX3" fmla="*/ 2280498 w 2280498"/>
                <a:gd name="connsiteY3" fmla="*/ 59606 h 596056"/>
                <a:gd name="connsiteX4" fmla="*/ 2280498 w 2280498"/>
                <a:gd name="connsiteY4" fmla="*/ 536450 h 596056"/>
                <a:gd name="connsiteX5" fmla="*/ 2220892 w 2280498"/>
                <a:gd name="connsiteY5" fmla="*/ 596056 h 596056"/>
                <a:gd name="connsiteX6" fmla="*/ 59606 w 2280498"/>
                <a:gd name="connsiteY6" fmla="*/ 596056 h 596056"/>
                <a:gd name="connsiteX7" fmla="*/ 0 w 2280498"/>
                <a:gd name="connsiteY7" fmla="*/ 536450 h 596056"/>
                <a:gd name="connsiteX8" fmla="*/ 0 w 2280498"/>
                <a:gd name="connsiteY8" fmla="*/ 59606 h 59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498" h="596056">
                  <a:moveTo>
                    <a:pt x="0" y="59606"/>
                  </a:moveTo>
                  <a:cubicBezTo>
                    <a:pt x="0" y="26687"/>
                    <a:pt x="26687" y="0"/>
                    <a:pt x="59606" y="0"/>
                  </a:cubicBezTo>
                  <a:lnTo>
                    <a:pt x="2220892" y="0"/>
                  </a:lnTo>
                  <a:cubicBezTo>
                    <a:pt x="2253811" y="0"/>
                    <a:pt x="2280498" y="26687"/>
                    <a:pt x="2280498" y="59606"/>
                  </a:cubicBezTo>
                  <a:lnTo>
                    <a:pt x="2280498" y="536450"/>
                  </a:lnTo>
                  <a:cubicBezTo>
                    <a:pt x="2280498" y="569369"/>
                    <a:pt x="2253811" y="596056"/>
                    <a:pt x="2220892" y="596056"/>
                  </a:cubicBezTo>
                  <a:lnTo>
                    <a:pt x="59606" y="596056"/>
                  </a:lnTo>
                  <a:cubicBezTo>
                    <a:pt x="26687" y="596056"/>
                    <a:pt x="0" y="569369"/>
                    <a:pt x="0" y="536450"/>
                  </a:cubicBezTo>
                  <a:lnTo>
                    <a:pt x="0" y="59606"/>
                  </a:lnTo>
                  <a:close/>
                </a:path>
              </a:pathLst>
            </a:custGeom>
            <a:solidFill>
              <a:srgbClr val="45B451"/>
            </a:solidFill>
          </p:spPr>
          <p:style>
            <a:lnRef idx="2">
              <a:schemeClr val="lt1">
                <a:hueOff val="0"/>
                <a:satOff val="0"/>
                <a:lumOff val="0"/>
                <a:alphaOff val="0"/>
              </a:schemeClr>
            </a:lnRef>
            <a:fillRef idx="1">
              <a:schemeClr val="accent2">
                <a:hueOff val="-831636"/>
                <a:satOff val="-47959"/>
                <a:lumOff val="4930"/>
                <a:alphaOff val="0"/>
              </a:schemeClr>
            </a:fillRef>
            <a:effectRef idx="0">
              <a:schemeClr val="accent2">
                <a:hueOff val="-831636"/>
                <a:satOff val="-47959"/>
                <a:lumOff val="4930"/>
                <a:alphaOff val="0"/>
              </a:schemeClr>
            </a:effectRef>
            <a:fontRef idx="minor">
              <a:schemeClr val="lt1"/>
            </a:fontRef>
          </p:style>
          <p:txBody>
            <a:bodyPr spcFirstLastPara="0" vert="horz" wrap="square" lIns="74608" tIns="74608" rIns="74608" bIns="74608" numCol="1" spcCol="1270" anchor="ctr" anchorCtr="0">
              <a:noAutofit/>
            </a:bodyPr>
            <a:lstStyle/>
            <a:p>
              <a:pPr lvl="0" algn="ctr" defTabSz="666750">
                <a:lnSpc>
                  <a:spcPct val="90000"/>
                </a:lnSpc>
                <a:spcBef>
                  <a:spcPct val="0"/>
                </a:spcBef>
                <a:spcAft>
                  <a:spcPct val="35000"/>
                </a:spcAft>
              </a:pPr>
              <a:r>
                <a:rPr lang="en-US" sz="2200" b="1" kern="1200" dirty="0">
                  <a:solidFill>
                    <a:schemeClr val="bg1"/>
                  </a:solidFill>
                </a:rPr>
                <a:t>11-Deoxycortisol (21C)</a:t>
              </a:r>
              <a:endParaRPr lang="en-US" sz="2200" kern="1200" dirty="0"/>
            </a:p>
          </p:txBody>
        </p:sp>
        <p:sp>
          <p:nvSpPr>
            <p:cNvPr id="13" name="Freeform 13"/>
            <p:cNvSpPr/>
            <p:nvPr/>
          </p:nvSpPr>
          <p:spPr>
            <a:xfrm rot="2011857">
              <a:off x="7764288" y="3288055"/>
              <a:ext cx="489661" cy="324620"/>
            </a:xfrm>
            <a:custGeom>
              <a:avLst/>
              <a:gdLst>
                <a:gd name="connsiteX0" fmla="*/ 0 w 637609"/>
                <a:gd name="connsiteY0" fmla="*/ 53645 h 268225"/>
                <a:gd name="connsiteX1" fmla="*/ 503497 w 637609"/>
                <a:gd name="connsiteY1" fmla="*/ 53645 h 268225"/>
                <a:gd name="connsiteX2" fmla="*/ 503497 w 637609"/>
                <a:gd name="connsiteY2" fmla="*/ 0 h 268225"/>
                <a:gd name="connsiteX3" fmla="*/ 637609 w 637609"/>
                <a:gd name="connsiteY3" fmla="*/ 134113 h 268225"/>
                <a:gd name="connsiteX4" fmla="*/ 503497 w 637609"/>
                <a:gd name="connsiteY4" fmla="*/ 268225 h 268225"/>
                <a:gd name="connsiteX5" fmla="*/ 503497 w 637609"/>
                <a:gd name="connsiteY5" fmla="*/ 214580 h 268225"/>
                <a:gd name="connsiteX6" fmla="*/ 0 w 637609"/>
                <a:gd name="connsiteY6" fmla="*/ 214580 h 268225"/>
                <a:gd name="connsiteX7" fmla="*/ 0 w 637609"/>
                <a:gd name="connsiteY7" fmla="*/ 53645 h 26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609" h="268225">
                  <a:moveTo>
                    <a:pt x="0" y="53645"/>
                  </a:moveTo>
                  <a:lnTo>
                    <a:pt x="503497" y="53645"/>
                  </a:lnTo>
                  <a:lnTo>
                    <a:pt x="503497" y="0"/>
                  </a:lnTo>
                  <a:lnTo>
                    <a:pt x="637609" y="134113"/>
                  </a:lnTo>
                  <a:lnTo>
                    <a:pt x="503497" y="268225"/>
                  </a:lnTo>
                  <a:lnTo>
                    <a:pt x="503497" y="214580"/>
                  </a:lnTo>
                  <a:lnTo>
                    <a:pt x="0" y="214580"/>
                  </a:lnTo>
                  <a:lnTo>
                    <a:pt x="0" y="53645"/>
                  </a:lnTo>
                  <a:close/>
                </a:path>
              </a:pathLst>
            </a:custGeom>
            <a:solidFill>
              <a:srgbClr val="43AFC1"/>
            </a:solidFill>
          </p:spPr>
          <p:style>
            <a:lnRef idx="0">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spcFirstLastPara="0" vert="horz" wrap="square" lIns="0" tIns="53644" rIns="80466" bIns="53645" numCol="1" spcCol="1270" anchor="ctr" anchorCtr="0">
              <a:noAutofit/>
            </a:bodyPr>
            <a:lstStyle/>
            <a:p>
              <a:pPr lvl="0" algn="ctr" defTabSz="488950">
                <a:lnSpc>
                  <a:spcPct val="90000"/>
                </a:lnSpc>
                <a:spcBef>
                  <a:spcPct val="0"/>
                </a:spcBef>
                <a:spcAft>
                  <a:spcPct val="35000"/>
                </a:spcAft>
              </a:pPr>
              <a:endParaRPr lang="en-US" sz="1100" kern="1200" dirty="0"/>
            </a:p>
          </p:txBody>
        </p:sp>
        <p:sp>
          <p:nvSpPr>
            <p:cNvPr id="14" name="Freeform 14"/>
            <p:cNvSpPr/>
            <p:nvPr/>
          </p:nvSpPr>
          <p:spPr>
            <a:xfrm>
              <a:off x="8172627" y="3640810"/>
              <a:ext cx="2839699" cy="596056"/>
            </a:xfrm>
            <a:custGeom>
              <a:avLst/>
              <a:gdLst>
                <a:gd name="connsiteX0" fmla="*/ 0 w 2839699"/>
                <a:gd name="connsiteY0" fmla="*/ 59606 h 596056"/>
                <a:gd name="connsiteX1" fmla="*/ 59606 w 2839699"/>
                <a:gd name="connsiteY1" fmla="*/ 0 h 596056"/>
                <a:gd name="connsiteX2" fmla="*/ 2780093 w 2839699"/>
                <a:gd name="connsiteY2" fmla="*/ 0 h 596056"/>
                <a:gd name="connsiteX3" fmla="*/ 2839699 w 2839699"/>
                <a:gd name="connsiteY3" fmla="*/ 59606 h 596056"/>
                <a:gd name="connsiteX4" fmla="*/ 2839699 w 2839699"/>
                <a:gd name="connsiteY4" fmla="*/ 536450 h 596056"/>
                <a:gd name="connsiteX5" fmla="*/ 2780093 w 2839699"/>
                <a:gd name="connsiteY5" fmla="*/ 596056 h 596056"/>
                <a:gd name="connsiteX6" fmla="*/ 59606 w 2839699"/>
                <a:gd name="connsiteY6" fmla="*/ 596056 h 596056"/>
                <a:gd name="connsiteX7" fmla="*/ 0 w 2839699"/>
                <a:gd name="connsiteY7" fmla="*/ 536450 h 596056"/>
                <a:gd name="connsiteX8" fmla="*/ 0 w 2839699"/>
                <a:gd name="connsiteY8" fmla="*/ 59606 h 59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9699" h="596056">
                  <a:moveTo>
                    <a:pt x="0" y="59606"/>
                  </a:moveTo>
                  <a:cubicBezTo>
                    <a:pt x="0" y="26687"/>
                    <a:pt x="26687" y="0"/>
                    <a:pt x="59606" y="0"/>
                  </a:cubicBezTo>
                  <a:lnTo>
                    <a:pt x="2780093" y="0"/>
                  </a:lnTo>
                  <a:cubicBezTo>
                    <a:pt x="2813012" y="0"/>
                    <a:pt x="2839699" y="26687"/>
                    <a:pt x="2839699" y="59606"/>
                  </a:cubicBezTo>
                  <a:lnTo>
                    <a:pt x="2839699" y="536450"/>
                  </a:lnTo>
                  <a:cubicBezTo>
                    <a:pt x="2839699" y="569369"/>
                    <a:pt x="2813012" y="596056"/>
                    <a:pt x="2780093" y="596056"/>
                  </a:cubicBezTo>
                  <a:lnTo>
                    <a:pt x="59606" y="596056"/>
                  </a:lnTo>
                  <a:cubicBezTo>
                    <a:pt x="26687" y="596056"/>
                    <a:pt x="0" y="569369"/>
                    <a:pt x="0" y="536450"/>
                  </a:cubicBezTo>
                  <a:lnTo>
                    <a:pt x="0" y="59606"/>
                  </a:lnTo>
                  <a:close/>
                </a:path>
              </a:pathLst>
            </a:custGeom>
            <a:solidFill>
              <a:srgbClr val="45B451"/>
            </a:solidFill>
          </p:spPr>
          <p:style>
            <a:lnRef idx="2">
              <a:schemeClr val="lt1">
                <a:hueOff val="0"/>
                <a:satOff val="0"/>
                <a:lumOff val="0"/>
                <a:alphaOff val="0"/>
              </a:schemeClr>
            </a:lnRef>
            <a:fillRef idx="1">
              <a:schemeClr val="accent2">
                <a:hueOff val="-1039545"/>
                <a:satOff val="-59949"/>
                <a:lumOff val="6163"/>
                <a:alphaOff val="0"/>
              </a:schemeClr>
            </a:fillRef>
            <a:effectRef idx="0">
              <a:schemeClr val="accent2">
                <a:hueOff val="-1039545"/>
                <a:satOff val="-59949"/>
                <a:lumOff val="6163"/>
                <a:alphaOff val="0"/>
              </a:schemeClr>
            </a:effectRef>
            <a:fontRef idx="minor">
              <a:schemeClr val="lt1"/>
            </a:fontRef>
          </p:style>
          <p:txBody>
            <a:bodyPr spcFirstLastPara="0" vert="horz" wrap="square" lIns="74608" tIns="74608" rIns="74608" bIns="74608" numCol="1" spcCol="1270" anchor="ctr" anchorCtr="0">
              <a:noAutofit/>
            </a:bodyPr>
            <a:lstStyle/>
            <a:p>
              <a:pPr lvl="0" algn="ctr" defTabSz="666750">
                <a:lnSpc>
                  <a:spcPct val="90000"/>
                </a:lnSpc>
                <a:spcBef>
                  <a:spcPct val="0"/>
                </a:spcBef>
                <a:spcAft>
                  <a:spcPct val="35000"/>
                </a:spcAft>
              </a:pPr>
              <a:r>
                <a:rPr lang="en-US" sz="2200" b="1" kern="1200" dirty="0">
                  <a:solidFill>
                    <a:schemeClr val="bg1"/>
                  </a:solidFill>
                </a:rPr>
                <a:t>Androstenedione (19C)</a:t>
              </a:r>
              <a:endParaRPr lang="en-US" sz="2200" kern="1200" dirty="0">
                <a:solidFill>
                  <a:schemeClr val="bg1"/>
                </a:solidFill>
              </a:endParaRPr>
            </a:p>
          </p:txBody>
        </p:sp>
        <p:sp>
          <p:nvSpPr>
            <p:cNvPr id="15" name="Freeform 15"/>
            <p:cNvSpPr/>
            <p:nvPr/>
          </p:nvSpPr>
          <p:spPr>
            <a:xfrm rot="20048135">
              <a:off x="4020682" y="2413853"/>
              <a:ext cx="858770" cy="303085"/>
            </a:xfrm>
            <a:custGeom>
              <a:avLst/>
              <a:gdLst>
                <a:gd name="connsiteX0" fmla="*/ 0 w 858770"/>
                <a:gd name="connsiteY0" fmla="*/ 60617 h 303084"/>
                <a:gd name="connsiteX1" fmla="*/ 707228 w 858770"/>
                <a:gd name="connsiteY1" fmla="*/ 60617 h 303084"/>
                <a:gd name="connsiteX2" fmla="*/ 707228 w 858770"/>
                <a:gd name="connsiteY2" fmla="*/ 0 h 303084"/>
                <a:gd name="connsiteX3" fmla="*/ 858770 w 858770"/>
                <a:gd name="connsiteY3" fmla="*/ 151542 h 303084"/>
                <a:gd name="connsiteX4" fmla="*/ 707228 w 858770"/>
                <a:gd name="connsiteY4" fmla="*/ 303084 h 303084"/>
                <a:gd name="connsiteX5" fmla="*/ 707228 w 858770"/>
                <a:gd name="connsiteY5" fmla="*/ 242467 h 303084"/>
                <a:gd name="connsiteX6" fmla="*/ 0 w 858770"/>
                <a:gd name="connsiteY6" fmla="*/ 242467 h 303084"/>
                <a:gd name="connsiteX7" fmla="*/ 0 w 858770"/>
                <a:gd name="connsiteY7" fmla="*/ 60617 h 30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770" h="303084">
                  <a:moveTo>
                    <a:pt x="858770" y="242466"/>
                  </a:moveTo>
                  <a:lnTo>
                    <a:pt x="151542" y="242466"/>
                  </a:lnTo>
                  <a:lnTo>
                    <a:pt x="151542" y="303083"/>
                  </a:lnTo>
                  <a:lnTo>
                    <a:pt x="0" y="151542"/>
                  </a:lnTo>
                  <a:lnTo>
                    <a:pt x="151542" y="1"/>
                  </a:lnTo>
                  <a:lnTo>
                    <a:pt x="151542" y="60618"/>
                  </a:lnTo>
                  <a:lnTo>
                    <a:pt x="858770" y="60618"/>
                  </a:lnTo>
                  <a:lnTo>
                    <a:pt x="858770" y="242466"/>
                  </a:lnTo>
                  <a:close/>
                </a:path>
              </a:pathLst>
            </a:custGeom>
            <a:solidFill>
              <a:srgbClr val="43AFC1"/>
            </a:solidFill>
          </p:spPr>
          <p:style>
            <a:lnRef idx="0">
              <a:schemeClr val="lt1">
                <a:hueOff val="0"/>
                <a:satOff val="0"/>
                <a:lumOff val="0"/>
                <a:alphaOff val="0"/>
              </a:schemeClr>
            </a:lnRef>
            <a:fillRef idx="1">
              <a:schemeClr val="accent2">
                <a:hueOff val="-1212803"/>
                <a:satOff val="-69940"/>
                <a:lumOff val="7190"/>
                <a:alphaOff val="0"/>
              </a:schemeClr>
            </a:fillRef>
            <a:effectRef idx="0">
              <a:schemeClr val="accent2">
                <a:hueOff val="-1212803"/>
                <a:satOff val="-69940"/>
                <a:lumOff val="7190"/>
                <a:alphaOff val="0"/>
              </a:schemeClr>
            </a:effectRef>
            <a:fontRef idx="minor">
              <a:schemeClr val="lt1"/>
            </a:fontRef>
          </p:style>
          <p:txBody>
            <a:bodyPr spcFirstLastPara="0" vert="horz" wrap="square" lIns="90924" tIns="60617" rIns="0" bIns="60617" numCol="1" spcCol="1270" anchor="ctr" anchorCtr="0">
              <a:noAutofit/>
            </a:bodyPr>
            <a:lstStyle/>
            <a:p>
              <a:pPr lvl="0" algn="ctr" defTabSz="533400">
                <a:lnSpc>
                  <a:spcPct val="90000"/>
                </a:lnSpc>
                <a:spcBef>
                  <a:spcPct val="0"/>
                </a:spcBef>
                <a:spcAft>
                  <a:spcPct val="35000"/>
                </a:spcAft>
              </a:pPr>
              <a:endParaRPr lang="en-US" sz="1200" kern="1200" dirty="0"/>
            </a:p>
          </p:txBody>
        </p:sp>
        <p:sp>
          <p:nvSpPr>
            <p:cNvPr id="16" name="Freeform 16"/>
            <p:cNvSpPr/>
            <p:nvPr/>
          </p:nvSpPr>
          <p:spPr>
            <a:xfrm>
              <a:off x="863007" y="2574913"/>
              <a:ext cx="3182015" cy="596056"/>
            </a:xfrm>
            <a:custGeom>
              <a:avLst/>
              <a:gdLst>
                <a:gd name="connsiteX0" fmla="*/ 0 w 2839699"/>
                <a:gd name="connsiteY0" fmla="*/ 59606 h 596056"/>
                <a:gd name="connsiteX1" fmla="*/ 59606 w 2839699"/>
                <a:gd name="connsiteY1" fmla="*/ 0 h 596056"/>
                <a:gd name="connsiteX2" fmla="*/ 2780093 w 2839699"/>
                <a:gd name="connsiteY2" fmla="*/ 0 h 596056"/>
                <a:gd name="connsiteX3" fmla="*/ 2839699 w 2839699"/>
                <a:gd name="connsiteY3" fmla="*/ 59606 h 596056"/>
                <a:gd name="connsiteX4" fmla="*/ 2839699 w 2839699"/>
                <a:gd name="connsiteY4" fmla="*/ 536450 h 596056"/>
                <a:gd name="connsiteX5" fmla="*/ 2780093 w 2839699"/>
                <a:gd name="connsiteY5" fmla="*/ 596056 h 596056"/>
                <a:gd name="connsiteX6" fmla="*/ 59606 w 2839699"/>
                <a:gd name="connsiteY6" fmla="*/ 596056 h 596056"/>
                <a:gd name="connsiteX7" fmla="*/ 0 w 2839699"/>
                <a:gd name="connsiteY7" fmla="*/ 536450 h 596056"/>
                <a:gd name="connsiteX8" fmla="*/ 0 w 2839699"/>
                <a:gd name="connsiteY8" fmla="*/ 59606 h 59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9699" h="596056">
                  <a:moveTo>
                    <a:pt x="0" y="59606"/>
                  </a:moveTo>
                  <a:cubicBezTo>
                    <a:pt x="0" y="26687"/>
                    <a:pt x="26687" y="0"/>
                    <a:pt x="59606" y="0"/>
                  </a:cubicBezTo>
                  <a:lnTo>
                    <a:pt x="2780093" y="0"/>
                  </a:lnTo>
                  <a:cubicBezTo>
                    <a:pt x="2813012" y="0"/>
                    <a:pt x="2839699" y="26687"/>
                    <a:pt x="2839699" y="59606"/>
                  </a:cubicBezTo>
                  <a:lnTo>
                    <a:pt x="2839699" y="536450"/>
                  </a:lnTo>
                  <a:cubicBezTo>
                    <a:pt x="2839699" y="569369"/>
                    <a:pt x="2813012" y="596056"/>
                    <a:pt x="2780093" y="596056"/>
                  </a:cubicBezTo>
                  <a:lnTo>
                    <a:pt x="59606" y="596056"/>
                  </a:lnTo>
                  <a:cubicBezTo>
                    <a:pt x="26687" y="596056"/>
                    <a:pt x="0" y="569369"/>
                    <a:pt x="0" y="536450"/>
                  </a:cubicBezTo>
                  <a:lnTo>
                    <a:pt x="0" y="59606"/>
                  </a:lnTo>
                  <a:close/>
                </a:path>
              </a:pathLst>
            </a:custGeom>
            <a:solidFill>
              <a:srgbClr val="42BB8D"/>
            </a:solidFill>
          </p:spPr>
          <p:style>
            <a:lnRef idx="2">
              <a:schemeClr val="lt1">
                <a:hueOff val="0"/>
                <a:satOff val="0"/>
                <a:lumOff val="0"/>
                <a:alphaOff val="0"/>
              </a:schemeClr>
            </a:lnRef>
            <a:fillRef idx="1">
              <a:schemeClr val="accent2">
                <a:hueOff val="-1247454"/>
                <a:satOff val="-71938"/>
                <a:lumOff val="7395"/>
                <a:alphaOff val="0"/>
              </a:schemeClr>
            </a:fillRef>
            <a:effectRef idx="0">
              <a:schemeClr val="accent2">
                <a:hueOff val="-1247454"/>
                <a:satOff val="-71938"/>
                <a:lumOff val="7395"/>
                <a:alphaOff val="0"/>
              </a:schemeClr>
            </a:effectRef>
            <a:fontRef idx="minor">
              <a:schemeClr val="lt1"/>
            </a:fontRef>
          </p:style>
          <p:txBody>
            <a:bodyPr spcFirstLastPara="0" vert="horz" wrap="square" lIns="74608" tIns="74608" rIns="74608" bIns="74608" numCol="1" spcCol="1270" anchor="ctr" anchorCtr="0">
              <a:noAutofit/>
            </a:bodyPr>
            <a:lstStyle/>
            <a:p>
              <a:pPr lvl="0" algn="ctr" defTabSz="666750">
                <a:lnSpc>
                  <a:spcPct val="90000"/>
                </a:lnSpc>
                <a:spcBef>
                  <a:spcPct val="0"/>
                </a:spcBef>
                <a:spcAft>
                  <a:spcPct val="35000"/>
                </a:spcAft>
              </a:pPr>
              <a:r>
                <a:rPr lang="en-US" sz="2000" b="1" kern="1200" dirty="0">
                  <a:solidFill>
                    <a:schemeClr val="bg1"/>
                  </a:solidFill>
                </a:rPr>
                <a:t>11-Deoxycorticosterone (21C)</a:t>
              </a:r>
              <a:endParaRPr lang="en-US" sz="2000" kern="1200" dirty="0">
                <a:solidFill>
                  <a:schemeClr val="bg1"/>
                </a:solidFill>
              </a:endParaRPr>
            </a:p>
          </p:txBody>
        </p:sp>
        <p:sp>
          <p:nvSpPr>
            <p:cNvPr id="17" name="Freeform 17"/>
            <p:cNvSpPr/>
            <p:nvPr/>
          </p:nvSpPr>
          <p:spPr>
            <a:xfrm rot="21519056">
              <a:off x="2345623" y="3260224"/>
              <a:ext cx="268225" cy="338153"/>
            </a:xfrm>
            <a:custGeom>
              <a:avLst/>
              <a:gdLst>
                <a:gd name="connsiteX0" fmla="*/ 0 w 338153"/>
                <a:gd name="connsiteY0" fmla="*/ 53645 h 268225"/>
                <a:gd name="connsiteX1" fmla="*/ 204041 w 338153"/>
                <a:gd name="connsiteY1" fmla="*/ 53645 h 268225"/>
                <a:gd name="connsiteX2" fmla="*/ 204041 w 338153"/>
                <a:gd name="connsiteY2" fmla="*/ 0 h 268225"/>
                <a:gd name="connsiteX3" fmla="*/ 338153 w 338153"/>
                <a:gd name="connsiteY3" fmla="*/ 134113 h 268225"/>
                <a:gd name="connsiteX4" fmla="*/ 204041 w 338153"/>
                <a:gd name="connsiteY4" fmla="*/ 268225 h 268225"/>
                <a:gd name="connsiteX5" fmla="*/ 204041 w 338153"/>
                <a:gd name="connsiteY5" fmla="*/ 214580 h 268225"/>
                <a:gd name="connsiteX6" fmla="*/ 0 w 338153"/>
                <a:gd name="connsiteY6" fmla="*/ 214580 h 268225"/>
                <a:gd name="connsiteX7" fmla="*/ 0 w 338153"/>
                <a:gd name="connsiteY7" fmla="*/ 53645 h 26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153" h="268225">
                  <a:moveTo>
                    <a:pt x="270522" y="0"/>
                  </a:moveTo>
                  <a:lnTo>
                    <a:pt x="270522" y="161847"/>
                  </a:lnTo>
                  <a:lnTo>
                    <a:pt x="338153" y="161847"/>
                  </a:lnTo>
                  <a:lnTo>
                    <a:pt x="169076" y="268225"/>
                  </a:lnTo>
                  <a:lnTo>
                    <a:pt x="0" y="161847"/>
                  </a:lnTo>
                  <a:lnTo>
                    <a:pt x="67631" y="161847"/>
                  </a:lnTo>
                  <a:lnTo>
                    <a:pt x="67631" y="0"/>
                  </a:lnTo>
                  <a:lnTo>
                    <a:pt x="270522" y="0"/>
                  </a:lnTo>
                  <a:close/>
                </a:path>
              </a:pathLst>
            </a:custGeom>
            <a:solidFill>
              <a:srgbClr val="42BB8D"/>
            </a:solidFill>
          </p:spPr>
          <p:style>
            <a:lnRef idx="0">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53644" tIns="0" rIns="53645" bIns="80466" numCol="1" spcCol="1270" anchor="ctr" anchorCtr="0">
              <a:noAutofit/>
            </a:bodyPr>
            <a:lstStyle/>
            <a:p>
              <a:pPr lvl="0" algn="ctr" defTabSz="533400">
                <a:lnSpc>
                  <a:spcPct val="90000"/>
                </a:lnSpc>
                <a:spcBef>
                  <a:spcPct val="0"/>
                </a:spcBef>
                <a:spcAft>
                  <a:spcPct val="35000"/>
                </a:spcAft>
              </a:pPr>
              <a:endParaRPr lang="en-US" sz="1200" kern="1200" dirty="0"/>
            </a:p>
          </p:txBody>
        </p:sp>
        <p:sp>
          <p:nvSpPr>
            <p:cNvPr id="18" name="Freeform 18"/>
            <p:cNvSpPr/>
            <p:nvPr/>
          </p:nvSpPr>
          <p:spPr>
            <a:xfrm>
              <a:off x="1034164" y="3650313"/>
              <a:ext cx="2839699" cy="596056"/>
            </a:xfrm>
            <a:custGeom>
              <a:avLst/>
              <a:gdLst>
                <a:gd name="connsiteX0" fmla="*/ 0 w 2839699"/>
                <a:gd name="connsiteY0" fmla="*/ 59606 h 596056"/>
                <a:gd name="connsiteX1" fmla="*/ 59606 w 2839699"/>
                <a:gd name="connsiteY1" fmla="*/ 0 h 596056"/>
                <a:gd name="connsiteX2" fmla="*/ 2780093 w 2839699"/>
                <a:gd name="connsiteY2" fmla="*/ 0 h 596056"/>
                <a:gd name="connsiteX3" fmla="*/ 2839699 w 2839699"/>
                <a:gd name="connsiteY3" fmla="*/ 59606 h 596056"/>
                <a:gd name="connsiteX4" fmla="*/ 2839699 w 2839699"/>
                <a:gd name="connsiteY4" fmla="*/ 536450 h 596056"/>
                <a:gd name="connsiteX5" fmla="*/ 2780093 w 2839699"/>
                <a:gd name="connsiteY5" fmla="*/ 596056 h 596056"/>
                <a:gd name="connsiteX6" fmla="*/ 59606 w 2839699"/>
                <a:gd name="connsiteY6" fmla="*/ 596056 h 596056"/>
                <a:gd name="connsiteX7" fmla="*/ 0 w 2839699"/>
                <a:gd name="connsiteY7" fmla="*/ 536450 h 596056"/>
                <a:gd name="connsiteX8" fmla="*/ 0 w 2839699"/>
                <a:gd name="connsiteY8" fmla="*/ 59606 h 59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9699" h="596056">
                  <a:moveTo>
                    <a:pt x="0" y="59606"/>
                  </a:moveTo>
                  <a:cubicBezTo>
                    <a:pt x="0" y="26687"/>
                    <a:pt x="26687" y="0"/>
                    <a:pt x="59606" y="0"/>
                  </a:cubicBezTo>
                  <a:lnTo>
                    <a:pt x="2780093" y="0"/>
                  </a:lnTo>
                  <a:cubicBezTo>
                    <a:pt x="2813012" y="0"/>
                    <a:pt x="2839699" y="26687"/>
                    <a:pt x="2839699" y="59606"/>
                  </a:cubicBezTo>
                  <a:lnTo>
                    <a:pt x="2839699" y="536450"/>
                  </a:lnTo>
                  <a:cubicBezTo>
                    <a:pt x="2839699" y="569369"/>
                    <a:pt x="2813012" y="596056"/>
                    <a:pt x="2780093" y="596056"/>
                  </a:cubicBezTo>
                  <a:lnTo>
                    <a:pt x="59606" y="596056"/>
                  </a:lnTo>
                  <a:cubicBezTo>
                    <a:pt x="26687" y="596056"/>
                    <a:pt x="0" y="569369"/>
                    <a:pt x="0" y="536450"/>
                  </a:cubicBezTo>
                  <a:lnTo>
                    <a:pt x="0" y="59606"/>
                  </a:lnTo>
                  <a:close/>
                </a:path>
              </a:pathLst>
            </a:custGeom>
            <a:solidFill>
              <a:srgbClr val="42BB8D"/>
            </a:solidFill>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74608" tIns="74608" rIns="74608" bIns="74608" numCol="1" spcCol="1270" anchor="ctr" anchorCtr="0">
              <a:noAutofit/>
            </a:bodyPr>
            <a:lstStyle/>
            <a:p>
              <a:pPr lvl="0" algn="ctr" defTabSz="666750">
                <a:lnSpc>
                  <a:spcPct val="90000"/>
                </a:lnSpc>
                <a:spcBef>
                  <a:spcPct val="0"/>
                </a:spcBef>
                <a:spcAft>
                  <a:spcPct val="35000"/>
                </a:spcAft>
              </a:pPr>
              <a:r>
                <a:rPr lang="en-US" sz="2200" b="1" kern="1200" dirty="0">
                  <a:solidFill>
                    <a:schemeClr val="bg1"/>
                  </a:solidFill>
                </a:rPr>
                <a:t>Corticosterone </a:t>
              </a:r>
              <a:endParaRPr lang="en-US" sz="2200" kern="1200" dirty="0">
                <a:solidFill>
                  <a:schemeClr val="bg1"/>
                </a:solidFill>
              </a:endParaRPr>
            </a:p>
          </p:txBody>
        </p:sp>
      </p:grpSp>
      <p:sp>
        <p:nvSpPr>
          <p:cNvPr id="19" name="TextBox 6"/>
          <p:cNvSpPr txBox="1"/>
          <p:nvPr/>
        </p:nvSpPr>
        <p:spPr>
          <a:xfrm>
            <a:off x="6368756" y="2418881"/>
            <a:ext cx="3907919" cy="307777"/>
          </a:xfrm>
          <a:prstGeom prst="rect">
            <a:avLst/>
          </a:prstGeom>
          <a:noFill/>
        </p:spPr>
        <p:txBody>
          <a:bodyPr wrap="square" rtlCol="0">
            <a:spAutoFit/>
          </a:bodyPr>
          <a:lstStyle/>
          <a:p>
            <a:r>
              <a:rPr lang="en-US" sz="1400" b="1" dirty="0"/>
              <a:t>3-</a:t>
            </a:r>
            <a:r>
              <a:rPr lang="el-GR" sz="1400" b="1" dirty="0"/>
              <a:t>β</a:t>
            </a:r>
            <a:r>
              <a:rPr lang="en-US" sz="1400" b="1" dirty="0"/>
              <a:t>-Hydroxysteroid dehydrogenase</a:t>
            </a:r>
            <a:endParaRPr lang="el-GR" sz="1400" b="1" dirty="0"/>
          </a:p>
        </p:txBody>
      </p:sp>
      <p:sp>
        <p:nvSpPr>
          <p:cNvPr id="20" name="TextBox 22"/>
          <p:cNvSpPr txBox="1"/>
          <p:nvPr/>
        </p:nvSpPr>
        <p:spPr>
          <a:xfrm>
            <a:off x="929849" y="5422984"/>
            <a:ext cx="2579306" cy="461665"/>
          </a:xfrm>
          <a:prstGeom prst="rect">
            <a:avLst/>
          </a:prstGeom>
          <a:noFill/>
        </p:spPr>
        <p:txBody>
          <a:bodyPr wrap="square" rtlCol="0">
            <a:spAutoFit/>
          </a:bodyPr>
          <a:lstStyle/>
          <a:p>
            <a:pPr algn="ctr">
              <a:spcBef>
                <a:spcPct val="50000"/>
              </a:spcBef>
            </a:pPr>
            <a:r>
              <a:rPr lang="en-US" sz="2400" b="1" dirty="0">
                <a:solidFill>
                  <a:srgbClr val="FF0000"/>
                </a:solidFill>
              </a:rPr>
              <a:t>Aldosterone (21C)</a:t>
            </a:r>
          </a:p>
        </p:txBody>
      </p:sp>
      <p:sp>
        <p:nvSpPr>
          <p:cNvPr id="21" name="Down Arrow 23"/>
          <p:cNvSpPr/>
          <p:nvPr/>
        </p:nvSpPr>
        <p:spPr>
          <a:xfrm>
            <a:off x="2049294" y="5062251"/>
            <a:ext cx="199656" cy="360733"/>
          </a:xfrm>
          <a:prstGeom prst="downArrow">
            <a:avLst/>
          </a:prstGeom>
          <a:solidFill>
            <a:srgbClr val="45B45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Down Arrow 24"/>
          <p:cNvSpPr/>
          <p:nvPr/>
        </p:nvSpPr>
        <p:spPr>
          <a:xfrm>
            <a:off x="6089501" y="5032561"/>
            <a:ext cx="256106" cy="360733"/>
          </a:xfrm>
          <a:prstGeom prst="downArrow">
            <a:avLst/>
          </a:prstGeom>
          <a:solidFill>
            <a:srgbClr val="45B45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 Box 27"/>
          <p:cNvSpPr txBox="1">
            <a:spLocks noChangeArrowheads="1"/>
          </p:cNvSpPr>
          <p:nvPr/>
        </p:nvSpPr>
        <p:spPr bwMode="auto">
          <a:xfrm>
            <a:off x="5027439" y="5459767"/>
            <a:ext cx="2329801" cy="4616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400" b="1" dirty="0">
                <a:solidFill>
                  <a:srgbClr val="FF0000"/>
                </a:solidFill>
                <a:latin typeface="+mn-lt"/>
                <a:cs typeface="+mn-cs"/>
              </a:rPr>
              <a:t>Cortisol (21C) </a:t>
            </a:r>
          </a:p>
        </p:txBody>
      </p:sp>
      <p:sp>
        <p:nvSpPr>
          <p:cNvPr id="24" name="Down Arrow 26"/>
          <p:cNvSpPr/>
          <p:nvPr/>
        </p:nvSpPr>
        <p:spPr>
          <a:xfrm>
            <a:off x="9331437" y="5032562"/>
            <a:ext cx="256106" cy="360733"/>
          </a:xfrm>
          <a:prstGeom prst="downArrow">
            <a:avLst/>
          </a:prstGeom>
          <a:solidFill>
            <a:srgbClr val="45B45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5" name="Text Box 18"/>
          <p:cNvSpPr txBox="1">
            <a:spLocks noChangeArrowheads="1"/>
          </p:cNvSpPr>
          <p:nvPr/>
        </p:nvSpPr>
        <p:spPr bwMode="auto">
          <a:xfrm>
            <a:off x="8054357" y="5344672"/>
            <a:ext cx="2810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2400" b="1" dirty="0">
                <a:solidFill>
                  <a:srgbClr val="FF0000"/>
                </a:solidFill>
                <a:latin typeface="+mn-lt"/>
                <a:cs typeface="+mn-cs"/>
              </a:rPr>
              <a:t>Testosterone (19C) </a:t>
            </a:r>
          </a:p>
        </p:txBody>
      </p:sp>
      <p:sp>
        <p:nvSpPr>
          <p:cNvPr id="26" name="Text Box 19"/>
          <p:cNvSpPr txBox="1">
            <a:spLocks noChangeArrowheads="1"/>
          </p:cNvSpPr>
          <p:nvPr/>
        </p:nvSpPr>
        <p:spPr bwMode="auto">
          <a:xfrm>
            <a:off x="8236861" y="6198981"/>
            <a:ext cx="2329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2400" b="1" dirty="0">
                <a:solidFill>
                  <a:srgbClr val="FF0000"/>
                </a:solidFill>
                <a:latin typeface="+mn-lt"/>
                <a:cs typeface="+mn-cs"/>
              </a:rPr>
              <a:t>Estradiol (18C) </a:t>
            </a:r>
          </a:p>
        </p:txBody>
      </p:sp>
      <p:sp>
        <p:nvSpPr>
          <p:cNvPr id="27" name="Down Arrow 29"/>
          <p:cNvSpPr/>
          <p:nvPr/>
        </p:nvSpPr>
        <p:spPr>
          <a:xfrm>
            <a:off x="9336597" y="5821710"/>
            <a:ext cx="256106" cy="360733"/>
          </a:xfrm>
          <a:prstGeom prst="downArrow">
            <a:avLst/>
          </a:prstGeom>
          <a:solidFill>
            <a:srgbClr val="45B45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8" name="Rectangle 19"/>
          <p:cNvSpPr/>
          <p:nvPr/>
        </p:nvSpPr>
        <p:spPr>
          <a:xfrm>
            <a:off x="6303796" y="3198919"/>
            <a:ext cx="2296532" cy="307777"/>
          </a:xfrm>
          <a:prstGeom prst="rect">
            <a:avLst/>
          </a:prstGeom>
        </p:spPr>
        <p:txBody>
          <a:bodyPr wrap="square">
            <a:spAutoFit/>
          </a:bodyPr>
          <a:lstStyle/>
          <a:p>
            <a:pPr>
              <a:spcBef>
                <a:spcPct val="50000"/>
              </a:spcBef>
            </a:pPr>
            <a:r>
              <a:rPr lang="en-US" sz="1400" b="1" dirty="0"/>
              <a:t>17-</a:t>
            </a:r>
            <a:r>
              <a:rPr lang="el-GR" sz="1400" b="1" dirty="0"/>
              <a:t>α</a:t>
            </a:r>
            <a:r>
              <a:rPr lang="en-US" sz="1400" b="1" dirty="0"/>
              <a:t>-Hydroxylase</a:t>
            </a:r>
            <a:endParaRPr lang="el-GR" sz="1400" b="1" dirty="0"/>
          </a:p>
        </p:txBody>
      </p:sp>
      <p:sp>
        <p:nvSpPr>
          <p:cNvPr id="29" name="Rectangle 31"/>
          <p:cNvSpPr/>
          <p:nvPr/>
        </p:nvSpPr>
        <p:spPr>
          <a:xfrm>
            <a:off x="4424527" y="4057967"/>
            <a:ext cx="1900835" cy="307777"/>
          </a:xfrm>
          <a:prstGeom prst="rect">
            <a:avLst/>
          </a:prstGeom>
        </p:spPr>
        <p:txBody>
          <a:bodyPr wrap="square">
            <a:spAutoFit/>
          </a:bodyPr>
          <a:lstStyle/>
          <a:p>
            <a:pPr algn="ctr">
              <a:spcBef>
                <a:spcPct val="50000"/>
              </a:spcBef>
            </a:pPr>
            <a:r>
              <a:rPr lang="en-US" sz="1400" b="1" dirty="0"/>
              <a:t>21-</a:t>
            </a:r>
            <a:r>
              <a:rPr lang="el-GR" sz="1400" b="1" dirty="0"/>
              <a:t>α</a:t>
            </a:r>
            <a:r>
              <a:rPr lang="en-US" sz="1400" b="1" dirty="0"/>
              <a:t>-Hydroxylase</a:t>
            </a:r>
            <a:endParaRPr lang="el-GR" sz="1400" b="1" dirty="0"/>
          </a:p>
        </p:txBody>
      </p:sp>
      <p:sp>
        <p:nvSpPr>
          <p:cNvPr id="30" name="Rectangle 32"/>
          <p:cNvSpPr/>
          <p:nvPr/>
        </p:nvSpPr>
        <p:spPr>
          <a:xfrm rot="20120563">
            <a:off x="3373392" y="2917502"/>
            <a:ext cx="1942585" cy="307777"/>
          </a:xfrm>
          <a:prstGeom prst="rect">
            <a:avLst/>
          </a:prstGeom>
        </p:spPr>
        <p:txBody>
          <a:bodyPr wrap="square">
            <a:spAutoFit/>
          </a:bodyPr>
          <a:lstStyle/>
          <a:p>
            <a:pPr algn="ctr">
              <a:spcBef>
                <a:spcPct val="50000"/>
              </a:spcBef>
            </a:pPr>
            <a:r>
              <a:rPr lang="en-US" sz="1400" b="1" dirty="0"/>
              <a:t>21-</a:t>
            </a:r>
            <a:r>
              <a:rPr lang="el-GR" sz="1400" b="1" dirty="0"/>
              <a:t>α</a:t>
            </a:r>
            <a:r>
              <a:rPr lang="en-US" sz="1400" b="1" dirty="0"/>
              <a:t>-Hydroxylase</a:t>
            </a:r>
            <a:endParaRPr lang="el-GR" sz="1400" b="1" dirty="0"/>
          </a:p>
        </p:txBody>
      </p:sp>
      <p:sp>
        <p:nvSpPr>
          <p:cNvPr id="31" name="Rectangle 20"/>
          <p:cNvSpPr/>
          <p:nvPr/>
        </p:nvSpPr>
        <p:spPr>
          <a:xfrm>
            <a:off x="274832" y="4029576"/>
            <a:ext cx="2391330" cy="307777"/>
          </a:xfrm>
          <a:prstGeom prst="rect">
            <a:avLst/>
          </a:prstGeom>
        </p:spPr>
        <p:txBody>
          <a:bodyPr wrap="square">
            <a:spAutoFit/>
          </a:bodyPr>
          <a:lstStyle/>
          <a:p>
            <a:pPr algn="ctr">
              <a:spcBef>
                <a:spcPct val="50000"/>
              </a:spcBef>
            </a:pPr>
            <a:r>
              <a:rPr lang="en-US" sz="1400" b="1" dirty="0"/>
              <a:t>11- </a:t>
            </a:r>
            <a:r>
              <a:rPr lang="el-GR" sz="1400" b="1" dirty="0"/>
              <a:t>β </a:t>
            </a:r>
            <a:r>
              <a:rPr lang="en-US" sz="1400" b="1" dirty="0"/>
              <a:t>-Hydroxylase</a:t>
            </a:r>
            <a:endParaRPr lang="el-GR" sz="1400" b="1" dirty="0"/>
          </a:p>
        </p:txBody>
      </p:sp>
      <p:sp>
        <p:nvSpPr>
          <p:cNvPr id="32" name="Rectangle 33"/>
          <p:cNvSpPr/>
          <p:nvPr/>
        </p:nvSpPr>
        <p:spPr>
          <a:xfrm>
            <a:off x="4071361" y="5036895"/>
            <a:ext cx="2079796" cy="307777"/>
          </a:xfrm>
          <a:prstGeom prst="rect">
            <a:avLst/>
          </a:prstGeom>
        </p:spPr>
        <p:txBody>
          <a:bodyPr wrap="square">
            <a:spAutoFit/>
          </a:bodyPr>
          <a:lstStyle/>
          <a:p>
            <a:pPr algn="ctr">
              <a:spcBef>
                <a:spcPct val="50000"/>
              </a:spcBef>
            </a:pPr>
            <a:r>
              <a:rPr lang="en-US" sz="1400" b="1" dirty="0"/>
              <a:t>11- </a:t>
            </a:r>
            <a:r>
              <a:rPr lang="el-GR" sz="1400" b="1" dirty="0"/>
              <a:t>β </a:t>
            </a:r>
            <a:r>
              <a:rPr lang="en-US" sz="1400" b="1" dirty="0"/>
              <a:t>-Hydroxylase</a:t>
            </a:r>
            <a:endParaRPr lang="el-GR" sz="1400" b="1" dirty="0"/>
          </a:p>
        </p:txBody>
      </p:sp>
      <p:sp>
        <p:nvSpPr>
          <p:cNvPr id="33" name="Right Brace 21"/>
          <p:cNvSpPr/>
          <p:nvPr/>
        </p:nvSpPr>
        <p:spPr>
          <a:xfrm>
            <a:off x="10566662" y="5242618"/>
            <a:ext cx="367870" cy="141439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TextBox 34"/>
          <p:cNvSpPr txBox="1"/>
          <p:nvPr/>
        </p:nvSpPr>
        <p:spPr>
          <a:xfrm rot="5400000">
            <a:off x="10185834" y="5772863"/>
            <a:ext cx="1961218" cy="369332"/>
          </a:xfrm>
          <a:prstGeom prst="rect">
            <a:avLst/>
          </a:prstGeom>
          <a:noFill/>
        </p:spPr>
        <p:txBody>
          <a:bodyPr wrap="square" rtlCol="0">
            <a:spAutoFit/>
          </a:bodyPr>
          <a:lstStyle/>
          <a:p>
            <a:r>
              <a:rPr lang="en-US" dirty="0"/>
              <a:t>Peripheral Tissues</a:t>
            </a:r>
          </a:p>
        </p:txBody>
      </p:sp>
      <p:sp>
        <p:nvSpPr>
          <p:cNvPr id="36" name="TextBox 1"/>
          <p:cNvSpPr txBox="1"/>
          <p:nvPr/>
        </p:nvSpPr>
        <p:spPr>
          <a:xfrm>
            <a:off x="92596" y="45739"/>
            <a:ext cx="6625703" cy="584775"/>
          </a:xfrm>
          <a:prstGeom prst="rect">
            <a:avLst/>
          </a:prstGeom>
          <a:noFill/>
        </p:spPr>
        <p:txBody>
          <a:bodyPr wrap="square" rtlCol="0">
            <a:spAutoFit/>
          </a:bodyPr>
          <a:lstStyle/>
          <a:p>
            <a:pPr>
              <a:spcBef>
                <a:spcPct val="50000"/>
              </a:spcBef>
              <a:defRPr/>
            </a:pPr>
            <a:r>
              <a:rPr lang="en-US" sz="3200" dirty="0">
                <a:solidFill>
                  <a:srgbClr val="4C8180"/>
                </a:solidFill>
                <a:latin typeface="Century Gothic" charset="0"/>
                <a:ea typeface="Century Gothic" charset="0"/>
                <a:cs typeface="Century Gothic" charset="0"/>
              </a:rPr>
              <a:t>Steroid Hormone Synthesis </a:t>
            </a:r>
          </a:p>
        </p:txBody>
      </p:sp>
      <p:sp>
        <p:nvSpPr>
          <p:cNvPr id="41" name="TextBox 40">
            <a:extLst>
              <a:ext uri="{FF2B5EF4-FFF2-40B4-BE49-F238E27FC236}">
                <a16:creationId xmlns="" xmlns:a16="http://schemas.microsoft.com/office/drawing/2014/main" id="{12943959-B794-4526-8CA9-C413A1992D2B}"/>
              </a:ext>
            </a:extLst>
          </p:cNvPr>
          <p:cNvSpPr txBox="1"/>
          <p:nvPr/>
        </p:nvSpPr>
        <p:spPr>
          <a:xfrm>
            <a:off x="4586509" y="6237519"/>
            <a:ext cx="3129296" cy="52322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sz="1400" smtClean="0">
                <a:solidFill>
                  <a:schemeClr val="accent6">
                    <a:lumMod val="75000"/>
                  </a:schemeClr>
                </a:solidFill>
              </a:rPr>
              <a:t>cortisol </a:t>
            </a:r>
            <a:r>
              <a:rPr lang="en-US" sz="1400" dirty="0">
                <a:solidFill>
                  <a:schemeClr val="accent6">
                    <a:lumMod val="75000"/>
                  </a:schemeClr>
                </a:solidFill>
              </a:rPr>
              <a:t>is fat soluble and needs carrier in blood</a:t>
            </a:r>
            <a:endParaRPr lang="en-US" sz="1400" dirty="0">
              <a:solidFill>
                <a:srgbClr val="FF0000"/>
              </a:solidFill>
            </a:endParaRPr>
          </a:p>
        </p:txBody>
      </p:sp>
      <p:sp>
        <p:nvSpPr>
          <p:cNvPr id="43" name="TextBox 37">
            <a:extLst>
              <a:ext uri="{FF2B5EF4-FFF2-40B4-BE49-F238E27FC236}">
                <a16:creationId xmlns="" xmlns:a16="http://schemas.microsoft.com/office/drawing/2014/main" id="{5C3BEF43-2BB9-4BC6-8F01-324E6E13267E}"/>
              </a:ext>
            </a:extLst>
          </p:cNvPr>
          <p:cNvSpPr txBox="1"/>
          <p:nvPr/>
        </p:nvSpPr>
        <p:spPr>
          <a:xfrm>
            <a:off x="9219908" y="262793"/>
            <a:ext cx="2800641" cy="313932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smtClean="0">
                <a:solidFill>
                  <a:srgbClr val="008F00"/>
                </a:solidFill>
              </a:rPr>
              <a:t>- Just know that </a:t>
            </a:r>
            <a:r>
              <a:rPr lang="en-US" dirty="0" smtClean="0">
                <a:solidFill>
                  <a:srgbClr val="FF0000"/>
                </a:solidFill>
              </a:rPr>
              <a:t>Cholesterol (27C)</a:t>
            </a:r>
            <a:r>
              <a:rPr lang="en-US" dirty="0" smtClean="0">
                <a:solidFill>
                  <a:srgbClr val="008F00"/>
                </a:solidFill>
              </a:rPr>
              <a:t> </a:t>
            </a:r>
            <a:r>
              <a:rPr lang="en-US" dirty="0">
                <a:solidFill>
                  <a:srgbClr val="008F00"/>
                </a:solidFill>
              </a:rPr>
              <a:t>is the </a:t>
            </a:r>
            <a:r>
              <a:rPr lang="en-US" u="sng" dirty="0">
                <a:solidFill>
                  <a:srgbClr val="008F00"/>
                </a:solidFill>
              </a:rPr>
              <a:t>precursor</a:t>
            </a:r>
            <a:r>
              <a:rPr lang="en-US" dirty="0">
                <a:solidFill>
                  <a:srgbClr val="008F00"/>
                </a:solidFill>
              </a:rPr>
              <a:t> of 6 hormones:</a:t>
            </a:r>
          </a:p>
          <a:p>
            <a:r>
              <a:rPr lang="en-US" dirty="0" smtClean="0">
                <a:solidFill>
                  <a:srgbClr val="008F00"/>
                </a:solidFill>
              </a:rPr>
              <a:t>Aldosterone.</a:t>
            </a:r>
            <a:endParaRPr lang="en-US" dirty="0">
              <a:solidFill>
                <a:srgbClr val="008F00"/>
              </a:solidFill>
            </a:endParaRPr>
          </a:p>
          <a:p>
            <a:r>
              <a:rPr lang="en-US" dirty="0" smtClean="0">
                <a:solidFill>
                  <a:srgbClr val="FF0000"/>
                </a:solidFill>
              </a:rPr>
              <a:t>Cortisol (21C).</a:t>
            </a:r>
            <a:endParaRPr lang="en-US" dirty="0">
              <a:solidFill>
                <a:srgbClr val="FF0000"/>
              </a:solidFill>
            </a:endParaRPr>
          </a:p>
          <a:p>
            <a:r>
              <a:rPr lang="en-US" dirty="0" smtClean="0">
                <a:solidFill>
                  <a:srgbClr val="008F00"/>
                </a:solidFill>
              </a:rPr>
              <a:t>Testosterone (Sex hormones)</a:t>
            </a:r>
            <a:endParaRPr lang="en-US" dirty="0">
              <a:solidFill>
                <a:srgbClr val="008F00"/>
              </a:solidFill>
            </a:endParaRPr>
          </a:p>
          <a:p>
            <a:r>
              <a:rPr lang="en-US" dirty="0" smtClean="0">
                <a:solidFill>
                  <a:srgbClr val="008F00"/>
                </a:solidFill>
              </a:rPr>
              <a:t>- concern </a:t>
            </a:r>
            <a:r>
              <a:rPr lang="en-US" dirty="0">
                <a:solidFill>
                  <a:srgbClr val="008F00"/>
                </a:solidFill>
              </a:rPr>
              <a:t>only with this pathway, and we shouldn't be worried about the enzymes</a:t>
            </a:r>
          </a:p>
        </p:txBody>
      </p:sp>
      <p:cxnSp>
        <p:nvCxnSpPr>
          <p:cNvPr id="44" name="رابط كسهم مستقيم 43"/>
          <p:cNvCxnSpPr/>
          <p:nvPr/>
        </p:nvCxnSpPr>
        <p:spPr>
          <a:xfrm flipH="1">
            <a:off x="8225644" y="1832454"/>
            <a:ext cx="994264" cy="4281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0861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192017" y="866209"/>
            <a:ext cx="8361433" cy="144673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800" dirty="0">
                <a:ea typeface="ＭＳ Ｐゴシック" charset="-128"/>
              </a:rPr>
              <a:t>The hypothalamus secretes corticotropin-releasing hormone (CRH) which stimulates the anterior pituitary gland to synthesis and release ACTH.</a:t>
            </a:r>
          </a:p>
          <a:p>
            <a:r>
              <a:rPr lang="en-US" altLang="en-US" sz="1800" dirty="0">
                <a:ea typeface="ＭＳ Ｐゴシック" charset="-128"/>
              </a:rPr>
              <a:t>ACTH acts on the </a:t>
            </a:r>
            <a:r>
              <a:rPr lang="en-US" altLang="en-US" sz="1800" dirty="0">
                <a:solidFill>
                  <a:srgbClr val="FF0000"/>
                </a:solidFill>
                <a:ea typeface="ＭＳ Ｐゴシック" charset="-128"/>
              </a:rPr>
              <a:t>zona fasiculata cells </a:t>
            </a:r>
            <a:r>
              <a:rPr lang="en-US" altLang="en-US" sz="1800" dirty="0">
                <a:ea typeface="ＭＳ Ｐゴシック" charset="-128"/>
                <a:sym typeface="Symbol" charset="2"/>
              </a:rPr>
              <a:t></a:t>
            </a:r>
            <a:r>
              <a:rPr lang="en-US" altLang="en-US" sz="1800" dirty="0">
                <a:ea typeface="ＭＳ Ｐゴシック" charset="-128"/>
              </a:rPr>
              <a:t> release of </a:t>
            </a:r>
            <a:r>
              <a:rPr lang="en-US" altLang="en-US" sz="1800" dirty="0">
                <a:solidFill>
                  <a:srgbClr val="FF0000"/>
                </a:solidFill>
                <a:ea typeface="ＭＳ Ｐゴシック" charset="-128"/>
              </a:rPr>
              <a:t>glucocorticoids (Cortisol</a:t>
            </a:r>
            <a:r>
              <a:rPr lang="en-US" altLang="en-US" sz="1800" dirty="0" smtClean="0">
                <a:solidFill>
                  <a:srgbClr val="FF0000"/>
                </a:solidFill>
                <a:ea typeface="ＭＳ Ｐゴシック" charset="-128"/>
              </a:rPr>
              <a:t>).</a:t>
            </a:r>
          </a:p>
          <a:p>
            <a:pPr algn="ctr">
              <a:buFont typeface="Wingdings" charset="2"/>
              <a:buChar char="Ø"/>
            </a:pPr>
            <a:r>
              <a:rPr lang="en-US" altLang="en-US" sz="1800" dirty="0" smtClean="0">
                <a:ea typeface="ＭＳ Ｐゴシック" charset="-128"/>
              </a:rPr>
              <a:t>  Hypothalamus &gt; release CRH &gt; ACTH release &gt; stimulates zona </a:t>
            </a:r>
            <a:r>
              <a:rPr lang="en-US" altLang="en-US" sz="1800" dirty="0" err="1" smtClean="0">
                <a:ea typeface="ＭＳ Ｐゴシック" charset="-128"/>
              </a:rPr>
              <a:t>fasciculata</a:t>
            </a:r>
            <a:r>
              <a:rPr lang="en-US" altLang="en-US" sz="1800" dirty="0" smtClean="0">
                <a:ea typeface="ＭＳ Ｐゴシック" charset="-128"/>
              </a:rPr>
              <a:t> &gt; produce glucocorticoids</a:t>
            </a:r>
            <a:endParaRPr lang="en-US" altLang="en-US" sz="1800" dirty="0">
              <a:ea typeface="ＭＳ Ｐゴシック" charset="-128"/>
            </a:endParaRPr>
          </a:p>
          <a:p>
            <a:pPr>
              <a:buFontTx/>
              <a:buNone/>
            </a:pPr>
            <a:endParaRPr lang="en-US" altLang="en-US" sz="800" b="1" dirty="0"/>
          </a:p>
        </p:txBody>
      </p:sp>
      <p:sp>
        <p:nvSpPr>
          <p:cNvPr id="2" name="Rectangle 1"/>
          <p:cNvSpPr/>
          <p:nvPr/>
        </p:nvSpPr>
        <p:spPr>
          <a:xfrm>
            <a:off x="294469" y="2659976"/>
            <a:ext cx="6827510" cy="461665"/>
          </a:xfrm>
          <a:prstGeom prst="rect">
            <a:avLst/>
          </a:prstGeom>
        </p:spPr>
        <p:txBody>
          <a:bodyPr wrap="none">
            <a:spAutoFit/>
          </a:bodyPr>
          <a:lstStyle/>
          <a:p>
            <a:pPr marL="342900" indent="-342900">
              <a:buFont typeface="Wingdings" panose="05000000000000000000" pitchFamily="2" charset="2"/>
              <a:buChar char="v"/>
            </a:pPr>
            <a:r>
              <a:rPr lang="en-US" altLang="en-US" sz="2400" b="1" dirty="0">
                <a:solidFill>
                  <a:srgbClr val="334E5D"/>
                </a:solidFill>
                <a:latin typeface="Century Gothic" charset="0"/>
                <a:ea typeface="Century Gothic" charset="0"/>
                <a:cs typeface="Century Gothic" charset="0"/>
              </a:rPr>
              <a:t>Regulation of ACTH and Cortisol Secretion:</a:t>
            </a:r>
            <a:endParaRPr lang="en-US" sz="2400" b="1" dirty="0">
              <a:solidFill>
                <a:srgbClr val="334E5D"/>
              </a:solidFill>
              <a:latin typeface="Century Gothic" charset="0"/>
              <a:ea typeface="Century Gothic" charset="0"/>
              <a:cs typeface="Century Gothic" charset="0"/>
            </a:endParaRPr>
          </a:p>
        </p:txBody>
      </p:sp>
      <p:graphicFrame>
        <p:nvGraphicFramePr>
          <p:cNvPr id="5" name="جدول 2"/>
          <p:cNvGraphicFramePr>
            <a:graphicFrameLocks noGrp="1"/>
          </p:cNvGraphicFramePr>
          <p:nvPr>
            <p:extLst>
              <p:ext uri="{D42A27DB-BD31-4B8C-83A1-F6EECF244321}">
                <p14:modId xmlns:p14="http://schemas.microsoft.com/office/powerpoint/2010/main" val="231832085"/>
              </p:ext>
            </p:extLst>
          </p:nvPr>
        </p:nvGraphicFramePr>
        <p:xfrm>
          <a:off x="337556" y="3289055"/>
          <a:ext cx="8871756" cy="3178541"/>
        </p:xfrm>
        <a:graphic>
          <a:graphicData uri="http://schemas.openxmlformats.org/drawingml/2006/table">
            <a:tbl>
              <a:tblPr firstRow="1" bandRow="1">
                <a:tableStyleId>{616DA210-FB5B-4158-B5E0-FEB733F419BA}</a:tableStyleId>
              </a:tblPr>
              <a:tblGrid>
                <a:gridCol w="4435878">
                  <a:extLst>
                    <a:ext uri="{9D8B030D-6E8A-4147-A177-3AD203B41FA5}">
                      <a16:colId xmlns="" xmlns:a16="http://schemas.microsoft.com/office/drawing/2014/main" val="20000"/>
                    </a:ext>
                  </a:extLst>
                </a:gridCol>
                <a:gridCol w="4435878">
                  <a:extLst>
                    <a:ext uri="{9D8B030D-6E8A-4147-A177-3AD203B41FA5}">
                      <a16:colId xmlns="" xmlns:a16="http://schemas.microsoft.com/office/drawing/2014/main" val="20001"/>
                    </a:ext>
                  </a:extLst>
                </a:gridCol>
              </a:tblGrid>
              <a:tr h="15889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600" b="1" kern="1200" dirty="0">
                          <a:solidFill>
                            <a:srgbClr val="00ADA8"/>
                          </a:solidFill>
                          <a:latin typeface="+mn-lt"/>
                          <a:ea typeface="+mn-ea"/>
                          <a:cs typeface="+mn-cs"/>
                        </a:rPr>
                        <a:t>1. Negative feedback control: </a:t>
                      </a:r>
                    </a:p>
                  </a:txBody>
                  <a:tcPr anchor="ct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600" b="0" kern="1200" dirty="0"/>
                        <a:t>ACTH release from the anterior pituitary is stimulated by hypothalamic secretion of corticotrophin releasing</a:t>
                      </a:r>
                      <a:r>
                        <a:rPr lang="en-US" altLang="en-US" sz="1600" b="0" kern="1200" baseline="0" dirty="0"/>
                        <a:t> </a:t>
                      </a:r>
                      <a:r>
                        <a:rPr lang="en-US" altLang="en-US" sz="1600" b="0" kern="1200" dirty="0"/>
                        <a:t>hormone (CRH).</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600" b="0" kern="1200" dirty="0"/>
                        <a:t>CRH</a:t>
                      </a:r>
                      <a:r>
                        <a:rPr lang="en-US" altLang="en-US" sz="1600" b="0" kern="1200" dirty="0">
                          <a:sym typeface="Symbol" panose="05050102010706020507" pitchFamily="18" charset="2"/>
                        </a:rPr>
                        <a:t>   </a:t>
                      </a:r>
                      <a:r>
                        <a:rPr lang="en-US" altLang="en-US" sz="1600" b="0" kern="1200" dirty="0"/>
                        <a:t>ACTH </a:t>
                      </a:r>
                      <a:r>
                        <a:rPr lang="en-US" altLang="en-US" sz="1600" b="0" kern="1200" dirty="0">
                          <a:sym typeface="Symbol" panose="05050102010706020507" pitchFamily="18" charset="2"/>
                        </a:rPr>
                        <a:t> </a:t>
                      </a:r>
                      <a:r>
                        <a:rPr lang="en-US" altLang="en-US" sz="1600" b="0" kern="1200" dirty="0"/>
                        <a:t>[Cortisol]</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600" b="0" kern="1200" dirty="0">
                          <a:sym typeface="Symbol" panose="05050102010706020507" pitchFamily="18" charset="2"/>
                        </a:rPr>
                        <a:t></a:t>
                      </a:r>
                      <a:r>
                        <a:rPr lang="en-US" altLang="en-US" sz="1600" b="0" kern="1200" dirty="0"/>
                        <a:t>[Cortisol] or synthetic steroid suppress CRH &amp; ACTH secretion</a:t>
                      </a:r>
                      <a:endParaRPr lang="en-US" altLang="en-US" sz="1600" b="0" kern="1200" dirty="0">
                        <a:solidFill>
                          <a:schemeClr val="tx1"/>
                        </a:solidFill>
                        <a:latin typeface="+mn-lt"/>
                        <a:ea typeface="+mn-ea"/>
                        <a:cs typeface="+mn-cs"/>
                      </a:endParaRPr>
                    </a:p>
                  </a:txBody>
                  <a:tcPr anchor="ctr"/>
                </a:tc>
                <a:extLst>
                  <a:ext uri="{0D108BD9-81ED-4DB2-BD59-A6C34878D82A}">
                    <a16:rowId xmlns="" xmlns:a16="http://schemas.microsoft.com/office/drawing/2014/main" val="10000"/>
                  </a:ext>
                </a:extLst>
              </a:tr>
              <a:tr h="502364">
                <a:tc>
                  <a:txBody>
                    <a:bodyPr/>
                    <a:lstStyle/>
                    <a:p>
                      <a:pPr algn="ctr"/>
                      <a:r>
                        <a:rPr lang="en-US" altLang="en-US" sz="1600" b="1" kern="1200" dirty="0">
                          <a:solidFill>
                            <a:srgbClr val="00ADA8"/>
                          </a:solidFill>
                          <a:latin typeface="+mn-lt"/>
                          <a:ea typeface="+mn-ea"/>
                          <a:cs typeface="+mn-cs"/>
                        </a:rPr>
                        <a:t>2. Stress: (e.g. major surgery, emotional stress) </a:t>
                      </a:r>
                      <a:endParaRPr lang="en-US" sz="1600" b="1" kern="1200" dirty="0">
                        <a:solidFill>
                          <a:srgbClr val="00ADA8"/>
                        </a:solidFill>
                        <a:latin typeface="+mn-lt"/>
                        <a:ea typeface="+mn-ea"/>
                        <a:cs typeface="+mn-cs"/>
                      </a:endParaRPr>
                    </a:p>
                  </a:txBody>
                  <a:tcPr anchor="ctr">
                    <a:solidFill>
                      <a:srgbClr val="F2F2F2"/>
                    </a:solidFill>
                  </a:tcPr>
                </a:tc>
                <a:tc>
                  <a:txBody>
                    <a:bodyPr/>
                    <a:lstStyle/>
                    <a:p>
                      <a:pPr marL="285750" indent="-285750" algn="ctr">
                        <a:buFont typeface="Arial" panose="020B0604020202020204" pitchFamily="34" charset="0"/>
                        <a:buChar char="•"/>
                      </a:pPr>
                      <a:r>
                        <a:rPr lang="en-US" altLang="en-US" sz="1600" b="0" kern="1200" dirty="0"/>
                        <a:t>Stress </a:t>
                      </a:r>
                      <a:r>
                        <a:rPr lang="en-US" altLang="en-US" sz="1600" b="0" kern="1200" dirty="0">
                          <a:sym typeface="Symbol" panose="05050102010706020507" pitchFamily="18" charset="2"/>
                        </a:rPr>
                        <a:t></a:t>
                      </a:r>
                      <a:r>
                        <a:rPr lang="en-US" altLang="en-US" sz="1600" b="0" kern="1200" dirty="0"/>
                        <a:t> </a:t>
                      </a:r>
                      <a:r>
                        <a:rPr lang="en-US" altLang="en-US" sz="1600" b="0" kern="1200" dirty="0" smtClean="0">
                          <a:sym typeface="Symbol" panose="05050102010706020507" pitchFamily="18" charset="2"/>
                        </a:rPr>
                        <a:t></a:t>
                      </a:r>
                      <a:r>
                        <a:rPr lang="en-US" altLang="en-US" sz="1600" b="0" kern="1200" dirty="0" smtClean="0"/>
                        <a:t> </a:t>
                      </a:r>
                      <a:r>
                        <a:rPr lang="en-US" altLang="en-US" sz="1600" b="0" kern="1200" dirty="0"/>
                        <a:t>CRH &amp; ACTH </a:t>
                      </a:r>
                      <a:r>
                        <a:rPr lang="en-US" altLang="en-US" sz="1600" b="0" kern="1200" dirty="0">
                          <a:sym typeface="Symbol" panose="05050102010706020507" pitchFamily="18" charset="2"/>
                        </a:rPr>
                        <a:t></a:t>
                      </a:r>
                      <a:r>
                        <a:rPr lang="en-US" altLang="en-US" sz="1600" b="0" kern="1200" dirty="0"/>
                        <a:t> </a:t>
                      </a:r>
                      <a:r>
                        <a:rPr lang="en-US" altLang="en-US" sz="1600" b="0" kern="1200" dirty="0" smtClean="0">
                          <a:sym typeface="Symbol" panose="05050102010706020507" pitchFamily="18" charset="2"/>
                        </a:rPr>
                        <a:t></a:t>
                      </a:r>
                      <a:r>
                        <a:rPr lang="en-US" altLang="en-US" sz="1600" b="0" kern="1200" dirty="0" smtClean="0"/>
                        <a:t> </a:t>
                      </a:r>
                      <a:r>
                        <a:rPr lang="en-US" altLang="en-US" sz="1600" b="0" kern="1200" dirty="0"/>
                        <a:t>Cortisol</a:t>
                      </a:r>
                      <a:endParaRPr lang="en-US" sz="1600" b="0" kern="1200" dirty="0">
                        <a:solidFill>
                          <a:schemeClr val="tx1"/>
                        </a:solidFill>
                        <a:latin typeface="+mn-lt"/>
                        <a:ea typeface="+mn-ea"/>
                        <a:cs typeface="+mn-cs"/>
                      </a:endParaRPr>
                    </a:p>
                  </a:txBody>
                  <a:tcPr anchor="ctr">
                    <a:solidFill>
                      <a:srgbClr val="F2F2F2"/>
                    </a:solidFill>
                  </a:tcPr>
                </a:tc>
                <a:extLst>
                  <a:ext uri="{0D108BD9-81ED-4DB2-BD59-A6C34878D82A}">
                    <a16:rowId xmlns="" xmlns:a16="http://schemas.microsoft.com/office/drawing/2014/main" val="10001"/>
                  </a:ext>
                </a:extLst>
              </a:tr>
              <a:tr h="10871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600" b="1" kern="1200" dirty="0">
                          <a:solidFill>
                            <a:srgbClr val="00ADA8"/>
                          </a:solidFill>
                          <a:latin typeface="+mn-lt"/>
                          <a:ea typeface="+mn-ea"/>
                          <a:cs typeface="+mn-cs"/>
                        </a:rPr>
                        <a:t>3. The diurnal rhythm of plasma cortisol: </a:t>
                      </a:r>
                    </a:p>
                  </a:txBody>
                  <a:tcPr anchor="ctr"/>
                </a:tc>
                <a:tc>
                  <a:txBody>
                    <a:bodyPr/>
                    <a:lstStyle/>
                    <a:p>
                      <a:pPr marL="285750" indent="-285750" algn="ctr">
                        <a:buFont typeface="Arial" panose="020B0604020202020204" pitchFamily="34" charset="0"/>
                        <a:buChar char="•"/>
                      </a:pPr>
                      <a:r>
                        <a:rPr lang="en-US" sz="1600" b="0" kern="1200" dirty="0"/>
                        <a:t>Highest Cortisol level in the morning ( 8 - 9 AM).</a:t>
                      </a:r>
                    </a:p>
                    <a:p>
                      <a:pPr marL="285750" indent="-285750" algn="ctr">
                        <a:buFont typeface="Arial" panose="020B0604020202020204" pitchFamily="34" charset="0"/>
                        <a:buChar char="•"/>
                      </a:pPr>
                      <a:r>
                        <a:rPr lang="en-US" sz="1600" b="0" kern="1200" dirty="0"/>
                        <a:t>Lowest Cortisol level in the late afternoon and evening ( 8 - 9 PM ). </a:t>
                      </a:r>
                      <a:endParaRPr lang="en-US" sz="1600" b="0" kern="1200" dirty="0">
                        <a:solidFill>
                          <a:schemeClr val="tx1"/>
                        </a:solidFill>
                        <a:latin typeface="+mn-lt"/>
                        <a:ea typeface="+mn-ea"/>
                        <a:cs typeface="+mn-cs"/>
                      </a:endParaRPr>
                    </a:p>
                  </a:txBody>
                  <a:tcPr anchor="ctr"/>
                </a:tc>
                <a:extLst>
                  <a:ext uri="{0D108BD9-81ED-4DB2-BD59-A6C34878D82A}">
                    <a16:rowId xmlns="" xmlns:a16="http://schemas.microsoft.com/office/drawing/2014/main" val="10002"/>
                  </a:ext>
                </a:extLst>
              </a:tr>
            </a:tbl>
          </a:graphicData>
        </a:graphic>
      </p:graphicFrame>
      <p:sp>
        <p:nvSpPr>
          <p:cNvPr id="7" name="TextBox 6">
            <a:extLst>
              <a:ext uri="{FF2B5EF4-FFF2-40B4-BE49-F238E27FC236}">
                <a16:creationId xmlns="" xmlns:a16="http://schemas.microsoft.com/office/drawing/2014/main" id="{43A63833-E3D4-48C8-B485-450055EA391A}"/>
              </a:ext>
            </a:extLst>
          </p:cNvPr>
          <p:cNvSpPr txBox="1"/>
          <p:nvPr/>
        </p:nvSpPr>
        <p:spPr>
          <a:xfrm>
            <a:off x="9467850" y="135052"/>
            <a:ext cx="2560266" cy="4247317"/>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If someone is taking </a:t>
            </a:r>
            <a:r>
              <a:rPr lang="en-US" dirty="0" smtClean="0">
                <a:solidFill>
                  <a:srgbClr val="008F00"/>
                </a:solidFill>
              </a:rPr>
              <a:t>exogenous cortisol drugs </a:t>
            </a:r>
            <a:r>
              <a:rPr lang="en-US" dirty="0">
                <a:solidFill>
                  <a:srgbClr val="008F00"/>
                </a:solidFill>
              </a:rPr>
              <a:t>and want to stop the drug, it has to be stopped gradually, because the exogenous cortisol will result in –</a:t>
            </a:r>
            <a:r>
              <a:rPr lang="en-US" dirty="0" err="1">
                <a:solidFill>
                  <a:srgbClr val="008F00"/>
                </a:solidFill>
              </a:rPr>
              <a:t>ve</a:t>
            </a:r>
            <a:r>
              <a:rPr lang="en-US" dirty="0">
                <a:solidFill>
                  <a:srgbClr val="008F00"/>
                </a:solidFill>
              </a:rPr>
              <a:t> feedback on hypothalamus &amp; </a:t>
            </a:r>
            <a:r>
              <a:rPr lang="en-US" dirty="0" smtClean="0">
                <a:solidFill>
                  <a:srgbClr val="008F00"/>
                </a:solidFill>
              </a:rPr>
              <a:t>pituitary which will lead to stopping their normal secretion so, we have to give them chance to secrete their hormones again. </a:t>
            </a:r>
            <a:endParaRPr lang="en-US" dirty="0">
              <a:solidFill>
                <a:srgbClr val="008F00"/>
              </a:solidFill>
            </a:endParaRPr>
          </a:p>
        </p:txBody>
      </p:sp>
      <p:sp>
        <p:nvSpPr>
          <p:cNvPr id="8" name="Rectangle 1">
            <a:extLst>
              <a:ext uri="{FF2B5EF4-FFF2-40B4-BE49-F238E27FC236}">
                <a16:creationId xmlns="" xmlns:a16="http://schemas.microsoft.com/office/drawing/2014/main" id="{E1724877-2F01-44BE-BD6C-1541938B5B97}"/>
              </a:ext>
            </a:extLst>
          </p:cNvPr>
          <p:cNvSpPr/>
          <p:nvPr/>
        </p:nvSpPr>
        <p:spPr>
          <a:xfrm>
            <a:off x="117413" y="144771"/>
            <a:ext cx="7051930" cy="492443"/>
          </a:xfrm>
          <a:prstGeom prst="rect">
            <a:avLst/>
          </a:prstGeom>
        </p:spPr>
        <p:txBody>
          <a:bodyPr wrap="none">
            <a:spAutoFit/>
          </a:bodyPr>
          <a:lstStyle/>
          <a:p>
            <a:r>
              <a:rPr lang="en-US" altLang="en-US" sz="2600" dirty="0">
                <a:solidFill>
                  <a:srgbClr val="4C8180"/>
                </a:solidFill>
                <a:latin typeface="Century Gothic" charset="0"/>
                <a:ea typeface="Century Gothic" charset="0"/>
                <a:cs typeface="Century Gothic" charset="0"/>
              </a:rPr>
              <a:t>Hypothalamic-Pituitary-Adrenal (HPA) </a:t>
            </a:r>
            <a:r>
              <a:rPr lang="en-US" altLang="en-US" sz="2600" dirty="0" smtClean="0">
                <a:solidFill>
                  <a:srgbClr val="4C8180"/>
                </a:solidFill>
                <a:latin typeface="Century Gothic" charset="0"/>
                <a:ea typeface="Century Gothic" charset="0"/>
                <a:cs typeface="Century Gothic" charset="0"/>
              </a:rPr>
              <a:t>Axis</a:t>
            </a:r>
            <a:endParaRPr lang="en-US" sz="26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229441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279541" y="2065263"/>
            <a:ext cx="4246563" cy="3663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v"/>
            </a:pPr>
            <a:r>
              <a:rPr lang="en-US" altLang="en-US" sz="2400" b="1" dirty="0">
                <a:solidFill>
                  <a:srgbClr val="334E5D"/>
                </a:solidFill>
                <a:latin typeface="Century Gothic" charset="0"/>
                <a:ea typeface="Century Gothic" charset="0"/>
                <a:cs typeface="Century Gothic" charset="0"/>
              </a:rPr>
              <a:t>Plasma [CBG] :</a:t>
            </a:r>
          </a:p>
        </p:txBody>
      </p:sp>
      <p:sp>
        <p:nvSpPr>
          <p:cNvPr id="4" name="Rectangle 5"/>
          <p:cNvSpPr txBox="1">
            <a:spLocks noChangeArrowheads="1"/>
          </p:cNvSpPr>
          <p:nvPr/>
        </p:nvSpPr>
        <p:spPr>
          <a:xfrm>
            <a:off x="279541" y="931436"/>
            <a:ext cx="8280400" cy="532765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50000"/>
              </a:spcBef>
            </a:pPr>
            <a:r>
              <a:rPr lang="en-US" altLang="en-US" sz="2000" dirty="0"/>
              <a:t>The diurnal rhythm of cortisol secretion; the area between the curves represents values that lie within the reference range </a:t>
            </a:r>
            <a:endParaRPr lang="en-US" altLang="en-US" sz="2000" dirty="0">
              <a:ea typeface="ＭＳ Ｐゴシック" charset="-128"/>
            </a:endParaRPr>
          </a:p>
          <a:p>
            <a:endParaRPr lang="en-US" altLang="en-US" sz="2000" dirty="0" smtClean="0">
              <a:ea typeface="ＭＳ Ｐゴシック" charset="-128"/>
            </a:endParaRPr>
          </a:p>
          <a:p>
            <a:pPr marL="0" indent="0">
              <a:buNone/>
            </a:pPr>
            <a:endParaRPr lang="en-US" altLang="en-US" sz="2000" dirty="0" smtClean="0">
              <a:ea typeface="ＭＳ Ｐゴシック" charset="-128"/>
            </a:endParaRPr>
          </a:p>
          <a:p>
            <a:pPr marL="0" indent="0">
              <a:buNone/>
            </a:pPr>
            <a:endParaRPr lang="en-US" altLang="en-US" sz="2000" dirty="0" smtClean="0">
              <a:solidFill>
                <a:schemeClr val="bg1">
                  <a:lumMod val="50000"/>
                </a:schemeClr>
              </a:solidFill>
              <a:ea typeface="ＭＳ Ｐゴシック" charset="-128"/>
            </a:endParaRPr>
          </a:p>
          <a:p>
            <a:r>
              <a:rPr lang="en-US" altLang="en-US" sz="2000" dirty="0" smtClean="0">
                <a:solidFill>
                  <a:schemeClr val="bg1">
                    <a:lumMod val="50000"/>
                  </a:schemeClr>
                </a:solidFill>
                <a:ea typeface="ＭＳ Ｐゴシック" charset="-128"/>
              </a:rPr>
              <a:t>It’s either protein bound and unbound</a:t>
            </a:r>
          </a:p>
          <a:p>
            <a:r>
              <a:rPr lang="en-US" altLang="en-US" sz="2000" dirty="0" smtClean="0">
                <a:ea typeface="ＭＳ Ｐゴシック" charset="-128"/>
              </a:rPr>
              <a:t>In the circulation, glucocorticoids are mainly </a:t>
            </a:r>
            <a:r>
              <a:rPr lang="en-US" altLang="en-US" sz="2000" u="sng" dirty="0" smtClean="0">
                <a:solidFill>
                  <a:srgbClr val="FF0000"/>
                </a:solidFill>
                <a:ea typeface="ＭＳ Ｐゴシック" charset="-128"/>
              </a:rPr>
              <a:t>protein-bound</a:t>
            </a:r>
            <a:r>
              <a:rPr lang="en-US" altLang="en-US" sz="2000" dirty="0" smtClean="0">
                <a:ea typeface="ＭＳ Ｐゴシック" charset="-128"/>
              </a:rPr>
              <a:t> (about 90%), chiefly to </a:t>
            </a:r>
            <a:r>
              <a:rPr lang="en-US" altLang="en-US" sz="2000" dirty="0" smtClean="0">
                <a:solidFill>
                  <a:srgbClr val="FF0000"/>
                </a:solidFill>
                <a:ea typeface="ＭＳ Ｐゴシック" charset="-128"/>
              </a:rPr>
              <a:t>cortisol-binding globulin </a:t>
            </a:r>
            <a:r>
              <a:rPr lang="en-US" altLang="en-US" sz="2000" dirty="0" smtClean="0">
                <a:ea typeface="ＭＳ Ｐゴシック" charset="-128"/>
              </a:rPr>
              <a:t>(</a:t>
            </a:r>
            <a:r>
              <a:rPr lang="en-US" altLang="en-US" sz="2000" u="sng" dirty="0" smtClean="0">
                <a:ea typeface="ＭＳ Ｐゴシック" charset="-128"/>
              </a:rPr>
              <a:t>CBG or </a:t>
            </a:r>
            <a:r>
              <a:rPr lang="en-US" altLang="en-US" sz="2000" u="sng" dirty="0" err="1" smtClean="0">
                <a:ea typeface="ＭＳ Ｐゴシック" charset="-128"/>
              </a:rPr>
              <a:t>transcortin</a:t>
            </a:r>
            <a:r>
              <a:rPr lang="en-US" altLang="en-US" sz="2000" dirty="0" smtClean="0">
                <a:ea typeface="ＭＳ Ｐゴシック" charset="-128"/>
              </a:rPr>
              <a:t>). </a:t>
            </a:r>
            <a:endParaRPr lang="ar-SA" altLang="en-US" sz="2000" dirty="0" smtClean="0">
              <a:ea typeface="ＭＳ Ｐゴシック" charset="-128"/>
              <a:sym typeface="Symbol" charset="2"/>
            </a:endParaRPr>
          </a:p>
          <a:p>
            <a:r>
              <a:rPr lang="en-US" altLang="en-US" sz="2000" dirty="0" smtClean="0">
                <a:ea typeface="ＭＳ Ｐゴシック" charset="-128"/>
              </a:rPr>
              <a:t>The </a:t>
            </a:r>
            <a:r>
              <a:rPr lang="en-US" altLang="en-US" sz="2000" dirty="0">
                <a:ea typeface="ＭＳ Ｐゴシック" charset="-128"/>
              </a:rPr>
              <a:t>biologically active fraction of cortisol in plasma is the free (</a:t>
            </a:r>
            <a:r>
              <a:rPr lang="en-US" altLang="en-US" sz="2000" u="sng" dirty="0">
                <a:ea typeface="ＭＳ Ｐゴシック" charset="-128"/>
              </a:rPr>
              <a:t>unbound</a:t>
            </a:r>
            <a:r>
              <a:rPr lang="en-US" altLang="en-US" sz="2000" dirty="0">
                <a:ea typeface="ＭＳ Ｐゴシック" charset="-128"/>
              </a:rPr>
              <a:t>) component</a:t>
            </a:r>
            <a:r>
              <a:rPr lang="en-US" altLang="en-US" sz="2000" dirty="0" smtClean="0">
                <a:ea typeface="ＭＳ Ｐゴシック" charset="-128"/>
              </a:rPr>
              <a:t>.  </a:t>
            </a:r>
            <a:r>
              <a:rPr lang="en-US" altLang="en-US" sz="1800" dirty="0">
                <a:solidFill>
                  <a:srgbClr val="008F00"/>
                </a:solidFill>
              </a:rPr>
              <a:t>(10% unbound and it is the active form) </a:t>
            </a:r>
          </a:p>
        </p:txBody>
      </p:sp>
      <p:pic>
        <p:nvPicPr>
          <p:cNvPr id="6" name="Picture 11">
            <a:extLst>
              <a:ext uri="{FF2B5EF4-FFF2-40B4-BE49-F238E27FC236}">
                <a16:creationId xmlns="" xmlns:a16="http://schemas.microsoft.com/office/drawing/2014/main" id="{38D29716-2BD4-4688-AA75-4512F7825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559941" y="850072"/>
            <a:ext cx="2754312" cy="1398389"/>
          </a:xfrm>
          <a:prstGeom prst="rect">
            <a:avLst/>
          </a:prstGeom>
          <a:noFill/>
        </p:spPr>
      </p:pic>
      <p:sp>
        <p:nvSpPr>
          <p:cNvPr id="2" name="Rectangle 1">
            <a:extLst>
              <a:ext uri="{FF2B5EF4-FFF2-40B4-BE49-F238E27FC236}">
                <a16:creationId xmlns="" xmlns:a16="http://schemas.microsoft.com/office/drawing/2014/main" id="{E1724877-2F01-44BE-BD6C-1541938B5B97}"/>
              </a:ext>
            </a:extLst>
          </p:cNvPr>
          <p:cNvSpPr/>
          <p:nvPr/>
        </p:nvSpPr>
        <p:spPr>
          <a:xfrm>
            <a:off x="117413" y="144771"/>
            <a:ext cx="7051930" cy="492443"/>
          </a:xfrm>
          <a:prstGeom prst="rect">
            <a:avLst/>
          </a:prstGeom>
        </p:spPr>
        <p:txBody>
          <a:bodyPr wrap="none">
            <a:spAutoFit/>
          </a:bodyPr>
          <a:lstStyle/>
          <a:p>
            <a:r>
              <a:rPr lang="en-US" altLang="en-US" sz="2600" dirty="0">
                <a:solidFill>
                  <a:srgbClr val="4C8180"/>
                </a:solidFill>
                <a:latin typeface="Century Gothic" charset="0"/>
                <a:ea typeface="Century Gothic" charset="0"/>
                <a:cs typeface="Century Gothic" charset="0"/>
              </a:rPr>
              <a:t>Hypothalamic-Pituitary-Adrenal (HPA) Axis </a:t>
            </a:r>
            <a:endParaRPr lang="en-US" sz="2600" dirty="0">
              <a:solidFill>
                <a:srgbClr val="4C8180"/>
              </a:solidFill>
              <a:latin typeface="Century Gothic" charset="0"/>
              <a:ea typeface="Century Gothic" charset="0"/>
              <a:cs typeface="Century Gothic" charset="0"/>
            </a:endParaRPr>
          </a:p>
        </p:txBody>
      </p:sp>
      <p:sp>
        <p:nvSpPr>
          <p:cNvPr id="8" name="Rectangle 7">
            <a:extLst>
              <a:ext uri="{FF2B5EF4-FFF2-40B4-BE49-F238E27FC236}">
                <a16:creationId xmlns="" xmlns:a16="http://schemas.microsoft.com/office/drawing/2014/main" id="{856F2B90-AB82-4B1D-A8C7-EB2BFF249CE9}"/>
              </a:ext>
            </a:extLst>
          </p:cNvPr>
          <p:cNvSpPr/>
          <p:nvPr/>
        </p:nvSpPr>
        <p:spPr>
          <a:xfrm>
            <a:off x="279541" y="2715331"/>
            <a:ext cx="8280400" cy="3804118"/>
          </a:xfrm>
          <a:prstGeom prst="rect">
            <a:avLst/>
          </a:prstGeom>
          <a:ln w="38100">
            <a:solidFill>
              <a:schemeClr val="accent1"/>
            </a:solidFill>
          </a:ln>
        </p:spPr>
        <p:txBody>
          <a:bodyPr wrap="square">
            <a:spAutoFit/>
          </a:bodyPr>
          <a:lstStyle/>
          <a:p>
            <a:pPr fontAlgn="base">
              <a:lnSpc>
                <a:spcPct val="150000"/>
              </a:lnSpc>
              <a:spcBef>
                <a:spcPct val="20000"/>
              </a:spcBef>
              <a:spcAft>
                <a:spcPct val="0"/>
              </a:spcAft>
              <a:buClr>
                <a:schemeClr val="tx1"/>
              </a:buClr>
              <a:buSzPct val="95000"/>
            </a:pPr>
            <a:endParaRPr lang="en-US" dirty="0" smtClean="0"/>
          </a:p>
          <a:p>
            <a:pPr fontAlgn="base">
              <a:lnSpc>
                <a:spcPct val="150000"/>
              </a:lnSpc>
              <a:spcBef>
                <a:spcPct val="20000"/>
              </a:spcBef>
              <a:spcAft>
                <a:spcPct val="0"/>
              </a:spcAft>
              <a:buClr>
                <a:schemeClr val="tx1"/>
              </a:buClr>
              <a:buSzPct val="95000"/>
            </a:pPr>
            <a:endParaRPr lang="en-US" dirty="0"/>
          </a:p>
          <a:p>
            <a:pPr fontAlgn="base">
              <a:lnSpc>
                <a:spcPct val="150000"/>
              </a:lnSpc>
              <a:spcBef>
                <a:spcPct val="20000"/>
              </a:spcBef>
              <a:spcAft>
                <a:spcPct val="0"/>
              </a:spcAft>
              <a:buClr>
                <a:schemeClr val="tx1"/>
              </a:buClr>
              <a:buSzPct val="95000"/>
            </a:pPr>
            <a:endParaRPr lang="en-US" dirty="0" smtClean="0"/>
          </a:p>
          <a:p>
            <a:pPr fontAlgn="base">
              <a:lnSpc>
                <a:spcPct val="150000"/>
              </a:lnSpc>
              <a:spcBef>
                <a:spcPct val="20000"/>
              </a:spcBef>
              <a:spcAft>
                <a:spcPct val="0"/>
              </a:spcAft>
              <a:buClr>
                <a:schemeClr val="tx1"/>
              </a:buClr>
              <a:buSzPct val="95000"/>
            </a:pPr>
            <a:endParaRPr lang="en-US" dirty="0"/>
          </a:p>
          <a:p>
            <a:pPr fontAlgn="base">
              <a:lnSpc>
                <a:spcPct val="150000"/>
              </a:lnSpc>
              <a:spcBef>
                <a:spcPct val="20000"/>
              </a:spcBef>
              <a:spcAft>
                <a:spcPct val="0"/>
              </a:spcAft>
              <a:buClr>
                <a:schemeClr val="tx1"/>
              </a:buClr>
              <a:buSzPct val="95000"/>
            </a:pPr>
            <a:endParaRPr lang="en-US" dirty="0" smtClean="0"/>
          </a:p>
          <a:p>
            <a:pPr fontAlgn="base">
              <a:lnSpc>
                <a:spcPct val="150000"/>
              </a:lnSpc>
              <a:spcBef>
                <a:spcPct val="20000"/>
              </a:spcBef>
              <a:spcAft>
                <a:spcPct val="0"/>
              </a:spcAft>
              <a:buClr>
                <a:schemeClr val="tx1"/>
              </a:buClr>
              <a:buSzPct val="95000"/>
            </a:pPr>
            <a:endParaRPr lang="en-US" dirty="0"/>
          </a:p>
          <a:p>
            <a:pPr fontAlgn="base">
              <a:lnSpc>
                <a:spcPct val="150000"/>
              </a:lnSpc>
              <a:spcBef>
                <a:spcPct val="20000"/>
              </a:spcBef>
              <a:spcAft>
                <a:spcPct val="0"/>
              </a:spcAft>
              <a:buClr>
                <a:schemeClr val="tx1"/>
              </a:buClr>
              <a:buSzPct val="95000"/>
            </a:pPr>
            <a:endParaRPr lang="en-US" dirty="0" smtClean="0"/>
          </a:p>
          <a:p>
            <a:pPr fontAlgn="base">
              <a:lnSpc>
                <a:spcPct val="150000"/>
              </a:lnSpc>
              <a:spcBef>
                <a:spcPct val="20000"/>
              </a:spcBef>
              <a:spcAft>
                <a:spcPct val="0"/>
              </a:spcAft>
              <a:buClr>
                <a:schemeClr val="tx1"/>
              </a:buClr>
              <a:buSzPct val="95000"/>
            </a:pPr>
            <a:endParaRPr lang="en-US" dirty="0"/>
          </a:p>
        </p:txBody>
      </p:sp>
      <p:sp>
        <p:nvSpPr>
          <p:cNvPr id="9" name="TextBox 8">
            <a:extLst>
              <a:ext uri="{FF2B5EF4-FFF2-40B4-BE49-F238E27FC236}">
                <a16:creationId xmlns="" xmlns:a16="http://schemas.microsoft.com/office/drawing/2014/main" id="{97725F76-EABF-4ADA-908A-B9E4AB534B06}"/>
              </a:ext>
            </a:extLst>
          </p:cNvPr>
          <p:cNvSpPr txBox="1"/>
          <p:nvPr/>
        </p:nvSpPr>
        <p:spPr>
          <a:xfrm>
            <a:off x="8945123" y="3189996"/>
            <a:ext cx="2678112" cy="147732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Free cortisol features:</a:t>
            </a:r>
            <a:endParaRPr lang="en-US" dirty="0">
              <a:solidFill>
                <a:srgbClr val="008F00"/>
              </a:solidFill>
            </a:endParaRPr>
          </a:p>
          <a:p>
            <a:pPr algn="ctr"/>
            <a:r>
              <a:rPr lang="en-US" dirty="0">
                <a:solidFill>
                  <a:srgbClr val="008F00"/>
                </a:solidFill>
              </a:rPr>
              <a:t>Excreted in urine</a:t>
            </a:r>
          </a:p>
          <a:p>
            <a:pPr algn="ctr"/>
            <a:r>
              <a:rPr lang="en-US" dirty="0">
                <a:solidFill>
                  <a:srgbClr val="008F00"/>
                </a:solidFill>
              </a:rPr>
              <a:t>Acts on tissue</a:t>
            </a:r>
          </a:p>
          <a:p>
            <a:pPr algn="ctr"/>
            <a:r>
              <a:rPr lang="en-US" dirty="0">
                <a:solidFill>
                  <a:srgbClr val="008F00"/>
                </a:solidFill>
              </a:rPr>
              <a:t>Goes through hepatic metabolism</a:t>
            </a:r>
          </a:p>
        </p:txBody>
      </p:sp>
      <p:graphicFrame>
        <p:nvGraphicFramePr>
          <p:cNvPr id="10" name="Table 9"/>
          <p:cNvGraphicFramePr>
            <a:graphicFrameLocks noGrp="1"/>
          </p:cNvGraphicFramePr>
          <p:nvPr>
            <p:extLst>
              <p:ext uri="{D42A27DB-BD31-4B8C-83A1-F6EECF244321}">
                <p14:modId xmlns:p14="http://schemas.microsoft.com/office/powerpoint/2010/main" val="748783387"/>
              </p:ext>
            </p:extLst>
          </p:nvPr>
        </p:nvGraphicFramePr>
        <p:xfrm>
          <a:off x="1794701" y="4718576"/>
          <a:ext cx="5462805" cy="1559560"/>
        </p:xfrm>
        <a:graphic>
          <a:graphicData uri="http://schemas.openxmlformats.org/drawingml/2006/table">
            <a:tbl>
              <a:tblPr firstRow="1" bandRow="1">
                <a:tableStyleId>{6E25E649-3F16-4E02-A733-19D2CDBF48F0}</a:tableStyleId>
              </a:tblPr>
              <a:tblGrid>
                <a:gridCol w="2543711"/>
                <a:gridCol w="2919094"/>
              </a:tblGrid>
              <a:tr h="370840">
                <a:tc>
                  <a:txBody>
                    <a:bodyPr/>
                    <a:lstStyle/>
                    <a:p>
                      <a:pPr algn="ctr"/>
                      <a:r>
                        <a:rPr lang="en-US" dirty="0" smtClean="0"/>
                        <a:t>Increases</a:t>
                      </a:r>
                    </a:p>
                  </a:txBody>
                  <a:tcPr anchor="ctr"/>
                </a:tc>
                <a:tc>
                  <a:txBody>
                    <a:bodyPr/>
                    <a:lstStyle/>
                    <a:p>
                      <a:pPr algn="ctr"/>
                      <a:r>
                        <a:rPr lang="en-US" dirty="0" smtClean="0"/>
                        <a:t>Decreases</a:t>
                      </a:r>
                      <a:endParaRPr lang="en-US" dirty="0"/>
                    </a:p>
                  </a:txBody>
                  <a:tcPr anchor="ctr"/>
                </a:tc>
              </a:tr>
              <a:tr h="24354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kern="1200" dirty="0" smtClean="0"/>
                        <a:t>Pregnancy and estrogen treatment</a:t>
                      </a:r>
                    </a:p>
                    <a:p>
                      <a:pPr marL="0" marR="0" indent="0" algn="ctr" defTabSz="914400" rtl="1" eaLnBrk="1" fontAlgn="auto" latinLnBrk="0" hangingPunct="1">
                        <a:lnSpc>
                          <a:spcPct val="100000"/>
                        </a:lnSpc>
                        <a:spcBef>
                          <a:spcPts val="0"/>
                        </a:spcBef>
                        <a:spcAft>
                          <a:spcPts val="0"/>
                        </a:spcAft>
                        <a:buClrTx/>
                        <a:buSzTx/>
                        <a:buFontTx/>
                        <a:buNone/>
                        <a:tabLst/>
                        <a:defRPr/>
                      </a:pPr>
                      <a:r>
                        <a:rPr lang="en-US" altLang="en-US" sz="1800" dirty="0" smtClean="0">
                          <a:ea typeface="ＭＳ Ｐゴシック" charset="-128"/>
                        </a:rPr>
                        <a:t>(e.g. oral contraceptives)</a:t>
                      </a:r>
                      <a:endParaRPr lang="ar-SA" sz="1800" kern="1200" dirty="0" smtClean="0">
                        <a:solidFill>
                          <a:schemeClr val="tx1"/>
                        </a:solidFill>
                        <a:latin typeface="+mn-lt"/>
                        <a:ea typeface="+mn-ea"/>
                        <a:cs typeface="+mn-cs"/>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kern="1200" dirty="0" err="1" smtClean="0"/>
                        <a:t>Hypoproteinemic</a:t>
                      </a:r>
                      <a:r>
                        <a:rPr lang="en-US" sz="1800" kern="1200" dirty="0" smtClean="0"/>
                        <a:t> states (nephrotic syndrome)</a:t>
                      </a:r>
                    </a:p>
                    <a:p>
                      <a:pPr marL="0" marR="0" indent="0" algn="ctr" defTabSz="914400" rtl="1" eaLnBrk="1" fontAlgn="auto" latinLnBrk="0" hangingPunct="1">
                        <a:lnSpc>
                          <a:spcPct val="100000"/>
                        </a:lnSpc>
                        <a:spcBef>
                          <a:spcPts val="0"/>
                        </a:spcBef>
                        <a:spcAft>
                          <a:spcPts val="0"/>
                        </a:spcAft>
                        <a:buClrTx/>
                        <a:buSzTx/>
                        <a:buFontTx/>
                        <a:buNone/>
                        <a:tabLst/>
                        <a:defRPr/>
                      </a:pPr>
                      <a:r>
                        <a:rPr lang="en-US" altLang="en-US" sz="1800" dirty="0" smtClean="0">
                          <a:solidFill>
                            <a:srgbClr val="008F00"/>
                          </a:solidFill>
                        </a:rPr>
                        <a:t>proteins filtrated by the kidney</a:t>
                      </a:r>
                      <a:endParaRPr lang="ar-SA" sz="1800" kern="1200" dirty="0" smtClean="0">
                        <a:solidFill>
                          <a:schemeClr val="tx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145481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268" y="23525"/>
            <a:ext cx="6814686" cy="584775"/>
          </a:xfrm>
          <a:prstGeom prst="rect">
            <a:avLst/>
          </a:prstGeom>
          <a:noFill/>
        </p:spPr>
        <p:txBody>
          <a:bodyPr wrap="none" rtlCol="0">
            <a:spAutoFit/>
          </a:bodyPr>
          <a:lstStyle/>
          <a:p>
            <a:r>
              <a:rPr lang="en-US" altLang="en-US" sz="3200" dirty="0">
                <a:solidFill>
                  <a:srgbClr val="4C8180"/>
                </a:solidFill>
                <a:latin typeface="Century Gothic" charset="0"/>
                <a:ea typeface="Century Gothic" charset="0"/>
                <a:cs typeface="Century Gothic" charset="0"/>
              </a:rPr>
              <a:t>Cortisol and ACTH measurements</a:t>
            </a:r>
            <a:endParaRPr lang="en-US" sz="3200" dirty="0">
              <a:solidFill>
                <a:srgbClr val="4C8180"/>
              </a:solidFill>
              <a:latin typeface="Century Gothic" charset="0"/>
              <a:ea typeface="Century Gothic" charset="0"/>
              <a:cs typeface="Century Gothic" charset="0"/>
            </a:endParaRPr>
          </a:p>
        </p:txBody>
      </p:sp>
      <p:sp>
        <p:nvSpPr>
          <p:cNvPr id="3" name="Rectangle 6"/>
          <p:cNvSpPr>
            <a:spLocks noChangeArrowheads="1"/>
          </p:cNvSpPr>
          <p:nvPr/>
        </p:nvSpPr>
        <p:spPr bwMode="auto">
          <a:xfrm>
            <a:off x="99268" y="741847"/>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342900" indent="-342900" eaLnBrk="1" hangingPunct="1">
              <a:buFont typeface="Wingdings" panose="05000000000000000000" pitchFamily="2" charset="2"/>
              <a:buChar char="v"/>
            </a:pPr>
            <a:r>
              <a:rPr lang="en-US" altLang="en-US" sz="2400" b="1" dirty="0">
                <a:solidFill>
                  <a:srgbClr val="334E5D"/>
                </a:solidFill>
                <a:latin typeface="Century Gothic" charset="0"/>
                <a:ea typeface="Century Gothic" charset="0"/>
                <a:cs typeface="Century Gothic" charset="0"/>
              </a:rPr>
              <a:t>Serum [cortisol] and plasma [ACTH]:</a:t>
            </a:r>
          </a:p>
        </p:txBody>
      </p:sp>
      <p:sp>
        <p:nvSpPr>
          <p:cNvPr id="4" name="Rectangle 5"/>
          <p:cNvSpPr txBox="1">
            <a:spLocks noChangeArrowheads="1"/>
          </p:cNvSpPr>
          <p:nvPr/>
        </p:nvSpPr>
        <p:spPr>
          <a:xfrm>
            <a:off x="1959989" y="1822302"/>
            <a:ext cx="7772400" cy="232860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pPr>
            <a:r>
              <a:rPr lang="en-US" altLang="en-US" sz="1800" dirty="0">
                <a:ea typeface="ＭＳ Ｐゴシック" charset="-128"/>
              </a:rPr>
              <a:t>Serum measurement is preferred for cortisol and Plasma for ACTH.</a:t>
            </a:r>
          </a:p>
          <a:p>
            <a:pPr>
              <a:lnSpc>
                <a:spcPct val="80000"/>
              </a:lnSpc>
            </a:pPr>
            <a:r>
              <a:rPr lang="en-US" altLang="en-US" sz="1800" dirty="0">
                <a:ea typeface="ＭＳ Ｐゴシック" charset="-128"/>
              </a:rPr>
              <a:t>Samples must be collected (without venous stasis </a:t>
            </a:r>
            <a:r>
              <a:rPr lang="en-US" altLang="en-US" sz="1800" dirty="0">
                <a:solidFill>
                  <a:srgbClr val="008F00"/>
                </a:solidFill>
              </a:rPr>
              <a:t>to avoid stress, which increase cortisol secretion</a:t>
            </a:r>
            <a:r>
              <a:rPr lang="en-US" altLang="en-US" sz="1800" dirty="0">
                <a:ea typeface="ＭＳ Ｐゴシック" charset="-128"/>
              </a:rPr>
              <a:t>) between 8 a.m. and 9 a.m. and between 10 p.m. and 12 p.m. because of the diurnal rhythm. </a:t>
            </a:r>
            <a:r>
              <a:rPr lang="en-US" altLang="en-US" sz="1800" dirty="0">
                <a:solidFill>
                  <a:srgbClr val="008F00"/>
                </a:solidFill>
              </a:rPr>
              <a:t>(Cortisol secretion is constant in the these periods)</a:t>
            </a:r>
          </a:p>
          <a:p>
            <a:pPr>
              <a:lnSpc>
                <a:spcPct val="80000"/>
              </a:lnSpc>
            </a:pPr>
            <a:r>
              <a:rPr lang="en-US" altLang="en-US" sz="1800" dirty="0">
                <a:ea typeface="ＭＳ Ｐゴシック" charset="-128"/>
              </a:rPr>
              <a:t>Temporary </a:t>
            </a:r>
            <a:r>
              <a:rPr lang="en-US" altLang="en-US" sz="1800" dirty="0" smtClean="0">
                <a:ea typeface="ＭＳ Ｐゴシック" charset="-128"/>
                <a:sym typeface="Symbol" charset="2"/>
              </a:rPr>
              <a:t></a:t>
            </a:r>
            <a:r>
              <a:rPr lang="en-US" altLang="en-US" sz="1800" dirty="0" smtClean="0">
                <a:ea typeface="ＭＳ Ｐゴシック" charset="-128"/>
              </a:rPr>
              <a:t> </a:t>
            </a:r>
            <a:r>
              <a:rPr lang="en-US" altLang="en-US" sz="1800" dirty="0">
                <a:ea typeface="ＭＳ Ｐゴシック" charset="-128"/>
              </a:rPr>
              <a:t>in these hormones may be observed as a response to emotional </a:t>
            </a:r>
            <a:r>
              <a:rPr lang="en-US" altLang="en-US" sz="1800" dirty="0" smtClean="0">
                <a:ea typeface="ＭＳ Ｐゴシック" charset="-128"/>
              </a:rPr>
              <a:t>stress,</a:t>
            </a:r>
          </a:p>
          <a:p>
            <a:pPr algn="r" rtl="1">
              <a:lnSpc>
                <a:spcPct val="80000"/>
              </a:lnSpc>
            </a:pPr>
            <a:r>
              <a:rPr lang="en-US" altLang="en-US" sz="1800" dirty="0" smtClean="0">
                <a:ea typeface="ＭＳ Ｐゴシック" charset="-128"/>
              </a:rPr>
              <a:t> </a:t>
            </a:r>
            <a:r>
              <a:rPr lang="ar-SA" sz="1800" dirty="0">
                <a:solidFill>
                  <a:srgbClr val="008F00"/>
                </a:solidFill>
              </a:rPr>
              <a:t>بسبب </a:t>
            </a:r>
            <a:r>
              <a:rPr lang="ar-SA" sz="1800" dirty="0" smtClean="0">
                <a:solidFill>
                  <a:srgbClr val="008F00"/>
                </a:solidFill>
              </a:rPr>
              <a:t>خوف </a:t>
            </a:r>
            <a:r>
              <a:rPr lang="ar-SA" sz="1800" dirty="0">
                <a:solidFill>
                  <a:srgbClr val="008F00"/>
                </a:solidFill>
              </a:rPr>
              <a:t>من الإبر والمستشفى مثلً</a:t>
            </a:r>
            <a:r>
              <a:rPr lang="ar-SA" sz="1800" dirty="0">
                <a:solidFill>
                  <a:schemeClr val="accent6">
                    <a:lumMod val="75000"/>
                  </a:schemeClr>
                </a:solidFill>
              </a:rPr>
              <a:t>ا</a:t>
            </a:r>
            <a:r>
              <a:rPr lang="en-US" altLang="en-US" sz="1800" dirty="0" smtClean="0">
                <a:ea typeface="ＭＳ Ｐゴシック" charset="-128"/>
              </a:rPr>
              <a:t> </a:t>
            </a:r>
            <a:endParaRPr lang="en-US" altLang="en-US" sz="1800" dirty="0">
              <a:ea typeface="ＭＳ Ｐゴシック" charset="-128"/>
            </a:endParaRPr>
          </a:p>
        </p:txBody>
      </p:sp>
      <p:sp>
        <p:nvSpPr>
          <p:cNvPr id="9" name="Rectangle 8">
            <a:extLst>
              <a:ext uri="{FF2B5EF4-FFF2-40B4-BE49-F238E27FC236}">
                <a16:creationId xmlns="" xmlns:a16="http://schemas.microsoft.com/office/drawing/2014/main" id="{63FD64A8-C440-48EC-995F-F3D5207CAFF5}"/>
              </a:ext>
            </a:extLst>
          </p:cNvPr>
          <p:cNvSpPr/>
          <p:nvPr/>
        </p:nvSpPr>
        <p:spPr>
          <a:xfrm>
            <a:off x="1959989" y="1822302"/>
            <a:ext cx="7909096" cy="2391424"/>
          </a:xfrm>
          <a:prstGeom prst="rect">
            <a:avLst/>
          </a:prstGeom>
          <a:ln w="38100">
            <a:solidFill>
              <a:schemeClr val="accent1"/>
            </a:solidFill>
          </a:ln>
        </p:spPr>
        <p:txBody>
          <a:bodyPr wrap="square">
            <a:spAutoFit/>
          </a:bodyPr>
          <a:lstStyle/>
          <a:p>
            <a:pPr fontAlgn="base">
              <a:lnSpc>
                <a:spcPct val="150000"/>
              </a:lnSpc>
              <a:spcBef>
                <a:spcPct val="20000"/>
              </a:spcBef>
              <a:spcAft>
                <a:spcPct val="0"/>
              </a:spcAft>
              <a:buClr>
                <a:schemeClr val="tx1"/>
              </a:buClr>
              <a:buSzPct val="95000"/>
            </a:pPr>
            <a:endParaRPr lang="en-US" dirty="0" smtClean="0"/>
          </a:p>
          <a:p>
            <a:pPr fontAlgn="base">
              <a:lnSpc>
                <a:spcPct val="150000"/>
              </a:lnSpc>
              <a:spcBef>
                <a:spcPct val="20000"/>
              </a:spcBef>
              <a:spcAft>
                <a:spcPct val="0"/>
              </a:spcAft>
              <a:buClr>
                <a:schemeClr val="tx1"/>
              </a:buClr>
              <a:buSzPct val="95000"/>
            </a:pPr>
            <a:endParaRPr lang="en-US" dirty="0"/>
          </a:p>
          <a:p>
            <a:pPr fontAlgn="base">
              <a:lnSpc>
                <a:spcPct val="150000"/>
              </a:lnSpc>
              <a:spcBef>
                <a:spcPct val="20000"/>
              </a:spcBef>
              <a:spcAft>
                <a:spcPct val="0"/>
              </a:spcAft>
              <a:buClr>
                <a:schemeClr val="tx1"/>
              </a:buClr>
              <a:buSzPct val="95000"/>
            </a:pPr>
            <a:endParaRPr lang="en-US" dirty="0" smtClean="0"/>
          </a:p>
          <a:p>
            <a:pPr fontAlgn="base">
              <a:lnSpc>
                <a:spcPct val="150000"/>
              </a:lnSpc>
              <a:spcBef>
                <a:spcPct val="20000"/>
              </a:spcBef>
              <a:spcAft>
                <a:spcPct val="0"/>
              </a:spcAft>
              <a:buClr>
                <a:schemeClr val="tx1"/>
              </a:buClr>
              <a:buSzPct val="95000"/>
            </a:pPr>
            <a:endParaRPr lang="en-US" dirty="0"/>
          </a:p>
          <a:p>
            <a:pPr fontAlgn="base">
              <a:lnSpc>
                <a:spcPct val="150000"/>
              </a:lnSpc>
              <a:spcBef>
                <a:spcPct val="20000"/>
              </a:spcBef>
              <a:spcAft>
                <a:spcPct val="0"/>
              </a:spcAft>
              <a:buClr>
                <a:schemeClr val="tx1"/>
              </a:buClr>
              <a:buSzPct val="95000"/>
            </a:pPr>
            <a:endParaRPr lang="en-US" dirty="0"/>
          </a:p>
        </p:txBody>
      </p:sp>
      <p:sp>
        <p:nvSpPr>
          <p:cNvPr id="14" name="TextBox 13">
            <a:extLst>
              <a:ext uri="{FF2B5EF4-FFF2-40B4-BE49-F238E27FC236}">
                <a16:creationId xmlns="" xmlns:a16="http://schemas.microsoft.com/office/drawing/2014/main" id="{8344229D-0A9B-48F0-8494-A9603734BDC4}"/>
              </a:ext>
            </a:extLst>
          </p:cNvPr>
          <p:cNvSpPr txBox="1"/>
          <p:nvPr/>
        </p:nvSpPr>
        <p:spPr>
          <a:xfrm>
            <a:off x="2785822" y="4425086"/>
            <a:ext cx="6257429" cy="147732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smtClean="0">
                <a:solidFill>
                  <a:srgbClr val="008F00"/>
                </a:solidFill>
              </a:rPr>
              <a:t>10</a:t>
            </a:r>
            <a:r>
              <a:rPr lang="en-US" dirty="0">
                <a:solidFill>
                  <a:srgbClr val="008F00"/>
                </a:solidFill>
              </a:rPr>
              <a:t>% of cortisol is excreted in urine and this is what we measure.</a:t>
            </a:r>
          </a:p>
          <a:p>
            <a:r>
              <a:rPr lang="en-US" dirty="0">
                <a:solidFill>
                  <a:srgbClr val="008F00"/>
                </a:solidFill>
              </a:rPr>
              <a:t>Most patient don’t have compliance for UFC (because they have to collect urine for 24 hours otherwise it will not give us accurate result) so we do Cortisol/creatinine Which depend only in one urine sample.</a:t>
            </a:r>
          </a:p>
        </p:txBody>
      </p:sp>
      <p:sp>
        <p:nvSpPr>
          <p:cNvPr id="8" name="Rectangle 7"/>
          <p:cNvSpPr/>
          <p:nvPr/>
        </p:nvSpPr>
        <p:spPr>
          <a:xfrm>
            <a:off x="8920217" y="115857"/>
            <a:ext cx="3135538" cy="400110"/>
          </a:xfrm>
          <a:prstGeom prst="rect">
            <a:avLst/>
          </a:prstGeom>
        </p:spPr>
        <p:txBody>
          <a:bodyPr wrap="none">
            <a:spAutoFit/>
          </a:bodyPr>
          <a:lstStyle/>
          <a:p>
            <a:r>
              <a:rPr lang="en-US" sz="2000" b="1" dirty="0" smtClean="0">
                <a:solidFill>
                  <a:srgbClr val="00ADA8"/>
                </a:solidFill>
              </a:rPr>
              <a:t>This slide is </a:t>
            </a:r>
            <a:r>
              <a:rPr lang="en-US" sz="2000" b="1" smtClean="0">
                <a:solidFill>
                  <a:srgbClr val="00ADA8"/>
                </a:solidFill>
              </a:rPr>
              <a:t>for reading only</a:t>
            </a:r>
            <a:endParaRPr lang="en-US" sz="2000" dirty="0"/>
          </a:p>
        </p:txBody>
      </p:sp>
    </p:spTree>
    <p:extLst>
      <p:ext uri="{BB962C8B-B14F-4D97-AF65-F5344CB8AC3E}">
        <p14:creationId xmlns:p14="http://schemas.microsoft.com/office/powerpoint/2010/main" val="166497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3482</TotalTime>
  <Words>3792</Words>
  <Application>Microsoft Macintosh PowerPoint</Application>
  <PresentationFormat>Widescreen</PresentationFormat>
  <Paragraphs>615</Paragraphs>
  <Slides>32</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32</vt:i4>
      </vt:variant>
    </vt:vector>
  </HeadingPairs>
  <TitlesOfParts>
    <vt:vector size="48" baseType="lpstr">
      <vt:lpstr>Adobe Devanagari</vt:lpstr>
      <vt:lpstr>Arial Black</vt:lpstr>
      <vt:lpstr>Calibri</vt:lpstr>
      <vt:lpstr>Calibri Light</vt:lpstr>
      <vt:lpstr>Cambria</vt:lpstr>
      <vt:lpstr>Century Gothic</vt:lpstr>
      <vt:lpstr>Comic Sans MS</vt:lpstr>
      <vt:lpstr>Copperplate Gothic Bold</vt:lpstr>
      <vt:lpstr>Courier New</vt:lpstr>
      <vt:lpstr>Gill Sans MT</vt:lpstr>
      <vt:lpstr>ＭＳ Ｐゴシック</vt:lpstr>
      <vt:lpstr>Symbol</vt:lpstr>
      <vt:lpstr>Wingdings</vt:lpstr>
      <vt:lpstr>맑은 고딕</vt:lpstr>
      <vt:lpstr>Arial</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Microsoft Office User</cp:lastModifiedBy>
  <cp:revision>157</cp:revision>
  <dcterms:created xsi:type="dcterms:W3CDTF">2017-07-08T03:49:25Z</dcterms:created>
  <dcterms:modified xsi:type="dcterms:W3CDTF">2018-02-23T18:07:19Z</dcterms:modified>
</cp:coreProperties>
</file>